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256" r:id="rId3"/>
    <p:sldId id="1297" r:id="rId4"/>
    <p:sldId id="578" r:id="rId5"/>
    <p:sldId id="579" r:id="rId6"/>
    <p:sldId id="696" r:id="rId7"/>
    <p:sldId id="580" r:id="rId8"/>
    <p:sldId id="691" r:id="rId9"/>
    <p:sldId id="697" r:id="rId10"/>
    <p:sldId id="581" r:id="rId11"/>
    <p:sldId id="588" r:id="rId12"/>
    <p:sldId id="587" r:id="rId13"/>
    <p:sldId id="695" r:id="rId14"/>
    <p:sldId id="583" r:id="rId15"/>
    <p:sldId id="586" r:id="rId16"/>
    <p:sldId id="584" r:id="rId17"/>
    <p:sldId id="585" r:id="rId18"/>
    <p:sldId id="1345" r:id="rId19"/>
    <p:sldId id="698" r:id="rId20"/>
    <p:sldId id="699" r:id="rId21"/>
    <p:sldId id="778" r:id="rId22"/>
    <p:sldId id="777" r:id="rId23"/>
    <p:sldId id="781" r:id="rId24"/>
    <p:sldId id="552" r:id="rId25"/>
    <p:sldId id="1276" r:id="rId26"/>
    <p:sldId id="572" r:id="rId27"/>
    <p:sldId id="1346" r:id="rId28"/>
    <p:sldId id="561" r:id="rId29"/>
    <p:sldId id="592" r:id="rId30"/>
    <p:sldId id="1140" r:id="rId31"/>
    <p:sldId id="1141" r:id="rId32"/>
    <p:sldId id="1142" r:id="rId33"/>
    <p:sldId id="1143" r:id="rId34"/>
    <p:sldId id="1144" r:id="rId35"/>
    <p:sldId id="642" r:id="rId36"/>
    <p:sldId id="643" r:id="rId37"/>
    <p:sldId id="1145" r:id="rId38"/>
    <p:sldId id="644" r:id="rId39"/>
    <p:sldId id="1146" r:id="rId40"/>
    <p:sldId id="1147" r:id="rId41"/>
    <p:sldId id="1423" r:id="rId42"/>
    <p:sldId id="1347" r:id="rId43"/>
    <p:sldId id="1376" r:id="rId44"/>
    <p:sldId id="1377" r:id="rId45"/>
    <p:sldId id="1378" r:id="rId46"/>
    <p:sldId id="1405" r:id="rId47"/>
    <p:sldId id="1388" r:id="rId48"/>
    <p:sldId id="1389" r:id="rId49"/>
    <p:sldId id="1390" r:id="rId50"/>
    <p:sldId id="1391" r:id="rId51"/>
    <p:sldId id="1392" r:id="rId52"/>
    <p:sldId id="1393" r:id="rId53"/>
    <p:sldId id="1394" r:id="rId54"/>
    <p:sldId id="1395" r:id="rId55"/>
    <p:sldId id="1396" r:id="rId56"/>
    <p:sldId id="1379" r:id="rId57"/>
    <p:sldId id="1380" r:id="rId58"/>
    <p:sldId id="1299" r:id="rId59"/>
    <p:sldId id="1348" r:id="rId60"/>
    <p:sldId id="1375" r:id="rId61"/>
    <p:sldId id="1298" r:id="rId62"/>
    <p:sldId id="1381" r:id="rId63"/>
    <p:sldId id="265" r:id="rId64"/>
  </p:sldIdLst>
  <p:sldSz cx="12198350" cy="6858000"/>
  <p:notesSz cx="6858000" cy="9144000"/>
  <p:custDataLst>
    <p:tags r:id="rId6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0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777777"/>
    <a:srgbClr val="969696"/>
    <a:srgbClr val="C0C0C0"/>
    <a:srgbClr val="808080"/>
    <a:srgbClr val="99FF33"/>
    <a:srgbClr val="66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00" y="-84"/>
      </p:cViewPr>
      <p:guideLst>
        <p:guide orient="horz" pos="232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9" Type="http://schemas.openxmlformats.org/officeDocument/2006/relationships/tags" Target="tags/tag1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notesMaster" Target="notesMasters/notesMaster1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4082F6DF-A50A-496A-8442-DE0F30C58E3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第二级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第三级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第四级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A4DC8304-209D-4B02-A404-DED43617B121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137348" y="6532563"/>
            <a:ext cx="838637" cy="24447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137348" y="6532563"/>
            <a:ext cx="838637" cy="24447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2" descr="D:\02 工作宝典\C、PPT制作参考资料\01 我的PPT模板\PPT封底-1.jpg"/>
          <p:cNvPicPr>
            <a:picLocks noChangeAspect="1"/>
          </p:cNvPicPr>
          <p:nvPr/>
        </p:nvPicPr>
        <p:blipFill>
          <a:blip r:embed="rId2"/>
          <a:srcRect l="1154" r="1962"/>
          <a:stretch>
            <a:fillRect/>
          </a:stretch>
        </p:blipFill>
        <p:spPr>
          <a:xfrm>
            <a:off x="0" y="928688"/>
            <a:ext cx="12198350" cy="5929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5383" y="617538"/>
            <a:ext cx="1039612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7739" y="2017713"/>
            <a:ext cx="10368598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1219835" y="6324600"/>
            <a:ext cx="254132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472728" y="6324600"/>
            <a:ext cx="386281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47110" y="6324600"/>
            <a:ext cx="2541323" cy="457200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3058" y="1122363"/>
            <a:ext cx="121983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3058" y="3602038"/>
            <a:ext cx="121983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182" y="6356350"/>
            <a:ext cx="3659505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87605" y="6356350"/>
            <a:ext cx="5489258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86780" y="6356350"/>
            <a:ext cx="3659505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8482" y="6477000"/>
            <a:ext cx="11787503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GB" sz="295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01189" y="820738"/>
            <a:ext cx="11787503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GB" sz="295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文本框 13"/>
          <p:cNvSpPr txBox="1"/>
          <p:nvPr/>
        </p:nvSpPr>
        <p:spPr>
          <a:xfrm>
            <a:off x="201189" y="6477000"/>
            <a:ext cx="2848399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buNone/>
            </a:pPr>
            <a:r>
              <a:rPr lang="en-US" altLang="zh-CN" sz="1400" dirty="0">
                <a:solidFill>
                  <a:srgbClr val="7F7F7F"/>
                </a:solidFill>
                <a:latin typeface="Tahoma" panose="020B0604030504040204" pitchFamily="34" charset="0"/>
              </a:rPr>
              <a:t>www.leanplants.com</a:t>
            </a:r>
            <a:endParaRPr lang="zh-CN" altLang="en-US" sz="1400" dirty="0">
              <a:solidFill>
                <a:srgbClr val="7F7F7F"/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637142" y="6543675"/>
            <a:ext cx="246380" cy="2298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lvl="0" eaLnBrk="0" hangingPunct="0">
              <a:buNone/>
            </a:pPr>
            <a:fld id="{9A0DB2DC-4C9A-4742-B13C-FB6460FD3503}" type="slidenum">
              <a:rPr lang="en-GB" altLang="zh-CN" sz="900" dirty="0">
                <a:latin typeface="Arial" panose="020B0604020202020204" pitchFamily="34" charset="0"/>
              </a:rPr>
            </a:fld>
            <a:endParaRPr lang="en-GB" altLang="zh-CN" sz="900" dirty="0">
              <a:latin typeface="Arial" panose="020B0604020202020204" pitchFamily="34" charset="0"/>
            </a:endParaRPr>
          </a:p>
        </p:txBody>
      </p:sp>
      <p:pic>
        <p:nvPicPr>
          <p:cNvPr id="1030" name="图片 2"/>
          <p:cNvPicPr>
            <a:picLocks noChangeAspect="1"/>
          </p:cNvPicPr>
          <p:nvPr/>
        </p:nvPicPr>
        <p:blipFill>
          <a:blip r:embed="rId8"/>
          <a:srcRect t="29845" b="32617"/>
          <a:stretch>
            <a:fillRect/>
          </a:stretch>
        </p:blipFill>
        <p:spPr>
          <a:xfrm>
            <a:off x="10288122" y="109538"/>
            <a:ext cx="1700569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9"/>
          <p:cNvSpPr>
            <a:spLocks noChangeArrowheads="1"/>
          </p:cNvSpPr>
          <p:nvPr userDrawn="1"/>
        </p:nvSpPr>
        <p:spPr bwMode="auto">
          <a:xfrm>
            <a:off x="11644313" y="908050"/>
            <a:ext cx="3603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快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速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提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升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生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产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效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率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，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系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统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决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企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业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难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题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1571288" y="692150"/>
            <a:ext cx="1587" cy="5400675"/>
          </a:xfrm>
          <a:prstGeom prst="line">
            <a:avLst/>
          </a:prstGeom>
          <a:noFill/>
          <a:ln w="28575" cap="flat" cmpd="sng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0204450" y="5876925"/>
            <a:ext cx="1873250" cy="1588"/>
          </a:xfrm>
          <a:prstGeom prst="line">
            <a:avLst/>
          </a:prstGeom>
          <a:noFill/>
          <a:ln w="28575" cap="flat" cmpd="sng">
            <a:solidFill>
              <a:srgbClr val="C0C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heel spokes="1"/>
      </p:transition>
    </mc:Choice>
    <mc:Fallback>
      <p:transition spd="slow">
        <p:wheel spokes="1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074" name="矩形 8"/>
          <p:cNvSpPr>
            <a:spLocks noChangeArrowheads="1"/>
          </p:cNvSpPr>
          <p:nvPr/>
        </p:nvSpPr>
        <p:spPr bwMode="auto">
          <a:xfrm>
            <a:off x="0" y="0"/>
            <a:ext cx="12217400" cy="688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b="1">
              <a:latin typeface="华康俪金黑W8(P)" pitchFamily="2" charset="-122"/>
              <a:ea typeface="黑体" panose="02010609060101010101" pitchFamily="49" charset="-122"/>
              <a:sym typeface="Arial Unicode MS" panose="020B0604020202020204" pitchFamily="3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9"/>
          <p:cNvSpPr>
            <a:spLocks noChangeArrowheads="1"/>
          </p:cNvSpPr>
          <p:nvPr/>
        </p:nvSpPr>
        <p:spPr bwMode="auto">
          <a:xfrm>
            <a:off x="1851025" y="0"/>
            <a:ext cx="2520950" cy="6886575"/>
          </a:xfrm>
          <a:prstGeom prst="rect">
            <a:avLst/>
          </a:prstGeom>
          <a:solidFill>
            <a:srgbClr val="4D9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椭圆 11"/>
          <p:cNvSpPr>
            <a:spLocks noChangeArrowheads="1"/>
          </p:cNvSpPr>
          <p:nvPr/>
        </p:nvSpPr>
        <p:spPr bwMode="auto">
          <a:xfrm>
            <a:off x="1131888" y="1485900"/>
            <a:ext cx="3887787" cy="3887788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A5A5A5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矩形 15"/>
          <p:cNvSpPr>
            <a:spLocks noChangeArrowheads="1"/>
          </p:cNvSpPr>
          <p:nvPr/>
        </p:nvSpPr>
        <p:spPr bwMode="auto">
          <a:xfrm>
            <a:off x="5164138" y="2636838"/>
            <a:ext cx="53276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9600" b="1">
                <a:solidFill>
                  <a:srgbClr val="FF6600"/>
                </a:solidFill>
                <a:latin typeface="华康俪金黑W8(P)" pitchFamily="2" charset="-122"/>
                <a:ea typeface="华康俪金黑W8(P)" pitchFamily="2" charset="-122"/>
                <a:sym typeface="Arial Unicode MS" panose="020B0604020202020204" pitchFamily="34" charset="-122"/>
              </a:rPr>
              <a:t>实战训练</a:t>
            </a:r>
            <a:endParaRPr lang="zh-CN" altLang="en-US" sz="9600" b="1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3079" name="矩形 20"/>
          <p:cNvSpPr>
            <a:spLocks noChangeArrowheads="1"/>
          </p:cNvSpPr>
          <p:nvPr/>
        </p:nvSpPr>
        <p:spPr bwMode="auto">
          <a:xfrm>
            <a:off x="4587875" y="981075"/>
            <a:ext cx="6262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rgbClr val="FF6600"/>
                </a:solidFill>
                <a:latin typeface="华康俪金黑W8(P)" pitchFamily="2" charset="-122"/>
                <a:ea typeface="华康俪金黑W8(P)" pitchFamily="2" charset="-122"/>
                <a:sym typeface="Arial Unicode MS" panose="020B0604020202020204" pitchFamily="34" charset="-122"/>
              </a:rPr>
              <a:t>管理效率提升工具</a:t>
            </a:r>
            <a:endParaRPr lang="zh-CN" altLang="en-US" sz="3600" b="1">
              <a:solidFill>
                <a:srgbClr val="FF6600"/>
              </a:solidFill>
              <a:latin typeface="华康俪金黑W8(P)" pitchFamily="2" charset="-122"/>
              <a:ea typeface="华康俪金黑W8(P)" pitchFamily="2" charset="-122"/>
              <a:sym typeface="Arial Unicode MS" panose="020B0604020202020204" pitchFamily="34" charset="-122"/>
            </a:endParaRPr>
          </a:p>
          <a:p>
            <a:pPr algn="ctr"/>
            <a:r>
              <a:rPr lang="zh-CN" altLang="en-US" sz="3600" b="1">
                <a:solidFill>
                  <a:srgbClr val="FF6600"/>
                </a:solidFill>
                <a:latin typeface="华康俪金黑W8(P)" pitchFamily="2" charset="-122"/>
                <a:ea typeface="华康俪金黑W8(P)" pitchFamily="2" charset="-122"/>
                <a:sym typeface="Arial Unicode MS" panose="020B0604020202020204" pitchFamily="34" charset="-122"/>
              </a:rPr>
              <a:t>《计划模式》</a:t>
            </a:r>
            <a:endParaRPr lang="zh-CN" altLang="en-US" sz="3600" b="1">
              <a:solidFill>
                <a:srgbClr val="FF6600"/>
              </a:solidFill>
              <a:latin typeface="华康俪金黑W8(P)" pitchFamily="2" charset="-122"/>
              <a:ea typeface="华康俪金黑W8(P)" pitchFamily="2" charset="-122"/>
              <a:sym typeface="Arial Unicode MS" panose="020B0604020202020204" pitchFamily="34" charset="-122"/>
            </a:endParaRPr>
          </a:p>
        </p:txBody>
      </p:sp>
      <p:grpSp>
        <p:nvGrpSpPr>
          <p:cNvPr id="3080" name="Group 8"/>
          <p:cNvGrpSpPr/>
          <p:nvPr/>
        </p:nvGrpSpPr>
        <p:grpSpPr bwMode="auto">
          <a:xfrm>
            <a:off x="3363913" y="3502025"/>
            <a:ext cx="1055687" cy="863600"/>
            <a:chOff x="0" y="0"/>
            <a:chExt cx="2846" cy="2344"/>
          </a:xfrm>
        </p:grpSpPr>
        <p:sp>
          <p:nvSpPr>
            <p:cNvPr id="3081" name="六边形 24"/>
            <p:cNvSpPr>
              <a:spLocks noChangeArrowheads="1"/>
            </p:cNvSpPr>
            <p:nvPr/>
          </p:nvSpPr>
          <p:spPr bwMode="auto">
            <a:xfrm>
              <a:off x="113" y="0"/>
              <a:ext cx="2722" cy="2345"/>
            </a:xfrm>
            <a:prstGeom prst="hexagon">
              <a:avLst>
                <a:gd name="adj" fmla="val 25016"/>
                <a:gd name="vf" fmla="val 115470"/>
              </a:avLst>
            </a:prstGeom>
            <a:solidFill>
              <a:srgbClr val="3B79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2" name="矩形 25"/>
            <p:cNvSpPr>
              <a:spLocks noChangeArrowheads="1"/>
            </p:cNvSpPr>
            <p:nvPr/>
          </p:nvSpPr>
          <p:spPr bwMode="auto">
            <a:xfrm>
              <a:off x="0" y="515"/>
              <a:ext cx="2847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83" name="Group 11"/>
          <p:cNvGrpSpPr/>
          <p:nvPr/>
        </p:nvGrpSpPr>
        <p:grpSpPr bwMode="auto">
          <a:xfrm>
            <a:off x="2498725" y="3933825"/>
            <a:ext cx="1055688" cy="865188"/>
            <a:chOff x="0" y="0"/>
            <a:chExt cx="2844" cy="2346"/>
          </a:xfrm>
        </p:grpSpPr>
        <p:sp>
          <p:nvSpPr>
            <p:cNvPr id="3084" name="六边形 27"/>
            <p:cNvSpPr>
              <a:spLocks noChangeArrowheads="1"/>
            </p:cNvSpPr>
            <p:nvPr/>
          </p:nvSpPr>
          <p:spPr bwMode="auto">
            <a:xfrm>
              <a:off x="62" y="0"/>
              <a:ext cx="2720" cy="2347"/>
            </a:xfrm>
            <a:prstGeom prst="hexagon">
              <a:avLst>
                <a:gd name="adj" fmla="val 24976"/>
                <a:gd name="vf" fmla="val 115470"/>
              </a:avLst>
            </a:prstGeom>
            <a:solidFill>
              <a:srgbClr val="7BC1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5" name="矩形 28"/>
            <p:cNvSpPr>
              <a:spLocks noChangeArrowheads="1"/>
            </p:cNvSpPr>
            <p:nvPr/>
          </p:nvSpPr>
          <p:spPr bwMode="auto">
            <a:xfrm>
              <a:off x="0" y="515"/>
              <a:ext cx="2845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攻关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86" name="Group 14"/>
          <p:cNvGrpSpPr/>
          <p:nvPr/>
        </p:nvGrpSpPr>
        <p:grpSpPr bwMode="auto">
          <a:xfrm>
            <a:off x="3386138" y="2592388"/>
            <a:ext cx="1057275" cy="865187"/>
            <a:chOff x="0" y="0"/>
            <a:chExt cx="2848" cy="2346"/>
          </a:xfrm>
        </p:grpSpPr>
        <p:sp>
          <p:nvSpPr>
            <p:cNvPr id="3087" name="六边形 30"/>
            <p:cNvSpPr>
              <a:spLocks noChangeArrowheads="1"/>
            </p:cNvSpPr>
            <p:nvPr/>
          </p:nvSpPr>
          <p:spPr bwMode="auto">
            <a:xfrm>
              <a:off x="62" y="0"/>
              <a:ext cx="2723" cy="2347"/>
            </a:xfrm>
            <a:prstGeom prst="hexagon">
              <a:avLst>
                <a:gd name="adj" fmla="val 25003"/>
                <a:gd name="vf" fmla="val 115470"/>
              </a:avLst>
            </a:prstGeom>
            <a:solidFill>
              <a:srgbClr val="8A3C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8" name="矩形 31"/>
            <p:cNvSpPr>
              <a:spLocks noChangeArrowheads="1"/>
            </p:cNvSpPr>
            <p:nvPr/>
          </p:nvSpPr>
          <p:spPr bwMode="auto">
            <a:xfrm>
              <a:off x="0" y="402"/>
              <a:ext cx="284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rPr>
                <a:t>备料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89" name="Group 17"/>
          <p:cNvGrpSpPr/>
          <p:nvPr/>
        </p:nvGrpSpPr>
        <p:grpSpPr bwMode="auto">
          <a:xfrm>
            <a:off x="2571750" y="2133600"/>
            <a:ext cx="1057275" cy="865188"/>
            <a:chOff x="0" y="0"/>
            <a:chExt cx="2848" cy="2344"/>
          </a:xfrm>
        </p:grpSpPr>
        <p:sp>
          <p:nvSpPr>
            <p:cNvPr id="3090" name="六边形 51"/>
            <p:cNvSpPr>
              <a:spLocks noChangeArrowheads="1"/>
            </p:cNvSpPr>
            <p:nvPr/>
          </p:nvSpPr>
          <p:spPr bwMode="auto">
            <a:xfrm>
              <a:off x="62" y="0"/>
              <a:ext cx="2723" cy="2345"/>
            </a:xfrm>
            <a:prstGeom prst="hexagon">
              <a:avLst>
                <a:gd name="adj" fmla="val 25025"/>
                <a:gd name="vf" fmla="val 115470"/>
              </a:avLst>
            </a:prstGeom>
            <a:solidFill>
              <a:srgbClr val="FF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1" name="矩形 52"/>
            <p:cNvSpPr>
              <a:spLocks noChangeArrowheads="1"/>
            </p:cNvSpPr>
            <p:nvPr/>
          </p:nvSpPr>
          <p:spPr bwMode="auto">
            <a:xfrm>
              <a:off x="0" y="402"/>
              <a:ext cx="284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协调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92" name="六边形 54"/>
          <p:cNvSpPr>
            <a:spLocks noChangeArrowheads="1"/>
          </p:cNvSpPr>
          <p:nvPr/>
        </p:nvSpPr>
        <p:spPr bwMode="auto">
          <a:xfrm>
            <a:off x="2566988" y="3038475"/>
            <a:ext cx="1009650" cy="865188"/>
          </a:xfrm>
          <a:prstGeom prst="hexagon">
            <a:avLst>
              <a:gd name="adj" fmla="val 25149"/>
              <a:gd name="vf" fmla="val 11547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93" name="矩形 55"/>
          <p:cNvSpPr>
            <a:spLocks noChangeArrowheads="1"/>
          </p:cNvSpPr>
          <p:nvPr/>
        </p:nvSpPr>
        <p:spPr bwMode="auto">
          <a:xfrm>
            <a:off x="2543175" y="3228975"/>
            <a:ext cx="10572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生管组合拳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94" name="Group 22"/>
          <p:cNvGrpSpPr/>
          <p:nvPr/>
        </p:nvGrpSpPr>
        <p:grpSpPr bwMode="auto">
          <a:xfrm>
            <a:off x="1708150" y="2565400"/>
            <a:ext cx="1008063" cy="865188"/>
            <a:chOff x="0" y="0"/>
            <a:chExt cx="2720" cy="2344"/>
          </a:xfrm>
        </p:grpSpPr>
        <p:sp>
          <p:nvSpPr>
            <p:cNvPr id="3095" name="六边形 57"/>
            <p:cNvSpPr>
              <a:spLocks noChangeArrowheads="1"/>
            </p:cNvSpPr>
            <p:nvPr/>
          </p:nvSpPr>
          <p:spPr bwMode="auto">
            <a:xfrm>
              <a:off x="0" y="0"/>
              <a:ext cx="2720" cy="2345"/>
            </a:xfrm>
            <a:prstGeom prst="hexagon">
              <a:avLst>
                <a:gd name="adj" fmla="val 24997"/>
                <a:gd name="vf" fmla="val 115470"/>
              </a:avLst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6" name="矩形 58"/>
            <p:cNvSpPr>
              <a:spLocks noChangeArrowheads="1"/>
            </p:cNvSpPr>
            <p:nvPr/>
          </p:nvSpPr>
          <p:spPr bwMode="auto">
            <a:xfrm>
              <a:off x="504" y="402"/>
              <a:ext cx="1799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考核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97" name="Group 25"/>
          <p:cNvGrpSpPr/>
          <p:nvPr/>
        </p:nvGrpSpPr>
        <p:grpSpPr bwMode="auto">
          <a:xfrm>
            <a:off x="1708150" y="3502025"/>
            <a:ext cx="1055688" cy="781050"/>
            <a:chOff x="0" y="0"/>
            <a:chExt cx="2846" cy="2120"/>
          </a:xfrm>
        </p:grpSpPr>
        <p:sp>
          <p:nvSpPr>
            <p:cNvPr id="3098" name="六边形 60"/>
            <p:cNvSpPr>
              <a:spLocks noChangeArrowheads="1"/>
            </p:cNvSpPr>
            <p:nvPr/>
          </p:nvSpPr>
          <p:spPr bwMode="auto">
            <a:xfrm>
              <a:off x="62" y="0"/>
              <a:ext cx="2722" cy="2121"/>
            </a:xfrm>
            <a:prstGeom prst="hexagon">
              <a:avLst>
                <a:gd name="adj" fmla="val 27658"/>
                <a:gd name="vf" fmla="val 115470"/>
              </a:avLst>
            </a:prstGeom>
            <a:solidFill>
              <a:srgbClr val="FD7A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9" name="矩形 61"/>
            <p:cNvSpPr>
              <a:spLocks noChangeArrowheads="1"/>
            </p:cNvSpPr>
            <p:nvPr/>
          </p:nvSpPr>
          <p:spPr bwMode="auto">
            <a:xfrm>
              <a:off x="0" y="401"/>
              <a:ext cx="2847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稽核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019675" y="4508500"/>
            <a:ext cx="627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--- 如何建立日计划模式，提升订单准交货率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11750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42963" y="2060575"/>
            <a:ext cx="99377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地摊模型三大特点：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自由无序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，（无章可循，员工随心所欲）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摆放混乱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，（标识不清，质量问题严重）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过高存量，（生产过剩，资金周转不灵）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这种模式高成本，低效益，企业老板天天盯着工厂，天天充当救火队长。</a:t>
            </a:r>
            <a:endParaRPr lang="zh-CN" altLang="en-US" sz="3600" b="1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36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遗憾的是这样的企业实在太多了！！</a:t>
            </a:r>
            <a:endParaRPr lang="zh-CN" altLang="en-US" sz="3600" b="1"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318" name="TextBox 8"/>
          <p:cNvSpPr>
            <a:spLocks noChangeArrowheads="1"/>
          </p:cNvSpPr>
          <p:nvPr/>
        </p:nvSpPr>
        <p:spPr bwMode="auto">
          <a:xfrm>
            <a:off x="773113" y="333375"/>
            <a:ext cx="518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4679950" cy="6429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 sz="36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4341" name="Picture 5" descr="交响乐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989138"/>
            <a:ext cx="1087278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39725" y="1557338"/>
            <a:ext cx="348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最好的管理状态：交响乐模型</a:t>
            </a:r>
            <a:endParaRPr lang="zh-CN" altLang="en-US" sz="2000" b="1">
              <a:solidFill>
                <a:srgbClr val="0000FF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343" name="TextBox 8"/>
          <p:cNvSpPr>
            <a:spLocks noChangeArrowheads="1"/>
          </p:cNvSpPr>
          <p:nvPr/>
        </p:nvSpPr>
        <p:spPr bwMode="auto">
          <a:xfrm>
            <a:off x="771525" y="333375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040313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2600" y="1773238"/>
            <a:ext cx="1087437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交响乐模型四大特点：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按谱演奏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，（制度完善，流程规范）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指挥有序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，（领导管人，流程理事）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彼此默契，（团队合作，协调默契）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优美动听，（效果卓越，行业典范）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36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这种模式低成本，高效益，企业老板时常</a:t>
            </a:r>
            <a:r>
              <a:rPr lang="zh-CN" altLang="en-US" sz="3600" b="1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四处游历，畅享人生</a:t>
            </a:r>
            <a:r>
              <a:rPr lang="zh-CN" altLang="en-US" sz="36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。遗憾的是这样的企业目前实在太少了！！ </a:t>
            </a:r>
            <a:endParaRPr lang="zh-CN" altLang="en-US">
              <a:solidFill>
                <a:schemeClr val="folHlink"/>
              </a:solidFill>
            </a:endParaRPr>
          </a:p>
        </p:txBody>
      </p:sp>
      <p:sp>
        <p:nvSpPr>
          <p:cNvPr id="15366" name="TextBox 8"/>
          <p:cNvSpPr>
            <a:spLocks noChangeArrowheads="1"/>
          </p:cNvSpPr>
          <p:nvPr/>
        </p:nvSpPr>
        <p:spPr bwMode="auto">
          <a:xfrm>
            <a:off x="771525" y="333375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84775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6389" name="Picture 5" descr="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279650"/>
            <a:ext cx="1094422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9725" y="1773238"/>
            <a:ext cx="348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最适合的管理模式：球赛模型</a:t>
            </a:r>
            <a:endParaRPr lang="zh-CN" altLang="en-US" sz="2000" b="1">
              <a:solidFill>
                <a:srgbClr val="0000FF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771525" y="333375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11750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35125" y="2060575"/>
            <a:ext cx="77041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球赛式模型五大特点：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观察别人，调整自己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审时度势，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主动出击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拉开空挡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制衡对手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◎ 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快速反应，及时调整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默契配合，动态进球</a:t>
            </a:r>
            <a:endParaRPr lang="zh-CN" altLang="en-US" sz="3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414" name="TextBox 8"/>
          <p:cNvSpPr>
            <a:spLocks noChangeArrowheads="1"/>
          </p:cNvSpPr>
          <p:nvPr/>
        </p:nvSpPr>
        <p:spPr bwMode="auto">
          <a:xfrm>
            <a:off x="773113" y="333375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11750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 sz="40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71525" y="2133600"/>
            <a:ext cx="100091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如何向球员学管理</a:t>
            </a:r>
            <a:endParaRPr lang="zh-CN" altLang="en-US" sz="60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     （三点启示）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死盯着球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（做管分离，对事不对人）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横向制约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（建立PMC横向管控机制）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40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频繁应对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（滚动排查做计划）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438" name="TextBox 8"/>
          <p:cNvSpPr>
            <a:spLocks noChangeArrowheads="1"/>
          </p:cNvSpPr>
          <p:nvPr/>
        </p:nvSpPr>
        <p:spPr bwMode="auto">
          <a:xfrm>
            <a:off x="773113" y="333375"/>
            <a:ext cx="518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11750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03325" y="1844675"/>
            <a:ext cx="91455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实操案例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（祥云汽配公司）：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改善主题：</a:t>
            </a:r>
            <a:r>
              <a:rPr lang="zh-CN" altLang="en-US" sz="28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五层觉知做计划，频繁排查破无明</a:t>
            </a:r>
            <a:endParaRPr lang="zh-CN" altLang="en-US" sz="28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--- 如何建立“滚动排查”的生产计划模式</a:t>
            </a:r>
            <a:endParaRPr lang="zh-CN" altLang="en-US" sz="28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觉知1：订单评审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生产要素  </a:t>
            </a:r>
            <a:r>
              <a:rPr lang="zh-CN" altLang="en-US" sz="28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排查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觉知2：交期分解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时间节点  </a:t>
            </a:r>
            <a:r>
              <a:rPr lang="zh-CN" altLang="en-US" sz="28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排查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觉知3：做月计划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月产能 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排查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觉知4：做周计划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周预料 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排查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觉知5：做日计划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日备料 </a:t>
            </a:r>
            <a:r>
              <a:rPr lang="zh-CN" altLang="en-US" sz="2800" b="1">
                <a:solidFill>
                  <a:srgbClr val="C0C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排查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462" name="TextBox 8"/>
          <p:cNvSpPr>
            <a:spLocks noChangeArrowheads="1"/>
          </p:cNvSpPr>
          <p:nvPr/>
        </p:nvSpPr>
        <p:spPr bwMode="auto">
          <a:xfrm>
            <a:off x="773113" y="333375"/>
            <a:ext cx="539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TextBox 8"/>
          <p:cNvSpPr>
            <a:spLocks noChangeArrowheads="1"/>
          </p:cNvSpPr>
          <p:nvPr/>
        </p:nvSpPr>
        <p:spPr bwMode="auto">
          <a:xfrm>
            <a:off x="771525" y="333375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第二讲 管人之道：通过事情改变人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20485" name="Group 5"/>
          <p:cNvGrpSpPr/>
          <p:nvPr/>
        </p:nvGrpSpPr>
        <p:grpSpPr bwMode="auto">
          <a:xfrm>
            <a:off x="411163" y="1125538"/>
            <a:ext cx="10872787" cy="4462462"/>
            <a:chOff x="0" y="0"/>
            <a:chExt cx="17912" cy="706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4418" y="0"/>
              <a:ext cx="13494" cy="70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一、管事之法：快速应变做管理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二、管人之道：通过事情改变人</a:t>
              </a:r>
              <a:endParaRPr lang="zh-CN" altLang="en-US" sz="28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三、日计划模式的推行方法和管理工具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四、案例分享：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如何建立日计划模式，提升订单准交货率</a:t>
              </a:r>
              <a:endPara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五、课堂互动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421" cy="70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生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管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组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合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拳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日计划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4030663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通过事情改变人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1509" name="TextBox 8"/>
          <p:cNvSpPr>
            <a:spLocks noChangeArrowheads="1"/>
          </p:cNvSpPr>
          <p:nvPr/>
        </p:nvSpPr>
        <p:spPr bwMode="auto">
          <a:xfrm>
            <a:off x="771525" y="33337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第二讲 管人之道：通过事情改变人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aphicFrame>
        <p:nvGraphicFramePr>
          <p:cNvPr id="21510" name="Group 6"/>
          <p:cNvGraphicFramePr>
            <a:graphicFrameLocks noGrp="1"/>
          </p:cNvGraphicFramePr>
          <p:nvPr/>
        </p:nvGraphicFramePr>
        <p:xfrm>
          <a:off x="1873250" y="2347913"/>
          <a:ext cx="7466013" cy="3048000"/>
        </p:xfrm>
        <a:graphic>
          <a:graphicData uri="http://schemas.openxmlformats.org/drawingml/2006/table">
            <a:tbl>
              <a:tblPr/>
              <a:tblGrid>
                <a:gridCol w="7466013"/>
              </a:tblGrid>
              <a:tr h="819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     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人为什么这么难以改变呢？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22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①培训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能改变人，但一场好的培训估计能维持一个月的效果；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②奖钱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能改变人，但他需要你一直奖下去；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③罚钱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能改变人，但更能罚走人；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④沟通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能改变人，但他需要你时时沟通，停下来就不行，……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708150" y="2206625"/>
            <a:ext cx="7775575" cy="33115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076700"/>
            <a:ext cx="1203325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11750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以人为本，以事为先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8500" y="1917700"/>
            <a:ext cx="3889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 sz="12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两种管人模式：</a:t>
            </a:r>
            <a:endParaRPr lang="zh-CN" altLang="en-US" sz="32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2534" name="TextBox 8"/>
          <p:cNvSpPr>
            <a:spLocks noChangeArrowheads="1"/>
          </p:cNvSpPr>
          <p:nvPr/>
        </p:nvSpPr>
        <p:spPr bwMode="auto">
          <a:xfrm>
            <a:off x="771525" y="33337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第二讲 管人之道：通过事情改变人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22535" name="Group 7"/>
          <p:cNvGrpSpPr/>
          <p:nvPr/>
        </p:nvGrpSpPr>
        <p:grpSpPr bwMode="auto">
          <a:xfrm>
            <a:off x="842963" y="3141663"/>
            <a:ext cx="10009187" cy="2014537"/>
            <a:chOff x="0" y="0"/>
            <a:chExt cx="15761" cy="3174"/>
          </a:xfrm>
        </p:grpSpPr>
        <p:grpSp>
          <p:nvGrpSpPr>
            <p:cNvPr id="22536" name="Group 8"/>
            <p:cNvGrpSpPr/>
            <p:nvPr/>
          </p:nvGrpSpPr>
          <p:grpSpPr bwMode="auto">
            <a:xfrm>
              <a:off x="0" y="0"/>
              <a:ext cx="8164" cy="3174"/>
              <a:chOff x="0" y="0"/>
              <a:chExt cx="8164" cy="3174"/>
            </a:xfrm>
          </p:grpSpPr>
          <p:sp>
            <p:nvSpPr>
              <p:cNvPr id="22537" name="Freeform 274"/>
              <p:cNvSpPr>
                <a:spLocks noChangeArrowheads="1"/>
              </p:cNvSpPr>
              <p:nvPr/>
            </p:nvSpPr>
            <p:spPr bwMode="auto">
              <a:xfrm>
                <a:off x="4990" y="0"/>
                <a:ext cx="3175" cy="3175"/>
              </a:xfrm>
              <a:prstGeom prst="flowChartConnector">
                <a:avLst/>
              </a:pr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538" name="TextBox 33"/>
              <p:cNvSpPr>
                <a:spLocks noChangeArrowheads="1"/>
              </p:cNvSpPr>
              <p:nvPr/>
            </p:nvSpPr>
            <p:spPr bwMode="auto">
              <a:xfrm>
                <a:off x="5217" y="568"/>
                <a:ext cx="2720" cy="2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4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能人</a:t>
                </a:r>
                <a:endPara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4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管理</a:t>
                </a:r>
                <a:endPara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22539" name="直接箭头连接符 48"/>
              <p:cNvCxnSpPr>
                <a:cxnSpLocks noChangeShapeType="1"/>
              </p:cNvCxnSpPr>
              <p:nvPr/>
            </p:nvCxnSpPr>
            <p:spPr bwMode="auto">
              <a:xfrm flipH="1">
                <a:off x="115" y="0"/>
                <a:ext cx="419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9300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2540" name="直接连接符 49"/>
              <p:cNvSpPr>
                <a:spLocks noChangeShapeType="1"/>
              </p:cNvSpPr>
              <p:nvPr/>
            </p:nvSpPr>
            <p:spPr bwMode="auto">
              <a:xfrm>
                <a:off x="4307" y="0"/>
                <a:ext cx="1148" cy="465"/>
              </a:xfrm>
              <a:prstGeom prst="line">
                <a:avLst/>
              </a:prstGeom>
              <a:noFill/>
              <a:ln w="9525" cap="flat" cmpd="sng">
                <a:solidFill>
                  <a:srgbClr val="FF9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1" name="Text Box 4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876" cy="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35000"/>
                  </a:lnSpc>
                </a:pPr>
                <a:r>
                  <a:rPr lang="zh-CN" altLang="en-US" sz="200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本土企业模式:能人管理：</a:t>
                </a: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①到处挖能人，不检讨自己，专指责别人</a:t>
                </a: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</a:t>
                </a: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②只操人的心，不操事的心；</a:t>
                </a:r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2542" name="Group 14"/>
            <p:cNvGrpSpPr/>
            <p:nvPr/>
          </p:nvGrpSpPr>
          <p:grpSpPr bwMode="auto">
            <a:xfrm>
              <a:off x="8391" y="0"/>
              <a:ext cx="7370" cy="3174"/>
              <a:chOff x="0" y="0"/>
              <a:chExt cx="7370" cy="3174"/>
            </a:xfrm>
          </p:grpSpPr>
          <p:sp>
            <p:nvSpPr>
              <p:cNvPr id="22543" name="Freeform 3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75" cy="3175"/>
              </a:xfrm>
              <a:prstGeom prst="flowChartConnector">
                <a:avLst/>
              </a:pr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544" name="TextBox 35"/>
              <p:cNvSpPr>
                <a:spLocks noChangeArrowheads="1"/>
              </p:cNvSpPr>
              <p:nvPr/>
            </p:nvSpPr>
            <p:spPr bwMode="auto">
              <a:xfrm>
                <a:off x="452" y="455"/>
                <a:ext cx="2495" cy="2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4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丰田</a:t>
                </a:r>
                <a:endPara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4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造人</a:t>
                </a:r>
                <a:endPara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45" name="直接连接符 50"/>
              <p:cNvSpPr>
                <a:spLocks noChangeShapeType="1"/>
              </p:cNvSpPr>
              <p:nvPr/>
            </p:nvSpPr>
            <p:spPr bwMode="auto">
              <a:xfrm>
                <a:off x="3695" y="0"/>
                <a:ext cx="2947" cy="0"/>
              </a:xfrm>
              <a:prstGeom prst="line">
                <a:avLst/>
              </a:prstGeom>
              <a:noFill/>
              <a:ln w="9525" cap="flat" cmpd="sng">
                <a:solidFill>
                  <a:srgbClr val="FF9300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6" name="直接连接符 51"/>
              <p:cNvSpPr>
                <a:spLocks noChangeShapeType="1"/>
              </p:cNvSpPr>
              <p:nvPr/>
            </p:nvSpPr>
            <p:spPr bwMode="auto">
              <a:xfrm flipH="1">
                <a:off x="2597" y="0"/>
                <a:ext cx="1133" cy="465"/>
              </a:xfrm>
              <a:prstGeom prst="line">
                <a:avLst/>
              </a:prstGeom>
              <a:noFill/>
              <a:ln w="9525" cap="flat" cmpd="sng">
                <a:solidFill>
                  <a:srgbClr val="FF9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7" name="Text Box 44"/>
              <p:cNvSpPr>
                <a:spLocks noChangeArrowheads="1"/>
              </p:cNvSpPr>
              <p:nvPr/>
            </p:nvSpPr>
            <p:spPr bwMode="auto">
              <a:xfrm>
                <a:off x="3582" y="228"/>
                <a:ext cx="3788" cy="2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35000"/>
                  </a:lnSpc>
                </a:pPr>
                <a:r>
                  <a:rPr lang="zh-CN" altLang="en-US" sz="200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丰田管理模式：</a:t>
                </a:r>
                <a:endParaRPr lang="zh-CN" altLang="en-US" sz="200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丰田经典：“丰田只制造人”；</a:t>
                </a:r>
                <a:endPara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Box 8"/>
          <p:cNvSpPr>
            <a:spLocks noChangeArrowheads="1"/>
          </p:cNvSpPr>
          <p:nvPr/>
        </p:nvSpPr>
        <p:spPr bwMode="auto">
          <a:xfrm>
            <a:off x="771525" y="333375"/>
            <a:ext cx="554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5125" name="Group 5"/>
          <p:cNvGrpSpPr/>
          <p:nvPr/>
        </p:nvGrpSpPr>
        <p:grpSpPr bwMode="auto">
          <a:xfrm>
            <a:off x="411163" y="1125538"/>
            <a:ext cx="10872787" cy="4462462"/>
            <a:chOff x="0" y="0"/>
            <a:chExt cx="17912" cy="7060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418" y="0"/>
              <a:ext cx="13494" cy="70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8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一、管事之法：快速应变做管理</a:t>
              </a:r>
              <a:endParaRPr lang="zh-CN" altLang="en-US" sz="28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二、管人之道：通过事情改变人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三、日计划模式的推行方法和管理工具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四、案例分享：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如何建立日计划模式，提升订单准交货率</a:t>
              </a:r>
              <a:endPara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五、课堂互动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421" cy="70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生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管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组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合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拳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日计划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11750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以人为本，以事为先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3557" name="TextBox 8"/>
          <p:cNvSpPr>
            <a:spLocks noChangeArrowheads="1"/>
          </p:cNvSpPr>
          <p:nvPr/>
        </p:nvSpPr>
        <p:spPr bwMode="auto">
          <a:xfrm>
            <a:off x="771525" y="33337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第二讲 管人之道：通过事情改变人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3074988" y="2493963"/>
          <a:ext cx="5400675" cy="2513014"/>
        </p:xfrm>
        <a:graphic>
          <a:graphicData uri="http://schemas.openxmlformats.org/drawingml/2006/table">
            <a:tbl>
              <a:tblPr/>
              <a:tblGrid>
                <a:gridCol w="5400675"/>
              </a:tblGrid>
              <a:tr h="93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①传统文化：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佛家强调修行，“修”要从行为开始。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②企业行为：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通过做事改边人的习性。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1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③两少两多：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少关注人，多关注事，少琢磨人，多研究事。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859088" y="2205038"/>
            <a:ext cx="5830887" cy="3024187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4005263"/>
            <a:ext cx="1195388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4" name="Oval 22"/>
          <p:cNvSpPr>
            <a:spLocks noChangeArrowheads="1"/>
          </p:cNvSpPr>
          <p:nvPr/>
        </p:nvSpPr>
        <p:spPr bwMode="auto">
          <a:xfrm rot="19440000">
            <a:off x="1419225" y="2133600"/>
            <a:ext cx="1349375" cy="1371600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传统文化</a:t>
            </a:r>
            <a:endParaRPr lang="zh-CN" altLang="en-US" sz="2400">
              <a:solidFill>
                <a:srgbClr val="FF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2400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探讨</a:t>
            </a:r>
            <a:endParaRPr lang="zh-CN" altLang="en-US" sz="2400"/>
          </a:p>
        </p:txBody>
      </p:sp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84775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以人为本，以事为先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581" name="椭圆 44"/>
          <p:cNvSpPr>
            <a:spLocks noChangeArrowheads="1"/>
          </p:cNvSpPr>
          <p:nvPr/>
        </p:nvSpPr>
        <p:spPr bwMode="auto">
          <a:xfrm>
            <a:off x="2498725" y="2565400"/>
            <a:ext cx="2952750" cy="2952750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25400" cap="flat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2" name="椭圆 45"/>
          <p:cNvSpPr>
            <a:spLocks noChangeArrowheads="1"/>
          </p:cNvSpPr>
          <p:nvPr/>
        </p:nvSpPr>
        <p:spPr bwMode="auto">
          <a:xfrm>
            <a:off x="6459538" y="2276475"/>
            <a:ext cx="2952750" cy="29527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3" name="椭圆 46"/>
          <p:cNvSpPr>
            <a:spLocks noChangeArrowheads="1"/>
          </p:cNvSpPr>
          <p:nvPr/>
        </p:nvSpPr>
        <p:spPr bwMode="auto">
          <a:xfrm>
            <a:off x="5235575" y="3141663"/>
            <a:ext cx="1511300" cy="1511300"/>
          </a:xfrm>
          <a:prstGeom prst="ellipse">
            <a:avLst/>
          </a:prstGeom>
          <a:solidFill>
            <a:srgbClr val="FF9300"/>
          </a:solidFill>
          <a:ln w="25400" cap="flat" cmpd="sng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思考</a:t>
            </a:r>
            <a:endParaRPr lang="zh-CN" altLang="en-US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4" name="直接连接符 47"/>
          <p:cNvSpPr>
            <a:spLocks noChangeShapeType="1"/>
          </p:cNvSpPr>
          <p:nvPr/>
        </p:nvSpPr>
        <p:spPr bwMode="auto">
          <a:xfrm>
            <a:off x="350838" y="5589588"/>
            <a:ext cx="2663825" cy="0"/>
          </a:xfrm>
          <a:prstGeom prst="line">
            <a:avLst/>
          </a:prstGeom>
          <a:noFill/>
          <a:ln w="12700" cap="flat" cmpd="sng">
            <a:solidFill>
              <a:srgbClr val="FF9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直接连接符 48"/>
          <p:cNvSpPr>
            <a:spLocks noChangeShapeType="1"/>
          </p:cNvSpPr>
          <p:nvPr/>
        </p:nvSpPr>
        <p:spPr bwMode="auto">
          <a:xfrm>
            <a:off x="8691563" y="5734050"/>
            <a:ext cx="2663825" cy="0"/>
          </a:xfrm>
          <a:prstGeom prst="line">
            <a:avLst/>
          </a:prstGeom>
          <a:noFill/>
          <a:ln w="12700" cap="flat" cmpd="sng">
            <a:solidFill>
              <a:srgbClr val="FF9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矩形 4"/>
          <p:cNvSpPr>
            <a:spLocks noChangeArrowheads="1"/>
          </p:cNvSpPr>
          <p:nvPr/>
        </p:nvSpPr>
        <p:spPr bwMode="auto">
          <a:xfrm>
            <a:off x="339725" y="2133600"/>
            <a:ext cx="2357438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zh-CN" sz="1600" b="1" u="sng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600" b="1" u="sng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）汽车售价：</a:t>
            </a: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国产汽车和进口汽车，用同样的技术、同样的图纸、同样的设备，甚至同样的材料，国产车便宜，进口车贵。什么原因？做工问题，</a:t>
            </a:r>
            <a:r>
              <a:rPr lang="zh-CN" altLang="en-US"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工作时工人的专注、态度决定了一切。</a:t>
            </a:r>
            <a:endParaRPr lang="zh-CN" altLang="en-US" sz="1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587" name="矩形 4"/>
          <p:cNvSpPr>
            <a:spLocks noChangeArrowheads="1"/>
          </p:cNvSpPr>
          <p:nvPr/>
        </p:nvSpPr>
        <p:spPr bwMode="auto">
          <a:xfrm>
            <a:off x="9123363" y="1701800"/>
            <a:ext cx="2414587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altLang="zh-CN" sz="1600" b="1" u="sng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600" b="1" u="sng">
                <a:solidFill>
                  <a:srgbClr val="FF9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）事情改习性：</a:t>
            </a:r>
            <a:endParaRPr lang="zh-CN" altLang="en-US" sz="1600" b="1" u="sng">
              <a:solidFill>
                <a:srgbClr val="FF9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不要天天去做员工思想工作，不要天天琢磨员工为什么这样。人的习惯没什么深刻的原因和理由，只因为他天天这样做，做久了，习惯了，就改不了。</a:t>
            </a:r>
            <a:r>
              <a:rPr lang="zh-CN" altLang="en-US"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只有反复让他做正确的事，才能使他形成正确做事的习性。</a:t>
            </a:r>
            <a:endParaRPr lang="zh-CN" altLang="en-US" sz="16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4588" name="TextBox 8"/>
          <p:cNvSpPr>
            <a:spLocks noChangeArrowheads="1"/>
          </p:cNvSpPr>
          <p:nvPr/>
        </p:nvSpPr>
        <p:spPr bwMode="auto">
          <a:xfrm>
            <a:off x="771525" y="33337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第二讲 管人之道：通过事情改变人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184775" cy="7032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理顺事情，改人习性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605" name="TextBox 8"/>
          <p:cNvSpPr>
            <a:spLocks noChangeArrowheads="1"/>
          </p:cNvSpPr>
          <p:nvPr/>
        </p:nvSpPr>
        <p:spPr bwMode="auto">
          <a:xfrm>
            <a:off x="771525" y="33337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第二讲 管人之道：通过事情改变人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sp>
        <p:nvSpPr>
          <p:cNvPr id="25606" name="Freeform 3"/>
          <p:cNvSpPr>
            <a:spLocks noChangeArrowheads="1"/>
          </p:cNvSpPr>
          <p:nvPr/>
        </p:nvSpPr>
        <p:spPr bwMode="auto">
          <a:xfrm>
            <a:off x="425450" y="5148263"/>
            <a:ext cx="1016000" cy="865187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5607" name="Freeform 4"/>
          <p:cNvSpPr>
            <a:spLocks noChangeArrowheads="1"/>
          </p:cNvSpPr>
          <p:nvPr/>
        </p:nvSpPr>
        <p:spPr bwMode="auto">
          <a:xfrm rot="10800000">
            <a:off x="2886075" y="2994025"/>
            <a:ext cx="1016000" cy="866775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558800" y="3138488"/>
            <a:ext cx="3200400" cy="273526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475E00"/>
              </a:gs>
              <a:gs pos="100000">
                <a:srgbClr val="99CC00"/>
              </a:gs>
            </a:gsLst>
            <a:lin ang="18900000" scaled="1"/>
          </a:gradFill>
          <a:ln w="9525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b="1" u="sng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生活的例子</a:t>
            </a:r>
            <a:endParaRPr lang="zh-CN" altLang="en-US" sz="3200" b="1" u="sng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/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一个湖南人跟一个上海人在一起，一个说，辣椒好吃，一个说辣椒不好吃，你认为谁对呢？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609" name="Freeform 6"/>
          <p:cNvSpPr>
            <a:spLocks noChangeArrowheads="1"/>
          </p:cNvSpPr>
          <p:nvPr/>
        </p:nvSpPr>
        <p:spPr bwMode="auto">
          <a:xfrm>
            <a:off x="4246563" y="4430713"/>
            <a:ext cx="1016000" cy="865187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5610" name="Freeform 7"/>
          <p:cNvSpPr>
            <a:spLocks noChangeArrowheads="1"/>
          </p:cNvSpPr>
          <p:nvPr/>
        </p:nvSpPr>
        <p:spPr bwMode="auto">
          <a:xfrm rot="10800000">
            <a:off x="6705600" y="2276475"/>
            <a:ext cx="1016000" cy="866775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717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4379913" y="2420938"/>
            <a:ext cx="3200400" cy="2735262"/>
          </a:xfrm>
          <a:prstGeom prst="rect">
            <a:avLst/>
          </a:prstGeom>
          <a:gradFill rotWithShape="1">
            <a:gsLst>
              <a:gs pos="0">
                <a:srgbClr val="717EF5"/>
              </a:gs>
              <a:gs pos="50000">
                <a:srgbClr val="343A71"/>
              </a:gs>
              <a:gs pos="100000">
                <a:srgbClr val="717EF5"/>
              </a:gs>
            </a:gsLst>
            <a:lin ang="18900000" scaled="1"/>
          </a:gradFill>
          <a:ln w="9525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b="1" u="sng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企业的事情</a:t>
            </a:r>
            <a:endParaRPr lang="zh-CN" altLang="en-US" sz="3200" b="1" u="sng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/>
            <a:endParaRPr lang="zh-CN" altLang="en-US" sz="1600" b="1" u="sng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企业里面很多事情，不要在思想上过多探讨。好的办法就是，让好行为天天发生，让坏行为慢慢减少。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612" name="Freeform 6"/>
          <p:cNvSpPr>
            <a:spLocks noChangeArrowheads="1"/>
          </p:cNvSpPr>
          <p:nvPr/>
        </p:nvSpPr>
        <p:spPr bwMode="auto">
          <a:xfrm>
            <a:off x="7961313" y="3552825"/>
            <a:ext cx="1016000" cy="866775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5613" name="Freeform 7"/>
          <p:cNvSpPr>
            <a:spLocks noChangeArrowheads="1"/>
          </p:cNvSpPr>
          <p:nvPr/>
        </p:nvSpPr>
        <p:spPr bwMode="auto">
          <a:xfrm rot="10800000">
            <a:off x="10420350" y="1414463"/>
            <a:ext cx="1016000" cy="865187"/>
          </a:xfrm>
          <a:custGeom>
            <a:avLst/>
            <a:gdLst>
              <a:gd name="T0" fmla="*/ 2147483647 w 1104"/>
              <a:gd name="T1" fmla="*/ 2147483647 h 1256"/>
              <a:gd name="T2" fmla="*/ 2147483647 w 1104"/>
              <a:gd name="T3" fmla="*/ 0 h 1256"/>
              <a:gd name="T4" fmla="*/ 0 w 1104"/>
              <a:gd name="T5" fmla="*/ 0 h 1256"/>
              <a:gd name="T6" fmla="*/ 0 w 1104"/>
              <a:gd name="T7" fmla="*/ 2147483647 h 1256"/>
              <a:gd name="T8" fmla="*/ 2147483647 w 1104"/>
              <a:gd name="T9" fmla="*/ 2147483647 h 1256"/>
              <a:gd name="T10" fmla="*/ 2147483647 w 1104"/>
              <a:gd name="T11" fmla="*/ 2147483647 h 1256"/>
              <a:gd name="T12" fmla="*/ 2147483647 w 1104"/>
              <a:gd name="T13" fmla="*/ 2147483647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8094663" y="1544638"/>
            <a:ext cx="3200400" cy="2735262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b="1" u="sng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管理的奥妙</a:t>
            </a:r>
            <a:endParaRPr lang="zh-CN" altLang="en-US" sz="3200" b="1" u="sng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/>
            <a:endParaRPr lang="zh-CN" altLang="en-US" sz="1400" b="1" u="sng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人难管是因为事不管。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目中无人心中有事是妙方。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生管组合拳就是一种最简单实用的管事模式。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19620000">
            <a:off x="6891338" y="4292600"/>
            <a:ext cx="2351087" cy="820738"/>
          </a:xfrm>
          <a:prstGeom prst="curvedUpArrow">
            <a:avLst>
              <a:gd name="adj1" fmla="val 57292"/>
              <a:gd name="adj2" fmla="val 114584"/>
              <a:gd name="adj3" fmla="val 4719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en-US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 rot="20220000">
            <a:off x="3074988" y="5084763"/>
            <a:ext cx="2360612" cy="787400"/>
          </a:xfrm>
          <a:prstGeom prst="curvedUpArrow">
            <a:avLst>
              <a:gd name="adj1" fmla="val 59960"/>
              <a:gd name="adj2" fmla="val 119919"/>
              <a:gd name="adj3" fmla="val 4719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TextBox 6"/>
          <p:cNvSpPr>
            <a:spLocks noChangeArrowheads="1"/>
          </p:cNvSpPr>
          <p:nvPr/>
        </p:nvSpPr>
        <p:spPr bwMode="auto">
          <a:xfrm>
            <a:off x="493713" y="5111750"/>
            <a:ext cx="65420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2000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PMC模式之灵魂，管理效率提升工具---生管六大组合拳</a:t>
            </a:r>
            <a:endParaRPr lang="zh-CN" altLang="en-US" sz="2000" b="1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9" name="直接连接符 2"/>
          <p:cNvSpPr>
            <a:spLocks noChangeShapeType="1"/>
          </p:cNvSpPr>
          <p:nvPr/>
        </p:nvSpPr>
        <p:spPr bwMode="auto">
          <a:xfrm flipH="1">
            <a:off x="773113" y="5588000"/>
            <a:ext cx="8207375" cy="3175"/>
          </a:xfrm>
          <a:prstGeom prst="line">
            <a:avLst/>
          </a:prstGeom>
          <a:noFill/>
          <a:ln w="9525" cap="flat" cmpd="sng">
            <a:solidFill>
              <a:srgbClr val="FF85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30" name="Group 6"/>
          <p:cNvGrpSpPr/>
          <p:nvPr/>
        </p:nvGrpSpPr>
        <p:grpSpPr bwMode="auto">
          <a:xfrm>
            <a:off x="6459538" y="981075"/>
            <a:ext cx="4687887" cy="4657725"/>
            <a:chOff x="0" y="0"/>
            <a:chExt cx="7383" cy="7334"/>
          </a:xfrm>
        </p:grpSpPr>
        <p:grpSp>
          <p:nvGrpSpPr>
            <p:cNvPr id="26631" name="Group 7"/>
            <p:cNvGrpSpPr/>
            <p:nvPr/>
          </p:nvGrpSpPr>
          <p:grpSpPr bwMode="auto">
            <a:xfrm>
              <a:off x="4536" y="3742"/>
              <a:ext cx="2845" cy="2345"/>
              <a:chOff x="0" y="0"/>
              <a:chExt cx="2846" cy="2344"/>
            </a:xfrm>
          </p:grpSpPr>
          <p:sp>
            <p:nvSpPr>
              <p:cNvPr id="26632" name="六边形 24"/>
              <p:cNvSpPr>
                <a:spLocks noChangeArrowheads="1"/>
              </p:cNvSpPr>
              <p:nvPr/>
            </p:nvSpPr>
            <p:spPr bwMode="auto">
              <a:xfrm>
                <a:off x="113" y="0"/>
                <a:ext cx="2722" cy="2345"/>
              </a:xfrm>
              <a:prstGeom prst="hexagon">
                <a:avLst>
                  <a:gd name="adj" fmla="val 25016"/>
                  <a:gd name="vf" fmla="val 115470"/>
                </a:avLst>
              </a:prstGeom>
              <a:solidFill>
                <a:srgbClr val="3B7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33" name="矩形 25"/>
              <p:cNvSpPr>
                <a:spLocks noChangeArrowheads="1"/>
              </p:cNvSpPr>
              <p:nvPr/>
            </p:nvSpPr>
            <p:spPr bwMode="auto">
              <a:xfrm>
                <a:off x="0" y="515"/>
                <a:ext cx="2847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动作3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日计划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634" name="Group 10"/>
            <p:cNvGrpSpPr/>
            <p:nvPr/>
          </p:nvGrpSpPr>
          <p:grpSpPr bwMode="auto">
            <a:xfrm>
              <a:off x="2268" y="4990"/>
              <a:ext cx="2842" cy="2345"/>
              <a:chOff x="0" y="0"/>
              <a:chExt cx="2844" cy="2346"/>
            </a:xfrm>
          </p:grpSpPr>
          <p:sp>
            <p:nvSpPr>
              <p:cNvPr id="26635" name="六边形 27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0" cy="2347"/>
              </a:xfrm>
              <a:prstGeom prst="hexagon">
                <a:avLst>
                  <a:gd name="adj" fmla="val 24976"/>
                  <a:gd name="vf" fmla="val 115470"/>
                </a:avLst>
              </a:prstGeom>
              <a:solidFill>
                <a:srgbClr val="7BC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36" name="矩形 28"/>
              <p:cNvSpPr>
                <a:spLocks noChangeArrowheads="1"/>
              </p:cNvSpPr>
              <p:nvPr/>
            </p:nvSpPr>
            <p:spPr bwMode="auto">
              <a:xfrm>
                <a:off x="0" y="515"/>
                <a:ext cx="2845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动作4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日攻关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637" name="Group 13"/>
            <p:cNvGrpSpPr/>
            <p:nvPr/>
          </p:nvGrpSpPr>
          <p:grpSpPr bwMode="auto">
            <a:xfrm>
              <a:off x="4539" y="1247"/>
              <a:ext cx="2845" cy="2345"/>
              <a:chOff x="0" y="0"/>
              <a:chExt cx="2848" cy="2346"/>
            </a:xfrm>
          </p:grpSpPr>
          <p:sp>
            <p:nvSpPr>
              <p:cNvPr id="26638" name="六边形 30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3" cy="2347"/>
              </a:xfrm>
              <a:prstGeom prst="hexagon">
                <a:avLst>
                  <a:gd name="adj" fmla="val 25003"/>
                  <a:gd name="vf" fmla="val 115470"/>
                </a:avLst>
              </a:prstGeom>
              <a:solidFill>
                <a:srgbClr val="8A3C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39" name="矩形 31"/>
              <p:cNvSpPr>
                <a:spLocks noChangeArrowheads="1"/>
              </p:cNvSpPr>
              <p:nvPr/>
            </p:nvSpPr>
            <p:spPr bwMode="auto">
              <a:xfrm>
                <a:off x="0" y="402"/>
                <a:ext cx="2848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黑体" panose="02010609060101010101" pitchFamily="49" charset="-122"/>
                    <a:sym typeface="微软雅黑" panose="020B0503020204020204" pitchFamily="34" charset="-122"/>
                  </a:rPr>
                  <a:t>动作2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黑体" panose="02010609060101010101" pitchFamily="49" charset="-122"/>
                    <a:sym typeface="微软雅黑" panose="020B0503020204020204" pitchFamily="34" charset="-122"/>
                  </a:rPr>
                  <a:t>日备料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640" name="Group 16"/>
            <p:cNvGrpSpPr/>
            <p:nvPr/>
          </p:nvGrpSpPr>
          <p:grpSpPr bwMode="auto">
            <a:xfrm>
              <a:off x="2268" y="0"/>
              <a:ext cx="2850" cy="2343"/>
              <a:chOff x="0" y="0"/>
              <a:chExt cx="2848" cy="2344"/>
            </a:xfrm>
          </p:grpSpPr>
          <p:sp>
            <p:nvSpPr>
              <p:cNvPr id="26641" name="六边形 51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3" cy="2345"/>
              </a:xfrm>
              <a:prstGeom prst="hexagon">
                <a:avLst>
                  <a:gd name="adj" fmla="val 25025"/>
                  <a:gd name="vf" fmla="val 115470"/>
                </a:avLst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42" name="矩形 52"/>
              <p:cNvSpPr>
                <a:spLocks noChangeArrowheads="1"/>
              </p:cNvSpPr>
              <p:nvPr/>
            </p:nvSpPr>
            <p:spPr bwMode="auto">
              <a:xfrm>
                <a:off x="0" y="402"/>
                <a:ext cx="2848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动作1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日协调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643" name="矩形 55"/>
            <p:cNvSpPr>
              <a:spLocks noChangeArrowheads="1"/>
            </p:cNvSpPr>
            <p:nvPr/>
          </p:nvSpPr>
          <p:spPr bwMode="auto">
            <a:xfrm>
              <a:off x="2269" y="2970"/>
              <a:ext cx="2845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P模型之灵魂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生管六大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组合拳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6644" name="Group 20"/>
            <p:cNvGrpSpPr/>
            <p:nvPr/>
          </p:nvGrpSpPr>
          <p:grpSpPr bwMode="auto">
            <a:xfrm>
              <a:off x="0" y="1248"/>
              <a:ext cx="2720" cy="2343"/>
              <a:chOff x="0" y="0"/>
              <a:chExt cx="2720" cy="2344"/>
            </a:xfrm>
          </p:grpSpPr>
          <p:sp>
            <p:nvSpPr>
              <p:cNvPr id="26645" name="六边形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20" cy="2345"/>
              </a:xfrm>
              <a:prstGeom prst="hexagon">
                <a:avLst>
                  <a:gd name="adj" fmla="val 24997"/>
                  <a:gd name="vf" fmla="val 11547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46" name="矩形 58"/>
              <p:cNvSpPr>
                <a:spLocks noChangeArrowheads="1"/>
              </p:cNvSpPr>
              <p:nvPr/>
            </p:nvSpPr>
            <p:spPr bwMode="auto">
              <a:xfrm>
                <a:off x="504" y="402"/>
                <a:ext cx="1799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动作6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日考核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647" name="Group 23"/>
            <p:cNvGrpSpPr/>
            <p:nvPr/>
          </p:nvGrpSpPr>
          <p:grpSpPr bwMode="auto">
            <a:xfrm>
              <a:off x="0" y="3856"/>
              <a:ext cx="2845" cy="2120"/>
              <a:chOff x="0" y="0"/>
              <a:chExt cx="2846" cy="2120"/>
            </a:xfrm>
          </p:grpSpPr>
          <p:sp>
            <p:nvSpPr>
              <p:cNvPr id="26648" name="六边形 60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2" cy="2121"/>
              </a:xfrm>
              <a:prstGeom prst="hexagon">
                <a:avLst>
                  <a:gd name="adj" fmla="val 27658"/>
                  <a:gd name="vf" fmla="val 115470"/>
                </a:avLst>
              </a:prstGeom>
              <a:solidFill>
                <a:srgbClr val="FD7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49" name="矩形 61"/>
              <p:cNvSpPr>
                <a:spLocks noChangeArrowheads="1"/>
              </p:cNvSpPr>
              <p:nvPr/>
            </p:nvSpPr>
            <p:spPr bwMode="auto">
              <a:xfrm>
                <a:off x="0" y="401"/>
                <a:ext cx="2847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动作5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日稽核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650" name="Group 26"/>
            <p:cNvGrpSpPr/>
            <p:nvPr/>
          </p:nvGrpSpPr>
          <p:grpSpPr bwMode="auto">
            <a:xfrm>
              <a:off x="2269" y="2495"/>
              <a:ext cx="2843" cy="2347"/>
              <a:chOff x="0" y="0"/>
              <a:chExt cx="2846" cy="2346"/>
            </a:xfrm>
          </p:grpSpPr>
          <p:sp>
            <p:nvSpPr>
              <p:cNvPr id="26651" name="六边形 54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2" cy="2347"/>
              </a:xfrm>
              <a:prstGeom prst="hexagon">
                <a:avLst>
                  <a:gd name="adj" fmla="val 24994"/>
                  <a:gd name="vf" fmla="val 11547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52" name="矩形 55"/>
              <p:cNvSpPr>
                <a:spLocks noChangeArrowheads="1"/>
              </p:cNvSpPr>
              <p:nvPr/>
            </p:nvSpPr>
            <p:spPr bwMode="auto">
              <a:xfrm>
                <a:off x="0" y="515"/>
                <a:ext cx="2847" cy="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生管六大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组合拳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39725" y="1052513"/>
            <a:ext cx="5040313" cy="70326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动作组合，回归简单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6654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133600"/>
            <a:ext cx="3455987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55" name="TextBox 8"/>
          <p:cNvSpPr>
            <a:spLocks noChangeArrowheads="1"/>
          </p:cNvSpPr>
          <p:nvPr/>
        </p:nvSpPr>
        <p:spPr bwMode="auto">
          <a:xfrm>
            <a:off x="771525" y="33337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第二讲 管人之道：通过事情改变人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TextBox 8"/>
          <p:cNvSpPr>
            <a:spLocks noChangeArrowheads="1"/>
          </p:cNvSpPr>
          <p:nvPr/>
        </p:nvSpPr>
        <p:spPr bwMode="auto">
          <a:xfrm>
            <a:off x="1203325" y="188913"/>
            <a:ext cx="230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9696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本讲小结</a:t>
            </a:r>
            <a:endParaRPr lang="zh-CN" altLang="en-US" sz="4000" b="1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482600" y="1341438"/>
          <a:ext cx="10848975" cy="4310889"/>
        </p:xfrm>
        <a:graphic>
          <a:graphicData uri="http://schemas.openxmlformats.org/drawingml/2006/table">
            <a:tbl>
              <a:tblPr/>
              <a:tblGrid>
                <a:gridCol w="590550"/>
                <a:gridCol w="1355725"/>
                <a:gridCol w="3708400"/>
                <a:gridCol w="5194300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动作模式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动作要领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解决的管理问题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日计划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通过滚动排查前推后拉，将订单任务细化分解下达到每天每人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解决生产过程无计划问题；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②解决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由计划部门完成、编排的计划不能执行的问题；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2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日备料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通过滚动排查前推后拉实现日备料（准备好物料、设备、工夹具、模具、技术资料、工程样板等）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解决生产过程中物料、设备、工夹具、模具、技术资料、工程样板等准备不齐而影响到生产正常运作的问题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日协调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通过对单、看板管理、交接控制、日报控制，生产协调会等，实现日协调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解决生产过程中车间、仓库、采购、销售、技术、质检等部门不配合而影响交期的问题。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4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日稽核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通过频繁检查问责，提高执行力，使管理活动，能持续坚持，形成习惯性动作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解决生产过程中做多做少、做好做坏没有评估、无激励无处罚、员工参与度和积极性不高的问题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5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日攻关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通过频繁的现场工艺改善和IE技术运用，突破瓶颈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解决生产过程中异常不被发现，或发现后不及时整改而影响交期质量的问题；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6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日考核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通过PK奖罚究责、调动员工积极性、使企业管理真正成为员工的需求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解决车间、工序、员工之间没有对比、没有每天结案评价考核，生产效率不高的问题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360363" y="0"/>
            <a:ext cx="336550" cy="908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TextBox 8"/>
          <p:cNvSpPr>
            <a:spLocks noChangeArrowheads="1"/>
          </p:cNvSpPr>
          <p:nvPr/>
        </p:nvSpPr>
        <p:spPr bwMode="auto">
          <a:xfrm>
            <a:off x="914400" y="188913"/>
            <a:ext cx="35274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9900"/>
                </a:solidFill>
                <a:latin typeface="华康俪金黑W8(P)" pitchFamily="2" charset="-122"/>
                <a:ea typeface="黑体" panose="02010609060101010101" pitchFamily="49" charset="-122"/>
                <a:sym typeface="华康俪金黑W8(P)" pitchFamily="2" charset="-122"/>
              </a:rPr>
              <a:t>休息一下回来</a:t>
            </a:r>
            <a:endParaRPr lang="zh-CN" altLang="en-US" sz="3600" b="1">
              <a:solidFill>
                <a:srgbClr val="FF9900"/>
              </a:solidFill>
              <a:latin typeface="华康俪金黑W8(P)" pitchFamily="2" charset="-122"/>
              <a:ea typeface="黑体" panose="02010609060101010101" pitchFamily="49" charset="-122"/>
              <a:sym typeface="华康俪金黑W8(P)" pitchFamily="2" charset="-122"/>
            </a:endParaRPr>
          </a:p>
        </p:txBody>
      </p:sp>
      <p:pic>
        <p:nvPicPr>
          <p:cNvPr id="28677" name="Picture 5" descr="20080701_4a5628ae712a919b2b9bvNOmeYRp65D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0" r="1060"/>
          <a:stretch>
            <a:fillRect/>
          </a:stretch>
        </p:blipFill>
        <p:spPr bwMode="auto">
          <a:xfrm>
            <a:off x="341313" y="981075"/>
            <a:ext cx="111601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29701" name="Group 5"/>
          <p:cNvGrpSpPr/>
          <p:nvPr/>
        </p:nvGrpSpPr>
        <p:grpSpPr bwMode="auto">
          <a:xfrm>
            <a:off x="411163" y="1125538"/>
            <a:ext cx="10872787" cy="4462462"/>
            <a:chOff x="0" y="0"/>
            <a:chExt cx="17912" cy="7060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4418" y="0"/>
              <a:ext cx="13494" cy="70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一、管事之法：快速应变做管理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二、管人之道：通过事情改变人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三、日计划模式的推行方法和管理工具</a:t>
              </a:r>
              <a:endParaRPr lang="zh-CN" altLang="en-US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四、案例分享：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如何建立日计划模式，提升订单准交货率</a:t>
              </a:r>
              <a:endPara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五、课堂互动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421" cy="70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生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管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组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合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拳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日计划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30725" name="Picture 5" descr="计划图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773238"/>
            <a:ext cx="105854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4038" y="1917700"/>
            <a:ext cx="6480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无规矩不成方圆，无计划不谈管理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1163" y="1052513"/>
            <a:ext cx="4537075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日计划模式的概念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749" name="Freeform 274"/>
          <p:cNvSpPr>
            <a:spLocks noChangeArrowheads="1"/>
          </p:cNvSpPr>
          <p:nvPr/>
        </p:nvSpPr>
        <p:spPr bwMode="auto">
          <a:xfrm>
            <a:off x="3867150" y="3141663"/>
            <a:ext cx="2016125" cy="2016125"/>
          </a:xfrm>
          <a:prstGeom prst="flowChartConnector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1750" name="Freeform 369"/>
          <p:cNvSpPr>
            <a:spLocks noChangeArrowheads="1"/>
          </p:cNvSpPr>
          <p:nvPr/>
        </p:nvSpPr>
        <p:spPr bwMode="auto">
          <a:xfrm>
            <a:off x="6242050" y="3141663"/>
            <a:ext cx="2016125" cy="2016125"/>
          </a:xfrm>
          <a:prstGeom prst="flowChartConnector">
            <a:avLst/>
          </a:prstGeom>
          <a:solidFill>
            <a:srgbClr val="8BA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1751" name="TextBox 33"/>
          <p:cNvSpPr>
            <a:spLocks noChangeArrowheads="1"/>
          </p:cNvSpPr>
          <p:nvPr/>
        </p:nvSpPr>
        <p:spPr bwMode="auto">
          <a:xfrm>
            <a:off x="4011613" y="3644900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日计划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重要性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2" name="TextBox 35"/>
          <p:cNvSpPr>
            <a:spLocks noChangeArrowheads="1"/>
          </p:cNvSpPr>
          <p:nvPr/>
        </p:nvSpPr>
        <p:spPr bwMode="auto">
          <a:xfrm>
            <a:off x="6388100" y="3573463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日计划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必要条件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1753" name="直接箭头连接符 48"/>
          <p:cNvCxnSpPr>
            <a:cxnSpLocks noChangeShapeType="1"/>
          </p:cNvCxnSpPr>
          <p:nvPr/>
        </p:nvCxnSpPr>
        <p:spPr bwMode="auto">
          <a:xfrm flipH="1">
            <a:off x="1131888" y="2420938"/>
            <a:ext cx="2660650" cy="0"/>
          </a:xfrm>
          <a:prstGeom prst="straightConnector1">
            <a:avLst/>
          </a:prstGeom>
          <a:noFill/>
          <a:ln w="9525" cap="flat" cmpd="sng">
            <a:solidFill>
              <a:srgbClr val="FF9300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754" name="直接连接符 49"/>
          <p:cNvSpPr>
            <a:spLocks noChangeShapeType="1"/>
          </p:cNvSpPr>
          <p:nvPr/>
        </p:nvSpPr>
        <p:spPr bwMode="auto">
          <a:xfrm>
            <a:off x="3795713" y="2420938"/>
            <a:ext cx="287337" cy="1084262"/>
          </a:xfrm>
          <a:prstGeom prst="line">
            <a:avLst/>
          </a:prstGeom>
          <a:noFill/>
          <a:ln w="9525" cap="flat" cmpd="sng">
            <a:solidFill>
              <a:srgbClr val="FF9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直接连接符 50"/>
          <p:cNvSpPr>
            <a:spLocks noChangeShapeType="1"/>
          </p:cNvSpPr>
          <p:nvPr/>
        </p:nvSpPr>
        <p:spPr bwMode="auto">
          <a:xfrm>
            <a:off x="8620125" y="2420938"/>
            <a:ext cx="1870075" cy="0"/>
          </a:xfrm>
          <a:prstGeom prst="line">
            <a:avLst/>
          </a:prstGeom>
          <a:noFill/>
          <a:ln w="9525" cap="flat" cmpd="sng">
            <a:solidFill>
              <a:srgbClr val="FF9300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直接连接符 51"/>
          <p:cNvSpPr>
            <a:spLocks noChangeShapeType="1"/>
          </p:cNvSpPr>
          <p:nvPr/>
        </p:nvSpPr>
        <p:spPr bwMode="auto">
          <a:xfrm flipH="1">
            <a:off x="7962900" y="2422525"/>
            <a:ext cx="657225" cy="1016000"/>
          </a:xfrm>
          <a:prstGeom prst="line">
            <a:avLst/>
          </a:prstGeom>
          <a:noFill/>
          <a:ln w="9525" cap="flat" cmpd="sng">
            <a:solidFill>
              <a:srgbClr val="FF9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Text Box 44"/>
          <p:cNvSpPr>
            <a:spLocks noChangeArrowheads="1"/>
          </p:cNvSpPr>
          <p:nvPr/>
        </p:nvSpPr>
        <p:spPr bwMode="auto">
          <a:xfrm>
            <a:off x="-78740" y="2565400"/>
            <a:ext cx="4127500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1、日计划是生产任务的一个工作标准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2、日计划体现了做、管分离的原则；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3、日计划是暴露问题的一个方式；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4、日计划体现了分段控制的原则；</a:t>
            </a:r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5、日计划为稽核提供了明确的对象。 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8" name="Text Box 44"/>
          <p:cNvSpPr>
            <a:spLocks noChangeArrowheads="1"/>
          </p:cNvSpPr>
          <p:nvPr/>
        </p:nvSpPr>
        <p:spPr bwMode="auto">
          <a:xfrm>
            <a:off x="8259763" y="2708275"/>
            <a:ext cx="29527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1、主计划，周计划已确定。 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2、物料上线前准备工作的确定、完成。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3、异常已经解决。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9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15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bldLvl="0" animBg="1" autoUpdateAnimBg="0"/>
      <p:bldP spid="31758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5832475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日计划模式的动作要领</a:t>
            </a:r>
            <a:endParaRPr lang="zh-CN" altLang="en-US" sz="4000">
              <a:solidFill>
                <a:schemeClr val="bg1"/>
              </a:solidFill>
            </a:endParaRPr>
          </a:p>
        </p:txBody>
      </p:sp>
      <p:graphicFrame>
        <p:nvGraphicFramePr>
          <p:cNvPr id="32773" name="Group 5"/>
          <p:cNvGraphicFramePr>
            <a:graphicFrameLocks noGrp="1"/>
          </p:cNvGraphicFramePr>
          <p:nvPr/>
        </p:nvGraphicFramePr>
        <p:xfrm>
          <a:off x="2066925" y="2420938"/>
          <a:ext cx="7129463" cy="2927351"/>
        </p:xfrm>
        <a:graphic>
          <a:graphicData uri="http://schemas.openxmlformats.org/drawingml/2006/table">
            <a:tbl>
              <a:tblPr/>
              <a:tblGrid>
                <a:gridCol w="7129463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第1重控制：日计划制定控制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◎实物确定：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主计划中已完成备料（账面确定）的产品筛选（可以生产和必须生产），提前一天进行物料的现场排查；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◎生产派工：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根据车间各机台和线别差异，进行任务的合理分配和派工。（前期需要和生产部门共同商议确定）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◎特例计划：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工序比较长的产品，生产日计划前期控制一头一尾。（例如前控开料，后控包装）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1924050" y="2281238"/>
            <a:ext cx="7416800" cy="3167062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3933825"/>
            <a:ext cx="14843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93" name="Oval 25"/>
          <p:cNvSpPr>
            <a:spLocks noChangeArrowheads="1"/>
          </p:cNvSpPr>
          <p:nvPr/>
        </p:nvSpPr>
        <p:spPr bwMode="auto">
          <a:xfrm rot="19440000">
            <a:off x="411163" y="2276475"/>
            <a:ext cx="1466850" cy="140652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动作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要领1</a:t>
            </a:r>
            <a:endParaRPr lang="zh-CN" altLang="en-US"/>
          </a:p>
        </p:txBody>
      </p:sp>
      <p:sp>
        <p:nvSpPr>
          <p:cNvPr id="32794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4608513" cy="6429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一、快速应变做管理</a:t>
            </a:r>
            <a:endParaRPr lang="zh-CN" altLang="zh-CN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149" name="TextBox 8"/>
          <p:cNvSpPr>
            <a:spLocks noChangeArrowheads="1"/>
          </p:cNvSpPr>
          <p:nvPr/>
        </p:nvSpPr>
        <p:spPr bwMode="auto">
          <a:xfrm>
            <a:off x="773113" y="333375"/>
            <a:ext cx="539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aphicFrame>
        <p:nvGraphicFramePr>
          <p:cNvPr id="6150" name="Group 6"/>
          <p:cNvGraphicFramePr>
            <a:graphicFrameLocks noGrp="1"/>
          </p:cNvGraphicFramePr>
          <p:nvPr/>
        </p:nvGraphicFramePr>
        <p:xfrm>
          <a:off x="2547938" y="2276475"/>
          <a:ext cx="6919912" cy="3045461"/>
        </p:xfrm>
        <a:graphic>
          <a:graphicData uri="http://schemas.openxmlformats.org/drawingml/2006/table">
            <a:tbl>
              <a:tblPr/>
              <a:tblGrid>
                <a:gridCol w="2224087"/>
                <a:gridCol w="4695825"/>
              </a:tblGrid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客观要求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管理从计划开始。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22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企业现状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1、计划执行难；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2、计划没有变化快；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3、计划工作半途而废。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27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新计划模式要求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两组兼顾：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 1、管理者，计划性和原则性；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 2、管理对像，多变性和复杂性。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2428875" y="2133600"/>
            <a:ext cx="7199313" cy="33115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4149725"/>
            <a:ext cx="124936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6" name="Oval 32"/>
          <p:cNvSpPr>
            <a:spLocks noChangeArrowheads="1"/>
          </p:cNvSpPr>
          <p:nvPr/>
        </p:nvSpPr>
        <p:spPr bwMode="auto">
          <a:xfrm rot="19440000">
            <a:off x="1131888" y="2349500"/>
            <a:ext cx="1223962" cy="1223963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快速应变</a:t>
            </a:r>
            <a:endParaRPr lang="zh-CN" altLang="en-US" b="1">
              <a:solidFill>
                <a:srgbClr val="FF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/>
            <a:r>
              <a:rPr lang="zh-CN" altLang="en-US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做管理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11163" y="1052513"/>
            <a:ext cx="5688012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日计划模式的动作要领</a:t>
            </a:r>
            <a:endParaRPr lang="zh-CN" altLang="en-US" sz="4000">
              <a:solidFill>
                <a:schemeClr val="bg1"/>
              </a:solidFill>
            </a:endParaRPr>
          </a:p>
        </p:txBody>
      </p:sp>
      <p:graphicFrame>
        <p:nvGraphicFramePr>
          <p:cNvPr id="33797" name="Group 5"/>
          <p:cNvGraphicFramePr>
            <a:graphicFrameLocks noGrp="1"/>
          </p:cNvGraphicFramePr>
          <p:nvPr/>
        </p:nvGraphicFramePr>
        <p:xfrm>
          <a:off x="2343150" y="2489200"/>
          <a:ext cx="6261100" cy="2400300"/>
        </p:xfrm>
        <a:graphic>
          <a:graphicData uri="http://schemas.openxmlformats.org/drawingml/2006/table">
            <a:tbl>
              <a:tblPr/>
              <a:tblGrid>
                <a:gridCol w="6261100"/>
              </a:tblGrid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第2重控制：日计划的确认控制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◎协调会确认：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日计划在生产协调会上进行评审和下达，明确各车间任务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◎现场确认：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如协调会中不法确认的，到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Calibri" panose="020F0502020204030204" pitchFamily="34" charset="0"/>
                        </a:rPr>
                        <a:t>生产部门现场确认。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2211388" y="2349500"/>
            <a:ext cx="6553200" cy="2735263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3775075"/>
            <a:ext cx="1439863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3" name="Oval 21"/>
          <p:cNvSpPr>
            <a:spLocks noChangeArrowheads="1"/>
          </p:cNvSpPr>
          <p:nvPr/>
        </p:nvSpPr>
        <p:spPr bwMode="auto">
          <a:xfrm rot="19440000">
            <a:off x="698500" y="2346325"/>
            <a:ext cx="1466850" cy="140652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动作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要领2</a:t>
            </a:r>
            <a:endParaRPr lang="zh-CN" altLang="en-US"/>
          </a:p>
        </p:txBody>
      </p:sp>
      <p:sp>
        <p:nvSpPr>
          <p:cNvPr id="33814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1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5759450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日计划模式的动作要领</a:t>
            </a:r>
            <a:endParaRPr lang="zh-CN" altLang="en-US" sz="4000">
              <a:solidFill>
                <a:schemeClr val="bg1"/>
              </a:solidFill>
            </a:endParaRPr>
          </a:p>
        </p:txBody>
      </p:sp>
      <p:graphicFrame>
        <p:nvGraphicFramePr>
          <p:cNvPr id="34821" name="Group 5"/>
          <p:cNvGraphicFramePr>
            <a:graphicFrameLocks noGrp="1"/>
          </p:cNvGraphicFramePr>
          <p:nvPr/>
        </p:nvGraphicFramePr>
        <p:xfrm>
          <a:off x="2486025" y="2128838"/>
          <a:ext cx="6261100" cy="3013076"/>
        </p:xfrm>
        <a:graphic>
          <a:graphicData uri="http://schemas.openxmlformats.org/drawingml/2006/table">
            <a:tbl>
              <a:tblPr/>
              <a:tblGrid>
                <a:gridCol w="6261100"/>
              </a:tblGrid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第3重控制：日计划的下达控制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◎下达单位：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日计划应下达到生产部最小管理岗位。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14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◎下达方式：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机台的日计划最好由车间主任以《派工单》的形式明确。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77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◎下达方式：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组装线要求生产主管通过早会形式下达，通过看板明确。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2282825" y="1989138"/>
            <a:ext cx="6624638" cy="33115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840" name="Picture 2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3794125"/>
            <a:ext cx="13652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41" name="Oval 25"/>
          <p:cNvSpPr>
            <a:spLocks noChangeArrowheads="1"/>
          </p:cNvSpPr>
          <p:nvPr/>
        </p:nvSpPr>
        <p:spPr bwMode="auto">
          <a:xfrm rot="19440000">
            <a:off x="769938" y="1987550"/>
            <a:ext cx="1466850" cy="140652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动作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要领3</a:t>
            </a:r>
            <a:endParaRPr lang="zh-CN" altLang="en-US"/>
          </a:p>
        </p:txBody>
      </p:sp>
      <p:sp>
        <p:nvSpPr>
          <p:cNvPr id="34842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5543550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日计划模式的动作要领</a:t>
            </a:r>
            <a:endParaRPr lang="zh-CN" altLang="en-US" sz="4000">
              <a:solidFill>
                <a:schemeClr val="bg1"/>
              </a:solidFill>
            </a:endParaRPr>
          </a:p>
        </p:txBody>
      </p:sp>
      <p:graphicFrame>
        <p:nvGraphicFramePr>
          <p:cNvPr id="35845" name="Group 5"/>
          <p:cNvGraphicFramePr>
            <a:graphicFrameLocks noGrp="1"/>
          </p:cNvGraphicFramePr>
          <p:nvPr/>
        </p:nvGraphicFramePr>
        <p:xfrm>
          <a:off x="2343150" y="2489200"/>
          <a:ext cx="6261100" cy="2524126"/>
        </p:xfrm>
        <a:graphic>
          <a:graphicData uri="http://schemas.openxmlformats.org/drawingml/2006/table">
            <a:tbl>
              <a:tblPr/>
              <a:tblGrid>
                <a:gridCol w="6261100"/>
              </a:tblGrid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第4重控制：日计划执行过程控制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91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◎动作频次：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PMC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部每两小时对现场的生产进度进行控制。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◎问责控制：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生产部门对造成日计划未完成的部门和责任人进行问责。 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141538" y="2351088"/>
            <a:ext cx="6623050" cy="2806700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3860800"/>
            <a:ext cx="15128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1" name="Oval 21"/>
          <p:cNvSpPr>
            <a:spLocks noChangeArrowheads="1"/>
          </p:cNvSpPr>
          <p:nvPr/>
        </p:nvSpPr>
        <p:spPr bwMode="auto">
          <a:xfrm rot="19440000">
            <a:off x="555625" y="2349500"/>
            <a:ext cx="1466850" cy="140652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动作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要领4</a:t>
            </a:r>
            <a:endParaRPr lang="zh-CN" altLang="en-US"/>
          </a:p>
        </p:txBody>
      </p:sp>
      <p:sp>
        <p:nvSpPr>
          <p:cNvPr id="35862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11163" y="1052513"/>
            <a:ext cx="5688012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日计划模式的动作要领</a:t>
            </a:r>
            <a:endParaRPr lang="zh-CN" altLang="en-US" sz="4000">
              <a:solidFill>
                <a:schemeClr val="bg1"/>
              </a:solidFill>
            </a:endParaRPr>
          </a:p>
        </p:txBody>
      </p:sp>
      <p:graphicFrame>
        <p:nvGraphicFramePr>
          <p:cNvPr id="36869" name="Group 5"/>
          <p:cNvGraphicFramePr>
            <a:graphicFrameLocks noGrp="1"/>
          </p:cNvGraphicFramePr>
          <p:nvPr/>
        </p:nvGraphicFramePr>
        <p:xfrm>
          <a:off x="2487613" y="2273300"/>
          <a:ext cx="6261100" cy="2914650"/>
        </p:xfrm>
        <a:graphic>
          <a:graphicData uri="http://schemas.openxmlformats.org/drawingml/2006/table">
            <a:tbl>
              <a:tblPr/>
              <a:tblGrid>
                <a:gridCol w="6261100"/>
              </a:tblGrid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第5重控制：日计划执行结果控制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稽核部责任：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对日计划的达成结果进行问责。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生产部责任：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对造成日计划未完成的部门和责任人进行问责。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PMC部责任：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通过生产达成对相关部门进行考核。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2284413" y="2133600"/>
            <a:ext cx="6623050" cy="3167063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3846513"/>
            <a:ext cx="1439863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89" name="Oval 25"/>
          <p:cNvSpPr>
            <a:spLocks noChangeArrowheads="1"/>
          </p:cNvSpPr>
          <p:nvPr/>
        </p:nvSpPr>
        <p:spPr bwMode="auto">
          <a:xfrm rot="19440000">
            <a:off x="771525" y="2133600"/>
            <a:ext cx="1466850" cy="140652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动作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要领5</a:t>
            </a:r>
            <a:endParaRPr lang="zh-CN" altLang="en-US"/>
          </a:p>
        </p:txBody>
      </p:sp>
      <p:sp>
        <p:nvSpPr>
          <p:cNvPr id="36890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4606925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日计划模式的作用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7893" name="Group 5"/>
          <p:cNvGrpSpPr/>
          <p:nvPr/>
        </p:nvGrpSpPr>
        <p:grpSpPr bwMode="auto">
          <a:xfrm>
            <a:off x="1779588" y="1917700"/>
            <a:ext cx="6480175" cy="4344988"/>
            <a:chOff x="0" y="0"/>
            <a:chExt cx="10205" cy="6844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0" y="3743"/>
              <a:ext cx="3175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16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通过有效的日计划达成，最终达成主计划，提升产能和效率。 </a:t>
              </a:r>
              <a:endParaRPr lang="zh-CN" altLang="zh-CN" sz="16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494" y="1926"/>
              <a:ext cx="395" cy="4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zh-CN" altLang="zh-CN" sz="1200" b="1">
                  <a:solidFill>
                    <a:srgbClr val="FF6600"/>
                  </a:solidFill>
                </a:rPr>
                <a:t>1</a:t>
              </a:r>
              <a:endParaRPr lang="zh-CN" altLang="zh-CN" sz="1200" b="1">
                <a:solidFill>
                  <a:srgbClr val="FF6600"/>
                </a:solidFill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 rot="10680000" flipV="1">
              <a:off x="5443" y="1246"/>
              <a:ext cx="458" cy="34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zh-CN" altLang="zh-CN" sz="1200" b="1">
                  <a:solidFill>
                    <a:srgbClr val="FF6600"/>
                  </a:solidFill>
                </a:rPr>
                <a:t>2</a:t>
              </a:r>
              <a:endParaRPr lang="zh-CN" altLang="zh-CN" sz="1200" b="1">
                <a:solidFill>
                  <a:srgbClr val="FF6600"/>
                </a:solidFill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6123" y="4422"/>
              <a:ext cx="393" cy="4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zh-CN" altLang="en-US" sz="1200" b="1">
                  <a:solidFill>
                    <a:schemeClr val="bg1"/>
                  </a:solidFill>
                </a:rPr>
                <a:t>3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3190" y="5037"/>
              <a:ext cx="395" cy="4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zh-CN" altLang="en-US" sz="1200" b="1">
                  <a:solidFill>
                    <a:schemeClr val="bg1"/>
                  </a:solidFill>
                </a:rPr>
                <a:t>4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2452" y="1711"/>
              <a:ext cx="60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endParaRPr lang="zh-CN" altLang="zh-CN" sz="1500" b="1">
                <a:solidFill>
                  <a:srgbClr val="FF6600"/>
                </a:solidFill>
              </a:endParaRP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5667" y="1246"/>
              <a:ext cx="60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endParaRPr lang="zh-CN" altLang="zh-CN" sz="1500" b="1">
                <a:solidFill>
                  <a:srgbClr val="FF6600"/>
                </a:solidFill>
              </a:endParaRP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5442" y="4535"/>
              <a:ext cx="60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endParaRPr lang="zh-CN" altLang="en-US" sz="1500" b="1">
                <a:solidFill>
                  <a:srgbClr val="000000"/>
                </a:solidFill>
              </a:endParaRP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2492" y="5102"/>
              <a:ext cx="60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endParaRPr lang="zh-CN" altLang="en-US" sz="1500" b="1">
                <a:solidFill>
                  <a:srgbClr val="000000"/>
                </a:solidFill>
              </a:endParaRP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 rot="9180000">
              <a:off x="3178" y="1968"/>
              <a:ext cx="2736" cy="2688"/>
            </a:xfrm>
            <a:prstGeom prst="rect">
              <a:avLst/>
            </a:prstGeom>
            <a:solidFill>
              <a:schemeClr val="hlink"/>
            </a:solidFill>
            <a:ln w="6350" cap="flat" cmpd="sng">
              <a:solidFill>
                <a:schemeClr val="tx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7904" name="Freeform 16"/>
            <p:cNvSpPr/>
            <p:nvPr/>
          </p:nvSpPr>
          <p:spPr bwMode="auto">
            <a:xfrm rot="9180000">
              <a:off x="4588" y="4468"/>
              <a:ext cx="2612" cy="2377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819 h 819"/>
                <a:gd name="T4" fmla="*/ 820 w 820"/>
                <a:gd name="T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7905" name="Freeform 17"/>
            <p:cNvSpPr/>
            <p:nvPr/>
          </p:nvSpPr>
          <p:spPr bwMode="auto">
            <a:xfrm rot="14580000">
              <a:off x="782" y="3480"/>
              <a:ext cx="2902" cy="2168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819 h 819"/>
                <a:gd name="T4" fmla="*/ 820 w 820"/>
                <a:gd name="T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7906" name="Freeform 18"/>
            <p:cNvSpPr/>
            <p:nvPr/>
          </p:nvSpPr>
          <p:spPr bwMode="auto">
            <a:xfrm rot="3840000" flipH="1">
              <a:off x="2002" y="-207"/>
              <a:ext cx="2178" cy="2591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819 h 819"/>
                <a:gd name="T4" fmla="*/ 820 w 820"/>
                <a:gd name="T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7907" name="Freeform 19"/>
            <p:cNvSpPr/>
            <p:nvPr/>
          </p:nvSpPr>
          <p:spPr bwMode="auto">
            <a:xfrm rot="14580000" flipH="1" flipV="1">
              <a:off x="5662" y="401"/>
              <a:ext cx="2856" cy="2899"/>
            </a:xfrm>
            <a:custGeom>
              <a:avLst/>
              <a:gdLst>
                <a:gd name="T0" fmla="*/ 0 w 820"/>
                <a:gd name="T1" fmla="*/ 0 h 819"/>
                <a:gd name="T2" fmla="*/ 0 w 820"/>
                <a:gd name="T3" fmla="*/ 819 h 819"/>
                <a:gd name="T4" fmla="*/ 820 w 820"/>
                <a:gd name="T5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0" h="819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w="222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3587" y="2525"/>
              <a:ext cx="1919" cy="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ea typeface="黑体" panose="02010609060101010101" pitchFamily="49" charset="-122"/>
                </a:rPr>
                <a:t>日计划</a:t>
              </a:r>
              <a:endParaRPr lang="zh-CN" altLang="en-US" sz="32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ea typeface="黑体" panose="02010609060101010101" pitchFamily="49" charset="-122"/>
                </a:rPr>
                <a:t>作用</a:t>
              </a:r>
              <a:endParaRPr lang="zh-CN" altLang="en-US" sz="3200" b="1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1701" y="114"/>
              <a:ext cx="3630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rgbClr val="FF6600"/>
                  </a:solidFill>
                  <a:ea typeface="黑体" panose="02010609060101010101" pitchFamily="49" charset="-122"/>
                  <a:sym typeface="宋体" panose="02010600030101010101" pitchFamily="2" charset="-122"/>
                </a:rPr>
                <a:t>通过日计划，每天发现生产异常问题，为管理改善活动提供方向和切入点</a:t>
              </a:r>
              <a:endParaRPr lang="zh-CN" altLang="en-US" sz="1600">
                <a:solidFill>
                  <a:srgbClr val="FF6600"/>
                </a:solidFill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6123" y="1135"/>
              <a:ext cx="4082" cy="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6600"/>
                  </a:solidFill>
                  <a:latin typeface="宋体" panose="02010600030101010101" pitchFamily="2" charset="-122"/>
                  <a:ea typeface="黑体" panose="02010609060101010101" pitchFamily="49" charset="-122"/>
                </a:rPr>
                <a:t>通过解决生产过程中的无计划、或者计划部门单独完成/编排的计</a:t>
              </a:r>
              <a:r>
                <a:rPr lang="zh-CN" altLang="en-US" sz="1600">
                  <a:solidFill>
                    <a:srgbClr val="FF6600"/>
                  </a:solidFill>
                  <a:latin typeface="宋体" panose="02010600030101010101" pitchFamily="2" charset="-122"/>
                  <a:ea typeface="黑体" panose="02010609060101010101" pitchFamily="49" charset="-122"/>
                </a:rPr>
                <a:t>划不能执行的问题，为企业管理模式的形成打好基础</a:t>
              </a:r>
              <a:endParaRPr lang="zh-CN" altLang="en-US" sz="1600">
                <a:solidFill>
                  <a:srgbClr val="FF6600"/>
                </a:solidFill>
                <a:latin typeface="宋体" panose="02010600030101010101" pitchFamily="2" charset="-122"/>
                <a:ea typeface="黑体" panose="02010609060101010101" pitchFamily="49" charset="-122"/>
              </a:endParaRP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3515" y="5104"/>
              <a:ext cx="3968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将可以控制的生产</a:t>
              </a:r>
              <a:endParaRPr lang="zh-CN" altLang="en-US" sz="1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6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进度单位划小，划小为天，强调有效性、可执行性。 </a:t>
              </a:r>
              <a:endParaRPr lang="zh-CN" altLang="en-US" sz="1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846513"/>
            <a:ext cx="14414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13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39725" y="1052513"/>
            <a:ext cx="5400675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日计划模式的实施方法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38917" name="Group 5"/>
          <p:cNvGraphicFramePr>
            <a:graphicFrameLocks noGrp="1"/>
          </p:cNvGraphicFramePr>
          <p:nvPr/>
        </p:nvGraphicFramePr>
        <p:xfrm>
          <a:off x="2568575" y="2276475"/>
          <a:ext cx="6148388" cy="3105150"/>
        </p:xfrm>
        <a:graphic>
          <a:graphicData uri="http://schemas.openxmlformats.org/drawingml/2006/table">
            <a:tbl>
              <a:tblPr/>
              <a:tblGrid>
                <a:gridCol w="6148388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1、滚动冷冻生产计划模式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517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◎要点1：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生产周期定滚动冷冻周期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◎要点2：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落实冷冻责任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◎要点3：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制订滚动措施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◎要点4：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计划是前提，排查是关键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◎要点5：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滚动冷冻计划执行控制卡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355850" y="2133600"/>
            <a:ext cx="6551613" cy="3382963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3992563"/>
            <a:ext cx="14382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9" name="Oval 17"/>
          <p:cNvSpPr>
            <a:spLocks noChangeArrowheads="1"/>
          </p:cNvSpPr>
          <p:nvPr/>
        </p:nvSpPr>
        <p:spPr bwMode="auto">
          <a:xfrm rot="19440000">
            <a:off x="1203325" y="2276475"/>
            <a:ext cx="1139825" cy="1068388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实施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方法1</a:t>
            </a:r>
            <a:endParaRPr lang="zh-CN" altLang="en-US"/>
          </a:p>
        </p:txBody>
      </p:sp>
      <p:sp>
        <p:nvSpPr>
          <p:cNvPr id="38930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3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39725" y="1052513"/>
            <a:ext cx="5545138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日计划模式的实施方法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39941" name="Group 5"/>
          <p:cNvGraphicFramePr>
            <a:graphicFrameLocks noGrp="1"/>
          </p:cNvGraphicFramePr>
          <p:nvPr/>
        </p:nvGraphicFramePr>
        <p:xfrm>
          <a:off x="1922463" y="2132013"/>
          <a:ext cx="7848600" cy="3073401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2、卡两头清中间计划模式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443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◎适用范围：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PMC推行初期，工序比较多且复杂的生产线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◎控制要点：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控前控成本，控后控交期，清中控均衡；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◎责任要点：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PMC控两头，卡住数量和进度；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            车间清中间，不留余料和尾数；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◎实施方法：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通过产能攻关，形成计划模式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779588" y="1989138"/>
            <a:ext cx="8135937" cy="3382962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8" y="4076700"/>
            <a:ext cx="140811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53" name="Oval 17"/>
          <p:cNvSpPr>
            <a:spLocks noChangeArrowheads="1"/>
          </p:cNvSpPr>
          <p:nvPr/>
        </p:nvSpPr>
        <p:spPr bwMode="auto">
          <a:xfrm rot="19440000">
            <a:off x="482600" y="2060575"/>
            <a:ext cx="1193800" cy="1193800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实施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方法2</a:t>
            </a:r>
            <a:endParaRPr lang="zh-CN" altLang="en-US"/>
          </a:p>
        </p:txBody>
      </p:sp>
      <p:sp>
        <p:nvSpPr>
          <p:cNvPr id="39954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12750" y="1052513"/>
            <a:ext cx="5832475" cy="7032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日计划模式的管理工具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/>
        </p:nvGraphicFramePr>
        <p:xfrm>
          <a:off x="2808288" y="2349500"/>
          <a:ext cx="5049837" cy="2462213"/>
        </p:xfrm>
        <a:graphic>
          <a:graphicData uri="http://schemas.openxmlformats.org/drawingml/2006/table">
            <a:tbl>
              <a:tblPr/>
              <a:tblGrid>
                <a:gridCol w="5049837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日计划模式的管理工具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87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◎每日生产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派工单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◎滚动冷冻生产计划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表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 ◎生产计划流程控制卡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643188" y="2205038"/>
            <a:ext cx="5472112" cy="2808287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789363"/>
            <a:ext cx="14303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7" name="Oval 17"/>
          <p:cNvSpPr>
            <a:spLocks noChangeArrowheads="1"/>
          </p:cNvSpPr>
          <p:nvPr/>
        </p:nvSpPr>
        <p:spPr bwMode="auto">
          <a:xfrm rot="19440000">
            <a:off x="1131888" y="2205038"/>
            <a:ext cx="1466850" cy="140652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管理</a:t>
            </a:r>
            <a:endParaRPr lang="zh-CN" altLang="en-US" sz="2400" b="1">
              <a:solidFill>
                <a:schemeClr val="folHlink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folHlink"/>
                </a:solidFill>
                <a:ea typeface="黑体" panose="02010609060101010101" pitchFamily="49" charset="-122"/>
              </a:rPr>
              <a:t>工具</a:t>
            </a:r>
            <a:endParaRPr lang="zh-CN" altLang="en-US"/>
          </a:p>
        </p:txBody>
      </p:sp>
      <p:sp>
        <p:nvSpPr>
          <p:cNvPr id="40978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5625" y="1125538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课堂演练：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1989" name="组合 28"/>
          <p:cNvGrpSpPr/>
          <p:nvPr/>
        </p:nvGrpSpPr>
        <p:grpSpPr bwMode="auto">
          <a:xfrm>
            <a:off x="4156075" y="2492375"/>
            <a:ext cx="2374900" cy="2089150"/>
            <a:chOff x="0" y="0"/>
            <a:chExt cx="1435101" cy="1389063"/>
          </a:xfrm>
        </p:grpSpPr>
        <p:sp>
          <p:nvSpPr>
            <p:cNvPr id="41990" name="Freeform 11"/>
            <p:cNvSpPr>
              <a:spLocks noEditPoints="1" noChangeArrowheads="1"/>
            </p:cNvSpPr>
            <p:nvPr/>
          </p:nvSpPr>
          <p:spPr bwMode="auto">
            <a:xfrm>
              <a:off x="0" y="7938"/>
              <a:ext cx="1098550" cy="1103313"/>
            </a:xfrm>
            <a:custGeom>
              <a:avLst/>
              <a:gdLst>
                <a:gd name="T0" fmla="*/ 188 w 376"/>
                <a:gd name="T1" fmla="*/ 0 h 377"/>
                <a:gd name="T2" fmla="*/ 0 w 376"/>
                <a:gd name="T3" fmla="*/ 189 h 377"/>
                <a:gd name="T4" fmla="*/ 188 w 376"/>
                <a:gd name="T5" fmla="*/ 377 h 377"/>
                <a:gd name="T6" fmla="*/ 376 w 376"/>
                <a:gd name="T7" fmla="*/ 189 h 377"/>
                <a:gd name="T8" fmla="*/ 188 w 376"/>
                <a:gd name="T9" fmla="*/ 0 h 377"/>
                <a:gd name="T10" fmla="*/ 188 w 376"/>
                <a:gd name="T11" fmla="*/ 329 h 377"/>
                <a:gd name="T12" fmla="*/ 48 w 376"/>
                <a:gd name="T13" fmla="*/ 189 h 377"/>
                <a:gd name="T14" fmla="*/ 188 w 376"/>
                <a:gd name="T15" fmla="*/ 48 h 377"/>
                <a:gd name="T16" fmla="*/ 328 w 376"/>
                <a:gd name="T17" fmla="*/ 189 h 377"/>
                <a:gd name="T18" fmla="*/ 188 w 376"/>
                <a:gd name="T19" fmla="*/ 329 h 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77"/>
                <a:gd name="T32" fmla="*/ 376 w 376"/>
                <a:gd name="T33" fmla="*/ 377 h 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77">
                  <a:moveTo>
                    <a:pt x="188" y="0"/>
                  </a:moveTo>
                  <a:cubicBezTo>
                    <a:pt x="84" y="0"/>
                    <a:pt x="0" y="85"/>
                    <a:pt x="0" y="189"/>
                  </a:cubicBezTo>
                  <a:cubicBezTo>
                    <a:pt x="0" y="292"/>
                    <a:pt x="84" y="377"/>
                    <a:pt x="188" y="377"/>
                  </a:cubicBezTo>
                  <a:cubicBezTo>
                    <a:pt x="292" y="377"/>
                    <a:pt x="376" y="292"/>
                    <a:pt x="376" y="189"/>
                  </a:cubicBezTo>
                  <a:cubicBezTo>
                    <a:pt x="376" y="85"/>
                    <a:pt x="292" y="0"/>
                    <a:pt x="188" y="0"/>
                  </a:cubicBezTo>
                  <a:close/>
                  <a:moveTo>
                    <a:pt x="188" y="329"/>
                  </a:moveTo>
                  <a:cubicBezTo>
                    <a:pt x="111" y="329"/>
                    <a:pt x="48" y="266"/>
                    <a:pt x="48" y="189"/>
                  </a:cubicBezTo>
                  <a:cubicBezTo>
                    <a:pt x="48" y="111"/>
                    <a:pt x="111" y="48"/>
                    <a:pt x="188" y="48"/>
                  </a:cubicBezTo>
                  <a:cubicBezTo>
                    <a:pt x="265" y="48"/>
                    <a:pt x="328" y="111"/>
                    <a:pt x="328" y="189"/>
                  </a:cubicBezTo>
                  <a:cubicBezTo>
                    <a:pt x="328" y="266"/>
                    <a:pt x="265" y="329"/>
                    <a:pt x="188" y="32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zh-CN">
                <a:solidFill>
                  <a:srgbClr val="6699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991" name="Freeform 12"/>
            <p:cNvSpPr>
              <a:spLocks noChangeArrowheads="1"/>
            </p:cNvSpPr>
            <p:nvPr/>
          </p:nvSpPr>
          <p:spPr bwMode="auto">
            <a:xfrm>
              <a:off x="903288" y="874713"/>
              <a:ext cx="111125" cy="115888"/>
            </a:xfrm>
            <a:custGeom>
              <a:avLst/>
              <a:gdLst>
                <a:gd name="T0" fmla="*/ 34 w 38"/>
                <a:gd name="T1" fmla="*/ 4 h 40"/>
                <a:gd name="T2" fmla="*/ 34 w 38"/>
                <a:gd name="T3" fmla="*/ 19 h 40"/>
                <a:gd name="T4" fmla="*/ 19 w 38"/>
                <a:gd name="T5" fmla="*/ 35 h 40"/>
                <a:gd name="T6" fmla="*/ 4 w 38"/>
                <a:gd name="T7" fmla="*/ 36 h 40"/>
                <a:gd name="T8" fmla="*/ 4 w 38"/>
                <a:gd name="T9" fmla="*/ 36 h 40"/>
                <a:gd name="T10" fmla="*/ 5 w 38"/>
                <a:gd name="T11" fmla="*/ 21 h 40"/>
                <a:gd name="T12" fmla="*/ 19 w 38"/>
                <a:gd name="T13" fmla="*/ 6 h 40"/>
                <a:gd name="T14" fmla="*/ 34 w 38"/>
                <a:gd name="T15" fmla="*/ 4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0"/>
                <a:gd name="T26" fmla="*/ 38 w 3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0">
                  <a:moveTo>
                    <a:pt x="34" y="4"/>
                  </a:moveTo>
                  <a:cubicBezTo>
                    <a:pt x="38" y="8"/>
                    <a:pt x="38" y="15"/>
                    <a:pt x="34" y="1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5" y="39"/>
                    <a:pt x="8" y="40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2"/>
                    <a:pt x="1" y="26"/>
                    <a:pt x="5" y="2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4" y="1"/>
                    <a:pt x="30" y="0"/>
                    <a:pt x="34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zh-CN">
                <a:solidFill>
                  <a:srgbClr val="6699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992" name="Freeform 13"/>
            <p:cNvSpPr>
              <a:spLocks noChangeArrowheads="1"/>
            </p:cNvSpPr>
            <p:nvPr/>
          </p:nvSpPr>
          <p:spPr bwMode="auto">
            <a:xfrm>
              <a:off x="941388" y="909638"/>
              <a:ext cx="493713" cy="479425"/>
            </a:xfrm>
            <a:custGeom>
              <a:avLst/>
              <a:gdLst>
                <a:gd name="T0" fmla="*/ 163 w 169"/>
                <a:gd name="T1" fmla="*/ 104 h 164"/>
                <a:gd name="T2" fmla="*/ 162 w 169"/>
                <a:gd name="T3" fmla="*/ 129 h 164"/>
                <a:gd name="T4" fmla="*/ 137 w 169"/>
                <a:gd name="T5" fmla="*/ 155 h 164"/>
                <a:gd name="T6" fmla="*/ 112 w 169"/>
                <a:gd name="T7" fmla="*/ 158 h 164"/>
                <a:gd name="T8" fmla="*/ 112 w 169"/>
                <a:gd name="T9" fmla="*/ 158 h 164"/>
                <a:gd name="T10" fmla="*/ 7 w 169"/>
                <a:gd name="T11" fmla="*/ 33 h 164"/>
                <a:gd name="T12" fmla="*/ 32 w 169"/>
                <a:gd name="T13" fmla="*/ 7 h 164"/>
                <a:gd name="T14" fmla="*/ 163 w 169"/>
                <a:gd name="T15" fmla="*/ 104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64"/>
                <a:gd name="T26" fmla="*/ 169 w 169"/>
                <a:gd name="T27" fmla="*/ 164 h 1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64">
                  <a:moveTo>
                    <a:pt x="163" y="104"/>
                  </a:moveTo>
                  <a:cubicBezTo>
                    <a:pt x="169" y="110"/>
                    <a:pt x="169" y="121"/>
                    <a:pt x="162" y="129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0" y="163"/>
                    <a:pt x="119" y="164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05" y="151"/>
                    <a:pt x="0" y="41"/>
                    <a:pt x="7" y="3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9" y="0"/>
                    <a:pt x="156" y="97"/>
                    <a:pt x="163" y="1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zh-CN">
                <a:solidFill>
                  <a:srgbClr val="6699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993" name="Freeform 14"/>
            <p:cNvSpPr>
              <a:spLocks noChangeArrowheads="1"/>
            </p:cNvSpPr>
            <p:nvPr/>
          </p:nvSpPr>
          <p:spPr bwMode="auto">
            <a:xfrm>
              <a:off x="969963" y="107950"/>
              <a:ext cx="271463" cy="58738"/>
            </a:xfrm>
            <a:custGeom>
              <a:avLst/>
              <a:gdLst>
                <a:gd name="T0" fmla="*/ 93 w 93"/>
                <a:gd name="T1" fmla="*/ 10 h 20"/>
                <a:gd name="T2" fmla="*/ 83 w 93"/>
                <a:gd name="T3" fmla="*/ 20 h 20"/>
                <a:gd name="T4" fmla="*/ 9 w 93"/>
                <a:gd name="T5" fmla="*/ 20 h 20"/>
                <a:gd name="T6" fmla="*/ 0 w 93"/>
                <a:gd name="T7" fmla="*/ 10 h 20"/>
                <a:gd name="T8" fmla="*/ 0 w 93"/>
                <a:gd name="T9" fmla="*/ 10 h 20"/>
                <a:gd name="T10" fmla="*/ 9 w 93"/>
                <a:gd name="T11" fmla="*/ 0 h 20"/>
                <a:gd name="T12" fmla="*/ 83 w 93"/>
                <a:gd name="T13" fmla="*/ 0 h 20"/>
                <a:gd name="T14" fmla="*/ 93 w 93"/>
                <a:gd name="T15" fmla="*/ 1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20"/>
                <a:gd name="T26" fmla="*/ 93 w 93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20">
                  <a:moveTo>
                    <a:pt x="93" y="10"/>
                  </a:moveTo>
                  <a:cubicBezTo>
                    <a:pt x="93" y="15"/>
                    <a:pt x="89" y="20"/>
                    <a:pt x="83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3" y="4"/>
                    <a:pt x="9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zh-CN">
                <a:solidFill>
                  <a:srgbClr val="6699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994" name="Freeform 15"/>
            <p:cNvSpPr>
              <a:spLocks noChangeArrowheads="1"/>
            </p:cNvSpPr>
            <p:nvPr/>
          </p:nvSpPr>
          <p:spPr bwMode="auto">
            <a:xfrm>
              <a:off x="1077913" y="0"/>
              <a:ext cx="55563" cy="271463"/>
            </a:xfrm>
            <a:custGeom>
              <a:avLst/>
              <a:gdLst>
                <a:gd name="T0" fmla="*/ 9 w 19"/>
                <a:gd name="T1" fmla="*/ 0 h 93"/>
                <a:gd name="T2" fmla="*/ 19 w 19"/>
                <a:gd name="T3" fmla="*/ 10 h 93"/>
                <a:gd name="T4" fmla="*/ 19 w 19"/>
                <a:gd name="T5" fmla="*/ 84 h 93"/>
                <a:gd name="T6" fmla="*/ 9 w 19"/>
                <a:gd name="T7" fmla="*/ 93 h 93"/>
                <a:gd name="T8" fmla="*/ 9 w 19"/>
                <a:gd name="T9" fmla="*/ 93 h 93"/>
                <a:gd name="T10" fmla="*/ 0 w 19"/>
                <a:gd name="T11" fmla="*/ 84 h 93"/>
                <a:gd name="T12" fmla="*/ 0 w 19"/>
                <a:gd name="T13" fmla="*/ 10 h 93"/>
                <a:gd name="T14" fmla="*/ 9 w 19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93"/>
                <a:gd name="T26" fmla="*/ 19 w 19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93">
                  <a:moveTo>
                    <a:pt x="9" y="0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9"/>
                    <a:pt x="15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9"/>
                    <a:pt x="0" y="8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zh-CN">
                <a:solidFill>
                  <a:srgbClr val="6699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995" name="Freeform 16"/>
            <p:cNvSpPr>
              <a:spLocks noChangeArrowheads="1"/>
            </p:cNvSpPr>
            <p:nvPr/>
          </p:nvSpPr>
          <p:spPr bwMode="auto">
            <a:xfrm>
              <a:off x="560388" y="180975"/>
              <a:ext cx="354013" cy="287338"/>
            </a:xfrm>
            <a:custGeom>
              <a:avLst/>
              <a:gdLst>
                <a:gd name="T0" fmla="*/ 105 w 121"/>
                <a:gd name="T1" fmla="*/ 93 h 98"/>
                <a:gd name="T2" fmla="*/ 7 w 121"/>
                <a:gd name="T3" fmla="*/ 15 h 98"/>
                <a:gd name="T4" fmla="*/ 7 w 121"/>
                <a:gd name="T5" fmla="*/ 15 h 98"/>
                <a:gd name="T6" fmla="*/ 1 w 121"/>
                <a:gd name="T7" fmla="*/ 7 h 98"/>
                <a:gd name="T8" fmla="*/ 1 w 121"/>
                <a:gd name="T9" fmla="*/ 7 h 98"/>
                <a:gd name="T10" fmla="*/ 9 w 121"/>
                <a:gd name="T11" fmla="*/ 0 h 98"/>
                <a:gd name="T12" fmla="*/ 9 w 121"/>
                <a:gd name="T13" fmla="*/ 0 h 98"/>
                <a:gd name="T14" fmla="*/ 119 w 121"/>
                <a:gd name="T15" fmla="*/ 88 h 98"/>
                <a:gd name="T16" fmla="*/ 119 w 121"/>
                <a:gd name="T17" fmla="*/ 88 h 98"/>
                <a:gd name="T18" fmla="*/ 115 w 121"/>
                <a:gd name="T19" fmla="*/ 98 h 98"/>
                <a:gd name="T20" fmla="*/ 115 w 121"/>
                <a:gd name="T21" fmla="*/ 98 h 98"/>
                <a:gd name="T22" fmla="*/ 112 w 121"/>
                <a:gd name="T23" fmla="*/ 98 h 98"/>
                <a:gd name="T24" fmla="*/ 112 w 121"/>
                <a:gd name="T25" fmla="*/ 98 h 98"/>
                <a:gd name="T26" fmla="*/ 105 w 121"/>
                <a:gd name="T27" fmla="*/ 93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98"/>
                <a:gd name="T44" fmla="*/ 121 w 121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98">
                  <a:moveTo>
                    <a:pt x="105" y="93"/>
                  </a:moveTo>
                  <a:cubicBezTo>
                    <a:pt x="91" y="51"/>
                    <a:pt x="53" y="19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4"/>
                    <a:pt x="0" y="11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1" y="5"/>
                    <a:pt x="103" y="41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92"/>
                    <a:pt x="118" y="96"/>
                    <a:pt x="115" y="98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4" y="98"/>
                    <a:pt x="113" y="98"/>
                    <a:pt x="112" y="98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09" y="98"/>
                    <a:pt x="106" y="96"/>
                    <a:pt x="105" y="9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zh-CN">
                <a:solidFill>
                  <a:srgbClr val="6699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996" name="Oval 17"/>
            <p:cNvSpPr>
              <a:spLocks noChangeArrowheads="1"/>
            </p:cNvSpPr>
            <p:nvPr/>
          </p:nvSpPr>
          <p:spPr bwMode="auto">
            <a:xfrm>
              <a:off x="876300" y="485775"/>
              <a:ext cx="52388" cy="523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/>
            <a:lstStyle/>
            <a:p>
              <a:endParaRPr lang="zh-CN" altLang="zh-CN">
                <a:solidFill>
                  <a:srgbClr val="6699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138488" y="2852738"/>
            <a:ext cx="37385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如何制作</a:t>
            </a:r>
            <a:endParaRPr lang="zh-CN" altLang="en-US" sz="320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40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滚动冷冻计划表</a:t>
            </a:r>
            <a:endParaRPr lang="zh-CN" altLang="en-US" sz="400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1998" name="手势箭头 1893"/>
          <p:cNvSpPr/>
          <p:nvPr/>
        </p:nvSpPr>
        <p:spPr bwMode="auto">
          <a:xfrm>
            <a:off x="1058863" y="2276475"/>
            <a:ext cx="1512887" cy="720725"/>
          </a:xfrm>
          <a:custGeom>
            <a:avLst/>
            <a:gdLst>
              <a:gd name="T0" fmla="*/ 1102 w 2758"/>
              <a:gd name="T1" fmla="*/ 1555 h 1666"/>
              <a:gd name="T2" fmla="*/ 1310 w 2758"/>
              <a:gd name="T3" fmla="*/ 1495 h 1666"/>
              <a:gd name="T4" fmla="*/ 1060 w 2758"/>
              <a:gd name="T5" fmla="*/ 975 h 1666"/>
              <a:gd name="T6" fmla="*/ 891 w 2758"/>
              <a:gd name="T7" fmla="*/ 1061 h 1666"/>
              <a:gd name="T8" fmla="*/ 1427 w 2758"/>
              <a:gd name="T9" fmla="*/ 1288 h 1666"/>
              <a:gd name="T10" fmla="*/ 1523 w 2758"/>
              <a:gd name="T11" fmla="*/ 1161 h 1666"/>
              <a:gd name="T12" fmla="*/ 1060 w 2758"/>
              <a:gd name="T13" fmla="*/ 975 h 1666"/>
              <a:gd name="T14" fmla="*/ 997 w 2758"/>
              <a:gd name="T15" fmla="*/ 722 h 1666"/>
              <a:gd name="T16" fmla="*/ 1502 w 2758"/>
              <a:gd name="T17" fmla="*/ 969 h 1666"/>
              <a:gd name="T18" fmla="*/ 1656 w 2758"/>
              <a:gd name="T19" fmla="*/ 864 h 1666"/>
              <a:gd name="T20" fmla="*/ 1604 w 2758"/>
              <a:gd name="T21" fmla="*/ 749 h 1666"/>
              <a:gd name="T22" fmla="*/ 1254 w 2758"/>
              <a:gd name="T23" fmla="*/ 704 h 1666"/>
              <a:gd name="T24" fmla="*/ 1137 w 2758"/>
              <a:gd name="T25" fmla="*/ 668 h 1666"/>
              <a:gd name="T26" fmla="*/ 2303 w 2758"/>
              <a:gd name="T27" fmla="*/ 516 h 1666"/>
              <a:gd name="T28" fmla="*/ 2539 w 2758"/>
              <a:gd name="T29" fmla="*/ 493 h 1666"/>
              <a:gd name="T30" fmla="*/ 2658 w 2758"/>
              <a:gd name="T31" fmla="*/ 436 h 1666"/>
              <a:gd name="T32" fmla="*/ 2662 w 2758"/>
              <a:gd name="T33" fmla="*/ 349 h 1666"/>
              <a:gd name="T34" fmla="*/ 2566 w 2758"/>
              <a:gd name="T35" fmla="*/ 284 h 1666"/>
              <a:gd name="T36" fmla="*/ 2374 w 2758"/>
              <a:gd name="T37" fmla="*/ 259 h 1666"/>
              <a:gd name="T38" fmla="*/ 993 w 2758"/>
              <a:gd name="T39" fmla="*/ 134 h 1666"/>
              <a:gd name="T40" fmla="*/ 799 w 2758"/>
              <a:gd name="T41" fmla="*/ 221 h 1666"/>
              <a:gd name="T42" fmla="*/ 520 w 2758"/>
              <a:gd name="T43" fmla="*/ 353 h 1666"/>
              <a:gd name="T44" fmla="*/ 88 w 2758"/>
              <a:gd name="T45" fmla="*/ 779 h 1666"/>
              <a:gd name="T46" fmla="*/ 417 w 2758"/>
              <a:gd name="T47" fmla="*/ 1228 h 1666"/>
              <a:gd name="T48" fmla="*/ 688 w 2758"/>
              <a:gd name="T49" fmla="*/ 1524 h 1666"/>
              <a:gd name="T50" fmla="*/ 805 w 2758"/>
              <a:gd name="T51" fmla="*/ 1570 h 1666"/>
              <a:gd name="T52" fmla="*/ 891 w 2758"/>
              <a:gd name="T53" fmla="*/ 1559 h 1666"/>
              <a:gd name="T54" fmla="*/ 835 w 2758"/>
              <a:gd name="T55" fmla="*/ 1215 h 1666"/>
              <a:gd name="T56" fmla="*/ 855 w 2758"/>
              <a:gd name="T57" fmla="*/ 967 h 1666"/>
              <a:gd name="T58" fmla="*/ 849 w 2758"/>
              <a:gd name="T59" fmla="*/ 781 h 1666"/>
              <a:gd name="T60" fmla="*/ 956 w 2758"/>
              <a:gd name="T61" fmla="*/ 633 h 1666"/>
              <a:gd name="T62" fmla="*/ 1087 w 2758"/>
              <a:gd name="T63" fmla="*/ 566 h 1666"/>
              <a:gd name="T64" fmla="*/ 1271 w 2758"/>
              <a:gd name="T65" fmla="*/ 597 h 1666"/>
              <a:gd name="T66" fmla="*/ 1335 w 2758"/>
              <a:gd name="T67" fmla="*/ 530 h 1666"/>
              <a:gd name="T68" fmla="*/ 1102 w 2758"/>
              <a:gd name="T69" fmla="*/ 562 h 1666"/>
              <a:gd name="T70" fmla="*/ 972 w 2758"/>
              <a:gd name="T71" fmla="*/ 468 h 1666"/>
              <a:gd name="T72" fmla="*/ 1221 w 2758"/>
              <a:gd name="T73" fmla="*/ 405 h 1666"/>
              <a:gd name="T74" fmla="*/ 1450 w 2758"/>
              <a:gd name="T75" fmla="*/ 499 h 1666"/>
              <a:gd name="T76" fmla="*/ 1646 w 2758"/>
              <a:gd name="T77" fmla="*/ 543 h 1666"/>
              <a:gd name="T78" fmla="*/ 1773 w 2758"/>
              <a:gd name="T79" fmla="*/ 464 h 1666"/>
              <a:gd name="T80" fmla="*/ 2318 w 2758"/>
              <a:gd name="T81" fmla="*/ 154 h 1666"/>
              <a:gd name="T82" fmla="*/ 2602 w 2758"/>
              <a:gd name="T83" fmla="*/ 184 h 1666"/>
              <a:gd name="T84" fmla="*/ 2735 w 2758"/>
              <a:gd name="T85" fmla="*/ 280 h 1666"/>
              <a:gd name="T86" fmla="*/ 2752 w 2758"/>
              <a:gd name="T87" fmla="*/ 447 h 1666"/>
              <a:gd name="T88" fmla="*/ 2656 w 2758"/>
              <a:gd name="T89" fmla="*/ 564 h 1666"/>
              <a:gd name="T90" fmla="*/ 2447 w 2758"/>
              <a:gd name="T91" fmla="*/ 618 h 1666"/>
              <a:gd name="T92" fmla="*/ 1700 w 2758"/>
              <a:gd name="T93" fmla="*/ 685 h 1666"/>
              <a:gd name="T94" fmla="*/ 1748 w 2758"/>
              <a:gd name="T95" fmla="*/ 835 h 1666"/>
              <a:gd name="T96" fmla="*/ 1661 w 2758"/>
              <a:gd name="T97" fmla="*/ 1021 h 1666"/>
              <a:gd name="T98" fmla="*/ 1615 w 2758"/>
              <a:gd name="T99" fmla="*/ 1159 h 1666"/>
              <a:gd name="T100" fmla="*/ 1504 w 2758"/>
              <a:gd name="T101" fmla="*/ 1370 h 1666"/>
              <a:gd name="T102" fmla="*/ 1415 w 2758"/>
              <a:gd name="T103" fmla="*/ 1486 h 1666"/>
              <a:gd name="T104" fmla="*/ 1354 w 2758"/>
              <a:gd name="T105" fmla="*/ 1605 h 1666"/>
              <a:gd name="T106" fmla="*/ 1220 w 2758"/>
              <a:gd name="T107" fmla="*/ 1658 h 1666"/>
              <a:gd name="T108" fmla="*/ 928 w 2758"/>
              <a:gd name="T109" fmla="*/ 1656 h 1666"/>
              <a:gd name="T110" fmla="*/ 722 w 2758"/>
              <a:gd name="T111" fmla="*/ 1656 h 1666"/>
              <a:gd name="T112" fmla="*/ 432 w 2758"/>
              <a:gd name="T113" fmla="*/ 1403 h 1666"/>
              <a:gd name="T114" fmla="*/ 33 w 2758"/>
              <a:gd name="T115" fmla="*/ 1096 h 1666"/>
              <a:gd name="T116" fmla="*/ 0 w 2758"/>
              <a:gd name="T117" fmla="*/ 724 h 1666"/>
              <a:gd name="T118" fmla="*/ 69 w 2758"/>
              <a:gd name="T119" fmla="*/ 336 h 1666"/>
              <a:gd name="T120" fmla="*/ 741 w 2758"/>
              <a:gd name="T121" fmla="*/ 129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en-US"/>
          </a:p>
        </p:txBody>
      </p:sp>
      <p:pic>
        <p:nvPicPr>
          <p:cNvPr id="41999" name="Picture 2" descr="F:\360云盘\03-doing\22-实用沟通技能（布衣公子作品）2012.11.04版@teliss\幻灯片1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t="19363" r="52992" b="41576"/>
          <a:stretch>
            <a:fillRect/>
          </a:stretch>
        </p:blipFill>
        <p:spPr bwMode="auto">
          <a:xfrm>
            <a:off x="8404225" y="3860800"/>
            <a:ext cx="30956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00" name="TextBox 8"/>
          <p:cNvSpPr>
            <a:spLocks noChangeArrowheads="1"/>
          </p:cNvSpPr>
          <p:nvPr/>
        </p:nvSpPr>
        <p:spPr bwMode="auto">
          <a:xfrm>
            <a:off x="771525" y="40481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第三讲 日计划模式推行方法和管理工具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360363" y="0"/>
            <a:ext cx="336550" cy="908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TextBox 8"/>
          <p:cNvSpPr>
            <a:spLocks noChangeArrowheads="1"/>
          </p:cNvSpPr>
          <p:nvPr/>
        </p:nvSpPr>
        <p:spPr bwMode="auto">
          <a:xfrm>
            <a:off x="914400" y="188913"/>
            <a:ext cx="35274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9900"/>
                </a:solidFill>
                <a:latin typeface="华康俪金黑W8(P)" pitchFamily="2" charset="-122"/>
                <a:ea typeface="黑体" panose="02010609060101010101" pitchFamily="49" charset="-122"/>
                <a:sym typeface="华康俪金黑W8(P)" pitchFamily="2" charset="-122"/>
              </a:rPr>
              <a:t>第1天 课程结束</a:t>
            </a:r>
            <a:endParaRPr lang="zh-CN" altLang="en-US" sz="3600" b="1">
              <a:solidFill>
                <a:srgbClr val="FF9900"/>
              </a:solidFill>
              <a:latin typeface="华康俪金黑W8(P)" pitchFamily="2" charset="-122"/>
              <a:ea typeface="黑体" panose="02010609060101010101" pitchFamily="49" charset="-122"/>
              <a:sym typeface="华康俪金黑W8(P)" pitchFamily="2" charset="-122"/>
            </a:endParaRPr>
          </a:p>
        </p:txBody>
      </p:sp>
      <p:pic>
        <p:nvPicPr>
          <p:cNvPr id="43013" name="Picture 5" descr="20080701_4a5628ae712a919b2b9bvNOmeYRp65D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0" r="1060"/>
          <a:stretch>
            <a:fillRect/>
          </a:stretch>
        </p:blipFill>
        <p:spPr bwMode="auto">
          <a:xfrm>
            <a:off x="341313" y="981075"/>
            <a:ext cx="111601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256213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先表后里，互动发展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55625" y="1773238"/>
            <a:ext cx="5903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b="1">
                <a:solidFill>
                  <a:srgbClr val="FF66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3200" b="1">
                <a:solidFill>
                  <a:srgbClr val="FF66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人才和制度的互动发展</a:t>
            </a:r>
            <a:endParaRPr lang="zh-CN" altLang="en-US" sz="3200" b="1">
              <a:solidFill>
                <a:srgbClr val="FF6600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174" name="TextBox 8"/>
          <p:cNvSpPr>
            <a:spLocks noChangeArrowheads="1"/>
          </p:cNvSpPr>
          <p:nvPr/>
        </p:nvSpPr>
        <p:spPr bwMode="auto">
          <a:xfrm>
            <a:off x="773113" y="333375"/>
            <a:ext cx="561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7175" name="Group 7"/>
          <p:cNvGrpSpPr/>
          <p:nvPr/>
        </p:nvGrpSpPr>
        <p:grpSpPr bwMode="auto">
          <a:xfrm>
            <a:off x="2066925" y="2492375"/>
            <a:ext cx="8021638" cy="3225800"/>
            <a:chOff x="0" y="0"/>
            <a:chExt cx="12631" cy="5079"/>
          </a:xfrm>
        </p:grpSpPr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183" y="0"/>
              <a:ext cx="4322" cy="1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309" y="349"/>
              <a:ext cx="419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好制度靠好人才实施；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4523" y="1445"/>
              <a:ext cx="5117" cy="10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649" y="1676"/>
              <a:ext cx="408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做管理就是培养人才；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180" name="Freeform 12"/>
            <p:cNvSpPr/>
            <p:nvPr/>
          </p:nvSpPr>
          <p:spPr bwMode="auto">
            <a:xfrm>
              <a:off x="2707" y="33"/>
              <a:ext cx="2760" cy="4929"/>
            </a:xfrm>
            <a:custGeom>
              <a:avLst/>
              <a:gdLst>
                <a:gd name="T0" fmla="*/ 0 w 1196"/>
                <a:gd name="T1" fmla="*/ 0 h 2219"/>
                <a:gd name="T2" fmla="*/ 243 w 1196"/>
                <a:gd name="T3" fmla="*/ 0 h 2219"/>
                <a:gd name="T4" fmla="*/ 241 w 1196"/>
                <a:gd name="T5" fmla="*/ 1939 h 2219"/>
                <a:gd name="T6" fmla="*/ 1006 w 1196"/>
                <a:gd name="T7" fmla="*/ 1939 h 2219"/>
                <a:gd name="T8" fmla="*/ 1006 w 1196"/>
                <a:gd name="T9" fmla="*/ 1859 h 2219"/>
                <a:gd name="T10" fmla="*/ 1196 w 1196"/>
                <a:gd name="T11" fmla="*/ 2039 h 2219"/>
                <a:gd name="T12" fmla="*/ 1006 w 1196"/>
                <a:gd name="T13" fmla="*/ 2219 h 2219"/>
                <a:gd name="T14" fmla="*/ 1006 w 1196"/>
                <a:gd name="T15" fmla="*/ 2144 h 2219"/>
                <a:gd name="T16" fmla="*/ 1 w 1196"/>
                <a:gd name="T17" fmla="*/ 2144 h 2219"/>
                <a:gd name="T18" fmla="*/ 0 w 1196"/>
                <a:gd name="T19" fmla="*/ 0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6" h="2219">
                  <a:moveTo>
                    <a:pt x="0" y="0"/>
                  </a:moveTo>
                  <a:lnTo>
                    <a:pt x="243" y="0"/>
                  </a:lnTo>
                  <a:lnTo>
                    <a:pt x="241" y="1939"/>
                  </a:lnTo>
                  <a:lnTo>
                    <a:pt x="1006" y="1939"/>
                  </a:lnTo>
                  <a:lnTo>
                    <a:pt x="1006" y="1859"/>
                  </a:lnTo>
                  <a:lnTo>
                    <a:pt x="1196" y="2039"/>
                  </a:lnTo>
                  <a:lnTo>
                    <a:pt x="1006" y="2219"/>
                  </a:lnTo>
                  <a:lnTo>
                    <a:pt x="1006" y="2144"/>
                  </a:lnTo>
                  <a:lnTo>
                    <a:pt x="1" y="2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181" name="Freeform 13"/>
            <p:cNvSpPr/>
            <p:nvPr/>
          </p:nvSpPr>
          <p:spPr bwMode="auto">
            <a:xfrm>
              <a:off x="1802" y="33"/>
              <a:ext cx="3228" cy="3681"/>
            </a:xfrm>
            <a:custGeom>
              <a:avLst/>
              <a:gdLst>
                <a:gd name="T0" fmla="*/ 0 w 1399"/>
                <a:gd name="T1" fmla="*/ 0 h 1617"/>
                <a:gd name="T2" fmla="*/ 3 w 1399"/>
                <a:gd name="T3" fmla="*/ 1545 h 1617"/>
                <a:gd name="T4" fmla="*/ 1207 w 1399"/>
                <a:gd name="T5" fmla="*/ 1545 h 1617"/>
                <a:gd name="T6" fmla="*/ 1207 w 1399"/>
                <a:gd name="T7" fmla="*/ 1617 h 1617"/>
                <a:gd name="T8" fmla="*/ 1399 w 1399"/>
                <a:gd name="T9" fmla="*/ 1441 h 1617"/>
                <a:gd name="T10" fmla="*/ 1207 w 1399"/>
                <a:gd name="T11" fmla="*/ 1265 h 1617"/>
                <a:gd name="T12" fmla="*/ 1207 w 1399"/>
                <a:gd name="T13" fmla="*/ 1337 h 1617"/>
                <a:gd name="T14" fmla="*/ 239 w 1399"/>
                <a:gd name="T15" fmla="*/ 1337 h 1617"/>
                <a:gd name="T16" fmla="*/ 236 w 1399"/>
                <a:gd name="T17" fmla="*/ 1 h 1617"/>
                <a:gd name="T18" fmla="*/ 0 w 1399"/>
                <a:gd name="T19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9" h="1617">
                  <a:moveTo>
                    <a:pt x="0" y="0"/>
                  </a:moveTo>
                  <a:lnTo>
                    <a:pt x="3" y="1545"/>
                  </a:lnTo>
                  <a:lnTo>
                    <a:pt x="1207" y="1545"/>
                  </a:lnTo>
                  <a:lnTo>
                    <a:pt x="1207" y="1617"/>
                  </a:lnTo>
                  <a:lnTo>
                    <a:pt x="1399" y="1441"/>
                  </a:lnTo>
                  <a:lnTo>
                    <a:pt x="1207" y="1265"/>
                  </a:lnTo>
                  <a:lnTo>
                    <a:pt x="1207" y="1337"/>
                  </a:lnTo>
                  <a:lnTo>
                    <a:pt x="239" y="1337"/>
                  </a:lnTo>
                  <a:lnTo>
                    <a:pt x="23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182" name="Freeform 14"/>
            <p:cNvSpPr/>
            <p:nvPr/>
          </p:nvSpPr>
          <p:spPr bwMode="auto">
            <a:xfrm>
              <a:off x="905" y="37"/>
              <a:ext cx="3682" cy="2316"/>
            </a:xfrm>
            <a:custGeom>
              <a:avLst/>
              <a:gdLst>
                <a:gd name="T0" fmla="*/ 0 w 1596"/>
                <a:gd name="T1" fmla="*/ 0 h 1020"/>
                <a:gd name="T2" fmla="*/ 0 w 1596"/>
                <a:gd name="T3" fmla="*/ 944 h 1020"/>
                <a:gd name="T4" fmla="*/ 1408 w 1596"/>
                <a:gd name="T5" fmla="*/ 944 h 1020"/>
                <a:gd name="T6" fmla="*/ 1408 w 1596"/>
                <a:gd name="T7" fmla="*/ 1020 h 1020"/>
                <a:gd name="T8" fmla="*/ 1596 w 1596"/>
                <a:gd name="T9" fmla="*/ 840 h 1020"/>
                <a:gd name="T10" fmla="*/ 1408 w 1596"/>
                <a:gd name="T11" fmla="*/ 664 h 1020"/>
                <a:gd name="T12" fmla="*/ 1408 w 1596"/>
                <a:gd name="T13" fmla="*/ 736 h 1020"/>
                <a:gd name="T14" fmla="*/ 236 w 1596"/>
                <a:gd name="T15" fmla="*/ 736 h 1020"/>
                <a:gd name="T16" fmla="*/ 236 w 1596"/>
                <a:gd name="T17" fmla="*/ 0 h 1020"/>
                <a:gd name="T18" fmla="*/ 0 w 1596"/>
                <a:gd name="T19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6" h="1020">
                  <a:moveTo>
                    <a:pt x="0" y="0"/>
                  </a:moveTo>
                  <a:lnTo>
                    <a:pt x="0" y="944"/>
                  </a:lnTo>
                  <a:lnTo>
                    <a:pt x="1408" y="944"/>
                  </a:lnTo>
                  <a:lnTo>
                    <a:pt x="1408" y="1020"/>
                  </a:lnTo>
                  <a:lnTo>
                    <a:pt x="1596" y="840"/>
                  </a:lnTo>
                  <a:lnTo>
                    <a:pt x="1408" y="664"/>
                  </a:lnTo>
                  <a:lnTo>
                    <a:pt x="1408" y="736"/>
                  </a:lnTo>
                  <a:lnTo>
                    <a:pt x="236" y="736"/>
                  </a:lnTo>
                  <a:lnTo>
                    <a:pt x="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183" name="Freeform 15"/>
            <p:cNvSpPr/>
            <p:nvPr/>
          </p:nvSpPr>
          <p:spPr bwMode="auto">
            <a:xfrm>
              <a:off x="0" y="32"/>
              <a:ext cx="4145" cy="1055"/>
            </a:xfrm>
            <a:custGeom>
              <a:avLst/>
              <a:gdLst>
                <a:gd name="T0" fmla="*/ 0 w 1796"/>
                <a:gd name="T1" fmla="*/ 0 h 422"/>
                <a:gd name="T2" fmla="*/ 0 w 1796"/>
                <a:gd name="T3" fmla="*/ 346 h 422"/>
                <a:gd name="T4" fmla="*/ 1616 w 1796"/>
                <a:gd name="T5" fmla="*/ 346 h 422"/>
                <a:gd name="T6" fmla="*/ 1616 w 1796"/>
                <a:gd name="T7" fmla="*/ 422 h 422"/>
                <a:gd name="T8" fmla="*/ 1796 w 1796"/>
                <a:gd name="T9" fmla="*/ 242 h 422"/>
                <a:gd name="T10" fmla="*/ 1616 w 1796"/>
                <a:gd name="T11" fmla="*/ 62 h 422"/>
                <a:gd name="T12" fmla="*/ 1616 w 1796"/>
                <a:gd name="T13" fmla="*/ 142 h 422"/>
                <a:gd name="T14" fmla="*/ 236 w 1796"/>
                <a:gd name="T15" fmla="*/ 142 h 422"/>
                <a:gd name="T16" fmla="*/ 237 w 1796"/>
                <a:gd name="T17" fmla="*/ 1 h 422"/>
                <a:gd name="T18" fmla="*/ 0 w 1796"/>
                <a:gd name="T1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422">
                  <a:moveTo>
                    <a:pt x="0" y="0"/>
                  </a:moveTo>
                  <a:lnTo>
                    <a:pt x="0" y="346"/>
                  </a:lnTo>
                  <a:lnTo>
                    <a:pt x="1616" y="346"/>
                  </a:lnTo>
                  <a:lnTo>
                    <a:pt x="1616" y="422"/>
                  </a:lnTo>
                  <a:lnTo>
                    <a:pt x="1796" y="242"/>
                  </a:lnTo>
                  <a:lnTo>
                    <a:pt x="1616" y="62"/>
                  </a:lnTo>
                  <a:lnTo>
                    <a:pt x="1616" y="142"/>
                  </a:lnTo>
                  <a:lnTo>
                    <a:pt x="236" y="142"/>
                  </a:lnTo>
                  <a:lnTo>
                    <a:pt x="23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115" y="88"/>
              <a:ext cx="310" cy="33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</a:rPr>
                <a:t>1</a:t>
              </a:r>
              <a:endParaRPr lang="zh-CN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1022" y="88"/>
              <a:ext cx="310" cy="33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</a:rPr>
                <a:t>2</a:t>
              </a:r>
              <a:endParaRPr lang="zh-CN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1927" y="88"/>
              <a:ext cx="310" cy="33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</a:rPr>
                <a:t>3</a:t>
              </a:r>
              <a:endParaRPr lang="zh-CN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2832" y="88"/>
              <a:ext cx="308" cy="33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</a:rPr>
                <a:t>4</a:t>
              </a:r>
              <a:endParaRPr lang="zh-CN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5443" y="4057"/>
              <a:ext cx="7188" cy="10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5557" y="4284"/>
              <a:ext cx="682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员工与企业共同成长，实现劳资双赢。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4990" y="2810"/>
              <a:ext cx="5965" cy="10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5103" y="3037"/>
              <a:ext cx="55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制度打造人才，人才创新制度；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360363" y="0"/>
            <a:ext cx="336550" cy="908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6" name="TextBox 8"/>
          <p:cNvSpPr>
            <a:spLocks noChangeArrowheads="1"/>
          </p:cNvSpPr>
          <p:nvPr/>
        </p:nvSpPr>
        <p:spPr bwMode="auto">
          <a:xfrm>
            <a:off x="2714625" y="2060575"/>
            <a:ext cx="6048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rgbClr val="FF9900"/>
                </a:solidFill>
                <a:latin typeface="华康俪金黑W8(P)" pitchFamily="2" charset="-122"/>
                <a:ea typeface="黑体" panose="02010609060101010101" pitchFamily="49" charset="-122"/>
                <a:sym typeface="华康俪金黑W8(P)" pitchFamily="2" charset="-122"/>
              </a:rPr>
              <a:t>欢迎进入</a:t>
            </a:r>
            <a:endParaRPr lang="zh-CN" altLang="en-US" sz="6000" b="1">
              <a:solidFill>
                <a:srgbClr val="FF9900"/>
              </a:solidFill>
              <a:latin typeface="华康俪金黑W8(P)" pitchFamily="2" charset="-122"/>
              <a:ea typeface="黑体" panose="02010609060101010101" pitchFamily="49" charset="-122"/>
              <a:sym typeface="华康俪金黑W8(P)" pitchFamily="2" charset="-122"/>
            </a:endParaRPr>
          </a:p>
          <a:p>
            <a:pPr algn="ctr"/>
            <a:r>
              <a:rPr lang="zh-CN" altLang="en-US" sz="6000" b="1">
                <a:solidFill>
                  <a:srgbClr val="FF9900"/>
                </a:solidFill>
                <a:latin typeface="华康俪金黑W8(P)" pitchFamily="2" charset="-122"/>
                <a:ea typeface="黑体" panose="02010609060101010101" pitchFamily="49" charset="-122"/>
                <a:sym typeface="华康俪金黑W8(P)" pitchFamily="2" charset="-122"/>
              </a:rPr>
              <a:t>第二天培训课程</a:t>
            </a:r>
            <a:endParaRPr lang="zh-CN" altLang="en-US" sz="6000" b="1">
              <a:solidFill>
                <a:srgbClr val="FF9900"/>
              </a:solidFill>
              <a:latin typeface="华康俪金黑W8(P)" pitchFamily="2" charset="-122"/>
              <a:ea typeface="黑体" panose="02010609060101010101" pitchFamily="49" charset="-122"/>
              <a:sym typeface="华康俪金黑W8(P)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05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060" name="Group 4"/>
          <p:cNvGrpSpPr/>
          <p:nvPr/>
        </p:nvGrpSpPr>
        <p:grpSpPr bwMode="auto">
          <a:xfrm>
            <a:off x="411163" y="1125538"/>
            <a:ext cx="10872787" cy="4462462"/>
            <a:chOff x="0" y="0"/>
            <a:chExt cx="17912" cy="7060"/>
          </a:xfrm>
        </p:grpSpPr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4418" y="0"/>
              <a:ext cx="13494" cy="70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一、管事之法：快速应变做管理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二、管人之道：通过事情改变人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三、日计划模式的推行方法和管理工具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四、案例分享：</a:t>
              </a:r>
              <a:endParaRPr lang="zh-CN" altLang="en-US" sz="20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0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</a:t>
              </a:r>
              <a:r>
                <a:rPr lang="zh-CN" altLang="en-US" sz="24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如何建立日计划模式，提升订单准交货率</a:t>
              </a:r>
              <a:endParaRPr lang="zh-CN" altLang="en-US" sz="24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五、课堂互动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421" cy="70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生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管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组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合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拳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日计划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45063" name="TextBox 8"/>
          <p:cNvSpPr>
            <a:spLocks noChangeArrowheads="1"/>
          </p:cNvSpPr>
          <p:nvPr/>
        </p:nvSpPr>
        <p:spPr bwMode="auto">
          <a:xfrm>
            <a:off x="771525" y="404813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2825" y="1701800"/>
            <a:ext cx="73469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b="1">
                <a:solidFill>
                  <a:srgbClr val="FF66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主题：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如何建立日计划模式，提升订单准交货率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6085" name="Group 5"/>
          <p:cNvGrpSpPr/>
          <p:nvPr/>
        </p:nvGrpSpPr>
        <p:grpSpPr bwMode="auto">
          <a:xfrm>
            <a:off x="3724275" y="2925763"/>
            <a:ext cx="4121150" cy="2451100"/>
            <a:chOff x="0" y="0"/>
            <a:chExt cx="8417" cy="5104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2153" y="1021"/>
              <a:ext cx="5860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二、改革背景</a:t>
              </a:r>
              <a:endParaRPr lang="zh-CN" altLang="en-US" sz="2400" b="1">
                <a:solidFill>
                  <a:srgbClr val="FF99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2153" y="2155"/>
              <a:ext cx="6264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2400" b="1">
                <a:solidFill>
                  <a:srgbClr val="FF99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53" y="3176"/>
              <a:ext cx="5862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四、数据变化</a:t>
              </a:r>
              <a:endParaRPr lang="zh-CN" altLang="en-US" sz="2400" b="1">
                <a:solidFill>
                  <a:srgbClr val="FF99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2153" y="4196"/>
              <a:ext cx="5860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五、管理感悟</a:t>
              </a:r>
              <a:endParaRPr lang="zh-CN" altLang="en-US" sz="2400" b="1">
                <a:solidFill>
                  <a:srgbClr val="FF99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6090" name="AutoShape 10"/>
            <p:cNvSpPr>
              <a:spLocks noChangeArrowheads="1"/>
            </p:cNvSpPr>
            <p:nvPr/>
          </p:nvSpPr>
          <p:spPr bwMode="auto">
            <a:xfrm>
              <a:off x="0" y="1"/>
              <a:ext cx="793" cy="4309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黑体" panose="02010609060101010101" pitchFamily="49" charset="-122"/>
                </a:rPr>
                <a:t>案</a:t>
              </a:r>
              <a:endParaRPr lang="zh-CN" altLang="en-US" sz="24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黑体" panose="02010609060101010101" pitchFamily="49" charset="-122"/>
                </a:rPr>
                <a:t>例</a:t>
              </a:r>
              <a:endParaRPr lang="zh-CN" altLang="en-US" sz="24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黑体" panose="02010609060101010101" pitchFamily="49" charset="-122"/>
                </a:rPr>
                <a:t>分</a:t>
              </a:r>
              <a:endParaRPr lang="zh-CN" altLang="en-US" sz="24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黑体" panose="02010609060101010101" pitchFamily="49" charset="-122"/>
                </a:rPr>
                <a:t>享</a:t>
              </a:r>
              <a:endParaRPr lang="zh-CN" altLang="en-US" sz="2400" b="1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2153" y="0"/>
              <a:ext cx="5860" cy="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一、企业简介</a:t>
              </a:r>
              <a:endParaRPr lang="zh-CN" altLang="en-US" sz="2400" b="1">
                <a:solidFill>
                  <a:srgbClr val="FF99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2170" y="885"/>
              <a:ext cx="3839" cy="22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 flipV="1">
              <a:off x="2166" y="1928"/>
              <a:ext cx="3842" cy="12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V="1">
              <a:off x="2154" y="2949"/>
              <a:ext cx="3855" cy="1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2153" y="4083"/>
              <a:ext cx="3842" cy="36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V="1">
              <a:off x="2166" y="5103"/>
              <a:ext cx="3842" cy="1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793" y="0"/>
              <a:ext cx="1361" cy="908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793" y="1021"/>
              <a:ext cx="1361" cy="908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>
              <a:off x="793" y="2042"/>
              <a:ext cx="1361" cy="908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>
              <a:off x="792" y="3176"/>
              <a:ext cx="1362" cy="908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793" y="4310"/>
              <a:ext cx="1361" cy="795"/>
            </a:xfrm>
            <a:prstGeom prst="line">
              <a:avLst/>
            </a:prstGeom>
            <a:noFill/>
            <a:ln w="9525" cap="flat" cmpd="sng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6102" name="Picture 4" descr="C:\Documents and Settings\tdz\桌面\新建文件夹\201251185537155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933825"/>
            <a:ext cx="2603500" cy="170497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103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25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08" name="直接连接符 2"/>
          <p:cNvSpPr>
            <a:spLocks noChangeShapeType="1"/>
          </p:cNvSpPr>
          <p:nvPr/>
        </p:nvSpPr>
        <p:spPr bwMode="auto">
          <a:xfrm>
            <a:off x="538163" y="1035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7109" name="Group 5"/>
          <p:cNvGrpSpPr/>
          <p:nvPr/>
        </p:nvGrpSpPr>
        <p:grpSpPr bwMode="auto">
          <a:xfrm>
            <a:off x="339725" y="981075"/>
            <a:ext cx="3527425" cy="577850"/>
            <a:chOff x="0" y="0"/>
            <a:chExt cx="5557" cy="912"/>
          </a:xfrm>
        </p:grpSpPr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4876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一、企业简介</a:t>
              </a:r>
              <a:endParaRPr lang="zh-CN" altLang="en-US" sz="3200" b="1">
                <a:solidFill>
                  <a:srgbClr val="FF99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>
              <a:off x="1475" y="907"/>
              <a:ext cx="408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112" name="Group 8"/>
          <p:cNvGrpSpPr/>
          <p:nvPr/>
        </p:nvGrpSpPr>
        <p:grpSpPr bwMode="auto">
          <a:xfrm>
            <a:off x="2498725" y="1989138"/>
            <a:ext cx="5472113" cy="3598862"/>
            <a:chOff x="0" y="0"/>
            <a:chExt cx="7596" cy="5098"/>
          </a:xfrm>
        </p:grpSpPr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226" y="227"/>
              <a:ext cx="7144" cy="3570"/>
            </a:xfrm>
            <a:prstGeom prst="rect">
              <a:avLst/>
            </a:prstGeom>
            <a:noFill/>
            <a:ln w="9525" cap="flat" cmpd="sng">
              <a:solidFill>
                <a:schemeClr val="hlink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         </a:t>
              </a:r>
              <a:endParaRPr lang="zh-CN" altLang="en-US" sz="1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       </a:t>
              </a:r>
              <a:r>
                <a:rPr lang="zh-CN" altLang="en-US" sz="2800" b="1">
                  <a:solidFill>
                    <a:schemeClr val="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企业简介</a:t>
              </a:r>
              <a:endParaRPr lang="zh-CN" altLang="en-US" sz="28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6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14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7597" cy="4082"/>
            </a:xfrm>
            <a:prstGeom prst="rect">
              <a:avLst/>
            </a:prstGeom>
            <a:noFill/>
            <a:ln w="38100" cap="flat" cmpd="dbl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1700" y="4079"/>
              <a:ext cx="1" cy="90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5895" y="4079"/>
              <a:ext cx="1" cy="90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V="1">
              <a:off x="1473" y="4872"/>
              <a:ext cx="454" cy="22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V="1">
              <a:off x="5669" y="4872"/>
              <a:ext cx="454" cy="22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3573463"/>
            <a:ext cx="161925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0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932113" y="3068638"/>
            <a:ext cx="45354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LS家具公司有五大车间：五金车间、玻璃车间、木工车间、吸塑车间、包装车间。还有两个外发的五金喷涂和玻璃钢化工序。员工1200人，年产值3.4亿。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132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二、改革背景</a:t>
              </a:r>
              <a:endParaRPr lang="zh-CN" altLang="en-US" sz="3200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135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3860800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137" name="Group 9"/>
          <p:cNvGraphicFramePr>
            <a:graphicFrameLocks noGrp="1"/>
          </p:cNvGraphicFramePr>
          <p:nvPr/>
        </p:nvGraphicFramePr>
        <p:xfrm>
          <a:off x="2782888" y="2632075"/>
          <a:ext cx="6103937" cy="2301875"/>
        </p:xfrm>
        <a:graphic>
          <a:graphicData uri="http://schemas.openxmlformats.org/drawingml/2006/table">
            <a:tbl>
              <a:tblPr/>
              <a:tblGrid>
                <a:gridCol w="593725"/>
                <a:gridCol w="5510212"/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订单生产没有统一指挥，各自为政，车间半成品堆积，交期延后；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订单积压，新的订单无法回复交期； 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车间生产自由安排，不配套现象严重；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生产异常多，返工率高。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2643188" y="2422525"/>
            <a:ext cx="6408737" cy="26638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8" name="Oval 40"/>
          <p:cNvSpPr>
            <a:spLocks noChangeArrowheads="1"/>
          </p:cNvSpPr>
          <p:nvPr/>
        </p:nvSpPr>
        <p:spPr bwMode="auto">
          <a:xfrm rot="19440000">
            <a:off x="1055688" y="2419350"/>
            <a:ext cx="1504950" cy="1528763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项目</a:t>
            </a:r>
            <a:endParaRPr lang="zh-CN" altLang="en-US" sz="2400" b="1">
              <a:solidFill>
                <a:srgbClr val="FF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背景</a:t>
            </a:r>
            <a:endParaRPr lang="zh-CN" altLang="en-US" sz="2400" b="1">
              <a:solidFill>
                <a:srgbClr val="FF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9156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二、改革背景</a:t>
              </a:r>
              <a:endParaRPr lang="zh-CN" altLang="en-US" sz="3200"/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159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3789363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161" name="Group 9"/>
          <p:cNvGraphicFramePr>
            <a:graphicFrameLocks noGrp="1"/>
          </p:cNvGraphicFramePr>
          <p:nvPr/>
        </p:nvGraphicFramePr>
        <p:xfrm>
          <a:off x="2782888" y="2632075"/>
          <a:ext cx="6103937" cy="1662113"/>
        </p:xfrm>
        <a:graphic>
          <a:graphicData uri="http://schemas.openxmlformats.org/drawingml/2006/table">
            <a:tbl>
              <a:tblPr/>
              <a:tblGrid>
                <a:gridCol w="593725"/>
                <a:gridCol w="5510212"/>
              </a:tblGrid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对订单进行控制，统一指挥； 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由包装车间向前拉动，对车间分段实施日生产计划；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2643188" y="2422525"/>
            <a:ext cx="6407150" cy="22320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8" name="Oval 26"/>
          <p:cNvSpPr>
            <a:spLocks noChangeArrowheads="1"/>
          </p:cNvSpPr>
          <p:nvPr/>
        </p:nvSpPr>
        <p:spPr bwMode="auto">
          <a:xfrm rot="19440000">
            <a:off x="1055688" y="2419350"/>
            <a:ext cx="1504950" cy="1528763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改善思路</a:t>
            </a:r>
            <a:endParaRPr lang="zh-CN" altLang="en-US" sz="2400" b="1">
              <a:solidFill>
                <a:srgbClr val="FF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7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0180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83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3644900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0185" name="Group 9"/>
          <p:cNvGraphicFramePr>
            <a:graphicFrameLocks noGrp="1"/>
          </p:cNvGraphicFramePr>
          <p:nvPr/>
        </p:nvGraphicFramePr>
        <p:xfrm>
          <a:off x="2787650" y="2492375"/>
          <a:ext cx="6103938" cy="2400300"/>
        </p:xfrm>
        <a:graphic>
          <a:graphicData uri="http://schemas.openxmlformats.org/drawingml/2006/table">
            <a:tbl>
              <a:tblPr/>
              <a:tblGrid>
                <a:gridCol w="593725"/>
                <a:gridCol w="5510213"/>
              </a:tblGrid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动作1：订单汇总、清理、重新评审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44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问题：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没有完成的客户订单，未及时做分类和汇总，积压的订单很多，理不清到底什么时候能全部能清单。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方法：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把所有现在没有交货的订单，进行清理和汇总，形成订单评审总表。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2574925" y="2133600"/>
            <a:ext cx="6550025" cy="2951163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209" name="Oval 33"/>
          <p:cNvSpPr>
            <a:spLocks noChangeArrowheads="1"/>
          </p:cNvSpPr>
          <p:nvPr/>
        </p:nvSpPr>
        <p:spPr bwMode="auto">
          <a:xfrm rot="19440000">
            <a:off x="1055688" y="2274888"/>
            <a:ext cx="1504950" cy="1528762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动作1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0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204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07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4005263"/>
            <a:ext cx="14351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09" name="Group 9"/>
          <p:cNvGraphicFramePr>
            <a:graphicFrameLocks noGrp="1"/>
          </p:cNvGraphicFramePr>
          <p:nvPr/>
        </p:nvGraphicFramePr>
        <p:xfrm>
          <a:off x="2565400" y="2362200"/>
          <a:ext cx="6515100" cy="3165476"/>
        </p:xfrm>
        <a:graphic>
          <a:graphicData uri="http://schemas.openxmlformats.org/drawingml/2006/table">
            <a:tbl>
              <a:tblPr/>
              <a:tblGrid>
                <a:gridCol w="593725"/>
                <a:gridCol w="5921375"/>
              </a:tblGrid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动作2：新单评审，控制前工序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问题：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不知道生产情况，不能回复客户交期。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方法：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对新单进行评审，控制木工、五金开料工序（在评审过程中确定新单的交期，订单接进来以后能够立马回复到客户）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95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◎方法2：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对前工序木工车间和五金车间的开料工序进行控制，控制手法主要是用开料日计划，确定它每天开料的数量。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2355850" y="2206625"/>
            <a:ext cx="6985000" cy="35274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40" name="Oval 40"/>
          <p:cNvSpPr>
            <a:spLocks noChangeArrowheads="1"/>
          </p:cNvSpPr>
          <p:nvPr/>
        </p:nvSpPr>
        <p:spPr bwMode="auto">
          <a:xfrm rot="19440000">
            <a:off x="698500" y="2205038"/>
            <a:ext cx="1504950" cy="1528762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动作2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22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2228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231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005263"/>
            <a:ext cx="1436688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33" name="Group 9"/>
          <p:cNvGraphicFramePr>
            <a:graphicFrameLocks noGrp="1"/>
          </p:cNvGraphicFramePr>
          <p:nvPr/>
        </p:nvGraphicFramePr>
        <p:xfrm>
          <a:off x="2709863" y="2216150"/>
          <a:ext cx="6515100" cy="2970214"/>
        </p:xfrm>
        <a:graphic>
          <a:graphicData uri="http://schemas.openxmlformats.org/drawingml/2006/table">
            <a:tbl>
              <a:tblPr/>
              <a:tblGrid>
                <a:gridCol w="593725"/>
                <a:gridCol w="5921375"/>
              </a:tblGrid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动作3：确定周出货计划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问题：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出货没计划，组装车间临时加班加点装柜的情况很多，工厂成本高，员工有怨气。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方法1：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PMC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同业务共同确定周出货（装柜）计划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98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方法2：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根据现有订单的排期以及整个包装车间内部的实际情况，确定包装车间一周的生产排期，即车间周计划。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2498725" y="2060575"/>
            <a:ext cx="6985000" cy="3313113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64" name="Oval 40"/>
          <p:cNvSpPr>
            <a:spLocks noChangeArrowheads="1"/>
          </p:cNvSpPr>
          <p:nvPr/>
        </p:nvSpPr>
        <p:spPr bwMode="auto">
          <a:xfrm rot="19440000">
            <a:off x="915988" y="1917700"/>
            <a:ext cx="1504950" cy="152717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动作3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5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3252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255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3859213"/>
            <a:ext cx="1436688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3257" name="Group 9"/>
          <p:cNvGraphicFramePr>
            <a:graphicFrameLocks noGrp="1"/>
          </p:cNvGraphicFramePr>
          <p:nvPr/>
        </p:nvGraphicFramePr>
        <p:xfrm>
          <a:off x="2781300" y="2216150"/>
          <a:ext cx="6516688" cy="2884488"/>
        </p:xfrm>
        <a:graphic>
          <a:graphicData uri="http://schemas.openxmlformats.org/drawingml/2006/table">
            <a:tbl>
              <a:tblPr/>
              <a:tblGrid>
                <a:gridCol w="593725"/>
                <a:gridCol w="5922963"/>
              </a:tblGrid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动作4：推行包装车间工序日计划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◎计划：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根据装柜出货日期，提前三天打包，简称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N-3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清尾：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防止打包过程中出现少量欠数而成为尾数。尾数的形成是前面各工序造成的。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0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追补：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提前三天发现欠数后，立马追逼前面工序加紧完成欠数。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2571750" y="2060575"/>
            <a:ext cx="6911975" cy="324167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88" name="Oval 40"/>
          <p:cNvSpPr>
            <a:spLocks noChangeArrowheads="1"/>
          </p:cNvSpPr>
          <p:nvPr/>
        </p:nvSpPr>
        <p:spPr bwMode="auto">
          <a:xfrm rot="19440000">
            <a:off x="915988" y="2058988"/>
            <a:ext cx="1504950" cy="1528762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动作4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82600" y="1917700"/>
            <a:ext cx="56165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模式和条件的互动发展 </a:t>
            </a:r>
            <a:endParaRPr lang="zh-CN" altLang="en-US" sz="320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39725" y="981075"/>
            <a:ext cx="5111750" cy="7032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先表后里，互动发展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198" name="TextBox 8"/>
          <p:cNvSpPr>
            <a:spLocks noChangeArrowheads="1"/>
          </p:cNvSpPr>
          <p:nvPr/>
        </p:nvSpPr>
        <p:spPr bwMode="auto">
          <a:xfrm>
            <a:off x="771525" y="333375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1203325" y="2636838"/>
            <a:ext cx="9288463" cy="2952750"/>
            <a:chOff x="0" y="0"/>
            <a:chExt cx="14628" cy="4650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4192" y="226"/>
              <a:ext cx="6581" cy="1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5326" y="1933"/>
              <a:ext cx="7374" cy="11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6462" y="3514"/>
              <a:ext cx="8166" cy="11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203" name="Freeform 11"/>
            <p:cNvSpPr/>
            <p:nvPr/>
          </p:nvSpPr>
          <p:spPr bwMode="auto">
            <a:xfrm>
              <a:off x="2266" y="228"/>
              <a:ext cx="4195" cy="4420"/>
            </a:xfrm>
            <a:custGeom>
              <a:avLst/>
              <a:gdLst>
                <a:gd name="T0" fmla="*/ 0 w 1905"/>
                <a:gd name="T1" fmla="*/ 0 h 2406"/>
                <a:gd name="T2" fmla="*/ 0 w 1905"/>
                <a:gd name="T3" fmla="*/ 2235 h 2406"/>
                <a:gd name="T4" fmla="*/ 1614 w 1905"/>
                <a:gd name="T5" fmla="*/ 2235 h 2406"/>
                <a:gd name="T6" fmla="*/ 1614 w 1905"/>
                <a:gd name="T7" fmla="*/ 2406 h 2406"/>
                <a:gd name="T8" fmla="*/ 1905 w 1905"/>
                <a:gd name="T9" fmla="*/ 2073 h 2406"/>
                <a:gd name="T10" fmla="*/ 1614 w 1905"/>
                <a:gd name="T11" fmla="*/ 1740 h 2406"/>
                <a:gd name="T12" fmla="*/ 1614 w 1905"/>
                <a:gd name="T13" fmla="*/ 1905 h 2406"/>
                <a:gd name="T14" fmla="*/ 384 w 1905"/>
                <a:gd name="T15" fmla="*/ 1905 h 2406"/>
                <a:gd name="T16" fmla="*/ 384 w 1905"/>
                <a:gd name="T17" fmla="*/ 0 h 2406"/>
                <a:gd name="T18" fmla="*/ 0 w 1905"/>
                <a:gd name="T19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" h="2406">
                  <a:moveTo>
                    <a:pt x="0" y="0"/>
                  </a:moveTo>
                  <a:lnTo>
                    <a:pt x="0" y="2235"/>
                  </a:lnTo>
                  <a:lnTo>
                    <a:pt x="1614" y="2235"/>
                  </a:lnTo>
                  <a:lnTo>
                    <a:pt x="1614" y="2406"/>
                  </a:lnTo>
                  <a:lnTo>
                    <a:pt x="1905" y="2073"/>
                  </a:lnTo>
                  <a:lnTo>
                    <a:pt x="1614" y="1740"/>
                  </a:lnTo>
                  <a:lnTo>
                    <a:pt x="1614" y="1905"/>
                  </a:lnTo>
                  <a:lnTo>
                    <a:pt x="384" y="1905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204" name="Freeform 12"/>
            <p:cNvSpPr/>
            <p:nvPr/>
          </p:nvSpPr>
          <p:spPr bwMode="auto">
            <a:xfrm>
              <a:off x="1128" y="226"/>
              <a:ext cx="4330" cy="2834"/>
            </a:xfrm>
            <a:custGeom>
              <a:avLst/>
              <a:gdLst>
                <a:gd name="T0" fmla="*/ 0 w 1905"/>
                <a:gd name="T1" fmla="*/ 0 h 1533"/>
                <a:gd name="T2" fmla="*/ 0 w 1905"/>
                <a:gd name="T3" fmla="*/ 1362 h 1533"/>
                <a:gd name="T4" fmla="*/ 1614 w 1905"/>
                <a:gd name="T5" fmla="*/ 1362 h 1533"/>
                <a:gd name="T6" fmla="*/ 1614 w 1905"/>
                <a:gd name="T7" fmla="*/ 1533 h 1533"/>
                <a:gd name="T8" fmla="*/ 1905 w 1905"/>
                <a:gd name="T9" fmla="*/ 1200 h 1533"/>
                <a:gd name="T10" fmla="*/ 1614 w 1905"/>
                <a:gd name="T11" fmla="*/ 867 h 1533"/>
                <a:gd name="T12" fmla="*/ 1614 w 1905"/>
                <a:gd name="T13" fmla="*/ 1032 h 1533"/>
                <a:gd name="T14" fmla="*/ 384 w 1905"/>
                <a:gd name="T15" fmla="*/ 1032 h 1533"/>
                <a:gd name="T16" fmla="*/ 384 w 1905"/>
                <a:gd name="T17" fmla="*/ 0 h 1533"/>
                <a:gd name="T18" fmla="*/ 0 w 1905"/>
                <a:gd name="T19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" h="1533">
                  <a:moveTo>
                    <a:pt x="0" y="0"/>
                  </a:moveTo>
                  <a:lnTo>
                    <a:pt x="0" y="1362"/>
                  </a:lnTo>
                  <a:lnTo>
                    <a:pt x="1614" y="1362"/>
                  </a:lnTo>
                  <a:lnTo>
                    <a:pt x="1614" y="1533"/>
                  </a:lnTo>
                  <a:lnTo>
                    <a:pt x="1905" y="1200"/>
                  </a:lnTo>
                  <a:lnTo>
                    <a:pt x="1614" y="867"/>
                  </a:lnTo>
                  <a:lnTo>
                    <a:pt x="1614" y="1032"/>
                  </a:lnTo>
                  <a:lnTo>
                    <a:pt x="384" y="1032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205" name="Freeform 13"/>
            <p:cNvSpPr/>
            <p:nvPr/>
          </p:nvSpPr>
          <p:spPr bwMode="auto">
            <a:xfrm>
              <a:off x="0" y="214"/>
              <a:ext cx="4307" cy="1146"/>
            </a:xfrm>
            <a:custGeom>
              <a:avLst/>
              <a:gdLst>
                <a:gd name="T0" fmla="*/ 0 w 1905"/>
                <a:gd name="T1" fmla="*/ 3 h 666"/>
                <a:gd name="T2" fmla="*/ 0 w 1905"/>
                <a:gd name="T3" fmla="*/ 495 h 666"/>
                <a:gd name="T4" fmla="*/ 1614 w 1905"/>
                <a:gd name="T5" fmla="*/ 495 h 666"/>
                <a:gd name="T6" fmla="*/ 1614 w 1905"/>
                <a:gd name="T7" fmla="*/ 666 h 666"/>
                <a:gd name="T8" fmla="*/ 1905 w 1905"/>
                <a:gd name="T9" fmla="*/ 333 h 666"/>
                <a:gd name="T10" fmla="*/ 1614 w 1905"/>
                <a:gd name="T11" fmla="*/ 0 h 666"/>
                <a:gd name="T12" fmla="*/ 1614 w 1905"/>
                <a:gd name="T13" fmla="*/ 165 h 666"/>
                <a:gd name="T14" fmla="*/ 384 w 1905"/>
                <a:gd name="T15" fmla="*/ 165 h 666"/>
                <a:gd name="T16" fmla="*/ 384 w 1905"/>
                <a:gd name="T17" fmla="*/ 3 h 666"/>
                <a:gd name="T18" fmla="*/ 0 w 1905"/>
                <a:gd name="T19" fmla="*/ 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" h="666">
                  <a:moveTo>
                    <a:pt x="0" y="3"/>
                  </a:moveTo>
                  <a:lnTo>
                    <a:pt x="0" y="495"/>
                  </a:lnTo>
                  <a:lnTo>
                    <a:pt x="1614" y="495"/>
                  </a:lnTo>
                  <a:lnTo>
                    <a:pt x="1614" y="666"/>
                  </a:lnTo>
                  <a:lnTo>
                    <a:pt x="1905" y="333"/>
                  </a:lnTo>
                  <a:lnTo>
                    <a:pt x="1614" y="0"/>
                  </a:lnTo>
                  <a:lnTo>
                    <a:pt x="1614" y="165"/>
                  </a:lnTo>
                  <a:lnTo>
                    <a:pt x="384" y="165"/>
                  </a:lnTo>
                  <a:lnTo>
                    <a:pt x="38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4449" y="553"/>
              <a:ext cx="65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模式需要条件，条件在实践中创造；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5573" y="2299"/>
              <a:ext cx="7240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管理条件的完善，从创造管理需求开始；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6690" y="3832"/>
              <a:ext cx="7824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结论：接受缺陷，放弃完美，行动胜过争论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23" y="0"/>
              <a:ext cx="410" cy="46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</a:rPr>
                <a:t>1</a:t>
              </a:r>
              <a:endParaRPr lang="zh-CN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1333" y="0"/>
              <a:ext cx="410" cy="46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</a:rPr>
                <a:t>2</a:t>
              </a:r>
              <a:endParaRPr lang="zh-CN" altLang="zh-CN" sz="2000" b="1">
                <a:solidFill>
                  <a:schemeClr val="bg1"/>
                </a:solidFill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2453" y="0"/>
              <a:ext cx="410" cy="46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</a:rPr>
                <a:t>3</a:t>
              </a:r>
              <a:endParaRPr lang="zh-CN" altLang="zh-CN" sz="2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27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4276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279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3933825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281" name="Group 9"/>
          <p:cNvGraphicFramePr>
            <a:graphicFrameLocks noGrp="1"/>
          </p:cNvGraphicFramePr>
          <p:nvPr/>
        </p:nvGraphicFramePr>
        <p:xfrm>
          <a:off x="2860675" y="2565400"/>
          <a:ext cx="6515100" cy="2409826"/>
        </p:xfrm>
        <a:graphic>
          <a:graphicData uri="http://schemas.openxmlformats.org/drawingml/2006/table">
            <a:tbl>
              <a:tblPr/>
              <a:tblGrid>
                <a:gridCol w="593725"/>
                <a:gridCol w="5921375"/>
              </a:tblGrid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动作5：推行各车间《日清单计划》（清尾计划）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由包装车间打包计划开始，往前拉动，形成每个车间需要完成的日清单计划；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09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保证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每个车间最后一道工序，必须当日交给下一个车间的尾数。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643188" y="2422525"/>
            <a:ext cx="6913562" cy="2735263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05" name="Oval 33"/>
          <p:cNvSpPr>
            <a:spLocks noChangeArrowheads="1"/>
          </p:cNvSpPr>
          <p:nvPr/>
        </p:nvSpPr>
        <p:spPr bwMode="auto">
          <a:xfrm rot="19440000">
            <a:off x="987425" y="2419350"/>
            <a:ext cx="1504950" cy="152717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动作5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29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5300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303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3933825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5305" name="Group 9"/>
          <p:cNvGraphicFramePr>
            <a:graphicFrameLocks noGrp="1"/>
          </p:cNvGraphicFramePr>
          <p:nvPr/>
        </p:nvGraphicFramePr>
        <p:xfrm>
          <a:off x="2570163" y="2205038"/>
          <a:ext cx="6850062" cy="3017838"/>
        </p:xfrm>
        <a:graphic>
          <a:graphicData uri="http://schemas.openxmlformats.org/drawingml/2006/table">
            <a:tbl>
              <a:tblPr/>
              <a:tblGrid>
                <a:gridCol w="593725"/>
                <a:gridCol w="6256337"/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6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动作6：现场控制：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部品标识：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使用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部品标识票，每一个部品都要有标识、名称、数量、订单型号，就是每个工序做完的部品都要有标识。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工序交接：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工序部品交接表，就是工序与工序之间交接的时候有非常明细的交接表。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工序看板：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每个工序设立看板，明确显示它正在做的产品的内容。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2359025" y="2063750"/>
            <a:ext cx="7269163" cy="3309938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6" name="Oval 40"/>
          <p:cNvSpPr>
            <a:spLocks noChangeArrowheads="1"/>
          </p:cNvSpPr>
          <p:nvPr/>
        </p:nvSpPr>
        <p:spPr bwMode="auto">
          <a:xfrm rot="19440000">
            <a:off x="696913" y="2057400"/>
            <a:ext cx="1504950" cy="1528763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动作6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32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6324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327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4005263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6329" name="Group 9"/>
          <p:cNvGraphicFramePr>
            <a:graphicFrameLocks noGrp="1"/>
          </p:cNvGraphicFramePr>
          <p:nvPr/>
        </p:nvGraphicFramePr>
        <p:xfrm>
          <a:off x="2568575" y="2130425"/>
          <a:ext cx="6851650" cy="2986088"/>
        </p:xfrm>
        <a:graphic>
          <a:graphicData uri="http://schemas.openxmlformats.org/drawingml/2006/table">
            <a:tbl>
              <a:tblPr/>
              <a:tblGrid>
                <a:gridCol w="593725"/>
                <a:gridCol w="6257925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7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动作7：对工序间、各车间部品交接进行横向控制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问题：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每次来货柜都要到晚上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10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点多才走，有的时候甚至到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Times New Roman" panose="02020603050405020304" pitchFamily="18" charset="0"/>
                        </a:rPr>
                        <a:t>12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点。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原因：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每个工序之间交接的数量不明确，导致尾数太多。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82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方法：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对每个工序之间部品交接进行横向控制，前后工序交接的时候双方要进行清点，发现不准确后工序对前工序进行处罚。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2355850" y="1990725"/>
            <a:ext cx="7272338" cy="3238500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60" name="Oval 40"/>
          <p:cNvSpPr>
            <a:spLocks noChangeArrowheads="1"/>
          </p:cNvSpPr>
          <p:nvPr/>
        </p:nvSpPr>
        <p:spPr bwMode="auto">
          <a:xfrm rot="19440000">
            <a:off x="696913" y="1984375"/>
            <a:ext cx="1504950" cy="1528763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动作7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734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7348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351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4078288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353" name="Group 9"/>
          <p:cNvGraphicFramePr>
            <a:graphicFrameLocks noGrp="1"/>
          </p:cNvGraphicFramePr>
          <p:nvPr/>
        </p:nvGraphicFramePr>
        <p:xfrm>
          <a:off x="2571750" y="2349500"/>
          <a:ext cx="6850063" cy="2724150"/>
        </p:xfrm>
        <a:graphic>
          <a:graphicData uri="http://schemas.openxmlformats.org/drawingml/2006/table">
            <a:tbl>
              <a:tblPr/>
              <a:tblGrid>
                <a:gridCol w="593725"/>
                <a:gridCol w="6256338"/>
              </a:tblGrid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8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动作8：对外发喷涂五金件欠数进行控制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问题：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组装车间因欠料而经常不配套，产生尾数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原因：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外协喷涂的五金件入库数量不准确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方法：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对发出去喷涂的五金件欠数的过程的进度进行控制。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2355850" y="2062163"/>
            <a:ext cx="7200900" cy="3167062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84" name="Oval 40"/>
          <p:cNvSpPr>
            <a:spLocks noChangeArrowheads="1"/>
          </p:cNvSpPr>
          <p:nvPr/>
        </p:nvSpPr>
        <p:spPr bwMode="auto">
          <a:xfrm rot="19440000">
            <a:off x="696913" y="2057400"/>
            <a:ext cx="1504950" cy="152717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动作8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37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8372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三、改善动作</a:t>
              </a:r>
              <a:endParaRPr lang="zh-CN" altLang="en-US" sz="3200"/>
            </a:p>
          </p:txBody>
        </p:sp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375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4078288"/>
            <a:ext cx="14366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377" name="Group 9"/>
          <p:cNvGraphicFramePr>
            <a:graphicFrameLocks noGrp="1"/>
          </p:cNvGraphicFramePr>
          <p:nvPr/>
        </p:nvGraphicFramePr>
        <p:xfrm>
          <a:off x="2571750" y="2276475"/>
          <a:ext cx="6850063" cy="3038476"/>
        </p:xfrm>
        <a:graphic>
          <a:graphicData uri="http://schemas.openxmlformats.org/drawingml/2006/table">
            <a:tbl>
              <a:tblPr/>
              <a:tblGrid>
                <a:gridCol w="593725"/>
                <a:gridCol w="6256338"/>
              </a:tblGrid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9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动作9：尾数专项处理，瓶颈攻关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问题：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尾数问题较多，经常影响出货，加班成本高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原因：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产生尾数的具体环节不明确，不知出在哪个车间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71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◎ 方法：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发现尾数以后，由专人从第一个车间开始一直跟到最后一个车间来进行处理。然后对在这个过程当中出现的瓶颈具体的采取一些攻关的动作。  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2355850" y="2063750"/>
            <a:ext cx="7272338" cy="338137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408" name="Oval 40"/>
          <p:cNvSpPr>
            <a:spLocks noChangeArrowheads="1"/>
          </p:cNvSpPr>
          <p:nvPr/>
        </p:nvSpPr>
        <p:spPr bwMode="auto">
          <a:xfrm rot="19440000">
            <a:off x="696913" y="2057400"/>
            <a:ext cx="1504950" cy="1527175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动作9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9395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9396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四、数据变化</a:t>
              </a:r>
              <a:endParaRPr lang="zh-CN" altLang="en-US" sz="3200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399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59400" name="Group 8"/>
          <p:cNvGrpSpPr/>
          <p:nvPr/>
        </p:nvGrpSpPr>
        <p:grpSpPr bwMode="auto">
          <a:xfrm>
            <a:off x="2643188" y="2060575"/>
            <a:ext cx="5472112" cy="3598863"/>
            <a:chOff x="0" y="0"/>
            <a:chExt cx="7596" cy="5098"/>
          </a:xfrm>
        </p:grpSpPr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226" y="227"/>
              <a:ext cx="7144" cy="3570"/>
            </a:xfrm>
            <a:prstGeom prst="rect">
              <a:avLst/>
            </a:prstGeom>
            <a:noFill/>
            <a:ln w="9525" cap="flat" cmpd="sng">
              <a:solidFill>
                <a:schemeClr val="hlink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          </a:t>
              </a:r>
              <a:endParaRPr lang="zh-CN" altLang="en-US" sz="1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            </a:t>
              </a:r>
              <a:r>
                <a:rPr lang="zh-CN" altLang="en-US" sz="3200" b="1">
                  <a:solidFill>
                    <a:srgbClr val="FF66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好消息</a:t>
              </a:r>
              <a:endParaRPr lang="zh-CN" altLang="en-US" sz="32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3200" b="1">
                  <a:solidFill>
                    <a:srgbClr val="FF66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32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7597" cy="4082"/>
            </a:xfrm>
            <a:prstGeom prst="rect">
              <a:avLst/>
            </a:prstGeom>
            <a:noFill/>
            <a:ln w="38100" cap="flat" cmpd="dbl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1700" y="4079"/>
              <a:ext cx="1" cy="90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5895" y="4079"/>
              <a:ext cx="1" cy="90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1473" y="4872"/>
              <a:ext cx="454" cy="22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 flipV="1">
              <a:off x="5669" y="4872"/>
              <a:ext cx="454" cy="227"/>
            </a:xfrm>
            <a:prstGeom prst="line">
              <a:avLst/>
            </a:prstGeom>
            <a:noFill/>
            <a:ln w="38100" cap="flat" cmpd="dbl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789363"/>
            <a:ext cx="161925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074988" y="3068638"/>
            <a:ext cx="4752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3个月时间里，企业管理数据发生了巨大改变：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①订单准交率从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40%提升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到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70%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②人均日产量在原来的基础上提升了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40%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 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41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0420" name="Group 4"/>
          <p:cNvGrpSpPr/>
          <p:nvPr/>
        </p:nvGrpSpPr>
        <p:grpSpPr bwMode="auto">
          <a:xfrm>
            <a:off x="339725" y="981075"/>
            <a:ext cx="3671888" cy="647700"/>
            <a:chOff x="0" y="0"/>
            <a:chExt cx="5783" cy="1020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412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FF9900"/>
                  </a:solidFill>
                  <a:latin typeface="宋体" panose="02010600030101010101" pitchFamily="2" charset="-122"/>
                  <a:ea typeface="黑体" panose="02010609060101010101" pitchFamily="49" charset="-122"/>
                  <a:sym typeface="宋体" panose="02010600030101010101" pitchFamily="2" charset="-122"/>
                </a:rPr>
                <a:t>五、管理感悟</a:t>
              </a:r>
              <a:endParaRPr lang="zh-CN" altLang="en-US" sz="3200"/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1361" y="1020"/>
              <a:ext cx="4422" cy="1"/>
            </a:xfrm>
            <a:prstGeom prst="line">
              <a:avLst/>
            </a:prstGeom>
            <a:noFill/>
            <a:ln w="25400" cap="flat" cmpd="sng">
              <a:solidFill>
                <a:srgbClr val="FF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23" name="TextBox 8"/>
          <p:cNvSpPr>
            <a:spLocks noChangeArrowheads="1"/>
          </p:cNvSpPr>
          <p:nvPr/>
        </p:nvSpPr>
        <p:spPr bwMode="auto">
          <a:xfrm>
            <a:off x="771525" y="3333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第四讲 案例分享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924050" y="2276475"/>
            <a:ext cx="7486650" cy="3416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生产部刘厂长：</a:t>
            </a:r>
            <a:endParaRPr lang="zh-CN" altLang="en-US" sz="2400" b="1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zh-CN" altLang="en-US" sz="16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1、由随意生产到计划生产的观念转变：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以前我们每个车间各工序随意的生产，每一份单拖很长的时间，生产周期也拖得很长。现在基本上都能按照日计划和日清单计划在走。 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2、从源头控制、到日清计划，再尾数控制，缩短生产周期：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日计划在刚刚推行的时候也是比较困难的，但是经过我们全体员工的共同努力，看到了非常明显的效果。日计划对五金车间、木工车间还有玻璃车间这三个开料的源头进行了控制。这三个车间的半成品日清单计划，对每个车间的半成品的尾数进行了控制，缩短了半成品的生产周期。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1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360363" y="0"/>
            <a:ext cx="336550" cy="908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4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4" name="TextBox 8"/>
          <p:cNvSpPr>
            <a:spLocks noChangeArrowheads="1"/>
          </p:cNvSpPr>
          <p:nvPr/>
        </p:nvSpPr>
        <p:spPr bwMode="auto">
          <a:xfrm>
            <a:off x="914400" y="188913"/>
            <a:ext cx="35274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9900"/>
                </a:solidFill>
                <a:latin typeface="华康俪金黑W8(P)" pitchFamily="2" charset="-122"/>
                <a:ea typeface="黑体" panose="02010609060101010101" pitchFamily="49" charset="-122"/>
                <a:sym typeface="华康俪金黑W8(P)" pitchFamily="2" charset="-122"/>
              </a:rPr>
              <a:t>休息一下回来</a:t>
            </a:r>
            <a:endParaRPr lang="zh-CN" altLang="en-US" sz="3600" b="1">
              <a:solidFill>
                <a:srgbClr val="FF9900"/>
              </a:solidFill>
              <a:latin typeface="华康俪金黑W8(P)" pitchFamily="2" charset="-122"/>
              <a:ea typeface="黑体" panose="02010609060101010101" pitchFamily="49" charset="-122"/>
              <a:sym typeface="华康俪金黑W8(P)" pitchFamily="2" charset="-122"/>
            </a:endParaRPr>
          </a:p>
        </p:txBody>
      </p:sp>
      <p:pic>
        <p:nvPicPr>
          <p:cNvPr id="61445" name="Picture 5" descr="20080701_4a5628ae712a919b2b9bvNOmeYRp65D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0" r="1060"/>
          <a:stretch>
            <a:fillRect/>
          </a:stretch>
        </p:blipFill>
        <p:spPr bwMode="auto">
          <a:xfrm>
            <a:off x="341313" y="981075"/>
            <a:ext cx="111601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246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68" name="TextBox 8"/>
          <p:cNvSpPr>
            <a:spLocks noChangeArrowheads="1"/>
          </p:cNvSpPr>
          <p:nvPr/>
        </p:nvSpPr>
        <p:spPr bwMode="auto">
          <a:xfrm>
            <a:off x="771525" y="333375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一 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62469" name="Group 5"/>
          <p:cNvGrpSpPr/>
          <p:nvPr/>
        </p:nvGrpSpPr>
        <p:grpSpPr bwMode="auto">
          <a:xfrm>
            <a:off x="411163" y="1125538"/>
            <a:ext cx="10872787" cy="4462462"/>
            <a:chOff x="0" y="0"/>
            <a:chExt cx="17912" cy="7060"/>
          </a:xfrm>
        </p:grpSpPr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4418" y="0"/>
              <a:ext cx="13494" cy="706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endParaRPr lang="zh-CN" altLang="en-US" sz="1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1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一、管事之法：快速应变做管理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二、管人之道：通过事情改变人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三、日计划模式的推行方法和管理工具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四、案例分享：</a:t>
              </a:r>
              <a:endParaRPr lang="zh-CN" altLang="en-US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        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如何建立日计划模式，提升订单准交货率</a:t>
              </a:r>
              <a:endPara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4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28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五、课堂互动</a:t>
              </a:r>
              <a:endParaRPr lang="zh-CN" altLang="en-US" sz="2800" b="1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421" cy="70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生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管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组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合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拳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1"/>
                  </a:solidFill>
                  <a:ea typeface="黑体" panose="02010609060101010101" pitchFamily="49" charset="-122"/>
                </a:rPr>
                <a:t>日计划</a:t>
              </a:r>
              <a:endParaRPr lang="zh-CN" altLang="en-US" sz="4000" b="1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3490" name="矩形 1"/>
          <p:cNvSpPr>
            <a:spLocks noChangeArrowheads="1"/>
          </p:cNvSpPr>
          <p:nvPr/>
        </p:nvSpPr>
        <p:spPr bwMode="auto">
          <a:xfrm>
            <a:off x="360363" y="0"/>
            <a:ext cx="336550" cy="9080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491" name="直接连接符 2"/>
          <p:cNvSpPr>
            <a:spLocks noChangeShapeType="1"/>
          </p:cNvSpPr>
          <p:nvPr/>
        </p:nvSpPr>
        <p:spPr bwMode="auto">
          <a:xfrm>
            <a:off x="411163" y="909638"/>
            <a:ext cx="4368800" cy="1587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92" name="矩形 9"/>
          <p:cNvSpPr>
            <a:spLocks noChangeArrowheads="1"/>
          </p:cNvSpPr>
          <p:nvPr/>
        </p:nvSpPr>
        <p:spPr bwMode="auto">
          <a:xfrm>
            <a:off x="5884863" y="2852738"/>
            <a:ext cx="5172075" cy="1223962"/>
          </a:xfrm>
          <a:prstGeom prst="rect">
            <a:avLst/>
          </a:prstGeom>
          <a:solidFill>
            <a:srgbClr val="262626">
              <a:alpha val="4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493" name="Text Box 44"/>
          <p:cNvSpPr>
            <a:spLocks noChangeArrowheads="1"/>
          </p:cNvSpPr>
          <p:nvPr/>
        </p:nvSpPr>
        <p:spPr bwMode="auto">
          <a:xfrm>
            <a:off x="5956300" y="3213100"/>
            <a:ext cx="4911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>
                <a:solidFill>
                  <a:srgbClr val="FF66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操作要点：</a:t>
            </a:r>
            <a:r>
              <a:rPr lang="zh-CN" altLang="en-US" sz="2000">
                <a:solidFill>
                  <a:schemeClr val="bg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通过滚动排查前推后拉，将订单任务细化分解，下达到每天每人</a:t>
            </a:r>
            <a:endParaRPr lang="zh-CN" altLang="en-US" sz="2000">
              <a:solidFill>
                <a:schemeClr val="bg1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63494" name="矩形 9"/>
          <p:cNvSpPr>
            <a:spLocks noChangeArrowheads="1"/>
          </p:cNvSpPr>
          <p:nvPr/>
        </p:nvSpPr>
        <p:spPr bwMode="auto">
          <a:xfrm>
            <a:off x="5883275" y="4149725"/>
            <a:ext cx="5181600" cy="1539875"/>
          </a:xfrm>
          <a:prstGeom prst="rect">
            <a:avLst/>
          </a:prstGeom>
          <a:solidFill>
            <a:srgbClr val="3366FF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r>
              <a:rPr lang="zh-CN" altLang="en-US" sz="2000">
                <a:solidFill>
                  <a:srgbClr val="FF66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  解决问题：</a:t>
            </a:r>
            <a:r>
              <a:rPr lang="zh-CN" altLang="en-US" sz="2000">
                <a:solidFill>
                  <a:schemeClr val="bg1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通过解决生产过程中的无计划、或者计划部门单独完成/编排的计划不能执行的问题，为企业管理模式的形成打好基础</a:t>
            </a:r>
            <a:endParaRPr lang="zh-CN" altLang="en-US" sz="2000">
              <a:solidFill>
                <a:schemeClr val="bg1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3495" name="六边形 24"/>
          <p:cNvSpPr>
            <a:spLocks noChangeArrowheads="1"/>
          </p:cNvSpPr>
          <p:nvPr/>
        </p:nvSpPr>
        <p:spPr bwMode="auto">
          <a:xfrm>
            <a:off x="5594350" y="1844675"/>
            <a:ext cx="1447800" cy="1006475"/>
          </a:xfrm>
          <a:prstGeom prst="hexagon">
            <a:avLst>
              <a:gd name="adj" fmla="val 31001"/>
              <a:gd name="vf" fmla="val 115470"/>
            </a:avLst>
          </a:prstGeom>
          <a:solidFill>
            <a:srgbClr val="3B79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3496" name="矩形 25"/>
          <p:cNvSpPr>
            <a:spLocks noChangeArrowheads="1"/>
          </p:cNvSpPr>
          <p:nvPr/>
        </p:nvSpPr>
        <p:spPr bwMode="auto">
          <a:xfrm>
            <a:off x="5524500" y="1990725"/>
            <a:ext cx="1511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动作3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日计划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876800" y="2206625"/>
            <a:ext cx="717550" cy="285750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4730750" y="2276475"/>
            <a:ext cx="144463" cy="2233613"/>
          </a:xfrm>
          <a:prstGeom prst="flowChartProces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63499" name="Group 11"/>
          <p:cNvGrpSpPr/>
          <p:nvPr/>
        </p:nvGrpSpPr>
        <p:grpSpPr bwMode="auto">
          <a:xfrm>
            <a:off x="1058863" y="2205038"/>
            <a:ext cx="3565525" cy="3384550"/>
            <a:chOff x="0" y="0"/>
            <a:chExt cx="5614" cy="5331"/>
          </a:xfrm>
        </p:grpSpPr>
        <p:grpSp>
          <p:nvGrpSpPr>
            <p:cNvPr id="63500" name="Group 12"/>
            <p:cNvGrpSpPr/>
            <p:nvPr/>
          </p:nvGrpSpPr>
          <p:grpSpPr bwMode="auto">
            <a:xfrm>
              <a:off x="3514" y="2722"/>
              <a:ext cx="2101" cy="1699"/>
              <a:chOff x="0" y="0"/>
              <a:chExt cx="2846" cy="2344"/>
            </a:xfrm>
          </p:grpSpPr>
          <p:sp>
            <p:nvSpPr>
              <p:cNvPr id="63501" name="六边形 24"/>
              <p:cNvSpPr>
                <a:spLocks noChangeArrowheads="1"/>
              </p:cNvSpPr>
              <p:nvPr/>
            </p:nvSpPr>
            <p:spPr bwMode="auto">
              <a:xfrm>
                <a:off x="113" y="0"/>
                <a:ext cx="2722" cy="2345"/>
              </a:xfrm>
              <a:prstGeom prst="hexagon">
                <a:avLst>
                  <a:gd name="adj" fmla="val 25016"/>
                  <a:gd name="vf" fmla="val 115470"/>
                </a:avLst>
              </a:prstGeom>
              <a:solidFill>
                <a:srgbClr val="3B79C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502" name="矩形 25"/>
              <p:cNvSpPr>
                <a:spLocks noChangeArrowheads="1"/>
              </p:cNvSpPr>
              <p:nvPr/>
            </p:nvSpPr>
            <p:spPr bwMode="auto">
              <a:xfrm>
                <a:off x="0" y="515"/>
                <a:ext cx="2847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动作3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日计划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3503" name="Group 15"/>
            <p:cNvGrpSpPr/>
            <p:nvPr/>
          </p:nvGrpSpPr>
          <p:grpSpPr bwMode="auto">
            <a:xfrm>
              <a:off x="1813" y="3629"/>
              <a:ext cx="2098" cy="1702"/>
              <a:chOff x="0" y="0"/>
              <a:chExt cx="2844" cy="2346"/>
            </a:xfrm>
          </p:grpSpPr>
          <p:sp>
            <p:nvSpPr>
              <p:cNvPr id="63504" name="六边形 27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0" cy="2347"/>
              </a:xfrm>
              <a:prstGeom prst="hexagon">
                <a:avLst>
                  <a:gd name="adj" fmla="val 24976"/>
                  <a:gd name="vf" fmla="val 115470"/>
                </a:avLst>
              </a:prstGeom>
              <a:solidFill>
                <a:srgbClr val="7BC14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505" name="矩形 28"/>
              <p:cNvSpPr>
                <a:spLocks noChangeArrowheads="1"/>
              </p:cNvSpPr>
              <p:nvPr/>
            </p:nvSpPr>
            <p:spPr bwMode="auto">
              <a:xfrm>
                <a:off x="0" y="515"/>
                <a:ext cx="2845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动作4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日攻关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3506" name="Group 18"/>
            <p:cNvGrpSpPr/>
            <p:nvPr/>
          </p:nvGrpSpPr>
          <p:grpSpPr bwMode="auto">
            <a:xfrm>
              <a:off x="3452" y="906"/>
              <a:ext cx="2102" cy="1702"/>
              <a:chOff x="0" y="0"/>
              <a:chExt cx="2848" cy="2346"/>
            </a:xfrm>
          </p:grpSpPr>
          <p:sp>
            <p:nvSpPr>
              <p:cNvPr id="63507" name="六边形 30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3" cy="2347"/>
              </a:xfrm>
              <a:prstGeom prst="hexagon">
                <a:avLst>
                  <a:gd name="adj" fmla="val 25003"/>
                  <a:gd name="vf" fmla="val 115470"/>
                </a:avLst>
              </a:prstGeom>
              <a:solidFill>
                <a:srgbClr val="8A3C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508" name="矩形 31"/>
              <p:cNvSpPr>
                <a:spLocks noChangeArrowheads="1"/>
              </p:cNvSpPr>
              <p:nvPr/>
            </p:nvSpPr>
            <p:spPr bwMode="auto">
              <a:xfrm>
                <a:off x="0" y="402"/>
                <a:ext cx="2848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黑体" panose="02010609060101010101" pitchFamily="49" charset="-122"/>
                    <a:sym typeface="微软雅黑" panose="020B0503020204020204" pitchFamily="34" charset="-122"/>
                  </a:rPr>
                  <a:t>动作2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黑体" panose="02010609060101010101" pitchFamily="49" charset="-122"/>
                    <a:sym typeface="微软雅黑" panose="020B0503020204020204" pitchFamily="34" charset="-122"/>
                  </a:rPr>
                  <a:t>日备料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3509" name="Group 21"/>
            <p:cNvGrpSpPr/>
            <p:nvPr/>
          </p:nvGrpSpPr>
          <p:grpSpPr bwMode="auto">
            <a:xfrm>
              <a:off x="1813" y="0"/>
              <a:ext cx="2102" cy="1700"/>
              <a:chOff x="0" y="0"/>
              <a:chExt cx="2848" cy="2344"/>
            </a:xfrm>
          </p:grpSpPr>
          <p:sp>
            <p:nvSpPr>
              <p:cNvPr id="63510" name="六边形 51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3" cy="2345"/>
              </a:xfrm>
              <a:prstGeom prst="hexagon">
                <a:avLst>
                  <a:gd name="adj" fmla="val 25025"/>
                  <a:gd name="vf" fmla="val 115470"/>
                </a:avLst>
              </a:prstGeom>
              <a:solidFill>
                <a:srgbClr val="FF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511" name="矩形 52"/>
              <p:cNvSpPr>
                <a:spLocks noChangeArrowheads="1"/>
              </p:cNvSpPr>
              <p:nvPr/>
            </p:nvSpPr>
            <p:spPr bwMode="auto">
              <a:xfrm>
                <a:off x="0" y="402"/>
                <a:ext cx="2848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动作1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日协调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3512" name="六边形 54"/>
            <p:cNvSpPr>
              <a:spLocks noChangeArrowheads="1"/>
            </p:cNvSpPr>
            <p:nvPr/>
          </p:nvSpPr>
          <p:spPr bwMode="auto">
            <a:xfrm>
              <a:off x="1822" y="1783"/>
              <a:ext cx="2009" cy="1702"/>
            </a:xfrm>
            <a:prstGeom prst="hexagon">
              <a:avLst>
                <a:gd name="adj" fmla="val 25438"/>
                <a:gd name="vf" fmla="val 11547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3513" name="矩形 55"/>
            <p:cNvSpPr>
              <a:spLocks noChangeArrowheads="1"/>
            </p:cNvSpPr>
            <p:nvPr/>
          </p:nvSpPr>
          <p:spPr bwMode="auto">
            <a:xfrm>
              <a:off x="1776" y="2156"/>
              <a:ext cx="2101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P模型灵魂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生管六大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组合拳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3514" name="Group 26"/>
            <p:cNvGrpSpPr/>
            <p:nvPr/>
          </p:nvGrpSpPr>
          <p:grpSpPr bwMode="auto">
            <a:xfrm>
              <a:off x="0" y="907"/>
              <a:ext cx="2121" cy="1700"/>
              <a:chOff x="0" y="0"/>
              <a:chExt cx="2720" cy="2344"/>
            </a:xfrm>
          </p:grpSpPr>
          <p:sp>
            <p:nvSpPr>
              <p:cNvPr id="63515" name="六边形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20" cy="2345"/>
              </a:xfrm>
              <a:prstGeom prst="hexagon">
                <a:avLst>
                  <a:gd name="adj" fmla="val 24997"/>
                  <a:gd name="vf" fmla="val 115470"/>
                </a:avLst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516" name="矩形 58"/>
              <p:cNvSpPr>
                <a:spLocks noChangeArrowheads="1"/>
              </p:cNvSpPr>
              <p:nvPr/>
            </p:nvSpPr>
            <p:spPr bwMode="auto">
              <a:xfrm>
                <a:off x="504" y="402"/>
                <a:ext cx="1799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动作6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日考核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3517" name="Group 29"/>
            <p:cNvGrpSpPr/>
            <p:nvPr/>
          </p:nvGrpSpPr>
          <p:grpSpPr bwMode="auto">
            <a:xfrm>
              <a:off x="112" y="2835"/>
              <a:ext cx="2101" cy="1538"/>
              <a:chOff x="0" y="0"/>
              <a:chExt cx="2846" cy="2120"/>
            </a:xfrm>
          </p:grpSpPr>
          <p:sp>
            <p:nvSpPr>
              <p:cNvPr id="63518" name="六边形 60"/>
              <p:cNvSpPr>
                <a:spLocks noChangeArrowheads="1"/>
              </p:cNvSpPr>
              <p:nvPr/>
            </p:nvSpPr>
            <p:spPr bwMode="auto">
              <a:xfrm>
                <a:off x="62" y="0"/>
                <a:ext cx="2722" cy="2121"/>
              </a:xfrm>
              <a:prstGeom prst="hexagon">
                <a:avLst>
                  <a:gd name="adj" fmla="val 27658"/>
                  <a:gd name="vf" fmla="val 115470"/>
                </a:avLst>
              </a:prstGeom>
              <a:solidFill>
                <a:srgbClr val="FD7A2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3519" name="矩形 61"/>
              <p:cNvSpPr>
                <a:spLocks noChangeArrowheads="1"/>
              </p:cNvSpPr>
              <p:nvPr/>
            </p:nvSpPr>
            <p:spPr bwMode="auto">
              <a:xfrm>
                <a:off x="0" y="401"/>
                <a:ext cx="2847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动作5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日稽核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700088" y="1052513"/>
            <a:ext cx="3455987" cy="70326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一、课程回顾</a:t>
            </a:r>
            <a:endParaRPr lang="zh-CN" altLang="en-US"/>
          </a:p>
        </p:txBody>
      </p:sp>
      <p:sp>
        <p:nvSpPr>
          <p:cNvPr id="63521" name="TextBox 8"/>
          <p:cNvSpPr>
            <a:spLocks noChangeArrowheads="1"/>
          </p:cNvSpPr>
          <p:nvPr/>
        </p:nvSpPr>
        <p:spPr bwMode="auto">
          <a:xfrm>
            <a:off x="771525" y="404813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第五讲 课堂互动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2600" y="1917700"/>
            <a:ext cx="56165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模式和条件的互动发展 </a:t>
            </a:r>
            <a:endParaRPr lang="zh-CN" altLang="en-US" sz="320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39725" y="981075"/>
            <a:ext cx="5184775" cy="7032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先表后里，互动发展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222" name="TextBox 8"/>
          <p:cNvSpPr>
            <a:spLocks noChangeArrowheads="1"/>
          </p:cNvSpPr>
          <p:nvPr/>
        </p:nvSpPr>
        <p:spPr bwMode="auto">
          <a:xfrm>
            <a:off x="771525" y="333375"/>
            <a:ext cx="504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aphicFrame>
        <p:nvGraphicFramePr>
          <p:cNvPr id="9223" name="Group 7"/>
          <p:cNvGraphicFramePr>
            <a:graphicFrameLocks noGrp="1"/>
          </p:cNvGraphicFramePr>
          <p:nvPr/>
        </p:nvGraphicFramePr>
        <p:xfrm>
          <a:off x="2571750" y="2852738"/>
          <a:ext cx="6911975" cy="2516188"/>
        </p:xfrm>
        <a:graphic>
          <a:graphicData uri="http://schemas.openxmlformats.org/drawingml/2006/table">
            <a:tbl>
              <a:tblPr/>
              <a:tblGrid>
                <a:gridCol w="6911975"/>
              </a:tblGrid>
              <a:tr h="2516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1、模式：日计划模式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2、条件：物料清单、仓库数据、标准工时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3、互动动作：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发现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物料清单不准，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马上做准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物料清单；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发现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仓库数据不准，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马上做准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仓库数据；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发现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标准工时不准，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马上做准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标准工时；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－－－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355850" y="2636838"/>
            <a:ext cx="7343775" cy="2952750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 rot="19440000">
            <a:off x="1058863" y="2636838"/>
            <a:ext cx="1223962" cy="1223962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操作方法</a:t>
            </a:r>
            <a:endParaRPr lang="zh-CN" altLang="en-US" b="1">
              <a:solidFill>
                <a:srgbClr val="FF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/>
            <a:r>
              <a:rPr lang="zh-CN" altLang="en-US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举例</a:t>
            </a:r>
            <a:endParaRPr lang="zh-CN" alt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4292600"/>
            <a:ext cx="11064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4514" name="矩形 1"/>
          <p:cNvSpPr>
            <a:spLocks noChangeArrowheads="1"/>
          </p:cNvSpPr>
          <p:nvPr/>
        </p:nvSpPr>
        <p:spPr bwMode="auto">
          <a:xfrm>
            <a:off x="360363" y="0"/>
            <a:ext cx="336550" cy="9080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515" name="直接连接符 2"/>
          <p:cNvSpPr>
            <a:spLocks noChangeShapeType="1"/>
          </p:cNvSpPr>
          <p:nvPr/>
        </p:nvSpPr>
        <p:spPr bwMode="auto">
          <a:xfrm>
            <a:off x="360363" y="908050"/>
            <a:ext cx="4368800" cy="1588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00088" y="981075"/>
            <a:ext cx="3671887" cy="7032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二、课堂互动</a:t>
            </a:r>
            <a:endParaRPr lang="zh-CN" altLang="en-US" sz="2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64517" name="Group 5"/>
          <p:cNvGrpSpPr/>
          <p:nvPr/>
        </p:nvGrpSpPr>
        <p:grpSpPr bwMode="auto">
          <a:xfrm>
            <a:off x="1274763" y="2205038"/>
            <a:ext cx="2665412" cy="2879725"/>
            <a:chOff x="0" y="0"/>
            <a:chExt cx="6916" cy="6310"/>
          </a:xfrm>
        </p:grpSpPr>
        <p:grpSp>
          <p:nvGrpSpPr>
            <p:cNvPr id="64518" name="Group 6"/>
            <p:cNvGrpSpPr/>
            <p:nvPr/>
          </p:nvGrpSpPr>
          <p:grpSpPr bwMode="auto">
            <a:xfrm>
              <a:off x="0" y="0"/>
              <a:ext cx="6917" cy="6310"/>
              <a:chOff x="0" y="0"/>
              <a:chExt cx="775" cy="936"/>
            </a:xfrm>
          </p:grpSpPr>
          <p:sp>
            <p:nvSpPr>
              <p:cNvPr id="64519" name="Freeform 7"/>
              <p:cNvSpPr/>
              <p:nvPr/>
            </p:nvSpPr>
            <p:spPr bwMode="auto">
              <a:xfrm>
                <a:off x="327" y="190"/>
                <a:ext cx="448" cy="742"/>
              </a:xfrm>
              <a:custGeom>
                <a:avLst/>
                <a:gdLst>
                  <a:gd name="T0" fmla="*/ 16 w 1344"/>
                  <a:gd name="T1" fmla="*/ 172 h 2226"/>
                  <a:gd name="T2" fmla="*/ 0 w 1344"/>
                  <a:gd name="T3" fmla="*/ 231 h 2226"/>
                  <a:gd name="T4" fmla="*/ 20 w 1344"/>
                  <a:gd name="T5" fmla="*/ 343 h 2226"/>
                  <a:gd name="T6" fmla="*/ 34 w 1344"/>
                  <a:gd name="T7" fmla="*/ 748 h 2226"/>
                  <a:gd name="T8" fmla="*/ 34 w 1344"/>
                  <a:gd name="T9" fmla="*/ 1049 h 2226"/>
                  <a:gd name="T10" fmla="*/ 30 w 1344"/>
                  <a:gd name="T11" fmla="*/ 1431 h 2226"/>
                  <a:gd name="T12" fmla="*/ 16 w 1344"/>
                  <a:gd name="T13" fmla="*/ 1903 h 2226"/>
                  <a:gd name="T14" fmla="*/ 0 w 1344"/>
                  <a:gd name="T15" fmla="*/ 2173 h 2226"/>
                  <a:gd name="T16" fmla="*/ 308 w 1344"/>
                  <a:gd name="T17" fmla="*/ 2211 h 2226"/>
                  <a:gd name="T18" fmla="*/ 461 w 1344"/>
                  <a:gd name="T19" fmla="*/ 2226 h 2226"/>
                  <a:gd name="T20" fmla="*/ 793 w 1344"/>
                  <a:gd name="T21" fmla="*/ 2226 h 2226"/>
                  <a:gd name="T22" fmla="*/ 1047 w 1344"/>
                  <a:gd name="T23" fmla="*/ 2211 h 2226"/>
                  <a:gd name="T24" fmla="*/ 1254 w 1344"/>
                  <a:gd name="T25" fmla="*/ 2188 h 2226"/>
                  <a:gd name="T26" fmla="*/ 1344 w 1344"/>
                  <a:gd name="T27" fmla="*/ 2173 h 2226"/>
                  <a:gd name="T28" fmla="*/ 1312 w 1344"/>
                  <a:gd name="T29" fmla="*/ 1837 h 2226"/>
                  <a:gd name="T30" fmla="*/ 1292 w 1344"/>
                  <a:gd name="T31" fmla="*/ 1483 h 2226"/>
                  <a:gd name="T32" fmla="*/ 1281 w 1344"/>
                  <a:gd name="T33" fmla="*/ 1033 h 2226"/>
                  <a:gd name="T34" fmla="*/ 1287 w 1344"/>
                  <a:gd name="T35" fmla="*/ 758 h 2226"/>
                  <a:gd name="T36" fmla="*/ 1308 w 1344"/>
                  <a:gd name="T37" fmla="*/ 538 h 2226"/>
                  <a:gd name="T38" fmla="*/ 1320 w 1344"/>
                  <a:gd name="T39" fmla="*/ 327 h 2226"/>
                  <a:gd name="T40" fmla="*/ 1320 w 1344"/>
                  <a:gd name="T41" fmla="*/ 255 h 2226"/>
                  <a:gd name="T42" fmla="*/ 1308 w 1344"/>
                  <a:gd name="T43" fmla="*/ 224 h 2226"/>
                  <a:gd name="T44" fmla="*/ 1061 w 1344"/>
                  <a:gd name="T45" fmla="*/ 87 h 2226"/>
                  <a:gd name="T46" fmla="*/ 916 w 1344"/>
                  <a:gd name="T47" fmla="*/ 28 h 2226"/>
                  <a:gd name="T48" fmla="*/ 840 w 1344"/>
                  <a:gd name="T49" fmla="*/ 5 h 2226"/>
                  <a:gd name="T50" fmla="*/ 764 w 1344"/>
                  <a:gd name="T51" fmla="*/ 0 h 2226"/>
                  <a:gd name="T52" fmla="*/ 524 w 1344"/>
                  <a:gd name="T53" fmla="*/ 5 h 2226"/>
                  <a:gd name="T54" fmla="*/ 390 w 1344"/>
                  <a:gd name="T55" fmla="*/ 43 h 2226"/>
                  <a:gd name="T56" fmla="*/ 245 w 1344"/>
                  <a:gd name="T57" fmla="*/ 83 h 2226"/>
                  <a:gd name="T58" fmla="*/ 73 w 1344"/>
                  <a:gd name="T59" fmla="*/ 149 h 2226"/>
                  <a:gd name="T60" fmla="*/ 16 w 1344"/>
                  <a:gd name="T61" fmla="*/ 172 h 2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4" h="2226">
                    <a:moveTo>
                      <a:pt x="16" y="172"/>
                    </a:moveTo>
                    <a:lnTo>
                      <a:pt x="0" y="231"/>
                    </a:lnTo>
                    <a:lnTo>
                      <a:pt x="20" y="343"/>
                    </a:lnTo>
                    <a:lnTo>
                      <a:pt x="34" y="748"/>
                    </a:lnTo>
                    <a:lnTo>
                      <a:pt x="34" y="1049"/>
                    </a:lnTo>
                    <a:lnTo>
                      <a:pt x="30" y="1431"/>
                    </a:lnTo>
                    <a:lnTo>
                      <a:pt x="16" y="1903"/>
                    </a:lnTo>
                    <a:lnTo>
                      <a:pt x="0" y="2173"/>
                    </a:lnTo>
                    <a:lnTo>
                      <a:pt x="308" y="2211"/>
                    </a:lnTo>
                    <a:lnTo>
                      <a:pt x="461" y="2226"/>
                    </a:lnTo>
                    <a:lnTo>
                      <a:pt x="793" y="2226"/>
                    </a:lnTo>
                    <a:lnTo>
                      <a:pt x="1047" y="2211"/>
                    </a:lnTo>
                    <a:lnTo>
                      <a:pt x="1254" y="2188"/>
                    </a:lnTo>
                    <a:lnTo>
                      <a:pt x="1344" y="2173"/>
                    </a:lnTo>
                    <a:lnTo>
                      <a:pt x="1312" y="1837"/>
                    </a:lnTo>
                    <a:lnTo>
                      <a:pt x="1292" y="1483"/>
                    </a:lnTo>
                    <a:lnTo>
                      <a:pt x="1281" y="1033"/>
                    </a:lnTo>
                    <a:lnTo>
                      <a:pt x="1287" y="758"/>
                    </a:lnTo>
                    <a:lnTo>
                      <a:pt x="1308" y="538"/>
                    </a:lnTo>
                    <a:lnTo>
                      <a:pt x="1320" y="327"/>
                    </a:lnTo>
                    <a:lnTo>
                      <a:pt x="1320" y="255"/>
                    </a:lnTo>
                    <a:lnTo>
                      <a:pt x="1308" y="224"/>
                    </a:lnTo>
                    <a:lnTo>
                      <a:pt x="1061" y="87"/>
                    </a:lnTo>
                    <a:lnTo>
                      <a:pt x="916" y="28"/>
                    </a:lnTo>
                    <a:lnTo>
                      <a:pt x="840" y="5"/>
                    </a:lnTo>
                    <a:lnTo>
                      <a:pt x="764" y="0"/>
                    </a:lnTo>
                    <a:lnTo>
                      <a:pt x="524" y="5"/>
                    </a:lnTo>
                    <a:lnTo>
                      <a:pt x="390" y="43"/>
                    </a:lnTo>
                    <a:lnTo>
                      <a:pt x="245" y="83"/>
                    </a:lnTo>
                    <a:lnTo>
                      <a:pt x="73" y="149"/>
                    </a:lnTo>
                    <a:lnTo>
                      <a:pt x="16" y="17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0" name="Freeform 8"/>
              <p:cNvSpPr/>
              <p:nvPr/>
            </p:nvSpPr>
            <p:spPr bwMode="auto">
              <a:xfrm>
                <a:off x="3" y="263"/>
                <a:ext cx="447" cy="671"/>
              </a:xfrm>
              <a:custGeom>
                <a:avLst/>
                <a:gdLst>
                  <a:gd name="T0" fmla="*/ 937 w 1341"/>
                  <a:gd name="T1" fmla="*/ 0 h 2012"/>
                  <a:gd name="T2" fmla="*/ 976 w 1341"/>
                  <a:gd name="T3" fmla="*/ 7 h 2012"/>
                  <a:gd name="T4" fmla="*/ 999 w 1341"/>
                  <a:gd name="T5" fmla="*/ 108 h 2012"/>
                  <a:gd name="T6" fmla="*/ 1006 w 1341"/>
                  <a:gd name="T7" fmla="*/ 381 h 2012"/>
                  <a:gd name="T8" fmla="*/ 1013 w 1341"/>
                  <a:gd name="T9" fmla="*/ 773 h 2012"/>
                  <a:gd name="T10" fmla="*/ 1003 w 1341"/>
                  <a:gd name="T11" fmla="*/ 1133 h 2012"/>
                  <a:gd name="T12" fmla="*/ 999 w 1341"/>
                  <a:gd name="T13" fmla="*/ 1584 h 2012"/>
                  <a:gd name="T14" fmla="*/ 981 w 1341"/>
                  <a:gd name="T15" fmla="*/ 1841 h 2012"/>
                  <a:gd name="T16" fmla="*/ 976 w 1341"/>
                  <a:gd name="T17" fmla="*/ 1969 h 2012"/>
                  <a:gd name="T18" fmla="*/ 1341 w 1341"/>
                  <a:gd name="T19" fmla="*/ 2012 h 2012"/>
                  <a:gd name="T20" fmla="*/ 483 w 1341"/>
                  <a:gd name="T21" fmla="*/ 2012 h 2012"/>
                  <a:gd name="T22" fmla="*/ 501 w 1341"/>
                  <a:gd name="T23" fmla="*/ 1920 h 2012"/>
                  <a:gd name="T24" fmla="*/ 509 w 1341"/>
                  <a:gd name="T25" fmla="*/ 1801 h 2012"/>
                  <a:gd name="T26" fmla="*/ 370 w 1341"/>
                  <a:gd name="T27" fmla="*/ 1772 h 2012"/>
                  <a:gd name="T28" fmla="*/ 324 w 1341"/>
                  <a:gd name="T29" fmla="*/ 1687 h 2012"/>
                  <a:gd name="T30" fmla="*/ 370 w 1341"/>
                  <a:gd name="T31" fmla="*/ 1547 h 2012"/>
                  <a:gd name="T32" fmla="*/ 374 w 1341"/>
                  <a:gd name="T33" fmla="*/ 1407 h 2012"/>
                  <a:gd name="T34" fmla="*/ 90 w 1341"/>
                  <a:gd name="T35" fmla="*/ 1315 h 2012"/>
                  <a:gd name="T36" fmla="*/ 0 w 1341"/>
                  <a:gd name="T37" fmla="*/ 1119 h 2012"/>
                  <a:gd name="T38" fmla="*/ 0 w 1341"/>
                  <a:gd name="T39" fmla="*/ 1007 h 2012"/>
                  <a:gd name="T40" fmla="*/ 36 w 1341"/>
                  <a:gd name="T41" fmla="*/ 958 h 2012"/>
                  <a:gd name="T42" fmla="*/ 22 w 1341"/>
                  <a:gd name="T43" fmla="*/ 922 h 2012"/>
                  <a:gd name="T44" fmla="*/ 95 w 1341"/>
                  <a:gd name="T45" fmla="*/ 731 h 2012"/>
                  <a:gd name="T46" fmla="*/ 55 w 1341"/>
                  <a:gd name="T47" fmla="*/ 540 h 2012"/>
                  <a:gd name="T48" fmla="*/ 86 w 1341"/>
                  <a:gd name="T49" fmla="*/ 399 h 2012"/>
                  <a:gd name="T50" fmla="*/ 126 w 1341"/>
                  <a:gd name="T51" fmla="*/ 374 h 2012"/>
                  <a:gd name="T52" fmla="*/ 144 w 1341"/>
                  <a:gd name="T53" fmla="*/ 303 h 2012"/>
                  <a:gd name="T54" fmla="*/ 230 w 1341"/>
                  <a:gd name="T55" fmla="*/ 269 h 2012"/>
                  <a:gd name="T56" fmla="*/ 365 w 1341"/>
                  <a:gd name="T57" fmla="*/ 134 h 2012"/>
                  <a:gd name="T58" fmla="*/ 531 w 1341"/>
                  <a:gd name="T59" fmla="*/ 58 h 2012"/>
                  <a:gd name="T60" fmla="*/ 937 w 1341"/>
                  <a:gd name="T61" fmla="*/ 0 h 2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41" h="2012">
                    <a:moveTo>
                      <a:pt x="937" y="0"/>
                    </a:moveTo>
                    <a:lnTo>
                      <a:pt x="976" y="7"/>
                    </a:lnTo>
                    <a:lnTo>
                      <a:pt x="999" y="108"/>
                    </a:lnTo>
                    <a:lnTo>
                      <a:pt x="1006" y="381"/>
                    </a:lnTo>
                    <a:lnTo>
                      <a:pt x="1013" y="773"/>
                    </a:lnTo>
                    <a:lnTo>
                      <a:pt x="1003" y="1133"/>
                    </a:lnTo>
                    <a:lnTo>
                      <a:pt x="999" y="1584"/>
                    </a:lnTo>
                    <a:lnTo>
                      <a:pt x="981" y="1841"/>
                    </a:lnTo>
                    <a:lnTo>
                      <a:pt x="976" y="1969"/>
                    </a:lnTo>
                    <a:lnTo>
                      <a:pt x="1341" y="2012"/>
                    </a:lnTo>
                    <a:lnTo>
                      <a:pt x="483" y="2012"/>
                    </a:lnTo>
                    <a:lnTo>
                      <a:pt x="501" y="1920"/>
                    </a:lnTo>
                    <a:lnTo>
                      <a:pt x="509" y="1801"/>
                    </a:lnTo>
                    <a:lnTo>
                      <a:pt x="370" y="1772"/>
                    </a:lnTo>
                    <a:lnTo>
                      <a:pt x="324" y="1687"/>
                    </a:lnTo>
                    <a:lnTo>
                      <a:pt x="370" y="1547"/>
                    </a:lnTo>
                    <a:lnTo>
                      <a:pt x="374" y="1407"/>
                    </a:lnTo>
                    <a:lnTo>
                      <a:pt x="90" y="1315"/>
                    </a:lnTo>
                    <a:lnTo>
                      <a:pt x="0" y="1119"/>
                    </a:lnTo>
                    <a:lnTo>
                      <a:pt x="0" y="1007"/>
                    </a:lnTo>
                    <a:lnTo>
                      <a:pt x="36" y="958"/>
                    </a:lnTo>
                    <a:lnTo>
                      <a:pt x="22" y="922"/>
                    </a:lnTo>
                    <a:lnTo>
                      <a:pt x="95" y="731"/>
                    </a:lnTo>
                    <a:lnTo>
                      <a:pt x="55" y="540"/>
                    </a:lnTo>
                    <a:lnTo>
                      <a:pt x="86" y="399"/>
                    </a:lnTo>
                    <a:lnTo>
                      <a:pt x="126" y="374"/>
                    </a:lnTo>
                    <a:lnTo>
                      <a:pt x="144" y="303"/>
                    </a:lnTo>
                    <a:lnTo>
                      <a:pt x="230" y="269"/>
                    </a:lnTo>
                    <a:lnTo>
                      <a:pt x="365" y="134"/>
                    </a:lnTo>
                    <a:lnTo>
                      <a:pt x="531" y="58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rgbClr val="4F4F4F"/>
              </a:solidFill>
              <a:ln w="0" cap="flat" cmpd="sng">
                <a:solidFill>
                  <a:srgbClr val="4F4F4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1" name="Freeform 9"/>
              <p:cNvSpPr/>
              <p:nvPr/>
            </p:nvSpPr>
            <p:spPr bwMode="auto">
              <a:xfrm>
                <a:off x="187" y="306"/>
                <a:ext cx="150" cy="237"/>
              </a:xfrm>
              <a:custGeom>
                <a:avLst/>
                <a:gdLst>
                  <a:gd name="T0" fmla="*/ 389 w 451"/>
                  <a:gd name="T1" fmla="*/ 0 h 710"/>
                  <a:gd name="T2" fmla="*/ 418 w 451"/>
                  <a:gd name="T3" fmla="*/ 63 h 710"/>
                  <a:gd name="T4" fmla="*/ 446 w 451"/>
                  <a:gd name="T5" fmla="*/ 169 h 710"/>
                  <a:gd name="T6" fmla="*/ 451 w 451"/>
                  <a:gd name="T7" fmla="*/ 475 h 710"/>
                  <a:gd name="T8" fmla="*/ 429 w 451"/>
                  <a:gd name="T9" fmla="*/ 551 h 710"/>
                  <a:gd name="T10" fmla="*/ 356 w 451"/>
                  <a:gd name="T11" fmla="*/ 710 h 710"/>
                  <a:gd name="T12" fmla="*/ 231 w 451"/>
                  <a:gd name="T13" fmla="*/ 624 h 710"/>
                  <a:gd name="T14" fmla="*/ 145 w 451"/>
                  <a:gd name="T15" fmla="*/ 528 h 710"/>
                  <a:gd name="T16" fmla="*/ 76 w 451"/>
                  <a:gd name="T17" fmla="*/ 386 h 710"/>
                  <a:gd name="T18" fmla="*/ 39 w 451"/>
                  <a:gd name="T19" fmla="*/ 284 h 710"/>
                  <a:gd name="T20" fmla="*/ 7 w 451"/>
                  <a:gd name="T21" fmla="*/ 149 h 710"/>
                  <a:gd name="T22" fmla="*/ 0 w 451"/>
                  <a:gd name="T23" fmla="*/ 70 h 710"/>
                  <a:gd name="T24" fmla="*/ 389 w 451"/>
                  <a:gd name="T25" fmla="*/ 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1" h="710">
                    <a:moveTo>
                      <a:pt x="389" y="0"/>
                    </a:moveTo>
                    <a:lnTo>
                      <a:pt x="418" y="63"/>
                    </a:lnTo>
                    <a:lnTo>
                      <a:pt x="446" y="169"/>
                    </a:lnTo>
                    <a:lnTo>
                      <a:pt x="451" y="475"/>
                    </a:lnTo>
                    <a:lnTo>
                      <a:pt x="429" y="551"/>
                    </a:lnTo>
                    <a:lnTo>
                      <a:pt x="356" y="710"/>
                    </a:lnTo>
                    <a:lnTo>
                      <a:pt x="231" y="624"/>
                    </a:lnTo>
                    <a:lnTo>
                      <a:pt x="145" y="528"/>
                    </a:lnTo>
                    <a:lnTo>
                      <a:pt x="76" y="386"/>
                    </a:lnTo>
                    <a:lnTo>
                      <a:pt x="39" y="284"/>
                    </a:lnTo>
                    <a:lnTo>
                      <a:pt x="7" y="149"/>
                    </a:lnTo>
                    <a:lnTo>
                      <a:pt x="0" y="7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2" name="Freeform 10"/>
              <p:cNvSpPr/>
              <p:nvPr/>
            </p:nvSpPr>
            <p:spPr bwMode="auto">
              <a:xfrm>
                <a:off x="246" y="362"/>
                <a:ext cx="76" cy="184"/>
              </a:xfrm>
              <a:custGeom>
                <a:avLst/>
                <a:gdLst>
                  <a:gd name="T0" fmla="*/ 0 w 227"/>
                  <a:gd name="T1" fmla="*/ 30 h 553"/>
                  <a:gd name="T2" fmla="*/ 50 w 227"/>
                  <a:gd name="T3" fmla="*/ 0 h 553"/>
                  <a:gd name="T4" fmla="*/ 115 w 227"/>
                  <a:gd name="T5" fmla="*/ 9 h 553"/>
                  <a:gd name="T6" fmla="*/ 108 w 227"/>
                  <a:gd name="T7" fmla="*/ 158 h 553"/>
                  <a:gd name="T8" fmla="*/ 227 w 227"/>
                  <a:gd name="T9" fmla="*/ 455 h 553"/>
                  <a:gd name="T10" fmla="*/ 173 w 227"/>
                  <a:gd name="T11" fmla="*/ 553 h 553"/>
                  <a:gd name="T12" fmla="*/ 93 w 227"/>
                  <a:gd name="T13" fmla="*/ 464 h 553"/>
                  <a:gd name="T14" fmla="*/ 82 w 227"/>
                  <a:gd name="T15" fmla="*/ 155 h 553"/>
                  <a:gd name="T16" fmla="*/ 63 w 227"/>
                  <a:gd name="T17" fmla="*/ 155 h 553"/>
                  <a:gd name="T18" fmla="*/ 14 w 227"/>
                  <a:gd name="T19" fmla="*/ 59 h 553"/>
                  <a:gd name="T20" fmla="*/ 0 w 227"/>
                  <a:gd name="T21" fmla="*/ 3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553">
                    <a:moveTo>
                      <a:pt x="0" y="30"/>
                    </a:moveTo>
                    <a:lnTo>
                      <a:pt x="50" y="0"/>
                    </a:lnTo>
                    <a:lnTo>
                      <a:pt x="115" y="9"/>
                    </a:lnTo>
                    <a:lnTo>
                      <a:pt x="108" y="158"/>
                    </a:lnTo>
                    <a:lnTo>
                      <a:pt x="227" y="455"/>
                    </a:lnTo>
                    <a:lnTo>
                      <a:pt x="173" y="553"/>
                    </a:lnTo>
                    <a:lnTo>
                      <a:pt x="93" y="464"/>
                    </a:lnTo>
                    <a:lnTo>
                      <a:pt x="82" y="155"/>
                    </a:lnTo>
                    <a:lnTo>
                      <a:pt x="63" y="155"/>
                    </a:lnTo>
                    <a:lnTo>
                      <a:pt x="14" y="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00"/>
              </a:solidFill>
              <a:ln w="0" cap="flat" cmpd="sng">
                <a:solidFill>
                  <a:srgbClr val="FFFF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3" name="Freeform 11"/>
              <p:cNvSpPr/>
              <p:nvPr/>
            </p:nvSpPr>
            <p:spPr bwMode="auto">
              <a:xfrm>
                <a:off x="157" y="500"/>
                <a:ext cx="173" cy="222"/>
              </a:xfrm>
              <a:custGeom>
                <a:avLst/>
                <a:gdLst>
                  <a:gd name="T0" fmla="*/ 158 w 520"/>
                  <a:gd name="T1" fmla="*/ 0 h 666"/>
                  <a:gd name="T2" fmla="*/ 183 w 520"/>
                  <a:gd name="T3" fmla="*/ 0 h 666"/>
                  <a:gd name="T4" fmla="*/ 226 w 520"/>
                  <a:gd name="T5" fmla="*/ 49 h 666"/>
                  <a:gd name="T6" fmla="*/ 234 w 520"/>
                  <a:gd name="T7" fmla="*/ 132 h 666"/>
                  <a:gd name="T8" fmla="*/ 213 w 520"/>
                  <a:gd name="T9" fmla="*/ 218 h 666"/>
                  <a:gd name="T10" fmla="*/ 213 w 520"/>
                  <a:gd name="T11" fmla="*/ 253 h 666"/>
                  <a:gd name="T12" fmla="*/ 234 w 520"/>
                  <a:gd name="T13" fmla="*/ 271 h 666"/>
                  <a:gd name="T14" fmla="*/ 473 w 520"/>
                  <a:gd name="T15" fmla="*/ 253 h 666"/>
                  <a:gd name="T16" fmla="*/ 520 w 520"/>
                  <a:gd name="T17" fmla="*/ 280 h 666"/>
                  <a:gd name="T18" fmla="*/ 520 w 520"/>
                  <a:gd name="T19" fmla="*/ 350 h 666"/>
                  <a:gd name="T20" fmla="*/ 500 w 520"/>
                  <a:gd name="T21" fmla="*/ 376 h 666"/>
                  <a:gd name="T22" fmla="*/ 365 w 520"/>
                  <a:gd name="T23" fmla="*/ 380 h 666"/>
                  <a:gd name="T24" fmla="*/ 285 w 520"/>
                  <a:gd name="T25" fmla="*/ 411 h 666"/>
                  <a:gd name="T26" fmla="*/ 266 w 520"/>
                  <a:gd name="T27" fmla="*/ 583 h 666"/>
                  <a:gd name="T28" fmla="*/ 232 w 520"/>
                  <a:gd name="T29" fmla="*/ 619 h 666"/>
                  <a:gd name="T30" fmla="*/ 226 w 520"/>
                  <a:gd name="T31" fmla="*/ 650 h 666"/>
                  <a:gd name="T32" fmla="*/ 190 w 520"/>
                  <a:gd name="T33" fmla="*/ 666 h 666"/>
                  <a:gd name="T34" fmla="*/ 102 w 520"/>
                  <a:gd name="T35" fmla="*/ 666 h 666"/>
                  <a:gd name="T36" fmla="*/ 15 w 520"/>
                  <a:gd name="T37" fmla="*/ 636 h 666"/>
                  <a:gd name="T38" fmla="*/ 0 w 520"/>
                  <a:gd name="T39" fmla="*/ 538 h 666"/>
                  <a:gd name="T40" fmla="*/ 11 w 520"/>
                  <a:gd name="T41" fmla="*/ 413 h 666"/>
                  <a:gd name="T42" fmla="*/ 50 w 520"/>
                  <a:gd name="T43" fmla="*/ 297 h 666"/>
                  <a:gd name="T44" fmla="*/ 90 w 520"/>
                  <a:gd name="T45" fmla="*/ 223 h 666"/>
                  <a:gd name="T46" fmla="*/ 148 w 520"/>
                  <a:gd name="T47" fmla="*/ 154 h 666"/>
                  <a:gd name="T48" fmla="*/ 158 w 520"/>
                  <a:gd name="T49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0" h="666">
                    <a:moveTo>
                      <a:pt x="158" y="0"/>
                    </a:moveTo>
                    <a:lnTo>
                      <a:pt x="183" y="0"/>
                    </a:lnTo>
                    <a:lnTo>
                      <a:pt x="226" y="49"/>
                    </a:lnTo>
                    <a:lnTo>
                      <a:pt x="234" y="132"/>
                    </a:lnTo>
                    <a:lnTo>
                      <a:pt x="213" y="218"/>
                    </a:lnTo>
                    <a:lnTo>
                      <a:pt x="213" y="253"/>
                    </a:lnTo>
                    <a:lnTo>
                      <a:pt x="234" y="271"/>
                    </a:lnTo>
                    <a:lnTo>
                      <a:pt x="473" y="253"/>
                    </a:lnTo>
                    <a:lnTo>
                      <a:pt x="520" y="280"/>
                    </a:lnTo>
                    <a:lnTo>
                      <a:pt x="520" y="350"/>
                    </a:lnTo>
                    <a:lnTo>
                      <a:pt x="500" y="376"/>
                    </a:lnTo>
                    <a:lnTo>
                      <a:pt x="365" y="380"/>
                    </a:lnTo>
                    <a:lnTo>
                      <a:pt x="285" y="411"/>
                    </a:lnTo>
                    <a:lnTo>
                      <a:pt x="266" y="583"/>
                    </a:lnTo>
                    <a:lnTo>
                      <a:pt x="232" y="619"/>
                    </a:lnTo>
                    <a:lnTo>
                      <a:pt x="226" y="650"/>
                    </a:lnTo>
                    <a:lnTo>
                      <a:pt x="190" y="666"/>
                    </a:lnTo>
                    <a:lnTo>
                      <a:pt x="102" y="666"/>
                    </a:lnTo>
                    <a:lnTo>
                      <a:pt x="15" y="636"/>
                    </a:lnTo>
                    <a:lnTo>
                      <a:pt x="0" y="538"/>
                    </a:lnTo>
                    <a:lnTo>
                      <a:pt x="11" y="413"/>
                    </a:lnTo>
                    <a:lnTo>
                      <a:pt x="50" y="297"/>
                    </a:lnTo>
                    <a:lnTo>
                      <a:pt x="90" y="223"/>
                    </a:lnTo>
                    <a:lnTo>
                      <a:pt x="148" y="15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C281"/>
              </a:solidFill>
              <a:ln w="0" cap="flat" cmpd="sng">
                <a:solidFill>
                  <a:srgbClr val="FFC28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4" name="Freeform 12"/>
              <p:cNvSpPr/>
              <p:nvPr/>
            </p:nvSpPr>
            <p:spPr bwMode="auto">
              <a:xfrm>
                <a:off x="460" y="163"/>
                <a:ext cx="129" cy="98"/>
              </a:xfrm>
              <a:custGeom>
                <a:avLst/>
                <a:gdLst>
                  <a:gd name="T0" fmla="*/ 12 w 386"/>
                  <a:gd name="T1" fmla="*/ 112 h 295"/>
                  <a:gd name="T2" fmla="*/ 76 w 386"/>
                  <a:gd name="T3" fmla="*/ 92 h 295"/>
                  <a:gd name="T4" fmla="*/ 142 w 386"/>
                  <a:gd name="T5" fmla="*/ 86 h 295"/>
                  <a:gd name="T6" fmla="*/ 139 w 386"/>
                  <a:gd name="T7" fmla="*/ 129 h 295"/>
                  <a:gd name="T8" fmla="*/ 127 w 386"/>
                  <a:gd name="T9" fmla="*/ 223 h 295"/>
                  <a:gd name="T10" fmla="*/ 149 w 386"/>
                  <a:gd name="T11" fmla="*/ 277 h 295"/>
                  <a:gd name="T12" fmla="*/ 188 w 386"/>
                  <a:gd name="T13" fmla="*/ 295 h 295"/>
                  <a:gd name="T14" fmla="*/ 236 w 386"/>
                  <a:gd name="T15" fmla="*/ 262 h 295"/>
                  <a:gd name="T16" fmla="*/ 254 w 386"/>
                  <a:gd name="T17" fmla="*/ 236 h 295"/>
                  <a:gd name="T18" fmla="*/ 301 w 386"/>
                  <a:gd name="T19" fmla="*/ 244 h 295"/>
                  <a:gd name="T20" fmla="*/ 324 w 386"/>
                  <a:gd name="T21" fmla="*/ 226 h 295"/>
                  <a:gd name="T22" fmla="*/ 337 w 386"/>
                  <a:gd name="T23" fmla="*/ 184 h 295"/>
                  <a:gd name="T24" fmla="*/ 344 w 386"/>
                  <a:gd name="T25" fmla="*/ 168 h 295"/>
                  <a:gd name="T26" fmla="*/ 386 w 386"/>
                  <a:gd name="T27" fmla="*/ 121 h 295"/>
                  <a:gd name="T28" fmla="*/ 357 w 386"/>
                  <a:gd name="T29" fmla="*/ 25 h 295"/>
                  <a:gd name="T30" fmla="*/ 249 w 386"/>
                  <a:gd name="T31" fmla="*/ 0 h 295"/>
                  <a:gd name="T32" fmla="*/ 199 w 386"/>
                  <a:gd name="T33" fmla="*/ 16 h 295"/>
                  <a:gd name="T34" fmla="*/ 182 w 386"/>
                  <a:gd name="T35" fmla="*/ 2 h 295"/>
                  <a:gd name="T36" fmla="*/ 131 w 386"/>
                  <a:gd name="T37" fmla="*/ 16 h 295"/>
                  <a:gd name="T38" fmla="*/ 102 w 386"/>
                  <a:gd name="T39" fmla="*/ 52 h 295"/>
                  <a:gd name="T40" fmla="*/ 66 w 386"/>
                  <a:gd name="T41" fmla="*/ 16 h 295"/>
                  <a:gd name="T42" fmla="*/ 19 w 386"/>
                  <a:gd name="T43" fmla="*/ 12 h 295"/>
                  <a:gd name="T44" fmla="*/ 0 w 386"/>
                  <a:gd name="T45" fmla="*/ 26 h 295"/>
                  <a:gd name="T46" fmla="*/ 12 w 386"/>
                  <a:gd name="T47" fmla="*/ 11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6" h="295">
                    <a:moveTo>
                      <a:pt x="12" y="112"/>
                    </a:moveTo>
                    <a:lnTo>
                      <a:pt x="76" y="92"/>
                    </a:lnTo>
                    <a:lnTo>
                      <a:pt x="142" y="86"/>
                    </a:lnTo>
                    <a:lnTo>
                      <a:pt x="139" y="129"/>
                    </a:lnTo>
                    <a:lnTo>
                      <a:pt x="127" y="223"/>
                    </a:lnTo>
                    <a:lnTo>
                      <a:pt x="149" y="277"/>
                    </a:lnTo>
                    <a:lnTo>
                      <a:pt x="188" y="295"/>
                    </a:lnTo>
                    <a:lnTo>
                      <a:pt x="236" y="262"/>
                    </a:lnTo>
                    <a:lnTo>
                      <a:pt x="254" y="236"/>
                    </a:lnTo>
                    <a:lnTo>
                      <a:pt x="301" y="244"/>
                    </a:lnTo>
                    <a:lnTo>
                      <a:pt x="324" y="226"/>
                    </a:lnTo>
                    <a:lnTo>
                      <a:pt x="337" y="184"/>
                    </a:lnTo>
                    <a:lnTo>
                      <a:pt x="344" y="168"/>
                    </a:lnTo>
                    <a:lnTo>
                      <a:pt x="386" y="121"/>
                    </a:lnTo>
                    <a:lnTo>
                      <a:pt x="357" y="25"/>
                    </a:lnTo>
                    <a:lnTo>
                      <a:pt x="249" y="0"/>
                    </a:lnTo>
                    <a:lnTo>
                      <a:pt x="199" y="16"/>
                    </a:lnTo>
                    <a:lnTo>
                      <a:pt x="182" y="2"/>
                    </a:lnTo>
                    <a:lnTo>
                      <a:pt x="131" y="16"/>
                    </a:lnTo>
                    <a:lnTo>
                      <a:pt x="102" y="52"/>
                    </a:lnTo>
                    <a:lnTo>
                      <a:pt x="66" y="16"/>
                    </a:lnTo>
                    <a:lnTo>
                      <a:pt x="19" y="12"/>
                    </a:lnTo>
                    <a:lnTo>
                      <a:pt x="0" y="26"/>
                    </a:lnTo>
                    <a:lnTo>
                      <a:pt x="12" y="112"/>
                    </a:lnTo>
                    <a:close/>
                  </a:path>
                </a:pathLst>
              </a:custGeom>
              <a:solidFill>
                <a:srgbClr val="FFC281"/>
              </a:solidFill>
              <a:ln w="0" cap="flat" cmpd="sng">
                <a:solidFill>
                  <a:srgbClr val="FFC28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5" name="Freeform 13"/>
              <p:cNvSpPr/>
              <p:nvPr/>
            </p:nvSpPr>
            <p:spPr bwMode="auto">
              <a:xfrm>
                <a:off x="123" y="36"/>
                <a:ext cx="213" cy="330"/>
              </a:xfrm>
              <a:custGeom>
                <a:avLst/>
                <a:gdLst>
                  <a:gd name="T0" fmla="*/ 7 w 639"/>
                  <a:gd name="T1" fmla="*/ 356 h 990"/>
                  <a:gd name="T2" fmla="*/ 37 w 639"/>
                  <a:gd name="T3" fmla="*/ 325 h 990"/>
                  <a:gd name="T4" fmla="*/ 72 w 639"/>
                  <a:gd name="T5" fmla="*/ 101 h 990"/>
                  <a:gd name="T6" fmla="*/ 97 w 639"/>
                  <a:gd name="T7" fmla="*/ 61 h 990"/>
                  <a:gd name="T8" fmla="*/ 436 w 639"/>
                  <a:gd name="T9" fmla="*/ 0 h 990"/>
                  <a:gd name="T10" fmla="*/ 540 w 639"/>
                  <a:gd name="T11" fmla="*/ 246 h 990"/>
                  <a:gd name="T12" fmla="*/ 548 w 639"/>
                  <a:gd name="T13" fmla="*/ 310 h 990"/>
                  <a:gd name="T14" fmla="*/ 606 w 639"/>
                  <a:gd name="T15" fmla="*/ 315 h 990"/>
                  <a:gd name="T16" fmla="*/ 635 w 639"/>
                  <a:gd name="T17" fmla="*/ 364 h 990"/>
                  <a:gd name="T18" fmla="*/ 639 w 639"/>
                  <a:gd name="T19" fmla="*/ 434 h 990"/>
                  <a:gd name="T20" fmla="*/ 578 w 639"/>
                  <a:gd name="T21" fmla="*/ 516 h 990"/>
                  <a:gd name="T22" fmla="*/ 581 w 639"/>
                  <a:gd name="T23" fmla="*/ 751 h 990"/>
                  <a:gd name="T24" fmla="*/ 551 w 639"/>
                  <a:gd name="T25" fmla="*/ 869 h 990"/>
                  <a:gd name="T26" fmla="*/ 469 w 639"/>
                  <a:gd name="T27" fmla="*/ 938 h 990"/>
                  <a:gd name="T28" fmla="*/ 443 w 639"/>
                  <a:gd name="T29" fmla="*/ 975 h 990"/>
                  <a:gd name="T30" fmla="*/ 389 w 639"/>
                  <a:gd name="T31" fmla="*/ 990 h 990"/>
                  <a:gd name="T32" fmla="*/ 374 w 639"/>
                  <a:gd name="T33" fmla="*/ 975 h 990"/>
                  <a:gd name="T34" fmla="*/ 353 w 639"/>
                  <a:gd name="T35" fmla="*/ 990 h 990"/>
                  <a:gd name="T36" fmla="*/ 310 w 639"/>
                  <a:gd name="T37" fmla="*/ 961 h 990"/>
                  <a:gd name="T38" fmla="*/ 281 w 639"/>
                  <a:gd name="T39" fmla="*/ 938 h 990"/>
                  <a:gd name="T40" fmla="*/ 241 w 639"/>
                  <a:gd name="T41" fmla="*/ 926 h 990"/>
                  <a:gd name="T42" fmla="*/ 181 w 639"/>
                  <a:gd name="T43" fmla="*/ 872 h 990"/>
                  <a:gd name="T44" fmla="*/ 155 w 639"/>
                  <a:gd name="T45" fmla="*/ 832 h 990"/>
                  <a:gd name="T46" fmla="*/ 133 w 639"/>
                  <a:gd name="T47" fmla="*/ 722 h 990"/>
                  <a:gd name="T48" fmla="*/ 108 w 639"/>
                  <a:gd name="T49" fmla="*/ 519 h 990"/>
                  <a:gd name="T50" fmla="*/ 66 w 639"/>
                  <a:gd name="T51" fmla="*/ 537 h 990"/>
                  <a:gd name="T52" fmla="*/ 33 w 639"/>
                  <a:gd name="T53" fmla="*/ 516 h 990"/>
                  <a:gd name="T54" fmla="*/ 0 w 639"/>
                  <a:gd name="T55" fmla="*/ 408 h 990"/>
                  <a:gd name="T56" fmla="*/ 7 w 639"/>
                  <a:gd name="T57" fmla="*/ 356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9" h="990">
                    <a:moveTo>
                      <a:pt x="7" y="356"/>
                    </a:moveTo>
                    <a:lnTo>
                      <a:pt x="37" y="325"/>
                    </a:lnTo>
                    <a:lnTo>
                      <a:pt x="72" y="101"/>
                    </a:lnTo>
                    <a:lnTo>
                      <a:pt x="97" y="61"/>
                    </a:lnTo>
                    <a:lnTo>
                      <a:pt x="436" y="0"/>
                    </a:lnTo>
                    <a:lnTo>
                      <a:pt x="540" y="246"/>
                    </a:lnTo>
                    <a:lnTo>
                      <a:pt x="548" y="310"/>
                    </a:lnTo>
                    <a:lnTo>
                      <a:pt x="606" y="315"/>
                    </a:lnTo>
                    <a:lnTo>
                      <a:pt x="635" y="364"/>
                    </a:lnTo>
                    <a:lnTo>
                      <a:pt x="639" y="434"/>
                    </a:lnTo>
                    <a:lnTo>
                      <a:pt x="578" y="516"/>
                    </a:lnTo>
                    <a:lnTo>
                      <a:pt x="581" y="751"/>
                    </a:lnTo>
                    <a:lnTo>
                      <a:pt x="551" y="869"/>
                    </a:lnTo>
                    <a:lnTo>
                      <a:pt x="469" y="938"/>
                    </a:lnTo>
                    <a:lnTo>
                      <a:pt x="443" y="975"/>
                    </a:lnTo>
                    <a:lnTo>
                      <a:pt x="389" y="990"/>
                    </a:lnTo>
                    <a:lnTo>
                      <a:pt x="374" y="975"/>
                    </a:lnTo>
                    <a:lnTo>
                      <a:pt x="353" y="990"/>
                    </a:lnTo>
                    <a:lnTo>
                      <a:pt x="310" y="961"/>
                    </a:lnTo>
                    <a:lnTo>
                      <a:pt x="281" y="938"/>
                    </a:lnTo>
                    <a:lnTo>
                      <a:pt x="241" y="926"/>
                    </a:lnTo>
                    <a:lnTo>
                      <a:pt x="181" y="872"/>
                    </a:lnTo>
                    <a:lnTo>
                      <a:pt x="155" y="832"/>
                    </a:lnTo>
                    <a:lnTo>
                      <a:pt x="133" y="722"/>
                    </a:lnTo>
                    <a:lnTo>
                      <a:pt x="108" y="519"/>
                    </a:lnTo>
                    <a:lnTo>
                      <a:pt x="66" y="537"/>
                    </a:lnTo>
                    <a:lnTo>
                      <a:pt x="33" y="516"/>
                    </a:lnTo>
                    <a:lnTo>
                      <a:pt x="0" y="408"/>
                    </a:lnTo>
                    <a:lnTo>
                      <a:pt x="7" y="356"/>
                    </a:lnTo>
                    <a:close/>
                  </a:path>
                </a:pathLst>
              </a:custGeom>
              <a:solidFill>
                <a:srgbClr val="FFC281"/>
              </a:solidFill>
              <a:ln w="0" cap="flat" cmpd="sng">
                <a:solidFill>
                  <a:srgbClr val="FFC28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6" name="Freeform 14"/>
              <p:cNvSpPr/>
              <p:nvPr/>
            </p:nvSpPr>
            <p:spPr bwMode="auto">
              <a:xfrm>
                <a:off x="268" y="40"/>
                <a:ext cx="39" cy="78"/>
              </a:xfrm>
              <a:custGeom>
                <a:avLst/>
                <a:gdLst>
                  <a:gd name="T0" fmla="*/ 6 w 117"/>
                  <a:gd name="T1" fmla="*/ 0 h 234"/>
                  <a:gd name="T2" fmla="*/ 0 w 117"/>
                  <a:gd name="T3" fmla="*/ 83 h 234"/>
                  <a:gd name="T4" fmla="*/ 13 w 117"/>
                  <a:gd name="T5" fmla="*/ 151 h 234"/>
                  <a:gd name="T6" fmla="*/ 117 w 117"/>
                  <a:gd name="T7" fmla="*/ 234 h 234"/>
                  <a:gd name="T8" fmla="*/ 102 w 117"/>
                  <a:gd name="T9" fmla="*/ 95 h 234"/>
                  <a:gd name="T10" fmla="*/ 72 w 117"/>
                  <a:gd name="T11" fmla="*/ 39 h 234"/>
                  <a:gd name="T12" fmla="*/ 6 w 117"/>
                  <a:gd name="T13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4">
                    <a:moveTo>
                      <a:pt x="6" y="0"/>
                    </a:moveTo>
                    <a:lnTo>
                      <a:pt x="0" y="83"/>
                    </a:lnTo>
                    <a:lnTo>
                      <a:pt x="13" y="151"/>
                    </a:lnTo>
                    <a:lnTo>
                      <a:pt x="117" y="234"/>
                    </a:lnTo>
                    <a:lnTo>
                      <a:pt x="102" y="95"/>
                    </a:lnTo>
                    <a:lnTo>
                      <a:pt x="72" y="3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22100"/>
              </a:solidFill>
              <a:ln w="0" cap="flat" cmpd="sng">
                <a:solidFill>
                  <a:srgbClr val="6221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7" name="Freeform 15"/>
              <p:cNvSpPr/>
              <p:nvPr/>
            </p:nvSpPr>
            <p:spPr bwMode="auto">
              <a:xfrm>
                <a:off x="156" y="3"/>
                <a:ext cx="112" cy="51"/>
              </a:xfrm>
              <a:custGeom>
                <a:avLst/>
                <a:gdLst>
                  <a:gd name="T0" fmla="*/ 0 w 338"/>
                  <a:gd name="T1" fmla="*/ 155 h 155"/>
                  <a:gd name="T2" fmla="*/ 54 w 338"/>
                  <a:gd name="T3" fmla="*/ 28 h 155"/>
                  <a:gd name="T4" fmla="*/ 109 w 338"/>
                  <a:gd name="T5" fmla="*/ 0 h 155"/>
                  <a:gd name="T6" fmla="*/ 242 w 338"/>
                  <a:gd name="T7" fmla="*/ 0 h 155"/>
                  <a:gd name="T8" fmla="*/ 305 w 338"/>
                  <a:gd name="T9" fmla="*/ 22 h 155"/>
                  <a:gd name="T10" fmla="*/ 338 w 338"/>
                  <a:gd name="T11" fmla="*/ 69 h 155"/>
                  <a:gd name="T12" fmla="*/ 76 w 338"/>
                  <a:gd name="T13" fmla="*/ 155 h 155"/>
                  <a:gd name="T14" fmla="*/ 0 w 338"/>
                  <a:gd name="T1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155">
                    <a:moveTo>
                      <a:pt x="0" y="155"/>
                    </a:moveTo>
                    <a:lnTo>
                      <a:pt x="54" y="28"/>
                    </a:lnTo>
                    <a:lnTo>
                      <a:pt x="109" y="0"/>
                    </a:lnTo>
                    <a:lnTo>
                      <a:pt x="242" y="0"/>
                    </a:lnTo>
                    <a:lnTo>
                      <a:pt x="305" y="22"/>
                    </a:lnTo>
                    <a:lnTo>
                      <a:pt x="338" y="69"/>
                    </a:lnTo>
                    <a:lnTo>
                      <a:pt x="76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622100"/>
              </a:solidFill>
              <a:ln w="0" cap="flat" cmpd="sng">
                <a:solidFill>
                  <a:srgbClr val="6221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8" name="Freeform 16"/>
              <p:cNvSpPr/>
              <p:nvPr/>
            </p:nvSpPr>
            <p:spPr bwMode="auto">
              <a:xfrm>
                <a:off x="206" y="242"/>
                <a:ext cx="62" cy="37"/>
              </a:xfrm>
              <a:custGeom>
                <a:avLst/>
                <a:gdLst>
                  <a:gd name="T0" fmla="*/ 0 w 187"/>
                  <a:gd name="T1" fmla="*/ 4 h 111"/>
                  <a:gd name="T2" fmla="*/ 17 w 187"/>
                  <a:gd name="T3" fmla="*/ 42 h 111"/>
                  <a:gd name="T4" fmla="*/ 35 w 187"/>
                  <a:gd name="T5" fmla="*/ 95 h 111"/>
                  <a:gd name="T6" fmla="*/ 61 w 187"/>
                  <a:gd name="T7" fmla="*/ 111 h 111"/>
                  <a:gd name="T8" fmla="*/ 129 w 187"/>
                  <a:gd name="T9" fmla="*/ 111 h 111"/>
                  <a:gd name="T10" fmla="*/ 140 w 187"/>
                  <a:gd name="T11" fmla="*/ 95 h 111"/>
                  <a:gd name="T12" fmla="*/ 187 w 187"/>
                  <a:gd name="T13" fmla="*/ 0 h 111"/>
                  <a:gd name="T14" fmla="*/ 87 w 187"/>
                  <a:gd name="T15" fmla="*/ 35 h 111"/>
                  <a:gd name="T16" fmla="*/ 42 w 187"/>
                  <a:gd name="T17" fmla="*/ 35 h 111"/>
                  <a:gd name="T18" fmla="*/ 17 w 187"/>
                  <a:gd name="T19" fmla="*/ 16 h 111"/>
                  <a:gd name="T20" fmla="*/ 0 w 187"/>
                  <a:gd name="T21" fmla="*/ 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11">
                    <a:moveTo>
                      <a:pt x="0" y="4"/>
                    </a:moveTo>
                    <a:lnTo>
                      <a:pt x="17" y="42"/>
                    </a:lnTo>
                    <a:lnTo>
                      <a:pt x="35" y="95"/>
                    </a:lnTo>
                    <a:lnTo>
                      <a:pt x="61" y="111"/>
                    </a:lnTo>
                    <a:lnTo>
                      <a:pt x="129" y="111"/>
                    </a:lnTo>
                    <a:lnTo>
                      <a:pt x="140" y="95"/>
                    </a:lnTo>
                    <a:lnTo>
                      <a:pt x="187" y="0"/>
                    </a:lnTo>
                    <a:lnTo>
                      <a:pt x="87" y="35"/>
                    </a:lnTo>
                    <a:lnTo>
                      <a:pt x="42" y="35"/>
                    </a:lnTo>
                    <a:lnTo>
                      <a:pt x="17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9" name="Freeform 17"/>
              <p:cNvSpPr/>
              <p:nvPr/>
            </p:nvSpPr>
            <p:spPr bwMode="auto">
              <a:xfrm>
                <a:off x="122" y="0"/>
                <a:ext cx="186" cy="178"/>
              </a:xfrm>
              <a:custGeom>
                <a:avLst/>
                <a:gdLst>
                  <a:gd name="T0" fmla="*/ 100 w 556"/>
                  <a:gd name="T1" fmla="*/ 178 h 535"/>
                  <a:gd name="T2" fmla="*/ 190 w 556"/>
                  <a:gd name="T3" fmla="*/ 186 h 535"/>
                  <a:gd name="T4" fmla="*/ 294 w 556"/>
                  <a:gd name="T5" fmla="*/ 173 h 535"/>
                  <a:gd name="T6" fmla="*/ 373 w 556"/>
                  <a:gd name="T7" fmla="*/ 150 h 535"/>
                  <a:gd name="T8" fmla="*/ 428 w 556"/>
                  <a:gd name="T9" fmla="*/ 122 h 535"/>
                  <a:gd name="T10" fmla="*/ 424 w 556"/>
                  <a:gd name="T11" fmla="*/ 191 h 535"/>
                  <a:gd name="T12" fmla="*/ 432 w 556"/>
                  <a:gd name="T13" fmla="*/ 251 h 535"/>
                  <a:gd name="T14" fmla="*/ 454 w 556"/>
                  <a:gd name="T15" fmla="*/ 288 h 535"/>
                  <a:gd name="T16" fmla="*/ 496 w 556"/>
                  <a:gd name="T17" fmla="*/ 314 h 535"/>
                  <a:gd name="T18" fmla="*/ 525 w 556"/>
                  <a:gd name="T19" fmla="*/ 367 h 535"/>
                  <a:gd name="T20" fmla="*/ 538 w 556"/>
                  <a:gd name="T21" fmla="*/ 453 h 535"/>
                  <a:gd name="T22" fmla="*/ 556 w 556"/>
                  <a:gd name="T23" fmla="*/ 453 h 535"/>
                  <a:gd name="T24" fmla="*/ 551 w 556"/>
                  <a:gd name="T25" fmla="*/ 405 h 535"/>
                  <a:gd name="T26" fmla="*/ 546 w 556"/>
                  <a:gd name="T27" fmla="*/ 314 h 535"/>
                  <a:gd name="T28" fmla="*/ 529 w 556"/>
                  <a:gd name="T29" fmla="*/ 216 h 535"/>
                  <a:gd name="T30" fmla="*/ 538 w 556"/>
                  <a:gd name="T31" fmla="*/ 324 h 535"/>
                  <a:gd name="T32" fmla="*/ 484 w 556"/>
                  <a:gd name="T33" fmla="*/ 285 h 535"/>
                  <a:gd name="T34" fmla="*/ 450 w 556"/>
                  <a:gd name="T35" fmla="*/ 247 h 535"/>
                  <a:gd name="T36" fmla="*/ 438 w 556"/>
                  <a:gd name="T37" fmla="*/ 208 h 535"/>
                  <a:gd name="T38" fmla="*/ 435 w 556"/>
                  <a:gd name="T39" fmla="*/ 169 h 535"/>
                  <a:gd name="T40" fmla="*/ 468 w 556"/>
                  <a:gd name="T41" fmla="*/ 216 h 535"/>
                  <a:gd name="T42" fmla="*/ 435 w 556"/>
                  <a:gd name="T43" fmla="*/ 130 h 535"/>
                  <a:gd name="T44" fmla="*/ 460 w 556"/>
                  <a:gd name="T45" fmla="*/ 139 h 535"/>
                  <a:gd name="T46" fmla="*/ 503 w 556"/>
                  <a:gd name="T47" fmla="*/ 163 h 535"/>
                  <a:gd name="T48" fmla="*/ 525 w 556"/>
                  <a:gd name="T49" fmla="*/ 198 h 535"/>
                  <a:gd name="T50" fmla="*/ 503 w 556"/>
                  <a:gd name="T51" fmla="*/ 148 h 535"/>
                  <a:gd name="T52" fmla="*/ 445 w 556"/>
                  <a:gd name="T53" fmla="*/ 79 h 535"/>
                  <a:gd name="T54" fmla="*/ 410 w 556"/>
                  <a:gd name="T55" fmla="*/ 24 h 535"/>
                  <a:gd name="T56" fmla="*/ 335 w 556"/>
                  <a:gd name="T57" fmla="*/ 0 h 535"/>
                  <a:gd name="T58" fmla="*/ 252 w 556"/>
                  <a:gd name="T59" fmla="*/ 5 h 535"/>
                  <a:gd name="T60" fmla="*/ 315 w 556"/>
                  <a:gd name="T61" fmla="*/ 8 h 535"/>
                  <a:gd name="T62" fmla="*/ 381 w 556"/>
                  <a:gd name="T63" fmla="*/ 24 h 535"/>
                  <a:gd name="T64" fmla="*/ 414 w 556"/>
                  <a:gd name="T65" fmla="*/ 50 h 535"/>
                  <a:gd name="T66" fmla="*/ 346 w 556"/>
                  <a:gd name="T67" fmla="*/ 44 h 535"/>
                  <a:gd name="T68" fmla="*/ 263 w 556"/>
                  <a:gd name="T69" fmla="*/ 63 h 535"/>
                  <a:gd name="T70" fmla="*/ 193 w 556"/>
                  <a:gd name="T71" fmla="*/ 103 h 535"/>
                  <a:gd name="T72" fmla="*/ 204 w 556"/>
                  <a:gd name="T73" fmla="*/ 63 h 535"/>
                  <a:gd name="T74" fmla="*/ 165 w 556"/>
                  <a:gd name="T75" fmla="*/ 81 h 535"/>
                  <a:gd name="T76" fmla="*/ 135 w 556"/>
                  <a:gd name="T77" fmla="*/ 127 h 535"/>
                  <a:gd name="T78" fmla="*/ 139 w 556"/>
                  <a:gd name="T79" fmla="*/ 81 h 535"/>
                  <a:gd name="T80" fmla="*/ 153 w 556"/>
                  <a:gd name="T81" fmla="*/ 36 h 535"/>
                  <a:gd name="T82" fmla="*/ 204 w 556"/>
                  <a:gd name="T83" fmla="*/ 5 h 535"/>
                  <a:gd name="T84" fmla="*/ 139 w 556"/>
                  <a:gd name="T85" fmla="*/ 36 h 535"/>
                  <a:gd name="T86" fmla="*/ 100 w 556"/>
                  <a:gd name="T87" fmla="*/ 99 h 535"/>
                  <a:gd name="T88" fmla="*/ 79 w 556"/>
                  <a:gd name="T89" fmla="*/ 173 h 535"/>
                  <a:gd name="T90" fmla="*/ 17 w 556"/>
                  <a:gd name="T91" fmla="*/ 242 h 535"/>
                  <a:gd name="T92" fmla="*/ 0 w 556"/>
                  <a:gd name="T93" fmla="*/ 301 h 535"/>
                  <a:gd name="T94" fmla="*/ 3 w 556"/>
                  <a:gd name="T95" fmla="*/ 387 h 535"/>
                  <a:gd name="T96" fmla="*/ 25 w 556"/>
                  <a:gd name="T97" fmla="*/ 440 h 535"/>
                  <a:gd name="T98" fmla="*/ 60 w 556"/>
                  <a:gd name="T99" fmla="*/ 461 h 535"/>
                  <a:gd name="T100" fmla="*/ 89 w 556"/>
                  <a:gd name="T101" fmla="*/ 535 h 535"/>
                  <a:gd name="T102" fmla="*/ 89 w 556"/>
                  <a:gd name="T103" fmla="*/ 499 h 535"/>
                  <a:gd name="T104" fmla="*/ 82 w 556"/>
                  <a:gd name="T105" fmla="*/ 407 h 535"/>
                  <a:gd name="T106" fmla="*/ 77 w 556"/>
                  <a:gd name="T107" fmla="*/ 216 h 535"/>
                  <a:gd name="T108" fmla="*/ 88 w 556"/>
                  <a:gd name="T109" fmla="*/ 182 h 535"/>
                  <a:gd name="T110" fmla="*/ 100 w 556"/>
                  <a:gd name="T111" fmla="*/ 178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6" h="535">
                    <a:moveTo>
                      <a:pt x="100" y="178"/>
                    </a:moveTo>
                    <a:lnTo>
                      <a:pt x="190" y="186"/>
                    </a:lnTo>
                    <a:lnTo>
                      <a:pt x="294" y="173"/>
                    </a:lnTo>
                    <a:lnTo>
                      <a:pt x="373" y="150"/>
                    </a:lnTo>
                    <a:lnTo>
                      <a:pt x="428" y="122"/>
                    </a:lnTo>
                    <a:lnTo>
                      <a:pt x="424" y="191"/>
                    </a:lnTo>
                    <a:lnTo>
                      <a:pt x="432" y="251"/>
                    </a:lnTo>
                    <a:lnTo>
                      <a:pt x="454" y="288"/>
                    </a:lnTo>
                    <a:lnTo>
                      <a:pt x="496" y="314"/>
                    </a:lnTo>
                    <a:lnTo>
                      <a:pt x="525" y="367"/>
                    </a:lnTo>
                    <a:lnTo>
                      <a:pt x="538" y="453"/>
                    </a:lnTo>
                    <a:lnTo>
                      <a:pt x="556" y="453"/>
                    </a:lnTo>
                    <a:lnTo>
                      <a:pt x="551" y="405"/>
                    </a:lnTo>
                    <a:lnTo>
                      <a:pt x="546" y="314"/>
                    </a:lnTo>
                    <a:lnTo>
                      <a:pt x="529" y="216"/>
                    </a:lnTo>
                    <a:lnTo>
                      <a:pt x="538" y="324"/>
                    </a:lnTo>
                    <a:lnTo>
                      <a:pt x="484" y="285"/>
                    </a:lnTo>
                    <a:lnTo>
                      <a:pt x="450" y="247"/>
                    </a:lnTo>
                    <a:lnTo>
                      <a:pt x="438" y="208"/>
                    </a:lnTo>
                    <a:lnTo>
                      <a:pt x="435" y="169"/>
                    </a:lnTo>
                    <a:lnTo>
                      <a:pt x="468" y="216"/>
                    </a:lnTo>
                    <a:lnTo>
                      <a:pt x="435" y="130"/>
                    </a:lnTo>
                    <a:lnTo>
                      <a:pt x="460" y="139"/>
                    </a:lnTo>
                    <a:lnTo>
                      <a:pt x="503" y="163"/>
                    </a:lnTo>
                    <a:lnTo>
                      <a:pt x="525" y="198"/>
                    </a:lnTo>
                    <a:lnTo>
                      <a:pt x="503" y="148"/>
                    </a:lnTo>
                    <a:lnTo>
                      <a:pt x="445" y="79"/>
                    </a:lnTo>
                    <a:lnTo>
                      <a:pt x="410" y="24"/>
                    </a:lnTo>
                    <a:lnTo>
                      <a:pt x="335" y="0"/>
                    </a:lnTo>
                    <a:lnTo>
                      <a:pt x="252" y="5"/>
                    </a:lnTo>
                    <a:lnTo>
                      <a:pt x="315" y="8"/>
                    </a:lnTo>
                    <a:lnTo>
                      <a:pt x="381" y="24"/>
                    </a:lnTo>
                    <a:lnTo>
                      <a:pt x="414" y="50"/>
                    </a:lnTo>
                    <a:lnTo>
                      <a:pt x="346" y="44"/>
                    </a:lnTo>
                    <a:lnTo>
                      <a:pt x="263" y="63"/>
                    </a:lnTo>
                    <a:lnTo>
                      <a:pt x="193" y="103"/>
                    </a:lnTo>
                    <a:lnTo>
                      <a:pt x="204" y="63"/>
                    </a:lnTo>
                    <a:lnTo>
                      <a:pt x="165" y="81"/>
                    </a:lnTo>
                    <a:lnTo>
                      <a:pt x="135" y="127"/>
                    </a:lnTo>
                    <a:lnTo>
                      <a:pt x="139" y="81"/>
                    </a:lnTo>
                    <a:lnTo>
                      <a:pt x="153" y="36"/>
                    </a:lnTo>
                    <a:lnTo>
                      <a:pt x="204" y="5"/>
                    </a:lnTo>
                    <a:lnTo>
                      <a:pt x="139" y="36"/>
                    </a:lnTo>
                    <a:lnTo>
                      <a:pt x="100" y="99"/>
                    </a:lnTo>
                    <a:lnTo>
                      <a:pt x="79" y="173"/>
                    </a:lnTo>
                    <a:lnTo>
                      <a:pt x="17" y="242"/>
                    </a:lnTo>
                    <a:lnTo>
                      <a:pt x="0" y="301"/>
                    </a:lnTo>
                    <a:lnTo>
                      <a:pt x="3" y="387"/>
                    </a:lnTo>
                    <a:lnTo>
                      <a:pt x="25" y="440"/>
                    </a:lnTo>
                    <a:lnTo>
                      <a:pt x="60" y="461"/>
                    </a:lnTo>
                    <a:lnTo>
                      <a:pt x="89" y="535"/>
                    </a:lnTo>
                    <a:lnTo>
                      <a:pt x="89" y="499"/>
                    </a:lnTo>
                    <a:lnTo>
                      <a:pt x="82" y="407"/>
                    </a:lnTo>
                    <a:lnTo>
                      <a:pt x="77" y="216"/>
                    </a:lnTo>
                    <a:lnTo>
                      <a:pt x="88" y="182"/>
                    </a:lnTo>
                    <a:lnTo>
                      <a:pt x="100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0" name="Freeform 18"/>
              <p:cNvSpPr/>
              <p:nvPr/>
            </p:nvSpPr>
            <p:spPr bwMode="auto">
              <a:xfrm>
                <a:off x="179" y="91"/>
                <a:ext cx="30" cy="27"/>
              </a:xfrm>
              <a:custGeom>
                <a:avLst/>
                <a:gdLst>
                  <a:gd name="T0" fmla="*/ 9 w 90"/>
                  <a:gd name="T1" fmla="*/ 79 h 79"/>
                  <a:gd name="T2" fmla="*/ 52 w 90"/>
                  <a:gd name="T3" fmla="*/ 63 h 79"/>
                  <a:gd name="T4" fmla="*/ 86 w 90"/>
                  <a:gd name="T5" fmla="*/ 40 h 79"/>
                  <a:gd name="T6" fmla="*/ 90 w 90"/>
                  <a:gd name="T7" fmla="*/ 11 h 79"/>
                  <a:gd name="T8" fmla="*/ 78 w 90"/>
                  <a:gd name="T9" fmla="*/ 0 h 79"/>
                  <a:gd name="T10" fmla="*/ 60 w 90"/>
                  <a:gd name="T11" fmla="*/ 6 h 79"/>
                  <a:gd name="T12" fmla="*/ 39 w 90"/>
                  <a:gd name="T13" fmla="*/ 40 h 79"/>
                  <a:gd name="T14" fmla="*/ 3 w 90"/>
                  <a:gd name="T15" fmla="*/ 63 h 79"/>
                  <a:gd name="T16" fmla="*/ 0 w 90"/>
                  <a:gd name="T17" fmla="*/ 79 h 79"/>
                  <a:gd name="T18" fmla="*/ 9 w 90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79">
                    <a:moveTo>
                      <a:pt x="9" y="79"/>
                    </a:moveTo>
                    <a:lnTo>
                      <a:pt x="52" y="63"/>
                    </a:lnTo>
                    <a:lnTo>
                      <a:pt x="86" y="40"/>
                    </a:lnTo>
                    <a:lnTo>
                      <a:pt x="90" y="11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39" y="40"/>
                    </a:lnTo>
                    <a:lnTo>
                      <a:pt x="3" y="63"/>
                    </a:lnTo>
                    <a:lnTo>
                      <a:pt x="0" y="79"/>
                    </a:lnTo>
                    <a:lnTo>
                      <a:pt x="9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1" name="Freeform 19"/>
              <p:cNvSpPr/>
              <p:nvPr/>
            </p:nvSpPr>
            <p:spPr bwMode="auto">
              <a:xfrm>
                <a:off x="219" y="86"/>
                <a:ext cx="30" cy="24"/>
              </a:xfrm>
              <a:custGeom>
                <a:avLst/>
                <a:gdLst>
                  <a:gd name="T0" fmla="*/ 15 w 90"/>
                  <a:gd name="T1" fmla="*/ 0 h 72"/>
                  <a:gd name="T2" fmla="*/ 0 w 90"/>
                  <a:gd name="T3" fmla="*/ 4 h 72"/>
                  <a:gd name="T4" fmla="*/ 0 w 90"/>
                  <a:gd name="T5" fmla="*/ 30 h 72"/>
                  <a:gd name="T6" fmla="*/ 22 w 90"/>
                  <a:gd name="T7" fmla="*/ 47 h 72"/>
                  <a:gd name="T8" fmla="*/ 58 w 90"/>
                  <a:gd name="T9" fmla="*/ 56 h 72"/>
                  <a:gd name="T10" fmla="*/ 81 w 90"/>
                  <a:gd name="T11" fmla="*/ 72 h 72"/>
                  <a:gd name="T12" fmla="*/ 90 w 90"/>
                  <a:gd name="T13" fmla="*/ 62 h 72"/>
                  <a:gd name="T14" fmla="*/ 86 w 90"/>
                  <a:gd name="T15" fmla="*/ 50 h 72"/>
                  <a:gd name="T16" fmla="*/ 68 w 90"/>
                  <a:gd name="T17" fmla="*/ 22 h 72"/>
                  <a:gd name="T18" fmla="*/ 39 w 90"/>
                  <a:gd name="T19" fmla="*/ 19 h 72"/>
                  <a:gd name="T20" fmla="*/ 27 w 90"/>
                  <a:gd name="T21" fmla="*/ 7 h 72"/>
                  <a:gd name="T22" fmla="*/ 15 w 90"/>
                  <a:gd name="T2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72">
                    <a:moveTo>
                      <a:pt x="15" y="0"/>
                    </a:moveTo>
                    <a:lnTo>
                      <a:pt x="0" y="4"/>
                    </a:lnTo>
                    <a:lnTo>
                      <a:pt x="0" y="30"/>
                    </a:lnTo>
                    <a:lnTo>
                      <a:pt x="22" y="47"/>
                    </a:lnTo>
                    <a:lnTo>
                      <a:pt x="58" y="56"/>
                    </a:lnTo>
                    <a:lnTo>
                      <a:pt x="81" y="72"/>
                    </a:lnTo>
                    <a:lnTo>
                      <a:pt x="90" y="62"/>
                    </a:lnTo>
                    <a:lnTo>
                      <a:pt x="86" y="50"/>
                    </a:lnTo>
                    <a:lnTo>
                      <a:pt x="68" y="22"/>
                    </a:lnTo>
                    <a:lnTo>
                      <a:pt x="39" y="19"/>
                    </a:lnTo>
                    <a:lnTo>
                      <a:pt x="27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2" name="Freeform 20"/>
              <p:cNvSpPr/>
              <p:nvPr/>
            </p:nvSpPr>
            <p:spPr bwMode="auto">
              <a:xfrm>
                <a:off x="200" y="124"/>
                <a:ext cx="6" cy="10"/>
              </a:xfrm>
              <a:custGeom>
                <a:avLst/>
                <a:gdLst>
                  <a:gd name="T0" fmla="*/ 20 w 20"/>
                  <a:gd name="T1" fmla="*/ 9 h 31"/>
                  <a:gd name="T2" fmla="*/ 11 w 20"/>
                  <a:gd name="T3" fmla="*/ 0 h 31"/>
                  <a:gd name="T4" fmla="*/ 0 w 20"/>
                  <a:gd name="T5" fmla="*/ 16 h 31"/>
                  <a:gd name="T6" fmla="*/ 7 w 20"/>
                  <a:gd name="T7" fmla="*/ 31 h 31"/>
                  <a:gd name="T8" fmla="*/ 19 w 20"/>
                  <a:gd name="T9" fmla="*/ 31 h 31"/>
                  <a:gd name="T10" fmla="*/ 20 w 20"/>
                  <a:gd name="T11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1">
                    <a:moveTo>
                      <a:pt x="20" y="9"/>
                    </a:moveTo>
                    <a:lnTo>
                      <a:pt x="11" y="0"/>
                    </a:lnTo>
                    <a:lnTo>
                      <a:pt x="0" y="16"/>
                    </a:lnTo>
                    <a:lnTo>
                      <a:pt x="7" y="31"/>
                    </a:lnTo>
                    <a:lnTo>
                      <a:pt x="19" y="31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3" name="Freeform 21"/>
              <p:cNvSpPr/>
              <p:nvPr/>
            </p:nvSpPr>
            <p:spPr bwMode="auto">
              <a:xfrm>
                <a:off x="225" y="121"/>
                <a:ext cx="7" cy="8"/>
              </a:xfrm>
              <a:custGeom>
                <a:avLst/>
                <a:gdLst>
                  <a:gd name="T0" fmla="*/ 9 w 21"/>
                  <a:gd name="T1" fmla="*/ 0 h 24"/>
                  <a:gd name="T2" fmla="*/ 0 w 21"/>
                  <a:gd name="T3" fmla="*/ 13 h 24"/>
                  <a:gd name="T4" fmla="*/ 7 w 21"/>
                  <a:gd name="T5" fmla="*/ 24 h 24"/>
                  <a:gd name="T6" fmla="*/ 18 w 21"/>
                  <a:gd name="T7" fmla="*/ 24 h 24"/>
                  <a:gd name="T8" fmla="*/ 21 w 21"/>
                  <a:gd name="T9" fmla="*/ 4 h 24"/>
                  <a:gd name="T10" fmla="*/ 9 w 2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4">
                    <a:moveTo>
                      <a:pt x="9" y="0"/>
                    </a:moveTo>
                    <a:lnTo>
                      <a:pt x="0" y="13"/>
                    </a:lnTo>
                    <a:lnTo>
                      <a:pt x="7" y="24"/>
                    </a:lnTo>
                    <a:lnTo>
                      <a:pt x="18" y="24"/>
                    </a:lnTo>
                    <a:lnTo>
                      <a:pt x="21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4" name="Freeform 22"/>
              <p:cNvSpPr/>
              <p:nvPr/>
            </p:nvSpPr>
            <p:spPr bwMode="auto">
              <a:xfrm>
                <a:off x="206" y="140"/>
                <a:ext cx="42" cy="95"/>
              </a:xfrm>
              <a:custGeom>
                <a:avLst/>
                <a:gdLst>
                  <a:gd name="T0" fmla="*/ 16 w 124"/>
                  <a:gd name="T1" fmla="*/ 6 h 286"/>
                  <a:gd name="T2" fmla="*/ 3 w 124"/>
                  <a:gd name="T3" fmla="*/ 97 h 286"/>
                  <a:gd name="T4" fmla="*/ 0 w 124"/>
                  <a:gd name="T5" fmla="*/ 180 h 286"/>
                  <a:gd name="T6" fmla="*/ 11 w 124"/>
                  <a:gd name="T7" fmla="*/ 236 h 286"/>
                  <a:gd name="T8" fmla="*/ 35 w 124"/>
                  <a:gd name="T9" fmla="*/ 273 h 286"/>
                  <a:gd name="T10" fmla="*/ 71 w 124"/>
                  <a:gd name="T11" fmla="*/ 286 h 286"/>
                  <a:gd name="T12" fmla="*/ 108 w 124"/>
                  <a:gd name="T13" fmla="*/ 266 h 286"/>
                  <a:gd name="T14" fmla="*/ 121 w 124"/>
                  <a:gd name="T15" fmla="*/ 223 h 286"/>
                  <a:gd name="T16" fmla="*/ 124 w 124"/>
                  <a:gd name="T17" fmla="*/ 164 h 286"/>
                  <a:gd name="T18" fmla="*/ 111 w 124"/>
                  <a:gd name="T19" fmla="*/ 108 h 286"/>
                  <a:gd name="T20" fmla="*/ 60 w 124"/>
                  <a:gd name="T21" fmla="*/ 0 h 286"/>
                  <a:gd name="T22" fmla="*/ 103 w 124"/>
                  <a:gd name="T23" fmla="*/ 104 h 286"/>
                  <a:gd name="T24" fmla="*/ 114 w 124"/>
                  <a:gd name="T25" fmla="*/ 180 h 286"/>
                  <a:gd name="T26" fmla="*/ 111 w 124"/>
                  <a:gd name="T27" fmla="*/ 223 h 286"/>
                  <a:gd name="T28" fmla="*/ 99 w 124"/>
                  <a:gd name="T29" fmla="*/ 257 h 286"/>
                  <a:gd name="T30" fmla="*/ 71 w 124"/>
                  <a:gd name="T31" fmla="*/ 266 h 286"/>
                  <a:gd name="T32" fmla="*/ 38 w 124"/>
                  <a:gd name="T33" fmla="*/ 257 h 286"/>
                  <a:gd name="T34" fmla="*/ 17 w 124"/>
                  <a:gd name="T35" fmla="*/ 223 h 286"/>
                  <a:gd name="T36" fmla="*/ 7 w 124"/>
                  <a:gd name="T37" fmla="*/ 183 h 286"/>
                  <a:gd name="T38" fmla="*/ 7 w 124"/>
                  <a:gd name="T39" fmla="*/ 108 h 286"/>
                  <a:gd name="T40" fmla="*/ 11 w 124"/>
                  <a:gd name="T41" fmla="*/ 51 h 286"/>
                  <a:gd name="T42" fmla="*/ 16 w 124"/>
                  <a:gd name="T43" fmla="*/ 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4" h="286">
                    <a:moveTo>
                      <a:pt x="16" y="6"/>
                    </a:moveTo>
                    <a:lnTo>
                      <a:pt x="3" y="97"/>
                    </a:lnTo>
                    <a:lnTo>
                      <a:pt x="0" y="180"/>
                    </a:lnTo>
                    <a:lnTo>
                      <a:pt x="11" y="236"/>
                    </a:lnTo>
                    <a:lnTo>
                      <a:pt x="35" y="273"/>
                    </a:lnTo>
                    <a:lnTo>
                      <a:pt x="71" y="286"/>
                    </a:lnTo>
                    <a:lnTo>
                      <a:pt x="108" y="266"/>
                    </a:lnTo>
                    <a:lnTo>
                      <a:pt x="121" y="223"/>
                    </a:lnTo>
                    <a:lnTo>
                      <a:pt x="124" y="164"/>
                    </a:lnTo>
                    <a:lnTo>
                      <a:pt x="111" y="108"/>
                    </a:lnTo>
                    <a:lnTo>
                      <a:pt x="60" y="0"/>
                    </a:lnTo>
                    <a:lnTo>
                      <a:pt x="103" y="104"/>
                    </a:lnTo>
                    <a:lnTo>
                      <a:pt x="114" y="180"/>
                    </a:lnTo>
                    <a:lnTo>
                      <a:pt x="111" y="223"/>
                    </a:lnTo>
                    <a:lnTo>
                      <a:pt x="99" y="257"/>
                    </a:lnTo>
                    <a:lnTo>
                      <a:pt x="71" y="266"/>
                    </a:lnTo>
                    <a:lnTo>
                      <a:pt x="38" y="257"/>
                    </a:lnTo>
                    <a:lnTo>
                      <a:pt x="17" y="223"/>
                    </a:lnTo>
                    <a:lnTo>
                      <a:pt x="7" y="183"/>
                    </a:lnTo>
                    <a:lnTo>
                      <a:pt x="7" y="108"/>
                    </a:lnTo>
                    <a:lnTo>
                      <a:pt x="11" y="51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5" name="Freeform 23"/>
              <p:cNvSpPr/>
              <p:nvPr/>
            </p:nvSpPr>
            <p:spPr bwMode="auto">
              <a:xfrm>
                <a:off x="194" y="228"/>
                <a:ext cx="82" cy="26"/>
              </a:xfrm>
              <a:custGeom>
                <a:avLst/>
                <a:gdLst>
                  <a:gd name="T0" fmla="*/ 0 w 246"/>
                  <a:gd name="T1" fmla="*/ 19 h 80"/>
                  <a:gd name="T2" fmla="*/ 18 w 246"/>
                  <a:gd name="T3" fmla="*/ 0 h 80"/>
                  <a:gd name="T4" fmla="*/ 30 w 246"/>
                  <a:gd name="T5" fmla="*/ 9 h 80"/>
                  <a:gd name="T6" fmla="*/ 19 w 246"/>
                  <a:gd name="T7" fmla="*/ 30 h 80"/>
                  <a:gd name="T8" fmla="*/ 49 w 246"/>
                  <a:gd name="T9" fmla="*/ 50 h 80"/>
                  <a:gd name="T10" fmla="*/ 80 w 246"/>
                  <a:gd name="T11" fmla="*/ 75 h 80"/>
                  <a:gd name="T12" fmla="*/ 112 w 246"/>
                  <a:gd name="T13" fmla="*/ 75 h 80"/>
                  <a:gd name="T14" fmla="*/ 153 w 246"/>
                  <a:gd name="T15" fmla="*/ 59 h 80"/>
                  <a:gd name="T16" fmla="*/ 225 w 246"/>
                  <a:gd name="T17" fmla="*/ 30 h 80"/>
                  <a:gd name="T18" fmla="*/ 225 w 246"/>
                  <a:gd name="T19" fmla="*/ 9 h 80"/>
                  <a:gd name="T20" fmla="*/ 246 w 246"/>
                  <a:gd name="T21" fmla="*/ 10 h 80"/>
                  <a:gd name="T22" fmla="*/ 246 w 246"/>
                  <a:gd name="T23" fmla="*/ 46 h 80"/>
                  <a:gd name="T24" fmla="*/ 231 w 246"/>
                  <a:gd name="T25" fmla="*/ 50 h 80"/>
                  <a:gd name="T26" fmla="*/ 221 w 246"/>
                  <a:gd name="T27" fmla="*/ 43 h 80"/>
                  <a:gd name="T28" fmla="*/ 121 w 246"/>
                  <a:gd name="T29" fmla="*/ 80 h 80"/>
                  <a:gd name="T30" fmla="*/ 79 w 246"/>
                  <a:gd name="T31" fmla="*/ 80 h 80"/>
                  <a:gd name="T32" fmla="*/ 30 w 246"/>
                  <a:gd name="T33" fmla="*/ 46 h 80"/>
                  <a:gd name="T34" fmla="*/ 19 w 246"/>
                  <a:gd name="T35" fmla="*/ 43 h 80"/>
                  <a:gd name="T36" fmla="*/ 9 w 246"/>
                  <a:gd name="T37" fmla="*/ 50 h 80"/>
                  <a:gd name="T38" fmla="*/ 0 w 246"/>
                  <a:gd name="T39" fmla="*/ 43 h 80"/>
                  <a:gd name="T40" fmla="*/ 0 w 246"/>
                  <a:gd name="T41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6" h="80">
                    <a:moveTo>
                      <a:pt x="0" y="19"/>
                    </a:moveTo>
                    <a:lnTo>
                      <a:pt x="18" y="0"/>
                    </a:lnTo>
                    <a:lnTo>
                      <a:pt x="30" y="9"/>
                    </a:lnTo>
                    <a:lnTo>
                      <a:pt x="19" y="30"/>
                    </a:lnTo>
                    <a:lnTo>
                      <a:pt x="49" y="50"/>
                    </a:lnTo>
                    <a:lnTo>
                      <a:pt x="80" y="75"/>
                    </a:lnTo>
                    <a:lnTo>
                      <a:pt x="112" y="75"/>
                    </a:lnTo>
                    <a:lnTo>
                      <a:pt x="153" y="59"/>
                    </a:lnTo>
                    <a:lnTo>
                      <a:pt x="225" y="30"/>
                    </a:lnTo>
                    <a:lnTo>
                      <a:pt x="225" y="9"/>
                    </a:lnTo>
                    <a:lnTo>
                      <a:pt x="246" y="10"/>
                    </a:lnTo>
                    <a:lnTo>
                      <a:pt x="246" y="46"/>
                    </a:lnTo>
                    <a:lnTo>
                      <a:pt x="231" y="50"/>
                    </a:lnTo>
                    <a:lnTo>
                      <a:pt x="221" y="43"/>
                    </a:lnTo>
                    <a:lnTo>
                      <a:pt x="121" y="80"/>
                    </a:lnTo>
                    <a:lnTo>
                      <a:pt x="79" y="80"/>
                    </a:lnTo>
                    <a:lnTo>
                      <a:pt x="30" y="46"/>
                    </a:lnTo>
                    <a:lnTo>
                      <a:pt x="19" y="43"/>
                    </a:lnTo>
                    <a:lnTo>
                      <a:pt x="9" y="50"/>
                    </a:lnTo>
                    <a:lnTo>
                      <a:pt x="0" y="4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6" name="Freeform 24"/>
              <p:cNvSpPr/>
              <p:nvPr/>
            </p:nvSpPr>
            <p:spPr bwMode="auto">
              <a:xfrm>
                <a:off x="206" y="242"/>
                <a:ext cx="62" cy="38"/>
              </a:xfrm>
              <a:custGeom>
                <a:avLst/>
                <a:gdLst>
                  <a:gd name="T0" fmla="*/ 0 w 187"/>
                  <a:gd name="T1" fmla="*/ 16 h 115"/>
                  <a:gd name="T2" fmla="*/ 11 w 187"/>
                  <a:gd name="T3" fmla="*/ 45 h 115"/>
                  <a:gd name="T4" fmla="*/ 25 w 187"/>
                  <a:gd name="T5" fmla="*/ 95 h 115"/>
                  <a:gd name="T6" fmla="*/ 51 w 187"/>
                  <a:gd name="T7" fmla="*/ 115 h 115"/>
                  <a:gd name="T8" fmla="*/ 116 w 187"/>
                  <a:gd name="T9" fmla="*/ 115 h 115"/>
                  <a:gd name="T10" fmla="*/ 133 w 187"/>
                  <a:gd name="T11" fmla="*/ 103 h 115"/>
                  <a:gd name="T12" fmla="*/ 187 w 187"/>
                  <a:gd name="T13" fmla="*/ 0 h 115"/>
                  <a:gd name="T14" fmla="*/ 173 w 187"/>
                  <a:gd name="T15" fmla="*/ 3 h 115"/>
                  <a:gd name="T16" fmla="*/ 125 w 187"/>
                  <a:gd name="T17" fmla="*/ 95 h 115"/>
                  <a:gd name="T18" fmla="*/ 109 w 187"/>
                  <a:gd name="T19" fmla="*/ 99 h 115"/>
                  <a:gd name="T20" fmla="*/ 60 w 187"/>
                  <a:gd name="T21" fmla="*/ 103 h 115"/>
                  <a:gd name="T22" fmla="*/ 35 w 187"/>
                  <a:gd name="T23" fmla="*/ 93 h 115"/>
                  <a:gd name="T24" fmla="*/ 26 w 187"/>
                  <a:gd name="T25" fmla="*/ 75 h 115"/>
                  <a:gd name="T26" fmla="*/ 17 w 187"/>
                  <a:gd name="T27" fmla="*/ 37 h 115"/>
                  <a:gd name="T28" fmla="*/ 0 w 187"/>
                  <a:gd name="T29" fmla="*/ 1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7" h="115">
                    <a:moveTo>
                      <a:pt x="0" y="16"/>
                    </a:moveTo>
                    <a:lnTo>
                      <a:pt x="11" y="45"/>
                    </a:lnTo>
                    <a:lnTo>
                      <a:pt x="25" y="95"/>
                    </a:lnTo>
                    <a:lnTo>
                      <a:pt x="51" y="115"/>
                    </a:lnTo>
                    <a:lnTo>
                      <a:pt x="116" y="115"/>
                    </a:lnTo>
                    <a:lnTo>
                      <a:pt x="133" y="103"/>
                    </a:lnTo>
                    <a:lnTo>
                      <a:pt x="187" y="0"/>
                    </a:lnTo>
                    <a:lnTo>
                      <a:pt x="173" y="3"/>
                    </a:lnTo>
                    <a:lnTo>
                      <a:pt x="125" y="95"/>
                    </a:lnTo>
                    <a:lnTo>
                      <a:pt x="109" y="99"/>
                    </a:lnTo>
                    <a:lnTo>
                      <a:pt x="60" y="103"/>
                    </a:lnTo>
                    <a:lnTo>
                      <a:pt x="35" y="93"/>
                    </a:lnTo>
                    <a:lnTo>
                      <a:pt x="26" y="75"/>
                    </a:lnTo>
                    <a:lnTo>
                      <a:pt x="17" y="3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7" name="Freeform 25"/>
              <p:cNvSpPr/>
              <p:nvPr/>
            </p:nvSpPr>
            <p:spPr bwMode="auto">
              <a:xfrm>
                <a:off x="118" y="135"/>
                <a:ext cx="219" cy="237"/>
              </a:xfrm>
              <a:custGeom>
                <a:avLst/>
                <a:gdLst>
                  <a:gd name="T0" fmla="*/ 112 w 655"/>
                  <a:gd name="T1" fmla="*/ 162 h 710"/>
                  <a:gd name="T2" fmla="*/ 126 w 655"/>
                  <a:gd name="T3" fmla="*/ 252 h 710"/>
                  <a:gd name="T4" fmla="*/ 147 w 655"/>
                  <a:gd name="T5" fmla="*/ 424 h 710"/>
                  <a:gd name="T6" fmla="*/ 167 w 655"/>
                  <a:gd name="T7" fmla="*/ 524 h 710"/>
                  <a:gd name="T8" fmla="*/ 195 w 655"/>
                  <a:gd name="T9" fmla="*/ 562 h 710"/>
                  <a:gd name="T10" fmla="*/ 259 w 655"/>
                  <a:gd name="T11" fmla="*/ 611 h 710"/>
                  <a:gd name="T12" fmla="*/ 302 w 655"/>
                  <a:gd name="T13" fmla="*/ 630 h 710"/>
                  <a:gd name="T14" fmla="*/ 327 w 655"/>
                  <a:gd name="T15" fmla="*/ 663 h 710"/>
                  <a:gd name="T16" fmla="*/ 363 w 655"/>
                  <a:gd name="T17" fmla="*/ 674 h 710"/>
                  <a:gd name="T18" fmla="*/ 379 w 655"/>
                  <a:gd name="T19" fmla="*/ 643 h 710"/>
                  <a:gd name="T20" fmla="*/ 407 w 655"/>
                  <a:gd name="T21" fmla="*/ 663 h 710"/>
                  <a:gd name="T22" fmla="*/ 450 w 655"/>
                  <a:gd name="T23" fmla="*/ 659 h 710"/>
                  <a:gd name="T24" fmla="*/ 465 w 655"/>
                  <a:gd name="T25" fmla="*/ 630 h 710"/>
                  <a:gd name="T26" fmla="*/ 498 w 655"/>
                  <a:gd name="T27" fmla="*/ 598 h 710"/>
                  <a:gd name="T28" fmla="*/ 548 w 655"/>
                  <a:gd name="T29" fmla="*/ 554 h 710"/>
                  <a:gd name="T30" fmla="*/ 574 w 655"/>
                  <a:gd name="T31" fmla="*/ 501 h 710"/>
                  <a:gd name="T32" fmla="*/ 583 w 655"/>
                  <a:gd name="T33" fmla="*/ 432 h 710"/>
                  <a:gd name="T34" fmla="*/ 579 w 655"/>
                  <a:gd name="T35" fmla="*/ 106 h 710"/>
                  <a:gd name="T36" fmla="*/ 595 w 655"/>
                  <a:gd name="T37" fmla="*/ 155 h 710"/>
                  <a:gd name="T38" fmla="*/ 645 w 655"/>
                  <a:gd name="T39" fmla="*/ 130 h 710"/>
                  <a:gd name="T40" fmla="*/ 616 w 655"/>
                  <a:gd name="T41" fmla="*/ 21 h 710"/>
                  <a:gd name="T42" fmla="*/ 563 w 655"/>
                  <a:gd name="T43" fmla="*/ 8 h 710"/>
                  <a:gd name="T44" fmla="*/ 621 w 655"/>
                  <a:gd name="T45" fmla="*/ 0 h 710"/>
                  <a:gd name="T46" fmla="*/ 655 w 655"/>
                  <a:gd name="T47" fmla="*/ 66 h 710"/>
                  <a:gd name="T48" fmla="*/ 652 w 655"/>
                  <a:gd name="T49" fmla="*/ 142 h 710"/>
                  <a:gd name="T50" fmla="*/ 595 w 655"/>
                  <a:gd name="T51" fmla="*/ 218 h 710"/>
                  <a:gd name="T52" fmla="*/ 591 w 655"/>
                  <a:gd name="T53" fmla="*/ 492 h 710"/>
                  <a:gd name="T54" fmla="*/ 558 w 655"/>
                  <a:gd name="T55" fmla="*/ 594 h 710"/>
                  <a:gd name="T56" fmla="*/ 457 w 655"/>
                  <a:gd name="T57" fmla="*/ 674 h 710"/>
                  <a:gd name="T58" fmla="*/ 379 w 655"/>
                  <a:gd name="T59" fmla="*/ 710 h 710"/>
                  <a:gd name="T60" fmla="*/ 317 w 655"/>
                  <a:gd name="T61" fmla="*/ 663 h 710"/>
                  <a:gd name="T62" fmla="*/ 256 w 655"/>
                  <a:gd name="T63" fmla="*/ 650 h 710"/>
                  <a:gd name="T64" fmla="*/ 198 w 655"/>
                  <a:gd name="T65" fmla="*/ 598 h 710"/>
                  <a:gd name="T66" fmla="*/ 167 w 655"/>
                  <a:gd name="T67" fmla="*/ 544 h 710"/>
                  <a:gd name="T68" fmla="*/ 136 w 655"/>
                  <a:gd name="T69" fmla="*/ 432 h 710"/>
                  <a:gd name="T70" fmla="*/ 112 w 655"/>
                  <a:gd name="T71" fmla="*/ 226 h 710"/>
                  <a:gd name="T72" fmla="*/ 76 w 655"/>
                  <a:gd name="T73" fmla="*/ 251 h 710"/>
                  <a:gd name="T74" fmla="*/ 35 w 655"/>
                  <a:gd name="T75" fmla="*/ 215 h 710"/>
                  <a:gd name="T76" fmla="*/ 0 w 655"/>
                  <a:gd name="T77" fmla="*/ 112 h 710"/>
                  <a:gd name="T78" fmla="*/ 10 w 655"/>
                  <a:gd name="T79" fmla="*/ 50 h 710"/>
                  <a:gd name="T80" fmla="*/ 35 w 655"/>
                  <a:gd name="T81" fmla="*/ 27 h 710"/>
                  <a:gd name="T82" fmla="*/ 39 w 655"/>
                  <a:gd name="T83" fmla="*/ 38 h 710"/>
                  <a:gd name="T84" fmla="*/ 17 w 655"/>
                  <a:gd name="T85" fmla="*/ 60 h 710"/>
                  <a:gd name="T86" fmla="*/ 10 w 655"/>
                  <a:gd name="T87" fmla="*/ 106 h 710"/>
                  <a:gd name="T88" fmla="*/ 46 w 655"/>
                  <a:gd name="T89" fmla="*/ 209 h 710"/>
                  <a:gd name="T90" fmla="*/ 108 w 655"/>
                  <a:gd name="T91" fmla="*/ 209 h 710"/>
                  <a:gd name="T92" fmla="*/ 97 w 655"/>
                  <a:gd name="T93" fmla="*/ 106 h 710"/>
                  <a:gd name="T94" fmla="*/ 112 w 655"/>
                  <a:gd name="T95" fmla="*/ 162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5" h="710">
                    <a:moveTo>
                      <a:pt x="112" y="162"/>
                    </a:moveTo>
                    <a:lnTo>
                      <a:pt x="126" y="252"/>
                    </a:lnTo>
                    <a:lnTo>
                      <a:pt x="147" y="424"/>
                    </a:lnTo>
                    <a:lnTo>
                      <a:pt x="167" y="524"/>
                    </a:lnTo>
                    <a:lnTo>
                      <a:pt x="195" y="562"/>
                    </a:lnTo>
                    <a:lnTo>
                      <a:pt x="259" y="611"/>
                    </a:lnTo>
                    <a:lnTo>
                      <a:pt x="302" y="630"/>
                    </a:lnTo>
                    <a:lnTo>
                      <a:pt x="327" y="663"/>
                    </a:lnTo>
                    <a:lnTo>
                      <a:pt x="363" y="674"/>
                    </a:lnTo>
                    <a:lnTo>
                      <a:pt x="379" y="643"/>
                    </a:lnTo>
                    <a:lnTo>
                      <a:pt x="407" y="663"/>
                    </a:lnTo>
                    <a:lnTo>
                      <a:pt x="450" y="659"/>
                    </a:lnTo>
                    <a:lnTo>
                      <a:pt x="465" y="630"/>
                    </a:lnTo>
                    <a:lnTo>
                      <a:pt x="498" y="598"/>
                    </a:lnTo>
                    <a:lnTo>
                      <a:pt x="548" y="554"/>
                    </a:lnTo>
                    <a:lnTo>
                      <a:pt x="574" y="501"/>
                    </a:lnTo>
                    <a:lnTo>
                      <a:pt x="583" y="432"/>
                    </a:lnTo>
                    <a:lnTo>
                      <a:pt x="579" y="106"/>
                    </a:lnTo>
                    <a:lnTo>
                      <a:pt x="595" y="155"/>
                    </a:lnTo>
                    <a:lnTo>
                      <a:pt x="645" y="130"/>
                    </a:lnTo>
                    <a:lnTo>
                      <a:pt x="616" y="21"/>
                    </a:lnTo>
                    <a:lnTo>
                      <a:pt x="563" y="8"/>
                    </a:lnTo>
                    <a:lnTo>
                      <a:pt x="621" y="0"/>
                    </a:lnTo>
                    <a:lnTo>
                      <a:pt x="655" y="66"/>
                    </a:lnTo>
                    <a:lnTo>
                      <a:pt x="652" y="142"/>
                    </a:lnTo>
                    <a:lnTo>
                      <a:pt x="595" y="218"/>
                    </a:lnTo>
                    <a:lnTo>
                      <a:pt x="591" y="492"/>
                    </a:lnTo>
                    <a:lnTo>
                      <a:pt x="558" y="594"/>
                    </a:lnTo>
                    <a:lnTo>
                      <a:pt x="457" y="674"/>
                    </a:lnTo>
                    <a:lnTo>
                      <a:pt x="379" y="710"/>
                    </a:lnTo>
                    <a:lnTo>
                      <a:pt x="317" y="663"/>
                    </a:lnTo>
                    <a:lnTo>
                      <a:pt x="256" y="650"/>
                    </a:lnTo>
                    <a:lnTo>
                      <a:pt x="198" y="598"/>
                    </a:lnTo>
                    <a:lnTo>
                      <a:pt x="167" y="544"/>
                    </a:lnTo>
                    <a:lnTo>
                      <a:pt x="136" y="432"/>
                    </a:lnTo>
                    <a:lnTo>
                      <a:pt x="112" y="226"/>
                    </a:lnTo>
                    <a:lnTo>
                      <a:pt x="76" y="251"/>
                    </a:lnTo>
                    <a:lnTo>
                      <a:pt x="35" y="215"/>
                    </a:lnTo>
                    <a:lnTo>
                      <a:pt x="0" y="112"/>
                    </a:lnTo>
                    <a:lnTo>
                      <a:pt x="10" y="50"/>
                    </a:lnTo>
                    <a:lnTo>
                      <a:pt x="35" y="27"/>
                    </a:lnTo>
                    <a:lnTo>
                      <a:pt x="39" y="38"/>
                    </a:lnTo>
                    <a:lnTo>
                      <a:pt x="17" y="60"/>
                    </a:lnTo>
                    <a:lnTo>
                      <a:pt x="10" y="106"/>
                    </a:lnTo>
                    <a:lnTo>
                      <a:pt x="46" y="209"/>
                    </a:lnTo>
                    <a:lnTo>
                      <a:pt x="108" y="209"/>
                    </a:lnTo>
                    <a:lnTo>
                      <a:pt x="97" y="106"/>
                    </a:lnTo>
                    <a:lnTo>
                      <a:pt x="112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8" name="Freeform 26"/>
              <p:cNvSpPr/>
              <p:nvPr/>
            </p:nvSpPr>
            <p:spPr bwMode="auto">
              <a:xfrm>
                <a:off x="215" y="298"/>
                <a:ext cx="36" cy="10"/>
              </a:xfrm>
              <a:custGeom>
                <a:avLst/>
                <a:gdLst>
                  <a:gd name="T0" fmla="*/ 6 w 108"/>
                  <a:gd name="T1" fmla="*/ 0 h 31"/>
                  <a:gd name="T2" fmla="*/ 21 w 108"/>
                  <a:gd name="T3" fmla="*/ 13 h 31"/>
                  <a:gd name="T4" fmla="*/ 52 w 108"/>
                  <a:gd name="T5" fmla="*/ 18 h 31"/>
                  <a:gd name="T6" fmla="*/ 74 w 108"/>
                  <a:gd name="T7" fmla="*/ 18 h 31"/>
                  <a:gd name="T8" fmla="*/ 104 w 108"/>
                  <a:gd name="T9" fmla="*/ 13 h 31"/>
                  <a:gd name="T10" fmla="*/ 108 w 108"/>
                  <a:gd name="T11" fmla="*/ 26 h 31"/>
                  <a:gd name="T12" fmla="*/ 89 w 108"/>
                  <a:gd name="T13" fmla="*/ 31 h 31"/>
                  <a:gd name="T14" fmla="*/ 52 w 108"/>
                  <a:gd name="T15" fmla="*/ 31 h 31"/>
                  <a:gd name="T16" fmla="*/ 21 w 108"/>
                  <a:gd name="T17" fmla="*/ 26 h 31"/>
                  <a:gd name="T18" fmla="*/ 0 w 108"/>
                  <a:gd name="T19" fmla="*/ 7 h 31"/>
                  <a:gd name="T20" fmla="*/ 6 w 108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31">
                    <a:moveTo>
                      <a:pt x="6" y="0"/>
                    </a:moveTo>
                    <a:lnTo>
                      <a:pt x="21" y="13"/>
                    </a:lnTo>
                    <a:lnTo>
                      <a:pt x="52" y="18"/>
                    </a:lnTo>
                    <a:lnTo>
                      <a:pt x="74" y="18"/>
                    </a:lnTo>
                    <a:lnTo>
                      <a:pt x="104" y="13"/>
                    </a:lnTo>
                    <a:lnTo>
                      <a:pt x="108" y="26"/>
                    </a:lnTo>
                    <a:lnTo>
                      <a:pt x="89" y="31"/>
                    </a:lnTo>
                    <a:lnTo>
                      <a:pt x="52" y="31"/>
                    </a:lnTo>
                    <a:lnTo>
                      <a:pt x="21" y="26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9" name="Freeform 27"/>
              <p:cNvSpPr/>
              <p:nvPr/>
            </p:nvSpPr>
            <p:spPr bwMode="auto">
              <a:xfrm>
                <a:off x="121" y="165"/>
                <a:ext cx="31" cy="16"/>
              </a:xfrm>
              <a:custGeom>
                <a:avLst/>
                <a:gdLst>
                  <a:gd name="T0" fmla="*/ 92 w 94"/>
                  <a:gd name="T1" fmla="*/ 30 h 50"/>
                  <a:gd name="T2" fmla="*/ 64 w 94"/>
                  <a:gd name="T3" fmla="*/ 5 h 50"/>
                  <a:gd name="T4" fmla="*/ 29 w 94"/>
                  <a:gd name="T5" fmla="*/ 0 h 50"/>
                  <a:gd name="T6" fmla="*/ 2 w 94"/>
                  <a:gd name="T7" fmla="*/ 0 h 50"/>
                  <a:gd name="T8" fmla="*/ 0 w 94"/>
                  <a:gd name="T9" fmla="*/ 14 h 50"/>
                  <a:gd name="T10" fmla="*/ 35 w 94"/>
                  <a:gd name="T11" fmla="*/ 14 h 50"/>
                  <a:gd name="T12" fmla="*/ 68 w 94"/>
                  <a:gd name="T13" fmla="*/ 25 h 50"/>
                  <a:gd name="T14" fmla="*/ 94 w 94"/>
                  <a:gd name="T15" fmla="*/ 50 h 50"/>
                  <a:gd name="T16" fmla="*/ 92 w 94"/>
                  <a:gd name="T17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50">
                    <a:moveTo>
                      <a:pt x="92" y="30"/>
                    </a:moveTo>
                    <a:lnTo>
                      <a:pt x="64" y="5"/>
                    </a:lnTo>
                    <a:lnTo>
                      <a:pt x="29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35" y="14"/>
                    </a:lnTo>
                    <a:lnTo>
                      <a:pt x="68" y="25"/>
                    </a:lnTo>
                    <a:lnTo>
                      <a:pt x="94" y="50"/>
                    </a:lnTo>
                    <a:lnTo>
                      <a:pt x="9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0" name="Freeform 28"/>
              <p:cNvSpPr/>
              <p:nvPr/>
            </p:nvSpPr>
            <p:spPr bwMode="auto">
              <a:xfrm>
                <a:off x="311" y="144"/>
                <a:ext cx="16" cy="28"/>
              </a:xfrm>
              <a:custGeom>
                <a:avLst/>
                <a:gdLst>
                  <a:gd name="T0" fmla="*/ 0 w 47"/>
                  <a:gd name="T1" fmla="*/ 64 h 85"/>
                  <a:gd name="T2" fmla="*/ 15 w 47"/>
                  <a:gd name="T3" fmla="*/ 33 h 85"/>
                  <a:gd name="T4" fmla="*/ 44 w 47"/>
                  <a:gd name="T5" fmla="*/ 0 h 85"/>
                  <a:gd name="T6" fmla="*/ 47 w 47"/>
                  <a:gd name="T7" fmla="*/ 16 h 85"/>
                  <a:gd name="T8" fmla="*/ 23 w 47"/>
                  <a:gd name="T9" fmla="*/ 39 h 85"/>
                  <a:gd name="T10" fmla="*/ 0 w 47"/>
                  <a:gd name="T11" fmla="*/ 85 h 85"/>
                  <a:gd name="T12" fmla="*/ 0 w 47"/>
                  <a:gd name="T13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5">
                    <a:moveTo>
                      <a:pt x="0" y="64"/>
                    </a:moveTo>
                    <a:lnTo>
                      <a:pt x="15" y="33"/>
                    </a:lnTo>
                    <a:lnTo>
                      <a:pt x="44" y="0"/>
                    </a:lnTo>
                    <a:lnTo>
                      <a:pt x="47" y="16"/>
                    </a:lnTo>
                    <a:lnTo>
                      <a:pt x="23" y="39"/>
                    </a:lnTo>
                    <a:lnTo>
                      <a:pt x="0" y="85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1" name="Freeform 29"/>
              <p:cNvSpPr/>
              <p:nvPr/>
            </p:nvSpPr>
            <p:spPr bwMode="auto">
              <a:xfrm>
                <a:off x="4" y="286"/>
                <a:ext cx="165" cy="309"/>
              </a:xfrm>
              <a:custGeom>
                <a:avLst/>
                <a:gdLst>
                  <a:gd name="T0" fmla="*/ 483 w 493"/>
                  <a:gd name="T1" fmla="*/ 0 h 928"/>
                  <a:gd name="T2" fmla="*/ 350 w 493"/>
                  <a:gd name="T3" fmla="*/ 61 h 928"/>
                  <a:gd name="T4" fmla="*/ 205 w 493"/>
                  <a:gd name="T5" fmla="*/ 195 h 928"/>
                  <a:gd name="T6" fmla="*/ 119 w 493"/>
                  <a:gd name="T7" fmla="*/ 231 h 928"/>
                  <a:gd name="T8" fmla="*/ 104 w 493"/>
                  <a:gd name="T9" fmla="*/ 309 h 928"/>
                  <a:gd name="T10" fmla="*/ 73 w 493"/>
                  <a:gd name="T11" fmla="*/ 323 h 928"/>
                  <a:gd name="T12" fmla="*/ 35 w 493"/>
                  <a:gd name="T13" fmla="*/ 465 h 928"/>
                  <a:gd name="T14" fmla="*/ 61 w 493"/>
                  <a:gd name="T15" fmla="*/ 590 h 928"/>
                  <a:gd name="T16" fmla="*/ 39 w 493"/>
                  <a:gd name="T17" fmla="*/ 666 h 928"/>
                  <a:gd name="T18" fmla="*/ 55 w 493"/>
                  <a:gd name="T19" fmla="*/ 714 h 928"/>
                  <a:gd name="T20" fmla="*/ 0 w 493"/>
                  <a:gd name="T21" fmla="*/ 863 h 928"/>
                  <a:gd name="T22" fmla="*/ 15 w 493"/>
                  <a:gd name="T23" fmla="*/ 892 h 928"/>
                  <a:gd name="T24" fmla="*/ 32 w 493"/>
                  <a:gd name="T25" fmla="*/ 877 h 928"/>
                  <a:gd name="T26" fmla="*/ 22 w 493"/>
                  <a:gd name="T27" fmla="*/ 853 h 928"/>
                  <a:gd name="T28" fmla="*/ 79 w 493"/>
                  <a:gd name="T29" fmla="*/ 698 h 928"/>
                  <a:gd name="T30" fmla="*/ 208 w 493"/>
                  <a:gd name="T31" fmla="*/ 704 h 928"/>
                  <a:gd name="T32" fmla="*/ 346 w 493"/>
                  <a:gd name="T33" fmla="*/ 882 h 928"/>
                  <a:gd name="T34" fmla="*/ 151 w 493"/>
                  <a:gd name="T35" fmla="*/ 869 h 928"/>
                  <a:gd name="T36" fmla="*/ 209 w 493"/>
                  <a:gd name="T37" fmla="*/ 877 h 928"/>
                  <a:gd name="T38" fmla="*/ 266 w 493"/>
                  <a:gd name="T39" fmla="*/ 928 h 928"/>
                  <a:gd name="T40" fmla="*/ 408 w 493"/>
                  <a:gd name="T41" fmla="*/ 908 h 928"/>
                  <a:gd name="T42" fmla="*/ 493 w 493"/>
                  <a:gd name="T43" fmla="*/ 908 h 928"/>
                  <a:gd name="T44" fmla="*/ 406 w 493"/>
                  <a:gd name="T45" fmla="*/ 892 h 928"/>
                  <a:gd name="T46" fmla="*/ 406 w 493"/>
                  <a:gd name="T47" fmla="*/ 791 h 928"/>
                  <a:gd name="T48" fmla="*/ 309 w 493"/>
                  <a:gd name="T49" fmla="*/ 507 h 928"/>
                  <a:gd name="T50" fmla="*/ 222 w 493"/>
                  <a:gd name="T51" fmla="*/ 408 h 928"/>
                  <a:gd name="T52" fmla="*/ 305 w 493"/>
                  <a:gd name="T53" fmla="*/ 526 h 928"/>
                  <a:gd name="T54" fmla="*/ 357 w 493"/>
                  <a:gd name="T55" fmla="*/ 722 h 928"/>
                  <a:gd name="T56" fmla="*/ 357 w 493"/>
                  <a:gd name="T57" fmla="*/ 863 h 928"/>
                  <a:gd name="T58" fmla="*/ 208 w 493"/>
                  <a:gd name="T59" fmla="*/ 682 h 928"/>
                  <a:gd name="T60" fmla="*/ 144 w 493"/>
                  <a:gd name="T61" fmla="*/ 653 h 928"/>
                  <a:gd name="T62" fmla="*/ 69 w 493"/>
                  <a:gd name="T63" fmla="*/ 580 h 928"/>
                  <a:gd name="T64" fmla="*/ 51 w 493"/>
                  <a:gd name="T65" fmla="*/ 480 h 928"/>
                  <a:gd name="T66" fmla="*/ 73 w 493"/>
                  <a:gd name="T67" fmla="*/ 425 h 928"/>
                  <a:gd name="T68" fmla="*/ 73 w 493"/>
                  <a:gd name="T69" fmla="*/ 346 h 928"/>
                  <a:gd name="T70" fmla="*/ 108 w 493"/>
                  <a:gd name="T71" fmla="*/ 319 h 928"/>
                  <a:gd name="T72" fmla="*/ 151 w 493"/>
                  <a:gd name="T73" fmla="*/ 346 h 928"/>
                  <a:gd name="T74" fmla="*/ 129 w 493"/>
                  <a:gd name="T75" fmla="*/ 282 h 928"/>
                  <a:gd name="T76" fmla="*/ 144 w 493"/>
                  <a:gd name="T77" fmla="*/ 230 h 928"/>
                  <a:gd name="T78" fmla="*/ 209 w 493"/>
                  <a:gd name="T79" fmla="*/ 206 h 928"/>
                  <a:gd name="T80" fmla="*/ 359 w 493"/>
                  <a:gd name="T81" fmla="*/ 61 h 928"/>
                  <a:gd name="T82" fmla="*/ 483 w 493"/>
                  <a:gd name="T8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3" h="928">
                    <a:moveTo>
                      <a:pt x="483" y="0"/>
                    </a:moveTo>
                    <a:lnTo>
                      <a:pt x="350" y="61"/>
                    </a:lnTo>
                    <a:lnTo>
                      <a:pt x="205" y="195"/>
                    </a:lnTo>
                    <a:lnTo>
                      <a:pt x="119" y="231"/>
                    </a:lnTo>
                    <a:lnTo>
                      <a:pt x="104" y="309"/>
                    </a:lnTo>
                    <a:lnTo>
                      <a:pt x="73" y="323"/>
                    </a:lnTo>
                    <a:lnTo>
                      <a:pt x="35" y="465"/>
                    </a:lnTo>
                    <a:lnTo>
                      <a:pt x="61" y="590"/>
                    </a:lnTo>
                    <a:lnTo>
                      <a:pt x="39" y="666"/>
                    </a:lnTo>
                    <a:lnTo>
                      <a:pt x="55" y="714"/>
                    </a:lnTo>
                    <a:lnTo>
                      <a:pt x="0" y="863"/>
                    </a:lnTo>
                    <a:lnTo>
                      <a:pt x="15" y="892"/>
                    </a:lnTo>
                    <a:lnTo>
                      <a:pt x="32" y="877"/>
                    </a:lnTo>
                    <a:lnTo>
                      <a:pt x="22" y="853"/>
                    </a:lnTo>
                    <a:lnTo>
                      <a:pt x="79" y="698"/>
                    </a:lnTo>
                    <a:lnTo>
                      <a:pt x="208" y="704"/>
                    </a:lnTo>
                    <a:lnTo>
                      <a:pt x="346" y="882"/>
                    </a:lnTo>
                    <a:lnTo>
                      <a:pt x="151" y="869"/>
                    </a:lnTo>
                    <a:lnTo>
                      <a:pt x="209" y="877"/>
                    </a:lnTo>
                    <a:lnTo>
                      <a:pt x="266" y="928"/>
                    </a:lnTo>
                    <a:lnTo>
                      <a:pt x="408" y="908"/>
                    </a:lnTo>
                    <a:lnTo>
                      <a:pt x="493" y="908"/>
                    </a:lnTo>
                    <a:lnTo>
                      <a:pt x="406" y="892"/>
                    </a:lnTo>
                    <a:lnTo>
                      <a:pt x="406" y="791"/>
                    </a:lnTo>
                    <a:lnTo>
                      <a:pt x="309" y="507"/>
                    </a:lnTo>
                    <a:lnTo>
                      <a:pt x="222" y="408"/>
                    </a:lnTo>
                    <a:lnTo>
                      <a:pt x="305" y="526"/>
                    </a:lnTo>
                    <a:lnTo>
                      <a:pt x="357" y="722"/>
                    </a:lnTo>
                    <a:lnTo>
                      <a:pt x="357" y="863"/>
                    </a:lnTo>
                    <a:lnTo>
                      <a:pt x="208" y="682"/>
                    </a:lnTo>
                    <a:lnTo>
                      <a:pt x="144" y="653"/>
                    </a:lnTo>
                    <a:lnTo>
                      <a:pt x="69" y="580"/>
                    </a:lnTo>
                    <a:lnTo>
                      <a:pt x="51" y="480"/>
                    </a:lnTo>
                    <a:lnTo>
                      <a:pt x="73" y="425"/>
                    </a:lnTo>
                    <a:lnTo>
                      <a:pt x="73" y="346"/>
                    </a:lnTo>
                    <a:lnTo>
                      <a:pt x="108" y="319"/>
                    </a:lnTo>
                    <a:lnTo>
                      <a:pt x="151" y="346"/>
                    </a:lnTo>
                    <a:lnTo>
                      <a:pt x="129" y="282"/>
                    </a:lnTo>
                    <a:lnTo>
                      <a:pt x="144" y="230"/>
                    </a:lnTo>
                    <a:lnTo>
                      <a:pt x="209" y="206"/>
                    </a:lnTo>
                    <a:lnTo>
                      <a:pt x="359" y="61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2" name="Freeform 30"/>
              <p:cNvSpPr/>
              <p:nvPr/>
            </p:nvSpPr>
            <p:spPr bwMode="auto">
              <a:xfrm>
                <a:off x="0" y="570"/>
                <a:ext cx="172" cy="168"/>
              </a:xfrm>
              <a:custGeom>
                <a:avLst/>
                <a:gdLst>
                  <a:gd name="T0" fmla="*/ 81 w 515"/>
                  <a:gd name="T1" fmla="*/ 0 h 504"/>
                  <a:gd name="T2" fmla="*/ 12 w 515"/>
                  <a:gd name="T3" fmla="*/ 85 h 504"/>
                  <a:gd name="T4" fmla="*/ 12 w 515"/>
                  <a:gd name="T5" fmla="*/ 194 h 504"/>
                  <a:gd name="T6" fmla="*/ 101 w 515"/>
                  <a:gd name="T7" fmla="*/ 376 h 504"/>
                  <a:gd name="T8" fmla="*/ 289 w 515"/>
                  <a:gd name="T9" fmla="*/ 345 h 504"/>
                  <a:gd name="T10" fmla="*/ 375 w 515"/>
                  <a:gd name="T11" fmla="*/ 435 h 504"/>
                  <a:gd name="T12" fmla="*/ 443 w 515"/>
                  <a:gd name="T13" fmla="*/ 432 h 504"/>
                  <a:gd name="T14" fmla="*/ 452 w 515"/>
                  <a:gd name="T15" fmla="*/ 248 h 504"/>
                  <a:gd name="T16" fmla="*/ 515 w 515"/>
                  <a:gd name="T17" fmla="*/ 69 h 504"/>
                  <a:gd name="T18" fmla="*/ 477 w 515"/>
                  <a:gd name="T19" fmla="*/ 221 h 504"/>
                  <a:gd name="T20" fmla="*/ 477 w 515"/>
                  <a:gd name="T21" fmla="*/ 376 h 504"/>
                  <a:gd name="T22" fmla="*/ 497 w 515"/>
                  <a:gd name="T23" fmla="*/ 504 h 504"/>
                  <a:gd name="T24" fmla="*/ 369 w 515"/>
                  <a:gd name="T25" fmla="*/ 493 h 504"/>
                  <a:gd name="T26" fmla="*/ 249 w 515"/>
                  <a:gd name="T27" fmla="*/ 454 h 504"/>
                  <a:gd name="T28" fmla="*/ 115 w 515"/>
                  <a:gd name="T29" fmla="*/ 454 h 504"/>
                  <a:gd name="T30" fmla="*/ 55 w 515"/>
                  <a:gd name="T31" fmla="*/ 358 h 504"/>
                  <a:gd name="T32" fmla="*/ 0 w 515"/>
                  <a:gd name="T33" fmla="*/ 187 h 504"/>
                  <a:gd name="T34" fmla="*/ 0 w 515"/>
                  <a:gd name="T35" fmla="*/ 55 h 504"/>
                  <a:gd name="T36" fmla="*/ 81 w 515"/>
                  <a:gd name="T3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5" h="504">
                    <a:moveTo>
                      <a:pt x="81" y="0"/>
                    </a:moveTo>
                    <a:lnTo>
                      <a:pt x="12" y="85"/>
                    </a:lnTo>
                    <a:lnTo>
                      <a:pt x="12" y="194"/>
                    </a:lnTo>
                    <a:lnTo>
                      <a:pt x="101" y="376"/>
                    </a:lnTo>
                    <a:lnTo>
                      <a:pt x="289" y="345"/>
                    </a:lnTo>
                    <a:lnTo>
                      <a:pt x="375" y="435"/>
                    </a:lnTo>
                    <a:lnTo>
                      <a:pt x="443" y="432"/>
                    </a:lnTo>
                    <a:lnTo>
                      <a:pt x="452" y="248"/>
                    </a:lnTo>
                    <a:lnTo>
                      <a:pt x="515" y="69"/>
                    </a:lnTo>
                    <a:lnTo>
                      <a:pt x="477" y="221"/>
                    </a:lnTo>
                    <a:lnTo>
                      <a:pt x="477" y="376"/>
                    </a:lnTo>
                    <a:lnTo>
                      <a:pt x="497" y="504"/>
                    </a:lnTo>
                    <a:lnTo>
                      <a:pt x="369" y="493"/>
                    </a:lnTo>
                    <a:lnTo>
                      <a:pt x="249" y="454"/>
                    </a:lnTo>
                    <a:lnTo>
                      <a:pt x="115" y="454"/>
                    </a:lnTo>
                    <a:lnTo>
                      <a:pt x="55" y="358"/>
                    </a:lnTo>
                    <a:lnTo>
                      <a:pt x="0" y="187"/>
                    </a:lnTo>
                    <a:lnTo>
                      <a:pt x="0" y="5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3" name="Freeform 31"/>
              <p:cNvSpPr/>
              <p:nvPr/>
            </p:nvSpPr>
            <p:spPr bwMode="auto">
              <a:xfrm>
                <a:off x="302" y="463"/>
                <a:ext cx="31" cy="85"/>
              </a:xfrm>
              <a:custGeom>
                <a:avLst/>
                <a:gdLst>
                  <a:gd name="T0" fmla="*/ 0 w 95"/>
                  <a:gd name="T1" fmla="*/ 238 h 257"/>
                  <a:gd name="T2" fmla="*/ 42 w 95"/>
                  <a:gd name="T3" fmla="*/ 146 h 257"/>
                  <a:gd name="T4" fmla="*/ 89 w 95"/>
                  <a:gd name="T5" fmla="*/ 0 h 257"/>
                  <a:gd name="T6" fmla="*/ 95 w 95"/>
                  <a:gd name="T7" fmla="*/ 45 h 257"/>
                  <a:gd name="T8" fmla="*/ 53 w 95"/>
                  <a:gd name="T9" fmla="*/ 165 h 257"/>
                  <a:gd name="T10" fmla="*/ 12 w 95"/>
                  <a:gd name="T11" fmla="*/ 257 h 257"/>
                  <a:gd name="T12" fmla="*/ 0 w 95"/>
                  <a:gd name="T13" fmla="*/ 23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257">
                    <a:moveTo>
                      <a:pt x="0" y="238"/>
                    </a:moveTo>
                    <a:lnTo>
                      <a:pt x="42" y="146"/>
                    </a:lnTo>
                    <a:lnTo>
                      <a:pt x="89" y="0"/>
                    </a:lnTo>
                    <a:lnTo>
                      <a:pt x="95" y="45"/>
                    </a:lnTo>
                    <a:lnTo>
                      <a:pt x="53" y="165"/>
                    </a:lnTo>
                    <a:lnTo>
                      <a:pt x="12" y="257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4" name="Freeform 32"/>
              <p:cNvSpPr/>
              <p:nvPr/>
            </p:nvSpPr>
            <p:spPr bwMode="auto">
              <a:xfrm>
                <a:off x="188" y="356"/>
                <a:ext cx="132" cy="225"/>
              </a:xfrm>
              <a:custGeom>
                <a:avLst/>
                <a:gdLst>
                  <a:gd name="T0" fmla="*/ 397 w 397"/>
                  <a:gd name="T1" fmla="*/ 676 h 676"/>
                  <a:gd name="T2" fmla="*/ 356 w 397"/>
                  <a:gd name="T3" fmla="*/ 544 h 676"/>
                  <a:gd name="T4" fmla="*/ 194 w 397"/>
                  <a:gd name="T5" fmla="*/ 421 h 676"/>
                  <a:gd name="T6" fmla="*/ 105 w 397"/>
                  <a:gd name="T7" fmla="*/ 293 h 676"/>
                  <a:gd name="T8" fmla="*/ 28 w 397"/>
                  <a:gd name="T9" fmla="*/ 119 h 676"/>
                  <a:gd name="T10" fmla="*/ 0 w 397"/>
                  <a:gd name="T11" fmla="*/ 0 h 676"/>
                  <a:gd name="T12" fmla="*/ 35 w 397"/>
                  <a:gd name="T13" fmla="*/ 181 h 676"/>
                  <a:gd name="T14" fmla="*/ 133 w 397"/>
                  <a:gd name="T15" fmla="*/ 389 h 676"/>
                  <a:gd name="T16" fmla="*/ 263 w 397"/>
                  <a:gd name="T17" fmla="*/ 531 h 676"/>
                  <a:gd name="T18" fmla="*/ 352 w 397"/>
                  <a:gd name="T19" fmla="*/ 609 h 676"/>
                  <a:gd name="T20" fmla="*/ 371 w 397"/>
                  <a:gd name="T21" fmla="*/ 667 h 676"/>
                  <a:gd name="T22" fmla="*/ 397 w 397"/>
                  <a:gd name="T23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7" h="676">
                    <a:moveTo>
                      <a:pt x="397" y="676"/>
                    </a:moveTo>
                    <a:lnTo>
                      <a:pt x="356" y="544"/>
                    </a:lnTo>
                    <a:lnTo>
                      <a:pt x="194" y="421"/>
                    </a:lnTo>
                    <a:lnTo>
                      <a:pt x="105" y="293"/>
                    </a:lnTo>
                    <a:lnTo>
                      <a:pt x="28" y="119"/>
                    </a:lnTo>
                    <a:lnTo>
                      <a:pt x="0" y="0"/>
                    </a:lnTo>
                    <a:lnTo>
                      <a:pt x="35" y="181"/>
                    </a:lnTo>
                    <a:lnTo>
                      <a:pt x="133" y="389"/>
                    </a:lnTo>
                    <a:lnTo>
                      <a:pt x="263" y="531"/>
                    </a:lnTo>
                    <a:lnTo>
                      <a:pt x="352" y="609"/>
                    </a:lnTo>
                    <a:lnTo>
                      <a:pt x="371" y="667"/>
                    </a:lnTo>
                    <a:lnTo>
                      <a:pt x="397" y="67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5" name="Freeform 33"/>
              <p:cNvSpPr/>
              <p:nvPr/>
            </p:nvSpPr>
            <p:spPr bwMode="auto">
              <a:xfrm>
                <a:off x="170" y="499"/>
                <a:ext cx="42" cy="101"/>
              </a:xfrm>
              <a:custGeom>
                <a:avLst/>
                <a:gdLst>
                  <a:gd name="T0" fmla="*/ 6 w 126"/>
                  <a:gd name="T1" fmla="*/ 274 h 303"/>
                  <a:gd name="T2" fmla="*/ 33 w 126"/>
                  <a:gd name="T3" fmla="*/ 204 h 303"/>
                  <a:gd name="T4" fmla="*/ 90 w 126"/>
                  <a:gd name="T5" fmla="*/ 152 h 303"/>
                  <a:gd name="T6" fmla="*/ 112 w 126"/>
                  <a:gd name="T7" fmla="*/ 0 h 303"/>
                  <a:gd name="T8" fmla="*/ 126 w 126"/>
                  <a:gd name="T9" fmla="*/ 50 h 303"/>
                  <a:gd name="T10" fmla="*/ 119 w 126"/>
                  <a:gd name="T11" fmla="*/ 129 h 303"/>
                  <a:gd name="T12" fmla="*/ 96 w 126"/>
                  <a:gd name="T13" fmla="*/ 204 h 303"/>
                  <a:gd name="T14" fmla="*/ 43 w 126"/>
                  <a:gd name="T15" fmla="*/ 230 h 303"/>
                  <a:gd name="T16" fmla="*/ 0 w 126"/>
                  <a:gd name="T17" fmla="*/ 303 h 303"/>
                  <a:gd name="T18" fmla="*/ 6 w 126"/>
                  <a:gd name="T19" fmla="*/ 274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303">
                    <a:moveTo>
                      <a:pt x="6" y="274"/>
                    </a:moveTo>
                    <a:lnTo>
                      <a:pt x="33" y="204"/>
                    </a:lnTo>
                    <a:lnTo>
                      <a:pt x="90" y="152"/>
                    </a:lnTo>
                    <a:lnTo>
                      <a:pt x="112" y="0"/>
                    </a:lnTo>
                    <a:lnTo>
                      <a:pt x="126" y="50"/>
                    </a:lnTo>
                    <a:lnTo>
                      <a:pt x="119" y="129"/>
                    </a:lnTo>
                    <a:lnTo>
                      <a:pt x="96" y="204"/>
                    </a:lnTo>
                    <a:lnTo>
                      <a:pt x="43" y="230"/>
                    </a:lnTo>
                    <a:lnTo>
                      <a:pt x="0" y="303"/>
                    </a:lnTo>
                    <a:lnTo>
                      <a:pt x="6" y="27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6" name="Freeform 34"/>
              <p:cNvSpPr/>
              <p:nvPr/>
            </p:nvSpPr>
            <p:spPr bwMode="auto">
              <a:xfrm>
                <a:off x="158" y="499"/>
                <a:ext cx="174" cy="226"/>
              </a:xfrm>
              <a:custGeom>
                <a:avLst/>
                <a:gdLst>
                  <a:gd name="T0" fmla="*/ 174 w 523"/>
                  <a:gd name="T1" fmla="*/ 0 h 678"/>
                  <a:gd name="T2" fmla="*/ 223 w 523"/>
                  <a:gd name="T3" fmla="*/ 46 h 678"/>
                  <a:gd name="T4" fmla="*/ 231 w 523"/>
                  <a:gd name="T5" fmla="*/ 115 h 678"/>
                  <a:gd name="T6" fmla="*/ 226 w 523"/>
                  <a:gd name="T7" fmla="*/ 159 h 678"/>
                  <a:gd name="T8" fmla="*/ 205 w 523"/>
                  <a:gd name="T9" fmla="*/ 211 h 678"/>
                  <a:gd name="T10" fmla="*/ 205 w 523"/>
                  <a:gd name="T11" fmla="*/ 247 h 678"/>
                  <a:gd name="T12" fmla="*/ 231 w 523"/>
                  <a:gd name="T13" fmla="*/ 260 h 678"/>
                  <a:gd name="T14" fmla="*/ 295 w 523"/>
                  <a:gd name="T15" fmla="*/ 260 h 678"/>
                  <a:gd name="T16" fmla="*/ 443 w 523"/>
                  <a:gd name="T17" fmla="*/ 243 h 678"/>
                  <a:gd name="T18" fmla="*/ 465 w 523"/>
                  <a:gd name="T19" fmla="*/ 238 h 678"/>
                  <a:gd name="T20" fmla="*/ 507 w 523"/>
                  <a:gd name="T21" fmla="*/ 257 h 678"/>
                  <a:gd name="T22" fmla="*/ 523 w 523"/>
                  <a:gd name="T23" fmla="*/ 299 h 678"/>
                  <a:gd name="T24" fmla="*/ 523 w 523"/>
                  <a:gd name="T25" fmla="*/ 362 h 678"/>
                  <a:gd name="T26" fmla="*/ 491 w 523"/>
                  <a:gd name="T27" fmla="*/ 389 h 678"/>
                  <a:gd name="T28" fmla="*/ 372 w 523"/>
                  <a:gd name="T29" fmla="*/ 389 h 678"/>
                  <a:gd name="T30" fmla="*/ 295 w 523"/>
                  <a:gd name="T31" fmla="*/ 408 h 678"/>
                  <a:gd name="T32" fmla="*/ 306 w 523"/>
                  <a:gd name="T33" fmla="*/ 454 h 678"/>
                  <a:gd name="T34" fmla="*/ 295 w 523"/>
                  <a:gd name="T35" fmla="*/ 504 h 678"/>
                  <a:gd name="T36" fmla="*/ 284 w 523"/>
                  <a:gd name="T37" fmla="*/ 520 h 678"/>
                  <a:gd name="T38" fmla="*/ 284 w 523"/>
                  <a:gd name="T39" fmla="*/ 580 h 678"/>
                  <a:gd name="T40" fmla="*/ 249 w 523"/>
                  <a:gd name="T41" fmla="*/ 609 h 678"/>
                  <a:gd name="T42" fmla="*/ 241 w 523"/>
                  <a:gd name="T43" fmla="*/ 646 h 678"/>
                  <a:gd name="T44" fmla="*/ 183 w 523"/>
                  <a:gd name="T45" fmla="*/ 671 h 678"/>
                  <a:gd name="T46" fmla="*/ 86 w 523"/>
                  <a:gd name="T47" fmla="*/ 678 h 678"/>
                  <a:gd name="T48" fmla="*/ 0 w 523"/>
                  <a:gd name="T49" fmla="*/ 632 h 678"/>
                  <a:gd name="T50" fmla="*/ 98 w 523"/>
                  <a:gd name="T51" fmla="*/ 655 h 678"/>
                  <a:gd name="T52" fmla="*/ 180 w 523"/>
                  <a:gd name="T53" fmla="*/ 655 h 678"/>
                  <a:gd name="T54" fmla="*/ 212 w 523"/>
                  <a:gd name="T55" fmla="*/ 632 h 678"/>
                  <a:gd name="T56" fmla="*/ 217 w 523"/>
                  <a:gd name="T57" fmla="*/ 590 h 678"/>
                  <a:gd name="T58" fmla="*/ 244 w 523"/>
                  <a:gd name="T59" fmla="*/ 572 h 678"/>
                  <a:gd name="T60" fmla="*/ 246 w 523"/>
                  <a:gd name="T61" fmla="*/ 504 h 678"/>
                  <a:gd name="T62" fmla="*/ 256 w 523"/>
                  <a:gd name="T63" fmla="*/ 458 h 678"/>
                  <a:gd name="T64" fmla="*/ 252 w 523"/>
                  <a:gd name="T65" fmla="*/ 408 h 678"/>
                  <a:gd name="T66" fmla="*/ 354 w 523"/>
                  <a:gd name="T67" fmla="*/ 375 h 678"/>
                  <a:gd name="T68" fmla="*/ 483 w 523"/>
                  <a:gd name="T69" fmla="*/ 372 h 678"/>
                  <a:gd name="T70" fmla="*/ 502 w 523"/>
                  <a:gd name="T71" fmla="*/ 343 h 678"/>
                  <a:gd name="T72" fmla="*/ 498 w 523"/>
                  <a:gd name="T73" fmla="*/ 277 h 678"/>
                  <a:gd name="T74" fmla="*/ 473 w 523"/>
                  <a:gd name="T75" fmla="*/ 264 h 678"/>
                  <a:gd name="T76" fmla="*/ 431 w 523"/>
                  <a:gd name="T77" fmla="*/ 260 h 678"/>
                  <a:gd name="T78" fmla="*/ 295 w 523"/>
                  <a:gd name="T79" fmla="*/ 274 h 678"/>
                  <a:gd name="T80" fmla="*/ 223 w 523"/>
                  <a:gd name="T81" fmla="*/ 274 h 678"/>
                  <a:gd name="T82" fmla="*/ 186 w 523"/>
                  <a:gd name="T83" fmla="*/ 257 h 678"/>
                  <a:gd name="T84" fmla="*/ 204 w 523"/>
                  <a:gd name="T85" fmla="*/ 204 h 678"/>
                  <a:gd name="T86" fmla="*/ 217 w 523"/>
                  <a:gd name="T87" fmla="*/ 115 h 678"/>
                  <a:gd name="T88" fmla="*/ 212 w 523"/>
                  <a:gd name="T89" fmla="*/ 50 h 678"/>
                  <a:gd name="T90" fmla="*/ 174 w 523"/>
                  <a:gd name="T91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3" h="678">
                    <a:moveTo>
                      <a:pt x="174" y="0"/>
                    </a:moveTo>
                    <a:lnTo>
                      <a:pt x="223" y="46"/>
                    </a:lnTo>
                    <a:lnTo>
                      <a:pt x="231" y="115"/>
                    </a:lnTo>
                    <a:lnTo>
                      <a:pt x="226" y="159"/>
                    </a:lnTo>
                    <a:lnTo>
                      <a:pt x="205" y="211"/>
                    </a:lnTo>
                    <a:lnTo>
                      <a:pt x="205" y="247"/>
                    </a:lnTo>
                    <a:lnTo>
                      <a:pt x="231" y="260"/>
                    </a:lnTo>
                    <a:lnTo>
                      <a:pt x="295" y="260"/>
                    </a:lnTo>
                    <a:lnTo>
                      <a:pt x="443" y="243"/>
                    </a:lnTo>
                    <a:lnTo>
                      <a:pt x="465" y="238"/>
                    </a:lnTo>
                    <a:lnTo>
                      <a:pt x="507" y="257"/>
                    </a:lnTo>
                    <a:lnTo>
                      <a:pt x="523" y="299"/>
                    </a:lnTo>
                    <a:lnTo>
                      <a:pt x="523" y="362"/>
                    </a:lnTo>
                    <a:lnTo>
                      <a:pt x="491" y="389"/>
                    </a:lnTo>
                    <a:lnTo>
                      <a:pt x="372" y="389"/>
                    </a:lnTo>
                    <a:lnTo>
                      <a:pt x="295" y="408"/>
                    </a:lnTo>
                    <a:lnTo>
                      <a:pt x="306" y="454"/>
                    </a:lnTo>
                    <a:lnTo>
                      <a:pt x="295" y="504"/>
                    </a:lnTo>
                    <a:lnTo>
                      <a:pt x="284" y="520"/>
                    </a:lnTo>
                    <a:lnTo>
                      <a:pt x="284" y="580"/>
                    </a:lnTo>
                    <a:lnTo>
                      <a:pt x="249" y="609"/>
                    </a:lnTo>
                    <a:lnTo>
                      <a:pt x="241" y="646"/>
                    </a:lnTo>
                    <a:lnTo>
                      <a:pt x="183" y="671"/>
                    </a:lnTo>
                    <a:lnTo>
                      <a:pt x="86" y="678"/>
                    </a:lnTo>
                    <a:lnTo>
                      <a:pt x="0" y="632"/>
                    </a:lnTo>
                    <a:lnTo>
                      <a:pt x="98" y="655"/>
                    </a:lnTo>
                    <a:lnTo>
                      <a:pt x="180" y="655"/>
                    </a:lnTo>
                    <a:lnTo>
                      <a:pt x="212" y="632"/>
                    </a:lnTo>
                    <a:lnTo>
                      <a:pt x="217" y="590"/>
                    </a:lnTo>
                    <a:lnTo>
                      <a:pt x="244" y="572"/>
                    </a:lnTo>
                    <a:lnTo>
                      <a:pt x="246" y="504"/>
                    </a:lnTo>
                    <a:lnTo>
                      <a:pt x="256" y="458"/>
                    </a:lnTo>
                    <a:lnTo>
                      <a:pt x="252" y="408"/>
                    </a:lnTo>
                    <a:lnTo>
                      <a:pt x="354" y="375"/>
                    </a:lnTo>
                    <a:lnTo>
                      <a:pt x="483" y="372"/>
                    </a:lnTo>
                    <a:lnTo>
                      <a:pt x="502" y="343"/>
                    </a:lnTo>
                    <a:lnTo>
                      <a:pt x="498" y="277"/>
                    </a:lnTo>
                    <a:lnTo>
                      <a:pt x="473" y="264"/>
                    </a:lnTo>
                    <a:lnTo>
                      <a:pt x="431" y="260"/>
                    </a:lnTo>
                    <a:lnTo>
                      <a:pt x="295" y="274"/>
                    </a:lnTo>
                    <a:lnTo>
                      <a:pt x="223" y="274"/>
                    </a:lnTo>
                    <a:lnTo>
                      <a:pt x="186" y="257"/>
                    </a:lnTo>
                    <a:lnTo>
                      <a:pt x="204" y="204"/>
                    </a:lnTo>
                    <a:lnTo>
                      <a:pt x="217" y="115"/>
                    </a:lnTo>
                    <a:lnTo>
                      <a:pt x="212" y="5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7" name="Freeform 35"/>
              <p:cNvSpPr/>
              <p:nvPr/>
            </p:nvSpPr>
            <p:spPr bwMode="auto">
              <a:xfrm>
                <a:off x="160" y="338"/>
                <a:ext cx="24" cy="68"/>
              </a:xfrm>
              <a:custGeom>
                <a:avLst/>
                <a:gdLst>
                  <a:gd name="T0" fmla="*/ 4 w 72"/>
                  <a:gd name="T1" fmla="*/ 0 h 206"/>
                  <a:gd name="T2" fmla="*/ 0 w 72"/>
                  <a:gd name="T3" fmla="*/ 114 h 206"/>
                  <a:gd name="T4" fmla="*/ 11 w 72"/>
                  <a:gd name="T5" fmla="*/ 178 h 206"/>
                  <a:gd name="T6" fmla="*/ 29 w 72"/>
                  <a:gd name="T7" fmla="*/ 174 h 206"/>
                  <a:gd name="T8" fmla="*/ 32 w 72"/>
                  <a:gd name="T9" fmla="*/ 206 h 206"/>
                  <a:gd name="T10" fmla="*/ 72 w 72"/>
                  <a:gd name="T11" fmla="*/ 161 h 206"/>
                  <a:gd name="T12" fmla="*/ 35 w 72"/>
                  <a:gd name="T13" fmla="*/ 161 h 206"/>
                  <a:gd name="T14" fmla="*/ 15 w 72"/>
                  <a:gd name="T15" fmla="*/ 164 h 206"/>
                  <a:gd name="T16" fmla="*/ 7 w 72"/>
                  <a:gd name="T17" fmla="*/ 124 h 206"/>
                  <a:gd name="T18" fmla="*/ 7 w 72"/>
                  <a:gd name="T19" fmla="*/ 66 h 206"/>
                  <a:gd name="T20" fmla="*/ 4 w 72"/>
                  <a:gd name="T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206">
                    <a:moveTo>
                      <a:pt x="4" y="0"/>
                    </a:moveTo>
                    <a:lnTo>
                      <a:pt x="0" y="114"/>
                    </a:lnTo>
                    <a:lnTo>
                      <a:pt x="11" y="178"/>
                    </a:lnTo>
                    <a:lnTo>
                      <a:pt x="29" y="174"/>
                    </a:lnTo>
                    <a:lnTo>
                      <a:pt x="32" y="206"/>
                    </a:lnTo>
                    <a:lnTo>
                      <a:pt x="72" y="161"/>
                    </a:lnTo>
                    <a:lnTo>
                      <a:pt x="35" y="161"/>
                    </a:lnTo>
                    <a:lnTo>
                      <a:pt x="15" y="164"/>
                    </a:lnTo>
                    <a:lnTo>
                      <a:pt x="7" y="124"/>
                    </a:lnTo>
                    <a:lnTo>
                      <a:pt x="7" y="6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8" name="Freeform 36"/>
              <p:cNvSpPr/>
              <p:nvPr/>
            </p:nvSpPr>
            <p:spPr bwMode="auto">
              <a:xfrm>
                <a:off x="179" y="429"/>
                <a:ext cx="134" cy="149"/>
              </a:xfrm>
              <a:custGeom>
                <a:avLst/>
                <a:gdLst>
                  <a:gd name="T0" fmla="*/ 7 w 401"/>
                  <a:gd name="T1" fmla="*/ 0 h 447"/>
                  <a:gd name="T2" fmla="*/ 0 w 401"/>
                  <a:gd name="T3" fmla="*/ 17 h 447"/>
                  <a:gd name="T4" fmla="*/ 47 w 401"/>
                  <a:gd name="T5" fmla="*/ 119 h 447"/>
                  <a:gd name="T6" fmla="*/ 110 w 401"/>
                  <a:gd name="T7" fmla="*/ 195 h 447"/>
                  <a:gd name="T8" fmla="*/ 188 w 401"/>
                  <a:gd name="T9" fmla="*/ 297 h 447"/>
                  <a:gd name="T10" fmla="*/ 329 w 401"/>
                  <a:gd name="T11" fmla="*/ 384 h 447"/>
                  <a:gd name="T12" fmla="*/ 378 w 401"/>
                  <a:gd name="T13" fmla="*/ 413 h 447"/>
                  <a:gd name="T14" fmla="*/ 401 w 401"/>
                  <a:gd name="T15" fmla="*/ 447 h 447"/>
                  <a:gd name="T16" fmla="*/ 382 w 401"/>
                  <a:gd name="T17" fmla="*/ 403 h 447"/>
                  <a:gd name="T18" fmla="*/ 231 w 401"/>
                  <a:gd name="T19" fmla="*/ 305 h 447"/>
                  <a:gd name="T20" fmla="*/ 158 w 401"/>
                  <a:gd name="T21" fmla="*/ 228 h 447"/>
                  <a:gd name="T22" fmla="*/ 68 w 401"/>
                  <a:gd name="T23" fmla="*/ 106 h 447"/>
                  <a:gd name="T24" fmla="*/ 19 w 401"/>
                  <a:gd name="T25" fmla="*/ 17 h 447"/>
                  <a:gd name="T26" fmla="*/ 7 w 401"/>
                  <a:gd name="T2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1" h="447">
                    <a:moveTo>
                      <a:pt x="7" y="0"/>
                    </a:moveTo>
                    <a:lnTo>
                      <a:pt x="0" y="17"/>
                    </a:lnTo>
                    <a:lnTo>
                      <a:pt x="47" y="119"/>
                    </a:lnTo>
                    <a:lnTo>
                      <a:pt x="110" y="195"/>
                    </a:lnTo>
                    <a:lnTo>
                      <a:pt x="188" y="297"/>
                    </a:lnTo>
                    <a:lnTo>
                      <a:pt x="329" y="384"/>
                    </a:lnTo>
                    <a:lnTo>
                      <a:pt x="378" y="413"/>
                    </a:lnTo>
                    <a:lnTo>
                      <a:pt x="401" y="447"/>
                    </a:lnTo>
                    <a:lnTo>
                      <a:pt x="382" y="403"/>
                    </a:lnTo>
                    <a:lnTo>
                      <a:pt x="231" y="305"/>
                    </a:lnTo>
                    <a:lnTo>
                      <a:pt x="158" y="228"/>
                    </a:lnTo>
                    <a:lnTo>
                      <a:pt x="68" y="106"/>
                    </a:lnTo>
                    <a:lnTo>
                      <a:pt x="19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49" name="Freeform 37"/>
              <p:cNvSpPr/>
              <p:nvPr/>
            </p:nvSpPr>
            <p:spPr bwMode="auto">
              <a:xfrm>
                <a:off x="226" y="356"/>
                <a:ext cx="92" cy="69"/>
              </a:xfrm>
              <a:custGeom>
                <a:avLst/>
                <a:gdLst>
                  <a:gd name="T0" fmla="*/ 0 w 275"/>
                  <a:gd name="T1" fmla="*/ 208 h 208"/>
                  <a:gd name="T2" fmla="*/ 40 w 275"/>
                  <a:gd name="T3" fmla="*/ 27 h 208"/>
                  <a:gd name="T4" fmla="*/ 139 w 275"/>
                  <a:gd name="T5" fmla="*/ 0 h 208"/>
                  <a:gd name="T6" fmla="*/ 227 w 275"/>
                  <a:gd name="T7" fmla="*/ 47 h 208"/>
                  <a:gd name="T8" fmla="*/ 275 w 275"/>
                  <a:gd name="T9" fmla="*/ 132 h 208"/>
                  <a:gd name="T10" fmla="*/ 192 w 275"/>
                  <a:gd name="T11" fmla="*/ 47 h 208"/>
                  <a:gd name="T12" fmla="*/ 164 w 275"/>
                  <a:gd name="T13" fmla="*/ 169 h 208"/>
                  <a:gd name="T14" fmla="*/ 164 w 275"/>
                  <a:gd name="T15" fmla="*/ 27 h 208"/>
                  <a:gd name="T16" fmla="*/ 120 w 275"/>
                  <a:gd name="T17" fmla="*/ 21 h 208"/>
                  <a:gd name="T18" fmla="*/ 66 w 275"/>
                  <a:gd name="T19" fmla="*/ 40 h 208"/>
                  <a:gd name="T20" fmla="*/ 117 w 275"/>
                  <a:gd name="T21" fmla="*/ 169 h 208"/>
                  <a:gd name="T22" fmla="*/ 45 w 275"/>
                  <a:gd name="T23" fmla="*/ 63 h 208"/>
                  <a:gd name="T24" fmla="*/ 0 w 275"/>
                  <a:gd name="T2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5" h="208">
                    <a:moveTo>
                      <a:pt x="0" y="208"/>
                    </a:moveTo>
                    <a:lnTo>
                      <a:pt x="40" y="27"/>
                    </a:lnTo>
                    <a:lnTo>
                      <a:pt x="139" y="0"/>
                    </a:lnTo>
                    <a:lnTo>
                      <a:pt x="227" y="47"/>
                    </a:lnTo>
                    <a:lnTo>
                      <a:pt x="275" y="132"/>
                    </a:lnTo>
                    <a:lnTo>
                      <a:pt x="192" y="47"/>
                    </a:lnTo>
                    <a:lnTo>
                      <a:pt x="164" y="169"/>
                    </a:lnTo>
                    <a:lnTo>
                      <a:pt x="164" y="27"/>
                    </a:lnTo>
                    <a:lnTo>
                      <a:pt x="120" y="21"/>
                    </a:lnTo>
                    <a:lnTo>
                      <a:pt x="66" y="40"/>
                    </a:lnTo>
                    <a:lnTo>
                      <a:pt x="117" y="169"/>
                    </a:lnTo>
                    <a:lnTo>
                      <a:pt x="45" y="6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0" name="Freeform 38"/>
              <p:cNvSpPr/>
              <p:nvPr/>
            </p:nvSpPr>
            <p:spPr bwMode="auto">
              <a:xfrm>
                <a:off x="271" y="412"/>
                <a:ext cx="48" cy="112"/>
              </a:xfrm>
              <a:custGeom>
                <a:avLst/>
                <a:gdLst>
                  <a:gd name="T0" fmla="*/ 30 w 146"/>
                  <a:gd name="T1" fmla="*/ 0 h 335"/>
                  <a:gd name="T2" fmla="*/ 0 w 146"/>
                  <a:gd name="T3" fmla="*/ 0 h 335"/>
                  <a:gd name="T4" fmla="*/ 0 w 146"/>
                  <a:gd name="T5" fmla="*/ 297 h 335"/>
                  <a:gd name="T6" fmla="*/ 34 w 146"/>
                  <a:gd name="T7" fmla="*/ 335 h 335"/>
                  <a:gd name="T8" fmla="*/ 32 w 146"/>
                  <a:gd name="T9" fmla="*/ 269 h 335"/>
                  <a:gd name="T10" fmla="*/ 12 w 146"/>
                  <a:gd name="T11" fmla="*/ 165 h 335"/>
                  <a:gd name="T12" fmla="*/ 30 w 146"/>
                  <a:gd name="T13" fmla="*/ 22 h 335"/>
                  <a:gd name="T14" fmla="*/ 141 w 146"/>
                  <a:gd name="T15" fmla="*/ 303 h 335"/>
                  <a:gd name="T16" fmla="*/ 146 w 146"/>
                  <a:gd name="T17" fmla="*/ 274 h 335"/>
                  <a:gd name="T18" fmla="*/ 39 w 146"/>
                  <a:gd name="T19" fmla="*/ 9 h 335"/>
                  <a:gd name="T20" fmla="*/ 30 w 146"/>
                  <a:gd name="T2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335">
                    <a:moveTo>
                      <a:pt x="30" y="0"/>
                    </a:moveTo>
                    <a:lnTo>
                      <a:pt x="0" y="0"/>
                    </a:lnTo>
                    <a:lnTo>
                      <a:pt x="0" y="297"/>
                    </a:lnTo>
                    <a:lnTo>
                      <a:pt x="34" y="335"/>
                    </a:lnTo>
                    <a:lnTo>
                      <a:pt x="32" y="269"/>
                    </a:lnTo>
                    <a:lnTo>
                      <a:pt x="12" y="165"/>
                    </a:lnTo>
                    <a:lnTo>
                      <a:pt x="30" y="22"/>
                    </a:lnTo>
                    <a:lnTo>
                      <a:pt x="141" y="303"/>
                    </a:lnTo>
                    <a:lnTo>
                      <a:pt x="146" y="274"/>
                    </a:lnTo>
                    <a:lnTo>
                      <a:pt x="39" y="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1" name="Freeform 39"/>
              <p:cNvSpPr/>
              <p:nvPr/>
            </p:nvSpPr>
            <p:spPr bwMode="auto">
              <a:xfrm>
                <a:off x="320" y="623"/>
                <a:ext cx="14" cy="69"/>
              </a:xfrm>
              <a:custGeom>
                <a:avLst/>
                <a:gdLst>
                  <a:gd name="T0" fmla="*/ 14 w 40"/>
                  <a:gd name="T1" fmla="*/ 0 h 207"/>
                  <a:gd name="T2" fmla="*/ 40 w 40"/>
                  <a:gd name="T3" fmla="*/ 128 h 207"/>
                  <a:gd name="T4" fmla="*/ 40 w 40"/>
                  <a:gd name="T5" fmla="*/ 207 h 207"/>
                  <a:gd name="T6" fmla="*/ 0 w 40"/>
                  <a:gd name="T7" fmla="*/ 11 h 207"/>
                  <a:gd name="T8" fmla="*/ 14 w 40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7">
                    <a:moveTo>
                      <a:pt x="14" y="0"/>
                    </a:moveTo>
                    <a:lnTo>
                      <a:pt x="40" y="128"/>
                    </a:lnTo>
                    <a:lnTo>
                      <a:pt x="40" y="207"/>
                    </a:lnTo>
                    <a:lnTo>
                      <a:pt x="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2" name="Freeform 40"/>
              <p:cNvSpPr/>
              <p:nvPr/>
            </p:nvSpPr>
            <p:spPr bwMode="auto">
              <a:xfrm>
                <a:off x="105" y="724"/>
                <a:ext cx="210" cy="189"/>
              </a:xfrm>
              <a:custGeom>
                <a:avLst/>
                <a:gdLst>
                  <a:gd name="T0" fmla="*/ 54 w 631"/>
                  <a:gd name="T1" fmla="*/ 23 h 565"/>
                  <a:gd name="T2" fmla="*/ 48 w 631"/>
                  <a:gd name="T3" fmla="*/ 160 h 565"/>
                  <a:gd name="T4" fmla="*/ 0 w 631"/>
                  <a:gd name="T5" fmla="*/ 309 h 565"/>
                  <a:gd name="T6" fmla="*/ 54 w 631"/>
                  <a:gd name="T7" fmla="*/ 388 h 565"/>
                  <a:gd name="T8" fmla="*/ 189 w 631"/>
                  <a:gd name="T9" fmla="*/ 428 h 565"/>
                  <a:gd name="T10" fmla="*/ 185 w 631"/>
                  <a:gd name="T11" fmla="*/ 565 h 565"/>
                  <a:gd name="T12" fmla="*/ 207 w 631"/>
                  <a:gd name="T13" fmla="*/ 486 h 565"/>
                  <a:gd name="T14" fmla="*/ 210 w 631"/>
                  <a:gd name="T15" fmla="*/ 421 h 565"/>
                  <a:gd name="T16" fmla="*/ 545 w 631"/>
                  <a:gd name="T17" fmla="*/ 319 h 565"/>
                  <a:gd name="T18" fmla="*/ 631 w 631"/>
                  <a:gd name="T19" fmla="*/ 210 h 565"/>
                  <a:gd name="T20" fmla="*/ 529 w 631"/>
                  <a:gd name="T21" fmla="*/ 313 h 565"/>
                  <a:gd name="T22" fmla="*/ 277 w 631"/>
                  <a:gd name="T23" fmla="*/ 369 h 565"/>
                  <a:gd name="T24" fmla="*/ 72 w 631"/>
                  <a:gd name="T25" fmla="*/ 369 h 565"/>
                  <a:gd name="T26" fmla="*/ 18 w 631"/>
                  <a:gd name="T27" fmla="*/ 303 h 565"/>
                  <a:gd name="T28" fmla="*/ 61 w 631"/>
                  <a:gd name="T29" fmla="*/ 160 h 565"/>
                  <a:gd name="T30" fmla="*/ 69 w 631"/>
                  <a:gd name="T31" fmla="*/ 0 h 565"/>
                  <a:gd name="T32" fmla="*/ 54 w 631"/>
                  <a:gd name="T33" fmla="*/ 23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1" h="565">
                    <a:moveTo>
                      <a:pt x="54" y="23"/>
                    </a:moveTo>
                    <a:lnTo>
                      <a:pt x="48" y="160"/>
                    </a:lnTo>
                    <a:lnTo>
                      <a:pt x="0" y="309"/>
                    </a:lnTo>
                    <a:lnTo>
                      <a:pt x="54" y="388"/>
                    </a:lnTo>
                    <a:lnTo>
                      <a:pt x="189" y="428"/>
                    </a:lnTo>
                    <a:lnTo>
                      <a:pt x="185" y="565"/>
                    </a:lnTo>
                    <a:lnTo>
                      <a:pt x="207" y="486"/>
                    </a:lnTo>
                    <a:lnTo>
                      <a:pt x="210" y="421"/>
                    </a:lnTo>
                    <a:lnTo>
                      <a:pt x="545" y="319"/>
                    </a:lnTo>
                    <a:lnTo>
                      <a:pt x="631" y="210"/>
                    </a:lnTo>
                    <a:lnTo>
                      <a:pt x="529" y="313"/>
                    </a:lnTo>
                    <a:lnTo>
                      <a:pt x="277" y="369"/>
                    </a:lnTo>
                    <a:lnTo>
                      <a:pt x="72" y="369"/>
                    </a:lnTo>
                    <a:lnTo>
                      <a:pt x="18" y="303"/>
                    </a:lnTo>
                    <a:lnTo>
                      <a:pt x="61" y="160"/>
                    </a:lnTo>
                    <a:lnTo>
                      <a:pt x="69" y="0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3" name="Freeform 41"/>
              <p:cNvSpPr/>
              <p:nvPr/>
            </p:nvSpPr>
            <p:spPr bwMode="auto">
              <a:xfrm>
                <a:off x="324" y="160"/>
                <a:ext cx="224" cy="129"/>
              </a:xfrm>
              <a:custGeom>
                <a:avLst/>
                <a:gdLst>
                  <a:gd name="T0" fmla="*/ 546 w 672"/>
                  <a:gd name="T1" fmla="*/ 93 h 386"/>
                  <a:gd name="T2" fmla="*/ 436 w 672"/>
                  <a:gd name="T3" fmla="*/ 103 h 386"/>
                  <a:gd name="T4" fmla="*/ 258 w 672"/>
                  <a:gd name="T5" fmla="*/ 162 h 386"/>
                  <a:gd name="T6" fmla="*/ 121 w 672"/>
                  <a:gd name="T7" fmla="*/ 212 h 386"/>
                  <a:gd name="T8" fmla="*/ 56 w 672"/>
                  <a:gd name="T9" fmla="*/ 235 h 386"/>
                  <a:gd name="T10" fmla="*/ 16 w 672"/>
                  <a:gd name="T11" fmla="*/ 247 h 386"/>
                  <a:gd name="T12" fmla="*/ 0 w 672"/>
                  <a:gd name="T13" fmla="*/ 291 h 386"/>
                  <a:gd name="T14" fmla="*/ 4 w 672"/>
                  <a:gd name="T15" fmla="*/ 350 h 386"/>
                  <a:gd name="T16" fmla="*/ 27 w 672"/>
                  <a:gd name="T17" fmla="*/ 386 h 386"/>
                  <a:gd name="T18" fmla="*/ 9 w 672"/>
                  <a:gd name="T19" fmla="*/ 340 h 386"/>
                  <a:gd name="T20" fmla="*/ 16 w 672"/>
                  <a:gd name="T21" fmla="*/ 281 h 386"/>
                  <a:gd name="T22" fmla="*/ 52 w 672"/>
                  <a:gd name="T23" fmla="*/ 251 h 386"/>
                  <a:gd name="T24" fmla="*/ 82 w 672"/>
                  <a:gd name="T25" fmla="*/ 274 h 386"/>
                  <a:gd name="T26" fmla="*/ 96 w 672"/>
                  <a:gd name="T27" fmla="*/ 323 h 386"/>
                  <a:gd name="T28" fmla="*/ 82 w 672"/>
                  <a:gd name="T29" fmla="*/ 360 h 386"/>
                  <a:gd name="T30" fmla="*/ 54 w 672"/>
                  <a:gd name="T31" fmla="*/ 356 h 386"/>
                  <a:gd name="T32" fmla="*/ 38 w 672"/>
                  <a:gd name="T33" fmla="*/ 328 h 386"/>
                  <a:gd name="T34" fmla="*/ 43 w 672"/>
                  <a:gd name="T35" fmla="*/ 371 h 386"/>
                  <a:gd name="T36" fmla="*/ 70 w 672"/>
                  <a:gd name="T37" fmla="*/ 386 h 386"/>
                  <a:gd name="T38" fmla="*/ 112 w 672"/>
                  <a:gd name="T39" fmla="*/ 386 h 386"/>
                  <a:gd name="T40" fmla="*/ 158 w 672"/>
                  <a:gd name="T41" fmla="*/ 379 h 386"/>
                  <a:gd name="T42" fmla="*/ 236 w 672"/>
                  <a:gd name="T43" fmla="*/ 318 h 386"/>
                  <a:gd name="T44" fmla="*/ 335 w 672"/>
                  <a:gd name="T45" fmla="*/ 251 h 386"/>
                  <a:gd name="T46" fmla="*/ 427 w 672"/>
                  <a:gd name="T47" fmla="*/ 205 h 386"/>
                  <a:gd name="T48" fmla="*/ 530 w 672"/>
                  <a:gd name="T49" fmla="*/ 172 h 386"/>
                  <a:gd name="T50" fmla="*/ 524 w 672"/>
                  <a:gd name="T51" fmla="*/ 231 h 386"/>
                  <a:gd name="T52" fmla="*/ 550 w 672"/>
                  <a:gd name="T53" fmla="*/ 287 h 386"/>
                  <a:gd name="T54" fmla="*/ 597 w 672"/>
                  <a:gd name="T55" fmla="*/ 308 h 386"/>
                  <a:gd name="T56" fmla="*/ 652 w 672"/>
                  <a:gd name="T57" fmla="*/ 265 h 386"/>
                  <a:gd name="T58" fmla="*/ 672 w 672"/>
                  <a:gd name="T59" fmla="*/ 156 h 386"/>
                  <a:gd name="T60" fmla="*/ 658 w 672"/>
                  <a:gd name="T61" fmla="*/ 73 h 386"/>
                  <a:gd name="T62" fmla="*/ 591 w 672"/>
                  <a:gd name="T63" fmla="*/ 0 h 386"/>
                  <a:gd name="T64" fmla="*/ 539 w 672"/>
                  <a:gd name="T65" fmla="*/ 8 h 386"/>
                  <a:gd name="T66" fmla="*/ 501 w 672"/>
                  <a:gd name="T67" fmla="*/ 60 h 386"/>
                  <a:gd name="T68" fmla="*/ 546 w 672"/>
                  <a:gd name="T69" fmla="*/ 23 h 386"/>
                  <a:gd name="T70" fmla="*/ 584 w 672"/>
                  <a:gd name="T71" fmla="*/ 14 h 386"/>
                  <a:gd name="T72" fmla="*/ 648 w 672"/>
                  <a:gd name="T73" fmla="*/ 87 h 386"/>
                  <a:gd name="T74" fmla="*/ 662 w 672"/>
                  <a:gd name="T75" fmla="*/ 152 h 386"/>
                  <a:gd name="T76" fmla="*/ 636 w 672"/>
                  <a:gd name="T77" fmla="*/ 261 h 386"/>
                  <a:gd name="T78" fmla="*/ 589 w 672"/>
                  <a:gd name="T79" fmla="*/ 291 h 386"/>
                  <a:gd name="T80" fmla="*/ 551 w 672"/>
                  <a:gd name="T81" fmla="*/ 274 h 386"/>
                  <a:gd name="T82" fmla="*/ 533 w 672"/>
                  <a:gd name="T83" fmla="*/ 226 h 386"/>
                  <a:gd name="T84" fmla="*/ 544 w 672"/>
                  <a:gd name="T85" fmla="*/ 117 h 386"/>
                  <a:gd name="T86" fmla="*/ 528 w 672"/>
                  <a:gd name="T87" fmla="*/ 162 h 386"/>
                  <a:gd name="T88" fmla="*/ 377 w 672"/>
                  <a:gd name="T89" fmla="*/ 209 h 386"/>
                  <a:gd name="T90" fmla="*/ 220 w 672"/>
                  <a:gd name="T91" fmla="*/ 308 h 386"/>
                  <a:gd name="T92" fmla="*/ 135 w 672"/>
                  <a:gd name="T93" fmla="*/ 370 h 386"/>
                  <a:gd name="T94" fmla="*/ 93 w 672"/>
                  <a:gd name="T95" fmla="*/ 370 h 386"/>
                  <a:gd name="T96" fmla="*/ 110 w 672"/>
                  <a:gd name="T97" fmla="*/ 326 h 386"/>
                  <a:gd name="T98" fmla="*/ 104 w 672"/>
                  <a:gd name="T99" fmla="*/ 270 h 386"/>
                  <a:gd name="T100" fmla="*/ 78 w 672"/>
                  <a:gd name="T101" fmla="*/ 245 h 386"/>
                  <a:gd name="T102" fmla="*/ 294 w 672"/>
                  <a:gd name="T103" fmla="*/ 162 h 386"/>
                  <a:gd name="T104" fmla="*/ 458 w 672"/>
                  <a:gd name="T105" fmla="*/ 109 h 386"/>
                  <a:gd name="T106" fmla="*/ 546 w 672"/>
                  <a:gd name="T107" fmla="*/ 93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2" h="386">
                    <a:moveTo>
                      <a:pt x="546" y="93"/>
                    </a:moveTo>
                    <a:lnTo>
                      <a:pt x="436" y="103"/>
                    </a:lnTo>
                    <a:lnTo>
                      <a:pt x="258" y="162"/>
                    </a:lnTo>
                    <a:lnTo>
                      <a:pt x="121" y="212"/>
                    </a:lnTo>
                    <a:lnTo>
                      <a:pt x="56" y="235"/>
                    </a:lnTo>
                    <a:lnTo>
                      <a:pt x="16" y="247"/>
                    </a:lnTo>
                    <a:lnTo>
                      <a:pt x="0" y="291"/>
                    </a:lnTo>
                    <a:lnTo>
                      <a:pt x="4" y="350"/>
                    </a:lnTo>
                    <a:lnTo>
                      <a:pt x="27" y="386"/>
                    </a:lnTo>
                    <a:lnTo>
                      <a:pt x="9" y="340"/>
                    </a:lnTo>
                    <a:lnTo>
                      <a:pt x="16" y="281"/>
                    </a:lnTo>
                    <a:lnTo>
                      <a:pt x="52" y="251"/>
                    </a:lnTo>
                    <a:lnTo>
                      <a:pt x="82" y="274"/>
                    </a:lnTo>
                    <a:lnTo>
                      <a:pt x="96" y="323"/>
                    </a:lnTo>
                    <a:lnTo>
                      <a:pt x="82" y="360"/>
                    </a:lnTo>
                    <a:lnTo>
                      <a:pt x="54" y="356"/>
                    </a:lnTo>
                    <a:lnTo>
                      <a:pt x="38" y="328"/>
                    </a:lnTo>
                    <a:lnTo>
                      <a:pt x="43" y="371"/>
                    </a:lnTo>
                    <a:lnTo>
                      <a:pt x="70" y="386"/>
                    </a:lnTo>
                    <a:lnTo>
                      <a:pt x="112" y="386"/>
                    </a:lnTo>
                    <a:lnTo>
                      <a:pt x="158" y="379"/>
                    </a:lnTo>
                    <a:lnTo>
                      <a:pt x="236" y="318"/>
                    </a:lnTo>
                    <a:lnTo>
                      <a:pt x="335" y="251"/>
                    </a:lnTo>
                    <a:lnTo>
                      <a:pt x="427" y="205"/>
                    </a:lnTo>
                    <a:lnTo>
                      <a:pt x="530" y="172"/>
                    </a:lnTo>
                    <a:lnTo>
                      <a:pt x="524" y="231"/>
                    </a:lnTo>
                    <a:lnTo>
                      <a:pt x="550" y="287"/>
                    </a:lnTo>
                    <a:lnTo>
                      <a:pt x="597" y="308"/>
                    </a:lnTo>
                    <a:lnTo>
                      <a:pt x="652" y="265"/>
                    </a:lnTo>
                    <a:lnTo>
                      <a:pt x="672" y="156"/>
                    </a:lnTo>
                    <a:lnTo>
                      <a:pt x="658" y="73"/>
                    </a:lnTo>
                    <a:lnTo>
                      <a:pt x="591" y="0"/>
                    </a:lnTo>
                    <a:lnTo>
                      <a:pt x="539" y="8"/>
                    </a:lnTo>
                    <a:lnTo>
                      <a:pt x="501" y="60"/>
                    </a:lnTo>
                    <a:lnTo>
                      <a:pt x="546" y="23"/>
                    </a:lnTo>
                    <a:lnTo>
                      <a:pt x="584" y="14"/>
                    </a:lnTo>
                    <a:lnTo>
                      <a:pt x="648" y="87"/>
                    </a:lnTo>
                    <a:lnTo>
                      <a:pt x="662" y="152"/>
                    </a:lnTo>
                    <a:lnTo>
                      <a:pt x="636" y="261"/>
                    </a:lnTo>
                    <a:lnTo>
                      <a:pt x="589" y="291"/>
                    </a:lnTo>
                    <a:lnTo>
                      <a:pt x="551" y="274"/>
                    </a:lnTo>
                    <a:lnTo>
                      <a:pt x="533" y="226"/>
                    </a:lnTo>
                    <a:lnTo>
                      <a:pt x="544" y="117"/>
                    </a:lnTo>
                    <a:lnTo>
                      <a:pt x="528" y="162"/>
                    </a:lnTo>
                    <a:lnTo>
                      <a:pt x="377" y="209"/>
                    </a:lnTo>
                    <a:lnTo>
                      <a:pt x="220" y="308"/>
                    </a:lnTo>
                    <a:lnTo>
                      <a:pt x="135" y="370"/>
                    </a:lnTo>
                    <a:lnTo>
                      <a:pt x="93" y="370"/>
                    </a:lnTo>
                    <a:lnTo>
                      <a:pt x="110" y="326"/>
                    </a:lnTo>
                    <a:lnTo>
                      <a:pt x="104" y="270"/>
                    </a:lnTo>
                    <a:lnTo>
                      <a:pt x="78" y="245"/>
                    </a:lnTo>
                    <a:lnTo>
                      <a:pt x="294" y="162"/>
                    </a:lnTo>
                    <a:lnTo>
                      <a:pt x="458" y="109"/>
                    </a:lnTo>
                    <a:lnTo>
                      <a:pt x="546" y="9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4" name="Freeform 42"/>
              <p:cNvSpPr/>
              <p:nvPr/>
            </p:nvSpPr>
            <p:spPr bwMode="auto">
              <a:xfrm>
                <a:off x="527" y="160"/>
                <a:ext cx="62" cy="61"/>
              </a:xfrm>
              <a:custGeom>
                <a:avLst/>
                <a:gdLst>
                  <a:gd name="T0" fmla="*/ 0 w 188"/>
                  <a:gd name="T1" fmla="*/ 17 h 183"/>
                  <a:gd name="T2" fmla="*/ 48 w 188"/>
                  <a:gd name="T3" fmla="*/ 0 h 183"/>
                  <a:gd name="T4" fmla="*/ 102 w 188"/>
                  <a:gd name="T5" fmla="*/ 14 h 183"/>
                  <a:gd name="T6" fmla="*/ 156 w 188"/>
                  <a:gd name="T7" fmla="*/ 17 h 183"/>
                  <a:gd name="T8" fmla="*/ 188 w 188"/>
                  <a:gd name="T9" fmla="*/ 126 h 183"/>
                  <a:gd name="T10" fmla="*/ 134 w 188"/>
                  <a:gd name="T11" fmla="*/ 183 h 183"/>
                  <a:gd name="T12" fmla="*/ 179 w 188"/>
                  <a:gd name="T13" fmla="*/ 122 h 183"/>
                  <a:gd name="T14" fmla="*/ 147 w 188"/>
                  <a:gd name="T15" fmla="*/ 36 h 183"/>
                  <a:gd name="T16" fmla="*/ 113 w 188"/>
                  <a:gd name="T17" fmla="*/ 36 h 183"/>
                  <a:gd name="T18" fmla="*/ 130 w 188"/>
                  <a:gd name="T19" fmla="*/ 99 h 183"/>
                  <a:gd name="T20" fmla="*/ 75 w 188"/>
                  <a:gd name="T21" fmla="*/ 17 h 183"/>
                  <a:gd name="T22" fmla="*/ 0 w 188"/>
                  <a:gd name="T23" fmla="*/ 1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183">
                    <a:moveTo>
                      <a:pt x="0" y="17"/>
                    </a:moveTo>
                    <a:lnTo>
                      <a:pt x="48" y="0"/>
                    </a:lnTo>
                    <a:lnTo>
                      <a:pt x="102" y="14"/>
                    </a:lnTo>
                    <a:lnTo>
                      <a:pt x="156" y="17"/>
                    </a:lnTo>
                    <a:lnTo>
                      <a:pt x="188" y="126"/>
                    </a:lnTo>
                    <a:lnTo>
                      <a:pt x="134" y="183"/>
                    </a:lnTo>
                    <a:lnTo>
                      <a:pt x="179" y="122"/>
                    </a:lnTo>
                    <a:lnTo>
                      <a:pt x="147" y="36"/>
                    </a:lnTo>
                    <a:lnTo>
                      <a:pt x="113" y="36"/>
                    </a:lnTo>
                    <a:lnTo>
                      <a:pt x="130" y="99"/>
                    </a:lnTo>
                    <a:lnTo>
                      <a:pt x="75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5" name="Freeform 43"/>
              <p:cNvSpPr/>
              <p:nvPr/>
            </p:nvSpPr>
            <p:spPr bwMode="auto">
              <a:xfrm>
                <a:off x="541" y="202"/>
                <a:ext cx="29" cy="45"/>
              </a:xfrm>
              <a:custGeom>
                <a:avLst/>
                <a:gdLst>
                  <a:gd name="T0" fmla="*/ 86 w 86"/>
                  <a:gd name="T1" fmla="*/ 0 h 135"/>
                  <a:gd name="T2" fmla="*/ 58 w 86"/>
                  <a:gd name="T3" fmla="*/ 115 h 135"/>
                  <a:gd name="T4" fmla="*/ 4 w 86"/>
                  <a:gd name="T5" fmla="*/ 105 h 135"/>
                  <a:gd name="T6" fmla="*/ 0 w 86"/>
                  <a:gd name="T7" fmla="*/ 121 h 135"/>
                  <a:gd name="T8" fmla="*/ 49 w 86"/>
                  <a:gd name="T9" fmla="*/ 135 h 135"/>
                  <a:gd name="T10" fmla="*/ 86 w 86"/>
                  <a:gd name="T11" fmla="*/ 100 h 135"/>
                  <a:gd name="T12" fmla="*/ 86 w 86"/>
                  <a:gd name="T1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35">
                    <a:moveTo>
                      <a:pt x="86" y="0"/>
                    </a:moveTo>
                    <a:lnTo>
                      <a:pt x="58" y="115"/>
                    </a:lnTo>
                    <a:lnTo>
                      <a:pt x="4" y="105"/>
                    </a:lnTo>
                    <a:lnTo>
                      <a:pt x="0" y="121"/>
                    </a:lnTo>
                    <a:lnTo>
                      <a:pt x="49" y="135"/>
                    </a:lnTo>
                    <a:lnTo>
                      <a:pt x="86" y="10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6" name="Freeform 44"/>
              <p:cNvSpPr/>
              <p:nvPr/>
            </p:nvSpPr>
            <p:spPr bwMode="auto">
              <a:xfrm>
                <a:off x="457" y="163"/>
                <a:ext cx="39" cy="35"/>
              </a:xfrm>
              <a:custGeom>
                <a:avLst/>
                <a:gdLst>
                  <a:gd name="T0" fmla="*/ 7 w 115"/>
                  <a:gd name="T1" fmla="*/ 105 h 105"/>
                  <a:gd name="T2" fmla="*/ 0 w 115"/>
                  <a:gd name="T3" fmla="*/ 15 h 105"/>
                  <a:gd name="T4" fmla="*/ 29 w 115"/>
                  <a:gd name="T5" fmla="*/ 0 h 105"/>
                  <a:gd name="T6" fmla="*/ 82 w 115"/>
                  <a:gd name="T7" fmla="*/ 6 h 105"/>
                  <a:gd name="T8" fmla="*/ 110 w 115"/>
                  <a:gd name="T9" fmla="*/ 49 h 105"/>
                  <a:gd name="T10" fmla="*/ 115 w 115"/>
                  <a:gd name="T11" fmla="*/ 91 h 105"/>
                  <a:gd name="T12" fmla="*/ 93 w 115"/>
                  <a:gd name="T13" fmla="*/ 91 h 105"/>
                  <a:gd name="T14" fmla="*/ 86 w 115"/>
                  <a:gd name="T15" fmla="*/ 40 h 105"/>
                  <a:gd name="T16" fmla="*/ 58 w 115"/>
                  <a:gd name="T17" fmla="*/ 17 h 105"/>
                  <a:gd name="T18" fmla="*/ 22 w 115"/>
                  <a:gd name="T19" fmla="*/ 15 h 105"/>
                  <a:gd name="T20" fmla="*/ 6 w 115"/>
                  <a:gd name="T21" fmla="*/ 22 h 105"/>
                  <a:gd name="T22" fmla="*/ 18 w 115"/>
                  <a:gd name="T23" fmla="*/ 105 h 105"/>
                  <a:gd name="T24" fmla="*/ 7 w 115"/>
                  <a:gd name="T2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" h="105">
                    <a:moveTo>
                      <a:pt x="7" y="105"/>
                    </a:moveTo>
                    <a:lnTo>
                      <a:pt x="0" y="15"/>
                    </a:lnTo>
                    <a:lnTo>
                      <a:pt x="29" y="0"/>
                    </a:lnTo>
                    <a:lnTo>
                      <a:pt x="82" y="6"/>
                    </a:lnTo>
                    <a:lnTo>
                      <a:pt x="110" y="49"/>
                    </a:lnTo>
                    <a:lnTo>
                      <a:pt x="115" y="91"/>
                    </a:lnTo>
                    <a:lnTo>
                      <a:pt x="93" y="91"/>
                    </a:lnTo>
                    <a:lnTo>
                      <a:pt x="86" y="40"/>
                    </a:lnTo>
                    <a:lnTo>
                      <a:pt x="58" y="17"/>
                    </a:lnTo>
                    <a:lnTo>
                      <a:pt x="22" y="15"/>
                    </a:lnTo>
                    <a:lnTo>
                      <a:pt x="6" y="22"/>
                    </a:lnTo>
                    <a:lnTo>
                      <a:pt x="18" y="105"/>
                    </a:lnTo>
                    <a:lnTo>
                      <a:pt x="7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7" name="Freeform 45"/>
              <p:cNvSpPr/>
              <p:nvPr/>
            </p:nvSpPr>
            <p:spPr bwMode="auto">
              <a:xfrm>
                <a:off x="579" y="189"/>
                <a:ext cx="189" cy="190"/>
              </a:xfrm>
              <a:custGeom>
                <a:avLst/>
                <a:gdLst>
                  <a:gd name="T0" fmla="*/ 23 w 568"/>
                  <a:gd name="T1" fmla="*/ 0 h 569"/>
                  <a:gd name="T2" fmla="*/ 126 w 568"/>
                  <a:gd name="T3" fmla="*/ 12 h 569"/>
                  <a:gd name="T4" fmla="*/ 243 w 568"/>
                  <a:gd name="T5" fmla="*/ 55 h 569"/>
                  <a:gd name="T6" fmla="*/ 435 w 568"/>
                  <a:gd name="T7" fmla="*/ 158 h 569"/>
                  <a:gd name="T8" fmla="*/ 562 w 568"/>
                  <a:gd name="T9" fmla="*/ 236 h 569"/>
                  <a:gd name="T10" fmla="*/ 568 w 568"/>
                  <a:gd name="T11" fmla="*/ 273 h 569"/>
                  <a:gd name="T12" fmla="*/ 558 w 568"/>
                  <a:gd name="T13" fmla="*/ 409 h 569"/>
                  <a:gd name="T14" fmla="*/ 542 w 568"/>
                  <a:gd name="T15" fmla="*/ 569 h 569"/>
                  <a:gd name="T16" fmla="*/ 558 w 568"/>
                  <a:gd name="T17" fmla="*/ 284 h 569"/>
                  <a:gd name="T18" fmla="*/ 550 w 568"/>
                  <a:gd name="T19" fmla="*/ 241 h 569"/>
                  <a:gd name="T20" fmla="*/ 515 w 568"/>
                  <a:gd name="T21" fmla="*/ 221 h 569"/>
                  <a:gd name="T22" fmla="*/ 489 w 568"/>
                  <a:gd name="T23" fmla="*/ 247 h 569"/>
                  <a:gd name="T24" fmla="*/ 477 w 568"/>
                  <a:gd name="T25" fmla="*/ 295 h 569"/>
                  <a:gd name="T26" fmla="*/ 485 w 568"/>
                  <a:gd name="T27" fmla="*/ 333 h 569"/>
                  <a:gd name="T28" fmla="*/ 500 w 568"/>
                  <a:gd name="T29" fmla="*/ 333 h 569"/>
                  <a:gd name="T30" fmla="*/ 528 w 568"/>
                  <a:gd name="T31" fmla="*/ 316 h 569"/>
                  <a:gd name="T32" fmla="*/ 533 w 568"/>
                  <a:gd name="T33" fmla="*/ 279 h 569"/>
                  <a:gd name="T34" fmla="*/ 537 w 568"/>
                  <a:gd name="T35" fmla="*/ 316 h 569"/>
                  <a:gd name="T36" fmla="*/ 507 w 568"/>
                  <a:gd name="T37" fmla="*/ 356 h 569"/>
                  <a:gd name="T38" fmla="*/ 467 w 568"/>
                  <a:gd name="T39" fmla="*/ 356 h 569"/>
                  <a:gd name="T40" fmla="*/ 434 w 568"/>
                  <a:gd name="T41" fmla="*/ 333 h 569"/>
                  <a:gd name="T42" fmla="*/ 238 w 568"/>
                  <a:gd name="T43" fmla="*/ 194 h 569"/>
                  <a:gd name="T44" fmla="*/ 101 w 568"/>
                  <a:gd name="T45" fmla="*/ 108 h 569"/>
                  <a:gd name="T46" fmla="*/ 25 w 568"/>
                  <a:gd name="T47" fmla="*/ 75 h 569"/>
                  <a:gd name="T48" fmla="*/ 0 w 568"/>
                  <a:gd name="T49" fmla="*/ 69 h 569"/>
                  <a:gd name="T50" fmla="*/ 16 w 568"/>
                  <a:gd name="T51" fmla="*/ 52 h 569"/>
                  <a:gd name="T52" fmla="*/ 88 w 568"/>
                  <a:gd name="T53" fmla="*/ 78 h 569"/>
                  <a:gd name="T54" fmla="*/ 211 w 568"/>
                  <a:gd name="T55" fmla="*/ 154 h 569"/>
                  <a:gd name="T56" fmla="*/ 346 w 568"/>
                  <a:gd name="T57" fmla="*/ 247 h 569"/>
                  <a:gd name="T58" fmla="*/ 472 w 568"/>
                  <a:gd name="T59" fmla="*/ 339 h 569"/>
                  <a:gd name="T60" fmla="*/ 461 w 568"/>
                  <a:gd name="T61" fmla="*/ 295 h 569"/>
                  <a:gd name="T62" fmla="*/ 468 w 568"/>
                  <a:gd name="T63" fmla="*/ 247 h 569"/>
                  <a:gd name="T64" fmla="*/ 500 w 568"/>
                  <a:gd name="T65" fmla="*/ 213 h 569"/>
                  <a:gd name="T66" fmla="*/ 355 w 568"/>
                  <a:gd name="T67" fmla="*/ 125 h 569"/>
                  <a:gd name="T68" fmla="*/ 216 w 568"/>
                  <a:gd name="T69" fmla="*/ 55 h 569"/>
                  <a:gd name="T70" fmla="*/ 125 w 568"/>
                  <a:gd name="T71" fmla="*/ 22 h 569"/>
                  <a:gd name="T72" fmla="*/ 18 w 568"/>
                  <a:gd name="T73" fmla="*/ 6 h 569"/>
                  <a:gd name="T74" fmla="*/ 23 w 568"/>
                  <a:gd name="T7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8" h="569">
                    <a:moveTo>
                      <a:pt x="23" y="0"/>
                    </a:moveTo>
                    <a:lnTo>
                      <a:pt x="126" y="12"/>
                    </a:lnTo>
                    <a:lnTo>
                      <a:pt x="243" y="55"/>
                    </a:lnTo>
                    <a:lnTo>
                      <a:pt x="435" y="158"/>
                    </a:lnTo>
                    <a:lnTo>
                      <a:pt x="562" y="236"/>
                    </a:lnTo>
                    <a:lnTo>
                      <a:pt x="568" y="273"/>
                    </a:lnTo>
                    <a:lnTo>
                      <a:pt x="558" y="409"/>
                    </a:lnTo>
                    <a:lnTo>
                      <a:pt x="542" y="569"/>
                    </a:lnTo>
                    <a:lnTo>
                      <a:pt x="558" y="284"/>
                    </a:lnTo>
                    <a:lnTo>
                      <a:pt x="550" y="241"/>
                    </a:lnTo>
                    <a:lnTo>
                      <a:pt x="515" y="221"/>
                    </a:lnTo>
                    <a:lnTo>
                      <a:pt x="489" y="247"/>
                    </a:lnTo>
                    <a:lnTo>
                      <a:pt x="477" y="295"/>
                    </a:lnTo>
                    <a:lnTo>
                      <a:pt x="485" y="333"/>
                    </a:lnTo>
                    <a:lnTo>
                      <a:pt x="500" y="333"/>
                    </a:lnTo>
                    <a:lnTo>
                      <a:pt x="528" y="316"/>
                    </a:lnTo>
                    <a:lnTo>
                      <a:pt x="533" y="279"/>
                    </a:lnTo>
                    <a:lnTo>
                      <a:pt x="537" y="316"/>
                    </a:lnTo>
                    <a:lnTo>
                      <a:pt x="507" y="356"/>
                    </a:lnTo>
                    <a:lnTo>
                      <a:pt x="467" y="356"/>
                    </a:lnTo>
                    <a:lnTo>
                      <a:pt x="434" y="333"/>
                    </a:lnTo>
                    <a:lnTo>
                      <a:pt x="238" y="194"/>
                    </a:lnTo>
                    <a:lnTo>
                      <a:pt x="101" y="108"/>
                    </a:lnTo>
                    <a:lnTo>
                      <a:pt x="25" y="75"/>
                    </a:lnTo>
                    <a:lnTo>
                      <a:pt x="0" y="69"/>
                    </a:lnTo>
                    <a:lnTo>
                      <a:pt x="16" y="52"/>
                    </a:lnTo>
                    <a:lnTo>
                      <a:pt x="88" y="78"/>
                    </a:lnTo>
                    <a:lnTo>
                      <a:pt x="211" y="154"/>
                    </a:lnTo>
                    <a:lnTo>
                      <a:pt x="346" y="247"/>
                    </a:lnTo>
                    <a:lnTo>
                      <a:pt x="472" y="339"/>
                    </a:lnTo>
                    <a:lnTo>
                      <a:pt x="461" y="295"/>
                    </a:lnTo>
                    <a:lnTo>
                      <a:pt x="468" y="247"/>
                    </a:lnTo>
                    <a:lnTo>
                      <a:pt x="500" y="213"/>
                    </a:lnTo>
                    <a:lnTo>
                      <a:pt x="355" y="125"/>
                    </a:lnTo>
                    <a:lnTo>
                      <a:pt x="216" y="55"/>
                    </a:lnTo>
                    <a:lnTo>
                      <a:pt x="125" y="22"/>
                    </a:lnTo>
                    <a:lnTo>
                      <a:pt x="18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8" name="Freeform 46"/>
              <p:cNvSpPr/>
              <p:nvPr/>
            </p:nvSpPr>
            <p:spPr bwMode="auto">
              <a:xfrm>
                <a:off x="324" y="266"/>
                <a:ext cx="449" cy="670"/>
              </a:xfrm>
              <a:custGeom>
                <a:avLst/>
                <a:gdLst>
                  <a:gd name="T0" fmla="*/ 9 w 1348"/>
                  <a:gd name="T1" fmla="*/ 6 h 2009"/>
                  <a:gd name="T2" fmla="*/ 34 w 1348"/>
                  <a:gd name="T3" fmla="*/ 88 h 2009"/>
                  <a:gd name="T4" fmla="*/ 43 w 1348"/>
                  <a:gd name="T5" fmla="*/ 290 h 2009"/>
                  <a:gd name="T6" fmla="*/ 47 w 1348"/>
                  <a:gd name="T7" fmla="*/ 598 h 2009"/>
                  <a:gd name="T8" fmla="*/ 43 w 1348"/>
                  <a:gd name="T9" fmla="*/ 1014 h 2009"/>
                  <a:gd name="T10" fmla="*/ 39 w 1348"/>
                  <a:gd name="T11" fmla="*/ 1344 h 2009"/>
                  <a:gd name="T12" fmla="*/ 29 w 1348"/>
                  <a:gd name="T13" fmla="*/ 1732 h 2009"/>
                  <a:gd name="T14" fmla="*/ 16 w 1348"/>
                  <a:gd name="T15" fmla="*/ 1941 h 2009"/>
                  <a:gd name="T16" fmla="*/ 324 w 1348"/>
                  <a:gd name="T17" fmla="*/ 1974 h 2009"/>
                  <a:gd name="T18" fmla="*/ 511 w 1348"/>
                  <a:gd name="T19" fmla="*/ 1980 h 2009"/>
                  <a:gd name="T20" fmla="*/ 881 w 1348"/>
                  <a:gd name="T21" fmla="*/ 1974 h 2009"/>
                  <a:gd name="T22" fmla="*/ 1067 w 1348"/>
                  <a:gd name="T23" fmla="*/ 1966 h 2009"/>
                  <a:gd name="T24" fmla="*/ 1348 w 1348"/>
                  <a:gd name="T25" fmla="*/ 1937 h 2009"/>
                  <a:gd name="T26" fmla="*/ 1095 w 1348"/>
                  <a:gd name="T27" fmla="*/ 1993 h 2009"/>
                  <a:gd name="T28" fmla="*/ 865 w 1348"/>
                  <a:gd name="T29" fmla="*/ 2002 h 2009"/>
                  <a:gd name="T30" fmla="*/ 557 w 1348"/>
                  <a:gd name="T31" fmla="*/ 2009 h 2009"/>
                  <a:gd name="T32" fmla="*/ 272 w 1348"/>
                  <a:gd name="T33" fmla="*/ 1987 h 2009"/>
                  <a:gd name="T34" fmla="*/ 0 w 1348"/>
                  <a:gd name="T35" fmla="*/ 1957 h 2009"/>
                  <a:gd name="T36" fmla="*/ 16 w 1348"/>
                  <a:gd name="T37" fmla="*/ 1659 h 2009"/>
                  <a:gd name="T38" fmla="*/ 25 w 1348"/>
                  <a:gd name="T39" fmla="*/ 1198 h 2009"/>
                  <a:gd name="T40" fmla="*/ 29 w 1348"/>
                  <a:gd name="T41" fmla="*/ 774 h 2009"/>
                  <a:gd name="T42" fmla="*/ 29 w 1348"/>
                  <a:gd name="T43" fmla="*/ 392 h 2009"/>
                  <a:gd name="T44" fmla="*/ 16 w 1348"/>
                  <a:gd name="T45" fmla="*/ 122 h 2009"/>
                  <a:gd name="T46" fmla="*/ 0 w 1348"/>
                  <a:gd name="T47" fmla="*/ 0 h 2009"/>
                  <a:gd name="T48" fmla="*/ 9 w 1348"/>
                  <a:gd name="T49" fmla="*/ 6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8" h="2009">
                    <a:moveTo>
                      <a:pt x="9" y="6"/>
                    </a:moveTo>
                    <a:lnTo>
                      <a:pt x="34" y="88"/>
                    </a:lnTo>
                    <a:lnTo>
                      <a:pt x="43" y="290"/>
                    </a:lnTo>
                    <a:lnTo>
                      <a:pt x="47" y="598"/>
                    </a:lnTo>
                    <a:lnTo>
                      <a:pt x="43" y="1014"/>
                    </a:lnTo>
                    <a:lnTo>
                      <a:pt x="39" y="1344"/>
                    </a:lnTo>
                    <a:lnTo>
                      <a:pt x="29" y="1732"/>
                    </a:lnTo>
                    <a:lnTo>
                      <a:pt x="16" y="1941"/>
                    </a:lnTo>
                    <a:lnTo>
                      <a:pt x="324" y="1974"/>
                    </a:lnTo>
                    <a:lnTo>
                      <a:pt x="511" y="1980"/>
                    </a:lnTo>
                    <a:lnTo>
                      <a:pt x="881" y="1974"/>
                    </a:lnTo>
                    <a:lnTo>
                      <a:pt x="1067" y="1966"/>
                    </a:lnTo>
                    <a:lnTo>
                      <a:pt x="1348" y="1937"/>
                    </a:lnTo>
                    <a:lnTo>
                      <a:pt x="1095" y="1993"/>
                    </a:lnTo>
                    <a:lnTo>
                      <a:pt x="865" y="2002"/>
                    </a:lnTo>
                    <a:lnTo>
                      <a:pt x="557" y="2009"/>
                    </a:lnTo>
                    <a:lnTo>
                      <a:pt x="272" y="1987"/>
                    </a:lnTo>
                    <a:lnTo>
                      <a:pt x="0" y="1957"/>
                    </a:lnTo>
                    <a:lnTo>
                      <a:pt x="16" y="1659"/>
                    </a:lnTo>
                    <a:lnTo>
                      <a:pt x="25" y="1198"/>
                    </a:lnTo>
                    <a:lnTo>
                      <a:pt x="29" y="774"/>
                    </a:lnTo>
                    <a:lnTo>
                      <a:pt x="29" y="392"/>
                    </a:lnTo>
                    <a:lnTo>
                      <a:pt x="16" y="122"/>
                    </a:lnTo>
                    <a:lnTo>
                      <a:pt x="0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59" name="Freeform 47"/>
              <p:cNvSpPr/>
              <p:nvPr/>
            </p:nvSpPr>
            <p:spPr bwMode="auto">
              <a:xfrm>
                <a:off x="752" y="373"/>
                <a:ext cx="21" cy="540"/>
              </a:xfrm>
              <a:custGeom>
                <a:avLst/>
                <a:gdLst>
                  <a:gd name="T0" fmla="*/ 18 w 65"/>
                  <a:gd name="T1" fmla="*/ 80 h 1620"/>
                  <a:gd name="T2" fmla="*/ 14 w 65"/>
                  <a:gd name="T3" fmla="*/ 307 h 1620"/>
                  <a:gd name="T4" fmla="*/ 18 w 65"/>
                  <a:gd name="T5" fmla="*/ 769 h 1620"/>
                  <a:gd name="T6" fmla="*/ 38 w 65"/>
                  <a:gd name="T7" fmla="*/ 1279 h 1620"/>
                  <a:gd name="T8" fmla="*/ 65 w 65"/>
                  <a:gd name="T9" fmla="*/ 1620 h 1620"/>
                  <a:gd name="T10" fmla="*/ 38 w 65"/>
                  <a:gd name="T11" fmla="*/ 1395 h 1620"/>
                  <a:gd name="T12" fmla="*/ 14 w 65"/>
                  <a:gd name="T13" fmla="*/ 1075 h 1620"/>
                  <a:gd name="T14" fmla="*/ 9 w 65"/>
                  <a:gd name="T15" fmla="*/ 680 h 1620"/>
                  <a:gd name="T16" fmla="*/ 0 w 65"/>
                  <a:gd name="T17" fmla="*/ 277 h 1620"/>
                  <a:gd name="T18" fmla="*/ 18 w 65"/>
                  <a:gd name="T19" fmla="*/ 0 h 1620"/>
                  <a:gd name="T20" fmla="*/ 18 w 65"/>
                  <a:gd name="T21" fmla="*/ 80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620">
                    <a:moveTo>
                      <a:pt x="18" y="80"/>
                    </a:moveTo>
                    <a:lnTo>
                      <a:pt x="14" y="307"/>
                    </a:lnTo>
                    <a:lnTo>
                      <a:pt x="18" y="769"/>
                    </a:lnTo>
                    <a:lnTo>
                      <a:pt x="38" y="1279"/>
                    </a:lnTo>
                    <a:lnTo>
                      <a:pt x="65" y="1620"/>
                    </a:lnTo>
                    <a:lnTo>
                      <a:pt x="38" y="1395"/>
                    </a:lnTo>
                    <a:lnTo>
                      <a:pt x="14" y="1075"/>
                    </a:lnTo>
                    <a:lnTo>
                      <a:pt x="9" y="680"/>
                    </a:lnTo>
                    <a:lnTo>
                      <a:pt x="0" y="277"/>
                    </a:lnTo>
                    <a:lnTo>
                      <a:pt x="18" y="0"/>
                    </a:lnTo>
                    <a:lnTo>
                      <a:pt x="18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560" name="Text Box 48"/>
            <p:cNvSpPr txBox="1">
              <a:spLocks noChangeArrowheads="1"/>
            </p:cNvSpPr>
            <p:nvPr/>
          </p:nvSpPr>
          <p:spPr bwMode="auto">
            <a:xfrm>
              <a:off x="3175" y="1815"/>
              <a:ext cx="3628" cy="4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000" b="1">
                  <a:solidFill>
                    <a:schemeClr val="hlink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老师，我们在日计划中存在下列问题？</a:t>
              </a:r>
              <a:endParaRPr lang="zh-CN" altLang="en-US" sz="20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aphicFrame>
        <p:nvGraphicFramePr>
          <p:cNvPr id="64561" name="Group 49"/>
          <p:cNvGraphicFramePr>
            <a:graphicFrameLocks noGrp="1"/>
          </p:cNvGraphicFramePr>
          <p:nvPr/>
        </p:nvGraphicFramePr>
        <p:xfrm>
          <a:off x="5307013" y="2492375"/>
          <a:ext cx="3816350" cy="1425575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714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1、我们来讨论：问题原因---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2、我们来讨论：解决措施---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4571" name="Rectangle 59"/>
          <p:cNvSpPr>
            <a:spLocks noChangeArrowheads="1"/>
          </p:cNvSpPr>
          <p:nvPr/>
        </p:nvSpPr>
        <p:spPr bwMode="auto">
          <a:xfrm>
            <a:off x="5091113" y="2276475"/>
            <a:ext cx="4248150" cy="18002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4572" name="Picture 6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3" y="2924175"/>
            <a:ext cx="17653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73" name="TextBox 8"/>
          <p:cNvSpPr>
            <a:spLocks noChangeArrowheads="1"/>
          </p:cNvSpPr>
          <p:nvPr/>
        </p:nvSpPr>
        <p:spPr bwMode="auto">
          <a:xfrm>
            <a:off x="771525" y="404813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第五讲 课堂互动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5538" name="矩形 1"/>
          <p:cNvSpPr>
            <a:spLocks noChangeArrowheads="1"/>
          </p:cNvSpPr>
          <p:nvPr/>
        </p:nvSpPr>
        <p:spPr bwMode="auto">
          <a:xfrm>
            <a:off x="360363" y="0"/>
            <a:ext cx="336550" cy="9080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5539" name="直接连接符 2"/>
          <p:cNvSpPr>
            <a:spLocks noChangeShapeType="1"/>
          </p:cNvSpPr>
          <p:nvPr/>
        </p:nvSpPr>
        <p:spPr bwMode="auto">
          <a:xfrm>
            <a:off x="360363" y="908050"/>
            <a:ext cx="4368800" cy="1588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4319588" cy="7032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二、课堂互动</a:t>
            </a:r>
            <a:endParaRPr lang="zh-CN" altLang="en-US" sz="2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65541" name="Group 5"/>
          <p:cNvGraphicFramePr>
            <a:graphicFrameLocks noGrp="1"/>
          </p:cNvGraphicFramePr>
          <p:nvPr/>
        </p:nvGraphicFramePr>
        <p:xfrm>
          <a:off x="1419225" y="2203450"/>
          <a:ext cx="9440863" cy="3176589"/>
        </p:xfrm>
        <a:graphic>
          <a:graphicData uri="http://schemas.openxmlformats.org/drawingml/2006/table">
            <a:tbl>
              <a:tblPr/>
              <a:tblGrid>
                <a:gridCol w="9440863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1、学员提问：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分小组讨论提问内容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2、问题归类：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学员代表板书问题归类，老师引导梳理问题类别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3、方案框架：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老师引导式提出解决方案框架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4、方案细化：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学员讨论提出解决方案的改善动作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5、方案点评：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老师点评学员的模拟改善动作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1274763" y="2060575"/>
            <a:ext cx="9720262" cy="3527425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64" name="TextBox 8"/>
          <p:cNvSpPr>
            <a:spLocks noChangeArrowheads="1"/>
          </p:cNvSpPr>
          <p:nvPr/>
        </p:nvSpPr>
        <p:spPr bwMode="auto">
          <a:xfrm>
            <a:off x="773113" y="333375"/>
            <a:ext cx="424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第五讲 课堂互动，问题解答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6562" name="矩形 104"/>
          <p:cNvSpPr>
            <a:spLocks noChangeArrowheads="1"/>
          </p:cNvSpPr>
          <p:nvPr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563" name="矩形 2"/>
          <p:cNvSpPr>
            <a:spLocks noChangeArrowheads="1"/>
          </p:cNvSpPr>
          <p:nvPr/>
        </p:nvSpPr>
        <p:spPr bwMode="auto">
          <a:xfrm>
            <a:off x="0" y="0"/>
            <a:ext cx="12201525" cy="6875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564" name="矩形 3"/>
          <p:cNvSpPr>
            <a:spLocks noChangeArrowheads="1"/>
          </p:cNvSpPr>
          <p:nvPr/>
        </p:nvSpPr>
        <p:spPr bwMode="auto">
          <a:xfrm>
            <a:off x="1993900" y="0"/>
            <a:ext cx="2736850" cy="6858000"/>
          </a:xfrm>
          <a:prstGeom prst="rect">
            <a:avLst/>
          </a:prstGeom>
          <a:solidFill>
            <a:srgbClr val="4D9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565" name="椭圆 4"/>
          <p:cNvSpPr>
            <a:spLocks noChangeArrowheads="1"/>
          </p:cNvSpPr>
          <p:nvPr/>
        </p:nvSpPr>
        <p:spPr bwMode="auto">
          <a:xfrm>
            <a:off x="1419225" y="1628775"/>
            <a:ext cx="3887788" cy="3889375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A5A5A5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6567" name="椭圆 1"/>
          <p:cNvSpPr>
            <a:spLocks noChangeArrowheads="1"/>
          </p:cNvSpPr>
          <p:nvPr/>
        </p:nvSpPr>
        <p:spPr bwMode="auto">
          <a:xfrm>
            <a:off x="2174875" y="4868863"/>
            <a:ext cx="2376488" cy="43180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492375"/>
            <a:ext cx="27559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4453" y="1052835"/>
            <a:ext cx="5109091" cy="171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782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782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782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782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782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782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782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782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782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u="none" dirty="0">
                <a:solidFill>
                  <a:srgbClr val="A71F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冬青黑体简体中文 W6"/>
              </a:rPr>
              <a:t>感谢聆听</a:t>
            </a:r>
            <a:endParaRPr lang="zh-CN" altLang="en-US" sz="9600" b="1" u="none" dirty="0">
              <a:solidFill>
                <a:srgbClr val="A71F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冬青黑体简体中文 W6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5563372" y="5949175"/>
            <a:ext cx="6287858" cy="392113"/>
            <a:chOff x="1091704" y="2825562"/>
            <a:chExt cx="6720656" cy="3919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091704" y="3022344"/>
              <a:ext cx="3264273" cy="0"/>
            </a:xfrm>
            <a:prstGeom prst="line">
              <a:avLst/>
            </a:prstGeom>
            <a:ln>
              <a:solidFill>
                <a:srgbClr val="A71F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G:\360data\重要数据\桌面\1031654654-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4" y="2825562"/>
              <a:ext cx="361951" cy="39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4787826" y="3022344"/>
              <a:ext cx="3024534" cy="0"/>
            </a:xfrm>
            <a:prstGeom prst="line">
              <a:avLst/>
            </a:prstGeom>
            <a:ln>
              <a:solidFill>
                <a:srgbClr val="A71F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84" y="2793459"/>
            <a:ext cx="4802791" cy="308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9725" y="1773238"/>
            <a:ext cx="5327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内容和形式的互动发展 </a:t>
            </a:r>
            <a:endParaRPr lang="zh-CN" altLang="en-US" sz="320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2900" y="981075"/>
            <a:ext cx="5181600" cy="7032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先表后里，互动发展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0246" name="TextBox 8"/>
          <p:cNvSpPr>
            <a:spLocks noChangeArrowheads="1"/>
          </p:cNvSpPr>
          <p:nvPr/>
        </p:nvSpPr>
        <p:spPr bwMode="auto">
          <a:xfrm>
            <a:off x="771525" y="33337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pSp>
        <p:nvGrpSpPr>
          <p:cNvPr id="10247" name="Group 7"/>
          <p:cNvGrpSpPr/>
          <p:nvPr/>
        </p:nvGrpSpPr>
        <p:grpSpPr bwMode="auto">
          <a:xfrm>
            <a:off x="1347788" y="2708275"/>
            <a:ext cx="9359900" cy="2959100"/>
            <a:chOff x="0" y="0"/>
            <a:chExt cx="14741" cy="4659"/>
          </a:xfrm>
        </p:grpSpPr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4310" y="227"/>
              <a:ext cx="8505" cy="1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5332" y="1928"/>
              <a:ext cx="8616" cy="1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6465" y="3523"/>
              <a:ext cx="8277" cy="11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1" name="Freeform 11"/>
            <p:cNvSpPr/>
            <p:nvPr/>
          </p:nvSpPr>
          <p:spPr bwMode="auto">
            <a:xfrm>
              <a:off x="2268" y="229"/>
              <a:ext cx="4195" cy="4421"/>
            </a:xfrm>
            <a:custGeom>
              <a:avLst/>
              <a:gdLst>
                <a:gd name="T0" fmla="*/ 0 w 1905"/>
                <a:gd name="T1" fmla="*/ 0 h 2406"/>
                <a:gd name="T2" fmla="*/ 0 w 1905"/>
                <a:gd name="T3" fmla="*/ 2235 h 2406"/>
                <a:gd name="T4" fmla="*/ 1614 w 1905"/>
                <a:gd name="T5" fmla="*/ 2235 h 2406"/>
                <a:gd name="T6" fmla="*/ 1614 w 1905"/>
                <a:gd name="T7" fmla="*/ 2406 h 2406"/>
                <a:gd name="T8" fmla="*/ 1905 w 1905"/>
                <a:gd name="T9" fmla="*/ 2073 h 2406"/>
                <a:gd name="T10" fmla="*/ 1614 w 1905"/>
                <a:gd name="T11" fmla="*/ 1740 h 2406"/>
                <a:gd name="T12" fmla="*/ 1614 w 1905"/>
                <a:gd name="T13" fmla="*/ 1905 h 2406"/>
                <a:gd name="T14" fmla="*/ 384 w 1905"/>
                <a:gd name="T15" fmla="*/ 1905 h 2406"/>
                <a:gd name="T16" fmla="*/ 384 w 1905"/>
                <a:gd name="T17" fmla="*/ 0 h 2406"/>
                <a:gd name="T18" fmla="*/ 0 w 1905"/>
                <a:gd name="T19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" h="2406">
                  <a:moveTo>
                    <a:pt x="0" y="0"/>
                  </a:moveTo>
                  <a:lnTo>
                    <a:pt x="0" y="2235"/>
                  </a:lnTo>
                  <a:lnTo>
                    <a:pt x="1614" y="2235"/>
                  </a:lnTo>
                  <a:lnTo>
                    <a:pt x="1614" y="2406"/>
                  </a:lnTo>
                  <a:lnTo>
                    <a:pt x="1905" y="2073"/>
                  </a:lnTo>
                  <a:lnTo>
                    <a:pt x="1614" y="1740"/>
                  </a:lnTo>
                  <a:lnTo>
                    <a:pt x="1614" y="1905"/>
                  </a:lnTo>
                  <a:lnTo>
                    <a:pt x="384" y="1905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252" name="Freeform 12"/>
            <p:cNvSpPr/>
            <p:nvPr/>
          </p:nvSpPr>
          <p:spPr bwMode="auto">
            <a:xfrm>
              <a:off x="1130" y="227"/>
              <a:ext cx="4330" cy="2835"/>
            </a:xfrm>
            <a:custGeom>
              <a:avLst/>
              <a:gdLst>
                <a:gd name="T0" fmla="*/ 0 w 1905"/>
                <a:gd name="T1" fmla="*/ 0 h 1533"/>
                <a:gd name="T2" fmla="*/ 0 w 1905"/>
                <a:gd name="T3" fmla="*/ 1362 h 1533"/>
                <a:gd name="T4" fmla="*/ 1614 w 1905"/>
                <a:gd name="T5" fmla="*/ 1362 h 1533"/>
                <a:gd name="T6" fmla="*/ 1614 w 1905"/>
                <a:gd name="T7" fmla="*/ 1533 h 1533"/>
                <a:gd name="T8" fmla="*/ 1905 w 1905"/>
                <a:gd name="T9" fmla="*/ 1200 h 1533"/>
                <a:gd name="T10" fmla="*/ 1614 w 1905"/>
                <a:gd name="T11" fmla="*/ 867 h 1533"/>
                <a:gd name="T12" fmla="*/ 1614 w 1905"/>
                <a:gd name="T13" fmla="*/ 1032 h 1533"/>
                <a:gd name="T14" fmla="*/ 384 w 1905"/>
                <a:gd name="T15" fmla="*/ 1032 h 1533"/>
                <a:gd name="T16" fmla="*/ 384 w 1905"/>
                <a:gd name="T17" fmla="*/ 0 h 1533"/>
                <a:gd name="T18" fmla="*/ 0 w 1905"/>
                <a:gd name="T19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" h="1533">
                  <a:moveTo>
                    <a:pt x="0" y="0"/>
                  </a:moveTo>
                  <a:lnTo>
                    <a:pt x="0" y="1362"/>
                  </a:lnTo>
                  <a:lnTo>
                    <a:pt x="1614" y="1362"/>
                  </a:lnTo>
                  <a:lnTo>
                    <a:pt x="1614" y="1533"/>
                  </a:lnTo>
                  <a:lnTo>
                    <a:pt x="1905" y="1200"/>
                  </a:lnTo>
                  <a:lnTo>
                    <a:pt x="1614" y="867"/>
                  </a:lnTo>
                  <a:lnTo>
                    <a:pt x="1614" y="1032"/>
                  </a:lnTo>
                  <a:lnTo>
                    <a:pt x="384" y="1032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253" name="Freeform 13"/>
            <p:cNvSpPr/>
            <p:nvPr/>
          </p:nvSpPr>
          <p:spPr bwMode="auto">
            <a:xfrm>
              <a:off x="0" y="215"/>
              <a:ext cx="4309" cy="1146"/>
            </a:xfrm>
            <a:custGeom>
              <a:avLst/>
              <a:gdLst>
                <a:gd name="T0" fmla="*/ 0 w 1905"/>
                <a:gd name="T1" fmla="*/ 3 h 666"/>
                <a:gd name="T2" fmla="*/ 0 w 1905"/>
                <a:gd name="T3" fmla="*/ 495 h 666"/>
                <a:gd name="T4" fmla="*/ 1614 w 1905"/>
                <a:gd name="T5" fmla="*/ 495 h 666"/>
                <a:gd name="T6" fmla="*/ 1614 w 1905"/>
                <a:gd name="T7" fmla="*/ 666 h 666"/>
                <a:gd name="T8" fmla="*/ 1905 w 1905"/>
                <a:gd name="T9" fmla="*/ 333 h 666"/>
                <a:gd name="T10" fmla="*/ 1614 w 1905"/>
                <a:gd name="T11" fmla="*/ 0 h 666"/>
                <a:gd name="T12" fmla="*/ 1614 w 1905"/>
                <a:gd name="T13" fmla="*/ 165 h 666"/>
                <a:gd name="T14" fmla="*/ 384 w 1905"/>
                <a:gd name="T15" fmla="*/ 165 h 666"/>
                <a:gd name="T16" fmla="*/ 384 w 1905"/>
                <a:gd name="T17" fmla="*/ 3 h 666"/>
                <a:gd name="T18" fmla="*/ 0 w 1905"/>
                <a:gd name="T19" fmla="*/ 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" h="666">
                  <a:moveTo>
                    <a:pt x="0" y="3"/>
                  </a:moveTo>
                  <a:lnTo>
                    <a:pt x="0" y="495"/>
                  </a:lnTo>
                  <a:lnTo>
                    <a:pt x="1614" y="495"/>
                  </a:lnTo>
                  <a:lnTo>
                    <a:pt x="1614" y="666"/>
                  </a:lnTo>
                  <a:lnTo>
                    <a:pt x="1905" y="333"/>
                  </a:lnTo>
                  <a:lnTo>
                    <a:pt x="1614" y="0"/>
                  </a:lnTo>
                  <a:lnTo>
                    <a:pt x="1614" y="165"/>
                  </a:lnTo>
                  <a:lnTo>
                    <a:pt x="384" y="165"/>
                  </a:lnTo>
                  <a:lnTo>
                    <a:pt x="38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4425" y="549"/>
              <a:ext cx="8503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诸事始时，只是可调整的对象和框架（形式）；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5444" y="2244"/>
              <a:ext cx="884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调整当中，让形式逼近真相，成为标准（内容）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6578" y="3832"/>
              <a:ext cx="8050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结论：在变的过程中，掌握变的技术和艺术。 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225" y="0"/>
              <a:ext cx="410" cy="46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1335" y="0"/>
              <a:ext cx="410" cy="46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2455" y="0"/>
              <a:ext cx="410" cy="46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zh-CN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0088" y="1844675"/>
            <a:ext cx="5327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◎ </a:t>
            </a:r>
            <a:r>
              <a:rPr lang="zh-CN" altLang="en-US" sz="32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内容和形式的互动发展 </a:t>
            </a:r>
            <a:endParaRPr lang="zh-CN" altLang="en-US" sz="320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9725" y="981075"/>
            <a:ext cx="5184775" cy="7032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先表后里，互动发展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1270" name="TextBox 8"/>
          <p:cNvSpPr>
            <a:spLocks noChangeArrowheads="1"/>
          </p:cNvSpPr>
          <p:nvPr/>
        </p:nvSpPr>
        <p:spPr bwMode="auto">
          <a:xfrm>
            <a:off x="773113" y="333375"/>
            <a:ext cx="5472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  <p:graphicFrame>
        <p:nvGraphicFramePr>
          <p:cNvPr id="11271" name="Group 7"/>
          <p:cNvGraphicFramePr>
            <a:graphicFrameLocks noGrp="1"/>
          </p:cNvGraphicFramePr>
          <p:nvPr/>
        </p:nvGraphicFramePr>
        <p:xfrm>
          <a:off x="2151063" y="2708275"/>
          <a:ext cx="7685087" cy="2943225"/>
        </p:xfrm>
        <a:graphic>
          <a:graphicData uri="http://schemas.openxmlformats.org/drawingml/2006/table">
            <a:tbl>
              <a:tblPr/>
              <a:tblGrid>
                <a:gridCol w="7685087"/>
              </a:tblGrid>
              <a:tr h="294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①主题：生产计划五阶段控制模式：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②形式与内容互动动作：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形式1：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订单评审控制； 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内容：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确定客户交期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形式2：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订单交期分解控制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内容：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确定内部产能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形式3：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月计划月排查控制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内容：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控制外协外购、内部节点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形式4：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周计划周排查控制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内容：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调整生产进度、解决异常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形式5：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日计划日排查控制  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内容：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实施生产计划，促成交货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995488" y="2568575"/>
            <a:ext cx="7993062" cy="3236913"/>
          </a:xfrm>
          <a:prstGeom prst="rect">
            <a:avLst/>
          </a:prstGeom>
          <a:noFill/>
          <a:ln w="101600" cap="flat" cmpd="dbl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 rot="19440000">
            <a:off x="698500" y="2565400"/>
            <a:ext cx="1223963" cy="1223963"/>
          </a:xfrm>
          <a:prstGeom prst="ellipse">
            <a:avLst/>
          </a:prstGeom>
          <a:noFill/>
          <a:ln w="63500" cap="flat" cmpd="dbl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操作方法</a:t>
            </a:r>
            <a:endParaRPr lang="zh-CN" altLang="en-US" b="1">
              <a:solidFill>
                <a:srgbClr val="FF66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/>
            <a:r>
              <a:rPr lang="zh-CN" altLang="en-US" b="1">
                <a:solidFill>
                  <a:srgbClr val="FF66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分享</a:t>
            </a:r>
            <a:endParaRPr lang="zh-CN" altLang="en-US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365625"/>
            <a:ext cx="11620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360363" y="0"/>
            <a:ext cx="336550" cy="9096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直接连接符 2"/>
          <p:cNvSpPr>
            <a:spLocks noChangeShapeType="1"/>
          </p:cNvSpPr>
          <p:nvPr/>
        </p:nvSpPr>
        <p:spPr bwMode="auto">
          <a:xfrm>
            <a:off x="411163" y="908050"/>
            <a:ext cx="4368800" cy="3175"/>
          </a:xfrm>
          <a:prstGeom prst="line">
            <a:avLst/>
          </a:pr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39725" y="981075"/>
            <a:ext cx="5256213" cy="7032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三态模型，球赛为先</a:t>
            </a:r>
            <a:endParaRPr lang="zh-CN" altLang="en-US" sz="4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2293" name="Picture 5" descr="地摊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05038"/>
            <a:ext cx="10872788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39725" y="1773238"/>
            <a:ext cx="3738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  <a:sym typeface="宋体" panose="02010600030101010101" pitchFamily="2" charset="-122"/>
              </a:rPr>
              <a:t>最不好的管理状态：地摊模型。</a:t>
            </a:r>
            <a:endParaRPr lang="zh-CN" altLang="en-US" sz="2000" b="1">
              <a:solidFill>
                <a:srgbClr val="0000FF"/>
              </a:solidFill>
              <a:latin typeface="宋体" panose="02010600030101010101" pitchFamily="2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5" name="TextBox 8"/>
          <p:cNvSpPr>
            <a:spLocks noChangeArrowheads="1"/>
          </p:cNvSpPr>
          <p:nvPr/>
        </p:nvSpPr>
        <p:spPr bwMode="auto">
          <a:xfrm>
            <a:off x="773113" y="333375"/>
            <a:ext cx="539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6969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康俪金黑W8(P)" pitchFamily="2" charset="-122"/>
              </a:rPr>
              <a:t>第一讲 管事之法：快速应变做管理</a:t>
            </a:r>
            <a:endParaRPr lang="zh-CN" altLang="en-US" sz="2400" b="1">
              <a:solidFill>
                <a:srgbClr val="969696"/>
              </a:solidFill>
              <a:latin typeface="黑体" panose="02010609060101010101" pitchFamily="49" charset="-122"/>
              <a:ea typeface="黑体" panose="02010609060101010101" pitchFamily="49" charset="-122"/>
              <a:sym typeface="专业字体设计服务/WWW.ZTSGC.COM/"/>
            </a:endParaRPr>
          </a:p>
        </p:txBody>
      </p:sp>
    </p:spTree>
  </p:cSld>
  <p:clrMapOvr>
    <a:masterClrMapping/>
  </p:clrMapOvr>
  <p:transition spd="slow">
    <p:wheel spokes="1"/>
  </p:transition>
</p:sld>
</file>

<file path=ppt/tags/tag1.xml><?xml version="1.0" encoding="utf-8"?>
<p:tagLst xmlns:p="http://schemas.openxmlformats.org/presentationml/2006/main">
  <p:tag name="KSO_WPP_MARK_KEY" val="331690a3-8606-4513-bf30-f7db7d23a07a"/>
  <p:tag name="COMMONDATA" val="eyJoZGlkIjoiODc5OTdkZDQxOTMwNGQxNTBmNzRiMmEzNWM0ZjQ1MmM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solidFill>
            <a:srgbClr val="92D050"/>
          </a:solidFill>
        </a:ln>
      </a:spPr>
      <a:bodyPr rtlCol="0" anchor="ctr"/>
      <a:lstStyle>
        <a:defPPr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7460</Words>
  <Application>WPS 演示</Application>
  <PresentationFormat>自定义</PresentationFormat>
  <Paragraphs>939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80" baseType="lpstr">
      <vt:lpstr>Arial</vt:lpstr>
      <vt:lpstr>宋体</vt:lpstr>
      <vt:lpstr>Wingdings</vt:lpstr>
      <vt:lpstr>黑体</vt:lpstr>
      <vt:lpstr>微软雅黑</vt:lpstr>
      <vt:lpstr>Calibri</vt:lpstr>
      <vt:lpstr>华康俪金黑W8(P)</vt:lpstr>
      <vt:lpstr>Arial Unicode MS</vt:lpstr>
      <vt:lpstr>Tahoma</vt:lpstr>
      <vt:lpstr>专业字体设计服务/WWW.ZTSGC.COM/</vt:lpstr>
      <vt:lpstr>楷体_GB2312</vt:lpstr>
      <vt:lpstr>Times New Roman</vt:lpstr>
      <vt:lpstr>Comic Sans MS</vt:lpstr>
      <vt:lpstr>冬青黑体简体中文 W6</vt:lpstr>
      <vt:lpstr>ksdb</vt:lpstr>
      <vt:lpstr>新宋体</vt:lpstr>
      <vt:lpstr>Arial Black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WPS_1670316127</cp:lastModifiedBy>
  <cp:revision>2367</cp:revision>
  <dcterms:created xsi:type="dcterms:W3CDTF">2014-10-17T02:42:00Z</dcterms:created>
  <dcterms:modified xsi:type="dcterms:W3CDTF">2023-01-07T06:43:25Z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FA0E7DAE6A884BF590F9936E52585966</vt:lpwstr>
  </property>
</Properties>
</file>