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43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436" r:id="rId34"/>
    <p:sldId id="286" r:id="rId35"/>
    <p:sldId id="287" r:id="rId36"/>
    <p:sldId id="288" r:id="rId37"/>
    <p:sldId id="289" r:id="rId38"/>
    <p:sldId id="290" r:id="rId39"/>
    <p:sldId id="291" r:id="rId40"/>
    <p:sldId id="292" r:id="rId41"/>
    <p:sldId id="293" r:id="rId42"/>
    <p:sldId id="294" r:id="rId43"/>
    <p:sldId id="295" r:id="rId44"/>
    <p:sldId id="296" r:id="rId45"/>
    <p:sldId id="442" r:id="rId46"/>
    <p:sldId id="444"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437" r:id="rId96"/>
    <p:sldId id="441" r:id="rId97"/>
    <p:sldId id="428" r:id="rId98"/>
    <p:sldId id="429" r:id="rId99"/>
    <p:sldId id="430" r:id="rId100"/>
    <p:sldId id="431" r:id="rId101"/>
    <p:sldId id="432" r:id="rId102"/>
    <p:sldId id="433" r:id="rId103"/>
    <p:sldId id="345" r:id="rId104"/>
    <p:sldId id="346" r:id="rId105"/>
    <p:sldId id="347" r:id="rId106"/>
    <p:sldId id="348" r:id="rId107"/>
    <p:sldId id="349" r:id="rId108"/>
    <p:sldId id="350" r:id="rId109"/>
    <p:sldId id="351" r:id="rId110"/>
    <p:sldId id="352"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 id="373" r:id="rId132"/>
    <p:sldId id="374" r:id="rId133"/>
    <p:sldId id="375" r:id="rId134"/>
    <p:sldId id="376" r:id="rId135"/>
    <p:sldId id="377" r:id="rId136"/>
    <p:sldId id="378" r:id="rId137"/>
    <p:sldId id="379" r:id="rId138"/>
    <p:sldId id="380" r:id="rId139"/>
    <p:sldId id="381" r:id="rId140"/>
    <p:sldId id="382" r:id="rId141"/>
    <p:sldId id="383" r:id="rId142"/>
    <p:sldId id="384" r:id="rId143"/>
    <p:sldId id="385" r:id="rId144"/>
    <p:sldId id="386" r:id="rId145"/>
    <p:sldId id="387" r:id="rId146"/>
    <p:sldId id="388" r:id="rId147"/>
    <p:sldId id="389" r:id="rId148"/>
    <p:sldId id="390" r:id="rId149"/>
    <p:sldId id="391" r:id="rId150"/>
    <p:sldId id="392" r:id="rId151"/>
    <p:sldId id="393" r:id="rId152"/>
    <p:sldId id="394" r:id="rId153"/>
    <p:sldId id="395" r:id="rId154"/>
    <p:sldId id="396" r:id="rId155"/>
    <p:sldId id="397" r:id="rId156"/>
    <p:sldId id="398" r:id="rId157"/>
    <p:sldId id="399" r:id="rId158"/>
    <p:sldId id="400" r:id="rId159"/>
    <p:sldId id="401" r:id="rId160"/>
    <p:sldId id="402" r:id="rId161"/>
    <p:sldId id="403" r:id="rId162"/>
    <p:sldId id="404" r:id="rId163"/>
    <p:sldId id="445" r:id="rId164"/>
    <p:sldId id="405" r:id="rId165"/>
    <p:sldId id="406" r:id="rId166"/>
    <p:sldId id="407" r:id="rId167"/>
    <p:sldId id="408" r:id="rId168"/>
    <p:sldId id="409" r:id="rId169"/>
    <p:sldId id="410" r:id="rId170"/>
    <p:sldId id="411" r:id="rId171"/>
    <p:sldId id="412" r:id="rId172"/>
    <p:sldId id="413" r:id="rId173"/>
    <p:sldId id="414" r:id="rId174"/>
    <p:sldId id="415" r:id="rId175"/>
    <p:sldId id="416" r:id="rId176"/>
    <p:sldId id="417" r:id="rId177"/>
    <p:sldId id="418" r:id="rId178"/>
    <p:sldId id="419" r:id="rId179"/>
    <p:sldId id="420" r:id="rId180"/>
    <p:sldId id="421" r:id="rId181"/>
    <p:sldId id="422" r:id="rId182"/>
    <p:sldId id="423" r:id="rId183"/>
    <p:sldId id="424" r:id="rId184"/>
    <p:sldId id="425" r:id="rId185"/>
    <p:sldId id="426" r:id="rId186"/>
    <p:sldId id="427" r:id="rId187"/>
    <p:sldId id="446" r:id="rId188"/>
  </p:sldIdLst>
  <p:sldSz cx="9144000" cy="6858000" type="screen4x3"/>
  <p:notesSz cx="6858000" cy="9144000"/>
  <p:custDataLst>
    <p:tags r:id="rId19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8"/>
    <p:restoredTop sz="94585"/>
  </p:normalViewPr>
  <p:slideViewPr>
    <p:cSldViewPr showGuides="1">
      <p:cViewPr varScale="1">
        <p:scale>
          <a:sx n="76" d="100"/>
          <a:sy n="76" d="100"/>
        </p:scale>
        <p:origin x="-336" y="-84"/>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3654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2" Type="http://schemas.openxmlformats.org/officeDocument/2006/relationships/tags" Target="tags/tag1.xml"/><Relationship Id="rId191" Type="http://schemas.openxmlformats.org/officeDocument/2006/relationships/tableStyles" Target="tableStyles.xml"/><Relationship Id="rId190" Type="http://schemas.openxmlformats.org/officeDocument/2006/relationships/viewProps" Target="viewProps.xml"/><Relationship Id="rId19" Type="http://schemas.openxmlformats.org/officeDocument/2006/relationships/slide" Target="slides/slide16.xml"/><Relationship Id="rId189" Type="http://schemas.openxmlformats.org/officeDocument/2006/relationships/presProps" Target="presProps.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4097"/>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4099" name="日期占位符 4098"/>
          <p:cNvSpPr>
            <a:spLocks noGrp="1"/>
          </p:cNvSpPr>
          <p:nvPr>
            <p:ph type="dt" idx="1"/>
          </p:nvPr>
        </p:nvSpPr>
        <p:spPr>
          <a:xfrm>
            <a:off x="3886200" y="0"/>
            <a:ext cx="2971800" cy="457200"/>
          </a:xfrm>
          <a:prstGeom prst="rect">
            <a:avLst/>
          </a:prstGeom>
          <a:noFill/>
          <a:ln w="9525">
            <a:noFill/>
          </a:ln>
        </p:spPr>
        <p:txBody>
          <a:bodyPr/>
          <a:p>
            <a:pPr lvl="0" algn="r"/>
            <a:endParaRPr lang="zh-CN" altLang="en-US" sz="1200" dirty="0"/>
          </a:p>
        </p:txBody>
      </p:sp>
      <p:sp>
        <p:nvSpPr>
          <p:cNvPr id="4100" name="幻灯片图像占位符 4099"/>
          <p:cNvSpPr>
            <a:spLocks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4101" name="文本占位符 4100"/>
          <p:cNvSpPr>
            <a:spLocks noGrp="1"/>
          </p:cNvSpPr>
          <p:nvPr>
            <p:ph type="body" sz="quarter" idx="3"/>
          </p:nvPr>
        </p:nvSpPr>
        <p:spPr>
          <a:xfrm>
            <a:off x="914400" y="4343400"/>
            <a:ext cx="5029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2" name="页脚占位符 4101"/>
          <p:cNvSpPr>
            <a:spLocks noGrp="1"/>
          </p:cNvSpPr>
          <p:nvPr>
            <p:ph type="ftr" sz="quarter" idx="4"/>
          </p:nvPr>
        </p:nvSpPr>
        <p:spPr>
          <a:xfrm>
            <a:off x="0" y="8686800"/>
            <a:ext cx="2971800" cy="457200"/>
          </a:xfrm>
          <a:prstGeom prst="rect">
            <a:avLst/>
          </a:prstGeom>
          <a:noFill/>
          <a:ln w="9525">
            <a:noFill/>
          </a:ln>
        </p:spPr>
        <p:txBody>
          <a:bodyPr anchor="b" anchorCtr="0"/>
          <a:p>
            <a:pPr lvl="0"/>
            <a:endParaRPr lang="zh-CN" altLang="en-US" sz="1200" dirty="0"/>
          </a:p>
        </p:txBody>
      </p:sp>
      <p:sp>
        <p:nvSpPr>
          <p:cNvPr id="4103" name="灯片编号占位符 4102"/>
          <p:cNvSpPr>
            <a:spLocks noGrp="1"/>
          </p:cNvSpPr>
          <p:nvPr>
            <p:ph type="sldNum" sz="quarter" idx="5"/>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5122" name="幻灯片图像占位符 5121"/>
          <p:cNvSpPr>
            <a:spLocks noTextEdit="1"/>
          </p:cNvSpPr>
          <p:nvPr>
            <p:ph type="sldImg"/>
          </p:nvPr>
        </p:nvSpPr>
        <p:spPr>
          <a:xfrm>
            <a:off x="1144588" y="685800"/>
            <a:ext cx="4572000" cy="3429000"/>
          </a:xfrm>
          <a:solidFill>
            <a:srgbClr val="FFFFFF"/>
          </a:solidFill>
          <a:ln w="9525" cap="flat" cmpd="sng">
            <a:solidFill>
              <a:srgbClr val="000000"/>
            </a:solidFill>
            <a:prstDash val="solid"/>
            <a:headEnd type="none" w="med" len="med"/>
            <a:tailEnd type="none" w="med" len="med"/>
          </a:ln>
        </p:spPr>
      </p:sp>
      <p:sp>
        <p:nvSpPr>
          <p:cNvPr id="5123" name="文本占位符 5122"/>
          <p:cNvSpPr/>
          <p:nvPr>
            <p:ph type="body" idx="1"/>
          </p:nvPr>
        </p:nvSpPr>
        <p:spPr>
          <a:xfrm>
            <a:off x="914400" y="4343400"/>
            <a:ext cx="5029200" cy="4114800"/>
          </a:xfrm>
          <a:solidFill>
            <a:srgbClr val="FFFFFF"/>
          </a:solidFill>
          <a:ln w="9525" cap="flat" cmpd="sng">
            <a:solidFill>
              <a:srgbClr val="000000"/>
            </a:solidFill>
            <a:prstDash val="solid"/>
            <a:headEnd type="none" w="med" len="med"/>
            <a:tailEnd type="none" w="med" len="med"/>
          </a:ln>
        </p:spPr>
        <p:txBody>
          <a:bodyPr/>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内容">
    <p:spTree>
      <p:nvGrpSpPr>
        <p:cNvPr id="1" name=""/>
        <p:cNvGrpSpPr/>
        <p:nvPr/>
      </p:nvGrpSpPr>
      <p:grpSpPr>
        <a:xfrm>
          <a:off x="0" y="0"/>
          <a:ext cx="0" cy="0"/>
          <a:chOff x="0" y="0"/>
          <a:chExt cx="0" cy="0"/>
        </a:xfrm>
      </p:grpSpPr>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pic>
        <p:nvPicPr>
          <p:cNvPr id="4103" name="Picture 2" descr="D:\02 工作宝典\C、PPT制作参考资料\01 我的PPT模板\PPT封底-1.jpg"/>
          <p:cNvPicPr>
            <a:picLocks noChangeAspect="1"/>
          </p:cNvPicPr>
          <p:nvPr/>
        </p:nvPicPr>
        <p:blipFill>
          <a:blip r:embed="rId2"/>
          <a:srcRect l="1154" r="1962"/>
          <a:stretch>
            <a:fillRect/>
          </a:stretch>
        </p:blipFill>
        <p:spPr>
          <a:xfrm>
            <a:off x="0" y="928688"/>
            <a:ext cx="9144000" cy="5929312"/>
          </a:xfrm>
          <a:prstGeom prst="rect">
            <a:avLst/>
          </a:prstGeom>
          <a:noFill/>
          <a:ln w="9525">
            <a:noFill/>
          </a:ln>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182688" y="2017713"/>
            <a:ext cx="7772400" cy="4114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日期占位符 3"/>
          <p:cNvSpPr>
            <a:spLocks noGrp="1"/>
          </p:cNvSpPr>
          <p:nvPr>
            <p:ph type="dt" sz="half" idx="2"/>
          </p:nvPr>
        </p:nvSpPr>
        <p:spPr>
          <a:xfrm>
            <a:off x="914400" y="6324600"/>
            <a:ext cx="1905000" cy="457200"/>
          </a:xfrm>
          <a:prstGeom prst="rect">
            <a:avLst/>
          </a:prstGeom>
        </p:spPr>
        <p:txBody>
          <a:bodyPr/>
          <a:lstStyle>
            <a:lvl1pPr>
              <a:defRPr/>
            </a:lvl1pPr>
          </a:lstStyle>
          <a:p>
            <a:pPr lvl="0"/>
            <a:endParaRPr lang="zh-CN" altLang="en-US" dirty="0">
              <a:effectLst>
                <a:outerShdw blurRad="38100" dist="38100" dir="2700000">
                  <a:srgbClr val="000000"/>
                </a:outerShdw>
              </a:effectLst>
              <a:latin typeface="Times New Roman" panose="02020603050405020304" pitchFamily="18" charset="0"/>
            </a:endParaRPr>
          </a:p>
        </p:txBody>
      </p:sp>
      <p:sp>
        <p:nvSpPr>
          <p:cNvPr id="10" name="页脚占位符 4"/>
          <p:cNvSpPr>
            <a:spLocks noGrp="1"/>
          </p:cNvSpPr>
          <p:nvPr>
            <p:ph type="ftr" sz="quarter" idx="3"/>
          </p:nvPr>
        </p:nvSpPr>
        <p:spPr>
          <a:xfrm>
            <a:off x="3352800" y="6324600"/>
            <a:ext cx="2895600" cy="457200"/>
          </a:xfrm>
          <a:prstGeom prst="rect">
            <a:avLst/>
          </a:prstGeom>
        </p:spPr>
        <p:txBody>
          <a:bodyPr/>
          <a:lstStyle>
            <a:lvl1pPr>
              <a:defRPr/>
            </a:lvl1pPr>
          </a:lstStyle>
          <a:p>
            <a:pPr lvl="0"/>
            <a:endParaRPr lang="zh-CN" altLang="en-US" dirty="0">
              <a:effectLst>
                <a:outerShdw blurRad="38100" dist="38100" dir="2700000">
                  <a:srgbClr val="000000"/>
                </a:outerShdw>
              </a:effectLst>
              <a:latin typeface="Times New Roman" panose="02020603050405020304" pitchFamily="18" charset="0"/>
            </a:endParaRPr>
          </a:p>
        </p:txBody>
      </p:sp>
      <p:sp>
        <p:nvSpPr>
          <p:cNvPr id="11" name="灯片编号占位符 5"/>
          <p:cNvSpPr>
            <a:spLocks noGrp="1"/>
          </p:cNvSpPr>
          <p:nvPr>
            <p:ph type="sldNum" sz="quarter" idx="4"/>
          </p:nvPr>
        </p:nvSpPr>
        <p:spPr>
          <a:xfrm>
            <a:off x="6781800" y="6324600"/>
            <a:ext cx="1905000" cy="457200"/>
          </a:xfrm>
          <a:prstGeom prst="rect">
            <a:avLst/>
          </a:prstGeom>
        </p:spPr>
        <p:txBody>
          <a:bodyPr/>
          <a:p>
            <a:pPr lvl="0"/>
            <a:fld id="{9A0DB2DC-4C9A-4742-B13C-FB6460FD3503}" type="slidenum">
              <a:rPr lang="zh-CN" altLang="en-US" dirty="0">
                <a:effectLst>
                  <a:outerShdw blurRad="38100" dist="38100" dir="2700000">
                    <a:srgbClr val="000000"/>
                  </a:outerShdw>
                </a:effectLst>
                <a:latin typeface="Times New Roman" panose="02020603050405020304" pitchFamily="18" charset="0"/>
              </a:rPr>
            </a:fld>
            <a:endParaRPr lang="zh-CN" altLang="en-US" dirty="0">
              <a:effectLst>
                <a:outerShdw blurRad="38100" dist="38100" dir="2700000">
                  <a:srgbClr val="000000"/>
                </a:outerShdw>
              </a:effectLst>
              <a:latin typeface="Times New Roman" panose="02020603050405020304" pitchFamily="18"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7" name="Line 6"/>
          <p:cNvSpPr>
            <a:spLocks noChangeShapeType="1"/>
          </p:cNvSpPr>
          <p:nvPr/>
        </p:nvSpPr>
        <p:spPr bwMode="auto">
          <a:xfrm>
            <a:off x="141288" y="6477000"/>
            <a:ext cx="8836025" cy="0"/>
          </a:xfrm>
          <a:prstGeom prst="line">
            <a:avLst/>
          </a:prstGeom>
          <a:noFill/>
          <a:ln w="12700">
            <a:solidFill>
              <a:srgbClr val="8B8B8B"/>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Line 6"/>
          <p:cNvSpPr>
            <a:spLocks noChangeShapeType="1"/>
          </p:cNvSpPr>
          <p:nvPr/>
        </p:nvSpPr>
        <p:spPr bwMode="auto">
          <a:xfrm>
            <a:off x="150813" y="820738"/>
            <a:ext cx="8836025" cy="0"/>
          </a:xfrm>
          <a:prstGeom prst="line">
            <a:avLst/>
          </a:prstGeom>
          <a:noFill/>
          <a:ln w="38100">
            <a:solidFill>
              <a:schemeClr val="bg1">
                <a:lumMod val="75000"/>
              </a:scheme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文本框 13"/>
          <p:cNvSpPr txBox="1"/>
          <p:nvPr/>
        </p:nvSpPr>
        <p:spPr>
          <a:xfrm>
            <a:off x="150813" y="6477000"/>
            <a:ext cx="2135187" cy="307975"/>
          </a:xfrm>
          <a:prstGeom prst="rect">
            <a:avLst/>
          </a:prstGeom>
          <a:noFill/>
          <a:ln w="9525">
            <a:noFill/>
          </a:ln>
        </p:spPr>
        <p:txBody>
          <a:bodyPr>
            <a:spAutoFit/>
          </a:bodyPr>
          <a:p>
            <a:pPr lvl="0" eaLnBrk="1" hangingPunct="1">
              <a:buNone/>
            </a:pPr>
            <a:r>
              <a:rPr lang="en-US" altLang="zh-CN" sz="1400" dirty="0">
                <a:solidFill>
                  <a:srgbClr val="7F7F7F"/>
                </a:solidFill>
                <a:latin typeface="Tahoma" panose="020B0604030504040204" pitchFamily="34" charset="0"/>
              </a:rPr>
              <a:t>www.leanplants.com</a:t>
            </a:r>
            <a:endParaRPr lang="zh-CN" altLang="en-US" sz="1400" dirty="0">
              <a:solidFill>
                <a:srgbClr val="7F7F7F"/>
              </a:solidFill>
              <a:latin typeface="Tahoma" panose="020B0604030504040204" pitchFamily="34" charset="0"/>
            </a:endParaRPr>
          </a:p>
        </p:txBody>
      </p:sp>
      <p:sp>
        <p:nvSpPr>
          <p:cNvPr id="15" name="Text Box 5"/>
          <p:cNvSpPr txBox="1">
            <a:spLocks noChangeArrowheads="1"/>
          </p:cNvSpPr>
          <p:nvPr/>
        </p:nvSpPr>
        <p:spPr bwMode="auto">
          <a:xfrm>
            <a:off x="8723313" y="6543675"/>
            <a:ext cx="338138" cy="244475"/>
          </a:xfrm>
          <a:prstGeom prst="rect">
            <a:avLst/>
          </a:prstGeom>
          <a:noFill/>
          <a:ln>
            <a:noFill/>
          </a:ln>
        </p:spPr>
        <p:txBody>
          <a:bodyPr wrap="none">
            <a:spAutoFit/>
          </a:bodyPr>
          <a:p>
            <a:pPr lvl="0" eaLnBrk="0" hangingPunct="0">
              <a:buNone/>
            </a:pPr>
            <a:fld id="{9A0DB2DC-4C9A-4742-B13C-FB6460FD3503}" type="slidenum">
              <a:rPr lang="en-GB" altLang="zh-CN" sz="900" dirty="0">
                <a:latin typeface="Arial" panose="020B0604020202020204" pitchFamily="34" charset="0"/>
              </a:rPr>
            </a:fld>
            <a:endParaRPr lang="en-GB" altLang="zh-CN" sz="900" dirty="0">
              <a:latin typeface="Arial" panose="020B0604020202020204" pitchFamily="34" charset="0"/>
            </a:endParaRPr>
          </a:p>
        </p:txBody>
      </p:sp>
      <p:pic>
        <p:nvPicPr>
          <p:cNvPr id="1030" name="图片 2"/>
          <p:cNvPicPr>
            <a:picLocks noChangeAspect="1"/>
          </p:cNvPicPr>
          <p:nvPr/>
        </p:nvPicPr>
        <p:blipFill>
          <a:blip r:embed="rId7"/>
          <a:srcRect t="29845" b="32617"/>
          <a:stretch>
            <a:fillRect/>
          </a:stretch>
        </p:blipFill>
        <p:spPr>
          <a:xfrm>
            <a:off x="7712075" y="109538"/>
            <a:ext cx="1274763" cy="6381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w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wmf"/></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wmf"/></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wmf"/></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w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wmf"/></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wmf"/></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7.wmf"/><Relationship Id="rId1"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8.wmf"/><Relationship Id="rId1"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wmf"/></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wmf"/></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4" name="文本框 3073"/>
          <p:cNvSpPr txBox="1"/>
          <p:nvPr/>
        </p:nvSpPr>
        <p:spPr>
          <a:xfrm>
            <a:off x="1125538" y="838200"/>
            <a:ext cx="7169150" cy="1812925"/>
          </a:xfrm>
          <a:prstGeom prst="rect">
            <a:avLst/>
          </a:prstGeom>
          <a:noFill/>
          <a:ln w="76200" cap="flat" cmpd="tri">
            <a:solidFill>
              <a:schemeClr val="tx1"/>
            </a:solidFill>
            <a:prstDash val="solid"/>
            <a:miter/>
            <a:headEnd type="none" w="med" len="med"/>
            <a:tailEnd type="none" w="med" len="med"/>
          </a:ln>
        </p:spPr>
        <p:txBody>
          <a:bodyPr>
            <a:spAutoFit/>
          </a:bodyPr>
          <a:p>
            <a:pPr algn="ctr"/>
            <a:r>
              <a:rPr lang="en-US" altLang="zh-CN" sz="5400" b="1">
                <a:latin typeface="黑体" panose="02010609060101010101" pitchFamily="2" charset="-122"/>
                <a:ea typeface="黑体" panose="02010609060101010101" pitchFamily="2" charset="-122"/>
              </a:rPr>
              <a:t>SH</a:t>
            </a:r>
            <a:r>
              <a:rPr lang="zh-CN" altLang="en-US" sz="5400" b="1" dirty="0">
                <a:latin typeface="黑体" panose="02010609060101010101" pitchFamily="2" charset="-122"/>
                <a:ea typeface="黑体" panose="02010609060101010101" pitchFamily="2" charset="-122"/>
              </a:rPr>
              <a:t>目标管理技术与绩效考核</a:t>
            </a:r>
            <a:endParaRPr lang="zh-CN" altLang="en-US" sz="5400" b="1">
              <a:latin typeface="黑体" panose="02010609060101010101" pitchFamily="2" charset="-122"/>
              <a:ea typeface="黑体" panose="02010609060101010101" pitchFamily="2" charset="-122"/>
            </a:endParaRPr>
          </a:p>
        </p:txBody>
      </p:sp>
      <p:pic>
        <p:nvPicPr>
          <p:cNvPr id="3075" name="图片 3074" descr="BD05451_"/>
          <p:cNvPicPr>
            <a:picLocks noChangeAspect="1"/>
          </p:cNvPicPr>
          <p:nvPr/>
        </p:nvPicPr>
        <p:blipFill>
          <a:blip r:embed="rId1"/>
          <a:stretch>
            <a:fillRect/>
          </a:stretch>
        </p:blipFill>
        <p:spPr>
          <a:xfrm>
            <a:off x="914400" y="2833688"/>
            <a:ext cx="6172200" cy="3414712"/>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4" name="文本框 13313"/>
          <p:cNvSpPr txBox="1"/>
          <p:nvPr/>
        </p:nvSpPr>
        <p:spPr>
          <a:xfrm>
            <a:off x="762000" y="1279525"/>
            <a:ext cx="7620000" cy="7588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4</a:t>
            </a:r>
            <a:r>
              <a:rPr lang="zh-CN" altLang="en-US" sz="4000" b="1">
                <a:latin typeface="Times New Roman" panose="02020603050405020304" pitchFamily="18" charset="0"/>
                <a:ea typeface="黑体" panose="02010609060101010101" pitchFamily="2" charset="-122"/>
              </a:rPr>
              <a:t>、</a:t>
            </a:r>
            <a:r>
              <a:rPr lang="zh-CN" altLang="en-US" sz="4000" b="1" dirty="0">
                <a:latin typeface="Times New Roman" panose="02020603050405020304" pitchFamily="18" charset="0"/>
                <a:ea typeface="黑体" panose="02010609060101010101" pitchFamily="2" charset="-122"/>
              </a:rPr>
              <a:t>企业创新问题</a:t>
            </a:r>
            <a:endParaRPr lang="zh-CN" altLang="en-US" sz="4000" b="1">
              <a:latin typeface="Times New Roman" panose="02020603050405020304" pitchFamily="18" charset="0"/>
              <a:ea typeface="黑体" panose="02010609060101010101" pitchFamily="2" charset="-122"/>
            </a:endParaRPr>
          </a:p>
        </p:txBody>
      </p:sp>
      <p:sp>
        <p:nvSpPr>
          <p:cNvPr id="13315" name="矩形 13314"/>
          <p:cNvSpPr/>
          <p:nvPr/>
        </p:nvSpPr>
        <p:spPr>
          <a:xfrm>
            <a:off x="762000" y="3143250"/>
            <a:ext cx="7620000" cy="19208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rPr>
              <a:t>        </a:t>
            </a:r>
            <a:r>
              <a:rPr lang="zh-CN" altLang="en-US" sz="4000" b="1" dirty="0">
                <a:latin typeface="Times New Roman" panose="02020603050405020304" pitchFamily="18" charset="0"/>
              </a:rPr>
              <a:t>如何激发员工的技术创新和管理创新的热忱，并推动企业获得市场竞争优势？</a:t>
            </a:r>
            <a:endParaRPr lang="zh-CN" altLang="en-US" sz="4000" b="1" dirty="0">
              <a:latin typeface="Times New Roman" panose="02020603050405020304"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5346" name="文本框 185345"/>
          <p:cNvSpPr txBox="1"/>
          <p:nvPr/>
        </p:nvSpPr>
        <p:spPr>
          <a:xfrm>
            <a:off x="1219200" y="304800"/>
            <a:ext cx="6858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eaLnBrk="0" hangingPunct="0"/>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、员工目标考核相对成绩计算模型</a:t>
            </a:r>
            <a:endParaRPr lang="zh-CN" altLang="en-US" sz="4000" b="1" dirty="0">
              <a:latin typeface="黑体" panose="02010609060101010101" pitchFamily="2" charset="-122"/>
              <a:ea typeface="黑体" panose="02010609060101010101" pitchFamily="2" charset="-122"/>
            </a:endParaRPr>
          </a:p>
        </p:txBody>
      </p:sp>
      <p:sp>
        <p:nvSpPr>
          <p:cNvPr id="185347" name="文本框 185346"/>
          <p:cNvSpPr txBox="1"/>
          <p:nvPr/>
        </p:nvSpPr>
        <p:spPr>
          <a:xfrm>
            <a:off x="685800" y="2057400"/>
            <a:ext cx="7772400" cy="4467225"/>
          </a:xfrm>
          <a:prstGeom prst="rect">
            <a:avLst/>
          </a:prstGeom>
          <a:noFill/>
          <a:ln w="9525">
            <a:noFill/>
          </a:ln>
        </p:spPr>
        <p:txBody>
          <a:bodyPr>
            <a:spAutoFit/>
          </a:bodyPr>
          <a:p>
            <a:pPr eaLnBrk="0">
              <a:spcBef>
                <a:spcPct val="25000"/>
              </a:spcBef>
              <a:buFont typeface="Wingdings" panose="05000000000000000000" pitchFamily="2" charset="2"/>
              <a:buChar char="q"/>
            </a:pPr>
            <a:r>
              <a:rPr lang="en-US" altLang="zh-CN" sz="2800">
                <a:latin typeface="Times New Roman" panose="02020603050405020304" pitchFamily="18" charset="0"/>
              </a:rPr>
              <a:t>H</a:t>
            </a:r>
            <a:r>
              <a:rPr lang="zh-CN" altLang="en-US" sz="2800">
                <a:latin typeface="Times New Roman" panose="02020603050405020304" pitchFamily="18" charset="0"/>
              </a:rPr>
              <a:t>－－</a:t>
            </a:r>
            <a:r>
              <a:rPr lang="zh-CN" altLang="en-US" sz="2800" dirty="0">
                <a:latin typeface="Times New Roman" panose="02020603050405020304" pitchFamily="18" charset="0"/>
              </a:rPr>
              <a:t>为员工目标考核相对成绩，是特定员工</a:t>
            </a:r>
            <a:endParaRPr lang="zh-CN" altLang="en-US" sz="2800" dirty="0">
              <a:latin typeface="Times New Roman" panose="02020603050405020304" pitchFamily="18" charset="0"/>
            </a:endParaRPr>
          </a:p>
          <a:p>
            <a:pPr eaLnBrk="0">
              <a:spcBef>
                <a:spcPct val="25000"/>
              </a:spcBef>
              <a:buFont typeface="Wingdings" panose="05000000000000000000" pitchFamily="2" charset="2"/>
            </a:pPr>
            <a:r>
              <a:rPr lang="zh-CN" altLang="en-US" sz="2800" dirty="0">
                <a:latin typeface="Times New Roman" panose="02020603050405020304" pitchFamily="18" charset="0"/>
              </a:rPr>
              <a:t>    的绩效成绩在企业内的名次排序比较值；</a:t>
            </a:r>
            <a:endParaRPr lang="zh-CN" altLang="en-US" sz="2800" dirty="0">
              <a:latin typeface="Times New Roman" panose="02020603050405020304" pitchFamily="18" charset="0"/>
            </a:endParaRPr>
          </a:p>
          <a:p>
            <a:pPr eaLnBrk="0">
              <a:spcBef>
                <a:spcPct val="25000"/>
              </a:spcBef>
              <a:buFont typeface="Wingdings" panose="05000000000000000000" pitchFamily="2" charset="2"/>
              <a:buChar char="q"/>
            </a:pPr>
            <a:r>
              <a:rPr lang="en-US" altLang="zh-CN" sz="2800" dirty="0" err="1">
                <a:latin typeface="Times New Roman" panose="02020603050405020304" pitchFamily="18" charset="0"/>
              </a:rPr>
              <a:t>W</a:t>
            </a:r>
            <a:r>
              <a:rPr lang="en-US" altLang="zh-CN" sz="2800" baseline="-25000" dirty="0" err="1">
                <a:latin typeface="Times New Roman" panose="02020603050405020304" pitchFamily="18" charset="0"/>
              </a:rPr>
              <a:t>i</a:t>
            </a:r>
            <a:r>
              <a:rPr lang="zh-CN" altLang="en-US" sz="2800">
                <a:latin typeface="Times New Roman" panose="02020603050405020304" pitchFamily="18" charset="0"/>
              </a:rPr>
              <a:t>－－</a:t>
            </a:r>
            <a:r>
              <a:rPr lang="zh-CN" altLang="en-US" sz="2800" dirty="0">
                <a:latin typeface="Times New Roman" panose="02020603050405020304" pitchFamily="18" charset="0"/>
              </a:rPr>
              <a:t>为第</a:t>
            </a:r>
            <a:r>
              <a:rPr lang="en-US" altLang="zh-CN" sz="2800">
                <a:latin typeface="Times New Roman" panose="02020603050405020304" pitchFamily="18" charset="0"/>
              </a:rPr>
              <a:t>i</a:t>
            </a:r>
            <a:r>
              <a:rPr lang="zh-CN" altLang="en-US" sz="2800" dirty="0">
                <a:latin typeface="Times New Roman" panose="02020603050405020304" pitchFamily="18" charset="0"/>
              </a:rPr>
              <a:t>个员工的目标考核绝对成绩得分；</a:t>
            </a:r>
            <a:endParaRPr lang="zh-CN" altLang="en-US" sz="2800" dirty="0">
              <a:latin typeface="Times New Roman" panose="02020603050405020304" pitchFamily="18" charset="0"/>
            </a:endParaRPr>
          </a:p>
          <a:p>
            <a:pPr algn="just" eaLnBrk="0">
              <a:spcBef>
                <a:spcPct val="25000"/>
              </a:spcBef>
              <a:buFont typeface="Wingdings" panose="05000000000000000000" pitchFamily="2" charset="2"/>
              <a:buChar char="q"/>
            </a:pPr>
            <a:r>
              <a:rPr lang="en-US" altLang="zh-CN" sz="2800">
                <a:latin typeface="Times New Roman" panose="02020603050405020304" pitchFamily="18" charset="0"/>
              </a:rPr>
              <a:t>N</a:t>
            </a:r>
            <a:r>
              <a:rPr lang="zh-CN" altLang="en-US" sz="2800">
                <a:latin typeface="Times New Roman" panose="02020603050405020304" pitchFamily="18" charset="0"/>
              </a:rPr>
              <a:t>－－</a:t>
            </a:r>
            <a:r>
              <a:rPr lang="zh-CN" altLang="en-US" sz="2800" dirty="0">
                <a:latin typeface="Times New Roman" panose="02020603050405020304" pitchFamily="18" charset="0"/>
              </a:rPr>
              <a:t>为企业员工总数；</a:t>
            </a:r>
            <a:endParaRPr lang="zh-CN" altLang="en-US" sz="2800" dirty="0">
              <a:latin typeface="Times New Roman" panose="02020603050405020304" pitchFamily="18" charset="0"/>
            </a:endParaRPr>
          </a:p>
          <a:p>
            <a:pPr algn="just" eaLnBrk="0">
              <a:spcBef>
                <a:spcPct val="25000"/>
              </a:spcBef>
            </a:pPr>
            <a:r>
              <a:rPr lang="zh-CN" altLang="en-US" sz="2800" dirty="0">
                <a:latin typeface="Times New Roman" panose="02020603050405020304" pitchFamily="18" charset="0"/>
              </a:rPr>
              <a:t>        全胜集团员工目标考核绝对成绩平均为</a:t>
            </a:r>
            <a:r>
              <a:rPr lang="en-US" altLang="zh-CN" sz="2800">
                <a:latin typeface="Times New Roman" panose="02020603050405020304" pitchFamily="18" charset="0"/>
              </a:rPr>
              <a:t>500</a:t>
            </a:r>
            <a:r>
              <a:rPr lang="zh-CN" altLang="en-US" sz="2800" dirty="0">
                <a:latin typeface="Times New Roman" panose="02020603050405020304" pitchFamily="18" charset="0"/>
              </a:rPr>
              <a:t>分，即（ </a:t>
            </a:r>
            <a:r>
              <a:rPr lang="en-US" altLang="zh-CN" sz="2800" dirty="0">
                <a:latin typeface="Times New Roman" panose="02020603050405020304" pitchFamily="18" charset="0"/>
              </a:rPr>
              <a:t>∑</a:t>
            </a:r>
            <a:r>
              <a:rPr lang="en-US" altLang="zh-CN" sz="2800" dirty="0" err="1">
                <a:latin typeface="Times New Roman" panose="02020603050405020304" pitchFamily="18" charset="0"/>
              </a:rPr>
              <a:t>W</a:t>
            </a:r>
            <a:r>
              <a:rPr lang="en-US" altLang="zh-CN" sz="2800" baseline="-25000" dirty="0" err="1">
                <a:latin typeface="Times New Roman" panose="02020603050405020304" pitchFamily="18" charset="0"/>
              </a:rPr>
              <a:t>i</a:t>
            </a:r>
            <a:r>
              <a:rPr lang="en-US" altLang="zh-CN" sz="2800" baseline="-25000">
                <a:latin typeface="Times New Roman" panose="02020603050405020304" pitchFamily="18" charset="0"/>
              </a:rPr>
              <a:t> </a:t>
            </a:r>
            <a:r>
              <a:rPr lang="zh-CN" altLang="en-US" sz="2800">
                <a:latin typeface="Times New Roman" panose="02020603050405020304" pitchFamily="18" charset="0"/>
              </a:rPr>
              <a:t>） </a:t>
            </a:r>
            <a:r>
              <a:rPr lang="en-US" altLang="zh-CN" sz="2800">
                <a:latin typeface="Times New Roman" panose="02020603050405020304" pitchFamily="18" charset="0"/>
              </a:rPr>
              <a:t>/ N=500</a:t>
            </a:r>
            <a:r>
              <a:rPr lang="zh-CN" altLang="en-US" sz="2800">
                <a:latin typeface="Times New Roman" panose="02020603050405020304" pitchFamily="18" charset="0"/>
              </a:rPr>
              <a:t>。</a:t>
            </a:r>
            <a:endParaRPr lang="zh-CN" altLang="en-US" sz="2800">
              <a:latin typeface="Times New Roman" panose="02020603050405020304" pitchFamily="18" charset="0"/>
            </a:endParaRPr>
          </a:p>
          <a:p>
            <a:pPr algn="just" eaLnBrk="0">
              <a:spcBef>
                <a:spcPct val="25000"/>
              </a:spcBef>
            </a:pPr>
            <a:r>
              <a:rPr lang="zh-CN" altLang="en-US" sz="2800" dirty="0">
                <a:latin typeface="Times New Roman" panose="02020603050405020304" pitchFamily="18" charset="0"/>
              </a:rPr>
              <a:t>        丁经理的目标考核相对成绩为</a:t>
            </a:r>
            <a:r>
              <a:rPr lang="en-US" altLang="zh-CN" sz="2800">
                <a:latin typeface="Times New Roman" panose="02020603050405020304" pitchFamily="18" charset="0"/>
              </a:rPr>
              <a:t>700</a:t>
            </a:r>
            <a:r>
              <a:rPr lang="en-US" altLang="zh-CN" sz="2800" b="1">
                <a:latin typeface="Times New Roman" panose="02020603050405020304" pitchFamily="18" charset="0"/>
              </a:rPr>
              <a:t>/</a:t>
            </a:r>
            <a:r>
              <a:rPr lang="en-US" altLang="zh-CN" sz="2800">
                <a:latin typeface="Times New Roman" panose="02020603050405020304" pitchFamily="18" charset="0"/>
              </a:rPr>
              <a:t>500×50%=70</a:t>
            </a:r>
            <a:r>
              <a:rPr lang="zh-CN" altLang="en-US" sz="2800" dirty="0">
                <a:latin typeface="Times New Roman" panose="02020603050405020304" pitchFamily="18" charset="0"/>
              </a:rPr>
              <a:t>分。即丁经理的考核成绩居于全集团的前</a:t>
            </a:r>
            <a:r>
              <a:rPr lang="en-US" altLang="zh-CN" sz="2800">
                <a:latin typeface="Times New Roman" panose="02020603050405020304" pitchFamily="18" charset="0"/>
              </a:rPr>
              <a:t>30%</a:t>
            </a:r>
            <a:r>
              <a:rPr lang="zh-CN" altLang="en-US" sz="2800" dirty="0">
                <a:latin typeface="Times New Roman" panose="02020603050405020304" pitchFamily="18" charset="0"/>
              </a:rPr>
              <a:t>位。</a:t>
            </a:r>
            <a:endParaRPr lang="zh-CN" altLang="en-US" sz="2800">
              <a:latin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5234" name="文本框 95233"/>
          <p:cNvSpPr txBox="1"/>
          <p:nvPr/>
        </p:nvSpPr>
        <p:spPr>
          <a:xfrm>
            <a:off x="2667000" y="1524000"/>
            <a:ext cx="19812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95235" name="文本框 95234"/>
          <p:cNvSpPr txBox="1"/>
          <p:nvPr/>
        </p:nvSpPr>
        <p:spPr>
          <a:xfrm>
            <a:off x="2438400" y="1295400"/>
            <a:ext cx="3810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95236" name="文本框 95235"/>
          <p:cNvSpPr txBox="1"/>
          <p:nvPr/>
        </p:nvSpPr>
        <p:spPr>
          <a:xfrm>
            <a:off x="1143000" y="990600"/>
            <a:ext cx="6934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、员工绩效综合考核绝对成绩计算模型</a:t>
            </a:r>
            <a:endParaRPr lang="zh-CN" altLang="en-US" sz="4000" b="1" dirty="0">
              <a:latin typeface="黑体" panose="02010609060101010101" pitchFamily="2" charset="-122"/>
              <a:ea typeface="黑体" panose="02010609060101010101" pitchFamily="2" charset="-122"/>
            </a:endParaRPr>
          </a:p>
        </p:txBody>
      </p:sp>
      <p:sp>
        <p:nvSpPr>
          <p:cNvPr id="95237" name="文本框 95236"/>
          <p:cNvSpPr txBox="1"/>
          <p:nvPr/>
        </p:nvSpPr>
        <p:spPr>
          <a:xfrm>
            <a:off x="1219200" y="3605213"/>
            <a:ext cx="6858000" cy="1119187"/>
          </a:xfrm>
          <a:prstGeom prst="rect">
            <a:avLst/>
          </a:prstGeom>
          <a:noFill/>
          <a:ln w="76200" cap="flat" cmpd="sng">
            <a:solidFill>
              <a:schemeClr val="tx1"/>
            </a:solidFill>
            <a:prstDash val="solid"/>
            <a:miter/>
            <a:headEnd type="none" w="med" len="med"/>
            <a:tailEnd type="none" w="med" len="med"/>
          </a:ln>
        </p:spPr>
        <p:txBody>
          <a:bodyPr>
            <a:spAutoFit/>
          </a:bodyPr>
          <a:p>
            <a:pPr marL="457200" indent="-457200" algn="ctr">
              <a:lnSpc>
                <a:spcPct val="130000"/>
              </a:lnSpc>
              <a:buFont typeface="Wingdings" panose="05000000000000000000" pitchFamily="2" charset="2"/>
            </a:pPr>
            <a:r>
              <a:rPr lang="en-US" altLang="zh-CN" sz="4800" b="1">
                <a:latin typeface="Times New Roman" panose="02020603050405020304" pitchFamily="18" charset="0"/>
              </a:rPr>
              <a:t>W=(</a:t>
            </a:r>
            <a:r>
              <a:rPr lang="en-US" altLang="zh-CN" sz="4800" b="1" dirty="0" err="1">
                <a:latin typeface="Times New Roman" panose="02020603050405020304" pitchFamily="18" charset="0"/>
              </a:rPr>
              <a:t>Y</a:t>
            </a:r>
            <a:r>
              <a:rPr lang="en-US" altLang="zh-CN" sz="4800" b="1" baseline="-25000" dirty="0" err="1">
                <a:latin typeface="Times New Roman" panose="02020603050405020304" pitchFamily="18" charset="0"/>
              </a:rPr>
              <a:t>j</a:t>
            </a:r>
            <a:r>
              <a:rPr lang="en-US" altLang="zh-CN" sz="4800" b="1" dirty="0" err="1">
                <a:latin typeface="Times New Roman" panose="02020603050405020304" pitchFamily="18" charset="0"/>
              </a:rPr>
              <a:t>T</a:t>
            </a:r>
            <a:r>
              <a:rPr lang="en-US" altLang="zh-CN" sz="4800" b="1" baseline="-25000" dirty="0" err="1">
                <a:latin typeface="Times New Roman" panose="02020603050405020304" pitchFamily="18" charset="0"/>
              </a:rPr>
              <a:t>o</a:t>
            </a:r>
            <a:r>
              <a:rPr lang="en-US" altLang="zh-CN" sz="4800" b="1" dirty="0" err="1">
                <a:latin typeface="Times New Roman" panose="02020603050405020304" pitchFamily="18" charset="0"/>
              </a:rPr>
              <a:t>+T</a:t>
            </a:r>
            <a:r>
              <a:rPr lang="en-US" altLang="zh-CN" sz="4800" b="1" baseline="-25000" dirty="0" err="1">
                <a:latin typeface="Times New Roman" panose="02020603050405020304" pitchFamily="18" charset="0"/>
              </a:rPr>
              <a:t>f</a:t>
            </a:r>
            <a:r>
              <a:rPr lang="en-US" altLang="zh-CN" sz="4800" b="1" dirty="0" err="1">
                <a:latin typeface="Times New Roman" panose="02020603050405020304" pitchFamily="18" charset="0"/>
              </a:rPr>
              <a:t>+T</a:t>
            </a:r>
            <a:r>
              <a:rPr lang="en-US" altLang="zh-CN" sz="4800" b="1" baseline="-25000" dirty="0" err="1">
                <a:latin typeface="Times New Roman" panose="02020603050405020304" pitchFamily="18" charset="0"/>
              </a:rPr>
              <a:t>rf</a:t>
            </a:r>
            <a:r>
              <a:rPr lang="en-US" altLang="zh-CN" sz="4800" b="1" dirty="0" err="1">
                <a:latin typeface="Times New Roman" panose="02020603050405020304" pitchFamily="18" charset="0"/>
              </a:rPr>
              <a:t>)∑N</a:t>
            </a:r>
            <a:r>
              <a:rPr lang="en-US" altLang="zh-CN" sz="4800" b="1" baseline="-25000" dirty="0" err="1">
                <a:latin typeface="Times New Roman" panose="02020603050405020304" pitchFamily="18" charset="0"/>
              </a:rPr>
              <a:t>i</a:t>
            </a:r>
            <a:r>
              <a:rPr lang="en-US" altLang="zh-CN" sz="4800" b="1" dirty="0" err="1">
                <a:latin typeface="Times New Roman" panose="02020603050405020304" pitchFamily="18" charset="0"/>
              </a:rPr>
              <a:t>Z</a:t>
            </a:r>
            <a:r>
              <a:rPr lang="en-US" altLang="zh-CN" sz="4800" b="1" baseline="-25000" dirty="0" err="1">
                <a:latin typeface="Times New Roman" panose="02020603050405020304" pitchFamily="18" charset="0"/>
              </a:rPr>
              <a:t>i</a:t>
            </a:r>
            <a:r>
              <a:rPr lang="en-US" altLang="zh-CN" sz="4800" b="1">
                <a:latin typeface="Times New Roman" panose="02020603050405020304" pitchFamily="18" charset="0"/>
                <a:ea typeface="黑体" panose="02010609060101010101" pitchFamily="2" charset="-122"/>
              </a:rPr>
              <a:t> </a:t>
            </a:r>
            <a:endParaRPr lang="en-US" altLang="zh-CN" sz="4800" b="1">
              <a:latin typeface="Times New Roman" panose="02020603050405020304" pitchFamily="18" charset="0"/>
              <a:ea typeface="黑体" panose="0201060906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6258" name="文本框 96257"/>
          <p:cNvSpPr txBox="1"/>
          <p:nvPr/>
        </p:nvSpPr>
        <p:spPr>
          <a:xfrm>
            <a:off x="1143000" y="307975"/>
            <a:ext cx="69342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、模型分析</a:t>
            </a:r>
            <a:endParaRPr lang="zh-CN" altLang="en-US" sz="4000" b="1">
              <a:latin typeface="黑体" panose="02010609060101010101" pitchFamily="2" charset="-122"/>
              <a:ea typeface="黑体" panose="02010609060101010101" pitchFamily="2" charset="-122"/>
            </a:endParaRPr>
          </a:p>
        </p:txBody>
      </p:sp>
      <p:sp>
        <p:nvSpPr>
          <p:cNvPr id="96259" name="文本框 96258"/>
          <p:cNvSpPr txBox="1"/>
          <p:nvPr/>
        </p:nvSpPr>
        <p:spPr>
          <a:xfrm>
            <a:off x="685800" y="1219200"/>
            <a:ext cx="8153400" cy="5003800"/>
          </a:xfrm>
          <a:prstGeom prst="rect">
            <a:avLst/>
          </a:prstGeom>
          <a:noFill/>
          <a:ln w="9525">
            <a:noFill/>
          </a:ln>
        </p:spPr>
        <p:txBody>
          <a:bodyPr>
            <a:spAutoFit/>
          </a:bodyPr>
          <a:p>
            <a:pPr marL="457200" indent="-457200">
              <a:lnSpc>
                <a:spcPct val="115000"/>
              </a:lnSpc>
              <a:buFont typeface="Wingdings" panose="05000000000000000000" pitchFamily="2" charset="2"/>
              <a:buChar char="q"/>
            </a:pPr>
            <a:r>
              <a:rPr lang="en-US" altLang="zh-CN" sz="2000">
                <a:latin typeface="Times New Roman" panose="02020603050405020304" pitchFamily="18" charset="0"/>
              </a:rPr>
              <a:t>W——</a:t>
            </a:r>
            <a:r>
              <a:rPr lang="zh-CN" altLang="en-US" sz="2000" dirty="0">
                <a:latin typeface="Times New Roman" panose="02020603050405020304" pitchFamily="18" charset="0"/>
              </a:rPr>
              <a:t>为员工目标考核绝对成绩；</a:t>
            </a:r>
            <a:endParaRPr lang="zh-CN" altLang="en-US" sz="2000" dirty="0">
              <a:latin typeface="Times New Roman" panose="02020603050405020304" pitchFamily="18" charset="0"/>
            </a:endParaRPr>
          </a:p>
          <a:p>
            <a:pPr marL="457200" indent="-457200">
              <a:lnSpc>
                <a:spcPct val="115000"/>
              </a:lnSpc>
              <a:buFont typeface="Wingdings" panose="05000000000000000000" pitchFamily="2" charset="2"/>
              <a:buChar char="q"/>
            </a:pPr>
            <a:r>
              <a:rPr lang="en-US" altLang="zh-CN" sz="2000">
                <a:latin typeface="Times New Roman" panose="02020603050405020304" pitchFamily="18" charset="0"/>
              </a:rPr>
              <a:t>T</a:t>
            </a:r>
            <a:r>
              <a:rPr lang="en-US" altLang="zh-CN" sz="2000" baseline="-25000">
                <a:latin typeface="Times New Roman" panose="02020603050405020304" pitchFamily="18" charset="0"/>
              </a:rPr>
              <a:t>o</a:t>
            </a:r>
            <a:r>
              <a:rPr lang="en-US" altLang="zh-CN" sz="2000">
                <a:latin typeface="Times New Roman" panose="02020603050405020304" pitchFamily="18" charset="0"/>
              </a:rPr>
              <a:t>——</a:t>
            </a:r>
            <a:r>
              <a:rPr lang="zh-CN" altLang="en-US" sz="2000" dirty="0">
                <a:latin typeface="Times New Roman" panose="02020603050405020304" pitchFamily="18" charset="0"/>
              </a:rPr>
              <a:t>为员工个人自定核心目标，一般按投资回报率、利润率或成本费用率的变化率的绝对数乘以</a:t>
            </a:r>
            <a:r>
              <a:rPr lang="en-US" altLang="zh-CN" sz="2000">
                <a:latin typeface="Times New Roman" panose="02020603050405020304" pitchFamily="18" charset="0"/>
              </a:rPr>
              <a:t>100</a:t>
            </a:r>
            <a:r>
              <a:rPr lang="zh-CN" altLang="en-US" sz="2000" dirty="0">
                <a:latin typeface="Times New Roman" panose="02020603050405020304" pitchFamily="18" charset="0"/>
              </a:rPr>
              <a:t>，它可用以反映员工的主观动机和能力对他工作绩效的影响；</a:t>
            </a:r>
            <a:endParaRPr lang="zh-CN" altLang="en-US" sz="2000" dirty="0">
              <a:latin typeface="Times New Roman" panose="02020603050405020304" pitchFamily="18" charset="0"/>
            </a:endParaRPr>
          </a:p>
          <a:p>
            <a:pPr marL="457200" indent="-457200">
              <a:lnSpc>
                <a:spcPct val="115000"/>
              </a:lnSpc>
              <a:buFont typeface="Wingdings" panose="05000000000000000000" pitchFamily="2" charset="2"/>
              <a:buChar char="q"/>
            </a:pPr>
            <a:r>
              <a:rPr lang="en-US" altLang="zh-CN" sz="2000" dirty="0" err="1">
                <a:latin typeface="Times New Roman" panose="02020603050405020304" pitchFamily="18" charset="0"/>
              </a:rPr>
              <a:t>Y</a:t>
            </a:r>
            <a:r>
              <a:rPr lang="en-US" altLang="zh-CN" sz="2000" baseline="-25000" dirty="0" err="1">
                <a:latin typeface="Times New Roman" panose="02020603050405020304" pitchFamily="18" charset="0"/>
              </a:rPr>
              <a:t>j</a:t>
            </a:r>
            <a:r>
              <a:rPr lang="en-US" altLang="zh-CN" sz="2000">
                <a:latin typeface="Times New Roman" panose="02020603050405020304" pitchFamily="18" charset="0"/>
              </a:rPr>
              <a:t>——</a:t>
            </a:r>
            <a:r>
              <a:rPr lang="zh-CN" altLang="en-US" sz="2000" dirty="0">
                <a:latin typeface="Times New Roman" panose="02020603050405020304" pitchFamily="18" charset="0"/>
              </a:rPr>
              <a:t>为员工个人自定核心目标的实际实现情况取值，达标为</a:t>
            </a:r>
            <a:r>
              <a:rPr lang="en-US" altLang="zh-CN" sz="2000">
                <a:latin typeface="Times New Roman" panose="02020603050405020304" pitchFamily="18" charset="0"/>
              </a:rPr>
              <a:t>1</a:t>
            </a:r>
            <a:r>
              <a:rPr lang="zh-CN" altLang="en-US" sz="2000" dirty="0">
                <a:latin typeface="Times New Roman" panose="02020603050405020304" pitchFamily="18" charset="0"/>
              </a:rPr>
              <a:t>，未达标为</a:t>
            </a:r>
            <a:r>
              <a:rPr lang="en-US" altLang="zh-CN" sz="2000">
                <a:latin typeface="Times New Roman" panose="02020603050405020304" pitchFamily="18" charset="0"/>
              </a:rPr>
              <a:t>0 </a:t>
            </a:r>
            <a:r>
              <a:rPr lang="zh-CN" altLang="en-US" sz="2000" dirty="0">
                <a:latin typeface="Times New Roman" panose="02020603050405020304" pitchFamily="18" charset="0"/>
              </a:rPr>
              <a:t>；</a:t>
            </a:r>
            <a:endParaRPr lang="zh-CN" altLang="en-US" sz="2000" dirty="0">
              <a:latin typeface="Times New Roman" panose="02020603050405020304" pitchFamily="18" charset="0"/>
            </a:endParaRPr>
          </a:p>
          <a:p>
            <a:pPr marL="457200" indent="-457200">
              <a:lnSpc>
                <a:spcPct val="115000"/>
              </a:lnSpc>
              <a:buFont typeface="Wingdings" panose="05000000000000000000" pitchFamily="2" charset="2"/>
              <a:buChar char="q"/>
            </a:pPr>
            <a:r>
              <a:rPr lang="en-US" altLang="zh-CN" sz="2000" dirty="0" err="1">
                <a:latin typeface="Times New Roman" panose="02020603050405020304" pitchFamily="18" charset="0"/>
              </a:rPr>
              <a:t>T</a:t>
            </a:r>
            <a:r>
              <a:rPr lang="en-US" altLang="zh-CN" sz="2000" baseline="-25000" dirty="0" err="1">
                <a:latin typeface="Times New Roman" panose="02020603050405020304" pitchFamily="18" charset="0"/>
              </a:rPr>
              <a:t>f</a:t>
            </a:r>
            <a:r>
              <a:rPr lang="en-US" altLang="zh-CN" sz="2000">
                <a:latin typeface="Times New Roman" panose="02020603050405020304" pitchFamily="18" charset="0"/>
              </a:rPr>
              <a:t>——</a:t>
            </a:r>
            <a:r>
              <a:rPr lang="zh-CN" altLang="en-US" sz="2000">
                <a:latin typeface="Times New Roman" panose="02020603050405020304" pitchFamily="18" charset="0"/>
              </a:rPr>
              <a:t>为</a:t>
            </a:r>
            <a:r>
              <a:rPr lang="zh-CN" altLang="en-US" sz="2000" dirty="0">
                <a:latin typeface="Times New Roman" panose="02020603050405020304" pitchFamily="18" charset="0"/>
              </a:rPr>
              <a:t>员工个人实际达成的核心目标值</a:t>
            </a:r>
            <a:r>
              <a:rPr lang="zh-CN" altLang="en-US" sz="2000">
                <a:latin typeface="Times New Roman" panose="02020603050405020304" pitchFamily="18" charset="0"/>
              </a:rPr>
              <a:t>，</a:t>
            </a:r>
            <a:r>
              <a:rPr lang="zh-CN" altLang="en-US" sz="2000" dirty="0">
                <a:latin typeface="Times New Roman" panose="02020603050405020304" pitchFamily="18" charset="0"/>
              </a:rPr>
              <a:t>计算指标同</a:t>
            </a:r>
            <a:r>
              <a:rPr lang="en-US" altLang="zh-CN" sz="2000">
                <a:latin typeface="Times New Roman" panose="02020603050405020304" pitchFamily="18" charset="0"/>
              </a:rPr>
              <a:t>T</a:t>
            </a:r>
            <a:r>
              <a:rPr lang="en-US" altLang="zh-CN" sz="2000" baseline="-25000">
                <a:latin typeface="Times New Roman" panose="02020603050405020304" pitchFamily="18" charset="0"/>
              </a:rPr>
              <a:t>0</a:t>
            </a:r>
            <a:r>
              <a:rPr lang="zh-CN" altLang="en-US" sz="2000">
                <a:latin typeface="Times New Roman" panose="02020603050405020304" pitchFamily="18" charset="0"/>
              </a:rPr>
              <a:t>，它</a:t>
            </a:r>
            <a:r>
              <a:rPr lang="zh-CN" altLang="en-US" sz="2000" dirty="0">
                <a:latin typeface="Times New Roman" panose="02020603050405020304" pitchFamily="18" charset="0"/>
              </a:rPr>
              <a:t>可用以反映员工个人通过核心目标的实现对他工作绩效的影响；</a:t>
            </a:r>
            <a:endParaRPr lang="zh-CN" altLang="en-US" sz="2000">
              <a:latin typeface="Times New Roman" panose="02020603050405020304" pitchFamily="18" charset="0"/>
            </a:endParaRPr>
          </a:p>
          <a:p>
            <a:pPr marL="457200" indent="-457200">
              <a:lnSpc>
                <a:spcPct val="115000"/>
              </a:lnSpc>
              <a:buFont typeface="Wingdings" panose="05000000000000000000" pitchFamily="2" charset="2"/>
              <a:buChar char="q"/>
            </a:pPr>
            <a:r>
              <a:rPr lang="en-US" altLang="zh-CN" sz="2000" dirty="0" err="1">
                <a:latin typeface="Times New Roman" panose="02020603050405020304" pitchFamily="18" charset="0"/>
              </a:rPr>
              <a:t>T</a:t>
            </a:r>
            <a:r>
              <a:rPr lang="en-US" altLang="zh-CN" sz="2000" baseline="-25000" dirty="0" err="1">
                <a:latin typeface="Times New Roman" panose="02020603050405020304" pitchFamily="18" charset="0"/>
              </a:rPr>
              <a:t>rf</a:t>
            </a:r>
            <a:r>
              <a:rPr lang="en-US" altLang="zh-CN" sz="2000" baseline="-25000">
                <a:latin typeface="Times New Roman" panose="02020603050405020304" pitchFamily="18" charset="0"/>
              </a:rPr>
              <a:t> </a:t>
            </a:r>
            <a:r>
              <a:rPr lang="en-US" altLang="zh-CN" sz="2000">
                <a:latin typeface="Times New Roman" panose="02020603050405020304" pitchFamily="18" charset="0"/>
              </a:rPr>
              <a:t>——</a:t>
            </a:r>
            <a:r>
              <a:rPr lang="zh-CN" altLang="en-US" sz="2000" dirty="0">
                <a:latin typeface="Times New Roman" panose="02020603050405020304" pitchFamily="18" charset="0"/>
              </a:rPr>
              <a:t>为上司核心目标的实际实现值，我们让单位部门主管的目标体系直接等同于单位部门的目标体系，它就可以用以反映员工个人团队关联动机和努力对他工作绩效的影响；</a:t>
            </a:r>
            <a:endParaRPr lang="zh-CN" altLang="en-US" sz="2000" dirty="0">
              <a:latin typeface="Times New Roman" panose="02020603050405020304" pitchFamily="18" charset="0"/>
            </a:endParaRPr>
          </a:p>
          <a:p>
            <a:pPr marL="457200" indent="-457200">
              <a:lnSpc>
                <a:spcPct val="115000"/>
              </a:lnSpc>
              <a:buFont typeface="Wingdings" panose="05000000000000000000" pitchFamily="2" charset="2"/>
              <a:buChar char="q"/>
            </a:pPr>
            <a:r>
              <a:rPr lang="en-US" altLang="zh-CN" sz="2000">
                <a:latin typeface="Times New Roman" panose="02020603050405020304" pitchFamily="18" charset="0"/>
              </a:rPr>
              <a:t>N</a:t>
            </a:r>
            <a:r>
              <a:rPr lang="en-US" altLang="zh-CN" sz="2000" baseline="-25000">
                <a:latin typeface="Times New Roman" panose="02020603050405020304" pitchFamily="18" charset="0"/>
              </a:rPr>
              <a:t>i</a:t>
            </a:r>
            <a:r>
              <a:rPr lang="en-US" altLang="zh-CN" sz="2000">
                <a:latin typeface="Times New Roman" panose="02020603050405020304" pitchFamily="18" charset="0"/>
              </a:rPr>
              <a:t>——</a:t>
            </a:r>
            <a:r>
              <a:rPr lang="zh-CN" altLang="en-US" sz="2000" dirty="0">
                <a:latin typeface="Times New Roman" panose="02020603050405020304" pitchFamily="18" charset="0"/>
              </a:rPr>
              <a:t>为非核心目标的第</a:t>
            </a:r>
            <a:r>
              <a:rPr lang="en-US" altLang="zh-CN" sz="2000">
                <a:latin typeface="Times New Roman" panose="02020603050405020304" pitchFamily="18" charset="0"/>
              </a:rPr>
              <a:t>i</a:t>
            </a:r>
            <a:r>
              <a:rPr lang="zh-CN" altLang="en-US" sz="2000" dirty="0">
                <a:latin typeface="Times New Roman" panose="02020603050405020304" pitchFamily="18" charset="0"/>
              </a:rPr>
              <a:t>种目标月度达标情况，达到目标为</a:t>
            </a:r>
            <a:r>
              <a:rPr lang="en-US" altLang="zh-CN" sz="2000">
                <a:latin typeface="Times New Roman" panose="02020603050405020304" pitchFamily="18" charset="0"/>
              </a:rPr>
              <a:t>1</a:t>
            </a:r>
            <a:r>
              <a:rPr lang="zh-CN" altLang="en-US" sz="2000" dirty="0">
                <a:latin typeface="Times New Roman" panose="02020603050405020304" pitchFamily="18" charset="0"/>
              </a:rPr>
              <a:t>，未达到目标，但达到目标值的</a:t>
            </a:r>
            <a:r>
              <a:rPr lang="en-US" altLang="zh-CN" sz="2000">
                <a:latin typeface="Times New Roman" panose="02020603050405020304" pitchFamily="18" charset="0"/>
              </a:rPr>
              <a:t>80%</a:t>
            </a:r>
            <a:r>
              <a:rPr lang="zh-CN" altLang="en-US" sz="2000" dirty="0">
                <a:latin typeface="Times New Roman" panose="02020603050405020304" pitchFamily="18" charset="0"/>
              </a:rPr>
              <a:t>为</a:t>
            </a:r>
            <a:r>
              <a:rPr lang="en-US" altLang="zh-CN" sz="2000">
                <a:latin typeface="Times New Roman" panose="02020603050405020304" pitchFamily="18" charset="0"/>
              </a:rPr>
              <a:t>0</a:t>
            </a:r>
            <a:r>
              <a:rPr lang="zh-CN" altLang="en-US" sz="2000" dirty="0">
                <a:latin typeface="Times New Roman" panose="02020603050405020304" pitchFamily="18" charset="0"/>
              </a:rPr>
              <a:t>，仅仅达到目标值的</a:t>
            </a:r>
            <a:r>
              <a:rPr lang="en-US" altLang="zh-CN" sz="2000">
                <a:latin typeface="Times New Roman" panose="02020603050405020304" pitchFamily="18" charset="0"/>
              </a:rPr>
              <a:t>80% </a:t>
            </a:r>
            <a:r>
              <a:rPr lang="zh-CN" altLang="en-US" sz="2000" dirty="0">
                <a:latin typeface="Times New Roman" panose="02020603050405020304" pitchFamily="18" charset="0"/>
              </a:rPr>
              <a:t>为－</a:t>
            </a:r>
            <a:r>
              <a:rPr lang="en-US" altLang="zh-CN" sz="2000">
                <a:latin typeface="Times New Roman" panose="02020603050405020304" pitchFamily="18" charset="0"/>
              </a:rPr>
              <a:t>1 </a:t>
            </a:r>
            <a:r>
              <a:rPr lang="zh-CN" altLang="en-US" sz="2000" dirty="0">
                <a:latin typeface="Times New Roman" panose="02020603050405020304" pitchFamily="18" charset="0"/>
              </a:rPr>
              <a:t>；</a:t>
            </a:r>
            <a:endParaRPr lang="zh-CN" altLang="en-US" sz="2000" dirty="0">
              <a:latin typeface="Times New Roman" panose="02020603050405020304" pitchFamily="18" charset="0"/>
            </a:endParaRPr>
          </a:p>
          <a:p>
            <a:pPr marL="457200" indent="-457200" algn="just">
              <a:lnSpc>
                <a:spcPct val="115000"/>
              </a:lnSpc>
              <a:buFont typeface="Wingdings" panose="05000000000000000000" pitchFamily="2" charset="2"/>
              <a:buChar char="q"/>
            </a:pPr>
            <a:r>
              <a:rPr lang="en-US" altLang="zh-CN" sz="2000" dirty="0" err="1">
                <a:latin typeface="Times New Roman" panose="02020603050405020304" pitchFamily="18" charset="0"/>
              </a:rPr>
              <a:t>Z</a:t>
            </a:r>
            <a:r>
              <a:rPr lang="en-US" altLang="zh-CN" sz="2000" baseline="-25000" dirty="0" err="1">
                <a:latin typeface="Times New Roman" panose="02020603050405020304" pitchFamily="18" charset="0"/>
              </a:rPr>
              <a:t>i</a:t>
            </a:r>
            <a:r>
              <a:rPr lang="en-US" altLang="zh-CN" sz="2000">
                <a:latin typeface="Times New Roman" panose="02020603050405020304" pitchFamily="18" charset="0"/>
              </a:rPr>
              <a:t>——</a:t>
            </a:r>
            <a:r>
              <a:rPr lang="zh-CN" altLang="en-US" sz="2000" dirty="0">
                <a:latin typeface="Times New Roman" panose="02020603050405020304" pitchFamily="18" charset="0"/>
              </a:rPr>
              <a:t>为非核心目标评价权数，是对每个目标的重要性的一种评定。</a:t>
            </a:r>
            <a:endParaRPr lang="zh-CN" altLang="en-US" sz="2000">
              <a:latin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7282" name="文本框 97281"/>
          <p:cNvSpPr txBox="1"/>
          <p:nvPr/>
        </p:nvSpPr>
        <p:spPr>
          <a:xfrm>
            <a:off x="304800" y="152400"/>
            <a:ext cx="8534400" cy="514350"/>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2400" b="1">
                <a:latin typeface="黑体" panose="02010609060101010101" pitchFamily="2" charset="-122"/>
                <a:ea typeface="黑体" panose="02010609060101010101" pitchFamily="2" charset="-122"/>
              </a:rPr>
              <a:t>3`</a:t>
            </a:r>
            <a:r>
              <a:rPr lang="en-US" altLang="zh-CN" sz="2400" b="1">
                <a:latin typeface="Times New Roman" panose="02020603050405020304" pitchFamily="18" charset="0"/>
                <a:ea typeface="黑体" panose="02010609060101010101" pitchFamily="2" charset="-122"/>
              </a:rPr>
              <a:t>—</a:t>
            </a:r>
            <a:r>
              <a:rPr lang="en-US" altLang="zh-CN" sz="2400" b="1">
                <a:latin typeface="黑体" panose="02010609060101010101" pitchFamily="2" charset="-122"/>
                <a:ea typeface="黑体" panose="02010609060101010101" pitchFamily="2" charset="-122"/>
              </a:rPr>
              <a:t>1`</a:t>
            </a:r>
            <a:r>
              <a:rPr lang="en-US" altLang="zh-CN" sz="2400" b="1">
                <a:latin typeface="Times New Roman" panose="02020603050405020304" pitchFamily="18" charset="0"/>
                <a:ea typeface="黑体" panose="02010609060101010101" pitchFamily="2" charset="-122"/>
              </a:rPr>
              <a:t>—</a:t>
            </a:r>
            <a:r>
              <a:rPr lang="en-US" altLang="zh-CN" sz="2400" b="1">
                <a:latin typeface="黑体" panose="02010609060101010101" pitchFamily="2" charset="-122"/>
                <a:ea typeface="黑体" panose="02010609060101010101" pitchFamily="2" charset="-122"/>
              </a:rPr>
              <a:t>2`</a:t>
            </a:r>
            <a:r>
              <a:rPr lang="en-US" altLang="zh-CN" sz="2400" b="1">
                <a:latin typeface="Times New Roman" panose="02020603050405020304" pitchFamily="18" charset="0"/>
                <a:ea typeface="黑体" panose="02010609060101010101" pitchFamily="2" charset="-122"/>
              </a:rPr>
              <a:t>—</a:t>
            </a:r>
            <a:r>
              <a:rPr lang="en-US" altLang="zh-CN" sz="2400" b="1">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、丁经理年终绩效考核的绝对成绩计算表</a:t>
            </a:r>
            <a:endParaRPr lang="zh-CN" altLang="en-US" sz="2400" b="1" dirty="0">
              <a:latin typeface="黑体" panose="02010609060101010101" pitchFamily="2" charset="-122"/>
              <a:ea typeface="黑体" panose="02010609060101010101" pitchFamily="2" charset="-122"/>
            </a:endParaRPr>
          </a:p>
        </p:txBody>
      </p:sp>
      <p:graphicFrame>
        <p:nvGraphicFramePr>
          <p:cNvPr id="97437" name="表格 97436"/>
          <p:cNvGraphicFramePr/>
          <p:nvPr/>
        </p:nvGraphicFramePr>
        <p:xfrm>
          <a:off x="152400" y="766763"/>
          <a:ext cx="8763000" cy="5846762"/>
        </p:xfrm>
        <a:graphic>
          <a:graphicData uri="http://schemas.openxmlformats.org/drawingml/2006/table">
            <a:tbl>
              <a:tblPr/>
              <a:tblGrid>
                <a:gridCol w="609600"/>
                <a:gridCol w="1093788"/>
                <a:gridCol w="735012"/>
                <a:gridCol w="1219200"/>
                <a:gridCol w="1371600"/>
                <a:gridCol w="609600"/>
                <a:gridCol w="609600"/>
                <a:gridCol w="609600"/>
                <a:gridCol w="838200"/>
                <a:gridCol w="1066800"/>
              </a:tblGrid>
              <a:tr h="334963">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目标分类</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目标要素</a:t>
                      </a:r>
                      <a:r>
                        <a:rPr lang="en-US" altLang="zh-CN" sz="1600"/>
                        <a:t>(N</a:t>
                      </a:r>
                      <a:r>
                        <a:rPr lang="en-US" altLang="zh-CN" sz="1600" baseline="-25000"/>
                        <a:t>i</a:t>
                      </a:r>
                      <a:r>
                        <a:rPr lang="en-US" altLang="zh-CN" sz="1600"/>
                        <a:t>)</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12</a:t>
                      </a:r>
                      <a:r>
                        <a:rPr lang="zh-CN" altLang="en-US" sz="1600" dirty="0"/>
                        <a:t>个月的达标情况统计</a:t>
                      </a:r>
                      <a:r>
                        <a:rPr lang="en-US" altLang="zh-CN" sz="1600"/>
                        <a:t>(</a:t>
                      </a:r>
                      <a:r>
                        <a:rPr lang="en-US" altLang="zh-CN" sz="1600" dirty="0" err="1"/>
                        <a:t>Y</a:t>
                      </a:r>
                      <a:r>
                        <a:rPr lang="en-US" altLang="zh-CN" sz="1600" baseline="-25000" dirty="0" err="1"/>
                        <a:t>j</a:t>
                      </a:r>
                      <a:r>
                        <a:rPr lang="en-US" altLang="zh-CN" sz="1600"/>
                        <a:t>)</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a:t>绩效</a:t>
                      </a:r>
                      <a:r>
                        <a:rPr lang="zh-CN" altLang="en-US" sz="1600" dirty="0"/>
                        <a:t>影响因子</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794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达标记为</a:t>
                      </a: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仅达值高于</a:t>
                      </a:r>
                      <a:r>
                        <a:rPr lang="en-US" altLang="zh-CN" sz="1600"/>
                        <a:t>80%</a:t>
                      </a:r>
                      <a:r>
                        <a:rPr lang="zh-CN" altLang="en-US" sz="1600" dirty="0"/>
                        <a:t>为</a:t>
                      </a:r>
                      <a:r>
                        <a:rPr lang="en-US" altLang="zh-CN" sz="1600"/>
                        <a:t>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达成值低于</a:t>
                      </a:r>
                      <a:r>
                        <a:rPr lang="en-US" altLang="zh-CN" sz="1600"/>
                        <a:t>80%</a:t>
                      </a:r>
                      <a:r>
                        <a:rPr lang="zh-CN" altLang="en-US" sz="1600" dirty="0"/>
                        <a:t>为</a:t>
                      </a: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2400"/>
                        <a:t>T</a:t>
                      </a:r>
                      <a:r>
                        <a:rPr lang="en-US" altLang="zh-CN" sz="2400" baseline="-25000"/>
                        <a:t>o</a:t>
                      </a:r>
                      <a:endParaRPr lang="zh-CN" altLang="en-US" sz="2400" baseline="-250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2400" dirty="0" err="1"/>
                        <a:t>T</a:t>
                      </a:r>
                      <a:r>
                        <a:rPr lang="en-US" altLang="zh-CN" sz="2400" baseline="-25000" dirty="0" err="1"/>
                        <a:t>f</a:t>
                      </a:r>
                      <a:endParaRPr lang="zh-CN" altLang="en-US" sz="2400" baseline="-250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2400" dirty="0" err="1"/>
                        <a:t>T</a:t>
                      </a:r>
                      <a:r>
                        <a:rPr lang="en-US" altLang="zh-CN" sz="2400" baseline="-25000" dirty="0" err="1"/>
                        <a:t>rf</a:t>
                      </a:r>
                      <a:endParaRPr lang="zh-CN" altLang="en-US" sz="2400" baseline="-250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2400" dirty="0" err="1"/>
                        <a:t>Z</a:t>
                      </a:r>
                      <a:r>
                        <a:rPr lang="en-US" altLang="zh-CN" sz="2400" baseline="-25000" dirty="0" err="1"/>
                        <a:t>i</a:t>
                      </a:r>
                      <a:endParaRPr lang="zh-CN" altLang="en-US" sz="2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2400"/>
                        <a:t>∑</a:t>
                      </a:r>
                      <a:r>
                        <a:rPr lang="en-US" altLang="zh-CN" sz="2400" dirty="0" err="1"/>
                        <a:t>N</a:t>
                      </a:r>
                      <a:r>
                        <a:rPr lang="en-US" altLang="zh-CN" sz="2400" baseline="-25000" dirty="0" err="1"/>
                        <a:t>i</a:t>
                      </a:r>
                      <a:r>
                        <a:rPr lang="en-US" altLang="zh-CN" sz="2400" dirty="0" err="1"/>
                        <a:t>Z</a:t>
                      </a:r>
                      <a:r>
                        <a:rPr lang="en-US" altLang="zh-CN" sz="2400" baseline="-25000" dirty="0" err="1"/>
                        <a:t>i</a:t>
                      </a:r>
                      <a:endParaRPr lang="zh-CN" altLang="en-US" sz="2400" baseline="-25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核心目标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费用降低率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8</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row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en-US" altLang="zh-CN" sz="1600" dirty="0"/>
                    </a:p>
                    <a:p>
                      <a:pPr marL="0" lvl="0" indent="0" algn="ctr">
                        <a:buNone/>
                      </a:pPr>
                      <a:r>
                        <a:rPr lang="zh-CN" altLang="en-US" sz="1600" dirty="0"/>
                        <a:t>指标目标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培训费</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人头费用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7</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4</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0.05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0.3</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办公费用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0.03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0.33</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设备费用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0.02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0.22</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row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en-US" altLang="zh-CN" sz="1600" dirty="0"/>
                    </a:p>
                    <a:p>
                      <a:pPr marL="0" lvl="0" indent="0" algn="ctr">
                        <a:buNone/>
                      </a:pPr>
                      <a:endParaRPr lang="en-US" altLang="zh-CN" sz="1600" dirty="0"/>
                    </a:p>
                    <a:p>
                      <a:pPr marL="0" lvl="0" indent="0" algn="ctr">
                        <a:buNone/>
                      </a:pPr>
                      <a:r>
                        <a:rPr lang="zh-CN" altLang="en-US" sz="1600" dirty="0"/>
                        <a:t>责任目标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人员选聘</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0.15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1.5.</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65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培训开发</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9</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0.9</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绩考服务</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9</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0.15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1.2</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薪资管理</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1.2</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劳资融和</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0.05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0.55</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项目目标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工作评价</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0.15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1.8</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3537">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合计</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100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40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10</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3538">
                <a:tc gridSpan="10">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W= </a:t>
                      </a:r>
                      <a:r>
                        <a:rPr lang="en-US" altLang="zh-CN" sz="1600" b="1">
                          <a:ea typeface="黑体" panose="02010609060101010101" pitchFamily="2" charset="-122"/>
                        </a:rPr>
                        <a:t>(</a:t>
                      </a:r>
                      <a:r>
                        <a:rPr lang="en-US" altLang="zh-CN" sz="1600"/>
                        <a:t>Y</a:t>
                      </a:r>
                      <a:r>
                        <a:rPr lang="en-US" altLang="zh-CN" sz="1600" baseline="-25000"/>
                        <a:t>j</a:t>
                      </a:r>
                      <a:r>
                        <a:rPr lang="en-US" altLang="zh-CN" sz="1600"/>
                        <a:t>T</a:t>
                      </a:r>
                      <a:r>
                        <a:rPr lang="en-US" altLang="zh-CN" sz="1600" baseline="-25000"/>
                        <a:t>0</a:t>
                      </a:r>
                      <a:r>
                        <a:rPr lang="en-US" altLang="zh-CN" sz="1600"/>
                        <a:t>+T</a:t>
                      </a:r>
                      <a:r>
                        <a:rPr lang="en-US" altLang="zh-CN" sz="1600" baseline="-25000"/>
                        <a:t>f</a:t>
                      </a:r>
                      <a:r>
                        <a:rPr lang="en-US" altLang="zh-CN" sz="1600"/>
                        <a:t> + </a:t>
                      </a:r>
                      <a:r>
                        <a:rPr lang="en-US" altLang="zh-CN" sz="1600" baseline="-25000" dirty="0" err="1"/>
                        <a:t>r</a:t>
                      </a:r>
                      <a:r>
                        <a:rPr lang="en-US" altLang="zh-CN" sz="1600" dirty="0" err="1"/>
                        <a:t>T</a:t>
                      </a:r>
                      <a:r>
                        <a:rPr lang="en-US" altLang="zh-CN" sz="1600" baseline="-25000" dirty="0" err="1"/>
                        <a:t>rf</a:t>
                      </a:r>
                      <a:r>
                        <a:rPr lang="en-US" altLang="zh-CN" sz="1600" dirty="0" err="1"/>
                        <a:t>)∑N</a:t>
                      </a:r>
                      <a:r>
                        <a:rPr lang="en-US" altLang="zh-CN" sz="1600" baseline="-25000" dirty="0" err="1"/>
                        <a:t>i</a:t>
                      </a:r>
                      <a:r>
                        <a:rPr lang="en-US" altLang="zh-CN" sz="1600" dirty="0" err="1"/>
                        <a:t>Z</a:t>
                      </a:r>
                      <a:r>
                        <a:rPr lang="en-US" altLang="zh-CN" sz="1600" baseline="-25000" dirty="0" err="1"/>
                        <a:t>i</a:t>
                      </a:r>
                      <a:r>
                        <a:rPr lang="en-US" altLang="zh-CN" sz="1600"/>
                        <a:t>= (1×10+10+8)10</a:t>
                      </a:r>
                      <a:r>
                        <a:rPr lang="en-US" altLang="zh-CN" sz="1600" b="1"/>
                        <a:t>=280</a:t>
                      </a:r>
                      <a:endParaRPr lang="zh-CN" altLang="en-US" sz="1600" b="1"/>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8306" name="文本框 98305"/>
          <p:cNvSpPr txBox="1"/>
          <p:nvPr/>
        </p:nvSpPr>
        <p:spPr>
          <a:xfrm>
            <a:off x="609600" y="2822575"/>
            <a:ext cx="7924800" cy="2892425"/>
          </a:xfrm>
          <a:prstGeom prst="rect">
            <a:avLst/>
          </a:prstGeom>
          <a:noFill/>
          <a:ln w="57150" cap="flat" cmpd="sng">
            <a:solidFill>
              <a:schemeClr val="tx1"/>
            </a:solidFill>
            <a:prstDash val="solid"/>
            <a:miter/>
            <a:headEnd type="none" w="med" len="med"/>
            <a:tailEnd type="none" w="med" len="med"/>
          </a:ln>
        </p:spPr>
        <p:txBody>
          <a:bodyPr>
            <a:spAutoFit/>
          </a:bodyPr>
          <a:p>
            <a:pPr marL="457200" indent="-457200">
              <a:spcBef>
                <a:spcPct val="25000"/>
              </a:spcBef>
            </a:pPr>
            <a:r>
              <a:rPr lang="en-US" altLang="zh-CN" sz="4000" dirty="0">
                <a:latin typeface="Times New Roman" panose="02020603050405020304" pitchFamily="18" charset="0"/>
              </a:rPr>
              <a:t>            </a:t>
            </a:r>
            <a:r>
              <a:rPr lang="zh-CN" altLang="en-US" sz="4000" dirty="0">
                <a:latin typeface="Times New Roman" panose="02020603050405020304" pitchFamily="18" charset="0"/>
              </a:rPr>
              <a:t>我们把在企业内达到平均绩效水平的成绩定为</a:t>
            </a:r>
            <a:r>
              <a:rPr lang="en-US" altLang="zh-CN" sz="4000">
                <a:latin typeface="Times New Roman" panose="02020603050405020304" pitchFamily="18" charset="0"/>
              </a:rPr>
              <a:t>50</a:t>
            </a:r>
            <a:r>
              <a:rPr lang="zh-CN" altLang="en-US" sz="4000" dirty="0">
                <a:latin typeface="Times New Roman" panose="02020603050405020304" pitchFamily="18" charset="0"/>
              </a:rPr>
              <a:t>分，则有员工目标考核相对成绩的计算模型：</a:t>
            </a:r>
            <a:endParaRPr lang="zh-CN" altLang="en-US" sz="4000" dirty="0">
              <a:latin typeface="Times New Roman" panose="02020603050405020304" pitchFamily="18" charset="0"/>
            </a:endParaRPr>
          </a:p>
          <a:p>
            <a:pPr marL="457200" indent="-457200">
              <a:spcBef>
                <a:spcPct val="25000"/>
              </a:spcBef>
            </a:pPr>
            <a:r>
              <a:rPr lang="zh-CN" altLang="en-US" sz="4000">
                <a:latin typeface="Times New Roman" panose="02020603050405020304" pitchFamily="18" charset="0"/>
              </a:rPr>
              <a:t>       </a:t>
            </a:r>
            <a:r>
              <a:rPr lang="en-US" altLang="zh-CN" sz="4800">
                <a:latin typeface="Times New Roman" panose="02020603050405020304" pitchFamily="18" charset="0"/>
              </a:rPr>
              <a:t>H</a:t>
            </a:r>
            <a:r>
              <a:rPr lang="en-US" altLang="zh-CN" sz="4800" baseline="-25000">
                <a:latin typeface="Times New Roman" panose="02020603050405020304" pitchFamily="18" charset="0"/>
              </a:rPr>
              <a:t>i </a:t>
            </a:r>
            <a:r>
              <a:rPr lang="en-US" altLang="zh-CN" sz="4800">
                <a:latin typeface="Times New Roman" panose="02020603050405020304" pitchFamily="18" charset="0"/>
              </a:rPr>
              <a:t>=</a:t>
            </a:r>
            <a:r>
              <a:rPr lang="en-US" altLang="zh-CN" sz="4800" dirty="0" err="1">
                <a:latin typeface="Times New Roman" panose="02020603050405020304" pitchFamily="18" charset="0"/>
              </a:rPr>
              <a:t>W</a:t>
            </a:r>
            <a:r>
              <a:rPr lang="en-US" altLang="zh-CN" sz="4800" baseline="-25000" dirty="0" err="1">
                <a:latin typeface="Times New Roman" panose="02020603050405020304" pitchFamily="18" charset="0"/>
              </a:rPr>
              <a:t>i</a:t>
            </a:r>
            <a:r>
              <a:rPr lang="en-US" altLang="zh-CN" sz="4800" baseline="-25000">
                <a:latin typeface="Times New Roman" panose="02020603050405020304" pitchFamily="18" charset="0"/>
              </a:rPr>
              <a:t> </a:t>
            </a:r>
            <a:r>
              <a:rPr lang="en-US" altLang="zh-CN" sz="4800">
                <a:latin typeface="Times New Roman" panose="02020603050405020304" pitchFamily="18" charset="0"/>
              </a:rPr>
              <a:t>/(∑</a:t>
            </a:r>
            <a:r>
              <a:rPr lang="en-US" altLang="zh-CN" sz="4800" dirty="0" err="1">
                <a:latin typeface="Times New Roman" panose="02020603050405020304" pitchFamily="18" charset="0"/>
              </a:rPr>
              <a:t>W</a:t>
            </a:r>
            <a:r>
              <a:rPr lang="en-US" altLang="zh-CN" sz="4800" baseline="-25000" dirty="0" err="1">
                <a:latin typeface="Times New Roman" panose="02020603050405020304" pitchFamily="18" charset="0"/>
              </a:rPr>
              <a:t>i</a:t>
            </a:r>
            <a:r>
              <a:rPr lang="en-US" altLang="zh-CN" sz="4800" baseline="-25000">
                <a:latin typeface="Times New Roman" panose="02020603050405020304" pitchFamily="18" charset="0"/>
              </a:rPr>
              <a:t> </a:t>
            </a:r>
            <a:r>
              <a:rPr lang="en-US" altLang="zh-CN" sz="4800">
                <a:latin typeface="Times New Roman" panose="02020603050405020304" pitchFamily="18" charset="0"/>
              </a:rPr>
              <a:t>)</a:t>
            </a:r>
            <a:r>
              <a:rPr lang="en-US" altLang="zh-CN" sz="4800" baseline="-25000">
                <a:latin typeface="Times New Roman" panose="02020603050405020304" pitchFamily="18" charset="0"/>
              </a:rPr>
              <a:t> </a:t>
            </a:r>
            <a:r>
              <a:rPr lang="en-US" altLang="zh-CN" sz="4800">
                <a:latin typeface="Times New Roman" panose="02020603050405020304" pitchFamily="18" charset="0"/>
              </a:rPr>
              <a:t>/N×50%</a:t>
            </a:r>
            <a:endParaRPr lang="en-US" altLang="zh-CN" sz="4800">
              <a:latin typeface="Times New Roman" panose="02020603050405020304" pitchFamily="18" charset="0"/>
            </a:endParaRPr>
          </a:p>
        </p:txBody>
      </p:sp>
      <p:sp>
        <p:nvSpPr>
          <p:cNvPr id="98307" name="文本框 98306"/>
          <p:cNvSpPr txBox="1"/>
          <p:nvPr/>
        </p:nvSpPr>
        <p:spPr>
          <a:xfrm>
            <a:off x="1371600" y="830263"/>
            <a:ext cx="4876800" cy="701675"/>
          </a:xfrm>
          <a:prstGeom prst="rect">
            <a:avLst/>
          </a:prstGeom>
          <a:noFill/>
          <a:ln w="9525">
            <a:noFill/>
          </a:ln>
        </p:spPr>
        <p:txBody>
          <a:bodyPr>
            <a:spAutoFit/>
          </a:bodyPr>
          <a:p>
            <a:pPr>
              <a:spcBef>
                <a:spcPct val="50000"/>
              </a:spcBef>
            </a:pPr>
            <a:endParaRPr sz="4000" dirty="0">
              <a:latin typeface="Times New Roman" panose="02020603050405020304" pitchFamily="18" charset="0"/>
            </a:endParaRPr>
          </a:p>
        </p:txBody>
      </p:sp>
      <p:sp>
        <p:nvSpPr>
          <p:cNvPr id="98308" name="文本框 98307"/>
          <p:cNvSpPr txBox="1"/>
          <p:nvPr/>
        </p:nvSpPr>
        <p:spPr>
          <a:xfrm>
            <a:off x="1066800" y="993775"/>
            <a:ext cx="6858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、员工绩效综合考核相对成绩计算模型</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9330" name="文本框 99329"/>
          <p:cNvSpPr txBox="1"/>
          <p:nvPr/>
        </p:nvSpPr>
        <p:spPr>
          <a:xfrm>
            <a:off x="685800" y="2057400"/>
            <a:ext cx="7772400" cy="4467225"/>
          </a:xfrm>
          <a:prstGeom prst="rect">
            <a:avLst/>
          </a:prstGeom>
          <a:noFill/>
          <a:ln w="9525">
            <a:noFill/>
          </a:ln>
        </p:spPr>
        <p:txBody>
          <a:bodyPr>
            <a:spAutoFit/>
          </a:bodyPr>
          <a:p>
            <a:pPr eaLnBrk="0">
              <a:spcBef>
                <a:spcPct val="25000"/>
              </a:spcBef>
              <a:buFont typeface="Wingdings" panose="05000000000000000000" pitchFamily="2" charset="2"/>
              <a:buChar char="q"/>
            </a:pPr>
            <a:r>
              <a:rPr lang="en-US" altLang="zh-CN" sz="2800">
                <a:latin typeface="Times New Roman" panose="02020603050405020304" pitchFamily="18" charset="0"/>
              </a:rPr>
              <a:t>H</a:t>
            </a:r>
            <a:r>
              <a:rPr lang="zh-CN" altLang="en-US" sz="2800">
                <a:latin typeface="Times New Roman" panose="02020603050405020304" pitchFamily="18" charset="0"/>
              </a:rPr>
              <a:t>－－</a:t>
            </a:r>
            <a:r>
              <a:rPr lang="zh-CN" altLang="en-US" sz="2800" dirty="0">
                <a:latin typeface="Times New Roman" panose="02020603050405020304" pitchFamily="18" charset="0"/>
              </a:rPr>
              <a:t>为员工目标考核相对成绩，是特定员工</a:t>
            </a:r>
            <a:endParaRPr lang="zh-CN" altLang="en-US" sz="2800" dirty="0">
              <a:latin typeface="Times New Roman" panose="02020603050405020304" pitchFamily="18" charset="0"/>
            </a:endParaRPr>
          </a:p>
          <a:p>
            <a:pPr eaLnBrk="0">
              <a:spcBef>
                <a:spcPct val="25000"/>
              </a:spcBef>
              <a:buFont typeface="Wingdings" panose="05000000000000000000" pitchFamily="2" charset="2"/>
            </a:pPr>
            <a:r>
              <a:rPr lang="zh-CN" altLang="en-US" sz="2800" dirty="0">
                <a:latin typeface="Times New Roman" panose="02020603050405020304" pitchFamily="18" charset="0"/>
              </a:rPr>
              <a:t>    的绩效成绩在企业内的名次排序比较值；</a:t>
            </a:r>
            <a:endParaRPr lang="zh-CN" altLang="en-US" sz="2800" dirty="0">
              <a:latin typeface="Times New Roman" panose="02020603050405020304" pitchFamily="18" charset="0"/>
            </a:endParaRPr>
          </a:p>
          <a:p>
            <a:pPr eaLnBrk="0">
              <a:spcBef>
                <a:spcPct val="25000"/>
              </a:spcBef>
              <a:buFont typeface="Wingdings" panose="05000000000000000000" pitchFamily="2" charset="2"/>
              <a:buChar char="q"/>
            </a:pPr>
            <a:r>
              <a:rPr lang="en-US" altLang="zh-CN" sz="2800" dirty="0" err="1">
                <a:latin typeface="Times New Roman" panose="02020603050405020304" pitchFamily="18" charset="0"/>
              </a:rPr>
              <a:t>W</a:t>
            </a:r>
            <a:r>
              <a:rPr lang="en-US" altLang="zh-CN" sz="2800" baseline="-25000" dirty="0" err="1">
                <a:latin typeface="Times New Roman" panose="02020603050405020304" pitchFamily="18" charset="0"/>
              </a:rPr>
              <a:t>i</a:t>
            </a:r>
            <a:r>
              <a:rPr lang="zh-CN" altLang="en-US" sz="2800">
                <a:latin typeface="Times New Roman" panose="02020603050405020304" pitchFamily="18" charset="0"/>
              </a:rPr>
              <a:t>－－</a:t>
            </a:r>
            <a:r>
              <a:rPr lang="zh-CN" altLang="en-US" sz="2800" dirty="0">
                <a:latin typeface="Times New Roman" panose="02020603050405020304" pitchFamily="18" charset="0"/>
              </a:rPr>
              <a:t>为第</a:t>
            </a:r>
            <a:r>
              <a:rPr lang="en-US" altLang="zh-CN" sz="2800">
                <a:latin typeface="Times New Roman" panose="02020603050405020304" pitchFamily="18" charset="0"/>
              </a:rPr>
              <a:t>i</a:t>
            </a:r>
            <a:r>
              <a:rPr lang="zh-CN" altLang="en-US" sz="2800" dirty="0">
                <a:latin typeface="Times New Roman" panose="02020603050405020304" pitchFamily="18" charset="0"/>
              </a:rPr>
              <a:t>个员工的目标考核绝对成绩得分；</a:t>
            </a:r>
            <a:endParaRPr lang="zh-CN" altLang="en-US" sz="2800" dirty="0">
              <a:latin typeface="Times New Roman" panose="02020603050405020304" pitchFamily="18" charset="0"/>
            </a:endParaRPr>
          </a:p>
          <a:p>
            <a:pPr algn="just" eaLnBrk="0">
              <a:spcBef>
                <a:spcPct val="25000"/>
              </a:spcBef>
              <a:buFont typeface="Wingdings" panose="05000000000000000000" pitchFamily="2" charset="2"/>
              <a:buChar char="q"/>
            </a:pPr>
            <a:r>
              <a:rPr lang="en-US" altLang="zh-CN" sz="2800">
                <a:latin typeface="Times New Roman" panose="02020603050405020304" pitchFamily="18" charset="0"/>
              </a:rPr>
              <a:t>N</a:t>
            </a:r>
            <a:r>
              <a:rPr lang="zh-CN" altLang="en-US" sz="2800">
                <a:latin typeface="Times New Roman" panose="02020603050405020304" pitchFamily="18" charset="0"/>
              </a:rPr>
              <a:t>－－</a:t>
            </a:r>
            <a:r>
              <a:rPr lang="zh-CN" altLang="en-US" sz="2800" dirty="0">
                <a:latin typeface="Times New Roman" panose="02020603050405020304" pitchFamily="18" charset="0"/>
              </a:rPr>
              <a:t>为企业员工总数；</a:t>
            </a:r>
            <a:endParaRPr lang="zh-CN" altLang="en-US" sz="2800" dirty="0">
              <a:latin typeface="Times New Roman" panose="02020603050405020304" pitchFamily="18" charset="0"/>
            </a:endParaRPr>
          </a:p>
          <a:p>
            <a:pPr algn="just" eaLnBrk="0">
              <a:spcBef>
                <a:spcPct val="25000"/>
              </a:spcBef>
            </a:pPr>
            <a:r>
              <a:rPr lang="zh-CN" altLang="en-US" sz="2800" dirty="0">
                <a:latin typeface="Times New Roman" panose="02020603050405020304" pitchFamily="18" charset="0"/>
              </a:rPr>
              <a:t>        全胜集团员工目标考核绝对成绩平均为</a:t>
            </a:r>
            <a:r>
              <a:rPr lang="en-US" altLang="zh-CN" sz="2800">
                <a:latin typeface="Times New Roman" panose="02020603050405020304" pitchFamily="18" charset="0"/>
              </a:rPr>
              <a:t>210</a:t>
            </a:r>
            <a:r>
              <a:rPr lang="zh-CN" altLang="en-US" sz="2800" dirty="0">
                <a:latin typeface="Times New Roman" panose="02020603050405020304" pitchFamily="18" charset="0"/>
              </a:rPr>
              <a:t>分，即（</a:t>
            </a:r>
            <a:r>
              <a:rPr lang="en-US" altLang="zh-CN" sz="2800" dirty="0">
                <a:latin typeface="Times New Roman" panose="02020603050405020304" pitchFamily="18" charset="0"/>
              </a:rPr>
              <a:t>∑</a:t>
            </a:r>
            <a:r>
              <a:rPr lang="en-US" altLang="zh-CN" sz="2800" dirty="0" err="1">
                <a:latin typeface="Times New Roman" panose="02020603050405020304" pitchFamily="18" charset="0"/>
              </a:rPr>
              <a:t>W</a:t>
            </a:r>
            <a:r>
              <a:rPr lang="en-US" altLang="zh-CN" sz="2800" baseline="-25000" dirty="0" err="1">
                <a:latin typeface="Times New Roman" panose="02020603050405020304" pitchFamily="18" charset="0"/>
              </a:rPr>
              <a:t>i</a:t>
            </a:r>
            <a:r>
              <a:rPr lang="en-US" altLang="zh-CN" sz="2800" baseline="-25000">
                <a:latin typeface="Times New Roman" panose="02020603050405020304" pitchFamily="18" charset="0"/>
              </a:rPr>
              <a:t> </a:t>
            </a:r>
            <a:r>
              <a:rPr lang="zh-CN" altLang="en-US" sz="2800">
                <a:latin typeface="Times New Roman" panose="02020603050405020304" pitchFamily="18" charset="0"/>
              </a:rPr>
              <a:t>）</a:t>
            </a:r>
            <a:r>
              <a:rPr lang="zh-CN" altLang="en-US" sz="2800" baseline="-25000">
                <a:latin typeface="Times New Roman" panose="02020603050405020304" pitchFamily="18" charset="0"/>
              </a:rPr>
              <a:t> </a:t>
            </a:r>
            <a:r>
              <a:rPr lang="en-US" altLang="zh-CN" sz="2800">
                <a:latin typeface="Times New Roman" panose="02020603050405020304" pitchFamily="18" charset="0"/>
              </a:rPr>
              <a:t>/N=210</a:t>
            </a:r>
            <a:r>
              <a:rPr lang="zh-CN" altLang="en-US" sz="2800">
                <a:latin typeface="Times New Roman" panose="02020603050405020304" pitchFamily="18" charset="0"/>
              </a:rPr>
              <a:t>。</a:t>
            </a:r>
            <a:endParaRPr lang="zh-CN" altLang="en-US" sz="2800">
              <a:latin typeface="Times New Roman" panose="02020603050405020304" pitchFamily="18" charset="0"/>
            </a:endParaRPr>
          </a:p>
          <a:p>
            <a:pPr algn="just" eaLnBrk="0">
              <a:spcBef>
                <a:spcPct val="25000"/>
              </a:spcBef>
            </a:pPr>
            <a:r>
              <a:rPr lang="zh-CN" altLang="en-US" sz="2800" dirty="0">
                <a:latin typeface="Times New Roman" panose="02020603050405020304" pitchFamily="18" charset="0"/>
              </a:rPr>
              <a:t>        丁经理的目标考核相对成绩为</a:t>
            </a:r>
            <a:r>
              <a:rPr lang="en-US" altLang="zh-CN" sz="2800">
                <a:latin typeface="Times New Roman" panose="02020603050405020304" pitchFamily="18" charset="0"/>
              </a:rPr>
              <a:t>280</a:t>
            </a:r>
            <a:r>
              <a:rPr lang="en-US" altLang="zh-CN" sz="2800" b="1">
                <a:latin typeface="Times New Roman" panose="02020603050405020304" pitchFamily="18" charset="0"/>
              </a:rPr>
              <a:t>/</a:t>
            </a:r>
            <a:r>
              <a:rPr lang="en-US" altLang="zh-CN" sz="2800">
                <a:latin typeface="Times New Roman" panose="02020603050405020304" pitchFamily="18" charset="0"/>
              </a:rPr>
              <a:t>210×50%=66.7</a:t>
            </a:r>
            <a:r>
              <a:rPr lang="zh-CN" altLang="en-US" sz="2800" dirty="0">
                <a:latin typeface="Times New Roman" panose="02020603050405020304" pitchFamily="18" charset="0"/>
              </a:rPr>
              <a:t>分。即丁经理的考核成绩居于全集团的前</a:t>
            </a:r>
            <a:r>
              <a:rPr lang="en-US" altLang="zh-CN" sz="2800">
                <a:latin typeface="Times New Roman" panose="02020603050405020304" pitchFamily="18" charset="0"/>
              </a:rPr>
              <a:t>33 . 34%</a:t>
            </a:r>
            <a:r>
              <a:rPr lang="zh-CN" altLang="en-US" sz="2800" dirty="0">
                <a:latin typeface="Times New Roman" panose="02020603050405020304" pitchFamily="18" charset="0"/>
              </a:rPr>
              <a:t>位</a:t>
            </a:r>
            <a:r>
              <a:rPr lang="zh-CN" altLang="en-US" sz="2800">
                <a:latin typeface="Times New Roman" panose="02020603050405020304" pitchFamily="18" charset="0"/>
              </a:rPr>
              <a:t>。</a:t>
            </a:r>
            <a:endParaRPr lang="zh-CN" altLang="en-US" sz="2800">
              <a:latin typeface="Times New Roman" panose="02020603050405020304" pitchFamily="18" charset="0"/>
            </a:endParaRPr>
          </a:p>
        </p:txBody>
      </p:sp>
      <p:sp>
        <p:nvSpPr>
          <p:cNvPr id="99331" name="文本框 99330"/>
          <p:cNvSpPr txBox="1"/>
          <p:nvPr/>
        </p:nvSpPr>
        <p:spPr>
          <a:xfrm>
            <a:off x="1066800" y="533400"/>
            <a:ext cx="6858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、员工绩效综合考核相对成绩计算模型</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354" name="文本框 100353"/>
          <p:cNvSpPr txBox="1"/>
          <p:nvPr/>
        </p:nvSpPr>
        <p:spPr>
          <a:xfrm>
            <a:off x="2514600" y="609600"/>
            <a:ext cx="38100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00355" name="文本框 100354"/>
          <p:cNvSpPr txBox="1"/>
          <p:nvPr/>
        </p:nvSpPr>
        <p:spPr>
          <a:xfrm>
            <a:off x="1295400" y="838200"/>
            <a:ext cx="6248400" cy="519113"/>
          </a:xfrm>
          <a:prstGeom prst="rect">
            <a:avLst/>
          </a:prstGeom>
          <a:noFill/>
          <a:ln w="9525">
            <a:noFill/>
          </a:ln>
        </p:spPr>
        <p:txBody>
          <a:bodyPr>
            <a:spAutoFit/>
          </a:bodyPr>
          <a:p>
            <a:pPr>
              <a:spcBef>
                <a:spcPct val="50000"/>
              </a:spcBef>
            </a:pPr>
            <a:endParaRPr sz="2800" dirty="0">
              <a:latin typeface="Times New Roman" panose="02020603050405020304" pitchFamily="18" charset="0"/>
            </a:endParaRPr>
          </a:p>
        </p:txBody>
      </p:sp>
      <p:sp>
        <p:nvSpPr>
          <p:cNvPr id="100356" name="文本框 100355"/>
          <p:cNvSpPr txBox="1"/>
          <p:nvPr/>
        </p:nvSpPr>
        <p:spPr>
          <a:xfrm>
            <a:off x="685800" y="841375"/>
            <a:ext cx="78486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、正式颁布企业的目标激励制度和目标选择激励制度，并广泛宣传、讨论、学习，让每个成员都明了其规范 </a:t>
            </a:r>
            <a:endParaRPr lang="zh-CN" altLang="en-US" sz="4000" b="1" dirty="0">
              <a:latin typeface="黑体" panose="02010609060101010101" pitchFamily="2" charset="-122"/>
              <a:ea typeface="黑体" panose="02010609060101010101" pitchFamily="2" charset="-122"/>
            </a:endParaRPr>
          </a:p>
        </p:txBody>
      </p:sp>
      <p:sp>
        <p:nvSpPr>
          <p:cNvPr id="100357" name="文本框 100356"/>
          <p:cNvSpPr txBox="1"/>
          <p:nvPr/>
        </p:nvSpPr>
        <p:spPr>
          <a:xfrm>
            <a:off x="914400" y="3843338"/>
            <a:ext cx="7467600" cy="2443162"/>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800" b="1" dirty="0">
                <a:latin typeface="Times New Roman" panose="02020603050405020304" pitchFamily="18" charset="0"/>
                <a:ea typeface="楷体_GB2312" pitchFamily="49" charset="-122"/>
              </a:rPr>
              <a:t>要解决的问题：让每个员工都明了：</a:t>
            </a:r>
            <a:endParaRPr lang="zh-CN" altLang="en-US" sz="28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800" dirty="0">
                <a:latin typeface="Times New Roman" panose="02020603050405020304" pitchFamily="18" charset="0"/>
              </a:rPr>
              <a:t>什么样的行为和结果会受到什么样的鼓励？</a:t>
            </a:r>
            <a:endParaRPr lang="zh-CN" altLang="en-US" sz="28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800" dirty="0">
                <a:latin typeface="Times New Roman" panose="02020603050405020304" pitchFamily="18" charset="0"/>
              </a:rPr>
              <a:t>什么样的行为和结果会受到什么样的惩罚？</a:t>
            </a:r>
            <a:endParaRPr lang="zh-CN" altLang="en-US" sz="28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800" dirty="0">
                <a:latin typeface="Times New Roman" panose="02020603050405020304" pitchFamily="18" charset="0"/>
              </a:rPr>
              <a:t>我怎样对自己的行为负责？</a:t>
            </a:r>
            <a:endParaRPr lang="zh-CN" altLang="en-US" sz="2800">
              <a:latin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1378" name="文本框 101377"/>
          <p:cNvSpPr txBox="1"/>
          <p:nvPr/>
        </p:nvSpPr>
        <p:spPr>
          <a:xfrm>
            <a:off x="762000" y="536575"/>
            <a:ext cx="79248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、策划激励制度取信于人的典型事件，启动企业激励机制 </a:t>
            </a:r>
            <a:endParaRPr lang="zh-CN" altLang="en-US" sz="4000" b="1" dirty="0">
              <a:latin typeface="黑体" panose="02010609060101010101" pitchFamily="2" charset="-122"/>
              <a:ea typeface="黑体" panose="02010609060101010101" pitchFamily="2" charset="-122"/>
            </a:endParaRPr>
          </a:p>
        </p:txBody>
      </p:sp>
      <p:sp>
        <p:nvSpPr>
          <p:cNvPr id="101379" name="文本框 101378"/>
          <p:cNvSpPr txBox="1"/>
          <p:nvPr/>
        </p:nvSpPr>
        <p:spPr>
          <a:xfrm>
            <a:off x="1066800" y="2292350"/>
            <a:ext cx="4191000" cy="4108450"/>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要解决的问题：打消员工心中的疑虑：</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这些制度会真正贯彻吗？</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大奖会兑现吗？</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案例：</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商鞅变法前的搬木授奖；</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海尔禁抢财物和砸冰箱；</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钟沛在南京木器厂的禁烟。 </a:t>
            </a:r>
            <a:endParaRPr lang="zh-CN" altLang="en-US" sz="2400">
              <a:latin typeface="Times New Roman" panose="02020603050405020304" pitchFamily="18" charset="0"/>
            </a:endParaRPr>
          </a:p>
        </p:txBody>
      </p:sp>
      <p:pic>
        <p:nvPicPr>
          <p:cNvPr id="101380" name="图片 101379" descr="BD10460_"/>
          <p:cNvPicPr>
            <a:picLocks noChangeAspect="1"/>
          </p:cNvPicPr>
          <p:nvPr/>
        </p:nvPicPr>
        <p:blipFill>
          <a:blip r:embed="rId1"/>
          <a:stretch>
            <a:fillRect/>
          </a:stretch>
        </p:blipFill>
        <p:spPr>
          <a:xfrm>
            <a:off x="5410200" y="3435350"/>
            <a:ext cx="3124200" cy="2508250"/>
          </a:xfrm>
          <a:prstGeom prst="rect">
            <a:avLst/>
          </a:prstGeom>
          <a:noFill/>
          <a:ln w="9525">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02" name="文本框 102401"/>
          <p:cNvSpPr txBox="1"/>
          <p:nvPr/>
        </p:nvSpPr>
        <p:spPr>
          <a:xfrm>
            <a:off x="1676400" y="2514600"/>
            <a:ext cx="5562600" cy="19208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3</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2</a:t>
            </a:r>
            <a:r>
              <a:rPr lang="zh-CN" altLang="en-US" sz="6000" b="1" dirty="0">
                <a:latin typeface="黑体" panose="02010609060101010101" pitchFamily="2" charset="-122"/>
                <a:ea typeface="黑体" panose="02010609060101010101" pitchFamily="2" charset="-122"/>
              </a:rPr>
              <a:t>、认同企业组织目标 </a:t>
            </a:r>
            <a:endParaRPr lang="zh-CN" altLang="en-US" sz="6000" b="1" dirty="0">
              <a:latin typeface="黑体" panose="02010609060101010101" pitchFamily="2" charset="-122"/>
              <a:ea typeface="黑体" panose="0201060906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3426" name="文本框 103425"/>
          <p:cNvSpPr txBox="1"/>
          <p:nvPr/>
        </p:nvSpPr>
        <p:spPr>
          <a:xfrm>
            <a:off x="914400" y="841375"/>
            <a:ext cx="76200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、在员工普遍参与下，共同讨论确定企业的核心价值观念和经营宗旨 </a:t>
            </a:r>
            <a:endParaRPr lang="zh-CN" altLang="en-US" sz="4000" b="1" dirty="0">
              <a:latin typeface="黑体" panose="02010609060101010101" pitchFamily="2" charset="-122"/>
              <a:ea typeface="黑体" panose="02010609060101010101" pitchFamily="2" charset="-122"/>
            </a:endParaRPr>
          </a:p>
        </p:txBody>
      </p:sp>
      <p:sp>
        <p:nvSpPr>
          <p:cNvPr id="103427" name="文本框 103426"/>
          <p:cNvSpPr txBox="1"/>
          <p:nvPr/>
        </p:nvSpPr>
        <p:spPr>
          <a:xfrm>
            <a:off x="1905000" y="3200400"/>
            <a:ext cx="6019800" cy="3013075"/>
          </a:xfrm>
          <a:prstGeom prst="rect">
            <a:avLst/>
          </a:prstGeom>
          <a:noFill/>
          <a:ln w="9525">
            <a:noFill/>
          </a:ln>
        </p:spPr>
        <p:txBody>
          <a:bodyPr>
            <a:spAutoFit/>
          </a:bodyPr>
          <a:p>
            <a:pPr marL="457200" indent="-457200" algn="just">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企业为什么要存在，为什么要发展？</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企业怎样才能存在，怎样才能发展？</a:t>
            </a:r>
            <a:endParaRPr lang="zh-CN" altLang="en-US" sz="2400" dirty="0">
              <a:latin typeface="Times New Roman" panose="02020603050405020304" pitchFamily="18" charset="0"/>
            </a:endParaRPr>
          </a:p>
          <a:p>
            <a:pPr marL="457200" indent="-457200" algn="just">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必有的内涵</a:t>
            </a:r>
            <a:endParaRPr lang="zh-CN" altLang="en-US" sz="2400" b="1" dirty="0">
              <a:latin typeface="Times New Roman" panose="02020603050405020304" pitchFamily="18" charset="0"/>
              <a:ea typeface="楷体_GB2312" pitchFamily="49" charset="-122"/>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企业与社会的关系；</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投资者与劳动者的关系；</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管理者与被管理者的关系；</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员工之间的关系。</a:t>
            </a:r>
            <a:endParaRPr lang="zh-CN" altLang="en-US" sz="240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8" name="文本框 14337"/>
          <p:cNvSpPr txBox="1"/>
          <p:nvPr/>
        </p:nvSpPr>
        <p:spPr>
          <a:xfrm>
            <a:off x="762000" y="838200"/>
            <a:ext cx="7543800" cy="7588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Times New Roman" panose="02020603050405020304" pitchFamily="18" charset="0"/>
                <a:ea typeface="黑体" panose="02010609060101010101" pitchFamily="2" charset="-122"/>
              </a:rPr>
              <a:t> </a:t>
            </a: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5</a:t>
            </a:r>
            <a:r>
              <a:rPr lang="zh-CN" altLang="en-US" sz="4000" b="1">
                <a:latin typeface="Times New Roman" panose="02020603050405020304" pitchFamily="18" charset="0"/>
                <a:ea typeface="黑体" panose="02010609060101010101" pitchFamily="2" charset="-122"/>
              </a:rPr>
              <a:t>、</a:t>
            </a:r>
            <a:r>
              <a:rPr lang="zh-CN" altLang="en-US" sz="4000" b="1" dirty="0">
                <a:latin typeface="Times New Roman" panose="02020603050405020304" pitchFamily="18" charset="0"/>
                <a:ea typeface="黑体" panose="02010609060101010101" pitchFamily="2" charset="-122"/>
              </a:rPr>
              <a:t>团队建设问题</a:t>
            </a:r>
            <a:endParaRPr lang="zh-CN" altLang="en-US" sz="4000" b="1">
              <a:latin typeface="Times New Roman" panose="02020603050405020304" pitchFamily="18" charset="0"/>
              <a:ea typeface="黑体" panose="02010609060101010101" pitchFamily="2" charset="-122"/>
            </a:endParaRPr>
          </a:p>
        </p:txBody>
      </p:sp>
      <p:sp>
        <p:nvSpPr>
          <p:cNvPr id="14339" name="矩形 14338"/>
          <p:cNvSpPr/>
          <p:nvPr/>
        </p:nvSpPr>
        <p:spPr>
          <a:xfrm>
            <a:off x="1219200" y="2667000"/>
            <a:ext cx="7239000" cy="25304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rPr>
              <a:t>         </a:t>
            </a:r>
            <a:r>
              <a:rPr lang="zh-CN" altLang="en-US" sz="4000" b="1" dirty="0">
                <a:latin typeface="Times New Roman" panose="02020603050405020304" pitchFamily="18" charset="0"/>
              </a:rPr>
              <a:t>如何才能使个人英雄主义和集体主义精神实现有机的统一，以实现</a:t>
            </a:r>
            <a:r>
              <a:rPr lang="en-US" altLang="zh-CN" sz="4000" b="1">
                <a:latin typeface="Times New Roman" panose="02020603050405020304" pitchFamily="18" charset="0"/>
              </a:rPr>
              <a:t>1+1</a:t>
            </a:r>
            <a:r>
              <a:rPr lang="zh-CN" altLang="en-US" sz="4000" b="1" dirty="0">
                <a:latin typeface="Times New Roman" panose="02020603050405020304" pitchFamily="18" charset="0"/>
              </a:rPr>
              <a:t>＞</a:t>
            </a:r>
            <a:r>
              <a:rPr lang="en-US" altLang="zh-CN" sz="4000" b="1">
                <a:latin typeface="Times New Roman" panose="02020603050405020304" pitchFamily="18" charset="0"/>
              </a:rPr>
              <a:t>2</a:t>
            </a:r>
            <a:r>
              <a:rPr lang="zh-CN" altLang="en-US" sz="4000" b="1" dirty="0">
                <a:latin typeface="Times New Roman" panose="02020603050405020304" pitchFamily="18" charset="0"/>
              </a:rPr>
              <a:t>的团队整体业绩水平的提升？</a:t>
            </a:r>
            <a:endParaRPr lang="zh-CN" altLang="en-US" sz="4000" b="1" dirty="0">
              <a:latin typeface="Times New Roman" panose="020206030504050203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4450" name="文本框 104449"/>
          <p:cNvSpPr txBox="1"/>
          <p:nvPr/>
        </p:nvSpPr>
        <p:spPr>
          <a:xfrm>
            <a:off x="381000" y="228600"/>
            <a:ext cx="8077200" cy="3806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、在员工普遍参与下，讨论分析社会发展和社会需求及其发展变化趋势，企业现有资源和可能发展积累的资源，找出需求和资源的重合区，在此基础上制定企业的中长期发展战略规划 </a:t>
            </a:r>
            <a:endParaRPr lang="zh-CN" altLang="en-US" sz="4000" b="1" dirty="0">
              <a:latin typeface="黑体" panose="02010609060101010101" pitchFamily="2" charset="-122"/>
              <a:ea typeface="黑体" panose="02010609060101010101" pitchFamily="2" charset="-122"/>
            </a:endParaRPr>
          </a:p>
        </p:txBody>
      </p:sp>
      <p:sp>
        <p:nvSpPr>
          <p:cNvPr id="104451" name="文本框 104450"/>
          <p:cNvSpPr txBox="1"/>
          <p:nvPr/>
        </p:nvSpPr>
        <p:spPr>
          <a:xfrm>
            <a:off x="533400" y="4302125"/>
            <a:ext cx="8229600" cy="2282825"/>
          </a:xfrm>
          <a:prstGeom prst="rect">
            <a:avLst/>
          </a:prstGeom>
          <a:noFill/>
          <a:ln w="9525">
            <a:noFill/>
          </a:ln>
        </p:spPr>
        <p:txBody>
          <a:bodyPr>
            <a:spAutoFit/>
          </a:bodyPr>
          <a:p>
            <a:pPr marL="457200" indent="-457200" algn="just">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企业资源现状：总量、特点怎样？</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社会需求发展趋势：影响自己企业市场的消费结构、技术发展、产品生命、替代产品的趋势如何？</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企业还能发展和积累什么样、多大规模的资源？</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二者的现在和将来的重合区在哪里？</a:t>
            </a:r>
            <a:endParaRPr lang="zh-CN" altLang="en-US" sz="2400">
              <a:latin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474" name="文本框 105473"/>
          <p:cNvSpPr txBox="1"/>
          <p:nvPr/>
        </p:nvSpPr>
        <p:spPr>
          <a:xfrm>
            <a:off x="914400" y="381000"/>
            <a:ext cx="7467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、战略选择分析</a:t>
            </a:r>
            <a:endParaRPr lang="zh-CN" altLang="en-US" sz="4000" b="1" dirty="0">
              <a:latin typeface="黑体" panose="02010609060101010101" pitchFamily="2" charset="-122"/>
              <a:ea typeface="黑体" panose="02010609060101010101" pitchFamily="2" charset="-122"/>
            </a:endParaRPr>
          </a:p>
        </p:txBody>
      </p:sp>
      <p:grpSp>
        <p:nvGrpSpPr>
          <p:cNvPr id="105475" name="组合 105474"/>
          <p:cNvGrpSpPr/>
          <p:nvPr/>
        </p:nvGrpSpPr>
        <p:grpSpPr>
          <a:xfrm>
            <a:off x="685800" y="1568450"/>
            <a:ext cx="7924800" cy="4603750"/>
            <a:chOff x="432" y="988"/>
            <a:chExt cx="4992" cy="2900"/>
          </a:xfrm>
        </p:grpSpPr>
        <p:sp>
          <p:nvSpPr>
            <p:cNvPr id="105476" name="椭圆 105475"/>
            <p:cNvSpPr/>
            <p:nvPr/>
          </p:nvSpPr>
          <p:spPr>
            <a:xfrm>
              <a:off x="432" y="988"/>
              <a:ext cx="2305" cy="2132"/>
            </a:xfrm>
            <a:prstGeom prst="ellipse">
              <a:avLst/>
            </a:prstGeom>
            <a:noFill/>
            <a:ln w="9525" cap="rnd" cmpd="sng">
              <a:solidFill>
                <a:srgbClr val="333333"/>
              </a:solidFill>
              <a:prstDash val="sysDot"/>
              <a:headEnd type="none" w="med" len="med"/>
              <a:tailEnd type="none" w="med" len="med"/>
            </a:ln>
          </p:spPr>
          <p:txBody>
            <a:bodyPr/>
            <a:p>
              <a:endParaRPr lang="zh-CN" altLang="en-US"/>
            </a:p>
          </p:txBody>
        </p:sp>
        <p:sp>
          <p:nvSpPr>
            <p:cNvPr id="105477" name="椭圆 105476"/>
            <p:cNvSpPr/>
            <p:nvPr/>
          </p:nvSpPr>
          <p:spPr>
            <a:xfrm>
              <a:off x="662" y="2151"/>
              <a:ext cx="1787" cy="1737"/>
            </a:xfrm>
            <a:prstGeom prst="ellipse">
              <a:avLst/>
            </a:prstGeom>
            <a:noFill/>
            <a:ln w="9525" cap="flat" cmpd="sng">
              <a:solidFill>
                <a:schemeClr val="tx1"/>
              </a:solidFill>
              <a:prstDash val="solid"/>
              <a:headEnd type="none" w="med" len="med"/>
              <a:tailEnd type="none" w="med" len="med"/>
            </a:ln>
          </p:spPr>
          <p:txBody>
            <a:bodyPr/>
            <a:p>
              <a:endParaRPr lang="zh-CN" altLang="en-US"/>
            </a:p>
          </p:txBody>
        </p:sp>
        <p:sp>
          <p:nvSpPr>
            <p:cNvPr id="105478" name="椭圆 105477"/>
            <p:cNvSpPr/>
            <p:nvPr/>
          </p:nvSpPr>
          <p:spPr>
            <a:xfrm>
              <a:off x="1930" y="2259"/>
              <a:ext cx="1671" cy="1620"/>
            </a:xfrm>
            <a:prstGeom prst="ellipse">
              <a:avLst/>
            </a:prstGeom>
            <a:noFill/>
            <a:ln w="38100" cap="flat" cmpd="dbl">
              <a:solidFill>
                <a:schemeClr val="tx1"/>
              </a:solidFill>
              <a:prstDash val="solid"/>
              <a:headEnd type="none" w="med" len="med"/>
              <a:tailEnd type="none" w="med" len="med"/>
            </a:ln>
          </p:spPr>
          <p:txBody>
            <a:bodyPr/>
            <a:p>
              <a:endParaRPr lang="zh-CN" altLang="en-US"/>
            </a:p>
          </p:txBody>
        </p:sp>
        <p:sp>
          <p:nvSpPr>
            <p:cNvPr id="105479" name="椭圆 105478"/>
            <p:cNvSpPr/>
            <p:nvPr/>
          </p:nvSpPr>
          <p:spPr>
            <a:xfrm>
              <a:off x="1988" y="1362"/>
              <a:ext cx="2189" cy="2052"/>
            </a:xfrm>
            <a:prstGeom prst="ellipse">
              <a:avLst/>
            </a:prstGeom>
            <a:noFill/>
            <a:ln w="9525">
              <a:noFill/>
            </a:ln>
          </p:spPr>
          <p:txBody>
            <a:bodyPr/>
            <a:p>
              <a:endParaRPr lang="zh-CN" altLang="en-US"/>
            </a:p>
          </p:txBody>
        </p:sp>
        <p:sp>
          <p:nvSpPr>
            <p:cNvPr id="105480" name="文本框 105479"/>
            <p:cNvSpPr txBox="1"/>
            <p:nvPr/>
          </p:nvSpPr>
          <p:spPr>
            <a:xfrm>
              <a:off x="2045" y="2625"/>
              <a:ext cx="288" cy="316"/>
            </a:xfrm>
            <a:prstGeom prst="rect">
              <a:avLst/>
            </a:prstGeom>
            <a:noFill/>
            <a:ln w="9525">
              <a:noFill/>
            </a:ln>
          </p:spPr>
          <p:txBody>
            <a:bodyPr/>
            <a:p>
              <a:pPr algn="just" eaLnBrk="0" hangingPunct="0"/>
              <a:r>
                <a:rPr lang="en-US" altLang="zh-CN" sz="2000">
                  <a:latin typeface="Times New Roman" panose="02020603050405020304" pitchFamily="18" charset="0"/>
                </a:rPr>
                <a:t>A</a:t>
              </a:r>
              <a:endParaRPr lang="en-US" altLang="zh-CN" sz="2000">
                <a:latin typeface="Times New Roman" panose="02020603050405020304" pitchFamily="18" charset="0"/>
              </a:endParaRPr>
            </a:p>
          </p:txBody>
        </p:sp>
        <p:sp>
          <p:nvSpPr>
            <p:cNvPr id="105481" name="文本框 105480"/>
            <p:cNvSpPr txBox="1"/>
            <p:nvPr/>
          </p:nvSpPr>
          <p:spPr>
            <a:xfrm>
              <a:off x="2045" y="3098"/>
              <a:ext cx="288" cy="397"/>
            </a:xfrm>
            <a:prstGeom prst="rect">
              <a:avLst/>
            </a:prstGeom>
            <a:noFill/>
            <a:ln w="9525">
              <a:noFill/>
            </a:ln>
          </p:spPr>
          <p:txBody>
            <a:bodyPr/>
            <a:p>
              <a:pPr algn="just" eaLnBrk="0" hangingPunct="0"/>
              <a:r>
                <a:rPr lang="en-US" altLang="zh-CN" sz="2000">
                  <a:latin typeface="Times New Roman" panose="02020603050405020304" pitchFamily="18" charset="0"/>
                </a:rPr>
                <a:t>B</a:t>
              </a:r>
              <a:endParaRPr lang="en-US" altLang="zh-CN" sz="2000">
                <a:latin typeface="Times New Roman" panose="02020603050405020304" pitchFamily="18" charset="0"/>
              </a:endParaRPr>
            </a:p>
          </p:txBody>
        </p:sp>
        <p:sp>
          <p:nvSpPr>
            <p:cNvPr id="105482" name="文本框 105481"/>
            <p:cNvSpPr txBox="1"/>
            <p:nvPr/>
          </p:nvSpPr>
          <p:spPr>
            <a:xfrm>
              <a:off x="2304" y="2340"/>
              <a:ext cx="403" cy="395"/>
            </a:xfrm>
            <a:prstGeom prst="rect">
              <a:avLst/>
            </a:prstGeom>
            <a:noFill/>
            <a:ln w="9525">
              <a:noFill/>
            </a:ln>
          </p:spPr>
          <p:txBody>
            <a:bodyPr/>
            <a:p>
              <a:pPr algn="just" eaLnBrk="0" hangingPunct="0"/>
              <a:r>
                <a:rPr lang="en-US" altLang="zh-CN" sz="2000">
                  <a:latin typeface="Times New Roman" panose="02020603050405020304" pitchFamily="18" charset="0"/>
                </a:rPr>
                <a:t>C</a:t>
              </a:r>
              <a:endParaRPr lang="en-US" altLang="zh-CN" sz="2000">
                <a:latin typeface="Times New Roman" panose="02020603050405020304" pitchFamily="18" charset="0"/>
              </a:endParaRPr>
            </a:p>
          </p:txBody>
        </p:sp>
        <p:sp>
          <p:nvSpPr>
            <p:cNvPr id="105483" name="文本框 105482"/>
            <p:cNvSpPr txBox="1"/>
            <p:nvPr/>
          </p:nvSpPr>
          <p:spPr>
            <a:xfrm>
              <a:off x="2276" y="1835"/>
              <a:ext cx="403" cy="395"/>
            </a:xfrm>
            <a:prstGeom prst="rect">
              <a:avLst/>
            </a:prstGeom>
            <a:noFill/>
            <a:ln w="9525">
              <a:noFill/>
            </a:ln>
          </p:spPr>
          <p:txBody>
            <a:bodyPr/>
            <a:p>
              <a:pPr algn="just" eaLnBrk="0" hangingPunct="0"/>
              <a:r>
                <a:rPr lang="en-US" altLang="zh-CN" sz="2000">
                  <a:latin typeface="Times New Roman" panose="02020603050405020304" pitchFamily="18" charset="0"/>
                </a:rPr>
                <a:t>D</a:t>
              </a:r>
              <a:endParaRPr lang="en-US" altLang="zh-CN" sz="2000">
                <a:latin typeface="Times New Roman" panose="02020603050405020304" pitchFamily="18" charset="0"/>
              </a:endParaRPr>
            </a:p>
          </p:txBody>
        </p:sp>
        <p:sp>
          <p:nvSpPr>
            <p:cNvPr id="105484" name="文本框 105483"/>
            <p:cNvSpPr txBox="1"/>
            <p:nvPr/>
          </p:nvSpPr>
          <p:spPr>
            <a:xfrm>
              <a:off x="2016" y="2292"/>
              <a:ext cx="403" cy="395"/>
            </a:xfrm>
            <a:prstGeom prst="rect">
              <a:avLst/>
            </a:prstGeom>
            <a:noFill/>
            <a:ln w="9525">
              <a:noFill/>
            </a:ln>
          </p:spPr>
          <p:txBody>
            <a:bodyPr/>
            <a:p>
              <a:pPr algn="just" eaLnBrk="0" hangingPunct="0"/>
              <a:r>
                <a:rPr lang="en-US" altLang="zh-CN" sz="2000">
                  <a:latin typeface="Times New Roman" panose="02020603050405020304" pitchFamily="18" charset="0"/>
                </a:rPr>
                <a:t>E</a:t>
              </a:r>
              <a:endParaRPr lang="en-US" altLang="zh-CN" sz="2000">
                <a:latin typeface="Times New Roman" panose="02020603050405020304" pitchFamily="18" charset="0"/>
              </a:endParaRPr>
            </a:p>
          </p:txBody>
        </p:sp>
        <p:sp>
          <p:nvSpPr>
            <p:cNvPr id="105485" name="文本框 105484"/>
            <p:cNvSpPr txBox="1"/>
            <p:nvPr/>
          </p:nvSpPr>
          <p:spPr>
            <a:xfrm>
              <a:off x="1920" y="2820"/>
              <a:ext cx="288" cy="316"/>
            </a:xfrm>
            <a:prstGeom prst="rect">
              <a:avLst/>
            </a:prstGeom>
            <a:noFill/>
            <a:ln w="9525">
              <a:noFill/>
            </a:ln>
          </p:spPr>
          <p:txBody>
            <a:bodyPr/>
            <a:p>
              <a:pPr algn="just" eaLnBrk="0" hangingPunct="0"/>
              <a:r>
                <a:rPr lang="en-US" altLang="zh-CN" sz="2000">
                  <a:latin typeface="Times New Roman" panose="02020603050405020304" pitchFamily="18" charset="0"/>
                </a:rPr>
                <a:t>F</a:t>
              </a:r>
              <a:endParaRPr lang="en-US" altLang="zh-CN" sz="2000">
                <a:latin typeface="Times New Roman" panose="02020603050405020304" pitchFamily="18" charset="0"/>
              </a:endParaRPr>
            </a:p>
          </p:txBody>
        </p:sp>
        <p:sp>
          <p:nvSpPr>
            <p:cNvPr id="105486" name="文本框 105485"/>
            <p:cNvSpPr txBox="1"/>
            <p:nvPr/>
          </p:nvSpPr>
          <p:spPr>
            <a:xfrm>
              <a:off x="2218" y="2862"/>
              <a:ext cx="346" cy="394"/>
            </a:xfrm>
            <a:prstGeom prst="rect">
              <a:avLst/>
            </a:prstGeom>
            <a:noFill/>
            <a:ln w="9525">
              <a:noFill/>
            </a:ln>
          </p:spPr>
          <p:txBody>
            <a:bodyPr/>
            <a:p>
              <a:pPr algn="just" eaLnBrk="0" hangingPunct="0"/>
              <a:r>
                <a:rPr lang="en-US" altLang="zh-CN" sz="2000">
                  <a:latin typeface="Times New Roman" panose="02020603050405020304" pitchFamily="18" charset="0"/>
                </a:rPr>
                <a:t>G</a:t>
              </a:r>
              <a:endParaRPr lang="en-US" altLang="zh-CN" sz="2000">
                <a:latin typeface="Times New Roman" panose="02020603050405020304" pitchFamily="18" charset="0"/>
              </a:endParaRPr>
            </a:p>
          </p:txBody>
        </p:sp>
        <p:sp>
          <p:nvSpPr>
            <p:cNvPr id="105487" name="文本框 105486"/>
            <p:cNvSpPr txBox="1"/>
            <p:nvPr/>
          </p:nvSpPr>
          <p:spPr>
            <a:xfrm>
              <a:off x="951" y="3177"/>
              <a:ext cx="873" cy="474"/>
            </a:xfrm>
            <a:prstGeom prst="rect">
              <a:avLst/>
            </a:prstGeom>
            <a:noFill/>
            <a:ln w="9525">
              <a:noFill/>
            </a:ln>
          </p:spPr>
          <p:txBody>
            <a:bodyPr/>
            <a:p>
              <a:pPr algn="just" eaLnBrk="0" hangingPunct="0"/>
              <a:r>
                <a:rPr lang="zh-CN" altLang="en-US" sz="2000" dirty="0">
                  <a:latin typeface="Times New Roman" panose="02020603050405020304" pitchFamily="18" charset="0"/>
                </a:rPr>
                <a:t>现在的社会需求</a:t>
              </a:r>
              <a:endParaRPr lang="zh-CN" altLang="en-US" sz="2000" dirty="0">
                <a:latin typeface="Times New Roman" panose="02020603050405020304" pitchFamily="18" charset="0"/>
              </a:endParaRPr>
            </a:p>
          </p:txBody>
        </p:sp>
        <p:sp>
          <p:nvSpPr>
            <p:cNvPr id="105488" name="文本框 105487"/>
            <p:cNvSpPr txBox="1"/>
            <p:nvPr/>
          </p:nvSpPr>
          <p:spPr>
            <a:xfrm>
              <a:off x="1104" y="1519"/>
              <a:ext cx="999" cy="474"/>
            </a:xfrm>
            <a:prstGeom prst="rect">
              <a:avLst/>
            </a:prstGeom>
            <a:noFill/>
            <a:ln w="9525">
              <a:noFill/>
            </a:ln>
          </p:spPr>
          <p:txBody>
            <a:bodyPr/>
            <a:p>
              <a:pPr algn="just" eaLnBrk="0" hangingPunct="0"/>
              <a:r>
                <a:rPr lang="zh-CN" altLang="en-US" sz="2000" dirty="0">
                  <a:latin typeface="Times New Roman" panose="02020603050405020304" pitchFamily="18" charset="0"/>
                </a:rPr>
                <a:t>发展的社会需求</a:t>
              </a:r>
              <a:endParaRPr lang="zh-CN" altLang="en-US" sz="2000" dirty="0">
                <a:latin typeface="Times New Roman" panose="02020603050405020304" pitchFamily="18" charset="0"/>
              </a:endParaRPr>
            </a:p>
          </p:txBody>
        </p:sp>
        <p:sp>
          <p:nvSpPr>
            <p:cNvPr id="105489" name="文本框 105488"/>
            <p:cNvSpPr txBox="1"/>
            <p:nvPr/>
          </p:nvSpPr>
          <p:spPr>
            <a:xfrm>
              <a:off x="2391" y="3414"/>
              <a:ext cx="807" cy="395"/>
            </a:xfrm>
            <a:prstGeom prst="rect">
              <a:avLst/>
            </a:prstGeom>
            <a:noFill/>
            <a:ln w="9525">
              <a:noFill/>
            </a:ln>
          </p:spPr>
          <p:txBody>
            <a:bodyPr/>
            <a:p>
              <a:pPr algn="just" eaLnBrk="0" hangingPunct="0"/>
              <a:r>
                <a:rPr lang="zh-CN" altLang="en-US" sz="2000" dirty="0">
                  <a:latin typeface="Times New Roman" panose="02020603050405020304" pitchFamily="18" charset="0"/>
                </a:rPr>
                <a:t>企业现有资源状况</a:t>
              </a:r>
              <a:endParaRPr lang="zh-CN" altLang="en-US" sz="2000" dirty="0">
                <a:latin typeface="Times New Roman" panose="02020603050405020304" pitchFamily="18" charset="0"/>
              </a:endParaRPr>
            </a:p>
          </p:txBody>
        </p:sp>
        <p:sp>
          <p:nvSpPr>
            <p:cNvPr id="105490" name="文本框 105489"/>
            <p:cNvSpPr txBox="1"/>
            <p:nvPr/>
          </p:nvSpPr>
          <p:spPr>
            <a:xfrm>
              <a:off x="2736" y="1728"/>
              <a:ext cx="864" cy="395"/>
            </a:xfrm>
            <a:prstGeom prst="rect">
              <a:avLst/>
            </a:prstGeom>
            <a:noFill/>
            <a:ln w="9525">
              <a:noFill/>
            </a:ln>
          </p:spPr>
          <p:txBody>
            <a:bodyPr/>
            <a:p>
              <a:pPr algn="just" eaLnBrk="0">
                <a:lnSpc>
                  <a:spcPct val="85000"/>
                </a:lnSpc>
              </a:pPr>
              <a:r>
                <a:rPr lang="zh-CN" altLang="en-US" sz="2000" dirty="0">
                  <a:latin typeface="Times New Roman" panose="02020603050405020304" pitchFamily="18" charset="0"/>
                </a:rPr>
                <a:t>企业发展后的资源状况</a:t>
              </a:r>
              <a:endParaRPr lang="zh-CN" altLang="en-US" sz="2000" dirty="0">
                <a:latin typeface="Times New Roman" panose="02020603050405020304" pitchFamily="18" charset="0"/>
              </a:endParaRPr>
            </a:p>
          </p:txBody>
        </p:sp>
        <p:sp>
          <p:nvSpPr>
            <p:cNvPr id="105491" name="文本框 105490"/>
            <p:cNvSpPr txBox="1"/>
            <p:nvPr/>
          </p:nvSpPr>
          <p:spPr>
            <a:xfrm>
              <a:off x="1066" y="2496"/>
              <a:ext cx="710" cy="395"/>
            </a:xfrm>
            <a:prstGeom prst="rect">
              <a:avLst/>
            </a:prstGeom>
            <a:noFill/>
            <a:ln w="9525">
              <a:noFill/>
            </a:ln>
          </p:spPr>
          <p:txBody>
            <a:bodyPr/>
            <a:p>
              <a:pPr algn="just" eaLnBrk="0" hangingPunct="0"/>
              <a:r>
                <a:rPr lang="zh-CN" altLang="en-US" sz="2000" dirty="0">
                  <a:latin typeface="Times New Roman" panose="02020603050405020304" pitchFamily="18" charset="0"/>
                </a:rPr>
                <a:t>不变的需求</a:t>
              </a:r>
              <a:endParaRPr lang="zh-CN" altLang="en-US" sz="2000" dirty="0">
                <a:latin typeface="Times New Roman" panose="02020603050405020304" pitchFamily="18" charset="0"/>
              </a:endParaRPr>
            </a:p>
          </p:txBody>
        </p:sp>
        <p:sp>
          <p:nvSpPr>
            <p:cNvPr id="105492" name="文本框 105491"/>
            <p:cNvSpPr txBox="1"/>
            <p:nvPr/>
          </p:nvSpPr>
          <p:spPr>
            <a:xfrm>
              <a:off x="2737" y="2592"/>
              <a:ext cx="633" cy="632"/>
            </a:xfrm>
            <a:prstGeom prst="rect">
              <a:avLst/>
            </a:prstGeom>
            <a:noFill/>
            <a:ln w="9525">
              <a:noFill/>
            </a:ln>
          </p:spPr>
          <p:txBody>
            <a:bodyPr/>
            <a:p>
              <a:pPr algn="just" eaLnBrk="0" hangingPunct="0"/>
              <a:r>
                <a:rPr lang="zh-CN" altLang="en-US" sz="2000" dirty="0">
                  <a:latin typeface="Times New Roman" panose="02020603050405020304" pitchFamily="18" charset="0"/>
                </a:rPr>
                <a:t>企业持续拥有的资源</a:t>
              </a:r>
              <a:endParaRPr lang="zh-CN" altLang="en-US" sz="2000" dirty="0">
                <a:latin typeface="Times New Roman" panose="02020603050405020304" pitchFamily="18" charset="0"/>
              </a:endParaRPr>
            </a:p>
          </p:txBody>
        </p:sp>
        <p:sp>
          <p:nvSpPr>
            <p:cNvPr id="105493" name="文本框 105492"/>
            <p:cNvSpPr txBox="1"/>
            <p:nvPr/>
          </p:nvSpPr>
          <p:spPr>
            <a:xfrm>
              <a:off x="4272" y="1056"/>
              <a:ext cx="1152" cy="2568"/>
            </a:xfrm>
            <a:prstGeom prst="rect">
              <a:avLst/>
            </a:prstGeom>
            <a:noFill/>
            <a:ln w="9525">
              <a:noFill/>
            </a:ln>
          </p:spPr>
          <p:txBody>
            <a:bodyPr>
              <a:spAutoFit/>
            </a:bodyPr>
            <a:p>
              <a:pPr marL="457200" indent="-457200" algn="just">
                <a:spcBef>
                  <a:spcPct val="50000"/>
                </a:spcBef>
                <a:buFont typeface="Wingdings" panose="05000000000000000000" pitchFamily="2" charset="2"/>
                <a:buChar char="Ø"/>
              </a:pPr>
              <a:r>
                <a:rPr lang="en-US" altLang="zh-CN">
                  <a:latin typeface="Times New Roman" panose="02020603050405020304" pitchFamily="18" charset="0"/>
                </a:rPr>
                <a:t>A</a:t>
              </a:r>
              <a:r>
                <a:rPr lang="zh-CN" altLang="en-US">
                  <a:latin typeface="Times New Roman" panose="02020603050405020304" pitchFamily="18" charset="0"/>
                </a:rPr>
                <a:t>、</a:t>
              </a:r>
              <a:r>
                <a:rPr lang="en-US" altLang="zh-CN">
                  <a:latin typeface="Times New Roman" panose="02020603050405020304" pitchFamily="18" charset="0"/>
                </a:rPr>
                <a:t>F——</a:t>
              </a:r>
              <a:r>
                <a:rPr lang="zh-CN" altLang="en-US" dirty="0">
                  <a:latin typeface="Times New Roman" panose="02020603050405020304" pitchFamily="18" charset="0"/>
                </a:rPr>
                <a:t>可用现有资源维持的业务；</a:t>
              </a:r>
              <a:endParaRPr lang="zh-CN" altLang="en-US" dirty="0">
                <a:latin typeface="Times New Roman" panose="02020603050405020304" pitchFamily="18" charset="0"/>
              </a:endParaRPr>
            </a:p>
            <a:p>
              <a:pPr marL="457200" indent="-457200" algn="just">
                <a:spcBef>
                  <a:spcPct val="50000"/>
                </a:spcBef>
                <a:buFont typeface="Wingdings" panose="05000000000000000000" pitchFamily="2" charset="2"/>
                <a:buChar char="Ø"/>
              </a:pPr>
              <a:r>
                <a:rPr lang="en-US" altLang="zh-CN">
                  <a:latin typeface="Times New Roman" panose="02020603050405020304" pitchFamily="18" charset="0"/>
                </a:rPr>
                <a:t>B</a:t>
              </a:r>
              <a:r>
                <a:rPr lang="zh-CN" altLang="en-US">
                  <a:latin typeface="Times New Roman" panose="02020603050405020304" pitchFamily="18" charset="0"/>
                </a:rPr>
                <a:t>、</a:t>
              </a:r>
              <a:r>
                <a:rPr lang="en-US" altLang="zh-CN">
                  <a:latin typeface="Times New Roman" panose="02020603050405020304" pitchFamily="18" charset="0"/>
                </a:rPr>
                <a:t>G——</a:t>
              </a:r>
              <a:r>
                <a:rPr lang="zh-CN" altLang="en-US" dirty="0">
                  <a:latin typeface="Times New Roman" panose="02020603050405020304" pitchFamily="18" charset="0"/>
                </a:rPr>
                <a:t>必须调整的业务；</a:t>
              </a:r>
              <a:endParaRPr lang="zh-CN" altLang="en-US" dirty="0">
                <a:latin typeface="Times New Roman" panose="02020603050405020304" pitchFamily="18" charset="0"/>
              </a:endParaRPr>
            </a:p>
            <a:p>
              <a:pPr marL="457200" indent="-457200" algn="just">
                <a:spcBef>
                  <a:spcPct val="50000"/>
                </a:spcBef>
                <a:buFont typeface="Wingdings" panose="05000000000000000000" pitchFamily="2" charset="2"/>
                <a:buChar char="Ø"/>
              </a:pPr>
              <a:r>
                <a:rPr lang="en-US" altLang="zh-CN">
                  <a:latin typeface="Times New Roman" panose="02020603050405020304" pitchFamily="18" charset="0"/>
                </a:rPr>
                <a:t>C——</a:t>
              </a:r>
              <a:r>
                <a:rPr lang="zh-CN" altLang="en-US" dirty="0">
                  <a:latin typeface="Times New Roman" panose="02020603050405020304" pitchFamily="18" charset="0"/>
                </a:rPr>
                <a:t>用现有资源发展的业务；</a:t>
              </a:r>
              <a:endParaRPr lang="zh-CN" altLang="en-US" dirty="0">
                <a:latin typeface="Times New Roman" panose="02020603050405020304" pitchFamily="18" charset="0"/>
              </a:endParaRPr>
            </a:p>
            <a:p>
              <a:pPr marL="457200" indent="-457200" algn="just">
                <a:spcBef>
                  <a:spcPct val="50000"/>
                </a:spcBef>
                <a:buFont typeface="Wingdings" panose="05000000000000000000" pitchFamily="2" charset="2"/>
                <a:buChar char="Ø"/>
              </a:pPr>
              <a:r>
                <a:rPr lang="en-US" altLang="zh-CN">
                  <a:latin typeface="Times New Roman" panose="02020603050405020304" pitchFamily="18" charset="0"/>
                </a:rPr>
                <a:t>D</a:t>
              </a:r>
              <a:r>
                <a:rPr lang="zh-CN" altLang="en-US">
                  <a:latin typeface="Times New Roman" panose="02020603050405020304" pitchFamily="18" charset="0"/>
                </a:rPr>
                <a:t>、</a:t>
              </a:r>
              <a:r>
                <a:rPr lang="en-US" altLang="zh-CN">
                  <a:latin typeface="Times New Roman" panose="02020603050405020304" pitchFamily="18" charset="0"/>
                </a:rPr>
                <a:t>E——</a:t>
              </a:r>
              <a:r>
                <a:rPr lang="zh-CN" altLang="en-US" dirty="0">
                  <a:latin typeface="Times New Roman" panose="02020603050405020304" pitchFamily="18" charset="0"/>
                </a:rPr>
                <a:t>须用发展的资源发展的业务。</a:t>
              </a:r>
              <a:endParaRPr lang="zh-CN" altLang="en-US">
                <a:latin typeface="Times New Roman" panose="02020603050405020304" pitchFamily="18" charset="0"/>
              </a:endParaRPr>
            </a:p>
          </p:txBody>
        </p:sp>
        <p:sp>
          <p:nvSpPr>
            <p:cNvPr id="105494" name="椭圆 105493"/>
            <p:cNvSpPr/>
            <p:nvPr/>
          </p:nvSpPr>
          <p:spPr>
            <a:xfrm>
              <a:off x="2016" y="1440"/>
              <a:ext cx="1728" cy="1872"/>
            </a:xfrm>
            <a:prstGeom prst="ellipse">
              <a:avLst/>
            </a:prstGeom>
            <a:noFill/>
            <a:ln w="38100" cap="flat" cmpd="dbl">
              <a:solidFill>
                <a:schemeClr val="tx1"/>
              </a:solidFill>
              <a:prstDash val="sysDot"/>
              <a:headEnd type="none" w="med" len="med"/>
              <a:tailEnd type="none" w="med" len="med"/>
            </a:ln>
          </p:spPr>
          <p:txBody>
            <a:bodyPr/>
            <a:p>
              <a:endParaRPr lang="zh-CN" altLang="en-US"/>
            </a:p>
          </p:txBody>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6498" name="文本框 106497"/>
          <p:cNvSpPr txBox="1"/>
          <p:nvPr/>
        </p:nvSpPr>
        <p:spPr>
          <a:xfrm>
            <a:off x="3352800" y="609600"/>
            <a:ext cx="2971800" cy="1004888"/>
          </a:xfrm>
          <a:prstGeom prst="rect">
            <a:avLst/>
          </a:prstGeom>
          <a:noFill/>
          <a:ln w="9525">
            <a:noFill/>
          </a:ln>
        </p:spPr>
        <p:txBody>
          <a:bodyPr>
            <a:spAutoFit/>
          </a:bodyPr>
          <a:p>
            <a:pPr algn="just">
              <a:spcBef>
                <a:spcPct val="50000"/>
              </a:spcBef>
            </a:pPr>
            <a:endParaRPr lang="en-US" altLang="zh-CN" sz="2400">
              <a:latin typeface="Times New Roman" panose="02020603050405020304" pitchFamily="18" charset="0"/>
            </a:endParaRPr>
          </a:p>
          <a:p>
            <a:pPr>
              <a:spcBef>
                <a:spcPct val="50000"/>
              </a:spcBef>
            </a:pPr>
            <a:endParaRPr lang="en-US" altLang="zh-CN" sz="2400">
              <a:latin typeface="Times New Roman" panose="02020603050405020304" pitchFamily="18" charset="0"/>
            </a:endParaRPr>
          </a:p>
        </p:txBody>
      </p:sp>
      <p:sp>
        <p:nvSpPr>
          <p:cNvPr id="106499" name="文本框 106498"/>
          <p:cNvSpPr txBox="1"/>
          <p:nvPr/>
        </p:nvSpPr>
        <p:spPr>
          <a:xfrm>
            <a:off x="914400" y="460375"/>
            <a:ext cx="74676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、在员工普遍参与下，根据中长期发展战略规划制定年度目标计划 </a:t>
            </a:r>
            <a:endParaRPr lang="zh-CN" altLang="en-US" sz="4000" b="1" dirty="0">
              <a:latin typeface="黑体" panose="02010609060101010101" pitchFamily="2" charset="-122"/>
              <a:ea typeface="黑体" panose="02010609060101010101" pitchFamily="2" charset="-122"/>
            </a:endParaRPr>
          </a:p>
        </p:txBody>
      </p:sp>
      <p:sp>
        <p:nvSpPr>
          <p:cNvPr id="106500" name="文本框 106499"/>
          <p:cNvSpPr txBox="1"/>
          <p:nvPr/>
        </p:nvSpPr>
        <p:spPr>
          <a:xfrm>
            <a:off x="762000" y="2611438"/>
            <a:ext cx="4343400" cy="3560762"/>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按照企业中长期发展战略规划，本年必须达到什么目标？</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怎么达到目标？</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每个时段必须作什么？</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作到什么程度？</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由谁</a:t>
            </a:r>
            <a:r>
              <a:rPr lang="en-US" altLang="zh-CN" sz="2400">
                <a:latin typeface="Times New Roman" panose="02020603050405020304" pitchFamily="18" charset="0"/>
              </a:rPr>
              <a:t>——</a:t>
            </a:r>
            <a:r>
              <a:rPr lang="zh-CN" altLang="en-US" sz="2400" dirty="0">
                <a:latin typeface="Times New Roman" panose="02020603050405020304" pitchFamily="18" charset="0"/>
              </a:rPr>
              <a:t>哪个单位部门来作？ </a:t>
            </a:r>
            <a:endParaRPr lang="zh-CN" altLang="en-US" sz="2400">
              <a:latin typeface="Times New Roman" panose="02020603050405020304" pitchFamily="18" charset="0"/>
            </a:endParaRPr>
          </a:p>
        </p:txBody>
      </p:sp>
      <p:pic>
        <p:nvPicPr>
          <p:cNvPr id="106501" name="图片 106500" descr="BD10461_"/>
          <p:cNvPicPr>
            <a:picLocks noChangeAspect="1"/>
          </p:cNvPicPr>
          <p:nvPr/>
        </p:nvPicPr>
        <p:blipFill>
          <a:blip r:embed="rId1"/>
          <a:stretch>
            <a:fillRect/>
          </a:stretch>
        </p:blipFill>
        <p:spPr>
          <a:xfrm>
            <a:off x="5334000" y="3810000"/>
            <a:ext cx="3322638" cy="2198688"/>
          </a:xfrm>
          <a:prstGeom prst="rect">
            <a:avLst/>
          </a:prstGeom>
          <a:noFill/>
          <a:ln w="9525">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522" name="文本框 107521"/>
          <p:cNvSpPr txBox="1"/>
          <p:nvPr/>
        </p:nvSpPr>
        <p:spPr>
          <a:xfrm>
            <a:off x="1524000" y="2270125"/>
            <a:ext cx="6096000" cy="1920875"/>
          </a:xfrm>
          <a:prstGeom prst="rect">
            <a:avLst/>
          </a:prstGeom>
          <a:noFill/>
          <a:ln w="9525">
            <a:noFill/>
          </a:ln>
        </p:spPr>
        <p:txBody>
          <a:bodyPr>
            <a:spAutoFit/>
          </a:bodyPr>
          <a:p>
            <a:pPr algn="ctr"/>
            <a:r>
              <a:rPr lang="en-US" altLang="zh-CN" sz="6000" b="1" dirty="0">
                <a:latin typeface="黑体" panose="02010609060101010101" pitchFamily="2" charset="-122"/>
                <a:ea typeface="黑体" panose="02010609060101010101" pitchFamily="2" charset="-122"/>
              </a:rPr>
              <a:t> </a:t>
            </a:r>
            <a:r>
              <a:rPr lang="en-US" altLang="zh-CN" sz="6000" b="1">
                <a:latin typeface="黑体" panose="02010609060101010101" pitchFamily="2" charset="-122"/>
                <a:ea typeface="黑体" panose="02010609060101010101" pitchFamily="2" charset="-122"/>
              </a:rPr>
              <a:t>3</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3</a:t>
            </a:r>
            <a:r>
              <a:rPr lang="zh-CN" altLang="en-US" sz="6000" b="1" dirty="0">
                <a:latin typeface="黑体" panose="02010609060101010101" pitchFamily="2" charset="-122"/>
                <a:ea typeface="黑体" panose="02010609060101010101" pitchFamily="2" charset="-122"/>
              </a:rPr>
              <a:t>、实施员工发展管理</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546" name="文本框 108545"/>
          <p:cNvSpPr txBox="1"/>
          <p:nvPr/>
        </p:nvSpPr>
        <p:spPr>
          <a:xfrm>
            <a:off x="1371600" y="765175"/>
            <a:ext cx="6858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、进行个人职业生涯设计，制定个人发展规划 </a:t>
            </a:r>
            <a:endParaRPr lang="zh-CN" altLang="en-US" sz="4000" b="1" dirty="0">
              <a:latin typeface="黑体" panose="02010609060101010101" pitchFamily="2" charset="-122"/>
              <a:ea typeface="黑体" panose="02010609060101010101" pitchFamily="2" charset="-122"/>
            </a:endParaRPr>
          </a:p>
        </p:txBody>
      </p:sp>
      <p:sp>
        <p:nvSpPr>
          <p:cNvPr id="108547" name="文本框 108546"/>
          <p:cNvSpPr txBox="1"/>
          <p:nvPr/>
        </p:nvSpPr>
        <p:spPr>
          <a:xfrm>
            <a:off x="1143000" y="2824163"/>
            <a:ext cx="3581400" cy="3195637"/>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每一个员工个人的发展空间在哪里？</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企业发展与员工个人发展能否实现关联？</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该员工能否在本企业实现其应有发展？ </a:t>
            </a:r>
            <a:endParaRPr lang="zh-CN" altLang="en-US" sz="2400">
              <a:latin typeface="Times New Roman" panose="02020603050405020304" pitchFamily="18" charset="0"/>
            </a:endParaRPr>
          </a:p>
        </p:txBody>
      </p:sp>
      <p:pic>
        <p:nvPicPr>
          <p:cNvPr id="108548" name="图片 108547" descr="BD06669_"/>
          <p:cNvPicPr>
            <a:picLocks noChangeAspect="1"/>
          </p:cNvPicPr>
          <p:nvPr/>
        </p:nvPicPr>
        <p:blipFill>
          <a:blip r:embed="rId1"/>
          <a:stretch>
            <a:fillRect/>
          </a:stretch>
        </p:blipFill>
        <p:spPr>
          <a:xfrm>
            <a:off x="5160963" y="2678113"/>
            <a:ext cx="2916237" cy="3189287"/>
          </a:xfrm>
          <a:prstGeom prst="rect">
            <a:avLst/>
          </a:prstGeom>
          <a:noFill/>
          <a:ln w="9525">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570" name="文本框 109569"/>
          <p:cNvSpPr txBox="1"/>
          <p:nvPr/>
        </p:nvSpPr>
        <p:spPr>
          <a:xfrm>
            <a:off x="2743200" y="373063"/>
            <a:ext cx="4572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09571" name="文本框 109570"/>
          <p:cNvSpPr txBox="1"/>
          <p:nvPr/>
        </p:nvSpPr>
        <p:spPr>
          <a:xfrm>
            <a:off x="914400" y="762000"/>
            <a:ext cx="75438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、由岗位角色个人填写</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员工自我发展计划表</a:t>
            </a:r>
            <a:r>
              <a:rPr lang="en-US" altLang="zh-CN" sz="4000" b="1">
                <a:latin typeface="黑体" panose="02010609060101010101" pitchFamily="2" charset="-122"/>
                <a:ea typeface="黑体" panose="02010609060101010101" pitchFamily="2" charset="-122"/>
              </a:rPr>
              <a:t>》 </a:t>
            </a:r>
            <a:endParaRPr lang="en-US" altLang="zh-CN" sz="4000" b="1">
              <a:latin typeface="黑体" panose="02010609060101010101" pitchFamily="2" charset="-122"/>
              <a:ea typeface="黑体" panose="02010609060101010101" pitchFamily="2" charset="-122"/>
            </a:endParaRPr>
          </a:p>
        </p:txBody>
      </p:sp>
      <p:sp>
        <p:nvSpPr>
          <p:cNvPr id="109572" name="文本框 109571"/>
          <p:cNvSpPr txBox="1"/>
          <p:nvPr/>
        </p:nvSpPr>
        <p:spPr>
          <a:xfrm>
            <a:off x="1066800" y="2838450"/>
            <a:ext cx="3429000" cy="2647950"/>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要解决的问题：让员工自己作出安排：</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本年度个人计划有哪些自我发展？</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在哪些方面实现自我超越？ </a:t>
            </a:r>
            <a:endParaRPr lang="zh-CN" altLang="en-US" sz="2400" dirty="0">
              <a:latin typeface="Times New Roman" panose="02020603050405020304" pitchFamily="18" charset="0"/>
            </a:endParaRPr>
          </a:p>
        </p:txBody>
      </p:sp>
      <p:pic>
        <p:nvPicPr>
          <p:cNvPr id="109573" name="图片 109572" descr="BD10462_"/>
          <p:cNvPicPr>
            <a:picLocks noChangeAspect="1"/>
          </p:cNvPicPr>
          <p:nvPr/>
        </p:nvPicPr>
        <p:blipFill>
          <a:blip r:embed="rId1"/>
          <a:stretch>
            <a:fillRect/>
          </a:stretch>
        </p:blipFill>
        <p:spPr>
          <a:xfrm>
            <a:off x="5664200" y="2514600"/>
            <a:ext cx="2400300" cy="3032125"/>
          </a:xfrm>
          <a:prstGeom prst="rect">
            <a:avLst/>
          </a:prstGeom>
          <a:noFill/>
          <a:ln w="9525">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0594" name="文本框 110593"/>
          <p:cNvSpPr txBox="1"/>
          <p:nvPr/>
        </p:nvSpPr>
        <p:spPr>
          <a:xfrm>
            <a:off x="304800" y="307975"/>
            <a:ext cx="8610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、员工自我发展计划表 </a:t>
            </a:r>
            <a:endParaRPr lang="zh-CN" altLang="en-US" sz="4000" b="1" dirty="0">
              <a:latin typeface="黑体" panose="02010609060101010101" pitchFamily="2" charset="-122"/>
              <a:ea typeface="黑体" panose="02010609060101010101" pitchFamily="2" charset="-122"/>
            </a:endParaRPr>
          </a:p>
        </p:txBody>
      </p:sp>
      <p:graphicFrame>
        <p:nvGraphicFramePr>
          <p:cNvPr id="110672" name="表格 110671"/>
          <p:cNvGraphicFramePr/>
          <p:nvPr/>
        </p:nvGraphicFramePr>
        <p:xfrm>
          <a:off x="381000" y="1344613"/>
          <a:ext cx="8458200" cy="5208587"/>
        </p:xfrm>
        <a:graphic>
          <a:graphicData uri="http://schemas.openxmlformats.org/drawingml/2006/table">
            <a:tbl>
              <a:tblPr/>
              <a:tblGrid>
                <a:gridCol w="990600"/>
                <a:gridCol w="1066800"/>
                <a:gridCol w="685800"/>
                <a:gridCol w="685800"/>
                <a:gridCol w="914400"/>
                <a:gridCol w="2286000"/>
                <a:gridCol w="685800"/>
                <a:gridCol w="1143000"/>
              </a:tblGrid>
              <a:tr h="303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姓名</a:t>
                      </a:r>
                      <a:endParaRPr lang="zh-CN" altLang="en-US" sz="14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性别</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履职岗位</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年龄</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到岗时间</a:t>
                      </a:r>
                      <a:endParaRPr lang="zh-CN" altLang="en-US" sz="14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上司姓名职务</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上年工作达成的最优目标记录</a:t>
                      </a:r>
                      <a:endParaRPr lang="zh-CN" altLang="en-US" sz="14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en-US" altLang="zh-CN" sz="1400"/>
                        <a:t>1</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en-US" altLang="zh-CN" sz="1400"/>
                        <a:t>2</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en-US" altLang="zh-CN" sz="1400"/>
                        <a:t>3</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row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en-US" altLang="zh-CN" sz="1400" dirty="0"/>
                    </a:p>
                    <a:p>
                      <a:pPr marL="0" lvl="0" indent="0" algn="ctr" eaLnBrk="0" hangingPunct="0">
                        <a:spcBef>
                          <a:spcPct val="0"/>
                        </a:spcBef>
                        <a:buNone/>
                      </a:pPr>
                      <a:endParaRPr lang="en-US" altLang="zh-CN" sz="1400" dirty="0"/>
                    </a:p>
                    <a:p>
                      <a:pPr marL="0" lvl="0" indent="0" algn="ctr" eaLnBrk="0" hangingPunct="0">
                        <a:spcBef>
                          <a:spcPct val="0"/>
                        </a:spcBef>
                        <a:buNone/>
                      </a:pPr>
                      <a:endParaRPr lang="en-US" altLang="zh-CN" sz="1400" dirty="0"/>
                    </a:p>
                    <a:p>
                      <a:pPr marL="0" lvl="0" indent="0" algn="ctr" eaLnBrk="0" hangingPunct="0">
                        <a:spcBef>
                          <a:spcPct val="0"/>
                        </a:spcBef>
                        <a:buNone/>
                      </a:pPr>
                      <a:r>
                        <a:rPr lang="zh-CN" altLang="en-US" sz="1400" dirty="0"/>
                        <a:t>本年刷新的工作目标记录</a:t>
                      </a:r>
                      <a:endParaRPr lang="zh-CN" altLang="en-US" sz="14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en-US" altLang="zh-CN" sz="1400"/>
                        <a:t>1</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计划措施</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en-US" altLang="zh-CN" sz="1400"/>
                        <a:t>2</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计划措施</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en-US" altLang="zh-CN" sz="1400"/>
                        <a:t>3</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计划措施</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en-US" altLang="zh-CN" sz="1400" dirty="0"/>
                    </a:p>
                    <a:p>
                      <a:pPr marL="0" lvl="0" indent="0" algn="ctr" eaLnBrk="0" hangingPunct="0">
                        <a:spcBef>
                          <a:spcPct val="0"/>
                        </a:spcBef>
                        <a:buNone/>
                      </a:pPr>
                      <a:r>
                        <a:rPr lang="zh-CN" altLang="en-US" sz="1400" dirty="0"/>
                        <a:t>技能</a:t>
                      </a:r>
                      <a:endParaRPr lang="zh-CN" altLang="en-US" sz="1400" dirty="0"/>
                    </a:p>
                    <a:p>
                      <a:pPr marL="0" lvl="0" indent="0" algn="ctr" eaLnBrk="0" hangingPunct="0">
                        <a:spcBef>
                          <a:spcPct val="0"/>
                        </a:spcBef>
                        <a:buNone/>
                      </a:pPr>
                      <a:r>
                        <a:rPr lang="zh-CN" altLang="en-US" sz="1400" dirty="0"/>
                        <a:t>更新</a:t>
                      </a:r>
                      <a:endParaRPr lang="zh-CN" altLang="en-US" sz="14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上年</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当年</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获得途径</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en-US" altLang="zh-CN" sz="1400" dirty="0"/>
                    </a:p>
                    <a:p>
                      <a:pPr marL="0" lvl="0" indent="0" algn="ctr" eaLnBrk="0" hangingPunct="0">
                        <a:spcBef>
                          <a:spcPct val="0"/>
                        </a:spcBef>
                        <a:buNone/>
                      </a:pPr>
                      <a:r>
                        <a:rPr lang="zh-CN" altLang="en-US" sz="1400" dirty="0"/>
                        <a:t>知识</a:t>
                      </a:r>
                      <a:endParaRPr lang="zh-CN" altLang="en-US" sz="1400" dirty="0"/>
                    </a:p>
                    <a:p>
                      <a:pPr marL="0" lvl="0" indent="0" algn="ctr" eaLnBrk="0" hangingPunct="0">
                        <a:spcBef>
                          <a:spcPct val="0"/>
                        </a:spcBef>
                        <a:buNone/>
                      </a:pPr>
                      <a:r>
                        <a:rPr lang="zh-CN" altLang="en-US" sz="1400" dirty="0"/>
                        <a:t>更新</a:t>
                      </a:r>
                      <a:endParaRPr lang="zh-CN" altLang="en-US" sz="14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上年</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254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当年</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获得途径</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618" name="文本框 111617"/>
          <p:cNvSpPr txBox="1"/>
          <p:nvPr/>
        </p:nvSpPr>
        <p:spPr>
          <a:xfrm>
            <a:off x="457200" y="307975"/>
            <a:ext cx="8001000" cy="4416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、年底由岗位角色个人对照</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员工自我发展计划表</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进行总结，分析本年度增添了一些什么新技能、新知识、新观念，在自我的工作目标中创造了哪些新记录，并填写</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简历管理表</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，由直接上司审核后送人力资源部进行档案更新。</a:t>
            </a:r>
            <a:endParaRPr lang="zh-CN" altLang="en-US" sz="4000" b="1" dirty="0">
              <a:latin typeface="黑体" panose="02010609060101010101" pitchFamily="2" charset="-122"/>
              <a:ea typeface="黑体" panose="02010609060101010101" pitchFamily="2" charset="-122"/>
            </a:endParaRPr>
          </a:p>
        </p:txBody>
      </p:sp>
      <p:sp>
        <p:nvSpPr>
          <p:cNvPr id="111619" name="文本框 111618"/>
          <p:cNvSpPr txBox="1"/>
          <p:nvPr/>
        </p:nvSpPr>
        <p:spPr>
          <a:xfrm>
            <a:off x="1676400" y="5000625"/>
            <a:ext cx="6172200" cy="1552575"/>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本年度个人有哪些自我发展和自我超越？</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能否安排担任新的职责？</a:t>
            </a:r>
            <a:endParaRPr lang="zh-CN" altLang="en-US" sz="2400">
              <a:latin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2744" name="表格 112743"/>
          <p:cNvGraphicFramePr/>
          <p:nvPr/>
        </p:nvGraphicFramePr>
        <p:xfrm>
          <a:off x="304800" y="914400"/>
          <a:ext cx="8458200" cy="5815013"/>
        </p:xfrm>
        <a:graphic>
          <a:graphicData uri="http://schemas.openxmlformats.org/drawingml/2006/table">
            <a:tbl>
              <a:tblPr/>
              <a:tblGrid>
                <a:gridCol w="990600"/>
                <a:gridCol w="1066800"/>
                <a:gridCol w="685800"/>
                <a:gridCol w="685800"/>
                <a:gridCol w="914400"/>
                <a:gridCol w="1066800"/>
                <a:gridCol w="1219200"/>
                <a:gridCol w="685800"/>
                <a:gridCol w="1143000"/>
              </a:tblGrid>
              <a:tr h="303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姓名</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性别</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履职岗位</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年龄</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到岗时间</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上司姓名职务</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row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en-US" altLang="zh-CN" sz="1400" dirty="0"/>
                    </a:p>
                    <a:p>
                      <a:pPr marL="0" lvl="0" indent="0" algn="ctr">
                        <a:spcBef>
                          <a:spcPct val="0"/>
                        </a:spcBef>
                        <a:buNone/>
                      </a:pPr>
                      <a:r>
                        <a:rPr lang="zh-CN" altLang="en-US" sz="1400" dirty="0"/>
                        <a:t>沉淀简历（最后学历及主要履职部门和职务）</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时间</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单位部门</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职务</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证明人</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证明人联系电话</a:t>
                      </a:r>
                      <a:endParaRPr lang="zh-CN" altLang="en-US" sz="1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上年工作达成的最优目标记录</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1</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2</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3</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本年刷新的工作目标记录</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1</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2</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3</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技能</a:t>
                      </a:r>
                      <a:endParaRPr lang="zh-CN" altLang="en-US" sz="1400" dirty="0"/>
                    </a:p>
                    <a:p>
                      <a:pPr marL="0" lvl="0" indent="0" algn="ctr">
                        <a:spcBef>
                          <a:spcPct val="0"/>
                        </a:spcBef>
                        <a:buNone/>
                      </a:pPr>
                      <a:r>
                        <a:rPr lang="zh-CN" altLang="en-US" sz="1400" dirty="0"/>
                        <a:t>更新</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上年</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当年</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25437">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知识</a:t>
                      </a:r>
                      <a:endParaRPr lang="zh-CN" altLang="en-US" sz="1400" dirty="0"/>
                    </a:p>
                    <a:p>
                      <a:pPr marL="0" lvl="0" indent="0" algn="ctr">
                        <a:spcBef>
                          <a:spcPct val="0"/>
                        </a:spcBef>
                        <a:buNone/>
                      </a:pPr>
                      <a:r>
                        <a:rPr lang="zh-CN" altLang="en-US" sz="1400" dirty="0"/>
                        <a:t>更新</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上年</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当年</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2">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观念</a:t>
                      </a:r>
                      <a:endParaRPr lang="zh-CN" altLang="en-US" sz="1400" dirty="0"/>
                    </a:p>
                    <a:p>
                      <a:pPr marL="0" lvl="0" indent="0" algn="ctr">
                        <a:spcBef>
                          <a:spcPct val="0"/>
                        </a:spcBef>
                        <a:buNone/>
                      </a:pPr>
                      <a:r>
                        <a:rPr lang="zh-CN" altLang="en-US" sz="1400" dirty="0"/>
                        <a:t>更新</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上年</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当年</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
        <p:nvSpPr>
          <p:cNvPr id="112742" name="文本框 112741"/>
          <p:cNvSpPr txBox="1"/>
          <p:nvPr/>
        </p:nvSpPr>
        <p:spPr>
          <a:xfrm>
            <a:off x="304800" y="152400"/>
            <a:ext cx="8534400" cy="636588"/>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3200" b="1">
                <a:latin typeface="黑体" panose="02010609060101010101" pitchFamily="2" charset="-122"/>
                <a:ea typeface="黑体" panose="02010609060101010101" pitchFamily="2" charset="-122"/>
              </a:rPr>
              <a:t>3</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3</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3</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、简历管理表</a:t>
            </a:r>
            <a:endParaRPr lang="zh-CN" altLang="en-US" sz="3200" b="1" dirty="0">
              <a:latin typeface="黑体" panose="02010609060101010101" pitchFamily="2" charset="-122"/>
              <a:ea typeface="黑体" panose="0201060906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666" name="文本框 113665"/>
          <p:cNvSpPr txBox="1"/>
          <p:nvPr/>
        </p:nvSpPr>
        <p:spPr>
          <a:xfrm>
            <a:off x="1676400" y="2209800"/>
            <a:ext cx="5715000" cy="19208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3</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4</a:t>
            </a:r>
            <a:r>
              <a:rPr lang="zh-CN" altLang="en-US" sz="6000" b="1" dirty="0">
                <a:latin typeface="黑体" panose="02010609060101010101" pitchFamily="2" charset="-122"/>
                <a:ea typeface="黑体" panose="02010609060101010101" pitchFamily="2" charset="-122"/>
              </a:rPr>
              <a:t>、用户关系的分析</a:t>
            </a:r>
            <a:endParaRPr lang="zh-CN" altLang="en-US" sz="6000" b="1" dirty="0">
              <a:latin typeface="黑体" panose="02010609060101010101" pitchFamily="2" charset="-122"/>
              <a:ea typeface="黑体" panose="0201060906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2" name="文本框 15361"/>
          <p:cNvSpPr txBox="1"/>
          <p:nvPr/>
        </p:nvSpPr>
        <p:spPr>
          <a:xfrm>
            <a:off x="609600" y="1069975"/>
            <a:ext cx="8001000" cy="7588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6</a:t>
            </a:r>
            <a:r>
              <a:rPr lang="zh-CN" altLang="en-US" sz="4000" b="1">
                <a:latin typeface="Times New Roman" panose="02020603050405020304" pitchFamily="18" charset="0"/>
                <a:ea typeface="黑体" panose="02010609060101010101" pitchFamily="2" charset="-122"/>
              </a:rPr>
              <a:t>、</a:t>
            </a:r>
            <a:r>
              <a:rPr lang="zh-CN" altLang="en-US" sz="4000" b="1" dirty="0">
                <a:latin typeface="Times New Roman" panose="02020603050405020304" pitchFamily="18" charset="0"/>
                <a:ea typeface="黑体" panose="02010609060101010101" pitchFamily="2" charset="-122"/>
              </a:rPr>
              <a:t>学习型组织建设问题</a:t>
            </a:r>
            <a:endParaRPr lang="zh-CN" altLang="en-US" sz="4000" b="1">
              <a:latin typeface="Times New Roman" panose="02020603050405020304" pitchFamily="18" charset="0"/>
              <a:ea typeface="黑体" panose="02010609060101010101" pitchFamily="2" charset="-122"/>
            </a:endParaRPr>
          </a:p>
        </p:txBody>
      </p:sp>
      <p:sp>
        <p:nvSpPr>
          <p:cNvPr id="15363" name="矩形 15362"/>
          <p:cNvSpPr/>
          <p:nvPr/>
        </p:nvSpPr>
        <p:spPr>
          <a:xfrm>
            <a:off x="685800" y="2743200"/>
            <a:ext cx="7924800" cy="31400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rPr>
              <a:t>        </a:t>
            </a:r>
            <a:r>
              <a:rPr lang="zh-CN" altLang="en-US" sz="4000" b="1" dirty="0">
                <a:latin typeface="Times New Roman" panose="02020603050405020304" pitchFamily="18" charset="0"/>
              </a:rPr>
              <a:t>如何让企业组织作为一个有机整体，能及时有效地对周围环境的大小变化作出迅速反应，以抓住更多的市场机遇，躲避市场危机，实现企业自身的稳定发展？</a:t>
            </a:r>
            <a:endParaRPr lang="zh-CN" altLang="en-US" sz="4000" b="1" dirty="0">
              <a:latin typeface="Times New Roman" panose="020206030504050203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4690" name="文本框 114689"/>
          <p:cNvSpPr txBox="1"/>
          <p:nvPr/>
        </p:nvSpPr>
        <p:spPr>
          <a:xfrm>
            <a:off x="609600" y="688975"/>
            <a:ext cx="80010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、根据自己现任岗位分析自己的岗位职责，并填写</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现任岗位职责分析表</a:t>
            </a:r>
            <a:r>
              <a:rPr lang="en-US" altLang="zh-CN" sz="4000" b="1">
                <a:latin typeface="黑体" panose="02010609060101010101" pitchFamily="2" charset="-122"/>
                <a:ea typeface="黑体" panose="02010609060101010101" pitchFamily="2" charset="-122"/>
              </a:rPr>
              <a:t>》</a:t>
            </a:r>
            <a:endParaRPr lang="en-US" altLang="zh-CN" sz="4000" b="1">
              <a:latin typeface="黑体" panose="02010609060101010101" pitchFamily="2" charset="-122"/>
              <a:ea typeface="黑体" panose="02010609060101010101" pitchFamily="2" charset="-122"/>
            </a:endParaRPr>
          </a:p>
        </p:txBody>
      </p:sp>
      <p:sp>
        <p:nvSpPr>
          <p:cNvPr id="114691" name="文本框 114690"/>
          <p:cNvSpPr txBox="1"/>
          <p:nvPr/>
        </p:nvSpPr>
        <p:spPr>
          <a:xfrm>
            <a:off x="685800" y="3155950"/>
            <a:ext cx="4495800" cy="3016250"/>
          </a:xfrm>
          <a:prstGeom prst="rect">
            <a:avLst/>
          </a:prstGeom>
          <a:noFill/>
          <a:ln w="9525">
            <a:noFill/>
          </a:ln>
        </p:spPr>
        <p:txBody>
          <a:bodyPr>
            <a:spAutoFit/>
          </a:bodyPr>
          <a:p>
            <a:pPr marL="457200" indent="-457200" algn="just" eaLnBrk="0" hangingPunct="0">
              <a:buFont typeface="Wingdings" panose="05000000000000000000" pitchFamily="2" charset="2"/>
              <a:buChar char="v"/>
            </a:pPr>
            <a:r>
              <a:rPr lang="zh-CN" altLang="en-US" sz="3200" b="1" dirty="0">
                <a:latin typeface="黑体" panose="02010609060101010101" pitchFamily="2" charset="-122"/>
                <a:ea typeface="楷体_GB2312" pitchFamily="49" charset="-122"/>
              </a:rPr>
              <a:t>要解决的问题：让员工明了：</a:t>
            </a:r>
            <a:endParaRPr lang="zh-CN" altLang="en-US" sz="3200" dirty="0">
              <a:latin typeface="黑体" panose="02010609060101010101" pitchFamily="2" charset="-122"/>
            </a:endParaRPr>
          </a:p>
          <a:p>
            <a:pPr marL="457200" indent="-457200" algn="just" eaLnBrk="0" hangingPunct="0">
              <a:buFont typeface="Wingdings" panose="05000000000000000000" pitchFamily="2" charset="2"/>
              <a:buChar char="q"/>
            </a:pPr>
            <a:r>
              <a:rPr lang="zh-CN" altLang="en-US" sz="3200" dirty="0">
                <a:latin typeface="黑体" panose="02010609060101010101" pitchFamily="2" charset="-122"/>
              </a:rPr>
              <a:t>现任岗位要求我作什么，作到什么程度？</a:t>
            </a:r>
            <a:endParaRPr lang="zh-CN" altLang="en-US" sz="3200" dirty="0">
              <a:latin typeface="黑体" panose="02010609060101010101" pitchFamily="2" charset="-122"/>
            </a:endParaRPr>
          </a:p>
          <a:p>
            <a:pPr marL="457200" indent="-457200" algn="just" eaLnBrk="0" hangingPunct="0">
              <a:buFont typeface="Wingdings" panose="05000000000000000000" pitchFamily="2" charset="2"/>
              <a:buChar char="q"/>
            </a:pPr>
            <a:r>
              <a:rPr lang="zh-CN" altLang="en-US" sz="3200" dirty="0">
                <a:latin typeface="黑体" panose="02010609060101010101" pitchFamily="2" charset="-122"/>
              </a:rPr>
              <a:t>个人是怎样理解所承担的职责的？</a:t>
            </a:r>
            <a:endParaRPr lang="zh-CN" altLang="en-US" sz="3200">
              <a:latin typeface="黑体" panose="02010609060101010101" pitchFamily="2" charset="-122"/>
            </a:endParaRPr>
          </a:p>
        </p:txBody>
      </p:sp>
      <p:pic>
        <p:nvPicPr>
          <p:cNvPr id="114692" name="图片 114691" descr="BD10554_"/>
          <p:cNvPicPr>
            <a:picLocks noChangeAspect="1"/>
          </p:cNvPicPr>
          <p:nvPr/>
        </p:nvPicPr>
        <p:blipFill>
          <a:blip r:embed="rId1"/>
          <a:stretch>
            <a:fillRect/>
          </a:stretch>
        </p:blipFill>
        <p:spPr>
          <a:xfrm>
            <a:off x="5257800" y="3411538"/>
            <a:ext cx="2811463" cy="2760662"/>
          </a:xfrm>
          <a:prstGeom prst="rect">
            <a:avLst/>
          </a:prstGeom>
          <a:noFill/>
          <a:ln w="9525">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5810" name="表格 115809"/>
          <p:cNvGraphicFramePr/>
          <p:nvPr/>
        </p:nvGraphicFramePr>
        <p:xfrm>
          <a:off x="304800" y="1271588"/>
          <a:ext cx="8566150" cy="5205412"/>
        </p:xfrm>
        <a:graphic>
          <a:graphicData uri="http://schemas.openxmlformats.org/drawingml/2006/table">
            <a:tbl>
              <a:tblPr/>
              <a:tblGrid>
                <a:gridCol w="609600"/>
                <a:gridCol w="838200"/>
                <a:gridCol w="762000"/>
                <a:gridCol w="762000"/>
                <a:gridCol w="685800"/>
                <a:gridCol w="336550"/>
                <a:gridCol w="425450"/>
                <a:gridCol w="685800"/>
                <a:gridCol w="685800"/>
                <a:gridCol w="182563"/>
                <a:gridCol w="579437"/>
                <a:gridCol w="685800"/>
                <a:gridCol w="685800"/>
                <a:gridCol w="641350"/>
              </a:tblGrid>
              <a:tr h="334963">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岗位名称</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直接上司岗位名称</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2">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直接下属岗位名称</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61950">
                <a:tc rowSpan="11">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en-US" altLang="zh-CN" sz="1600" dirty="0"/>
                    </a:p>
                    <a:p>
                      <a:pPr marL="0" lvl="0" indent="0" algn="ctr">
                        <a:spcBef>
                          <a:spcPct val="0"/>
                        </a:spcBef>
                        <a:buNone/>
                      </a:pPr>
                      <a:endParaRPr lang="en-US" altLang="zh-CN" sz="1600" dirty="0"/>
                    </a:p>
                    <a:p>
                      <a:pPr marL="0" lvl="0" indent="0" algn="ctr">
                        <a:spcBef>
                          <a:spcPct val="0"/>
                        </a:spcBef>
                        <a:buNone/>
                      </a:pPr>
                      <a:endParaRPr lang="en-US" altLang="zh-CN" sz="1600" dirty="0"/>
                    </a:p>
                    <a:p>
                      <a:pPr marL="0" lvl="0" indent="0" algn="ctr">
                        <a:spcBef>
                          <a:spcPct val="0"/>
                        </a:spcBef>
                        <a:buNone/>
                      </a:pPr>
                      <a:r>
                        <a:rPr lang="zh-CN" altLang="en-US" sz="1600" dirty="0"/>
                        <a:t>按岗位职责内容，分条拟写，不交叉，漏项</a:t>
                      </a:r>
                      <a:endParaRPr lang="zh-CN" altLang="en-US" sz="1600" dirty="0"/>
                    </a:p>
                    <a:p>
                      <a:pPr marL="0" lvl="0" indent="0" algn="ctr">
                        <a:buNone/>
                      </a:pP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编号</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内容</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评价标准</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A</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B</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C</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D</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E</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F</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G</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H</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I</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J</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8">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19100">
                <a:tc rowSpan="2"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请按职责的重要程度、易难程度进行排序</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2"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4</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6</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7</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8</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9</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10</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4813">
                <a:tc vMerge="1" gridSpan="2">
                  <a:tcPr>
                    <a:lnL w="28575" cap="flat" cmpd="sng">
                      <a:solidFill>
                        <a:schemeClr val="tx1"/>
                      </a:solidFill>
                      <a:prstDash val="solid"/>
                      <a:headEnd type="none" w="med" len="med"/>
                      <a:tailEnd type="none" w="med" len="med"/>
                    </a:lnL>
                    <a:lnB w="28575"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15808" name="文本框 115807"/>
          <p:cNvSpPr txBox="1"/>
          <p:nvPr/>
        </p:nvSpPr>
        <p:spPr>
          <a:xfrm>
            <a:off x="304800" y="307975"/>
            <a:ext cx="85344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、现任岗位职责分析表</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6738" name="文本框 116737"/>
          <p:cNvSpPr txBox="1"/>
          <p:nvPr/>
        </p:nvSpPr>
        <p:spPr>
          <a:xfrm>
            <a:off x="3336925" y="173038"/>
            <a:ext cx="169863" cy="457200"/>
          </a:xfrm>
          <a:prstGeom prst="rect">
            <a:avLst/>
          </a:prstGeom>
          <a:noFill/>
          <a:ln w="9525">
            <a:noFill/>
          </a:ln>
        </p:spPr>
        <p:txBody>
          <a:bodyPr wrap="none" anchor="t" anchorCtr="0">
            <a:spAutoFit/>
          </a:bodyPr>
          <a:p>
            <a:endParaRPr sz="2400" dirty="0">
              <a:latin typeface="Times New Roman" panose="02020603050405020304" pitchFamily="18" charset="0"/>
            </a:endParaRPr>
          </a:p>
        </p:txBody>
      </p:sp>
      <p:sp>
        <p:nvSpPr>
          <p:cNvPr id="116739" name="文本框 116738"/>
          <p:cNvSpPr txBox="1"/>
          <p:nvPr/>
        </p:nvSpPr>
        <p:spPr>
          <a:xfrm>
            <a:off x="609600" y="841375"/>
            <a:ext cx="81534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、岗位角色个人分析自己的岗位工作所服务的用户，由用户要求确定工作职责 </a:t>
            </a:r>
            <a:endParaRPr lang="zh-CN" altLang="en-US" sz="4000" b="1" dirty="0">
              <a:latin typeface="黑体" panose="02010609060101010101" pitchFamily="2" charset="-122"/>
              <a:ea typeface="黑体" panose="02010609060101010101" pitchFamily="2" charset="-122"/>
            </a:endParaRPr>
          </a:p>
        </p:txBody>
      </p:sp>
      <p:sp>
        <p:nvSpPr>
          <p:cNvPr id="116740" name="文本框 116739"/>
          <p:cNvSpPr txBox="1"/>
          <p:nvPr/>
        </p:nvSpPr>
        <p:spPr>
          <a:xfrm>
            <a:off x="1143000" y="3489325"/>
            <a:ext cx="7162800" cy="2043113"/>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3200" b="1" dirty="0">
                <a:latin typeface="Times New Roman" panose="02020603050405020304" pitchFamily="18" charset="0"/>
                <a:ea typeface="楷体_GB2312" pitchFamily="49" charset="-122"/>
              </a:rPr>
              <a:t>要解决的问题；让员工明了：</a:t>
            </a:r>
            <a:endParaRPr lang="zh-CN" altLang="en-US" sz="32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3200" dirty="0">
                <a:latin typeface="Times New Roman" panose="02020603050405020304" pitchFamily="18" charset="0"/>
              </a:rPr>
              <a:t>谁是我工作所形成的产品和服务的用户？</a:t>
            </a:r>
            <a:endParaRPr lang="zh-CN" altLang="en-US" sz="32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3200" dirty="0">
                <a:latin typeface="Times New Roman" panose="02020603050405020304" pitchFamily="18" charset="0"/>
              </a:rPr>
              <a:t>他们对我工作的产品有何要求？</a:t>
            </a:r>
            <a:endParaRPr lang="zh-CN" altLang="en-US" sz="3200">
              <a:latin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762" name="文本框 117761"/>
          <p:cNvSpPr txBox="1"/>
          <p:nvPr/>
        </p:nvSpPr>
        <p:spPr>
          <a:xfrm>
            <a:off x="2819400" y="685800"/>
            <a:ext cx="44958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17763" name="文本框 117762"/>
          <p:cNvSpPr txBox="1"/>
          <p:nvPr/>
        </p:nvSpPr>
        <p:spPr>
          <a:xfrm>
            <a:off x="609600" y="381000"/>
            <a:ext cx="81534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、对照</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现任岗位职责表</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进行自己工作形成的产品和服务的用户关系分析 </a:t>
            </a:r>
            <a:endParaRPr lang="zh-CN" altLang="en-US" sz="4000" b="1" dirty="0">
              <a:latin typeface="黑体" panose="02010609060101010101" pitchFamily="2" charset="-122"/>
              <a:ea typeface="黑体" panose="02010609060101010101" pitchFamily="2" charset="-122"/>
            </a:endParaRPr>
          </a:p>
        </p:txBody>
      </p:sp>
      <p:sp>
        <p:nvSpPr>
          <p:cNvPr id="117764" name="文本框 117763"/>
          <p:cNvSpPr txBox="1"/>
          <p:nvPr/>
        </p:nvSpPr>
        <p:spPr>
          <a:xfrm>
            <a:off x="838200" y="2590800"/>
            <a:ext cx="3810000" cy="3195638"/>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要解决的问题：让员工明了：</a:t>
            </a:r>
            <a:endParaRPr lang="zh-CN" altLang="en-US" sz="2400" b="1" dirty="0">
              <a:latin typeface="Times New Roman" panose="02020603050405020304" pitchFamily="18" charset="0"/>
              <a:ea typeface="楷体_GB2312" pitchFamily="49" charset="-122"/>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我工作的价值在哪里？</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由用户来评价我的工作，标准会是什么？</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我该如何分配我的精力和时间？ </a:t>
            </a:r>
            <a:endParaRPr lang="zh-CN" altLang="en-US" sz="2400" dirty="0">
              <a:latin typeface="Times New Roman" panose="02020603050405020304" pitchFamily="18" charset="0"/>
            </a:endParaRPr>
          </a:p>
        </p:txBody>
      </p:sp>
      <p:pic>
        <p:nvPicPr>
          <p:cNvPr id="117765" name="图片 117764" descr="BD10555_"/>
          <p:cNvPicPr>
            <a:picLocks noChangeAspect="1"/>
          </p:cNvPicPr>
          <p:nvPr/>
        </p:nvPicPr>
        <p:blipFill>
          <a:blip r:embed="rId1"/>
          <a:stretch>
            <a:fillRect/>
          </a:stretch>
        </p:blipFill>
        <p:spPr>
          <a:xfrm>
            <a:off x="5105400" y="3238500"/>
            <a:ext cx="3454400" cy="2590800"/>
          </a:xfrm>
          <a:prstGeom prst="rect">
            <a:avLst/>
          </a:prstGeom>
          <a:noFill/>
          <a:ln w="9525">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8900" name="表格 118899"/>
          <p:cNvGraphicFramePr/>
          <p:nvPr/>
        </p:nvGraphicFramePr>
        <p:xfrm>
          <a:off x="457200" y="1397000"/>
          <a:ext cx="8382000" cy="4725988"/>
        </p:xfrm>
        <a:graphic>
          <a:graphicData uri="http://schemas.openxmlformats.org/drawingml/2006/table">
            <a:tbl>
              <a:tblPr/>
              <a:tblGrid>
                <a:gridCol w="457200"/>
                <a:gridCol w="457200"/>
                <a:gridCol w="1295400"/>
                <a:gridCol w="2057400"/>
                <a:gridCol w="1219200"/>
                <a:gridCol w="1143000"/>
                <a:gridCol w="609600"/>
                <a:gridCol w="1143000"/>
              </a:tblGrid>
              <a:tr h="334963">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岗位名称</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直接上司岗位名称</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2">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直接下属岗位名称</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71475">
                <a:tc rowSpan="1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您工作所形成的产品和服务有哪些？分条拟写。</a:t>
                      </a:r>
                      <a:endParaRPr lang="zh-CN" altLang="en-US" sz="1400" dirty="0"/>
                    </a:p>
                    <a:p>
                      <a:pPr marL="0" lvl="0" indent="0" algn="ctr" eaLnBrk="0" hangingPunct="0">
                        <a:spcBef>
                          <a:spcPct val="0"/>
                        </a:spcBef>
                        <a:buNone/>
                      </a:pPr>
                      <a:endParaRPr lang="zh-CN" altLang="en-US" sz="1400" dirty="0"/>
                    </a:p>
                    <a:p>
                      <a:pPr marL="0" lvl="0" indent="0">
                        <a:buNone/>
                      </a:pPr>
                      <a:endParaRPr lang="zh-CN" altLang="en-US" sz="1400"/>
                    </a:p>
                  </a:txBody>
                  <a:tcPr vert="eaVe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编</a:t>
                      </a:r>
                      <a:endParaRPr lang="zh-CN" altLang="en-US" sz="1600" dirty="0"/>
                    </a:p>
                    <a:p>
                      <a:pPr marL="0" lvl="0" indent="0" algn="ctr" eaLnBrk="0" hangingPunct="0">
                        <a:spcBef>
                          <a:spcPct val="0"/>
                        </a:spcBef>
                        <a:buNone/>
                      </a:pPr>
                      <a:r>
                        <a:rPr lang="zh-CN" altLang="en-US" sz="1600" dirty="0"/>
                        <a:t>号</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eaLnBrk="0" hangingPunct="0">
                        <a:spcBef>
                          <a:spcPct val="0"/>
                        </a:spcBef>
                        <a:buNone/>
                      </a:pPr>
                      <a:r>
                        <a:rPr lang="zh-CN" altLang="en-US" sz="1600" dirty="0"/>
                        <a:t>产品或服务内容和名称</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用户岗位名称</a:t>
                      </a:r>
                      <a:endParaRPr lang="zh-CN" altLang="en-US" sz="1600" dirty="0"/>
                    </a:p>
                    <a:p>
                      <a:pPr marL="0" lvl="0" indent="0" algn="ctr" eaLnBrk="0" hangingPunct="0">
                        <a:spcBef>
                          <a:spcPct val="0"/>
                        </a:spcBef>
                        <a:buNone/>
                      </a:pPr>
                      <a:r>
                        <a:rPr lang="zh-CN" altLang="en-US" sz="1600" dirty="0"/>
                        <a:t>（外部用户填公众）</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用户用您的产品的原因</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用户满意的标准</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用户的评价</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排序</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能月付</a:t>
                      </a:r>
                      <a:r>
                        <a:rPr lang="en-US" altLang="zh-CN" sz="1600"/>
                        <a:t>X</a:t>
                      </a:r>
                      <a:r>
                        <a:rPr lang="zh-CN" altLang="en-US" sz="1600"/>
                        <a:t>元</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A</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B</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C</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D</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E</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F</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G</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H</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I</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K</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18898" name="文本框 118897"/>
          <p:cNvSpPr txBox="1"/>
          <p:nvPr/>
        </p:nvSpPr>
        <p:spPr>
          <a:xfrm>
            <a:off x="914400" y="384175"/>
            <a:ext cx="73914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、用户关系分析表 </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9810" name="文本框 119809"/>
          <p:cNvSpPr txBox="1"/>
          <p:nvPr/>
        </p:nvSpPr>
        <p:spPr>
          <a:xfrm>
            <a:off x="1219200" y="2574925"/>
            <a:ext cx="6781800" cy="19208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3</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5</a:t>
            </a:r>
            <a:r>
              <a:rPr lang="zh-CN" altLang="en-US" sz="6000" b="1" dirty="0">
                <a:latin typeface="黑体" panose="02010609060101010101" pitchFamily="2" charset="-122"/>
                <a:ea typeface="黑体" panose="02010609060101010101" pitchFamily="2" charset="-122"/>
              </a:rPr>
              <a:t>、岗位角色个人目标体系的拟订</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0834" name="文本框 120833"/>
          <p:cNvSpPr txBox="1"/>
          <p:nvPr/>
        </p:nvSpPr>
        <p:spPr>
          <a:xfrm>
            <a:off x="1752600" y="1295400"/>
            <a:ext cx="43434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20835" name="文本框 120834"/>
          <p:cNvSpPr txBox="1"/>
          <p:nvPr/>
        </p:nvSpPr>
        <p:spPr>
          <a:xfrm>
            <a:off x="2667000" y="830263"/>
            <a:ext cx="23622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20836" name="文本框 120835"/>
          <p:cNvSpPr txBox="1"/>
          <p:nvPr/>
        </p:nvSpPr>
        <p:spPr>
          <a:xfrm>
            <a:off x="381000" y="228600"/>
            <a:ext cx="8534400" cy="31972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、广泛讨论宣传企业中长期发展战略规划和年度目标计划，让每一个员工在明了企业中长期发展战略和年度目标计划的前提下，思考个人的年度绩效目标要素和目标要求 </a:t>
            </a:r>
            <a:endParaRPr lang="zh-CN" altLang="en-US" sz="4000" b="1" dirty="0">
              <a:latin typeface="黑体" panose="02010609060101010101" pitchFamily="2" charset="-122"/>
              <a:ea typeface="黑体" panose="02010609060101010101" pitchFamily="2" charset="-122"/>
            </a:endParaRPr>
          </a:p>
        </p:txBody>
      </p:sp>
      <p:sp>
        <p:nvSpPr>
          <p:cNvPr id="120837" name="文本框 120836"/>
          <p:cNvSpPr txBox="1"/>
          <p:nvPr/>
        </p:nvSpPr>
        <p:spPr>
          <a:xfrm>
            <a:off x="4191000" y="3886200"/>
            <a:ext cx="4572000" cy="1917700"/>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要解决的问题；让员工明了：</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我能为企业中长期战略目标和年度目标计划的实现作什么？</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最高我能作到什么程度？</a:t>
            </a:r>
            <a:endParaRPr lang="zh-CN" altLang="en-US" sz="2400">
              <a:latin typeface="Times New Roman" panose="02020603050405020304" pitchFamily="18" charset="0"/>
            </a:endParaRPr>
          </a:p>
        </p:txBody>
      </p:sp>
      <p:pic>
        <p:nvPicPr>
          <p:cNvPr id="120838" name="图片 120837" descr="BD10499_"/>
          <p:cNvPicPr>
            <a:picLocks noChangeAspect="1"/>
          </p:cNvPicPr>
          <p:nvPr/>
        </p:nvPicPr>
        <p:blipFill>
          <a:blip r:embed="rId1"/>
          <a:stretch>
            <a:fillRect/>
          </a:stretch>
        </p:blipFill>
        <p:spPr>
          <a:xfrm>
            <a:off x="914400" y="3886200"/>
            <a:ext cx="2819400" cy="2244725"/>
          </a:xfrm>
          <a:prstGeom prst="rect">
            <a:avLst/>
          </a:prstGeom>
          <a:noFill/>
          <a:ln w="9525">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1858" name="文本框 121857"/>
          <p:cNvSpPr txBox="1"/>
          <p:nvPr/>
        </p:nvSpPr>
        <p:spPr>
          <a:xfrm>
            <a:off x="609600" y="688975"/>
            <a:ext cx="81534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、分析保障核心目标达成的有量纲指标目标，选择三到五个重要的目标，作为岗位角色个人的目标体系中的指标目标</a:t>
            </a:r>
            <a:endParaRPr lang="zh-CN" altLang="en-US" sz="4000" b="1" dirty="0">
              <a:latin typeface="黑体" panose="02010609060101010101" pitchFamily="2" charset="-122"/>
              <a:ea typeface="黑体" panose="02010609060101010101" pitchFamily="2" charset="-122"/>
            </a:endParaRPr>
          </a:p>
        </p:txBody>
      </p:sp>
      <p:sp>
        <p:nvSpPr>
          <p:cNvPr id="121859" name="文本框 121858"/>
          <p:cNvSpPr txBox="1"/>
          <p:nvPr/>
        </p:nvSpPr>
        <p:spPr>
          <a:xfrm>
            <a:off x="1447800" y="3494088"/>
            <a:ext cx="6324600" cy="2465387"/>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要解决的问题：让员工明了：</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保证我的工作核心目标达成的关键工作有哪些？</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这些关键性工作作到什么程度才能保障我工作的核心目标的达成？</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达成指标目标的关键措施是什么？</a:t>
            </a:r>
            <a:endParaRPr lang="zh-CN" altLang="en-US" sz="2400">
              <a:latin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882" name="文本框 122881"/>
          <p:cNvSpPr txBox="1"/>
          <p:nvPr/>
        </p:nvSpPr>
        <p:spPr>
          <a:xfrm>
            <a:off x="152400" y="430213"/>
            <a:ext cx="8763000" cy="636587"/>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3200" b="1">
                <a:latin typeface="黑体" panose="02010609060101010101" pitchFamily="2" charset="-122"/>
                <a:ea typeface="黑体" panose="02010609060101010101" pitchFamily="2" charset="-122"/>
              </a:rPr>
              <a:t>3</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5</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2</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、核心目标达成的指标目标分析表 </a:t>
            </a:r>
            <a:endParaRPr lang="zh-CN" altLang="en-US" sz="3200" b="1" dirty="0">
              <a:latin typeface="黑体" panose="02010609060101010101" pitchFamily="2" charset="-122"/>
              <a:ea typeface="黑体" panose="02010609060101010101" pitchFamily="2" charset="-122"/>
            </a:endParaRPr>
          </a:p>
        </p:txBody>
      </p:sp>
      <p:graphicFrame>
        <p:nvGraphicFramePr>
          <p:cNvPr id="122979" name="表格 122978"/>
          <p:cNvGraphicFramePr/>
          <p:nvPr/>
        </p:nvGraphicFramePr>
        <p:xfrm>
          <a:off x="457200" y="1454150"/>
          <a:ext cx="8305800" cy="4794250"/>
        </p:xfrm>
        <a:graphic>
          <a:graphicData uri="http://schemas.openxmlformats.org/drawingml/2006/table">
            <a:tbl>
              <a:tblPr/>
              <a:tblGrid>
                <a:gridCol w="762000"/>
                <a:gridCol w="457200"/>
                <a:gridCol w="762000"/>
                <a:gridCol w="914400"/>
                <a:gridCol w="990600"/>
                <a:gridCol w="2133600"/>
                <a:gridCol w="2286000"/>
              </a:tblGrid>
              <a:tr h="365125">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800" dirty="0"/>
                        <a:t>岗位名称</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800" dirty="0"/>
                        <a:t>直接上司岗位名称</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97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lnSpc>
                          <a:spcPct val="75000"/>
                        </a:lnSpc>
                        <a:spcBef>
                          <a:spcPct val="0"/>
                        </a:spcBef>
                        <a:buNone/>
                      </a:pPr>
                      <a:r>
                        <a:rPr lang="zh-CN" altLang="en-US" sz="1800" dirty="0"/>
                        <a:t>目标</a:t>
                      </a:r>
                      <a:endParaRPr lang="zh-CN" altLang="en-US" sz="1800" dirty="0"/>
                    </a:p>
                    <a:p>
                      <a:pPr marL="0" lvl="0" indent="0" algn="ctr" eaLnBrk="0" hangingPunct="0">
                        <a:lnSpc>
                          <a:spcPct val="75000"/>
                        </a:lnSpc>
                        <a:spcBef>
                          <a:spcPct val="0"/>
                        </a:spcBef>
                        <a:buNone/>
                      </a:pPr>
                      <a:r>
                        <a:rPr lang="zh-CN" altLang="en-US" sz="1800" dirty="0"/>
                        <a:t>分类</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lnSpc>
                          <a:spcPct val="75000"/>
                        </a:lnSpc>
                        <a:spcBef>
                          <a:spcPct val="0"/>
                        </a:spcBef>
                        <a:buNone/>
                      </a:pPr>
                      <a:r>
                        <a:rPr lang="zh-CN" altLang="en-US" sz="1800" dirty="0"/>
                        <a:t>序</a:t>
                      </a:r>
                      <a:endParaRPr lang="zh-CN" altLang="en-US" sz="1800" dirty="0"/>
                    </a:p>
                    <a:p>
                      <a:pPr marL="0" lvl="0" indent="0" algn="ctr" eaLnBrk="0" hangingPunct="0">
                        <a:lnSpc>
                          <a:spcPct val="75000"/>
                        </a:lnSpc>
                        <a:spcBef>
                          <a:spcPct val="0"/>
                        </a:spcBef>
                        <a:buNone/>
                      </a:pPr>
                      <a:r>
                        <a:rPr lang="zh-CN" altLang="en-US" sz="1800" dirty="0"/>
                        <a:t>号</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lnSpc>
                          <a:spcPct val="75000"/>
                        </a:lnSpc>
                        <a:spcBef>
                          <a:spcPct val="0"/>
                        </a:spcBef>
                        <a:buNone/>
                      </a:pPr>
                      <a:r>
                        <a:rPr lang="zh-CN" altLang="en-US" sz="1800" dirty="0"/>
                        <a:t>目标</a:t>
                      </a:r>
                      <a:endParaRPr lang="zh-CN" altLang="en-US" sz="1800" dirty="0"/>
                    </a:p>
                    <a:p>
                      <a:pPr marL="0" lvl="0" indent="0" algn="ctr" eaLnBrk="0" hangingPunct="0">
                        <a:lnSpc>
                          <a:spcPct val="75000"/>
                        </a:lnSpc>
                        <a:spcBef>
                          <a:spcPct val="0"/>
                        </a:spcBef>
                        <a:buNone/>
                      </a:pPr>
                      <a:r>
                        <a:rPr lang="zh-CN" altLang="en-US" sz="1800" dirty="0"/>
                        <a:t>名称</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lnSpc>
                          <a:spcPct val="75000"/>
                        </a:lnSpc>
                        <a:spcBef>
                          <a:spcPct val="0"/>
                        </a:spcBef>
                        <a:buNone/>
                      </a:pPr>
                      <a:r>
                        <a:rPr lang="zh-CN" altLang="en-US" sz="1800" dirty="0"/>
                        <a:t>权重</a:t>
                      </a:r>
                      <a:endParaRPr lang="zh-CN" altLang="en-US" sz="1800" dirty="0"/>
                    </a:p>
                    <a:p>
                      <a:pPr marL="0" lvl="0" indent="0" algn="ctr" eaLnBrk="0" hangingPunct="0">
                        <a:lnSpc>
                          <a:spcPct val="75000"/>
                        </a:lnSpc>
                        <a:spcBef>
                          <a:spcPct val="0"/>
                        </a:spcBef>
                        <a:buNone/>
                      </a:pPr>
                      <a:r>
                        <a:rPr lang="zh-CN" altLang="en-US" sz="1800" dirty="0"/>
                        <a:t>排序</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800" dirty="0"/>
                        <a:t>指标目标选择</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lnSpc>
                          <a:spcPct val="75000"/>
                        </a:lnSpc>
                        <a:spcBef>
                          <a:spcPct val="0"/>
                        </a:spcBef>
                        <a:buNone/>
                      </a:pPr>
                      <a:endParaRPr lang="en-US" altLang="zh-CN" sz="1800" dirty="0"/>
                    </a:p>
                    <a:p>
                      <a:pPr marL="0" lvl="0" indent="0" algn="ctr">
                        <a:lnSpc>
                          <a:spcPct val="75000"/>
                        </a:lnSpc>
                        <a:spcBef>
                          <a:spcPct val="0"/>
                        </a:spcBef>
                        <a:buNone/>
                      </a:pPr>
                      <a:r>
                        <a:rPr lang="zh-CN" altLang="en-US" sz="1800" dirty="0"/>
                        <a:t>目标指标</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lnSpc>
                          <a:spcPct val="75000"/>
                        </a:lnSpc>
                        <a:spcBef>
                          <a:spcPct val="0"/>
                        </a:spcBef>
                        <a:buNone/>
                      </a:pPr>
                      <a:endParaRPr lang="en-US" altLang="zh-CN" sz="1800" dirty="0"/>
                    </a:p>
                    <a:p>
                      <a:pPr marL="0" lvl="0" indent="0" algn="ctr">
                        <a:lnSpc>
                          <a:spcPct val="75000"/>
                        </a:lnSpc>
                        <a:spcBef>
                          <a:spcPct val="0"/>
                        </a:spcBef>
                        <a:buNone/>
                      </a:pPr>
                      <a:r>
                        <a:rPr lang="zh-CN" altLang="en-US" sz="1800" dirty="0"/>
                        <a:t>关键措施</a:t>
                      </a:r>
                      <a:endParaRPr lang="zh-CN" altLang="en-US" sz="1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032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lnSpc>
                          <a:spcPct val="75000"/>
                        </a:lnSpc>
                        <a:spcBef>
                          <a:spcPct val="0"/>
                        </a:spcBef>
                        <a:buNone/>
                      </a:pPr>
                      <a:r>
                        <a:rPr lang="zh-CN" altLang="en-US" sz="1800" dirty="0"/>
                        <a:t>核心</a:t>
                      </a:r>
                      <a:endParaRPr lang="zh-CN" altLang="en-US" sz="1800" dirty="0"/>
                    </a:p>
                    <a:p>
                      <a:pPr marL="0" lvl="0" indent="0" algn="ctr" eaLnBrk="0" hangingPunct="0">
                        <a:lnSpc>
                          <a:spcPct val="75000"/>
                        </a:lnSpc>
                        <a:spcBef>
                          <a:spcPct val="0"/>
                        </a:spcBef>
                        <a:buNone/>
                      </a:pPr>
                      <a:r>
                        <a:rPr lang="zh-CN" altLang="en-US" sz="1800" dirty="0"/>
                        <a:t>目标</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0</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rowSpan="9">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en-US" altLang="zh-CN" sz="1800" dirty="0"/>
                    </a:p>
                    <a:p>
                      <a:pPr marL="0" lvl="0" indent="0" algn="ctr" eaLnBrk="0" hangingPunct="0">
                        <a:spcBef>
                          <a:spcPct val="0"/>
                        </a:spcBef>
                        <a:buNone/>
                      </a:pPr>
                      <a:endParaRPr lang="en-US" altLang="zh-CN" sz="1800" dirty="0"/>
                    </a:p>
                    <a:p>
                      <a:pPr marL="0" lvl="0" indent="0" algn="ctr" eaLnBrk="0" hangingPunct="0">
                        <a:spcBef>
                          <a:spcPct val="0"/>
                        </a:spcBef>
                        <a:buNone/>
                      </a:pPr>
                      <a:r>
                        <a:rPr lang="zh-CN" altLang="en-US" sz="1800" dirty="0"/>
                        <a:t>保障核心目标达成</a:t>
                      </a:r>
                      <a:endParaRPr lang="zh-CN" altLang="en-US" sz="1800" dirty="0"/>
                    </a:p>
                    <a:p>
                      <a:pPr marL="0" lvl="0" indent="0" algn="ctr" eaLnBrk="0" hangingPunct="0">
                        <a:spcBef>
                          <a:spcPct val="0"/>
                        </a:spcBef>
                        <a:buNone/>
                      </a:pPr>
                      <a:r>
                        <a:rPr lang="zh-CN" altLang="en-US" sz="1800" dirty="0"/>
                        <a:t>的有量纲数量指标</a:t>
                      </a:r>
                      <a:endParaRPr lang="zh-CN" altLang="en-US" sz="1800" dirty="0"/>
                    </a:p>
                    <a:p>
                      <a:pPr marL="0" lvl="0" indent="0" algn="ctr">
                        <a:buNone/>
                      </a:pP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1</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2</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3</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4</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5</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6</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7</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8</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9</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3906" name="文本框 123905"/>
          <p:cNvSpPr txBox="1"/>
          <p:nvPr/>
        </p:nvSpPr>
        <p:spPr>
          <a:xfrm>
            <a:off x="2133600" y="762000"/>
            <a:ext cx="16764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23907" name="文本框 123906"/>
          <p:cNvSpPr txBox="1"/>
          <p:nvPr/>
        </p:nvSpPr>
        <p:spPr>
          <a:xfrm>
            <a:off x="457200" y="228600"/>
            <a:ext cx="83058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、将用户关系分析所确定的工作职责分解成绩效目标要素，并进行分类，确定核心目标、责任目标、项目目标、由核心目标分解来的指标目标 </a:t>
            </a:r>
            <a:endParaRPr lang="zh-CN" altLang="en-US" sz="4000" b="1" dirty="0">
              <a:latin typeface="黑体" panose="02010609060101010101" pitchFamily="2" charset="-122"/>
              <a:ea typeface="黑体" panose="02010609060101010101" pitchFamily="2" charset="-122"/>
            </a:endParaRPr>
          </a:p>
        </p:txBody>
      </p:sp>
      <p:sp>
        <p:nvSpPr>
          <p:cNvPr id="123908" name="文本框 123907"/>
          <p:cNvSpPr txBox="1"/>
          <p:nvPr/>
        </p:nvSpPr>
        <p:spPr>
          <a:xfrm>
            <a:off x="1524000" y="3905250"/>
            <a:ext cx="6172200" cy="2647950"/>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要解决的问题；让员工明了：</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自己岗位工作的核心目标是什么？</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自己岗位工作的指标目标是什么？</a:t>
            </a:r>
            <a:endParaRPr lang="zh-CN" altLang="en-US" sz="240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自己岗位工作的项目目标是什么？</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自己岗位工作的责任目标是什么？ </a:t>
            </a:r>
            <a:endParaRPr lang="zh-CN" altLang="en-US" sz="240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6" name="文本框 16385"/>
          <p:cNvSpPr txBox="1"/>
          <p:nvPr/>
        </p:nvSpPr>
        <p:spPr>
          <a:xfrm>
            <a:off x="762000" y="1069975"/>
            <a:ext cx="7696200" cy="7588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7</a:t>
            </a:r>
            <a:r>
              <a:rPr lang="zh-CN" altLang="en-US" sz="4000" b="1">
                <a:latin typeface="Times New Roman" panose="02020603050405020304" pitchFamily="18" charset="0"/>
                <a:ea typeface="黑体" panose="02010609060101010101" pitchFamily="2" charset="-122"/>
              </a:rPr>
              <a:t>、</a:t>
            </a:r>
            <a:r>
              <a:rPr lang="zh-CN" altLang="en-US" sz="4000" b="1" dirty="0">
                <a:latin typeface="Times New Roman" panose="02020603050405020304" pitchFamily="18" charset="0"/>
                <a:ea typeface="黑体" panose="02010609060101010101" pitchFamily="2" charset="-122"/>
              </a:rPr>
              <a:t>授权问题</a:t>
            </a:r>
            <a:endParaRPr lang="zh-CN" altLang="en-US" sz="4000" b="1">
              <a:latin typeface="Times New Roman" panose="02020603050405020304" pitchFamily="18" charset="0"/>
              <a:ea typeface="黑体" panose="02010609060101010101" pitchFamily="2" charset="-122"/>
            </a:endParaRPr>
          </a:p>
        </p:txBody>
      </p:sp>
      <p:sp>
        <p:nvSpPr>
          <p:cNvPr id="16387" name="矩形 16386"/>
          <p:cNvSpPr/>
          <p:nvPr/>
        </p:nvSpPr>
        <p:spPr>
          <a:xfrm>
            <a:off x="762000" y="2667000"/>
            <a:ext cx="7696200" cy="2530475"/>
          </a:xfrm>
          <a:prstGeom prst="rect">
            <a:avLst/>
          </a:prstGeom>
          <a:noFill/>
          <a:ln w="9525">
            <a:noFill/>
          </a:ln>
        </p:spPr>
        <p:txBody>
          <a:bodyPr>
            <a:spAutoFit/>
          </a:bodyPr>
          <a:p>
            <a:r>
              <a:rPr lang="en-US" altLang="zh-CN" sz="4000" b="1" dirty="0">
                <a:latin typeface="Times New Roman" panose="02020603050405020304" pitchFamily="18" charset="0"/>
              </a:rPr>
              <a:t>        </a:t>
            </a:r>
            <a:r>
              <a:rPr lang="zh-CN" altLang="en-US" sz="4000" b="1" dirty="0">
                <a:latin typeface="Times New Roman" panose="02020603050405020304" pitchFamily="18" charset="0"/>
              </a:rPr>
              <a:t>如何进行充分有效的授权，保证责权利平衡，以最大限度地发挥内部员工的积极性和创造性，并变这种积极性和创造性为企业现实的发展？</a:t>
            </a:r>
            <a:endParaRPr lang="zh-CN" altLang="en-US" sz="4000" b="1" dirty="0">
              <a:latin typeface="Times New Roman" panose="02020603050405020304"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4930" name="文本框 124929"/>
          <p:cNvSpPr txBox="1"/>
          <p:nvPr/>
        </p:nvSpPr>
        <p:spPr>
          <a:xfrm>
            <a:off x="609600" y="228600"/>
            <a:ext cx="82296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、汇总统计各个岗位角色个人的核心目标值，并公布平均值、最低值，然后让各个岗位角色重新审定和调整所订各项目标 </a:t>
            </a:r>
            <a:endParaRPr lang="zh-CN" altLang="en-US" sz="4000" b="1" dirty="0">
              <a:latin typeface="黑体" panose="02010609060101010101" pitchFamily="2" charset="-122"/>
              <a:ea typeface="黑体" panose="02010609060101010101" pitchFamily="2" charset="-122"/>
            </a:endParaRPr>
          </a:p>
        </p:txBody>
      </p:sp>
      <p:sp>
        <p:nvSpPr>
          <p:cNvPr id="124931" name="文本框 124930"/>
          <p:cNvSpPr txBox="1"/>
          <p:nvPr/>
        </p:nvSpPr>
        <p:spPr>
          <a:xfrm>
            <a:off x="4648200" y="3068638"/>
            <a:ext cx="3733800" cy="3195637"/>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岗位角色自己所订核心目标是否过低或过高？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对核心目标订立过低施加一定的心理压力；</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提醒核心目标订立过高者审视其达成的措施力度。 </a:t>
            </a:r>
            <a:endParaRPr lang="zh-CN" altLang="en-US" sz="2400">
              <a:latin typeface="Times New Roman" panose="02020603050405020304" pitchFamily="18" charset="0"/>
            </a:endParaRPr>
          </a:p>
        </p:txBody>
      </p:sp>
      <p:pic>
        <p:nvPicPr>
          <p:cNvPr id="124932" name="图片 124931" descr="BS00679_"/>
          <p:cNvPicPr>
            <a:picLocks noChangeAspect="1"/>
          </p:cNvPicPr>
          <p:nvPr/>
        </p:nvPicPr>
        <p:blipFill>
          <a:blip r:embed="rId1"/>
          <a:stretch>
            <a:fillRect/>
          </a:stretch>
        </p:blipFill>
        <p:spPr>
          <a:xfrm>
            <a:off x="1066800" y="4068763"/>
            <a:ext cx="3429000" cy="2027237"/>
          </a:xfrm>
          <a:prstGeom prst="rect">
            <a:avLst/>
          </a:prstGeom>
          <a:noFill/>
          <a:ln w="9525">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5954" name="文本框 125953"/>
          <p:cNvSpPr txBox="1"/>
          <p:nvPr/>
        </p:nvSpPr>
        <p:spPr>
          <a:xfrm>
            <a:off x="609600" y="228600"/>
            <a:ext cx="79248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、岗位角色个人根据岗位的工作职责重要性、履行难度初步确定非核心目标的权重 </a:t>
            </a:r>
            <a:endParaRPr lang="zh-CN" altLang="en-US" sz="4000" b="1" dirty="0">
              <a:latin typeface="黑体" panose="02010609060101010101" pitchFamily="2" charset="-122"/>
              <a:ea typeface="黑体" panose="02010609060101010101" pitchFamily="2" charset="-122"/>
            </a:endParaRPr>
          </a:p>
        </p:txBody>
      </p:sp>
      <p:sp>
        <p:nvSpPr>
          <p:cNvPr id="125955" name="文本框 125954"/>
          <p:cNvSpPr txBox="1"/>
          <p:nvPr/>
        </p:nvSpPr>
        <p:spPr>
          <a:xfrm>
            <a:off x="4038600" y="2611438"/>
            <a:ext cx="4191000" cy="3195637"/>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要解决的问题：让员工明了：</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什么目标的达成对企业发展影响最大、次大？</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什么目标的达成对自己绩效得分影响最大、次大？</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我应该如何分配自己的精力和时间？ </a:t>
            </a:r>
            <a:endParaRPr lang="zh-CN" altLang="en-US" sz="2400">
              <a:latin typeface="Times New Roman" panose="02020603050405020304" pitchFamily="18" charset="0"/>
            </a:endParaRPr>
          </a:p>
        </p:txBody>
      </p:sp>
      <p:pic>
        <p:nvPicPr>
          <p:cNvPr id="125956" name="图片 125955" descr="BD10737_"/>
          <p:cNvPicPr>
            <a:picLocks noChangeAspect="1"/>
          </p:cNvPicPr>
          <p:nvPr/>
        </p:nvPicPr>
        <p:blipFill>
          <a:blip r:embed="rId1"/>
          <a:stretch>
            <a:fillRect/>
          </a:stretch>
        </p:blipFill>
        <p:spPr>
          <a:xfrm>
            <a:off x="381000" y="3389313"/>
            <a:ext cx="3657600" cy="2312987"/>
          </a:xfrm>
          <a:prstGeom prst="rect">
            <a:avLst/>
          </a:prstGeom>
          <a:noFill/>
          <a:ln w="9525">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6978" name="文本框 126977"/>
          <p:cNvSpPr txBox="1"/>
          <p:nvPr/>
        </p:nvSpPr>
        <p:spPr>
          <a:xfrm>
            <a:off x="152400" y="292100"/>
            <a:ext cx="8915400" cy="698500"/>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3600" b="1">
                <a:latin typeface="黑体" panose="02010609060101010101" pitchFamily="2" charset="-122"/>
                <a:ea typeface="黑体" panose="02010609060101010101" pitchFamily="2" charset="-122"/>
              </a:rPr>
              <a:t>3</a:t>
            </a:r>
            <a:r>
              <a:rPr lang="en-US" altLang="zh-CN" sz="3600" b="1">
                <a:latin typeface="Times New Roman" panose="02020603050405020304" pitchFamily="18" charset="0"/>
                <a:ea typeface="黑体" panose="02010609060101010101" pitchFamily="2" charset="-122"/>
              </a:rPr>
              <a:t>—</a:t>
            </a:r>
            <a:r>
              <a:rPr lang="en-US" altLang="zh-CN" sz="3600" b="1">
                <a:latin typeface="黑体" panose="02010609060101010101" pitchFamily="2" charset="-122"/>
                <a:ea typeface="黑体" panose="02010609060101010101" pitchFamily="2" charset="-122"/>
              </a:rPr>
              <a:t>5</a:t>
            </a:r>
            <a:r>
              <a:rPr lang="en-US" altLang="zh-CN" sz="3600" b="1">
                <a:latin typeface="Times New Roman" panose="02020603050405020304" pitchFamily="18" charset="0"/>
                <a:ea typeface="黑体" panose="02010609060101010101" pitchFamily="2" charset="-122"/>
              </a:rPr>
              <a:t>—</a:t>
            </a:r>
            <a:r>
              <a:rPr lang="en-US" altLang="zh-CN" sz="3600" b="1">
                <a:latin typeface="黑体" panose="02010609060101010101" pitchFamily="2" charset="-122"/>
                <a:ea typeface="黑体" panose="02010609060101010101" pitchFamily="2" charset="-122"/>
              </a:rPr>
              <a:t>5</a:t>
            </a:r>
            <a:r>
              <a:rPr lang="en-US" altLang="zh-CN" sz="3600" b="1">
                <a:latin typeface="Times New Roman" panose="02020603050405020304" pitchFamily="18" charset="0"/>
                <a:ea typeface="黑体" panose="02010609060101010101" pitchFamily="2" charset="-122"/>
              </a:rPr>
              <a:t>—</a:t>
            </a:r>
            <a:r>
              <a:rPr lang="en-US" altLang="zh-CN" sz="3600" b="1">
                <a:latin typeface="黑体" panose="02010609060101010101" pitchFamily="2" charset="-122"/>
                <a:ea typeface="黑体" panose="02010609060101010101" pitchFamily="2" charset="-122"/>
              </a:rPr>
              <a:t>1</a:t>
            </a:r>
            <a:r>
              <a:rPr lang="zh-CN" altLang="en-US" sz="3600" b="1" dirty="0">
                <a:latin typeface="黑体" panose="02010609060101010101" pitchFamily="2" charset="-122"/>
                <a:ea typeface="黑体" panose="02010609060101010101" pitchFamily="2" charset="-122"/>
              </a:rPr>
              <a:t>、岗位工作目标权重分析表 </a:t>
            </a:r>
            <a:endParaRPr lang="zh-CN" altLang="en-US" sz="3600" b="1" dirty="0">
              <a:latin typeface="黑体" panose="02010609060101010101" pitchFamily="2" charset="-122"/>
              <a:ea typeface="黑体" panose="02010609060101010101" pitchFamily="2" charset="-122"/>
            </a:endParaRPr>
          </a:p>
        </p:txBody>
      </p:sp>
      <p:graphicFrame>
        <p:nvGraphicFramePr>
          <p:cNvPr id="127142" name="表格 127141"/>
          <p:cNvGraphicFramePr/>
          <p:nvPr/>
        </p:nvGraphicFramePr>
        <p:xfrm>
          <a:off x="304800" y="1143000"/>
          <a:ext cx="8534400" cy="5338763"/>
        </p:xfrm>
        <a:graphic>
          <a:graphicData uri="http://schemas.openxmlformats.org/drawingml/2006/table">
            <a:tbl>
              <a:tblPr/>
              <a:tblGrid>
                <a:gridCol w="609600"/>
                <a:gridCol w="381000"/>
                <a:gridCol w="685800"/>
                <a:gridCol w="1066800"/>
                <a:gridCol w="1447800"/>
                <a:gridCol w="1295400"/>
                <a:gridCol w="685800"/>
                <a:gridCol w="762000"/>
                <a:gridCol w="182563"/>
                <a:gridCol w="808037"/>
                <a:gridCol w="609600"/>
              </a:tblGrid>
              <a:tr h="303213">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岗位名称</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400" dirty="0"/>
                        <a:t>直接上司岗位名</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隔级上司岗位名</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55612">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200" dirty="0"/>
                        <a:t>直接下属岗位名称</a:t>
                      </a:r>
                      <a:endParaRPr lang="zh-CN" altLang="en-US" sz="1200" dirty="0"/>
                    </a:p>
                    <a:p>
                      <a:pPr marL="0" lvl="0" indent="0" algn="ctr" eaLnBrk="0" hangingPunct="0">
                        <a:spcBef>
                          <a:spcPct val="0"/>
                        </a:spcBef>
                        <a:buNone/>
                      </a:pPr>
                      <a:r>
                        <a:rPr lang="en-US" altLang="zh-CN" sz="1200"/>
                        <a:t>(</a:t>
                      </a:r>
                      <a:r>
                        <a:rPr lang="zh-CN" altLang="en-US" sz="1200" dirty="0"/>
                        <a:t>同一种岗位有多人的写明</a:t>
                      </a:r>
                      <a:r>
                        <a:rPr lang="en-US" altLang="zh-CN" sz="1200"/>
                        <a:t>1</a:t>
                      </a:r>
                      <a:r>
                        <a:rPr lang="en-US" altLang="zh-CN" sz="1200">
                          <a:latin typeface="Arial" panose="020B0604020202020204" pitchFamily="34" charset="0"/>
                        </a:rPr>
                        <a:t>—</a:t>
                      </a:r>
                      <a:r>
                        <a:rPr lang="en-US" altLang="zh-CN" sz="1200"/>
                        <a:t>X</a:t>
                      </a:r>
                      <a:r>
                        <a:rPr lang="zh-CN" altLang="en-US" sz="1200" dirty="0"/>
                        <a:t>人</a:t>
                      </a:r>
                      <a:r>
                        <a:rPr lang="en-US" altLang="zh-CN" sz="1200"/>
                        <a:t>)</a:t>
                      </a:r>
                      <a:endParaRPr lang="zh-CN" altLang="en-US" sz="12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3213">
                <a:tc rowSpan="3"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400"/>
                    </a:p>
                    <a:p>
                      <a:pPr marL="0" lvl="0" indent="0" algn="ctr">
                        <a:spcBef>
                          <a:spcPct val="0"/>
                        </a:spcBef>
                        <a:buNone/>
                      </a:pPr>
                      <a:r>
                        <a:rPr lang="zh-CN" altLang="en-US" sz="1400" dirty="0"/>
                        <a:t>编</a:t>
                      </a:r>
                      <a:endParaRPr lang="zh-CN" altLang="en-US" sz="1400" dirty="0"/>
                    </a:p>
                    <a:p>
                      <a:pPr marL="0" lvl="0" indent="0" algn="ctr" eaLnBrk="0" hangingPunct="0">
                        <a:spcBef>
                          <a:spcPct val="0"/>
                        </a:spcBef>
                        <a:buNone/>
                      </a:pPr>
                      <a:r>
                        <a:rPr lang="en-US" altLang="zh-CN" sz="1400" dirty="0"/>
                        <a:t> </a:t>
                      </a:r>
                      <a:r>
                        <a:rPr lang="zh-CN" altLang="en-US" sz="1400" dirty="0"/>
                        <a:t>号</a:t>
                      </a:r>
                      <a:endParaRPr lang="zh-CN" altLang="en-US" sz="1400" dirty="0"/>
                    </a:p>
                    <a:p>
                      <a:pPr marL="0" lvl="0" indent="0">
                        <a:buNone/>
                      </a:pP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1</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2</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3</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4</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5</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6</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7</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8</a:t>
                      </a:r>
                      <a:endParaRPr lang="zh-CN" altLang="en-US" sz="1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0700">
                <a:tc vMerge="1" gridSpan="2">
                  <a:tcPr>
                    <a:lnL w="28575" cap="flat" cmpd="sng">
                      <a:solidFill>
                        <a:schemeClr val="tx1"/>
                      </a:solidFill>
                      <a:prstDash val="solid"/>
                      <a:headEnd type="none" w="med" len="med"/>
                      <a:tailEnd type="none" w="med" len="med"/>
                    </a:lnL>
                  </a:tcPr>
                </a:tc>
                <a:tc vMerge="1" hMerge="1">
                  <a:tcPr>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产品或服务名称</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用户岗位名称（外部用户填公众）</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用户评价权数</a:t>
                      </a:r>
                      <a:endParaRPr lang="zh-CN" altLang="en-US" sz="1400" dirty="0"/>
                    </a:p>
                    <a:p>
                      <a:pPr marL="0" lvl="0" indent="0" algn="ctr" eaLnBrk="0" hangingPunct="0">
                        <a:spcBef>
                          <a:spcPct val="0"/>
                        </a:spcBef>
                        <a:buNone/>
                      </a:pPr>
                      <a:r>
                        <a:rPr lang="zh-CN" altLang="en-US" sz="1400" dirty="0"/>
                        <a:t>（用户所支付价值物排序倒数</a:t>
                      </a:r>
                      <a:r>
                        <a:rPr lang="en-US" altLang="zh-CN" sz="1400"/>
                        <a:t>/∑*50%</a:t>
                      </a:r>
                      <a:r>
                        <a:rPr lang="zh-CN" altLang="en-US" sz="1400" dirty="0"/>
                        <a:t>）</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易难度评价权数（本人所作易难度排序数</a:t>
                      </a:r>
                      <a:r>
                        <a:rPr lang="en-US" altLang="zh-CN" sz="1400"/>
                        <a:t>/∑*50%</a:t>
                      </a:r>
                      <a:r>
                        <a:rPr lang="zh-CN" altLang="en-US" sz="1400" dirty="0"/>
                        <a:t>）</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目标权</a:t>
                      </a:r>
                      <a:endParaRPr lang="zh-CN" altLang="en-US" sz="1400" dirty="0"/>
                    </a:p>
                    <a:p>
                      <a:pPr marL="0" lvl="0" indent="0" algn="ctr">
                        <a:spcBef>
                          <a:spcPct val="0"/>
                        </a:spcBef>
                        <a:buNone/>
                      </a:pPr>
                      <a:r>
                        <a:rPr lang="zh-CN" altLang="en-US" sz="1400" dirty="0"/>
                        <a:t>重确定</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工作价值</a:t>
                      </a:r>
                      <a:endParaRPr lang="zh-CN" altLang="en-US" sz="1400" dirty="0"/>
                    </a:p>
                    <a:p>
                      <a:pPr marL="0" lvl="0" indent="0" algn="ctr">
                        <a:spcBef>
                          <a:spcPct val="0"/>
                        </a:spcBef>
                        <a:buNone/>
                      </a:pPr>
                      <a:r>
                        <a:rPr lang="zh-CN" altLang="en-US" sz="1400" dirty="0"/>
                        <a:t>损失分析</a:t>
                      </a:r>
                      <a:endParaRPr lang="zh-CN" altLang="en-US" sz="1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20687">
                <a:tc vMerge="1" gridSpan="2">
                  <a:tcPr>
                    <a:lnL w="28575"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3+4</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400" dirty="0"/>
                        <a:t>倒序数</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提供倒序</a:t>
                      </a: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7-8</a:t>
                      </a:r>
                      <a:endParaRPr lang="zh-CN" altLang="en-US" sz="1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rowSpan="11">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您的工作所形成的产品和</a:t>
                      </a:r>
                      <a:endParaRPr lang="zh-CN" altLang="en-US" sz="1400" dirty="0"/>
                    </a:p>
                    <a:p>
                      <a:pPr marL="0" lvl="0" indent="0" algn="ctr" eaLnBrk="0" hangingPunct="0">
                        <a:spcBef>
                          <a:spcPct val="0"/>
                        </a:spcBef>
                        <a:buNone/>
                      </a:pPr>
                      <a:r>
                        <a:rPr lang="zh-CN" altLang="en-US" sz="1400" dirty="0"/>
                        <a:t>服务有哪些？分条拟写</a:t>
                      </a:r>
                      <a:endParaRPr lang="zh-CN" altLang="en-US" sz="1400" dirty="0"/>
                    </a:p>
                    <a:p>
                      <a:pPr marL="0" lvl="0" indent="0">
                        <a:buNone/>
                      </a:pPr>
                      <a:endParaRPr lang="zh-CN" altLang="en-US" sz="1400"/>
                    </a:p>
                  </a:txBody>
                  <a:tcPr vert="eaVe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1</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2</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3</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4</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5</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6</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7</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8</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9</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10</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400"/>
                        <a:t>11</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8002" name="文本框 128001"/>
          <p:cNvSpPr txBox="1"/>
          <p:nvPr/>
        </p:nvSpPr>
        <p:spPr>
          <a:xfrm>
            <a:off x="1371600" y="3138488"/>
            <a:ext cx="6858000" cy="3262312"/>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3200" b="1" dirty="0">
                <a:latin typeface="Times New Roman" panose="02020603050405020304" pitchFamily="18" charset="0"/>
                <a:ea typeface="楷体_GB2312" pitchFamily="49" charset="-122"/>
              </a:rPr>
              <a:t>要解决的问题：让员工明了：</a:t>
            </a:r>
            <a:endParaRPr lang="zh-CN" altLang="en-US" sz="3200" b="1" dirty="0">
              <a:latin typeface="Times New Roman" panose="02020603050405020304" pitchFamily="18" charset="0"/>
              <a:ea typeface="楷体_GB2312" pitchFamily="49" charset="-122"/>
            </a:endParaRPr>
          </a:p>
          <a:p>
            <a:pPr marL="457200" indent="-457200" algn="just">
              <a:spcBef>
                <a:spcPct val="50000"/>
              </a:spcBef>
              <a:buFont typeface="Wingdings" panose="05000000000000000000" pitchFamily="2" charset="2"/>
              <a:buChar char="q"/>
            </a:pPr>
            <a:r>
              <a:rPr lang="zh-CN" altLang="en-US" sz="3200" dirty="0">
                <a:latin typeface="宋体" panose="02010600030101010101" pitchFamily="2" charset="-122"/>
              </a:rPr>
              <a:t>要完成年度绩效目标，每月要作哪些工作？</a:t>
            </a:r>
            <a:endParaRPr lang="zh-CN" altLang="en-US" sz="3200" dirty="0">
              <a:latin typeface="宋体" panose="02010600030101010101" pitchFamily="2" charset="-122"/>
            </a:endParaRPr>
          </a:p>
          <a:p>
            <a:pPr marL="457200" indent="-457200" algn="just">
              <a:spcBef>
                <a:spcPct val="50000"/>
              </a:spcBef>
              <a:buFont typeface="Wingdings" panose="05000000000000000000" pitchFamily="2" charset="2"/>
              <a:buChar char="q"/>
            </a:pPr>
            <a:r>
              <a:rPr lang="zh-CN" altLang="en-US" sz="3200" dirty="0">
                <a:latin typeface="宋体" panose="02010600030101010101" pitchFamily="2" charset="-122"/>
              </a:rPr>
              <a:t>达成什么目标？</a:t>
            </a:r>
            <a:endParaRPr lang="zh-CN" altLang="en-US" sz="3200" dirty="0">
              <a:latin typeface="宋体" panose="02010600030101010101" pitchFamily="2" charset="-122"/>
            </a:endParaRPr>
          </a:p>
          <a:p>
            <a:pPr marL="457200" indent="-457200" algn="just">
              <a:spcBef>
                <a:spcPct val="50000"/>
              </a:spcBef>
              <a:buFont typeface="Wingdings" panose="05000000000000000000" pitchFamily="2" charset="2"/>
              <a:buChar char="q"/>
            </a:pPr>
            <a:r>
              <a:rPr lang="zh-CN" altLang="en-US" sz="3200" dirty="0">
                <a:latin typeface="宋体" panose="02010600030101010101" pitchFamily="2" charset="-122"/>
              </a:rPr>
              <a:t>采取什么样的措施来达成目标？</a:t>
            </a:r>
            <a:endParaRPr lang="zh-CN" altLang="en-US" sz="3200">
              <a:latin typeface="Times New Roman" panose="02020603050405020304" pitchFamily="18" charset="0"/>
            </a:endParaRPr>
          </a:p>
        </p:txBody>
      </p:sp>
      <p:sp>
        <p:nvSpPr>
          <p:cNvPr id="128003" name="文本框 128002"/>
          <p:cNvSpPr txBox="1"/>
          <p:nvPr/>
        </p:nvSpPr>
        <p:spPr>
          <a:xfrm>
            <a:off x="838200" y="228600"/>
            <a:ext cx="77724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zh-CN" altLang="en-US" sz="4000" b="1" dirty="0">
                <a:latin typeface="黑体" panose="02010609060101010101" pitchFamily="2" charset="-122"/>
                <a:ea typeface="黑体" panose="02010609060101010101" pitchFamily="2" charset="-122"/>
              </a:rPr>
              <a:t>、分别由员工在时序上进行目标分解，确定年度、月度个人绩效目标体系草案，拟订完成目标的措施计划 </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9026" name="文本框 129025"/>
          <p:cNvSpPr txBox="1"/>
          <p:nvPr/>
        </p:nvSpPr>
        <p:spPr>
          <a:xfrm>
            <a:off x="762000" y="841375"/>
            <a:ext cx="75438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7</a:t>
            </a:r>
            <a:r>
              <a:rPr lang="zh-CN" altLang="en-US" sz="4000" b="1" dirty="0">
                <a:latin typeface="黑体" panose="02010609060101010101" pitchFamily="2" charset="-122"/>
                <a:ea typeface="黑体" panose="02010609060101010101" pitchFamily="2" charset="-122"/>
              </a:rPr>
              <a:t>、由员工个人实行自主控制，把月度目标计划分解为工作日目标</a:t>
            </a:r>
            <a:endParaRPr lang="zh-CN" altLang="en-US" sz="4000" b="1" dirty="0">
              <a:latin typeface="黑体" panose="02010609060101010101" pitchFamily="2" charset="-122"/>
              <a:ea typeface="黑体" panose="02010609060101010101" pitchFamily="2" charset="-122"/>
            </a:endParaRPr>
          </a:p>
        </p:txBody>
      </p:sp>
      <p:sp>
        <p:nvSpPr>
          <p:cNvPr id="129027" name="文本框 129026"/>
          <p:cNvSpPr txBox="1"/>
          <p:nvPr/>
        </p:nvSpPr>
        <p:spPr>
          <a:xfrm>
            <a:off x="381000" y="3124200"/>
            <a:ext cx="8153400" cy="2838450"/>
          </a:xfrm>
          <a:prstGeom prst="rect">
            <a:avLst/>
          </a:prstGeom>
          <a:noFill/>
          <a:ln w="9525">
            <a:noFill/>
          </a:ln>
        </p:spPr>
        <p:txBody>
          <a:bodyPr>
            <a:spAutoFit/>
          </a:bodyPr>
          <a:p>
            <a:pPr marL="457200" indent="-457200" algn="just" eaLnBrk="0">
              <a:buFont typeface="Wingdings" panose="05000000000000000000" pitchFamily="2" charset="2"/>
              <a:buChar char="v"/>
            </a:pPr>
            <a:r>
              <a:rPr lang="zh-CN" altLang="en-US" sz="3600" b="1" dirty="0">
                <a:latin typeface="Times New Roman" panose="02020603050405020304" pitchFamily="18" charset="0"/>
                <a:ea typeface="楷体_GB2312" pitchFamily="49" charset="-122"/>
              </a:rPr>
              <a:t>要解决的问题：让员工明了：</a:t>
            </a:r>
            <a:endParaRPr lang="zh-CN" altLang="en-US" sz="3600" dirty="0">
              <a:latin typeface="Times New Roman" panose="02020603050405020304" pitchFamily="18" charset="0"/>
            </a:endParaRPr>
          </a:p>
          <a:p>
            <a:pPr marL="457200" indent="-457200" algn="just" eaLnBrk="0">
              <a:buFont typeface="Wingdings" panose="05000000000000000000" pitchFamily="2" charset="2"/>
              <a:buChar char="q"/>
            </a:pPr>
            <a:r>
              <a:rPr lang="zh-CN" altLang="en-US" sz="3600" dirty="0">
                <a:latin typeface="Times New Roman" panose="02020603050405020304" pitchFamily="18" charset="0"/>
              </a:rPr>
              <a:t>为保证月度目标的达成，我每个工作日必须完成什么样质量和数量的工作？</a:t>
            </a:r>
            <a:endParaRPr lang="zh-CN" altLang="en-US" sz="3600" dirty="0">
              <a:latin typeface="Times New Roman" panose="02020603050405020304" pitchFamily="18" charset="0"/>
            </a:endParaRPr>
          </a:p>
          <a:p>
            <a:pPr marL="457200" indent="-457200" eaLnBrk="0">
              <a:buFont typeface="Wingdings" panose="05000000000000000000" pitchFamily="2" charset="2"/>
              <a:buChar char="q"/>
            </a:pPr>
            <a:r>
              <a:rPr lang="zh-CN" altLang="en-US" sz="3600" dirty="0">
                <a:latin typeface="Times New Roman" panose="02020603050405020304" pitchFamily="18" charset="0"/>
              </a:rPr>
              <a:t>能否找到新途径新办法来保证目标的达成？ </a:t>
            </a:r>
            <a:endParaRPr lang="zh-CN" altLang="en-US" sz="3600" dirty="0">
              <a:latin typeface="Times New Roman" panose="02020603050405020304"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0050" name="文本框 130049"/>
          <p:cNvSpPr txBox="1"/>
          <p:nvPr/>
        </p:nvSpPr>
        <p:spPr>
          <a:xfrm>
            <a:off x="1143000" y="2057400"/>
            <a:ext cx="6781800" cy="28352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3</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6</a:t>
            </a:r>
            <a:r>
              <a:rPr lang="zh-CN" altLang="en-US" sz="6000" b="1" dirty="0">
                <a:latin typeface="黑体" panose="02010609060101010101" pitchFamily="2" charset="-122"/>
                <a:ea typeface="黑体" panose="02010609060101010101" pitchFamily="2" charset="-122"/>
              </a:rPr>
              <a:t>、员工目标体系的审核、沟通、确立和颁布</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1074" name="文本框 131073"/>
          <p:cNvSpPr txBox="1"/>
          <p:nvPr/>
        </p:nvSpPr>
        <p:spPr>
          <a:xfrm>
            <a:off x="685800" y="460375"/>
            <a:ext cx="79248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、由各个岗位角色的上司审核岗位角色个人的工作职责，以及由它分解确定的核心目标要素和非核心目标要素及权重设置 </a:t>
            </a:r>
            <a:endParaRPr lang="zh-CN" altLang="en-US" sz="4000" b="1" dirty="0">
              <a:latin typeface="黑体" panose="02010609060101010101" pitchFamily="2" charset="-122"/>
              <a:ea typeface="黑体" panose="02010609060101010101" pitchFamily="2" charset="-122"/>
            </a:endParaRPr>
          </a:p>
        </p:txBody>
      </p:sp>
      <p:sp>
        <p:nvSpPr>
          <p:cNvPr id="131075" name="文本框 131074"/>
          <p:cNvSpPr txBox="1"/>
          <p:nvPr/>
        </p:nvSpPr>
        <p:spPr>
          <a:xfrm>
            <a:off x="609600" y="3235325"/>
            <a:ext cx="7848600" cy="3013075"/>
          </a:xfrm>
          <a:prstGeom prst="rect">
            <a:avLst/>
          </a:prstGeom>
          <a:noFill/>
          <a:ln w="9525">
            <a:noFill/>
          </a:ln>
        </p:spPr>
        <p:txBody>
          <a:bodyPr>
            <a:spAutoFit/>
          </a:bodyPr>
          <a:p>
            <a:pPr marL="457200" indent="-457200" algn="just">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下属的工作职责归纳全不全？</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各个目标达成的重要性和履行难度把握准不准？</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保证其目标实现的措施是否真正能保障？</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个人绩效目标体系的确立得当与否？</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是否存在上下之间、左右之间的岗位角色个人目标体系不融洽、不协调的问题？</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完成目标的措施能否保证目标的达成？</a:t>
            </a:r>
            <a:endParaRPr lang="zh-CN" altLang="en-US" sz="2400">
              <a:latin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2098" name="文本框 132097"/>
          <p:cNvSpPr txBox="1"/>
          <p:nvPr/>
        </p:nvSpPr>
        <p:spPr>
          <a:xfrm>
            <a:off x="914400" y="228600"/>
            <a:ext cx="76200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、由各岗位角色的上司牵头，让工作服务的用户与所属岗位角色个人进行目标体系的讨论修改沟通 </a:t>
            </a:r>
            <a:endParaRPr lang="zh-CN" altLang="en-US" sz="4000" b="1" dirty="0">
              <a:latin typeface="黑体" panose="02010609060101010101" pitchFamily="2" charset="-122"/>
              <a:ea typeface="黑体" panose="02010609060101010101" pitchFamily="2" charset="-122"/>
            </a:endParaRPr>
          </a:p>
        </p:txBody>
      </p:sp>
      <p:sp>
        <p:nvSpPr>
          <p:cNvPr id="132099" name="文本框 132098"/>
          <p:cNvSpPr txBox="1"/>
          <p:nvPr/>
        </p:nvSpPr>
        <p:spPr>
          <a:xfrm>
            <a:off x="914400" y="3341688"/>
            <a:ext cx="3810000" cy="2830512"/>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明确用户对其工作所形成的产品和服务的要求；</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使用户标准与可行标准吻合。</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费用</a:t>
            </a:r>
            <a:r>
              <a:rPr lang="en-US" altLang="zh-CN" sz="2400" b="1">
                <a:latin typeface="Times New Roman" panose="02020603050405020304" pitchFamily="18" charset="0"/>
                <a:ea typeface="楷体_GB2312" pitchFamily="49" charset="-122"/>
              </a:rPr>
              <a:t>/</a:t>
            </a:r>
            <a:r>
              <a:rPr lang="zh-CN" altLang="en-US" sz="2400" b="1" dirty="0">
                <a:latin typeface="Times New Roman" panose="02020603050405020304" pitchFamily="18" charset="0"/>
                <a:ea typeface="楷体_GB2312" pitchFamily="49" charset="-122"/>
              </a:rPr>
              <a:t>标准比价分析</a:t>
            </a:r>
            <a:endParaRPr lang="zh-CN" altLang="en-US" sz="2400">
              <a:latin typeface="Times New Roman" panose="02020603050405020304" pitchFamily="18" charset="0"/>
            </a:endParaRPr>
          </a:p>
        </p:txBody>
      </p:sp>
      <p:pic>
        <p:nvPicPr>
          <p:cNvPr id="132100" name="图片 132099" descr="BS01593_"/>
          <p:cNvPicPr>
            <a:picLocks noChangeAspect="1"/>
          </p:cNvPicPr>
          <p:nvPr/>
        </p:nvPicPr>
        <p:blipFill>
          <a:blip r:embed="rId1"/>
          <a:stretch>
            <a:fillRect/>
          </a:stretch>
        </p:blipFill>
        <p:spPr>
          <a:xfrm>
            <a:off x="5029200" y="3509963"/>
            <a:ext cx="3079750" cy="2586037"/>
          </a:xfrm>
          <a:prstGeom prst="rect">
            <a:avLst/>
          </a:prstGeom>
          <a:noFill/>
          <a:ln w="9525">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22" name="文本框 133121"/>
          <p:cNvSpPr txBox="1"/>
          <p:nvPr/>
        </p:nvSpPr>
        <p:spPr>
          <a:xfrm>
            <a:off x="1143000" y="533400"/>
            <a:ext cx="70866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、由各自的上司与所属岗位角色个人进行工作职责、目标要素、目标要素权重、核心目标进行沟通 </a:t>
            </a:r>
            <a:endParaRPr lang="zh-CN" altLang="en-US" sz="4000" b="1" dirty="0">
              <a:latin typeface="黑体" panose="02010609060101010101" pitchFamily="2" charset="-122"/>
              <a:ea typeface="黑体" panose="02010609060101010101" pitchFamily="2" charset="-122"/>
            </a:endParaRPr>
          </a:p>
        </p:txBody>
      </p:sp>
      <p:sp>
        <p:nvSpPr>
          <p:cNvPr id="133123" name="文本框 133122"/>
          <p:cNvSpPr txBox="1"/>
          <p:nvPr/>
        </p:nvSpPr>
        <p:spPr>
          <a:xfrm>
            <a:off x="4495800" y="3584575"/>
            <a:ext cx="3429000" cy="2282825"/>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在相互理解的基础上达成共识；</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最终确定各个岗位角色个人的目标和权重。</a:t>
            </a:r>
            <a:endParaRPr lang="zh-CN" altLang="en-US" sz="2400" dirty="0">
              <a:latin typeface="Times New Roman" panose="02020603050405020304" pitchFamily="18" charset="0"/>
            </a:endParaRPr>
          </a:p>
        </p:txBody>
      </p:sp>
      <p:pic>
        <p:nvPicPr>
          <p:cNvPr id="133124" name="图片 133123" descr="BS01576_"/>
          <p:cNvPicPr>
            <a:picLocks noChangeAspect="1"/>
          </p:cNvPicPr>
          <p:nvPr/>
        </p:nvPicPr>
        <p:blipFill>
          <a:blip r:embed="rId1"/>
          <a:stretch>
            <a:fillRect/>
          </a:stretch>
        </p:blipFill>
        <p:spPr>
          <a:xfrm>
            <a:off x="1143000" y="3581400"/>
            <a:ext cx="2971800" cy="2278063"/>
          </a:xfrm>
          <a:prstGeom prst="rect">
            <a:avLst/>
          </a:prstGeom>
          <a:noFill/>
          <a:ln w="9525">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4146" name="文本框 134145"/>
          <p:cNvSpPr txBox="1"/>
          <p:nvPr/>
        </p:nvSpPr>
        <p:spPr>
          <a:xfrm>
            <a:off x="1676400" y="352425"/>
            <a:ext cx="6019800" cy="124777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3600" b="1">
                <a:latin typeface="黑体" panose="02010609060101010101" pitchFamily="2" charset="-122"/>
                <a:ea typeface="黑体" panose="02010609060101010101" pitchFamily="2" charset="-122"/>
              </a:rPr>
              <a:t>3</a:t>
            </a:r>
            <a:r>
              <a:rPr lang="zh-CN" altLang="en-US" sz="3600" b="1" dirty="0">
                <a:latin typeface="黑体" panose="02010609060101010101" pitchFamily="2" charset="-122"/>
                <a:ea typeface="黑体" panose="02010609060101010101" pitchFamily="2" charset="-122"/>
              </a:rPr>
              <a:t>－</a:t>
            </a:r>
            <a:r>
              <a:rPr lang="en-US" altLang="zh-CN" sz="3600" b="1">
                <a:latin typeface="黑体" panose="02010609060101010101" pitchFamily="2" charset="-122"/>
                <a:ea typeface="黑体" panose="02010609060101010101" pitchFamily="2" charset="-122"/>
              </a:rPr>
              <a:t>6</a:t>
            </a:r>
            <a:r>
              <a:rPr lang="zh-CN" altLang="en-US" sz="3600" b="1" dirty="0">
                <a:latin typeface="黑体" panose="02010609060101010101" pitchFamily="2" charset="-122"/>
                <a:ea typeface="黑体" panose="02010609060101010101" pitchFamily="2" charset="-122"/>
              </a:rPr>
              <a:t>－</a:t>
            </a:r>
            <a:r>
              <a:rPr lang="en-US" altLang="zh-CN" sz="3600" b="1">
                <a:latin typeface="黑体" panose="02010609060101010101" pitchFamily="2" charset="-122"/>
                <a:ea typeface="黑体" panose="02010609060101010101" pitchFamily="2" charset="-122"/>
              </a:rPr>
              <a:t>3</a:t>
            </a:r>
            <a:r>
              <a:rPr lang="zh-CN" altLang="en-US" sz="3600" b="1" dirty="0">
                <a:latin typeface="黑体" panose="02010609060101010101" pitchFamily="2" charset="-122"/>
                <a:ea typeface="黑体" panose="02010609060101010101" pitchFamily="2" charset="-122"/>
              </a:rPr>
              <a:t>－</a:t>
            </a:r>
            <a:r>
              <a:rPr lang="en-US" altLang="zh-CN" sz="3600" b="1">
                <a:latin typeface="黑体" panose="02010609060101010101" pitchFamily="2" charset="-122"/>
                <a:ea typeface="黑体" panose="02010609060101010101" pitchFamily="2" charset="-122"/>
              </a:rPr>
              <a:t>1</a:t>
            </a:r>
            <a:r>
              <a:rPr lang="zh-CN" altLang="en-US" sz="3600" b="1" dirty="0">
                <a:latin typeface="黑体" panose="02010609060101010101" pitchFamily="2" charset="-122"/>
                <a:ea typeface="黑体" panose="02010609060101010101" pitchFamily="2" charset="-122"/>
              </a:rPr>
              <a:t>、岗位角色个人目标体系结构表 </a:t>
            </a:r>
            <a:endParaRPr lang="zh-CN" altLang="en-US" sz="3600" b="1">
              <a:latin typeface="黑体" panose="02010609060101010101" pitchFamily="2" charset="-122"/>
              <a:ea typeface="黑体" panose="02010609060101010101" pitchFamily="2" charset="-122"/>
            </a:endParaRPr>
          </a:p>
        </p:txBody>
      </p:sp>
      <p:graphicFrame>
        <p:nvGraphicFramePr>
          <p:cNvPr id="134239" name="表格 134238"/>
          <p:cNvGraphicFramePr/>
          <p:nvPr/>
        </p:nvGraphicFramePr>
        <p:xfrm>
          <a:off x="381000" y="1892300"/>
          <a:ext cx="8458200" cy="4737100"/>
        </p:xfrm>
        <a:graphic>
          <a:graphicData uri="http://schemas.openxmlformats.org/drawingml/2006/table">
            <a:tbl>
              <a:tblPr/>
              <a:tblGrid>
                <a:gridCol w="685800"/>
                <a:gridCol w="1371600"/>
                <a:gridCol w="1143000"/>
                <a:gridCol w="3657600"/>
                <a:gridCol w="685800"/>
                <a:gridCol w="914400"/>
              </a:tblGrid>
              <a:tr h="6953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岗位名称</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直接上司岗位名称</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en-US" altLang="zh-CN" sz="1800"/>
                    </a:p>
                    <a:p>
                      <a:pPr marL="0" lvl="0" indent="0">
                        <a:buNone/>
                      </a:pP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关键保障措施</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评价者岗位名称</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序号</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目标分类</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目标名称</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目标标准（每项须一个定量标准）</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0</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800" dirty="0"/>
                        <a:t>核心目标</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05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1</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指标目标</a:t>
                      </a:r>
                      <a:r>
                        <a:rPr lang="en-US" altLang="zh-CN" sz="1800"/>
                        <a:t>1</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2</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指标目标</a:t>
                      </a:r>
                      <a:r>
                        <a:rPr lang="en-US" altLang="zh-CN" sz="1800"/>
                        <a:t>2</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3</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指标目标</a:t>
                      </a:r>
                      <a:r>
                        <a:rPr lang="en-US" altLang="zh-CN" sz="1800"/>
                        <a:t>3</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4</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责任目标</a:t>
                      </a:r>
                      <a:r>
                        <a:rPr lang="en-US" altLang="zh-CN" sz="1800"/>
                        <a:t>1</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5</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责任目标</a:t>
                      </a:r>
                      <a:r>
                        <a:rPr lang="en-US" altLang="zh-CN" sz="1800"/>
                        <a:t>2</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6</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责任目标</a:t>
                      </a:r>
                      <a:r>
                        <a:rPr lang="en-US" altLang="zh-CN" sz="1800"/>
                        <a:t>3</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7</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责任目标</a:t>
                      </a:r>
                      <a:r>
                        <a:rPr lang="en-US" altLang="zh-CN" sz="1800"/>
                        <a:t>4</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8</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责任目标</a:t>
                      </a:r>
                      <a:r>
                        <a:rPr lang="en-US" altLang="zh-CN" sz="1800"/>
                        <a:t>5</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9</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800" dirty="0"/>
                        <a:t>项目目标</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10" name="文本框 17409"/>
          <p:cNvSpPr txBox="1"/>
          <p:nvPr/>
        </p:nvSpPr>
        <p:spPr>
          <a:xfrm>
            <a:off x="762000" y="1069975"/>
            <a:ext cx="7772400" cy="7588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8</a:t>
            </a:r>
            <a:r>
              <a:rPr lang="zh-CN" altLang="en-US" sz="4000" b="1">
                <a:latin typeface="Times New Roman" panose="02020603050405020304" pitchFamily="18" charset="0"/>
                <a:ea typeface="黑体" panose="02010609060101010101" pitchFamily="2" charset="-122"/>
              </a:rPr>
              <a:t>、</a:t>
            </a:r>
            <a:r>
              <a:rPr lang="zh-CN" altLang="en-US" sz="4000" b="1" dirty="0">
                <a:latin typeface="Times New Roman" panose="02020603050405020304" pitchFamily="18" charset="0"/>
                <a:ea typeface="黑体" panose="02010609060101010101" pitchFamily="2" charset="-122"/>
              </a:rPr>
              <a:t>沟通问题</a:t>
            </a:r>
            <a:endParaRPr lang="zh-CN" altLang="en-US" sz="4000" b="1">
              <a:latin typeface="Times New Roman" panose="02020603050405020304" pitchFamily="18" charset="0"/>
              <a:ea typeface="黑体" panose="02010609060101010101" pitchFamily="2" charset="-122"/>
            </a:endParaRPr>
          </a:p>
        </p:txBody>
      </p:sp>
      <p:sp>
        <p:nvSpPr>
          <p:cNvPr id="17411" name="矩形 17410"/>
          <p:cNvSpPr/>
          <p:nvPr/>
        </p:nvSpPr>
        <p:spPr>
          <a:xfrm>
            <a:off x="914400" y="2889250"/>
            <a:ext cx="7620000" cy="25304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rPr>
              <a:t>         </a:t>
            </a:r>
            <a:r>
              <a:rPr lang="zh-CN" altLang="en-US" sz="4000" b="1" dirty="0">
                <a:latin typeface="Times New Roman" panose="02020603050405020304" pitchFamily="18" charset="0"/>
              </a:rPr>
              <a:t>如何及时有效地把握员工的意志想法，并实现对企业、员工意志利益的双重认同，以实现共赢基础上的共同发展？</a:t>
            </a:r>
            <a:endParaRPr lang="zh-CN" altLang="en-US" sz="4000" b="1" dirty="0">
              <a:latin typeface="Times New Roman" panose="02020603050405020304" pitchFamily="18"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5170" name="文本框 135169"/>
          <p:cNvSpPr txBox="1"/>
          <p:nvPr/>
        </p:nvSpPr>
        <p:spPr>
          <a:xfrm>
            <a:off x="1828800" y="152400"/>
            <a:ext cx="5638800" cy="124777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3600" b="1">
                <a:latin typeface="黑体" panose="02010609060101010101" pitchFamily="2" charset="-122"/>
                <a:ea typeface="黑体" panose="02010609060101010101" pitchFamily="2" charset="-122"/>
              </a:rPr>
              <a:t>3</a:t>
            </a:r>
            <a:r>
              <a:rPr lang="zh-CN" altLang="en-US" sz="3600" b="1" dirty="0">
                <a:latin typeface="黑体" panose="02010609060101010101" pitchFamily="2" charset="-122"/>
                <a:ea typeface="黑体" panose="02010609060101010101" pitchFamily="2" charset="-122"/>
              </a:rPr>
              <a:t>－</a:t>
            </a:r>
            <a:r>
              <a:rPr lang="en-US" altLang="zh-CN" sz="3600" b="1">
                <a:latin typeface="黑体" panose="02010609060101010101" pitchFamily="2" charset="-122"/>
                <a:ea typeface="黑体" panose="02010609060101010101" pitchFamily="2" charset="-122"/>
              </a:rPr>
              <a:t>6</a:t>
            </a:r>
            <a:r>
              <a:rPr lang="zh-CN" altLang="en-US" sz="3600" b="1" dirty="0">
                <a:latin typeface="黑体" panose="02010609060101010101" pitchFamily="2" charset="-122"/>
                <a:ea typeface="黑体" panose="02010609060101010101" pitchFamily="2" charset="-122"/>
              </a:rPr>
              <a:t>－</a:t>
            </a:r>
            <a:r>
              <a:rPr lang="en-US" altLang="zh-CN" sz="3600" b="1">
                <a:latin typeface="黑体" panose="02010609060101010101" pitchFamily="2" charset="-122"/>
                <a:ea typeface="黑体" panose="02010609060101010101" pitchFamily="2" charset="-122"/>
              </a:rPr>
              <a:t>3</a:t>
            </a:r>
            <a:r>
              <a:rPr lang="zh-CN" altLang="en-US" sz="3600" b="1" dirty="0">
                <a:latin typeface="黑体" panose="02010609060101010101" pitchFamily="2" charset="-122"/>
                <a:ea typeface="黑体" panose="02010609060101010101" pitchFamily="2" charset="-122"/>
              </a:rPr>
              <a:t>－</a:t>
            </a:r>
            <a:r>
              <a:rPr lang="en-US" altLang="zh-CN" sz="3600" b="1">
                <a:latin typeface="黑体" panose="02010609060101010101" pitchFamily="2" charset="-122"/>
                <a:ea typeface="黑体" panose="02010609060101010101" pitchFamily="2" charset="-122"/>
              </a:rPr>
              <a:t>2</a:t>
            </a:r>
            <a:r>
              <a:rPr lang="zh-CN" altLang="en-US" sz="3600" b="1" dirty="0">
                <a:latin typeface="黑体" panose="02010609060101010101" pitchFamily="2" charset="-122"/>
                <a:ea typeface="黑体" panose="02010609060101010101" pitchFamily="2" charset="-122"/>
              </a:rPr>
              <a:t>、岗位角色个人目标体系总表 </a:t>
            </a:r>
            <a:endParaRPr lang="zh-CN" altLang="en-US" sz="3600" b="1">
              <a:latin typeface="黑体" panose="02010609060101010101" pitchFamily="2" charset="-122"/>
              <a:ea typeface="黑体" panose="02010609060101010101" pitchFamily="2" charset="-122"/>
            </a:endParaRPr>
          </a:p>
        </p:txBody>
      </p:sp>
      <p:graphicFrame>
        <p:nvGraphicFramePr>
          <p:cNvPr id="135307" name="表格 135306"/>
          <p:cNvGraphicFramePr/>
          <p:nvPr/>
        </p:nvGraphicFramePr>
        <p:xfrm>
          <a:off x="457200" y="1641475"/>
          <a:ext cx="8305800" cy="5064125"/>
        </p:xfrm>
        <a:graphic>
          <a:graphicData uri="http://schemas.openxmlformats.org/drawingml/2006/table">
            <a:tbl>
              <a:tblPr/>
              <a:tblGrid>
                <a:gridCol w="762000"/>
                <a:gridCol w="457200"/>
                <a:gridCol w="709613"/>
                <a:gridCol w="911225"/>
                <a:gridCol w="817562"/>
                <a:gridCol w="1001713"/>
                <a:gridCol w="911225"/>
                <a:gridCol w="912812"/>
                <a:gridCol w="912813"/>
                <a:gridCol w="909637"/>
              </a:tblGrid>
              <a:tr h="365125">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dirty="0"/>
                    </a:p>
                    <a:p>
                      <a:pPr marL="0" lvl="0" indent="0">
                        <a:buNone/>
                      </a:pPr>
                      <a:r>
                        <a:rPr lang="zh-CN" altLang="en-US" sz="1800" dirty="0"/>
                        <a:t>目标分类</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dirty="0"/>
                    </a:p>
                    <a:p>
                      <a:pPr marL="0" lvl="0" indent="0">
                        <a:buNone/>
                      </a:pPr>
                      <a:r>
                        <a:rPr lang="zh-CN" altLang="en-US" sz="1800" dirty="0"/>
                        <a:t>序号</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dirty="0"/>
                    </a:p>
                    <a:p>
                      <a:pPr marL="0" lvl="0" indent="0">
                        <a:buNone/>
                      </a:pPr>
                      <a:r>
                        <a:rPr lang="zh-CN" altLang="en-US" sz="1800" dirty="0"/>
                        <a:t>目标要素</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en-US" altLang="zh-CN" sz="1800" dirty="0"/>
                    </a:p>
                    <a:p>
                      <a:pPr marL="0" lvl="0" indent="0" algn="ctr">
                        <a:buNone/>
                      </a:pPr>
                      <a:r>
                        <a:rPr lang="zh-CN" altLang="en-US" sz="1800" dirty="0"/>
                        <a:t>年度目标</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tcPr>
                </a:tc>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800" dirty="0"/>
                        <a:t>月度目标</a:t>
                      </a:r>
                      <a:endParaRPr lang="zh-CN" altLang="en-US" sz="1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683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gridSpan="2">
                  <a:tcPr>
                    <a:lnL w="12700"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1</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latin typeface="Arial" panose="020B0604020202020204" pitchFamily="34" charset="0"/>
                        </a:rPr>
                        <a:t>…</a:t>
                      </a:r>
                      <a:r>
                        <a:rPr lang="en-US" altLang="zh-CN" sz="1800">
                          <a:latin typeface="Arial" panose="020B0604020202020204" pitchFamily="34" charset="0"/>
                        </a:rPr>
                        <a:t>…</a:t>
                      </a:r>
                      <a:r>
                        <a:rPr lang="en-US" altLang="zh-CN" sz="1800">
                          <a:latin typeface="Arial" panose="020B0604020202020204" pitchFamily="34" charset="0"/>
                        </a:rPr>
                        <a:t>…</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12</a:t>
                      </a:r>
                      <a:endParaRPr lang="zh-CN" altLang="en-US" sz="1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397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最好值</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目标值</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最好值</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目标值</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latin typeface="Arial" panose="020B0604020202020204" pitchFamily="34" charset="0"/>
                        </a:rPr>
                        <a:t>…</a:t>
                      </a:r>
                      <a:r>
                        <a:rPr lang="en-US" altLang="zh-CN" sz="1800">
                          <a:latin typeface="Arial" panose="020B0604020202020204" pitchFamily="34" charset="0"/>
                        </a:rPr>
                        <a:t>…</a:t>
                      </a:r>
                      <a:r>
                        <a:rPr lang="en-US" altLang="zh-CN" sz="1800">
                          <a:latin typeface="Arial" panose="020B0604020202020204" pitchFamily="34" charset="0"/>
                        </a:rPr>
                        <a:t>…</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最好值</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目标值</a:t>
                      </a:r>
                      <a:endParaRPr lang="zh-CN" altLang="en-US" sz="1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核心</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0</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7">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a:p>
                    <a:p>
                      <a:pPr marL="0" lvl="0" indent="0">
                        <a:buNone/>
                      </a:pPr>
                      <a:r>
                        <a:rPr lang="zh-CN" altLang="en-US" sz="1800" dirty="0"/>
                        <a:t>指标</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1</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83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2</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3</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7">
                <a:tc row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a:p>
                    <a:p>
                      <a:pPr marL="0" lvl="0" indent="0">
                        <a:buNone/>
                      </a:pPr>
                      <a:endParaRPr lang="en-US" altLang="zh-CN" sz="1800"/>
                    </a:p>
                    <a:p>
                      <a:pPr marL="0" lvl="0" indent="0">
                        <a:buNone/>
                      </a:pPr>
                      <a:r>
                        <a:rPr lang="zh-CN" altLang="en-US" sz="1800" dirty="0"/>
                        <a:t>责任</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4</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5</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83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6</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7</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8</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项目</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9</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36194" name="表格 136193"/>
          <p:cNvGraphicFramePr/>
          <p:nvPr/>
        </p:nvGraphicFramePr>
        <p:xfrm>
          <a:off x="457200" y="1600200"/>
          <a:ext cx="8305800" cy="4821238"/>
        </p:xfrm>
        <a:graphic>
          <a:graphicData uri="http://schemas.openxmlformats.org/drawingml/2006/table">
            <a:tbl>
              <a:tblPr/>
              <a:tblGrid>
                <a:gridCol w="762000"/>
                <a:gridCol w="457200"/>
                <a:gridCol w="709613"/>
                <a:gridCol w="911225"/>
                <a:gridCol w="908050"/>
                <a:gridCol w="976312"/>
                <a:gridCol w="846138"/>
                <a:gridCol w="912812"/>
                <a:gridCol w="912813"/>
                <a:gridCol w="909637"/>
              </a:tblGrid>
              <a:tr h="392113">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dirty="0"/>
                    </a:p>
                    <a:p>
                      <a:pPr marL="0" lvl="0" indent="0">
                        <a:buNone/>
                      </a:pPr>
                      <a:r>
                        <a:rPr lang="zh-CN" altLang="en-US" sz="1800" dirty="0"/>
                        <a:t>目标分类</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dirty="0"/>
                    </a:p>
                    <a:p>
                      <a:pPr marL="0" lvl="0" indent="0">
                        <a:buNone/>
                      </a:pPr>
                      <a:r>
                        <a:rPr lang="zh-CN" altLang="en-US" sz="1800" dirty="0"/>
                        <a:t>序号</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dirty="0"/>
                    </a:p>
                    <a:p>
                      <a:pPr marL="0" lvl="0" indent="0">
                        <a:buNone/>
                      </a:pPr>
                      <a:r>
                        <a:rPr lang="zh-CN" altLang="en-US" sz="1800" dirty="0"/>
                        <a:t>目标要素</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en-US" altLang="zh-CN" sz="1800" dirty="0"/>
                    </a:p>
                    <a:p>
                      <a:pPr marL="0" lvl="0" indent="0" algn="ctr">
                        <a:buNone/>
                      </a:pPr>
                      <a:r>
                        <a:rPr lang="zh-CN" altLang="en-US" sz="1800" dirty="0"/>
                        <a:t>第</a:t>
                      </a:r>
                      <a:r>
                        <a:rPr lang="en-US" altLang="zh-CN" sz="1800"/>
                        <a:t>X</a:t>
                      </a:r>
                      <a:r>
                        <a:rPr lang="zh-CN" altLang="en-US" sz="1800" dirty="0"/>
                        <a:t>月目标计划</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tcPr>
                </a:tc>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800" dirty="0"/>
                        <a:t>本月工作目标计划的工作日分解计划目标</a:t>
                      </a:r>
                      <a:endParaRPr lang="zh-CN" altLang="en-US" sz="1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683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gridSpan="2">
                  <a:tcPr>
                    <a:lnL w="12700"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1</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2</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latin typeface="Arial" panose="020B0604020202020204" pitchFamily="34" charset="0"/>
                        </a:rPr>
                        <a:t>…</a:t>
                      </a:r>
                      <a:r>
                        <a:rPr lang="en-US" altLang="zh-CN" sz="1800">
                          <a:latin typeface="Arial" panose="020B0604020202020204" pitchFamily="34" charset="0"/>
                        </a:rPr>
                        <a:t>…</a:t>
                      </a:r>
                      <a:r>
                        <a:rPr lang="en-US" altLang="zh-CN" sz="1800">
                          <a:latin typeface="Arial" panose="020B0604020202020204" pitchFamily="34" charset="0"/>
                        </a:rPr>
                        <a:t>…</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30</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800"/>
                        <a:t>31</a:t>
                      </a:r>
                      <a:endParaRPr lang="zh-CN" altLang="en-US" sz="1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最好值</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目标值</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计划</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计划</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latin typeface="Arial" panose="020B0604020202020204" pitchFamily="34" charset="0"/>
                        </a:rPr>
                        <a:t>…</a:t>
                      </a:r>
                      <a:r>
                        <a:rPr lang="en-US" altLang="zh-CN" sz="1800">
                          <a:latin typeface="Arial" panose="020B0604020202020204" pitchFamily="34" charset="0"/>
                        </a:rPr>
                        <a:t>…</a:t>
                      </a:r>
                      <a:r>
                        <a:rPr lang="en-US" altLang="zh-CN" sz="1800">
                          <a:latin typeface="Arial" panose="020B0604020202020204" pitchFamily="34" charset="0"/>
                        </a:rPr>
                        <a:t>…</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计划</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800" dirty="0"/>
                        <a:t>计划</a:t>
                      </a:r>
                      <a:endParaRPr lang="zh-CN" altLang="en-US" sz="1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核心</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0</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a:p>
                    <a:p>
                      <a:pPr marL="0" lvl="0" indent="0">
                        <a:buNone/>
                      </a:pPr>
                      <a:r>
                        <a:rPr lang="zh-CN" altLang="en-US" sz="1800" dirty="0"/>
                        <a:t>指标</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1</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83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2</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3</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row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800"/>
                    </a:p>
                    <a:p>
                      <a:pPr marL="0" lvl="0" indent="0">
                        <a:buNone/>
                      </a:pPr>
                      <a:endParaRPr lang="en-US" altLang="zh-CN" sz="1800"/>
                    </a:p>
                    <a:p>
                      <a:pPr marL="0" lvl="0" indent="0">
                        <a:buNone/>
                      </a:pPr>
                      <a:r>
                        <a:rPr lang="zh-CN" altLang="en-US" sz="1800" dirty="0"/>
                        <a:t>责任</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4</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5</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83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6</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7</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8</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800" dirty="0"/>
                        <a:t>项目</a:t>
                      </a:r>
                      <a:endParaRPr lang="zh-CN" altLang="en-US" sz="18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800"/>
                        <a:t>9</a:t>
                      </a:r>
                      <a:endParaRPr lang="zh-CN" altLang="en-US" sz="18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8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36331" name="文本框 136330"/>
          <p:cNvSpPr txBox="1"/>
          <p:nvPr/>
        </p:nvSpPr>
        <p:spPr>
          <a:xfrm>
            <a:off x="1600200" y="261938"/>
            <a:ext cx="6172200" cy="1185862"/>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3200" b="1">
                <a:latin typeface="黑体" panose="02010609060101010101" pitchFamily="2" charset="-122"/>
                <a:ea typeface="黑体" panose="02010609060101010101" pitchFamily="2" charset="-122"/>
              </a:rPr>
              <a:t>3</a:t>
            </a:r>
            <a:r>
              <a:rPr lang="zh-CN" altLang="en-US" sz="3200" b="1" dirty="0">
                <a:latin typeface="黑体" panose="02010609060101010101" pitchFamily="2" charset="-122"/>
                <a:ea typeface="黑体" panose="02010609060101010101" pitchFamily="2" charset="-122"/>
              </a:rPr>
              <a:t>－</a:t>
            </a:r>
            <a:r>
              <a:rPr lang="en-US" altLang="zh-CN" sz="3200" b="1">
                <a:latin typeface="黑体" panose="02010609060101010101" pitchFamily="2" charset="-122"/>
                <a:ea typeface="黑体" panose="02010609060101010101" pitchFamily="2" charset="-122"/>
              </a:rPr>
              <a:t>6</a:t>
            </a:r>
            <a:r>
              <a:rPr lang="zh-CN" altLang="en-US" sz="3200" b="1" dirty="0">
                <a:latin typeface="黑体" panose="02010609060101010101" pitchFamily="2" charset="-122"/>
                <a:ea typeface="黑体" panose="02010609060101010101" pitchFamily="2" charset="-122"/>
              </a:rPr>
              <a:t>－</a:t>
            </a:r>
            <a:r>
              <a:rPr lang="en-US" altLang="zh-CN" sz="3600" b="1">
                <a:latin typeface="黑体" panose="02010609060101010101" pitchFamily="2" charset="-122"/>
                <a:ea typeface="黑体" panose="02010609060101010101" pitchFamily="2" charset="-122"/>
              </a:rPr>
              <a:t>3</a:t>
            </a:r>
            <a:r>
              <a:rPr lang="zh-CN" altLang="en-US" sz="3600" b="1" dirty="0">
                <a:latin typeface="黑体" panose="02010609060101010101" pitchFamily="2" charset="-122"/>
                <a:ea typeface="黑体" panose="02010609060101010101" pitchFamily="2" charset="-122"/>
              </a:rPr>
              <a:t>－</a:t>
            </a:r>
            <a:r>
              <a:rPr lang="en-US" altLang="zh-CN" sz="3200" b="1">
                <a:latin typeface="黑体" panose="02010609060101010101" pitchFamily="2" charset="-122"/>
                <a:ea typeface="黑体" panose="02010609060101010101" pitchFamily="2" charset="-122"/>
              </a:rPr>
              <a:t>3</a:t>
            </a:r>
            <a:r>
              <a:rPr lang="zh-CN" altLang="en-US" sz="3200" b="1" dirty="0">
                <a:latin typeface="黑体" panose="02010609060101010101" pitchFamily="2" charset="-122"/>
                <a:ea typeface="黑体" panose="02010609060101010101" pitchFamily="2" charset="-122"/>
              </a:rPr>
              <a:t>、岗位角色个人工作日计划自我控制表 </a:t>
            </a:r>
            <a:endParaRPr lang="zh-CN" altLang="en-US" sz="3200" b="1">
              <a:latin typeface="黑体" panose="02010609060101010101" pitchFamily="2" charset="-122"/>
              <a:ea typeface="黑体" panose="02010609060101010101" pitchFamily="2" charset="-122"/>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7218" name="文本框 137217"/>
          <p:cNvSpPr txBox="1"/>
          <p:nvPr/>
        </p:nvSpPr>
        <p:spPr>
          <a:xfrm>
            <a:off x="914400" y="384175"/>
            <a:ext cx="76200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、对各个岗位角色个人绩效目标进行汇总后与企业总目标进行对比分析，并采取措施消除二者的差距 </a:t>
            </a:r>
            <a:endParaRPr lang="zh-CN" altLang="en-US" sz="4000" b="1" dirty="0">
              <a:latin typeface="黑体" panose="02010609060101010101" pitchFamily="2" charset="-122"/>
              <a:ea typeface="黑体" panose="02010609060101010101" pitchFamily="2" charset="-122"/>
            </a:endParaRPr>
          </a:p>
        </p:txBody>
      </p:sp>
      <p:sp>
        <p:nvSpPr>
          <p:cNvPr id="137219" name="文本框 137218"/>
          <p:cNvSpPr txBox="1"/>
          <p:nvPr/>
        </p:nvSpPr>
        <p:spPr>
          <a:xfrm>
            <a:off x="685800" y="3022600"/>
            <a:ext cx="4876800" cy="3378200"/>
          </a:xfrm>
          <a:prstGeom prst="rect">
            <a:avLst/>
          </a:prstGeom>
          <a:noFill/>
          <a:ln w="9525">
            <a:noFill/>
          </a:ln>
        </p:spPr>
        <p:txBody>
          <a:bodyPr>
            <a:spAutoFit/>
          </a:bodyPr>
          <a:p>
            <a:pPr marL="457200" indent="-457200" algn="just">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汇总目标与企业年度目标计划有无差距？</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差距有多大？其原因何在？</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消除差距的措施何在？</a:t>
            </a:r>
            <a:endParaRPr lang="zh-CN" altLang="en-US" sz="2400" dirty="0">
              <a:latin typeface="Times New Roman" panose="02020603050405020304" pitchFamily="18" charset="0"/>
            </a:endParaRPr>
          </a:p>
          <a:p>
            <a:pPr marL="457200" indent="-457200" algn="just">
              <a:buFont typeface="Wingdings" panose="05000000000000000000" pitchFamily="2" charset="2"/>
              <a:buChar char="Ø"/>
            </a:pPr>
            <a:r>
              <a:rPr lang="zh-CN" altLang="en-US" sz="2400" dirty="0">
                <a:latin typeface="Times New Roman" panose="02020603050405020304" pitchFamily="18" charset="0"/>
              </a:rPr>
              <a:t>企业定额目标</a:t>
            </a:r>
            <a:r>
              <a:rPr lang="en-US" altLang="zh-CN" sz="2400">
                <a:latin typeface="Times New Roman" panose="02020603050405020304" pitchFamily="18" charset="0"/>
              </a:rPr>
              <a:t>—</a:t>
            </a:r>
            <a:r>
              <a:rPr lang="zh-CN" altLang="en-US" sz="2400" dirty="0">
                <a:latin typeface="Times New Roman" panose="02020603050405020304" pitchFamily="18" charset="0"/>
              </a:rPr>
              <a:t>下属目标总值</a:t>
            </a:r>
            <a:r>
              <a:rPr lang="en-US" altLang="zh-CN" sz="2400">
                <a:latin typeface="Times New Roman" panose="02020603050405020304" pitchFamily="18" charset="0"/>
              </a:rPr>
              <a:t>=</a:t>
            </a:r>
            <a:r>
              <a:rPr lang="zh-CN" altLang="en-US" sz="2400" dirty="0">
                <a:latin typeface="Times New Roman" panose="02020603050405020304" pitchFamily="18" charset="0"/>
              </a:rPr>
              <a:t>增岗角色的目标；</a:t>
            </a:r>
            <a:endParaRPr lang="zh-CN" altLang="en-US" sz="2400" dirty="0">
              <a:latin typeface="Times New Roman" panose="02020603050405020304" pitchFamily="18" charset="0"/>
            </a:endParaRPr>
          </a:p>
          <a:p>
            <a:pPr marL="457200" indent="-457200">
              <a:buFont typeface="Wingdings" panose="05000000000000000000" pitchFamily="2" charset="2"/>
              <a:buChar char="Ø"/>
            </a:pPr>
            <a:r>
              <a:rPr lang="zh-CN" altLang="en-US" sz="2400" dirty="0">
                <a:latin typeface="Times New Roman" panose="02020603050405020304" pitchFamily="18" charset="0"/>
              </a:rPr>
              <a:t>下属目标总值</a:t>
            </a:r>
            <a:r>
              <a:rPr lang="en-US" altLang="zh-CN" sz="2400">
                <a:latin typeface="Times New Roman" panose="02020603050405020304" pitchFamily="18" charset="0"/>
              </a:rPr>
              <a:t>—</a:t>
            </a:r>
            <a:r>
              <a:rPr lang="zh-CN" altLang="en-US" sz="2400" dirty="0">
                <a:latin typeface="Times New Roman" panose="02020603050405020304" pitchFamily="18" charset="0"/>
              </a:rPr>
              <a:t>企业定额目标</a:t>
            </a:r>
            <a:r>
              <a:rPr lang="en-US" altLang="zh-CN" sz="2400">
                <a:latin typeface="Times New Roman" panose="02020603050405020304" pitchFamily="18" charset="0"/>
              </a:rPr>
              <a:t>=</a:t>
            </a:r>
            <a:r>
              <a:rPr lang="zh-CN" altLang="en-US" sz="2400" dirty="0">
                <a:latin typeface="Times New Roman" panose="02020603050405020304" pitchFamily="18" charset="0"/>
              </a:rPr>
              <a:t>减岗角色的目标。 </a:t>
            </a:r>
            <a:endParaRPr lang="zh-CN" altLang="en-US" sz="2400">
              <a:latin typeface="Times New Roman" panose="02020603050405020304" pitchFamily="18" charset="0"/>
            </a:endParaRPr>
          </a:p>
        </p:txBody>
      </p:sp>
      <p:pic>
        <p:nvPicPr>
          <p:cNvPr id="137220" name="图片 137219" descr="BD06780_"/>
          <p:cNvPicPr>
            <a:picLocks noChangeAspect="1"/>
          </p:cNvPicPr>
          <p:nvPr/>
        </p:nvPicPr>
        <p:blipFill>
          <a:blip r:embed="rId1"/>
          <a:stretch>
            <a:fillRect/>
          </a:stretch>
        </p:blipFill>
        <p:spPr>
          <a:xfrm>
            <a:off x="5638800" y="3614738"/>
            <a:ext cx="2870200" cy="2328862"/>
          </a:xfrm>
          <a:prstGeom prst="rect">
            <a:avLst/>
          </a:prstGeom>
          <a:noFill/>
          <a:ln w="9525">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8242" name="文本框 138241"/>
          <p:cNvSpPr txBox="1"/>
          <p:nvPr/>
        </p:nvSpPr>
        <p:spPr>
          <a:xfrm>
            <a:off x="1066800" y="993775"/>
            <a:ext cx="7086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、确定企业的目标总体系，并郑重颁布后实施 </a:t>
            </a:r>
            <a:endParaRPr lang="zh-CN" altLang="en-US" sz="4000" b="1" dirty="0">
              <a:latin typeface="黑体" panose="02010609060101010101" pitchFamily="2" charset="-122"/>
              <a:ea typeface="黑体" panose="02010609060101010101" pitchFamily="2" charset="-122"/>
            </a:endParaRPr>
          </a:p>
        </p:txBody>
      </p:sp>
      <p:sp>
        <p:nvSpPr>
          <p:cNvPr id="138243" name="文本框 138242"/>
          <p:cNvSpPr txBox="1"/>
          <p:nvPr/>
        </p:nvSpPr>
        <p:spPr>
          <a:xfrm>
            <a:off x="1600200" y="2763838"/>
            <a:ext cx="6477000" cy="3560762"/>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要解决的问题：让员工明了：目标管理是慎重严肃的大事，必须认真对待。</a:t>
            </a:r>
            <a:endParaRPr lang="zh-CN" altLang="en-US" sz="2400" b="1" dirty="0">
              <a:latin typeface="Times New Roman" panose="02020603050405020304" pitchFamily="18" charset="0"/>
              <a:ea typeface="楷体_GB2312" pitchFamily="49" charset="-122"/>
            </a:endParaRPr>
          </a:p>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颁布办法：</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责任书颁布；</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任务书颁布；</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会议公告；</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文件颁布。 </a:t>
            </a:r>
            <a:endParaRPr lang="zh-CN" altLang="en-US" sz="2400">
              <a:latin typeface="Times New Roman" panose="02020603050405020304"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9266" name="文本框 139265"/>
          <p:cNvSpPr txBox="1"/>
          <p:nvPr/>
        </p:nvSpPr>
        <p:spPr>
          <a:xfrm>
            <a:off x="1447800" y="2133600"/>
            <a:ext cx="6477000" cy="19208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3</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7</a:t>
            </a:r>
            <a:r>
              <a:rPr lang="zh-CN" altLang="en-US" sz="6000" b="1" dirty="0">
                <a:latin typeface="黑体" panose="02010609060101010101" pitchFamily="2" charset="-122"/>
                <a:ea typeface="黑体" panose="02010609060101010101" pitchFamily="2" charset="-122"/>
              </a:rPr>
              <a:t>、目标实现过程的管理与跟踪 </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0290" name="文本框 140289"/>
          <p:cNvSpPr txBox="1"/>
          <p:nvPr/>
        </p:nvSpPr>
        <p:spPr>
          <a:xfrm>
            <a:off x="533400" y="381000"/>
            <a:ext cx="83058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7</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、各个岗位角色个人分别制作自己的目标体系看板，并置于众人能看见的地方</a:t>
            </a:r>
            <a:endParaRPr lang="zh-CN" altLang="en-US" sz="4000" b="1" dirty="0">
              <a:latin typeface="黑体" panose="02010609060101010101" pitchFamily="2" charset="-122"/>
              <a:ea typeface="黑体" panose="02010609060101010101" pitchFamily="2" charset="-122"/>
            </a:endParaRPr>
          </a:p>
        </p:txBody>
      </p:sp>
      <p:sp>
        <p:nvSpPr>
          <p:cNvPr id="140291" name="文本框 140290"/>
          <p:cNvSpPr txBox="1"/>
          <p:nvPr/>
        </p:nvSpPr>
        <p:spPr>
          <a:xfrm>
            <a:off x="1143000" y="4400550"/>
            <a:ext cx="7239000" cy="2228850"/>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800" b="1" dirty="0">
                <a:latin typeface="Times New Roman" panose="02020603050405020304" pitchFamily="18" charset="0"/>
                <a:ea typeface="楷体_GB2312" pitchFamily="49" charset="-122"/>
              </a:rPr>
              <a:t>要解决的问题：</a:t>
            </a:r>
            <a:endParaRPr lang="zh-CN" altLang="en-US" sz="28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800" dirty="0">
                <a:latin typeface="Times New Roman" panose="02020603050405020304" pitchFamily="18" charset="0"/>
              </a:rPr>
              <a:t>通过看板，实现自我激励；</a:t>
            </a:r>
            <a:endParaRPr lang="zh-CN" altLang="en-US" sz="28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800" dirty="0">
                <a:latin typeface="Times New Roman" panose="02020603050405020304" pitchFamily="18" charset="0"/>
              </a:rPr>
              <a:t>强化同事和上司的目标实施的监督，增加外在激励。 </a:t>
            </a:r>
            <a:endParaRPr lang="zh-CN" altLang="en-US" sz="2800">
              <a:latin typeface="Times New Roman" panose="02020603050405020304" pitchFamily="18" charset="0"/>
            </a:endParaRPr>
          </a:p>
        </p:txBody>
      </p:sp>
      <p:sp>
        <p:nvSpPr>
          <p:cNvPr id="140292" name="矩形 140291"/>
          <p:cNvSpPr/>
          <p:nvPr/>
        </p:nvSpPr>
        <p:spPr>
          <a:xfrm>
            <a:off x="533400" y="2514600"/>
            <a:ext cx="8382000" cy="1739900"/>
          </a:xfrm>
          <a:prstGeom prst="rect">
            <a:avLst/>
          </a:prstGeom>
          <a:noFill/>
          <a:ln w="9525">
            <a:noFill/>
          </a:ln>
        </p:spPr>
        <p:txBody>
          <a:bodyPr>
            <a:spAutoFit/>
          </a:bodyPr>
          <a:p>
            <a:r>
              <a:rPr lang="en-US" altLang="zh-CN" sz="3600" b="1" dirty="0">
                <a:latin typeface="黑体" panose="02010609060101010101" pitchFamily="2" charset="-122"/>
                <a:ea typeface="黑体" panose="02010609060101010101" pitchFamily="2" charset="-122"/>
              </a:rPr>
              <a:t>    </a:t>
            </a:r>
            <a:r>
              <a:rPr lang="zh-CN" altLang="en-US" sz="3600" b="1" dirty="0">
                <a:latin typeface="黑体" panose="02010609060101010101" pitchFamily="2" charset="-122"/>
                <a:ea typeface="黑体" panose="02010609060101010101" pitchFamily="2" charset="-122"/>
              </a:rPr>
              <a:t>注意：单位部门负责人的个人目标体系也就是本单位部门的共有目标体系，二者必须严格一致。</a:t>
            </a:r>
            <a:endParaRPr lang="zh-CN" altLang="en-US" sz="3600" b="1" dirty="0">
              <a:latin typeface="黑体" panose="02010609060101010101" pitchFamily="2" charset="-122"/>
              <a:ea typeface="黑体" panose="02010609060101010101" pitchFamily="2" charset="-122"/>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1314" name="文本框 141313"/>
          <p:cNvSpPr txBox="1"/>
          <p:nvPr/>
        </p:nvSpPr>
        <p:spPr>
          <a:xfrm>
            <a:off x="914400" y="639763"/>
            <a:ext cx="7086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7</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、目标实施情况跟踪 </a:t>
            </a:r>
            <a:endParaRPr lang="zh-CN" altLang="en-US" sz="4000" b="1" dirty="0">
              <a:latin typeface="黑体" panose="02010609060101010101" pitchFamily="2" charset="-122"/>
              <a:ea typeface="黑体" panose="02010609060101010101" pitchFamily="2" charset="-122"/>
            </a:endParaRPr>
          </a:p>
        </p:txBody>
      </p:sp>
      <p:sp>
        <p:nvSpPr>
          <p:cNvPr id="141315" name="文本框 141314"/>
          <p:cNvSpPr txBox="1"/>
          <p:nvPr/>
        </p:nvSpPr>
        <p:spPr>
          <a:xfrm>
            <a:off x="2133600" y="1676400"/>
            <a:ext cx="5105400" cy="4291013"/>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各岗位角色个人实现目标的情况如何？</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按目标计划履职有无困难？</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要达成目标还需要什么帮助？</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目标跟踪途径：</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目标达成曲线图跟踪；</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专门部门检查跟踪；</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汇报核查跟踪。 </a:t>
            </a:r>
            <a:endParaRPr lang="zh-CN" altLang="en-US" sz="2400">
              <a:latin typeface="Times New Roman" panose="02020603050405020304"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2338" name="文本框 142337"/>
          <p:cNvSpPr txBox="1"/>
          <p:nvPr/>
        </p:nvSpPr>
        <p:spPr>
          <a:xfrm>
            <a:off x="762000" y="2362200"/>
            <a:ext cx="7315200" cy="10064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3</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8</a:t>
            </a:r>
            <a:r>
              <a:rPr lang="zh-CN" altLang="en-US" sz="6000" b="1" dirty="0">
                <a:latin typeface="黑体" panose="02010609060101010101" pitchFamily="2" charset="-122"/>
                <a:ea typeface="黑体" panose="02010609060101010101" pitchFamily="2" charset="-122"/>
              </a:rPr>
              <a:t>、目标绩效考核</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62" name="文本框 143361"/>
          <p:cNvSpPr txBox="1"/>
          <p:nvPr/>
        </p:nvSpPr>
        <p:spPr>
          <a:xfrm>
            <a:off x="1828800" y="1374775"/>
            <a:ext cx="54864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、由岗位角色个人进行月度目标达标总结自评 </a:t>
            </a:r>
            <a:endParaRPr lang="zh-CN" altLang="en-US" sz="4000" b="1" dirty="0">
              <a:latin typeface="黑体" panose="02010609060101010101" pitchFamily="2" charset="-122"/>
              <a:ea typeface="黑体" panose="02010609060101010101" pitchFamily="2" charset="-122"/>
            </a:endParaRPr>
          </a:p>
        </p:txBody>
      </p:sp>
      <p:sp>
        <p:nvSpPr>
          <p:cNvPr id="143363" name="文本框 143362"/>
          <p:cNvSpPr txBox="1"/>
          <p:nvPr/>
        </p:nvSpPr>
        <p:spPr>
          <a:xfrm>
            <a:off x="1676400" y="4419600"/>
            <a:ext cx="5715000" cy="1190625"/>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3600" b="1" dirty="0">
                <a:latin typeface="Times New Roman" panose="02020603050405020304" pitchFamily="18" charset="0"/>
                <a:ea typeface="楷体_GB2312" pitchFamily="49" charset="-122"/>
              </a:rPr>
              <a:t>要解决个人潜力挖掘和创新压力分析问题。</a:t>
            </a:r>
            <a:endParaRPr lang="zh-CN" altLang="en-US" sz="3600" dirty="0">
              <a:latin typeface="Times New Roman" panose="02020603050405020304"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4386" name="文本框 144385"/>
          <p:cNvSpPr txBox="1"/>
          <p:nvPr/>
        </p:nvSpPr>
        <p:spPr>
          <a:xfrm>
            <a:off x="1219200" y="76200"/>
            <a:ext cx="70104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、岗位角色个人月度目标达标总结自评表</a:t>
            </a:r>
            <a:endParaRPr lang="zh-CN" altLang="en-US" sz="4000" b="1">
              <a:latin typeface="黑体" panose="02010609060101010101" pitchFamily="2" charset="-122"/>
              <a:ea typeface="黑体" panose="02010609060101010101" pitchFamily="2" charset="-122"/>
            </a:endParaRPr>
          </a:p>
        </p:txBody>
      </p:sp>
      <p:graphicFrame>
        <p:nvGraphicFramePr>
          <p:cNvPr id="144569" name="表格 144568"/>
          <p:cNvGraphicFramePr/>
          <p:nvPr/>
        </p:nvGraphicFramePr>
        <p:xfrm>
          <a:off x="304800" y="1595438"/>
          <a:ext cx="8534400" cy="4941887"/>
        </p:xfrm>
        <a:graphic>
          <a:graphicData uri="http://schemas.openxmlformats.org/drawingml/2006/table">
            <a:tbl>
              <a:tblPr/>
              <a:tblGrid>
                <a:gridCol w="609600"/>
                <a:gridCol w="422275"/>
                <a:gridCol w="552450"/>
                <a:gridCol w="555625"/>
                <a:gridCol w="552450"/>
                <a:gridCol w="554038"/>
                <a:gridCol w="1096962"/>
                <a:gridCol w="561975"/>
                <a:gridCol w="200025"/>
                <a:gridCol w="355600"/>
                <a:gridCol w="552450"/>
                <a:gridCol w="996950"/>
                <a:gridCol w="685800"/>
                <a:gridCol w="838200"/>
              </a:tblGrid>
              <a:tr h="334963">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序号</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10">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工作日目标达标情况</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达标数</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权数</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成绩</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4</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29</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9">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4</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5</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6</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7</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8</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9</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合计</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223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差距</a:t>
                      </a:r>
                      <a:endParaRPr lang="zh-CN" altLang="en-US" sz="1600" dirty="0"/>
                    </a:p>
                    <a:p>
                      <a:pPr marL="0" lvl="0" indent="0" algn="ctr">
                        <a:buNone/>
                      </a:pPr>
                      <a:r>
                        <a:rPr lang="zh-CN" altLang="en-US" sz="1600" dirty="0"/>
                        <a:t>原因</a:t>
                      </a:r>
                      <a:endParaRPr lang="zh-CN" altLang="en-US" sz="1600" dirty="0"/>
                    </a:p>
                    <a:p>
                      <a:pPr marL="0" lvl="0" indent="0" algn="ctr">
                        <a:buNone/>
                      </a:pPr>
                      <a:r>
                        <a:rPr lang="zh-CN" altLang="en-US" sz="1600" dirty="0"/>
                        <a:t>分析</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改进措施分析</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4" name="文本框 18433"/>
          <p:cNvSpPr txBox="1"/>
          <p:nvPr/>
        </p:nvSpPr>
        <p:spPr>
          <a:xfrm>
            <a:off x="1143000" y="1050925"/>
            <a:ext cx="7086600" cy="7588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9</a:t>
            </a:r>
            <a:r>
              <a:rPr lang="zh-CN" altLang="en-US" sz="4000" b="1">
                <a:latin typeface="Times New Roman" panose="02020603050405020304" pitchFamily="18" charset="0"/>
                <a:ea typeface="黑体" panose="02010609060101010101" pitchFamily="2" charset="-122"/>
              </a:rPr>
              <a:t>、</a:t>
            </a:r>
            <a:r>
              <a:rPr lang="zh-CN" altLang="en-US" sz="4000" b="1" dirty="0">
                <a:latin typeface="Times New Roman" panose="02020603050405020304" pitchFamily="18" charset="0"/>
                <a:ea typeface="黑体" panose="02010609060101010101" pitchFamily="2" charset="-122"/>
              </a:rPr>
              <a:t>管理规范问题</a:t>
            </a:r>
            <a:endParaRPr lang="zh-CN" altLang="en-US" sz="4000" b="1">
              <a:latin typeface="Times New Roman" panose="02020603050405020304" pitchFamily="18" charset="0"/>
              <a:ea typeface="黑体" panose="02010609060101010101" pitchFamily="2" charset="-122"/>
            </a:endParaRPr>
          </a:p>
        </p:txBody>
      </p:sp>
      <p:sp>
        <p:nvSpPr>
          <p:cNvPr id="18435" name="矩形 18434"/>
          <p:cNvSpPr/>
          <p:nvPr/>
        </p:nvSpPr>
        <p:spPr>
          <a:xfrm>
            <a:off x="1143000" y="2743200"/>
            <a:ext cx="6781800" cy="31400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rPr>
              <a:t>        </a:t>
            </a:r>
            <a:r>
              <a:rPr lang="zh-CN" altLang="en-US" sz="4000" b="1" dirty="0">
                <a:latin typeface="Times New Roman" panose="02020603050405020304" pitchFamily="18" charset="0"/>
              </a:rPr>
              <a:t>如何建立一套系统完整、内容协调的企业管理制度，以协调统一企业上下左右的意志行为，使之像一个统一的有机体一样行动？</a:t>
            </a:r>
            <a:endParaRPr lang="zh-CN" altLang="en-US" sz="4000" b="1" dirty="0">
              <a:latin typeface="Times New Roman" panose="02020603050405020304"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5410" name="文本框 145409"/>
          <p:cNvSpPr txBox="1"/>
          <p:nvPr/>
        </p:nvSpPr>
        <p:spPr>
          <a:xfrm>
            <a:off x="1905000" y="4740275"/>
            <a:ext cx="5562600" cy="1190625"/>
          </a:xfrm>
          <a:prstGeom prst="rect">
            <a:avLst/>
          </a:prstGeom>
          <a:noFill/>
          <a:ln w="9525">
            <a:noFill/>
          </a:ln>
        </p:spPr>
        <p:txBody>
          <a:bodyPr>
            <a:spAutoFit/>
          </a:bodyPr>
          <a:p>
            <a:pPr marL="457200" indent="-457200" algn="just" eaLnBrk="0" hangingPunct="0">
              <a:buFont typeface="Wingdings" panose="05000000000000000000" pitchFamily="2" charset="2"/>
              <a:buChar char="v"/>
            </a:pPr>
            <a:r>
              <a:rPr lang="zh-CN" altLang="en-US" sz="3600" b="1" dirty="0">
                <a:latin typeface="Times New Roman" panose="02020603050405020304" pitchFamily="18" charset="0"/>
                <a:ea typeface="楷体_GB2312" pitchFamily="49" charset="-122"/>
              </a:rPr>
              <a:t>主要解决个人自我考核是否如实的问题。</a:t>
            </a:r>
            <a:endParaRPr lang="zh-CN" altLang="en-US" sz="3600" dirty="0">
              <a:latin typeface="Times New Roman" panose="02020603050405020304" pitchFamily="18" charset="0"/>
            </a:endParaRPr>
          </a:p>
        </p:txBody>
      </p:sp>
      <p:sp>
        <p:nvSpPr>
          <p:cNvPr id="145411" name="文本框 145410"/>
          <p:cNvSpPr txBox="1"/>
          <p:nvPr/>
        </p:nvSpPr>
        <p:spPr>
          <a:xfrm>
            <a:off x="990600" y="1146175"/>
            <a:ext cx="71628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、由上司收集用户对所属岗位角色个人工作月度目标达标与否的评价，并据以对个人总结自评进行审核计分 </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6694" name="表格 146693"/>
          <p:cNvGraphicFramePr/>
          <p:nvPr/>
        </p:nvGraphicFramePr>
        <p:xfrm>
          <a:off x="304800" y="1295400"/>
          <a:ext cx="8610600" cy="5334000"/>
        </p:xfrm>
        <a:graphic>
          <a:graphicData uri="http://schemas.openxmlformats.org/drawingml/2006/table">
            <a:tbl>
              <a:tblPr/>
              <a:tblGrid>
                <a:gridCol w="474663"/>
                <a:gridCol w="787400"/>
                <a:gridCol w="815975"/>
                <a:gridCol w="434975"/>
                <a:gridCol w="555625"/>
                <a:gridCol w="554037"/>
                <a:gridCol w="554038"/>
                <a:gridCol w="554037"/>
                <a:gridCol w="554038"/>
                <a:gridCol w="554037"/>
                <a:gridCol w="555625"/>
                <a:gridCol w="554038"/>
                <a:gridCol w="554037"/>
                <a:gridCol w="552450"/>
                <a:gridCol w="555625"/>
              </a:tblGrid>
              <a:tr h="304800">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产品提供人姓名</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供职部门</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06388">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时序</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产品或服务名称</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产品或服务内容</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编号</a:t>
                      </a:r>
                      <a:endParaRPr lang="zh-CN" altLang="en-US" sz="1400" dirty="0"/>
                    </a:p>
                    <a:p>
                      <a:pPr marL="0" lvl="0" indent="0" algn="ctr">
                        <a:buNone/>
                      </a:pP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质量</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数量</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时间</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400" dirty="0"/>
                        <a:t>用户</a:t>
                      </a:r>
                      <a:endParaRPr lang="zh-CN" altLang="en-US" sz="1400" dirty="0"/>
                    </a:p>
                    <a:p>
                      <a:pPr marL="0" lvl="0" indent="0" algn="ctr" eaLnBrk="0" hangingPunct="0">
                        <a:spcBef>
                          <a:spcPct val="0"/>
                        </a:spcBef>
                        <a:buNone/>
                      </a:pPr>
                      <a:r>
                        <a:rPr lang="zh-CN" altLang="en-US" sz="1400" dirty="0"/>
                        <a:t>签字</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备注</a:t>
                      </a:r>
                      <a:endParaRPr lang="zh-CN" altLang="en-US" sz="1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51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目标</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实际</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达标</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目标</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实际</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达标</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目标</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实际</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达标</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303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1</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2</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3</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4</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5</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159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6</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7</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8</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9</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10</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11</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12</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400"/>
                        <a:t>13</a:t>
                      </a:r>
                      <a:endParaRPr lang="zh-CN" altLang="en-US" sz="1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3212">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400" dirty="0"/>
                        <a:t>产品全月达标情况评价</a:t>
                      </a:r>
                      <a:endParaRPr lang="zh-CN" altLang="en-US" sz="14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达标数</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未达数</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
        <p:nvSpPr>
          <p:cNvPr id="146692" name="文本框 146691"/>
          <p:cNvSpPr txBox="1"/>
          <p:nvPr/>
        </p:nvSpPr>
        <p:spPr>
          <a:xfrm>
            <a:off x="685800" y="381000"/>
            <a:ext cx="80010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、用户评价单 </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7458" name="文本框 147457"/>
          <p:cNvSpPr txBox="1"/>
          <p:nvPr/>
        </p:nvSpPr>
        <p:spPr>
          <a:xfrm>
            <a:off x="1295400" y="1298575"/>
            <a:ext cx="61722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、由上司与所属岗位角色个人进行月度目标考核沟通 </a:t>
            </a:r>
            <a:endParaRPr lang="zh-CN" altLang="en-US" sz="4000" b="1" dirty="0">
              <a:latin typeface="黑体" panose="02010609060101010101" pitchFamily="2" charset="-122"/>
              <a:ea typeface="黑体" panose="02010609060101010101" pitchFamily="2" charset="-122"/>
            </a:endParaRPr>
          </a:p>
        </p:txBody>
      </p:sp>
      <p:sp>
        <p:nvSpPr>
          <p:cNvPr id="147459" name="文本框 147458"/>
          <p:cNvSpPr txBox="1"/>
          <p:nvPr/>
        </p:nvSpPr>
        <p:spPr>
          <a:xfrm>
            <a:off x="1143000" y="3978275"/>
            <a:ext cx="6629400" cy="1190625"/>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3600" b="1" dirty="0">
                <a:latin typeface="Times New Roman" panose="02020603050405020304" pitchFamily="18" charset="0"/>
                <a:ea typeface="楷体_GB2312" pitchFamily="49" charset="-122"/>
              </a:rPr>
              <a:t>重点解决各岗位角色个人下月如何实现绩效改善的问题。</a:t>
            </a:r>
            <a:endParaRPr lang="zh-CN" altLang="en-US" sz="3600">
              <a:latin typeface="Times New Roman" panose="02020603050405020304"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8482" name="文本框 148481"/>
          <p:cNvSpPr txBox="1"/>
          <p:nvPr/>
        </p:nvSpPr>
        <p:spPr>
          <a:xfrm>
            <a:off x="1676400" y="1222375"/>
            <a:ext cx="54864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、由岗位角色个人进行年度目标达标总结自评 </a:t>
            </a:r>
            <a:endParaRPr lang="zh-CN" altLang="en-US" sz="4000" b="1" dirty="0">
              <a:latin typeface="黑体" panose="02010609060101010101" pitchFamily="2" charset="-122"/>
              <a:ea typeface="黑体" panose="02010609060101010101" pitchFamily="2" charset="-122"/>
            </a:endParaRPr>
          </a:p>
        </p:txBody>
      </p:sp>
      <p:sp>
        <p:nvSpPr>
          <p:cNvPr id="148483" name="文本框 148482"/>
          <p:cNvSpPr txBox="1"/>
          <p:nvPr/>
        </p:nvSpPr>
        <p:spPr>
          <a:xfrm>
            <a:off x="990600" y="3962400"/>
            <a:ext cx="6858000" cy="1190625"/>
          </a:xfrm>
          <a:prstGeom prst="rect">
            <a:avLst/>
          </a:prstGeom>
          <a:noFill/>
          <a:ln w="9525">
            <a:noFill/>
          </a:ln>
        </p:spPr>
        <p:txBody>
          <a:bodyPr>
            <a:spAutoFit/>
          </a:bodyPr>
          <a:p>
            <a:pPr marL="457200" indent="-457200" algn="just" eaLnBrk="0" hangingPunct="0">
              <a:buFont typeface="Wingdings" panose="05000000000000000000" pitchFamily="2" charset="2"/>
              <a:buChar char="v"/>
            </a:pPr>
            <a:r>
              <a:rPr lang="zh-CN" altLang="en-US" sz="3600" b="1" dirty="0">
                <a:latin typeface="Times New Roman" panose="02020603050405020304" pitchFamily="18" charset="0"/>
                <a:ea typeface="楷体_GB2312" pitchFamily="49" charset="-122"/>
              </a:rPr>
              <a:t>主要解决个人潜力挖掘和创新压力分析问题。</a:t>
            </a:r>
            <a:endParaRPr lang="zh-CN" altLang="en-US" sz="3600" dirty="0">
              <a:latin typeface="Times New Roman" panose="02020603050405020304"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9506" name="文本框 149505"/>
          <p:cNvSpPr txBox="1"/>
          <p:nvPr/>
        </p:nvSpPr>
        <p:spPr>
          <a:xfrm>
            <a:off x="1371600" y="765175"/>
            <a:ext cx="6400800" cy="25876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、由上司收集整理用户对所属岗位角色个人各月度工作目标的评价单，并据以对个人总结自评进行审核计分 </a:t>
            </a:r>
            <a:endParaRPr lang="zh-CN" altLang="en-US" sz="4000" b="1" dirty="0">
              <a:latin typeface="黑体" panose="02010609060101010101" pitchFamily="2" charset="-122"/>
              <a:ea typeface="黑体" panose="02010609060101010101" pitchFamily="2" charset="-122"/>
            </a:endParaRPr>
          </a:p>
        </p:txBody>
      </p:sp>
      <p:sp>
        <p:nvSpPr>
          <p:cNvPr id="149507" name="文本框 149506"/>
          <p:cNvSpPr txBox="1"/>
          <p:nvPr/>
        </p:nvSpPr>
        <p:spPr>
          <a:xfrm>
            <a:off x="1371600" y="4648200"/>
            <a:ext cx="6477000" cy="1190625"/>
          </a:xfrm>
          <a:prstGeom prst="rect">
            <a:avLst/>
          </a:prstGeom>
          <a:noFill/>
          <a:ln w="9525">
            <a:noFill/>
          </a:ln>
        </p:spPr>
        <p:txBody>
          <a:bodyPr>
            <a:spAutoFit/>
          </a:bodyPr>
          <a:p>
            <a:pPr marL="457200" indent="-457200">
              <a:spcBef>
                <a:spcPct val="50000"/>
              </a:spcBef>
              <a:buFont typeface="Wingdings" panose="05000000000000000000" pitchFamily="2" charset="2"/>
              <a:buChar char="v"/>
            </a:pPr>
            <a:r>
              <a:rPr lang="zh-CN" altLang="en-US" sz="3600" b="1" dirty="0">
                <a:latin typeface="Times New Roman" panose="02020603050405020304" pitchFamily="18" charset="0"/>
                <a:ea typeface="楷体_GB2312" pitchFamily="49" charset="-122"/>
              </a:rPr>
              <a:t>主要解决个人自我考核是否如实的问题</a:t>
            </a:r>
            <a:r>
              <a:rPr lang="zh-CN" altLang="en-US" sz="3600" dirty="0">
                <a:latin typeface="Times New Roman" panose="02020603050405020304" pitchFamily="18" charset="0"/>
              </a:rPr>
              <a:t> 。</a:t>
            </a:r>
            <a:endParaRPr lang="zh-CN" altLang="en-US" sz="3600">
              <a:latin typeface="Times New Roman" panose="02020603050405020304" pitchFamily="18"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0530" name="文本框 150529"/>
          <p:cNvSpPr txBox="1"/>
          <p:nvPr/>
        </p:nvSpPr>
        <p:spPr>
          <a:xfrm>
            <a:off x="1981200" y="1676400"/>
            <a:ext cx="54864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zh-CN" altLang="en-US" sz="4000" b="1" dirty="0">
                <a:latin typeface="黑体" panose="02010609060101010101" pitchFamily="2" charset="-122"/>
                <a:ea typeface="黑体" panose="02010609060101010101" pitchFamily="2" charset="-122"/>
              </a:rPr>
              <a:t>、由上司与所属岗位角色个人进行年度目标考核沟通 </a:t>
            </a:r>
            <a:endParaRPr lang="zh-CN" altLang="en-US" sz="4000" b="1" dirty="0">
              <a:latin typeface="黑体" panose="02010609060101010101" pitchFamily="2" charset="-122"/>
              <a:ea typeface="黑体" panose="02010609060101010101" pitchFamily="2" charset="-122"/>
            </a:endParaRPr>
          </a:p>
        </p:txBody>
      </p:sp>
      <p:sp>
        <p:nvSpPr>
          <p:cNvPr id="150531" name="文本框 150530"/>
          <p:cNvSpPr txBox="1"/>
          <p:nvPr/>
        </p:nvSpPr>
        <p:spPr>
          <a:xfrm>
            <a:off x="1219200" y="3886200"/>
            <a:ext cx="6705600" cy="2289175"/>
          </a:xfrm>
          <a:prstGeom prst="rect">
            <a:avLst/>
          </a:prstGeom>
          <a:noFill/>
          <a:ln w="9525">
            <a:noFill/>
          </a:ln>
        </p:spPr>
        <p:txBody>
          <a:bodyPr>
            <a:spAutoFit/>
          </a:bodyPr>
          <a:p>
            <a:pPr marL="457200" indent="-457200" eaLnBrk="0" hangingPunct="0">
              <a:buClr>
                <a:schemeClr val="tx1"/>
              </a:buClr>
              <a:buSzTx/>
              <a:buFont typeface="Wingdings" panose="05000000000000000000" pitchFamily="2" charset="2"/>
              <a:buChar char="v"/>
            </a:pPr>
            <a:r>
              <a:rPr lang="zh-CN" altLang="en-US" sz="3600" b="1" dirty="0">
                <a:latin typeface="Times New Roman" panose="02020603050405020304" pitchFamily="18" charset="0"/>
                <a:ea typeface="楷体_GB2312" pitchFamily="49" charset="-122"/>
              </a:rPr>
              <a:t>重        重点解决各岗位角色个人下一年度如何实现绩效改善的问题。</a:t>
            </a:r>
            <a:r>
              <a:rPr lang="zh-CN" altLang="en-US" sz="3600" dirty="0">
                <a:latin typeface="Times New Roman" panose="02020603050405020304" pitchFamily="18" charset="0"/>
              </a:rPr>
              <a:t> </a:t>
            </a:r>
            <a:endParaRPr lang="zh-CN" altLang="en-US" sz="3600" dirty="0">
              <a:latin typeface="Times New Roman" panose="02020603050405020304" pitchFamily="18"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1554" name="文本框 151553"/>
          <p:cNvSpPr txBox="1"/>
          <p:nvPr/>
        </p:nvSpPr>
        <p:spPr>
          <a:xfrm>
            <a:off x="1752600" y="2514600"/>
            <a:ext cx="6172200" cy="10064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3</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9</a:t>
            </a:r>
            <a:r>
              <a:rPr lang="zh-CN" altLang="en-US" sz="6000" b="1" dirty="0">
                <a:latin typeface="黑体" panose="02010609060101010101" pitchFamily="2" charset="-122"/>
                <a:ea typeface="黑体" panose="02010609060101010101" pitchFamily="2" charset="-122"/>
              </a:rPr>
              <a:t>、激励兑现 </a:t>
            </a:r>
            <a:endParaRPr lang="zh-CN" altLang="en-US" sz="6000" b="1" dirty="0">
              <a:latin typeface="黑体" panose="02010609060101010101" pitchFamily="2" charset="-122"/>
              <a:ea typeface="黑体" panose="02010609060101010101" pitchFamily="2" charset="-122"/>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2578" name="文本框 152577"/>
          <p:cNvSpPr txBox="1"/>
          <p:nvPr/>
        </p:nvSpPr>
        <p:spPr>
          <a:xfrm>
            <a:off x="685800" y="384175"/>
            <a:ext cx="7772400" cy="3806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9</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、由人力资源部把各个岗位角色个人的绩效成绩得分汇总统计，计算各岗位角色个人绩效达成情况在企业的相对位置，并据以拟订奖惩兑现方案，并上报总经理审核后实施 </a:t>
            </a:r>
            <a:endParaRPr lang="zh-CN" altLang="en-US" sz="4000" b="1" dirty="0">
              <a:latin typeface="黑体" panose="02010609060101010101" pitchFamily="2" charset="-122"/>
              <a:ea typeface="黑体" panose="02010609060101010101" pitchFamily="2" charset="-122"/>
            </a:endParaRPr>
          </a:p>
        </p:txBody>
      </p:sp>
      <p:sp>
        <p:nvSpPr>
          <p:cNvPr id="152579" name="文本框 152578"/>
          <p:cNvSpPr txBox="1"/>
          <p:nvPr/>
        </p:nvSpPr>
        <p:spPr>
          <a:xfrm>
            <a:off x="990600" y="4543425"/>
            <a:ext cx="7162800" cy="1552575"/>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企业激励机制是否能顺利发挥作用？</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企业激励机制的作用是否能不断强化？ </a:t>
            </a:r>
            <a:endParaRPr lang="zh-CN" altLang="en-US" sz="2400">
              <a:latin typeface="Times New Roman" panose="02020603050405020304" pitchFamily="18"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02" name="文本框 153601"/>
          <p:cNvSpPr txBox="1"/>
          <p:nvPr/>
        </p:nvSpPr>
        <p:spPr>
          <a:xfrm>
            <a:off x="838200" y="1066800"/>
            <a:ext cx="7848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9</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、制定下年度的岗位角色个人目标体系，并汇总分析 </a:t>
            </a:r>
            <a:endParaRPr lang="zh-CN" altLang="en-US" sz="4000" b="1" dirty="0">
              <a:latin typeface="黑体" panose="02010609060101010101" pitchFamily="2" charset="-122"/>
              <a:ea typeface="黑体" panose="02010609060101010101" pitchFamily="2" charset="-122"/>
            </a:endParaRPr>
          </a:p>
        </p:txBody>
      </p:sp>
      <p:sp>
        <p:nvSpPr>
          <p:cNvPr id="153603" name="文本框 153602"/>
          <p:cNvSpPr txBox="1"/>
          <p:nvPr/>
        </p:nvSpPr>
        <p:spPr>
          <a:xfrm>
            <a:off x="1371600" y="3276600"/>
            <a:ext cx="6705600" cy="3017838"/>
          </a:xfrm>
          <a:prstGeom prst="rect">
            <a:avLst/>
          </a:prstGeom>
          <a:noFill/>
          <a:ln w="9525">
            <a:noFill/>
          </a:ln>
        </p:spPr>
        <p:txBody>
          <a:bodyPr>
            <a:spAutoFit/>
          </a:bodyPr>
          <a:p>
            <a:pPr marL="457200" indent="-457200" algn="just">
              <a:spcBef>
                <a:spcPct val="50000"/>
              </a:spcBef>
              <a:buFont typeface="Wingdings" panose="05000000000000000000" pitchFamily="2" charset="2"/>
              <a:buChar char="v"/>
            </a:pPr>
            <a:r>
              <a:rPr lang="zh-CN" altLang="en-US" sz="3200" b="1" dirty="0">
                <a:latin typeface="Times New Roman" panose="02020603050405020304" pitchFamily="18" charset="0"/>
                <a:ea typeface="楷体_GB2312" pitchFamily="49" charset="-122"/>
              </a:rPr>
              <a:t>要解决的问题：</a:t>
            </a:r>
            <a:endParaRPr lang="zh-CN" altLang="en-US" sz="32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3200" dirty="0">
                <a:latin typeface="Times New Roman" panose="02020603050405020304" pitchFamily="18" charset="0"/>
              </a:rPr>
              <a:t>有无必要调整企业激励制度和激励办法？</a:t>
            </a:r>
            <a:endParaRPr lang="zh-CN" altLang="en-US" sz="32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3200" dirty="0">
                <a:latin typeface="Times New Roman" panose="02020603050405020304" pitchFamily="18" charset="0"/>
              </a:rPr>
              <a:t>如何调整修改企业激励制度和激励办法？ </a:t>
            </a:r>
            <a:endParaRPr lang="zh-CN" altLang="en-US" sz="3200">
              <a:latin typeface="Times New Roman" panose="02020603050405020304"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4626" name="文本框 154625"/>
          <p:cNvSpPr txBox="1"/>
          <p:nvPr/>
        </p:nvSpPr>
        <p:spPr>
          <a:xfrm>
            <a:off x="1371600" y="1524000"/>
            <a:ext cx="6477000" cy="3749675"/>
          </a:xfrm>
          <a:prstGeom prst="rect">
            <a:avLst/>
          </a:prstGeom>
          <a:noFill/>
          <a:ln w="9525">
            <a:noFill/>
          </a:ln>
        </p:spPr>
        <p:txBody>
          <a:bodyPr>
            <a:spAutoFit/>
          </a:bodyPr>
          <a:p>
            <a:pPr algn="ctr"/>
            <a:r>
              <a:rPr lang="zh-CN" altLang="en-US" sz="8000" b="1" dirty="0">
                <a:latin typeface="Times New Roman" panose="02020603050405020304" pitchFamily="18" charset="0"/>
                <a:ea typeface="黑体" panose="02010609060101010101" pitchFamily="2" charset="-122"/>
              </a:rPr>
              <a:t>四、</a:t>
            </a:r>
            <a:r>
              <a:rPr lang="en-US" altLang="zh-CN" sz="8000" b="1">
                <a:latin typeface="Times New Roman" panose="02020603050405020304" pitchFamily="18" charset="0"/>
                <a:ea typeface="黑体" panose="02010609060101010101" pitchFamily="2" charset="-122"/>
              </a:rPr>
              <a:t>SH</a:t>
            </a:r>
            <a:r>
              <a:rPr lang="zh-CN" altLang="en-US" sz="8000" b="1" dirty="0">
                <a:latin typeface="Times New Roman" panose="02020603050405020304" pitchFamily="18" charset="0"/>
                <a:ea typeface="黑体" panose="02010609060101010101" pitchFamily="2" charset="-122"/>
              </a:rPr>
              <a:t>目标管理技术的三大功用 </a:t>
            </a:r>
            <a:endParaRPr lang="zh-CN" altLang="en-US" sz="8000" b="1">
              <a:latin typeface="Times New Roman" panose="02020603050405020304" pitchFamily="18" charset="0"/>
              <a:ea typeface="黑体" panose="0201060906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458" name="文本框 19457"/>
          <p:cNvSpPr txBox="1"/>
          <p:nvPr/>
        </p:nvSpPr>
        <p:spPr>
          <a:xfrm>
            <a:off x="762000" y="1146175"/>
            <a:ext cx="7696200" cy="7588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10</a:t>
            </a:r>
            <a:r>
              <a:rPr lang="zh-CN" altLang="en-US" sz="4000" b="1">
                <a:latin typeface="Times New Roman" panose="02020603050405020304" pitchFamily="18" charset="0"/>
                <a:ea typeface="黑体" panose="02010609060101010101" pitchFamily="2" charset="-122"/>
              </a:rPr>
              <a:t>、</a:t>
            </a:r>
            <a:r>
              <a:rPr lang="zh-CN" altLang="en-US" sz="4000" b="1" dirty="0">
                <a:latin typeface="Times New Roman" panose="02020603050405020304" pitchFamily="18" charset="0"/>
                <a:ea typeface="黑体" panose="02010609060101010101" pitchFamily="2" charset="-122"/>
              </a:rPr>
              <a:t>人际关系融合问题</a:t>
            </a:r>
            <a:endParaRPr lang="zh-CN" altLang="en-US" sz="4000" b="1">
              <a:latin typeface="Times New Roman" panose="02020603050405020304" pitchFamily="18" charset="0"/>
              <a:ea typeface="黑体" panose="02010609060101010101" pitchFamily="2" charset="-122"/>
            </a:endParaRPr>
          </a:p>
        </p:txBody>
      </p:sp>
      <p:sp>
        <p:nvSpPr>
          <p:cNvPr id="19459" name="矩形 19458"/>
          <p:cNvSpPr/>
          <p:nvPr/>
        </p:nvSpPr>
        <p:spPr>
          <a:xfrm>
            <a:off x="1143000" y="3048000"/>
            <a:ext cx="7010400" cy="25304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rPr>
              <a:t>        </a:t>
            </a:r>
            <a:r>
              <a:rPr lang="zh-CN" altLang="en-US" sz="4000" b="1" dirty="0">
                <a:latin typeface="Times New Roman" panose="02020603050405020304" pitchFamily="18" charset="0"/>
              </a:rPr>
              <a:t>如何消除企业上至董事长，下至最底层的普通员工彼此相互之间的矛盾，使之休戚相关，荣辱以共，以消除组织内耗？</a:t>
            </a:r>
            <a:endParaRPr lang="zh-CN" altLang="en-US" sz="4000" b="1" dirty="0">
              <a:latin typeface="Times New Roman" panose="02020603050405020304"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5650" name="文本框 155649"/>
          <p:cNvSpPr txBox="1"/>
          <p:nvPr/>
        </p:nvSpPr>
        <p:spPr>
          <a:xfrm>
            <a:off x="1371600" y="1752600"/>
            <a:ext cx="6629400" cy="28352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4</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1</a:t>
            </a:r>
            <a:r>
              <a:rPr lang="zh-CN" altLang="en-US" sz="6000" b="1" dirty="0">
                <a:latin typeface="黑体" panose="02010609060101010101" pitchFamily="2" charset="-122"/>
                <a:ea typeface="黑体" panose="02010609060101010101" pitchFamily="2" charset="-122"/>
              </a:rPr>
              <a:t>、</a:t>
            </a:r>
            <a:r>
              <a:rPr lang="en-US" altLang="zh-CN" sz="6000" b="1">
                <a:latin typeface="黑体" panose="02010609060101010101" pitchFamily="2" charset="-122"/>
                <a:ea typeface="黑体" panose="02010609060101010101" pitchFamily="2" charset="-122"/>
              </a:rPr>
              <a:t>SH</a:t>
            </a:r>
            <a:r>
              <a:rPr lang="zh-CN" altLang="en-US" sz="6000" b="1" dirty="0">
                <a:latin typeface="黑体" panose="02010609060101010101" pitchFamily="2" charset="-122"/>
                <a:ea typeface="黑体" panose="02010609060101010101" pitchFamily="2" charset="-122"/>
              </a:rPr>
              <a:t>目标管理技术的企业创新促进功用</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7634" name="文本框 197633"/>
          <p:cNvSpPr txBox="1"/>
          <p:nvPr/>
        </p:nvSpPr>
        <p:spPr>
          <a:xfrm>
            <a:off x="838200" y="533400"/>
            <a:ext cx="7467600" cy="914400"/>
          </a:xfrm>
          <a:prstGeom prst="rect">
            <a:avLst/>
          </a:prstGeom>
          <a:noFill/>
          <a:ln w="9525">
            <a:noFill/>
          </a:ln>
        </p:spPr>
        <p:txBody>
          <a:bodyPr>
            <a:spAutoFit/>
          </a:bodyPr>
          <a:p>
            <a:pPr algn="ctr">
              <a:spcBef>
                <a:spcPct val="50000"/>
              </a:spcBef>
            </a:pPr>
            <a:r>
              <a:rPr lang="zh-CN" altLang="en-US" sz="5400" dirty="0">
                <a:latin typeface="Times New Roman" panose="02020603050405020304" pitchFamily="18" charset="0"/>
                <a:ea typeface="黑体" panose="02010609060101010101" pitchFamily="2" charset="-122"/>
              </a:rPr>
              <a:t>看谁思路广</a:t>
            </a:r>
            <a:r>
              <a:rPr lang="zh-CN" altLang="en-US" sz="5400" dirty="0">
                <a:latin typeface="Times New Roman" panose="02020603050405020304" pitchFamily="18" charset="0"/>
              </a:rPr>
              <a:t> </a:t>
            </a:r>
            <a:endParaRPr lang="zh-CN" altLang="en-US" sz="5400">
              <a:latin typeface="Times New Roman" panose="02020603050405020304" pitchFamily="18" charset="0"/>
            </a:endParaRPr>
          </a:p>
        </p:txBody>
      </p:sp>
      <p:sp>
        <p:nvSpPr>
          <p:cNvPr id="197635" name="文本框 197634"/>
          <p:cNvSpPr txBox="1"/>
          <p:nvPr/>
        </p:nvSpPr>
        <p:spPr>
          <a:xfrm>
            <a:off x="1066800" y="1905000"/>
            <a:ext cx="7162800" cy="4024313"/>
          </a:xfrm>
          <a:prstGeom prst="rect">
            <a:avLst/>
          </a:prstGeom>
          <a:noFill/>
          <a:ln w="9525">
            <a:noFill/>
          </a:ln>
        </p:spPr>
        <p:txBody>
          <a:bodyPr>
            <a:spAutoFit/>
          </a:bodyPr>
          <a:p>
            <a:pPr marL="457200" indent="-457200" algn="ctr">
              <a:spcBef>
                <a:spcPct val="50000"/>
              </a:spcBef>
            </a:pPr>
            <a:r>
              <a:rPr lang="zh-CN" altLang="en-US" sz="4400" dirty="0">
                <a:latin typeface="Times New Roman" panose="02020603050405020304" pitchFamily="18" charset="0"/>
                <a:ea typeface="华文新魏" panose="02010800040101010101" pitchFamily="2" charset="-122"/>
              </a:rPr>
              <a:t>游戏规则</a:t>
            </a:r>
            <a:endParaRPr lang="zh-CN" altLang="en-US" sz="4400" dirty="0">
              <a:latin typeface="Times New Roman" panose="02020603050405020304" pitchFamily="18" charset="0"/>
            </a:endParaRPr>
          </a:p>
          <a:p>
            <a:pPr marL="457200" indent="-457200" algn="just">
              <a:spcBef>
                <a:spcPct val="50000"/>
              </a:spcBef>
              <a:buFont typeface="Wingdings" panose="05000000000000000000" pitchFamily="2" charset="2"/>
              <a:buChar char="Ø"/>
            </a:pPr>
            <a:r>
              <a:rPr lang="zh-CN" altLang="en-US" sz="3200" dirty="0">
                <a:latin typeface="Times New Roman" panose="02020603050405020304" pitchFamily="18" charset="0"/>
              </a:rPr>
              <a:t>每人发给</a:t>
            </a:r>
            <a:r>
              <a:rPr lang="en-US" altLang="zh-CN" sz="3200">
                <a:latin typeface="Times New Roman" panose="02020603050405020304" pitchFamily="18" charset="0"/>
              </a:rPr>
              <a:t>10</a:t>
            </a:r>
            <a:r>
              <a:rPr lang="zh-CN" altLang="en-US" sz="3200" dirty="0">
                <a:latin typeface="Times New Roman" panose="02020603050405020304" pitchFamily="18" charset="0"/>
              </a:rPr>
              <a:t>根火柴，限时</a:t>
            </a:r>
            <a:r>
              <a:rPr lang="en-US" altLang="zh-CN" sz="3200">
                <a:latin typeface="Times New Roman" panose="02020603050405020304" pitchFamily="18" charset="0"/>
              </a:rPr>
              <a:t>10</a:t>
            </a:r>
            <a:r>
              <a:rPr lang="zh-CN" altLang="en-US" sz="3200" dirty="0">
                <a:latin typeface="Times New Roman" panose="02020603050405020304" pitchFamily="18" charset="0"/>
              </a:rPr>
              <a:t>分钟，看谁摆出的等边组合平面图形最多；</a:t>
            </a:r>
            <a:endParaRPr lang="zh-CN" altLang="en-US" sz="3200" dirty="0">
              <a:latin typeface="Times New Roman" panose="02020603050405020304" pitchFamily="18" charset="0"/>
            </a:endParaRPr>
          </a:p>
          <a:p>
            <a:pPr marL="457200" indent="-457200" algn="just">
              <a:spcBef>
                <a:spcPct val="50000"/>
              </a:spcBef>
              <a:buFont typeface="Wingdings" panose="05000000000000000000" pitchFamily="2" charset="2"/>
              <a:buChar char="Ø"/>
            </a:pPr>
            <a:r>
              <a:rPr lang="zh-CN" altLang="en-US" sz="3200" dirty="0">
                <a:latin typeface="Times New Roman" panose="02020603050405020304" pitchFamily="18" charset="0"/>
              </a:rPr>
              <a:t>每摆出一个用纸和笔记载下来，最后计数；</a:t>
            </a:r>
            <a:endParaRPr lang="zh-CN" altLang="en-US" sz="3200" dirty="0">
              <a:latin typeface="Times New Roman" panose="02020603050405020304" pitchFamily="18" charset="0"/>
            </a:endParaRPr>
          </a:p>
          <a:p>
            <a:pPr marL="457200" indent="-457200" algn="just">
              <a:spcBef>
                <a:spcPct val="50000"/>
              </a:spcBef>
              <a:buFont typeface="Wingdings" panose="05000000000000000000" pitchFamily="2" charset="2"/>
              <a:buChar char="Ø"/>
            </a:pPr>
            <a:r>
              <a:rPr lang="zh-CN" altLang="en-US" sz="3200" dirty="0">
                <a:latin typeface="Times New Roman" panose="02020603050405020304" pitchFamily="18" charset="0"/>
              </a:rPr>
              <a:t>最多者优胜者。</a:t>
            </a:r>
            <a:r>
              <a:rPr lang="zh-CN" altLang="en-US" sz="3600" dirty="0">
                <a:latin typeface="Times New Roman" panose="02020603050405020304" pitchFamily="18" charset="0"/>
              </a:rPr>
              <a:t> </a:t>
            </a:r>
            <a:endParaRPr lang="zh-CN" altLang="en-US" sz="3600">
              <a:latin typeface="Times New Roman" panose="02020603050405020304" pitchFamily="18"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6674" name="文本框 156673"/>
          <p:cNvSpPr txBox="1"/>
          <p:nvPr/>
        </p:nvSpPr>
        <p:spPr>
          <a:xfrm>
            <a:off x="838200" y="2152650"/>
            <a:ext cx="7391400" cy="3635375"/>
          </a:xfrm>
          <a:prstGeom prst="rect">
            <a:avLst/>
          </a:prstGeom>
          <a:noFill/>
          <a:ln w="9525">
            <a:noFill/>
          </a:ln>
        </p:spPr>
        <p:txBody>
          <a:bodyPr>
            <a:spAutoFit/>
          </a:bodyPr>
          <a:p>
            <a:pPr marL="457200" indent="-457200" algn="just">
              <a:lnSpc>
                <a:spcPct val="90000"/>
              </a:lnSpc>
              <a:buFont typeface="Wingdings" panose="05000000000000000000" pitchFamily="2" charset="2"/>
              <a:buChar char="q"/>
            </a:pPr>
            <a:r>
              <a:rPr lang="zh-CN" altLang="en-US" sz="2800" b="1" dirty="0">
                <a:latin typeface="Times New Roman" panose="02020603050405020304" pitchFamily="18" charset="0"/>
                <a:ea typeface="楷体_GB2312" pitchFamily="49" charset="-122"/>
              </a:rPr>
              <a:t>企业利润来自创新。</a:t>
            </a:r>
            <a:endParaRPr lang="zh-CN" altLang="en-US" sz="2800" dirty="0">
              <a:latin typeface="Times New Roman" panose="02020603050405020304" pitchFamily="18" charset="0"/>
            </a:endParaRPr>
          </a:p>
          <a:p>
            <a:pPr marL="457200" indent="-457200" algn="just">
              <a:buFont typeface="Wingdings" panose="05000000000000000000" pitchFamily="2" charset="2"/>
              <a:buChar char="q"/>
            </a:pPr>
            <a:r>
              <a:rPr lang="zh-CN" altLang="en-US" sz="2800" b="1" dirty="0">
                <a:latin typeface="Times New Roman" panose="02020603050405020304" pitchFamily="18" charset="0"/>
                <a:ea typeface="楷体_GB2312" pitchFamily="49" charset="-122"/>
              </a:rPr>
              <a:t>企业家的特性就是创新，不创新就不是企业家。创新不仅是技术创新</a:t>
            </a:r>
            <a:r>
              <a:rPr lang="en-US" altLang="zh-CN" sz="2800" b="1">
                <a:latin typeface="Times New Roman" panose="02020603050405020304" pitchFamily="18" charset="0"/>
                <a:ea typeface="楷体_GB2312" pitchFamily="49" charset="-122"/>
              </a:rPr>
              <a:t>,</a:t>
            </a:r>
            <a:r>
              <a:rPr lang="zh-CN" altLang="en-US" sz="2800" b="1" dirty="0">
                <a:latin typeface="Times New Roman" panose="02020603050405020304" pitchFamily="18" charset="0"/>
                <a:ea typeface="楷体_GB2312" pitchFamily="49" charset="-122"/>
              </a:rPr>
              <a:t>还有制度创新。</a:t>
            </a:r>
            <a:endParaRPr lang="zh-CN" altLang="en-US" sz="2800" dirty="0">
              <a:latin typeface="Times New Roman" panose="02020603050405020304" pitchFamily="18" charset="0"/>
            </a:endParaRPr>
          </a:p>
          <a:p>
            <a:pPr marL="457200" indent="-457200" algn="just">
              <a:lnSpc>
                <a:spcPct val="90000"/>
              </a:lnSpc>
              <a:buFont typeface="Wingdings" panose="05000000000000000000" pitchFamily="2" charset="2"/>
              <a:buChar char="q"/>
            </a:pPr>
            <a:r>
              <a:rPr lang="zh-CN" altLang="en-US" sz="2800" b="1" dirty="0">
                <a:latin typeface="Times New Roman" panose="02020603050405020304" pitchFamily="18" charset="0"/>
                <a:ea typeface="楷体_GB2312" pitchFamily="49" charset="-122"/>
              </a:rPr>
              <a:t>企业创新的五个方面：</a:t>
            </a:r>
            <a:endParaRPr lang="zh-CN" altLang="en-US" sz="2800" dirty="0">
              <a:latin typeface="Times New Roman" panose="02020603050405020304" pitchFamily="18" charset="0"/>
            </a:endParaRPr>
          </a:p>
          <a:p>
            <a:pPr marL="457200" indent="-457200" algn="just">
              <a:lnSpc>
                <a:spcPct val="90000"/>
              </a:lnSpc>
              <a:buFont typeface="Wingdings" panose="05000000000000000000" pitchFamily="2" charset="2"/>
              <a:buChar char="Ø"/>
            </a:pPr>
            <a:r>
              <a:rPr lang="zh-CN" altLang="en-US" sz="2800" dirty="0">
                <a:latin typeface="Times New Roman" panose="02020603050405020304" pitchFamily="18" charset="0"/>
              </a:rPr>
              <a:t>引入一种新的产品或提供一种产品的新质量；</a:t>
            </a:r>
            <a:endParaRPr lang="zh-CN" altLang="en-US" sz="2800" dirty="0">
              <a:latin typeface="Times New Roman" panose="02020603050405020304" pitchFamily="18" charset="0"/>
            </a:endParaRPr>
          </a:p>
          <a:p>
            <a:pPr marL="457200" indent="-457200" algn="just">
              <a:lnSpc>
                <a:spcPct val="90000"/>
              </a:lnSpc>
              <a:buFont typeface="Wingdings" panose="05000000000000000000" pitchFamily="2" charset="2"/>
              <a:buChar char="Ø"/>
            </a:pPr>
            <a:r>
              <a:rPr lang="zh-CN" altLang="en-US" sz="2800" dirty="0">
                <a:latin typeface="Times New Roman" panose="02020603050405020304" pitchFamily="18" charset="0"/>
              </a:rPr>
              <a:t>采用一种新的生产方法；</a:t>
            </a:r>
            <a:endParaRPr lang="zh-CN" altLang="en-US" sz="2800" dirty="0">
              <a:latin typeface="Times New Roman" panose="02020603050405020304" pitchFamily="18" charset="0"/>
            </a:endParaRPr>
          </a:p>
          <a:p>
            <a:pPr marL="457200" indent="-457200" algn="just">
              <a:lnSpc>
                <a:spcPct val="90000"/>
              </a:lnSpc>
              <a:buFont typeface="Wingdings" panose="05000000000000000000" pitchFamily="2" charset="2"/>
              <a:buChar char="Ø"/>
            </a:pPr>
            <a:r>
              <a:rPr lang="zh-CN" altLang="en-US" sz="2800" dirty="0">
                <a:latin typeface="Times New Roman" panose="02020603050405020304" pitchFamily="18" charset="0"/>
              </a:rPr>
              <a:t>开辟一个新的市场；</a:t>
            </a:r>
            <a:endParaRPr lang="zh-CN" altLang="en-US" sz="2800" dirty="0">
              <a:latin typeface="Times New Roman" panose="02020603050405020304" pitchFamily="18" charset="0"/>
            </a:endParaRPr>
          </a:p>
          <a:p>
            <a:pPr marL="457200" indent="-457200" algn="just">
              <a:lnSpc>
                <a:spcPct val="90000"/>
              </a:lnSpc>
              <a:buFont typeface="Wingdings" panose="05000000000000000000" pitchFamily="2" charset="2"/>
              <a:buChar char="Ø"/>
            </a:pPr>
            <a:r>
              <a:rPr lang="zh-CN" altLang="en-US" sz="2800" dirty="0">
                <a:latin typeface="Times New Roman" panose="02020603050405020304" pitchFamily="18" charset="0"/>
              </a:rPr>
              <a:t>获取一种原料或半成品的新的供给来源；</a:t>
            </a:r>
            <a:endParaRPr lang="zh-CN" altLang="en-US" sz="2800" dirty="0">
              <a:latin typeface="Times New Roman" panose="02020603050405020304" pitchFamily="18" charset="0"/>
            </a:endParaRPr>
          </a:p>
          <a:p>
            <a:pPr marL="457200" indent="-457200" algn="just">
              <a:lnSpc>
                <a:spcPct val="90000"/>
              </a:lnSpc>
              <a:buFont typeface="Wingdings" panose="05000000000000000000" pitchFamily="2" charset="2"/>
              <a:buChar char="Ø"/>
            </a:pPr>
            <a:r>
              <a:rPr lang="zh-CN" altLang="en-US" sz="2800" dirty="0">
                <a:latin typeface="Times New Roman" panose="02020603050405020304" pitchFamily="18" charset="0"/>
              </a:rPr>
              <a:t>实行一种新的企业组织形式。  </a:t>
            </a:r>
            <a:endParaRPr lang="zh-CN" altLang="en-US" sz="2800">
              <a:latin typeface="Times New Roman" panose="02020603050405020304" pitchFamily="18" charset="0"/>
            </a:endParaRPr>
          </a:p>
        </p:txBody>
      </p:sp>
      <p:sp>
        <p:nvSpPr>
          <p:cNvPr id="156675" name="文本框 156674"/>
          <p:cNvSpPr txBox="1"/>
          <p:nvPr/>
        </p:nvSpPr>
        <p:spPr>
          <a:xfrm>
            <a:off x="609600" y="8413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、熊彼特的企业创新理论</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7698" name="文本框 157697"/>
          <p:cNvSpPr txBox="1"/>
          <p:nvPr/>
        </p:nvSpPr>
        <p:spPr>
          <a:xfrm>
            <a:off x="533400" y="1905000"/>
            <a:ext cx="8153400" cy="4437063"/>
          </a:xfrm>
          <a:prstGeom prst="rect">
            <a:avLst/>
          </a:prstGeom>
          <a:noFill/>
          <a:ln w="9525">
            <a:noFill/>
          </a:ln>
        </p:spPr>
        <p:txBody>
          <a:bodyPr>
            <a:spAutoFit/>
          </a:bodyPr>
          <a:p>
            <a:pPr marL="457200" indent="-457200" algn="just">
              <a:lnSpc>
                <a:spcPct val="90000"/>
              </a:lnSpc>
              <a:spcBef>
                <a:spcPct val="50000"/>
              </a:spcBef>
              <a:buFont typeface="Wingdings" panose="05000000000000000000" pitchFamily="2" charset="2"/>
              <a:buChar char="q"/>
            </a:pPr>
            <a:r>
              <a:rPr lang="zh-CN" altLang="en-US" sz="2400" b="1" dirty="0">
                <a:latin typeface="Times New Roman" panose="02020603050405020304" pitchFamily="18" charset="0"/>
                <a:ea typeface="楷体_GB2312" pitchFamily="49" charset="-122"/>
              </a:rPr>
              <a:t>专业知识：创新原材料</a:t>
            </a:r>
            <a:r>
              <a:rPr lang="en-US" altLang="zh-CN" sz="2400" b="1">
                <a:latin typeface="Times New Roman" panose="02020603050405020304" pitchFamily="18" charset="0"/>
                <a:ea typeface="楷体_GB2312" pitchFamily="49" charset="-122"/>
              </a:rPr>
              <a:t>——</a:t>
            </a:r>
            <a:r>
              <a:rPr lang="zh-CN" altLang="en-US" sz="2400" dirty="0">
                <a:latin typeface="宋体" panose="02010600030101010101" pitchFamily="2" charset="-122"/>
              </a:rPr>
              <a:t>员工自主选择目标达成途径和措施，这种自主性是一种权力，又是一种约束，使之必须不断努力学习与工作相关的专业知识</a:t>
            </a:r>
            <a:r>
              <a:rPr lang="zh-CN" altLang="en-US" sz="2400" b="1" dirty="0">
                <a:latin typeface="Times New Roman" panose="02020603050405020304" pitchFamily="18" charset="0"/>
                <a:ea typeface="楷体_GB2312" pitchFamily="49" charset="-122"/>
              </a:rPr>
              <a:t>。</a:t>
            </a:r>
            <a:endParaRPr lang="zh-CN" altLang="en-US" sz="2400" dirty="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q"/>
            </a:pPr>
            <a:r>
              <a:rPr lang="zh-CN" altLang="en-US" sz="2400" b="1" dirty="0">
                <a:latin typeface="Times New Roman" panose="02020603050405020304" pitchFamily="18" charset="0"/>
                <a:ea typeface="楷体_GB2312" pitchFamily="49" charset="-122"/>
              </a:rPr>
              <a:t>创造性思维技能：忘掉过去的成功，突破积极的惰性</a:t>
            </a:r>
            <a:r>
              <a:rPr lang="en-US" altLang="zh-CN" sz="2400" b="1">
                <a:latin typeface="Times New Roman" panose="02020603050405020304" pitchFamily="18" charset="0"/>
                <a:ea typeface="楷体_GB2312" pitchFamily="49" charset="-122"/>
              </a:rPr>
              <a:t>——</a:t>
            </a:r>
            <a:r>
              <a:rPr lang="zh-CN" altLang="en-US" sz="2400" dirty="0">
                <a:latin typeface="宋体" panose="02010600030101010101" pitchFamily="2" charset="-122"/>
              </a:rPr>
              <a:t>工作业绩的不断改善，日清日高、月清月高、年清年高：自我超越，使之不得不忘掉过去的成功经验，进而突破思维定式和积极的惰性</a:t>
            </a:r>
            <a:r>
              <a:rPr lang="zh-CN" altLang="en-US" sz="2400" b="1" dirty="0">
                <a:latin typeface="Times New Roman" panose="02020603050405020304" pitchFamily="18" charset="0"/>
                <a:ea typeface="楷体_GB2312" pitchFamily="49" charset="-122"/>
              </a:rPr>
              <a:t>；</a:t>
            </a:r>
            <a:endParaRPr lang="zh-CN" altLang="en-US" sz="2400" dirty="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q"/>
            </a:pPr>
            <a:r>
              <a:rPr lang="zh-CN" altLang="en-US" sz="2400" b="1" dirty="0">
                <a:latin typeface="Times New Roman" panose="02020603050405020304" pitchFamily="18" charset="0"/>
                <a:ea typeface="楷体_GB2312" pitchFamily="49" charset="-122"/>
              </a:rPr>
              <a:t>激励：</a:t>
            </a:r>
            <a:r>
              <a:rPr lang="zh-CN" altLang="en-US" sz="2400">
                <a:latin typeface="Times New Roman" panose="02020603050405020304" pitchFamily="18" charset="0"/>
              </a:rPr>
              <a:t> </a:t>
            </a:r>
            <a:endParaRPr lang="zh-CN" altLang="en-US" sz="240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Ø"/>
            </a:pPr>
            <a:r>
              <a:rPr lang="zh-CN" altLang="en-US" sz="2400" dirty="0">
                <a:latin typeface="Times New Roman" panose="02020603050405020304" pitchFamily="18" charset="0"/>
              </a:rPr>
              <a:t>外在激励：金钱、地位、荣誉、权力；</a:t>
            </a:r>
            <a:endParaRPr lang="zh-CN" altLang="en-US" sz="2400" dirty="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Ø"/>
            </a:pPr>
            <a:r>
              <a:rPr lang="zh-CN" altLang="en-US" sz="2400" dirty="0">
                <a:latin typeface="Times New Roman" panose="02020603050405020304" pitchFamily="18" charset="0"/>
              </a:rPr>
              <a:t>内在激励：价值选择、爱好兴趣</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目标管理技术的边际对比的激励原理。</a:t>
            </a:r>
            <a:endParaRPr lang="zh-CN" altLang="en-US" sz="2400" dirty="0">
              <a:latin typeface="Times New Roman" panose="02020603050405020304" pitchFamily="18" charset="0"/>
            </a:endParaRPr>
          </a:p>
        </p:txBody>
      </p:sp>
      <p:sp>
        <p:nvSpPr>
          <p:cNvPr id="157699" name="文本框 157698"/>
          <p:cNvSpPr txBox="1"/>
          <p:nvPr/>
        </p:nvSpPr>
        <p:spPr>
          <a:xfrm>
            <a:off x="1752600" y="304800"/>
            <a:ext cx="5943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dirty="0">
                <a:latin typeface="黑体" panose="02010609060101010101" pitchFamily="2" charset="-122"/>
                <a:ea typeface="黑体" panose="02010609060101010101" pitchFamily="2" charset="-122"/>
              </a:rPr>
              <a:t> </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目标管理技术与创新的条件积累</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8722" name="文本框 158721"/>
          <p:cNvSpPr txBox="1"/>
          <p:nvPr/>
        </p:nvSpPr>
        <p:spPr>
          <a:xfrm>
            <a:off x="1524000" y="609600"/>
            <a:ext cx="6172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目标管理技术与创新的过程分析</a:t>
            </a:r>
            <a:endParaRPr lang="zh-CN" altLang="en-US" sz="4000" b="1">
              <a:latin typeface="黑体" panose="02010609060101010101" pitchFamily="2" charset="-122"/>
              <a:ea typeface="黑体" panose="02010609060101010101" pitchFamily="2" charset="-122"/>
            </a:endParaRPr>
          </a:p>
        </p:txBody>
      </p:sp>
      <p:sp>
        <p:nvSpPr>
          <p:cNvPr id="158723" name="文本框 158722"/>
          <p:cNvSpPr txBox="1"/>
          <p:nvPr/>
        </p:nvSpPr>
        <p:spPr>
          <a:xfrm>
            <a:off x="990600" y="2438400"/>
            <a:ext cx="7543800" cy="3743325"/>
          </a:xfrm>
          <a:prstGeom prst="rect">
            <a:avLst/>
          </a:prstGeom>
          <a:noFill/>
          <a:ln w="9525">
            <a:noFill/>
          </a:ln>
        </p:spPr>
        <p:txBody>
          <a:bodyPr>
            <a:spAutoFit/>
          </a:bodyPr>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危机分析：问题识别</a:t>
            </a:r>
            <a:r>
              <a:rPr lang="en-US" altLang="zh-CN" sz="2400">
                <a:latin typeface="Times New Roman" panose="02020603050405020304" pitchFamily="18" charset="0"/>
              </a:rPr>
              <a:t>——</a:t>
            </a:r>
            <a:r>
              <a:rPr lang="zh-CN" altLang="en-US" sz="2400" dirty="0">
                <a:latin typeface="Times New Roman" panose="02020603050405020304" pitchFamily="18" charset="0"/>
              </a:rPr>
              <a:t>目标与现实的差距；</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资源边界定义</a:t>
            </a:r>
            <a:r>
              <a:rPr lang="en-US" altLang="zh-CN" sz="2400">
                <a:latin typeface="Times New Roman" panose="02020603050405020304" pitchFamily="18" charset="0"/>
              </a:rPr>
              <a:t>——</a:t>
            </a:r>
            <a:r>
              <a:rPr lang="zh-CN" altLang="en-US" sz="2400" dirty="0">
                <a:latin typeface="Times New Roman" panose="02020603050405020304" pitchFamily="18" charset="0"/>
              </a:rPr>
              <a:t>目标实施的授权；</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机遇分析</a:t>
            </a:r>
            <a:r>
              <a:rPr lang="en-US" altLang="zh-CN" sz="2400">
                <a:latin typeface="Times New Roman" panose="02020603050405020304" pitchFamily="18" charset="0"/>
              </a:rPr>
              <a:t>——</a:t>
            </a:r>
            <a:r>
              <a:rPr lang="zh-CN" altLang="en-US" sz="2400" dirty="0">
                <a:latin typeface="Times New Roman" panose="02020603050405020304" pitchFamily="18" charset="0"/>
              </a:rPr>
              <a:t>目标管理的措施计划；</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“积木”拆装试验</a:t>
            </a:r>
            <a:r>
              <a:rPr lang="en-US" altLang="zh-CN" sz="2400">
                <a:latin typeface="Times New Roman" panose="02020603050405020304" pitchFamily="18" charset="0"/>
              </a:rPr>
              <a:t>——</a:t>
            </a:r>
            <a:r>
              <a:rPr lang="zh-CN" altLang="en-US" sz="2400" dirty="0">
                <a:latin typeface="Times New Roman" panose="02020603050405020304" pitchFamily="18" charset="0"/>
              </a:rPr>
              <a:t>自我经营；</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效果检验：问题解决的有效性分析</a:t>
            </a:r>
            <a:r>
              <a:rPr lang="en-US" altLang="zh-CN" sz="2400">
                <a:latin typeface="Times New Roman" panose="02020603050405020304" pitchFamily="18" charset="0"/>
              </a:rPr>
              <a:t>——</a:t>
            </a:r>
            <a:r>
              <a:rPr lang="zh-CN" altLang="en-US" sz="2400" dirty="0">
                <a:latin typeface="Times New Roman" panose="02020603050405020304" pitchFamily="18" charset="0"/>
              </a:rPr>
              <a:t>自我评价；</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效益检验：成本分析</a:t>
            </a:r>
            <a:r>
              <a:rPr lang="en-US" altLang="zh-CN" sz="2400">
                <a:latin typeface="Times New Roman" panose="02020603050405020304" pitchFamily="18" charset="0"/>
              </a:rPr>
              <a:t>——</a:t>
            </a:r>
            <a:r>
              <a:rPr lang="zh-CN" altLang="en-US" sz="2400" dirty="0">
                <a:latin typeface="Times New Roman" panose="02020603050405020304" pitchFamily="18" charset="0"/>
              </a:rPr>
              <a:t>核心目标考核；</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创新推广</a:t>
            </a:r>
            <a:r>
              <a:rPr lang="en-US" altLang="zh-CN" sz="2400">
                <a:latin typeface="Times New Roman" panose="02020603050405020304" pitchFamily="18" charset="0"/>
              </a:rPr>
              <a:t>——</a:t>
            </a:r>
            <a:r>
              <a:rPr lang="zh-CN" altLang="en-US" sz="2400" dirty="0">
                <a:latin typeface="Times New Roman" panose="02020603050405020304" pitchFamily="18" charset="0"/>
              </a:rPr>
              <a:t>知识共享。</a:t>
            </a:r>
            <a:endParaRPr lang="zh-CN" altLang="en-US" sz="2400">
              <a:latin typeface="Times New Roman" panose="02020603050405020304" pitchFamily="18"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9746" name="文本框 159745"/>
          <p:cNvSpPr txBox="1"/>
          <p:nvPr/>
        </p:nvSpPr>
        <p:spPr>
          <a:xfrm>
            <a:off x="990600" y="304800"/>
            <a:ext cx="7239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目标管理技术与来自个体的创新障碍</a:t>
            </a:r>
            <a:endParaRPr lang="zh-CN" altLang="en-US" sz="4000" b="1">
              <a:latin typeface="黑体" panose="02010609060101010101" pitchFamily="2" charset="-122"/>
              <a:ea typeface="黑体" panose="02010609060101010101" pitchFamily="2" charset="-122"/>
            </a:endParaRPr>
          </a:p>
        </p:txBody>
      </p:sp>
      <p:sp>
        <p:nvSpPr>
          <p:cNvPr id="159747" name="文本框 159746"/>
          <p:cNvSpPr txBox="1"/>
          <p:nvPr/>
        </p:nvSpPr>
        <p:spPr>
          <a:xfrm>
            <a:off x="533400" y="2133600"/>
            <a:ext cx="8153400" cy="3925888"/>
          </a:xfrm>
          <a:prstGeom prst="rect">
            <a:avLst/>
          </a:prstGeom>
          <a:noFill/>
          <a:ln w="9525">
            <a:noFill/>
          </a:ln>
        </p:spPr>
        <p:txBody>
          <a:bodyPr>
            <a:spAutoFit/>
          </a:bodyPr>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思维定式：对一部分可资利用的信息很敏感，而对另一部分却很迟钝</a:t>
            </a:r>
            <a:r>
              <a:rPr lang="en-US" altLang="zh-CN" sz="2400">
                <a:latin typeface="Times New Roman" panose="02020603050405020304" pitchFamily="18" charset="0"/>
              </a:rPr>
              <a:t>——</a:t>
            </a:r>
            <a:r>
              <a:rPr lang="zh-CN" altLang="en-US" sz="2400" dirty="0">
                <a:latin typeface="Times New Roman" panose="02020603050405020304" pitchFamily="18" charset="0"/>
              </a:rPr>
              <a:t>核心目标约束，使之无法固守老经验和旧模式，迫使观念更新，方法创新；</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策略障碍：唯一正确答案的思维方式，缺乏灵活性</a:t>
            </a:r>
            <a:r>
              <a:rPr lang="en-US" altLang="zh-CN" sz="2400">
                <a:latin typeface="Times New Roman" panose="02020603050405020304" pitchFamily="18" charset="0"/>
              </a:rPr>
              <a:t>——</a:t>
            </a:r>
            <a:r>
              <a:rPr lang="zh-CN" altLang="en-US" sz="2400" dirty="0">
                <a:latin typeface="Times New Roman" panose="02020603050405020304" pitchFamily="18" charset="0"/>
              </a:rPr>
              <a:t>不断更新的目标，必须拓展思路，在策略措施上创新；</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价值障碍：由自己的价值观念来以偏概全、顽固不化</a:t>
            </a:r>
            <a:r>
              <a:rPr lang="en-US" altLang="zh-CN" sz="2400">
                <a:latin typeface="Times New Roman" panose="02020603050405020304" pitchFamily="18" charset="0"/>
              </a:rPr>
              <a:t>——</a:t>
            </a:r>
            <a:r>
              <a:rPr lang="zh-CN" altLang="en-US" sz="2400" dirty="0">
                <a:latin typeface="Times New Roman" panose="02020603050405020304" pitchFamily="18" charset="0"/>
              </a:rPr>
              <a:t>利益驱动力的存在迫使观念不断更新；</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自我形象障碍：害怕失败，害怕与众不同，害怕否定评价</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目标管理技术会创造一个争相创新的文化环境。</a:t>
            </a:r>
            <a:endParaRPr lang="zh-CN" altLang="en-US" sz="2400" dirty="0">
              <a:latin typeface="Times New Roman" panose="02020603050405020304" pitchFamily="18"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0770" name="文本框 160769"/>
          <p:cNvSpPr txBox="1"/>
          <p:nvPr/>
        </p:nvSpPr>
        <p:spPr>
          <a:xfrm>
            <a:off x="990600" y="76200"/>
            <a:ext cx="7086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目标管理技术与来自组织的创新障碍</a:t>
            </a:r>
            <a:endParaRPr lang="zh-CN" altLang="en-US" sz="4000" b="1">
              <a:latin typeface="黑体" panose="02010609060101010101" pitchFamily="2" charset="-122"/>
              <a:ea typeface="黑体" panose="02010609060101010101" pitchFamily="2" charset="-122"/>
            </a:endParaRPr>
          </a:p>
        </p:txBody>
      </p:sp>
      <p:sp>
        <p:nvSpPr>
          <p:cNvPr id="160771" name="文本框 160770"/>
          <p:cNvSpPr txBox="1"/>
          <p:nvPr/>
        </p:nvSpPr>
        <p:spPr>
          <a:xfrm>
            <a:off x="381000" y="1524000"/>
            <a:ext cx="8382000" cy="4968875"/>
          </a:xfrm>
          <a:prstGeom prst="rect">
            <a:avLst/>
          </a:prstGeom>
          <a:noFill/>
          <a:ln w="9525">
            <a:noFill/>
          </a:ln>
        </p:spPr>
        <p:txBody>
          <a:bodyPr>
            <a:spAutoFit/>
          </a:bodyPr>
          <a:p>
            <a:pPr marL="457200" indent="-457200">
              <a:spcBef>
                <a:spcPct val="25000"/>
              </a:spcBef>
              <a:buFont typeface="Wingdings" panose="05000000000000000000" pitchFamily="2" charset="2"/>
              <a:buChar char="q"/>
            </a:pPr>
            <a:r>
              <a:rPr lang="zh-CN" altLang="en-US" sz="2000" dirty="0">
                <a:latin typeface="Times New Roman" panose="02020603050405020304" pitchFamily="18" charset="0"/>
              </a:rPr>
              <a:t>资源短缺与缺乏管理支持</a:t>
            </a:r>
            <a:r>
              <a:rPr lang="en-US" altLang="zh-CN" sz="2000">
                <a:latin typeface="Times New Roman" panose="02020603050405020304" pitchFamily="18" charset="0"/>
              </a:rPr>
              <a:t>——SH</a:t>
            </a:r>
            <a:r>
              <a:rPr lang="zh-CN" altLang="en-US" sz="2000" dirty="0">
                <a:latin typeface="Times New Roman" panose="02020603050405020304" pitchFamily="18" charset="0"/>
              </a:rPr>
              <a:t>目标管理技术强调权与事相匹配；</a:t>
            </a:r>
            <a:endParaRPr lang="zh-CN" altLang="en-US" sz="2000" dirty="0">
              <a:latin typeface="Times New Roman" panose="02020603050405020304" pitchFamily="18" charset="0"/>
            </a:endParaRPr>
          </a:p>
          <a:p>
            <a:pPr marL="457200" indent="-457200">
              <a:spcBef>
                <a:spcPct val="25000"/>
              </a:spcBef>
              <a:buFont typeface="Wingdings" panose="05000000000000000000" pitchFamily="2" charset="2"/>
              <a:buChar char="q"/>
            </a:pPr>
            <a:r>
              <a:rPr lang="zh-CN" altLang="en-US" sz="2000" dirty="0">
                <a:latin typeface="Times New Roman" panose="02020603050405020304" pitchFamily="18" charset="0"/>
              </a:rPr>
              <a:t>官僚主义与官样文章</a:t>
            </a:r>
            <a:r>
              <a:rPr lang="en-US" altLang="zh-CN" sz="2000">
                <a:latin typeface="Times New Roman" panose="02020603050405020304" pitchFamily="18" charset="0"/>
              </a:rPr>
              <a:t>——SH</a:t>
            </a:r>
            <a:r>
              <a:rPr lang="zh-CN" altLang="en-US" sz="2000" dirty="0">
                <a:latin typeface="Times New Roman" panose="02020603050405020304" pitchFamily="18" charset="0"/>
              </a:rPr>
              <a:t>目标管理技术会把死板的科层结构打碎；</a:t>
            </a:r>
            <a:endParaRPr lang="zh-CN" altLang="en-US" sz="2000" dirty="0">
              <a:latin typeface="Times New Roman" panose="02020603050405020304" pitchFamily="18" charset="0"/>
            </a:endParaRPr>
          </a:p>
          <a:p>
            <a:pPr marL="457200" indent="-457200">
              <a:spcBef>
                <a:spcPct val="25000"/>
              </a:spcBef>
              <a:buFont typeface="Wingdings" panose="05000000000000000000" pitchFamily="2" charset="2"/>
              <a:buChar char="q"/>
            </a:pPr>
            <a:r>
              <a:rPr lang="zh-CN" altLang="en-US" sz="2000" dirty="0">
                <a:latin typeface="Times New Roman" panose="02020603050405020304" pitchFamily="18" charset="0"/>
              </a:rPr>
              <a:t>岗位职能性短视</a:t>
            </a:r>
            <a:r>
              <a:rPr lang="en-US" altLang="zh-CN" sz="2000">
                <a:latin typeface="Times New Roman" panose="02020603050405020304" pitchFamily="18" charset="0"/>
              </a:rPr>
              <a:t>——</a:t>
            </a:r>
            <a:r>
              <a:rPr lang="zh-CN" altLang="en-US" sz="2000" dirty="0">
                <a:latin typeface="Times New Roman" panose="02020603050405020304" pitchFamily="18" charset="0"/>
              </a:rPr>
              <a:t>在</a:t>
            </a:r>
            <a:r>
              <a:rPr lang="en-US" altLang="zh-CN" sz="2000">
                <a:latin typeface="Times New Roman" panose="02020603050405020304" pitchFamily="18" charset="0"/>
              </a:rPr>
              <a:t>SH</a:t>
            </a:r>
            <a:r>
              <a:rPr lang="zh-CN" altLang="en-US" sz="2000" dirty="0">
                <a:latin typeface="Times New Roman" panose="02020603050405020304" pitchFamily="18" charset="0"/>
              </a:rPr>
              <a:t>目标管理技术中，下属员工的绩效中包含有对团队绩效的责任；</a:t>
            </a:r>
            <a:endParaRPr lang="zh-CN" altLang="en-US" sz="2000" dirty="0">
              <a:latin typeface="Times New Roman" panose="02020603050405020304" pitchFamily="18" charset="0"/>
            </a:endParaRPr>
          </a:p>
          <a:p>
            <a:pPr marL="457200" indent="-457200">
              <a:spcBef>
                <a:spcPct val="25000"/>
              </a:spcBef>
              <a:buFont typeface="Wingdings" panose="05000000000000000000" pitchFamily="2" charset="2"/>
              <a:buChar char="q"/>
            </a:pPr>
            <a:r>
              <a:rPr lang="zh-CN" altLang="en-US" sz="2000" dirty="0">
                <a:latin typeface="Times New Roman" panose="02020603050405020304" pitchFamily="18" charset="0"/>
              </a:rPr>
              <a:t>害怕批评</a:t>
            </a:r>
            <a:r>
              <a:rPr lang="en-US" altLang="zh-CN" sz="2000">
                <a:latin typeface="Times New Roman" panose="02020603050405020304" pitchFamily="18" charset="0"/>
              </a:rPr>
              <a:t>——SH</a:t>
            </a:r>
            <a:r>
              <a:rPr lang="zh-CN" altLang="en-US" sz="2000" dirty="0">
                <a:latin typeface="Times New Roman" panose="02020603050405020304" pitchFamily="18" charset="0"/>
              </a:rPr>
              <a:t>目标管理技术会让批语者自己无暇去挑他人毛病；</a:t>
            </a:r>
            <a:endParaRPr lang="zh-CN" altLang="en-US" sz="2000" dirty="0">
              <a:latin typeface="Times New Roman" panose="02020603050405020304" pitchFamily="18" charset="0"/>
            </a:endParaRPr>
          </a:p>
          <a:p>
            <a:pPr marL="457200" indent="-457200">
              <a:spcBef>
                <a:spcPct val="25000"/>
              </a:spcBef>
              <a:buFont typeface="Wingdings" panose="05000000000000000000" pitchFamily="2" charset="2"/>
              <a:buChar char="q"/>
            </a:pPr>
            <a:r>
              <a:rPr lang="zh-CN" altLang="en-US" sz="2000" dirty="0">
                <a:latin typeface="Times New Roman" panose="02020603050405020304" pitchFamily="18" charset="0"/>
              </a:rPr>
              <a:t>抵制变化</a:t>
            </a:r>
            <a:r>
              <a:rPr lang="en-US" altLang="zh-CN" sz="2000">
                <a:latin typeface="Times New Roman" panose="02020603050405020304" pitchFamily="18" charset="0"/>
              </a:rPr>
              <a:t>——SH</a:t>
            </a:r>
            <a:r>
              <a:rPr lang="zh-CN" altLang="en-US" sz="2000" dirty="0">
                <a:latin typeface="Times New Roman" panose="02020603050405020304" pitchFamily="18" charset="0"/>
              </a:rPr>
              <a:t>目标管理技术中的目标值每年有更新，谁也无法不通过变来达标；</a:t>
            </a:r>
            <a:endParaRPr lang="zh-CN" altLang="en-US" sz="2000" dirty="0">
              <a:latin typeface="Times New Roman" panose="02020603050405020304" pitchFamily="18" charset="0"/>
            </a:endParaRPr>
          </a:p>
          <a:p>
            <a:pPr marL="457200" indent="-457200">
              <a:spcBef>
                <a:spcPct val="25000"/>
              </a:spcBef>
              <a:buFont typeface="Wingdings" panose="05000000000000000000" pitchFamily="2" charset="2"/>
              <a:buChar char="q"/>
            </a:pPr>
            <a:r>
              <a:rPr lang="zh-CN" altLang="en-US" sz="2000" dirty="0">
                <a:latin typeface="Times New Roman" panose="02020603050405020304" pitchFamily="18" charset="0"/>
              </a:rPr>
              <a:t>害怕冒险的求稳心态</a:t>
            </a:r>
            <a:r>
              <a:rPr lang="en-US" altLang="zh-CN" sz="2000">
                <a:latin typeface="Times New Roman" panose="02020603050405020304" pitchFamily="18" charset="0"/>
              </a:rPr>
              <a:t>——SH</a:t>
            </a:r>
            <a:r>
              <a:rPr lang="zh-CN" altLang="en-US" sz="2000" dirty="0">
                <a:latin typeface="Times New Roman" panose="02020603050405020304" pitchFamily="18" charset="0"/>
              </a:rPr>
              <a:t>目标管理技术创造了一个都在创新发展的环境，谁也无法求稳；</a:t>
            </a:r>
            <a:endParaRPr lang="zh-CN" altLang="en-US" sz="2000" dirty="0">
              <a:latin typeface="Times New Roman" panose="02020603050405020304" pitchFamily="18" charset="0"/>
            </a:endParaRPr>
          </a:p>
          <a:p>
            <a:pPr marL="457200" indent="-457200">
              <a:spcBef>
                <a:spcPct val="25000"/>
              </a:spcBef>
              <a:buFont typeface="Wingdings" panose="05000000000000000000" pitchFamily="2" charset="2"/>
              <a:buChar char="q"/>
            </a:pPr>
            <a:r>
              <a:rPr lang="zh-CN" altLang="en-US" sz="2000" dirty="0">
                <a:latin typeface="Times New Roman" panose="02020603050405020304" pitchFamily="18" charset="0"/>
              </a:rPr>
              <a:t>从众趋同倾向</a:t>
            </a:r>
            <a:r>
              <a:rPr lang="en-US" altLang="zh-CN" sz="2000">
                <a:latin typeface="Times New Roman" panose="02020603050405020304" pitchFamily="18" charset="0"/>
              </a:rPr>
              <a:t>——</a:t>
            </a:r>
            <a:r>
              <a:rPr lang="zh-CN" altLang="en-US" sz="2000" dirty="0">
                <a:latin typeface="Times New Roman" panose="02020603050405020304" pitchFamily="18" charset="0"/>
              </a:rPr>
              <a:t>众人都在谋求创新，从众趋同就是创新；</a:t>
            </a:r>
            <a:endParaRPr lang="zh-CN" altLang="en-US" sz="2000" dirty="0">
              <a:latin typeface="Times New Roman" panose="02020603050405020304" pitchFamily="18" charset="0"/>
            </a:endParaRPr>
          </a:p>
          <a:p>
            <a:pPr marL="457200" indent="-457200">
              <a:spcBef>
                <a:spcPct val="25000"/>
              </a:spcBef>
              <a:buFont typeface="Wingdings" panose="05000000000000000000" pitchFamily="2" charset="2"/>
              <a:buChar char="q"/>
            </a:pPr>
            <a:r>
              <a:rPr lang="zh-CN" altLang="en-US" sz="2000" dirty="0">
                <a:latin typeface="Times New Roman" panose="02020603050405020304" pitchFamily="18" charset="0"/>
              </a:rPr>
              <a:t>对创新求全责备</a:t>
            </a:r>
            <a:r>
              <a:rPr lang="en-US" altLang="zh-CN" sz="2000">
                <a:latin typeface="Times New Roman" panose="02020603050405020304" pitchFamily="18" charset="0"/>
              </a:rPr>
              <a:t>——“</a:t>
            </a:r>
            <a:r>
              <a:rPr lang="zh-CN" altLang="en-US" sz="2000" dirty="0">
                <a:latin typeface="Times New Roman" panose="02020603050405020304" pitchFamily="18" charset="0"/>
              </a:rPr>
              <a:t>功不十，不易器”是孔老二的观点， </a:t>
            </a:r>
            <a:r>
              <a:rPr lang="en-US" altLang="zh-CN" sz="2000">
                <a:latin typeface="Times New Roman" panose="02020603050405020304" pitchFamily="18" charset="0"/>
              </a:rPr>
              <a:t>SH</a:t>
            </a:r>
            <a:r>
              <a:rPr lang="zh-CN" altLang="en-US" sz="2000" dirty="0">
                <a:latin typeface="Times New Roman" panose="02020603050405020304" pitchFamily="18" charset="0"/>
              </a:rPr>
              <a:t>目标管理技术就是要人们持续改进，小创新也可积沙成丘；</a:t>
            </a:r>
            <a:endParaRPr lang="zh-CN" altLang="en-US" sz="2000" dirty="0">
              <a:latin typeface="Times New Roman" panose="02020603050405020304" pitchFamily="18" charset="0"/>
            </a:endParaRPr>
          </a:p>
          <a:p>
            <a:pPr marL="457200" indent="-457200">
              <a:spcBef>
                <a:spcPct val="25000"/>
              </a:spcBef>
              <a:buFont typeface="Wingdings" panose="05000000000000000000" pitchFamily="2" charset="2"/>
              <a:buChar char="q"/>
            </a:pPr>
            <a:r>
              <a:rPr lang="zh-CN" altLang="en-US" sz="2000" dirty="0">
                <a:latin typeface="Times New Roman" panose="02020603050405020304" pitchFamily="18" charset="0"/>
              </a:rPr>
              <a:t>搭便车的巨大潜在成功对众多小成功的抵触</a:t>
            </a:r>
            <a:r>
              <a:rPr lang="en-US" altLang="zh-CN" sz="2000">
                <a:latin typeface="Times New Roman" panose="02020603050405020304" pitchFamily="18" charset="0"/>
              </a:rPr>
              <a:t>——</a:t>
            </a:r>
            <a:r>
              <a:rPr lang="zh-CN" altLang="en-US" sz="2000" dirty="0">
                <a:latin typeface="Times New Roman" panose="02020603050405020304" pitchFamily="18" charset="0"/>
              </a:rPr>
              <a:t>每个人的利益独立，责任完全，寻便车可不容易。</a:t>
            </a:r>
            <a:endParaRPr lang="zh-CN" altLang="en-US" sz="2000">
              <a:latin typeface="Times New Roman" panose="02020603050405020304" pitchFamily="18"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1794" name="文本框 161793"/>
          <p:cNvSpPr txBox="1"/>
          <p:nvPr/>
        </p:nvSpPr>
        <p:spPr>
          <a:xfrm>
            <a:off x="1676400" y="2422525"/>
            <a:ext cx="6096000" cy="19208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4</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2</a:t>
            </a:r>
            <a:r>
              <a:rPr lang="zh-CN" altLang="en-US" sz="6000" b="1" dirty="0">
                <a:latin typeface="黑体" panose="02010609060101010101" pitchFamily="2" charset="-122"/>
                <a:ea typeface="黑体" panose="02010609060101010101" pitchFamily="2" charset="-122"/>
              </a:rPr>
              <a:t>、高绩效团队建设推动功用 </a:t>
            </a:r>
            <a:endParaRPr lang="zh-CN" altLang="en-US" sz="6000" b="1">
              <a:latin typeface="黑体" panose="02010609060101010101" pitchFamily="2" charset="-122"/>
              <a:ea typeface="黑体" panose="02010609060101010101" pitchFamily="2" charset="-122"/>
            </a:endParaRPr>
          </a:p>
        </p:txBody>
      </p:sp>
      <p:sp>
        <p:nvSpPr>
          <p:cNvPr id="161795" name="文本框 161794"/>
          <p:cNvSpPr txBox="1"/>
          <p:nvPr/>
        </p:nvSpPr>
        <p:spPr>
          <a:xfrm>
            <a:off x="1143000" y="1219200"/>
            <a:ext cx="52578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2818" name="文本框 162817"/>
          <p:cNvSpPr txBox="1"/>
          <p:nvPr/>
        </p:nvSpPr>
        <p:spPr>
          <a:xfrm>
            <a:off x="762000" y="765175"/>
            <a:ext cx="76962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、高绩效团队的特征 </a:t>
            </a:r>
            <a:endParaRPr lang="zh-CN" altLang="en-US" sz="4000" b="1">
              <a:latin typeface="黑体" panose="02010609060101010101" pitchFamily="2" charset="-122"/>
              <a:ea typeface="黑体" panose="02010609060101010101" pitchFamily="2" charset="-122"/>
            </a:endParaRPr>
          </a:p>
        </p:txBody>
      </p:sp>
      <p:sp>
        <p:nvSpPr>
          <p:cNvPr id="162819" name="文本框 162818"/>
          <p:cNvSpPr txBox="1"/>
          <p:nvPr/>
        </p:nvSpPr>
        <p:spPr>
          <a:xfrm>
            <a:off x="990600" y="1828800"/>
            <a:ext cx="7620000" cy="3944938"/>
          </a:xfrm>
          <a:prstGeom prst="rect">
            <a:avLst/>
          </a:prstGeom>
          <a:noFill/>
          <a:ln w="9525">
            <a:noFill/>
          </a:ln>
        </p:spPr>
        <p:txBody>
          <a:bodyPr>
            <a:spAutoFit/>
          </a:bodyPr>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以用户为中心，包括外部用户和内部用户；</a:t>
            </a:r>
            <a:endParaRPr lang="zh-CN" altLang="en-US" sz="2400" dirty="0">
              <a:latin typeface="宋体" panose="02010600030101010101" pitchFamily="2" charset="-122"/>
            </a:endParaRPr>
          </a:p>
          <a:p>
            <a:pPr marL="457200" indent="-457200" algn="just">
              <a:lnSpc>
                <a:spcPct val="75000"/>
              </a:lnSpc>
              <a:spcBef>
                <a:spcPct val="10000"/>
              </a:spcBef>
              <a:buFont typeface="Wingdings" panose="05000000000000000000" pitchFamily="2" charset="2"/>
              <a:buChar char="q"/>
            </a:pPr>
            <a:r>
              <a:rPr lang="zh-CN" altLang="en-US" sz="2400" dirty="0">
                <a:latin typeface="宋体" panose="02010600030101010101" pitchFamily="2" charset="-122"/>
              </a:rPr>
              <a:t>工作目标明确，且达成目标的措施具体严谨；</a:t>
            </a:r>
            <a:endParaRPr lang="zh-CN" altLang="en-US" sz="2400" dirty="0">
              <a:latin typeface="宋体" panose="02010600030101010101" pitchFamily="2" charset="-122"/>
            </a:endParaRPr>
          </a:p>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成员之间相互尊重，并且沟通交流公开、坦诚、直接、充分；</a:t>
            </a:r>
            <a:endParaRPr lang="zh-CN" altLang="en-US" sz="2400" dirty="0">
              <a:latin typeface="宋体" panose="02010600030101010101" pitchFamily="2" charset="-122"/>
            </a:endParaRPr>
          </a:p>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团队及其成员谋求不断增长的业绩，不满足于现状；</a:t>
            </a:r>
            <a:endParaRPr lang="zh-CN" altLang="en-US" sz="2400" dirty="0">
              <a:latin typeface="宋体" panose="02010600030101010101" pitchFamily="2" charset="-122"/>
            </a:endParaRPr>
          </a:p>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授权明确；</a:t>
            </a:r>
            <a:endParaRPr lang="zh-CN" altLang="en-US" sz="2400" dirty="0">
              <a:latin typeface="宋体" panose="02010600030101010101" pitchFamily="2" charset="-122"/>
            </a:endParaRPr>
          </a:p>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责任分明；</a:t>
            </a:r>
            <a:endParaRPr lang="zh-CN" altLang="en-US" sz="2400" dirty="0">
              <a:latin typeface="宋体" panose="02010600030101010101" pitchFamily="2" charset="-122"/>
            </a:endParaRPr>
          </a:p>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信息反馈迅速准确；</a:t>
            </a:r>
            <a:endParaRPr lang="zh-CN" altLang="en-US" sz="2400" dirty="0">
              <a:latin typeface="宋体" panose="02010600030101010101" pitchFamily="2" charset="-122"/>
            </a:endParaRPr>
          </a:p>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决策参与程度高；</a:t>
            </a:r>
            <a:endParaRPr lang="zh-CN" altLang="en-US" sz="2400" dirty="0">
              <a:latin typeface="宋体" panose="02010600030101010101" pitchFamily="2" charset="-122"/>
            </a:endParaRPr>
          </a:p>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工作流程不断创新改进；</a:t>
            </a:r>
            <a:endParaRPr lang="zh-CN" altLang="en-US" sz="2400" dirty="0">
              <a:latin typeface="宋体" panose="02010600030101010101" pitchFamily="2" charset="-122"/>
            </a:endParaRPr>
          </a:p>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团队和成员个人并重的绩效评价；</a:t>
            </a:r>
            <a:endParaRPr lang="zh-CN" altLang="en-US" sz="2400" dirty="0">
              <a:latin typeface="宋体" panose="02010600030101010101" pitchFamily="2" charset="-122"/>
            </a:endParaRPr>
          </a:p>
          <a:p>
            <a:pPr marL="457200" indent="-457200" algn="just">
              <a:lnSpc>
                <a:spcPct val="80000"/>
              </a:lnSpc>
              <a:spcBef>
                <a:spcPct val="10000"/>
              </a:spcBef>
              <a:buFont typeface="Wingdings" panose="05000000000000000000" pitchFamily="2" charset="2"/>
              <a:buChar char="q"/>
            </a:pPr>
            <a:r>
              <a:rPr lang="zh-CN" altLang="en-US" sz="2400" dirty="0">
                <a:latin typeface="宋体" panose="02010600030101010101" pitchFamily="2" charset="-122"/>
              </a:rPr>
              <a:t>时效观念强。</a:t>
            </a:r>
            <a:endParaRPr lang="zh-CN" altLang="en-US" sz="2400">
              <a:latin typeface="宋体" panose="02010600030101010101" pitchFamily="2" charset="-122"/>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42" name="文本框 163841"/>
          <p:cNvSpPr txBox="1"/>
          <p:nvPr/>
        </p:nvSpPr>
        <p:spPr>
          <a:xfrm>
            <a:off x="4191000" y="2474913"/>
            <a:ext cx="3886200" cy="3195637"/>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缺乏号召力；</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缺少团队意识，独断专横；</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没有连续政策；</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计划措施不严密；</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爱弄权术；</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对团队成员缺乏信任。</a:t>
            </a:r>
            <a:endParaRPr lang="zh-CN" altLang="en-US" sz="2400">
              <a:latin typeface="Times New Roman" panose="02020603050405020304" pitchFamily="18" charset="0"/>
            </a:endParaRPr>
          </a:p>
        </p:txBody>
      </p:sp>
      <p:sp>
        <p:nvSpPr>
          <p:cNvPr id="163843" name="文本框 163842"/>
          <p:cNvSpPr txBox="1"/>
          <p:nvPr/>
        </p:nvSpPr>
        <p:spPr>
          <a:xfrm>
            <a:off x="1143000" y="993775"/>
            <a:ext cx="7315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、团队失败原因</a:t>
            </a:r>
            <a:r>
              <a:rPr lang="en-US" altLang="zh-CN" sz="4000" b="1">
                <a:latin typeface="Times New Roman" panose="02020603050405020304" pitchFamily="18" charset="0"/>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团队领导的失败</a:t>
            </a:r>
            <a:endParaRPr lang="zh-CN" altLang="en-US" sz="4000" b="1">
              <a:latin typeface="黑体" panose="02010609060101010101" pitchFamily="2" charset="-122"/>
              <a:ea typeface="黑体" panose="02010609060101010101" pitchFamily="2" charset="-122"/>
            </a:endParaRPr>
          </a:p>
        </p:txBody>
      </p:sp>
      <p:pic>
        <p:nvPicPr>
          <p:cNvPr id="163844" name="图片 163843" descr="BD06098_"/>
          <p:cNvPicPr>
            <a:picLocks noChangeAspect="1"/>
          </p:cNvPicPr>
          <p:nvPr/>
        </p:nvPicPr>
        <p:blipFill>
          <a:blip r:embed="rId1"/>
          <a:stretch>
            <a:fillRect/>
          </a:stretch>
        </p:blipFill>
        <p:spPr>
          <a:xfrm>
            <a:off x="1166813" y="2590800"/>
            <a:ext cx="2719387" cy="34290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482" name="文本框 20481"/>
          <p:cNvSpPr txBox="1"/>
          <p:nvPr/>
        </p:nvSpPr>
        <p:spPr>
          <a:xfrm>
            <a:off x="1371600" y="2498725"/>
            <a:ext cx="6858000" cy="19208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1</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3</a:t>
            </a:r>
            <a:r>
              <a:rPr lang="zh-CN" altLang="en-US" sz="6000" b="1" dirty="0">
                <a:latin typeface="黑体" panose="02010609060101010101" pitchFamily="2" charset="-122"/>
                <a:ea typeface="黑体" panose="02010609060101010101" pitchFamily="2" charset="-122"/>
              </a:rPr>
              <a:t>、绩效考核必须解答的问题</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4866" name="文本框 164865"/>
          <p:cNvSpPr txBox="1"/>
          <p:nvPr/>
        </p:nvSpPr>
        <p:spPr>
          <a:xfrm>
            <a:off x="685800" y="304800"/>
            <a:ext cx="5029200" cy="1004888"/>
          </a:xfrm>
          <a:prstGeom prst="rect">
            <a:avLst/>
          </a:prstGeom>
          <a:noFill/>
          <a:ln w="9525">
            <a:noFill/>
          </a:ln>
        </p:spPr>
        <p:txBody>
          <a:bodyPr>
            <a:spAutoFit/>
          </a:bodyPr>
          <a:p>
            <a:pPr algn="just">
              <a:spcBef>
                <a:spcPct val="50000"/>
              </a:spcBef>
            </a:pPr>
            <a:endParaRPr lang="en-US" altLang="zh-CN" sz="2400">
              <a:latin typeface="Times New Roman" panose="02020603050405020304" pitchFamily="18" charset="0"/>
            </a:endParaRPr>
          </a:p>
          <a:p>
            <a:pPr>
              <a:spcBef>
                <a:spcPct val="50000"/>
              </a:spcBef>
            </a:pPr>
            <a:endParaRPr lang="en-US" altLang="zh-CN" sz="2400">
              <a:latin typeface="Times New Roman" panose="02020603050405020304" pitchFamily="18" charset="0"/>
            </a:endParaRPr>
          </a:p>
        </p:txBody>
      </p:sp>
      <p:sp>
        <p:nvSpPr>
          <p:cNvPr id="164867" name="文本框 164866"/>
          <p:cNvSpPr txBox="1"/>
          <p:nvPr/>
        </p:nvSpPr>
        <p:spPr>
          <a:xfrm>
            <a:off x="838200" y="993775"/>
            <a:ext cx="77724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、团队失败原因</a:t>
            </a:r>
            <a:r>
              <a:rPr lang="en-US" altLang="zh-CN" sz="4000" b="1">
                <a:latin typeface="Times New Roman" panose="02020603050405020304" pitchFamily="18" charset="0"/>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团队工作重点的失败</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p:txBody>
      </p:sp>
      <p:sp>
        <p:nvSpPr>
          <p:cNvPr id="164868" name="文本框 164867"/>
          <p:cNvSpPr txBox="1"/>
          <p:nvPr/>
        </p:nvSpPr>
        <p:spPr>
          <a:xfrm>
            <a:off x="4191000" y="2762250"/>
            <a:ext cx="4114800" cy="2647950"/>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团队工作目标不明确；</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达成团队工作目标的措施不一致不明确；</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成员个人不明确自己在团队中的角色性质，及达成团队目标自己所起的作用。</a:t>
            </a:r>
            <a:endParaRPr lang="zh-CN" altLang="en-US" sz="2400">
              <a:latin typeface="Times New Roman" panose="02020603050405020304" pitchFamily="18" charset="0"/>
            </a:endParaRPr>
          </a:p>
        </p:txBody>
      </p:sp>
      <p:pic>
        <p:nvPicPr>
          <p:cNvPr id="164869" name="图片 164868" descr="BD06120_"/>
          <p:cNvPicPr>
            <a:picLocks noChangeAspect="1"/>
          </p:cNvPicPr>
          <p:nvPr/>
        </p:nvPicPr>
        <p:blipFill>
          <a:blip r:embed="rId1"/>
          <a:stretch>
            <a:fillRect/>
          </a:stretch>
        </p:blipFill>
        <p:spPr>
          <a:xfrm>
            <a:off x="1066800" y="2617788"/>
            <a:ext cx="2590800" cy="2868612"/>
          </a:xfrm>
          <a:prstGeom prst="rect">
            <a:avLst/>
          </a:prstGeom>
          <a:noFill/>
          <a:ln w="9525">
            <a:noFill/>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5890" name="文本框 165889"/>
          <p:cNvSpPr txBox="1"/>
          <p:nvPr/>
        </p:nvSpPr>
        <p:spPr>
          <a:xfrm>
            <a:off x="990600" y="2493963"/>
            <a:ext cx="7239000" cy="2870200"/>
          </a:xfrm>
          <a:prstGeom prst="rect">
            <a:avLst/>
          </a:prstGeom>
          <a:noFill/>
          <a:ln w="9525">
            <a:noFill/>
          </a:ln>
        </p:spPr>
        <p:txBody>
          <a:bodyPr>
            <a:spAutoFit/>
          </a:bodyPr>
          <a:p>
            <a:pPr marL="457200" indent="-457200" algn="just" eaLnBrk="0">
              <a:spcBef>
                <a:spcPct val="50000"/>
              </a:spcBef>
              <a:buClr>
                <a:schemeClr val="tx1"/>
              </a:buClr>
              <a:buSzPct val="100000"/>
              <a:buFont typeface="Wingdings" panose="05000000000000000000" pitchFamily="2" charset="2"/>
              <a:buChar char="q"/>
            </a:pPr>
            <a:r>
              <a:rPr lang="zh-CN" altLang="en-US" sz="2800" dirty="0">
                <a:latin typeface="Times New Roman" panose="02020603050405020304" pitchFamily="18" charset="0"/>
              </a:rPr>
              <a:t>缺少团队组织的基本技能，包括召集会议、组织决策、信息反馈、问题解决等方面的技能；</a:t>
            </a:r>
            <a:endParaRPr lang="zh-CN" altLang="en-US" sz="2800" dirty="0">
              <a:latin typeface="Times New Roman" panose="02020603050405020304" pitchFamily="18" charset="0"/>
            </a:endParaRPr>
          </a:p>
          <a:p>
            <a:pPr marL="457200" indent="-457200" algn="just" eaLnBrk="0">
              <a:spcBef>
                <a:spcPct val="50000"/>
              </a:spcBef>
              <a:buClr>
                <a:schemeClr val="tx1"/>
              </a:buClr>
              <a:buSzPct val="100000"/>
              <a:buFont typeface="Wingdings" panose="05000000000000000000" pitchFamily="2" charset="2"/>
              <a:buChar char="q"/>
            </a:pPr>
            <a:r>
              <a:rPr lang="zh-CN" altLang="en-US" sz="2800" dirty="0">
                <a:latin typeface="Times New Roman" panose="02020603050405020304" pitchFamily="18" charset="0"/>
              </a:rPr>
              <a:t>缺乏团队融合训练能力；</a:t>
            </a:r>
            <a:endParaRPr lang="zh-CN" altLang="en-US" sz="2800" dirty="0">
              <a:latin typeface="Times New Roman" panose="02020603050405020304" pitchFamily="18" charset="0"/>
            </a:endParaRPr>
          </a:p>
          <a:p>
            <a:pPr marL="457200" indent="-457200" algn="just" eaLnBrk="0">
              <a:spcBef>
                <a:spcPct val="50000"/>
              </a:spcBef>
              <a:buClr>
                <a:schemeClr val="tx1"/>
              </a:buClr>
              <a:buSzPct val="100000"/>
              <a:buFont typeface="Wingdings" panose="05000000000000000000" pitchFamily="2" charset="2"/>
              <a:buChar char="q"/>
            </a:pPr>
            <a:r>
              <a:rPr lang="zh-CN" altLang="en-US" sz="2800" dirty="0">
                <a:latin typeface="Times New Roman" panose="02020603050405020304" pitchFamily="18" charset="0"/>
              </a:rPr>
              <a:t>未能协调团队发展与成员发展；</a:t>
            </a:r>
            <a:endParaRPr lang="zh-CN" altLang="en-US" sz="2800" dirty="0">
              <a:latin typeface="Times New Roman" panose="02020603050405020304" pitchFamily="18" charset="0"/>
            </a:endParaRPr>
          </a:p>
          <a:p>
            <a:pPr marL="457200" indent="-457200" algn="just" eaLnBrk="0">
              <a:spcBef>
                <a:spcPct val="50000"/>
              </a:spcBef>
              <a:buClr>
                <a:schemeClr val="tx1"/>
              </a:buClr>
              <a:buSzPct val="100000"/>
              <a:buFont typeface="Wingdings" panose="05000000000000000000" pitchFamily="2" charset="2"/>
              <a:buChar char="q"/>
            </a:pPr>
            <a:r>
              <a:rPr lang="zh-CN" altLang="en-US" sz="2800" dirty="0">
                <a:latin typeface="Times New Roman" panose="02020603050405020304" pitchFamily="18" charset="0"/>
              </a:rPr>
              <a:t>没有强化团队精神的绩效考核措施。</a:t>
            </a:r>
            <a:endParaRPr lang="zh-CN" altLang="en-US" sz="2800" dirty="0">
              <a:latin typeface="Times New Roman" panose="02020603050405020304" pitchFamily="18" charset="0"/>
            </a:endParaRPr>
          </a:p>
        </p:txBody>
      </p:sp>
      <p:sp>
        <p:nvSpPr>
          <p:cNvPr id="165891" name="文本框 165890"/>
          <p:cNvSpPr txBox="1"/>
          <p:nvPr/>
        </p:nvSpPr>
        <p:spPr>
          <a:xfrm>
            <a:off x="533400" y="917575"/>
            <a:ext cx="79248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、团队失败原因</a:t>
            </a:r>
            <a:r>
              <a:rPr lang="en-US" altLang="zh-CN" sz="4000" b="1">
                <a:latin typeface="Times New Roman" panose="02020603050405020304" pitchFamily="18" charset="0"/>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团队工作能力上的失败</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6914" name="文本框 166913"/>
          <p:cNvSpPr txBox="1"/>
          <p:nvPr/>
        </p:nvSpPr>
        <p:spPr>
          <a:xfrm>
            <a:off x="762000" y="201613"/>
            <a:ext cx="7848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目标管理技术可有效地避免团队领导的失败</a:t>
            </a:r>
            <a:endParaRPr lang="zh-CN" altLang="en-US" sz="4000" b="1">
              <a:latin typeface="黑体" panose="02010609060101010101" pitchFamily="2" charset="-122"/>
              <a:ea typeface="黑体" panose="02010609060101010101" pitchFamily="2" charset="-122"/>
            </a:endParaRPr>
          </a:p>
        </p:txBody>
      </p:sp>
      <p:sp>
        <p:nvSpPr>
          <p:cNvPr id="166915" name="文本框 166914"/>
          <p:cNvSpPr txBox="1"/>
          <p:nvPr/>
        </p:nvSpPr>
        <p:spPr>
          <a:xfrm>
            <a:off x="762000" y="2133600"/>
            <a:ext cx="7924800" cy="4473575"/>
          </a:xfrm>
          <a:prstGeom prst="rect">
            <a:avLst/>
          </a:prstGeom>
          <a:noFill/>
          <a:ln w="9525">
            <a:noFill/>
          </a:ln>
        </p:spPr>
        <p:txBody>
          <a:bodyPr>
            <a:spAutoFit/>
          </a:bodyPr>
          <a:p>
            <a:pPr marL="457200" indent="-457200" algn="just">
              <a:buFont typeface="Wingdings" panose="05000000000000000000" pitchFamily="2" charset="2"/>
              <a:buChar char="q"/>
            </a:pPr>
            <a:r>
              <a:rPr lang="zh-CN" altLang="en-US" sz="2400" dirty="0">
                <a:latin typeface="Times New Roman" panose="02020603050405020304" pitchFamily="18" charset="0"/>
              </a:rPr>
              <a:t>企业目标体系共同讨论制定，领导只须提供方向指导；</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每个人都有自己的目标体系，领导者会逐渐习惯顾问、教练式的领导管理方式；</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企业发展战略目标措施共同讨论制定，并定期审订修改，领导者朝令昔改的作风会受到约束；</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企业的目标体系和员工个人的目标体系共同构成一个完整严密的系统，不存在计划措施不严密的问题；</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员工的目标和达成目标的措施公开自主，领导者弄权术的爱好会逐渐改变；</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目标管理技术强调在员工目标的确立上达成共识时就给予充分的授权，对团队成员缺乏信任，在资源上支持不足的问题可有效抑制。 </a:t>
            </a:r>
            <a:endParaRPr lang="zh-CN" altLang="en-US" sz="2400">
              <a:latin typeface="Times New Roman" panose="02020603050405020304" pitchFamily="18"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7938" name="文本框 167937"/>
          <p:cNvSpPr txBox="1"/>
          <p:nvPr/>
        </p:nvSpPr>
        <p:spPr>
          <a:xfrm>
            <a:off x="990600" y="2778125"/>
            <a:ext cx="7391400" cy="3013075"/>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实施目标管理首先就要层层明确目标，团队工作目标不明确的问题不会发生；</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达成团队工作目标的措施，在各级各人的目标体系确立时就要求协调一致、具体明确化；</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员工个人的目标体系是从属于企业整体目标体系的，成员个人不明确自己在团队中角色性质，不明确达成团队目标自己的作用的问题不会再发生。</a:t>
            </a:r>
            <a:endParaRPr lang="zh-CN" altLang="en-US" sz="2400">
              <a:latin typeface="Times New Roman" panose="02020603050405020304" pitchFamily="18" charset="0"/>
            </a:endParaRPr>
          </a:p>
        </p:txBody>
      </p:sp>
      <p:sp>
        <p:nvSpPr>
          <p:cNvPr id="167939" name="文本框 167938"/>
          <p:cNvSpPr txBox="1"/>
          <p:nvPr/>
        </p:nvSpPr>
        <p:spPr>
          <a:xfrm>
            <a:off x="1219200" y="457200"/>
            <a:ext cx="31242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67940" name="文本框 167939"/>
          <p:cNvSpPr txBox="1"/>
          <p:nvPr/>
        </p:nvSpPr>
        <p:spPr>
          <a:xfrm>
            <a:off x="457200" y="384175"/>
            <a:ext cx="8382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目标管理技术可有效避免团队工作重点选择的失败</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8962" name="文本框 168961"/>
          <p:cNvSpPr txBox="1"/>
          <p:nvPr/>
        </p:nvSpPr>
        <p:spPr>
          <a:xfrm>
            <a:off x="457200" y="2292350"/>
            <a:ext cx="8305800" cy="4108450"/>
          </a:xfrm>
          <a:prstGeom prst="rect">
            <a:avLst/>
          </a:prstGeom>
          <a:noFill/>
          <a:ln w="9525">
            <a:noFill/>
          </a:ln>
        </p:spPr>
        <p:txBody>
          <a:bodyPr>
            <a:spAutoFit/>
          </a:bodyPr>
          <a:p>
            <a:pPr marL="457200" indent="-457200" algn="just">
              <a:buFont typeface="Wingdings" panose="05000000000000000000" pitchFamily="2" charset="2"/>
              <a:buChar char="q"/>
            </a:pP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目标管理技术强调通过员工普遍参与来制定企业目标体系，团队组织的技能会随着这一过程的不断延续和重复而逐渐积累丰富；</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每次目标体系的讨论确立，就是一次团队融合训练，这种团队融合训练能力必然与日俱增；</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zh-CN" altLang="en-US" sz="2400" dirty="0">
                <a:latin typeface="Times New Roman" panose="02020603050405020304" pitchFamily="18" charset="0"/>
              </a:rPr>
              <a:t>企业目标体系与员工目标体系是相互融合的有机系统，团队发展与成员发展在此就实现了协调；</a:t>
            </a:r>
            <a:endParaRPr lang="zh-CN" altLang="en-US" sz="2400" dirty="0">
              <a:latin typeface="Times New Roman" panose="02020603050405020304" pitchFamily="18" charset="0"/>
            </a:endParaRPr>
          </a:p>
          <a:p>
            <a:pPr marL="457200" indent="-457200" algn="just">
              <a:buFont typeface="Wingdings" panose="05000000000000000000" pitchFamily="2" charset="2"/>
              <a:buChar char="q"/>
            </a:pP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目标管理技术强调通过员工的目标族系分析后确立多种目标组成的目标体系，与以往的目标管理不同，不是仅仅抓极少便于计量的目标，团队精神会通过这种目标族系的综合分析考核而增强。</a:t>
            </a:r>
            <a:endParaRPr lang="zh-CN" altLang="en-US" sz="2400">
              <a:latin typeface="Times New Roman" panose="02020603050405020304" pitchFamily="18" charset="0"/>
            </a:endParaRPr>
          </a:p>
        </p:txBody>
      </p:sp>
      <p:sp>
        <p:nvSpPr>
          <p:cNvPr id="168963" name="文本框 168962"/>
          <p:cNvSpPr txBox="1"/>
          <p:nvPr/>
        </p:nvSpPr>
        <p:spPr>
          <a:xfrm>
            <a:off x="3505200" y="0"/>
            <a:ext cx="4572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68964" name="文本框 168963"/>
          <p:cNvSpPr txBox="1"/>
          <p:nvPr/>
        </p:nvSpPr>
        <p:spPr>
          <a:xfrm>
            <a:off x="457200" y="384175"/>
            <a:ext cx="8382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目标管理技术可有效避免团队工作重点选择的失败</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9986" name="文本框 169985"/>
          <p:cNvSpPr txBox="1"/>
          <p:nvPr/>
        </p:nvSpPr>
        <p:spPr>
          <a:xfrm>
            <a:off x="457200" y="2667000"/>
            <a:ext cx="8382000" cy="3195638"/>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高绩效团队的特征，大都是</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目标管理技术本身的要求；</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以用户为中心是</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目标管理技术的第一原理</a:t>
            </a:r>
            <a:r>
              <a:rPr lang="en-US" altLang="zh-CN" sz="2400">
                <a:latin typeface="Times New Roman" panose="02020603050405020304" pitchFamily="18" charset="0"/>
              </a:rPr>
              <a:t>——</a:t>
            </a:r>
            <a:r>
              <a:rPr lang="zh-CN" altLang="en-US" sz="2400" dirty="0">
                <a:latin typeface="Times New Roman" panose="02020603050405020304" pitchFamily="18" charset="0"/>
              </a:rPr>
              <a:t>用户评价的约束原理的基本要求；</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工作目标明确，且达成目标的措施具体严谨是目标明确的行为原理的要求；</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成员之间相互尊重，并且沟通交流公开、坦诚、直接、充分，是充分沟通的信任原理的基本要求；</a:t>
            </a:r>
            <a:endParaRPr lang="zh-CN" altLang="en-US" sz="2400">
              <a:latin typeface="Times New Roman" panose="02020603050405020304" pitchFamily="18" charset="0"/>
            </a:endParaRPr>
          </a:p>
        </p:txBody>
      </p:sp>
      <p:sp>
        <p:nvSpPr>
          <p:cNvPr id="169987" name="文本框 169986"/>
          <p:cNvSpPr txBox="1"/>
          <p:nvPr/>
        </p:nvSpPr>
        <p:spPr>
          <a:xfrm>
            <a:off x="533400" y="536575"/>
            <a:ext cx="8229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目标管理技术会不断强化高绩效团队的特征</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1010" name="文本框 171009"/>
          <p:cNvSpPr txBox="1"/>
          <p:nvPr/>
        </p:nvSpPr>
        <p:spPr>
          <a:xfrm>
            <a:off x="2362200" y="609600"/>
            <a:ext cx="42672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71011" name="文本框 171010"/>
          <p:cNvSpPr txBox="1"/>
          <p:nvPr/>
        </p:nvSpPr>
        <p:spPr>
          <a:xfrm>
            <a:off x="457200" y="2703513"/>
            <a:ext cx="8382000" cy="2647950"/>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目标管理技术的斜坡推球的渐进原理强调的是持续不断的改善和变化，并且是一种改善变化比例的承诺和考核，企业内的团队和成员，无法仅仅满足于现状；</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目标管理技术会通过目标责任书来明确授权，明确责任；</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目标管理技术强调通过海尔的“日清系统”技术把工作按其自身的时间周期进行考核反馈；</a:t>
            </a:r>
            <a:endParaRPr lang="zh-CN" altLang="en-US" sz="2400">
              <a:latin typeface="Times New Roman" panose="02020603050405020304" pitchFamily="18" charset="0"/>
            </a:endParaRPr>
          </a:p>
        </p:txBody>
      </p:sp>
      <p:sp>
        <p:nvSpPr>
          <p:cNvPr id="171012" name="文本框 171011"/>
          <p:cNvSpPr txBox="1"/>
          <p:nvPr/>
        </p:nvSpPr>
        <p:spPr>
          <a:xfrm>
            <a:off x="457200" y="765175"/>
            <a:ext cx="8229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目标管理技术会不断强化高绩效团队的特征</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2034" name="文本框 172033"/>
          <p:cNvSpPr txBox="1"/>
          <p:nvPr/>
        </p:nvSpPr>
        <p:spPr>
          <a:xfrm>
            <a:off x="1295400" y="1066800"/>
            <a:ext cx="55626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72035" name="文本框 172034"/>
          <p:cNvSpPr txBox="1"/>
          <p:nvPr/>
        </p:nvSpPr>
        <p:spPr>
          <a:xfrm>
            <a:off x="533400" y="2667000"/>
            <a:ext cx="8153400" cy="3560763"/>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员工普遍参与决策是广泛参与的融合原理的基本要求；</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没有工作流程的不断创新改进，就不可能有工作目标的持续不断提升，这正是持续改善的创新原理的基本要求；</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目标管理技术的目标分类的整合原理强调通过员工个人目标体系中的相互支持责任目标来约束员工，保证团队整体绩效的提升；</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时间、效益是目标管理的基本要求，没人能忽视时间、效益观念。 </a:t>
            </a:r>
            <a:endParaRPr lang="zh-CN" altLang="en-US" sz="2400">
              <a:latin typeface="Times New Roman" panose="02020603050405020304" pitchFamily="18" charset="0"/>
            </a:endParaRPr>
          </a:p>
        </p:txBody>
      </p:sp>
      <p:sp>
        <p:nvSpPr>
          <p:cNvPr id="172036" name="文本框 172035"/>
          <p:cNvSpPr txBox="1"/>
          <p:nvPr/>
        </p:nvSpPr>
        <p:spPr>
          <a:xfrm>
            <a:off x="533400" y="688975"/>
            <a:ext cx="8229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目标管理技术会不断强化高绩效团队的特征</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3058" name="文本框 173057"/>
          <p:cNvSpPr txBox="1"/>
          <p:nvPr/>
        </p:nvSpPr>
        <p:spPr>
          <a:xfrm>
            <a:off x="1828800" y="1965325"/>
            <a:ext cx="5334000" cy="28352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4</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3</a:t>
            </a:r>
            <a:r>
              <a:rPr lang="zh-CN" altLang="en-US" sz="6000" b="1" dirty="0">
                <a:latin typeface="黑体" panose="02010609060101010101" pitchFamily="2" charset="-122"/>
                <a:ea typeface="黑体" panose="02010609060101010101" pitchFamily="2" charset="-122"/>
              </a:rPr>
              <a:t>、推动学习型组织建设的功用 </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082" name="文本框 174081"/>
          <p:cNvSpPr txBox="1"/>
          <p:nvPr/>
        </p:nvSpPr>
        <p:spPr>
          <a:xfrm>
            <a:off x="914400" y="838200"/>
            <a:ext cx="7467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、学习型组织的含义 </a:t>
            </a:r>
            <a:endParaRPr lang="zh-CN" altLang="en-US" sz="4000" b="1">
              <a:latin typeface="黑体" panose="02010609060101010101" pitchFamily="2" charset="-122"/>
              <a:ea typeface="黑体" panose="02010609060101010101" pitchFamily="2" charset="-122"/>
            </a:endParaRPr>
          </a:p>
        </p:txBody>
      </p:sp>
      <p:sp>
        <p:nvSpPr>
          <p:cNvPr id="174083" name="文本框 174082"/>
          <p:cNvSpPr txBox="1"/>
          <p:nvPr/>
        </p:nvSpPr>
        <p:spPr>
          <a:xfrm>
            <a:off x="762000" y="1981200"/>
            <a:ext cx="7848600" cy="4027488"/>
          </a:xfrm>
          <a:prstGeom prst="rect">
            <a:avLst/>
          </a:prstGeom>
          <a:noFill/>
          <a:ln w="9525">
            <a:noFill/>
          </a:ln>
        </p:spPr>
        <p:txBody>
          <a:bodyPr>
            <a:spAutoFit/>
          </a:bodyPr>
          <a:p>
            <a:pPr marL="457200" indent="-457200" algn="just">
              <a:lnSpc>
                <a:spcPct val="90000"/>
              </a:lnSpc>
              <a:spcBef>
                <a:spcPct val="50000"/>
              </a:spcBef>
              <a:buFont typeface="Wingdings" panose="05000000000000000000" pitchFamily="2" charset="2"/>
              <a:buChar char="q"/>
            </a:pPr>
            <a:r>
              <a:rPr lang="zh-CN" altLang="en-US" sz="2000" dirty="0">
                <a:latin typeface="Times New Roman" panose="02020603050405020304" pitchFamily="18" charset="0"/>
              </a:rPr>
              <a:t>有建立在共同的利益或共同的价值判断基础上的共同的行为目标；</a:t>
            </a:r>
            <a:endParaRPr lang="zh-CN" altLang="en-US" sz="2000" dirty="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q"/>
            </a:pPr>
            <a:r>
              <a:rPr lang="zh-CN" altLang="en-US" sz="2000" dirty="0">
                <a:latin typeface="Times New Roman" panose="02020603050405020304" pitchFamily="18" charset="0"/>
              </a:rPr>
              <a:t>有为达成共同的行为目标的行为反应模式；</a:t>
            </a:r>
            <a:endParaRPr lang="zh-CN" altLang="en-US" sz="2000" dirty="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q"/>
            </a:pPr>
            <a:r>
              <a:rPr lang="zh-CN" altLang="en-US" sz="2000" dirty="0">
                <a:latin typeface="Times New Roman" panose="02020603050405020304" pitchFamily="18" charset="0"/>
              </a:rPr>
              <a:t>组织成员彼此平等，且在相互沟通、相互理解的基础上相互尊重、相互信任、相互关怀、相互教诲、相互激励、相互约束；</a:t>
            </a:r>
            <a:endParaRPr lang="zh-CN" altLang="en-US" sz="2000" dirty="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q"/>
            </a:pPr>
            <a:r>
              <a:rPr lang="zh-CN" altLang="en-US" sz="2000" dirty="0">
                <a:latin typeface="Times New Roman" panose="02020603050405020304" pitchFamily="18" charset="0"/>
              </a:rPr>
              <a:t>为保证</a:t>
            </a:r>
            <a:r>
              <a:rPr lang="en-US" altLang="zh-CN" sz="2000">
                <a:latin typeface="Times New Roman" panose="02020603050405020304" pitchFamily="18" charset="0"/>
              </a:rPr>
              <a:t>A</a:t>
            </a:r>
            <a:r>
              <a:rPr lang="zh-CN" altLang="en-US" sz="2000">
                <a:latin typeface="Times New Roman" panose="02020603050405020304" pitchFamily="18" charset="0"/>
              </a:rPr>
              <a:t>、</a:t>
            </a:r>
            <a:r>
              <a:rPr lang="en-US" altLang="zh-CN" sz="2000">
                <a:latin typeface="Times New Roman" panose="02020603050405020304" pitchFamily="18" charset="0"/>
              </a:rPr>
              <a:t>B</a:t>
            </a:r>
            <a:r>
              <a:rPr lang="zh-CN" altLang="en-US" sz="2000">
                <a:latin typeface="Times New Roman" panose="02020603050405020304" pitchFamily="18" charset="0"/>
              </a:rPr>
              <a:t>、</a:t>
            </a:r>
            <a:r>
              <a:rPr lang="en-US" altLang="zh-CN" sz="2000">
                <a:latin typeface="Times New Roman" panose="02020603050405020304" pitchFamily="18" charset="0"/>
              </a:rPr>
              <a:t>C</a:t>
            </a:r>
            <a:r>
              <a:rPr lang="zh-CN" altLang="en-US" sz="2000" dirty="0">
                <a:latin typeface="Times New Roman" panose="02020603050405020304" pitchFamily="18" charset="0"/>
              </a:rPr>
              <a:t>三个特征的形成，组织成员的自主、自省；</a:t>
            </a:r>
            <a:endParaRPr lang="zh-CN" altLang="en-US" sz="2000" dirty="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q"/>
            </a:pPr>
            <a:r>
              <a:rPr lang="zh-CN" altLang="en-US" sz="2000" dirty="0">
                <a:latin typeface="Times New Roman" panose="02020603050405020304" pitchFamily="18" charset="0"/>
              </a:rPr>
              <a:t>为保证</a:t>
            </a:r>
            <a:r>
              <a:rPr lang="en-US" altLang="zh-CN" sz="2000">
                <a:latin typeface="Times New Roman" panose="02020603050405020304" pitchFamily="18" charset="0"/>
              </a:rPr>
              <a:t>A</a:t>
            </a:r>
            <a:r>
              <a:rPr lang="zh-CN" altLang="en-US" sz="2000">
                <a:latin typeface="Times New Roman" panose="02020603050405020304" pitchFamily="18" charset="0"/>
              </a:rPr>
              <a:t>、</a:t>
            </a:r>
            <a:r>
              <a:rPr lang="en-US" altLang="zh-CN" sz="2000">
                <a:latin typeface="Times New Roman" panose="02020603050405020304" pitchFamily="18" charset="0"/>
              </a:rPr>
              <a:t>B</a:t>
            </a:r>
            <a:r>
              <a:rPr lang="zh-CN" altLang="en-US" sz="2000">
                <a:latin typeface="Times New Roman" panose="02020603050405020304" pitchFamily="18" charset="0"/>
              </a:rPr>
              <a:t>、</a:t>
            </a:r>
            <a:r>
              <a:rPr lang="en-US" altLang="zh-CN" sz="2000">
                <a:latin typeface="Times New Roman" panose="02020603050405020304" pitchFamily="18" charset="0"/>
              </a:rPr>
              <a:t>C</a:t>
            </a:r>
            <a:r>
              <a:rPr lang="zh-CN" altLang="en-US" sz="2000" dirty="0">
                <a:latin typeface="Times New Roman" panose="02020603050405020304" pitchFamily="18" charset="0"/>
              </a:rPr>
              <a:t>三个特征的形成，组织架构的扁平，以利于消除等级隔阂，深化沟通；</a:t>
            </a:r>
            <a:endParaRPr lang="zh-CN" altLang="en-US" sz="2000" dirty="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q"/>
            </a:pPr>
            <a:r>
              <a:rPr lang="zh-CN" altLang="en-US" sz="2000" dirty="0">
                <a:latin typeface="Times New Roman" panose="02020603050405020304" pitchFamily="18" charset="0"/>
              </a:rPr>
              <a:t>为保证</a:t>
            </a:r>
            <a:r>
              <a:rPr lang="en-US" altLang="zh-CN" sz="2000">
                <a:latin typeface="Times New Roman" panose="02020603050405020304" pitchFamily="18" charset="0"/>
              </a:rPr>
              <a:t>A</a:t>
            </a:r>
            <a:r>
              <a:rPr lang="zh-CN" altLang="en-US" sz="2000">
                <a:latin typeface="Times New Roman" panose="02020603050405020304" pitchFamily="18" charset="0"/>
              </a:rPr>
              <a:t>、</a:t>
            </a:r>
            <a:r>
              <a:rPr lang="en-US" altLang="zh-CN" sz="2000">
                <a:latin typeface="Times New Roman" panose="02020603050405020304" pitchFamily="18" charset="0"/>
              </a:rPr>
              <a:t>B</a:t>
            </a:r>
            <a:r>
              <a:rPr lang="zh-CN" altLang="en-US" sz="2000">
                <a:latin typeface="Times New Roman" panose="02020603050405020304" pitchFamily="18" charset="0"/>
              </a:rPr>
              <a:t>、</a:t>
            </a:r>
            <a:r>
              <a:rPr lang="en-US" altLang="zh-CN" sz="2000">
                <a:latin typeface="Times New Roman" panose="02020603050405020304" pitchFamily="18" charset="0"/>
              </a:rPr>
              <a:t>C</a:t>
            </a:r>
            <a:r>
              <a:rPr lang="zh-CN" altLang="en-US" sz="2000" dirty="0">
                <a:latin typeface="Times New Roman" panose="02020603050405020304" pitchFamily="18" charset="0"/>
              </a:rPr>
              <a:t>三个特征的形成，组织决策的全员参与；</a:t>
            </a:r>
            <a:endParaRPr lang="zh-CN" altLang="en-US" sz="2000" dirty="0">
              <a:latin typeface="Times New Roman" panose="02020603050405020304" pitchFamily="18" charset="0"/>
            </a:endParaRPr>
          </a:p>
          <a:p>
            <a:pPr marL="457200" indent="-457200" algn="just">
              <a:lnSpc>
                <a:spcPct val="90000"/>
              </a:lnSpc>
              <a:spcBef>
                <a:spcPct val="50000"/>
              </a:spcBef>
              <a:buFont typeface="Wingdings" panose="05000000000000000000" pitchFamily="2" charset="2"/>
              <a:buChar char="q"/>
            </a:pPr>
            <a:r>
              <a:rPr lang="zh-CN" altLang="en-US" sz="2000" dirty="0">
                <a:latin typeface="Times New Roman" panose="02020603050405020304" pitchFamily="18" charset="0"/>
              </a:rPr>
              <a:t>为保证</a:t>
            </a:r>
            <a:r>
              <a:rPr lang="en-US" altLang="zh-CN" sz="2000">
                <a:latin typeface="Times New Roman" panose="02020603050405020304" pitchFamily="18" charset="0"/>
              </a:rPr>
              <a:t>A</a:t>
            </a:r>
            <a:r>
              <a:rPr lang="zh-CN" altLang="en-US" sz="2000">
                <a:latin typeface="Times New Roman" panose="02020603050405020304" pitchFamily="18" charset="0"/>
              </a:rPr>
              <a:t>、</a:t>
            </a:r>
            <a:r>
              <a:rPr lang="en-US" altLang="zh-CN" sz="2000">
                <a:latin typeface="Times New Roman" panose="02020603050405020304" pitchFamily="18" charset="0"/>
              </a:rPr>
              <a:t>B</a:t>
            </a:r>
            <a:r>
              <a:rPr lang="zh-CN" altLang="en-US" sz="2000">
                <a:latin typeface="Times New Roman" panose="02020603050405020304" pitchFamily="18" charset="0"/>
              </a:rPr>
              <a:t>、</a:t>
            </a:r>
            <a:r>
              <a:rPr lang="en-US" altLang="zh-CN" sz="2000">
                <a:latin typeface="Times New Roman" panose="02020603050405020304" pitchFamily="18" charset="0"/>
              </a:rPr>
              <a:t>C</a:t>
            </a:r>
            <a:r>
              <a:rPr lang="zh-CN" altLang="en-US" sz="2000" dirty="0">
                <a:latin typeface="Times New Roman" panose="02020603050405020304" pitchFamily="18" charset="0"/>
              </a:rPr>
              <a:t>三个特征的形成，组织领导者角色的转换，由指挥者、控制者、督促者、裁判转化为目标战略和行为流程的草拟者、组织成员行为活动的顾问和教练、组织集体活动协调的唱号人。</a:t>
            </a:r>
            <a:endParaRPr lang="zh-CN" altLang="en-US" sz="200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21506" name="组合 21505"/>
          <p:cNvGrpSpPr/>
          <p:nvPr/>
        </p:nvGrpSpPr>
        <p:grpSpPr>
          <a:xfrm>
            <a:off x="685800" y="1524000"/>
            <a:ext cx="7848600" cy="4922838"/>
            <a:chOff x="432" y="960"/>
            <a:chExt cx="4944" cy="3101"/>
          </a:xfrm>
        </p:grpSpPr>
        <p:sp>
          <p:nvSpPr>
            <p:cNvPr id="21507" name="文本框 21506"/>
            <p:cNvSpPr txBox="1"/>
            <p:nvPr/>
          </p:nvSpPr>
          <p:spPr>
            <a:xfrm>
              <a:off x="1119" y="3544"/>
              <a:ext cx="4257" cy="517"/>
            </a:xfrm>
            <a:prstGeom prst="rect">
              <a:avLst/>
            </a:prstGeom>
            <a:solidFill>
              <a:schemeClr val="bg1"/>
            </a:solidFill>
            <a:ln w="9525" cap="flat" cmpd="sng">
              <a:solidFill>
                <a:schemeClr val="tx1"/>
              </a:solidFill>
              <a:prstDash val="solid"/>
              <a:miter/>
              <a:headEnd type="none" w="med" len="med"/>
              <a:tailEnd type="none" w="med" len="med"/>
            </a:ln>
          </p:spPr>
          <p:txBody>
            <a:bodyPr/>
            <a:p>
              <a:pPr algn="just" eaLnBrk="0" hangingPunct="0"/>
              <a:endParaRPr sz="1600" dirty="0">
                <a:latin typeface="Times New Roman" panose="02020603050405020304" pitchFamily="18" charset="0"/>
              </a:endParaRPr>
            </a:p>
          </p:txBody>
        </p:sp>
        <p:sp>
          <p:nvSpPr>
            <p:cNvPr id="21508" name="文本框 21507"/>
            <p:cNvSpPr txBox="1"/>
            <p:nvPr/>
          </p:nvSpPr>
          <p:spPr>
            <a:xfrm>
              <a:off x="2904" y="3618"/>
              <a:ext cx="687" cy="369"/>
            </a:xfrm>
            <a:prstGeom prst="rect">
              <a:avLst/>
            </a:prstGeom>
            <a:solidFill>
              <a:schemeClr val="bg1"/>
            </a:solidFill>
            <a:ln w="38100" cap="flat" cmpd="dbl">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激励</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机制</a:t>
              </a:r>
              <a:endParaRPr lang="zh-CN" altLang="en-US" sz="1600" dirty="0">
                <a:latin typeface="Times New Roman" panose="02020603050405020304" pitchFamily="18" charset="0"/>
              </a:endParaRPr>
            </a:p>
          </p:txBody>
        </p:sp>
        <p:sp>
          <p:nvSpPr>
            <p:cNvPr id="21509" name="文本框 21508"/>
            <p:cNvSpPr txBox="1"/>
            <p:nvPr/>
          </p:nvSpPr>
          <p:spPr>
            <a:xfrm>
              <a:off x="2080" y="3618"/>
              <a:ext cx="687" cy="369"/>
            </a:xfrm>
            <a:prstGeom prst="rect">
              <a:avLst/>
            </a:prstGeom>
            <a:solidFill>
              <a:schemeClr val="bg1"/>
            </a:solidFill>
            <a:ln w="38100" cap="flat" cmpd="dbl">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企业</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组织</a:t>
              </a:r>
              <a:endParaRPr lang="zh-CN" altLang="en-US" sz="1600" dirty="0">
                <a:latin typeface="Times New Roman" panose="02020603050405020304" pitchFamily="18" charset="0"/>
              </a:endParaRPr>
            </a:p>
          </p:txBody>
        </p:sp>
        <p:sp>
          <p:nvSpPr>
            <p:cNvPr id="21510" name="文本框 21509"/>
            <p:cNvSpPr txBox="1"/>
            <p:nvPr/>
          </p:nvSpPr>
          <p:spPr>
            <a:xfrm>
              <a:off x="1256" y="3618"/>
              <a:ext cx="687" cy="369"/>
            </a:xfrm>
            <a:prstGeom prst="rect">
              <a:avLst/>
            </a:prstGeom>
            <a:solidFill>
              <a:schemeClr val="bg1"/>
            </a:solidFill>
            <a:ln w="38100" cap="flat" cmpd="dbl">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目标</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体系</a:t>
              </a:r>
              <a:endParaRPr lang="zh-CN" altLang="en-US" sz="1600" dirty="0">
                <a:latin typeface="Times New Roman" panose="02020603050405020304" pitchFamily="18" charset="0"/>
              </a:endParaRPr>
            </a:p>
          </p:txBody>
        </p:sp>
        <p:sp>
          <p:nvSpPr>
            <p:cNvPr id="21511" name="文本框 21510"/>
            <p:cNvSpPr txBox="1"/>
            <p:nvPr/>
          </p:nvSpPr>
          <p:spPr>
            <a:xfrm>
              <a:off x="3728" y="3618"/>
              <a:ext cx="687" cy="369"/>
            </a:xfrm>
            <a:prstGeom prst="rect">
              <a:avLst/>
            </a:prstGeom>
            <a:solidFill>
              <a:schemeClr val="bg1"/>
            </a:solidFill>
            <a:ln w="38100" cap="flat" cmpd="dbl">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业务</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流程</a:t>
              </a:r>
              <a:endParaRPr lang="zh-CN" altLang="en-US" sz="1600" dirty="0">
                <a:latin typeface="Times New Roman" panose="02020603050405020304" pitchFamily="18" charset="0"/>
              </a:endParaRPr>
            </a:p>
          </p:txBody>
        </p:sp>
        <p:sp>
          <p:nvSpPr>
            <p:cNvPr id="21512" name="文本框 21511"/>
            <p:cNvSpPr txBox="1"/>
            <p:nvPr/>
          </p:nvSpPr>
          <p:spPr>
            <a:xfrm>
              <a:off x="4552" y="3618"/>
              <a:ext cx="687" cy="369"/>
            </a:xfrm>
            <a:prstGeom prst="rect">
              <a:avLst/>
            </a:prstGeom>
            <a:solidFill>
              <a:schemeClr val="bg1"/>
            </a:solidFill>
            <a:ln w="38100" cap="flat" cmpd="dbl">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企业</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文化</a:t>
              </a:r>
              <a:endParaRPr lang="zh-CN" altLang="en-US" sz="1600" dirty="0">
                <a:latin typeface="Times New Roman" panose="02020603050405020304" pitchFamily="18" charset="0"/>
              </a:endParaRPr>
            </a:p>
          </p:txBody>
        </p:sp>
        <p:sp>
          <p:nvSpPr>
            <p:cNvPr id="21513" name="文本框 21512"/>
            <p:cNvSpPr txBox="1"/>
            <p:nvPr/>
          </p:nvSpPr>
          <p:spPr>
            <a:xfrm>
              <a:off x="432" y="1108"/>
              <a:ext cx="549" cy="2658"/>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endParaRPr lang="en-US" altLang="zh-CN" sz="1600" b="1" dirty="0">
                <a:latin typeface="Times New Roman" panose="02020603050405020304" pitchFamily="18" charset="0"/>
                <a:ea typeface="黑体" panose="02010609060101010101" pitchFamily="2" charset="-122"/>
              </a:endParaRPr>
            </a:p>
            <a:p>
              <a:pPr algn="ctr" eaLnBrk="0" hangingPunct="0"/>
              <a:r>
                <a:rPr lang="zh-CN" altLang="en-US" sz="2400" b="1" dirty="0">
                  <a:latin typeface="Times New Roman" panose="02020603050405020304" pitchFamily="18" charset="0"/>
                  <a:ea typeface="黑体" panose="02010609060101010101" pitchFamily="2" charset="-122"/>
                </a:rPr>
                <a:t>企业业绩（销售收、市场份额、投资收益）</a:t>
              </a:r>
              <a:endParaRPr lang="zh-CN" altLang="en-US" sz="2400" b="1" dirty="0">
                <a:latin typeface="Times New Roman" panose="02020603050405020304" pitchFamily="18" charset="0"/>
                <a:ea typeface="黑体" panose="02010609060101010101" pitchFamily="2" charset="-122"/>
              </a:endParaRPr>
            </a:p>
          </p:txBody>
        </p:sp>
        <p:sp>
          <p:nvSpPr>
            <p:cNvPr id="21514" name="文本框 21513"/>
            <p:cNvSpPr txBox="1"/>
            <p:nvPr/>
          </p:nvSpPr>
          <p:spPr>
            <a:xfrm>
              <a:off x="2709" y="964"/>
              <a:ext cx="618" cy="365"/>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员工</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业绩</a:t>
              </a:r>
              <a:endParaRPr lang="zh-CN" altLang="en-US" sz="1600" dirty="0">
                <a:latin typeface="Times New Roman" panose="02020603050405020304" pitchFamily="18" charset="0"/>
              </a:endParaRPr>
            </a:p>
          </p:txBody>
        </p:sp>
        <p:grpSp>
          <p:nvGrpSpPr>
            <p:cNvPr id="21515" name="组合 21514"/>
            <p:cNvGrpSpPr/>
            <p:nvPr/>
          </p:nvGrpSpPr>
          <p:grpSpPr>
            <a:xfrm>
              <a:off x="1256" y="960"/>
              <a:ext cx="1099" cy="517"/>
              <a:chOff x="4497" y="3312"/>
              <a:chExt cx="1440" cy="1092"/>
            </a:xfrm>
          </p:grpSpPr>
          <p:sp>
            <p:nvSpPr>
              <p:cNvPr id="21516" name="椭圆 21515"/>
              <p:cNvSpPr/>
              <p:nvPr/>
            </p:nvSpPr>
            <p:spPr>
              <a:xfrm>
                <a:off x="4497" y="3312"/>
                <a:ext cx="1440" cy="1092"/>
              </a:xfrm>
              <a:prstGeom prst="ellipse">
                <a:avLst/>
              </a:prstGeom>
              <a:solidFill>
                <a:schemeClr val="bg1"/>
              </a:solidFill>
              <a:ln w="9525" cap="flat" cmpd="sng">
                <a:solidFill>
                  <a:schemeClr val="tx1"/>
                </a:solidFill>
                <a:prstDash val="solid"/>
                <a:headEnd type="none" w="med" len="med"/>
                <a:tailEnd type="none" w="med" len="med"/>
              </a:ln>
            </p:spPr>
            <p:txBody>
              <a:bodyPr/>
              <a:p>
                <a:endParaRPr lang="zh-CN" altLang="en-US"/>
              </a:p>
            </p:txBody>
          </p:sp>
          <p:sp>
            <p:nvSpPr>
              <p:cNvPr id="21517" name="文本框 21516"/>
              <p:cNvSpPr txBox="1"/>
              <p:nvPr/>
            </p:nvSpPr>
            <p:spPr>
              <a:xfrm>
                <a:off x="4677" y="3468"/>
                <a:ext cx="1080" cy="780"/>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员工业</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绩总和</a:t>
                </a:r>
                <a:endParaRPr lang="zh-CN" altLang="en-US" sz="1600" dirty="0">
                  <a:latin typeface="Times New Roman" panose="02020603050405020304" pitchFamily="18" charset="0"/>
                </a:endParaRPr>
              </a:p>
            </p:txBody>
          </p:sp>
        </p:grpSp>
        <p:sp>
          <p:nvSpPr>
            <p:cNvPr id="21518" name="直接连接符 21517"/>
            <p:cNvSpPr/>
            <p:nvPr/>
          </p:nvSpPr>
          <p:spPr>
            <a:xfrm flipH="1">
              <a:off x="981" y="1182"/>
              <a:ext cx="275" cy="0"/>
            </a:xfrm>
            <a:prstGeom prst="line">
              <a:avLst/>
            </a:prstGeom>
            <a:ln w="9525" cap="flat" cmpd="sng">
              <a:solidFill>
                <a:schemeClr val="tx1"/>
              </a:solidFill>
              <a:prstDash val="solid"/>
              <a:headEnd type="none" w="med" len="med"/>
              <a:tailEnd type="triangle" w="med" len="med"/>
            </a:ln>
          </p:spPr>
        </p:sp>
        <p:sp>
          <p:nvSpPr>
            <p:cNvPr id="21519" name="文本框 21518"/>
            <p:cNvSpPr txBox="1"/>
            <p:nvPr/>
          </p:nvSpPr>
          <p:spPr>
            <a:xfrm>
              <a:off x="4632" y="964"/>
              <a:ext cx="641" cy="365"/>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员工</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能力</a:t>
              </a:r>
              <a:endParaRPr lang="zh-CN" altLang="en-US" sz="1600" dirty="0">
                <a:latin typeface="Times New Roman" panose="02020603050405020304" pitchFamily="18" charset="0"/>
              </a:endParaRPr>
            </a:p>
          </p:txBody>
        </p:sp>
        <p:sp>
          <p:nvSpPr>
            <p:cNvPr id="21520" name="直接连接符 21519"/>
            <p:cNvSpPr/>
            <p:nvPr/>
          </p:nvSpPr>
          <p:spPr>
            <a:xfrm flipV="1">
              <a:off x="3030" y="1333"/>
              <a:ext cx="0" cy="665"/>
            </a:xfrm>
            <a:prstGeom prst="line">
              <a:avLst/>
            </a:prstGeom>
            <a:ln w="9525" cap="flat" cmpd="sng">
              <a:solidFill>
                <a:schemeClr val="tx1"/>
              </a:solidFill>
              <a:prstDash val="solid"/>
              <a:headEnd type="none" w="med" len="med"/>
              <a:tailEnd type="triangle" w="med" len="med"/>
            </a:ln>
          </p:spPr>
        </p:sp>
        <p:sp>
          <p:nvSpPr>
            <p:cNvPr id="21521" name="直接连接符 21520"/>
            <p:cNvSpPr/>
            <p:nvPr/>
          </p:nvSpPr>
          <p:spPr>
            <a:xfrm>
              <a:off x="981" y="2954"/>
              <a:ext cx="550" cy="0"/>
            </a:xfrm>
            <a:prstGeom prst="line">
              <a:avLst/>
            </a:prstGeom>
            <a:ln w="9525" cap="flat" cmpd="sng">
              <a:solidFill>
                <a:schemeClr val="tx1"/>
              </a:solidFill>
              <a:prstDash val="solid"/>
              <a:headEnd type="none" w="med" len="med"/>
              <a:tailEnd type="triangle" w="med" len="med"/>
            </a:ln>
          </p:spPr>
        </p:sp>
        <p:sp>
          <p:nvSpPr>
            <p:cNvPr id="21522" name="文本框 21521"/>
            <p:cNvSpPr txBox="1"/>
            <p:nvPr/>
          </p:nvSpPr>
          <p:spPr>
            <a:xfrm>
              <a:off x="2629" y="1998"/>
              <a:ext cx="801" cy="513"/>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员工努</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力程度</a:t>
              </a:r>
              <a:endParaRPr lang="zh-CN" altLang="en-US" sz="1600" dirty="0">
                <a:latin typeface="Times New Roman" panose="02020603050405020304" pitchFamily="18" charset="0"/>
              </a:endParaRPr>
            </a:p>
          </p:txBody>
        </p:sp>
        <p:sp>
          <p:nvSpPr>
            <p:cNvPr id="21523" name="文本框 21522"/>
            <p:cNvSpPr txBox="1"/>
            <p:nvPr/>
          </p:nvSpPr>
          <p:spPr>
            <a:xfrm>
              <a:off x="1531" y="2806"/>
              <a:ext cx="686" cy="369"/>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岗位</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激励</a:t>
              </a:r>
              <a:endParaRPr lang="zh-CN" altLang="en-US" sz="1600" dirty="0">
                <a:latin typeface="Times New Roman" panose="02020603050405020304" pitchFamily="18" charset="0"/>
              </a:endParaRPr>
            </a:p>
          </p:txBody>
        </p:sp>
        <p:sp>
          <p:nvSpPr>
            <p:cNvPr id="21524" name="文本框 21523"/>
            <p:cNvSpPr txBox="1"/>
            <p:nvPr/>
          </p:nvSpPr>
          <p:spPr>
            <a:xfrm>
              <a:off x="3865" y="2806"/>
              <a:ext cx="962" cy="369"/>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经营剩余</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分享系数</a:t>
              </a:r>
              <a:endParaRPr lang="zh-CN" altLang="en-US" sz="1600" dirty="0">
                <a:latin typeface="Times New Roman" panose="02020603050405020304" pitchFamily="18" charset="0"/>
              </a:endParaRPr>
            </a:p>
          </p:txBody>
        </p:sp>
        <p:sp>
          <p:nvSpPr>
            <p:cNvPr id="21525" name="文本框 21524"/>
            <p:cNvSpPr txBox="1"/>
            <p:nvPr/>
          </p:nvSpPr>
          <p:spPr>
            <a:xfrm>
              <a:off x="2629" y="2806"/>
              <a:ext cx="824" cy="369"/>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岗位竞</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争乘数</a:t>
              </a:r>
              <a:endParaRPr lang="zh-CN" altLang="en-US" sz="1600" dirty="0">
                <a:latin typeface="Times New Roman" panose="02020603050405020304" pitchFamily="18" charset="0"/>
              </a:endParaRPr>
            </a:p>
          </p:txBody>
        </p:sp>
        <p:sp>
          <p:nvSpPr>
            <p:cNvPr id="21526" name="直接连接符 21525"/>
            <p:cNvSpPr/>
            <p:nvPr/>
          </p:nvSpPr>
          <p:spPr>
            <a:xfrm>
              <a:off x="1805" y="2658"/>
              <a:ext cx="2472" cy="0"/>
            </a:xfrm>
            <a:prstGeom prst="line">
              <a:avLst/>
            </a:prstGeom>
            <a:ln w="9525" cap="flat" cmpd="sng">
              <a:solidFill>
                <a:schemeClr val="tx1"/>
              </a:solidFill>
              <a:prstDash val="solid"/>
              <a:headEnd type="none" w="med" len="med"/>
              <a:tailEnd type="none" w="med" len="med"/>
            </a:ln>
          </p:spPr>
        </p:sp>
        <p:sp>
          <p:nvSpPr>
            <p:cNvPr id="21527" name="直接连接符 21526"/>
            <p:cNvSpPr/>
            <p:nvPr/>
          </p:nvSpPr>
          <p:spPr>
            <a:xfrm flipV="1">
              <a:off x="3041" y="2511"/>
              <a:ext cx="0" cy="295"/>
            </a:xfrm>
            <a:prstGeom prst="line">
              <a:avLst/>
            </a:prstGeom>
            <a:ln w="9525" cap="flat" cmpd="sng">
              <a:solidFill>
                <a:schemeClr val="tx1"/>
              </a:solidFill>
              <a:prstDash val="solid"/>
              <a:headEnd type="none" w="med" len="med"/>
              <a:tailEnd type="triangle" w="med" len="med"/>
            </a:ln>
          </p:spPr>
        </p:sp>
        <p:sp>
          <p:nvSpPr>
            <p:cNvPr id="21528" name="直接连接符 21527"/>
            <p:cNvSpPr/>
            <p:nvPr/>
          </p:nvSpPr>
          <p:spPr>
            <a:xfrm>
              <a:off x="1805" y="2658"/>
              <a:ext cx="0" cy="148"/>
            </a:xfrm>
            <a:prstGeom prst="line">
              <a:avLst/>
            </a:prstGeom>
            <a:ln w="9525" cap="flat" cmpd="sng">
              <a:solidFill>
                <a:schemeClr val="tx1"/>
              </a:solidFill>
              <a:prstDash val="solid"/>
              <a:headEnd type="none" w="med" len="med"/>
              <a:tailEnd type="none" w="med" len="med"/>
            </a:ln>
          </p:spPr>
        </p:sp>
        <p:sp>
          <p:nvSpPr>
            <p:cNvPr id="21529" name="直接连接符 21528"/>
            <p:cNvSpPr/>
            <p:nvPr/>
          </p:nvSpPr>
          <p:spPr>
            <a:xfrm>
              <a:off x="4277" y="2658"/>
              <a:ext cx="0" cy="148"/>
            </a:xfrm>
            <a:prstGeom prst="line">
              <a:avLst/>
            </a:prstGeom>
            <a:ln w="9525" cap="flat" cmpd="sng">
              <a:solidFill>
                <a:schemeClr val="tx1"/>
              </a:solidFill>
              <a:prstDash val="solid"/>
              <a:headEnd type="none" w="med" len="med"/>
              <a:tailEnd type="none" w="med" len="med"/>
            </a:ln>
          </p:spPr>
        </p:sp>
        <p:sp>
          <p:nvSpPr>
            <p:cNvPr id="21530" name="直接连接符 21529"/>
            <p:cNvSpPr/>
            <p:nvPr/>
          </p:nvSpPr>
          <p:spPr>
            <a:xfrm flipV="1">
              <a:off x="4552" y="2367"/>
              <a:ext cx="0" cy="439"/>
            </a:xfrm>
            <a:prstGeom prst="line">
              <a:avLst/>
            </a:prstGeom>
            <a:ln w="9525" cap="flat" cmpd="sng">
              <a:solidFill>
                <a:schemeClr val="tx1"/>
              </a:solidFill>
              <a:prstDash val="solid"/>
              <a:headEnd type="none" w="med" len="med"/>
              <a:tailEnd type="none" w="med" len="med"/>
            </a:ln>
          </p:spPr>
        </p:sp>
        <p:sp>
          <p:nvSpPr>
            <p:cNvPr id="21531" name="文本框 21530"/>
            <p:cNvSpPr txBox="1"/>
            <p:nvPr/>
          </p:nvSpPr>
          <p:spPr>
            <a:xfrm>
              <a:off x="3831" y="1551"/>
              <a:ext cx="641" cy="369"/>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资源</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乘数</a:t>
              </a:r>
              <a:endParaRPr lang="zh-CN" altLang="en-US" sz="1600" dirty="0">
                <a:latin typeface="Times New Roman" panose="02020603050405020304" pitchFamily="18" charset="0"/>
              </a:endParaRPr>
            </a:p>
          </p:txBody>
        </p:sp>
        <p:sp>
          <p:nvSpPr>
            <p:cNvPr id="21532" name="直接连接符 21531"/>
            <p:cNvSpPr/>
            <p:nvPr/>
          </p:nvSpPr>
          <p:spPr>
            <a:xfrm flipV="1">
              <a:off x="4140" y="1182"/>
              <a:ext cx="0" cy="369"/>
            </a:xfrm>
            <a:prstGeom prst="line">
              <a:avLst/>
            </a:prstGeom>
            <a:ln w="9525" cap="flat" cmpd="sng">
              <a:solidFill>
                <a:schemeClr val="tx1"/>
              </a:solidFill>
              <a:prstDash val="solid"/>
              <a:headEnd type="none" w="med" len="med"/>
              <a:tailEnd type="triangle" w="med" len="med"/>
            </a:ln>
          </p:spPr>
        </p:sp>
        <p:sp>
          <p:nvSpPr>
            <p:cNvPr id="21533" name="直接连接符 21532"/>
            <p:cNvSpPr/>
            <p:nvPr/>
          </p:nvSpPr>
          <p:spPr>
            <a:xfrm>
              <a:off x="1107" y="1776"/>
              <a:ext cx="2713" cy="5"/>
            </a:xfrm>
            <a:prstGeom prst="line">
              <a:avLst/>
            </a:prstGeom>
            <a:ln w="9525" cap="flat" cmpd="sng">
              <a:solidFill>
                <a:schemeClr val="tx1"/>
              </a:solidFill>
              <a:prstDash val="solid"/>
              <a:headEnd type="none" w="med" len="med"/>
              <a:tailEnd type="triangle" w="med" len="med"/>
            </a:ln>
          </p:spPr>
        </p:sp>
        <p:sp>
          <p:nvSpPr>
            <p:cNvPr id="21534" name="文本框 21533"/>
            <p:cNvSpPr txBox="1"/>
            <p:nvPr/>
          </p:nvSpPr>
          <p:spPr>
            <a:xfrm>
              <a:off x="1531" y="1625"/>
              <a:ext cx="686" cy="369"/>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财务</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机制</a:t>
              </a:r>
              <a:endParaRPr lang="zh-CN" altLang="en-US" sz="1600" dirty="0">
                <a:latin typeface="Times New Roman" panose="02020603050405020304" pitchFamily="18" charset="0"/>
              </a:endParaRPr>
            </a:p>
          </p:txBody>
        </p:sp>
        <p:sp>
          <p:nvSpPr>
            <p:cNvPr id="21535" name="直接连接符 21534"/>
            <p:cNvSpPr/>
            <p:nvPr/>
          </p:nvSpPr>
          <p:spPr>
            <a:xfrm flipV="1">
              <a:off x="1943" y="3175"/>
              <a:ext cx="0" cy="222"/>
            </a:xfrm>
            <a:prstGeom prst="line">
              <a:avLst/>
            </a:prstGeom>
            <a:ln w="9525" cap="flat" cmpd="sng">
              <a:solidFill>
                <a:schemeClr val="tx1"/>
              </a:solidFill>
              <a:prstDash val="solid"/>
              <a:headEnd type="none" w="med" len="med"/>
              <a:tailEnd type="triangle" w="med" len="med"/>
            </a:ln>
          </p:spPr>
        </p:sp>
        <p:sp>
          <p:nvSpPr>
            <p:cNvPr id="21536" name="直接连接符 21535"/>
            <p:cNvSpPr/>
            <p:nvPr/>
          </p:nvSpPr>
          <p:spPr>
            <a:xfrm>
              <a:off x="2217" y="2954"/>
              <a:ext cx="412" cy="0"/>
            </a:xfrm>
            <a:prstGeom prst="line">
              <a:avLst/>
            </a:prstGeom>
            <a:ln w="9525" cap="flat" cmpd="sng">
              <a:solidFill>
                <a:schemeClr val="tx1"/>
              </a:solidFill>
              <a:prstDash val="solid"/>
              <a:headEnd type="none" w="med" len="med"/>
              <a:tailEnd type="triangle" w="med" len="med"/>
            </a:ln>
          </p:spPr>
        </p:sp>
        <p:sp>
          <p:nvSpPr>
            <p:cNvPr id="21537" name="直接连接符 21536"/>
            <p:cNvSpPr/>
            <p:nvPr/>
          </p:nvSpPr>
          <p:spPr>
            <a:xfrm flipH="1">
              <a:off x="3453" y="2954"/>
              <a:ext cx="412" cy="0"/>
            </a:xfrm>
            <a:prstGeom prst="line">
              <a:avLst/>
            </a:prstGeom>
            <a:ln w="9525" cap="flat" cmpd="sng">
              <a:solidFill>
                <a:schemeClr val="tx1"/>
              </a:solidFill>
              <a:prstDash val="solid"/>
              <a:headEnd type="none" w="med" len="med"/>
              <a:tailEnd type="triangle" w="med" len="med"/>
            </a:ln>
          </p:spPr>
        </p:sp>
        <p:sp>
          <p:nvSpPr>
            <p:cNvPr id="21538" name="文本框 21537"/>
            <p:cNvSpPr txBox="1"/>
            <p:nvPr/>
          </p:nvSpPr>
          <p:spPr>
            <a:xfrm>
              <a:off x="4689" y="1551"/>
              <a:ext cx="584" cy="369"/>
            </a:xfrm>
            <a:prstGeom prst="rect">
              <a:avLst/>
            </a:prstGeom>
            <a:solidFill>
              <a:schemeClr val="bg1"/>
            </a:solidFill>
            <a:ln w="9525" cap="flat" cmpd="sng">
              <a:solidFill>
                <a:schemeClr val="tx1"/>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选聘</a:t>
              </a:r>
              <a:endParaRPr lang="zh-CN" altLang="en-US" sz="1600" dirty="0">
                <a:latin typeface="Times New Roman" panose="02020603050405020304" pitchFamily="18" charset="0"/>
              </a:endParaRPr>
            </a:p>
            <a:p>
              <a:pPr algn="ctr" eaLnBrk="0" hangingPunct="0"/>
              <a:r>
                <a:rPr lang="zh-CN" altLang="en-US" sz="1600" dirty="0">
                  <a:latin typeface="Times New Roman" panose="02020603050405020304" pitchFamily="18" charset="0"/>
                </a:rPr>
                <a:t>机制</a:t>
              </a:r>
              <a:endParaRPr lang="zh-CN" altLang="en-US" sz="1600" dirty="0">
                <a:latin typeface="Times New Roman" panose="02020603050405020304" pitchFamily="18" charset="0"/>
              </a:endParaRPr>
            </a:p>
          </p:txBody>
        </p:sp>
        <p:sp>
          <p:nvSpPr>
            <p:cNvPr id="21539" name="直接连接符 21538"/>
            <p:cNvSpPr/>
            <p:nvPr/>
          </p:nvSpPr>
          <p:spPr>
            <a:xfrm flipV="1">
              <a:off x="4964" y="1329"/>
              <a:ext cx="0" cy="222"/>
            </a:xfrm>
            <a:prstGeom prst="line">
              <a:avLst/>
            </a:prstGeom>
            <a:ln w="9525" cap="flat" cmpd="sng">
              <a:solidFill>
                <a:schemeClr val="tx1"/>
              </a:solidFill>
              <a:prstDash val="solid"/>
              <a:headEnd type="none" w="med" len="med"/>
              <a:tailEnd type="triangle" w="med" len="med"/>
            </a:ln>
          </p:spPr>
        </p:sp>
        <p:sp>
          <p:nvSpPr>
            <p:cNvPr id="21540" name="直接连接符 21539"/>
            <p:cNvSpPr/>
            <p:nvPr/>
          </p:nvSpPr>
          <p:spPr>
            <a:xfrm flipH="1">
              <a:off x="3511" y="2367"/>
              <a:ext cx="1041" cy="0"/>
            </a:xfrm>
            <a:prstGeom prst="line">
              <a:avLst/>
            </a:prstGeom>
            <a:ln w="9525" cap="flat" cmpd="sng">
              <a:solidFill>
                <a:schemeClr val="tx1"/>
              </a:solidFill>
              <a:prstDash val="solid"/>
              <a:headEnd type="none" w="med" len="med"/>
              <a:tailEnd type="triangle" w="med" len="med"/>
            </a:ln>
          </p:spPr>
        </p:sp>
        <p:sp>
          <p:nvSpPr>
            <p:cNvPr id="21541" name="直接连接符 21540"/>
            <p:cNvSpPr/>
            <p:nvPr/>
          </p:nvSpPr>
          <p:spPr>
            <a:xfrm flipV="1">
              <a:off x="3041" y="3175"/>
              <a:ext cx="0" cy="369"/>
            </a:xfrm>
            <a:prstGeom prst="line">
              <a:avLst/>
            </a:prstGeom>
            <a:ln w="9525" cap="flat" cmpd="sng">
              <a:solidFill>
                <a:schemeClr val="tx1"/>
              </a:solidFill>
              <a:prstDash val="solid"/>
              <a:headEnd type="none" w="med" len="med"/>
              <a:tailEnd type="triangle" w="med" len="med"/>
            </a:ln>
          </p:spPr>
        </p:sp>
        <p:sp>
          <p:nvSpPr>
            <p:cNvPr id="21542" name="直接连接符 21541"/>
            <p:cNvSpPr/>
            <p:nvPr/>
          </p:nvSpPr>
          <p:spPr>
            <a:xfrm>
              <a:off x="1943" y="3397"/>
              <a:ext cx="2472" cy="0"/>
            </a:xfrm>
            <a:prstGeom prst="line">
              <a:avLst/>
            </a:prstGeom>
            <a:ln w="9525" cap="flat" cmpd="sng">
              <a:solidFill>
                <a:schemeClr val="tx1"/>
              </a:solidFill>
              <a:prstDash val="solid"/>
              <a:headEnd type="none" w="med" len="med"/>
              <a:tailEnd type="none" w="med" len="med"/>
            </a:ln>
          </p:spPr>
        </p:sp>
        <p:sp>
          <p:nvSpPr>
            <p:cNvPr id="21543" name="直接连接符 21542"/>
            <p:cNvSpPr/>
            <p:nvPr/>
          </p:nvSpPr>
          <p:spPr>
            <a:xfrm flipV="1">
              <a:off x="4415" y="3175"/>
              <a:ext cx="0" cy="222"/>
            </a:xfrm>
            <a:prstGeom prst="line">
              <a:avLst/>
            </a:prstGeom>
            <a:ln w="9525" cap="flat" cmpd="sng">
              <a:solidFill>
                <a:schemeClr val="tx1"/>
              </a:solidFill>
              <a:prstDash val="solid"/>
              <a:headEnd type="none" w="med" len="med"/>
              <a:tailEnd type="triangle" w="med" len="med"/>
            </a:ln>
          </p:spPr>
        </p:sp>
        <p:sp>
          <p:nvSpPr>
            <p:cNvPr id="21544" name="直接连接符 21543"/>
            <p:cNvSpPr/>
            <p:nvPr/>
          </p:nvSpPr>
          <p:spPr>
            <a:xfrm>
              <a:off x="981" y="3766"/>
              <a:ext cx="138" cy="0"/>
            </a:xfrm>
            <a:prstGeom prst="line">
              <a:avLst/>
            </a:prstGeom>
            <a:ln w="9525" cap="flat" cmpd="sng">
              <a:solidFill>
                <a:schemeClr val="tx1"/>
              </a:solidFill>
              <a:prstDash val="solid"/>
              <a:headEnd type="none" w="med" len="med"/>
              <a:tailEnd type="triangle" w="med" len="med"/>
            </a:ln>
          </p:spPr>
        </p:sp>
        <p:sp>
          <p:nvSpPr>
            <p:cNvPr id="21545" name="直接连接符 21544"/>
            <p:cNvSpPr/>
            <p:nvPr/>
          </p:nvSpPr>
          <p:spPr>
            <a:xfrm flipH="1">
              <a:off x="3350" y="1186"/>
              <a:ext cx="1282" cy="0"/>
            </a:xfrm>
            <a:prstGeom prst="line">
              <a:avLst/>
            </a:prstGeom>
            <a:ln w="9525" cap="flat" cmpd="sng">
              <a:solidFill>
                <a:schemeClr val="tx1"/>
              </a:solidFill>
              <a:prstDash val="solid"/>
              <a:headEnd type="none" w="med" len="med"/>
              <a:tailEnd type="triangle" w="med" len="med"/>
            </a:ln>
          </p:spPr>
        </p:sp>
        <p:sp>
          <p:nvSpPr>
            <p:cNvPr id="21546" name="直接连接符 21545"/>
            <p:cNvSpPr/>
            <p:nvPr/>
          </p:nvSpPr>
          <p:spPr>
            <a:xfrm flipH="1">
              <a:off x="2389" y="1186"/>
              <a:ext cx="240" cy="0"/>
            </a:xfrm>
            <a:prstGeom prst="line">
              <a:avLst/>
            </a:prstGeom>
            <a:ln w="9525" cap="flat" cmpd="sng">
              <a:solidFill>
                <a:schemeClr val="tx1"/>
              </a:solidFill>
              <a:prstDash val="solid"/>
              <a:headEnd type="none" w="med" len="med"/>
              <a:tailEnd type="triangle" w="med" len="med"/>
            </a:ln>
          </p:spPr>
        </p:sp>
        <p:sp>
          <p:nvSpPr>
            <p:cNvPr id="21547" name="直接连接符 21546"/>
            <p:cNvSpPr/>
            <p:nvPr/>
          </p:nvSpPr>
          <p:spPr>
            <a:xfrm>
              <a:off x="4151" y="1924"/>
              <a:ext cx="0" cy="222"/>
            </a:xfrm>
            <a:prstGeom prst="line">
              <a:avLst/>
            </a:prstGeom>
            <a:ln w="9525" cap="flat" cmpd="sng">
              <a:solidFill>
                <a:schemeClr val="tx1"/>
              </a:solidFill>
              <a:prstDash val="solid"/>
              <a:headEnd type="none" w="med" len="med"/>
              <a:tailEnd type="none" w="med" len="med"/>
            </a:ln>
          </p:spPr>
        </p:sp>
        <p:sp>
          <p:nvSpPr>
            <p:cNvPr id="21548" name="直接连接符 21547"/>
            <p:cNvSpPr/>
            <p:nvPr/>
          </p:nvSpPr>
          <p:spPr>
            <a:xfrm flipH="1">
              <a:off x="3511" y="2146"/>
              <a:ext cx="640" cy="0"/>
            </a:xfrm>
            <a:prstGeom prst="line">
              <a:avLst/>
            </a:prstGeom>
            <a:ln w="9525" cap="flat" cmpd="sng">
              <a:solidFill>
                <a:schemeClr val="tx1"/>
              </a:solidFill>
              <a:prstDash val="solid"/>
              <a:headEnd type="none" w="med" len="med"/>
              <a:tailEnd type="triangle" w="med" len="med"/>
            </a:ln>
          </p:spPr>
        </p:sp>
        <p:sp>
          <p:nvSpPr>
            <p:cNvPr id="21549" name="直接连接符 21548"/>
            <p:cNvSpPr/>
            <p:nvPr/>
          </p:nvSpPr>
          <p:spPr>
            <a:xfrm flipH="1">
              <a:off x="3030" y="1629"/>
              <a:ext cx="721" cy="0"/>
            </a:xfrm>
            <a:prstGeom prst="line">
              <a:avLst/>
            </a:prstGeom>
            <a:ln w="9525" cap="flat" cmpd="sng">
              <a:solidFill>
                <a:schemeClr val="tx1"/>
              </a:solidFill>
              <a:prstDash val="solid"/>
              <a:headEnd type="none" w="med" len="med"/>
              <a:tailEnd type="triangle" w="med" len="med"/>
            </a:ln>
          </p:spPr>
        </p:sp>
        <p:sp>
          <p:nvSpPr>
            <p:cNvPr id="21550" name="直接连接符 21549"/>
            <p:cNvSpPr/>
            <p:nvPr/>
          </p:nvSpPr>
          <p:spPr>
            <a:xfrm flipV="1">
              <a:off x="4953" y="1924"/>
              <a:ext cx="0" cy="1624"/>
            </a:xfrm>
            <a:prstGeom prst="line">
              <a:avLst/>
            </a:prstGeom>
            <a:ln w="9525" cap="flat" cmpd="sng">
              <a:solidFill>
                <a:schemeClr val="tx1"/>
              </a:solidFill>
              <a:prstDash val="solid"/>
              <a:headEnd type="none" w="med" len="med"/>
              <a:tailEnd type="triangle" w="med" len="med"/>
            </a:ln>
          </p:spPr>
        </p:sp>
      </p:grpSp>
      <p:sp>
        <p:nvSpPr>
          <p:cNvPr id="21551" name="文本框 21550"/>
          <p:cNvSpPr txBox="1"/>
          <p:nvPr/>
        </p:nvSpPr>
        <p:spPr>
          <a:xfrm>
            <a:off x="152400" y="517525"/>
            <a:ext cx="88392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、企业业绩是从哪里来的？</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5106" name="文本框 175105"/>
          <p:cNvSpPr txBox="1"/>
          <p:nvPr/>
        </p:nvSpPr>
        <p:spPr>
          <a:xfrm>
            <a:off x="914400" y="838200"/>
            <a:ext cx="7467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、学习型组织的含义 </a:t>
            </a:r>
            <a:endParaRPr lang="zh-CN" altLang="en-US" sz="4000" b="1">
              <a:latin typeface="黑体" panose="02010609060101010101" pitchFamily="2" charset="-122"/>
              <a:ea typeface="黑体" panose="02010609060101010101" pitchFamily="2" charset="-122"/>
            </a:endParaRPr>
          </a:p>
        </p:txBody>
      </p:sp>
      <p:grpSp>
        <p:nvGrpSpPr>
          <p:cNvPr id="175107" name="组合 175106"/>
          <p:cNvGrpSpPr/>
          <p:nvPr/>
        </p:nvGrpSpPr>
        <p:grpSpPr>
          <a:xfrm>
            <a:off x="844550" y="2514600"/>
            <a:ext cx="3305175" cy="3505200"/>
            <a:chOff x="720" y="1584"/>
            <a:chExt cx="2304" cy="2208"/>
          </a:xfrm>
        </p:grpSpPr>
        <p:sp>
          <p:nvSpPr>
            <p:cNvPr id="175108" name="立方体 175107"/>
            <p:cNvSpPr/>
            <p:nvPr/>
          </p:nvSpPr>
          <p:spPr>
            <a:xfrm>
              <a:off x="720" y="1584"/>
              <a:ext cx="2304" cy="2208"/>
            </a:xfrm>
            <a:prstGeom prst="cube">
              <a:avLst>
                <a:gd name="adj" fmla="val 25000"/>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75109" name="平行四边形 175108"/>
            <p:cNvSpPr/>
            <p:nvPr/>
          </p:nvSpPr>
          <p:spPr>
            <a:xfrm>
              <a:off x="1548" y="1635"/>
              <a:ext cx="621" cy="223"/>
            </a:xfrm>
            <a:prstGeom prst="parallelogram">
              <a:avLst>
                <a:gd name="adj" fmla="val 69618"/>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75110" name="等腰三角形 175109"/>
            <p:cNvSpPr/>
            <p:nvPr/>
          </p:nvSpPr>
          <p:spPr>
            <a:xfrm>
              <a:off x="927" y="3420"/>
              <a:ext cx="207" cy="297"/>
            </a:xfrm>
            <a:prstGeom prst="triangle">
              <a:avLst>
                <a:gd name="adj" fmla="val 50000"/>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75111" name="直接连接符 175110"/>
            <p:cNvSpPr/>
            <p:nvPr/>
          </p:nvSpPr>
          <p:spPr>
            <a:xfrm>
              <a:off x="790" y="3420"/>
              <a:ext cx="1724" cy="297"/>
            </a:xfrm>
            <a:prstGeom prst="line">
              <a:avLst/>
            </a:prstGeom>
            <a:ln w="76200" cap="flat" cmpd="tri">
              <a:solidFill>
                <a:schemeClr val="tx1"/>
              </a:solidFill>
              <a:prstDash val="solid"/>
              <a:headEnd type="none" w="med" len="med"/>
              <a:tailEnd type="none" w="med" len="med"/>
            </a:ln>
          </p:spPr>
        </p:sp>
        <p:sp>
          <p:nvSpPr>
            <p:cNvPr id="175112" name="直接连接符 175111"/>
            <p:cNvSpPr/>
            <p:nvPr/>
          </p:nvSpPr>
          <p:spPr>
            <a:xfrm flipV="1">
              <a:off x="720" y="1780"/>
              <a:ext cx="1368" cy="1715"/>
            </a:xfrm>
            <a:prstGeom prst="line">
              <a:avLst/>
            </a:prstGeom>
            <a:ln w="9525" cap="flat" cmpd="sng">
              <a:solidFill>
                <a:schemeClr val="tx1"/>
              </a:solidFill>
              <a:prstDash val="solid"/>
              <a:headEnd type="none" w="med" len="med"/>
              <a:tailEnd type="none" w="med" len="med"/>
            </a:ln>
          </p:spPr>
        </p:sp>
        <p:sp>
          <p:nvSpPr>
            <p:cNvPr id="175113" name="椭圆 175112"/>
            <p:cNvSpPr/>
            <p:nvPr/>
          </p:nvSpPr>
          <p:spPr>
            <a:xfrm>
              <a:off x="1686" y="2973"/>
              <a:ext cx="413" cy="819"/>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14" name="椭圆 175113"/>
            <p:cNvSpPr/>
            <p:nvPr/>
          </p:nvSpPr>
          <p:spPr>
            <a:xfrm>
              <a:off x="1548" y="2900"/>
              <a:ext cx="551" cy="148"/>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15" name="任意多边形 175114"/>
            <p:cNvSpPr/>
            <p:nvPr/>
          </p:nvSpPr>
          <p:spPr>
            <a:xfrm>
              <a:off x="1680" y="3197"/>
              <a:ext cx="528" cy="595"/>
            </a:xfrm>
            <a:custGeom>
              <a:avLst/>
              <a:gdLst/>
              <a:ahLst/>
              <a:cxnLst/>
              <a:pathLst>
                <a:path w="379" h="608">
                  <a:moveTo>
                    <a:pt x="0" y="575"/>
                  </a:moveTo>
                  <a:cubicBezTo>
                    <a:pt x="108" y="570"/>
                    <a:pt x="217" y="579"/>
                    <a:pt x="323" y="561"/>
                  </a:cubicBezTo>
                  <a:cubicBezTo>
                    <a:pt x="338" y="559"/>
                    <a:pt x="334" y="533"/>
                    <a:pt x="337" y="519"/>
                  </a:cubicBezTo>
                  <a:cubicBezTo>
                    <a:pt x="343" y="491"/>
                    <a:pt x="347" y="463"/>
                    <a:pt x="351" y="435"/>
                  </a:cubicBezTo>
                  <a:cubicBezTo>
                    <a:pt x="364" y="341"/>
                    <a:pt x="369" y="279"/>
                    <a:pt x="379" y="182"/>
                  </a:cubicBezTo>
                  <a:cubicBezTo>
                    <a:pt x="374" y="126"/>
                    <a:pt x="377" y="69"/>
                    <a:pt x="365" y="14"/>
                  </a:cubicBezTo>
                  <a:cubicBezTo>
                    <a:pt x="362" y="0"/>
                    <a:pt x="353" y="41"/>
                    <a:pt x="351" y="56"/>
                  </a:cubicBezTo>
                  <a:cubicBezTo>
                    <a:pt x="344" y="107"/>
                    <a:pt x="341" y="159"/>
                    <a:pt x="337" y="210"/>
                  </a:cubicBezTo>
                  <a:cubicBezTo>
                    <a:pt x="332" y="271"/>
                    <a:pt x="329" y="332"/>
                    <a:pt x="323" y="393"/>
                  </a:cubicBezTo>
                  <a:cubicBezTo>
                    <a:pt x="322" y="402"/>
                    <a:pt x="310" y="497"/>
                    <a:pt x="295" y="519"/>
                  </a:cubicBezTo>
                  <a:cubicBezTo>
                    <a:pt x="236" y="608"/>
                    <a:pt x="91" y="575"/>
                    <a:pt x="0" y="575"/>
                  </a:cubicBezTo>
                  <a:close/>
                </a:path>
              </a:pathLst>
            </a:cu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16" name="椭圆 175115"/>
            <p:cNvSpPr/>
            <p:nvPr/>
          </p:nvSpPr>
          <p:spPr>
            <a:xfrm>
              <a:off x="1746" y="2075"/>
              <a:ext cx="49" cy="196"/>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17" name="椭圆 175116"/>
            <p:cNvSpPr/>
            <p:nvPr/>
          </p:nvSpPr>
          <p:spPr>
            <a:xfrm>
              <a:off x="1746" y="2467"/>
              <a:ext cx="49" cy="196"/>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18" name="椭圆 175117"/>
            <p:cNvSpPr/>
            <p:nvPr/>
          </p:nvSpPr>
          <p:spPr>
            <a:xfrm>
              <a:off x="1502" y="2713"/>
              <a:ext cx="49" cy="196"/>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19" name="椭圆 175118"/>
            <p:cNvSpPr/>
            <p:nvPr/>
          </p:nvSpPr>
          <p:spPr>
            <a:xfrm>
              <a:off x="1893" y="1633"/>
              <a:ext cx="97" cy="147"/>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20" name="椭圆 175119"/>
            <p:cNvSpPr/>
            <p:nvPr/>
          </p:nvSpPr>
          <p:spPr>
            <a:xfrm>
              <a:off x="1697" y="1780"/>
              <a:ext cx="196" cy="49"/>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21" name="椭圆 175120"/>
            <p:cNvSpPr/>
            <p:nvPr/>
          </p:nvSpPr>
          <p:spPr>
            <a:xfrm>
              <a:off x="1697" y="1633"/>
              <a:ext cx="147" cy="49"/>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22" name="椭圆 175121"/>
            <p:cNvSpPr/>
            <p:nvPr/>
          </p:nvSpPr>
          <p:spPr>
            <a:xfrm>
              <a:off x="2039" y="1682"/>
              <a:ext cx="147" cy="49"/>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23" name="椭圆 175122"/>
            <p:cNvSpPr/>
            <p:nvPr/>
          </p:nvSpPr>
          <p:spPr>
            <a:xfrm>
              <a:off x="1648" y="1731"/>
              <a:ext cx="147" cy="49"/>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24" name="椭圆 175123"/>
            <p:cNvSpPr/>
            <p:nvPr/>
          </p:nvSpPr>
          <p:spPr>
            <a:xfrm>
              <a:off x="1844" y="1731"/>
              <a:ext cx="195" cy="49"/>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25" name="椭圆 175124"/>
            <p:cNvSpPr/>
            <p:nvPr/>
          </p:nvSpPr>
          <p:spPr>
            <a:xfrm>
              <a:off x="1551" y="1682"/>
              <a:ext cx="146" cy="49"/>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26" name="椭圆 175125"/>
            <p:cNvSpPr/>
            <p:nvPr/>
          </p:nvSpPr>
          <p:spPr>
            <a:xfrm>
              <a:off x="1600" y="1780"/>
              <a:ext cx="146" cy="49"/>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27" name="椭圆 175126"/>
            <p:cNvSpPr/>
            <p:nvPr/>
          </p:nvSpPr>
          <p:spPr>
            <a:xfrm>
              <a:off x="1502" y="3203"/>
              <a:ext cx="49" cy="196"/>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28" name="椭圆 175127"/>
            <p:cNvSpPr/>
            <p:nvPr/>
          </p:nvSpPr>
          <p:spPr>
            <a:xfrm>
              <a:off x="1453" y="3694"/>
              <a:ext cx="147" cy="49"/>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grpSp>
      <p:grpSp>
        <p:nvGrpSpPr>
          <p:cNvPr id="175129" name="组合 175128"/>
          <p:cNvGrpSpPr/>
          <p:nvPr/>
        </p:nvGrpSpPr>
        <p:grpSpPr>
          <a:xfrm>
            <a:off x="4976813" y="2362200"/>
            <a:ext cx="3252787" cy="3657600"/>
            <a:chOff x="3588" y="1488"/>
            <a:chExt cx="2184" cy="2208"/>
          </a:xfrm>
        </p:grpSpPr>
        <p:sp>
          <p:nvSpPr>
            <p:cNvPr id="175130" name="立方体 175129"/>
            <p:cNvSpPr/>
            <p:nvPr/>
          </p:nvSpPr>
          <p:spPr>
            <a:xfrm>
              <a:off x="3588" y="1488"/>
              <a:ext cx="2184" cy="2208"/>
            </a:xfrm>
            <a:prstGeom prst="cube">
              <a:avLst>
                <a:gd name="adj" fmla="val 25000"/>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75131" name="等腰三角形 175130"/>
            <p:cNvSpPr/>
            <p:nvPr/>
          </p:nvSpPr>
          <p:spPr>
            <a:xfrm>
              <a:off x="3781" y="3340"/>
              <a:ext cx="193" cy="285"/>
            </a:xfrm>
            <a:prstGeom prst="triangle">
              <a:avLst>
                <a:gd name="adj" fmla="val 50000"/>
              </a:avLst>
            </a:prstGeom>
            <a:solidFill>
              <a:schemeClr val="bg1"/>
            </a:solidFill>
            <a:ln w="9525" cap="flat" cmpd="sng">
              <a:solidFill>
                <a:schemeClr val="tx1"/>
              </a:solidFill>
              <a:prstDash val="solid"/>
              <a:miter/>
              <a:headEnd type="none" w="med" len="med"/>
              <a:tailEnd type="none" w="med" len="med"/>
            </a:ln>
          </p:spPr>
          <p:txBody>
            <a:bodyPr/>
            <a:p>
              <a:endParaRPr lang="zh-CN" altLang="en-US"/>
            </a:p>
          </p:txBody>
        </p:sp>
        <p:sp>
          <p:nvSpPr>
            <p:cNvPr id="175132" name="直接连接符 175131"/>
            <p:cNvSpPr/>
            <p:nvPr/>
          </p:nvSpPr>
          <p:spPr>
            <a:xfrm>
              <a:off x="3652" y="3340"/>
              <a:ext cx="1607" cy="285"/>
            </a:xfrm>
            <a:prstGeom prst="line">
              <a:avLst/>
            </a:prstGeom>
            <a:ln w="76200" cap="flat" cmpd="tri">
              <a:solidFill>
                <a:schemeClr val="tx1"/>
              </a:solidFill>
              <a:prstDash val="solid"/>
              <a:headEnd type="none" w="med" len="med"/>
              <a:tailEnd type="none" w="med" len="med"/>
            </a:ln>
          </p:spPr>
        </p:sp>
        <p:sp>
          <p:nvSpPr>
            <p:cNvPr id="175133" name="直接连接符 175132"/>
            <p:cNvSpPr/>
            <p:nvPr/>
          </p:nvSpPr>
          <p:spPr>
            <a:xfrm flipV="1">
              <a:off x="3588" y="2256"/>
              <a:ext cx="104" cy="1155"/>
            </a:xfrm>
            <a:prstGeom prst="line">
              <a:avLst/>
            </a:prstGeom>
            <a:ln w="3175" cap="flat" cmpd="sng">
              <a:solidFill>
                <a:schemeClr val="tx1"/>
              </a:solidFill>
              <a:prstDash val="solid"/>
              <a:headEnd type="none" w="med" len="med"/>
              <a:tailEnd type="none" w="med" len="med"/>
            </a:ln>
          </p:spPr>
        </p:sp>
        <p:sp>
          <p:nvSpPr>
            <p:cNvPr id="175134" name="椭圆 175133"/>
            <p:cNvSpPr/>
            <p:nvPr/>
          </p:nvSpPr>
          <p:spPr>
            <a:xfrm>
              <a:off x="4487" y="2913"/>
              <a:ext cx="386" cy="78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35" name="椭圆 175134"/>
            <p:cNvSpPr/>
            <p:nvPr/>
          </p:nvSpPr>
          <p:spPr>
            <a:xfrm>
              <a:off x="4359" y="2841"/>
              <a:ext cx="514" cy="14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36" name="任意多边形 175135"/>
            <p:cNvSpPr/>
            <p:nvPr/>
          </p:nvSpPr>
          <p:spPr>
            <a:xfrm>
              <a:off x="4416" y="3126"/>
              <a:ext cx="624" cy="570"/>
            </a:xfrm>
            <a:custGeom>
              <a:avLst/>
              <a:gdLst/>
              <a:ahLst/>
              <a:cxnLst/>
              <a:pathLst>
                <a:path w="379" h="608">
                  <a:moveTo>
                    <a:pt x="0" y="575"/>
                  </a:moveTo>
                  <a:cubicBezTo>
                    <a:pt x="108" y="570"/>
                    <a:pt x="217" y="579"/>
                    <a:pt x="323" y="561"/>
                  </a:cubicBezTo>
                  <a:cubicBezTo>
                    <a:pt x="338" y="559"/>
                    <a:pt x="334" y="533"/>
                    <a:pt x="337" y="519"/>
                  </a:cubicBezTo>
                  <a:cubicBezTo>
                    <a:pt x="343" y="491"/>
                    <a:pt x="347" y="463"/>
                    <a:pt x="351" y="435"/>
                  </a:cubicBezTo>
                  <a:cubicBezTo>
                    <a:pt x="364" y="341"/>
                    <a:pt x="369" y="279"/>
                    <a:pt x="379" y="182"/>
                  </a:cubicBezTo>
                  <a:cubicBezTo>
                    <a:pt x="374" y="126"/>
                    <a:pt x="377" y="69"/>
                    <a:pt x="365" y="14"/>
                  </a:cubicBezTo>
                  <a:cubicBezTo>
                    <a:pt x="362" y="0"/>
                    <a:pt x="353" y="41"/>
                    <a:pt x="351" y="56"/>
                  </a:cubicBezTo>
                  <a:cubicBezTo>
                    <a:pt x="344" y="107"/>
                    <a:pt x="341" y="159"/>
                    <a:pt x="337" y="210"/>
                  </a:cubicBezTo>
                  <a:cubicBezTo>
                    <a:pt x="332" y="271"/>
                    <a:pt x="329" y="332"/>
                    <a:pt x="323" y="393"/>
                  </a:cubicBezTo>
                  <a:cubicBezTo>
                    <a:pt x="322" y="402"/>
                    <a:pt x="310" y="497"/>
                    <a:pt x="295" y="519"/>
                  </a:cubicBezTo>
                  <a:cubicBezTo>
                    <a:pt x="236" y="608"/>
                    <a:pt x="91" y="575"/>
                    <a:pt x="0" y="575"/>
                  </a:cubicBezTo>
                  <a:close/>
                </a:path>
              </a:pathLst>
            </a:cu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175137" name="矩形 175136"/>
            <p:cNvSpPr/>
            <p:nvPr/>
          </p:nvSpPr>
          <p:spPr>
            <a:xfrm>
              <a:off x="3588" y="2208"/>
              <a:ext cx="208" cy="192"/>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75138" name="任意多边形 175137"/>
            <p:cNvSpPr/>
            <p:nvPr/>
          </p:nvSpPr>
          <p:spPr>
            <a:xfrm>
              <a:off x="3796" y="2256"/>
              <a:ext cx="780" cy="912"/>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9525" cap="flat" cmpd="sng">
              <a:solidFill>
                <a:schemeClr val="tx1"/>
              </a:solidFill>
              <a:prstDash val="solid"/>
              <a:headEnd type="none" w="med" len="med"/>
              <a:tailEnd type="none" w="med" len="med"/>
            </a:ln>
          </p:spPr>
          <p:txBody>
            <a:bodyPr/>
            <a:p>
              <a:endParaRPr lang="zh-CN" altLang="en-US"/>
            </a:p>
          </p:txBody>
        </p:sp>
        <p:sp>
          <p:nvSpPr>
            <p:cNvPr id="175139" name="任意多边形 175138"/>
            <p:cNvSpPr/>
            <p:nvPr/>
          </p:nvSpPr>
          <p:spPr>
            <a:xfrm>
              <a:off x="3796" y="2256"/>
              <a:ext cx="1092" cy="336"/>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9525" cap="flat" cmpd="sng">
              <a:solidFill>
                <a:schemeClr val="tx1"/>
              </a:solidFill>
              <a:prstDash val="solid"/>
              <a:headEnd type="none" w="med" len="med"/>
              <a:tailEnd type="none" w="med" len="med"/>
            </a:ln>
          </p:spPr>
          <p:txBody>
            <a:bodyPr/>
            <a:p>
              <a:endParaRPr lang="zh-CN" altLang="en-US"/>
            </a:p>
          </p:txBody>
        </p:sp>
        <p:sp>
          <p:nvSpPr>
            <p:cNvPr id="175140" name="任意多边形 175139"/>
            <p:cNvSpPr/>
            <p:nvPr/>
          </p:nvSpPr>
          <p:spPr>
            <a:xfrm>
              <a:off x="3796" y="2256"/>
              <a:ext cx="520" cy="864"/>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9525" cap="flat" cmpd="sng">
              <a:solidFill>
                <a:schemeClr val="tx1"/>
              </a:solidFill>
              <a:prstDash val="solid"/>
              <a:headEnd type="none" w="med" len="med"/>
              <a:tailEnd type="none" w="med" len="med"/>
            </a:ln>
          </p:spPr>
          <p:txBody>
            <a:bodyPr/>
            <a:p>
              <a:endParaRPr lang="zh-CN" altLang="en-US"/>
            </a:p>
          </p:txBody>
        </p:sp>
        <p:sp>
          <p:nvSpPr>
            <p:cNvPr id="175141" name="任意多边形 175140"/>
            <p:cNvSpPr/>
            <p:nvPr/>
          </p:nvSpPr>
          <p:spPr>
            <a:xfrm>
              <a:off x="3744" y="2256"/>
              <a:ext cx="364" cy="960"/>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9525" cap="flat" cmpd="sng">
              <a:solidFill>
                <a:schemeClr val="tx1"/>
              </a:solidFill>
              <a:prstDash val="solid"/>
              <a:headEnd type="none" w="med" len="med"/>
              <a:tailEnd type="none" w="med" len="med"/>
            </a:ln>
          </p:spPr>
          <p:txBody>
            <a:bodyPr/>
            <a:p>
              <a:endParaRPr lang="zh-CN" altLang="en-US"/>
            </a:p>
          </p:txBody>
        </p:sp>
        <p:sp>
          <p:nvSpPr>
            <p:cNvPr id="175142" name="任意多边形 175141"/>
            <p:cNvSpPr/>
            <p:nvPr/>
          </p:nvSpPr>
          <p:spPr>
            <a:xfrm>
              <a:off x="3796" y="2256"/>
              <a:ext cx="988" cy="1008"/>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9525" cap="flat" cmpd="sng">
              <a:solidFill>
                <a:schemeClr val="tx1"/>
              </a:solidFill>
              <a:prstDash val="solid"/>
              <a:headEnd type="none" w="med" len="med"/>
              <a:tailEnd type="none" w="med" len="med"/>
            </a:ln>
          </p:spPr>
          <p:txBody>
            <a:bodyPr/>
            <a:p>
              <a:endParaRPr lang="zh-CN" altLang="en-US"/>
            </a:p>
          </p:txBody>
        </p:sp>
        <p:sp>
          <p:nvSpPr>
            <p:cNvPr id="175143" name="任意多边形 175142"/>
            <p:cNvSpPr/>
            <p:nvPr/>
          </p:nvSpPr>
          <p:spPr>
            <a:xfrm>
              <a:off x="3796" y="2208"/>
              <a:ext cx="156" cy="960"/>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9525" cap="flat" cmpd="sng">
              <a:solidFill>
                <a:schemeClr val="tx1"/>
              </a:solidFill>
              <a:prstDash val="solid"/>
              <a:headEnd type="none" w="med" len="med"/>
              <a:tailEnd type="none" w="med" len="med"/>
            </a:ln>
          </p:spPr>
          <p:txBody>
            <a:bodyPr/>
            <a:p>
              <a:endParaRPr lang="zh-CN" altLang="en-US"/>
            </a:p>
          </p:txBody>
        </p:sp>
        <p:sp>
          <p:nvSpPr>
            <p:cNvPr id="175144" name="任意多边形 175143"/>
            <p:cNvSpPr/>
            <p:nvPr/>
          </p:nvSpPr>
          <p:spPr>
            <a:xfrm>
              <a:off x="3796" y="2208"/>
              <a:ext cx="572" cy="1200"/>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9525" cap="flat" cmpd="sng">
              <a:solidFill>
                <a:schemeClr val="tx1"/>
              </a:solidFill>
              <a:prstDash val="solid"/>
              <a:headEnd type="none" w="med" len="med"/>
              <a:tailEnd type="none" w="med" len="med"/>
            </a:ln>
          </p:spPr>
          <p:txBody>
            <a:bodyPr/>
            <a:p>
              <a:endParaRPr lang="zh-CN" altLang="en-US"/>
            </a:p>
          </p:txBody>
        </p:sp>
        <p:sp>
          <p:nvSpPr>
            <p:cNvPr id="175145" name="任意多边形 175144"/>
            <p:cNvSpPr/>
            <p:nvPr/>
          </p:nvSpPr>
          <p:spPr>
            <a:xfrm>
              <a:off x="3796" y="2256"/>
              <a:ext cx="1144" cy="912"/>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9525" cap="flat" cmpd="sng">
              <a:solidFill>
                <a:schemeClr val="tx1"/>
              </a:solidFill>
              <a:prstDash val="solid"/>
              <a:headEnd type="none" w="med" len="med"/>
              <a:tailEnd type="none" w="med" len="med"/>
            </a:ln>
          </p:spPr>
          <p:txBody>
            <a:bodyPr/>
            <a:p>
              <a:endParaRPr lang="zh-CN" altLang="en-US"/>
            </a:p>
          </p:txBody>
        </p:sp>
        <p:sp>
          <p:nvSpPr>
            <p:cNvPr id="175146" name="椭圆 175145"/>
            <p:cNvSpPr/>
            <p:nvPr/>
          </p:nvSpPr>
          <p:spPr>
            <a:xfrm>
              <a:off x="3796" y="2112"/>
              <a:ext cx="208" cy="384"/>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grpSp>
      <p:sp>
        <p:nvSpPr>
          <p:cNvPr id="175147" name="左右箭头 175146"/>
          <p:cNvSpPr/>
          <p:nvPr/>
        </p:nvSpPr>
        <p:spPr>
          <a:xfrm>
            <a:off x="3757613" y="3810000"/>
            <a:ext cx="1219200" cy="990600"/>
          </a:xfrm>
          <a:prstGeom prst="leftRightArrow">
            <a:avLst>
              <a:gd name="adj1" fmla="val 50000"/>
              <a:gd name="adj2" fmla="val 24615"/>
            </a:avLst>
          </a:prstGeom>
          <a:solidFill>
            <a:schemeClr val="hlink"/>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6130" name="文本框 176129"/>
          <p:cNvSpPr txBox="1"/>
          <p:nvPr/>
        </p:nvSpPr>
        <p:spPr>
          <a:xfrm>
            <a:off x="1752600" y="906463"/>
            <a:ext cx="41148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76131" name="文本框 176130"/>
          <p:cNvSpPr txBox="1"/>
          <p:nvPr/>
        </p:nvSpPr>
        <p:spPr>
          <a:xfrm>
            <a:off x="838200" y="228600"/>
            <a:ext cx="75438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、彼德</a:t>
            </a:r>
            <a:r>
              <a:rPr lang="en-US" altLang="zh-CN" sz="4000" b="1">
                <a:latin typeface="Times New Roman" panose="02020603050405020304" pitchFamily="18" charset="0"/>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圣吉</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第五项修炼</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的观点</a:t>
            </a:r>
            <a:endParaRPr lang="zh-CN" altLang="en-US" sz="4000" b="1">
              <a:latin typeface="黑体" panose="02010609060101010101" pitchFamily="2" charset="-122"/>
              <a:ea typeface="黑体" panose="02010609060101010101" pitchFamily="2" charset="-122"/>
            </a:endParaRPr>
          </a:p>
        </p:txBody>
      </p:sp>
      <p:sp>
        <p:nvSpPr>
          <p:cNvPr id="176132" name="文本框 176131"/>
          <p:cNvSpPr txBox="1"/>
          <p:nvPr/>
        </p:nvSpPr>
        <p:spPr>
          <a:xfrm>
            <a:off x="762000" y="1981200"/>
            <a:ext cx="7772400" cy="4473575"/>
          </a:xfrm>
          <a:prstGeom prst="rect">
            <a:avLst/>
          </a:prstGeom>
          <a:noFill/>
          <a:ln w="9525">
            <a:noFill/>
          </a:ln>
        </p:spPr>
        <p:txBody>
          <a:bodyPr>
            <a:spAutoFit/>
          </a:bodyPr>
          <a:p>
            <a:pPr marL="457200" indent="-457200" algn="just" eaLnBrk="0">
              <a:lnSpc>
                <a:spcPct val="120000"/>
              </a:lnSpc>
              <a:buClr>
                <a:schemeClr val="tx1"/>
              </a:buClr>
              <a:buFont typeface="Wingdings" panose="05000000000000000000" pitchFamily="2" charset="2"/>
              <a:buChar char="q"/>
            </a:pPr>
            <a:r>
              <a:rPr lang="zh-CN" altLang="en-US" sz="2400" dirty="0">
                <a:latin typeface="Times New Roman" panose="02020603050405020304" pitchFamily="18" charset="0"/>
              </a:rPr>
              <a:t>组织成员拥有一个共同的愿景；</a:t>
            </a:r>
            <a:endParaRPr lang="zh-CN" altLang="en-US" sz="2400" dirty="0">
              <a:latin typeface="Times New Roman" panose="02020603050405020304" pitchFamily="18" charset="0"/>
            </a:endParaRPr>
          </a:p>
          <a:p>
            <a:pPr marL="457200" indent="-457200" algn="just" eaLnBrk="0">
              <a:lnSpc>
                <a:spcPct val="120000"/>
              </a:lnSpc>
              <a:buClr>
                <a:schemeClr val="tx1"/>
              </a:buClr>
              <a:buFont typeface="Wingdings" panose="05000000000000000000" pitchFamily="2" charset="2"/>
              <a:buChar char="q"/>
            </a:pPr>
            <a:r>
              <a:rPr lang="zh-CN" altLang="en-US" sz="2400" dirty="0">
                <a:latin typeface="Times New Roman" panose="02020603050405020304" pitchFamily="18" charset="0"/>
              </a:rPr>
              <a:t>组织由多个创造性团体组成；</a:t>
            </a:r>
            <a:endParaRPr lang="zh-CN" altLang="en-US" sz="2400" dirty="0">
              <a:latin typeface="Times New Roman" panose="02020603050405020304" pitchFamily="18" charset="0"/>
            </a:endParaRPr>
          </a:p>
          <a:p>
            <a:pPr marL="457200" indent="-457200" algn="just" eaLnBrk="0">
              <a:lnSpc>
                <a:spcPct val="120000"/>
              </a:lnSpc>
              <a:buClr>
                <a:schemeClr val="tx1"/>
              </a:buClr>
              <a:buFont typeface="Wingdings" panose="05000000000000000000" pitchFamily="2" charset="2"/>
              <a:buChar char="q"/>
            </a:pPr>
            <a:r>
              <a:rPr lang="zh-CN" altLang="en-US" sz="2400" dirty="0">
                <a:latin typeface="Times New Roman" panose="02020603050405020304" pitchFamily="18" charset="0"/>
              </a:rPr>
              <a:t>善于不断学习，强调终身学习、全员学习、全过程学习、团体学习；</a:t>
            </a:r>
            <a:endParaRPr lang="zh-CN" altLang="en-US" sz="2400" dirty="0">
              <a:latin typeface="Times New Roman" panose="02020603050405020304" pitchFamily="18" charset="0"/>
            </a:endParaRPr>
          </a:p>
          <a:p>
            <a:pPr marL="457200" indent="-457200" algn="just" eaLnBrk="0">
              <a:lnSpc>
                <a:spcPct val="120000"/>
              </a:lnSpc>
              <a:buClr>
                <a:schemeClr val="tx1"/>
              </a:buClr>
              <a:buFont typeface="Wingdings" panose="05000000000000000000" pitchFamily="2" charset="2"/>
              <a:buChar char="q"/>
            </a:pPr>
            <a:r>
              <a:rPr lang="zh-CN" altLang="en-US" sz="2400" dirty="0">
                <a:latin typeface="Times New Roman" panose="02020603050405020304" pitchFamily="18" charset="0"/>
              </a:rPr>
              <a:t>“地方为主”的扁平式结构；</a:t>
            </a:r>
            <a:endParaRPr lang="zh-CN" altLang="en-US" sz="2400" dirty="0">
              <a:latin typeface="Times New Roman" panose="02020603050405020304" pitchFamily="18" charset="0"/>
            </a:endParaRPr>
          </a:p>
          <a:p>
            <a:pPr marL="457200" indent="-457200" algn="just" eaLnBrk="0">
              <a:lnSpc>
                <a:spcPct val="120000"/>
              </a:lnSpc>
              <a:buClr>
                <a:schemeClr val="tx1"/>
              </a:buClr>
              <a:buFont typeface="Wingdings" panose="05000000000000000000" pitchFamily="2" charset="2"/>
              <a:buChar char="q"/>
            </a:pPr>
            <a:r>
              <a:rPr lang="zh-CN" altLang="en-US" sz="2400" dirty="0">
                <a:latin typeface="Times New Roman" panose="02020603050405020304" pitchFamily="18" charset="0"/>
              </a:rPr>
              <a:t>自主管理；</a:t>
            </a:r>
            <a:endParaRPr lang="zh-CN" altLang="en-US" sz="2400" dirty="0">
              <a:latin typeface="Times New Roman" panose="02020603050405020304" pitchFamily="18" charset="0"/>
            </a:endParaRPr>
          </a:p>
          <a:p>
            <a:pPr marL="457200" indent="-457200" algn="just" eaLnBrk="0">
              <a:lnSpc>
                <a:spcPct val="120000"/>
              </a:lnSpc>
              <a:buClr>
                <a:schemeClr val="tx1"/>
              </a:buClr>
              <a:buFont typeface="Wingdings" panose="05000000000000000000" pitchFamily="2" charset="2"/>
              <a:buChar char="q"/>
            </a:pPr>
            <a:r>
              <a:rPr lang="zh-CN" altLang="en-US" sz="2400" dirty="0">
                <a:latin typeface="Times New Roman" panose="02020603050405020304" pitchFamily="18" charset="0"/>
              </a:rPr>
              <a:t>建立组织要素与外部环境要素互动关系基础上的组织边界的重新界定；</a:t>
            </a:r>
            <a:endParaRPr lang="zh-CN" altLang="en-US" sz="2400" dirty="0">
              <a:latin typeface="Times New Roman" panose="02020603050405020304" pitchFamily="18" charset="0"/>
            </a:endParaRPr>
          </a:p>
          <a:p>
            <a:pPr marL="457200" indent="-457200" algn="just" eaLnBrk="0">
              <a:lnSpc>
                <a:spcPct val="120000"/>
              </a:lnSpc>
              <a:buClr>
                <a:schemeClr val="tx1"/>
              </a:buClr>
              <a:buFont typeface="Wingdings" panose="05000000000000000000" pitchFamily="2" charset="2"/>
              <a:buChar char="q"/>
            </a:pPr>
            <a:r>
              <a:rPr lang="zh-CN" altLang="en-US" sz="2400" dirty="0">
                <a:latin typeface="Times New Roman" panose="02020603050405020304" pitchFamily="18" charset="0"/>
              </a:rPr>
              <a:t>员工家庭与事业的平衡；</a:t>
            </a:r>
            <a:endParaRPr lang="zh-CN" altLang="en-US" sz="2400" dirty="0">
              <a:latin typeface="Times New Roman" panose="02020603050405020304" pitchFamily="18" charset="0"/>
            </a:endParaRPr>
          </a:p>
          <a:p>
            <a:pPr marL="457200" indent="-457200" algn="just" eaLnBrk="0">
              <a:lnSpc>
                <a:spcPct val="120000"/>
              </a:lnSpc>
              <a:buClr>
                <a:schemeClr val="tx1"/>
              </a:buClr>
              <a:buFont typeface="Wingdings" panose="05000000000000000000" pitchFamily="2" charset="2"/>
              <a:buChar char="q"/>
            </a:pPr>
            <a:r>
              <a:rPr lang="zh-CN" altLang="en-US" sz="2400" dirty="0">
                <a:latin typeface="Times New Roman" panose="02020603050405020304" pitchFamily="18" charset="0"/>
              </a:rPr>
              <a:t>设计师、仆人和教师的领导者角色定义。</a:t>
            </a:r>
            <a:endParaRPr lang="zh-CN" altLang="en-US" sz="2400" dirty="0">
              <a:latin typeface="Times New Roman" panose="02020603050405020304" pitchFamily="18"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7154" name="文本框 177153"/>
          <p:cNvSpPr txBox="1"/>
          <p:nvPr/>
        </p:nvSpPr>
        <p:spPr>
          <a:xfrm>
            <a:off x="457200" y="2109788"/>
            <a:ext cx="8153400" cy="3925887"/>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在员工普遍参与下讨论确定企业核心价值观念、经营宗旨和理念，并由以指导讨论制定企业发展的中长期战略规划，这也就是共同的愿景的形成和形成过程，也就是建立在共同的利益或共同的价值判断基础上的共同的行为目标的形成和形成过程。</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不断改善和提升的绩效目标的确立和达成既是基于个人私利的自我超越，又是为达成共同的行为目标的行为反应模式的形成过程。如果把利定义为需求和欲望的满足，超越私利则是人类社会永远也无法达到的境界。不断改善和提升，就是一种不满现状、追求更好的行为反应模式。</a:t>
            </a:r>
            <a:endParaRPr lang="zh-CN" altLang="en-US" sz="2400">
              <a:latin typeface="Times New Roman" panose="02020603050405020304" pitchFamily="18" charset="0"/>
            </a:endParaRPr>
          </a:p>
        </p:txBody>
      </p:sp>
      <p:sp>
        <p:nvSpPr>
          <p:cNvPr id="177155" name="文本框 177154"/>
          <p:cNvSpPr txBox="1"/>
          <p:nvPr/>
        </p:nvSpPr>
        <p:spPr>
          <a:xfrm>
            <a:off x="1295400" y="609600"/>
            <a:ext cx="6477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、建设学习型组织的途径 </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8178" name="文本框 178177"/>
          <p:cNvSpPr txBox="1"/>
          <p:nvPr/>
        </p:nvSpPr>
        <p:spPr>
          <a:xfrm>
            <a:off x="381000" y="1828800"/>
            <a:ext cx="8382000" cy="4473575"/>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组织成员彼此平等，且在相互沟通、相互理解的基础上相互尊重、相互信任、相互关怀、相互教诲、相互激励、相互约束，这正是</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目标管理技术所要求的企业文化内涵。</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企业员工自主是</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目标管理技术最基本的要求，企业员工自主选择确立目标，并自主制定达成目标的措施计划后据以努力实施，他的成败就是他自己的成败，他成也要自我反省，败也要自我反省。</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全面采用了</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目标管理技术，管理者可从繁重的监督、控制工作中解放出来，管理跨度就可大大加大，组织架构的扁平也就成了现实，而目标管理本身也要求由等级控制转化为平等的深入沟通。</a:t>
            </a:r>
            <a:endParaRPr lang="zh-CN" altLang="en-US" sz="2400">
              <a:latin typeface="Times New Roman" panose="02020603050405020304" pitchFamily="18" charset="0"/>
            </a:endParaRPr>
          </a:p>
        </p:txBody>
      </p:sp>
      <p:sp>
        <p:nvSpPr>
          <p:cNvPr id="178179" name="文本框 178178"/>
          <p:cNvSpPr txBox="1"/>
          <p:nvPr/>
        </p:nvSpPr>
        <p:spPr>
          <a:xfrm>
            <a:off x="1295400" y="304800"/>
            <a:ext cx="6477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、建设学习型组织的途径 </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9202" name="文本框 179201"/>
          <p:cNvSpPr txBox="1"/>
          <p:nvPr/>
        </p:nvSpPr>
        <p:spPr>
          <a:xfrm>
            <a:off x="1619250" y="0"/>
            <a:ext cx="66294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、圣吉建设学习型组织的思路 </a:t>
            </a:r>
            <a:endParaRPr lang="zh-CN" altLang="en-US" sz="4000" b="1">
              <a:latin typeface="黑体" panose="02010609060101010101" pitchFamily="2" charset="-122"/>
              <a:ea typeface="黑体" panose="02010609060101010101" pitchFamily="2" charset="-122"/>
            </a:endParaRPr>
          </a:p>
        </p:txBody>
      </p:sp>
      <p:pic>
        <p:nvPicPr>
          <p:cNvPr id="179203" name="图片 179202" descr="BD06157_"/>
          <p:cNvPicPr>
            <a:picLocks noChangeAspect="1"/>
          </p:cNvPicPr>
          <p:nvPr/>
        </p:nvPicPr>
        <p:blipFill>
          <a:blip r:embed="rId1"/>
          <a:stretch>
            <a:fillRect/>
          </a:stretch>
        </p:blipFill>
        <p:spPr>
          <a:xfrm>
            <a:off x="914400" y="2286000"/>
            <a:ext cx="2874963" cy="3505200"/>
          </a:xfrm>
          <a:prstGeom prst="rect">
            <a:avLst/>
          </a:prstGeom>
          <a:noFill/>
          <a:ln w="9525">
            <a:noFill/>
          </a:ln>
        </p:spPr>
      </p:pic>
      <p:sp>
        <p:nvSpPr>
          <p:cNvPr id="179204" name="文本框 179203"/>
          <p:cNvSpPr txBox="1"/>
          <p:nvPr/>
        </p:nvSpPr>
        <p:spPr>
          <a:xfrm>
            <a:off x="4716463" y="2205038"/>
            <a:ext cx="4114800" cy="4108450"/>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超越自身利益的自我超越；</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不断检验假设，突破心智模式；</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建立全员忠诚认同的共同愿景；</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超越官僚政治的团体学习；</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强调整体的系统思考。</a:t>
            </a:r>
            <a:endParaRPr lang="zh-CN" altLang="en-US" sz="2400">
              <a:latin typeface="Times New Roman" panose="02020603050405020304" pitchFamily="18"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7874" name="标题 207873"/>
          <p:cNvSpPr>
            <a:spLocks noGrp="1"/>
          </p:cNvSpPr>
          <p:nvPr>
            <p:ph type="title"/>
          </p:nvPr>
        </p:nvSpPr>
        <p:spPr>
          <a:ln/>
        </p:spPr>
        <p:txBody>
          <a:bodyPr anchor="ctr" anchorCtr="0"/>
          <a:p>
            <a:r>
              <a:rPr lang="zh-CN" altLang="en-US" sz="8800" dirty="0">
                <a:ea typeface="黑体" panose="02010609060101010101" pitchFamily="2" charset="-122"/>
              </a:rPr>
              <a:t>谢谢！</a:t>
            </a:r>
            <a:endParaRPr lang="zh-CN" altLang="en-US" sz="8800" dirty="0">
              <a:ea typeface="黑体" panose="02010609060101010101" pitchFamily="2" charset="-122"/>
            </a:endParaRPr>
          </a:p>
        </p:txBody>
      </p:sp>
      <p:sp>
        <p:nvSpPr>
          <p:cNvPr id="2" name="内容占位符 1"/>
          <p:cNvSpPr>
            <a:spLocks noGrp="1"/>
          </p:cNvSpPr>
          <p:nvPr>
            <p:ph idx="1"/>
          </p:nvPr>
        </p:nvSpPr>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0" name="文本框 22529"/>
          <p:cNvSpPr txBox="1"/>
          <p:nvPr/>
        </p:nvSpPr>
        <p:spPr>
          <a:xfrm>
            <a:off x="457200" y="1447800"/>
            <a:ext cx="8382000" cy="5199063"/>
          </a:xfrm>
          <a:prstGeom prst="rect">
            <a:avLst/>
          </a:prstGeom>
          <a:noFill/>
          <a:ln w="9525">
            <a:noFill/>
          </a:ln>
        </p:spPr>
        <p:txBody>
          <a:bodyPr>
            <a:spAutoFit/>
          </a:bodyPr>
          <a:p>
            <a:pPr algn="just" eaLnBrk="0" hangingPunct="0">
              <a:spcBef>
                <a:spcPct val="35000"/>
              </a:spcBef>
            </a:pPr>
            <a:r>
              <a:rPr lang="zh-CN" altLang="en-US" sz="2800" b="1" dirty="0">
                <a:latin typeface="Times New Roman" panose="02020603050405020304" pitchFamily="18" charset="0"/>
              </a:rPr>
              <a:t>个人业绩函数：</a:t>
            </a:r>
            <a:endParaRPr lang="zh-CN" altLang="en-US" sz="2800" b="1">
              <a:latin typeface="Times New Roman" panose="02020603050405020304" pitchFamily="18" charset="0"/>
            </a:endParaRPr>
          </a:p>
          <a:p>
            <a:pPr algn="just" eaLnBrk="0" hangingPunct="0">
              <a:spcBef>
                <a:spcPct val="35000"/>
              </a:spcBef>
            </a:pPr>
            <a:r>
              <a:rPr lang="en-US" altLang="zh-CN" sz="2400">
                <a:latin typeface="Times New Roman" panose="02020603050405020304" pitchFamily="18" charset="0"/>
              </a:rPr>
              <a:t>S=</a:t>
            </a:r>
            <a:r>
              <a:rPr lang="en-US" altLang="zh-CN" sz="2400" dirty="0" err="1">
                <a:latin typeface="Times New Roman" panose="02020603050405020304" pitchFamily="18" charset="0"/>
              </a:rPr>
              <a:t>r[g+(a+vR)]-d</a:t>
            </a:r>
            <a:endParaRPr lang="en-US" altLang="zh-CN" sz="2400">
              <a:latin typeface="Times New Roman" panose="02020603050405020304" pitchFamily="18" charset="0"/>
            </a:endParaRPr>
          </a:p>
          <a:p>
            <a:pPr algn="just" eaLnBrk="0" hangingPunct="0">
              <a:spcBef>
                <a:spcPct val="35000"/>
              </a:spcBef>
            </a:pPr>
            <a:r>
              <a:rPr lang="en-US" altLang="zh-CN" sz="2400">
                <a:latin typeface="Times New Roman" panose="02020603050405020304" pitchFamily="18" charset="0"/>
              </a:rPr>
              <a:t>S----</a:t>
            </a:r>
            <a:r>
              <a:rPr lang="zh-CN" altLang="en-US" sz="2400" dirty="0">
                <a:latin typeface="Times New Roman" panose="02020603050405020304" pitchFamily="18" charset="0"/>
              </a:rPr>
              <a:t>员工个人业绩；</a:t>
            </a:r>
            <a:endParaRPr lang="zh-CN" altLang="en-US" sz="2400" dirty="0">
              <a:latin typeface="Times New Roman" panose="02020603050405020304" pitchFamily="18" charset="0"/>
            </a:endParaRPr>
          </a:p>
          <a:p>
            <a:pPr algn="just" eaLnBrk="0" hangingPunct="0">
              <a:spcBef>
                <a:spcPct val="35000"/>
              </a:spcBef>
            </a:pPr>
            <a:r>
              <a:rPr lang="en-US" altLang="zh-CN" sz="2400">
                <a:latin typeface="Times New Roman" panose="02020603050405020304" pitchFamily="18" charset="0"/>
              </a:rPr>
              <a:t>r----</a:t>
            </a:r>
            <a:r>
              <a:rPr lang="zh-CN" altLang="en-US" sz="2400" dirty="0">
                <a:latin typeface="Times New Roman" panose="02020603050405020304" pitchFamily="18" charset="0"/>
              </a:rPr>
              <a:t>资源乘数，为员工所在岗位职责确定的可控制资源。中层管理人员的大。</a:t>
            </a:r>
            <a:endParaRPr lang="zh-CN" altLang="en-US" sz="2400" dirty="0">
              <a:latin typeface="Times New Roman" panose="02020603050405020304" pitchFamily="18" charset="0"/>
            </a:endParaRPr>
          </a:p>
          <a:p>
            <a:pPr algn="just" eaLnBrk="0" hangingPunct="0">
              <a:spcBef>
                <a:spcPct val="35000"/>
              </a:spcBef>
            </a:pPr>
            <a:r>
              <a:rPr lang="en-US" altLang="zh-CN" sz="2400">
                <a:latin typeface="Times New Roman" panose="02020603050405020304" pitchFamily="18" charset="0"/>
              </a:rPr>
              <a:t>g ----</a:t>
            </a:r>
            <a:r>
              <a:rPr lang="zh-CN" altLang="en-US" sz="2400" dirty="0">
                <a:latin typeface="Times New Roman" panose="02020603050405020304" pitchFamily="18" charset="0"/>
              </a:rPr>
              <a:t>员工能力，其值中层管理人员比一般员工大。</a:t>
            </a:r>
            <a:endParaRPr lang="zh-CN" altLang="en-US" sz="2400" dirty="0">
              <a:latin typeface="Times New Roman" panose="02020603050405020304" pitchFamily="18" charset="0"/>
            </a:endParaRPr>
          </a:p>
          <a:p>
            <a:pPr algn="just" eaLnBrk="0" hangingPunct="0">
              <a:spcBef>
                <a:spcPct val="35000"/>
              </a:spcBef>
            </a:pPr>
            <a:r>
              <a:rPr lang="en-US" altLang="zh-CN" sz="2400">
                <a:latin typeface="Times New Roman" panose="02020603050405020304" pitchFamily="18" charset="0"/>
              </a:rPr>
              <a:t>a ----</a:t>
            </a:r>
            <a:r>
              <a:rPr lang="zh-CN" altLang="en-US" sz="2400" dirty="0">
                <a:latin typeface="Times New Roman" panose="02020603050405020304" pitchFamily="18" charset="0"/>
              </a:rPr>
              <a:t>岗位吸引乘数，其值中层管理人员比一般员工大。</a:t>
            </a:r>
            <a:endParaRPr lang="zh-CN" altLang="en-US" sz="2400" dirty="0">
              <a:latin typeface="Times New Roman" panose="02020603050405020304" pitchFamily="18" charset="0"/>
            </a:endParaRPr>
          </a:p>
          <a:p>
            <a:pPr algn="just" eaLnBrk="0" hangingPunct="0">
              <a:spcBef>
                <a:spcPct val="35000"/>
              </a:spcBef>
            </a:pPr>
            <a:r>
              <a:rPr lang="en-US" altLang="zh-CN" sz="2400">
                <a:latin typeface="Times New Roman" panose="02020603050405020304" pitchFamily="18" charset="0"/>
              </a:rPr>
              <a:t>v----</a:t>
            </a:r>
            <a:r>
              <a:rPr lang="zh-CN" altLang="en-US" sz="2400" dirty="0">
                <a:latin typeface="Times New Roman" panose="02020603050405020304" pitchFamily="18" charset="0"/>
              </a:rPr>
              <a:t>岗位竞争乘数，为竞争同一岗位的人数，其值中层管理人员比一般员工小。</a:t>
            </a:r>
            <a:endParaRPr lang="zh-CN" altLang="en-US" sz="2400" dirty="0">
              <a:latin typeface="Times New Roman" panose="02020603050405020304" pitchFamily="18" charset="0"/>
            </a:endParaRPr>
          </a:p>
          <a:p>
            <a:pPr algn="just" eaLnBrk="0" hangingPunct="0">
              <a:spcBef>
                <a:spcPct val="35000"/>
              </a:spcBef>
            </a:pPr>
            <a:r>
              <a:rPr lang="en-US" altLang="zh-CN" sz="2400">
                <a:latin typeface="Times New Roman" panose="02020603050405020304" pitchFamily="18" charset="0"/>
              </a:rPr>
              <a:t>R ----</a:t>
            </a:r>
            <a:r>
              <a:rPr lang="zh-CN" altLang="en-US" sz="2400" dirty="0">
                <a:latin typeface="Times New Roman" panose="02020603050405020304" pitchFamily="18" charset="0"/>
              </a:rPr>
              <a:t>经营剩余分享系数，其值中层管理人员比一般员工大。</a:t>
            </a:r>
            <a:endParaRPr lang="zh-CN" altLang="en-US" sz="2400" dirty="0">
              <a:latin typeface="Times New Roman" panose="02020603050405020304" pitchFamily="18" charset="0"/>
            </a:endParaRPr>
          </a:p>
          <a:p>
            <a:pPr algn="just" eaLnBrk="0" hangingPunct="0">
              <a:spcBef>
                <a:spcPct val="35000"/>
              </a:spcBef>
            </a:pPr>
            <a:r>
              <a:rPr lang="en-US" altLang="zh-CN" sz="2400">
                <a:latin typeface="Times New Roman" panose="02020603050405020304" pitchFamily="18" charset="0"/>
              </a:rPr>
              <a:t>d - ---</a:t>
            </a:r>
            <a:r>
              <a:rPr lang="zh-CN" altLang="en-US" sz="2400" dirty="0">
                <a:latin typeface="Times New Roman" panose="02020603050405020304" pitchFamily="18" charset="0"/>
              </a:rPr>
              <a:t>外部干扰损失，其值中层管理人员比一般员工小。</a:t>
            </a:r>
            <a:endParaRPr lang="zh-CN" altLang="en-US" sz="2400">
              <a:latin typeface="Times New Roman" panose="02020603050405020304" pitchFamily="18" charset="0"/>
            </a:endParaRPr>
          </a:p>
        </p:txBody>
      </p:sp>
      <p:sp>
        <p:nvSpPr>
          <p:cNvPr id="22531" name="文本框 22530"/>
          <p:cNvSpPr txBox="1"/>
          <p:nvPr/>
        </p:nvSpPr>
        <p:spPr>
          <a:xfrm>
            <a:off x="685800" y="517525"/>
            <a:ext cx="76962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、个人业绩函数分析</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6370" name="文本框 186369"/>
          <p:cNvSpPr txBox="1"/>
          <p:nvPr/>
        </p:nvSpPr>
        <p:spPr>
          <a:xfrm>
            <a:off x="609600" y="838200"/>
            <a:ext cx="7924800" cy="5197475"/>
          </a:xfrm>
          <a:prstGeom prst="rect">
            <a:avLst/>
          </a:prstGeom>
          <a:noFill/>
          <a:ln w="76200" cap="flat" cmpd="sng">
            <a:solidFill>
              <a:schemeClr val="tx1"/>
            </a:solidFill>
            <a:prstDash val="solid"/>
            <a:miter/>
            <a:headEnd type="none" w="med" len="med"/>
            <a:tailEnd type="none" w="med" len="med"/>
          </a:ln>
        </p:spPr>
        <p:txBody>
          <a:bodyPr>
            <a:spAutoFit/>
          </a:bodyPr>
          <a:p>
            <a:pPr>
              <a:spcBef>
                <a:spcPct val="50000"/>
              </a:spcBef>
            </a:pPr>
            <a:r>
              <a:rPr lang="zh-CN" altLang="en-US" sz="6000" dirty="0">
                <a:latin typeface="Times New Roman" panose="02020603050405020304" pitchFamily="18" charset="0"/>
                <a:ea typeface="华文行楷" panose="02010800040101010101" pitchFamily="2" charset="-122"/>
              </a:rPr>
              <a:t>请各位思考：</a:t>
            </a:r>
            <a:endParaRPr lang="zh-CN" altLang="en-US" sz="6000" dirty="0">
              <a:latin typeface="Times New Roman" panose="02020603050405020304" pitchFamily="18" charset="0"/>
              <a:ea typeface="华文行楷" panose="02010800040101010101" pitchFamily="2" charset="-122"/>
            </a:endParaRPr>
          </a:p>
          <a:p>
            <a:pPr>
              <a:spcBef>
                <a:spcPct val="50000"/>
              </a:spcBef>
            </a:pPr>
            <a:r>
              <a:rPr lang="zh-CN" altLang="en-US" sz="6000" dirty="0">
                <a:latin typeface="Times New Roman" panose="02020603050405020304" pitchFamily="18" charset="0"/>
                <a:ea typeface="华文行楷" panose="02010800040101010101" pitchFamily="2" charset="-122"/>
              </a:rPr>
              <a:t>        您在您的企业管理实践中，让您感到最困惑最头痛的企业管理问题是什么？为什么？</a:t>
            </a:r>
            <a:endParaRPr lang="zh-CN" altLang="en-US" sz="6000">
              <a:latin typeface="Times New Roman" panose="02020603050405020304" pitchFamily="18" charset="0"/>
              <a:ea typeface="华文行楷"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4" name="文本框 23553"/>
          <p:cNvSpPr txBox="1"/>
          <p:nvPr/>
        </p:nvSpPr>
        <p:spPr>
          <a:xfrm>
            <a:off x="533400" y="1828800"/>
            <a:ext cx="4648200" cy="3935413"/>
          </a:xfrm>
          <a:prstGeom prst="rect">
            <a:avLst/>
          </a:prstGeom>
          <a:noFill/>
          <a:ln w="9525">
            <a:noFill/>
          </a:ln>
        </p:spPr>
        <p:txBody>
          <a:bodyPr>
            <a:spAutoFit/>
          </a:bodyPr>
          <a:p>
            <a:pPr algn="just" eaLnBrk="0" hangingPunct="0">
              <a:buFont typeface="Wingdings" panose="05000000000000000000" pitchFamily="2" charset="2"/>
            </a:pPr>
            <a:r>
              <a:rPr lang="zh-CN" altLang="en-US" sz="2800" b="1" dirty="0">
                <a:latin typeface="Times New Roman" panose="02020603050405020304" pitchFamily="18" charset="0"/>
              </a:rPr>
              <a:t>企业业绩函数：</a:t>
            </a:r>
            <a:endParaRPr lang="zh-CN" altLang="en-US" sz="2800" b="1" dirty="0">
              <a:latin typeface="Times New Roman" panose="02020603050405020304" pitchFamily="18" charset="0"/>
            </a:endParaRPr>
          </a:p>
          <a:p>
            <a:pPr algn="just" eaLnBrk="0" hangingPunct="0"/>
            <a:endParaRPr lang="zh-CN" altLang="en-US" sz="2800" b="1">
              <a:latin typeface="Times New Roman" panose="02020603050405020304" pitchFamily="18" charset="0"/>
            </a:endParaRPr>
          </a:p>
          <a:p>
            <a:pPr algn="just" eaLnBrk="0" hangingPunct="0"/>
            <a:r>
              <a:rPr lang="en-US" altLang="zh-CN" sz="2800">
                <a:latin typeface="Times New Roman" panose="02020603050405020304" pitchFamily="18" charset="0"/>
              </a:rPr>
              <a:t>E=∑S</a:t>
            </a:r>
            <a:r>
              <a:rPr lang="en-US" altLang="zh-CN" sz="2400" baseline="-25000">
                <a:latin typeface="Times New Roman" panose="02020603050405020304" pitchFamily="18" charset="0"/>
              </a:rPr>
              <a:t>i</a:t>
            </a:r>
            <a:endParaRPr lang="en-US" altLang="zh-CN" sz="2400" baseline="-25000">
              <a:latin typeface="Times New Roman" panose="02020603050405020304" pitchFamily="18" charset="0"/>
            </a:endParaRPr>
          </a:p>
          <a:p>
            <a:pPr algn="just" eaLnBrk="0" hangingPunct="0"/>
            <a:r>
              <a:rPr lang="en-US" altLang="zh-CN" sz="2800">
                <a:latin typeface="Times New Roman" panose="02020603050405020304" pitchFamily="18" charset="0"/>
              </a:rPr>
              <a:t>  =[1/(1+D)]</a:t>
            </a:r>
            <a:r>
              <a:rPr lang="en-US" altLang="zh-CN" sz="2800" baseline="36000">
                <a:latin typeface="Times New Roman" panose="02020603050405020304" pitchFamily="18" charset="0"/>
              </a:rPr>
              <a:t>f</a:t>
            </a:r>
            <a:r>
              <a:rPr lang="en-US" altLang="zh-CN" sz="2800">
                <a:latin typeface="Times New Roman" panose="02020603050405020304" pitchFamily="18" charset="0"/>
              </a:rPr>
              <a:t>∑r</a:t>
            </a:r>
            <a:r>
              <a:rPr lang="en-US" altLang="zh-CN" sz="2400" baseline="-25000">
                <a:latin typeface="Times New Roman" panose="02020603050405020304" pitchFamily="18" charset="0"/>
              </a:rPr>
              <a:t>i</a:t>
            </a:r>
            <a:r>
              <a:rPr lang="en-US" altLang="zh-CN" sz="2800">
                <a:latin typeface="Times New Roman" panose="02020603050405020304" pitchFamily="18" charset="0"/>
              </a:rPr>
              <a:t>[g</a:t>
            </a:r>
            <a:r>
              <a:rPr lang="en-US" altLang="zh-CN" sz="2400" baseline="-25000">
                <a:latin typeface="Times New Roman" panose="02020603050405020304" pitchFamily="18" charset="0"/>
              </a:rPr>
              <a:t>i</a:t>
            </a:r>
            <a:r>
              <a:rPr lang="en-US" altLang="zh-CN" sz="2800">
                <a:latin typeface="Times New Roman" panose="02020603050405020304" pitchFamily="18" charset="0"/>
              </a:rPr>
              <a:t>+(a</a:t>
            </a:r>
            <a:r>
              <a:rPr lang="en-US" altLang="zh-CN" sz="2400" baseline="-25000">
                <a:latin typeface="Times New Roman" panose="02020603050405020304" pitchFamily="18" charset="0"/>
              </a:rPr>
              <a:t>i</a:t>
            </a:r>
            <a:r>
              <a:rPr lang="en-US" altLang="zh-CN" sz="2800">
                <a:latin typeface="Times New Roman" panose="02020603050405020304" pitchFamily="18" charset="0"/>
              </a:rPr>
              <a:t>+v</a:t>
            </a:r>
            <a:r>
              <a:rPr lang="en-US" altLang="zh-CN" sz="2400" baseline="-25000">
                <a:latin typeface="Times New Roman" panose="02020603050405020304" pitchFamily="18" charset="0"/>
              </a:rPr>
              <a:t>i</a:t>
            </a:r>
            <a:r>
              <a:rPr lang="en-US" altLang="zh-CN" sz="2800">
                <a:latin typeface="Times New Roman" panose="02020603050405020304" pitchFamily="18" charset="0"/>
              </a:rPr>
              <a:t>R</a:t>
            </a:r>
            <a:r>
              <a:rPr lang="en-US" altLang="zh-CN" sz="2400" baseline="-25000">
                <a:latin typeface="Times New Roman" panose="02020603050405020304" pitchFamily="18" charset="0"/>
              </a:rPr>
              <a:t>i</a:t>
            </a:r>
            <a:r>
              <a:rPr lang="en-US" altLang="zh-CN" sz="2800">
                <a:latin typeface="Times New Roman" panose="02020603050405020304" pitchFamily="18" charset="0"/>
              </a:rPr>
              <a:t>)] </a:t>
            </a:r>
            <a:endParaRPr lang="en-US" altLang="zh-CN" sz="2800">
              <a:latin typeface="Times New Roman" panose="02020603050405020304" pitchFamily="18" charset="0"/>
            </a:endParaRPr>
          </a:p>
          <a:p>
            <a:pPr algn="just" eaLnBrk="0" hangingPunct="0"/>
            <a:r>
              <a:rPr lang="en-US" altLang="zh-CN" sz="2800">
                <a:latin typeface="Times New Roman" panose="02020603050405020304" pitchFamily="18" charset="0"/>
              </a:rPr>
              <a:t>                        (i=1,2,3……n)</a:t>
            </a:r>
            <a:endParaRPr lang="en-US" altLang="zh-CN" sz="2800">
              <a:latin typeface="Times New Roman" panose="02020603050405020304" pitchFamily="18" charset="0"/>
            </a:endParaRPr>
          </a:p>
          <a:p>
            <a:pPr algn="just" eaLnBrk="0" hangingPunct="0"/>
            <a:r>
              <a:rPr lang="en-US" altLang="zh-CN" sz="2800">
                <a:latin typeface="Times New Roman" panose="02020603050405020304" pitchFamily="18" charset="0"/>
              </a:rPr>
              <a:t>E----</a:t>
            </a:r>
            <a:r>
              <a:rPr lang="zh-CN" altLang="en-US" sz="2800" dirty="0">
                <a:latin typeface="Times New Roman" panose="02020603050405020304" pitchFamily="18" charset="0"/>
              </a:rPr>
              <a:t>企业业绩；</a:t>
            </a:r>
            <a:endParaRPr lang="zh-CN" altLang="en-US" sz="2800" dirty="0">
              <a:latin typeface="Times New Roman" panose="02020603050405020304" pitchFamily="18" charset="0"/>
            </a:endParaRPr>
          </a:p>
          <a:p>
            <a:pPr algn="just" eaLnBrk="0" hangingPunct="0"/>
            <a:r>
              <a:rPr lang="en-US" altLang="zh-CN" sz="2800">
                <a:latin typeface="Times New Roman" panose="02020603050405020304" pitchFamily="18" charset="0"/>
              </a:rPr>
              <a:t>D----</a:t>
            </a:r>
            <a:r>
              <a:rPr lang="zh-CN" altLang="en-US" sz="2800" dirty="0">
                <a:latin typeface="Times New Roman" panose="02020603050405020304" pitchFamily="18" charset="0"/>
              </a:rPr>
              <a:t>授权干扰系数；</a:t>
            </a:r>
            <a:endParaRPr lang="zh-CN" altLang="en-US" sz="2800" dirty="0">
              <a:latin typeface="Times New Roman" panose="02020603050405020304" pitchFamily="18" charset="0"/>
            </a:endParaRPr>
          </a:p>
          <a:p>
            <a:pPr algn="just" eaLnBrk="0" hangingPunct="0"/>
            <a:r>
              <a:rPr lang="en-US" altLang="zh-CN" sz="2800">
                <a:latin typeface="Times New Roman" panose="02020603050405020304" pitchFamily="18" charset="0"/>
              </a:rPr>
              <a:t>f----</a:t>
            </a:r>
            <a:r>
              <a:rPr lang="zh-CN" altLang="en-US" sz="2800" dirty="0">
                <a:latin typeface="Times New Roman" panose="02020603050405020304" pitchFamily="18" charset="0"/>
              </a:rPr>
              <a:t>管理层次数；</a:t>
            </a:r>
            <a:endParaRPr lang="zh-CN" altLang="en-US" sz="2800" dirty="0">
              <a:latin typeface="Times New Roman" panose="02020603050405020304" pitchFamily="18" charset="0"/>
            </a:endParaRPr>
          </a:p>
          <a:p>
            <a:pPr algn="just" eaLnBrk="0" hangingPunct="0"/>
            <a:r>
              <a:rPr lang="en-US" altLang="zh-CN" sz="2800">
                <a:latin typeface="Times New Roman" panose="02020603050405020304" pitchFamily="18" charset="0"/>
              </a:rPr>
              <a:t>n----</a:t>
            </a:r>
            <a:r>
              <a:rPr lang="zh-CN" altLang="en-US" sz="2800" dirty="0">
                <a:latin typeface="Times New Roman" panose="02020603050405020304" pitchFamily="18" charset="0"/>
              </a:rPr>
              <a:t>企业员工数。  </a:t>
            </a:r>
            <a:endParaRPr lang="zh-CN" altLang="en-US" sz="2800">
              <a:latin typeface="Times New Roman" panose="02020603050405020304" pitchFamily="18" charset="0"/>
            </a:endParaRPr>
          </a:p>
        </p:txBody>
      </p:sp>
      <p:pic>
        <p:nvPicPr>
          <p:cNvPr id="23555" name="图片 23554" descr="BD07680_"/>
          <p:cNvPicPr>
            <a:picLocks noChangeAspect="1"/>
          </p:cNvPicPr>
          <p:nvPr/>
        </p:nvPicPr>
        <p:blipFill>
          <a:blip r:embed="rId1"/>
          <a:stretch>
            <a:fillRect/>
          </a:stretch>
        </p:blipFill>
        <p:spPr>
          <a:xfrm>
            <a:off x="5200650" y="2819400"/>
            <a:ext cx="3333750" cy="3260725"/>
          </a:xfrm>
          <a:prstGeom prst="rect">
            <a:avLst/>
          </a:prstGeom>
          <a:noFill/>
          <a:ln w="9525">
            <a:noFill/>
          </a:ln>
        </p:spPr>
      </p:pic>
      <p:sp>
        <p:nvSpPr>
          <p:cNvPr id="23556" name="文本框 23555"/>
          <p:cNvSpPr txBox="1"/>
          <p:nvPr/>
        </p:nvSpPr>
        <p:spPr>
          <a:xfrm>
            <a:off x="685800" y="517525"/>
            <a:ext cx="77724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、企业业绩函数分析</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8" name="文本框 24577"/>
          <p:cNvSpPr txBox="1"/>
          <p:nvPr/>
        </p:nvSpPr>
        <p:spPr>
          <a:xfrm>
            <a:off x="1981200" y="762000"/>
            <a:ext cx="56388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、五大常规问题</a:t>
            </a:r>
            <a:endParaRPr lang="zh-CN" altLang="en-US" sz="4000" b="1" dirty="0">
              <a:latin typeface="黑体" panose="02010609060101010101" pitchFamily="2" charset="-122"/>
              <a:ea typeface="黑体" panose="02010609060101010101" pitchFamily="2" charset="-122"/>
            </a:endParaRPr>
          </a:p>
        </p:txBody>
      </p:sp>
      <p:sp>
        <p:nvSpPr>
          <p:cNvPr id="24579" name="文本框 24578"/>
          <p:cNvSpPr txBox="1"/>
          <p:nvPr/>
        </p:nvSpPr>
        <p:spPr>
          <a:xfrm>
            <a:off x="1143000" y="2330450"/>
            <a:ext cx="6858000" cy="3917950"/>
          </a:xfrm>
          <a:prstGeom prst="rect">
            <a:avLst/>
          </a:prstGeom>
          <a:noFill/>
          <a:ln w="76200" cap="flat" cmpd="sng">
            <a:solidFill>
              <a:schemeClr val="tx1"/>
            </a:solidFill>
            <a:prstDash val="solid"/>
            <a:miter/>
            <a:headEnd type="none" w="med" len="med"/>
            <a:tailEnd type="none" w="med" len="med"/>
          </a:ln>
        </p:spPr>
        <p:txBody>
          <a:bodyPr>
            <a:spAutoFit/>
          </a:bodyPr>
          <a:p>
            <a:pPr>
              <a:spcBef>
                <a:spcPct val="15000"/>
              </a:spcBef>
            </a:pPr>
            <a:r>
              <a:rPr lang="en-US" altLang="zh-CN" sz="4400">
                <a:latin typeface="Times New Roman" panose="02020603050405020304" pitchFamily="18" charset="0"/>
              </a:rPr>
              <a:t>Why</a:t>
            </a:r>
            <a:r>
              <a:rPr lang="zh-CN" altLang="en-US" sz="4400">
                <a:latin typeface="Times New Roman" panose="02020603050405020304" pitchFamily="18" charset="0"/>
              </a:rPr>
              <a:t>，</a:t>
            </a:r>
            <a:endParaRPr lang="zh-CN" altLang="en-US" sz="4400">
              <a:latin typeface="Times New Roman" panose="02020603050405020304" pitchFamily="18" charset="0"/>
            </a:endParaRPr>
          </a:p>
          <a:p>
            <a:pPr>
              <a:spcBef>
                <a:spcPct val="15000"/>
              </a:spcBef>
            </a:pPr>
            <a:r>
              <a:rPr lang="zh-CN" altLang="en-US" sz="4400">
                <a:latin typeface="Times New Roman" panose="02020603050405020304" pitchFamily="18" charset="0"/>
              </a:rPr>
              <a:t>    </a:t>
            </a:r>
            <a:r>
              <a:rPr lang="zh-CN" altLang="en-US" sz="4400" dirty="0">
                <a:latin typeface="Times New Roman" panose="02020603050405020304" pitchFamily="18" charset="0"/>
              </a:rPr>
              <a:t>  </a:t>
            </a:r>
            <a:r>
              <a:rPr lang="zh-CN" altLang="en-US" sz="4400">
                <a:latin typeface="Times New Roman" panose="02020603050405020304" pitchFamily="18" charset="0"/>
              </a:rPr>
              <a:t> </a:t>
            </a:r>
            <a:r>
              <a:rPr lang="en-US" altLang="zh-CN" sz="4400">
                <a:latin typeface="Times New Roman" panose="02020603050405020304" pitchFamily="18" charset="0"/>
              </a:rPr>
              <a:t>who</a:t>
            </a:r>
            <a:r>
              <a:rPr lang="zh-CN" altLang="en-US" sz="4400">
                <a:latin typeface="Times New Roman" panose="02020603050405020304" pitchFamily="18" charset="0"/>
              </a:rPr>
              <a:t>，</a:t>
            </a:r>
            <a:endParaRPr lang="zh-CN" altLang="en-US" sz="4400">
              <a:latin typeface="Times New Roman" panose="02020603050405020304" pitchFamily="18" charset="0"/>
            </a:endParaRPr>
          </a:p>
          <a:p>
            <a:pPr>
              <a:spcBef>
                <a:spcPct val="15000"/>
              </a:spcBef>
            </a:pPr>
            <a:r>
              <a:rPr lang="zh-CN" altLang="en-US" sz="4400" dirty="0">
                <a:latin typeface="Times New Roman" panose="02020603050405020304" pitchFamily="18" charset="0"/>
              </a:rPr>
              <a:t>    </a:t>
            </a:r>
            <a:r>
              <a:rPr lang="zh-CN" altLang="en-US" sz="4400">
                <a:latin typeface="Times New Roman" panose="02020603050405020304" pitchFamily="18" charset="0"/>
              </a:rPr>
              <a:t>          </a:t>
            </a:r>
            <a:r>
              <a:rPr lang="en-US" altLang="zh-CN" sz="4400">
                <a:latin typeface="Times New Roman" panose="02020603050405020304" pitchFamily="18" charset="0"/>
              </a:rPr>
              <a:t>What</a:t>
            </a:r>
            <a:r>
              <a:rPr lang="zh-CN" altLang="en-US" sz="4400">
                <a:latin typeface="Times New Roman" panose="02020603050405020304" pitchFamily="18" charset="0"/>
              </a:rPr>
              <a:t>，</a:t>
            </a:r>
            <a:endParaRPr lang="zh-CN" altLang="en-US" sz="4400">
              <a:latin typeface="Times New Roman" panose="02020603050405020304" pitchFamily="18" charset="0"/>
            </a:endParaRPr>
          </a:p>
          <a:p>
            <a:pPr>
              <a:spcBef>
                <a:spcPct val="15000"/>
              </a:spcBef>
            </a:pPr>
            <a:r>
              <a:rPr lang="zh-CN" altLang="en-US" sz="4400" dirty="0">
                <a:latin typeface="Times New Roman" panose="02020603050405020304" pitchFamily="18" charset="0"/>
              </a:rPr>
              <a:t>      </a:t>
            </a:r>
            <a:r>
              <a:rPr lang="zh-CN" altLang="en-US" sz="4400">
                <a:latin typeface="Times New Roman" panose="02020603050405020304" pitchFamily="18" charset="0"/>
              </a:rPr>
              <a:t>                </a:t>
            </a:r>
            <a:r>
              <a:rPr lang="en-US" altLang="zh-CN" sz="4400">
                <a:latin typeface="Times New Roman" panose="02020603050405020304" pitchFamily="18" charset="0"/>
              </a:rPr>
              <a:t>When,</a:t>
            </a:r>
            <a:endParaRPr lang="en-US" altLang="zh-CN" sz="4400">
              <a:latin typeface="Times New Roman" panose="02020603050405020304" pitchFamily="18" charset="0"/>
            </a:endParaRPr>
          </a:p>
          <a:p>
            <a:pPr>
              <a:spcBef>
                <a:spcPct val="15000"/>
              </a:spcBef>
            </a:pPr>
            <a:r>
              <a:rPr lang="en-US" altLang="zh-CN" sz="4400">
                <a:latin typeface="Times New Roman" panose="02020603050405020304" pitchFamily="18" charset="0"/>
              </a:rPr>
              <a:t>                              How</a:t>
            </a:r>
            <a:r>
              <a:rPr lang="zh-CN" altLang="en-US" sz="4400">
                <a:latin typeface="Times New Roman" panose="02020603050405020304" pitchFamily="18" charset="0"/>
              </a:rPr>
              <a:t>。</a:t>
            </a:r>
            <a:endParaRPr lang="zh-CN" altLang="en-US" sz="440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2" name="文本框 25601"/>
          <p:cNvSpPr txBox="1"/>
          <p:nvPr/>
        </p:nvSpPr>
        <p:spPr>
          <a:xfrm>
            <a:off x="1676400" y="1981200"/>
            <a:ext cx="5791200" cy="3743325"/>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不以个人好恶为据</a:t>
            </a:r>
            <a:r>
              <a:rPr lang="en-US" altLang="zh-CN" sz="2400">
                <a:latin typeface="Times New Roman" panose="02020603050405020304" pitchFamily="18" charset="0"/>
              </a:rPr>
              <a:t>——</a:t>
            </a:r>
            <a:r>
              <a:rPr lang="zh-CN" altLang="en-US" sz="2400" dirty="0">
                <a:latin typeface="Times New Roman" panose="02020603050405020304" pitchFamily="18" charset="0"/>
              </a:rPr>
              <a:t>是否</a:t>
            </a:r>
            <a:r>
              <a:rPr lang="zh-CN" altLang="en-US" sz="2400" b="1" dirty="0">
                <a:latin typeface="Times New Roman" panose="02020603050405020304" pitchFamily="18" charset="0"/>
                <a:ea typeface="黑体" panose="02010609060101010101" pitchFamily="2" charset="-122"/>
              </a:rPr>
              <a:t>公正；</a:t>
            </a:r>
            <a:endParaRPr lang="zh-CN" altLang="en-US" sz="2400" b="1" dirty="0">
              <a:latin typeface="Times New Roman" panose="02020603050405020304" pitchFamily="18" charset="0"/>
              <a:ea typeface="黑体" panose="02010609060101010101" pitchFamily="2" charset="-122"/>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评价人不脱离事实－－是否</a:t>
            </a:r>
            <a:r>
              <a:rPr lang="zh-CN" altLang="en-US" sz="2400" b="1" dirty="0">
                <a:latin typeface="Times New Roman" panose="02020603050405020304" pitchFamily="18" charset="0"/>
                <a:ea typeface="黑体" panose="02010609060101010101" pitchFamily="2" charset="-122"/>
              </a:rPr>
              <a:t>客观</a:t>
            </a:r>
            <a:r>
              <a:rPr lang="zh-CN" altLang="en-US" sz="2400" dirty="0">
                <a:latin typeface="Times New Roman" panose="02020603050405020304" pitchFamily="18" charset="0"/>
              </a:rPr>
              <a:t>；</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不以个人对受评人之不了解，对受评人给予不置可否的中间等级</a:t>
            </a:r>
            <a:r>
              <a:rPr lang="en-US" altLang="zh-CN" sz="2400">
                <a:latin typeface="Times New Roman" panose="02020603050405020304" pitchFamily="18" charset="0"/>
              </a:rPr>
              <a:t>——</a:t>
            </a:r>
            <a:r>
              <a:rPr lang="zh-CN" altLang="en-US" sz="2400" dirty="0">
                <a:latin typeface="Times New Roman" panose="02020603050405020304" pitchFamily="18" charset="0"/>
              </a:rPr>
              <a:t>是否</a:t>
            </a:r>
            <a:r>
              <a:rPr lang="zh-CN" altLang="en-US" sz="2400" b="1" dirty="0">
                <a:latin typeface="Times New Roman" panose="02020603050405020304" pitchFamily="18" charset="0"/>
                <a:ea typeface="黑体" panose="02010609060101010101" pitchFamily="2" charset="-122"/>
              </a:rPr>
              <a:t>准确</a:t>
            </a:r>
            <a:r>
              <a:rPr lang="zh-CN" altLang="en-US" sz="2400" dirty="0">
                <a:latin typeface="Times New Roman" panose="02020603050405020304" pitchFamily="18" charset="0"/>
              </a:rPr>
              <a:t>；</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不以不合理的工作要求，作为受评人考核的标准</a:t>
            </a:r>
            <a:r>
              <a:rPr lang="en-US" altLang="zh-CN" sz="2400">
                <a:latin typeface="Times New Roman" panose="02020603050405020304" pitchFamily="18" charset="0"/>
              </a:rPr>
              <a:t>——</a:t>
            </a:r>
            <a:r>
              <a:rPr lang="zh-CN" altLang="en-US" sz="2400" dirty="0">
                <a:latin typeface="Times New Roman" panose="02020603050405020304" pitchFamily="18" charset="0"/>
              </a:rPr>
              <a:t>是否</a:t>
            </a:r>
            <a:r>
              <a:rPr lang="zh-CN" altLang="en-US" sz="2400" b="1" dirty="0">
                <a:latin typeface="Times New Roman" panose="02020603050405020304" pitchFamily="18" charset="0"/>
                <a:ea typeface="黑体" panose="02010609060101010101" pitchFamily="2" charset="-122"/>
              </a:rPr>
              <a:t>公平</a:t>
            </a:r>
            <a:r>
              <a:rPr lang="zh-CN" altLang="en-US" sz="2400" dirty="0">
                <a:latin typeface="Times New Roman" panose="02020603050405020304" pitchFamily="18" charset="0"/>
              </a:rPr>
              <a:t>；</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不以受评人的一日之过，而忽略其九日之功</a:t>
            </a:r>
            <a:r>
              <a:rPr lang="en-US" altLang="zh-CN" sz="2400">
                <a:latin typeface="Times New Roman" panose="02020603050405020304" pitchFamily="18" charset="0"/>
              </a:rPr>
              <a:t>——</a:t>
            </a:r>
            <a:r>
              <a:rPr lang="zh-CN" altLang="en-US" sz="2400" dirty="0">
                <a:latin typeface="Times New Roman" panose="02020603050405020304" pitchFamily="18" charset="0"/>
              </a:rPr>
              <a:t>是否</a:t>
            </a:r>
            <a:r>
              <a:rPr lang="zh-CN" altLang="en-US" sz="2400" b="1" dirty="0">
                <a:latin typeface="Times New Roman" panose="02020603050405020304" pitchFamily="18" charset="0"/>
                <a:ea typeface="黑体" panose="02010609060101010101" pitchFamily="2" charset="-122"/>
              </a:rPr>
              <a:t>全面</a:t>
            </a:r>
            <a:r>
              <a:rPr lang="zh-CN" altLang="en-US" sz="2400" dirty="0">
                <a:latin typeface="Times New Roman" panose="02020603050405020304" pitchFamily="18" charset="0"/>
              </a:rPr>
              <a:t>。</a:t>
            </a:r>
            <a:endParaRPr lang="zh-CN" altLang="en-US" sz="2400">
              <a:latin typeface="Times New Roman" panose="02020603050405020304" pitchFamily="18" charset="0"/>
            </a:endParaRPr>
          </a:p>
        </p:txBody>
      </p:sp>
      <p:sp>
        <p:nvSpPr>
          <p:cNvPr id="25603" name="文本框 25602"/>
          <p:cNvSpPr txBox="1"/>
          <p:nvPr/>
        </p:nvSpPr>
        <p:spPr>
          <a:xfrm>
            <a:off x="1143000" y="609600"/>
            <a:ext cx="72390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25604" name="文本框 25603"/>
          <p:cNvSpPr txBox="1"/>
          <p:nvPr/>
        </p:nvSpPr>
        <p:spPr>
          <a:xfrm>
            <a:off x="1143000" y="457200"/>
            <a:ext cx="70104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、绩效考核的最高标准</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10</a:t>
            </a:r>
            <a:r>
              <a:rPr lang="zh-CN" altLang="en-US" sz="4000" b="1" dirty="0">
                <a:latin typeface="黑体" panose="02010609060101010101" pitchFamily="2" charset="-122"/>
                <a:ea typeface="黑体" panose="02010609060101010101" pitchFamily="2" charset="-122"/>
              </a:rPr>
              <a:t>字标准</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6" name="文本框 26625"/>
          <p:cNvSpPr txBox="1"/>
          <p:nvPr/>
        </p:nvSpPr>
        <p:spPr>
          <a:xfrm>
            <a:off x="1143000" y="838200"/>
            <a:ext cx="70104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zh-CN" altLang="en-US" sz="4000" b="1" dirty="0">
                <a:latin typeface="黑体" panose="02010609060101010101" pitchFamily="2" charset="-122"/>
                <a:ea typeface="黑体" panose="02010609060101010101" pitchFamily="2" charset="-122"/>
              </a:rPr>
              <a:t>、绩效考核的困难</a:t>
            </a:r>
            <a:r>
              <a:rPr lang="en-US" altLang="zh-CN" sz="4000" b="1">
                <a:latin typeface="Times New Roman" panose="02020603050405020304" pitchFamily="18" charset="0"/>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三大困难</a:t>
            </a:r>
            <a:endParaRPr lang="zh-CN" altLang="en-US" sz="4000" b="1">
              <a:latin typeface="黑体" panose="02010609060101010101" pitchFamily="2" charset="-122"/>
              <a:ea typeface="黑体" panose="02010609060101010101" pitchFamily="2" charset="-122"/>
            </a:endParaRPr>
          </a:p>
        </p:txBody>
      </p:sp>
      <p:sp>
        <p:nvSpPr>
          <p:cNvPr id="26627" name="文本框 26626"/>
          <p:cNvSpPr txBox="1"/>
          <p:nvPr/>
        </p:nvSpPr>
        <p:spPr>
          <a:xfrm>
            <a:off x="2362200" y="2581275"/>
            <a:ext cx="4343400" cy="2444750"/>
          </a:xfrm>
          <a:prstGeom prst="rect">
            <a:avLst/>
          </a:prstGeom>
          <a:noFill/>
          <a:ln w="76200" cap="flat" cmpd="sng">
            <a:solidFill>
              <a:schemeClr val="tx1"/>
            </a:solidFill>
            <a:prstDash val="solid"/>
            <a:miter/>
            <a:headEnd type="none" w="med" len="med"/>
            <a:tailEnd type="none" w="med" len="med"/>
          </a:ln>
        </p:spPr>
        <p:txBody>
          <a:bodyPr>
            <a:spAutoFit/>
          </a:bodyPr>
          <a:p>
            <a:pPr>
              <a:spcBef>
                <a:spcPct val="20000"/>
              </a:spcBef>
            </a:pPr>
            <a:r>
              <a:rPr lang="zh-CN" altLang="en-US" sz="4400" dirty="0">
                <a:latin typeface="Times New Roman" panose="02020603050405020304" pitchFamily="18" charset="0"/>
                <a:ea typeface="黑体" panose="02010609060101010101" pitchFamily="2" charset="-122"/>
              </a:rPr>
              <a:t>标准量化；</a:t>
            </a:r>
            <a:endParaRPr lang="zh-CN" altLang="en-US" sz="4400" dirty="0">
              <a:latin typeface="Times New Roman" panose="02020603050405020304" pitchFamily="18" charset="0"/>
              <a:ea typeface="黑体" panose="02010609060101010101" pitchFamily="2" charset="-122"/>
            </a:endParaRPr>
          </a:p>
          <a:p>
            <a:pPr>
              <a:spcBef>
                <a:spcPct val="20000"/>
              </a:spcBef>
            </a:pPr>
            <a:r>
              <a:rPr lang="zh-CN" altLang="en-US" sz="4400" dirty="0">
                <a:latin typeface="Times New Roman" panose="02020603050405020304" pitchFamily="18" charset="0"/>
                <a:ea typeface="黑体" panose="02010609060101010101" pitchFamily="2" charset="-122"/>
              </a:rPr>
              <a:t>综合平衡；</a:t>
            </a:r>
            <a:endParaRPr lang="zh-CN" altLang="en-US" sz="4400" dirty="0">
              <a:latin typeface="Times New Roman" panose="02020603050405020304" pitchFamily="18" charset="0"/>
              <a:ea typeface="黑体" panose="02010609060101010101" pitchFamily="2" charset="-122"/>
            </a:endParaRPr>
          </a:p>
          <a:p>
            <a:pPr>
              <a:spcBef>
                <a:spcPct val="20000"/>
              </a:spcBef>
            </a:pPr>
            <a:r>
              <a:rPr lang="zh-CN" altLang="en-US" sz="4400" dirty="0">
                <a:latin typeface="Times New Roman" panose="02020603050405020304" pitchFamily="18" charset="0"/>
                <a:ea typeface="黑体" panose="02010609060101010101" pitchFamily="2" charset="-122"/>
              </a:rPr>
              <a:t>横向比较。</a:t>
            </a:r>
            <a:endParaRPr lang="zh-CN" altLang="en-US" sz="4400">
              <a:latin typeface="Times New Roman" panose="02020603050405020304" pitchFamily="18" charset="0"/>
              <a:ea typeface="黑体" panose="0201060906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50" name="文本框 27649"/>
          <p:cNvSpPr txBox="1"/>
          <p:nvPr/>
        </p:nvSpPr>
        <p:spPr>
          <a:xfrm>
            <a:off x="914400" y="917575"/>
            <a:ext cx="7467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：绩效考核的关键环节是什么</a:t>
            </a:r>
            <a:r>
              <a:rPr lang="en-US" altLang="zh-CN" sz="4000" b="1">
                <a:latin typeface="黑体" panose="02010609060101010101" pitchFamily="2" charset="-122"/>
                <a:ea typeface="黑体" panose="02010609060101010101" pitchFamily="2" charset="-122"/>
              </a:rPr>
              <a:t>?</a:t>
            </a:r>
            <a:endParaRPr lang="en-US" altLang="zh-CN" sz="4000" b="1">
              <a:latin typeface="黑体" panose="02010609060101010101" pitchFamily="2" charset="-122"/>
              <a:ea typeface="黑体" panose="02010609060101010101" pitchFamily="2" charset="-122"/>
            </a:endParaRPr>
          </a:p>
        </p:txBody>
      </p:sp>
      <p:sp>
        <p:nvSpPr>
          <p:cNvPr id="27651" name="文本框 27650"/>
          <p:cNvSpPr txBox="1"/>
          <p:nvPr/>
        </p:nvSpPr>
        <p:spPr>
          <a:xfrm>
            <a:off x="990600" y="3519488"/>
            <a:ext cx="7239000" cy="1433512"/>
          </a:xfrm>
          <a:prstGeom prst="rect">
            <a:avLst/>
          </a:prstGeom>
          <a:noFill/>
          <a:ln w="76200">
            <a:noFill/>
          </a:ln>
        </p:spPr>
        <p:txBody>
          <a:bodyPr>
            <a:spAutoFit/>
          </a:bodyPr>
          <a:p>
            <a:pPr>
              <a:spcBef>
                <a:spcPct val="50000"/>
              </a:spcBef>
            </a:pPr>
            <a:r>
              <a:rPr lang="zh-CN" altLang="en-US" sz="8800" b="1" dirty="0">
                <a:latin typeface="黑体" panose="02010609060101010101" pitchFamily="2" charset="-122"/>
                <a:ea typeface="黑体" panose="02010609060101010101" pitchFamily="2" charset="-122"/>
              </a:rPr>
              <a:t>沟通，再沟通。</a:t>
            </a:r>
            <a:endParaRPr lang="zh-CN" altLang="en-US" sz="8800" b="1">
              <a:latin typeface="黑体" panose="02010609060101010101" pitchFamily="2" charset="-122"/>
              <a:ea typeface="黑体" panose="0201060906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74" name="文本框 28673"/>
          <p:cNvSpPr txBox="1"/>
          <p:nvPr/>
        </p:nvSpPr>
        <p:spPr>
          <a:xfrm>
            <a:off x="685800" y="1524000"/>
            <a:ext cx="77724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28675" name="文本框 28674"/>
          <p:cNvSpPr txBox="1"/>
          <p:nvPr/>
        </p:nvSpPr>
        <p:spPr>
          <a:xfrm>
            <a:off x="762000" y="1736725"/>
            <a:ext cx="8001000" cy="2530475"/>
          </a:xfrm>
          <a:prstGeom prst="rect">
            <a:avLst/>
          </a:prstGeom>
          <a:noFill/>
          <a:ln w="9525">
            <a:noFill/>
          </a:ln>
        </p:spPr>
        <p:txBody>
          <a:bodyPr>
            <a:spAutoFit/>
          </a:bodyPr>
          <a:p>
            <a:pPr algn="ctr"/>
            <a:r>
              <a:rPr lang="zh-CN" altLang="en-US" sz="8000" b="1" dirty="0">
                <a:latin typeface="黑体" panose="02010609060101010101" pitchFamily="2" charset="-122"/>
                <a:ea typeface="黑体" panose="02010609060101010101" pitchFamily="2" charset="-122"/>
              </a:rPr>
              <a:t>二、</a:t>
            </a:r>
            <a:r>
              <a:rPr lang="en-US" altLang="zh-CN" sz="8000" b="1">
                <a:latin typeface="黑体" panose="02010609060101010101" pitchFamily="2" charset="-122"/>
                <a:ea typeface="黑体" panose="02010609060101010101" pitchFamily="2" charset="-122"/>
              </a:rPr>
              <a:t>SH</a:t>
            </a:r>
            <a:r>
              <a:rPr lang="zh-CN" altLang="en-US" sz="8000" b="1" dirty="0">
                <a:latin typeface="黑体" panose="02010609060101010101" pitchFamily="2" charset="-122"/>
                <a:ea typeface="黑体" panose="02010609060101010101" pitchFamily="2" charset="-122"/>
              </a:rPr>
              <a:t>目标管理技术的原理分析</a:t>
            </a:r>
            <a:endParaRPr lang="zh-CN" altLang="en-US" sz="8000" b="1">
              <a:latin typeface="黑体" panose="02010609060101010101" pitchFamily="2" charset="-122"/>
              <a:ea typeface="黑体" panose="0201060906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8" name="文本框 29697"/>
          <p:cNvSpPr txBox="1"/>
          <p:nvPr/>
        </p:nvSpPr>
        <p:spPr>
          <a:xfrm>
            <a:off x="1600200" y="2228850"/>
            <a:ext cx="6400800" cy="10064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2</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1</a:t>
            </a:r>
            <a:r>
              <a:rPr lang="zh-CN" altLang="en-US" sz="6000" b="1" dirty="0">
                <a:latin typeface="黑体" panose="02010609060101010101" pitchFamily="2" charset="-122"/>
                <a:ea typeface="黑体" panose="02010609060101010101" pitchFamily="2" charset="-122"/>
              </a:rPr>
              <a:t>：基本概念</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2" name="矩形 30721"/>
          <p:cNvSpPr/>
          <p:nvPr/>
        </p:nvSpPr>
        <p:spPr>
          <a:xfrm>
            <a:off x="0" y="5027613"/>
            <a:ext cx="9144000" cy="639762"/>
          </a:xfrm>
          <a:prstGeom prst="rect">
            <a:avLst/>
          </a:prstGeom>
          <a:noFill/>
          <a:ln w="9525">
            <a:noFill/>
          </a:ln>
        </p:spPr>
        <p:txBody>
          <a:bodyPr>
            <a:spAutoFit/>
          </a:bodyPr>
          <a:p>
            <a:br>
              <a:rPr lang="en-US" altLang="zh-CN" sz="1200" b="1" dirty="0">
                <a:latin typeface="Times New Roman" panose="02020603050405020304" pitchFamily="18" charset="0"/>
                <a:ea typeface="幼圆" panose="02010509060101010101" pitchFamily="49" charset="-122"/>
              </a:rPr>
            </a:br>
            <a:endParaRPr lang="en-US" altLang="zh-CN" sz="2400" dirty="0">
              <a:latin typeface="Times New Roman" panose="02020603050405020304" pitchFamily="18" charset="0"/>
            </a:endParaRPr>
          </a:p>
        </p:txBody>
      </p:sp>
      <p:sp>
        <p:nvSpPr>
          <p:cNvPr id="30723" name="文本框 30722"/>
          <p:cNvSpPr txBox="1"/>
          <p:nvPr/>
        </p:nvSpPr>
        <p:spPr>
          <a:xfrm>
            <a:off x="609600" y="2625725"/>
            <a:ext cx="7848600" cy="3503613"/>
          </a:xfrm>
          <a:prstGeom prst="rect">
            <a:avLst/>
          </a:prstGeom>
          <a:noFill/>
          <a:ln w="9525">
            <a:noFill/>
          </a:ln>
        </p:spPr>
        <p:txBody>
          <a:bodyPr>
            <a:spAutoFit/>
          </a:bodyPr>
          <a:p>
            <a:pPr marL="457200" indent="-457200" algn="just">
              <a:buFont typeface="Wingdings" panose="05000000000000000000" pitchFamily="2" charset="2"/>
              <a:buChar char="q"/>
            </a:pPr>
            <a:r>
              <a:rPr lang="zh-CN" altLang="en-US" sz="3200" b="1" dirty="0">
                <a:latin typeface="宋体" panose="02010600030101010101" pitchFamily="2" charset="-122"/>
              </a:rPr>
              <a:t>管理不等于指挥、控制或约束；</a:t>
            </a:r>
            <a:endParaRPr lang="zh-CN" altLang="en-US" sz="3200" b="1" dirty="0">
              <a:latin typeface="宋体" panose="02010600030101010101" pitchFamily="2" charset="-122"/>
            </a:endParaRPr>
          </a:p>
          <a:p>
            <a:pPr marL="457200" indent="-457200" algn="just" eaLnBrk="0" hangingPunct="0">
              <a:buFont typeface="Wingdings" panose="05000000000000000000" pitchFamily="2" charset="2"/>
              <a:buChar char="q"/>
            </a:pPr>
            <a:r>
              <a:rPr lang="zh-CN" altLang="en-US" sz="3200" b="1" dirty="0">
                <a:latin typeface="宋体" panose="02010600030101010101" pitchFamily="2" charset="-122"/>
              </a:rPr>
              <a:t>计划、组织、人事、协调、控制是管理的过程，不是管理本身；</a:t>
            </a:r>
            <a:endParaRPr lang="zh-CN" altLang="en-US" sz="3200" b="1" dirty="0">
              <a:latin typeface="宋体" panose="02010600030101010101" pitchFamily="2" charset="-122"/>
            </a:endParaRPr>
          </a:p>
          <a:p>
            <a:pPr marL="457200" indent="-457200" algn="just" eaLnBrk="0" hangingPunct="0">
              <a:buFont typeface="Wingdings" panose="05000000000000000000" pitchFamily="2" charset="2"/>
              <a:buChar char="q"/>
            </a:pPr>
            <a:r>
              <a:rPr lang="zh-CN" altLang="en-US" sz="3200" b="1" dirty="0">
                <a:latin typeface="宋体" panose="02010600030101010101" pitchFamily="2" charset="-122"/>
              </a:rPr>
              <a:t>管理是通过他人做好工作的意志行为；</a:t>
            </a:r>
            <a:endParaRPr lang="zh-CN" altLang="en-US" sz="3200" b="1" dirty="0">
              <a:latin typeface="宋体" panose="02010600030101010101" pitchFamily="2" charset="-122"/>
            </a:endParaRPr>
          </a:p>
          <a:p>
            <a:pPr marL="457200" indent="-457200" eaLnBrk="0" hangingPunct="0">
              <a:buFont typeface="Wingdings" panose="05000000000000000000" pitchFamily="2" charset="2"/>
              <a:buChar char="q"/>
            </a:pPr>
            <a:r>
              <a:rPr lang="zh-CN" altLang="en-US" sz="3200" b="1" dirty="0">
                <a:latin typeface="宋体" panose="02010600030101010101" pitchFamily="2" charset="-122"/>
              </a:rPr>
              <a:t>管理是对自身资源的一种放大术，是四两拨千斤的技术；</a:t>
            </a:r>
            <a:endParaRPr lang="zh-CN" altLang="en-US" sz="3200" b="1" dirty="0">
              <a:latin typeface="宋体" panose="02010600030101010101" pitchFamily="2" charset="-122"/>
            </a:endParaRPr>
          </a:p>
          <a:p>
            <a:pPr marL="457200" indent="-457200" eaLnBrk="0" hangingPunct="0">
              <a:buFont typeface="Wingdings" panose="05000000000000000000" pitchFamily="2" charset="2"/>
              <a:buChar char="q"/>
            </a:pPr>
            <a:r>
              <a:rPr lang="zh-CN" altLang="en-US" sz="3200" b="1" dirty="0">
                <a:latin typeface="宋体" panose="02010600030101010101" pitchFamily="2" charset="-122"/>
              </a:rPr>
              <a:t>管理是交换，但又不仅仅是交换。</a:t>
            </a:r>
            <a:endParaRPr lang="zh-CN" altLang="en-US" sz="3200" b="1">
              <a:latin typeface="宋体" panose="02010600030101010101" pitchFamily="2" charset="-122"/>
            </a:endParaRPr>
          </a:p>
        </p:txBody>
      </p:sp>
      <p:sp>
        <p:nvSpPr>
          <p:cNvPr id="30724" name="文本框 30723"/>
          <p:cNvSpPr txBox="1"/>
          <p:nvPr/>
        </p:nvSpPr>
        <p:spPr>
          <a:xfrm>
            <a:off x="2743200" y="381000"/>
            <a:ext cx="18288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30725" name="文本框 30724"/>
          <p:cNvSpPr txBox="1"/>
          <p:nvPr/>
        </p:nvSpPr>
        <p:spPr>
          <a:xfrm>
            <a:off x="533400" y="1069975"/>
            <a:ext cx="79248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、什么是管理？</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6" name="文本框 31745"/>
          <p:cNvSpPr txBox="1"/>
          <p:nvPr/>
        </p:nvSpPr>
        <p:spPr>
          <a:xfrm>
            <a:off x="685800" y="2133600"/>
            <a:ext cx="7848600" cy="3670300"/>
          </a:xfrm>
          <a:prstGeom prst="rect">
            <a:avLst/>
          </a:prstGeom>
          <a:noFill/>
          <a:ln w="9525">
            <a:noFill/>
          </a:ln>
        </p:spPr>
        <p:txBody>
          <a:bodyPr>
            <a:spAutoFit/>
          </a:bodyPr>
          <a:p>
            <a:pPr marL="457200" indent="-457200" algn="just">
              <a:spcBef>
                <a:spcPct val="20000"/>
              </a:spcBef>
              <a:buFont typeface="Wingdings" panose="05000000000000000000" pitchFamily="2" charset="2"/>
              <a:buChar char="q"/>
            </a:pPr>
            <a:r>
              <a:rPr lang="zh-CN" altLang="en-US" sz="2400" dirty="0">
                <a:latin typeface="宋体" panose="02010600030101010101" pitchFamily="2" charset="-122"/>
              </a:rPr>
              <a:t>目标管理不是计划管理 </a:t>
            </a:r>
            <a:r>
              <a:rPr lang="en-US" altLang="zh-CN" sz="2400">
                <a:latin typeface="宋体" panose="02010600030101010101" pitchFamily="2" charset="-122"/>
              </a:rPr>
              <a:t>(Management by planning</a:t>
            </a:r>
            <a:r>
              <a:rPr lang="zh-CN" altLang="en-US" sz="2400">
                <a:latin typeface="宋体" panose="02010600030101010101" pitchFamily="2" charset="-122"/>
              </a:rPr>
              <a:t>）；</a:t>
            </a:r>
            <a:endParaRPr lang="zh-CN" altLang="en-US" sz="2400">
              <a:latin typeface="宋体" panose="02010600030101010101" pitchFamily="2" charset="-122"/>
            </a:endParaRPr>
          </a:p>
          <a:p>
            <a:pPr marL="457200" indent="-457200" algn="just">
              <a:spcBef>
                <a:spcPct val="20000"/>
              </a:spcBef>
              <a:buFont typeface="Wingdings" panose="05000000000000000000" pitchFamily="2" charset="2"/>
              <a:buChar char="q"/>
            </a:pPr>
            <a:r>
              <a:rPr lang="zh-CN" altLang="en-US" sz="2400" dirty="0">
                <a:latin typeface="宋体" panose="02010600030101010101" pitchFamily="2" charset="-122"/>
              </a:rPr>
              <a:t>目标管理不是对目标的管理（</a:t>
            </a:r>
            <a:r>
              <a:rPr lang="en-US" altLang="zh-CN" sz="2400">
                <a:latin typeface="宋体" panose="02010600030101010101" pitchFamily="2" charset="-122"/>
              </a:rPr>
              <a:t>Not management of objective</a:t>
            </a:r>
            <a:r>
              <a:rPr lang="zh-CN" altLang="en-US" sz="2400">
                <a:latin typeface="宋体" panose="02010600030101010101" pitchFamily="2" charset="-122"/>
              </a:rPr>
              <a:t>）；</a:t>
            </a:r>
            <a:endParaRPr lang="zh-CN" altLang="en-US" sz="2400">
              <a:latin typeface="宋体" panose="02010600030101010101" pitchFamily="2" charset="-122"/>
            </a:endParaRPr>
          </a:p>
          <a:p>
            <a:pPr marL="457200" indent="-457200" algn="just">
              <a:spcBef>
                <a:spcPct val="20000"/>
              </a:spcBef>
              <a:buFont typeface="Wingdings" panose="05000000000000000000" pitchFamily="2" charset="2"/>
              <a:buChar char="q"/>
            </a:pPr>
            <a:r>
              <a:rPr lang="zh-CN" altLang="en-US" sz="2400" dirty="0">
                <a:latin typeface="宋体" panose="02010600030101010101" pitchFamily="2" charset="-122"/>
              </a:rPr>
              <a:t>目标管理是通过目标实现管理（</a:t>
            </a:r>
            <a:r>
              <a:rPr lang="en-US" altLang="zh-CN" sz="2400">
                <a:latin typeface="宋体" panose="02010600030101010101" pitchFamily="2" charset="-122"/>
              </a:rPr>
              <a:t>Management by objective</a:t>
            </a:r>
            <a:r>
              <a:rPr lang="zh-CN" altLang="en-US" sz="2400">
                <a:latin typeface="宋体" panose="02010600030101010101" pitchFamily="2" charset="-122"/>
              </a:rPr>
              <a:t>）；</a:t>
            </a:r>
            <a:endParaRPr lang="zh-CN" altLang="en-US" sz="2400">
              <a:latin typeface="宋体" panose="02010600030101010101" pitchFamily="2" charset="-122"/>
            </a:endParaRPr>
          </a:p>
          <a:p>
            <a:pPr marL="457200" indent="-457200" algn="just">
              <a:spcBef>
                <a:spcPct val="20000"/>
              </a:spcBef>
              <a:buFont typeface="Wingdings" panose="05000000000000000000" pitchFamily="2" charset="2"/>
              <a:buChar char="q"/>
            </a:pPr>
            <a:r>
              <a:rPr lang="zh-CN" altLang="en-US" sz="2400" dirty="0">
                <a:latin typeface="宋体" panose="02010600030101010101" pitchFamily="2" charset="-122"/>
              </a:rPr>
              <a:t>目标管理是管理者通过激励机制的作用，把企业组织或管理者的目标，转化成被管理者的目标，以实现由自我控制达成整体协调控制的一种管理技术；</a:t>
            </a:r>
            <a:endParaRPr lang="zh-CN" altLang="en-US" sz="2400" dirty="0">
              <a:latin typeface="宋体" panose="02010600030101010101" pitchFamily="2" charset="-122"/>
            </a:endParaRPr>
          </a:p>
          <a:p>
            <a:pPr marL="457200" indent="-457200" algn="just">
              <a:spcBef>
                <a:spcPct val="20000"/>
              </a:spcBef>
              <a:buFont typeface="Wingdings" panose="05000000000000000000" pitchFamily="2" charset="2"/>
              <a:buChar char="q"/>
            </a:pPr>
            <a:r>
              <a:rPr lang="zh-CN" altLang="en-US" sz="2400" dirty="0">
                <a:latin typeface="宋体" panose="02010600030101010101" pitchFamily="2" charset="-122"/>
              </a:rPr>
              <a:t>目标管理是与等级控制相对立的一种管理技术。</a:t>
            </a:r>
            <a:endParaRPr lang="zh-CN" altLang="en-US" sz="2400">
              <a:latin typeface="宋体" panose="02010600030101010101" pitchFamily="2" charset="-122"/>
            </a:endParaRPr>
          </a:p>
        </p:txBody>
      </p:sp>
      <p:sp>
        <p:nvSpPr>
          <p:cNvPr id="31747" name="文本框 31746"/>
          <p:cNvSpPr txBox="1"/>
          <p:nvPr/>
        </p:nvSpPr>
        <p:spPr>
          <a:xfrm>
            <a:off x="2133600" y="0"/>
            <a:ext cx="12192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31748" name="文本框 31747"/>
          <p:cNvSpPr txBox="1"/>
          <p:nvPr/>
        </p:nvSpPr>
        <p:spPr>
          <a:xfrm>
            <a:off x="838200" y="917575"/>
            <a:ext cx="7620000" cy="758825"/>
          </a:xfrm>
          <a:prstGeom prst="rect">
            <a:avLst/>
          </a:prstGeom>
          <a:noFill/>
          <a:ln w="57150" cap="flat" cmpd="thinThick">
            <a:solidFill>
              <a:schemeClr val="tx1"/>
            </a:solidFill>
            <a:prstDash val="solid"/>
            <a:miter/>
            <a:headEnd type="none" w="med" len="med"/>
            <a:tailEnd type="none" w="med" len="med"/>
          </a:ln>
        </p:spPr>
        <p:txBody>
          <a:bodyPr>
            <a:spAutoFit/>
          </a:bodyPr>
          <a:p>
            <a:pPr algn="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、什么是目标管理？</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70" name="直接连接符 32769"/>
          <p:cNvSpPr/>
          <p:nvPr/>
        </p:nvSpPr>
        <p:spPr>
          <a:xfrm>
            <a:off x="228600" y="2728913"/>
            <a:ext cx="8915400" cy="0"/>
          </a:xfrm>
          <a:prstGeom prst="line">
            <a:avLst/>
          </a:prstGeom>
          <a:ln w="9525" cap="flat" cmpd="sng">
            <a:solidFill>
              <a:srgbClr val="000000"/>
            </a:solidFill>
            <a:prstDash val="solid"/>
            <a:headEnd type="none" w="med" len="med"/>
            <a:tailEnd type="none" w="med" len="med"/>
          </a:ln>
        </p:spPr>
      </p:sp>
      <p:grpSp>
        <p:nvGrpSpPr>
          <p:cNvPr id="32771" name="组合 32770"/>
          <p:cNvGrpSpPr/>
          <p:nvPr/>
        </p:nvGrpSpPr>
        <p:grpSpPr>
          <a:xfrm>
            <a:off x="312738" y="2062163"/>
            <a:ext cx="8374062" cy="4033837"/>
            <a:chOff x="197" y="1299"/>
            <a:chExt cx="5275" cy="2541"/>
          </a:xfrm>
        </p:grpSpPr>
        <p:sp>
          <p:nvSpPr>
            <p:cNvPr id="32772" name="椭圆 32771"/>
            <p:cNvSpPr/>
            <p:nvPr/>
          </p:nvSpPr>
          <p:spPr>
            <a:xfrm>
              <a:off x="216" y="2457"/>
              <a:ext cx="550" cy="553"/>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32773" name="文本框 32772"/>
            <p:cNvSpPr txBox="1"/>
            <p:nvPr/>
          </p:nvSpPr>
          <p:spPr>
            <a:xfrm>
              <a:off x="216" y="2549"/>
              <a:ext cx="576" cy="461"/>
            </a:xfrm>
            <a:prstGeom prst="rect">
              <a:avLst/>
            </a:prstGeom>
            <a:noFill/>
            <a:ln w="9525">
              <a:noFill/>
            </a:ln>
          </p:spPr>
          <p:txBody>
            <a:bodyPr/>
            <a:p>
              <a:pPr algn="ctr" eaLnBrk="0" hangingPunct="0"/>
              <a:r>
                <a:rPr lang="zh-CN" altLang="en-US" sz="1600" dirty="0">
                  <a:latin typeface="Times New Roman" panose="02020603050405020304" pitchFamily="18" charset="0"/>
                </a:rPr>
                <a:t>管理者</a:t>
              </a:r>
              <a:endParaRPr lang="zh-CN" altLang="en-US" sz="1600" dirty="0">
                <a:latin typeface="Times New Roman" panose="02020603050405020304" pitchFamily="18" charset="0"/>
              </a:endParaRPr>
            </a:p>
          </p:txBody>
        </p:sp>
        <p:sp>
          <p:nvSpPr>
            <p:cNvPr id="32774" name="椭圆 32773"/>
            <p:cNvSpPr/>
            <p:nvPr/>
          </p:nvSpPr>
          <p:spPr>
            <a:xfrm>
              <a:off x="1172" y="3195"/>
              <a:ext cx="556" cy="553"/>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32775" name="文本框 32774"/>
            <p:cNvSpPr txBox="1"/>
            <p:nvPr/>
          </p:nvSpPr>
          <p:spPr>
            <a:xfrm>
              <a:off x="1172" y="3287"/>
              <a:ext cx="556" cy="461"/>
            </a:xfrm>
            <a:prstGeom prst="rect">
              <a:avLst/>
            </a:prstGeom>
            <a:noFill/>
            <a:ln w="9525">
              <a:noFill/>
            </a:ln>
          </p:spPr>
          <p:txBody>
            <a:bodyPr/>
            <a:p>
              <a:pPr algn="ctr" eaLnBrk="0" hangingPunct="0"/>
              <a:r>
                <a:rPr lang="zh-CN" altLang="en-US" sz="1600" dirty="0">
                  <a:latin typeface="Times New Roman" panose="02020603050405020304" pitchFamily="18" charset="0"/>
                </a:rPr>
                <a:t>被管理者</a:t>
              </a:r>
              <a:endParaRPr lang="zh-CN" altLang="en-US" sz="1600" dirty="0">
                <a:latin typeface="Times New Roman" panose="02020603050405020304" pitchFamily="18" charset="0"/>
              </a:endParaRPr>
            </a:p>
          </p:txBody>
        </p:sp>
        <p:sp>
          <p:nvSpPr>
            <p:cNvPr id="32776" name="文本框 32775"/>
            <p:cNvSpPr txBox="1"/>
            <p:nvPr/>
          </p:nvSpPr>
          <p:spPr>
            <a:xfrm>
              <a:off x="2186" y="2549"/>
              <a:ext cx="550" cy="461"/>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作好工作</a:t>
              </a:r>
              <a:endParaRPr lang="zh-CN" altLang="en-US" sz="1600" dirty="0">
                <a:latin typeface="Times New Roman" panose="02020603050405020304" pitchFamily="18" charset="0"/>
              </a:endParaRPr>
            </a:p>
          </p:txBody>
        </p:sp>
        <p:sp>
          <p:nvSpPr>
            <p:cNvPr id="32777" name="直接连接符 32776"/>
            <p:cNvSpPr/>
            <p:nvPr/>
          </p:nvSpPr>
          <p:spPr>
            <a:xfrm>
              <a:off x="715" y="2918"/>
              <a:ext cx="508" cy="461"/>
            </a:xfrm>
            <a:prstGeom prst="line">
              <a:avLst/>
            </a:prstGeom>
            <a:ln w="9525" cap="flat" cmpd="sng">
              <a:solidFill>
                <a:srgbClr val="000000"/>
              </a:solidFill>
              <a:prstDash val="solid"/>
              <a:headEnd type="none" w="med" len="med"/>
              <a:tailEnd type="triangle" w="med" len="med"/>
            </a:ln>
          </p:spPr>
        </p:sp>
        <p:sp>
          <p:nvSpPr>
            <p:cNvPr id="32778" name="直接连接符 32777"/>
            <p:cNvSpPr/>
            <p:nvPr/>
          </p:nvSpPr>
          <p:spPr>
            <a:xfrm flipV="1">
              <a:off x="1656" y="3010"/>
              <a:ext cx="530" cy="277"/>
            </a:xfrm>
            <a:prstGeom prst="line">
              <a:avLst/>
            </a:prstGeom>
            <a:ln w="9525" cap="flat" cmpd="sng">
              <a:solidFill>
                <a:srgbClr val="000000"/>
              </a:solidFill>
              <a:prstDash val="solid"/>
              <a:headEnd type="none" w="med" len="med"/>
              <a:tailEnd type="triangle" w="med" len="med"/>
            </a:ln>
          </p:spPr>
        </p:sp>
        <p:sp>
          <p:nvSpPr>
            <p:cNvPr id="32779" name="文本框 32778"/>
            <p:cNvSpPr txBox="1"/>
            <p:nvPr/>
          </p:nvSpPr>
          <p:spPr>
            <a:xfrm>
              <a:off x="360" y="3102"/>
              <a:ext cx="761" cy="554"/>
            </a:xfrm>
            <a:prstGeom prst="rect">
              <a:avLst/>
            </a:prstGeom>
            <a:noFill/>
            <a:ln w="9525">
              <a:noFill/>
            </a:ln>
          </p:spPr>
          <p:txBody>
            <a:bodyPr/>
            <a:p>
              <a:pPr algn="just" eaLnBrk="0" hangingPunct="0"/>
              <a:r>
                <a:rPr lang="zh-CN" altLang="en-US" sz="1600" dirty="0">
                  <a:latin typeface="Times New Roman" panose="02020603050405020304" pitchFamily="18" charset="0"/>
                </a:rPr>
                <a:t>监督控制、约束惩罚。</a:t>
              </a:r>
              <a:endParaRPr lang="zh-CN" altLang="en-US" sz="1600" dirty="0">
                <a:latin typeface="Times New Roman" panose="02020603050405020304" pitchFamily="18" charset="0"/>
              </a:endParaRPr>
            </a:p>
            <a:p>
              <a:pPr algn="just" eaLnBrk="0" hangingPunct="0"/>
              <a:r>
                <a:rPr lang="zh-CN" altLang="en-US" sz="1600" dirty="0">
                  <a:latin typeface="Times New Roman" panose="02020603050405020304" pitchFamily="18" charset="0"/>
                </a:rPr>
                <a:t>重罚轻奖。</a:t>
              </a:r>
              <a:endParaRPr lang="zh-CN" altLang="en-US" sz="1600" dirty="0">
                <a:latin typeface="Times New Roman" panose="02020603050405020304" pitchFamily="18" charset="0"/>
              </a:endParaRPr>
            </a:p>
          </p:txBody>
        </p:sp>
        <p:sp>
          <p:nvSpPr>
            <p:cNvPr id="32780" name="文本框 32779"/>
            <p:cNvSpPr txBox="1"/>
            <p:nvPr/>
          </p:nvSpPr>
          <p:spPr>
            <a:xfrm>
              <a:off x="1780" y="3195"/>
              <a:ext cx="668" cy="461"/>
            </a:xfrm>
            <a:prstGeom prst="rect">
              <a:avLst/>
            </a:prstGeom>
            <a:noFill/>
            <a:ln w="9525">
              <a:noFill/>
            </a:ln>
          </p:spPr>
          <p:txBody>
            <a:bodyPr/>
            <a:p>
              <a:pPr algn="ctr" eaLnBrk="0" hangingPunct="0"/>
              <a:r>
                <a:rPr lang="zh-CN" altLang="en-US" sz="1600" dirty="0">
                  <a:latin typeface="Times New Roman" panose="02020603050405020304" pitchFamily="18" charset="0"/>
                </a:rPr>
                <a:t>不得不努力</a:t>
              </a:r>
              <a:endParaRPr lang="zh-CN" altLang="en-US" sz="1600" dirty="0">
                <a:latin typeface="Times New Roman" panose="02020603050405020304" pitchFamily="18" charset="0"/>
              </a:endParaRPr>
            </a:p>
          </p:txBody>
        </p:sp>
        <p:sp>
          <p:nvSpPr>
            <p:cNvPr id="32781" name="直接连接符 32780"/>
            <p:cNvSpPr/>
            <p:nvPr/>
          </p:nvSpPr>
          <p:spPr>
            <a:xfrm>
              <a:off x="766" y="2734"/>
              <a:ext cx="1420" cy="0"/>
            </a:xfrm>
            <a:prstGeom prst="line">
              <a:avLst/>
            </a:prstGeom>
            <a:ln w="9525" cap="rnd" cmpd="sng">
              <a:solidFill>
                <a:srgbClr val="000000"/>
              </a:solidFill>
              <a:prstDash val="sysDot"/>
              <a:headEnd type="triangle" w="med" len="med"/>
              <a:tailEnd type="none" w="med" len="med"/>
            </a:ln>
          </p:spPr>
        </p:sp>
        <p:sp>
          <p:nvSpPr>
            <p:cNvPr id="32782" name="云形标注 32781"/>
            <p:cNvSpPr/>
            <p:nvPr/>
          </p:nvSpPr>
          <p:spPr>
            <a:xfrm>
              <a:off x="576" y="1719"/>
              <a:ext cx="2160" cy="646"/>
            </a:xfrm>
            <a:prstGeom prst="cloudCallout">
              <a:avLst>
                <a:gd name="adj1" fmla="val -43426"/>
                <a:gd name="adj2" fmla="val 78639"/>
              </a:avLst>
            </a:prstGeom>
            <a:solidFill>
              <a:srgbClr val="FFFFFF"/>
            </a:solidFill>
            <a:ln w="9525" cap="flat" cmpd="sng">
              <a:solidFill>
                <a:srgbClr val="000000"/>
              </a:solidFill>
              <a:prstDash val="solid"/>
              <a:headEnd type="none" w="med" len="med"/>
              <a:tailEnd type="none" w="med" len="med"/>
            </a:ln>
          </p:spPr>
          <p:txBody>
            <a:bodyPr/>
            <a:p>
              <a:pPr algn="just" eaLnBrk="0" hangingPunct="0"/>
              <a:r>
                <a:rPr lang="zh-CN" altLang="en-US" sz="1600" dirty="0">
                  <a:latin typeface="Times New Roman" panose="02020603050405020304" pitchFamily="18" charset="0"/>
                </a:rPr>
                <a:t>他怕什么？己所不欲 ，强加于人。</a:t>
              </a:r>
              <a:endParaRPr lang="zh-CN" altLang="en-US" sz="1600" dirty="0">
                <a:latin typeface="Times New Roman" panose="02020603050405020304" pitchFamily="18" charset="0"/>
              </a:endParaRPr>
            </a:p>
          </p:txBody>
        </p:sp>
        <p:grpSp>
          <p:nvGrpSpPr>
            <p:cNvPr id="32783" name="组合 32782"/>
            <p:cNvGrpSpPr/>
            <p:nvPr/>
          </p:nvGrpSpPr>
          <p:grpSpPr>
            <a:xfrm>
              <a:off x="2952" y="1719"/>
              <a:ext cx="2520" cy="2029"/>
              <a:chOff x="6627" y="12165"/>
              <a:chExt cx="3675" cy="3146"/>
            </a:xfrm>
          </p:grpSpPr>
          <p:sp>
            <p:nvSpPr>
              <p:cNvPr id="32784" name="椭圆 32783"/>
              <p:cNvSpPr/>
              <p:nvPr/>
            </p:nvSpPr>
            <p:spPr>
              <a:xfrm>
                <a:off x="6627" y="13309"/>
                <a:ext cx="802" cy="858"/>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32785" name="文本框 32784"/>
              <p:cNvSpPr txBox="1"/>
              <p:nvPr/>
            </p:nvSpPr>
            <p:spPr>
              <a:xfrm>
                <a:off x="6627" y="13452"/>
                <a:ext cx="840" cy="715"/>
              </a:xfrm>
              <a:prstGeom prst="rect">
                <a:avLst/>
              </a:prstGeom>
              <a:noFill/>
              <a:ln w="9525">
                <a:noFill/>
              </a:ln>
            </p:spPr>
            <p:txBody>
              <a:bodyPr/>
              <a:p>
                <a:pPr algn="ctr" eaLnBrk="0" hangingPunct="0"/>
                <a:r>
                  <a:rPr lang="zh-CN" altLang="en-US" sz="1600" dirty="0">
                    <a:latin typeface="Times New Roman" panose="02020603050405020304" pitchFamily="18" charset="0"/>
                  </a:rPr>
                  <a:t>管理者</a:t>
                </a:r>
                <a:endParaRPr lang="zh-CN" altLang="en-US" sz="1600" dirty="0">
                  <a:latin typeface="Times New Roman" panose="02020603050405020304" pitchFamily="18" charset="0"/>
                </a:endParaRPr>
              </a:p>
            </p:txBody>
          </p:sp>
          <p:sp>
            <p:nvSpPr>
              <p:cNvPr id="32786" name="椭圆 32785"/>
              <p:cNvSpPr/>
              <p:nvPr/>
            </p:nvSpPr>
            <p:spPr>
              <a:xfrm>
                <a:off x="8021" y="14453"/>
                <a:ext cx="811" cy="858"/>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32787" name="文本框 32786"/>
              <p:cNvSpPr txBox="1"/>
              <p:nvPr/>
            </p:nvSpPr>
            <p:spPr>
              <a:xfrm>
                <a:off x="8021" y="14596"/>
                <a:ext cx="811" cy="715"/>
              </a:xfrm>
              <a:prstGeom prst="rect">
                <a:avLst/>
              </a:prstGeom>
              <a:noFill/>
              <a:ln w="9525">
                <a:noFill/>
              </a:ln>
            </p:spPr>
            <p:txBody>
              <a:bodyPr/>
              <a:p>
                <a:pPr algn="ctr" eaLnBrk="0" hangingPunct="0"/>
                <a:r>
                  <a:rPr lang="zh-CN" altLang="en-US" sz="1600" dirty="0">
                    <a:latin typeface="Times New Roman" panose="02020603050405020304" pitchFamily="18" charset="0"/>
                  </a:rPr>
                  <a:t>被管理者</a:t>
                </a:r>
                <a:endParaRPr lang="zh-CN" altLang="en-US" sz="1600" dirty="0">
                  <a:latin typeface="Times New Roman" panose="02020603050405020304" pitchFamily="18" charset="0"/>
                </a:endParaRPr>
              </a:p>
            </p:txBody>
          </p:sp>
          <p:sp>
            <p:nvSpPr>
              <p:cNvPr id="32788" name="文本框 32787"/>
              <p:cNvSpPr txBox="1"/>
              <p:nvPr/>
            </p:nvSpPr>
            <p:spPr>
              <a:xfrm>
                <a:off x="9500" y="13452"/>
                <a:ext cx="802" cy="715"/>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作好工作</a:t>
                </a:r>
                <a:endParaRPr lang="zh-CN" altLang="en-US" sz="1600" dirty="0">
                  <a:latin typeface="Times New Roman" panose="02020603050405020304" pitchFamily="18" charset="0"/>
                </a:endParaRPr>
              </a:p>
            </p:txBody>
          </p:sp>
          <p:sp>
            <p:nvSpPr>
              <p:cNvPr id="32789" name="直接连接符 32788"/>
              <p:cNvSpPr/>
              <p:nvPr/>
            </p:nvSpPr>
            <p:spPr>
              <a:xfrm>
                <a:off x="7355" y="14024"/>
                <a:ext cx="740" cy="715"/>
              </a:xfrm>
              <a:prstGeom prst="line">
                <a:avLst/>
              </a:prstGeom>
              <a:ln w="9525" cap="flat" cmpd="sng">
                <a:solidFill>
                  <a:srgbClr val="000000"/>
                </a:solidFill>
                <a:prstDash val="solid"/>
                <a:headEnd type="none" w="med" len="med"/>
                <a:tailEnd type="triangle" w="med" len="med"/>
              </a:ln>
            </p:spPr>
          </p:sp>
          <p:sp>
            <p:nvSpPr>
              <p:cNvPr id="32790" name="直接连接符 32789"/>
              <p:cNvSpPr/>
              <p:nvPr/>
            </p:nvSpPr>
            <p:spPr>
              <a:xfrm flipV="1">
                <a:off x="8727" y="14167"/>
                <a:ext cx="773" cy="429"/>
              </a:xfrm>
              <a:prstGeom prst="line">
                <a:avLst/>
              </a:prstGeom>
              <a:ln w="9525" cap="flat" cmpd="sng">
                <a:solidFill>
                  <a:srgbClr val="000000"/>
                </a:solidFill>
                <a:prstDash val="solid"/>
                <a:headEnd type="triangle" w="med" len="med"/>
                <a:tailEnd type="none" w="med" len="med"/>
              </a:ln>
            </p:spPr>
          </p:sp>
          <p:sp>
            <p:nvSpPr>
              <p:cNvPr id="32791" name="文本框 32790"/>
              <p:cNvSpPr txBox="1"/>
              <p:nvPr/>
            </p:nvSpPr>
            <p:spPr>
              <a:xfrm>
                <a:off x="6837" y="14310"/>
                <a:ext cx="1110" cy="858"/>
              </a:xfrm>
              <a:prstGeom prst="rect">
                <a:avLst/>
              </a:prstGeom>
              <a:noFill/>
              <a:ln w="9525">
                <a:noFill/>
              </a:ln>
            </p:spPr>
            <p:txBody>
              <a:bodyPr/>
              <a:p>
                <a:pPr algn="ctr" eaLnBrk="0" hangingPunct="0"/>
                <a:r>
                  <a:rPr lang="zh-CN" altLang="en-US" sz="1600" dirty="0">
                    <a:latin typeface="Times New Roman" panose="02020603050405020304" pitchFamily="18" charset="0"/>
                  </a:rPr>
                  <a:t>指导鼓励，外加交换。以奖为主。</a:t>
                </a:r>
                <a:endParaRPr lang="zh-CN" altLang="en-US" sz="1600" dirty="0">
                  <a:latin typeface="Times New Roman" panose="02020603050405020304" pitchFamily="18" charset="0"/>
                </a:endParaRPr>
              </a:p>
            </p:txBody>
          </p:sp>
          <p:sp>
            <p:nvSpPr>
              <p:cNvPr id="32792" name="文本框 32791"/>
              <p:cNvSpPr txBox="1"/>
              <p:nvPr/>
            </p:nvSpPr>
            <p:spPr>
              <a:xfrm>
                <a:off x="8908" y="14453"/>
                <a:ext cx="1184" cy="715"/>
              </a:xfrm>
              <a:prstGeom prst="rect">
                <a:avLst/>
              </a:prstGeom>
              <a:noFill/>
              <a:ln w="9525">
                <a:noFill/>
              </a:ln>
            </p:spPr>
            <p:txBody>
              <a:bodyPr/>
              <a:p>
                <a:pPr algn="ctr" eaLnBrk="0" hangingPunct="0"/>
                <a:r>
                  <a:rPr lang="zh-CN" altLang="en-US" sz="1600" dirty="0">
                    <a:latin typeface="Times New Roman" panose="02020603050405020304" pitchFamily="18" charset="0"/>
                  </a:rPr>
                  <a:t>自己的事，努力作。</a:t>
                </a:r>
                <a:endParaRPr lang="zh-CN" altLang="en-US" sz="1600" dirty="0">
                  <a:latin typeface="Times New Roman" panose="02020603050405020304" pitchFamily="18" charset="0"/>
                </a:endParaRPr>
              </a:p>
            </p:txBody>
          </p:sp>
          <p:sp>
            <p:nvSpPr>
              <p:cNvPr id="32793" name="直接连接符 32792"/>
              <p:cNvSpPr/>
              <p:nvPr/>
            </p:nvSpPr>
            <p:spPr>
              <a:xfrm>
                <a:off x="7429" y="13738"/>
                <a:ext cx="2071" cy="0"/>
              </a:xfrm>
              <a:prstGeom prst="line">
                <a:avLst/>
              </a:prstGeom>
              <a:ln w="9525" cap="rnd" cmpd="sng">
                <a:solidFill>
                  <a:srgbClr val="000000"/>
                </a:solidFill>
                <a:prstDash val="sysDot"/>
                <a:headEnd type="none" w="med" len="med"/>
                <a:tailEnd type="triangle" w="med" len="med"/>
              </a:ln>
            </p:spPr>
          </p:sp>
          <p:sp>
            <p:nvSpPr>
              <p:cNvPr id="32794" name="云形标注 32793"/>
              <p:cNvSpPr/>
              <p:nvPr/>
            </p:nvSpPr>
            <p:spPr>
              <a:xfrm>
                <a:off x="7281" y="12165"/>
                <a:ext cx="2706" cy="1001"/>
              </a:xfrm>
              <a:prstGeom prst="cloudCallout">
                <a:avLst>
                  <a:gd name="adj1" fmla="val -47079"/>
                  <a:gd name="adj2" fmla="val 78569"/>
                </a:avLst>
              </a:prstGeom>
              <a:solidFill>
                <a:srgbClr val="FFFFFF"/>
              </a:solidFill>
              <a:ln w="9525" cap="flat" cmpd="sng">
                <a:solidFill>
                  <a:srgbClr val="000000"/>
                </a:solidFill>
                <a:prstDash val="solid"/>
                <a:headEnd type="none" w="med" len="med"/>
                <a:tailEnd type="none" w="med" len="med"/>
              </a:ln>
            </p:spPr>
            <p:txBody>
              <a:bodyPr/>
              <a:p>
                <a:pPr algn="just" eaLnBrk="0" hangingPunct="0"/>
                <a:r>
                  <a:rPr lang="zh-CN" altLang="en-US" sz="1600" dirty="0">
                    <a:latin typeface="Times New Roman" panose="02020603050405020304" pitchFamily="18" charset="0"/>
                  </a:rPr>
                  <a:t>他想什么？己之所欲，拱手让人。</a:t>
                </a:r>
                <a:endParaRPr lang="zh-CN" altLang="en-US" sz="1600" dirty="0">
                  <a:latin typeface="Times New Roman" panose="02020603050405020304" pitchFamily="18" charset="0"/>
                </a:endParaRPr>
              </a:p>
            </p:txBody>
          </p:sp>
        </p:grpSp>
        <p:sp>
          <p:nvSpPr>
            <p:cNvPr id="32795" name="直接连接符 32794"/>
            <p:cNvSpPr/>
            <p:nvPr/>
          </p:nvSpPr>
          <p:spPr>
            <a:xfrm>
              <a:off x="2809" y="1349"/>
              <a:ext cx="0" cy="2491"/>
            </a:xfrm>
            <a:prstGeom prst="line">
              <a:avLst/>
            </a:prstGeom>
            <a:ln w="9525" cap="flat" cmpd="sng">
              <a:solidFill>
                <a:srgbClr val="000000"/>
              </a:solidFill>
              <a:prstDash val="solid"/>
              <a:headEnd type="none" w="med" len="med"/>
              <a:tailEnd type="none" w="med" len="med"/>
            </a:ln>
          </p:spPr>
        </p:sp>
        <p:sp>
          <p:nvSpPr>
            <p:cNvPr id="32796" name="文本框 32795"/>
            <p:cNvSpPr txBox="1"/>
            <p:nvPr/>
          </p:nvSpPr>
          <p:spPr>
            <a:xfrm>
              <a:off x="197" y="1299"/>
              <a:ext cx="2323" cy="327"/>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2000" dirty="0">
                  <a:latin typeface="Times New Roman" panose="02020603050405020304" pitchFamily="18" charset="0"/>
                  <a:ea typeface="幼圆" panose="02010509060101010101" pitchFamily="49" charset="-122"/>
                </a:rPr>
                <a:t>科层等级推式管理</a:t>
              </a:r>
              <a:endParaRPr lang="zh-CN" altLang="en-US" sz="2000" dirty="0">
                <a:latin typeface="Times New Roman" panose="02020603050405020304" pitchFamily="18" charset="0"/>
                <a:ea typeface="幼圆" panose="02010509060101010101" pitchFamily="49" charset="-122"/>
              </a:endParaRPr>
            </a:p>
          </p:txBody>
        </p:sp>
      </p:grpSp>
      <p:sp>
        <p:nvSpPr>
          <p:cNvPr id="32797" name="文本框 32796"/>
          <p:cNvSpPr txBox="1"/>
          <p:nvPr/>
        </p:nvSpPr>
        <p:spPr>
          <a:xfrm>
            <a:off x="4686300" y="1981200"/>
            <a:ext cx="4205288" cy="600075"/>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2000" dirty="0">
                <a:latin typeface="Times New Roman" panose="02020603050405020304" pitchFamily="18" charset="0"/>
                <a:ea typeface="幼圆" panose="02010509060101010101" pitchFamily="49" charset="-122"/>
              </a:rPr>
              <a:t>关系平等的目标拉式管理</a:t>
            </a:r>
            <a:endParaRPr lang="zh-CN" altLang="en-US" sz="2000" dirty="0">
              <a:latin typeface="Times New Roman" panose="02020603050405020304" pitchFamily="18" charset="0"/>
              <a:ea typeface="幼圆" panose="02010509060101010101" pitchFamily="49" charset="-122"/>
            </a:endParaRPr>
          </a:p>
        </p:txBody>
      </p:sp>
      <p:sp>
        <p:nvSpPr>
          <p:cNvPr id="32798" name="文本框 32797"/>
          <p:cNvSpPr txBox="1"/>
          <p:nvPr/>
        </p:nvSpPr>
        <p:spPr>
          <a:xfrm>
            <a:off x="533400" y="381000"/>
            <a:ext cx="82296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、科层等级推式管理与关系平等的目标拉式管理的比较模型</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46" name="文本框 6145"/>
          <p:cNvSpPr txBox="1"/>
          <p:nvPr/>
        </p:nvSpPr>
        <p:spPr>
          <a:xfrm>
            <a:off x="1524000" y="2346325"/>
            <a:ext cx="6019800" cy="1920875"/>
          </a:xfrm>
          <a:prstGeom prst="rect">
            <a:avLst/>
          </a:prstGeom>
          <a:noFill/>
          <a:ln w="9525">
            <a:noFill/>
          </a:ln>
        </p:spPr>
        <p:txBody>
          <a:bodyPr>
            <a:spAutoFit/>
          </a:bodyPr>
          <a:p>
            <a:pPr algn="ctr">
              <a:spcBef>
                <a:spcPct val="50000"/>
              </a:spcBef>
            </a:pPr>
            <a:r>
              <a:rPr lang="en-US" altLang="zh-CN" sz="6000" b="1">
                <a:latin typeface="Times New Roman" panose="02020603050405020304" pitchFamily="18" charset="0"/>
                <a:ea typeface="黑体" panose="02010609060101010101" pitchFamily="2" charset="-122"/>
              </a:rPr>
              <a:t>1—1</a:t>
            </a:r>
            <a:r>
              <a:rPr lang="zh-CN" altLang="en-US" sz="6000" b="1" dirty="0">
                <a:latin typeface="Times New Roman" panose="02020603050405020304" pitchFamily="18" charset="0"/>
                <a:ea typeface="黑体" panose="02010609060101010101" pitchFamily="2" charset="-122"/>
              </a:rPr>
              <a:t>、企业面临的问题</a:t>
            </a:r>
            <a:endParaRPr lang="zh-CN" altLang="en-US" sz="6000" b="1">
              <a:latin typeface="Times New Roman" panose="02020603050405020304" pitchFamily="18" charset="0"/>
              <a:ea typeface="黑体" panose="0201060906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4" name="文本框 33793"/>
          <p:cNvSpPr txBox="1"/>
          <p:nvPr/>
        </p:nvSpPr>
        <p:spPr>
          <a:xfrm>
            <a:off x="1905000" y="1371600"/>
            <a:ext cx="47244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33795" name="文本框 33794"/>
          <p:cNvSpPr txBox="1"/>
          <p:nvPr/>
        </p:nvSpPr>
        <p:spPr>
          <a:xfrm>
            <a:off x="1066800" y="2743200"/>
            <a:ext cx="7086600" cy="2563813"/>
          </a:xfrm>
          <a:prstGeom prst="rect">
            <a:avLst/>
          </a:prstGeom>
          <a:noFill/>
          <a:ln w="9525">
            <a:noFill/>
          </a:ln>
        </p:spPr>
        <p:txBody>
          <a:bodyPr>
            <a:spAutoFit/>
          </a:bodyPr>
          <a:p>
            <a:pPr marL="457200" indent="-457200" algn="just">
              <a:spcBef>
                <a:spcPct val="50000"/>
              </a:spcBef>
              <a:buFont typeface="Wingdings" panose="05000000000000000000" pitchFamily="2" charset="2"/>
              <a:buChar char="q"/>
            </a:pPr>
            <a:r>
              <a:rPr lang="en-US" altLang="zh-CN" sz="3600" b="1">
                <a:latin typeface="Times New Roman" panose="02020603050405020304" pitchFamily="18" charset="0"/>
                <a:ea typeface="幼圆" panose="02010509060101010101" pitchFamily="49" charset="-122"/>
              </a:rPr>
              <a:t>SH</a:t>
            </a:r>
            <a:r>
              <a:rPr lang="zh-CN" altLang="en-US" sz="3600" b="1" dirty="0">
                <a:latin typeface="Times New Roman" panose="02020603050405020304" pitchFamily="18" charset="0"/>
                <a:ea typeface="幼圆" panose="02010509060101010101" pitchFamily="49" charset="-122"/>
              </a:rPr>
              <a:t>的含义为</a:t>
            </a:r>
            <a:r>
              <a:rPr lang="en-US" altLang="zh-CN" sz="3600" b="1">
                <a:latin typeface="Times New Roman" panose="02020603050405020304" pitchFamily="18" charset="0"/>
                <a:ea typeface="幼圆" panose="02010509060101010101" pitchFamily="49" charset="-122"/>
              </a:rPr>
              <a:t>Subjective-ism Humanity(</a:t>
            </a:r>
            <a:r>
              <a:rPr lang="zh-CN" altLang="en-US" sz="3600" b="1" dirty="0">
                <a:latin typeface="Times New Roman" panose="02020603050405020304" pitchFamily="18" charset="0"/>
                <a:ea typeface="幼圆" panose="02010509060101010101" pitchFamily="49" charset="-122"/>
              </a:rPr>
              <a:t>主体主义人性化的</a:t>
            </a:r>
            <a:r>
              <a:rPr lang="en-US" altLang="zh-CN" sz="3600" b="1">
                <a:latin typeface="Times New Roman" panose="02020603050405020304" pitchFamily="18" charset="0"/>
                <a:ea typeface="幼圆" panose="02010509060101010101" pitchFamily="49" charset="-122"/>
              </a:rPr>
              <a:t>)</a:t>
            </a:r>
            <a:r>
              <a:rPr lang="zh-CN" altLang="en-US" sz="3600" b="1" dirty="0">
                <a:latin typeface="Times New Roman" panose="02020603050405020304" pitchFamily="18" charset="0"/>
                <a:ea typeface="幼圆" panose="02010509060101010101" pitchFamily="49" charset="-122"/>
              </a:rPr>
              <a:t>；</a:t>
            </a:r>
            <a:endParaRPr lang="zh-CN" altLang="en-US" sz="36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en-US" altLang="zh-CN" sz="3600" b="1">
                <a:latin typeface="Times New Roman" panose="02020603050405020304" pitchFamily="18" charset="0"/>
                <a:ea typeface="幼圆" panose="02010509060101010101" pitchFamily="49" charset="-122"/>
              </a:rPr>
              <a:t>SH</a:t>
            </a:r>
            <a:r>
              <a:rPr lang="zh-CN" altLang="en-US" sz="3600" b="1" dirty="0">
                <a:latin typeface="Times New Roman" panose="02020603050405020304" pitchFamily="18" charset="0"/>
                <a:ea typeface="幼圆" panose="02010509060101010101" pitchFamily="49" charset="-122"/>
              </a:rPr>
              <a:t>目标管理技术的理论前提：人是一种主体性存在。</a:t>
            </a:r>
            <a:endParaRPr lang="zh-CN" altLang="en-US" sz="3600">
              <a:latin typeface="Times New Roman" panose="02020603050405020304" pitchFamily="18" charset="0"/>
            </a:endParaRPr>
          </a:p>
        </p:txBody>
      </p:sp>
      <p:sp>
        <p:nvSpPr>
          <p:cNvPr id="33796" name="文本框 33795"/>
          <p:cNvSpPr txBox="1"/>
          <p:nvPr/>
        </p:nvSpPr>
        <p:spPr>
          <a:xfrm>
            <a:off x="685800" y="993775"/>
            <a:ext cx="79248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、什么是</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a:t>
            </a:r>
            <a:r>
              <a:rPr lang="zh-CN" altLang="en-US" sz="4000" b="1">
                <a:latin typeface="黑体" panose="02010609060101010101" pitchFamily="2" charset="-122"/>
                <a:ea typeface="黑体" panose="02010609060101010101" pitchFamily="2" charset="-122"/>
              </a:rPr>
              <a:t>？</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8418" name="文本框 188417"/>
          <p:cNvSpPr txBox="1"/>
          <p:nvPr/>
        </p:nvSpPr>
        <p:spPr>
          <a:xfrm>
            <a:off x="990600" y="152400"/>
            <a:ext cx="7467600" cy="519113"/>
          </a:xfrm>
          <a:prstGeom prst="rect">
            <a:avLst/>
          </a:prstGeom>
          <a:noFill/>
          <a:ln w="9525">
            <a:noFill/>
          </a:ln>
        </p:spPr>
        <p:txBody>
          <a:bodyPr>
            <a:spAutoFit/>
          </a:bodyPr>
          <a:p>
            <a:pPr algn="ctr">
              <a:spcBef>
                <a:spcPct val="50000"/>
              </a:spcBef>
            </a:pPr>
            <a:r>
              <a:rPr lang="zh-CN" altLang="en-US" sz="2800" dirty="0">
                <a:latin typeface="Times New Roman" panose="02020603050405020304" pitchFamily="18" charset="0"/>
                <a:ea typeface="黑体" panose="02010609060101010101" pitchFamily="2" charset="-122"/>
              </a:rPr>
              <a:t>人生游戏</a:t>
            </a:r>
            <a:endParaRPr lang="zh-CN" altLang="en-US" sz="2800">
              <a:latin typeface="Times New Roman" panose="02020603050405020304" pitchFamily="18" charset="0"/>
              <a:ea typeface="黑体" panose="02010609060101010101" pitchFamily="2" charset="-122"/>
            </a:endParaRPr>
          </a:p>
        </p:txBody>
      </p:sp>
      <p:grpSp>
        <p:nvGrpSpPr>
          <p:cNvPr id="189100" name="组合 189099"/>
          <p:cNvGrpSpPr/>
          <p:nvPr/>
        </p:nvGrpSpPr>
        <p:grpSpPr>
          <a:xfrm>
            <a:off x="76200" y="762000"/>
            <a:ext cx="8991600" cy="5791200"/>
            <a:chOff x="-3" y="-3"/>
            <a:chExt cx="3698" cy="5478"/>
          </a:xfrm>
        </p:grpSpPr>
        <p:grpSp>
          <p:nvGrpSpPr>
            <p:cNvPr id="189098" name="组合 189097"/>
            <p:cNvGrpSpPr/>
            <p:nvPr/>
          </p:nvGrpSpPr>
          <p:grpSpPr>
            <a:xfrm>
              <a:off x="0" y="0"/>
              <a:ext cx="3692" cy="5472"/>
              <a:chOff x="0" y="0"/>
              <a:chExt cx="3692" cy="5472"/>
            </a:xfrm>
          </p:grpSpPr>
          <p:grpSp>
            <p:nvGrpSpPr>
              <p:cNvPr id="188963" name="组合 188962"/>
              <p:cNvGrpSpPr/>
              <p:nvPr/>
            </p:nvGrpSpPr>
            <p:grpSpPr>
              <a:xfrm>
                <a:off x="0" y="0"/>
                <a:ext cx="273" cy="768"/>
                <a:chOff x="0" y="0"/>
                <a:chExt cx="273" cy="768"/>
              </a:xfrm>
            </p:grpSpPr>
            <p:sp>
              <p:nvSpPr>
                <p:cNvPr id="188894" name="矩形 188893"/>
                <p:cNvSpPr/>
                <p:nvPr/>
              </p:nvSpPr>
              <p:spPr>
                <a:xfrm>
                  <a:off x="43" y="0"/>
                  <a:ext cx="187" cy="768"/>
                </a:xfrm>
                <a:prstGeom prst="rect">
                  <a:avLst/>
                </a:prstGeom>
                <a:noFill/>
                <a:ln w="9525">
                  <a:noFill/>
                </a:ln>
              </p:spPr>
              <p:txBody>
                <a:bodyPr/>
                <a:p>
                  <a:pPr algn="just"/>
                  <a:r>
                    <a:rPr lang="zh-CN" altLang="en-US" sz="1600" dirty="0">
                      <a:latin typeface="Times New Roman" panose="02020603050405020304" pitchFamily="18" charset="0"/>
                    </a:rPr>
                    <a:t>序号</a:t>
                  </a:r>
                  <a:endParaRPr lang="zh-CN" altLang="en-US" sz="1600" dirty="0">
                    <a:latin typeface="Times New Roman" panose="02020603050405020304" pitchFamily="18" charset="0"/>
                  </a:endParaRPr>
                </a:p>
              </p:txBody>
            </p:sp>
            <p:sp>
              <p:nvSpPr>
                <p:cNvPr id="188962" name="矩形 188961"/>
                <p:cNvSpPr/>
                <p:nvPr/>
              </p:nvSpPr>
              <p:spPr>
                <a:xfrm>
                  <a:off x="0" y="0"/>
                  <a:ext cx="273" cy="768"/>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65" name="组合 188964"/>
              <p:cNvGrpSpPr/>
              <p:nvPr/>
            </p:nvGrpSpPr>
            <p:grpSpPr>
              <a:xfrm>
                <a:off x="273" y="0"/>
                <a:ext cx="2475" cy="768"/>
                <a:chOff x="273" y="0"/>
                <a:chExt cx="2475" cy="768"/>
              </a:xfrm>
            </p:grpSpPr>
            <p:sp>
              <p:nvSpPr>
                <p:cNvPr id="188895" name="矩形 188894"/>
                <p:cNvSpPr/>
                <p:nvPr/>
              </p:nvSpPr>
              <p:spPr>
                <a:xfrm>
                  <a:off x="316" y="0"/>
                  <a:ext cx="2389" cy="768"/>
                </a:xfrm>
                <a:prstGeom prst="rect">
                  <a:avLst/>
                </a:prstGeom>
                <a:noFill/>
                <a:ln w="9525">
                  <a:noFill/>
                </a:ln>
              </p:spPr>
              <p:txBody>
                <a:bodyPr/>
                <a:p>
                  <a:pPr algn="just"/>
                  <a:r>
                    <a:rPr lang="zh-CN" altLang="en-US" b="1" dirty="0">
                      <a:latin typeface="Times New Roman" panose="02020603050405020304" pitchFamily="18" charset="0"/>
                    </a:rPr>
                    <a:t>活动内容及记录标准：</a:t>
                  </a:r>
                  <a:r>
                    <a:rPr lang="en-US" altLang="zh-CN" b="1">
                      <a:latin typeface="Times New Roman" panose="02020603050405020304" pitchFamily="18" charset="0"/>
                    </a:rPr>
                    <a:t>A</a:t>
                  </a:r>
                  <a:r>
                    <a:rPr lang="zh-CN" altLang="en-US" b="1">
                      <a:latin typeface="Times New Roman" panose="02020603050405020304" pitchFamily="18" charset="0"/>
                    </a:rPr>
                    <a:t>、</a:t>
                  </a:r>
                  <a:r>
                    <a:rPr lang="zh-CN" altLang="en-US" b="1" dirty="0">
                      <a:latin typeface="Times New Roman" panose="02020603050405020304" pitchFamily="18" charset="0"/>
                    </a:rPr>
                    <a:t>认真地作了；</a:t>
                  </a:r>
                  <a:r>
                    <a:rPr lang="en-US" altLang="zh-CN" b="1">
                      <a:latin typeface="Times New Roman" panose="02020603050405020304" pitchFamily="18" charset="0"/>
                    </a:rPr>
                    <a:t>B</a:t>
                  </a:r>
                  <a:r>
                    <a:rPr lang="zh-CN" altLang="en-US" b="1">
                      <a:latin typeface="Times New Roman" panose="02020603050405020304" pitchFamily="18" charset="0"/>
                    </a:rPr>
                    <a:t>、</a:t>
                  </a:r>
                  <a:r>
                    <a:rPr lang="zh-CN" altLang="en-US" b="1" dirty="0">
                      <a:latin typeface="Times New Roman" panose="02020603050405020304" pitchFamily="18" charset="0"/>
                    </a:rPr>
                    <a:t>仅仅形式上作了；</a:t>
                  </a:r>
                  <a:r>
                    <a:rPr lang="en-US" altLang="zh-CN" b="1">
                      <a:latin typeface="Times New Roman" panose="02020603050405020304" pitchFamily="18" charset="0"/>
                    </a:rPr>
                    <a:t>C</a:t>
                  </a:r>
                  <a:r>
                    <a:rPr lang="zh-CN" altLang="en-US" b="1">
                      <a:latin typeface="Times New Roman" panose="02020603050405020304" pitchFamily="18" charset="0"/>
                    </a:rPr>
                    <a:t>、</a:t>
                  </a:r>
                  <a:r>
                    <a:rPr lang="zh-CN" altLang="en-US" b="1" dirty="0">
                      <a:latin typeface="Times New Roman" panose="02020603050405020304" pitchFamily="18" charset="0"/>
                    </a:rPr>
                    <a:t>很不情愿地动了动；</a:t>
                  </a:r>
                  <a:r>
                    <a:rPr lang="en-US" altLang="zh-CN" b="1">
                      <a:latin typeface="Times New Roman" panose="02020603050405020304" pitchFamily="18" charset="0"/>
                    </a:rPr>
                    <a:t>D</a:t>
                  </a:r>
                  <a:r>
                    <a:rPr lang="zh-CN" altLang="en-US" b="1">
                      <a:latin typeface="Times New Roman" panose="02020603050405020304" pitchFamily="18" charset="0"/>
                    </a:rPr>
                    <a:t>、</a:t>
                  </a:r>
                  <a:r>
                    <a:rPr lang="zh-CN" altLang="en-US" b="1" dirty="0">
                      <a:latin typeface="Times New Roman" panose="02020603050405020304" pitchFamily="18" charset="0"/>
                    </a:rPr>
                    <a:t>不想作也完全没作。</a:t>
                  </a:r>
                  <a:endParaRPr lang="zh-CN" altLang="en-US" b="1" dirty="0">
                    <a:latin typeface="Times New Roman" panose="02020603050405020304" pitchFamily="18" charset="0"/>
                  </a:endParaRPr>
                </a:p>
              </p:txBody>
            </p:sp>
            <p:sp>
              <p:nvSpPr>
                <p:cNvPr id="188964" name="矩形 188963"/>
                <p:cNvSpPr/>
                <p:nvPr/>
              </p:nvSpPr>
              <p:spPr>
                <a:xfrm>
                  <a:off x="273" y="0"/>
                  <a:ext cx="2475" cy="768"/>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67" name="组合 188966"/>
              <p:cNvGrpSpPr/>
              <p:nvPr/>
            </p:nvGrpSpPr>
            <p:grpSpPr>
              <a:xfrm>
                <a:off x="2748" y="0"/>
                <a:ext cx="944" cy="384"/>
                <a:chOff x="2748" y="0"/>
                <a:chExt cx="944" cy="384"/>
              </a:xfrm>
            </p:grpSpPr>
            <p:sp>
              <p:nvSpPr>
                <p:cNvPr id="188896" name="矩形 188895"/>
                <p:cNvSpPr/>
                <p:nvPr/>
              </p:nvSpPr>
              <p:spPr>
                <a:xfrm>
                  <a:off x="2791" y="0"/>
                  <a:ext cx="858" cy="384"/>
                </a:xfrm>
                <a:prstGeom prst="rect">
                  <a:avLst/>
                </a:prstGeom>
                <a:noFill/>
                <a:ln w="9525">
                  <a:noFill/>
                </a:ln>
              </p:spPr>
              <p:txBody>
                <a:bodyPr/>
                <a:p>
                  <a:pPr algn="ctr"/>
                  <a:r>
                    <a:rPr lang="zh-CN" altLang="en-US" b="1" dirty="0">
                      <a:latin typeface="Times New Roman" panose="02020603050405020304" pitchFamily="18" charset="0"/>
                    </a:rPr>
                    <a:t>活动记录</a:t>
                  </a:r>
                  <a:endParaRPr lang="zh-CN" altLang="en-US" b="1" dirty="0">
                    <a:latin typeface="Times New Roman" panose="02020603050405020304" pitchFamily="18" charset="0"/>
                  </a:endParaRPr>
                </a:p>
                <a:p>
                  <a:pPr algn="just" eaLnBrk="0" hangingPunct="0"/>
                  <a:endParaRPr lang="zh-CN" altLang="en-US" b="1" dirty="0">
                    <a:latin typeface="Times New Roman" panose="02020603050405020304" pitchFamily="18" charset="0"/>
                  </a:endParaRPr>
                </a:p>
              </p:txBody>
            </p:sp>
            <p:sp>
              <p:nvSpPr>
                <p:cNvPr id="188966" name="矩形 188965"/>
                <p:cNvSpPr/>
                <p:nvPr/>
              </p:nvSpPr>
              <p:spPr>
                <a:xfrm>
                  <a:off x="2748" y="0"/>
                  <a:ext cx="94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69" name="组合 188968"/>
              <p:cNvGrpSpPr/>
              <p:nvPr/>
            </p:nvGrpSpPr>
            <p:grpSpPr>
              <a:xfrm>
                <a:off x="2748" y="384"/>
                <a:ext cx="236" cy="384"/>
                <a:chOff x="2748" y="384"/>
                <a:chExt cx="236" cy="384"/>
              </a:xfrm>
            </p:grpSpPr>
            <p:sp>
              <p:nvSpPr>
                <p:cNvPr id="188897" name="矩形 188896"/>
                <p:cNvSpPr/>
                <p:nvPr/>
              </p:nvSpPr>
              <p:spPr>
                <a:xfrm>
                  <a:off x="2791" y="384"/>
                  <a:ext cx="150" cy="384"/>
                </a:xfrm>
                <a:prstGeom prst="rect">
                  <a:avLst/>
                </a:prstGeom>
                <a:noFill/>
                <a:ln w="9525">
                  <a:noFill/>
                </a:ln>
              </p:spPr>
              <p:txBody>
                <a:bodyPr/>
                <a:p>
                  <a:pPr algn="just"/>
                  <a:r>
                    <a:rPr lang="en-US" altLang="zh-CN" sz="1600">
                      <a:latin typeface="Times New Roman" panose="02020603050405020304" pitchFamily="18" charset="0"/>
                    </a:rPr>
                    <a:t>A</a:t>
                  </a:r>
                  <a:endParaRPr lang="en-US" altLang="zh-CN" sz="1600">
                    <a:latin typeface="Times New Roman" panose="02020603050405020304" pitchFamily="18" charset="0"/>
                  </a:endParaRPr>
                </a:p>
                <a:p>
                  <a:pPr algn="just" eaLnBrk="0" hangingPunct="0"/>
                  <a:endParaRPr lang="en-US" altLang="zh-CN" sz="1600">
                    <a:latin typeface="Times New Roman" panose="02020603050405020304" pitchFamily="18" charset="0"/>
                  </a:endParaRPr>
                </a:p>
              </p:txBody>
            </p:sp>
            <p:sp>
              <p:nvSpPr>
                <p:cNvPr id="188968" name="矩形 188967"/>
                <p:cNvSpPr/>
                <p:nvPr/>
              </p:nvSpPr>
              <p:spPr>
                <a:xfrm>
                  <a:off x="2748" y="384"/>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71" name="组合 188970"/>
              <p:cNvGrpSpPr/>
              <p:nvPr/>
            </p:nvGrpSpPr>
            <p:grpSpPr>
              <a:xfrm>
                <a:off x="2984" y="384"/>
                <a:ext cx="236" cy="384"/>
                <a:chOff x="2984" y="384"/>
                <a:chExt cx="236" cy="384"/>
              </a:xfrm>
            </p:grpSpPr>
            <p:sp>
              <p:nvSpPr>
                <p:cNvPr id="188898" name="矩形 188897"/>
                <p:cNvSpPr/>
                <p:nvPr/>
              </p:nvSpPr>
              <p:spPr>
                <a:xfrm>
                  <a:off x="3027" y="384"/>
                  <a:ext cx="150" cy="384"/>
                </a:xfrm>
                <a:prstGeom prst="rect">
                  <a:avLst/>
                </a:prstGeom>
                <a:noFill/>
                <a:ln w="9525">
                  <a:noFill/>
                </a:ln>
              </p:spPr>
              <p:txBody>
                <a:bodyPr/>
                <a:p>
                  <a:pPr algn="just"/>
                  <a:r>
                    <a:rPr lang="en-US" altLang="zh-CN" sz="1600">
                      <a:latin typeface="Times New Roman" panose="02020603050405020304" pitchFamily="18" charset="0"/>
                    </a:rPr>
                    <a:t>B</a:t>
                  </a:r>
                  <a:endParaRPr lang="en-US" altLang="zh-CN" sz="1600">
                    <a:latin typeface="Times New Roman" panose="02020603050405020304" pitchFamily="18" charset="0"/>
                  </a:endParaRPr>
                </a:p>
                <a:p>
                  <a:pPr algn="just" eaLnBrk="0" hangingPunct="0"/>
                  <a:endParaRPr lang="en-US" altLang="zh-CN" sz="1600">
                    <a:latin typeface="Times New Roman" panose="02020603050405020304" pitchFamily="18" charset="0"/>
                  </a:endParaRPr>
                </a:p>
              </p:txBody>
            </p:sp>
            <p:sp>
              <p:nvSpPr>
                <p:cNvPr id="188970" name="矩形 188969"/>
                <p:cNvSpPr/>
                <p:nvPr/>
              </p:nvSpPr>
              <p:spPr>
                <a:xfrm>
                  <a:off x="2984" y="384"/>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73" name="组合 188972"/>
              <p:cNvGrpSpPr/>
              <p:nvPr/>
            </p:nvGrpSpPr>
            <p:grpSpPr>
              <a:xfrm>
                <a:off x="3220" y="384"/>
                <a:ext cx="236" cy="384"/>
                <a:chOff x="3220" y="384"/>
                <a:chExt cx="236" cy="384"/>
              </a:xfrm>
            </p:grpSpPr>
            <p:sp>
              <p:nvSpPr>
                <p:cNvPr id="188899" name="矩形 188898"/>
                <p:cNvSpPr/>
                <p:nvPr/>
              </p:nvSpPr>
              <p:spPr>
                <a:xfrm>
                  <a:off x="3263" y="384"/>
                  <a:ext cx="150" cy="384"/>
                </a:xfrm>
                <a:prstGeom prst="rect">
                  <a:avLst/>
                </a:prstGeom>
                <a:noFill/>
                <a:ln w="9525">
                  <a:noFill/>
                </a:ln>
              </p:spPr>
              <p:txBody>
                <a:bodyPr/>
                <a:p>
                  <a:pPr algn="just"/>
                  <a:r>
                    <a:rPr lang="en-US" altLang="zh-CN" sz="1600">
                      <a:latin typeface="Times New Roman" panose="02020603050405020304" pitchFamily="18" charset="0"/>
                    </a:rPr>
                    <a:t>C</a:t>
                  </a:r>
                  <a:endParaRPr lang="en-US" altLang="zh-CN" sz="1600">
                    <a:latin typeface="Times New Roman" panose="02020603050405020304" pitchFamily="18" charset="0"/>
                  </a:endParaRPr>
                </a:p>
                <a:p>
                  <a:pPr algn="just" eaLnBrk="0" hangingPunct="0"/>
                  <a:endParaRPr lang="en-US" altLang="zh-CN" sz="1600">
                    <a:latin typeface="Times New Roman" panose="02020603050405020304" pitchFamily="18" charset="0"/>
                  </a:endParaRPr>
                </a:p>
              </p:txBody>
            </p:sp>
            <p:sp>
              <p:nvSpPr>
                <p:cNvPr id="188972" name="矩形 188971"/>
                <p:cNvSpPr/>
                <p:nvPr/>
              </p:nvSpPr>
              <p:spPr>
                <a:xfrm>
                  <a:off x="3220" y="384"/>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75" name="组合 188974"/>
              <p:cNvGrpSpPr/>
              <p:nvPr/>
            </p:nvGrpSpPr>
            <p:grpSpPr>
              <a:xfrm>
                <a:off x="3456" y="384"/>
                <a:ext cx="236" cy="384"/>
                <a:chOff x="3456" y="384"/>
                <a:chExt cx="236" cy="384"/>
              </a:xfrm>
            </p:grpSpPr>
            <p:sp>
              <p:nvSpPr>
                <p:cNvPr id="188900" name="矩形 188899"/>
                <p:cNvSpPr/>
                <p:nvPr/>
              </p:nvSpPr>
              <p:spPr>
                <a:xfrm>
                  <a:off x="3499" y="384"/>
                  <a:ext cx="150" cy="384"/>
                </a:xfrm>
                <a:prstGeom prst="rect">
                  <a:avLst/>
                </a:prstGeom>
                <a:noFill/>
                <a:ln w="9525">
                  <a:noFill/>
                </a:ln>
              </p:spPr>
              <p:txBody>
                <a:bodyPr/>
                <a:p>
                  <a:pPr algn="just"/>
                  <a:r>
                    <a:rPr lang="en-US" altLang="zh-CN" sz="1600">
                      <a:latin typeface="Times New Roman" panose="02020603050405020304" pitchFamily="18" charset="0"/>
                    </a:rPr>
                    <a:t>D</a:t>
                  </a:r>
                  <a:endParaRPr lang="en-US" altLang="zh-CN" sz="1600">
                    <a:latin typeface="Times New Roman" panose="02020603050405020304" pitchFamily="18" charset="0"/>
                  </a:endParaRPr>
                </a:p>
                <a:p>
                  <a:pPr algn="just" eaLnBrk="0" hangingPunct="0"/>
                  <a:endParaRPr lang="en-US" altLang="zh-CN" sz="1600">
                    <a:latin typeface="Times New Roman" panose="02020603050405020304" pitchFamily="18" charset="0"/>
                  </a:endParaRPr>
                </a:p>
              </p:txBody>
            </p:sp>
            <p:sp>
              <p:nvSpPr>
                <p:cNvPr id="188974" name="矩形 188973"/>
                <p:cNvSpPr/>
                <p:nvPr/>
              </p:nvSpPr>
              <p:spPr>
                <a:xfrm>
                  <a:off x="3456" y="384"/>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77" name="组合 188976"/>
              <p:cNvGrpSpPr/>
              <p:nvPr/>
            </p:nvGrpSpPr>
            <p:grpSpPr>
              <a:xfrm>
                <a:off x="0" y="768"/>
                <a:ext cx="273" cy="384"/>
                <a:chOff x="0" y="768"/>
                <a:chExt cx="273" cy="384"/>
              </a:xfrm>
            </p:grpSpPr>
            <p:sp>
              <p:nvSpPr>
                <p:cNvPr id="188901" name="矩形 188900"/>
                <p:cNvSpPr/>
                <p:nvPr/>
              </p:nvSpPr>
              <p:spPr>
                <a:xfrm>
                  <a:off x="43" y="768"/>
                  <a:ext cx="187" cy="384"/>
                </a:xfrm>
                <a:prstGeom prst="rect">
                  <a:avLst/>
                </a:prstGeom>
                <a:noFill/>
                <a:ln w="9525">
                  <a:noFill/>
                </a:ln>
              </p:spPr>
              <p:txBody>
                <a:bodyPr/>
                <a:p>
                  <a:pPr algn="just"/>
                  <a:r>
                    <a:rPr lang="en-US" altLang="zh-CN" sz="1600">
                      <a:latin typeface="Times New Roman" panose="02020603050405020304" pitchFamily="18" charset="0"/>
                    </a:rPr>
                    <a:t>1</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76" name="矩形 188975"/>
                <p:cNvSpPr/>
                <p:nvPr/>
              </p:nvSpPr>
              <p:spPr>
                <a:xfrm>
                  <a:off x="0" y="768"/>
                  <a:ext cx="273"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79" name="组合 188978"/>
              <p:cNvGrpSpPr/>
              <p:nvPr/>
            </p:nvGrpSpPr>
            <p:grpSpPr>
              <a:xfrm>
                <a:off x="273" y="768"/>
                <a:ext cx="2475" cy="384"/>
                <a:chOff x="273" y="768"/>
                <a:chExt cx="2475" cy="384"/>
              </a:xfrm>
            </p:grpSpPr>
            <p:sp>
              <p:nvSpPr>
                <p:cNvPr id="188902" name="矩形 188901"/>
                <p:cNvSpPr/>
                <p:nvPr/>
              </p:nvSpPr>
              <p:spPr>
                <a:xfrm>
                  <a:off x="316" y="768"/>
                  <a:ext cx="2389" cy="384"/>
                </a:xfrm>
                <a:prstGeom prst="rect">
                  <a:avLst/>
                </a:prstGeom>
                <a:noFill/>
                <a:ln w="9525">
                  <a:noFill/>
                </a:ln>
              </p:spPr>
              <p:txBody>
                <a:bodyPr/>
                <a:p>
                  <a:pPr algn="just"/>
                  <a:r>
                    <a:rPr lang="zh-CN" altLang="en-US" sz="1600" dirty="0">
                      <a:latin typeface="Times New Roman" panose="02020603050405020304" pitchFamily="18" charset="0"/>
                    </a:rPr>
                    <a:t>起立；</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8978" name="矩形 188977"/>
                <p:cNvSpPr/>
                <p:nvPr/>
              </p:nvSpPr>
              <p:spPr>
                <a:xfrm>
                  <a:off x="273" y="768"/>
                  <a:ext cx="247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81" name="组合 188980"/>
              <p:cNvGrpSpPr/>
              <p:nvPr/>
            </p:nvGrpSpPr>
            <p:grpSpPr>
              <a:xfrm>
                <a:off x="2748" y="768"/>
                <a:ext cx="236" cy="384"/>
                <a:chOff x="2748" y="768"/>
                <a:chExt cx="236" cy="384"/>
              </a:xfrm>
            </p:grpSpPr>
            <p:sp>
              <p:nvSpPr>
                <p:cNvPr id="188903" name="矩形 188902"/>
                <p:cNvSpPr/>
                <p:nvPr/>
              </p:nvSpPr>
              <p:spPr>
                <a:xfrm>
                  <a:off x="2791" y="768"/>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80" name="矩形 188979"/>
                <p:cNvSpPr/>
                <p:nvPr/>
              </p:nvSpPr>
              <p:spPr>
                <a:xfrm>
                  <a:off x="2748" y="768"/>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83" name="组合 188982"/>
              <p:cNvGrpSpPr/>
              <p:nvPr/>
            </p:nvGrpSpPr>
            <p:grpSpPr>
              <a:xfrm>
                <a:off x="2984" y="768"/>
                <a:ext cx="236" cy="384"/>
                <a:chOff x="2984" y="768"/>
                <a:chExt cx="236" cy="384"/>
              </a:xfrm>
            </p:grpSpPr>
            <p:sp>
              <p:nvSpPr>
                <p:cNvPr id="188904" name="矩形 188903"/>
                <p:cNvSpPr/>
                <p:nvPr/>
              </p:nvSpPr>
              <p:spPr>
                <a:xfrm>
                  <a:off x="3027" y="768"/>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82" name="矩形 188981"/>
                <p:cNvSpPr/>
                <p:nvPr/>
              </p:nvSpPr>
              <p:spPr>
                <a:xfrm>
                  <a:off x="2984" y="768"/>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85" name="组合 188984"/>
              <p:cNvGrpSpPr/>
              <p:nvPr/>
            </p:nvGrpSpPr>
            <p:grpSpPr>
              <a:xfrm>
                <a:off x="3220" y="768"/>
                <a:ext cx="236" cy="384"/>
                <a:chOff x="3220" y="768"/>
                <a:chExt cx="236" cy="384"/>
              </a:xfrm>
            </p:grpSpPr>
            <p:sp>
              <p:nvSpPr>
                <p:cNvPr id="188905" name="矩形 188904"/>
                <p:cNvSpPr/>
                <p:nvPr/>
              </p:nvSpPr>
              <p:spPr>
                <a:xfrm>
                  <a:off x="3263" y="768"/>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84" name="矩形 188983"/>
                <p:cNvSpPr/>
                <p:nvPr/>
              </p:nvSpPr>
              <p:spPr>
                <a:xfrm>
                  <a:off x="3220" y="768"/>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87" name="组合 188986"/>
              <p:cNvGrpSpPr/>
              <p:nvPr/>
            </p:nvGrpSpPr>
            <p:grpSpPr>
              <a:xfrm>
                <a:off x="3456" y="768"/>
                <a:ext cx="236" cy="384"/>
                <a:chOff x="3456" y="768"/>
                <a:chExt cx="236" cy="384"/>
              </a:xfrm>
            </p:grpSpPr>
            <p:sp>
              <p:nvSpPr>
                <p:cNvPr id="188906" name="矩形 188905"/>
                <p:cNvSpPr/>
                <p:nvPr/>
              </p:nvSpPr>
              <p:spPr>
                <a:xfrm>
                  <a:off x="3499" y="768"/>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86" name="矩形 188985"/>
                <p:cNvSpPr/>
                <p:nvPr/>
              </p:nvSpPr>
              <p:spPr>
                <a:xfrm>
                  <a:off x="3456" y="768"/>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89" name="组合 188988"/>
              <p:cNvGrpSpPr/>
              <p:nvPr/>
            </p:nvGrpSpPr>
            <p:grpSpPr>
              <a:xfrm>
                <a:off x="0" y="1152"/>
                <a:ext cx="273" cy="384"/>
                <a:chOff x="0" y="1152"/>
                <a:chExt cx="273" cy="384"/>
              </a:xfrm>
            </p:grpSpPr>
            <p:sp>
              <p:nvSpPr>
                <p:cNvPr id="188907" name="矩形 188906"/>
                <p:cNvSpPr/>
                <p:nvPr/>
              </p:nvSpPr>
              <p:spPr>
                <a:xfrm>
                  <a:off x="43" y="1152"/>
                  <a:ext cx="187" cy="384"/>
                </a:xfrm>
                <a:prstGeom prst="rect">
                  <a:avLst/>
                </a:prstGeom>
                <a:noFill/>
                <a:ln w="9525">
                  <a:noFill/>
                </a:ln>
              </p:spPr>
              <p:txBody>
                <a:bodyPr/>
                <a:p>
                  <a:pPr algn="just"/>
                  <a:r>
                    <a:rPr lang="en-US" altLang="zh-CN" sz="1600">
                      <a:latin typeface="Times New Roman" panose="02020603050405020304" pitchFamily="18" charset="0"/>
                    </a:rPr>
                    <a:t>2</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88" name="矩形 188987"/>
                <p:cNvSpPr/>
                <p:nvPr/>
              </p:nvSpPr>
              <p:spPr>
                <a:xfrm>
                  <a:off x="0" y="1152"/>
                  <a:ext cx="273"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91" name="组合 188990"/>
              <p:cNvGrpSpPr/>
              <p:nvPr/>
            </p:nvGrpSpPr>
            <p:grpSpPr>
              <a:xfrm>
                <a:off x="273" y="1152"/>
                <a:ext cx="2475" cy="384"/>
                <a:chOff x="273" y="1152"/>
                <a:chExt cx="2475" cy="384"/>
              </a:xfrm>
            </p:grpSpPr>
            <p:sp>
              <p:nvSpPr>
                <p:cNvPr id="188908" name="矩形 188907"/>
                <p:cNvSpPr/>
                <p:nvPr/>
              </p:nvSpPr>
              <p:spPr>
                <a:xfrm>
                  <a:off x="316" y="1152"/>
                  <a:ext cx="2389" cy="384"/>
                </a:xfrm>
                <a:prstGeom prst="rect">
                  <a:avLst/>
                </a:prstGeom>
                <a:noFill/>
                <a:ln w="9525">
                  <a:noFill/>
                </a:ln>
              </p:spPr>
              <p:txBody>
                <a:bodyPr/>
                <a:p>
                  <a:pPr algn="just"/>
                  <a:r>
                    <a:rPr lang="zh-CN" altLang="en-US" sz="1600" dirty="0">
                      <a:latin typeface="Times New Roman" panose="02020603050405020304" pitchFamily="18" charset="0"/>
                    </a:rPr>
                    <a:t>双臂伸直向前，双手上举，掌心向前，双臂向上抬举</a:t>
                  </a:r>
                  <a:r>
                    <a:rPr lang="en-US" altLang="zh-CN" sz="1600">
                      <a:latin typeface="Times New Roman" panose="02020603050405020304" pitchFamily="18" charset="0"/>
                    </a:rPr>
                    <a:t>10</a:t>
                  </a:r>
                  <a:r>
                    <a:rPr lang="zh-CN" altLang="en-US" sz="1600" dirty="0">
                      <a:latin typeface="Times New Roman" panose="02020603050405020304" pitchFamily="18" charset="0"/>
                    </a:rPr>
                    <a:t>次；</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8990" name="矩形 188989"/>
                <p:cNvSpPr/>
                <p:nvPr/>
              </p:nvSpPr>
              <p:spPr>
                <a:xfrm>
                  <a:off x="273" y="1152"/>
                  <a:ext cx="247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93" name="组合 188992"/>
              <p:cNvGrpSpPr/>
              <p:nvPr/>
            </p:nvGrpSpPr>
            <p:grpSpPr>
              <a:xfrm>
                <a:off x="2748" y="1152"/>
                <a:ext cx="236" cy="384"/>
                <a:chOff x="2748" y="1152"/>
                <a:chExt cx="236" cy="384"/>
              </a:xfrm>
            </p:grpSpPr>
            <p:sp>
              <p:nvSpPr>
                <p:cNvPr id="188909" name="矩形 188908"/>
                <p:cNvSpPr/>
                <p:nvPr/>
              </p:nvSpPr>
              <p:spPr>
                <a:xfrm>
                  <a:off x="2791" y="1152"/>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92" name="矩形 188991"/>
                <p:cNvSpPr/>
                <p:nvPr/>
              </p:nvSpPr>
              <p:spPr>
                <a:xfrm>
                  <a:off x="2748" y="1152"/>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95" name="组合 188994"/>
              <p:cNvGrpSpPr/>
              <p:nvPr/>
            </p:nvGrpSpPr>
            <p:grpSpPr>
              <a:xfrm>
                <a:off x="2984" y="1152"/>
                <a:ext cx="236" cy="384"/>
                <a:chOff x="2984" y="1152"/>
                <a:chExt cx="236" cy="384"/>
              </a:xfrm>
            </p:grpSpPr>
            <p:sp>
              <p:nvSpPr>
                <p:cNvPr id="188910" name="矩形 188909"/>
                <p:cNvSpPr/>
                <p:nvPr/>
              </p:nvSpPr>
              <p:spPr>
                <a:xfrm>
                  <a:off x="3027" y="1152"/>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94" name="矩形 188993"/>
                <p:cNvSpPr/>
                <p:nvPr/>
              </p:nvSpPr>
              <p:spPr>
                <a:xfrm>
                  <a:off x="2984" y="1152"/>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97" name="组合 188996"/>
              <p:cNvGrpSpPr/>
              <p:nvPr/>
            </p:nvGrpSpPr>
            <p:grpSpPr>
              <a:xfrm>
                <a:off x="3220" y="1152"/>
                <a:ext cx="236" cy="384"/>
                <a:chOff x="3220" y="1152"/>
                <a:chExt cx="236" cy="384"/>
              </a:xfrm>
            </p:grpSpPr>
            <p:sp>
              <p:nvSpPr>
                <p:cNvPr id="188911" name="矩形 188910"/>
                <p:cNvSpPr/>
                <p:nvPr/>
              </p:nvSpPr>
              <p:spPr>
                <a:xfrm>
                  <a:off x="3263" y="1152"/>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96" name="矩形 188995"/>
                <p:cNvSpPr/>
                <p:nvPr/>
              </p:nvSpPr>
              <p:spPr>
                <a:xfrm>
                  <a:off x="3220" y="1152"/>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8999" name="组合 188998"/>
              <p:cNvGrpSpPr/>
              <p:nvPr/>
            </p:nvGrpSpPr>
            <p:grpSpPr>
              <a:xfrm>
                <a:off x="3456" y="1152"/>
                <a:ext cx="236" cy="384"/>
                <a:chOff x="3456" y="1152"/>
                <a:chExt cx="236" cy="384"/>
              </a:xfrm>
            </p:grpSpPr>
            <p:sp>
              <p:nvSpPr>
                <p:cNvPr id="188912" name="矩形 188911"/>
                <p:cNvSpPr/>
                <p:nvPr/>
              </p:nvSpPr>
              <p:spPr>
                <a:xfrm>
                  <a:off x="3499" y="1152"/>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8998" name="矩形 188997"/>
                <p:cNvSpPr/>
                <p:nvPr/>
              </p:nvSpPr>
              <p:spPr>
                <a:xfrm>
                  <a:off x="3456" y="1152"/>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01" name="组合 189000"/>
              <p:cNvGrpSpPr/>
              <p:nvPr/>
            </p:nvGrpSpPr>
            <p:grpSpPr>
              <a:xfrm>
                <a:off x="0" y="1536"/>
                <a:ext cx="273" cy="384"/>
                <a:chOff x="0" y="1536"/>
                <a:chExt cx="273" cy="384"/>
              </a:xfrm>
            </p:grpSpPr>
            <p:sp>
              <p:nvSpPr>
                <p:cNvPr id="188913" name="矩形 188912"/>
                <p:cNvSpPr/>
                <p:nvPr/>
              </p:nvSpPr>
              <p:spPr>
                <a:xfrm>
                  <a:off x="43" y="1536"/>
                  <a:ext cx="187" cy="384"/>
                </a:xfrm>
                <a:prstGeom prst="rect">
                  <a:avLst/>
                </a:prstGeom>
                <a:noFill/>
                <a:ln w="9525">
                  <a:noFill/>
                </a:ln>
              </p:spPr>
              <p:txBody>
                <a:bodyPr/>
                <a:p>
                  <a:pPr algn="just"/>
                  <a:r>
                    <a:rPr lang="en-US" altLang="zh-CN" sz="1600">
                      <a:latin typeface="Times New Roman" panose="02020603050405020304" pitchFamily="18" charset="0"/>
                    </a:rPr>
                    <a:t>3</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00" name="矩形 188999"/>
                <p:cNvSpPr/>
                <p:nvPr/>
              </p:nvSpPr>
              <p:spPr>
                <a:xfrm>
                  <a:off x="0" y="1536"/>
                  <a:ext cx="273"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03" name="组合 189002"/>
              <p:cNvGrpSpPr/>
              <p:nvPr/>
            </p:nvGrpSpPr>
            <p:grpSpPr>
              <a:xfrm>
                <a:off x="273" y="1536"/>
                <a:ext cx="2475" cy="384"/>
                <a:chOff x="273" y="1536"/>
                <a:chExt cx="2475" cy="384"/>
              </a:xfrm>
            </p:grpSpPr>
            <p:sp>
              <p:nvSpPr>
                <p:cNvPr id="188914" name="矩形 188913"/>
                <p:cNvSpPr/>
                <p:nvPr/>
              </p:nvSpPr>
              <p:spPr>
                <a:xfrm>
                  <a:off x="316" y="1536"/>
                  <a:ext cx="2389" cy="384"/>
                </a:xfrm>
                <a:prstGeom prst="rect">
                  <a:avLst/>
                </a:prstGeom>
                <a:noFill/>
                <a:ln w="9525">
                  <a:noFill/>
                </a:ln>
              </p:spPr>
              <p:txBody>
                <a:bodyPr/>
                <a:p>
                  <a:pPr algn="just"/>
                  <a:r>
                    <a:rPr lang="zh-CN" altLang="en-US" sz="1600" dirty="0">
                      <a:latin typeface="Times New Roman" panose="02020603050405020304" pitchFamily="18" charset="0"/>
                    </a:rPr>
                    <a:t>双臂自然落下，扠腰，向左扭转</a:t>
                  </a:r>
                  <a:r>
                    <a:rPr lang="en-US" altLang="zh-CN" sz="1600">
                      <a:latin typeface="Times New Roman" panose="02020603050405020304" pitchFamily="18" charset="0"/>
                    </a:rPr>
                    <a:t>90</a:t>
                  </a:r>
                  <a:r>
                    <a:rPr lang="zh-CN" altLang="en-US" sz="1600" dirty="0">
                      <a:latin typeface="Times New Roman" panose="02020603050405020304" pitchFamily="18" charset="0"/>
                    </a:rPr>
                    <a:t>度</a:t>
                  </a:r>
                  <a:r>
                    <a:rPr lang="en-US" altLang="zh-CN" sz="1600">
                      <a:latin typeface="Times New Roman" panose="02020603050405020304" pitchFamily="18" charset="0"/>
                    </a:rPr>
                    <a:t>3</a:t>
                  </a:r>
                  <a:r>
                    <a:rPr lang="zh-CN" altLang="en-US" sz="1600" dirty="0">
                      <a:latin typeface="Times New Roman" panose="02020603050405020304" pitchFamily="18" charset="0"/>
                    </a:rPr>
                    <a:t>次，向右转</a:t>
                  </a:r>
                  <a:r>
                    <a:rPr lang="en-US" altLang="zh-CN" sz="1600">
                      <a:latin typeface="Times New Roman" panose="02020603050405020304" pitchFamily="18" charset="0"/>
                    </a:rPr>
                    <a:t>90</a:t>
                  </a:r>
                  <a:r>
                    <a:rPr lang="zh-CN" altLang="en-US" sz="1600" dirty="0">
                      <a:latin typeface="Times New Roman" panose="02020603050405020304" pitchFamily="18" charset="0"/>
                    </a:rPr>
                    <a:t>度</a:t>
                  </a:r>
                  <a:r>
                    <a:rPr lang="en-US" altLang="zh-CN" sz="1600">
                      <a:latin typeface="Times New Roman" panose="02020603050405020304" pitchFamily="18" charset="0"/>
                    </a:rPr>
                    <a:t>3</a:t>
                  </a:r>
                  <a:r>
                    <a:rPr lang="zh-CN" altLang="en-US" sz="1600" dirty="0">
                      <a:latin typeface="Times New Roman" panose="02020603050405020304" pitchFamily="18" charset="0"/>
                    </a:rPr>
                    <a:t>次；</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9002" name="矩形 189001"/>
                <p:cNvSpPr/>
                <p:nvPr/>
              </p:nvSpPr>
              <p:spPr>
                <a:xfrm>
                  <a:off x="273" y="1536"/>
                  <a:ext cx="247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05" name="组合 189004"/>
              <p:cNvGrpSpPr/>
              <p:nvPr/>
            </p:nvGrpSpPr>
            <p:grpSpPr>
              <a:xfrm>
                <a:off x="2748" y="1536"/>
                <a:ext cx="236" cy="384"/>
                <a:chOff x="2748" y="1536"/>
                <a:chExt cx="236" cy="384"/>
              </a:xfrm>
            </p:grpSpPr>
            <p:sp>
              <p:nvSpPr>
                <p:cNvPr id="188915" name="矩形 188914"/>
                <p:cNvSpPr/>
                <p:nvPr/>
              </p:nvSpPr>
              <p:spPr>
                <a:xfrm>
                  <a:off x="2791" y="1536"/>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04" name="矩形 189003"/>
                <p:cNvSpPr/>
                <p:nvPr/>
              </p:nvSpPr>
              <p:spPr>
                <a:xfrm>
                  <a:off x="2748" y="1536"/>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07" name="组合 189006"/>
              <p:cNvGrpSpPr/>
              <p:nvPr/>
            </p:nvGrpSpPr>
            <p:grpSpPr>
              <a:xfrm>
                <a:off x="2984" y="1536"/>
                <a:ext cx="236" cy="384"/>
                <a:chOff x="2984" y="1536"/>
                <a:chExt cx="236" cy="384"/>
              </a:xfrm>
            </p:grpSpPr>
            <p:sp>
              <p:nvSpPr>
                <p:cNvPr id="188916" name="矩形 188915"/>
                <p:cNvSpPr/>
                <p:nvPr/>
              </p:nvSpPr>
              <p:spPr>
                <a:xfrm>
                  <a:off x="3027" y="1536"/>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06" name="矩形 189005"/>
                <p:cNvSpPr/>
                <p:nvPr/>
              </p:nvSpPr>
              <p:spPr>
                <a:xfrm>
                  <a:off x="2984" y="1536"/>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09" name="组合 189008"/>
              <p:cNvGrpSpPr/>
              <p:nvPr/>
            </p:nvGrpSpPr>
            <p:grpSpPr>
              <a:xfrm>
                <a:off x="3220" y="1536"/>
                <a:ext cx="236" cy="384"/>
                <a:chOff x="3220" y="1536"/>
                <a:chExt cx="236" cy="384"/>
              </a:xfrm>
            </p:grpSpPr>
            <p:sp>
              <p:nvSpPr>
                <p:cNvPr id="188917" name="矩形 188916"/>
                <p:cNvSpPr/>
                <p:nvPr/>
              </p:nvSpPr>
              <p:spPr>
                <a:xfrm>
                  <a:off x="3263" y="1536"/>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08" name="矩形 189007"/>
                <p:cNvSpPr/>
                <p:nvPr/>
              </p:nvSpPr>
              <p:spPr>
                <a:xfrm>
                  <a:off x="3220" y="1536"/>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11" name="组合 189010"/>
              <p:cNvGrpSpPr/>
              <p:nvPr/>
            </p:nvGrpSpPr>
            <p:grpSpPr>
              <a:xfrm>
                <a:off x="3456" y="1536"/>
                <a:ext cx="236" cy="384"/>
                <a:chOff x="3456" y="1536"/>
                <a:chExt cx="236" cy="384"/>
              </a:xfrm>
            </p:grpSpPr>
            <p:sp>
              <p:nvSpPr>
                <p:cNvPr id="188918" name="矩形 188917"/>
                <p:cNvSpPr/>
                <p:nvPr/>
              </p:nvSpPr>
              <p:spPr>
                <a:xfrm>
                  <a:off x="3499" y="1536"/>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10" name="矩形 189009"/>
                <p:cNvSpPr/>
                <p:nvPr/>
              </p:nvSpPr>
              <p:spPr>
                <a:xfrm>
                  <a:off x="3456" y="1536"/>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13" name="组合 189012"/>
              <p:cNvGrpSpPr/>
              <p:nvPr/>
            </p:nvGrpSpPr>
            <p:grpSpPr>
              <a:xfrm>
                <a:off x="0" y="1920"/>
                <a:ext cx="273" cy="384"/>
                <a:chOff x="0" y="1920"/>
                <a:chExt cx="273" cy="384"/>
              </a:xfrm>
            </p:grpSpPr>
            <p:sp>
              <p:nvSpPr>
                <p:cNvPr id="188919" name="矩形 188918"/>
                <p:cNvSpPr/>
                <p:nvPr/>
              </p:nvSpPr>
              <p:spPr>
                <a:xfrm>
                  <a:off x="43" y="1920"/>
                  <a:ext cx="187" cy="384"/>
                </a:xfrm>
                <a:prstGeom prst="rect">
                  <a:avLst/>
                </a:prstGeom>
                <a:noFill/>
                <a:ln w="9525">
                  <a:noFill/>
                </a:ln>
              </p:spPr>
              <p:txBody>
                <a:bodyPr/>
                <a:p>
                  <a:pPr algn="just"/>
                  <a:r>
                    <a:rPr lang="en-US" altLang="zh-CN" sz="1600">
                      <a:latin typeface="Times New Roman" panose="02020603050405020304" pitchFamily="18" charset="0"/>
                    </a:rPr>
                    <a:t>4</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12" name="矩形 189011"/>
                <p:cNvSpPr/>
                <p:nvPr/>
              </p:nvSpPr>
              <p:spPr>
                <a:xfrm>
                  <a:off x="0" y="1920"/>
                  <a:ext cx="273"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15" name="组合 189014"/>
              <p:cNvGrpSpPr/>
              <p:nvPr/>
            </p:nvGrpSpPr>
            <p:grpSpPr>
              <a:xfrm>
                <a:off x="273" y="1920"/>
                <a:ext cx="2475" cy="384"/>
                <a:chOff x="273" y="1920"/>
                <a:chExt cx="2475" cy="384"/>
              </a:xfrm>
            </p:grpSpPr>
            <p:sp>
              <p:nvSpPr>
                <p:cNvPr id="188920" name="矩形 188919"/>
                <p:cNvSpPr/>
                <p:nvPr/>
              </p:nvSpPr>
              <p:spPr>
                <a:xfrm>
                  <a:off x="316" y="1920"/>
                  <a:ext cx="2389" cy="384"/>
                </a:xfrm>
                <a:prstGeom prst="rect">
                  <a:avLst/>
                </a:prstGeom>
                <a:noFill/>
                <a:ln w="9525">
                  <a:noFill/>
                </a:ln>
              </p:spPr>
              <p:txBody>
                <a:bodyPr/>
                <a:p>
                  <a:pPr algn="just"/>
                  <a:r>
                    <a:rPr lang="zh-CN" altLang="en-US" sz="1600" dirty="0">
                      <a:latin typeface="Times New Roman" panose="02020603050405020304" pitchFamily="18" charset="0"/>
                    </a:rPr>
                    <a:t>向左转</a:t>
                  </a:r>
                  <a:r>
                    <a:rPr lang="en-US" altLang="zh-CN" sz="1600">
                      <a:latin typeface="Times New Roman" panose="02020603050405020304" pitchFamily="18" charset="0"/>
                    </a:rPr>
                    <a:t>3</a:t>
                  </a:r>
                  <a:r>
                    <a:rPr lang="zh-CN" altLang="en-US" sz="1600" dirty="0">
                      <a:latin typeface="Times New Roman" panose="02020603050405020304" pitchFamily="18" charset="0"/>
                    </a:rPr>
                    <a:t>圈，向右转</a:t>
                  </a:r>
                  <a:r>
                    <a:rPr lang="en-US" altLang="zh-CN" sz="1600">
                      <a:latin typeface="Times New Roman" panose="02020603050405020304" pitchFamily="18" charset="0"/>
                    </a:rPr>
                    <a:t>3</a:t>
                  </a:r>
                  <a:r>
                    <a:rPr lang="zh-CN" altLang="en-US" sz="1600" dirty="0">
                      <a:latin typeface="Times New Roman" panose="02020603050405020304" pitchFamily="18" charset="0"/>
                    </a:rPr>
                    <a:t>圈；</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9014" name="矩形 189013"/>
                <p:cNvSpPr/>
                <p:nvPr/>
              </p:nvSpPr>
              <p:spPr>
                <a:xfrm>
                  <a:off x="273" y="1920"/>
                  <a:ext cx="247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17" name="组合 189016"/>
              <p:cNvGrpSpPr/>
              <p:nvPr/>
            </p:nvGrpSpPr>
            <p:grpSpPr>
              <a:xfrm>
                <a:off x="2748" y="1920"/>
                <a:ext cx="236" cy="384"/>
                <a:chOff x="2748" y="1920"/>
                <a:chExt cx="236" cy="384"/>
              </a:xfrm>
            </p:grpSpPr>
            <p:sp>
              <p:nvSpPr>
                <p:cNvPr id="188921" name="矩形 188920"/>
                <p:cNvSpPr/>
                <p:nvPr/>
              </p:nvSpPr>
              <p:spPr>
                <a:xfrm>
                  <a:off x="2791" y="1920"/>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16" name="矩形 189015"/>
                <p:cNvSpPr/>
                <p:nvPr/>
              </p:nvSpPr>
              <p:spPr>
                <a:xfrm>
                  <a:off x="2748" y="1920"/>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19" name="组合 189018"/>
              <p:cNvGrpSpPr/>
              <p:nvPr/>
            </p:nvGrpSpPr>
            <p:grpSpPr>
              <a:xfrm>
                <a:off x="2984" y="1920"/>
                <a:ext cx="236" cy="384"/>
                <a:chOff x="2984" y="1920"/>
                <a:chExt cx="236" cy="384"/>
              </a:xfrm>
            </p:grpSpPr>
            <p:sp>
              <p:nvSpPr>
                <p:cNvPr id="188922" name="矩形 188921"/>
                <p:cNvSpPr/>
                <p:nvPr/>
              </p:nvSpPr>
              <p:spPr>
                <a:xfrm>
                  <a:off x="3027" y="1920"/>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18" name="矩形 189017"/>
                <p:cNvSpPr/>
                <p:nvPr/>
              </p:nvSpPr>
              <p:spPr>
                <a:xfrm>
                  <a:off x="2984" y="1920"/>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21" name="组合 189020"/>
              <p:cNvGrpSpPr/>
              <p:nvPr/>
            </p:nvGrpSpPr>
            <p:grpSpPr>
              <a:xfrm>
                <a:off x="3220" y="1920"/>
                <a:ext cx="236" cy="384"/>
                <a:chOff x="3220" y="1920"/>
                <a:chExt cx="236" cy="384"/>
              </a:xfrm>
            </p:grpSpPr>
            <p:sp>
              <p:nvSpPr>
                <p:cNvPr id="188923" name="矩形 188922"/>
                <p:cNvSpPr/>
                <p:nvPr/>
              </p:nvSpPr>
              <p:spPr>
                <a:xfrm>
                  <a:off x="3263" y="1920"/>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20" name="矩形 189019"/>
                <p:cNvSpPr/>
                <p:nvPr/>
              </p:nvSpPr>
              <p:spPr>
                <a:xfrm>
                  <a:off x="3220" y="1920"/>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23" name="组合 189022"/>
              <p:cNvGrpSpPr/>
              <p:nvPr/>
            </p:nvGrpSpPr>
            <p:grpSpPr>
              <a:xfrm>
                <a:off x="3456" y="1920"/>
                <a:ext cx="236" cy="384"/>
                <a:chOff x="3456" y="1920"/>
                <a:chExt cx="236" cy="384"/>
              </a:xfrm>
            </p:grpSpPr>
            <p:sp>
              <p:nvSpPr>
                <p:cNvPr id="188924" name="矩形 188923"/>
                <p:cNvSpPr/>
                <p:nvPr/>
              </p:nvSpPr>
              <p:spPr>
                <a:xfrm>
                  <a:off x="3499" y="1920"/>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22" name="矩形 189021"/>
                <p:cNvSpPr/>
                <p:nvPr/>
              </p:nvSpPr>
              <p:spPr>
                <a:xfrm>
                  <a:off x="3456" y="1920"/>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25" name="组合 189024"/>
              <p:cNvGrpSpPr/>
              <p:nvPr/>
            </p:nvGrpSpPr>
            <p:grpSpPr>
              <a:xfrm>
                <a:off x="0" y="2304"/>
                <a:ext cx="273" cy="480"/>
                <a:chOff x="0" y="2304"/>
                <a:chExt cx="273" cy="480"/>
              </a:xfrm>
            </p:grpSpPr>
            <p:sp>
              <p:nvSpPr>
                <p:cNvPr id="188925" name="矩形 188924"/>
                <p:cNvSpPr/>
                <p:nvPr/>
              </p:nvSpPr>
              <p:spPr>
                <a:xfrm>
                  <a:off x="43" y="2304"/>
                  <a:ext cx="187" cy="480"/>
                </a:xfrm>
                <a:prstGeom prst="rect">
                  <a:avLst/>
                </a:prstGeom>
                <a:noFill/>
                <a:ln w="9525">
                  <a:noFill/>
                </a:ln>
              </p:spPr>
              <p:txBody>
                <a:bodyPr/>
                <a:p>
                  <a:pPr algn="just"/>
                  <a:r>
                    <a:rPr lang="en-US" altLang="zh-CN" sz="1600">
                      <a:latin typeface="Times New Roman" panose="02020603050405020304" pitchFamily="18" charset="0"/>
                    </a:rPr>
                    <a:t>5</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24" name="矩形 189023"/>
                <p:cNvSpPr/>
                <p:nvPr/>
              </p:nvSpPr>
              <p:spPr>
                <a:xfrm>
                  <a:off x="0" y="2304"/>
                  <a:ext cx="273"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27" name="组合 189026"/>
              <p:cNvGrpSpPr/>
              <p:nvPr/>
            </p:nvGrpSpPr>
            <p:grpSpPr>
              <a:xfrm>
                <a:off x="273" y="2304"/>
                <a:ext cx="2475" cy="480"/>
                <a:chOff x="273" y="2304"/>
                <a:chExt cx="2475" cy="480"/>
              </a:xfrm>
            </p:grpSpPr>
            <p:sp>
              <p:nvSpPr>
                <p:cNvPr id="188926" name="矩形 188925"/>
                <p:cNvSpPr/>
                <p:nvPr/>
              </p:nvSpPr>
              <p:spPr>
                <a:xfrm>
                  <a:off x="316" y="2304"/>
                  <a:ext cx="2389" cy="480"/>
                </a:xfrm>
                <a:prstGeom prst="rect">
                  <a:avLst/>
                </a:prstGeom>
                <a:noFill/>
                <a:ln w="9525">
                  <a:noFill/>
                </a:ln>
              </p:spPr>
              <p:txBody>
                <a:bodyPr/>
                <a:p>
                  <a:pPr algn="just"/>
                  <a:r>
                    <a:rPr lang="zh-CN" altLang="en-US" sz="1600" dirty="0">
                      <a:latin typeface="Times New Roman" panose="02020603050405020304" pitchFamily="18" charset="0"/>
                    </a:rPr>
                    <a:t>停手，放松，双手平放膝上，掌心向下，默颂“志高头不低，空白鬂与须。横梁齐眼眉，躬行目自举。”</a:t>
                  </a:r>
                  <a:r>
                    <a:rPr lang="en-US" altLang="zh-CN" sz="1600">
                      <a:latin typeface="Times New Roman" panose="02020603050405020304" pitchFamily="18" charset="0"/>
                    </a:rPr>
                    <a:t>3</a:t>
                  </a:r>
                  <a:r>
                    <a:rPr lang="zh-CN" altLang="en-US" sz="1600" dirty="0">
                      <a:latin typeface="Times New Roman" panose="02020603050405020304" pitchFamily="18" charset="0"/>
                    </a:rPr>
                    <a:t>分钟；</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9026" name="矩形 189025"/>
                <p:cNvSpPr/>
                <p:nvPr/>
              </p:nvSpPr>
              <p:spPr>
                <a:xfrm>
                  <a:off x="273" y="2304"/>
                  <a:ext cx="2475"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29" name="组合 189028"/>
              <p:cNvGrpSpPr/>
              <p:nvPr/>
            </p:nvGrpSpPr>
            <p:grpSpPr>
              <a:xfrm>
                <a:off x="2748" y="2304"/>
                <a:ext cx="236" cy="480"/>
                <a:chOff x="2748" y="2304"/>
                <a:chExt cx="236" cy="480"/>
              </a:xfrm>
            </p:grpSpPr>
            <p:sp>
              <p:nvSpPr>
                <p:cNvPr id="188927" name="矩形 188926"/>
                <p:cNvSpPr/>
                <p:nvPr/>
              </p:nvSpPr>
              <p:spPr>
                <a:xfrm>
                  <a:off x="2791" y="2304"/>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28" name="矩形 189027"/>
                <p:cNvSpPr/>
                <p:nvPr/>
              </p:nvSpPr>
              <p:spPr>
                <a:xfrm>
                  <a:off x="2748" y="2304"/>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31" name="组合 189030"/>
              <p:cNvGrpSpPr/>
              <p:nvPr/>
            </p:nvGrpSpPr>
            <p:grpSpPr>
              <a:xfrm>
                <a:off x="2984" y="2304"/>
                <a:ext cx="236" cy="480"/>
                <a:chOff x="2984" y="2304"/>
                <a:chExt cx="236" cy="480"/>
              </a:xfrm>
            </p:grpSpPr>
            <p:sp>
              <p:nvSpPr>
                <p:cNvPr id="188928" name="矩形 188927"/>
                <p:cNvSpPr/>
                <p:nvPr/>
              </p:nvSpPr>
              <p:spPr>
                <a:xfrm>
                  <a:off x="3027" y="2304"/>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30" name="矩形 189029"/>
                <p:cNvSpPr/>
                <p:nvPr/>
              </p:nvSpPr>
              <p:spPr>
                <a:xfrm>
                  <a:off x="2984" y="2304"/>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33" name="组合 189032"/>
              <p:cNvGrpSpPr/>
              <p:nvPr/>
            </p:nvGrpSpPr>
            <p:grpSpPr>
              <a:xfrm>
                <a:off x="3220" y="2304"/>
                <a:ext cx="236" cy="480"/>
                <a:chOff x="3220" y="2304"/>
                <a:chExt cx="236" cy="480"/>
              </a:xfrm>
            </p:grpSpPr>
            <p:sp>
              <p:nvSpPr>
                <p:cNvPr id="188929" name="矩形 188928"/>
                <p:cNvSpPr/>
                <p:nvPr/>
              </p:nvSpPr>
              <p:spPr>
                <a:xfrm>
                  <a:off x="3263" y="2304"/>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32" name="矩形 189031"/>
                <p:cNvSpPr/>
                <p:nvPr/>
              </p:nvSpPr>
              <p:spPr>
                <a:xfrm>
                  <a:off x="3220" y="2304"/>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35" name="组合 189034"/>
              <p:cNvGrpSpPr/>
              <p:nvPr/>
            </p:nvGrpSpPr>
            <p:grpSpPr>
              <a:xfrm>
                <a:off x="3456" y="2304"/>
                <a:ext cx="236" cy="480"/>
                <a:chOff x="3456" y="2304"/>
                <a:chExt cx="236" cy="480"/>
              </a:xfrm>
            </p:grpSpPr>
            <p:sp>
              <p:nvSpPr>
                <p:cNvPr id="188930" name="矩形 188929"/>
                <p:cNvSpPr/>
                <p:nvPr/>
              </p:nvSpPr>
              <p:spPr>
                <a:xfrm>
                  <a:off x="3499" y="2304"/>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34" name="矩形 189033"/>
                <p:cNvSpPr/>
                <p:nvPr/>
              </p:nvSpPr>
              <p:spPr>
                <a:xfrm>
                  <a:off x="3456" y="2304"/>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37" name="组合 189036"/>
              <p:cNvGrpSpPr/>
              <p:nvPr/>
            </p:nvGrpSpPr>
            <p:grpSpPr>
              <a:xfrm>
                <a:off x="0" y="2784"/>
                <a:ext cx="273" cy="384"/>
                <a:chOff x="0" y="2784"/>
                <a:chExt cx="273" cy="384"/>
              </a:xfrm>
            </p:grpSpPr>
            <p:sp>
              <p:nvSpPr>
                <p:cNvPr id="188931" name="矩形 188930"/>
                <p:cNvSpPr/>
                <p:nvPr/>
              </p:nvSpPr>
              <p:spPr>
                <a:xfrm>
                  <a:off x="43" y="2784"/>
                  <a:ext cx="187" cy="384"/>
                </a:xfrm>
                <a:prstGeom prst="rect">
                  <a:avLst/>
                </a:prstGeom>
                <a:noFill/>
                <a:ln w="9525">
                  <a:noFill/>
                </a:ln>
              </p:spPr>
              <p:txBody>
                <a:bodyPr/>
                <a:p>
                  <a:pPr algn="just"/>
                  <a:r>
                    <a:rPr lang="en-US" altLang="zh-CN" sz="1600">
                      <a:latin typeface="Times New Roman" panose="02020603050405020304" pitchFamily="18" charset="0"/>
                    </a:rPr>
                    <a:t>6</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36" name="矩形 189035"/>
                <p:cNvSpPr/>
                <p:nvPr/>
              </p:nvSpPr>
              <p:spPr>
                <a:xfrm>
                  <a:off x="0" y="2784"/>
                  <a:ext cx="273"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39" name="组合 189038"/>
              <p:cNvGrpSpPr/>
              <p:nvPr/>
            </p:nvGrpSpPr>
            <p:grpSpPr>
              <a:xfrm>
                <a:off x="273" y="2784"/>
                <a:ext cx="2475" cy="384"/>
                <a:chOff x="273" y="2784"/>
                <a:chExt cx="2475" cy="384"/>
              </a:xfrm>
            </p:grpSpPr>
            <p:sp>
              <p:nvSpPr>
                <p:cNvPr id="188932" name="矩形 188931"/>
                <p:cNvSpPr/>
                <p:nvPr/>
              </p:nvSpPr>
              <p:spPr>
                <a:xfrm>
                  <a:off x="316" y="2784"/>
                  <a:ext cx="2389" cy="384"/>
                </a:xfrm>
                <a:prstGeom prst="rect">
                  <a:avLst/>
                </a:prstGeom>
                <a:noFill/>
                <a:ln w="9525">
                  <a:noFill/>
                </a:ln>
              </p:spPr>
              <p:txBody>
                <a:bodyPr/>
                <a:p>
                  <a:pPr algn="just"/>
                  <a:r>
                    <a:rPr lang="zh-CN" altLang="en-US" sz="1600" dirty="0">
                      <a:latin typeface="Times New Roman" panose="02020603050405020304" pitchFamily="18" charset="0"/>
                    </a:rPr>
                    <a:t>默颂“</a:t>
                  </a:r>
                  <a:r>
                    <a:rPr lang="en-US" altLang="zh-CN" sz="1600">
                      <a:latin typeface="Times New Roman" panose="02020603050405020304" pitchFamily="18" charset="0"/>
                    </a:rPr>
                    <a:t>1234567</a:t>
                  </a:r>
                  <a:r>
                    <a:rPr lang="zh-CN" altLang="en-US" sz="1600" dirty="0">
                      <a:latin typeface="Times New Roman" panose="02020603050405020304" pitchFamily="18" charset="0"/>
                    </a:rPr>
                    <a:t>，</a:t>
                  </a:r>
                  <a:r>
                    <a:rPr lang="en-US" altLang="zh-CN" sz="1600">
                      <a:latin typeface="Times New Roman" panose="02020603050405020304" pitchFamily="18" charset="0"/>
                    </a:rPr>
                    <a:t>7654321”21</a:t>
                  </a:r>
                  <a:r>
                    <a:rPr lang="zh-CN" altLang="en-US" sz="1600" dirty="0">
                      <a:latin typeface="Times New Roman" panose="02020603050405020304" pitchFamily="18" charset="0"/>
                    </a:rPr>
                    <a:t>遍。</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9038" name="矩形 189037"/>
                <p:cNvSpPr/>
                <p:nvPr/>
              </p:nvSpPr>
              <p:spPr>
                <a:xfrm>
                  <a:off x="273" y="2784"/>
                  <a:ext cx="247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41" name="组合 189040"/>
              <p:cNvGrpSpPr/>
              <p:nvPr/>
            </p:nvGrpSpPr>
            <p:grpSpPr>
              <a:xfrm>
                <a:off x="2748" y="2784"/>
                <a:ext cx="236" cy="384"/>
                <a:chOff x="2748" y="2784"/>
                <a:chExt cx="236" cy="384"/>
              </a:xfrm>
            </p:grpSpPr>
            <p:sp>
              <p:nvSpPr>
                <p:cNvPr id="188933" name="矩形 188932"/>
                <p:cNvSpPr/>
                <p:nvPr/>
              </p:nvSpPr>
              <p:spPr>
                <a:xfrm>
                  <a:off x="2791" y="2784"/>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40" name="矩形 189039"/>
                <p:cNvSpPr/>
                <p:nvPr/>
              </p:nvSpPr>
              <p:spPr>
                <a:xfrm>
                  <a:off x="2748" y="2784"/>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43" name="组合 189042"/>
              <p:cNvGrpSpPr/>
              <p:nvPr/>
            </p:nvGrpSpPr>
            <p:grpSpPr>
              <a:xfrm>
                <a:off x="2984" y="2784"/>
                <a:ext cx="236" cy="384"/>
                <a:chOff x="2984" y="2784"/>
                <a:chExt cx="236" cy="384"/>
              </a:xfrm>
            </p:grpSpPr>
            <p:sp>
              <p:nvSpPr>
                <p:cNvPr id="188934" name="矩形 188933"/>
                <p:cNvSpPr/>
                <p:nvPr/>
              </p:nvSpPr>
              <p:spPr>
                <a:xfrm>
                  <a:off x="3027" y="2784"/>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42" name="矩形 189041"/>
                <p:cNvSpPr/>
                <p:nvPr/>
              </p:nvSpPr>
              <p:spPr>
                <a:xfrm>
                  <a:off x="2984" y="2784"/>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45" name="组合 189044"/>
              <p:cNvGrpSpPr/>
              <p:nvPr/>
            </p:nvGrpSpPr>
            <p:grpSpPr>
              <a:xfrm>
                <a:off x="3220" y="2784"/>
                <a:ext cx="236" cy="384"/>
                <a:chOff x="3220" y="2784"/>
                <a:chExt cx="236" cy="384"/>
              </a:xfrm>
            </p:grpSpPr>
            <p:sp>
              <p:nvSpPr>
                <p:cNvPr id="188935" name="矩形 188934"/>
                <p:cNvSpPr/>
                <p:nvPr/>
              </p:nvSpPr>
              <p:spPr>
                <a:xfrm>
                  <a:off x="3263" y="2784"/>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44" name="矩形 189043"/>
                <p:cNvSpPr/>
                <p:nvPr/>
              </p:nvSpPr>
              <p:spPr>
                <a:xfrm>
                  <a:off x="3220" y="2784"/>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47" name="组合 189046"/>
              <p:cNvGrpSpPr/>
              <p:nvPr/>
            </p:nvGrpSpPr>
            <p:grpSpPr>
              <a:xfrm>
                <a:off x="3456" y="2784"/>
                <a:ext cx="236" cy="384"/>
                <a:chOff x="3456" y="2784"/>
                <a:chExt cx="236" cy="384"/>
              </a:xfrm>
            </p:grpSpPr>
            <p:sp>
              <p:nvSpPr>
                <p:cNvPr id="188936" name="矩形 188935"/>
                <p:cNvSpPr/>
                <p:nvPr/>
              </p:nvSpPr>
              <p:spPr>
                <a:xfrm>
                  <a:off x="3499" y="2784"/>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46" name="矩形 189045"/>
                <p:cNvSpPr/>
                <p:nvPr/>
              </p:nvSpPr>
              <p:spPr>
                <a:xfrm>
                  <a:off x="3456" y="2784"/>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49" name="组合 189048"/>
              <p:cNvGrpSpPr/>
              <p:nvPr/>
            </p:nvGrpSpPr>
            <p:grpSpPr>
              <a:xfrm>
                <a:off x="0" y="3168"/>
                <a:ext cx="273" cy="480"/>
                <a:chOff x="0" y="3168"/>
                <a:chExt cx="273" cy="480"/>
              </a:xfrm>
            </p:grpSpPr>
            <p:sp>
              <p:nvSpPr>
                <p:cNvPr id="188937" name="矩形 188936"/>
                <p:cNvSpPr/>
                <p:nvPr/>
              </p:nvSpPr>
              <p:spPr>
                <a:xfrm>
                  <a:off x="43" y="3168"/>
                  <a:ext cx="187" cy="480"/>
                </a:xfrm>
                <a:prstGeom prst="rect">
                  <a:avLst/>
                </a:prstGeom>
                <a:noFill/>
                <a:ln w="9525">
                  <a:noFill/>
                </a:ln>
              </p:spPr>
              <p:txBody>
                <a:bodyPr/>
                <a:p>
                  <a:pPr algn="just"/>
                  <a:r>
                    <a:rPr lang="en-US" altLang="zh-CN" sz="1600">
                      <a:latin typeface="Times New Roman" panose="02020603050405020304" pitchFamily="18" charset="0"/>
                    </a:rPr>
                    <a:t>7</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48" name="矩形 189047"/>
                <p:cNvSpPr/>
                <p:nvPr/>
              </p:nvSpPr>
              <p:spPr>
                <a:xfrm>
                  <a:off x="0" y="3168"/>
                  <a:ext cx="273"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51" name="组合 189050"/>
              <p:cNvGrpSpPr/>
              <p:nvPr/>
            </p:nvGrpSpPr>
            <p:grpSpPr>
              <a:xfrm>
                <a:off x="273" y="3168"/>
                <a:ext cx="2475" cy="480"/>
                <a:chOff x="273" y="3168"/>
                <a:chExt cx="2475" cy="480"/>
              </a:xfrm>
            </p:grpSpPr>
            <p:sp>
              <p:nvSpPr>
                <p:cNvPr id="188938" name="矩形 188937"/>
                <p:cNvSpPr/>
                <p:nvPr/>
              </p:nvSpPr>
              <p:spPr>
                <a:xfrm>
                  <a:off x="316" y="3168"/>
                  <a:ext cx="2389" cy="480"/>
                </a:xfrm>
                <a:prstGeom prst="rect">
                  <a:avLst/>
                </a:prstGeom>
                <a:noFill/>
                <a:ln w="9525">
                  <a:noFill/>
                </a:ln>
              </p:spPr>
              <p:txBody>
                <a:bodyPr/>
                <a:p>
                  <a:pPr algn="just"/>
                  <a:r>
                    <a:rPr lang="zh-CN" altLang="en-US" sz="1600" dirty="0">
                      <a:latin typeface="Times New Roman" panose="02020603050405020304" pitchFamily="18" charset="0"/>
                    </a:rPr>
                    <a:t>向左伸出左脚，俯身，掏出手帕，或用自己的衣袖，为右边的同桌，擦拭皮革上的尘土；</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9050" name="矩形 189049"/>
                <p:cNvSpPr/>
                <p:nvPr/>
              </p:nvSpPr>
              <p:spPr>
                <a:xfrm>
                  <a:off x="273" y="3168"/>
                  <a:ext cx="2475"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53" name="组合 189052"/>
              <p:cNvGrpSpPr/>
              <p:nvPr/>
            </p:nvGrpSpPr>
            <p:grpSpPr>
              <a:xfrm>
                <a:off x="2748" y="3168"/>
                <a:ext cx="236" cy="480"/>
                <a:chOff x="2748" y="3168"/>
                <a:chExt cx="236" cy="480"/>
              </a:xfrm>
            </p:grpSpPr>
            <p:sp>
              <p:nvSpPr>
                <p:cNvPr id="188939" name="矩形 188938"/>
                <p:cNvSpPr/>
                <p:nvPr/>
              </p:nvSpPr>
              <p:spPr>
                <a:xfrm>
                  <a:off x="2791" y="3168"/>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52" name="矩形 189051"/>
                <p:cNvSpPr/>
                <p:nvPr/>
              </p:nvSpPr>
              <p:spPr>
                <a:xfrm>
                  <a:off x="2748" y="3168"/>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55" name="组合 189054"/>
              <p:cNvGrpSpPr/>
              <p:nvPr/>
            </p:nvGrpSpPr>
            <p:grpSpPr>
              <a:xfrm>
                <a:off x="2984" y="3168"/>
                <a:ext cx="236" cy="480"/>
                <a:chOff x="2984" y="3168"/>
                <a:chExt cx="236" cy="480"/>
              </a:xfrm>
            </p:grpSpPr>
            <p:sp>
              <p:nvSpPr>
                <p:cNvPr id="188940" name="矩形 188939"/>
                <p:cNvSpPr/>
                <p:nvPr/>
              </p:nvSpPr>
              <p:spPr>
                <a:xfrm>
                  <a:off x="3027" y="3168"/>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54" name="矩形 189053"/>
                <p:cNvSpPr/>
                <p:nvPr/>
              </p:nvSpPr>
              <p:spPr>
                <a:xfrm>
                  <a:off x="2984" y="3168"/>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57" name="组合 189056"/>
              <p:cNvGrpSpPr/>
              <p:nvPr/>
            </p:nvGrpSpPr>
            <p:grpSpPr>
              <a:xfrm>
                <a:off x="3220" y="3168"/>
                <a:ext cx="236" cy="480"/>
                <a:chOff x="3220" y="3168"/>
                <a:chExt cx="236" cy="480"/>
              </a:xfrm>
            </p:grpSpPr>
            <p:sp>
              <p:nvSpPr>
                <p:cNvPr id="188941" name="矩形 188940"/>
                <p:cNvSpPr/>
                <p:nvPr/>
              </p:nvSpPr>
              <p:spPr>
                <a:xfrm>
                  <a:off x="3263" y="3168"/>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56" name="矩形 189055"/>
                <p:cNvSpPr/>
                <p:nvPr/>
              </p:nvSpPr>
              <p:spPr>
                <a:xfrm>
                  <a:off x="3220" y="3168"/>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59" name="组合 189058"/>
              <p:cNvGrpSpPr/>
              <p:nvPr/>
            </p:nvGrpSpPr>
            <p:grpSpPr>
              <a:xfrm>
                <a:off x="3456" y="3168"/>
                <a:ext cx="236" cy="480"/>
                <a:chOff x="3456" y="3168"/>
                <a:chExt cx="236" cy="480"/>
              </a:xfrm>
            </p:grpSpPr>
            <p:sp>
              <p:nvSpPr>
                <p:cNvPr id="188942" name="矩形 188941"/>
                <p:cNvSpPr/>
                <p:nvPr/>
              </p:nvSpPr>
              <p:spPr>
                <a:xfrm>
                  <a:off x="3499" y="3168"/>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58" name="矩形 189057"/>
                <p:cNvSpPr/>
                <p:nvPr/>
              </p:nvSpPr>
              <p:spPr>
                <a:xfrm>
                  <a:off x="3456" y="3168"/>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61" name="组合 189060"/>
              <p:cNvGrpSpPr/>
              <p:nvPr/>
            </p:nvGrpSpPr>
            <p:grpSpPr>
              <a:xfrm>
                <a:off x="0" y="3648"/>
                <a:ext cx="273" cy="480"/>
                <a:chOff x="0" y="3648"/>
                <a:chExt cx="273" cy="480"/>
              </a:xfrm>
            </p:grpSpPr>
            <p:sp>
              <p:nvSpPr>
                <p:cNvPr id="188943" name="矩形 188942"/>
                <p:cNvSpPr/>
                <p:nvPr/>
              </p:nvSpPr>
              <p:spPr>
                <a:xfrm>
                  <a:off x="43" y="3648"/>
                  <a:ext cx="187" cy="480"/>
                </a:xfrm>
                <a:prstGeom prst="rect">
                  <a:avLst/>
                </a:prstGeom>
                <a:noFill/>
                <a:ln w="9525">
                  <a:noFill/>
                </a:ln>
              </p:spPr>
              <p:txBody>
                <a:bodyPr/>
                <a:p>
                  <a:pPr algn="just"/>
                  <a:r>
                    <a:rPr lang="en-US" altLang="zh-CN" sz="1600">
                      <a:latin typeface="Times New Roman" panose="02020603050405020304" pitchFamily="18" charset="0"/>
                    </a:rPr>
                    <a:t>8</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60" name="矩形 189059"/>
                <p:cNvSpPr/>
                <p:nvPr/>
              </p:nvSpPr>
              <p:spPr>
                <a:xfrm>
                  <a:off x="0" y="3648"/>
                  <a:ext cx="273"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63" name="组合 189062"/>
              <p:cNvGrpSpPr/>
              <p:nvPr/>
            </p:nvGrpSpPr>
            <p:grpSpPr>
              <a:xfrm>
                <a:off x="273" y="3648"/>
                <a:ext cx="2475" cy="480"/>
                <a:chOff x="273" y="3648"/>
                <a:chExt cx="2475" cy="480"/>
              </a:xfrm>
            </p:grpSpPr>
            <p:sp>
              <p:nvSpPr>
                <p:cNvPr id="188944" name="矩形 188943"/>
                <p:cNvSpPr/>
                <p:nvPr/>
              </p:nvSpPr>
              <p:spPr>
                <a:xfrm>
                  <a:off x="316" y="3648"/>
                  <a:ext cx="2389" cy="480"/>
                </a:xfrm>
                <a:prstGeom prst="rect">
                  <a:avLst/>
                </a:prstGeom>
                <a:noFill/>
                <a:ln w="9525">
                  <a:noFill/>
                </a:ln>
              </p:spPr>
              <p:txBody>
                <a:bodyPr/>
                <a:p>
                  <a:pPr algn="just"/>
                  <a:r>
                    <a:rPr lang="zh-CN" altLang="en-US" sz="1600" dirty="0">
                      <a:latin typeface="Times New Roman" panose="02020603050405020304" pitchFamily="18" charset="0"/>
                    </a:rPr>
                    <a:t>向右伸出右脚，俯身，掏出手帕，或用自己的衣袖，为左边的同桌，擦拭皮革上的尘土；</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9062" name="矩形 189061"/>
                <p:cNvSpPr/>
                <p:nvPr/>
              </p:nvSpPr>
              <p:spPr>
                <a:xfrm>
                  <a:off x="273" y="3648"/>
                  <a:ext cx="2475"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65" name="组合 189064"/>
              <p:cNvGrpSpPr/>
              <p:nvPr/>
            </p:nvGrpSpPr>
            <p:grpSpPr>
              <a:xfrm>
                <a:off x="2748" y="3648"/>
                <a:ext cx="236" cy="480"/>
                <a:chOff x="2748" y="3648"/>
                <a:chExt cx="236" cy="480"/>
              </a:xfrm>
            </p:grpSpPr>
            <p:sp>
              <p:nvSpPr>
                <p:cNvPr id="188945" name="矩形 188944"/>
                <p:cNvSpPr/>
                <p:nvPr/>
              </p:nvSpPr>
              <p:spPr>
                <a:xfrm>
                  <a:off x="2791" y="3648"/>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64" name="矩形 189063"/>
                <p:cNvSpPr/>
                <p:nvPr/>
              </p:nvSpPr>
              <p:spPr>
                <a:xfrm>
                  <a:off x="2748" y="3648"/>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67" name="组合 189066"/>
              <p:cNvGrpSpPr/>
              <p:nvPr/>
            </p:nvGrpSpPr>
            <p:grpSpPr>
              <a:xfrm>
                <a:off x="2984" y="3648"/>
                <a:ext cx="236" cy="480"/>
                <a:chOff x="2984" y="3648"/>
                <a:chExt cx="236" cy="480"/>
              </a:xfrm>
            </p:grpSpPr>
            <p:sp>
              <p:nvSpPr>
                <p:cNvPr id="188946" name="矩形 188945"/>
                <p:cNvSpPr/>
                <p:nvPr/>
              </p:nvSpPr>
              <p:spPr>
                <a:xfrm>
                  <a:off x="3027" y="3648"/>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66" name="矩形 189065"/>
                <p:cNvSpPr/>
                <p:nvPr/>
              </p:nvSpPr>
              <p:spPr>
                <a:xfrm>
                  <a:off x="2984" y="3648"/>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69" name="组合 189068"/>
              <p:cNvGrpSpPr/>
              <p:nvPr/>
            </p:nvGrpSpPr>
            <p:grpSpPr>
              <a:xfrm>
                <a:off x="3220" y="3648"/>
                <a:ext cx="236" cy="480"/>
                <a:chOff x="3220" y="3648"/>
                <a:chExt cx="236" cy="480"/>
              </a:xfrm>
            </p:grpSpPr>
            <p:sp>
              <p:nvSpPr>
                <p:cNvPr id="188947" name="矩形 188946"/>
                <p:cNvSpPr/>
                <p:nvPr/>
              </p:nvSpPr>
              <p:spPr>
                <a:xfrm>
                  <a:off x="3263" y="3648"/>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68" name="矩形 189067"/>
                <p:cNvSpPr/>
                <p:nvPr/>
              </p:nvSpPr>
              <p:spPr>
                <a:xfrm>
                  <a:off x="3220" y="3648"/>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71" name="组合 189070"/>
              <p:cNvGrpSpPr/>
              <p:nvPr/>
            </p:nvGrpSpPr>
            <p:grpSpPr>
              <a:xfrm>
                <a:off x="3456" y="3648"/>
                <a:ext cx="236" cy="480"/>
                <a:chOff x="3456" y="3648"/>
                <a:chExt cx="236" cy="480"/>
              </a:xfrm>
            </p:grpSpPr>
            <p:sp>
              <p:nvSpPr>
                <p:cNvPr id="188948" name="矩形 188947"/>
                <p:cNvSpPr/>
                <p:nvPr/>
              </p:nvSpPr>
              <p:spPr>
                <a:xfrm>
                  <a:off x="3499" y="3648"/>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70" name="矩形 189069"/>
                <p:cNvSpPr/>
                <p:nvPr/>
              </p:nvSpPr>
              <p:spPr>
                <a:xfrm>
                  <a:off x="3456" y="3648"/>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73" name="组合 189072"/>
              <p:cNvGrpSpPr/>
              <p:nvPr/>
            </p:nvGrpSpPr>
            <p:grpSpPr>
              <a:xfrm>
                <a:off x="0" y="4128"/>
                <a:ext cx="273" cy="384"/>
                <a:chOff x="0" y="4128"/>
                <a:chExt cx="273" cy="384"/>
              </a:xfrm>
            </p:grpSpPr>
            <p:sp>
              <p:nvSpPr>
                <p:cNvPr id="188949" name="矩形 188948"/>
                <p:cNvSpPr/>
                <p:nvPr/>
              </p:nvSpPr>
              <p:spPr>
                <a:xfrm>
                  <a:off x="43" y="4128"/>
                  <a:ext cx="187" cy="384"/>
                </a:xfrm>
                <a:prstGeom prst="rect">
                  <a:avLst/>
                </a:prstGeom>
                <a:noFill/>
                <a:ln w="9525">
                  <a:noFill/>
                </a:ln>
              </p:spPr>
              <p:txBody>
                <a:bodyPr/>
                <a:p>
                  <a:pPr algn="just"/>
                  <a:r>
                    <a:rPr lang="en-US" altLang="zh-CN" sz="1600">
                      <a:latin typeface="Times New Roman" panose="02020603050405020304" pitchFamily="18" charset="0"/>
                    </a:rPr>
                    <a:t>9</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72" name="矩形 189071"/>
                <p:cNvSpPr/>
                <p:nvPr/>
              </p:nvSpPr>
              <p:spPr>
                <a:xfrm>
                  <a:off x="0" y="4128"/>
                  <a:ext cx="273"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75" name="组合 189074"/>
              <p:cNvGrpSpPr/>
              <p:nvPr/>
            </p:nvGrpSpPr>
            <p:grpSpPr>
              <a:xfrm>
                <a:off x="273" y="4128"/>
                <a:ext cx="2475" cy="384"/>
                <a:chOff x="273" y="4128"/>
                <a:chExt cx="2475" cy="384"/>
              </a:xfrm>
            </p:grpSpPr>
            <p:sp>
              <p:nvSpPr>
                <p:cNvPr id="188950" name="矩形 188949"/>
                <p:cNvSpPr/>
                <p:nvPr/>
              </p:nvSpPr>
              <p:spPr>
                <a:xfrm>
                  <a:off x="316" y="4128"/>
                  <a:ext cx="2389" cy="384"/>
                </a:xfrm>
                <a:prstGeom prst="rect">
                  <a:avLst/>
                </a:prstGeom>
                <a:noFill/>
                <a:ln w="9525">
                  <a:noFill/>
                </a:ln>
              </p:spPr>
              <p:txBody>
                <a:bodyPr/>
                <a:p>
                  <a:pPr algn="just"/>
                  <a:r>
                    <a:rPr lang="zh-CN" altLang="en-US" sz="1600" dirty="0">
                      <a:latin typeface="Times New Roman" panose="02020603050405020304" pitchFamily="18" charset="0"/>
                    </a:rPr>
                    <a:t>起立，右转，用右手重击右边同桌的右肩背</a:t>
                  </a:r>
                  <a:r>
                    <a:rPr lang="en-US" altLang="zh-CN" sz="1600">
                      <a:latin typeface="Times New Roman" panose="02020603050405020304" pitchFamily="18" charset="0"/>
                    </a:rPr>
                    <a:t>3</a:t>
                  </a:r>
                  <a:r>
                    <a:rPr lang="zh-CN" altLang="en-US" sz="1600" dirty="0">
                      <a:latin typeface="Times New Roman" panose="02020603050405020304" pitchFamily="18" charset="0"/>
                    </a:rPr>
                    <a:t>下，左肩背</a:t>
                  </a:r>
                  <a:r>
                    <a:rPr lang="en-US" altLang="zh-CN" sz="1600">
                      <a:latin typeface="Times New Roman" panose="02020603050405020304" pitchFamily="18" charset="0"/>
                    </a:rPr>
                    <a:t>3</a:t>
                  </a:r>
                  <a:r>
                    <a:rPr lang="zh-CN" altLang="en-US" sz="1600" dirty="0">
                      <a:latin typeface="Times New Roman" panose="02020603050405020304" pitchFamily="18" charset="0"/>
                    </a:rPr>
                    <a:t>下；</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9074" name="矩形 189073"/>
                <p:cNvSpPr/>
                <p:nvPr/>
              </p:nvSpPr>
              <p:spPr>
                <a:xfrm>
                  <a:off x="273" y="4128"/>
                  <a:ext cx="247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77" name="组合 189076"/>
              <p:cNvGrpSpPr/>
              <p:nvPr/>
            </p:nvGrpSpPr>
            <p:grpSpPr>
              <a:xfrm>
                <a:off x="2748" y="4128"/>
                <a:ext cx="236" cy="384"/>
                <a:chOff x="2748" y="4128"/>
                <a:chExt cx="236" cy="384"/>
              </a:xfrm>
            </p:grpSpPr>
            <p:sp>
              <p:nvSpPr>
                <p:cNvPr id="188951" name="矩形 188950"/>
                <p:cNvSpPr/>
                <p:nvPr/>
              </p:nvSpPr>
              <p:spPr>
                <a:xfrm>
                  <a:off x="2791" y="4128"/>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76" name="矩形 189075"/>
                <p:cNvSpPr/>
                <p:nvPr/>
              </p:nvSpPr>
              <p:spPr>
                <a:xfrm>
                  <a:off x="2748" y="4128"/>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79" name="组合 189078"/>
              <p:cNvGrpSpPr/>
              <p:nvPr/>
            </p:nvGrpSpPr>
            <p:grpSpPr>
              <a:xfrm>
                <a:off x="2984" y="4128"/>
                <a:ext cx="236" cy="384"/>
                <a:chOff x="2984" y="4128"/>
                <a:chExt cx="236" cy="384"/>
              </a:xfrm>
            </p:grpSpPr>
            <p:sp>
              <p:nvSpPr>
                <p:cNvPr id="188952" name="矩形 188951"/>
                <p:cNvSpPr/>
                <p:nvPr/>
              </p:nvSpPr>
              <p:spPr>
                <a:xfrm>
                  <a:off x="3027" y="4128"/>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78" name="矩形 189077"/>
                <p:cNvSpPr/>
                <p:nvPr/>
              </p:nvSpPr>
              <p:spPr>
                <a:xfrm>
                  <a:off x="2984" y="4128"/>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81" name="组合 189080"/>
              <p:cNvGrpSpPr/>
              <p:nvPr/>
            </p:nvGrpSpPr>
            <p:grpSpPr>
              <a:xfrm>
                <a:off x="3220" y="4128"/>
                <a:ext cx="236" cy="384"/>
                <a:chOff x="3220" y="4128"/>
                <a:chExt cx="236" cy="384"/>
              </a:xfrm>
            </p:grpSpPr>
            <p:sp>
              <p:nvSpPr>
                <p:cNvPr id="188953" name="矩形 188952"/>
                <p:cNvSpPr/>
                <p:nvPr/>
              </p:nvSpPr>
              <p:spPr>
                <a:xfrm>
                  <a:off x="3263" y="4128"/>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80" name="矩形 189079"/>
                <p:cNvSpPr/>
                <p:nvPr/>
              </p:nvSpPr>
              <p:spPr>
                <a:xfrm>
                  <a:off x="3220" y="4128"/>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83" name="组合 189082"/>
              <p:cNvGrpSpPr/>
              <p:nvPr/>
            </p:nvGrpSpPr>
            <p:grpSpPr>
              <a:xfrm>
                <a:off x="3456" y="4128"/>
                <a:ext cx="236" cy="384"/>
                <a:chOff x="3456" y="4128"/>
                <a:chExt cx="236" cy="384"/>
              </a:xfrm>
            </p:grpSpPr>
            <p:sp>
              <p:nvSpPr>
                <p:cNvPr id="188954" name="矩形 188953"/>
                <p:cNvSpPr/>
                <p:nvPr/>
              </p:nvSpPr>
              <p:spPr>
                <a:xfrm>
                  <a:off x="3499" y="4128"/>
                  <a:ext cx="150" cy="384"/>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82" name="矩形 189081"/>
                <p:cNvSpPr/>
                <p:nvPr/>
              </p:nvSpPr>
              <p:spPr>
                <a:xfrm>
                  <a:off x="3456" y="4128"/>
                  <a:ext cx="23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85" name="组合 189084"/>
              <p:cNvGrpSpPr/>
              <p:nvPr/>
            </p:nvGrpSpPr>
            <p:grpSpPr>
              <a:xfrm>
                <a:off x="0" y="4512"/>
                <a:ext cx="273" cy="480"/>
                <a:chOff x="0" y="4512"/>
                <a:chExt cx="273" cy="480"/>
              </a:xfrm>
            </p:grpSpPr>
            <p:sp>
              <p:nvSpPr>
                <p:cNvPr id="188955" name="矩形 188954"/>
                <p:cNvSpPr/>
                <p:nvPr/>
              </p:nvSpPr>
              <p:spPr>
                <a:xfrm>
                  <a:off x="43" y="4512"/>
                  <a:ext cx="187" cy="480"/>
                </a:xfrm>
                <a:prstGeom prst="rect">
                  <a:avLst/>
                </a:prstGeom>
                <a:noFill/>
                <a:ln w="9525">
                  <a:noFill/>
                </a:ln>
              </p:spPr>
              <p:txBody>
                <a:bodyPr/>
                <a:p>
                  <a:pPr algn="just"/>
                  <a:r>
                    <a:rPr lang="en-US" altLang="zh-CN" sz="1600">
                      <a:latin typeface="Times New Roman" panose="02020603050405020304" pitchFamily="18" charset="0"/>
                    </a:rPr>
                    <a:t>10</a:t>
                  </a:r>
                  <a:endParaRPr lang="en-US" altLang="zh-CN" sz="160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84" name="矩形 189083"/>
                <p:cNvSpPr/>
                <p:nvPr/>
              </p:nvSpPr>
              <p:spPr>
                <a:xfrm>
                  <a:off x="0" y="4512"/>
                  <a:ext cx="273"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87" name="组合 189086"/>
              <p:cNvGrpSpPr/>
              <p:nvPr/>
            </p:nvGrpSpPr>
            <p:grpSpPr>
              <a:xfrm>
                <a:off x="273" y="4512"/>
                <a:ext cx="2475" cy="480"/>
                <a:chOff x="273" y="4512"/>
                <a:chExt cx="2475" cy="480"/>
              </a:xfrm>
            </p:grpSpPr>
            <p:sp>
              <p:nvSpPr>
                <p:cNvPr id="188956" name="矩形 188955"/>
                <p:cNvSpPr/>
                <p:nvPr/>
              </p:nvSpPr>
              <p:spPr>
                <a:xfrm>
                  <a:off x="316" y="4512"/>
                  <a:ext cx="2389" cy="480"/>
                </a:xfrm>
                <a:prstGeom prst="rect">
                  <a:avLst/>
                </a:prstGeom>
                <a:noFill/>
                <a:ln w="9525">
                  <a:noFill/>
                </a:ln>
              </p:spPr>
              <p:txBody>
                <a:bodyPr/>
                <a:p>
                  <a:pPr algn="just"/>
                  <a:r>
                    <a:rPr lang="zh-CN" altLang="en-US" sz="1600" dirty="0">
                      <a:latin typeface="Times New Roman" panose="02020603050405020304" pitchFamily="18" charset="0"/>
                    </a:rPr>
                    <a:t>对向转，手伸到对方的口袋里，对方不得阻拦，</a:t>
                  </a:r>
                  <a:r>
                    <a:rPr lang="en-US" altLang="zh-CN" sz="1600">
                      <a:latin typeface="Times New Roman" panose="02020603050405020304" pitchFamily="18" charset="0"/>
                    </a:rPr>
                    <a:t>1</a:t>
                  </a:r>
                  <a:r>
                    <a:rPr lang="zh-CN" altLang="en-US" sz="1600" dirty="0">
                      <a:latin typeface="Times New Roman" panose="02020603050405020304" pitchFamily="18" charset="0"/>
                    </a:rPr>
                    <a:t>分钟时间，拿到的就归自己所有。</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9086" name="矩形 189085"/>
                <p:cNvSpPr/>
                <p:nvPr/>
              </p:nvSpPr>
              <p:spPr>
                <a:xfrm>
                  <a:off x="273" y="4512"/>
                  <a:ext cx="2475"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89" name="组合 189088"/>
              <p:cNvGrpSpPr/>
              <p:nvPr/>
            </p:nvGrpSpPr>
            <p:grpSpPr>
              <a:xfrm>
                <a:off x="2748" y="4512"/>
                <a:ext cx="236" cy="480"/>
                <a:chOff x="2748" y="4512"/>
                <a:chExt cx="236" cy="480"/>
              </a:xfrm>
            </p:grpSpPr>
            <p:sp>
              <p:nvSpPr>
                <p:cNvPr id="188957" name="矩形 188956"/>
                <p:cNvSpPr/>
                <p:nvPr/>
              </p:nvSpPr>
              <p:spPr>
                <a:xfrm>
                  <a:off x="2791" y="4512"/>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88" name="矩形 189087"/>
                <p:cNvSpPr/>
                <p:nvPr/>
              </p:nvSpPr>
              <p:spPr>
                <a:xfrm>
                  <a:off x="2748" y="4512"/>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91" name="组合 189090"/>
              <p:cNvGrpSpPr/>
              <p:nvPr/>
            </p:nvGrpSpPr>
            <p:grpSpPr>
              <a:xfrm>
                <a:off x="2984" y="4512"/>
                <a:ext cx="236" cy="480"/>
                <a:chOff x="2984" y="4512"/>
                <a:chExt cx="236" cy="480"/>
              </a:xfrm>
            </p:grpSpPr>
            <p:sp>
              <p:nvSpPr>
                <p:cNvPr id="188958" name="矩形 188957"/>
                <p:cNvSpPr/>
                <p:nvPr/>
              </p:nvSpPr>
              <p:spPr>
                <a:xfrm>
                  <a:off x="3027" y="4512"/>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90" name="矩形 189089"/>
                <p:cNvSpPr/>
                <p:nvPr/>
              </p:nvSpPr>
              <p:spPr>
                <a:xfrm>
                  <a:off x="2984" y="4512"/>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93" name="组合 189092"/>
              <p:cNvGrpSpPr/>
              <p:nvPr/>
            </p:nvGrpSpPr>
            <p:grpSpPr>
              <a:xfrm>
                <a:off x="3220" y="4512"/>
                <a:ext cx="236" cy="480"/>
                <a:chOff x="3220" y="4512"/>
                <a:chExt cx="236" cy="480"/>
              </a:xfrm>
            </p:grpSpPr>
            <p:sp>
              <p:nvSpPr>
                <p:cNvPr id="188959" name="矩形 188958"/>
                <p:cNvSpPr/>
                <p:nvPr/>
              </p:nvSpPr>
              <p:spPr>
                <a:xfrm>
                  <a:off x="3263" y="4512"/>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92" name="矩形 189091"/>
                <p:cNvSpPr/>
                <p:nvPr/>
              </p:nvSpPr>
              <p:spPr>
                <a:xfrm>
                  <a:off x="3220" y="4512"/>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95" name="组合 189094"/>
              <p:cNvGrpSpPr/>
              <p:nvPr/>
            </p:nvGrpSpPr>
            <p:grpSpPr>
              <a:xfrm>
                <a:off x="3456" y="4512"/>
                <a:ext cx="236" cy="480"/>
                <a:chOff x="3456" y="4512"/>
                <a:chExt cx="236" cy="480"/>
              </a:xfrm>
            </p:grpSpPr>
            <p:sp>
              <p:nvSpPr>
                <p:cNvPr id="188960" name="矩形 188959"/>
                <p:cNvSpPr/>
                <p:nvPr/>
              </p:nvSpPr>
              <p:spPr>
                <a:xfrm>
                  <a:off x="3499" y="4512"/>
                  <a:ext cx="150" cy="480"/>
                </a:xfrm>
                <a:prstGeom prst="rect">
                  <a:avLst/>
                </a:prstGeom>
                <a:noFill/>
                <a:ln w="9525">
                  <a:noFill/>
                </a:ln>
              </p:spPr>
              <p:txBody>
                <a:bodyPr/>
                <a:p>
                  <a:pPr algn="just"/>
                  <a:r>
                    <a:rPr lang="en-US" altLang="zh-CN" sz="1600" dirty="0">
                      <a:latin typeface="Times New Roman" panose="02020603050405020304" pitchFamily="18" charset="0"/>
                    </a:rPr>
                    <a:t> </a:t>
                  </a:r>
                  <a:endParaRPr lang="en-US" altLang="zh-CN" sz="1600" dirty="0">
                    <a:latin typeface="Times New Roman" panose="02020603050405020304" pitchFamily="18" charset="0"/>
                  </a:endParaRPr>
                </a:p>
                <a:p>
                  <a:pPr algn="just" eaLnBrk="0" hangingPunct="0"/>
                  <a:endParaRPr lang="en-US" altLang="zh-CN" sz="1600" dirty="0">
                    <a:latin typeface="Times New Roman" panose="02020603050405020304" pitchFamily="18" charset="0"/>
                  </a:endParaRPr>
                </a:p>
              </p:txBody>
            </p:sp>
            <p:sp>
              <p:nvSpPr>
                <p:cNvPr id="189094" name="矩形 189093"/>
                <p:cNvSpPr/>
                <p:nvPr/>
              </p:nvSpPr>
              <p:spPr>
                <a:xfrm>
                  <a:off x="3456" y="4512"/>
                  <a:ext cx="23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89097" name="组合 189096"/>
              <p:cNvGrpSpPr/>
              <p:nvPr/>
            </p:nvGrpSpPr>
            <p:grpSpPr>
              <a:xfrm>
                <a:off x="0" y="4992"/>
                <a:ext cx="3692" cy="480"/>
                <a:chOff x="0" y="4992"/>
                <a:chExt cx="3692" cy="480"/>
              </a:xfrm>
            </p:grpSpPr>
            <p:sp>
              <p:nvSpPr>
                <p:cNvPr id="188961" name="矩形 188960"/>
                <p:cNvSpPr/>
                <p:nvPr/>
              </p:nvSpPr>
              <p:spPr>
                <a:xfrm>
                  <a:off x="43" y="4992"/>
                  <a:ext cx="3606" cy="480"/>
                </a:xfrm>
                <a:prstGeom prst="rect">
                  <a:avLst/>
                </a:prstGeom>
                <a:noFill/>
                <a:ln w="9525">
                  <a:noFill/>
                </a:ln>
              </p:spPr>
              <p:txBody>
                <a:bodyPr/>
                <a:p>
                  <a:pPr algn="just"/>
                  <a:r>
                    <a:rPr lang="zh-CN" altLang="en-US" sz="1600" dirty="0">
                      <a:latin typeface="Times New Roman" panose="02020603050405020304" pitchFamily="18" charset="0"/>
                    </a:rPr>
                    <a:t>回顾上述</a:t>
                  </a:r>
                  <a:r>
                    <a:rPr lang="en-US" altLang="zh-CN" sz="1600">
                      <a:latin typeface="Times New Roman" panose="02020603050405020304" pitchFamily="18" charset="0"/>
                    </a:rPr>
                    <a:t>10</a:t>
                  </a:r>
                  <a:r>
                    <a:rPr lang="zh-CN" altLang="en-US" sz="1600" dirty="0">
                      <a:latin typeface="Times New Roman" panose="02020603050405020304" pitchFamily="18" charset="0"/>
                    </a:rPr>
                    <a:t>个活动，并真实性地做出记录，并在您的活动记录对应栏画上勾；</a:t>
                  </a:r>
                  <a:endParaRPr lang="zh-CN" altLang="en-US" sz="1600" dirty="0">
                    <a:latin typeface="Times New Roman" panose="02020603050405020304" pitchFamily="18" charset="0"/>
                  </a:endParaRPr>
                </a:p>
                <a:p>
                  <a:pPr algn="just" eaLnBrk="0" hangingPunct="0"/>
                  <a:r>
                    <a:rPr lang="zh-CN" altLang="en-US" sz="1600" dirty="0">
                      <a:latin typeface="Times New Roman" panose="02020603050405020304" pitchFamily="18" charset="0"/>
                    </a:rPr>
                    <a:t>反思，上述</a:t>
                  </a:r>
                  <a:r>
                    <a:rPr lang="en-US" altLang="zh-CN" sz="1600">
                      <a:latin typeface="Times New Roman" panose="02020603050405020304" pitchFamily="18" charset="0"/>
                    </a:rPr>
                    <a:t>10</a:t>
                  </a:r>
                  <a:r>
                    <a:rPr lang="zh-CN" altLang="en-US" sz="1600" dirty="0">
                      <a:latin typeface="Times New Roman" panose="02020603050405020304" pitchFamily="18" charset="0"/>
                    </a:rPr>
                    <a:t>个活动中，为什么有的我自己没有做，有的又作了。</a:t>
                  </a:r>
                  <a:endParaRPr lang="zh-CN" altLang="en-US" sz="1600" dirty="0">
                    <a:latin typeface="Times New Roman" panose="02020603050405020304" pitchFamily="18" charset="0"/>
                  </a:endParaRPr>
                </a:p>
                <a:p>
                  <a:pPr algn="just" eaLnBrk="0" hangingPunct="0"/>
                  <a:endParaRPr lang="zh-CN" altLang="en-US" sz="1600" dirty="0">
                    <a:latin typeface="Times New Roman" panose="02020603050405020304" pitchFamily="18" charset="0"/>
                  </a:endParaRPr>
                </a:p>
              </p:txBody>
            </p:sp>
            <p:sp>
              <p:nvSpPr>
                <p:cNvPr id="189096" name="矩形 189095"/>
                <p:cNvSpPr/>
                <p:nvPr/>
              </p:nvSpPr>
              <p:spPr>
                <a:xfrm>
                  <a:off x="0" y="4992"/>
                  <a:ext cx="3692"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sp>
          <p:nvSpPr>
            <p:cNvPr id="189099" name="矩形 189098"/>
            <p:cNvSpPr/>
            <p:nvPr/>
          </p:nvSpPr>
          <p:spPr>
            <a:xfrm>
              <a:off x="-3" y="-3"/>
              <a:ext cx="3698" cy="5478"/>
            </a:xfrm>
            <a:prstGeom prst="rect">
              <a:avLst/>
            </a:prstGeom>
            <a:noFill/>
            <a:ln w="11112" cap="flat" cmpd="sng">
              <a:solidFill>
                <a:srgbClr val="A0A0A0"/>
              </a:solidFill>
              <a:prstDash val="solid"/>
              <a:miter/>
              <a:headEnd type="none" w="med" len="med"/>
              <a:tailEnd type="none" w="med" len="med"/>
            </a:ln>
          </p:spPr>
          <p:txBody>
            <a:bodyPr/>
            <a:p>
              <a:endParaRPr lang="zh-CN" alt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8" name="文本框 34817"/>
          <p:cNvSpPr txBox="1"/>
          <p:nvPr/>
        </p:nvSpPr>
        <p:spPr>
          <a:xfrm>
            <a:off x="609600" y="2438400"/>
            <a:ext cx="8077200" cy="3749675"/>
          </a:xfrm>
          <a:prstGeom prst="rect">
            <a:avLst/>
          </a:prstGeom>
          <a:noFill/>
          <a:ln w="9525">
            <a:noFill/>
          </a:ln>
        </p:spPr>
        <p:txBody>
          <a:bodyPr>
            <a:spAutoFit/>
          </a:bodyPr>
          <a:p>
            <a:pPr algn="just" eaLnBrk="0" hangingPunct="0"/>
            <a:r>
              <a:rPr lang="zh-CN" altLang="en-US" sz="4000" b="1" dirty="0">
                <a:latin typeface="Times New Roman" panose="02020603050405020304" pitchFamily="18" charset="0"/>
                <a:ea typeface="楷体_GB2312" pitchFamily="49" charset="-122"/>
              </a:rPr>
              <a:t>自我意识；</a:t>
            </a:r>
            <a:endParaRPr lang="zh-CN" altLang="en-US" sz="4000" b="1" dirty="0">
              <a:latin typeface="Times New Roman" panose="02020603050405020304" pitchFamily="18" charset="0"/>
              <a:ea typeface="楷体_GB2312" pitchFamily="49" charset="-122"/>
            </a:endParaRPr>
          </a:p>
          <a:p>
            <a:pPr algn="just" eaLnBrk="0" hangingPunct="0"/>
            <a:r>
              <a:rPr lang="zh-CN" altLang="en-US" sz="4000" b="1" dirty="0">
                <a:latin typeface="Times New Roman" panose="02020603050405020304" pitchFamily="18" charset="0"/>
                <a:ea typeface="楷体_GB2312" pitchFamily="49" charset="-122"/>
              </a:rPr>
              <a:t>        自我决定；</a:t>
            </a:r>
            <a:endParaRPr lang="zh-CN" altLang="en-US" sz="4000" dirty="0">
              <a:latin typeface="Times New Roman" panose="02020603050405020304" pitchFamily="18" charset="0"/>
            </a:endParaRPr>
          </a:p>
          <a:p>
            <a:pPr algn="just" eaLnBrk="0" hangingPunct="0"/>
            <a:r>
              <a:rPr lang="zh-CN" altLang="en-US" sz="4000" b="1" dirty="0">
                <a:latin typeface="Times New Roman" panose="02020603050405020304" pitchFamily="18" charset="0"/>
                <a:ea typeface="楷体_GB2312" pitchFamily="49" charset="-122"/>
              </a:rPr>
              <a:t>                自我肯定；    </a:t>
            </a:r>
            <a:endParaRPr lang="zh-CN" altLang="en-US" sz="4000" b="1" dirty="0">
              <a:latin typeface="Times New Roman" panose="02020603050405020304" pitchFamily="18" charset="0"/>
              <a:ea typeface="楷体_GB2312" pitchFamily="49" charset="-122"/>
            </a:endParaRPr>
          </a:p>
          <a:p>
            <a:pPr algn="just" eaLnBrk="0" hangingPunct="0"/>
            <a:r>
              <a:rPr lang="zh-CN" altLang="en-US" sz="4000" b="1" dirty="0">
                <a:latin typeface="Times New Roman" panose="02020603050405020304" pitchFamily="18" charset="0"/>
                <a:ea typeface="楷体_GB2312" pitchFamily="49" charset="-122"/>
              </a:rPr>
              <a:t>                        自我中心；</a:t>
            </a:r>
            <a:endParaRPr lang="zh-CN" altLang="en-US" sz="4000" dirty="0">
              <a:latin typeface="Times New Roman" panose="02020603050405020304" pitchFamily="18" charset="0"/>
            </a:endParaRPr>
          </a:p>
          <a:p>
            <a:pPr algn="just" eaLnBrk="0" hangingPunct="0"/>
            <a:r>
              <a:rPr lang="zh-CN" altLang="en-US" sz="4000" b="1" dirty="0">
                <a:latin typeface="Times New Roman" panose="02020603050405020304" pitchFamily="18" charset="0"/>
                <a:ea typeface="楷体_GB2312" pitchFamily="49" charset="-122"/>
              </a:rPr>
              <a:t>                                 无限欲望；    </a:t>
            </a:r>
            <a:endParaRPr lang="zh-CN" altLang="en-US" sz="4000" b="1" dirty="0">
              <a:latin typeface="Times New Roman" panose="02020603050405020304" pitchFamily="18" charset="0"/>
              <a:ea typeface="楷体_GB2312" pitchFamily="49" charset="-122"/>
            </a:endParaRPr>
          </a:p>
          <a:p>
            <a:pPr algn="just" eaLnBrk="0" hangingPunct="0"/>
            <a:r>
              <a:rPr lang="zh-CN" altLang="en-US" sz="4000" b="1" dirty="0">
                <a:latin typeface="Times New Roman" panose="02020603050405020304" pitchFamily="18" charset="0"/>
                <a:ea typeface="楷体_GB2312" pitchFamily="49" charset="-122"/>
              </a:rPr>
              <a:t>                                         自我异化。 </a:t>
            </a:r>
            <a:endParaRPr lang="zh-CN" altLang="en-US" sz="4000" b="1" dirty="0">
              <a:latin typeface="Times New Roman" panose="02020603050405020304" pitchFamily="18" charset="0"/>
              <a:ea typeface="楷体_GB2312" pitchFamily="49" charset="-122"/>
            </a:endParaRPr>
          </a:p>
        </p:txBody>
      </p:sp>
      <p:sp>
        <p:nvSpPr>
          <p:cNvPr id="34819" name="文本框 34818"/>
          <p:cNvSpPr txBox="1"/>
          <p:nvPr/>
        </p:nvSpPr>
        <p:spPr>
          <a:xfrm>
            <a:off x="1219200" y="838200"/>
            <a:ext cx="66294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、主体主义人性假设的六大规定性</a:t>
            </a:r>
            <a:endParaRPr lang="zh-CN" altLang="en-US" sz="4000" b="1">
              <a:latin typeface="黑体" panose="02010609060101010101" pitchFamily="2" charset="-122"/>
              <a:ea typeface="黑体" panose="0201060906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2" name="文本框 35841"/>
          <p:cNvSpPr txBox="1"/>
          <p:nvPr/>
        </p:nvSpPr>
        <p:spPr>
          <a:xfrm>
            <a:off x="609600" y="2489200"/>
            <a:ext cx="8153400" cy="3013075"/>
          </a:xfrm>
          <a:prstGeom prst="rect">
            <a:avLst/>
          </a:prstGeom>
          <a:noFill/>
          <a:ln w="9525">
            <a:noFill/>
          </a:ln>
        </p:spPr>
        <p:txBody>
          <a:bodyPr>
            <a:spAutoFit/>
          </a:bodyPr>
          <a:p>
            <a:pPr marL="457200" indent="-457200" algn="just">
              <a:spcBef>
                <a:spcPct val="20000"/>
              </a:spcBef>
              <a:buFont typeface="Wingdings" panose="05000000000000000000" pitchFamily="2" charset="2"/>
              <a:buChar char="q"/>
            </a:pPr>
            <a:r>
              <a:rPr lang="en-US" altLang="zh-CN" sz="2400">
                <a:latin typeface="宋体" panose="02010600030101010101" pitchFamily="2" charset="-122"/>
              </a:rPr>
              <a:t>SH</a:t>
            </a:r>
            <a:r>
              <a:rPr lang="zh-CN" altLang="en-US" sz="2400" dirty="0">
                <a:latin typeface="宋体" panose="02010600030101010101" pitchFamily="2" charset="-122"/>
              </a:rPr>
              <a:t>目标管理技术是实现管理者和被管理者双重解放的一种管理技术。</a:t>
            </a:r>
            <a:endParaRPr lang="zh-CN" altLang="en-US" sz="2400" dirty="0">
              <a:latin typeface="宋体" panose="02010600030101010101" pitchFamily="2" charset="-122"/>
            </a:endParaRPr>
          </a:p>
          <a:p>
            <a:pPr marL="457200" indent="-457200" algn="just">
              <a:spcBef>
                <a:spcPct val="50000"/>
              </a:spcBef>
              <a:buFont typeface="Wingdings" panose="05000000000000000000" pitchFamily="2" charset="2"/>
              <a:buChar char="q"/>
            </a:pPr>
            <a:r>
              <a:rPr lang="en-US" altLang="zh-CN" sz="2400">
                <a:latin typeface="宋体" panose="02010600030101010101" pitchFamily="2" charset="-122"/>
              </a:rPr>
              <a:t>SH</a:t>
            </a:r>
            <a:r>
              <a:rPr lang="zh-CN" altLang="en-US" sz="2400" dirty="0">
                <a:latin typeface="宋体" panose="02010600030101010101" pitchFamily="2" charset="-122"/>
              </a:rPr>
              <a:t>目标管理技术更加强调管理者与被管理者的平等；</a:t>
            </a:r>
            <a:endParaRPr lang="zh-CN" altLang="en-US" sz="2400" dirty="0">
              <a:latin typeface="宋体" panose="02010600030101010101" pitchFamily="2" charset="-122"/>
            </a:endParaRPr>
          </a:p>
          <a:p>
            <a:pPr marL="457200" indent="-457200" algn="just">
              <a:spcBef>
                <a:spcPct val="50000"/>
              </a:spcBef>
              <a:buFont typeface="Wingdings" panose="05000000000000000000" pitchFamily="2" charset="2"/>
              <a:buChar char="q"/>
            </a:pPr>
            <a:r>
              <a:rPr lang="en-US" altLang="zh-CN" sz="2400">
                <a:latin typeface="宋体" panose="02010600030101010101" pitchFamily="2" charset="-122"/>
              </a:rPr>
              <a:t>SH</a:t>
            </a:r>
            <a:r>
              <a:rPr lang="zh-CN" altLang="en-US" sz="2400" dirty="0">
                <a:latin typeface="宋体" panose="02010600030101010101" pitchFamily="2" charset="-122"/>
              </a:rPr>
              <a:t>目标管理技术尊重被管理者的权力、地位、价值和尊严；</a:t>
            </a:r>
            <a:endParaRPr lang="zh-CN" altLang="en-US" sz="2400" dirty="0">
              <a:latin typeface="宋体" panose="02010600030101010101" pitchFamily="2" charset="-122"/>
            </a:endParaRPr>
          </a:p>
          <a:p>
            <a:pPr marL="457200" indent="-457200" algn="just">
              <a:spcBef>
                <a:spcPct val="50000"/>
              </a:spcBef>
              <a:buFont typeface="Wingdings" panose="05000000000000000000" pitchFamily="2" charset="2"/>
              <a:buChar char="q"/>
            </a:pPr>
            <a:r>
              <a:rPr lang="en-US" altLang="zh-CN" sz="2400">
                <a:latin typeface="宋体" panose="02010600030101010101" pitchFamily="2" charset="-122"/>
              </a:rPr>
              <a:t>SH</a:t>
            </a:r>
            <a:r>
              <a:rPr lang="zh-CN" altLang="en-US" sz="2400" dirty="0">
                <a:latin typeface="宋体" panose="02010600030101010101" pitchFamily="2" charset="-122"/>
              </a:rPr>
              <a:t>目标管理技术强调管理结果与管理过程的融合；</a:t>
            </a:r>
            <a:endParaRPr lang="zh-CN" altLang="en-US" sz="2400" dirty="0">
              <a:latin typeface="宋体" panose="02010600030101010101" pitchFamily="2" charset="-122"/>
            </a:endParaRPr>
          </a:p>
          <a:p>
            <a:pPr marL="457200" indent="-457200" algn="just">
              <a:spcBef>
                <a:spcPct val="50000"/>
              </a:spcBef>
              <a:buFont typeface="Wingdings" panose="05000000000000000000" pitchFamily="2" charset="2"/>
              <a:buChar char="q"/>
            </a:pPr>
            <a:r>
              <a:rPr lang="en-US" altLang="zh-CN" sz="2400">
                <a:latin typeface="宋体" panose="02010600030101010101" pitchFamily="2" charset="-122"/>
              </a:rPr>
              <a:t>SH</a:t>
            </a:r>
            <a:r>
              <a:rPr lang="zh-CN" altLang="en-US" sz="2400" dirty="0">
                <a:latin typeface="宋体" panose="02010600030101010101" pitchFamily="2" charset="-122"/>
              </a:rPr>
              <a:t>目标管理技术是</a:t>
            </a:r>
            <a:r>
              <a:rPr lang="en-US" altLang="zh-CN" sz="2400">
                <a:latin typeface="宋体" panose="02010600030101010101" pitchFamily="2" charset="-122"/>
              </a:rPr>
              <a:t>SM</a:t>
            </a:r>
            <a:r>
              <a:rPr lang="zh-CN" altLang="en-US" sz="2400" dirty="0">
                <a:latin typeface="宋体" panose="02010600030101010101" pitchFamily="2" charset="-122"/>
              </a:rPr>
              <a:t>管理模式的操作技术。</a:t>
            </a:r>
            <a:endParaRPr lang="zh-CN" altLang="en-US" sz="2400" dirty="0">
              <a:latin typeface="宋体" panose="02010600030101010101" pitchFamily="2" charset="-122"/>
            </a:endParaRPr>
          </a:p>
        </p:txBody>
      </p:sp>
      <p:sp>
        <p:nvSpPr>
          <p:cNvPr id="35843" name="文本框 35842"/>
          <p:cNvSpPr txBox="1"/>
          <p:nvPr/>
        </p:nvSpPr>
        <p:spPr>
          <a:xfrm>
            <a:off x="1371600" y="762000"/>
            <a:ext cx="60198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、什么是</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a:t>
            </a:r>
            <a:r>
              <a:rPr lang="zh-CN" altLang="en-US" sz="4000" b="1">
                <a:latin typeface="黑体" panose="02010609060101010101" pitchFamily="2" charset="-122"/>
                <a:ea typeface="黑体" panose="02010609060101010101" pitchFamily="2" charset="-122"/>
              </a:rPr>
              <a:t>？</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6" name="文本框 36865"/>
          <p:cNvSpPr txBox="1"/>
          <p:nvPr/>
        </p:nvSpPr>
        <p:spPr>
          <a:xfrm>
            <a:off x="1219200" y="2362200"/>
            <a:ext cx="6629400" cy="19208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2</a:t>
            </a:r>
            <a:r>
              <a:rPr lang="zh-CN" altLang="en-US" sz="6000" b="1" dirty="0">
                <a:latin typeface="黑体" panose="02010609060101010101" pitchFamily="2" charset="-122"/>
                <a:ea typeface="黑体" panose="02010609060101010101" pitchFamily="2" charset="-122"/>
              </a:rPr>
              <a:t>－</a:t>
            </a:r>
            <a:r>
              <a:rPr lang="en-US" altLang="zh-CN" sz="6000" b="1">
                <a:latin typeface="黑体" panose="02010609060101010101" pitchFamily="2" charset="-122"/>
                <a:ea typeface="黑体" panose="02010609060101010101" pitchFamily="2" charset="-122"/>
              </a:rPr>
              <a:t>2</a:t>
            </a:r>
            <a:r>
              <a:rPr lang="zh-CN" altLang="en-US" sz="6000" b="1" dirty="0">
                <a:latin typeface="黑体" panose="02010609060101010101" pitchFamily="2" charset="-122"/>
                <a:ea typeface="黑体" panose="02010609060101010101" pitchFamily="2" charset="-122"/>
              </a:rPr>
              <a:t>、</a:t>
            </a:r>
            <a:r>
              <a:rPr lang="en-US" altLang="zh-CN" sz="6000" b="1">
                <a:latin typeface="黑体" panose="02010609060101010101" pitchFamily="2" charset="-122"/>
                <a:ea typeface="黑体" panose="02010609060101010101" pitchFamily="2" charset="-122"/>
              </a:rPr>
              <a:t>SH</a:t>
            </a:r>
            <a:r>
              <a:rPr lang="zh-CN" altLang="en-US" sz="6000" b="1" dirty="0">
                <a:latin typeface="黑体" panose="02010609060101010101" pitchFamily="2" charset="-122"/>
                <a:ea typeface="黑体" panose="02010609060101010101" pitchFamily="2" charset="-122"/>
              </a:rPr>
              <a:t>目标管理技术的原理</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90" name="文本框 37889"/>
          <p:cNvSpPr txBox="1"/>
          <p:nvPr/>
        </p:nvSpPr>
        <p:spPr>
          <a:xfrm>
            <a:off x="533400" y="685800"/>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 用户评价的约束原理</a:t>
            </a:r>
            <a:endParaRPr lang="zh-CN" altLang="en-US" sz="4000" b="1" dirty="0">
              <a:latin typeface="黑体" panose="02010609060101010101" pitchFamily="2" charset="-122"/>
              <a:ea typeface="黑体" panose="02010609060101010101" pitchFamily="2" charset="-122"/>
            </a:endParaRPr>
          </a:p>
        </p:txBody>
      </p:sp>
      <p:sp>
        <p:nvSpPr>
          <p:cNvPr id="37891" name="文本框 37890"/>
          <p:cNvSpPr txBox="1"/>
          <p:nvPr/>
        </p:nvSpPr>
        <p:spPr>
          <a:xfrm flipH="1">
            <a:off x="5683250" y="1905000"/>
            <a:ext cx="2338388" cy="4191000"/>
          </a:xfrm>
          <a:prstGeom prst="rect">
            <a:avLst/>
          </a:prstGeom>
          <a:noFill/>
          <a:ln w="9525">
            <a:noFill/>
          </a:ln>
        </p:spPr>
        <p:txBody>
          <a:bodyPr vert="eaVert">
            <a:spAutoFit/>
          </a:bodyPr>
          <a:p>
            <a:pPr marL="457200" indent="-457200" algn="just">
              <a:spcBef>
                <a:spcPct val="50000"/>
              </a:spcBef>
              <a:buFont typeface="Wingdings" panose="05000000000000000000" pitchFamily="2" charset="2"/>
              <a:buChar char="q"/>
            </a:pPr>
            <a:r>
              <a:rPr lang="zh-CN" altLang="en-US" sz="2800" dirty="0">
                <a:latin typeface="Times New Roman" panose="02020603050405020304" pitchFamily="18" charset="0"/>
              </a:rPr>
              <a:t>与利益独立，责任完全的用户之间的联系，是一种商品交换关系，是一种硬约束关系；</a:t>
            </a:r>
            <a:endParaRPr lang="zh-CN" altLang="en-US" sz="280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800" dirty="0">
                <a:latin typeface="Times New Roman" panose="02020603050405020304" pitchFamily="18" charset="0"/>
              </a:rPr>
              <a:t>谁能抱怨客户不识货？</a:t>
            </a:r>
            <a:endParaRPr lang="zh-CN" altLang="en-US" sz="2800">
              <a:latin typeface="Times New Roman" panose="02020603050405020304" pitchFamily="18" charset="0"/>
            </a:endParaRPr>
          </a:p>
        </p:txBody>
      </p:sp>
      <p:pic>
        <p:nvPicPr>
          <p:cNvPr id="37892" name="图片 37891" descr="BD06841_"/>
          <p:cNvPicPr>
            <a:picLocks noChangeAspect="1"/>
          </p:cNvPicPr>
          <p:nvPr/>
        </p:nvPicPr>
        <p:blipFill>
          <a:blip r:embed="rId1"/>
          <a:stretch>
            <a:fillRect/>
          </a:stretch>
        </p:blipFill>
        <p:spPr>
          <a:xfrm>
            <a:off x="838200" y="2362200"/>
            <a:ext cx="3962400" cy="338137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4" name="文本框 38913"/>
          <p:cNvSpPr txBox="1"/>
          <p:nvPr/>
        </p:nvSpPr>
        <p:spPr>
          <a:xfrm>
            <a:off x="533400" y="685800"/>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 用户评价的约束原理</a:t>
            </a:r>
            <a:endParaRPr lang="zh-CN" altLang="en-US" sz="4000" b="1" dirty="0">
              <a:latin typeface="黑体" panose="02010609060101010101" pitchFamily="2" charset="-122"/>
              <a:ea typeface="黑体" panose="02010609060101010101" pitchFamily="2" charset="-122"/>
            </a:endParaRPr>
          </a:p>
        </p:txBody>
      </p:sp>
      <p:grpSp>
        <p:nvGrpSpPr>
          <p:cNvPr id="38915" name="组合 38914"/>
          <p:cNvGrpSpPr/>
          <p:nvPr/>
        </p:nvGrpSpPr>
        <p:grpSpPr>
          <a:xfrm>
            <a:off x="609600" y="2133600"/>
            <a:ext cx="8305800" cy="3810000"/>
            <a:chOff x="288" y="1248"/>
            <a:chExt cx="5232" cy="2400"/>
          </a:xfrm>
        </p:grpSpPr>
        <p:sp>
          <p:nvSpPr>
            <p:cNvPr id="38916" name="文本框 38915"/>
            <p:cNvSpPr txBox="1"/>
            <p:nvPr/>
          </p:nvSpPr>
          <p:spPr>
            <a:xfrm>
              <a:off x="363" y="3120"/>
              <a:ext cx="321" cy="480"/>
            </a:xfrm>
            <a:prstGeom prst="rect">
              <a:avLst/>
            </a:prstGeom>
            <a:noFill/>
            <a:ln w="3175" cap="flat" cmpd="sng">
              <a:solidFill>
                <a:schemeClr val="tx1"/>
              </a:solidFill>
              <a:prstDash val="solid"/>
              <a:miter/>
              <a:headEnd type="none" w="med" len="med"/>
              <a:tailEnd type="none" w="med" len="med"/>
            </a:ln>
          </p:spPr>
          <p:txBody>
            <a:bodyPr vert="eaVert">
              <a:spAutoFit/>
            </a:bodyPr>
            <a:p>
              <a:pPr>
                <a:spcBef>
                  <a:spcPct val="50000"/>
                </a:spcBef>
              </a:pPr>
              <a:r>
                <a:rPr lang="zh-CN" altLang="en-US" sz="2400">
                  <a:latin typeface="Times New Roman" panose="02020603050405020304" pitchFamily="18" charset="0"/>
                </a:rPr>
                <a:t>取土</a:t>
              </a:r>
              <a:endParaRPr lang="zh-CN" altLang="en-US" sz="2400">
                <a:latin typeface="Times New Roman" panose="02020603050405020304" pitchFamily="18" charset="0"/>
              </a:endParaRPr>
            </a:p>
          </p:txBody>
        </p:sp>
        <p:sp>
          <p:nvSpPr>
            <p:cNvPr id="38917" name="文本框 38916"/>
            <p:cNvSpPr txBox="1"/>
            <p:nvPr/>
          </p:nvSpPr>
          <p:spPr>
            <a:xfrm>
              <a:off x="3435" y="1872"/>
              <a:ext cx="321" cy="480"/>
            </a:xfrm>
            <a:prstGeom prst="rect">
              <a:avLst/>
            </a:prstGeom>
            <a:noFill/>
            <a:ln w="3175" cap="flat" cmpd="sng">
              <a:solidFill>
                <a:schemeClr val="tx1"/>
              </a:solidFill>
              <a:prstDash val="solid"/>
              <a:miter/>
              <a:headEnd type="none" w="med" len="med"/>
              <a:tailEnd type="none" w="med" len="med"/>
            </a:ln>
          </p:spPr>
          <p:txBody>
            <a:bodyPr vert="eaVert">
              <a:spAutoFit/>
            </a:bodyPr>
            <a:p>
              <a:pPr>
                <a:spcBef>
                  <a:spcPct val="50000"/>
                </a:spcBef>
              </a:pPr>
              <a:r>
                <a:rPr lang="zh-CN" altLang="en-US" sz="2400" dirty="0">
                  <a:latin typeface="Times New Roman" panose="02020603050405020304" pitchFamily="18" charset="0"/>
                </a:rPr>
                <a:t>检验</a:t>
              </a:r>
              <a:endParaRPr lang="zh-CN" altLang="en-US" sz="2400">
                <a:latin typeface="Times New Roman" panose="02020603050405020304" pitchFamily="18" charset="0"/>
              </a:endParaRPr>
            </a:p>
          </p:txBody>
        </p:sp>
        <p:sp>
          <p:nvSpPr>
            <p:cNvPr id="38918" name="文本框 38917"/>
            <p:cNvSpPr txBox="1"/>
            <p:nvPr/>
          </p:nvSpPr>
          <p:spPr>
            <a:xfrm>
              <a:off x="2271" y="2352"/>
              <a:ext cx="321" cy="480"/>
            </a:xfrm>
            <a:prstGeom prst="rect">
              <a:avLst/>
            </a:prstGeom>
            <a:noFill/>
            <a:ln w="3175" cap="flat" cmpd="sng">
              <a:solidFill>
                <a:schemeClr val="tx1"/>
              </a:solidFill>
              <a:prstDash val="solid"/>
              <a:miter/>
              <a:headEnd type="none" w="med" len="med"/>
              <a:tailEnd type="none" w="med" len="med"/>
            </a:ln>
          </p:spPr>
          <p:txBody>
            <a:bodyPr vert="eaVert">
              <a:spAutoFit/>
            </a:bodyPr>
            <a:p>
              <a:pPr>
                <a:spcBef>
                  <a:spcPct val="50000"/>
                </a:spcBef>
              </a:pPr>
              <a:r>
                <a:rPr lang="zh-CN" altLang="en-US" sz="2400">
                  <a:latin typeface="Times New Roman" panose="02020603050405020304" pitchFamily="18" charset="0"/>
                </a:rPr>
                <a:t>上釉</a:t>
              </a:r>
              <a:endParaRPr lang="zh-CN" altLang="en-US" sz="2400">
                <a:latin typeface="Times New Roman" panose="02020603050405020304" pitchFamily="18" charset="0"/>
              </a:endParaRPr>
            </a:p>
          </p:txBody>
        </p:sp>
        <p:sp>
          <p:nvSpPr>
            <p:cNvPr id="38919" name="文本框 38918"/>
            <p:cNvSpPr txBox="1"/>
            <p:nvPr/>
          </p:nvSpPr>
          <p:spPr>
            <a:xfrm>
              <a:off x="2859" y="2160"/>
              <a:ext cx="321" cy="480"/>
            </a:xfrm>
            <a:prstGeom prst="rect">
              <a:avLst/>
            </a:prstGeom>
            <a:noFill/>
            <a:ln w="3175" cap="flat" cmpd="sng">
              <a:solidFill>
                <a:schemeClr val="tx1"/>
              </a:solidFill>
              <a:prstDash val="solid"/>
              <a:miter/>
              <a:headEnd type="none" w="med" len="med"/>
              <a:tailEnd type="none" w="med" len="med"/>
            </a:ln>
          </p:spPr>
          <p:txBody>
            <a:bodyPr vert="eaVert">
              <a:spAutoFit/>
            </a:bodyPr>
            <a:p>
              <a:pPr>
                <a:spcBef>
                  <a:spcPct val="50000"/>
                </a:spcBef>
              </a:pPr>
              <a:r>
                <a:rPr lang="zh-CN" altLang="en-US" sz="2400">
                  <a:latin typeface="Times New Roman" panose="02020603050405020304" pitchFamily="18" charset="0"/>
                </a:rPr>
                <a:t>烧制</a:t>
              </a:r>
              <a:endParaRPr lang="zh-CN" altLang="en-US" sz="2400">
                <a:latin typeface="Times New Roman" panose="02020603050405020304" pitchFamily="18" charset="0"/>
              </a:endParaRPr>
            </a:p>
          </p:txBody>
        </p:sp>
        <p:sp>
          <p:nvSpPr>
            <p:cNvPr id="38920" name="文本框 38919"/>
            <p:cNvSpPr txBox="1"/>
            <p:nvPr/>
          </p:nvSpPr>
          <p:spPr>
            <a:xfrm>
              <a:off x="1659" y="2640"/>
              <a:ext cx="321" cy="480"/>
            </a:xfrm>
            <a:prstGeom prst="rect">
              <a:avLst/>
            </a:prstGeom>
            <a:noFill/>
            <a:ln w="3175" cap="flat" cmpd="sng">
              <a:solidFill>
                <a:schemeClr val="tx1"/>
              </a:solidFill>
              <a:prstDash val="solid"/>
              <a:miter/>
              <a:headEnd type="none" w="med" len="med"/>
              <a:tailEnd type="none" w="med" len="med"/>
            </a:ln>
          </p:spPr>
          <p:txBody>
            <a:bodyPr vert="eaVert">
              <a:spAutoFit/>
            </a:bodyPr>
            <a:p>
              <a:pPr>
                <a:spcBef>
                  <a:spcPct val="50000"/>
                </a:spcBef>
              </a:pPr>
              <a:r>
                <a:rPr lang="zh-CN" altLang="en-US" sz="2400">
                  <a:latin typeface="Times New Roman" panose="02020603050405020304" pitchFamily="18" charset="0"/>
                </a:rPr>
                <a:t>成形</a:t>
              </a:r>
              <a:endParaRPr lang="zh-CN" altLang="en-US" sz="2400">
                <a:latin typeface="Times New Roman" panose="02020603050405020304" pitchFamily="18" charset="0"/>
              </a:endParaRPr>
            </a:p>
          </p:txBody>
        </p:sp>
        <p:sp>
          <p:nvSpPr>
            <p:cNvPr id="38921" name="文本框 38920"/>
            <p:cNvSpPr txBox="1"/>
            <p:nvPr/>
          </p:nvSpPr>
          <p:spPr>
            <a:xfrm>
              <a:off x="1035" y="2880"/>
              <a:ext cx="321" cy="480"/>
            </a:xfrm>
            <a:prstGeom prst="rect">
              <a:avLst/>
            </a:prstGeom>
            <a:noFill/>
            <a:ln w="3175" cap="flat" cmpd="sng">
              <a:solidFill>
                <a:schemeClr val="tx1"/>
              </a:solidFill>
              <a:prstDash val="solid"/>
              <a:miter/>
              <a:headEnd type="none" w="med" len="med"/>
              <a:tailEnd type="none" w="med" len="med"/>
            </a:ln>
          </p:spPr>
          <p:txBody>
            <a:bodyPr vert="eaVert">
              <a:spAutoFit/>
            </a:bodyPr>
            <a:p>
              <a:pPr>
                <a:spcBef>
                  <a:spcPct val="50000"/>
                </a:spcBef>
              </a:pPr>
              <a:r>
                <a:rPr lang="zh-CN" altLang="en-US" sz="2400">
                  <a:latin typeface="Times New Roman" panose="02020603050405020304" pitchFamily="18" charset="0"/>
                </a:rPr>
                <a:t>和泥</a:t>
              </a:r>
              <a:endParaRPr lang="zh-CN" altLang="en-US" sz="2400">
                <a:latin typeface="Times New Roman" panose="02020603050405020304" pitchFamily="18" charset="0"/>
              </a:endParaRPr>
            </a:p>
          </p:txBody>
        </p:sp>
        <p:sp>
          <p:nvSpPr>
            <p:cNvPr id="38922" name="文本框 38921"/>
            <p:cNvSpPr txBox="1"/>
            <p:nvPr/>
          </p:nvSpPr>
          <p:spPr>
            <a:xfrm>
              <a:off x="4011" y="1536"/>
              <a:ext cx="321" cy="480"/>
            </a:xfrm>
            <a:prstGeom prst="rect">
              <a:avLst/>
            </a:prstGeom>
            <a:noFill/>
            <a:ln w="3175" cap="flat" cmpd="sng">
              <a:solidFill>
                <a:schemeClr val="tx1"/>
              </a:solidFill>
              <a:prstDash val="solid"/>
              <a:miter/>
              <a:headEnd type="none" w="med" len="med"/>
              <a:tailEnd type="none" w="med" len="med"/>
            </a:ln>
          </p:spPr>
          <p:txBody>
            <a:bodyPr vert="eaVert">
              <a:spAutoFit/>
            </a:bodyPr>
            <a:p>
              <a:pPr>
                <a:spcBef>
                  <a:spcPct val="50000"/>
                </a:spcBef>
              </a:pPr>
              <a:r>
                <a:rPr lang="zh-CN" altLang="en-US" sz="2400" dirty="0">
                  <a:latin typeface="Times New Roman" panose="02020603050405020304" pitchFamily="18" charset="0"/>
                </a:rPr>
                <a:t>经销</a:t>
              </a:r>
              <a:endParaRPr lang="zh-CN" altLang="en-US" sz="2400">
                <a:latin typeface="Times New Roman" panose="02020603050405020304" pitchFamily="18" charset="0"/>
              </a:endParaRPr>
            </a:p>
          </p:txBody>
        </p:sp>
        <p:sp>
          <p:nvSpPr>
            <p:cNvPr id="38923" name="文本框 38922"/>
            <p:cNvSpPr txBox="1"/>
            <p:nvPr/>
          </p:nvSpPr>
          <p:spPr>
            <a:xfrm>
              <a:off x="4587" y="1248"/>
              <a:ext cx="321" cy="480"/>
            </a:xfrm>
            <a:prstGeom prst="rect">
              <a:avLst/>
            </a:prstGeom>
            <a:noFill/>
            <a:ln w="3175" cap="flat" cmpd="sng">
              <a:solidFill>
                <a:schemeClr val="tx1"/>
              </a:solidFill>
              <a:prstDash val="solid"/>
              <a:miter/>
              <a:headEnd type="none" w="med" len="med"/>
              <a:tailEnd type="none" w="med" len="med"/>
            </a:ln>
          </p:spPr>
          <p:txBody>
            <a:bodyPr vert="eaVert">
              <a:spAutoFit/>
            </a:bodyPr>
            <a:p>
              <a:pPr>
                <a:spcBef>
                  <a:spcPct val="50000"/>
                </a:spcBef>
              </a:pPr>
              <a:r>
                <a:rPr lang="zh-CN" altLang="en-US" sz="2400" dirty="0">
                  <a:latin typeface="Times New Roman" panose="02020603050405020304" pitchFamily="18" charset="0"/>
                </a:rPr>
                <a:t>使用</a:t>
              </a:r>
              <a:endParaRPr lang="zh-CN" altLang="en-US" sz="2400">
                <a:latin typeface="Times New Roman" panose="02020603050405020304" pitchFamily="18" charset="0"/>
              </a:endParaRPr>
            </a:p>
          </p:txBody>
        </p:sp>
        <p:sp>
          <p:nvSpPr>
            <p:cNvPr id="38924" name="直接连接符 38923"/>
            <p:cNvSpPr/>
            <p:nvPr/>
          </p:nvSpPr>
          <p:spPr>
            <a:xfrm flipH="1">
              <a:off x="672" y="3456"/>
              <a:ext cx="720" cy="0"/>
            </a:xfrm>
            <a:prstGeom prst="line">
              <a:avLst/>
            </a:prstGeom>
            <a:ln w="38100" cap="flat" cmpd="sng">
              <a:solidFill>
                <a:schemeClr val="tx1"/>
              </a:solidFill>
              <a:prstDash val="solid"/>
              <a:headEnd type="none" w="med" len="med"/>
              <a:tailEnd type="triangle" w="med" len="med"/>
            </a:ln>
          </p:spPr>
        </p:sp>
        <p:sp>
          <p:nvSpPr>
            <p:cNvPr id="38925" name="直接连接符 38924"/>
            <p:cNvSpPr/>
            <p:nvPr/>
          </p:nvSpPr>
          <p:spPr>
            <a:xfrm flipH="1">
              <a:off x="1344" y="3216"/>
              <a:ext cx="672" cy="0"/>
            </a:xfrm>
            <a:prstGeom prst="line">
              <a:avLst/>
            </a:prstGeom>
            <a:ln w="38100" cap="flat" cmpd="sng">
              <a:solidFill>
                <a:schemeClr val="tx1"/>
              </a:solidFill>
              <a:prstDash val="solid"/>
              <a:headEnd type="none" w="med" len="med"/>
              <a:tailEnd type="triangle" w="med" len="med"/>
            </a:ln>
          </p:spPr>
        </p:sp>
        <p:sp>
          <p:nvSpPr>
            <p:cNvPr id="38926" name="直接连接符 38925"/>
            <p:cNvSpPr/>
            <p:nvPr/>
          </p:nvSpPr>
          <p:spPr>
            <a:xfrm flipH="1">
              <a:off x="1968" y="2928"/>
              <a:ext cx="672" cy="0"/>
            </a:xfrm>
            <a:prstGeom prst="line">
              <a:avLst/>
            </a:prstGeom>
            <a:ln w="38100" cap="flat" cmpd="sng">
              <a:solidFill>
                <a:schemeClr val="tx1"/>
              </a:solidFill>
              <a:prstDash val="solid"/>
              <a:headEnd type="none" w="med" len="med"/>
              <a:tailEnd type="triangle" w="med" len="med"/>
            </a:ln>
          </p:spPr>
        </p:sp>
        <p:sp>
          <p:nvSpPr>
            <p:cNvPr id="38927" name="直接连接符 38926"/>
            <p:cNvSpPr/>
            <p:nvPr/>
          </p:nvSpPr>
          <p:spPr>
            <a:xfrm flipH="1">
              <a:off x="2592" y="2688"/>
              <a:ext cx="624" cy="0"/>
            </a:xfrm>
            <a:prstGeom prst="line">
              <a:avLst/>
            </a:prstGeom>
            <a:ln w="38100" cap="flat" cmpd="sng">
              <a:solidFill>
                <a:schemeClr val="tx1"/>
              </a:solidFill>
              <a:prstDash val="solid"/>
              <a:headEnd type="none" w="med" len="med"/>
              <a:tailEnd type="triangle" w="med" len="med"/>
            </a:ln>
          </p:spPr>
        </p:sp>
        <p:sp>
          <p:nvSpPr>
            <p:cNvPr id="38928" name="直接连接符 38927"/>
            <p:cNvSpPr/>
            <p:nvPr/>
          </p:nvSpPr>
          <p:spPr>
            <a:xfrm flipH="1">
              <a:off x="3168" y="2400"/>
              <a:ext cx="624" cy="0"/>
            </a:xfrm>
            <a:prstGeom prst="line">
              <a:avLst/>
            </a:prstGeom>
            <a:ln w="38100" cap="flat" cmpd="sng">
              <a:solidFill>
                <a:schemeClr val="tx1"/>
              </a:solidFill>
              <a:prstDash val="solid"/>
              <a:headEnd type="none" w="med" len="med"/>
              <a:tailEnd type="triangle" w="med" len="med"/>
            </a:ln>
          </p:spPr>
        </p:sp>
        <p:sp>
          <p:nvSpPr>
            <p:cNvPr id="38929" name="直接连接符 38928"/>
            <p:cNvSpPr/>
            <p:nvPr/>
          </p:nvSpPr>
          <p:spPr>
            <a:xfrm flipH="1">
              <a:off x="3744" y="2112"/>
              <a:ext cx="624" cy="0"/>
            </a:xfrm>
            <a:prstGeom prst="line">
              <a:avLst/>
            </a:prstGeom>
            <a:ln w="38100" cap="flat" cmpd="sng">
              <a:solidFill>
                <a:schemeClr val="tx1"/>
              </a:solidFill>
              <a:prstDash val="solid"/>
              <a:headEnd type="none" w="med" len="med"/>
              <a:tailEnd type="triangle" w="med" len="med"/>
            </a:ln>
          </p:spPr>
        </p:sp>
        <p:sp>
          <p:nvSpPr>
            <p:cNvPr id="38930" name="直接连接符 38929"/>
            <p:cNvSpPr/>
            <p:nvPr/>
          </p:nvSpPr>
          <p:spPr>
            <a:xfrm flipH="1">
              <a:off x="4320" y="1824"/>
              <a:ext cx="624" cy="0"/>
            </a:xfrm>
            <a:prstGeom prst="line">
              <a:avLst/>
            </a:prstGeom>
            <a:ln w="38100" cap="flat" cmpd="sng">
              <a:solidFill>
                <a:schemeClr val="tx1"/>
              </a:solidFill>
              <a:prstDash val="solid"/>
              <a:headEnd type="none" w="med" len="med"/>
              <a:tailEnd type="triangle" w="med" len="med"/>
            </a:ln>
          </p:spPr>
        </p:sp>
        <p:sp>
          <p:nvSpPr>
            <p:cNvPr id="38931" name="直接连接符 38930"/>
            <p:cNvSpPr/>
            <p:nvPr/>
          </p:nvSpPr>
          <p:spPr>
            <a:xfrm>
              <a:off x="288" y="3600"/>
              <a:ext cx="5232" cy="0"/>
            </a:xfrm>
            <a:prstGeom prst="line">
              <a:avLst/>
            </a:prstGeom>
            <a:ln w="9525" cap="flat" cmpd="sng">
              <a:solidFill>
                <a:schemeClr val="tx1"/>
              </a:solidFill>
              <a:prstDash val="solid"/>
              <a:headEnd type="none" w="med" len="med"/>
              <a:tailEnd type="none" w="med" len="med"/>
            </a:ln>
          </p:spPr>
        </p:sp>
        <p:sp>
          <p:nvSpPr>
            <p:cNvPr id="38932" name="直接连接符 38931"/>
            <p:cNvSpPr/>
            <p:nvPr/>
          </p:nvSpPr>
          <p:spPr>
            <a:xfrm>
              <a:off x="1392" y="3360"/>
              <a:ext cx="0" cy="288"/>
            </a:xfrm>
            <a:prstGeom prst="line">
              <a:avLst/>
            </a:prstGeom>
            <a:ln w="9525" cap="flat" cmpd="sng">
              <a:solidFill>
                <a:schemeClr val="tx1"/>
              </a:solidFill>
              <a:prstDash val="solid"/>
              <a:headEnd type="none" w="med" len="med"/>
              <a:tailEnd type="none" w="med" len="med"/>
            </a:ln>
          </p:spPr>
        </p:sp>
        <p:sp>
          <p:nvSpPr>
            <p:cNvPr id="38933" name="直接连接符 38932"/>
            <p:cNvSpPr/>
            <p:nvPr/>
          </p:nvSpPr>
          <p:spPr>
            <a:xfrm>
              <a:off x="2016" y="3120"/>
              <a:ext cx="0" cy="432"/>
            </a:xfrm>
            <a:prstGeom prst="line">
              <a:avLst/>
            </a:prstGeom>
            <a:ln w="9525" cap="flat" cmpd="sng">
              <a:solidFill>
                <a:schemeClr val="tx1"/>
              </a:solidFill>
              <a:prstDash val="solid"/>
              <a:headEnd type="none" w="med" len="med"/>
              <a:tailEnd type="none" w="med" len="med"/>
            </a:ln>
          </p:spPr>
        </p:sp>
        <p:sp>
          <p:nvSpPr>
            <p:cNvPr id="38934" name="直接连接符 38933"/>
            <p:cNvSpPr/>
            <p:nvPr/>
          </p:nvSpPr>
          <p:spPr>
            <a:xfrm>
              <a:off x="2640" y="2832"/>
              <a:ext cx="0" cy="768"/>
            </a:xfrm>
            <a:prstGeom prst="line">
              <a:avLst/>
            </a:prstGeom>
            <a:ln w="9525" cap="flat" cmpd="sng">
              <a:solidFill>
                <a:schemeClr val="tx1"/>
              </a:solidFill>
              <a:prstDash val="solid"/>
              <a:headEnd type="none" w="med" len="med"/>
              <a:tailEnd type="none" w="med" len="med"/>
            </a:ln>
          </p:spPr>
        </p:sp>
        <p:sp>
          <p:nvSpPr>
            <p:cNvPr id="38935" name="直接连接符 38934"/>
            <p:cNvSpPr/>
            <p:nvPr/>
          </p:nvSpPr>
          <p:spPr>
            <a:xfrm>
              <a:off x="3216" y="2544"/>
              <a:ext cx="0" cy="1056"/>
            </a:xfrm>
            <a:prstGeom prst="line">
              <a:avLst/>
            </a:prstGeom>
            <a:ln w="9525" cap="flat" cmpd="sng">
              <a:solidFill>
                <a:schemeClr val="tx1"/>
              </a:solidFill>
              <a:prstDash val="solid"/>
              <a:headEnd type="none" w="med" len="med"/>
              <a:tailEnd type="none" w="med" len="med"/>
            </a:ln>
          </p:spPr>
        </p:sp>
        <p:sp>
          <p:nvSpPr>
            <p:cNvPr id="38936" name="直接连接符 38935"/>
            <p:cNvSpPr/>
            <p:nvPr/>
          </p:nvSpPr>
          <p:spPr>
            <a:xfrm>
              <a:off x="3792" y="2208"/>
              <a:ext cx="0" cy="1392"/>
            </a:xfrm>
            <a:prstGeom prst="line">
              <a:avLst/>
            </a:prstGeom>
            <a:ln w="9525" cap="flat" cmpd="sng">
              <a:solidFill>
                <a:schemeClr val="tx1"/>
              </a:solidFill>
              <a:prstDash val="solid"/>
              <a:headEnd type="none" w="med" len="med"/>
              <a:tailEnd type="none" w="med" len="med"/>
            </a:ln>
          </p:spPr>
        </p:sp>
        <p:sp>
          <p:nvSpPr>
            <p:cNvPr id="38937" name="直接连接符 38936"/>
            <p:cNvSpPr/>
            <p:nvPr/>
          </p:nvSpPr>
          <p:spPr>
            <a:xfrm>
              <a:off x="4368" y="1920"/>
              <a:ext cx="0" cy="1680"/>
            </a:xfrm>
            <a:prstGeom prst="line">
              <a:avLst/>
            </a:prstGeom>
            <a:ln w="9525" cap="flat" cmpd="sng">
              <a:solidFill>
                <a:schemeClr val="tx1"/>
              </a:solidFill>
              <a:prstDash val="solid"/>
              <a:headEnd type="none" w="med" len="med"/>
              <a:tailEnd type="none" w="med" len="med"/>
            </a:ln>
          </p:spPr>
        </p:sp>
        <p:sp>
          <p:nvSpPr>
            <p:cNvPr id="38938" name="直接连接符 38937"/>
            <p:cNvSpPr/>
            <p:nvPr/>
          </p:nvSpPr>
          <p:spPr>
            <a:xfrm>
              <a:off x="4944" y="1296"/>
              <a:ext cx="0" cy="2304"/>
            </a:xfrm>
            <a:prstGeom prst="line">
              <a:avLst/>
            </a:prstGeom>
            <a:ln w="9525" cap="flat" cmpd="sng">
              <a:solidFill>
                <a:schemeClr val="tx1"/>
              </a:solidFill>
              <a:prstDash val="solid"/>
              <a:headEnd type="none" w="med" len="med"/>
              <a:tailEnd type="none" w="med" len="med"/>
            </a:ln>
          </p:spPr>
        </p:sp>
        <p:sp>
          <p:nvSpPr>
            <p:cNvPr id="38939" name="直接连接符 38938"/>
            <p:cNvSpPr/>
            <p:nvPr/>
          </p:nvSpPr>
          <p:spPr>
            <a:xfrm flipV="1">
              <a:off x="1104" y="2112"/>
              <a:ext cx="3264" cy="1488"/>
            </a:xfrm>
            <a:prstGeom prst="line">
              <a:avLst/>
            </a:prstGeom>
            <a:ln w="9525" cap="flat" cmpd="sng">
              <a:solidFill>
                <a:schemeClr val="tx1"/>
              </a:solidFill>
              <a:prstDash val="solid"/>
              <a:headEnd type="none" w="med" len="med"/>
              <a:tailEnd type="none" w="med" len="med"/>
            </a:ln>
          </p:spPr>
        </p:sp>
        <p:sp>
          <p:nvSpPr>
            <p:cNvPr id="38940" name="文本框 38939"/>
            <p:cNvSpPr txBox="1"/>
            <p:nvPr/>
          </p:nvSpPr>
          <p:spPr>
            <a:xfrm>
              <a:off x="2352" y="3072"/>
              <a:ext cx="1776" cy="404"/>
            </a:xfrm>
            <a:prstGeom prst="rect">
              <a:avLst/>
            </a:prstGeom>
            <a:solidFill>
              <a:schemeClr val="accent1"/>
            </a:solidFill>
            <a:ln w="9525">
              <a:noFill/>
            </a:ln>
          </p:spPr>
          <p:txBody>
            <a:bodyPr>
              <a:spAutoFit/>
            </a:bodyPr>
            <a:p>
              <a:pPr algn="ctr">
                <a:spcBef>
                  <a:spcPct val="50000"/>
                </a:spcBef>
              </a:pPr>
              <a:r>
                <a:rPr lang="zh-CN" altLang="en-US" sz="3600" dirty="0">
                  <a:latin typeface="Times New Roman" panose="02020603050405020304" pitchFamily="18" charset="0"/>
                </a:rPr>
                <a:t>价值</a:t>
              </a:r>
              <a:endParaRPr lang="zh-CN" altLang="en-US" sz="3600">
                <a:latin typeface="Times New Roman" panose="02020603050405020304" pitchFamily="18" charset="0"/>
              </a:endParaRPr>
            </a:p>
          </p:txBody>
        </p:sp>
        <p:sp>
          <p:nvSpPr>
            <p:cNvPr id="38941" name="直接连接符 38940"/>
            <p:cNvSpPr/>
            <p:nvPr/>
          </p:nvSpPr>
          <p:spPr>
            <a:xfrm>
              <a:off x="672" y="3264"/>
              <a:ext cx="288" cy="0"/>
            </a:xfrm>
            <a:prstGeom prst="line">
              <a:avLst/>
            </a:prstGeom>
            <a:ln w="76200" cap="flat" cmpd="tri">
              <a:solidFill>
                <a:schemeClr val="tx1"/>
              </a:solidFill>
              <a:prstDash val="solid"/>
              <a:headEnd type="none" w="med" len="med"/>
              <a:tailEnd type="triangle" w="med" len="med"/>
            </a:ln>
          </p:spPr>
        </p:sp>
        <p:sp>
          <p:nvSpPr>
            <p:cNvPr id="38942" name="直接连接符 38941"/>
            <p:cNvSpPr/>
            <p:nvPr/>
          </p:nvSpPr>
          <p:spPr>
            <a:xfrm>
              <a:off x="1344" y="3024"/>
              <a:ext cx="288" cy="0"/>
            </a:xfrm>
            <a:prstGeom prst="line">
              <a:avLst/>
            </a:prstGeom>
            <a:ln w="76200" cap="flat" cmpd="tri">
              <a:solidFill>
                <a:schemeClr val="tx1"/>
              </a:solidFill>
              <a:prstDash val="solid"/>
              <a:headEnd type="none" w="med" len="med"/>
              <a:tailEnd type="triangle" w="med" len="med"/>
            </a:ln>
          </p:spPr>
        </p:sp>
        <p:sp>
          <p:nvSpPr>
            <p:cNvPr id="38943" name="直接连接符 38942"/>
            <p:cNvSpPr/>
            <p:nvPr/>
          </p:nvSpPr>
          <p:spPr>
            <a:xfrm>
              <a:off x="1968" y="2736"/>
              <a:ext cx="240" cy="0"/>
            </a:xfrm>
            <a:prstGeom prst="line">
              <a:avLst/>
            </a:prstGeom>
            <a:ln w="76200" cap="flat" cmpd="tri">
              <a:solidFill>
                <a:schemeClr val="tx1"/>
              </a:solidFill>
              <a:prstDash val="solid"/>
              <a:headEnd type="none" w="med" len="med"/>
              <a:tailEnd type="triangle" w="med" len="med"/>
            </a:ln>
          </p:spPr>
        </p:sp>
        <p:sp>
          <p:nvSpPr>
            <p:cNvPr id="38944" name="直接连接符 38943"/>
            <p:cNvSpPr/>
            <p:nvPr/>
          </p:nvSpPr>
          <p:spPr>
            <a:xfrm>
              <a:off x="2592" y="2544"/>
              <a:ext cx="240" cy="0"/>
            </a:xfrm>
            <a:prstGeom prst="line">
              <a:avLst/>
            </a:prstGeom>
            <a:ln w="76200" cap="flat" cmpd="tri">
              <a:solidFill>
                <a:schemeClr val="tx1"/>
              </a:solidFill>
              <a:prstDash val="solid"/>
              <a:headEnd type="none" w="med" len="med"/>
              <a:tailEnd type="triangle" w="med" len="med"/>
            </a:ln>
          </p:spPr>
        </p:sp>
        <p:sp>
          <p:nvSpPr>
            <p:cNvPr id="38945" name="直接连接符 38944"/>
            <p:cNvSpPr/>
            <p:nvPr/>
          </p:nvSpPr>
          <p:spPr>
            <a:xfrm>
              <a:off x="3168" y="2256"/>
              <a:ext cx="240" cy="0"/>
            </a:xfrm>
            <a:prstGeom prst="line">
              <a:avLst/>
            </a:prstGeom>
            <a:ln w="76200" cap="flat" cmpd="tri">
              <a:solidFill>
                <a:schemeClr val="tx1"/>
              </a:solidFill>
              <a:prstDash val="solid"/>
              <a:headEnd type="none" w="med" len="med"/>
              <a:tailEnd type="triangle" w="med" len="med"/>
            </a:ln>
          </p:spPr>
        </p:sp>
        <p:sp>
          <p:nvSpPr>
            <p:cNvPr id="38946" name="直接连接符 38945"/>
            <p:cNvSpPr/>
            <p:nvPr/>
          </p:nvSpPr>
          <p:spPr>
            <a:xfrm>
              <a:off x="3744" y="1968"/>
              <a:ext cx="240" cy="0"/>
            </a:xfrm>
            <a:prstGeom prst="line">
              <a:avLst/>
            </a:prstGeom>
            <a:ln w="76200" cap="flat" cmpd="tri">
              <a:solidFill>
                <a:schemeClr val="tx1"/>
              </a:solidFill>
              <a:prstDash val="solid"/>
              <a:headEnd type="none" w="med" len="med"/>
              <a:tailEnd type="triangle" w="med" len="med"/>
            </a:ln>
          </p:spPr>
        </p:sp>
        <p:sp>
          <p:nvSpPr>
            <p:cNvPr id="38947" name="直接连接符 38946"/>
            <p:cNvSpPr/>
            <p:nvPr/>
          </p:nvSpPr>
          <p:spPr>
            <a:xfrm>
              <a:off x="4320" y="1680"/>
              <a:ext cx="240" cy="0"/>
            </a:xfrm>
            <a:prstGeom prst="line">
              <a:avLst/>
            </a:prstGeom>
            <a:ln w="76200" cap="flat" cmpd="tri">
              <a:solidFill>
                <a:schemeClr val="tx1"/>
              </a:solidFill>
              <a:prstDash val="solid"/>
              <a:headEnd type="none" w="med" len="med"/>
              <a:tailEnd type="triangle" w="med" len="med"/>
            </a:ln>
          </p:spPr>
        </p:sp>
        <p:grpSp>
          <p:nvGrpSpPr>
            <p:cNvPr id="38948" name="组合 38947"/>
            <p:cNvGrpSpPr/>
            <p:nvPr/>
          </p:nvGrpSpPr>
          <p:grpSpPr>
            <a:xfrm>
              <a:off x="528" y="1680"/>
              <a:ext cx="1728" cy="288"/>
              <a:chOff x="528" y="1296"/>
              <a:chExt cx="1728" cy="288"/>
            </a:xfrm>
          </p:grpSpPr>
          <p:sp>
            <p:nvSpPr>
              <p:cNvPr id="38949" name="直接连接符 38948"/>
              <p:cNvSpPr/>
              <p:nvPr/>
            </p:nvSpPr>
            <p:spPr>
              <a:xfrm>
                <a:off x="528" y="1392"/>
                <a:ext cx="528" cy="0"/>
              </a:xfrm>
              <a:prstGeom prst="line">
                <a:avLst/>
              </a:prstGeom>
              <a:ln w="76200" cap="flat" cmpd="tri">
                <a:solidFill>
                  <a:schemeClr val="tx1"/>
                </a:solidFill>
                <a:prstDash val="solid"/>
                <a:headEnd type="none" w="med" len="med"/>
                <a:tailEnd type="triangle" w="med" len="med"/>
              </a:ln>
            </p:spPr>
          </p:sp>
          <p:sp>
            <p:nvSpPr>
              <p:cNvPr id="38950" name="文本框 38949"/>
              <p:cNvSpPr txBox="1"/>
              <p:nvPr/>
            </p:nvSpPr>
            <p:spPr>
              <a:xfrm>
                <a:off x="1248" y="1296"/>
                <a:ext cx="1008" cy="288"/>
              </a:xfrm>
              <a:prstGeom prst="rect">
                <a:avLst/>
              </a:prstGeom>
              <a:noFill/>
              <a:ln w="9525">
                <a:noFill/>
              </a:ln>
            </p:spPr>
            <p:txBody>
              <a:bodyPr>
                <a:spAutoFit/>
              </a:bodyPr>
              <a:p>
                <a:pPr>
                  <a:spcBef>
                    <a:spcPct val="50000"/>
                  </a:spcBef>
                </a:pPr>
                <a:r>
                  <a:rPr lang="zh-CN" altLang="en-US" sz="2400" dirty="0">
                    <a:latin typeface="Times New Roman" panose="02020603050405020304" pitchFamily="18" charset="0"/>
                  </a:rPr>
                  <a:t>购买接受</a:t>
                </a:r>
                <a:endParaRPr lang="zh-CN" altLang="en-US" sz="2400">
                  <a:latin typeface="Times New Roman" panose="02020603050405020304" pitchFamily="18" charset="0"/>
                </a:endParaRPr>
              </a:p>
            </p:txBody>
          </p:sp>
        </p:grpSp>
        <p:grpSp>
          <p:nvGrpSpPr>
            <p:cNvPr id="38951" name="组合 38950"/>
            <p:cNvGrpSpPr/>
            <p:nvPr/>
          </p:nvGrpSpPr>
          <p:grpSpPr>
            <a:xfrm>
              <a:off x="528" y="1248"/>
              <a:ext cx="1584" cy="288"/>
              <a:chOff x="528" y="1824"/>
              <a:chExt cx="1584" cy="288"/>
            </a:xfrm>
          </p:grpSpPr>
          <p:sp>
            <p:nvSpPr>
              <p:cNvPr id="38952" name="直接连接符 38951"/>
              <p:cNvSpPr/>
              <p:nvPr/>
            </p:nvSpPr>
            <p:spPr>
              <a:xfrm>
                <a:off x="528" y="1968"/>
                <a:ext cx="432" cy="0"/>
              </a:xfrm>
              <a:prstGeom prst="line">
                <a:avLst/>
              </a:prstGeom>
              <a:ln w="38100" cap="flat" cmpd="sng">
                <a:solidFill>
                  <a:schemeClr val="tx1"/>
                </a:solidFill>
                <a:prstDash val="solid"/>
                <a:headEnd type="none" w="med" len="med"/>
                <a:tailEnd type="triangle" w="med" len="med"/>
              </a:ln>
            </p:spPr>
          </p:sp>
          <p:sp>
            <p:nvSpPr>
              <p:cNvPr id="38953" name="文本框 38952"/>
              <p:cNvSpPr txBox="1"/>
              <p:nvPr/>
            </p:nvSpPr>
            <p:spPr>
              <a:xfrm>
                <a:off x="1200" y="1824"/>
                <a:ext cx="912" cy="288"/>
              </a:xfrm>
              <a:prstGeom prst="rect">
                <a:avLst/>
              </a:prstGeom>
              <a:noFill/>
              <a:ln w="9525">
                <a:noFill/>
              </a:ln>
            </p:spPr>
            <p:txBody>
              <a:bodyPr>
                <a:spAutoFit/>
              </a:bodyPr>
              <a:p>
                <a:pPr>
                  <a:spcBef>
                    <a:spcPct val="50000"/>
                  </a:spcBef>
                </a:pPr>
                <a:r>
                  <a:rPr lang="zh-CN" altLang="en-US" sz="2400" dirty="0">
                    <a:latin typeface="Times New Roman" panose="02020603050405020304" pitchFamily="18" charset="0"/>
                  </a:rPr>
                  <a:t>价值评估</a:t>
                </a:r>
                <a:endParaRPr lang="zh-CN" altLang="en-US" sz="2400">
                  <a:latin typeface="Times New Roman" panose="02020603050405020304" pitchFamily="18" charset="0"/>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938" name="文本框 39937"/>
          <p:cNvSpPr txBox="1"/>
          <p:nvPr/>
        </p:nvSpPr>
        <p:spPr>
          <a:xfrm>
            <a:off x="533400" y="685800"/>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、自主选择的负责原理 </a:t>
            </a:r>
            <a:endParaRPr lang="zh-CN" altLang="en-US" sz="4000" b="1" dirty="0">
              <a:latin typeface="黑体" panose="02010609060101010101" pitchFamily="2" charset="-122"/>
              <a:ea typeface="黑体" panose="02010609060101010101" pitchFamily="2" charset="-122"/>
            </a:endParaRPr>
          </a:p>
        </p:txBody>
      </p:sp>
      <p:sp>
        <p:nvSpPr>
          <p:cNvPr id="39939" name="文本框 39938"/>
          <p:cNvSpPr txBox="1"/>
          <p:nvPr/>
        </p:nvSpPr>
        <p:spPr>
          <a:xfrm>
            <a:off x="5483225" y="1752600"/>
            <a:ext cx="2338388" cy="4419600"/>
          </a:xfrm>
          <a:prstGeom prst="rect">
            <a:avLst/>
          </a:prstGeom>
          <a:noFill/>
          <a:ln w="9525">
            <a:noFill/>
          </a:ln>
        </p:spPr>
        <p:txBody>
          <a:bodyPr vert="eaVert">
            <a:spAutoFit/>
          </a:bodyPr>
          <a:p>
            <a:pPr marL="457200" indent="-457200" algn="just">
              <a:spcBef>
                <a:spcPct val="50000"/>
              </a:spcBef>
              <a:buFont typeface="Wingdings" panose="05000000000000000000" pitchFamily="2" charset="2"/>
              <a:buChar char="q"/>
            </a:pPr>
            <a:r>
              <a:rPr lang="zh-CN" altLang="en-US" sz="2800" dirty="0">
                <a:latin typeface="Times New Roman" panose="02020603050405020304" pitchFamily="18" charset="0"/>
              </a:rPr>
              <a:t>谁也不会对自主选择的结果有怨言</a:t>
            </a:r>
            <a:r>
              <a:rPr lang="zh-CN" altLang="en-US" sz="2800" dirty="0">
                <a:latin typeface="Times New Roman" panose="02020603050405020304" pitchFamily="18" charset="0"/>
                <a:ea typeface="楷体_GB2312" pitchFamily="49" charset="-122"/>
              </a:rPr>
              <a:t>；</a:t>
            </a:r>
            <a:endParaRPr lang="zh-CN" altLang="en-US" sz="28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800" dirty="0">
                <a:latin typeface="Times New Roman" panose="02020603050405020304" pitchFamily="18" charset="0"/>
              </a:rPr>
              <a:t>抓阄选择是古今中外在选择协调困难时普遍选用的通招。</a:t>
            </a:r>
            <a:endParaRPr lang="zh-CN" altLang="en-US" sz="2800">
              <a:latin typeface="Times New Roman" panose="02020603050405020304" pitchFamily="18" charset="0"/>
            </a:endParaRPr>
          </a:p>
        </p:txBody>
      </p:sp>
      <p:pic>
        <p:nvPicPr>
          <p:cNvPr id="39940" name="图片 39939" descr="PE02215_"/>
          <p:cNvPicPr>
            <a:picLocks noChangeAspect="1"/>
          </p:cNvPicPr>
          <p:nvPr/>
        </p:nvPicPr>
        <p:blipFill>
          <a:blip r:embed="rId1"/>
          <a:stretch>
            <a:fillRect/>
          </a:stretch>
        </p:blipFill>
        <p:spPr>
          <a:xfrm>
            <a:off x="1828800" y="2133600"/>
            <a:ext cx="2884488" cy="321310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62" name="文本框 40961"/>
          <p:cNvSpPr txBox="1"/>
          <p:nvPr/>
        </p:nvSpPr>
        <p:spPr>
          <a:xfrm>
            <a:off x="1295400" y="457200"/>
            <a:ext cx="6553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、自主选择的意志作用过程 </a:t>
            </a:r>
            <a:endParaRPr lang="zh-CN" altLang="en-US" sz="4000" b="1" dirty="0">
              <a:latin typeface="黑体" panose="02010609060101010101" pitchFamily="2" charset="-122"/>
              <a:ea typeface="黑体" panose="02010609060101010101" pitchFamily="2" charset="-122"/>
            </a:endParaRPr>
          </a:p>
        </p:txBody>
      </p:sp>
      <p:grpSp>
        <p:nvGrpSpPr>
          <p:cNvPr id="40963" name="组合 40962"/>
          <p:cNvGrpSpPr/>
          <p:nvPr/>
        </p:nvGrpSpPr>
        <p:grpSpPr>
          <a:xfrm>
            <a:off x="762000" y="2209800"/>
            <a:ext cx="5867400" cy="3870325"/>
            <a:chOff x="912" y="1392"/>
            <a:chExt cx="3696" cy="2438"/>
          </a:xfrm>
        </p:grpSpPr>
        <p:sp>
          <p:nvSpPr>
            <p:cNvPr id="40964" name="文本框 40963"/>
            <p:cNvSpPr txBox="1"/>
            <p:nvPr/>
          </p:nvSpPr>
          <p:spPr>
            <a:xfrm>
              <a:off x="912" y="1392"/>
              <a:ext cx="1296" cy="412"/>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3600" dirty="0">
                  <a:latin typeface="Times New Roman" panose="02020603050405020304" pitchFamily="18" charset="0"/>
                </a:rPr>
                <a:t>自我选择</a:t>
              </a:r>
              <a:endParaRPr lang="zh-CN" altLang="en-US" sz="3600">
                <a:latin typeface="Times New Roman" panose="02020603050405020304" pitchFamily="18" charset="0"/>
              </a:endParaRPr>
            </a:p>
          </p:txBody>
        </p:sp>
        <p:sp>
          <p:nvSpPr>
            <p:cNvPr id="40965" name="文本框 40964"/>
            <p:cNvSpPr txBox="1"/>
            <p:nvPr/>
          </p:nvSpPr>
          <p:spPr>
            <a:xfrm>
              <a:off x="912" y="2208"/>
              <a:ext cx="1296" cy="412"/>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3600" dirty="0">
                  <a:latin typeface="Times New Roman" panose="02020603050405020304" pitchFamily="18" charset="0"/>
                </a:rPr>
                <a:t>自我证实</a:t>
              </a:r>
              <a:endParaRPr lang="zh-CN" altLang="en-US" sz="3600">
                <a:latin typeface="Times New Roman" panose="02020603050405020304" pitchFamily="18" charset="0"/>
              </a:endParaRPr>
            </a:p>
          </p:txBody>
        </p:sp>
        <p:sp>
          <p:nvSpPr>
            <p:cNvPr id="40966" name="文本框 40965"/>
            <p:cNvSpPr txBox="1"/>
            <p:nvPr/>
          </p:nvSpPr>
          <p:spPr>
            <a:xfrm>
              <a:off x="2688" y="3360"/>
              <a:ext cx="1200" cy="373"/>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3200" dirty="0">
                  <a:latin typeface="Times New Roman" panose="02020603050405020304" pitchFamily="18" charset="0"/>
                  <a:ea typeface="华文新魏" panose="02010800040101010101" pitchFamily="2" charset="-122"/>
                </a:rPr>
                <a:t>自我否定</a:t>
              </a:r>
              <a:endParaRPr lang="zh-CN" altLang="en-US" sz="3200">
                <a:latin typeface="Times New Roman" panose="02020603050405020304" pitchFamily="18" charset="0"/>
                <a:ea typeface="华文新魏" panose="02010800040101010101" pitchFamily="2" charset="-122"/>
              </a:endParaRPr>
            </a:p>
          </p:txBody>
        </p:sp>
        <p:sp>
          <p:nvSpPr>
            <p:cNvPr id="40967" name="文本框 40966"/>
            <p:cNvSpPr txBox="1"/>
            <p:nvPr/>
          </p:nvSpPr>
          <p:spPr>
            <a:xfrm>
              <a:off x="2688" y="2544"/>
              <a:ext cx="1920" cy="373"/>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3200" dirty="0">
                  <a:latin typeface="Times New Roman" panose="02020603050405020304" pitchFamily="18" charset="0"/>
                  <a:ea typeface="华文新魏" panose="02010800040101010101" pitchFamily="2" charset="-122"/>
                </a:rPr>
                <a:t>行动：事实证实</a:t>
              </a:r>
              <a:endParaRPr lang="zh-CN" altLang="en-US" sz="3200">
                <a:latin typeface="Times New Roman" panose="02020603050405020304" pitchFamily="18" charset="0"/>
                <a:ea typeface="华文新魏" panose="02010800040101010101" pitchFamily="2" charset="-122"/>
              </a:endParaRPr>
            </a:p>
          </p:txBody>
        </p:sp>
        <p:sp>
          <p:nvSpPr>
            <p:cNvPr id="40968" name="文本框 40967"/>
            <p:cNvSpPr txBox="1"/>
            <p:nvPr/>
          </p:nvSpPr>
          <p:spPr>
            <a:xfrm>
              <a:off x="1056" y="3072"/>
              <a:ext cx="1056" cy="758"/>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sz="3600" dirty="0">
                  <a:latin typeface="Times New Roman" panose="02020603050405020304" pitchFamily="18" charset="0"/>
                </a:rPr>
                <a:t>自我再选择</a:t>
              </a:r>
              <a:endParaRPr lang="zh-CN" altLang="en-US" sz="3600">
                <a:latin typeface="Times New Roman" panose="02020603050405020304" pitchFamily="18" charset="0"/>
              </a:endParaRPr>
            </a:p>
          </p:txBody>
        </p:sp>
        <p:sp>
          <p:nvSpPr>
            <p:cNvPr id="40969" name="文本框 40968"/>
            <p:cNvSpPr txBox="1"/>
            <p:nvPr/>
          </p:nvSpPr>
          <p:spPr>
            <a:xfrm>
              <a:off x="2688" y="1872"/>
              <a:ext cx="1920" cy="373"/>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3200" dirty="0">
                  <a:latin typeface="Times New Roman" panose="02020603050405020304" pitchFamily="18" charset="0"/>
                  <a:ea typeface="华文新魏" panose="02010800040101010101" pitchFamily="2" charset="-122"/>
                </a:rPr>
                <a:t>语言：辩护证实</a:t>
              </a:r>
              <a:endParaRPr lang="zh-CN" altLang="en-US" sz="3200">
                <a:latin typeface="Times New Roman" panose="02020603050405020304" pitchFamily="18" charset="0"/>
                <a:ea typeface="华文新魏" panose="02010800040101010101" pitchFamily="2" charset="-122"/>
              </a:endParaRPr>
            </a:p>
          </p:txBody>
        </p:sp>
        <p:sp>
          <p:nvSpPr>
            <p:cNvPr id="40970" name="任意多边形 40969"/>
            <p:cNvSpPr/>
            <p:nvPr/>
          </p:nvSpPr>
          <p:spPr>
            <a:xfrm>
              <a:off x="2256" y="2208"/>
              <a:ext cx="384" cy="384"/>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0971" name="直接连接符 40970"/>
            <p:cNvSpPr/>
            <p:nvPr/>
          </p:nvSpPr>
          <p:spPr>
            <a:xfrm>
              <a:off x="2688" y="1920"/>
              <a:ext cx="0" cy="1008"/>
            </a:xfrm>
            <a:prstGeom prst="line">
              <a:avLst/>
            </a:prstGeom>
            <a:ln w="9525" cap="flat" cmpd="sng">
              <a:solidFill>
                <a:schemeClr val="tx1"/>
              </a:solidFill>
              <a:prstDash val="solid"/>
              <a:headEnd type="none" w="med" len="med"/>
              <a:tailEnd type="none" w="med" len="med"/>
            </a:ln>
          </p:spPr>
        </p:sp>
        <p:sp>
          <p:nvSpPr>
            <p:cNvPr id="40972" name="任意多边形 40971"/>
            <p:cNvSpPr/>
            <p:nvPr/>
          </p:nvSpPr>
          <p:spPr>
            <a:xfrm>
              <a:off x="2208" y="3360"/>
              <a:ext cx="384" cy="384"/>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0973" name="直接连接符 40972"/>
            <p:cNvSpPr/>
            <p:nvPr/>
          </p:nvSpPr>
          <p:spPr>
            <a:xfrm>
              <a:off x="1536" y="1824"/>
              <a:ext cx="0" cy="384"/>
            </a:xfrm>
            <a:prstGeom prst="line">
              <a:avLst/>
            </a:prstGeom>
            <a:ln w="76200" cap="flat" cmpd="sng">
              <a:solidFill>
                <a:schemeClr val="tx1"/>
              </a:solidFill>
              <a:prstDash val="solid"/>
              <a:headEnd type="none" w="med" len="med"/>
              <a:tailEnd type="triangle" w="med" len="med"/>
            </a:ln>
          </p:spPr>
        </p:sp>
        <p:sp>
          <p:nvSpPr>
            <p:cNvPr id="40974" name="直接连接符 40973"/>
            <p:cNvSpPr/>
            <p:nvPr/>
          </p:nvSpPr>
          <p:spPr>
            <a:xfrm>
              <a:off x="1536" y="2640"/>
              <a:ext cx="0" cy="432"/>
            </a:xfrm>
            <a:prstGeom prst="line">
              <a:avLst/>
            </a:prstGeom>
            <a:ln w="76200" cap="flat" cmpd="sng">
              <a:solidFill>
                <a:schemeClr val="tx1"/>
              </a:solidFill>
              <a:prstDash val="solid"/>
              <a:headEnd type="none" w="med" len="med"/>
              <a:tailEnd type="triangle" w="med" len="med"/>
            </a:ln>
          </p:spPr>
        </p:sp>
      </p:grpSp>
      <p:sp>
        <p:nvSpPr>
          <p:cNvPr id="40975" name="直接连接符 40974"/>
          <p:cNvSpPr/>
          <p:nvPr/>
        </p:nvSpPr>
        <p:spPr>
          <a:xfrm>
            <a:off x="2819400" y="2438400"/>
            <a:ext cx="4343400" cy="0"/>
          </a:xfrm>
          <a:prstGeom prst="line">
            <a:avLst/>
          </a:prstGeom>
          <a:ln w="38100" cap="flat" cmpd="dbl">
            <a:solidFill>
              <a:schemeClr val="tx1"/>
            </a:solidFill>
            <a:prstDash val="solid"/>
            <a:headEnd type="none" w="med" len="med"/>
            <a:tailEnd type="triangle" w="med" len="med"/>
          </a:ln>
        </p:spPr>
      </p:sp>
      <p:sp>
        <p:nvSpPr>
          <p:cNvPr id="40976" name="文本框 40975"/>
          <p:cNvSpPr txBox="1"/>
          <p:nvPr/>
        </p:nvSpPr>
        <p:spPr>
          <a:xfrm>
            <a:off x="7162800" y="1981200"/>
            <a:ext cx="914400" cy="949325"/>
          </a:xfrm>
          <a:prstGeom prst="rect">
            <a:avLst/>
          </a:prstGeom>
          <a:noFill/>
          <a:ln w="3175" cap="flat" cmpd="sng">
            <a:solidFill>
              <a:schemeClr val="tx1"/>
            </a:solidFill>
            <a:prstDash val="solid"/>
            <a:miter/>
            <a:headEnd type="none" w="med" len="med"/>
            <a:tailEnd type="none" w="med" len="med"/>
          </a:ln>
        </p:spPr>
        <p:txBody>
          <a:bodyPr>
            <a:spAutoFit/>
          </a:bodyPr>
          <a:p>
            <a:pPr>
              <a:spcBef>
                <a:spcPct val="50000"/>
              </a:spcBef>
            </a:pPr>
            <a:r>
              <a:rPr lang="zh-CN" altLang="en-US" sz="2800" dirty="0">
                <a:latin typeface="Times New Roman" panose="02020603050405020304" pitchFamily="18" charset="0"/>
              </a:rPr>
              <a:t>意志实现</a:t>
            </a:r>
            <a:endParaRPr lang="zh-CN" altLang="en-US" sz="2800">
              <a:latin typeface="Times New Roman" panose="02020603050405020304" pitchFamily="18" charset="0"/>
            </a:endParaRPr>
          </a:p>
        </p:txBody>
      </p:sp>
      <p:sp>
        <p:nvSpPr>
          <p:cNvPr id="40977" name="直接连接符 40976"/>
          <p:cNvSpPr/>
          <p:nvPr/>
        </p:nvSpPr>
        <p:spPr>
          <a:xfrm>
            <a:off x="6629400" y="3810000"/>
            <a:ext cx="533400" cy="0"/>
          </a:xfrm>
          <a:prstGeom prst="line">
            <a:avLst/>
          </a:prstGeom>
          <a:ln w="38100" cap="flat" cmpd="dbl">
            <a:solidFill>
              <a:schemeClr val="tx1"/>
            </a:solidFill>
            <a:prstDash val="solid"/>
            <a:headEnd type="none" w="med" len="med"/>
            <a:tailEnd type="triangle" w="med" len="med"/>
          </a:ln>
        </p:spPr>
      </p:sp>
      <p:sp>
        <p:nvSpPr>
          <p:cNvPr id="40978" name="直接连接符 40977"/>
          <p:cNvSpPr/>
          <p:nvPr/>
        </p:nvSpPr>
        <p:spPr>
          <a:xfrm>
            <a:off x="6629400" y="2895600"/>
            <a:ext cx="0" cy="1752600"/>
          </a:xfrm>
          <a:prstGeom prst="line">
            <a:avLst/>
          </a:prstGeom>
          <a:ln w="9525" cap="flat" cmpd="sng">
            <a:solidFill>
              <a:schemeClr val="tx1"/>
            </a:solidFill>
            <a:prstDash val="solid"/>
            <a:headEnd type="none" w="med" len="med"/>
            <a:tailEnd type="none" w="med" len="med"/>
          </a:ln>
        </p:spPr>
      </p:sp>
      <p:sp>
        <p:nvSpPr>
          <p:cNvPr id="40979" name="文本框 40978"/>
          <p:cNvSpPr txBox="1"/>
          <p:nvPr/>
        </p:nvSpPr>
        <p:spPr>
          <a:xfrm>
            <a:off x="7162800" y="3394075"/>
            <a:ext cx="914400" cy="949325"/>
          </a:xfrm>
          <a:prstGeom prst="rect">
            <a:avLst/>
          </a:prstGeom>
          <a:noFill/>
          <a:ln w="3175" cap="flat" cmpd="sng">
            <a:solidFill>
              <a:schemeClr val="tx1"/>
            </a:solidFill>
            <a:prstDash val="solid"/>
            <a:miter/>
            <a:headEnd type="none" w="med" len="med"/>
            <a:tailEnd type="none" w="med" len="med"/>
          </a:ln>
        </p:spPr>
        <p:txBody>
          <a:bodyPr>
            <a:spAutoFit/>
          </a:bodyPr>
          <a:p>
            <a:pPr>
              <a:spcBef>
                <a:spcPct val="50000"/>
              </a:spcBef>
            </a:pPr>
            <a:r>
              <a:rPr lang="zh-CN" altLang="en-US" sz="2800" dirty="0">
                <a:latin typeface="Times New Roman" panose="02020603050405020304" pitchFamily="18" charset="0"/>
              </a:rPr>
              <a:t>意志坚守</a:t>
            </a:r>
            <a:endParaRPr lang="zh-CN" altLang="en-US" sz="2800">
              <a:latin typeface="Times New Roman" panose="02020603050405020304" pitchFamily="18" charset="0"/>
            </a:endParaRPr>
          </a:p>
        </p:txBody>
      </p:sp>
      <p:sp>
        <p:nvSpPr>
          <p:cNvPr id="40980" name="文本框 40979"/>
          <p:cNvSpPr txBox="1"/>
          <p:nvPr/>
        </p:nvSpPr>
        <p:spPr>
          <a:xfrm>
            <a:off x="7086600" y="5105400"/>
            <a:ext cx="914400" cy="949325"/>
          </a:xfrm>
          <a:prstGeom prst="rect">
            <a:avLst/>
          </a:prstGeom>
          <a:noFill/>
          <a:ln w="3175" cap="flat" cmpd="sng">
            <a:solidFill>
              <a:schemeClr val="tx1"/>
            </a:solidFill>
            <a:prstDash val="solid"/>
            <a:miter/>
            <a:headEnd type="none" w="med" len="med"/>
            <a:tailEnd type="none" w="med" len="med"/>
          </a:ln>
        </p:spPr>
        <p:txBody>
          <a:bodyPr>
            <a:spAutoFit/>
          </a:bodyPr>
          <a:p>
            <a:pPr>
              <a:spcBef>
                <a:spcPct val="50000"/>
              </a:spcBef>
            </a:pPr>
            <a:r>
              <a:rPr lang="zh-CN" altLang="en-US" sz="2800" dirty="0">
                <a:latin typeface="Times New Roman" panose="02020603050405020304" pitchFamily="18" charset="0"/>
              </a:rPr>
              <a:t>意志改变</a:t>
            </a:r>
            <a:endParaRPr lang="zh-CN" altLang="en-US" sz="2800">
              <a:latin typeface="Times New Roman" panose="02020603050405020304" pitchFamily="18" charset="0"/>
            </a:endParaRPr>
          </a:p>
        </p:txBody>
      </p:sp>
      <p:sp>
        <p:nvSpPr>
          <p:cNvPr id="40981" name="直接连接符 40980"/>
          <p:cNvSpPr/>
          <p:nvPr/>
        </p:nvSpPr>
        <p:spPr>
          <a:xfrm>
            <a:off x="5486400" y="5562600"/>
            <a:ext cx="1600200" cy="0"/>
          </a:xfrm>
          <a:prstGeom prst="line">
            <a:avLst/>
          </a:prstGeom>
          <a:ln w="38100" cap="flat" cmpd="dbl">
            <a:solidFill>
              <a:schemeClr val="tx1"/>
            </a:solidFill>
            <a:prstDash val="solid"/>
            <a:headEnd type="none" w="med" len="med"/>
            <a:tailEnd type="triangle" w="med" len="med"/>
          </a:ln>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6" name="文本框 41985"/>
          <p:cNvSpPr txBox="1"/>
          <p:nvPr/>
        </p:nvSpPr>
        <p:spPr>
          <a:xfrm>
            <a:off x="990600" y="457200"/>
            <a:ext cx="6934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、非自主选择的意志作用过程 </a:t>
            </a:r>
            <a:endParaRPr lang="zh-CN" altLang="en-US" sz="4000" b="1" dirty="0">
              <a:latin typeface="黑体" panose="02010609060101010101" pitchFamily="2" charset="-122"/>
              <a:ea typeface="黑体" panose="02010609060101010101" pitchFamily="2" charset="-122"/>
            </a:endParaRPr>
          </a:p>
        </p:txBody>
      </p:sp>
      <p:grpSp>
        <p:nvGrpSpPr>
          <p:cNvPr id="41987" name="组合 41986"/>
          <p:cNvGrpSpPr/>
          <p:nvPr/>
        </p:nvGrpSpPr>
        <p:grpSpPr>
          <a:xfrm>
            <a:off x="685800" y="1981200"/>
            <a:ext cx="7391400" cy="3921125"/>
            <a:chOff x="432" y="1248"/>
            <a:chExt cx="4656" cy="2470"/>
          </a:xfrm>
        </p:grpSpPr>
        <p:sp>
          <p:nvSpPr>
            <p:cNvPr id="41988" name="文本框 41987"/>
            <p:cNvSpPr txBox="1"/>
            <p:nvPr/>
          </p:nvSpPr>
          <p:spPr>
            <a:xfrm>
              <a:off x="480" y="1392"/>
              <a:ext cx="1296" cy="412"/>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3600" dirty="0">
                  <a:latin typeface="Times New Roman" panose="02020603050405020304" pitchFamily="18" charset="0"/>
                </a:rPr>
                <a:t>接受命令</a:t>
              </a:r>
              <a:endParaRPr lang="zh-CN" altLang="en-US" sz="3600">
                <a:latin typeface="Times New Roman" panose="02020603050405020304" pitchFamily="18" charset="0"/>
              </a:endParaRPr>
            </a:p>
          </p:txBody>
        </p:sp>
        <p:sp>
          <p:nvSpPr>
            <p:cNvPr id="41989" name="文本框 41988"/>
            <p:cNvSpPr txBox="1"/>
            <p:nvPr/>
          </p:nvSpPr>
          <p:spPr>
            <a:xfrm>
              <a:off x="480" y="2276"/>
              <a:ext cx="1296" cy="412"/>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3600" dirty="0">
                  <a:latin typeface="Times New Roman" panose="02020603050405020304" pitchFamily="18" charset="0"/>
                </a:rPr>
                <a:t>被动行动</a:t>
              </a:r>
              <a:endParaRPr lang="zh-CN" altLang="en-US" sz="3600">
                <a:latin typeface="Times New Roman" panose="02020603050405020304" pitchFamily="18" charset="0"/>
              </a:endParaRPr>
            </a:p>
          </p:txBody>
        </p:sp>
        <p:sp>
          <p:nvSpPr>
            <p:cNvPr id="41990" name="文本框 41989"/>
            <p:cNvSpPr txBox="1"/>
            <p:nvPr/>
          </p:nvSpPr>
          <p:spPr>
            <a:xfrm>
              <a:off x="2256" y="3264"/>
              <a:ext cx="1680" cy="373"/>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3200" dirty="0">
                  <a:latin typeface="Times New Roman" panose="02020603050405020304" pitchFamily="18" charset="0"/>
                  <a:ea typeface="华文新魏" panose="02010800040101010101" pitchFamily="2" charset="-122"/>
                </a:rPr>
                <a:t>我说是</a:t>
              </a:r>
              <a:r>
                <a:rPr lang="en-US" altLang="zh-CN" sz="3200">
                  <a:latin typeface="Times New Roman" panose="02020603050405020304" pitchFamily="18" charset="0"/>
                  <a:ea typeface="华文新魏" panose="02010800040101010101" pitchFamily="2" charset="-122"/>
                </a:rPr>
                <a:t>……</a:t>
              </a:r>
              <a:endParaRPr lang="en-US" altLang="zh-CN" sz="3200">
                <a:latin typeface="Times New Roman" panose="02020603050405020304" pitchFamily="18" charset="0"/>
                <a:ea typeface="华文新魏" panose="02010800040101010101" pitchFamily="2" charset="-122"/>
              </a:endParaRPr>
            </a:p>
          </p:txBody>
        </p:sp>
        <p:sp>
          <p:nvSpPr>
            <p:cNvPr id="41991" name="文本框 41990"/>
            <p:cNvSpPr txBox="1"/>
            <p:nvPr/>
          </p:nvSpPr>
          <p:spPr>
            <a:xfrm>
              <a:off x="2256" y="2544"/>
              <a:ext cx="1920" cy="335"/>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2800" dirty="0">
                  <a:latin typeface="Times New Roman" panose="02020603050405020304" pitchFamily="18" charset="0"/>
                  <a:ea typeface="华文新魏" panose="02010800040101010101" pitchFamily="2" charset="-122"/>
                </a:rPr>
                <a:t>语言：听话的下属</a:t>
              </a:r>
              <a:endParaRPr lang="zh-CN" altLang="en-US" sz="2800">
                <a:latin typeface="Times New Roman" panose="02020603050405020304" pitchFamily="18" charset="0"/>
                <a:ea typeface="华文新魏" panose="02010800040101010101" pitchFamily="2" charset="-122"/>
              </a:endParaRPr>
            </a:p>
          </p:txBody>
        </p:sp>
        <p:sp>
          <p:nvSpPr>
            <p:cNvPr id="41992" name="文本框 41991"/>
            <p:cNvSpPr txBox="1"/>
            <p:nvPr/>
          </p:nvSpPr>
          <p:spPr>
            <a:xfrm>
              <a:off x="432" y="3236"/>
              <a:ext cx="1296" cy="412"/>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sz="3600" dirty="0">
                  <a:latin typeface="Times New Roman" panose="02020603050405020304" pitchFamily="18" charset="0"/>
                </a:rPr>
                <a:t>观望等待</a:t>
              </a:r>
              <a:endParaRPr lang="zh-CN" altLang="en-US" sz="3600">
                <a:latin typeface="Times New Roman" panose="02020603050405020304" pitchFamily="18" charset="0"/>
              </a:endParaRPr>
            </a:p>
          </p:txBody>
        </p:sp>
        <p:sp>
          <p:nvSpPr>
            <p:cNvPr id="41993" name="文本框 41992"/>
            <p:cNvSpPr txBox="1"/>
            <p:nvPr/>
          </p:nvSpPr>
          <p:spPr>
            <a:xfrm>
              <a:off x="2256" y="1872"/>
              <a:ext cx="1920" cy="335"/>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sz="2800" dirty="0">
                  <a:latin typeface="Times New Roman" panose="02020603050405020304" pitchFamily="18" charset="0"/>
                  <a:ea typeface="华文新魏" panose="02010800040101010101" pitchFamily="2" charset="-122"/>
                </a:rPr>
                <a:t>行动：不得不服从</a:t>
              </a:r>
              <a:endParaRPr lang="zh-CN" altLang="en-US" sz="2800">
                <a:latin typeface="Times New Roman" panose="02020603050405020304" pitchFamily="18" charset="0"/>
                <a:ea typeface="华文新魏" panose="02010800040101010101" pitchFamily="2" charset="-122"/>
              </a:endParaRPr>
            </a:p>
          </p:txBody>
        </p:sp>
        <p:sp>
          <p:nvSpPr>
            <p:cNvPr id="41994" name="任意多边形 41993"/>
            <p:cNvSpPr/>
            <p:nvPr/>
          </p:nvSpPr>
          <p:spPr>
            <a:xfrm>
              <a:off x="1824" y="2304"/>
              <a:ext cx="384" cy="384"/>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1995" name="直接连接符 41994"/>
            <p:cNvSpPr/>
            <p:nvPr/>
          </p:nvSpPr>
          <p:spPr>
            <a:xfrm>
              <a:off x="2256" y="1920"/>
              <a:ext cx="0" cy="1008"/>
            </a:xfrm>
            <a:prstGeom prst="line">
              <a:avLst/>
            </a:prstGeom>
            <a:ln w="9525" cap="flat" cmpd="sng">
              <a:solidFill>
                <a:schemeClr val="tx1"/>
              </a:solidFill>
              <a:prstDash val="solid"/>
              <a:headEnd type="none" w="med" len="med"/>
              <a:tailEnd type="none" w="med" len="med"/>
            </a:ln>
          </p:spPr>
        </p:sp>
        <p:sp>
          <p:nvSpPr>
            <p:cNvPr id="41996" name="任意多边形 41995"/>
            <p:cNvSpPr/>
            <p:nvPr/>
          </p:nvSpPr>
          <p:spPr>
            <a:xfrm>
              <a:off x="1776" y="3264"/>
              <a:ext cx="384" cy="384"/>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1997" name="直接连接符 41996"/>
            <p:cNvSpPr/>
            <p:nvPr/>
          </p:nvSpPr>
          <p:spPr>
            <a:xfrm>
              <a:off x="1104" y="1824"/>
              <a:ext cx="0" cy="432"/>
            </a:xfrm>
            <a:prstGeom prst="line">
              <a:avLst/>
            </a:prstGeom>
            <a:ln w="76200" cap="flat" cmpd="sng">
              <a:solidFill>
                <a:schemeClr val="tx1"/>
              </a:solidFill>
              <a:prstDash val="solid"/>
              <a:headEnd type="none" w="med" len="med"/>
              <a:tailEnd type="triangle" w="med" len="med"/>
            </a:ln>
          </p:spPr>
        </p:sp>
        <p:sp>
          <p:nvSpPr>
            <p:cNvPr id="41998" name="直接连接符 41997"/>
            <p:cNvSpPr/>
            <p:nvPr/>
          </p:nvSpPr>
          <p:spPr>
            <a:xfrm flipH="1">
              <a:off x="1104" y="2688"/>
              <a:ext cx="0" cy="480"/>
            </a:xfrm>
            <a:prstGeom prst="line">
              <a:avLst/>
            </a:prstGeom>
            <a:ln w="76200" cap="flat" cmpd="sng">
              <a:solidFill>
                <a:schemeClr val="tx1"/>
              </a:solidFill>
              <a:prstDash val="solid"/>
              <a:headEnd type="none" w="med" len="med"/>
              <a:tailEnd type="triangle" w="med" len="med"/>
            </a:ln>
          </p:spPr>
        </p:sp>
        <p:sp>
          <p:nvSpPr>
            <p:cNvPr id="41999" name="直接连接符 41998"/>
            <p:cNvSpPr/>
            <p:nvPr/>
          </p:nvSpPr>
          <p:spPr>
            <a:xfrm>
              <a:off x="1776" y="1536"/>
              <a:ext cx="2736" cy="0"/>
            </a:xfrm>
            <a:prstGeom prst="line">
              <a:avLst/>
            </a:prstGeom>
            <a:ln w="38100" cap="flat" cmpd="dbl">
              <a:solidFill>
                <a:schemeClr val="tx1"/>
              </a:solidFill>
              <a:prstDash val="solid"/>
              <a:headEnd type="none" w="med" len="med"/>
              <a:tailEnd type="triangle" w="med" len="med"/>
            </a:ln>
          </p:spPr>
        </p:sp>
        <p:sp>
          <p:nvSpPr>
            <p:cNvPr id="42000" name="文本框 41999"/>
            <p:cNvSpPr txBox="1"/>
            <p:nvPr/>
          </p:nvSpPr>
          <p:spPr>
            <a:xfrm>
              <a:off x="4512" y="1248"/>
              <a:ext cx="576" cy="598"/>
            </a:xfrm>
            <a:prstGeom prst="rect">
              <a:avLst/>
            </a:prstGeom>
            <a:noFill/>
            <a:ln w="3175" cap="flat" cmpd="sng">
              <a:solidFill>
                <a:schemeClr val="tx1"/>
              </a:solidFill>
              <a:prstDash val="solid"/>
              <a:miter/>
              <a:headEnd type="none" w="med" len="med"/>
              <a:tailEnd type="none" w="med" len="med"/>
            </a:ln>
          </p:spPr>
          <p:txBody>
            <a:bodyPr>
              <a:spAutoFit/>
            </a:bodyPr>
            <a:p>
              <a:pPr>
                <a:spcBef>
                  <a:spcPct val="50000"/>
                </a:spcBef>
              </a:pPr>
              <a:r>
                <a:rPr lang="zh-CN" altLang="en-US" sz="2800" dirty="0">
                  <a:latin typeface="Times New Roman" panose="02020603050405020304" pitchFamily="18" charset="0"/>
                </a:rPr>
                <a:t>意志否定</a:t>
              </a:r>
              <a:endParaRPr lang="zh-CN" altLang="en-US" sz="2800">
                <a:latin typeface="Times New Roman" panose="02020603050405020304" pitchFamily="18" charset="0"/>
              </a:endParaRPr>
            </a:p>
          </p:txBody>
        </p:sp>
        <p:sp>
          <p:nvSpPr>
            <p:cNvPr id="42001" name="直接连接符 42000"/>
            <p:cNvSpPr/>
            <p:nvPr/>
          </p:nvSpPr>
          <p:spPr>
            <a:xfrm>
              <a:off x="4176" y="2400"/>
              <a:ext cx="336" cy="0"/>
            </a:xfrm>
            <a:prstGeom prst="line">
              <a:avLst/>
            </a:prstGeom>
            <a:ln w="38100" cap="flat" cmpd="dbl">
              <a:solidFill>
                <a:schemeClr val="tx1"/>
              </a:solidFill>
              <a:prstDash val="solid"/>
              <a:headEnd type="none" w="med" len="med"/>
              <a:tailEnd type="triangle" w="med" len="med"/>
            </a:ln>
          </p:spPr>
        </p:sp>
        <p:sp>
          <p:nvSpPr>
            <p:cNvPr id="42002" name="直接连接符 42001"/>
            <p:cNvSpPr/>
            <p:nvPr/>
          </p:nvSpPr>
          <p:spPr>
            <a:xfrm>
              <a:off x="4176" y="1824"/>
              <a:ext cx="0" cy="1104"/>
            </a:xfrm>
            <a:prstGeom prst="line">
              <a:avLst/>
            </a:prstGeom>
            <a:ln w="9525" cap="flat" cmpd="sng">
              <a:solidFill>
                <a:schemeClr val="tx1"/>
              </a:solidFill>
              <a:prstDash val="solid"/>
              <a:headEnd type="none" w="med" len="med"/>
              <a:tailEnd type="none" w="med" len="med"/>
            </a:ln>
          </p:spPr>
        </p:sp>
        <p:sp>
          <p:nvSpPr>
            <p:cNvPr id="42003" name="文本框 42002"/>
            <p:cNvSpPr txBox="1"/>
            <p:nvPr/>
          </p:nvSpPr>
          <p:spPr>
            <a:xfrm>
              <a:off x="4512" y="2138"/>
              <a:ext cx="576" cy="598"/>
            </a:xfrm>
            <a:prstGeom prst="rect">
              <a:avLst/>
            </a:prstGeom>
            <a:noFill/>
            <a:ln w="3175" cap="flat" cmpd="sng">
              <a:solidFill>
                <a:schemeClr val="tx1"/>
              </a:solidFill>
              <a:prstDash val="solid"/>
              <a:miter/>
              <a:headEnd type="none" w="med" len="med"/>
              <a:tailEnd type="none" w="med" len="med"/>
            </a:ln>
          </p:spPr>
          <p:txBody>
            <a:bodyPr>
              <a:spAutoFit/>
            </a:bodyPr>
            <a:p>
              <a:pPr>
                <a:spcBef>
                  <a:spcPct val="50000"/>
                </a:spcBef>
              </a:pPr>
              <a:r>
                <a:rPr lang="zh-CN" altLang="en-US" sz="2800" dirty="0">
                  <a:latin typeface="Times New Roman" panose="02020603050405020304" pitchFamily="18" charset="0"/>
                </a:rPr>
                <a:t>意志折磨</a:t>
              </a:r>
              <a:endParaRPr lang="zh-CN" altLang="en-US" sz="2800">
                <a:latin typeface="Times New Roman" panose="02020603050405020304" pitchFamily="18" charset="0"/>
              </a:endParaRPr>
            </a:p>
          </p:txBody>
        </p:sp>
        <p:sp>
          <p:nvSpPr>
            <p:cNvPr id="42004" name="文本框 42003"/>
            <p:cNvSpPr txBox="1"/>
            <p:nvPr/>
          </p:nvSpPr>
          <p:spPr>
            <a:xfrm>
              <a:off x="4464" y="3120"/>
              <a:ext cx="576" cy="598"/>
            </a:xfrm>
            <a:prstGeom prst="rect">
              <a:avLst/>
            </a:prstGeom>
            <a:noFill/>
            <a:ln w="3175" cap="flat" cmpd="sng">
              <a:solidFill>
                <a:schemeClr val="tx1"/>
              </a:solidFill>
              <a:prstDash val="solid"/>
              <a:miter/>
              <a:headEnd type="none" w="med" len="med"/>
              <a:tailEnd type="none" w="med" len="med"/>
            </a:ln>
          </p:spPr>
          <p:txBody>
            <a:bodyPr>
              <a:spAutoFit/>
            </a:bodyPr>
            <a:p>
              <a:pPr>
                <a:spcBef>
                  <a:spcPct val="50000"/>
                </a:spcBef>
              </a:pPr>
              <a:r>
                <a:rPr lang="zh-CN" altLang="en-US" sz="2800" dirty="0">
                  <a:latin typeface="Times New Roman" panose="02020603050405020304" pitchFamily="18" charset="0"/>
                </a:rPr>
                <a:t>意志舒缓</a:t>
              </a:r>
              <a:endParaRPr lang="zh-CN" altLang="en-US" sz="2800">
                <a:latin typeface="Times New Roman" panose="02020603050405020304" pitchFamily="18" charset="0"/>
              </a:endParaRPr>
            </a:p>
          </p:txBody>
        </p:sp>
        <p:sp>
          <p:nvSpPr>
            <p:cNvPr id="42005" name="直接连接符 42004"/>
            <p:cNvSpPr/>
            <p:nvPr/>
          </p:nvSpPr>
          <p:spPr>
            <a:xfrm>
              <a:off x="3984" y="3408"/>
              <a:ext cx="480" cy="0"/>
            </a:xfrm>
            <a:prstGeom prst="line">
              <a:avLst/>
            </a:prstGeom>
            <a:ln w="38100" cap="flat" cmpd="dbl">
              <a:solidFill>
                <a:schemeClr val="tx1"/>
              </a:solidFill>
              <a:prstDash val="solid"/>
              <a:headEnd type="none" w="med" len="med"/>
              <a:tailEnd type="triangle" w="med" len="med"/>
            </a:ln>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70" name="文本框 7169"/>
          <p:cNvSpPr txBox="1"/>
          <p:nvPr/>
        </p:nvSpPr>
        <p:spPr>
          <a:xfrm>
            <a:off x="609600" y="152400"/>
            <a:ext cx="8153400" cy="13684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１－１－１、企业存在和发展所面临的问题及一般决策人思考的顺序</a:t>
            </a:r>
            <a:endParaRPr lang="zh-CN" altLang="en-US" sz="4000" b="1">
              <a:latin typeface="Times New Roman" panose="02020603050405020304" pitchFamily="18" charset="0"/>
              <a:ea typeface="黑体" panose="02010609060101010101" pitchFamily="2" charset="-122"/>
            </a:endParaRPr>
          </a:p>
        </p:txBody>
      </p:sp>
      <p:sp>
        <p:nvSpPr>
          <p:cNvPr id="7171" name="文本框 7170"/>
          <p:cNvSpPr txBox="1"/>
          <p:nvPr/>
        </p:nvSpPr>
        <p:spPr>
          <a:xfrm>
            <a:off x="1219200" y="5867400"/>
            <a:ext cx="5410200" cy="1160463"/>
          </a:xfrm>
          <a:prstGeom prst="rect">
            <a:avLst/>
          </a:prstGeom>
          <a:noFill/>
          <a:ln w="9525">
            <a:noFill/>
          </a:ln>
        </p:spPr>
        <p:txBody>
          <a:bodyPr>
            <a:spAutoFit/>
          </a:bodyPr>
          <a:p>
            <a:pPr algn="ctr">
              <a:spcBef>
                <a:spcPct val="50000"/>
              </a:spcBef>
            </a:pPr>
            <a:endParaRPr lang="en-US" altLang="zh-CN" sz="2800">
              <a:latin typeface="Times New Roman" panose="02020603050405020304" pitchFamily="18" charset="0"/>
            </a:endParaRPr>
          </a:p>
          <a:p>
            <a:pPr algn="ctr">
              <a:spcBef>
                <a:spcPct val="50000"/>
              </a:spcBef>
            </a:pPr>
            <a:endParaRPr lang="en-US" altLang="zh-CN" sz="2800">
              <a:latin typeface="Times New Roman" panose="02020603050405020304" pitchFamily="18" charset="0"/>
            </a:endParaRPr>
          </a:p>
        </p:txBody>
      </p:sp>
      <p:grpSp>
        <p:nvGrpSpPr>
          <p:cNvPr id="7172" name="组合 7171"/>
          <p:cNvGrpSpPr/>
          <p:nvPr/>
        </p:nvGrpSpPr>
        <p:grpSpPr>
          <a:xfrm>
            <a:off x="457200" y="1600200"/>
            <a:ext cx="8153400" cy="4743450"/>
            <a:chOff x="288" y="1152"/>
            <a:chExt cx="5136" cy="2988"/>
          </a:xfrm>
        </p:grpSpPr>
        <p:sp>
          <p:nvSpPr>
            <p:cNvPr id="7173" name="文本框 7172"/>
            <p:cNvSpPr txBox="1"/>
            <p:nvPr/>
          </p:nvSpPr>
          <p:spPr>
            <a:xfrm>
              <a:off x="288" y="1152"/>
              <a:ext cx="768" cy="684"/>
            </a:xfrm>
            <a:prstGeom prst="rect">
              <a:avLst/>
            </a:prstGeom>
            <a:noFill/>
            <a:ln w="19050" cap="flat" cmpd="sng">
              <a:solidFill>
                <a:schemeClr val="tx1"/>
              </a:solidFill>
              <a:prstDash val="solid"/>
              <a:miter/>
              <a:headEnd type="none" w="med" len="med"/>
              <a:tailEnd type="none" w="med" len="med"/>
            </a:ln>
          </p:spPr>
          <p:txBody>
            <a:bodyPr>
              <a:spAutoFit/>
            </a:bodyPr>
            <a:p>
              <a:pPr algn="ctr">
                <a:spcBef>
                  <a:spcPct val="50000"/>
                </a:spcBef>
              </a:pPr>
              <a:r>
                <a:rPr lang="zh-CN" altLang="en-US" sz="3200" dirty="0">
                  <a:latin typeface="Times New Roman" panose="02020603050405020304" pitchFamily="18" charset="0"/>
                </a:rPr>
                <a:t>资金问题</a:t>
              </a:r>
              <a:endParaRPr lang="zh-CN" altLang="en-US" sz="3200">
                <a:latin typeface="Times New Roman" panose="02020603050405020304" pitchFamily="18" charset="0"/>
              </a:endParaRPr>
            </a:p>
          </p:txBody>
        </p:sp>
        <p:sp>
          <p:nvSpPr>
            <p:cNvPr id="7174" name="文本框 7173"/>
            <p:cNvSpPr txBox="1"/>
            <p:nvPr/>
          </p:nvSpPr>
          <p:spPr>
            <a:xfrm>
              <a:off x="1200" y="1632"/>
              <a:ext cx="720" cy="684"/>
            </a:xfrm>
            <a:prstGeom prst="rect">
              <a:avLst/>
            </a:prstGeom>
            <a:noFill/>
            <a:ln w="19050" cap="flat" cmpd="sng">
              <a:solidFill>
                <a:schemeClr val="tx1"/>
              </a:solidFill>
              <a:prstDash val="solid"/>
              <a:miter/>
              <a:headEnd type="none" w="med" len="med"/>
              <a:tailEnd type="none" w="med" len="med"/>
            </a:ln>
          </p:spPr>
          <p:txBody>
            <a:bodyPr>
              <a:spAutoFit/>
            </a:bodyPr>
            <a:p>
              <a:pPr algn="ctr">
                <a:spcBef>
                  <a:spcPct val="50000"/>
                </a:spcBef>
              </a:pPr>
              <a:r>
                <a:rPr lang="zh-CN" altLang="en-US" sz="3200" dirty="0">
                  <a:latin typeface="Times New Roman" panose="02020603050405020304" pitchFamily="18" charset="0"/>
                </a:rPr>
                <a:t>技术问题</a:t>
              </a:r>
              <a:endParaRPr lang="zh-CN" altLang="en-US" sz="3200">
                <a:latin typeface="Times New Roman" panose="02020603050405020304" pitchFamily="18" charset="0"/>
              </a:endParaRPr>
            </a:p>
          </p:txBody>
        </p:sp>
        <p:sp>
          <p:nvSpPr>
            <p:cNvPr id="7175" name="文本框 7174"/>
            <p:cNvSpPr txBox="1"/>
            <p:nvPr/>
          </p:nvSpPr>
          <p:spPr>
            <a:xfrm>
              <a:off x="4704" y="3456"/>
              <a:ext cx="672" cy="684"/>
            </a:xfrm>
            <a:prstGeom prst="rect">
              <a:avLst/>
            </a:prstGeom>
            <a:noFill/>
            <a:ln w="19050" cap="flat" cmpd="sng">
              <a:solidFill>
                <a:schemeClr val="tx1"/>
              </a:solidFill>
              <a:prstDash val="solid"/>
              <a:miter/>
              <a:headEnd type="none" w="med" len="med"/>
              <a:tailEnd type="none" w="med" len="med"/>
            </a:ln>
          </p:spPr>
          <p:txBody>
            <a:bodyPr>
              <a:spAutoFit/>
            </a:bodyPr>
            <a:p>
              <a:pPr algn="ctr">
                <a:spcBef>
                  <a:spcPct val="50000"/>
                </a:spcBef>
              </a:pPr>
              <a:r>
                <a:rPr lang="zh-CN" altLang="en-US" sz="3200" dirty="0">
                  <a:latin typeface="Times New Roman" panose="02020603050405020304" pitchFamily="18" charset="0"/>
                </a:rPr>
                <a:t>质量问题</a:t>
              </a:r>
              <a:endParaRPr lang="zh-CN" altLang="en-US" sz="3200" dirty="0">
                <a:latin typeface="Times New Roman" panose="02020603050405020304" pitchFamily="18" charset="0"/>
              </a:endParaRPr>
            </a:p>
          </p:txBody>
        </p:sp>
        <p:sp>
          <p:nvSpPr>
            <p:cNvPr id="7176" name="文本框 7175"/>
            <p:cNvSpPr txBox="1"/>
            <p:nvPr/>
          </p:nvSpPr>
          <p:spPr>
            <a:xfrm>
              <a:off x="336" y="3396"/>
              <a:ext cx="720" cy="684"/>
            </a:xfrm>
            <a:prstGeom prst="rect">
              <a:avLst/>
            </a:prstGeom>
            <a:noFill/>
            <a:ln w="19050" cap="flat" cmpd="sng">
              <a:solidFill>
                <a:schemeClr val="tx1"/>
              </a:solidFill>
              <a:prstDash val="solid"/>
              <a:miter/>
              <a:headEnd type="none" w="med" len="med"/>
              <a:tailEnd type="none" w="med" len="med"/>
            </a:ln>
          </p:spPr>
          <p:txBody>
            <a:bodyPr>
              <a:spAutoFit/>
            </a:bodyPr>
            <a:p>
              <a:pPr algn="ctr">
                <a:spcBef>
                  <a:spcPct val="50000"/>
                </a:spcBef>
              </a:pPr>
              <a:r>
                <a:rPr lang="zh-CN" altLang="en-US" sz="3200" dirty="0">
                  <a:latin typeface="Times New Roman" panose="02020603050405020304" pitchFamily="18" charset="0"/>
                </a:rPr>
                <a:t>管理问题</a:t>
              </a:r>
              <a:endParaRPr lang="zh-CN" altLang="en-US" sz="3200" dirty="0">
                <a:latin typeface="Times New Roman" panose="02020603050405020304" pitchFamily="18" charset="0"/>
              </a:endParaRPr>
            </a:p>
          </p:txBody>
        </p:sp>
        <p:sp>
          <p:nvSpPr>
            <p:cNvPr id="7177" name="文本框 7176"/>
            <p:cNvSpPr txBox="1"/>
            <p:nvPr/>
          </p:nvSpPr>
          <p:spPr>
            <a:xfrm>
              <a:off x="2112" y="2064"/>
              <a:ext cx="672" cy="684"/>
            </a:xfrm>
            <a:prstGeom prst="rect">
              <a:avLst/>
            </a:prstGeom>
            <a:noFill/>
            <a:ln w="19050" cap="flat" cmpd="sng">
              <a:solidFill>
                <a:schemeClr val="tx1"/>
              </a:solidFill>
              <a:prstDash val="solid"/>
              <a:miter/>
              <a:headEnd type="none" w="med" len="med"/>
              <a:tailEnd type="none" w="med" len="med"/>
            </a:ln>
          </p:spPr>
          <p:txBody>
            <a:bodyPr>
              <a:spAutoFit/>
            </a:bodyPr>
            <a:p>
              <a:pPr algn="ctr">
                <a:spcBef>
                  <a:spcPct val="50000"/>
                </a:spcBef>
              </a:pPr>
              <a:r>
                <a:rPr lang="zh-CN" altLang="en-US" sz="3200" dirty="0">
                  <a:latin typeface="Times New Roman" panose="02020603050405020304" pitchFamily="18" charset="0"/>
                </a:rPr>
                <a:t>人才问题</a:t>
              </a:r>
              <a:endParaRPr lang="zh-CN" altLang="en-US" sz="3200" dirty="0">
                <a:latin typeface="Times New Roman" panose="02020603050405020304" pitchFamily="18" charset="0"/>
              </a:endParaRPr>
            </a:p>
          </p:txBody>
        </p:sp>
        <p:sp>
          <p:nvSpPr>
            <p:cNvPr id="7178" name="文本框 7177"/>
            <p:cNvSpPr txBox="1"/>
            <p:nvPr/>
          </p:nvSpPr>
          <p:spPr>
            <a:xfrm>
              <a:off x="2976" y="2560"/>
              <a:ext cx="672" cy="684"/>
            </a:xfrm>
            <a:prstGeom prst="rect">
              <a:avLst/>
            </a:prstGeom>
            <a:noFill/>
            <a:ln w="19050" cap="flat" cmpd="sng">
              <a:solidFill>
                <a:schemeClr val="tx1"/>
              </a:solidFill>
              <a:prstDash val="solid"/>
              <a:miter/>
              <a:headEnd type="none" w="med" len="med"/>
              <a:tailEnd type="none" w="med" len="med"/>
            </a:ln>
          </p:spPr>
          <p:txBody>
            <a:bodyPr>
              <a:spAutoFit/>
            </a:bodyPr>
            <a:p>
              <a:pPr algn="ctr">
                <a:spcBef>
                  <a:spcPct val="50000"/>
                </a:spcBef>
              </a:pPr>
              <a:r>
                <a:rPr lang="zh-CN" altLang="en-US" sz="3200" dirty="0">
                  <a:latin typeface="Times New Roman" panose="02020603050405020304" pitchFamily="18" charset="0"/>
                </a:rPr>
                <a:t>市场问题</a:t>
              </a:r>
              <a:endParaRPr lang="zh-CN" altLang="en-US" sz="3200" dirty="0">
                <a:latin typeface="Times New Roman" panose="02020603050405020304" pitchFamily="18" charset="0"/>
              </a:endParaRPr>
            </a:p>
          </p:txBody>
        </p:sp>
        <p:sp>
          <p:nvSpPr>
            <p:cNvPr id="7179" name="文本框 7178"/>
            <p:cNvSpPr txBox="1"/>
            <p:nvPr/>
          </p:nvSpPr>
          <p:spPr>
            <a:xfrm>
              <a:off x="3840" y="2992"/>
              <a:ext cx="672" cy="684"/>
            </a:xfrm>
            <a:prstGeom prst="rect">
              <a:avLst/>
            </a:prstGeom>
            <a:noFill/>
            <a:ln w="19050" cap="flat" cmpd="sng">
              <a:solidFill>
                <a:schemeClr val="tx1"/>
              </a:solidFill>
              <a:prstDash val="solid"/>
              <a:miter/>
              <a:headEnd type="none" w="med" len="med"/>
              <a:tailEnd type="none" w="med" len="med"/>
            </a:ln>
          </p:spPr>
          <p:txBody>
            <a:bodyPr>
              <a:spAutoFit/>
            </a:bodyPr>
            <a:p>
              <a:pPr algn="ctr">
                <a:spcBef>
                  <a:spcPct val="50000"/>
                </a:spcBef>
              </a:pPr>
              <a:r>
                <a:rPr lang="zh-CN" altLang="en-US" sz="3200" dirty="0">
                  <a:latin typeface="Times New Roman" panose="02020603050405020304" pitchFamily="18" charset="0"/>
                </a:rPr>
                <a:t>品牌问题</a:t>
              </a:r>
              <a:endParaRPr lang="zh-CN" altLang="en-US" sz="3200" dirty="0">
                <a:latin typeface="Times New Roman" panose="02020603050405020304" pitchFamily="18" charset="0"/>
              </a:endParaRPr>
            </a:p>
          </p:txBody>
        </p:sp>
        <p:sp>
          <p:nvSpPr>
            <p:cNvPr id="7180" name="任意多边形 7179"/>
            <p:cNvSpPr/>
            <p:nvPr/>
          </p:nvSpPr>
          <p:spPr>
            <a:xfrm>
              <a:off x="912" y="1248"/>
              <a:ext cx="1008" cy="384"/>
            </a:xfrm>
            <a:custGeom>
              <a:avLst/>
              <a:gdLst>
                <a:gd name="txL" fmla="*/ 3163 w 21600"/>
                <a:gd name="txT" fmla="*/ 3163 h 21600"/>
                <a:gd name="txR" fmla="*/ 18437 w 21600"/>
                <a:gd name="txB" fmla="*/ 18437 h 21600"/>
              </a:gdLst>
              <a:ahLst/>
              <a:cxnLst>
                <a:cxn ang="270">
                  <a:pos x="18183" y="2918"/>
                </a:cxn>
                <a:cxn ang="180">
                  <a:pos x="4138" y="5854"/>
                </a:cxn>
                <a:cxn ang="270">
                  <a:pos x="14761" y="6571"/>
                </a:cxn>
                <a:cxn ang="90">
                  <a:pos x="19536" y="21092"/>
                </a:cxn>
                <a:cxn ang="90">
                  <a:pos x="12202" y="20492"/>
                </a:cxn>
                <a:cxn ang="90">
                  <a:pos x="12802" y="13158"/>
                </a:cxn>
              </a:cxnLst>
              <a:rect l="txL" t="txT" r="txR" b="txB"/>
              <a:pathLst>
                <a:path w="21600" h="21600">
                  <a:moveTo>
                    <a:pt x="14549" y="15217"/>
                  </a:moveTo>
                  <a:arcTo wR="5794" hR="5794" stAng="2980523" swAng="-11585076"/>
                  <a:lnTo>
                    <a:pt x="2128" y="4362"/>
                  </a:lnTo>
                  <a:arcTo wR="10800" hR="10800" stAng="-8604553" swAng="11585076"/>
                  <a:lnTo>
                    <a:pt x="19536" y="21092"/>
                  </a:lnTo>
                  <a:lnTo>
                    <a:pt x="12202" y="20492"/>
                  </a:lnTo>
                  <a:lnTo>
                    <a:pt x="12802" y="13158"/>
                  </a:lnTo>
                  <a:lnTo>
                    <a:pt x="14549" y="15217"/>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181" name="任意多边形 7180"/>
            <p:cNvSpPr/>
            <p:nvPr/>
          </p:nvSpPr>
          <p:spPr>
            <a:xfrm>
              <a:off x="4416" y="3072"/>
              <a:ext cx="1008" cy="384"/>
            </a:xfrm>
            <a:custGeom>
              <a:avLst/>
              <a:gdLst>
                <a:gd name="txL" fmla="*/ 3163 w 21600"/>
                <a:gd name="txT" fmla="*/ 3163 h 21600"/>
                <a:gd name="txR" fmla="*/ 18437 w 21600"/>
                <a:gd name="txB" fmla="*/ 18437 h 21600"/>
              </a:gdLst>
              <a:ahLst/>
              <a:cxnLst>
                <a:cxn ang="270">
                  <a:pos x="18183" y="2918"/>
                </a:cxn>
                <a:cxn ang="180">
                  <a:pos x="4138" y="5854"/>
                </a:cxn>
                <a:cxn ang="270">
                  <a:pos x="14761" y="6571"/>
                </a:cxn>
                <a:cxn ang="90">
                  <a:pos x="19536" y="21092"/>
                </a:cxn>
                <a:cxn ang="90">
                  <a:pos x="12202" y="20492"/>
                </a:cxn>
                <a:cxn ang="90">
                  <a:pos x="12802" y="13158"/>
                </a:cxn>
              </a:cxnLst>
              <a:rect l="txL" t="txT" r="txR" b="txB"/>
              <a:pathLst>
                <a:path w="21600" h="21600">
                  <a:moveTo>
                    <a:pt x="14549" y="15217"/>
                  </a:moveTo>
                  <a:arcTo wR="5794" hR="5794" stAng="2980523" swAng="-11585076"/>
                  <a:lnTo>
                    <a:pt x="2128" y="4362"/>
                  </a:lnTo>
                  <a:arcTo wR="10800" hR="10800" stAng="-8604553" swAng="11585076"/>
                  <a:lnTo>
                    <a:pt x="19536" y="21092"/>
                  </a:lnTo>
                  <a:lnTo>
                    <a:pt x="12202" y="20492"/>
                  </a:lnTo>
                  <a:lnTo>
                    <a:pt x="12802" y="13158"/>
                  </a:lnTo>
                  <a:lnTo>
                    <a:pt x="14549" y="15217"/>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182" name="任意多边形 7181"/>
            <p:cNvSpPr/>
            <p:nvPr/>
          </p:nvSpPr>
          <p:spPr>
            <a:xfrm>
              <a:off x="3552" y="2592"/>
              <a:ext cx="1008" cy="384"/>
            </a:xfrm>
            <a:custGeom>
              <a:avLst/>
              <a:gdLst>
                <a:gd name="txL" fmla="*/ 3163 w 21600"/>
                <a:gd name="txT" fmla="*/ 3163 h 21600"/>
                <a:gd name="txR" fmla="*/ 18437 w 21600"/>
                <a:gd name="txB" fmla="*/ 18437 h 21600"/>
              </a:gdLst>
              <a:ahLst/>
              <a:cxnLst>
                <a:cxn ang="270">
                  <a:pos x="18183" y="2918"/>
                </a:cxn>
                <a:cxn ang="180">
                  <a:pos x="4138" y="5854"/>
                </a:cxn>
                <a:cxn ang="270">
                  <a:pos x="14761" y="6571"/>
                </a:cxn>
                <a:cxn ang="90">
                  <a:pos x="19536" y="21092"/>
                </a:cxn>
                <a:cxn ang="90">
                  <a:pos x="12202" y="20492"/>
                </a:cxn>
                <a:cxn ang="90">
                  <a:pos x="12802" y="13158"/>
                </a:cxn>
              </a:cxnLst>
              <a:rect l="txL" t="txT" r="txR" b="txB"/>
              <a:pathLst>
                <a:path w="21600" h="21600">
                  <a:moveTo>
                    <a:pt x="14549" y="15217"/>
                  </a:moveTo>
                  <a:arcTo wR="5794" hR="5794" stAng="2980523" swAng="-11585076"/>
                  <a:lnTo>
                    <a:pt x="2128" y="4362"/>
                  </a:lnTo>
                  <a:arcTo wR="10800" hR="10800" stAng="-8604553" swAng="11585076"/>
                  <a:lnTo>
                    <a:pt x="19536" y="21092"/>
                  </a:lnTo>
                  <a:lnTo>
                    <a:pt x="12202" y="20492"/>
                  </a:lnTo>
                  <a:lnTo>
                    <a:pt x="12802" y="13158"/>
                  </a:lnTo>
                  <a:lnTo>
                    <a:pt x="14549" y="15217"/>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183" name="任意多边形 7182"/>
            <p:cNvSpPr/>
            <p:nvPr/>
          </p:nvSpPr>
          <p:spPr>
            <a:xfrm>
              <a:off x="2736" y="2160"/>
              <a:ext cx="1008" cy="384"/>
            </a:xfrm>
            <a:custGeom>
              <a:avLst/>
              <a:gdLst>
                <a:gd name="txL" fmla="*/ 3163 w 21600"/>
                <a:gd name="txT" fmla="*/ 3163 h 21600"/>
                <a:gd name="txR" fmla="*/ 18437 w 21600"/>
                <a:gd name="txB" fmla="*/ 18437 h 21600"/>
              </a:gdLst>
              <a:ahLst/>
              <a:cxnLst>
                <a:cxn ang="270">
                  <a:pos x="18183" y="2918"/>
                </a:cxn>
                <a:cxn ang="180">
                  <a:pos x="4138" y="5854"/>
                </a:cxn>
                <a:cxn ang="270">
                  <a:pos x="14761" y="6571"/>
                </a:cxn>
                <a:cxn ang="90">
                  <a:pos x="19536" y="21092"/>
                </a:cxn>
                <a:cxn ang="90">
                  <a:pos x="12202" y="20492"/>
                </a:cxn>
                <a:cxn ang="90">
                  <a:pos x="12802" y="13158"/>
                </a:cxn>
              </a:cxnLst>
              <a:rect l="txL" t="txT" r="txR" b="txB"/>
              <a:pathLst>
                <a:path w="21600" h="21600">
                  <a:moveTo>
                    <a:pt x="14549" y="15217"/>
                  </a:moveTo>
                  <a:arcTo wR="5794" hR="5794" stAng="2980523" swAng="-11585076"/>
                  <a:lnTo>
                    <a:pt x="2128" y="4362"/>
                  </a:lnTo>
                  <a:arcTo wR="10800" hR="10800" stAng="-8604553" swAng="11585076"/>
                  <a:lnTo>
                    <a:pt x="19536" y="21092"/>
                  </a:lnTo>
                  <a:lnTo>
                    <a:pt x="12202" y="20492"/>
                  </a:lnTo>
                  <a:lnTo>
                    <a:pt x="12802" y="13158"/>
                  </a:lnTo>
                  <a:lnTo>
                    <a:pt x="14549" y="15217"/>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184" name="任意多边形 7183"/>
            <p:cNvSpPr/>
            <p:nvPr/>
          </p:nvSpPr>
          <p:spPr>
            <a:xfrm>
              <a:off x="1776" y="1680"/>
              <a:ext cx="1008" cy="384"/>
            </a:xfrm>
            <a:custGeom>
              <a:avLst/>
              <a:gdLst>
                <a:gd name="txL" fmla="*/ 3163 w 21600"/>
                <a:gd name="txT" fmla="*/ 3163 h 21600"/>
                <a:gd name="txR" fmla="*/ 18437 w 21600"/>
                <a:gd name="txB" fmla="*/ 18437 h 21600"/>
              </a:gdLst>
              <a:ahLst/>
              <a:cxnLst>
                <a:cxn ang="270">
                  <a:pos x="18183" y="2918"/>
                </a:cxn>
                <a:cxn ang="180">
                  <a:pos x="4138" y="5854"/>
                </a:cxn>
                <a:cxn ang="270">
                  <a:pos x="14761" y="6571"/>
                </a:cxn>
                <a:cxn ang="90">
                  <a:pos x="19536" y="21092"/>
                </a:cxn>
                <a:cxn ang="90">
                  <a:pos x="12202" y="20492"/>
                </a:cxn>
                <a:cxn ang="90">
                  <a:pos x="12802" y="13158"/>
                </a:cxn>
              </a:cxnLst>
              <a:rect l="txL" t="txT" r="txR" b="txB"/>
              <a:pathLst>
                <a:path w="21600" h="21600">
                  <a:moveTo>
                    <a:pt x="14549" y="15217"/>
                  </a:moveTo>
                  <a:arcTo wR="5794" hR="5794" stAng="2980523" swAng="-11585076"/>
                  <a:lnTo>
                    <a:pt x="2128" y="4362"/>
                  </a:lnTo>
                  <a:arcTo wR="10800" hR="10800" stAng="-8604553" swAng="11585076"/>
                  <a:lnTo>
                    <a:pt x="19536" y="21092"/>
                  </a:lnTo>
                  <a:lnTo>
                    <a:pt x="12202" y="20492"/>
                  </a:lnTo>
                  <a:lnTo>
                    <a:pt x="12802" y="13158"/>
                  </a:lnTo>
                  <a:lnTo>
                    <a:pt x="14549" y="15217"/>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185" name="左箭头 7184"/>
            <p:cNvSpPr/>
            <p:nvPr/>
          </p:nvSpPr>
          <p:spPr>
            <a:xfrm>
              <a:off x="1056" y="3648"/>
              <a:ext cx="3648" cy="432"/>
            </a:xfrm>
            <a:prstGeom prst="leftArrow">
              <a:avLst>
                <a:gd name="adj1" fmla="val 50000"/>
                <a:gd name="adj2" fmla="val 211111"/>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3010" name="文本框 43009"/>
          <p:cNvSpPr txBox="1"/>
          <p:nvPr/>
        </p:nvSpPr>
        <p:spPr>
          <a:xfrm>
            <a:off x="533400" y="685800"/>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、边际对比的激励原理</a:t>
            </a:r>
            <a:endParaRPr lang="zh-CN" altLang="en-US" sz="4000" b="1" dirty="0">
              <a:latin typeface="黑体" panose="02010609060101010101" pitchFamily="2" charset="-122"/>
              <a:ea typeface="黑体" panose="02010609060101010101" pitchFamily="2" charset="-122"/>
            </a:endParaRPr>
          </a:p>
        </p:txBody>
      </p:sp>
      <p:sp>
        <p:nvSpPr>
          <p:cNvPr id="43011" name="文本框 43010"/>
          <p:cNvSpPr txBox="1"/>
          <p:nvPr/>
        </p:nvSpPr>
        <p:spPr>
          <a:xfrm>
            <a:off x="6459538" y="2286000"/>
            <a:ext cx="1465262" cy="3810000"/>
          </a:xfrm>
          <a:prstGeom prst="rect">
            <a:avLst/>
          </a:prstGeom>
          <a:noFill/>
          <a:ln w="9525">
            <a:noFill/>
          </a:ln>
        </p:spPr>
        <p:txBody>
          <a:bodyPr vert="eaVert">
            <a:spAutoFit/>
          </a:bodyPr>
          <a:p>
            <a:pPr marL="457200" indent="-457200" algn="just">
              <a:spcBef>
                <a:spcPct val="50000"/>
              </a:spcBef>
              <a:spcAft>
                <a:spcPct val="50000"/>
              </a:spcAft>
              <a:buFont typeface="Wingdings" panose="05000000000000000000" pitchFamily="2" charset="2"/>
              <a:buChar char="q"/>
            </a:pPr>
            <a:r>
              <a:rPr lang="zh-CN" altLang="en-US" sz="2800" dirty="0">
                <a:latin typeface="Times New Roman" panose="02020603050405020304" pitchFamily="18" charset="0"/>
              </a:rPr>
              <a:t>边际对比悬殊的处境会使人把潜能发掘到最大。</a:t>
            </a:r>
            <a:endParaRPr lang="zh-CN" altLang="en-US" sz="2800" dirty="0">
              <a:latin typeface="Times New Roman" panose="02020603050405020304" pitchFamily="18" charset="0"/>
            </a:endParaRPr>
          </a:p>
        </p:txBody>
      </p:sp>
      <p:graphicFrame>
        <p:nvGraphicFramePr>
          <p:cNvPr id="43012" name="对象 43011"/>
          <p:cNvGraphicFramePr/>
          <p:nvPr/>
        </p:nvGraphicFramePr>
        <p:xfrm>
          <a:off x="533400" y="2819400"/>
          <a:ext cx="5410200" cy="2935288"/>
        </p:xfrm>
        <a:graphic>
          <a:graphicData uri="http://schemas.openxmlformats.org/presentationml/2006/ole">
            <mc:AlternateContent xmlns:mc="http://schemas.openxmlformats.org/markup-compatibility/2006">
              <mc:Choice xmlns:v="urn:schemas-microsoft-com:vml" Requires="v">
                <p:oleObj spid="_x0000_s3076" name="" r:id="rId1" imgW="3757930" imgH="2005330" progId="Imaging.Document">
                  <p:embed/>
                </p:oleObj>
              </mc:Choice>
              <mc:Fallback>
                <p:oleObj name="" r:id="rId1" imgW="3757930" imgH="2005330" progId="Imaging.Document">
                  <p:embed/>
                  <p:pic>
                    <p:nvPicPr>
                      <p:cNvPr id="0" name="图片 3075"/>
                      <p:cNvPicPr/>
                      <p:nvPr/>
                    </p:nvPicPr>
                    <p:blipFill>
                      <a:blip r:embed="rId2"/>
                      <a:stretch>
                        <a:fillRect/>
                      </a:stretch>
                    </p:blipFill>
                    <p:spPr>
                      <a:xfrm>
                        <a:off x="533400" y="2819400"/>
                        <a:ext cx="5410200" cy="2935288"/>
                      </a:xfrm>
                      <a:prstGeom prst="rect">
                        <a:avLst/>
                      </a:prstGeom>
                      <a:noFill/>
                      <a:ln w="38100">
                        <a:noFill/>
                        <a:miter/>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4" name="直接连接符 44033"/>
          <p:cNvSpPr/>
          <p:nvPr/>
        </p:nvSpPr>
        <p:spPr>
          <a:xfrm>
            <a:off x="2514600" y="4114800"/>
            <a:ext cx="0" cy="2133600"/>
          </a:xfrm>
          <a:prstGeom prst="line">
            <a:avLst/>
          </a:prstGeom>
          <a:ln w="57150" cap="flat" cmpd="thinThick">
            <a:solidFill>
              <a:schemeClr val="tx1"/>
            </a:solidFill>
            <a:prstDash val="solid"/>
            <a:headEnd type="none" w="med" len="med"/>
            <a:tailEnd type="none" w="med" len="med"/>
          </a:ln>
        </p:spPr>
      </p:sp>
      <p:sp>
        <p:nvSpPr>
          <p:cNvPr id="44035" name="直接连接符 44034"/>
          <p:cNvSpPr/>
          <p:nvPr/>
        </p:nvSpPr>
        <p:spPr>
          <a:xfrm>
            <a:off x="2514600" y="4114800"/>
            <a:ext cx="6172200" cy="0"/>
          </a:xfrm>
          <a:prstGeom prst="line">
            <a:avLst/>
          </a:prstGeom>
          <a:ln w="57150" cap="flat" cmpd="thinThick">
            <a:solidFill>
              <a:schemeClr val="tx1"/>
            </a:solidFill>
            <a:prstDash val="solid"/>
            <a:headEnd type="none" w="med" len="med"/>
            <a:tailEnd type="none" w="med" len="med"/>
          </a:ln>
        </p:spPr>
      </p:sp>
      <p:sp>
        <p:nvSpPr>
          <p:cNvPr id="44036" name="直接连接符 44035"/>
          <p:cNvSpPr/>
          <p:nvPr/>
        </p:nvSpPr>
        <p:spPr>
          <a:xfrm>
            <a:off x="1371600" y="3733800"/>
            <a:ext cx="7315200" cy="2819400"/>
          </a:xfrm>
          <a:prstGeom prst="line">
            <a:avLst/>
          </a:prstGeom>
          <a:ln w="9525" cap="flat" cmpd="sng">
            <a:solidFill>
              <a:schemeClr val="tx1"/>
            </a:solidFill>
            <a:prstDash val="solid"/>
            <a:headEnd type="none" w="med" len="med"/>
            <a:tailEnd type="none" w="med" len="med"/>
          </a:ln>
        </p:spPr>
      </p:sp>
      <p:sp>
        <p:nvSpPr>
          <p:cNvPr id="44037" name="文本框 44036"/>
          <p:cNvSpPr txBox="1"/>
          <p:nvPr/>
        </p:nvSpPr>
        <p:spPr>
          <a:xfrm>
            <a:off x="3810000" y="2940050"/>
            <a:ext cx="1143000" cy="1098550"/>
          </a:xfrm>
          <a:prstGeom prst="rect">
            <a:avLst/>
          </a:prstGeom>
          <a:noFill/>
          <a:ln w="9525">
            <a:noFill/>
          </a:ln>
        </p:spPr>
        <p:txBody>
          <a:bodyPr>
            <a:spAutoFit/>
          </a:bodyPr>
          <a:p>
            <a:pPr>
              <a:spcBef>
                <a:spcPct val="50000"/>
              </a:spcBef>
            </a:pPr>
            <a:r>
              <a:rPr lang="zh-CN" altLang="en-US" sz="6600">
                <a:latin typeface="Times New Roman" panose="02020603050405020304" pitchFamily="18" charset="0"/>
                <a:ea typeface="方正舒体" panose="02010601030101010101" pitchFamily="2" charset="-122"/>
              </a:rPr>
              <a:t>生</a:t>
            </a:r>
            <a:endParaRPr lang="zh-CN" altLang="en-US" sz="6600">
              <a:latin typeface="Times New Roman" panose="02020603050405020304" pitchFamily="18" charset="0"/>
              <a:ea typeface="方正舒体" panose="02010601030101010101" pitchFamily="2" charset="-122"/>
            </a:endParaRPr>
          </a:p>
        </p:txBody>
      </p:sp>
      <p:sp>
        <p:nvSpPr>
          <p:cNvPr id="44038" name="文本框 44037"/>
          <p:cNvSpPr txBox="1"/>
          <p:nvPr/>
        </p:nvSpPr>
        <p:spPr>
          <a:xfrm>
            <a:off x="1524000" y="4191000"/>
            <a:ext cx="687388" cy="2057400"/>
          </a:xfrm>
          <a:prstGeom prst="rect">
            <a:avLst/>
          </a:prstGeom>
          <a:noFill/>
          <a:ln w="76200" cap="flat" cmpd="sng">
            <a:solidFill>
              <a:schemeClr val="tx1"/>
            </a:solidFill>
            <a:prstDash val="solid"/>
            <a:miter/>
            <a:headEnd type="none" w="med" len="med"/>
            <a:tailEnd type="none" w="med" len="med"/>
          </a:ln>
        </p:spPr>
        <p:txBody>
          <a:bodyPr vert="eaVert">
            <a:spAutoFit/>
          </a:bodyPr>
          <a:p>
            <a:pPr>
              <a:spcBef>
                <a:spcPct val="50000"/>
              </a:spcBef>
            </a:pPr>
            <a:r>
              <a:rPr lang="zh-CN" altLang="en-US" sz="2800" dirty="0">
                <a:latin typeface="Times New Roman" panose="02020603050405020304" pitchFamily="18" charset="0"/>
                <a:ea typeface="方正姚体" panose="02010601030101010101" pitchFamily="2" charset="-122"/>
              </a:rPr>
              <a:t>死、失、辱</a:t>
            </a:r>
            <a:endParaRPr lang="zh-CN" altLang="en-US" sz="2800">
              <a:latin typeface="Times New Roman" panose="02020603050405020304" pitchFamily="18" charset="0"/>
              <a:ea typeface="方正姚体" panose="02010601030101010101" pitchFamily="2" charset="-122"/>
            </a:endParaRPr>
          </a:p>
        </p:txBody>
      </p:sp>
      <p:sp>
        <p:nvSpPr>
          <p:cNvPr id="44039" name="云形标注 44038"/>
          <p:cNvSpPr/>
          <p:nvPr/>
        </p:nvSpPr>
        <p:spPr>
          <a:xfrm>
            <a:off x="762000" y="1905000"/>
            <a:ext cx="3657600" cy="1828800"/>
          </a:xfrm>
          <a:prstGeom prst="cloudCallout">
            <a:avLst>
              <a:gd name="adj1" fmla="val -4685"/>
              <a:gd name="adj2" fmla="val 71269"/>
            </a:avLst>
          </a:prstGeom>
          <a:solidFill>
            <a:schemeClr val="bg1"/>
          </a:solidFill>
          <a:ln w="9525" cap="flat" cmpd="sng">
            <a:solidFill>
              <a:schemeClr val="tx1"/>
            </a:solidFill>
            <a:prstDash val="solid"/>
            <a:headEnd type="none" w="med" len="med"/>
            <a:tailEnd type="none" w="med" len="med"/>
          </a:ln>
        </p:spPr>
        <p:txBody>
          <a:bodyPr/>
          <a:p>
            <a:pPr algn="ctr"/>
            <a:r>
              <a:rPr lang="zh-CN" altLang="en-US" sz="2800" dirty="0">
                <a:latin typeface="Times New Roman" panose="02020603050405020304" pitchFamily="18" charset="0"/>
              </a:rPr>
              <a:t>任何人都会做出求生、求得、求荣的选择。</a:t>
            </a:r>
            <a:endParaRPr lang="zh-CN" altLang="en-US" sz="2800">
              <a:latin typeface="Times New Roman" panose="02020603050405020304" pitchFamily="18" charset="0"/>
            </a:endParaRPr>
          </a:p>
        </p:txBody>
      </p:sp>
      <p:sp>
        <p:nvSpPr>
          <p:cNvPr id="44040" name="文本框 44039"/>
          <p:cNvSpPr txBox="1"/>
          <p:nvPr/>
        </p:nvSpPr>
        <p:spPr>
          <a:xfrm>
            <a:off x="685800" y="765175"/>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、边际对比的激励原理</a:t>
            </a:r>
            <a:endParaRPr lang="zh-CN" altLang="en-US" sz="4000" b="1" dirty="0">
              <a:latin typeface="黑体" panose="02010609060101010101" pitchFamily="2" charset="-122"/>
              <a:ea typeface="黑体" panose="02010609060101010101" pitchFamily="2" charset="-122"/>
            </a:endParaRPr>
          </a:p>
        </p:txBody>
      </p:sp>
      <p:sp>
        <p:nvSpPr>
          <p:cNvPr id="44041" name="矩形 44040"/>
          <p:cNvSpPr/>
          <p:nvPr/>
        </p:nvSpPr>
        <p:spPr>
          <a:xfrm>
            <a:off x="5410200" y="2362200"/>
            <a:ext cx="1022350" cy="1098550"/>
          </a:xfrm>
          <a:prstGeom prst="rect">
            <a:avLst/>
          </a:prstGeom>
          <a:noFill/>
          <a:ln w="9525">
            <a:noFill/>
          </a:ln>
        </p:spPr>
        <p:txBody>
          <a:bodyPr wrap="none" anchor="t" anchorCtr="0">
            <a:spAutoFit/>
          </a:bodyPr>
          <a:p>
            <a:r>
              <a:rPr lang="zh-CN" altLang="en-US" sz="6600" dirty="0">
                <a:latin typeface="Times New Roman" panose="02020603050405020304" pitchFamily="18" charset="0"/>
                <a:ea typeface="方正舒体" panose="02010601030101010101" pitchFamily="2" charset="-122"/>
              </a:rPr>
              <a:t>得</a:t>
            </a:r>
            <a:endParaRPr lang="zh-CN" altLang="en-US" sz="6600" dirty="0">
              <a:latin typeface="Times New Roman" panose="02020603050405020304" pitchFamily="18" charset="0"/>
              <a:ea typeface="方正舒体" panose="02010601030101010101" pitchFamily="2" charset="-122"/>
            </a:endParaRPr>
          </a:p>
        </p:txBody>
      </p:sp>
      <p:sp>
        <p:nvSpPr>
          <p:cNvPr id="44042" name="矩形 44041"/>
          <p:cNvSpPr/>
          <p:nvPr/>
        </p:nvSpPr>
        <p:spPr>
          <a:xfrm>
            <a:off x="7010400" y="1828800"/>
            <a:ext cx="1022350" cy="1098550"/>
          </a:xfrm>
          <a:prstGeom prst="rect">
            <a:avLst/>
          </a:prstGeom>
          <a:noFill/>
          <a:ln w="9525">
            <a:noFill/>
          </a:ln>
        </p:spPr>
        <p:txBody>
          <a:bodyPr wrap="none" anchor="t" anchorCtr="0">
            <a:spAutoFit/>
          </a:bodyPr>
          <a:p>
            <a:pPr>
              <a:spcBef>
                <a:spcPct val="50000"/>
              </a:spcBef>
            </a:pPr>
            <a:r>
              <a:rPr lang="zh-CN" altLang="en-US" sz="6600" dirty="0">
                <a:latin typeface="Times New Roman" panose="02020603050405020304" pitchFamily="18" charset="0"/>
                <a:ea typeface="方正舒体" panose="02010601030101010101" pitchFamily="2" charset="-122"/>
              </a:rPr>
              <a:t>荣</a:t>
            </a:r>
            <a:endParaRPr lang="zh-CN" altLang="en-US" sz="6600" dirty="0">
              <a:latin typeface="Times New Roman" panose="02020603050405020304" pitchFamily="18" charset="0"/>
              <a:ea typeface="方正舒体" panose="02010601030101010101" pitchFamily="2" charset="-122"/>
            </a:endParaRPr>
          </a:p>
        </p:txBody>
      </p:sp>
      <p:sp>
        <p:nvSpPr>
          <p:cNvPr id="44043" name="直接连接符 44042"/>
          <p:cNvSpPr/>
          <p:nvPr/>
        </p:nvSpPr>
        <p:spPr>
          <a:xfrm flipV="1">
            <a:off x="2514600" y="3733800"/>
            <a:ext cx="1371600" cy="381000"/>
          </a:xfrm>
          <a:prstGeom prst="line">
            <a:avLst/>
          </a:prstGeom>
          <a:ln w="76200" cap="flat" cmpd="tri">
            <a:solidFill>
              <a:schemeClr val="tx1"/>
            </a:solidFill>
            <a:prstDash val="solid"/>
            <a:headEnd type="none" w="med" len="med"/>
            <a:tailEnd type="triangle" w="med" len="med"/>
          </a:ln>
        </p:spPr>
      </p:sp>
      <p:sp>
        <p:nvSpPr>
          <p:cNvPr id="44044" name="直接连接符 44043"/>
          <p:cNvSpPr/>
          <p:nvPr/>
        </p:nvSpPr>
        <p:spPr>
          <a:xfrm flipV="1">
            <a:off x="4648200" y="3200400"/>
            <a:ext cx="914400" cy="304800"/>
          </a:xfrm>
          <a:prstGeom prst="line">
            <a:avLst/>
          </a:prstGeom>
          <a:ln w="76200" cap="flat" cmpd="tri">
            <a:solidFill>
              <a:schemeClr val="tx1"/>
            </a:solidFill>
            <a:prstDash val="solid"/>
            <a:headEnd type="none" w="med" len="med"/>
            <a:tailEnd type="triangle" w="med" len="med"/>
          </a:ln>
        </p:spPr>
      </p:sp>
      <p:sp>
        <p:nvSpPr>
          <p:cNvPr id="44045" name="直接连接符 44044"/>
          <p:cNvSpPr/>
          <p:nvPr/>
        </p:nvSpPr>
        <p:spPr>
          <a:xfrm flipV="1">
            <a:off x="6248400" y="2590800"/>
            <a:ext cx="914400" cy="381000"/>
          </a:xfrm>
          <a:prstGeom prst="line">
            <a:avLst/>
          </a:prstGeom>
          <a:ln w="76200" cap="flat" cmpd="tri">
            <a:solidFill>
              <a:schemeClr val="tx1"/>
            </a:solidFill>
            <a:prstDash val="solid"/>
            <a:headEnd type="none" w="med" len="med"/>
            <a:tailEnd type="triangle" w="med" len="med"/>
          </a:ln>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5058" name="文本框 45057"/>
          <p:cNvSpPr txBox="1"/>
          <p:nvPr/>
        </p:nvSpPr>
        <p:spPr>
          <a:xfrm>
            <a:off x="533400" y="685800"/>
            <a:ext cx="80772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、变化比率的比较原理</a:t>
            </a:r>
            <a:endParaRPr lang="zh-CN" altLang="en-US" sz="4000" b="1" dirty="0">
              <a:latin typeface="黑体" panose="02010609060101010101" pitchFamily="2" charset="-122"/>
              <a:ea typeface="黑体" panose="02010609060101010101" pitchFamily="2" charset="-122"/>
            </a:endParaRPr>
          </a:p>
        </p:txBody>
      </p:sp>
      <p:sp>
        <p:nvSpPr>
          <p:cNvPr id="45059" name="文本框 45058"/>
          <p:cNvSpPr txBox="1"/>
          <p:nvPr/>
        </p:nvSpPr>
        <p:spPr>
          <a:xfrm>
            <a:off x="5864225" y="1828800"/>
            <a:ext cx="2746375" cy="4343400"/>
          </a:xfrm>
          <a:prstGeom prst="rect">
            <a:avLst/>
          </a:prstGeom>
          <a:noFill/>
          <a:ln w="9525">
            <a:noFill/>
          </a:ln>
        </p:spPr>
        <p:txBody>
          <a:bodyPr vert="eaVert">
            <a:spAutoFit/>
          </a:bodyPr>
          <a:p>
            <a:pPr algn="just">
              <a:spcBef>
                <a:spcPct val="50000"/>
              </a:spcBef>
              <a:spcAft>
                <a:spcPct val="40000"/>
              </a:spcAft>
            </a:pP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ea typeface="楷体_GB2312" pitchFamily="49" charset="-122"/>
              </a:rPr>
              <a:t>没有基数差别，没有量纲差别，才能进行真正的比较。持续不断的发展变化比率的比较，会把前提条件上的差异弱化得微不足道。</a:t>
            </a:r>
            <a:endParaRPr lang="zh-CN" altLang="en-US" sz="2800">
              <a:latin typeface="Times New Roman" panose="02020603050405020304" pitchFamily="18" charset="0"/>
            </a:endParaRPr>
          </a:p>
        </p:txBody>
      </p:sp>
      <p:sp>
        <p:nvSpPr>
          <p:cNvPr id="45060" name="直接连接符 45059"/>
          <p:cNvSpPr/>
          <p:nvPr/>
        </p:nvSpPr>
        <p:spPr>
          <a:xfrm flipV="1">
            <a:off x="1001713" y="2643188"/>
            <a:ext cx="2873375" cy="1809750"/>
          </a:xfrm>
          <a:prstGeom prst="line">
            <a:avLst/>
          </a:prstGeom>
          <a:ln w="9525" cap="flat" cmpd="sng">
            <a:solidFill>
              <a:srgbClr val="000000"/>
            </a:solidFill>
            <a:prstDash val="solid"/>
            <a:headEnd type="none" w="med" len="med"/>
            <a:tailEnd type="none" w="med" len="med"/>
          </a:ln>
        </p:spPr>
      </p:sp>
      <p:sp>
        <p:nvSpPr>
          <p:cNvPr id="45061" name="圆角矩形标注 45060"/>
          <p:cNvSpPr/>
          <p:nvPr/>
        </p:nvSpPr>
        <p:spPr>
          <a:xfrm>
            <a:off x="3756025" y="3678238"/>
            <a:ext cx="1196975" cy="893762"/>
          </a:xfrm>
          <a:prstGeom prst="wedgeRoundRectCallout">
            <a:avLst>
              <a:gd name="adj1" fmla="val -178778"/>
              <a:gd name="adj2" fmla="val -47157"/>
              <a:gd name="adj3" fmla="val 16667"/>
            </a:avLst>
          </a:prstGeom>
          <a:solidFill>
            <a:srgbClr val="FFFFFF"/>
          </a:solidFill>
          <a:ln w="9525" cap="flat" cmpd="sng">
            <a:solidFill>
              <a:srgbClr val="000000"/>
            </a:solidFill>
            <a:prstDash val="solid"/>
            <a:miter/>
            <a:headEnd type="none" w="med" len="med"/>
            <a:tailEnd type="none" w="med" len="med"/>
          </a:ln>
        </p:spPr>
        <p:txBody>
          <a:bodyPr/>
          <a:p>
            <a:pPr eaLnBrk="0" hangingPunct="0"/>
            <a:r>
              <a:rPr lang="zh-CN" altLang="en-US" sz="2400" dirty="0">
                <a:latin typeface="Times New Roman" panose="02020603050405020304" pitchFamily="18" charset="0"/>
              </a:rPr>
              <a:t>变化的比率</a:t>
            </a:r>
            <a:endParaRPr lang="zh-CN" altLang="en-US" sz="2400" dirty="0">
              <a:latin typeface="Times New Roman" panose="02020603050405020304" pitchFamily="18" charset="0"/>
            </a:endParaRPr>
          </a:p>
        </p:txBody>
      </p:sp>
      <p:sp>
        <p:nvSpPr>
          <p:cNvPr id="45062" name="直接连接符 45061"/>
          <p:cNvSpPr/>
          <p:nvPr/>
        </p:nvSpPr>
        <p:spPr>
          <a:xfrm flipV="1">
            <a:off x="1001713" y="2514600"/>
            <a:ext cx="1587" cy="2971800"/>
          </a:xfrm>
          <a:prstGeom prst="line">
            <a:avLst/>
          </a:prstGeom>
          <a:ln w="9525" cap="flat" cmpd="sng">
            <a:solidFill>
              <a:srgbClr val="000000"/>
            </a:solidFill>
            <a:prstDash val="solid"/>
            <a:headEnd type="none" w="med" len="med"/>
            <a:tailEnd type="triangle" w="med" len="med"/>
          </a:ln>
        </p:spPr>
      </p:sp>
      <p:sp>
        <p:nvSpPr>
          <p:cNvPr id="45063" name="直接连接符 45062"/>
          <p:cNvSpPr/>
          <p:nvPr/>
        </p:nvSpPr>
        <p:spPr>
          <a:xfrm>
            <a:off x="762000" y="5227638"/>
            <a:ext cx="5029200" cy="1587"/>
          </a:xfrm>
          <a:prstGeom prst="line">
            <a:avLst/>
          </a:prstGeom>
          <a:ln w="9525" cap="flat" cmpd="sng">
            <a:solidFill>
              <a:srgbClr val="000000"/>
            </a:solidFill>
            <a:prstDash val="solid"/>
            <a:headEnd type="none" w="med" len="med"/>
            <a:tailEnd type="triangle" w="med" len="med"/>
          </a:ln>
        </p:spPr>
      </p:sp>
      <p:sp>
        <p:nvSpPr>
          <p:cNvPr id="45064" name="直接连接符 45063"/>
          <p:cNvSpPr/>
          <p:nvPr/>
        </p:nvSpPr>
        <p:spPr>
          <a:xfrm>
            <a:off x="2198688" y="3678238"/>
            <a:ext cx="1587" cy="1549400"/>
          </a:xfrm>
          <a:prstGeom prst="line">
            <a:avLst/>
          </a:prstGeom>
          <a:ln w="9525" cap="rnd" cmpd="sng">
            <a:solidFill>
              <a:srgbClr val="000000"/>
            </a:solidFill>
            <a:prstDash val="sysDot"/>
            <a:headEnd type="none" w="med" len="med"/>
            <a:tailEnd type="none" w="med" len="med"/>
          </a:ln>
        </p:spPr>
      </p:sp>
      <p:sp>
        <p:nvSpPr>
          <p:cNvPr id="45065" name="任意多边形 45064"/>
          <p:cNvSpPr/>
          <p:nvPr/>
        </p:nvSpPr>
        <p:spPr>
          <a:xfrm>
            <a:off x="1481138" y="3289300"/>
            <a:ext cx="2514600" cy="1809750"/>
          </a:xfrm>
          <a:custGeom>
            <a:avLst/>
            <a:gdLst/>
            <a:ahLst/>
            <a:cxnLst/>
            <a:pathLst>
              <a:path w="2205" h="2002">
                <a:moveTo>
                  <a:pt x="0" y="2002"/>
                </a:moveTo>
                <a:cubicBezTo>
                  <a:pt x="131" y="1382"/>
                  <a:pt x="262" y="763"/>
                  <a:pt x="630" y="429"/>
                </a:cubicBezTo>
                <a:cubicBezTo>
                  <a:pt x="998" y="95"/>
                  <a:pt x="1942" y="72"/>
                  <a:pt x="2205" y="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45066" name="直接连接符 45065"/>
          <p:cNvSpPr/>
          <p:nvPr/>
        </p:nvSpPr>
        <p:spPr>
          <a:xfrm>
            <a:off x="1001713" y="3678238"/>
            <a:ext cx="1196975" cy="1587"/>
          </a:xfrm>
          <a:prstGeom prst="line">
            <a:avLst/>
          </a:prstGeom>
          <a:ln w="9525" cap="rnd" cmpd="sng">
            <a:solidFill>
              <a:srgbClr val="000000"/>
            </a:solidFill>
            <a:prstDash val="sysDot"/>
            <a:headEnd type="none" w="med" len="med"/>
            <a:tailEnd type="none" w="med" len="med"/>
          </a:ln>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4562" name="文本框 194561"/>
          <p:cNvSpPr txBox="1"/>
          <p:nvPr/>
        </p:nvSpPr>
        <p:spPr>
          <a:xfrm>
            <a:off x="1447800" y="228600"/>
            <a:ext cx="6400800" cy="914400"/>
          </a:xfrm>
          <a:prstGeom prst="rect">
            <a:avLst/>
          </a:prstGeom>
          <a:noFill/>
          <a:ln w="9525">
            <a:noFill/>
          </a:ln>
        </p:spPr>
        <p:txBody>
          <a:bodyPr>
            <a:spAutoFit/>
          </a:bodyPr>
          <a:p>
            <a:pPr algn="ctr">
              <a:spcBef>
                <a:spcPct val="50000"/>
              </a:spcBef>
            </a:pPr>
            <a:r>
              <a:rPr lang="zh-CN" altLang="en-US" sz="5400" dirty="0">
                <a:latin typeface="Times New Roman" panose="02020603050405020304" pitchFamily="18" charset="0"/>
                <a:ea typeface="黑体" panose="02010609060101010101" pitchFamily="2" charset="-122"/>
              </a:rPr>
              <a:t>买卖发大财</a:t>
            </a:r>
            <a:r>
              <a:rPr lang="zh-CN" altLang="en-US" sz="5400" dirty="0">
                <a:latin typeface="Times New Roman" panose="02020603050405020304" pitchFamily="18" charset="0"/>
              </a:rPr>
              <a:t> </a:t>
            </a:r>
            <a:endParaRPr lang="zh-CN" altLang="en-US" sz="5400">
              <a:latin typeface="Times New Roman" panose="02020603050405020304" pitchFamily="18" charset="0"/>
            </a:endParaRPr>
          </a:p>
        </p:txBody>
      </p:sp>
      <p:sp>
        <p:nvSpPr>
          <p:cNvPr id="194563" name="文本框 194562"/>
          <p:cNvSpPr txBox="1"/>
          <p:nvPr/>
        </p:nvSpPr>
        <p:spPr>
          <a:xfrm>
            <a:off x="304800" y="1066800"/>
            <a:ext cx="8534400" cy="5575300"/>
          </a:xfrm>
          <a:prstGeom prst="rect">
            <a:avLst/>
          </a:prstGeom>
          <a:noFill/>
          <a:ln w="9525">
            <a:noFill/>
          </a:ln>
        </p:spPr>
        <p:txBody>
          <a:bodyPr>
            <a:spAutoFit/>
          </a:bodyPr>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每人发</a:t>
            </a:r>
            <a:r>
              <a:rPr lang="en-US" altLang="zh-CN" sz="2000">
                <a:latin typeface="Times New Roman" panose="02020603050405020304" pitchFamily="18" charset="0"/>
              </a:rPr>
              <a:t>5</a:t>
            </a:r>
            <a:r>
              <a:rPr lang="zh-CN" altLang="en-US" sz="2000" dirty="0">
                <a:latin typeface="Times New Roman" panose="02020603050405020304" pitchFamily="18" charset="0"/>
              </a:rPr>
              <a:t>张牌，选花点最大的一张（不分花色</a:t>
            </a:r>
            <a:r>
              <a:rPr lang="zh-CN" altLang="en-US" sz="2000">
                <a:latin typeface="Times New Roman" panose="02020603050405020304" pitchFamily="18" charset="0"/>
              </a:rPr>
              <a:t>）</a:t>
            </a:r>
            <a:r>
              <a:rPr lang="zh-CN" altLang="en-US" sz="2000" dirty="0">
                <a:latin typeface="Times New Roman" panose="02020603050405020304" pitchFamily="18" charset="0"/>
              </a:rPr>
              <a:t>确立为基标，亮在一边，不能换；</a:t>
            </a:r>
            <a:endParaRPr lang="zh-CN" altLang="en-US" sz="2000" dirty="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牌主将其余</a:t>
            </a:r>
            <a:r>
              <a:rPr lang="en-US" altLang="zh-CN" sz="2000">
                <a:latin typeface="Times New Roman" panose="02020603050405020304" pitchFamily="18" charset="0"/>
              </a:rPr>
              <a:t>4</a:t>
            </a:r>
            <a:r>
              <a:rPr lang="zh-CN" altLang="en-US" sz="2000" dirty="0">
                <a:latin typeface="Times New Roman" panose="02020603050405020304" pitchFamily="18" charset="0"/>
              </a:rPr>
              <a:t>张用于与他人交换；</a:t>
            </a:r>
            <a:endParaRPr lang="zh-CN" altLang="en-US" sz="2000" dirty="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交换开始时被用于交换的花点必须都小于持牌人所选择的基标，若违犯，交换对象可从他的牌中选择任何一张交换对象需要的牌；</a:t>
            </a:r>
            <a:endParaRPr lang="zh-CN" altLang="en-US" sz="2000" dirty="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第一市开始，限时</a:t>
            </a:r>
            <a:r>
              <a:rPr lang="en-US" altLang="zh-CN" sz="2000">
                <a:latin typeface="Times New Roman" panose="02020603050405020304" pitchFamily="18" charset="0"/>
              </a:rPr>
              <a:t>1</a:t>
            </a:r>
            <a:r>
              <a:rPr lang="zh-CN" altLang="en-US" sz="2000" dirty="0">
                <a:latin typeface="Times New Roman" panose="02020603050405020304" pitchFamily="18" charset="0"/>
              </a:rPr>
              <a:t>分钟，由牌主自由选择与人交换，看谁能以最快的速度通过交换实现花点数的最大增加；</a:t>
            </a:r>
            <a:endParaRPr lang="zh-CN" altLang="en-US" sz="2000" dirty="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花点呈循环增加，依次为</a:t>
            </a:r>
            <a:r>
              <a:rPr lang="en-US" altLang="zh-CN" sz="2000">
                <a:latin typeface="Times New Roman" panose="02020603050405020304" pitchFamily="18" charset="0"/>
              </a:rPr>
              <a:t>1</a:t>
            </a:r>
            <a:r>
              <a:rPr lang="zh-CN" altLang="en-US" sz="2000" dirty="0">
                <a:latin typeface="Times New Roman" panose="02020603050405020304" pitchFamily="18" charset="0"/>
              </a:rPr>
              <a:t>，</a:t>
            </a:r>
            <a:r>
              <a:rPr lang="en-US" altLang="zh-CN" sz="2000">
                <a:latin typeface="Times New Roman" panose="02020603050405020304" pitchFamily="18" charset="0"/>
              </a:rPr>
              <a:t>2</a:t>
            </a:r>
            <a:r>
              <a:rPr lang="zh-CN" altLang="en-US" sz="2000" dirty="0">
                <a:latin typeface="Times New Roman" panose="02020603050405020304" pitchFamily="18" charset="0"/>
              </a:rPr>
              <a:t>，</a:t>
            </a:r>
            <a:r>
              <a:rPr lang="en-US" altLang="zh-CN" sz="2000">
                <a:latin typeface="Times New Roman" panose="02020603050405020304" pitchFamily="18" charset="0"/>
              </a:rPr>
              <a:t>3</a:t>
            </a:r>
            <a:r>
              <a:rPr lang="zh-CN" altLang="en-US" sz="2000" dirty="0">
                <a:latin typeface="Times New Roman" panose="02020603050405020304" pitchFamily="18" charset="0"/>
              </a:rPr>
              <a:t>，</a:t>
            </a:r>
            <a:r>
              <a:rPr lang="en-US" altLang="zh-CN" sz="2000">
                <a:latin typeface="Times New Roman" panose="02020603050405020304" pitchFamily="18" charset="0"/>
              </a:rPr>
              <a:t>4</a:t>
            </a:r>
            <a:r>
              <a:rPr lang="zh-CN" altLang="en-US" sz="2000" dirty="0">
                <a:latin typeface="Times New Roman" panose="02020603050405020304" pitchFamily="18" charset="0"/>
              </a:rPr>
              <a:t>，</a:t>
            </a:r>
            <a:r>
              <a:rPr lang="en-US" altLang="zh-CN" sz="2000">
                <a:latin typeface="Times New Roman" panose="02020603050405020304" pitchFamily="18" charset="0"/>
              </a:rPr>
              <a:t>5</a:t>
            </a:r>
            <a:r>
              <a:rPr lang="zh-CN" altLang="en-US" sz="2000" dirty="0">
                <a:latin typeface="Times New Roman" panose="02020603050405020304" pitchFamily="18" charset="0"/>
              </a:rPr>
              <a:t>，</a:t>
            </a:r>
            <a:r>
              <a:rPr lang="en-US" altLang="zh-CN" sz="2000">
                <a:latin typeface="Times New Roman" panose="02020603050405020304" pitchFamily="18" charset="0"/>
              </a:rPr>
              <a:t>6</a:t>
            </a:r>
            <a:r>
              <a:rPr lang="zh-CN" altLang="en-US" sz="2000" dirty="0">
                <a:latin typeface="Times New Roman" panose="02020603050405020304" pitchFamily="18" charset="0"/>
              </a:rPr>
              <a:t>，</a:t>
            </a:r>
            <a:r>
              <a:rPr lang="en-US" altLang="zh-CN" sz="2000">
                <a:latin typeface="Times New Roman" panose="02020603050405020304" pitchFamily="18" charset="0"/>
              </a:rPr>
              <a:t>7</a:t>
            </a:r>
            <a:r>
              <a:rPr lang="zh-CN" altLang="en-US" sz="2000" dirty="0">
                <a:latin typeface="Times New Roman" panose="02020603050405020304" pitchFamily="18" charset="0"/>
              </a:rPr>
              <a:t>，</a:t>
            </a:r>
            <a:r>
              <a:rPr lang="en-US" altLang="zh-CN" sz="2000">
                <a:latin typeface="Times New Roman" panose="02020603050405020304" pitchFamily="18" charset="0"/>
              </a:rPr>
              <a:t>8</a:t>
            </a:r>
            <a:r>
              <a:rPr lang="zh-CN" altLang="en-US" sz="2000" dirty="0">
                <a:latin typeface="Times New Roman" panose="02020603050405020304" pitchFamily="18" charset="0"/>
              </a:rPr>
              <a:t>，</a:t>
            </a:r>
            <a:r>
              <a:rPr lang="en-US" altLang="zh-CN" sz="2000">
                <a:latin typeface="Times New Roman" panose="02020603050405020304" pitchFamily="18" charset="0"/>
              </a:rPr>
              <a:t>9</a:t>
            </a:r>
            <a:r>
              <a:rPr lang="zh-CN" altLang="en-US" sz="2000" dirty="0">
                <a:latin typeface="Times New Roman" panose="02020603050405020304" pitchFamily="18" charset="0"/>
              </a:rPr>
              <a:t>，</a:t>
            </a:r>
            <a:r>
              <a:rPr lang="en-US" altLang="zh-CN" sz="2000">
                <a:latin typeface="Times New Roman" panose="02020603050405020304" pitchFamily="18" charset="0"/>
              </a:rPr>
              <a:t>10</a:t>
            </a:r>
            <a:r>
              <a:rPr lang="zh-CN" altLang="en-US" sz="2000" dirty="0">
                <a:latin typeface="Times New Roman" panose="02020603050405020304" pitchFamily="18" charset="0"/>
              </a:rPr>
              <a:t>，</a:t>
            </a:r>
            <a:r>
              <a:rPr lang="en-US" altLang="zh-CN" sz="2000">
                <a:latin typeface="Times New Roman" panose="02020603050405020304" pitchFamily="18" charset="0"/>
              </a:rPr>
              <a:t>11</a:t>
            </a:r>
            <a:r>
              <a:rPr lang="zh-CN" altLang="en-US" sz="2000" dirty="0">
                <a:latin typeface="Times New Roman" panose="02020603050405020304" pitchFamily="18" charset="0"/>
              </a:rPr>
              <a:t>，</a:t>
            </a:r>
            <a:r>
              <a:rPr lang="en-US" altLang="zh-CN" sz="2000">
                <a:latin typeface="Times New Roman" panose="02020603050405020304" pitchFamily="18" charset="0"/>
              </a:rPr>
              <a:t>12</a:t>
            </a:r>
            <a:r>
              <a:rPr lang="zh-CN" altLang="en-US" sz="2000" dirty="0">
                <a:latin typeface="Times New Roman" panose="02020603050405020304" pitchFamily="18" charset="0"/>
              </a:rPr>
              <a:t>，</a:t>
            </a:r>
            <a:r>
              <a:rPr lang="en-US" altLang="zh-CN" sz="2000">
                <a:latin typeface="Times New Roman" panose="02020603050405020304" pitchFamily="18" charset="0"/>
              </a:rPr>
              <a:t>13</a:t>
            </a:r>
            <a:r>
              <a:rPr lang="zh-CN" altLang="en-US" sz="2000" dirty="0">
                <a:latin typeface="Times New Roman" panose="02020603050405020304" pitchFamily="18" charset="0"/>
              </a:rPr>
              <a:t>，</a:t>
            </a:r>
            <a:r>
              <a:rPr lang="en-US" altLang="zh-CN" sz="2000">
                <a:latin typeface="Times New Roman" panose="02020603050405020304" pitchFamily="18" charset="0"/>
              </a:rPr>
              <a:t>1……</a:t>
            </a:r>
            <a:endParaRPr lang="en-US" altLang="zh-CN" sz="200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最后以基标</a:t>
            </a:r>
            <a:r>
              <a:rPr lang="en-US" altLang="zh-CN" sz="2000">
                <a:latin typeface="Times New Roman" panose="02020603050405020304" pitchFamily="18" charset="0"/>
              </a:rPr>
              <a:t>X</a:t>
            </a:r>
            <a:r>
              <a:rPr lang="zh-CN" altLang="en-US" sz="2000" dirty="0">
                <a:latin typeface="Times New Roman" panose="02020603050405020304" pitchFamily="18" charset="0"/>
              </a:rPr>
              <a:t>为准计算，分别为</a:t>
            </a:r>
            <a:r>
              <a:rPr lang="en-US" altLang="zh-CN" sz="2000">
                <a:latin typeface="Times New Roman" panose="02020603050405020304" pitchFamily="18" charset="0"/>
              </a:rPr>
              <a:t>X+1</a:t>
            </a:r>
            <a:r>
              <a:rPr lang="zh-CN" altLang="en-US" sz="2000">
                <a:latin typeface="Times New Roman" panose="02020603050405020304" pitchFamily="18" charset="0"/>
              </a:rPr>
              <a:t>，</a:t>
            </a:r>
            <a:r>
              <a:rPr lang="en-US" altLang="zh-CN" sz="2000">
                <a:latin typeface="Times New Roman" panose="02020603050405020304" pitchFamily="18" charset="0"/>
              </a:rPr>
              <a:t>X+2</a:t>
            </a:r>
            <a:r>
              <a:rPr lang="zh-CN" altLang="en-US" sz="2000">
                <a:latin typeface="Times New Roman" panose="02020603050405020304" pitchFamily="18" charset="0"/>
              </a:rPr>
              <a:t>，</a:t>
            </a:r>
            <a:r>
              <a:rPr lang="en-US" altLang="zh-CN" sz="2000">
                <a:latin typeface="Times New Roman" panose="02020603050405020304" pitchFamily="18" charset="0"/>
              </a:rPr>
              <a:t>X+3</a:t>
            </a:r>
            <a:r>
              <a:rPr lang="zh-CN" altLang="en-US" sz="2000">
                <a:latin typeface="Times New Roman" panose="02020603050405020304" pitchFamily="18" charset="0"/>
              </a:rPr>
              <a:t>，</a:t>
            </a:r>
            <a:r>
              <a:rPr lang="en-US" altLang="zh-CN" sz="2000">
                <a:latin typeface="Times New Roman" panose="02020603050405020304" pitchFamily="18" charset="0"/>
              </a:rPr>
              <a:t>X+4</a:t>
            </a:r>
            <a:r>
              <a:rPr lang="zh-CN" altLang="en-US" sz="2000">
                <a:latin typeface="Times New Roman" panose="02020603050405020304" pitchFamily="18" charset="0"/>
              </a:rPr>
              <a:t>，</a:t>
            </a:r>
            <a:r>
              <a:rPr lang="zh-CN" altLang="en-US" sz="2000" dirty="0">
                <a:latin typeface="Times New Roman" panose="02020603050405020304" pitchFamily="18" charset="0"/>
              </a:rPr>
              <a:t>假设</a:t>
            </a:r>
            <a:r>
              <a:rPr lang="en-US" altLang="zh-CN" sz="2000">
                <a:latin typeface="Times New Roman" panose="02020603050405020304" pitchFamily="18" charset="0"/>
              </a:rPr>
              <a:t>X</a:t>
            </a:r>
            <a:r>
              <a:rPr lang="zh-CN" altLang="en-US" sz="2000" dirty="0">
                <a:latin typeface="Times New Roman" panose="02020603050405020304" pitchFamily="18" charset="0"/>
              </a:rPr>
              <a:t>为</a:t>
            </a:r>
            <a:r>
              <a:rPr lang="en-US" altLang="zh-CN" sz="2000">
                <a:latin typeface="Times New Roman" panose="02020603050405020304" pitchFamily="18" charset="0"/>
              </a:rPr>
              <a:t>5</a:t>
            </a:r>
            <a:r>
              <a:rPr lang="zh-CN" altLang="en-US" sz="2000" dirty="0">
                <a:latin typeface="Times New Roman" panose="02020603050405020304" pitchFamily="18" charset="0"/>
              </a:rPr>
              <a:t>，换牌结束后的牌为</a:t>
            </a:r>
            <a:r>
              <a:rPr lang="en-US" altLang="zh-CN" sz="2000">
                <a:latin typeface="Times New Roman" panose="02020603050405020304" pitchFamily="18" charset="0"/>
              </a:rPr>
              <a:t>8</a:t>
            </a:r>
            <a:r>
              <a:rPr lang="zh-CN" altLang="en-US" sz="2000" dirty="0">
                <a:latin typeface="Times New Roman" panose="02020603050405020304" pitchFamily="18" charset="0"/>
              </a:rPr>
              <a:t>，</a:t>
            </a:r>
            <a:r>
              <a:rPr lang="en-US" altLang="zh-CN" sz="2000">
                <a:latin typeface="Times New Roman" panose="02020603050405020304" pitchFamily="18" charset="0"/>
              </a:rPr>
              <a:t>9</a:t>
            </a:r>
            <a:r>
              <a:rPr lang="zh-CN" altLang="en-US" sz="2000" dirty="0">
                <a:latin typeface="Times New Roman" panose="02020603050405020304" pitchFamily="18" charset="0"/>
              </a:rPr>
              <a:t>，</a:t>
            </a:r>
            <a:r>
              <a:rPr lang="en-US" altLang="zh-CN" sz="2000">
                <a:latin typeface="Times New Roman" panose="02020603050405020304" pitchFamily="18" charset="0"/>
              </a:rPr>
              <a:t>12</a:t>
            </a:r>
            <a:r>
              <a:rPr lang="zh-CN" altLang="en-US" sz="2000" dirty="0">
                <a:latin typeface="Times New Roman" panose="02020603050405020304" pitchFamily="18" charset="0"/>
              </a:rPr>
              <a:t>，</a:t>
            </a:r>
            <a:r>
              <a:rPr lang="en-US" altLang="zh-CN" sz="2000">
                <a:latin typeface="Times New Roman" panose="02020603050405020304" pitchFamily="18" charset="0"/>
              </a:rPr>
              <a:t>12</a:t>
            </a:r>
            <a:r>
              <a:rPr lang="zh-CN" altLang="en-US" sz="2000" dirty="0">
                <a:latin typeface="Times New Roman" panose="02020603050405020304" pitchFamily="18" charset="0"/>
              </a:rPr>
              <a:t>，其得分为</a:t>
            </a:r>
            <a:r>
              <a:rPr lang="en-US" altLang="zh-CN" sz="2000">
                <a:latin typeface="Times New Roman" panose="02020603050405020304" pitchFamily="18" charset="0"/>
              </a:rPr>
              <a:t>2+2+4+5=13</a:t>
            </a:r>
            <a:r>
              <a:rPr lang="zh-CN" altLang="en-US" sz="2000" dirty="0">
                <a:latin typeface="Times New Roman" panose="02020603050405020304" pitchFamily="18" charset="0"/>
              </a:rPr>
              <a:t>；</a:t>
            </a:r>
            <a:endParaRPr lang="zh-CN" altLang="en-US" sz="2000" dirty="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得分不计第二轮，若最后的牌有小于基标的，计为负分，比如上例，若</a:t>
            </a:r>
            <a:r>
              <a:rPr lang="en-US" altLang="zh-CN" sz="2000">
                <a:latin typeface="Times New Roman" panose="02020603050405020304" pitchFamily="18" charset="0"/>
              </a:rPr>
              <a:t>4</a:t>
            </a:r>
            <a:r>
              <a:rPr lang="zh-CN" altLang="en-US" sz="2000" dirty="0">
                <a:latin typeface="Times New Roman" panose="02020603050405020304" pitchFamily="18" charset="0"/>
              </a:rPr>
              <a:t>张牌为</a:t>
            </a:r>
            <a:r>
              <a:rPr lang="en-US" altLang="zh-CN" sz="2000">
                <a:latin typeface="Times New Roman" panose="02020603050405020304" pitchFamily="18" charset="0"/>
              </a:rPr>
              <a:t>3</a:t>
            </a:r>
            <a:r>
              <a:rPr lang="zh-CN" altLang="en-US" sz="2000" dirty="0">
                <a:latin typeface="Times New Roman" panose="02020603050405020304" pitchFamily="18" charset="0"/>
              </a:rPr>
              <a:t>，</a:t>
            </a:r>
            <a:r>
              <a:rPr lang="en-US" altLang="zh-CN" sz="2000">
                <a:latin typeface="Times New Roman" panose="02020603050405020304" pitchFamily="18" charset="0"/>
              </a:rPr>
              <a:t>6</a:t>
            </a:r>
            <a:r>
              <a:rPr lang="zh-CN" altLang="en-US" sz="2000" dirty="0">
                <a:latin typeface="Times New Roman" panose="02020603050405020304" pitchFamily="18" charset="0"/>
              </a:rPr>
              <a:t>，</a:t>
            </a:r>
            <a:r>
              <a:rPr lang="en-US" altLang="zh-CN" sz="2000">
                <a:latin typeface="Times New Roman" panose="02020603050405020304" pitchFamily="18" charset="0"/>
              </a:rPr>
              <a:t>9</a:t>
            </a:r>
            <a:r>
              <a:rPr lang="zh-CN" altLang="en-US" sz="2000" dirty="0">
                <a:latin typeface="Times New Roman" panose="02020603050405020304" pitchFamily="18" charset="0"/>
              </a:rPr>
              <a:t>，</a:t>
            </a:r>
            <a:r>
              <a:rPr lang="en-US" altLang="zh-CN" sz="2000">
                <a:latin typeface="Times New Roman" panose="02020603050405020304" pitchFamily="18" charset="0"/>
              </a:rPr>
              <a:t>13</a:t>
            </a:r>
            <a:r>
              <a:rPr lang="zh-CN" altLang="en-US" sz="2000" dirty="0">
                <a:latin typeface="Times New Roman" panose="02020603050405020304" pitchFamily="18" charset="0"/>
              </a:rPr>
              <a:t>，其得分为</a:t>
            </a:r>
            <a:r>
              <a:rPr lang="en-US" altLang="zh-CN" sz="2000">
                <a:latin typeface="Times New Roman" panose="02020603050405020304" pitchFamily="18" charset="0"/>
              </a:rPr>
              <a:t>-3-1+1+4=1</a:t>
            </a:r>
            <a:r>
              <a:rPr lang="zh-CN" altLang="en-US" sz="2000" dirty="0">
                <a:latin typeface="Times New Roman" panose="02020603050405020304" pitchFamily="18" charset="0"/>
              </a:rPr>
              <a:t>；</a:t>
            </a:r>
            <a:endParaRPr lang="zh-CN" altLang="en-US" sz="2000" dirty="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把最大花点牌确立为基标，第二市开始，限时</a:t>
            </a:r>
            <a:r>
              <a:rPr lang="en-US" altLang="zh-CN" sz="2000">
                <a:latin typeface="Times New Roman" panose="02020603050405020304" pitchFamily="18" charset="0"/>
              </a:rPr>
              <a:t>1</a:t>
            </a:r>
            <a:r>
              <a:rPr lang="zh-CN" altLang="en-US" sz="2000" dirty="0">
                <a:latin typeface="Times New Roman" panose="02020603050405020304" pitchFamily="18" charset="0"/>
              </a:rPr>
              <a:t>分钟</a:t>
            </a:r>
            <a:r>
              <a:rPr lang="en-US" altLang="zh-CN" sz="2000">
                <a:latin typeface="Times New Roman" panose="02020603050405020304" pitchFamily="18" charset="0"/>
              </a:rPr>
              <a:t>……</a:t>
            </a:r>
            <a:endParaRPr lang="en-US" altLang="zh-CN" sz="200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第二市计分后确立第三市的基标，第三市开始，限时</a:t>
            </a:r>
            <a:r>
              <a:rPr lang="en-US" altLang="zh-CN" sz="2000">
                <a:latin typeface="Times New Roman" panose="02020603050405020304" pitchFamily="18" charset="0"/>
              </a:rPr>
              <a:t>1</a:t>
            </a:r>
            <a:r>
              <a:rPr lang="zh-CN" altLang="en-US" sz="2000" dirty="0">
                <a:latin typeface="Times New Roman" panose="02020603050405020304" pitchFamily="18" charset="0"/>
              </a:rPr>
              <a:t>分钟</a:t>
            </a:r>
            <a:r>
              <a:rPr lang="en-US" altLang="zh-CN" sz="2000">
                <a:latin typeface="Times New Roman" panose="02020603050405020304" pitchFamily="18" charset="0"/>
              </a:rPr>
              <a:t>……</a:t>
            </a:r>
            <a:endParaRPr lang="en-US" altLang="zh-CN" sz="200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第三市计分；</a:t>
            </a:r>
            <a:endParaRPr lang="zh-CN" altLang="en-US" sz="2000" dirty="0">
              <a:latin typeface="Times New Roman" panose="02020603050405020304" pitchFamily="18" charset="0"/>
            </a:endParaRPr>
          </a:p>
          <a:p>
            <a:pPr marL="457200" indent="-457200" algn="just">
              <a:spcBef>
                <a:spcPct val="10000"/>
              </a:spcBef>
              <a:buFont typeface="Wingdings" panose="05000000000000000000" pitchFamily="2" charset="2"/>
              <a:buChar char="Ø"/>
            </a:pPr>
            <a:r>
              <a:rPr lang="zh-CN" altLang="en-US" sz="2000" dirty="0">
                <a:latin typeface="Times New Roman" panose="02020603050405020304" pitchFamily="18" charset="0"/>
              </a:rPr>
              <a:t>三市累计得分最高者为胜。</a:t>
            </a:r>
            <a:endParaRPr lang="zh-CN" altLang="en-US" sz="200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6610" name="文本框 196609"/>
          <p:cNvSpPr txBox="1"/>
          <p:nvPr/>
        </p:nvSpPr>
        <p:spPr>
          <a:xfrm>
            <a:off x="685800" y="990600"/>
            <a:ext cx="7924800" cy="914400"/>
          </a:xfrm>
          <a:prstGeom prst="rect">
            <a:avLst/>
          </a:prstGeom>
          <a:noFill/>
          <a:ln w="9525">
            <a:noFill/>
          </a:ln>
        </p:spPr>
        <p:txBody>
          <a:bodyPr>
            <a:spAutoFit/>
          </a:bodyPr>
          <a:p>
            <a:pPr algn="ctr">
              <a:spcBef>
                <a:spcPct val="50000"/>
              </a:spcBef>
            </a:pPr>
            <a:r>
              <a:rPr lang="en-US" altLang="zh-CN" sz="5400">
                <a:latin typeface="Times New Roman" panose="02020603050405020304" pitchFamily="18" charset="0"/>
                <a:ea typeface="黑体" panose="02010609060101010101" pitchFamily="2" charset="-122"/>
              </a:rPr>
              <a:t>《</a:t>
            </a:r>
            <a:r>
              <a:rPr lang="zh-CN" altLang="en-US" sz="5400" dirty="0">
                <a:latin typeface="Times New Roman" panose="02020603050405020304" pitchFamily="18" charset="0"/>
                <a:ea typeface="黑体" panose="02010609060101010101" pitchFamily="2" charset="-122"/>
              </a:rPr>
              <a:t>买卖发大财</a:t>
            </a:r>
            <a:r>
              <a:rPr lang="en-US" altLang="zh-CN" sz="5400">
                <a:latin typeface="Times New Roman" panose="02020603050405020304" pitchFamily="18" charset="0"/>
                <a:ea typeface="黑体" panose="02010609060101010101" pitchFamily="2" charset="-122"/>
              </a:rPr>
              <a:t>》</a:t>
            </a:r>
            <a:r>
              <a:rPr lang="zh-CN" altLang="en-US" sz="5400" dirty="0">
                <a:latin typeface="Times New Roman" panose="02020603050405020304" pitchFamily="18" charset="0"/>
                <a:ea typeface="黑体" panose="02010609060101010101" pitchFamily="2" charset="-122"/>
              </a:rPr>
              <a:t>记分表</a:t>
            </a:r>
            <a:endParaRPr lang="zh-CN" altLang="en-US" sz="5400">
              <a:latin typeface="Times New Roman" panose="02020603050405020304" pitchFamily="18" charset="0"/>
            </a:endParaRPr>
          </a:p>
        </p:txBody>
      </p:sp>
      <p:grpSp>
        <p:nvGrpSpPr>
          <p:cNvPr id="196611" name="组合 196610"/>
          <p:cNvGrpSpPr/>
          <p:nvPr/>
        </p:nvGrpSpPr>
        <p:grpSpPr>
          <a:xfrm>
            <a:off x="762000" y="2428875"/>
            <a:ext cx="7848600" cy="2905125"/>
            <a:chOff x="-3" y="-3"/>
            <a:chExt cx="4211" cy="1542"/>
          </a:xfrm>
        </p:grpSpPr>
        <p:grpSp>
          <p:nvGrpSpPr>
            <p:cNvPr id="196612" name="组合 196611"/>
            <p:cNvGrpSpPr/>
            <p:nvPr/>
          </p:nvGrpSpPr>
          <p:grpSpPr>
            <a:xfrm>
              <a:off x="0" y="0"/>
              <a:ext cx="4205" cy="1536"/>
              <a:chOff x="0" y="0"/>
              <a:chExt cx="4205" cy="1536"/>
            </a:xfrm>
          </p:grpSpPr>
          <p:grpSp>
            <p:nvGrpSpPr>
              <p:cNvPr id="196613" name="组合 196612"/>
              <p:cNvGrpSpPr/>
              <p:nvPr/>
            </p:nvGrpSpPr>
            <p:grpSpPr>
              <a:xfrm>
                <a:off x="0" y="0"/>
                <a:ext cx="546" cy="384"/>
                <a:chOff x="0" y="0"/>
                <a:chExt cx="546" cy="384"/>
              </a:xfrm>
            </p:grpSpPr>
            <p:sp>
              <p:nvSpPr>
                <p:cNvPr id="196614" name="矩形 196613"/>
                <p:cNvSpPr/>
                <p:nvPr/>
              </p:nvSpPr>
              <p:spPr>
                <a:xfrm>
                  <a:off x="43" y="0"/>
                  <a:ext cx="460" cy="384"/>
                </a:xfrm>
                <a:prstGeom prst="rect">
                  <a:avLst/>
                </a:prstGeom>
                <a:noFill/>
                <a:ln w="9525">
                  <a:noFill/>
                </a:ln>
              </p:spPr>
              <p:txBody>
                <a:bodyPr/>
                <a:p>
                  <a:pPr algn="ctr"/>
                  <a:r>
                    <a:rPr lang="zh-CN" altLang="en-US" sz="2000" dirty="0">
                      <a:latin typeface="Times New Roman" panose="02020603050405020304" pitchFamily="18" charset="0"/>
                    </a:rPr>
                    <a:t>交换市序</a:t>
                  </a:r>
                  <a:endParaRPr lang="zh-CN" altLang="en-US" sz="2000" dirty="0">
                    <a:latin typeface="Times New Roman" panose="02020603050405020304" pitchFamily="18" charset="0"/>
                  </a:endParaRPr>
                </a:p>
                <a:p>
                  <a:pPr algn="ctr" eaLnBrk="0" hangingPunct="0"/>
                  <a:endParaRPr lang="zh-CN" altLang="en-US" sz="2000" dirty="0">
                    <a:latin typeface="Times New Roman" panose="02020603050405020304" pitchFamily="18" charset="0"/>
                  </a:endParaRPr>
                </a:p>
              </p:txBody>
            </p:sp>
            <p:sp>
              <p:nvSpPr>
                <p:cNvPr id="196615" name="矩形 196614"/>
                <p:cNvSpPr/>
                <p:nvPr/>
              </p:nvSpPr>
              <p:spPr>
                <a:xfrm>
                  <a:off x="0" y="0"/>
                  <a:ext cx="5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16" name="组合 196615"/>
              <p:cNvGrpSpPr/>
              <p:nvPr/>
            </p:nvGrpSpPr>
            <p:grpSpPr>
              <a:xfrm>
                <a:off x="546" y="0"/>
                <a:ext cx="316" cy="384"/>
                <a:chOff x="546" y="0"/>
                <a:chExt cx="316" cy="384"/>
              </a:xfrm>
            </p:grpSpPr>
            <p:sp>
              <p:nvSpPr>
                <p:cNvPr id="196617" name="矩形 196616"/>
                <p:cNvSpPr/>
                <p:nvPr/>
              </p:nvSpPr>
              <p:spPr>
                <a:xfrm>
                  <a:off x="589" y="0"/>
                  <a:ext cx="230" cy="384"/>
                </a:xfrm>
                <a:prstGeom prst="rect">
                  <a:avLst/>
                </a:prstGeom>
                <a:noFill/>
                <a:ln w="9525">
                  <a:noFill/>
                </a:ln>
              </p:spPr>
              <p:txBody>
                <a:bodyPr/>
                <a:p>
                  <a:pPr algn="ctr"/>
                  <a:r>
                    <a:rPr lang="zh-CN" altLang="en-US" sz="2000" dirty="0">
                      <a:latin typeface="Times New Roman" panose="02020603050405020304" pitchFamily="18" charset="0"/>
                    </a:rPr>
                    <a:t>基标</a:t>
                  </a:r>
                  <a:endParaRPr lang="zh-CN" altLang="en-US" sz="2000" dirty="0">
                    <a:latin typeface="Times New Roman" panose="02020603050405020304" pitchFamily="18" charset="0"/>
                  </a:endParaRPr>
                </a:p>
                <a:p>
                  <a:pPr algn="ctr" eaLnBrk="0" hangingPunct="0"/>
                  <a:endParaRPr lang="zh-CN" altLang="en-US" sz="2000" dirty="0">
                    <a:latin typeface="Times New Roman" panose="02020603050405020304" pitchFamily="18" charset="0"/>
                  </a:endParaRPr>
                </a:p>
              </p:txBody>
            </p:sp>
            <p:sp>
              <p:nvSpPr>
                <p:cNvPr id="196618" name="矩形 196617"/>
                <p:cNvSpPr/>
                <p:nvPr/>
              </p:nvSpPr>
              <p:spPr>
                <a:xfrm>
                  <a:off x="546" y="0"/>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19" name="组合 196618"/>
              <p:cNvGrpSpPr/>
              <p:nvPr/>
            </p:nvGrpSpPr>
            <p:grpSpPr>
              <a:xfrm>
                <a:off x="862" y="0"/>
                <a:ext cx="316" cy="384"/>
                <a:chOff x="862" y="0"/>
                <a:chExt cx="316" cy="384"/>
              </a:xfrm>
            </p:grpSpPr>
            <p:sp>
              <p:nvSpPr>
                <p:cNvPr id="196620" name="矩形 196619"/>
                <p:cNvSpPr/>
                <p:nvPr/>
              </p:nvSpPr>
              <p:spPr>
                <a:xfrm>
                  <a:off x="905" y="0"/>
                  <a:ext cx="230" cy="384"/>
                </a:xfrm>
                <a:prstGeom prst="rect">
                  <a:avLst/>
                </a:prstGeom>
                <a:noFill/>
                <a:ln w="9525">
                  <a:noFill/>
                </a:ln>
              </p:spPr>
              <p:txBody>
                <a:bodyPr/>
                <a:p>
                  <a:pPr algn="ctr"/>
                  <a:r>
                    <a:rPr lang="zh-CN" altLang="en-US" sz="2000" dirty="0">
                      <a:latin typeface="Times New Roman" panose="02020603050405020304" pitchFamily="18" charset="0"/>
                    </a:rPr>
                    <a:t>得分</a:t>
                  </a:r>
                  <a:endParaRPr lang="zh-CN" altLang="en-US" sz="2000" dirty="0">
                    <a:latin typeface="Times New Roman" panose="02020603050405020304" pitchFamily="18" charset="0"/>
                  </a:endParaRPr>
                </a:p>
                <a:p>
                  <a:pPr algn="ctr" eaLnBrk="0" hangingPunct="0"/>
                  <a:endParaRPr lang="zh-CN" altLang="en-US" sz="2000" dirty="0">
                    <a:latin typeface="Times New Roman" panose="02020603050405020304" pitchFamily="18" charset="0"/>
                  </a:endParaRPr>
                </a:p>
              </p:txBody>
            </p:sp>
            <p:sp>
              <p:nvSpPr>
                <p:cNvPr id="196621" name="矩形 196620"/>
                <p:cNvSpPr/>
                <p:nvPr/>
              </p:nvSpPr>
              <p:spPr>
                <a:xfrm>
                  <a:off x="862" y="0"/>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22" name="组合 196621"/>
              <p:cNvGrpSpPr/>
              <p:nvPr/>
            </p:nvGrpSpPr>
            <p:grpSpPr>
              <a:xfrm>
                <a:off x="1178" y="0"/>
                <a:ext cx="362" cy="384"/>
                <a:chOff x="1178" y="0"/>
                <a:chExt cx="362" cy="384"/>
              </a:xfrm>
            </p:grpSpPr>
            <p:sp>
              <p:nvSpPr>
                <p:cNvPr id="196623" name="矩形 196622"/>
                <p:cNvSpPr/>
                <p:nvPr/>
              </p:nvSpPr>
              <p:spPr>
                <a:xfrm>
                  <a:off x="1221" y="0"/>
                  <a:ext cx="276" cy="384"/>
                </a:xfrm>
                <a:prstGeom prst="rect">
                  <a:avLst/>
                </a:prstGeom>
                <a:noFill/>
                <a:ln w="9525">
                  <a:noFill/>
                </a:ln>
              </p:spPr>
              <p:txBody>
                <a:bodyPr/>
                <a:p>
                  <a:pPr algn="ctr"/>
                  <a:r>
                    <a:rPr lang="en-US" altLang="zh-CN" sz="2000">
                      <a:latin typeface="Times New Roman" panose="02020603050405020304" pitchFamily="18" charset="0"/>
                    </a:rPr>
                    <a:t>X+1</a:t>
                  </a:r>
                  <a:endParaRPr lang="en-US" altLang="zh-CN" sz="2000">
                    <a:latin typeface="Times New Roman" panose="02020603050405020304" pitchFamily="18" charset="0"/>
                  </a:endParaRPr>
                </a:p>
                <a:p>
                  <a:pPr algn="ctr" eaLnBrk="0" hangingPunct="0"/>
                  <a:endParaRPr lang="en-US" altLang="zh-CN" sz="2000">
                    <a:latin typeface="Times New Roman" panose="02020603050405020304" pitchFamily="18" charset="0"/>
                  </a:endParaRPr>
                </a:p>
              </p:txBody>
            </p:sp>
            <p:sp>
              <p:nvSpPr>
                <p:cNvPr id="196624" name="矩形 196623"/>
                <p:cNvSpPr/>
                <p:nvPr/>
              </p:nvSpPr>
              <p:spPr>
                <a:xfrm>
                  <a:off x="1178" y="0"/>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25" name="组合 196624"/>
              <p:cNvGrpSpPr/>
              <p:nvPr/>
            </p:nvGrpSpPr>
            <p:grpSpPr>
              <a:xfrm>
                <a:off x="1540" y="0"/>
                <a:ext cx="316" cy="384"/>
                <a:chOff x="1540" y="0"/>
                <a:chExt cx="316" cy="384"/>
              </a:xfrm>
            </p:grpSpPr>
            <p:sp>
              <p:nvSpPr>
                <p:cNvPr id="196626" name="矩形 196625"/>
                <p:cNvSpPr/>
                <p:nvPr/>
              </p:nvSpPr>
              <p:spPr>
                <a:xfrm>
                  <a:off x="1583" y="0"/>
                  <a:ext cx="230" cy="384"/>
                </a:xfrm>
                <a:prstGeom prst="rect">
                  <a:avLst/>
                </a:prstGeom>
                <a:noFill/>
                <a:ln w="9525">
                  <a:noFill/>
                </a:ln>
              </p:spPr>
              <p:txBody>
                <a:bodyPr/>
                <a:p>
                  <a:pPr algn="ctr"/>
                  <a:r>
                    <a:rPr lang="zh-CN" altLang="en-US" sz="2000" dirty="0">
                      <a:latin typeface="Times New Roman" panose="02020603050405020304" pitchFamily="18" charset="0"/>
                    </a:rPr>
                    <a:t>得分</a:t>
                  </a:r>
                  <a:endParaRPr lang="zh-CN" altLang="en-US" sz="2000" dirty="0">
                    <a:latin typeface="Times New Roman" panose="02020603050405020304" pitchFamily="18" charset="0"/>
                  </a:endParaRPr>
                </a:p>
                <a:p>
                  <a:pPr algn="ctr" eaLnBrk="0" hangingPunct="0"/>
                  <a:endParaRPr lang="zh-CN" altLang="en-US" sz="2000" dirty="0">
                    <a:latin typeface="Times New Roman" panose="02020603050405020304" pitchFamily="18" charset="0"/>
                  </a:endParaRPr>
                </a:p>
              </p:txBody>
            </p:sp>
            <p:sp>
              <p:nvSpPr>
                <p:cNvPr id="196627" name="矩形 196626"/>
                <p:cNvSpPr/>
                <p:nvPr/>
              </p:nvSpPr>
              <p:spPr>
                <a:xfrm>
                  <a:off x="1540" y="0"/>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28" name="组合 196627"/>
              <p:cNvGrpSpPr/>
              <p:nvPr/>
            </p:nvGrpSpPr>
            <p:grpSpPr>
              <a:xfrm>
                <a:off x="1856" y="0"/>
                <a:ext cx="362" cy="384"/>
                <a:chOff x="1856" y="0"/>
                <a:chExt cx="362" cy="384"/>
              </a:xfrm>
            </p:grpSpPr>
            <p:sp>
              <p:nvSpPr>
                <p:cNvPr id="196629" name="矩形 196628"/>
                <p:cNvSpPr/>
                <p:nvPr/>
              </p:nvSpPr>
              <p:spPr>
                <a:xfrm>
                  <a:off x="1899" y="0"/>
                  <a:ext cx="276" cy="384"/>
                </a:xfrm>
                <a:prstGeom prst="rect">
                  <a:avLst/>
                </a:prstGeom>
                <a:noFill/>
                <a:ln w="9525">
                  <a:noFill/>
                </a:ln>
              </p:spPr>
              <p:txBody>
                <a:bodyPr/>
                <a:p>
                  <a:pPr algn="ctr"/>
                  <a:r>
                    <a:rPr lang="en-US" altLang="zh-CN" sz="2000">
                      <a:latin typeface="Times New Roman" panose="02020603050405020304" pitchFamily="18" charset="0"/>
                    </a:rPr>
                    <a:t>X+2</a:t>
                  </a:r>
                  <a:endParaRPr lang="en-US" altLang="zh-CN" sz="2000">
                    <a:latin typeface="Times New Roman" panose="02020603050405020304" pitchFamily="18" charset="0"/>
                  </a:endParaRPr>
                </a:p>
                <a:p>
                  <a:pPr algn="ctr" eaLnBrk="0" hangingPunct="0"/>
                  <a:endParaRPr lang="en-US" altLang="zh-CN" sz="2000">
                    <a:latin typeface="Times New Roman" panose="02020603050405020304" pitchFamily="18" charset="0"/>
                  </a:endParaRPr>
                </a:p>
              </p:txBody>
            </p:sp>
            <p:sp>
              <p:nvSpPr>
                <p:cNvPr id="196630" name="矩形 196629"/>
                <p:cNvSpPr/>
                <p:nvPr/>
              </p:nvSpPr>
              <p:spPr>
                <a:xfrm>
                  <a:off x="1856" y="0"/>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31" name="组合 196630"/>
              <p:cNvGrpSpPr/>
              <p:nvPr/>
            </p:nvGrpSpPr>
            <p:grpSpPr>
              <a:xfrm>
                <a:off x="2218" y="0"/>
                <a:ext cx="316" cy="384"/>
                <a:chOff x="2218" y="0"/>
                <a:chExt cx="316" cy="384"/>
              </a:xfrm>
            </p:grpSpPr>
            <p:sp>
              <p:nvSpPr>
                <p:cNvPr id="196632" name="矩形 196631"/>
                <p:cNvSpPr/>
                <p:nvPr/>
              </p:nvSpPr>
              <p:spPr>
                <a:xfrm>
                  <a:off x="2261" y="0"/>
                  <a:ext cx="230" cy="384"/>
                </a:xfrm>
                <a:prstGeom prst="rect">
                  <a:avLst/>
                </a:prstGeom>
                <a:noFill/>
                <a:ln w="9525">
                  <a:noFill/>
                </a:ln>
              </p:spPr>
              <p:txBody>
                <a:bodyPr/>
                <a:p>
                  <a:pPr algn="ctr"/>
                  <a:r>
                    <a:rPr lang="zh-CN" altLang="en-US" sz="2000" dirty="0">
                      <a:latin typeface="Times New Roman" panose="02020603050405020304" pitchFamily="18" charset="0"/>
                    </a:rPr>
                    <a:t>得分</a:t>
                  </a:r>
                  <a:endParaRPr lang="zh-CN" altLang="en-US" sz="2000" dirty="0">
                    <a:latin typeface="Times New Roman" panose="02020603050405020304" pitchFamily="18" charset="0"/>
                  </a:endParaRPr>
                </a:p>
                <a:p>
                  <a:pPr algn="ctr" eaLnBrk="0" hangingPunct="0"/>
                  <a:endParaRPr lang="zh-CN" altLang="en-US" sz="2000" dirty="0">
                    <a:latin typeface="Times New Roman" panose="02020603050405020304" pitchFamily="18" charset="0"/>
                  </a:endParaRPr>
                </a:p>
              </p:txBody>
            </p:sp>
            <p:sp>
              <p:nvSpPr>
                <p:cNvPr id="196633" name="矩形 196632"/>
                <p:cNvSpPr/>
                <p:nvPr/>
              </p:nvSpPr>
              <p:spPr>
                <a:xfrm>
                  <a:off x="2218" y="0"/>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34" name="组合 196633"/>
              <p:cNvGrpSpPr/>
              <p:nvPr/>
            </p:nvGrpSpPr>
            <p:grpSpPr>
              <a:xfrm>
                <a:off x="2534" y="0"/>
                <a:ext cx="362" cy="384"/>
                <a:chOff x="2534" y="0"/>
                <a:chExt cx="362" cy="384"/>
              </a:xfrm>
            </p:grpSpPr>
            <p:sp>
              <p:nvSpPr>
                <p:cNvPr id="196635" name="矩形 196634"/>
                <p:cNvSpPr/>
                <p:nvPr/>
              </p:nvSpPr>
              <p:spPr>
                <a:xfrm>
                  <a:off x="2577" y="0"/>
                  <a:ext cx="276" cy="384"/>
                </a:xfrm>
                <a:prstGeom prst="rect">
                  <a:avLst/>
                </a:prstGeom>
                <a:noFill/>
                <a:ln w="9525">
                  <a:noFill/>
                </a:ln>
              </p:spPr>
              <p:txBody>
                <a:bodyPr/>
                <a:p>
                  <a:pPr algn="ctr"/>
                  <a:r>
                    <a:rPr lang="en-US" altLang="zh-CN" sz="2000">
                      <a:latin typeface="Times New Roman" panose="02020603050405020304" pitchFamily="18" charset="0"/>
                    </a:rPr>
                    <a:t>X+3</a:t>
                  </a:r>
                  <a:endParaRPr lang="en-US" altLang="zh-CN" sz="2000">
                    <a:latin typeface="Times New Roman" panose="02020603050405020304" pitchFamily="18" charset="0"/>
                  </a:endParaRPr>
                </a:p>
                <a:p>
                  <a:pPr algn="ctr" eaLnBrk="0" hangingPunct="0"/>
                  <a:endParaRPr lang="en-US" altLang="zh-CN" sz="2000">
                    <a:latin typeface="Times New Roman" panose="02020603050405020304" pitchFamily="18" charset="0"/>
                  </a:endParaRPr>
                </a:p>
              </p:txBody>
            </p:sp>
            <p:sp>
              <p:nvSpPr>
                <p:cNvPr id="196636" name="矩形 196635"/>
                <p:cNvSpPr/>
                <p:nvPr/>
              </p:nvSpPr>
              <p:spPr>
                <a:xfrm>
                  <a:off x="2534" y="0"/>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37" name="组合 196636"/>
              <p:cNvGrpSpPr/>
              <p:nvPr/>
            </p:nvGrpSpPr>
            <p:grpSpPr>
              <a:xfrm>
                <a:off x="2896" y="0"/>
                <a:ext cx="316" cy="384"/>
                <a:chOff x="2896" y="0"/>
                <a:chExt cx="316" cy="384"/>
              </a:xfrm>
            </p:grpSpPr>
            <p:sp>
              <p:nvSpPr>
                <p:cNvPr id="196638" name="矩形 196637"/>
                <p:cNvSpPr/>
                <p:nvPr/>
              </p:nvSpPr>
              <p:spPr>
                <a:xfrm>
                  <a:off x="2939" y="0"/>
                  <a:ext cx="230" cy="384"/>
                </a:xfrm>
                <a:prstGeom prst="rect">
                  <a:avLst/>
                </a:prstGeom>
                <a:noFill/>
                <a:ln w="9525">
                  <a:noFill/>
                </a:ln>
              </p:spPr>
              <p:txBody>
                <a:bodyPr/>
                <a:p>
                  <a:pPr algn="ctr"/>
                  <a:r>
                    <a:rPr lang="zh-CN" altLang="en-US" sz="2000" dirty="0">
                      <a:latin typeface="Times New Roman" panose="02020603050405020304" pitchFamily="18" charset="0"/>
                    </a:rPr>
                    <a:t>得分</a:t>
                  </a:r>
                  <a:endParaRPr lang="zh-CN" altLang="en-US" sz="2000" dirty="0">
                    <a:latin typeface="Times New Roman" panose="02020603050405020304" pitchFamily="18" charset="0"/>
                  </a:endParaRPr>
                </a:p>
                <a:p>
                  <a:pPr algn="ctr" eaLnBrk="0" hangingPunct="0"/>
                  <a:endParaRPr lang="zh-CN" altLang="en-US" sz="2000" dirty="0">
                    <a:latin typeface="Times New Roman" panose="02020603050405020304" pitchFamily="18" charset="0"/>
                  </a:endParaRPr>
                </a:p>
              </p:txBody>
            </p:sp>
            <p:sp>
              <p:nvSpPr>
                <p:cNvPr id="196639" name="矩形 196638"/>
                <p:cNvSpPr/>
                <p:nvPr/>
              </p:nvSpPr>
              <p:spPr>
                <a:xfrm>
                  <a:off x="2896" y="0"/>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40" name="组合 196639"/>
              <p:cNvGrpSpPr/>
              <p:nvPr/>
            </p:nvGrpSpPr>
            <p:grpSpPr>
              <a:xfrm>
                <a:off x="3212" y="0"/>
                <a:ext cx="362" cy="384"/>
                <a:chOff x="3212" y="0"/>
                <a:chExt cx="362" cy="384"/>
              </a:xfrm>
            </p:grpSpPr>
            <p:sp>
              <p:nvSpPr>
                <p:cNvPr id="196641" name="矩形 196640"/>
                <p:cNvSpPr/>
                <p:nvPr/>
              </p:nvSpPr>
              <p:spPr>
                <a:xfrm>
                  <a:off x="3255" y="0"/>
                  <a:ext cx="276" cy="384"/>
                </a:xfrm>
                <a:prstGeom prst="rect">
                  <a:avLst/>
                </a:prstGeom>
                <a:noFill/>
                <a:ln w="9525">
                  <a:noFill/>
                </a:ln>
              </p:spPr>
              <p:txBody>
                <a:bodyPr/>
                <a:p>
                  <a:pPr algn="ctr"/>
                  <a:r>
                    <a:rPr lang="en-US" altLang="zh-CN" sz="2000">
                      <a:latin typeface="Times New Roman" panose="02020603050405020304" pitchFamily="18" charset="0"/>
                    </a:rPr>
                    <a:t>X+4</a:t>
                  </a:r>
                  <a:endParaRPr lang="en-US" altLang="zh-CN" sz="2000">
                    <a:latin typeface="Times New Roman" panose="02020603050405020304" pitchFamily="18" charset="0"/>
                  </a:endParaRPr>
                </a:p>
                <a:p>
                  <a:pPr algn="ctr" eaLnBrk="0" hangingPunct="0"/>
                  <a:endParaRPr lang="en-US" altLang="zh-CN" sz="2000">
                    <a:latin typeface="Times New Roman" panose="02020603050405020304" pitchFamily="18" charset="0"/>
                  </a:endParaRPr>
                </a:p>
              </p:txBody>
            </p:sp>
            <p:sp>
              <p:nvSpPr>
                <p:cNvPr id="196642" name="矩形 196641"/>
                <p:cNvSpPr/>
                <p:nvPr/>
              </p:nvSpPr>
              <p:spPr>
                <a:xfrm>
                  <a:off x="3212" y="0"/>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43" name="组合 196642"/>
              <p:cNvGrpSpPr/>
              <p:nvPr/>
            </p:nvGrpSpPr>
            <p:grpSpPr>
              <a:xfrm>
                <a:off x="3574" y="0"/>
                <a:ext cx="316" cy="384"/>
                <a:chOff x="3574" y="0"/>
                <a:chExt cx="316" cy="384"/>
              </a:xfrm>
            </p:grpSpPr>
            <p:sp>
              <p:nvSpPr>
                <p:cNvPr id="196644" name="矩形 196643"/>
                <p:cNvSpPr/>
                <p:nvPr/>
              </p:nvSpPr>
              <p:spPr>
                <a:xfrm>
                  <a:off x="3617" y="0"/>
                  <a:ext cx="230" cy="384"/>
                </a:xfrm>
                <a:prstGeom prst="rect">
                  <a:avLst/>
                </a:prstGeom>
                <a:noFill/>
                <a:ln w="9525">
                  <a:noFill/>
                </a:ln>
              </p:spPr>
              <p:txBody>
                <a:bodyPr/>
                <a:p>
                  <a:pPr algn="ctr"/>
                  <a:r>
                    <a:rPr lang="zh-CN" altLang="en-US" sz="2000" dirty="0">
                      <a:latin typeface="Times New Roman" panose="02020603050405020304" pitchFamily="18" charset="0"/>
                    </a:rPr>
                    <a:t>得分</a:t>
                  </a:r>
                  <a:endParaRPr lang="zh-CN" altLang="en-US" sz="2000" dirty="0">
                    <a:latin typeface="Times New Roman" panose="02020603050405020304" pitchFamily="18" charset="0"/>
                  </a:endParaRPr>
                </a:p>
                <a:p>
                  <a:pPr algn="ctr" eaLnBrk="0" hangingPunct="0"/>
                  <a:endParaRPr lang="zh-CN" altLang="en-US" sz="2000" dirty="0">
                    <a:latin typeface="Times New Roman" panose="02020603050405020304" pitchFamily="18" charset="0"/>
                  </a:endParaRPr>
                </a:p>
              </p:txBody>
            </p:sp>
            <p:sp>
              <p:nvSpPr>
                <p:cNvPr id="196645" name="矩形 196644"/>
                <p:cNvSpPr/>
                <p:nvPr/>
              </p:nvSpPr>
              <p:spPr>
                <a:xfrm>
                  <a:off x="3574" y="0"/>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46" name="组合 196645"/>
              <p:cNvGrpSpPr/>
              <p:nvPr/>
            </p:nvGrpSpPr>
            <p:grpSpPr>
              <a:xfrm>
                <a:off x="3890" y="0"/>
                <a:ext cx="315" cy="384"/>
                <a:chOff x="3890" y="0"/>
                <a:chExt cx="315" cy="384"/>
              </a:xfrm>
            </p:grpSpPr>
            <p:sp>
              <p:nvSpPr>
                <p:cNvPr id="196647" name="矩形 196646"/>
                <p:cNvSpPr/>
                <p:nvPr/>
              </p:nvSpPr>
              <p:spPr>
                <a:xfrm>
                  <a:off x="3933" y="0"/>
                  <a:ext cx="229" cy="384"/>
                </a:xfrm>
                <a:prstGeom prst="rect">
                  <a:avLst/>
                </a:prstGeom>
                <a:noFill/>
                <a:ln w="9525">
                  <a:noFill/>
                </a:ln>
              </p:spPr>
              <p:txBody>
                <a:bodyPr/>
                <a:p>
                  <a:pPr algn="ctr"/>
                  <a:r>
                    <a:rPr lang="zh-CN" altLang="en-US" sz="2000" dirty="0">
                      <a:latin typeface="Times New Roman" panose="02020603050405020304" pitchFamily="18" charset="0"/>
                    </a:rPr>
                    <a:t>总分</a:t>
                  </a:r>
                  <a:endParaRPr lang="zh-CN" altLang="en-US" sz="2000" dirty="0">
                    <a:latin typeface="Times New Roman" panose="02020603050405020304" pitchFamily="18" charset="0"/>
                  </a:endParaRPr>
                </a:p>
                <a:p>
                  <a:pPr algn="ctr" eaLnBrk="0" hangingPunct="0"/>
                  <a:endParaRPr lang="zh-CN" altLang="en-US" sz="2000" dirty="0">
                    <a:latin typeface="Times New Roman" panose="02020603050405020304" pitchFamily="18" charset="0"/>
                  </a:endParaRPr>
                </a:p>
              </p:txBody>
            </p:sp>
            <p:sp>
              <p:nvSpPr>
                <p:cNvPr id="196648" name="矩形 196647"/>
                <p:cNvSpPr/>
                <p:nvPr/>
              </p:nvSpPr>
              <p:spPr>
                <a:xfrm>
                  <a:off x="3890" y="0"/>
                  <a:ext cx="31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49" name="组合 196648"/>
              <p:cNvGrpSpPr/>
              <p:nvPr/>
            </p:nvGrpSpPr>
            <p:grpSpPr>
              <a:xfrm>
                <a:off x="0" y="384"/>
                <a:ext cx="546" cy="384"/>
                <a:chOff x="0" y="384"/>
                <a:chExt cx="546" cy="384"/>
              </a:xfrm>
            </p:grpSpPr>
            <p:sp>
              <p:nvSpPr>
                <p:cNvPr id="196650" name="矩形 196649"/>
                <p:cNvSpPr/>
                <p:nvPr/>
              </p:nvSpPr>
              <p:spPr>
                <a:xfrm>
                  <a:off x="43" y="384"/>
                  <a:ext cx="460" cy="384"/>
                </a:xfrm>
                <a:prstGeom prst="rect">
                  <a:avLst/>
                </a:prstGeom>
                <a:noFill/>
                <a:ln w="9525">
                  <a:noFill/>
                </a:ln>
              </p:spPr>
              <p:txBody>
                <a:bodyPr/>
                <a:p>
                  <a:pPr algn="ctr"/>
                  <a:r>
                    <a:rPr lang="en-US" altLang="zh-CN" sz="2000">
                      <a:latin typeface="Times New Roman" panose="02020603050405020304" pitchFamily="18" charset="0"/>
                    </a:rPr>
                    <a:t>1</a:t>
                  </a:r>
                  <a:endParaRPr lang="en-US" altLang="zh-CN" sz="2000">
                    <a:latin typeface="Times New Roman" panose="02020603050405020304" pitchFamily="18" charset="0"/>
                  </a:endParaRPr>
                </a:p>
              </p:txBody>
            </p:sp>
            <p:sp>
              <p:nvSpPr>
                <p:cNvPr id="196651" name="矩形 196650"/>
                <p:cNvSpPr/>
                <p:nvPr/>
              </p:nvSpPr>
              <p:spPr>
                <a:xfrm>
                  <a:off x="0" y="384"/>
                  <a:ext cx="5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52" name="组合 196651"/>
              <p:cNvGrpSpPr/>
              <p:nvPr/>
            </p:nvGrpSpPr>
            <p:grpSpPr>
              <a:xfrm>
                <a:off x="546" y="384"/>
                <a:ext cx="316" cy="384"/>
                <a:chOff x="546" y="384"/>
                <a:chExt cx="316" cy="384"/>
              </a:xfrm>
            </p:grpSpPr>
            <p:sp>
              <p:nvSpPr>
                <p:cNvPr id="196653" name="矩形 196652"/>
                <p:cNvSpPr/>
                <p:nvPr/>
              </p:nvSpPr>
              <p:spPr>
                <a:xfrm>
                  <a:off x="589" y="384"/>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54" name="矩形 196653"/>
                <p:cNvSpPr/>
                <p:nvPr/>
              </p:nvSpPr>
              <p:spPr>
                <a:xfrm>
                  <a:off x="546" y="384"/>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55" name="组合 196654"/>
              <p:cNvGrpSpPr/>
              <p:nvPr/>
            </p:nvGrpSpPr>
            <p:grpSpPr>
              <a:xfrm>
                <a:off x="862" y="384"/>
                <a:ext cx="316" cy="384"/>
                <a:chOff x="862" y="384"/>
                <a:chExt cx="316" cy="384"/>
              </a:xfrm>
            </p:grpSpPr>
            <p:sp>
              <p:nvSpPr>
                <p:cNvPr id="196656" name="矩形 196655"/>
                <p:cNvSpPr/>
                <p:nvPr/>
              </p:nvSpPr>
              <p:spPr>
                <a:xfrm>
                  <a:off x="905" y="384"/>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57" name="矩形 196656"/>
                <p:cNvSpPr/>
                <p:nvPr/>
              </p:nvSpPr>
              <p:spPr>
                <a:xfrm>
                  <a:off x="862" y="384"/>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58" name="组合 196657"/>
              <p:cNvGrpSpPr/>
              <p:nvPr/>
            </p:nvGrpSpPr>
            <p:grpSpPr>
              <a:xfrm>
                <a:off x="1178" y="384"/>
                <a:ext cx="362" cy="384"/>
                <a:chOff x="1178" y="384"/>
                <a:chExt cx="362" cy="384"/>
              </a:xfrm>
            </p:grpSpPr>
            <p:sp>
              <p:nvSpPr>
                <p:cNvPr id="196659" name="矩形 196658"/>
                <p:cNvSpPr/>
                <p:nvPr/>
              </p:nvSpPr>
              <p:spPr>
                <a:xfrm>
                  <a:off x="1221" y="384"/>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60" name="矩形 196659"/>
                <p:cNvSpPr/>
                <p:nvPr/>
              </p:nvSpPr>
              <p:spPr>
                <a:xfrm>
                  <a:off x="1178" y="384"/>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61" name="组合 196660"/>
              <p:cNvGrpSpPr/>
              <p:nvPr/>
            </p:nvGrpSpPr>
            <p:grpSpPr>
              <a:xfrm>
                <a:off x="1540" y="384"/>
                <a:ext cx="316" cy="384"/>
                <a:chOff x="1540" y="384"/>
                <a:chExt cx="316" cy="384"/>
              </a:xfrm>
            </p:grpSpPr>
            <p:sp>
              <p:nvSpPr>
                <p:cNvPr id="196662" name="矩形 196661"/>
                <p:cNvSpPr/>
                <p:nvPr/>
              </p:nvSpPr>
              <p:spPr>
                <a:xfrm>
                  <a:off x="1583" y="384"/>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63" name="矩形 196662"/>
                <p:cNvSpPr/>
                <p:nvPr/>
              </p:nvSpPr>
              <p:spPr>
                <a:xfrm>
                  <a:off x="1540" y="384"/>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64" name="组合 196663"/>
              <p:cNvGrpSpPr/>
              <p:nvPr/>
            </p:nvGrpSpPr>
            <p:grpSpPr>
              <a:xfrm>
                <a:off x="1856" y="384"/>
                <a:ext cx="362" cy="384"/>
                <a:chOff x="1856" y="384"/>
                <a:chExt cx="362" cy="384"/>
              </a:xfrm>
            </p:grpSpPr>
            <p:sp>
              <p:nvSpPr>
                <p:cNvPr id="196665" name="矩形 196664"/>
                <p:cNvSpPr/>
                <p:nvPr/>
              </p:nvSpPr>
              <p:spPr>
                <a:xfrm>
                  <a:off x="1899" y="384"/>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66" name="矩形 196665"/>
                <p:cNvSpPr/>
                <p:nvPr/>
              </p:nvSpPr>
              <p:spPr>
                <a:xfrm>
                  <a:off x="1856" y="384"/>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67" name="组合 196666"/>
              <p:cNvGrpSpPr/>
              <p:nvPr/>
            </p:nvGrpSpPr>
            <p:grpSpPr>
              <a:xfrm>
                <a:off x="2218" y="384"/>
                <a:ext cx="316" cy="384"/>
                <a:chOff x="2218" y="384"/>
                <a:chExt cx="316" cy="384"/>
              </a:xfrm>
            </p:grpSpPr>
            <p:sp>
              <p:nvSpPr>
                <p:cNvPr id="196668" name="矩形 196667"/>
                <p:cNvSpPr/>
                <p:nvPr/>
              </p:nvSpPr>
              <p:spPr>
                <a:xfrm>
                  <a:off x="2261" y="384"/>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69" name="矩形 196668"/>
                <p:cNvSpPr/>
                <p:nvPr/>
              </p:nvSpPr>
              <p:spPr>
                <a:xfrm>
                  <a:off x="2218" y="384"/>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70" name="组合 196669"/>
              <p:cNvGrpSpPr/>
              <p:nvPr/>
            </p:nvGrpSpPr>
            <p:grpSpPr>
              <a:xfrm>
                <a:off x="2534" y="384"/>
                <a:ext cx="362" cy="384"/>
                <a:chOff x="2534" y="384"/>
                <a:chExt cx="362" cy="384"/>
              </a:xfrm>
            </p:grpSpPr>
            <p:sp>
              <p:nvSpPr>
                <p:cNvPr id="196671" name="矩形 196670"/>
                <p:cNvSpPr/>
                <p:nvPr/>
              </p:nvSpPr>
              <p:spPr>
                <a:xfrm>
                  <a:off x="2577" y="384"/>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72" name="矩形 196671"/>
                <p:cNvSpPr/>
                <p:nvPr/>
              </p:nvSpPr>
              <p:spPr>
                <a:xfrm>
                  <a:off x="2534" y="384"/>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73" name="组合 196672"/>
              <p:cNvGrpSpPr/>
              <p:nvPr/>
            </p:nvGrpSpPr>
            <p:grpSpPr>
              <a:xfrm>
                <a:off x="2896" y="384"/>
                <a:ext cx="316" cy="384"/>
                <a:chOff x="2896" y="384"/>
                <a:chExt cx="316" cy="384"/>
              </a:xfrm>
            </p:grpSpPr>
            <p:sp>
              <p:nvSpPr>
                <p:cNvPr id="196674" name="矩形 196673"/>
                <p:cNvSpPr/>
                <p:nvPr/>
              </p:nvSpPr>
              <p:spPr>
                <a:xfrm>
                  <a:off x="2939" y="384"/>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75" name="矩形 196674"/>
                <p:cNvSpPr/>
                <p:nvPr/>
              </p:nvSpPr>
              <p:spPr>
                <a:xfrm>
                  <a:off x="2896" y="384"/>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76" name="组合 196675"/>
              <p:cNvGrpSpPr/>
              <p:nvPr/>
            </p:nvGrpSpPr>
            <p:grpSpPr>
              <a:xfrm>
                <a:off x="3212" y="384"/>
                <a:ext cx="362" cy="384"/>
                <a:chOff x="3212" y="384"/>
                <a:chExt cx="362" cy="384"/>
              </a:xfrm>
            </p:grpSpPr>
            <p:sp>
              <p:nvSpPr>
                <p:cNvPr id="196677" name="矩形 196676"/>
                <p:cNvSpPr/>
                <p:nvPr/>
              </p:nvSpPr>
              <p:spPr>
                <a:xfrm>
                  <a:off x="3255" y="384"/>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78" name="矩形 196677"/>
                <p:cNvSpPr/>
                <p:nvPr/>
              </p:nvSpPr>
              <p:spPr>
                <a:xfrm>
                  <a:off x="3212" y="384"/>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79" name="组合 196678"/>
              <p:cNvGrpSpPr/>
              <p:nvPr/>
            </p:nvGrpSpPr>
            <p:grpSpPr>
              <a:xfrm>
                <a:off x="3574" y="384"/>
                <a:ext cx="316" cy="384"/>
                <a:chOff x="3574" y="384"/>
                <a:chExt cx="316" cy="384"/>
              </a:xfrm>
            </p:grpSpPr>
            <p:sp>
              <p:nvSpPr>
                <p:cNvPr id="196680" name="矩形 196679"/>
                <p:cNvSpPr/>
                <p:nvPr/>
              </p:nvSpPr>
              <p:spPr>
                <a:xfrm>
                  <a:off x="3617" y="384"/>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81" name="矩形 196680"/>
                <p:cNvSpPr/>
                <p:nvPr/>
              </p:nvSpPr>
              <p:spPr>
                <a:xfrm>
                  <a:off x="3574" y="384"/>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82" name="组合 196681"/>
              <p:cNvGrpSpPr/>
              <p:nvPr/>
            </p:nvGrpSpPr>
            <p:grpSpPr>
              <a:xfrm>
                <a:off x="3890" y="384"/>
                <a:ext cx="315" cy="384"/>
                <a:chOff x="3890" y="384"/>
                <a:chExt cx="315" cy="384"/>
              </a:xfrm>
            </p:grpSpPr>
            <p:sp>
              <p:nvSpPr>
                <p:cNvPr id="196683" name="矩形 196682"/>
                <p:cNvSpPr/>
                <p:nvPr/>
              </p:nvSpPr>
              <p:spPr>
                <a:xfrm>
                  <a:off x="3933" y="384"/>
                  <a:ext cx="229"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84" name="矩形 196683"/>
                <p:cNvSpPr/>
                <p:nvPr/>
              </p:nvSpPr>
              <p:spPr>
                <a:xfrm>
                  <a:off x="3890" y="384"/>
                  <a:ext cx="31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85" name="组合 196684"/>
              <p:cNvGrpSpPr/>
              <p:nvPr/>
            </p:nvGrpSpPr>
            <p:grpSpPr>
              <a:xfrm>
                <a:off x="0" y="768"/>
                <a:ext cx="546" cy="384"/>
                <a:chOff x="0" y="768"/>
                <a:chExt cx="546" cy="384"/>
              </a:xfrm>
            </p:grpSpPr>
            <p:sp>
              <p:nvSpPr>
                <p:cNvPr id="196686" name="矩形 196685"/>
                <p:cNvSpPr/>
                <p:nvPr/>
              </p:nvSpPr>
              <p:spPr>
                <a:xfrm>
                  <a:off x="43" y="768"/>
                  <a:ext cx="460" cy="384"/>
                </a:xfrm>
                <a:prstGeom prst="rect">
                  <a:avLst/>
                </a:prstGeom>
                <a:noFill/>
                <a:ln w="9525">
                  <a:noFill/>
                </a:ln>
              </p:spPr>
              <p:txBody>
                <a:bodyPr/>
                <a:p>
                  <a:pPr algn="ctr"/>
                  <a:r>
                    <a:rPr lang="en-US" altLang="zh-CN" sz="2000">
                      <a:latin typeface="Times New Roman" panose="02020603050405020304" pitchFamily="18" charset="0"/>
                    </a:rPr>
                    <a:t>2</a:t>
                  </a:r>
                  <a:endParaRPr lang="en-US" altLang="zh-CN" sz="200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87" name="矩形 196686"/>
                <p:cNvSpPr/>
                <p:nvPr/>
              </p:nvSpPr>
              <p:spPr>
                <a:xfrm>
                  <a:off x="0" y="768"/>
                  <a:ext cx="5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88" name="组合 196687"/>
              <p:cNvGrpSpPr/>
              <p:nvPr/>
            </p:nvGrpSpPr>
            <p:grpSpPr>
              <a:xfrm>
                <a:off x="546" y="768"/>
                <a:ext cx="316" cy="384"/>
                <a:chOff x="546" y="768"/>
                <a:chExt cx="316" cy="384"/>
              </a:xfrm>
            </p:grpSpPr>
            <p:sp>
              <p:nvSpPr>
                <p:cNvPr id="196689" name="矩形 196688"/>
                <p:cNvSpPr/>
                <p:nvPr/>
              </p:nvSpPr>
              <p:spPr>
                <a:xfrm>
                  <a:off x="589" y="768"/>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90" name="矩形 196689"/>
                <p:cNvSpPr/>
                <p:nvPr/>
              </p:nvSpPr>
              <p:spPr>
                <a:xfrm>
                  <a:off x="546" y="768"/>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91" name="组合 196690"/>
              <p:cNvGrpSpPr/>
              <p:nvPr/>
            </p:nvGrpSpPr>
            <p:grpSpPr>
              <a:xfrm>
                <a:off x="862" y="768"/>
                <a:ext cx="316" cy="384"/>
                <a:chOff x="862" y="768"/>
                <a:chExt cx="316" cy="384"/>
              </a:xfrm>
            </p:grpSpPr>
            <p:sp>
              <p:nvSpPr>
                <p:cNvPr id="196692" name="矩形 196691"/>
                <p:cNvSpPr/>
                <p:nvPr/>
              </p:nvSpPr>
              <p:spPr>
                <a:xfrm>
                  <a:off x="905" y="768"/>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93" name="矩形 196692"/>
                <p:cNvSpPr/>
                <p:nvPr/>
              </p:nvSpPr>
              <p:spPr>
                <a:xfrm>
                  <a:off x="862" y="768"/>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94" name="组合 196693"/>
              <p:cNvGrpSpPr/>
              <p:nvPr/>
            </p:nvGrpSpPr>
            <p:grpSpPr>
              <a:xfrm>
                <a:off x="1178" y="768"/>
                <a:ext cx="362" cy="384"/>
                <a:chOff x="1178" y="768"/>
                <a:chExt cx="362" cy="384"/>
              </a:xfrm>
            </p:grpSpPr>
            <p:sp>
              <p:nvSpPr>
                <p:cNvPr id="196695" name="矩形 196694"/>
                <p:cNvSpPr/>
                <p:nvPr/>
              </p:nvSpPr>
              <p:spPr>
                <a:xfrm>
                  <a:off x="1221" y="768"/>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96" name="矩形 196695"/>
                <p:cNvSpPr/>
                <p:nvPr/>
              </p:nvSpPr>
              <p:spPr>
                <a:xfrm>
                  <a:off x="1178" y="768"/>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697" name="组合 196696"/>
              <p:cNvGrpSpPr/>
              <p:nvPr/>
            </p:nvGrpSpPr>
            <p:grpSpPr>
              <a:xfrm>
                <a:off x="1540" y="768"/>
                <a:ext cx="316" cy="384"/>
                <a:chOff x="1540" y="768"/>
                <a:chExt cx="316" cy="384"/>
              </a:xfrm>
            </p:grpSpPr>
            <p:sp>
              <p:nvSpPr>
                <p:cNvPr id="196698" name="矩形 196697"/>
                <p:cNvSpPr/>
                <p:nvPr/>
              </p:nvSpPr>
              <p:spPr>
                <a:xfrm>
                  <a:off x="1583" y="768"/>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699" name="矩形 196698"/>
                <p:cNvSpPr/>
                <p:nvPr/>
              </p:nvSpPr>
              <p:spPr>
                <a:xfrm>
                  <a:off x="1540" y="768"/>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00" name="组合 196699"/>
              <p:cNvGrpSpPr/>
              <p:nvPr/>
            </p:nvGrpSpPr>
            <p:grpSpPr>
              <a:xfrm>
                <a:off x="1856" y="768"/>
                <a:ext cx="362" cy="384"/>
                <a:chOff x="1856" y="768"/>
                <a:chExt cx="362" cy="384"/>
              </a:xfrm>
            </p:grpSpPr>
            <p:sp>
              <p:nvSpPr>
                <p:cNvPr id="196701" name="矩形 196700"/>
                <p:cNvSpPr/>
                <p:nvPr/>
              </p:nvSpPr>
              <p:spPr>
                <a:xfrm>
                  <a:off x="1899" y="768"/>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02" name="矩形 196701"/>
                <p:cNvSpPr/>
                <p:nvPr/>
              </p:nvSpPr>
              <p:spPr>
                <a:xfrm>
                  <a:off x="1856" y="768"/>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03" name="组合 196702"/>
              <p:cNvGrpSpPr/>
              <p:nvPr/>
            </p:nvGrpSpPr>
            <p:grpSpPr>
              <a:xfrm>
                <a:off x="2218" y="768"/>
                <a:ext cx="316" cy="384"/>
                <a:chOff x="2218" y="768"/>
                <a:chExt cx="316" cy="384"/>
              </a:xfrm>
            </p:grpSpPr>
            <p:sp>
              <p:nvSpPr>
                <p:cNvPr id="196704" name="矩形 196703"/>
                <p:cNvSpPr/>
                <p:nvPr/>
              </p:nvSpPr>
              <p:spPr>
                <a:xfrm>
                  <a:off x="2261" y="768"/>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05" name="矩形 196704"/>
                <p:cNvSpPr/>
                <p:nvPr/>
              </p:nvSpPr>
              <p:spPr>
                <a:xfrm>
                  <a:off x="2218" y="768"/>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06" name="组合 196705"/>
              <p:cNvGrpSpPr/>
              <p:nvPr/>
            </p:nvGrpSpPr>
            <p:grpSpPr>
              <a:xfrm>
                <a:off x="2534" y="768"/>
                <a:ext cx="362" cy="384"/>
                <a:chOff x="2534" y="768"/>
                <a:chExt cx="362" cy="384"/>
              </a:xfrm>
            </p:grpSpPr>
            <p:sp>
              <p:nvSpPr>
                <p:cNvPr id="196707" name="矩形 196706"/>
                <p:cNvSpPr/>
                <p:nvPr/>
              </p:nvSpPr>
              <p:spPr>
                <a:xfrm>
                  <a:off x="2577" y="768"/>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08" name="矩形 196707"/>
                <p:cNvSpPr/>
                <p:nvPr/>
              </p:nvSpPr>
              <p:spPr>
                <a:xfrm>
                  <a:off x="2534" y="768"/>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09" name="组合 196708"/>
              <p:cNvGrpSpPr/>
              <p:nvPr/>
            </p:nvGrpSpPr>
            <p:grpSpPr>
              <a:xfrm>
                <a:off x="2896" y="768"/>
                <a:ext cx="316" cy="384"/>
                <a:chOff x="2896" y="768"/>
                <a:chExt cx="316" cy="384"/>
              </a:xfrm>
            </p:grpSpPr>
            <p:sp>
              <p:nvSpPr>
                <p:cNvPr id="196710" name="矩形 196709"/>
                <p:cNvSpPr/>
                <p:nvPr/>
              </p:nvSpPr>
              <p:spPr>
                <a:xfrm>
                  <a:off x="2939" y="768"/>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11" name="矩形 196710"/>
                <p:cNvSpPr/>
                <p:nvPr/>
              </p:nvSpPr>
              <p:spPr>
                <a:xfrm>
                  <a:off x="2896" y="768"/>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12" name="组合 196711"/>
              <p:cNvGrpSpPr/>
              <p:nvPr/>
            </p:nvGrpSpPr>
            <p:grpSpPr>
              <a:xfrm>
                <a:off x="3212" y="768"/>
                <a:ext cx="362" cy="384"/>
                <a:chOff x="3212" y="768"/>
                <a:chExt cx="362" cy="384"/>
              </a:xfrm>
            </p:grpSpPr>
            <p:sp>
              <p:nvSpPr>
                <p:cNvPr id="196713" name="矩形 196712"/>
                <p:cNvSpPr/>
                <p:nvPr/>
              </p:nvSpPr>
              <p:spPr>
                <a:xfrm>
                  <a:off x="3255" y="768"/>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14" name="矩形 196713"/>
                <p:cNvSpPr/>
                <p:nvPr/>
              </p:nvSpPr>
              <p:spPr>
                <a:xfrm>
                  <a:off x="3212" y="768"/>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15" name="组合 196714"/>
              <p:cNvGrpSpPr/>
              <p:nvPr/>
            </p:nvGrpSpPr>
            <p:grpSpPr>
              <a:xfrm>
                <a:off x="3574" y="768"/>
                <a:ext cx="316" cy="384"/>
                <a:chOff x="3574" y="768"/>
                <a:chExt cx="316" cy="384"/>
              </a:xfrm>
            </p:grpSpPr>
            <p:sp>
              <p:nvSpPr>
                <p:cNvPr id="196716" name="矩形 196715"/>
                <p:cNvSpPr/>
                <p:nvPr/>
              </p:nvSpPr>
              <p:spPr>
                <a:xfrm>
                  <a:off x="3617" y="768"/>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17" name="矩形 196716"/>
                <p:cNvSpPr/>
                <p:nvPr/>
              </p:nvSpPr>
              <p:spPr>
                <a:xfrm>
                  <a:off x="3574" y="768"/>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18" name="组合 196717"/>
              <p:cNvGrpSpPr/>
              <p:nvPr/>
            </p:nvGrpSpPr>
            <p:grpSpPr>
              <a:xfrm>
                <a:off x="3890" y="768"/>
                <a:ext cx="315" cy="384"/>
                <a:chOff x="3890" y="768"/>
                <a:chExt cx="315" cy="384"/>
              </a:xfrm>
            </p:grpSpPr>
            <p:sp>
              <p:nvSpPr>
                <p:cNvPr id="196719" name="矩形 196718"/>
                <p:cNvSpPr/>
                <p:nvPr/>
              </p:nvSpPr>
              <p:spPr>
                <a:xfrm>
                  <a:off x="3933" y="768"/>
                  <a:ext cx="229"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20" name="矩形 196719"/>
                <p:cNvSpPr/>
                <p:nvPr/>
              </p:nvSpPr>
              <p:spPr>
                <a:xfrm>
                  <a:off x="3890" y="768"/>
                  <a:ext cx="31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21" name="组合 196720"/>
              <p:cNvGrpSpPr/>
              <p:nvPr/>
            </p:nvGrpSpPr>
            <p:grpSpPr>
              <a:xfrm>
                <a:off x="0" y="1152"/>
                <a:ext cx="546" cy="384"/>
                <a:chOff x="0" y="1152"/>
                <a:chExt cx="546" cy="384"/>
              </a:xfrm>
            </p:grpSpPr>
            <p:sp>
              <p:nvSpPr>
                <p:cNvPr id="196722" name="矩形 196721"/>
                <p:cNvSpPr/>
                <p:nvPr/>
              </p:nvSpPr>
              <p:spPr>
                <a:xfrm>
                  <a:off x="43" y="1152"/>
                  <a:ext cx="460" cy="384"/>
                </a:xfrm>
                <a:prstGeom prst="rect">
                  <a:avLst/>
                </a:prstGeom>
                <a:noFill/>
                <a:ln w="9525">
                  <a:noFill/>
                </a:ln>
              </p:spPr>
              <p:txBody>
                <a:bodyPr/>
                <a:p>
                  <a:pPr algn="ctr"/>
                  <a:r>
                    <a:rPr lang="en-US" altLang="zh-CN" sz="2000">
                      <a:latin typeface="Times New Roman" panose="02020603050405020304" pitchFamily="18" charset="0"/>
                    </a:rPr>
                    <a:t>3</a:t>
                  </a:r>
                  <a:endParaRPr lang="en-US" altLang="zh-CN" sz="200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23" name="矩形 196722"/>
                <p:cNvSpPr/>
                <p:nvPr/>
              </p:nvSpPr>
              <p:spPr>
                <a:xfrm>
                  <a:off x="0" y="1152"/>
                  <a:ext cx="5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24" name="组合 196723"/>
              <p:cNvGrpSpPr/>
              <p:nvPr/>
            </p:nvGrpSpPr>
            <p:grpSpPr>
              <a:xfrm>
                <a:off x="546" y="1152"/>
                <a:ext cx="316" cy="384"/>
                <a:chOff x="546" y="1152"/>
                <a:chExt cx="316" cy="384"/>
              </a:xfrm>
            </p:grpSpPr>
            <p:sp>
              <p:nvSpPr>
                <p:cNvPr id="196725" name="矩形 196724"/>
                <p:cNvSpPr/>
                <p:nvPr/>
              </p:nvSpPr>
              <p:spPr>
                <a:xfrm>
                  <a:off x="589" y="1152"/>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26" name="矩形 196725"/>
                <p:cNvSpPr/>
                <p:nvPr/>
              </p:nvSpPr>
              <p:spPr>
                <a:xfrm>
                  <a:off x="546" y="1152"/>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27" name="组合 196726"/>
              <p:cNvGrpSpPr/>
              <p:nvPr/>
            </p:nvGrpSpPr>
            <p:grpSpPr>
              <a:xfrm>
                <a:off x="862" y="1152"/>
                <a:ext cx="316" cy="384"/>
                <a:chOff x="862" y="1152"/>
                <a:chExt cx="316" cy="384"/>
              </a:xfrm>
            </p:grpSpPr>
            <p:sp>
              <p:nvSpPr>
                <p:cNvPr id="196728" name="矩形 196727"/>
                <p:cNvSpPr/>
                <p:nvPr/>
              </p:nvSpPr>
              <p:spPr>
                <a:xfrm>
                  <a:off x="905" y="1152"/>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29" name="矩形 196728"/>
                <p:cNvSpPr/>
                <p:nvPr/>
              </p:nvSpPr>
              <p:spPr>
                <a:xfrm>
                  <a:off x="862" y="1152"/>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30" name="组合 196729"/>
              <p:cNvGrpSpPr/>
              <p:nvPr/>
            </p:nvGrpSpPr>
            <p:grpSpPr>
              <a:xfrm>
                <a:off x="1178" y="1152"/>
                <a:ext cx="362" cy="384"/>
                <a:chOff x="1178" y="1152"/>
                <a:chExt cx="362" cy="384"/>
              </a:xfrm>
            </p:grpSpPr>
            <p:sp>
              <p:nvSpPr>
                <p:cNvPr id="196731" name="矩形 196730"/>
                <p:cNvSpPr/>
                <p:nvPr/>
              </p:nvSpPr>
              <p:spPr>
                <a:xfrm>
                  <a:off x="1221" y="1152"/>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32" name="矩形 196731"/>
                <p:cNvSpPr/>
                <p:nvPr/>
              </p:nvSpPr>
              <p:spPr>
                <a:xfrm>
                  <a:off x="1178" y="1152"/>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33" name="组合 196732"/>
              <p:cNvGrpSpPr/>
              <p:nvPr/>
            </p:nvGrpSpPr>
            <p:grpSpPr>
              <a:xfrm>
                <a:off x="1540" y="1152"/>
                <a:ext cx="316" cy="384"/>
                <a:chOff x="1540" y="1152"/>
                <a:chExt cx="316" cy="384"/>
              </a:xfrm>
            </p:grpSpPr>
            <p:sp>
              <p:nvSpPr>
                <p:cNvPr id="196734" name="矩形 196733"/>
                <p:cNvSpPr/>
                <p:nvPr/>
              </p:nvSpPr>
              <p:spPr>
                <a:xfrm>
                  <a:off x="1583" y="1152"/>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35" name="矩形 196734"/>
                <p:cNvSpPr/>
                <p:nvPr/>
              </p:nvSpPr>
              <p:spPr>
                <a:xfrm>
                  <a:off x="1540" y="1152"/>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36" name="组合 196735"/>
              <p:cNvGrpSpPr/>
              <p:nvPr/>
            </p:nvGrpSpPr>
            <p:grpSpPr>
              <a:xfrm>
                <a:off x="1856" y="1152"/>
                <a:ext cx="362" cy="384"/>
                <a:chOff x="1856" y="1152"/>
                <a:chExt cx="362" cy="384"/>
              </a:xfrm>
            </p:grpSpPr>
            <p:sp>
              <p:nvSpPr>
                <p:cNvPr id="196737" name="矩形 196736"/>
                <p:cNvSpPr/>
                <p:nvPr/>
              </p:nvSpPr>
              <p:spPr>
                <a:xfrm>
                  <a:off x="1899" y="1152"/>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38" name="矩形 196737"/>
                <p:cNvSpPr/>
                <p:nvPr/>
              </p:nvSpPr>
              <p:spPr>
                <a:xfrm>
                  <a:off x="1856" y="1152"/>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39" name="组合 196738"/>
              <p:cNvGrpSpPr/>
              <p:nvPr/>
            </p:nvGrpSpPr>
            <p:grpSpPr>
              <a:xfrm>
                <a:off x="2218" y="1152"/>
                <a:ext cx="316" cy="384"/>
                <a:chOff x="2218" y="1152"/>
                <a:chExt cx="316" cy="384"/>
              </a:xfrm>
            </p:grpSpPr>
            <p:sp>
              <p:nvSpPr>
                <p:cNvPr id="196740" name="矩形 196739"/>
                <p:cNvSpPr/>
                <p:nvPr/>
              </p:nvSpPr>
              <p:spPr>
                <a:xfrm>
                  <a:off x="2261" y="1152"/>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41" name="矩形 196740"/>
                <p:cNvSpPr/>
                <p:nvPr/>
              </p:nvSpPr>
              <p:spPr>
                <a:xfrm>
                  <a:off x="2218" y="1152"/>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42" name="组合 196741"/>
              <p:cNvGrpSpPr/>
              <p:nvPr/>
            </p:nvGrpSpPr>
            <p:grpSpPr>
              <a:xfrm>
                <a:off x="2534" y="1152"/>
                <a:ext cx="362" cy="384"/>
                <a:chOff x="2534" y="1152"/>
                <a:chExt cx="362" cy="384"/>
              </a:xfrm>
            </p:grpSpPr>
            <p:sp>
              <p:nvSpPr>
                <p:cNvPr id="196743" name="矩形 196742"/>
                <p:cNvSpPr/>
                <p:nvPr/>
              </p:nvSpPr>
              <p:spPr>
                <a:xfrm>
                  <a:off x="2577" y="1152"/>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44" name="矩形 196743"/>
                <p:cNvSpPr/>
                <p:nvPr/>
              </p:nvSpPr>
              <p:spPr>
                <a:xfrm>
                  <a:off x="2534" y="1152"/>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45" name="组合 196744"/>
              <p:cNvGrpSpPr/>
              <p:nvPr/>
            </p:nvGrpSpPr>
            <p:grpSpPr>
              <a:xfrm>
                <a:off x="2896" y="1152"/>
                <a:ext cx="316" cy="384"/>
                <a:chOff x="2896" y="1152"/>
                <a:chExt cx="316" cy="384"/>
              </a:xfrm>
            </p:grpSpPr>
            <p:sp>
              <p:nvSpPr>
                <p:cNvPr id="196746" name="矩形 196745"/>
                <p:cNvSpPr/>
                <p:nvPr/>
              </p:nvSpPr>
              <p:spPr>
                <a:xfrm>
                  <a:off x="2939" y="1152"/>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47" name="矩形 196746"/>
                <p:cNvSpPr/>
                <p:nvPr/>
              </p:nvSpPr>
              <p:spPr>
                <a:xfrm>
                  <a:off x="2896" y="1152"/>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48" name="组合 196747"/>
              <p:cNvGrpSpPr/>
              <p:nvPr/>
            </p:nvGrpSpPr>
            <p:grpSpPr>
              <a:xfrm>
                <a:off x="3212" y="1152"/>
                <a:ext cx="362" cy="384"/>
                <a:chOff x="3212" y="1152"/>
                <a:chExt cx="362" cy="384"/>
              </a:xfrm>
            </p:grpSpPr>
            <p:sp>
              <p:nvSpPr>
                <p:cNvPr id="196749" name="矩形 196748"/>
                <p:cNvSpPr/>
                <p:nvPr/>
              </p:nvSpPr>
              <p:spPr>
                <a:xfrm>
                  <a:off x="3255" y="1152"/>
                  <a:ext cx="276"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50" name="矩形 196749"/>
                <p:cNvSpPr/>
                <p:nvPr/>
              </p:nvSpPr>
              <p:spPr>
                <a:xfrm>
                  <a:off x="3212" y="1152"/>
                  <a:ext cx="362"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51" name="组合 196750"/>
              <p:cNvGrpSpPr/>
              <p:nvPr/>
            </p:nvGrpSpPr>
            <p:grpSpPr>
              <a:xfrm>
                <a:off x="3574" y="1152"/>
                <a:ext cx="316" cy="384"/>
                <a:chOff x="3574" y="1152"/>
                <a:chExt cx="316" cy="384"/>
              </a:xfrm>
            </p:grpSpPr>
            <p:sp>
              <p:nvSpPr>
                <p:cNvPr id="196752" name="矩形 196751"/>
                <p:cNvSpPr/>
                <p:nvPr/>
              </p:nvSpPr>
              <p:spPr>
                <a:xfrm>
                  <a:off x="3617" y="1152"/>
                  <a:ext cx="230"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53" name="矩形 196752"/>
                <p:cNvSpPr/>
                <p:nvPr/>
              </p:nvSpPr>
              <p:spPr>
                <a:xfrm>
                  <a:off x="3574" y="1152"/>
                  <a:ext cx="31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6754" name="组合 196753"/>
              <p:cNvGrpSpPr/>
              <p:nvPr/>
            </p:nvGrpSpPr>
            <p:grpSpPr>
              <a:xfrm>
                <a:off x="3890" y="1152"/>
                <a:ext cx="315" cy="384"/>
                <a:chOff x="3890" y="1152"/>
                <a:chExt cx="315" cy="384"/>
              </a:xfrm>
            </p:grpSpPr>
            <p:sp>
              <p:nvSpPr>
                <p:cNvPr id="196755" name="矩形 196754"/>
                <p:cNvSpPr/>
                <p:nvPr/>
              </p:nvSpPr>
              <p:spPr>
                <a:xfrm>
                  <a:off x="3933" y="1152"/>
                  <a:ext cx="229" cy="384"/>
                </a:xfrm>
                <a:prstGeom prst="rect">
                  <a:avLst/>
                </a:prstGeom>
                <a:noFill/>
                <a:ln w="9525">
                  <a:noFill/>
                </a:ln>
              </p:spPr>
              <p:txBody>
                <a:bodyPr/>
                <a:p>
                  <a:pPr algn="ctr"/>
                  <a:r>
                    <a:rPr lang="en-US" altLang="zh-CN" sz="2000" dirty="0">
                      <a:latin typeface="Times New Roman" panose="02020603050405020304" pitchFamily="18" charset="0"/>
                    </a:rPr>
                    <a:t> </a:t>
                  </a:r>
                  <a:endParaRPr lang="en-US" altLang="zh-CN" sz="2000" dirty="0">
                    <a:latin typeface="Times New Roman" panose="02020603050405020304" pitchFamily="18" charset="0"/>
                  </a:endParaRPr>
                </a:p>
                <a:p>
                  <a:pPr algn="ctr" eaLnBrk="0" hangingPunct="0"/>
                  <a:endParaRPr lang="en-US" altLang="zh-CN" sz="2000" dirty="0">
                    <a:latin typeface="Times New Roman" panose="02020603050405020304" pitchFamily="18" charset="0"/>
                  </a:endParaRPr>
                </a:p>
              </p:txBody>
            </p:sp>
            <p:sp>
              <p:nvSpPr>
                <p:cNvPr id="196756" name="矩形 196755"/>
                <p:cNvSpPr/>
                <p:nvPr/>
              </p:nvSpPr>
              <p:spPr>
                <a:xfrm>
                  <a:off x="3890" y="1152"/>
                  <a:ext cx="31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sp>
          <p:nvSpPr>
            <p:cNvPr id="196757" name="矩形 196756"/>
            <p:cNvSpPr/>
            <p:nvPr/>
          </p:nvSpPr>
          <p:spPr>
            <a:xfrm>
              <a:off x="-3" y="-3"/>
              <a:ext cx="4211" cy="1542"/>
            </a:xfrm>
            <a:prstGeom prst="rect">
              <a:avLst/>
            </a:prstGeom>
            <a:noFill/>
            <a:ln w="11112" cap="flat" cmpd="sng">
              <a:solidFill>
                <a:srgbClr val="A0A0A0"/>
              </a:solidFill>
              <a:prstDash val="solid"/>
              <a:miter/>
              <a:headEnd type="none" w="med" len="med"/>
              <a:tailEnd type="none" w="med" len="med"/>
            </a:ln>
          </p:spPr>
          <p:txBody>
            <a:bodyPr/>
            <a:p>
              <a:endParaRPr lang="zh-CN" alt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6082" name="文本框 46081"/>
          <p:cNvSpPr txBox="1"/>
          <p:nvPr/>
        </p:nvSpPr>
        <p:spPr>
          <a:xfrm>
            <a:off x="533400" y="685800"/>
            <a:ext cx="81534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、变化比率的比较原理</a:t>
            </a:r>
            <a:endParaRPr lang="zh-CN" altLang="en-US" sz="4000" b="1" dirty="0">
              <a:latin typeface="黑体" panose="02010609060101010101" pitchFamily="2" charset="-122"/>
              <a:ea typeface="黑体" panose="02010609060101010101" pitchFamily="2" charset="-122"/>
            </a:endParaRPr>
          </a:p>
        </p:txBody>
      </p:sp>
      <p:sp>
        <p:nvSpPr>
          <p:cNvPr id="46083" name="文本框 46082"/>
          <p:cNvSpPr txBox="1"/>
          <p:nvPr/>
        </p:nvSpPr>
        <p:spPr>
          <a:xfrm>
            <a:off x="533400" y="2057400"/>
            <a:ext cx="8077200" cy="4108450"/>
          </a:xfrm>
          <a:prstGeom prst="rect">
            <a:avLst/>
          </a:prstGeom>
          <a:noFill/>
          <a:ln w="9525">
            <a:noFill/>
          </a:ln>
        </p:spPr>
        <p:txBody>
          <a:bodyPr>
            <a:spAutoFit/>
          </a:bodyPr>
          <a:p>
            <a:pPr algn="just">
              <a:spcBef>
                <a:spcPct val="50000"/>
              </a:spcBef>
            </a:pPr>
            <a:r>
              <a:rPr lang="en-US" altLang="zh-CN" sz="2400" dirty="0">
                <a:latin typeface="Times New Roman" panose="02020603050405020304" pitchFamily="18" charset="0"/>
                <a:ea typeface="楷体_GB2312" pitchFamily="49" charset="-122"/>
              </a:rPr>
              <a:t>         </a:t>
            </a:r>
            <a:r>
              <a:rPr lang="zh-CN" altLang="en-US" sz="2400" dirty="0">
                <a:latin typeface="Times New Roman" panose="02020603050405020304" pitchFamily="18" charset="0"/>
                <a:ea typeface="楷体_GB2312" pitchFamily="49" charset="-122"/>
              </a:rPr>
              <a:t>例：以成本费用率降低率为核心目标值进行计算。某销售公司实现销售收入</a:t>
            </a:r>
            <a:r>
              <a:rPr lang="en-US" altLang="zh-CN" sz="2400">
                <a:latin typeface="Times New Roman" panose="02020603050405020304" pitchFamily="18" charset="0"/>
                <a:ea typeface="楷体_GB2312" pitchFamily="49" charset="-122"/>
              </a:rPr>
              <a:t>1000</a:t>
            </a:r>
            <a:r>
              <a:rPr lang="zh-CN" altLang="en-US" sz="2400" dirty="0">
                <a:latin typeface="Times New Roman" panose="02020603050405020304" pitchFamily="18" charset="0"/>
                <a:ea typeface="楷体_GB2312" pitchFamily="49" charset="-122"/>
              </a:rPr>
              <a:t>万元，销售费用为</a:t>
            </a:r>
            <a:r>
              <a:rPr lang="en-US" altLang="zh-CN" sz="2400">
                <a:latin typeface="Times New Roman" panose="02020603050405020304" pitchFamily="18" charset="0"/>
                <a:ea typeface="楷体_GB2312" pitchFamily="49" charset="-122"/>
              </a:rPr>
              <a:t>120</a:t>
            </a:r>
            <a:r>
              <a:rPr lang="zh-CN" altLang="en-US" sz="2400" dirty="0">
                <a:latin typeface="Times New Roman" panose="02020603050405020304" pitchFamily="18" charset="0"/>
                <a:ea typeface="楷体_GB2312" pitchFamily="49" charset="-122"/>
              </a:rPr>
              <a:t>万元，包括销售人员工资奖金和福利开支、广告费、人员办公费、旅差费、公关交际费。其销售费用率为</a:t>
            </a:r>
            <a:r>
              <a:rPr lang="en-US" altLang="zh-CN" sz="2400">
                <a:latin typeface="Times New Roman" panose="02020603050405020304" pitchFamily="18" charset="0"/>
                <a:ea typeface="楷体_GB2312" pitchFamily="49" charset="-122"/>
              </a:rPr>
              <a:t>120÷1000=12%</a:t>
            </a:r>
            <a:r>
              <a:rPr lang="zh-CN" altLang="en-US" sz="2400" dirty="0">
                <a:latin typeface="Times New Roman" panose="02020603050405020304" pitchFamily="18" charset="0"/>
                <a:ea typeface="楷体_GB2312" pitchFamily="49" charset="-122"/>
              </a:rPr>
              <a:t>。实施目标管理，销售公司经理制定了当年降低</a:t>
            </a:r>
            <a:r>
              <a:rPr lang="en-US" altLang="zh-CN" sz="2400">
                <a:latin typeface="Times New Roman" panose="02020603050405020304" pitchFamily="18" charset="0"/>
                <a:ea typeface="楷体_GB2312" pitchFamily="49" charset="-122"/>
              </a:rPr>
              <a:t>10%</a:t>
            </a:r>
            <a:r>
              <a:rPr lang="zh-CN" altLang="en-US" sz="2400" dirty="0">
                <a:latin typeface="Times New Roman" panose="02020603050405020304" pitchFamily="18" charset="0"/>
                <a:ea typeface="楷体_GB2312" pitchFamily="49" charset="-122"/>
              </a:rPr>
              <a:t>的销售费用率的目标。当年销售费用率为</a:t>
            </a:r>
            <a:r>
              <a:rPr lang="en-US" altLang="zh-CN" sz="2400">
                <a:latin typeface="Times New Roman" panose="02020603050405020304" pitchFamily="18" charset="0"/>
                <a:ea typeface="楷体_GB2312" pitchFamily="49" charset="-122"/>
              </a:rPr>
              <a:t>12%×</a:t>
            </a:r>
            <a:r>
              <a:rPr lang="zh-CN" altLang="en-US" sz="240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1-10%</a:t>
            </a:r>
            <a:r>
              <a:rPr lang="zh-CN" altLang="en-US" sz="240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a:t>
            </a:r>
            <a:r>
              <a:rPr lang="en-US" altLang="zh-CN" sz="2400">
                <a:latin typeface="宋体" panose="02010600030101010101" pitchFamily="2" charset="-122"/>
              </a:rPr>
              <a:t>10.8%</a:t>
            </a:r>
            <a:r>
              <a:rPr lang="zh-CN" altLang="en-US" sz="2400">
                <a:latin typeface="Times New Roman" panose="02020603050405020304" pitchFamily="18" charset="0"/>
                <a:ea typeface="楷体_GB2312" pitchFamily="49" charset="-122"/>
              </a:rPr>
              <a:t>。</a:t>
            </a:r>
            <a:r>
              <a:rPr lang="zh-CN" altLang="en-US" sz="2400" dirty="0">
                <a:latin typeface="Times New Roman" panose="02020603050405020304" pitchFamily="18" charset="0"/>
                <a:ea typeface="楷体_GB2312" pitchFamily="49" charset="-122"/>
              </a:rPr>
              <a:t>假设销售收入不变，销售费用只有不超过</a:t>
            </a:r>
            <a:r>
              <a:rPr lang="en-US" altLang="zh-CN" sz="2400">
                <a:latin typeface="Times New Roman" panose="02020603050405020304" pitchFamily="18" charset="0"/>
                <a:ea typeface="楷体_GB2312" pitchFamily="49" charset="-122"/>
              </a:rPr>
              <a:t>120×</a:t>
            </a:r>
            <a:r>
              <a:rPr lang="zh-CN" altLang="en-US" sz="240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1-10%</a:t>
            </a:r>
            <a:r>
              <a:rPr lang="zh-CN" altLang="en-US" sz="240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=108</a:t>
            </a:r>
            <a:r>
              <a:rPr lang="zh-CN" altLang="en-US" sz="2400" dirty="0">
                <a:latin typeface="Times New Roman" panose="02020603050405020304" pitchFamily="18" charset="0"/>
                <a:ea typeface="楷体_GB2312" pitchFamily="49" charset="-122"/>
              </a:rPr>
              <a:t>万元才能达标。若销售公司经理又制定了下年降低</a:t>
            </a:r>
            <a:r>
              <a:rPr lang="en-US" altLang="zh-CN" sz="2400">
                <a:latin typeface="Times New Roman" panose="02020603050405020304" pitchFamily="18" charset="0"/>
                <a:ea typeface="楷体_GB2312" pitchFamily="49" charset="-122"/>
              </a:rPr>
              <a:t>8%</a:t>
            </a:r>
            <a:r>
              <a:rPr lang="zh-CN" altLang="en-US" sz="2400" dirty="0">
                <a:latin typeface="Times New Roman" panose="02020603050405020304" pitchFamily="18" charset="0"/>
                <a:ea typeface="楷体_GB2312" pitchFamily="49" charset="-122"/>
              </a:rPr>
              <a:t>的销售费用率的目标。下年销售费用率为</a:t>
            </a:r>
            <a:r>
              <a:rPr lang="en-US" altLang="zh-CN" sz="2400">
                <a:latin typeface="宋体" panose="02010600030101010101" pitchFamily="2" charset="-122"/>
              </a:rPr>
              <a:t>10.8%×</a:t>
            </a:r>
            <a:r>
              <a:rPr lang="zh-CN" altLang="en-US" sz="2400">
                <a:latin typeface="宋体" panose="02010600030101010101" pitchFamily="2" charset="-122"/>
              </a:rPr>
              <a:t>（</a:t>
            </a:r>
            <a:r>
              <a:rPr lang="en-US" altLang="zh-CN" sz="2400">
                <a:latin typeface="宋体" panose="02010600030101010101" pitchFamily="2" charset="-122"/>
              </a:rPr>
              <a:t>1-8%</a:t>
            </a:r>
            <a:r>
              <a:rPr lang="zh-CN" altLang="en-US" sz="240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a:t>
            </a:r>
            <a:r>
              <a:rPr lang="en-US" altLang="zh-CN" sz="2400">
                <a:latin typeface="宋体" panose="02010600030101010101" pitchFamily="2" charset="-122"/>
              </a:rPr>
              <a:t>9.936%</a:t>
            </a:r>
            <a:r>
              <a:rPr lang="zh-CN" altLang="en-US" sz="2400">
                <a:latin typeface="Times New Roman" panose="02020603050405020304" pitchFamily="18" charset="0"/>
                <a:ea typeface="楷体_GB2312" pitchFamily="49" charset="-122"/>
              </a:rPr>
              <a:t>，</a:t>
            </a:r>
            <a:r>
              <a:rPr lang="zh-CN" altLang="en-US" sz="2400" dirty="0">
                <a:latin typeface="Times New Roman" panose="02020603050405020304" pitchFamily="18" charset="0"/>
                <a:ea typeface="楷体_GB2312" pitchFamily="49" charset="-122"/>
              </a:rPr>
              <a:t>假设销售收入不变，销售费用只有不超过</a:t>
            </a:r>
            <a:r>
              <a:rPr lang="en-US" altLang="zh-CN" sz="2400">
                <a:latin typeface="宋体" panose="02010600030101010101" pitchFamily="2" charset="-122"/>
              </a:rPr>
              <a:t>108×9.936%</a:t>
            </a:r>
            <a:r>
              <a:rPr lang="en-US" altLang="zh-CN" sz="2400">
                <a:latin typeface="Times New Roman" panose="02020603050405020304" pitchFamily="18" charset="0"/>
                <a:ea typeface="楷体_GB2312" pitchFamily="49" charset="-122"/>
              </a:rPr>
              <a:t>=</a:t>
            </a:r>
            <a:r>
              <a:rPr lang="en-US" altLang="zh-CN" sz="2400">
                <a:latin typeface="宋体" panose="02010600030101010101" pitchFamily="2" charset="-122"/>
              </a:rPr>
              <a:t>107.3008</a:t>
            </a:r>
            <a:r>
              <a:rPr lang="zh-CN" altLang="en-US" sz="2400" dirty="0">
                <a:latin typeface="Times New Roman" panose="02020603050405020304" pitchFamily="18" charset="0"/>
                <a:ea typeface="楷体_GB2312" pitchFamily="49" charset="-122"/>
              </a:rPr>
              <a:t>万元才能达标。</a:t>
            </a:r>
            <a:endParaRPr lang="zh-CN" altLang="en-US" sz="2400">
              <a:latin typeface="Times New Roman" panose="02020603050405020304" pitchFamily="18" charset="0"/>
              <a:ea typeface="楷体_GB2312"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7106" name="文本框 47105"/>
          <p:cNvSpPr txBox="1"/>
          <p:nvPr/>
        </p:nvSpPr>
        <p:spPr>
          <a:xfrm>
            <a:off x="533400" y="2200275"/>
            <a:ext cx="8153400" cy="3743325"/>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ea typeface="楷体_GB2312" pitchFamily="49" charset="-122"/>
              </a:rPr>
              <a:t>        </a:t>
            </a:r>
            <a:r>
              <a:rPr lang="zh-CN" altLang="en-US" sz="2400" dirty="0">
                <a:latin typeface="Times New Roman" panose="02020603050405020304" pitchFamily="18" charset="0"/>
                <a:ea typeface="楷体_GB2312" pitchFamily="49" charset="-122"/>
              </a:rPr>
              <a:t>例：以利润率的增长率为核心目标值进行计算。某事业部实现税后利润率</a:t>
            </a:r>
            <a:r>
              <a:rPr lang="en-US" altLang="zh-CN" sz="2400">
                <a:latin typeface="Times New Roman" panose="02020603050405020304" pitchFamily="18" charset="0"/>
                <a:ea typeface="楷体_GB2312" pitchFamily="49" charset="-122"/>
              </a:rPr>
              <a:t>1500</a:t>
            </a:r>
            <a:r>
              <a:rPr lang="zh-CN" altLang="en-US" sz="2400" dirty="0">
                <a:latin typeface="Times New Roman" panose="02020603050405020304" pitchFamily="18" charset="0"/>
                <a:ea typeface="楷体_GB2312" pitchFamily="49" charset="-122"/>
              </a:rPr>
              <a:t>万元，全年平均占用资金</a:t>
            </a:r>
            <a:r>
              <a:rPr lang="en-US" altLang="zh-CN" sz="2400">
                <a:latin typeface="Times New Roman" panose="02020603050405020304" pitchFamily="18" charset="0"/>
                <a:ea typeface="楷体_GB2312" pitchFamily="49" charset="-122"/>
              </a:rPr>
              <a:t>10000</a:t>
            </a:r>
            <a:r>
              <a:rPr lang="zh-CN" altLang="en-US" sz="2400" dirty="0">
                <a:latin typeface="Times New Roman" panose="02020603050405020304" pitchFamily="18" charset="0"/>
                <a:ea typeface="楷体_GB2312" pitchFamily="49" charset="-122"/>
              </a:rPr>
              <a:t>万元，其利润率为</a:t>
            </a:r>
            <a:r>
              <a:rPr lang="en-US" altLang="zh-CN" sz="2400">
                <a:latin typeface="Times New Roman" panose="02020603050405020304" pitchFamily="18" charset="0"/>
                <a:ea typeface="楷体_GB2312" pitchFamily="49" charset="-122"/>
              </a:rPr>
              <a:t>150%</a:t>
            </a:r>
            <a:r>
              <a:rPr lang="zh-CN" altLang="en-US" sz="2400" dirty="0">
                <a:latin typeface="Times New Roman" panose="02020603050405020304" pitchFamily="18" charset="0"/>
                <a:ea typeface="楷体_GB2312" pitchFamily="49" charset="-122"/>
              </a:rPr>
              <a:t>。实施目标管理，事业部经理制定了当年提高</a:t>
            </a:r>
            <a:r>
              <a:rPr lang="en-US" altLang="zh-CN" sz="2400">
                <a:latin typeface="Times New Roman" panose="02020603050405020304" pitchFamily="18" charset="0"/>
                <a:ea typeface="楷体_GB2312" pitchFamily="49" charset="-122"/>
              </a:rPr>
              <a:t>10%</a:t>
            </a:r>
            <a:r>
              <a:rPr lang="zh-CN" altLang="en-US" sz="2400" dirty="0">
                <a:latin typeface="Times New Roman" panose="02020603050405020304" pitchFamily="18" charset="0"/>
                <a:ea typeface="楷体_GB2312" pitchFamily="49" charset="-122"/>
              </a:rPr>
              <a:t>的利润率的目标。当年利润率为</a:t>
            </a:r>
            <a:r>
              <a:rPr lang="en-US" altLang="zh-CN" sz="2400">
                <a:latin typeface="Times New Roman" panose="02020603050405020304" pitchFamily="18" charset="0"/>
                <a:ea typeface="楷体_GB2312" pitchFamily="49" charset="-122"/>
              </a:rPr>
              <a:t>15%×</a:t>
            </a:r>
            <a:r>
              <a:rPr lang="zh-CN" altLang="en-US" sz="240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1+10%</a:t>
            </a:r>
            <a:r>
              <a:rPr lang="zh-CN" altLang="en-US" sz="240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a:t>
            </a:r>
            <a:r>
              <a:rPr lang="en-US" altLang="zh-CN" sz="2400">
                <a:latin typeface="宋体" panose="02010600030101010101" pitchFamily="2" charset="-122"/>
              </a:rPr>
              <a:t>16.5</a:t>
            </a:r>
            <a:r>
              <a:rPr lang="en-US" altLang="zh-CN" sz="2400">
                <a:latin typeface="Times New Roman" panose="02020603050405020304" pitchFamily="18" charset="0"/>
                <a:ea typeface="楷体_GB2312" pitchFamily="49" charset="-122"/>
              </a:rPr>
              <a:t>%</a:t>
            </a:r>
            <a:r>
              <a:rPr lang="zh-CN" altLang="en-US" sz="2400">
                <a:latin typeface="Times New Roman" panose="02020603050405020304" pitchFamily="18" charset="0"/>
                <a:ea typeface="楷体_GB2312" pitchFamily="49" charset="-122"/>
              </a:rPr>
              <a:t>。</a:t>
            </a:r>
            <a:r>
              <a:rPr lang="zh-CN" altLang="en-US" sz="2400" dirty="0">
                <a:latin typeface="Times New Roman" panose="02020603050405020304" pitchFamily="18" charset="0"/>
                <a:ea typeface="楷体_GB2312" pitchFamily="49" charset="-122"/>
              </a:rPr>
              <a:t>假设资金占用增加了</a:t>
            </a:r>
            <a:r>
              <a:rPr lang="en-US" altLang="zh-CN" sz="2400">
                <a:latin typeface="Times New Roman" panose="02020603050405020304" pitchFamily="18" charset="0"/>
                <a:ea typeface="楷体_GB2312" pitchFamily="49" charset="-122"/>
              </a:rPr>
              <a:t>5000</a:t>
            </a:r>
            <a:r>
              <a:rPr lang="zh-CN" altLang="en-US" sz="2400" dirty="0">
                <a:latin typeface="Times New Roman" panose="02020603050405020304" pitchFamily="18" charset="0"/>
                <a:ea typeface="楷体_GB2312" pitchFamily="49" charset="-122"/>
              </a:rPr>
              <a:t>万元，当年利润只有达到（</a:t>
            </a:r>
            <a:r>
              <a:rPr lang="en-US" altLang="zh-CN" sz="2400">
                <a:latin typeface="Times New Roman" panose="02020603050405020304" pitchFamily="18" charset="0"/>
                <a:ea typeface="楷体_GB2312" pitchFamily="49" charset="-122"/>
              </a:rPr>
              <a:t>10000+5000</a:t>
            </a:r>
            <a:r>
              <a:rPr lang="zh-CN" altLang="en-US" sz="2400" dirty="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a:t>
            </a:r>
            <a:r>
              <a:rPr lang="en-US" altLang="zh-CN" sz="2400">
                <a:latin typeface="宋体" panose="02010600030101010101" pitchFamily="2" charset="-122"/>
              </a:rPr>
              <a:t>16.5</a:t>
            </a:r>
            <a:r>
              <a:rPr lang="en-US" altLang="zh-CN" sz="2400">
                <a:latin typeface="Times New Roman" panose="02020603050405020304" pitchFamily="18" charset="0"/>
                <a:ea typeface="楷体_GB2312" pitchFamily="49" charset="-122"/>
              </a:rPr>
              <a:t>%=2475</a:t>
            </a:r>
            <a:r>
              <a:rPr lang="zh-CN" altLang="en-US" sz="2400" dirty="0">
                <a:latin typeface="Times New Roman" panose="02020603050405020304" pitchFamily="18" charset="0"/>
                <a:ea typeface="楷体_GB2312" pitchFamily="49" charset="-122"/>
              </a:rPr>
              <a:t>万元才能达标。若事业部又制定了下年增长</a:t>
            </a:r>
            <a:r>
              <a:rPr lang="en-US" altLang="zh-CN" sz="2400">
                <a:latin typeface="Times New Roman" panose="02020603050405020304" pitchFamily="18" charset="0"/>
                <a:ea typeface="楷体_GB2312" pitchFamily="49" charset="-122"/>
              </a:rPr>
              <a:t>5%</a:t>
            </a:r>
            <a:r>
              <a:rPr lang="zh-CN" altLang="en-US" sz="2400" dirty="0">
                <a:latin typeface="Times New Roman" panose="02020603050405020304" pitchFamily="18" charset="0"/>
                <a:ea typeface="楷体_GB2312" pitchFamily="49" charset="-122"/>
              </a:rPr>
              <a:t>的利润率的目标。下年的利润率为</a:t>
            </a:r>
            <a:r>
              <a:rPr lang="en-US" altLang="zh-CN" sz="2400">
                <a:latin typeface="宋体" panose="02010600030101010101" pitchFamily="2" charset="-122"/>
              </a:rPr>
              <a:t>16.5%</a:t>
            </a:r>
            <a:r>
              <a:rPr lang="en-US" altLang="zh-CN" sz="2400">
                <a:latin typeface="Times New Roman" panose="02020603050405020304" pitchFamily="18" charset="0"/>
                <a:ea typeface="楷体_GB2312" pitchFamily="49" charset="-122"/>
              </a:rPr>
              <a:t>×</a:t>
            </a:r>
            <a:r>
              <a:rPr lang="zh-CN" altLang="en-US" sz="240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1+5%</a:t>
            </a:r>
            <a:r>
              <a:rPr lang="zh-CN" altLang="en-US" sz="240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a:t>
            </a:r>
            <a:r>
              <a:rPr lang="en-US" altLang="zh-CN" sz="2400">
                <a:latin typeface="宋体" panose="02010600030101010101" pitchFamily="2" charset="-122"/>
              </a:rPr>
              <a:t>17.325%</a:t>
            </a:r>
            <a:r>
              <a:rPr lang="zh-CN" altLang="en-US" sz="2400">
                <a:latin typeface="Times New Roman" panose="02020603050405020304" pitchFamily="18" charset="0"/>
                <a:ea typeface="楷体_GB2312" pitchFamily="49" charset="-122"/>
              </a:rPr>
              <a:t>。</a:t>
            </a:r>
            <a:r>
              <a:rPr lang="zh-CN" altLang="en-US" sz="2400" dirty="0">
                <a:latin typeface="Times New Roman" panose="02020603050405020304" pitchFamily="18" charset="0"/>
                <a:ea typeface="楷体_GB2312" pitchFamily="49" charset="-122"/>
              </a:rPr>
              <a:t>假设新增加投资</a:t>
            </a:r>
            <a:r>
              <a:rPr lang="en-US" altLang="zh-CN" sz="2400">
                <a:latin typeface="Times New Roman" panose="02020603050405020304" pitchFamily="18" charset="0"/>
                <a:ea typeface="楷体_GB2312" pitchFamily="49" charset="-122"/>
              </a:rPr>
              <a:t>5000</a:t>
            </a:r>
            <a:r>
              <a:rPr lang="zh-CN" altLang="en-US" sz="2400" dirty="0">
                <a:latin typeface="Times New Roman" panose="02020603050405020304" pitchFamily="18" charset="0"/>
                <a:ea typeface="楷体_GB2312" pitchFamily="49" charset="-122"/>
              </a:rPr>
              <a:t>万元，下年利润只有达到（</a:t>
            </a:r>
            <a:r>
              <a:rPr lang="en-US" altLang="zh-CN" sz="2400">
                <a:latin typeface="Times New Roman" panose="02020603050405020304" pitchFamily="18" charset="0"/>
                <a:ea typeface="楷体_GB2312" pitchFamily="49" charset="-122"/>
              </a:rPr>
              <a:t>15000+5000</a:t>
            </a:r>
            <a:r>
              <a:rPr lang="zh-CN" altLang="en-US" sz="2400" dirty="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a:t>
            </a:r>
            <a:r>
              <a:rPr lang="en-US" altLang="zh-CN" sz="2400">
                <a:latin typeface="宋体" panose="02010600030101010101" pitchFamily="2" charset="-122"/>
              </a:rPr>
              <a:t>17.325</a:t>
            </a:r>
            <a:r>
              <a:rPr lang="en-US" altLang="zh-CN" sz="2400">
                <a:latin typeface="Times New Roman" panose="02020603050405020304" pitchFamily="18" charset="0"/>
                <a:ea typeface="楷体_GB2312" pitchFamily="49" charset="-122"/>
              </a:rPr>
              <a:t>%=3465</a:t>
            </a:r>
            <a:r>
              <a:rPr lang="zh-CN" altLang="en-US" sz="2400" dirty="0">
                <a:latin typeface="Times New Roman" panose="02020603050405020304" pitchFamily="18" charset="0"/>
                <a:ea typeface="楷体_GB2312" pitchFamily="49" charset="-122"/>
              </a:rPr>
              <a:t>万元才能达标。</a:t>
            </a:r>
            <a:r>
              <a:rPr lang="zh-CN" altLang="en-US" sz="2400" dirty="0">
                <a:latin typeface="Times New Roman" panose="02020603050405020304" pitchFamily="18" charset="0"/>
              </a:rPr>
              <a:t> </a:t>
            </a:r>
            <a:endParaRPr lang="zh-CN" altLang="en-US" sz="2400">
              <a:latin typeface="Times New Roman" panose="02020603050405020304" pitchFamily="18" charset="0"/>
            </a:endParaRPr>
          </a:p>
        </p:txBody>
      </p:sp>
      <p:sp>
        <p:nvSpPr>
          <p:cNvPr id="47107" name="文本框 47106"/>
          <p:cNvSpPr txBox="1"/>
          <p:nvPr/>
        </p:nvSpPr>
        <p:spPr>
          <a:xfrm>
            <a:off x="457200" y="685800"/>
            <a:ext cx="80772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、变化比率的比较原理</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8130" name="文本框 48129"/>
          <p:cNvSpPr txBox="1"/>
          <p:nvPr/>
        </p:nvSpPr>
        <p:spPr>
          <a:xfrm>
            <a:off x="533400" y="2276475"/>
            <a:ext cx="8153400" cy="3743325"/>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ea typeface="楷体_GB2312" pitchFamily="49" charset="-122"/>
              </a:rPr>
              <a:t>        </a:t>
            </a:r>
            <a:r>
              <a:rPr lang="zh-CN" altLang="en-US" sz="2400" dirty="0">
                <a:latin typeface="Times New Roman" panose="02020603050405020304" pitchFamily="18" charset="0"/>
                <a:ea typeface="楷体_GB2312" pitchFamily="49" charset="-122"/>
              </a:rPr>
              <a:t>例：以投资回报率的增长率为核心目标值进行计算。某公司实现税后利润率</a:t>
            </a:r>
            <a:r>
              <a:rPr lang="en-US" altLang="zh-CN" sz="2400">
                <a:latin typeface="Times New Roman" panose="02020603050405020304" pitchFamily="18" charset="0"/>
                <a:ea typeface="楷体_GB2312" pitchFamily="49" charset="-122"/>
              </a:rPr>
              <a:t>4000</a:t>
            </a:r>
            <a:r>
              <a:rPr lang="zh-CN" altLang="en-US" sz="2400" dirty="0">
                <a:latin typeface="Times New Roman" panose="02020603050405020304" pitchFamily="18" charset="0"/>
                <a:ea typeface="楷体_GB2312" pitchFamily="49" charset="-122"/>
              </a:rPr>
              <a:t>万元，自有净资产</a:t>
            </a:r>
            <a:r>
              <a:rPr lang="en-US" altLang="zh-CN" sz="2400">
                <a:latin typeface="Times New Roman" panose="02020603050405020304" pitchFamily="18" charset="0"/>
                <a:ea typeface="楷体_GB2312" pitchFamily="49" charset="-122"/>
              </a:rPr>
              <a:t>20000</a:t>
            </a:r>
            <a:r>
              <a:rPr lang="zh-CN" altLang="en-US" sz="2400" dirty="0">
                <a:latin typeface="Times New Roman" panose="02020603050405020304" pitchFamily="18" charset="0"/>
                <a:ea typeface="楷体_GB2312" pitchFamily="49" charset="-122"/>
              </a:rPr>
              <a:t>万元，其利润率为</a:t>
            </a:r>
            <a:r>
              <a:rPr lang="en-US" altLang="zh-CN" sz="2400">
                <a:latin typeface="Times New Roman" panose="02020603050405020304" pitchFamily="18" charset="0"/>
                <a:ea typeface="楷体_GB2312" pitchFamily="49" charset="-122"/>
              </a:rPr>
              <a:t>20%</a:t>
            </a:r>
            <a:r>
              <a:rPr lang="zh-CN" altLang="en-US" sz="2400" dirty="0">
                <a:latin typeface="Times New Roman" panose="02020603050405020304" pitchFamily="18" charset="0"/>
                <a:ea typeface="楷体_GB2312" pitchFamily="49" charset="-122"/>
              </a:rPr>
              <a:t>。实施目标管理，公司总经理制定了当年提高</a:t>
            </a:r>
            <a:r>
              <a:rPr lang="en-US" altLang="zh-CN" sz="2400">
                <a:latin typeface="Times New Roman" panose="02020603050405020304" pitchFamily="18" charset="0"/>
                <a:ea typeface="楷体_GB2312" pitchFamily="49" charset="-122"/>
              </a:rPr>
              <a:t>10%</a:t>
            </a:r>
            <a:r>
              <a:rPr lang="zh-CN" altLang="en-US" sz="2400" dirty="0">
                <a:latin typeface="Times New Roman" panose="02020603050405020304" pitchFamily="18" charset="0"/>
                <a:ea typeface="楷体_GB2312" pitchFamily="49" charset="-122"/>
              </a:rPr>
              <a:t>的利润率的目标。当年投资回报率为</a:t>
            </a:r>
            <a:r>
              <a:rPr lang="en-US" altLang="zh-CN" sz="2400">
                <a:latin typeface="宋体" panose="02010600030101010101" pitchFamily="2" charset="-122"/>
              </a:rPr>
              <a:t>20%×</a:t>
            </a:r>
            <a:r>
              <a:rPr lang="zh-CN" altLang="en-US" sz="2400">
                <a:latin typeface="宋体" panose="02010600030101010101" pitchFamily="2" charset="-122"/>
              </a:rPr>
              <a:t>（</a:t>
            </a:r>
            <a:r>
              <a:rPr lang="en-US" altLang="zh-CN" sz="2400">
                <a:latin typeface="宋体" panose="02010600030101010101" pitchFamily="2" charset="-122"/>
              </a:rPr>
              <a:t>1+10%</a:t>
            </a:r>
            <a:r>
              <a:rPr lang="zh-CN" altLang="en-US" sz="2400">
                <a:latin typeface="宋体" panose="02010600030101010101" pitchFamily="2" charset="-122"/>
              </a:rPr>
              <a:t>）</a:t>
            </a:r>
            <a:r>
              <a:rPr lang="en-US" altLang="zh-CN" sz="2400">
                <a:latin typeface="宋体" panose="02010600030101010101" pitchFamily="2" charset="-122"/>
              </a:rPr>
              <a:t>=22%</a:t>
            </a:r>
            <a:r>
              <a:rPr lang="zh-CN" altLang="en-US" sz="2400">
                <a:latin typeface="Times New Roman" panose="02020603050405020304" pitchFamily="18" charset="0"/>
                <a:ea typeface="楷体_GB2312" pitchFamily="49" charset="-122"/>
              </a:rPr>
              <a:t>。</a:t>
            </a:r>
            <a:r>
              <a:rPr lang="zh-CN" altLang="en-US" sz="2400" dirty="0">
                <a:latin typeface="Times New Roman" panose="02020603050405020304" pitchFamily="18" charset="0"/>
                <a:ea typeface="楷体_GB2312" pitchFamily="49" charset="-122"/>
              </a:rPr>
              <a:t>假设追加投资，增加净资产</a:t>
            </a:r>
            <a:r>
              <a:rPr lang="en-US" altLang="zh-CN" sz="2400">
                <a:latin typeface="Times New Roman" panose="02020603050405020304" pitchFamily="18" charset="0"/>
                <a:ea typeface="楷体_GB2312" pitchFamily="49" charset="-122"/>
              </a:rPr>
              <a:t>5000</a:t>
            </a:r>
            <a:r>
              <a:rPr lang="zh-CN" altLang="en-US" sz="2400" dirty="0">
                <a:latin typeface="Times New Roman" panose="02020603050405020304" pitchFamily="18" charset="0"/>
                <a:ea typeface="楷体_GB2312" pitchFamily="49" charset="-122"/>
              </a:rPr>
              <a:t>万元，当年净利润只有达到（</a:t>
            </a:r>
            <a:r>
              <a:rPr lang="en-US" altLang="zh-CN" sz="2400">
                <a:latin typeface="Times New Roman" panose="02020603050405020304" pitchFamily="18" charset="0"/>
                <a:ea typeface="楷体_GB2312" pitchFamily="49" charset="-122"/>
              </a:rPr>
              <a:t>20000+5000</a:t>
            </a:r>
            <a:r>
              <a:rPr lang="zh-CN" altLang="en-US" sz="2400" dirty="0">
                <a:latin typeface="Times New Roman" panose="02020603050405020304" pitchFamily="18" charset="0"/>
                <a:ea typeface="楷体_GB2312" pitchFamily="49" charset="-122"/>
              </a:rPr>
              <a:t>）</a:t>
            </a:r>
            <a:r>
              <a:rPr lang="en-US" altLang="zh-CN" sz="2400">
                <a:latin typeface="Times New Roman" panose="02020603050405020304" pitchFamily="18" charset="0"/>
                <a:ea typeface="楷体_GB2312" pitchFamily="49" charset="-122"/>
              </a:rPr>
              <a:t>×22%=5500</a:t>
            </a:r>
            <a:r>
              <a:rPr lang="zh-CN" altLang="en-US" sz="2400" dirty="0">
                <a:latin typeface="Times New Roman" panose="02020603050405020304" pitchFamily="18" charset="0"/>
                <a:ea typeface="楷体_GB2312" pitchFamily="49" charset="-122"/>
              </a:rPr>
              <a:t>万元才能达标。若公司又制定了下年增长</a:t>
            </a:r>
            <a:r>
              <a:rPr lang="en-US" altLang="zh-CN" sz="2400">
                <a:latin typeface="Times New Roman" panose="02020603050405020304" pitchFamily="18" charset="0"/>
                <a:ea typeface="楷体_GB2312" pitchFamily="49" charset="-122"/>
              </a:rPr>
              <a:t>5%</a:t>
            </a:r>
            <a:r>
              <a:rPr lang="zh-CN" altLang="en-US" sz="2400" dirty="0">
                <a:latin typeface="Times New Roman" panose="02020603050405020304" pitchFamily="18" charset="0"/>
                <a:ea typeface="楷体_GB2312" pitchFamily="49" charset="-122"/>
              </a:rPr>
              <a:t>的投资回报率的目标。下年的投资回报率为</a:t>
            </a:r>
            <a:r>
              <a:rPr lang="en-US" altLang="zh-CN" sz="2400">
                <a:latin typeface="宋体" panose="02010600030101010101" pitchFamily="2" charset="-122"/>
              </a:rPr>
              <a:t>22%×</a:t>
            </a:r>
            <a:r>
              <a:rPr lang="zh-CN" altLang="en-US" sz="2400">
                <a:latin typeface="宋体" panose="02010600030101010101" pitchFamily="2" charset="-122"/>
              </a:rPr>
              <a:t>（</a:t>
            </a:r>
            <a:r>
              <a:rPr lang="en-US" altLang="zh-CN" sz="2400">
                <a:latin typeface="宋体" panose="02010600030101010101" pitchFamily="2" charset="-122"/>
              </a:rPr>
              <a:t>1+5%</a:t>
            </a:r>
            <a:r>
              <a:rPr lang="zh-CN" altLang="en-US" sz="2400">
                <a:latin typeface="宋体" panose="02010600030101010101" pitchFamily="2" charset="-122"/>
              </a:rPr>
              <a:t>）</a:t>
            </a:r>
            <a:r>
              <a:rPr lang="en-US" altLang="zh-CN" sz="2400">
                <a:latin typeface="宋体" panose="02010600030101010101" pitchFamily="2" charset="-122"/>
              </a:rPr>
              <a:t>=23.1%</a:t>
            </a:r>
            <a:r>
              <a:rPr lang="zh-CN" altLang="en-US" sz="2400">
                <a:latin typeface="Times New Roman" panose="02020603050405020304" pitchFamily="18" charset="0"/>
                <a:ea typeface="楷体_GB2312" pitchFamily="49" charset="-122"/>
              </a:rPr>
              <a:t>。</a:t>
            </a:r>
            <a:r>
              <a:rPr lang="zh-CN" altLang="en-US" sz="2400" dirty="0">
                <a:latin typeface="Times New Roman" panose="02020603050405020304" pitchFamily="18" charset="0"/>
                <a:ea typeface="楷体_GB2312" pitchFamily="49" charset="-122"/>
              </a:rPr>
              <a:t>假设又新增加投资，新增净资产</a:t>
            </a:r>
            <a:r>
              <a:rPr lang="en-US" altLang="zh-CN" sz="2400">
                <a:latin typeface="Times New Roman" panose="02020603050405020304" pitchFamily="18" charset="0"/>
                <a:ea typeface="楷体_GB2312" pitchFamily="49" charset="-122"/>
              </a:rPr>
              <a:t>10000</a:t>
            </a:r>
            <a:r>
              <a:rPr lang="zh-CN" altLang="en-US" sz="2400" dirty="0">
                <a:latin typeface="Times New Roman" panose="02020603050405020304" pitchFamily="18" charset="0"/>
                <a:ea typeface="楷体_GB2312" pitchFamily="49" charset="-122"/>
              </a:rPr>
              <a:t>万元，下年净利润只有达到</a:t>
            </a:r>
            <a:r>
              <a:rPr lang="zh-CN" altLang="en-US" sz="2400" dirty="0">
                <a:latin typeface="宋体" panose="02010600030101010101" pitchFamily="2" charset="-122"/>
              </a:rPr>
              <a:t>（</a:t>
            </a:r>
            <a:r>
              <a:rPr lang="en-US" altLang="zh-CN" sz="2400">
                <a:latin typeface="宋体" panose="02010600030101010101" pitchFamily="2" charset="-122"/>
              </a:rPr>
              <a:t>25000+5000</a:t>
            </a:r>
            <a:r>
              <a:rPr lang="zh-CN" altLang="en-US" sz="2400" dirty="0">
                <a:latin typeface="宋体" panose="02010600030101010101" pitchFamily="2" charset="-122"/>
              </a:rPr>
              <a:t>）</a:t>
            </a:r>
            <a:r>
              <a:rPr lang="en-US" altLang="zh-CN" sz="2400">
                <a:latin typeface="Times New Roman" panose="02020603050405020304" pitchFamily="18" charset="0"/>
                <a:ea typeface="楷体_GB2312" pitchFamily="49" charset="-122"/>
              </a:rPr>
              <a:t>×</a:t>
            </a:r>
            <a:r>
              <a:rPr lang="en-US" altLang="zh-CN" sz="2400">
                <a:latin typeface="宋体" panose="02010600030101010101" pitchFamily="2" charset="-122"/>
              </a:rPr>
              <a:t>23.1%=6930</a:t>
            </a:r>
            <a:r>
              <a:rPr lang="zh-CN" altLang="en-US" sz="2400" dirty="0">
                <a:latin typeface="Times New Roman" panose="02020603050405020304" pitchFamily="18" charset="0"/>
                <a:ea typeface="楷体_GB2312" pitchFamily="49" charset="-122"/>
              </a:rPr>
              <a:t>元才能达标。</a:t>
            </a:r>
            <a:r>
              <a:rPr lang="zh-CN" altLang="en-US" sz="2400" dirty="0">
                <a:latin typeface="Times New Roman" panose="02020603050405020304" pitchFamily="18" charset="0"/>
              </a:rPr>
              <a:t> </a:t>
            </a:r>
            <a:endParaRPr lang="zh-CN" altLang="en-US" sz="2400">
              <a:latin typeface="Times New Roman" panose="02020603050405020304" pitchFamily="18" charset="0"/>
            </a:endParaRPr>
          </a:p>
        </p:txBody>
      </p:sp>
      <p:sp>
        <p:nvSpPr>
          <p:cNvPr id="48131" name="文本框 48130"/>
          <p:cNvSpPr txBox="1"/>
          <p:nvPr/>
        </p:nvSpPr>
        <p:spPr>
          <a:xfrm>
            <a:off x="457200" y="685800"/>
            <a:ext cx="83058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、变化比率的比较原理</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9154" name="文本框 49153"/>
          <p:cNvSpPr txBox="1"/>
          <p:nvPr/>
        </p:nvSpPr>
        <p:spPr>
          <a:xfrm>
            <a:off x="685800" y="685800"/>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、持续改善的创新原理</a:t>
            </a:r>
            <a:endParaRPr lang="zh-CN" altLang="en-US" sz="4000" b="1" dirty="0">
              <a:latin typeface="黑体" panose="02010609060101010101" pitchFamily="2" charset="-122"/>
              <a:ea typeface="黑体" panose="02010609060101010101" pitchFamily="2" charset="-122"/>
            </a:endParaRPr>
          </a:p>
        </p:txBody>
      </p:sp>
      <p:sp>
        <p:nvSpPr>
          <p:cNvPr id="49155" name="文本框 49154"/>
          <p:cNvSpPr txBox="1"/>
          <p:nvPr/>
        </p:nvSpPr>
        <p:spPr>
          <a:xfrm>
            <a:off x="449263" y="1905000"/>
            <a:ext cx="3132137" cy="4495800"/>
          </a:xfrm>
          <a:prstGeom prst="rect">
            <a:avLst/>
          </a:prstGeom>
          <a:noFill/>
          <a:ln w="9525">
            <a:noFill/>
          </a:ln>
        </p:spPr>
        <p:txBody>
          <a:bodyPr vert="eaVert">
            <a:spAutoFit/>
          </a:bodyPr>
          <a:p>
            <a:pPr marL="457200" indent="-457200" algn="just">
              <a:spcBef>
                <a:spcPct val="50000"/>
              </a:spcBef>
              <a:spcAft>
                <a:spcPct val="40000"/>
              </a:spcAft>
              <a:buFont typeface="Wingdings" panose="05000000000000000000" pitchFamily="2" charset="2"/>
              <a:buChar char="q"/>
            </a:pPr>
            <a:r>
              <a:rPr lang="zh-CN" altLang="en-US" sz="2800" dirty="0">
                <a:latin typeface="宋体" panose="02010600030101010101" pitchFamily="2" charset="-122"/>
              </a:rPr>
              <a:t>千斤顶原理</a:t>
            </a:r>
            <a:r>
              <a:rPr lang="en-US" altLang="zh-CN" sz="2800">
                <a:latin typeface="宋体" panose="02010600030101010101" pitchFamily="2" charset="-122"/>
              </a:rPr>
              <a:t>------</a:t>
            </a:r>
            <a:r>
              <a:rPr lang="zh-CN" altLang="en-US" sz="2800" dirty="0">
                <a:latin typeface="宋体" panose="02010600030101010101" pitchFamily="2" charset="-122"/>
              </a:rPr>
              <a:t>持续累加的小变化也可创造出大奇迹；</a:t>
            </a:r>
            <a:endParaRPr lang="zh-CN" altLang="en-US" sz="2800" dirty="0">
              <a:latin typeface="宋体" panose="02010600030101010101" pitchFamily="2" charset="-122"/>
            </a:endParaRPr>
          </a:p>
          <a:p>
            <a:pPr marL="457200" indent="-457200" algn="just">
              <a:spcBef>
                <a:spcPct val="50000"/>
              </a:spcBef>
              <a:spcAft>
                <a:spcPct val="40000"/>
              </a:spcAft>
              <a:buFont typeface="Wingdings" panose="05000000000000000000" pitchFamily="2" charset="2"/>
              <a:buChar char="q"/>
            </a:pPr>
            <a:r>
              <a:rPr lang="zh-CN" altLang="en-US" sz="2800" dirty="0">
                <a:latin typeface="宋体" panose="02010600030101010101" pitchFamily="2" charset="-122"/>
              </a:rPr>
              <a:t>老办法只能创造老业绩，要创造新业绩，必须有新办法。</a:t>
            </a:r>
            <a:endParaRPr lang="zh-CN" altLang="en-US" sz="2800">
              <a:latin typeface="宋体" panose="02010600030101010101" pitchFamily="2" charset="-122"/>
            </a:endParaRPr>
          </a:p>
        </p:txBody>
      </p:sp>
      <p:graphicFrame>
        <p:nvGraphicFramePr>
          <p:cNvPr id="49156" name="对象 49155"/>
          <p:cNvGraphicFramePr/>
          <p:nvPr/>
        </p:nvGraphicFramePr>
        <p:xfrm>
          <a:off x="3733800" y="2362200"/>
          <a:ext cx="4953000" cy="3503613"/>
        </p:xfrm>
        <a:graphic>
          <a:graphicData uri="http://schemas.openxmlformats.org/presentationml/2006/ole">
            <mc:AlternateContent xmlns:mc="http://schemas.openxmlformats.org/markup-compatibility/2006">
              <mc:Choice xmlns:v="urn:schemas-microsoft-com:vml" Requires="v">
                <p:oleObj spid="_x0000_s3077" name="" r:id="rId1" imgW="4777740" imgH="2549525" progId="Imaging.Document">
                  <p:embed/>
                </p:oleObj>
              </mc:Choice>
              <mc:Fallback>
                <p:oleObj name="" r:id="rId1" imgW="4777740" imgH="2549525" progId="Imaging.Document">
                  <p:embed/>
                  <p:pic>
                    <p:nvPicPr>
                      <p:cNvPr id="0" name="图片 3076"/>
                      <p:cNvPicPr/>
                      <p:nvPr/>
                    </p:nvPicPr>
                    <p:blipFill>
                      <a:blip r:embed="rId2"/>
                      <a:stretch>
                        <a:fillRect/>
                      </a:stretch>
                    </p:blipFill>
                    <p:spPr>
                      <a:xfrm>
                        <a:off x="3733800" y="2362200"/>
                        <a:ext cx="4953000" cy="3503613"/>
                      </a:xfrm>
                      <a:prstGeom prst="rect">
                        <a:avLst/>
                      </a:prstGeom>
                      <a:noFill/>
                      <a:ln w="38100">
                        <a:noFill/>
                        <a:miter/>
                      </a:ln>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0178" name="文本框 50177"/>
          <p:cNvSpPr txBox="1"/>
          <p:nvPr/>
        </p:nvSpPr>
        <p:spPr>
          <a:xfrm>
            <a:off x="533400" y="10699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zh-CN" altLang="en-US" sz="4000" b="1" dirty="0">
                <a:latin typeface="黑体" panose="02010609060101010101" pitchFamily="2" charset="-122"/>
                <a:ea typeface="黑体" panose="02010609060101010101" pitchFamily="2" charset="-122"/>
              </a:rPr>
              <a:t>、目标分类的整合原理</a:t>
            </a:r>
            <a:endParaRPr lang="zh-CN" altLang="en-US" sz="4000" b="1" dirty="0">
              <a:latin typeface="黑体" panose="02010609060101010101" pitchFamily="2" charset="-122"/>
              <a:ea typeface="黑体" panose="02010609060101010101" pitchFamily="2" charset="-122"/>
            </a:endParaRPr>
          </a:p>
        </p:txBody>
      </p:sp>
      <p:sp>
        <p:nvSpPr>
          <p:cNvPr id="50179" name="文本框 50178"/>
          <p:cNvSpPr txBox="1"/>
          <p:nvPr/>
        </p:nvSpPr>
        <p:spPr>
          <a:xfrm>
            <a:off x="1331913" y="2636838"/>
            <a:ext cx="6681787" cy="3498850"/>
          </a:xfrm>
          <a:prstGeom prst="rect">
            <a:avLst/>
          </a:prstGeom>
          <a:noFill/>
          <a:ln w="57150" cap="flat" cmpd="sng">
            <a:solidFill>
              <a:schemeClr val="tx1"/>
            </a:solidFill>
            <a:prstDash val="solid"/>
            <a:miter/>
            <a:headEnd type="none" w="med" len="med"/>
            <a:tailEnd type="none" w="med" len="med"/>
          </a:ln>
        </p:spPr>
        <p:txBody>
          <a:bodyPr>
            <a:spAutoFit/>
          </a:bodyPr>
          <a:p>
            <a:pPr algn="just">
              <a:spcBef>
                <a:spcPct val="50000"/>
              </a:spcBef>
              <a:spcAft>
                <a:spcPct val="40000"/>
              </a:spcAft>
            </a:pPr>
            <a:r>
              <a:rPr lang="en-US" altLang="zh-CN" sz="4400" dirty="0">
                <a:latin typeface="Times New Roman" panose="02020603050405020304" pitchFamily="18" charset="0"/>
                <a:ea typeface="楷体_GB2312" pitchFamily="49" charset="-122"/>
              </a:rPr>
              <a:t>        </a:t>
            </a:r>
            <a:r>
              <a:rPr lang="zh-CN" altLang="en-US" sz="4400" dirty="0">
                <a:latin typeface="Times New Roman" panose="02020603050405020304" pitchFamily="18" charset="0"/>
                <a:ea typeface="楷体_GB2312" pitchFamily="49" charset="-122"/>
              </a:rPr>
              <a:t>分类是综合平衡的基础，细分其类，才能凸现其各自的价值。各自的价值得到了应有的体现，整合也就实现了。</a:t>
            </a:r>
            <a:endParaRPr lang="zh-CN" altLang="en-US" sz="4400">
              <a:latin typeface="Times New Roman" panose="02020603050405020304" pitchFamily="18" charset="0"/>
              <a:ea typeface="楷体_GB2312"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4" name="文本框 8193"/>
          <p:cNvSpPr txBox="1"/>
          <p:nvPr/>
        </p:nvSpPr>
        <p:spPr>
          <a:xfrm>
            <a:off x="685800" y="231775"/>
            <a:ext cx="7848600" cy="13684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１－１－１、企业存在和发展所面临的问题的内在关系分析</a:t>
            </a:r>
            <a:endParaRPr lang="zh-CN" altLang="en-US" sz="4000" b="1" dirty="0">
              <a:latin typeface="Times New Roman" panose="02020603050405020304" pitchFamily="18" charset="0"/>
              <a:ea typeface="黑体" panose="02010609060101010101" pitchFamily="2" charset="-122"/>
            </a:endParaRPr>
          </a:p>
        </p:txBody>
      </p:sp>
      <p:grpSp>
        <p:nvGrpSpPr>
          <p:cNvPr id="8195" name="组合 8194"/>
          <p:cNvGrpSpPr/>
          <p:nvPr/>
        </p:nvGrpSpPr>
        <p:grpSpPr>
          <a:xfrm>
            <a:off x="914400" y="1676400"/>
            <a:ext cx="7391400" cy="5029200"/>
            <a:chOff x="960" y="864"/>
            <a:chExt cx="4464" cy="3024"/>
          </a:xfrm>
        </p:grpSpPr>
        <p:sp>
          <p:nvSpPr>
            <p:cNvPr id="8196" name="文本框 8195"/>
            <p:cNvSpPr txBox="1"/>
            <p:nvPr/>
          </p:nvSpPr>
          <p:spPr>
            <a:xfrm>
              <a:off x="1435" y="1200"/>
              <a:ext cx="486" cy="433"/>
            </a:xfrm>
            <a:prstGeom prst="rect">
              <a:avLst/>
            </a:prstGeom>
            <a:noFill/>
            <a:ln w="19050" cap="flat" cmpd="sng">
              <a:solidFill>
                <a:schemeClr val="tx1"/>
              </a:solidFill>
              <a:prstDash val="solid"/>
              <a:miter/>
              <a:headEnd type="none" w="med" len="med"/>
              <a:tailEnd type="none" w="med" len="med"/>
            </a:ln>
          </p:spPr>
          <p:txBody>
            <a:bodyPr>
              <a:spAutoFit/>
            </a:bodyPr>
            <a:p>
              <a:pPr algn="ctr" eaLnBrk="0" hangingPunct="0"/>
              <a:r>
                <a:rPr lang="zh-CN" altLang="en-US" sz="2000" dirty="0">
                  <a:latin typeface="Times New Roman" panose="02020603050405020304" pitchFamily="18" charset="0"/>
                </a:rPr>
                <a:t>资金问题</a:t>
              </a:r>
              <a:endParaRPr lang="zh-CN" altLang="en-US" sz="2000" dirty="0">
                <a:latin typeface="Times New Roman" panose="02020603050405020304" pitchFamily="18" charset="0"/>
              </a:endParaRPr>
            </a:p>
          </p:txBody>
        </p:sp>
        <p:sp>
          <p:nvSpPr>
            <p:cNvPr id="8197" name="文本框 8196"/>
            <p:cNvSpPr txBox="1"/>
            <p:nvPr/>
          </p:nvSpPr>
          <p:spPr>
            <a:xfrm>
              <a:off x="2012" y="1578"/>
              <a:ext cx="457" cy="433"/>
            </a:xfrm>
            <a:prstGeom prst="rect">
              <a:avLst/>
            </a:prstGeom>
            <a:noFill/>
            <a:ln w="19050" cap="flat" cmpd="sng">
              <a:solidFill>
                <a:schemeClr val="tx1"/>
              </a:solidFill>
              <a:prstDash val="solid"/>
              <a:miter/>
              <a:headEnd type="none" w="med" len="med"/>
              <a:tailEnd type="none" w="med" len="med"/>
            </a:ln>
          </p:spPr>
          <p:txBody>
            <a:bodyPr>
              <a:spAutoFit/>
            </a:bodyPr>
            <a:p>
              <a:pPr algn="ctr" eaLnBrk="0" hangingPunct="0"/>
              <a:r>
                <a:rPr lang="zh-CN" altLang="en-US" sz="2000" dirty="0">
                  <a:latin typeface="Times New Roman" panose="02020603050405020304" pitchFamily="18" charset="0"/>
                </a:rPr>
                <a:t>技术问题</a:t>
              </a:r>
              <a:endParaRPr lang="zh-CN" altLang="en-US" sz="2000" dirty="0">
                <a:latin typeface="Times New Roman" panose="02020603050405020304" pitchFamily="18" charset="0"/>
              </a:endParaRPr>
            </a:p>
          </p:txBody>
        </p:sp>
        <p:sp>
          <p:nvSpPr>
            <p:cNvPr id="8198" name="文本框 8197"/>
            <p:cNvSpPr txBox="1"/>
            <p:nvPr/>
          </p:nvSpPr>
          <p:spPr>
            <a:xfrm>
              <a:off x="4368" y="3013"/>
              <a:ext cx="473" cy="433"/>
            </a:xfrm>
            <a:prstGeom prst="rect">
              <a:avLst/>
            </a:prstGeom>
            <a:noFill/>
            <a:ln w="19050" cap="flat" cmpd="sng">
              <a:solidFill>
                <a:schemeClr val="tx1"/>
              </a:solidFill>
              <a:prstDash val="solid"/>
              <a:miter/>
              <a:headEnd type="none" w="med" len="med"/>
              <a:tailEnd type="none" w="med" len="med"/>
            </a:ln>
          </p:spPr>
          <p:txBody>
            <a:bodyPr>
              <a:spAutoFit/>
            </a:bodyPr>
            <a:p>
              <a:pPr algn="ctr" eaLnBrk="0" hangingPunct="0"/>
              <a:r>
                <a:rPr lang="zh-CN" altLang="en-US" sz="2000" dirty="0">
                  <a:latin typeface="Times New Roman" panose="02020603050405020304" pitchFamily="18" charset="0"/>
                </a:rPr>
                <a:t>质量问题</a:t>
              </a:r>
              <a:endParaRPr lang="zh-CN" altLang="en-US" sz="2000" dirty="0">
                <a:latin typeface="Times New Roman" panose="02020603050405020304" pitchFamily="18" charset="0"/>
              </a:endParaRPr>
            </a:p>
          </p:txBody>
        </p:sp>
        <p:sp>
          <p:nvSpPr>
            <p:cNvPr id="8199" name="文本框 8198"/>
            <p:cNvSpPr txBox="1"/>
            <p:nvPr/>
          </p:nvSpPr>
          <p:spPr>
            <a:xfrm>
              <a:off x="1466" y="2965"/>
              <a:ext cx="455" cy="433"/>
            </a:xfrm>
            <a:prstGeom prst="rect">
              <a:avLst/>
            </a:prstGeom>
            <a:noFill/>
            <a:ln w="19050" cap="flat" cmpd="sng">
              <a:solidFill>
                <a:schemeClr val="tx1"/>
              </a:solidFill>
              <a:prstDash val="solid"/>
              <a:miter/>
              <a:headEnd type="none" w="med" len="med"/>
              <a:tailEnd type="none" w="med" len="med"/>
            </a:ln>
          </p:spPr>
          <p:txBody>
            <a:bodyPr>
              <a:spAutoFit/>
            </a:bodyPr>
            <a:p>
              <a:pPr algn="ctr" eaLnBrk="0" hangingPunct="0"/>
              <a:r>
                <a:rPr lang="zh-CN" altLang="en-US" sz="2000" dirty="0">
                  <a:latin typeface="Times New Roman" panose="02020603050405020304" pitchFamily="18" charset="0"/>
                </a:rPr>
                <a:t>管理问题</a:t>
              </a:r>
              <a:endParaRPr lang="zh-CN" altLang="en-US" sz="2000" dirty="0">
                <a:latin typeface="Times New Roman" panose="02020603050405020304" pitchFamily="18" charset="0"/>
              </a:endParaRPr>
            </a:p>
          </p:txBody>
        </p:sp>
        <p:sp>
          <p:nvSpPr>
            <p:cNvPr id="8200" name="文本框 8199"/>
            <p:cNvSpPr txBox="1"/>
            <p:nvPr/>
          </p:nvSpPr>
          <p:spPr>
            <a:xfrm>
              <a:off x="2590" y="1918"/>
              <a:ext cx="482" cy="433"/>
            </a:xfrm>
            <a:prstGeom prst="rect">
              <a:avLst/>
            </a:prstGeom>
            <a:noFill/>
            <a:ln w="19050" cap="flat" cmpd="sng">
              <a:solidFill>
                <a:schemeClr val="tx1"/>
              </a:solidFill>
              <a:prstDash val="solid"/>
              <a:miter/>
              <a:headEnd type="none" w="med" len="med"/>
              <a:tailEnd type="none" w="med" len="med"/>
            </a:ln>
          </p:spPr>
          <p:txBody>
            <a:bodyPr>
              <a:spAutoFit/>
            </a:bodyPr>
            <a:p>
              <a:pPr algn="ctr" eaLnBrk="0" hangingPunct="0"/>
              <a:r>
                <a:rPr lang="zh-CN" altLang="en-US" sz="2000" dirty="0">
                  <a:latin typeface="Times New Roman" panose="02020603050405020304" pitchFamily="18" charset="0"/>
                </a:rPr>
                <a:t>人才问题</a:t>
              </a:r>
              <a:endParaRPr lang="zh-CN" altLang="en-US" sz="2000" dirty="0">
                <a:latin typeface="Times New Roman" panose="02020603050405020304" pitchFamily="18" charset="0"/>
              </a:endParaRPr>
            </a:p>
          </p:txBody>
        </p:sp>
        <p:sp>
          <p:nvSpPr>
            <p:cNvPr id="8201" name="文本框 8200"/>
            <p:cNvSpPr txBox="1"/>
            <p:nvPr/>
          </p:nvSpPr>
          <p:spPr>
            <a:xfrm>
              <a:off x="3184" y="2308"/>
              <a:ext cx="464" cy="434"/>
            </a:xfrm>
            <a:prstGeom prst="rect">
              <a:avLst/>
            </a:prstGeom>
            <a:noFill/>
            <a:ln w="19050" cap="flat" cmpd="sng">
              <a:solidFill>
                <a:schemeClr val="tx1"/>
              </a:solidFill>
              <a:prstDash val="solid"/>
              <a:miter/>
              <a:headEnd type="none" w="med" len="med"/>
              <a:tailEnd type="none" w="med" len="med"/>
            </a:ln>
          </p:spPr>
          <p:txBody>
            <a:bodyPr>
              <a:spAutoFit/>
            </a:bodyPr>
            <a:p>
              <a:pPr algn="ctr" eaLnBrk="0" hangingPunct="0"/>
              <a:r>
                <a:rPr lang="zh-CN" altLang="en-US" sz="2000" dirty="0">
                  <a:latin typeface="Times New Roman" panose="02020603050405020304" pitchFamily="18" charset="0"/>
                </a:rPr>
                <a:t>市场问题</a:t>
              </a:r>
              <a:endParaRPr lang="zh-CN" altLang="en-US" sz="2000" dirty="0">
                <a:latin typeface="Times New Roman" panose="02020603050405020304" pitchFamily="18" charset="0"/>
              </a:endParaRPr>
            </a:p>
          </p:txBody>
        </p:sp>
        <p:sp>
          <p:nvSpPr>
            <p:cNvPr id="8202" name="文本框 8201"/>
            <p:cNvSpPr txBox="1"/>
            <p:nvPr/>
          </p:nvSpPr>
          <p:spPr>
            <a:xfrm>
              <a:off x="3780" y="2648"/>
              <a:ext cx="492" cy="433"/>
            </a:xfrm>
            <a:prstGeom prst="rect">
              <a:avLst/>
            </a:prstGeom>
            <a:noFill/>
            <a:ln w="19050" cap="flat" cmpd="sng">
              <a:solidFill>
                <a:schemeClr val="tx1"/>
              </a:solidFill>
              <a:prstDash val="solid"/>
              <a:miter/>
              <a:headEnd type="none" w="med" len="med"/>
              <a:tailEnd type="none" w="med" len="med"/>
            </a:ln>
          </p:spPr>
          <p:txBody>
            <a:bodyPr>
              <a:spAutoFit/>
            </a:bodyPr>
            <a:p>
              <a:pPr algn="ctr" eaLnBrk="0" hangingPunct="0"/>
              <a:r>
                <a:rPr lang="zh-CN" altLang="en-US" sz="2000" dirty="0">
                  <a:latin typeface="Times New Roman" panose="02020603050405020304" pitchFamily="18" charset="0"/>
                </a:rPr>
                <a:t>品牌问题</a:t>
              </a:r>
              <a:endParaRPr lang="zh-CN" altLang="en-US" sz="2000" dirty="0">
                <a:latin typeface="Times New Roman" panose="02020603050405020304" pitchFamily="18" charset="0"/>
              </a:endParaRPr>
            </a:p>
          </p:txBody>
        </p:sp>
        <p:sp>
          <p:nvSpPr>
            <p:cNvPr id="8203" name="直接连接符 8202"/>
            <p:cNvSpPr/>
            <p:nvPr/>
          </p:nvSpPr>
          <p:spPr>
            <a:xfrm flipH="1">
              <a:off x="1648" y="1680"/>
              <a:ext cx="32" cy="1257"/>
            </a:xfrm>
            <a:prstGeom prst="line">
              <a:avLst/>
            </a:prstGeom>
            <a:ln w="76200" cap="flat" cmpd="tri">
              <a:solidFill>
                <a:schemeClr val="accent1"/>
              </a:solidFill>
              <a:prstDash val="solid"/>
              <a:headEnd type="none" w="med" len="med"/>
              <a:tailEnd type="triangle" w="med" len="med"/>
            </a:ln>
          </p:spPr>
        </p:sp>
        <p:sp>
          <p:nvSpPr>
            <p:cNvPr id="8204" name="直接连接符 8203"/>
            <p:cNvSpPr/>
            <p:nvPr/>
          </p:nvSpPr>
          <p:spPr>
            <a:xfrm flipH="1">
              <a:off x="1769" y="2016"/>
              <a:ext cx="487" cy="959"/>
            </a:xfrm>
            <a:prstGeom prst="line">
              <a:avLst/>
            </a:prstGeom>
            <a:ln w="76200" cap="flat" cmpd="tri">
              <a:solidFill>
                <a:schemeClr val="accent1"/>
              </a:solidFill>
              <a:prstDash val="solid"/>
              <a:headEnd type="none" w="med" len="med"/>
              <a:tailEnd type="triangle" w="med" len="med"/>
            </a:ln>
          </p:spPr>
        </p:sp>
        <p:sp>
          <p:nvSpPr>
            <p:cNvPr id="8205" name="直接连接符 8204"/>
            <p:cNvSpPr/>
            <p:nvPr/>
          </p:nvSpPr>
          <p:spPr>
            <a:xfrm flipH="1">
              <a:off x="1952" y="2352"/>
              <a:ext cx="928" cy="623"/>
            </a:xfrm>
            <a:prstGeom prst="line">
              <a:avLst/>
            </a:prstGeom>
            <a:ln w="76200" cap="flat" cmpd="tri">
              <a:solidFill>
                <a:schemeClr val="accent1"/>
              </a:solidFill>
              <a:prstDash val="solid"/>
              <a:headEnd type="none" w="med" len="med"/>
              <a:tailEnd type="triangle" w="med" len="med"/>
            </a:ln>
          </p:spPr>
        </p:sp>
        <p:sp>
          <p:nvSpPr>
            <p:cNvPr id="8206" name="直接连接符 8205"/>
            <p:cNvSpPr/>
            <p:nvPr/>
          </p:nvSpPr>
          <p:spPr>
            <a:xfrm flipH="1">
              <a:off x="1952" y="2784"/>
              <a:ext cx="1264" cy="342"/>
            </a:xfrm>
            <a:prstGeom prst="line">
              <a:avLst/>
            </a:prstGeom>
            <a:ln w="76200" cap="flat" cmpd="tri">
              <a:solidFill>
                <a:schemeClr val="accent1"/>
              </a:solidFill>
              <a:prstDash val="solid"/>
              <a:headEnd type="none" w="med" len="med"/>
              <a:tailEnd type="triangle" w="med" len="med"/>
            </a:ln>
          </p:spPr>
        </p:sp>
        <p:sp>
          <p:nvSpPr>
            <p:cNvPr id="8207" name="直接连接符 8206"/>
            <p:cNvSpPr/>
            <p:nvPr/>
          </p:nvSpPr>
          <p:spPr>
            <a:xfrm flipH="1">
              <a:off x="1952" y="3072"/>
              <a:ext cx="1840" cy="129"/>
            </a:xfrm>
            <a:prstGeom prst="line">
              <a:avLst/>
            </a:prstGeom>
            <a:ln w="76200" cap="flat" cmpd="tri">
              <a:solidFill>
                <a:schemeClr val="accent1"/>
              </a:solidFill>
              <a:prstDash val="solid"/>
              <a:headEnd type="none" w="med" len="med"/>
              <a:tailEnd type="triangle" w="med" len="med"/>
            </a:ln>
          </p:spPr>
        </p:sp>
        <p:sp>
          <p:nvSpPr>
            <p:cNvPr id="8208" name="直接连接符 8207"/>
            <p:cNvSpPr/>
            <p:nvPr/>
          </p:nvSpPr>
          <p:spPr>
            <a:xfrm flipH="1">
              <a:off x="1952" y="3360"/>
              <a:ext cx="2464" cy="30"/>
            </a:xfrm>
            <a:prstGeom prst="line">
              <a:avLst/>
            </a:prstGeom>
            <a:ln w="76200" cap="flat" cmpd="tri">
              <a:solidFill>
                <a:schemeClr val="accent1"/>
              </a:solidFill>
              <a:prstDash val="solid"/>
              <a:headEnd type="none" w="med" len="med"/>
              <a:tailEnd type="triangle" w="med" len="med"/>
            </a:ln>
          </p:spPr>
        </p:sp>
        <p:sp>
          <p:nvSpPr>
            <p:cNvPr id="8209" name="椭圆 8208"/>
            <p:cNvSpPr/>
            <p:nvPr/>
          </p:nvSpPr>
          <p:spPr>
            <a:xfrm>
              <a:off x="1392" y="2736"/>
              <a:ext cx="768" cy="768"/>
            </a:xfrm>
            <a:prstGeom prst="ellipse">
              <a:avLst/>
            </a:prstGeom>
            <a:noFill/>
            <a:ln w="9525" cap="flat" cmpd="sng">
              <a:solidFill>
                <a:schemeClr val="tx1"/>
              </a:solidFill>
              <a:prstDash val="solid"/>
              <a:headEnd type="none" w="med" len="med"/>
              <a:tailEnd type="none" w="med" len="med"/>
            </a:ln>
          </p:spPr>
          <p:txBody>
            <a:bodyPr/>
            <a:p>
              <a:endParaRPr lang="zh-CN" altLang="en-US"/>
            </a:p>
          </p:txBody>
        </p:sp>
        <p:sp>
          <p:nvSpPr>
            <p:cNvPr id="8210" name="椭圆 8209"/>
            <p:cNvSpPr/>
            <p:nvPr/>
          </p:nvSpPr>
          <p:spPr>
            <a:xfrm>
              <a:off x="1344" y="2382"/>
              <a:ext cx="1122" cy="1170"/>
            </a:xfrm>
            <a:prstGeom prst="ellipse">
              <a:avLst/>
            </a:prstGeom>
            <a:noFill/>
            <a:ln w="9525" cap="flat" cmpd="sng">
              <a:solidFill>
                <a:schemeClr val="tx1"/>
              </a:solidFill>
              <a:prstDash val="solid"/>
              <a:headEnd type="none" w="med" len="med"/>
              <a:tailEnd type="none" w="med" len="med"/>
            </a:ln>
          </p:spPr>
          <p:txBody>
            <a:bodyPr/>
            <a:p>
              <a:endParaRPr lang="zh-CN" altLang="en-US"/>
            </a:p>
          </p:txBody>
        </p:sp>
        <p:sp>
          <p:nvSpPr>
            <p:cNvPr id="8211" name="椭圆 8210"/>
            <p:cNvSpPr/>
            <p:nvPr/>
          </p:nvSpPr>
          <p:spPr>
            <a:xfrm>
              <a:off x="1344" y="2064"/>
              <a:ext cx="1488" cy="1586"/>
            </a:xfrm>
            <a:prstGeom prst="ellipse">
              <a:avLst/>
            </a:prstGeom>
            <a:noFill/>
            <a:ln w="9525" cap="flat" cmpd="sng">
              <a:solidFill>
                <a:schemeClr val="tx1"/>
              </a:solidFill>
              <a:prstDash val="solid"/>
              <a:headEnd type="none" w="med" len="med"/>
              <a:tailEnd type="none" w="med" len="med"/>
            </a:ln>
          </p:spPr>
          <p:txBody>
            <a:bodyPr/>
            <a:p>
              <a:endParaRPr lang="zh-CN" altLang="en-US"/>
            </a:p>
          </p:txBody>
        </p:sp>
        <p:sp>
          <p:nvSpPr>
            <p:cNvPr id="8212" name="椭圆 8211"/>
            <p:cNvSpPr/>
            <p:nvPr/>
          </p:nvSpPr>
          <p:spPr>
            <a:xfrm>
              <a:off x="1200" y="1342"/>
              <a:ext cx="2592" cy="2450"/>
            </a:xfrm>
            <a:prstGeom prst="ellipse">
              <a:avLst/>
            </a:prstGeom>
            <a:noFill/>
            <a:ln w="9525" cap="flat" cmpd="sng">
              <a:solidFill>
                <a:schemeClr val="tx1"/>
              </a:solidFill>
              <a:prstDash val="solid"/>
              <a:headEnd type="none" w="med" len="med"/>
              <a:tailEnd type="none" w="med" len="med"/>
            </a:ln>
          </p:spPr>
          <p:txBody>
            <a:bodyPr/>
            <a:p>
              <a:endParaRPr lang="zh-CN" altLang="en-US"/>
            </a:p>
          </p:txBody>
        </p:sp>
        <p:sp>
          <p:nvSpPr>
            <p:cNvPr id="8213" name="椭圆 8212"/>
            <p:cNvSpPr/>
            <p:nvPr/>
          </p:nvSpPr>
          <p:spPr>
            <a:xfrm>
              <a:off x="960" y="864"/>
              <a:ext cx="4464" cy="3024"/>
            </a:xfrm>
            <a:prstGeom prst="ellipse">
              <a:avLst/>
            </a:prstGeom>
            <a:noFill/>
            <a:ln w="9525" cap="flat" cmpd="sng">
              <a:solidFill>
                <a:schemeClr val="tx1"/>
              </a:solidFill>
              <a:prstDash val="solid"/>
              <a:headEnd type="none" w="med" len="med"/>
              <a:tailEnd type="none" w="med" len="med"/>
            </a:ln>
          </p:spPr>
          <p:txBody>
            <a:bodyPr/>
            <a:p>
              <a:endParaRPr lang="zh-CN" alt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02" name="文本框 51201"/>
          <p:cNvSpPr txBox="1"/>
          <p:nvPr/>
        </p:nvSpPr>
        <p:spPr>
          <a:xfrm>
            <a:off x="381000" y="1524000"/>
            <a:ext cx="8382000" cy="4802188"/>
          </a:xfrm>
          <a:prstGeom prst="rect">
            <a:avLst/>
          </a:prstGeom>
          <a:noFill/>
          <a:ln w="9525">
            <a:noFill/>
          </a:ln>
        </p:spPr>
        <p:txBody>
          <a:bodyPr>
            <a:spAutoFit/>
          </a:bodyPr>
          <a:p>
            <a:pPr marL="457200" indent="-457200">
              <a:spcBef>
                <a:spcPct val="2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第一步，分析工作形成的产品和服务的用户，根据用户类型理清岗位工作的全部职责；</a:t>
            </a:r>
            <a:endParaRPr lang="zh-CN" altLang="en-US" sz="2400" dirty="0">
              <a:latin typeface="Times New Roman" panose="02020603050405020304" pitchFamily="18" charset="0"/>
            </a:endParaRPr>
          </a:p>
          <a:p>
            <a:pPr marL="457200" indent="-457200">
              <a:spcBef>
                <a:spcPct val="20000"/>
              </a:spcBef>
            </a:pPr>
            <a:r>
              <a:rPr lang="zh-CN" altLang="en-US" sz="2400" dirty="0">
                <a:latin typeface="Times New Roman" panose="02020603050405020304" pitchFamily="18" charset="0"/>
              </a:rPr>
              <a:t>        第二步，把所有职责按照用户要求都设立成管理目标；</a:t>
            </a:r>
            <a:endParaRPr lang="zh-CN" altLang="en-US" sz="2400" dirty="0">
              <a:latin typeface="Times New Roman" panose="02020603050405020304" pitchFamily="18" charset="0"/>
            </a:endParaRPr>
          </a:p>
          <a:p>
            <a:pPr marL="457200" indent="-457200">
              <a:spcBef>
                <a:spcPct val="20000"/>
              </a:spcBef>
            </a:pPr>
            <a:r>
              <a:rPr lang="zh-CN" altLang="en-US" sz="2400" dirty="0">
                <a:latin typeface="Times New Roman" panose="02020603050405020304" pitchFamily="18" charset="0"/>
              </a:rPr>
              <a:t>        第三步，将所有目标划分为四类： </a:t>
            </a:r>
            <a:endParaRPr lang="zh-CN" altLang="en-US" sz="2400" dirty="0">
              <a:latin typeface="Times New Roman" panose="02020603050405020304" pitchFamily="18" charset="0"/>
            </a:endParaRPr>
          </a:p>
          <a:p>
            <a:pPr marL="457200" indent="-457200">
              <a:spcBef>
                <a:spcPct val="50000"/>
              </a:spcBef>
            </a:pPr>
            <a:r>
              <a:rPr lang="zh-CN" altLang="en-US" sz="2400" dirty="0">
                <a:latin typeface="Times New Roman" panose="02020603050405020304" pitchFamily="18" charset="0"/>
              </a:rPr>
              <a:t>        一是核心目标，即能综合代表岗位角色的绩效水平或工作效率状况的目标。</a:t>
            </a:r>
            <a:endParaRPr lang="zh-CN" altLang="en-US" sz="2400" dirty="0">
              <a:latin typeface="Times New Roman" panose="02020603050405020304" pitchFamily="18" charset="0"/>
            </a:endParaRPr>
          </a:p>
          <a:p>
            <a:pPr marL="457200" indent="-457200">
              <a:spcBef>
                <a:spcPct val="50000"/>
              </a:spcBef>
            </a:pPr>
            <a:r>
              <a:rPr lang="zh-CN" altLang="en-US" sz="2400" dirty="0">
                <a:latin typeface="Times New Roman" panose="02020603050405020304" pitchFamily="18" charset="0"/>
              </a:rPr>
              <a:t>       企业的核心目标可集中概括为三类： </a:t>
            </a:r>
            <a:endParaRPr lang="zh-CN" altLang="en-US" sz="2400" dirty="0">
              <a:latin typeface="Times New Roman" panose="02020603050405020304" pitchFamily="18" charset="0"/>
            </a:endParaRPr>
          </a:p>
          <a:p>
            <a:pPr marL="1371600" lvl="2" indent="-457200">
              <a:spcBef>
                <a:spcPct val="50000"/>
              </a:spcBef>
              <a:buFont typeface="Wingdings" panose="05000000000000000000" pitchFamily="2" charset="2"/>
              <a:buChar char="q"/>
            </a:pPr>
            <a:r>
              <a:rPr lang="zh-CN" altLang="en-US" sz="2400" dirty="0">
                <a:latin typeface="Times New Roman" panose="02020603050405020304" pitchFamily="18" charset="0"/>
              </a:rPr>
              <a:t>企业投资回报率的增长率；</a:t>
            </a:r>
            <a:endParaRPr lang="zh-CN" altLang="en-US" sz="2400" dirty="0">
              <a:latin typeface="Times New Roman" panose="02020603050405020304" pitchFamily="18" charset="0"/>
            </a:endParaRPr>
          </a:p>
          <a:p>
            <a:pPr marL="1371600" lvl="2" indent="-457200">
              <a:spcBef>
                <a:spcPct val="50000"/>
              </a:spcBef>
              <a:buFont typeface="Wingdings" panose="05000000000000000000" pitchFamily="2" charset="2"/>
              <a:buChar char="q"/>
            </a:pPr>
            <a:r>
              <a:rPr lang="zh-CN" altLang="en-US" sz="2400" dirty="0">
                <a:latin typeface="Times New Roman" panose="02020603050405020304" pitchFamily="18" charset="0"/>
              </a:rPr>
              <a:t>利润率的增长率；</a:t>
            </a:r>
            <a:endParaRPr lang="zh-CN" altLang="en-US" sz="2400" dirty="0">
              <a:latin typeface="Times New Roman" panose="02020603050405020304" pitchFamily="18" charset="0"/>
            </a:endParaRPr>
          </a:p>
          <a:p>
            <a:pPr marL="1371600" lvl="2" indent="-457200">
              <a:spcBef>
                <a:spcPct val="50000"/>
              </a:spcBef>
              <a:buFont typeface="Wingdings" panose="05000000000000000000" pitchFamily="2" charset="2"/>
              <a:buChar char="q"/>
            </a:pPr>
            <a:r>
              <a:rPr lang="zh-CN" altLang="en-US" sz="2400" dirty="0">
                <a:latin typeface="Times New Roman" panose="02020603050405020304" pitchFamily="18" charset="0"/>
              </a:rPr>
              <a:t>成本费用率的下降比率。       </a:t>
            </a:r>
            <a:endParaRPr lang="zh-CN" altLang="en-US" sz="2400">
              <a:latin typeface="Times New Roman" panose="02020603050405020304" pitchFamily="18" charset="0"/>
            </a:endParaRPr>
          </a:p>
        </p:txBody>
      </p:sp>
      <p:sp>
        <p:nvSpPr>
          <p:cNvPr id="51203" name="文本框 51202"/>
          <p:cNvSpPr txBox="1"/>
          <p:nvPr/>
        </p:nvSpPr>
        <p:spPr>
          <a:xfrm>
            <a:off x="2209800" y="457200"/>
            <a:ext cx="37338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51204" name="文本框 51203"/>
          <p:cNvSpPr txBox="1"/>
          <p:nvPr/>
        </p:nvSpPr>
        <p:spPr>
          <a:xfrm>
            <a:off x="609600" y="304800"/>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、目标分类整合的方法</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2226" name="文本框 52225"/>
          <p:cNvSpPr txBox="1"/>
          <p:nvPr/>
        </p:nvSpPr>
        <p:spPr>
          <a:xfrm>
            <a:off x="457200" y="2498725"/>
            <a:ext cx="8305800" cy="1004888"/>
          </a:xfrm>
          <a:prstGeom prst="rect">
            <a:avLst/>
          </a:prstGeom>
          <a:noFill/>
          <a:ln w="9525">
            <a:noFill/>
          </a:ln>
        </p:spPr>
        <p:txBody>
          <a:bodyPr>
            <a:spAutoFit/>
          </a:bodyPr>
          <a:p>
            <a:pPr>
              <a:spcBef>
                <a:spcPct val="20000"/>
              </a:spcBef>
            </a:pP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spcBef>
                <a:spcPct val="50000"/>
              </a:spcBef>
            </a:pPr>
            <a:r>
              <a:rPr lang="en-US" altLang="zh-CN" sz="2400" dirty="0">
                <a:latin typeface="Times New Roman" panose="02020603050405020304" pitchFamily="18" charset="0"/>
              </a:rPr>
              <a:t>        </a:t>
            </a:r>
            <a:endParaRPr lang="en-US" altLang="zh-CN" sz="2400">
              <a:latin typeface="Times New Roman" panose="02020603050405020304" pitchFamily="18" charset="0"/>
            </a:endParaRPr>
          </a:p>
        </p:txBody>
      </p:sp>
      <p:sp>
        <p:nvSpPr>
          <p:cNvPr id="52227" name="文本框 52226"/>
          <p:cNvSpPr txBox="1"/>
          <p:nvPr/>
        </p:nvSpPr>
        <p:spPr>
          <a:xfrm>
            <a:off x="814388" y="1371600"/>
            <a:ext cx="7696200" cy="5203825"/>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其一是企业投资回报率的增长率。即企业全年净利润与企业净资产的比率，相对上年的增长变化率。它反映的是投资回报的变化情况。这是企业经营领导人普遍选择的核心目标。 </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其二是利润率的增长率。即生产经营单位的利润与其所占用的资金的比率，相对上年的增长变化率。它是能改造成利润中心的相对独立核算的单位部门的主管可普遍选择的核心目标。</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其三是成本费用率的下降比率。它反映的是工作效率的变化情况，即履行其工作职责所花费消耗的人、财、物数量与职责关联业绩的比率，相对上年的降低变化比率。它是难以改造成利润中心的单位部门和岗位角色个人普遍选择的核心目标。</a:t>
            </a:r>
            <a:endParaRPr lang="zh-CN" altLang="en-US" sz="4000">
              <a:latin typeface="Times New Roman" panose="02020603050405020304" pitchFamily="18" charset="0"/>
            </a:endParaRPr>
          </a:p>
        </p:txBody>
      </p:sp>
      <p:sp>
        <p:nvSpPr>
          <p:cNvPr id="52228" name="文本框 52227"/>
          <p:cNvSpPr txBox="1"/>
          <p:nvPr/>
        </p:nvSpPr>
        <p:spPr>
          <a:xfrm>
            <a:off x="609600" y="304800"/>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、目标分类整合的方法</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3250" name="文本框 53249"/>
          <p:cNvSpPr txBox="1"/>
          <p:nvPr/>
        </p:nvSpPr>
        <p:spPr>
          <a:xfrm>
            <a:off x="609600" y="2057400"/>
            <a:ext cx="8229600" cy="457200"/>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        </a:t>
            </a:r>
            <a:endParaRPr lang="en-US" altLang="zh-CN" sz="2400">
              <a:latin typeface="Times New Roman" panose="02020603050405020304" pitchFamily="18" charset="0"/>
            </a:endParaRPr>
          </a:p>
        </p:txBody>
      </p:sp>
      <p:sp>
        <p:nvSpPr>
          <p:cNvPr id="53251" name="文本框 53250"/>
          <p:cNvSpPr txBox="1"/>
          <p:nvPr/>
        </p:nvSpPr>
        <p:spPr>
          <a:xfrm>
            <a:off x="838200" y="2124075"/>
            <a:ext cx="7391400" cy="3743325"/>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二是由核心目标分解而来，能保证核心目标得以实现的有量纲指标，它们的达标直接是核心目标的达标，这就是指标目标。</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三是常规性的岗位工作职责，根据其用户分类，确立为责任目标。</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四是非常规性的临时性工作任务，包括突击性、阶段性工作和上司临时交办的工作。它可以确立为项目目标，把要作的事情达到的要求分阶段按时间进程确立成目标。</a:t>
            </a:r>
            <a:endParaRPr lang="zh-CN" altLang="en-US" sz="2400">
              <a:latin typeface="Times New Roman" panose="02020603050405020304" pitchFamily="18" charset="0"/>
            </a:endParaRPr>
          </a:p>
        </p:txBody>
      </p:sp>
      <p:sp>
        <p:nvSpPr>
          <p:cNvPr id="53252" name="文本框 53251"/>
          <p:cNvSpPr txBox="1"/>
          <p:nvPr/>
        </p:nvSpPr>
        <p:spPr>
          <a:xfrm>
            <a:off x="381000" y="6889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、目标分类整合的方法</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文本框 54273"/>
          <p:cNvSpPr txBox="1"/>
          <p:nvPr/>
        </p:nvSpPr>
        <p:spPr>
          <a:xfrm>
            <a:off x="1066800" y="1752600"/>
            <a:ext cx="7010400" cy="4291013"/>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第四步，对核心目标和非核心目标分类分别考核：</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对非核心目标只进行过程性的月度考核，实行两档记分考核，分别记为不达标、达标两个绩效水平。</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对核心目标只在年终实行三档记分考核，分别为不达标、达标、超标三个绩效水平。</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第五步，年终总评把核心目标考核成绩与月度非核心目标的考核成绩，综合起来计算总的绩效考核得分。</a:t>
            </a:r>
            <a:endParaRPr lang="zh-CN" altLang="en-US" sz="2400">
              <a:latin typeface="Times New Roman" panose="02020603050405020304" pitchFamily="18" charset="0"/>
            </a:endParaRPr>
          </a:p>
        </p:txBody>
      </p:sp>
      <p:sp>
        <p:nvSpPr>
          <p:cNvPr id="54275" name="文本框 54274"/>
          <p:cNvSpPr txBox="1"/>
          <p:nvPr/>
        </p:nvSpPr>
        <p:spPr>
          <a:xfrm>
            <a:off x="609600" y="5365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、目标分类整合的方法</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298" name="文本框 55297"/>
          <p:cNvSpPr txBox="1"/>
          <p:nvPr/>
        </p:nvSpPr>
        <p:spPr>
          <a:xfrm>
            <a:off x="762000" y="1752600"/>
            <a:ext cx="7772400" cy="4364038"/>
          </a:xfrm>
          <a:prstGeom prst="rect">
            <a:avLst/>
          </a:prstGeom>
          <a:noFill/>
          <a:ln w="9525">
            <a:noFill/>
          </a:ln>
        </p:spPr>
        <p:txBody>
          <a:bodyPr>
            <a:spAutoFit/>
          </a:bodyPr>
          <a:p>
            <a:pPr>
              <a:lnSpc>
                <a:spcPct val="130000"/>
              </a:lnSpc>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全胜集团上年经营总收入为</a:t>
            </a:r>
            <a:r>
              <a:rPr lang="en-US" altLang="zh-CN" sz="2400">
                <a:latin typeface="Times New Roman" panose="02020603050405020304" pitchFamily="18" charset="0"/>
              </a:rPr>
              <a:t>22</a:t>
            </a:r>
            <a:r>
              <a:rPr lang="zh-CN" altLang="en-US" sz="2400" dirty="0">
                <a:latin typeface="Times New Roman" panose="02020603050405020304" pitchFamily="18" charset="0"/>
              </a:rPr>
              <a:t>亿元，人力资源总费用为</a:t>
            </a:r>
            <a:r>
              <a:rPr lang="en-US" altLang="zh-CN" sz="2400">
                <a:latin typeface="Times New Roman" panose="02020603050405020304" pitchFamily="18" charset="0"/>
              </a:rPr>
              <a:t>440</a:t>
            </a:r>
            <a:r>
              <a:rPr lang="zh-CN" altLang="en-US" sz="2400" dirty="0">
                <a:latin typeface="Times New Roman" panose="02020603050405020304" pitchFamily="18" charset="0"/>
              </a:rPr>
              <a:t>万元，其中包括</a:t>
            </a:r>
            <a:r>
              <a:rPr lang="en-US" altLang="zh-CN" sz="2400">
                <a:latin typeface="Times New Roman" panose="02020603050405020304" pitchFamily="18" charset="0"/>
              </a:rPr>
              <a:t>26</a:t>
            </a:r>
            <a:r>
              <a:rPr lang="zh-CN" altLang="en-US" sz="2400" dirty="0">
                <a:latin typeface="Times New Roman" panose="02020603050405020304" pitchFamily="18" charset="0"/>
              </a:rPr>
              <a:t>人的人头费、办公费、房屋设备费、招聘广告费、培训专家费、外出学习费等。其人力资源费用的经营收入比率为</a:t>
            </a:r>
            <a:r>
              <a:rPr lang="en-US" altLang="zh-CN" sz="2400">
                <a:latin typeface="Times New Roman" panose="02020603050405020304" pitchFamily="18" charset="0"/>
              </a:rPr>
              <a:t>440/220000=0.2%</a:t>
            </a:r>
            <a:r>
              <a:rPr lang="zh-CN" altLang="en-US" sz="2400" dirty="0">
                <a:latin typeface="Times New Roman" panose="02020603050405020304" pitchFamily="18" charset="0"/>
              </a:rPr>
              <a:t>。人力资源部丁经理确立了降低人力资源费用率</a:t>
            </a:r>
            <a:r>
              <a:rPr lang="en-US" altLang="zh-CN" sz="2400">
                <a:latin typeface="Times New Roman" panose="02020603050405020304" pitchFamily="18" charset="0"/>
              </a:rPr>
              <a:t>10%</a:t>
            </a:r>
            <a:r>
              <a:rPr lang="zh-CN" altLang="en-US" sz="2400" dirty="0">
                <a:latin typeface="Times New Roman" panose="02020603050405020304" pitchFamily="18" charset="0"/>
              </a:rPr>
              <a:t>的核心目标，即当年的人力资源总费用与集团经营总收入的比率为</a:t>
            </a:r>
            <a:r>
              <a:rPr lang="en-US" altLang="zh-CN" sz="2400">
                <a:latin typeface="Times New Roman" panose="02020603050405020304" pitchFamily="18" charset="0"/>
              </a:rPr>
              <a:t>0.18%</a:t>
            </a:r>
            <a:r>
              <a:rPr lang="zh-CN" altLang="en-US" sz="2400" dirty="0">
                <a:latin typeface="Times New Roman" panose="02020603050405020304" pitchFamily="18" charset="0"/>
              </a:rPr>
              <a:t>。集团当年的经营收目标为</a:t>
            </a:r>
            <a:r>
              <a:rPr lang="en-US" altLang="zh-CN" sz="2400">
                <a:latin typeface="Times New Roman" panose="02020603050405020304" pitchFamily="18" charset="0"/>
              </a:rPr>
              <a:t>30</a:t>
            </a:r>
            <a:r>
              <a:rPr lang="zh-CN" altLang="en-US" sz="2400" dirty="0">
                <a:latin typeface="Times New Roman" panose="02020603050405020304" pitchFamily="18" charset="0"/>
              </a:rPr>
              <a:t>亿元，其人力资源总费用最高为</a:t>
            </a:r>
            <a:r>
              <a:rPr lang="en-US" altLang="zh-CN" sz="2400">
                <a:latin typeface="Times New Roman" panose="02020603050405020304" pitchFamily="18" charset="0"/>
              </a:rPr>
              <a:t>300000×0.18%=540</a:t>
            </a:r>
            <a:r>
              <a:rPr lang="zh-CN" altLang="en-US" sz="2400" dirty="0">
                <a:latin typeface="Times New Roman" panose="02020603050405020304" pitchFamily="18" charset="0"/>
              </a:rPr>
              <a:t>万元。净降费用</a:t>
            </a:r>
            <a:r>
              <a:rPr lang="en-US" altLang="zh-CN" sz="2400">
                <a:latin typeface="Times New Roman" panose="02020603050405020304" pitchFamily="18" charset="0"/>
              </a:rPr>
              <a:t>60</a:t>
            </a:r>
            <a:r>
              <a:rPr lang="zh-CN" altLang="en-US" sz="2400" dirty="0">
                <a:latin typeface="Times New Roman" panose="02020603050405020304" pitchFamily="18" charset="0"/>
              </a:rPr>
              <a:t>万元，其具体分解如下表：</a:t>
            </a:r>
            <a:endParaRPr lang="zh-CN" altLang="en-US" sz="2400">
              <a:latin typeface="Times New Roman" panose="02020603050405020304" pitchFamily="18" charset="0"/>
            </a:endParaRPr>
          </a:p>
        </p:txBody>
      </p:sp>
      <p:sp>
        <p:nvSpPr>
          <p:cNvPr id="55299" name="文本框 55298"/>
          <p:cNvSpPr txBox="1"/>
          <p:nvPr/>
        </p:nvSpPr>
        <p:spPr>
          <a:xfrm>
            <a:off x="609600" y="5365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、目标分类整合的方法</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6384" name="表格 56383"/>
          <p:cNvGraphicFramePr/>
          <p:nvPr/>
        </p:nvGraphicFramePr>
        <p:xfrm>
          <a:off x="152400" y="1144588"/>
          <a:ext cx="8915400" cy="5389562"/>
        </p:xfrm>
        <a:graphic>
          <a:graphicData uri="http://schemas.openxmlformats.org/drawingml/2006/table">
            <a:tbl>
              <a:tblPr/>
              <a:tblGrid>
                <a:gridCol w="1066800"/>
                <a:gridCol w="1295400"/>
                <a:gridCol w="5334000"/>
                <a:gridCol w="1219200"/>
              </a:tblGrid>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目标分类</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目标要素</a:t>
                      </a:r>
                      <a:r>
                        <a:rPr lang="en-US" altLang="zh-CN" sz="1600"/>
                        <a:t>(Ni)</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目标要求</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用户</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核心目标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成本费用率的降低率</a:t>
                      </a: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在上年的基础上降低</a:t>
                      </a:r>
                      <a:r>
                        <a:rPr lang="en-US" altLang="zh-CN" sz="1600"/>
                        <a:t>10%</a:t>
                      </a:r>
                      <a:r>
                        <a:rPr lang="zh-CN" altLang="en-US" sz="1600" dirty="0"/>
                        <a:t>。</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row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en-US" altLang="zh-CN" sz="1600" dirty="0"/>
                    </a:p>
                    <a:p>
                      <a:pPr marL="0" lvl="0" indent="0" algn="ctr" eaLnBrk="0" hangingPunct="0">
                        <a:spcBef>
                          <a:spcPct val="0"/>
                        </a:spcBef>
                        <a:buNone/>
                      </a:pPr>
                      <a:endParaRPr lang="en-US" altLang="zh-CN" sz="1600" dirty="0"/>
                    </a:p>
                    <a:p>
                      <a:pPr marL="0" lvl="0" indent="0" algn="ctr" eaLnBrk="0" hangingPunct="0">
                        <a:spcBef>
                          <a:spcPct val="0"/>
                        </a:spcBef>
                        <a:buNone/>
                      </a:pPr>
                      <a:r>
                        <a:rPr lang="zh-CN" altLang="en-US" sz="1600" dirty="0"/>
                        <a:t>指标</a:t>
                      </a:r>
                      <a:endParaRPr lang="zh-CN" altLang="en-US" sz="1600" dirty="0"/>
                    </a:p>
                    <a:p>
                      <a:pPr marL="0" lvl="0" indent="0" algn="ctr" eaLnBrk="0" hangingPunct="0">
                        <a:spcBef>
                          <a:spcPct val="0"/>
                        </a:spcBef>
                        <a:buNone/>
                      </a:pPr>
                      <a:r>
                        <a:rPr lang="zh-CN" altLang="en-US" sz="1600" dirty="0"/>
                        <a:t>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培训费</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a:t>47.2</a:t>
                      </a:r>
                      <a:r>
                        <a:rPr lang="zh-CN" altLang="en-US" sz="1600" dirty="0"/>
                        <a:t>万元</a:t>
                      </a:r>
                      <a:r>
                        <a:rPr lang="en-US" altLang="zh-CN" sz="1600"/>
                        <a:t>(</a:t>
                      </a:r>
                      <a:r>
                        <a:rPr lang="zh-CN" altLang="en-US" sz="1600" dirty="0"/>
                        <a:t>主要是外出学习培训</a:t>
                      </a:r>
                      <a:r>
                        <a:rPr lang="en-US" altLang="zh-CN" sz="1600"/>
                        <a:t>)</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财务部</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人头费用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a:t>6</a:t>
                      </a:r>
                      <a:r>
                        <a:rPr lang="zh-CN" altLang="en-US" sz="1600" dirty="0"/>
                        <a:t>万元</a:t>
                      </a:r>
                      <a:r>
                        <a:rPr lang="en-US" altLang="zh-CN" sz="1600"/>
                        <a:t>(</a:t>
                      </a:r>
                      <a:r>
                        <a:rPr lang="zh-CN" altLang="en-US" sz="1600" dirty="0"/>
                        <a:t>其中比例减员</a:t>
                      </a:r>
                      <a:r>
                        <a:rPr lang="en-US" altLang="zh-CN" sz="1600"/>
                        <a:t>4.8</a:t>
                      </a:r>
                      <a:r>
                        <a:rPr lang="zh-CN" altLang="en-US" sz="1600" dirty="0"/>
                        <a:t>万元</a:t>
                      </a:r>
                      <a:r>
                        <a:rPr lang="en-US" altLang="zh-CN" sz="1600"/>
                        <a:t>,</a:t>
                      </a:r>
                      <a:r>
                        <a:rPr lang="zh-CN" altLang="en-US" sz="1600" dirty="0"/>
                        <a:t>加班费</a:t>
                      </a:r>
                      <a:r>
                        <a:rPr lang="en-US" altLang="zh-CN" sz="1600"/>
                        <a:t>1.2</a:t>
                      </a:r>
                      <a:r>
                        <a:rPr lang="zh-CN" altLang="en-US" sz="1600" dirty="0"/>
                        <a:t>万元</a:t>
                      </a:r>
                      <a:r>
                        <a:rPr lang="en-US" altLang="zh-CN" sz="1600"/>
                        <a:t>)</a:t>
                      </a:r>
                      <a:r>
                        <a:rPr lang="zh-CN" altLang="en-US" sz="1600" dirty="0"/>
                        <a:t>每月</a:t>
                      </a:r>
                      <a:r>
                        <a:rPr lang="en-US" altLang="zh-CN" sz="1600"/>
                        <a:t>0.5</a:t>
                      </a:r>
                      <a:r>
                        <a:rPr lang="zh-CN" altLang="en-US" sz="1600" dirty="0"/>
                        <a:t>万元</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财务部</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办公费用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a:t>4.8</a:t>
                      </a:r>
                      <a:r>
                        <a:rPr lang="zh-CN" altLang="en-US" sz="1600" dirty="0"/>
                        <a:t>万元</a:t>
                      </a:r>
                      <a:r>
                        <a:rPr lang="en-US" altLang="zh-CN" sz="1600"/>
                        <a:t>(</a:t>
                      </a:r>
                      <a:r>
                        <a:rPr lang="zh-CN" altLang="en-US" sz="1600" dirty="0"/>
                        <a:t>其中</a:t>
                      </a:r>
                      <a:r>
                        <a:rPr lang="en-US" altLang="zh-CN" sz="1600"/>
                        <a:t>:</a:t>
                      </a:r>
                      <a:r>
                        <a:rPr lang="zh-CN" altLang="en-US" sz="1600" dirty="0"/>
                        <a:t>电话费</a:t>
                      </a:r>
                      <a:r>
                        <a:rPr lang="en-US" altLang="zh-CN" sz="1600"/>
                        <a:t>1</a:t>
                      </a:r>
                      <a:r>
                        <a:rPr lang="zh-CN" altLang="en-US" sz="1600" dirty="0"/>
                        <a:t>万元</a:t>
                      </a:r>
                      <a:r>
                        <a:rPr lang="en-US" altLang="zh-CN" sz="1600"/>
                        <a:t>,</a:t>
                      </a:r>
                      <a:r>
                        <a:rPr lang="zh-CN" altLang="en-US" sz="1600" dirty="0"/>
                        <a:t>旅差费</a:t>
                      </a:r>
                      <a:r>
                        <a:rPr lang="en-US" altLang="zh-CN" sz="1600"/>
                        <a:t>3.8</a:t>
                      </a:r>
                      <a:r>
                        <a:rPr lang="zh-CN" altLang="en-US" sz="1600" dirty="0"/>
                        <a:t>万元</a:t>
                      </a:r>
                      <a:r>
                        <a:rPr lang="en-US" altLang="zh-CN" sz="1600"/>
                        <a:t>)</a:t>
                      </a:r>
                      <a:r>
                        <a:rPr lang="zh-CN" altLang="en-US" sz="1600" dirty="0"/>
                        <a:t>每月</a:t>
                      </a:r>
                      <a:r>
                        <a:rPr lang="en-US" altLang="zh-CN" sz="1600"/>
                        <a:t>0.4</a:t>
                      </a:r>
                      <a:r>
                        <a:rPr lang="zh-CN" altLang="en-US" sz="1600" dirty="0"/>
                        <a:t>万元</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财务部</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设备费用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a:t>2.4</a:t>
                      </a:r>
                      <a:r>
                        <a:rPr lang="zh-CN" altLang="en-US" sz="1600" dirty="0"/>
                        <a:t>万元</a:t>
                      </a:r>
                      <a:r>
                        <a:rPr lang="en-US" altLang="zh-CN" sz="1600"/>
                        <a:t>(</a:t>
                      </a:r>
                      <a:r>
                        <a:rPr lang="zh-CN" altLang="en-US" sz="1600" dirty="0"/>
                        <a:t>其中：办公用房</a:t>
                      </a:r>
                      <a:r>
                        <a:rPr lang="en-US" altLang="zh-CN" sz="1600"/>
                        <a:t>2</a:t>
                      </a:r>
                      <a:r>
                        <a:rPr lang="zh-CN" altLang="en-US" sz="1600" dirty="0"/>
                        <a:t>万元，电脑</a:t>
                      </a:r>
                      <a:r>
                        <a:rPr lang="en-US" altLang="zh-CN" sz="1600"/>
                        <a:t>0.4</a:t>
                      </a:r>
                      <a:r>
                        <a:rPr lang="zh-CN" altLang="en-US" sz="1600" dirty="0"/>
                        <a:t>万元</a:t>
                      </a:r>
                      <a:r>
                        <a:rPr lang="en-US" altLang="zh-CN" sz="1600"/>
                        <a:t>)</a:t>
                      </a:r>
                      <a:r>
                        <a:rPr lang="zh-CN" altLang="en-US" sz="1600" dirty="0"/>
                        <a:t>每月</a:t>
                      </a:r>
                      <a:r>
                        <a:rPr lang="en-US" altLang="zh-CN" sz="1600"/>
                        <a:t>0.2</a:t>
                      </a:r>
                      <a:r>
                        <a:rPr lang="zh-CN" altLang="en-US" sz="1600" dirty="0"/>
                        <a:t>万元</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财务部</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8">
                <a:tc row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endParaRPr lang="en-US" altLang="zh-CN" sz="1600" dirty="0"/>
                    </a:p>
                    <a:p>
                      <a:pPr marL="0" lvl="0" indent="0" algn="ctr" eaLnBrk="0" hangingPunct="0">
                        <a:spcBef>
                          <a:spcPct val="0"/>
                        </a:spcBef>
                        <a:buNone/>
                      </a:pPr>
                      <a:endParaRPr lang="en-US" altLang="zh-CN" sz="1600" dirty="0"/>
                    </a:p>
                    <a:p>
                      <a:pPr marL="0" lvl="0" indent="0" algn="ctr" eaLnBrk="0" hangingPunct="0">
                        <a:spcBef>
                          <a:spcPct val="0"/>
                        </a:spcBef>
                        <a:buNone/>
                      </a:pPr>
                      <a:endParaRPr lang="en-US" altLang="zh-CN" sz="1600" dirty="0"/>
                    </a:p>
                    <a:p>
                      <a:pPr marL="0" lvl="0" indent="0" algn="ctr" eaLnBrk="0" hangingPunct="0">
                        <a:spcBef>
                          <a:spcPct val="0"/>
                        </a:spcBef>
                        <a:buNone/>
                      </a:pPr>
                      <a:endParaRPr lang="en-US" altLang="zh-CN" sz="1600" dirty="0"/>
                    </a:p>
                    <a:p>
                      <a:pPr marL="0" lvl="0" indent="0" algn="ctr" eaLnBrk="0" hangingPunct="0">
                        <a:spcBef>
                          <a:spcPct val="0"/>
                        </a:spcBef>
                        <a:buNone/>
                      </a:pPr>
                      <a:r>
                        <a:rPr lang="zh-CN" altLang="en-US" sz="1600" dirty="0"/>
                        <a:t>责任</a:t>
                      </a:r>
                      <a:endParaRPr lang="zh-CN" altLang="en-US" sz="1600" dirty="0"/>
                    </a:p>
                    <a:p>
                      <a:pPr marL="0" lvl="0" indent="0" algn="ctr" eaLnBrk="0" hangingPunct="0">
                        <a:spcBef>
                          <a:spcPct val="0"/>
                        </a:spcBef>
                        <a:buNone/>
                      </a:pPr>
                      <a:r>
                        <a:rPr lang="zh-CN" altLang="en-US" sz="1600" dirty="0"/>
                        <a:t>目标</a:t>
                      </a:r>
                      <a:endParaRPr lang="zh-CN" altLang="en-US" sz="1600" dirty="0"/>
                    </a:p>
                    <a:p>
                      <a:pPr marL="0" lvl="0" indent="0">
                        <a:buNone/>
                      </a:pP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人员选聘</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dirty="0"/>
                        <a:t>保证各单位部门用人需要，</a:t>
                      </a:r>
                      <a:r>
                        <a:rPr lang="en-US" altLang="zh-CN" sz="1600"/>
                        <a:t>100%</a:t>
                      </a:r>
                      <a:r>
                        <a:rPr lang="zh-CN" altLang="en-US" sz="1600" dirty="0"/>
                        <a:t>地按单位部门用人所需提供人才</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各单位部门</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81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培训开发</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dirty="0"/>
                        <a:t>保证所用人员与岗位要求匹配，技能品质合格率</a:t>
                      </a:r>
                      <a:r>
                        <a:rPr lang="en-US" altLang="zh-CN" sz="1600"/>
                        <a:t>100%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各单位部门</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65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绩考服务</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a:t>100%</a:t>
                      </a:r>
                      <a:r>
                        <a:rPr lang="zh-CN" altLang="en-US" sz="1600" dirty="0"/>
                        <a:t>地保证每个员工的工作得到公正评价，绩考抱怨率</a:t>
                      </a:r>
                      <a:r>
                        <a:rPr lang="en-US" altLang="zh-CN" sz="1600"/>
                        <a:t>1%</a:t>
                      </a:r>
                      <a:r>
                        <a:rPr lang="zh-CN" altLang="en-US" sz="1600" dirty="0"/>
                        <a:t>以下</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全体员工</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667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薪资管理</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dirty="0"/>
                        <a:t>保证以尽可能低的人工费用作出尽可能大的事业，人工费用率低于同行</a:t>
                      </a:r>
                      <a:r>
                        <a:rPr lang="en-US" altLang="zh-CN" sz="1600"/>
                        <a:t>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财务部</a:t>
                      </a:r>
                      <a:endParaRPr lang="zh-CN" altLang="en-US" sz="1600" dirty="0"/>
                    </a:p>
                    <a:p>
                      <a:pPr marL="0" lvl="0" indent="0">
                        <a:buNone/>
                      </a:pP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劳资关系融和</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减少劳资矛盾，员工流动率（非正常离退的流动与员工总数相比）低于</a:t>
                      </a: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总经理</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项目目标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工作评价</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dirty="0"/>
                        <a:t>对全公司的每个岗位的相对价值作出客观公正评价</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总经理</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6382" name="文本框 56381"/>
          <p:cNvSpPr txBox="1"/>
          <p:nvPr/>
        </p:nvSpPr>
        <p:spPr>
          <a:xfrm>
            <a:off x="609600" y="228600"/>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、目标分类整合的方法</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7346" name="文本框 57345"/>
          <p:cNvSpPr txBox="1"/>
          <p:nvPr/>
        </p:nvSpPr>
        <p:spPr>
          <a:xfrm>
            <a:off x="533400" y="685800"/>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7</a:t>
            </a:r>
            <a:r>
              <a:rPr lang="zh-CN" altLang="en-US" sz="4000" b="1" dirty="0">
                <a:latin typeface="黑体" panose="02010609060101010101" pitchFamily="2" charset="-122"/>
                <a:ea typeface="黑体" panose="02010609060101010101" pitchFamily="2" charset="-122"/>
              </a:rPr>
              <a:t>、目标明确的行为原理</a:t>
            </a:r>
            <a:endParaRPr lang="zh-CN" altLang="en-US" sz="4000" b="1" dirty="0">
              <a:latin typeface="黑体" panose="02010609060101010101" pitchFamily="2" charset="-122"/>
              <a:ea typeface="黑体" panose="02010609060101010101" pitchFamily="2" charset="-122"/>
            </a:endParaRPr>
          </a:p>
        </p:txBody>
      </p:sp>
      <p:sp>
        <p:nvSpPr>
          <p:cNvPr id="57347" name="文本框 57346"/>
          <p:cNvSpPr txBox="1"/>
          <p:nvPr/>
        </p:nvSpPr>
        <p:spPr>
          <a:xfrm>
            <a:off x="685800" y="2362200"/>
            <a:ext cx="8001000" cy="3503613"/>
          </a:xfrm>
          <a:prstGeom prst="rect">
            <a:avLst/>
          </a:prstGeom>
          <a:noFill/>
          <a:ln w="9525">
            <a:noFill/>
          </a:ln>
        </p:spPr>
        <p:txBody>
          <a:bodyPr>
            <a:spAutoFit/>
          </a:bodyPr>
          <a:p>
            <a:pPr>
              <a:spcBef>
                <a:spcPct val="50000"/>
              </a:spcBef>
            </a:pPr>
            <a:r>
              <a:rPr lang="en-US" altLang="zh-CN" sz="3200" dirty="0">
                <a:latin typeface="Times New Roman" panose="02020603050405020304" pitchFamily="18" charset="0"/>
              </a:rPr>
              <a:t>        </a:t>
            </a:r>
            <a:r>
              <a:rPr lang="zh-CN" altLang="en-US" sz="3200" dirty="0">
                <a:latin typeface="Times New Roman" panose="02020603050405020304" pitchFamily="18" charset="0"/>
              </a:rPr>
              <a:t>行为是由意志诱导的，而意志又是需求或叫欲望诱导的。需求和欲望本身就是一种缺失。谋求改变某一缺失状况的意愿就是目标，对这一定缺失评价的高低及改变这一定缺失状况的可能性大小，直接反映为目标明确的程度。因此，明确的目标，具有坚定人的意志，诱导人的行为的作用。</a:t>
            </a:r>
            <a:endParaRPr lang="zh-CN" altLang="en-US" sz="3200">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58370" name="组合 58369"/>
          <p:cNvGrpSpPr/>
          <p:nvPr/>
        </p:nvGrpSpPr>
        <p:grpSpPr>
          <a:xfrm>
            <a:off x="2057400" y="1828800"/>
            <a:ext cx="4648200" cy="4343400"/>
            <a:chOff x="1440" y="1152"/>
            <a:chExt cx="2928" cy="2736"/>
          </a:xfrm>
        </p:grpSpPr>
        <p:sp>
          <p:nvSpPr>
            <p:cNvPr id="58371" name="椭圆 58370"/>
            <p:cNvSpPr/>
            <p:nvPr/>
          </p:nvSpPr>
          <p:spPr>
            <a:xfrm>
              <a:off x="1728" y="1392"/>
              <a:ext cx="2352" cy="2256"/>
            </a:xfrm>
            <a:prstGeom prst="ellipse">
              <a:avLst/>
            </a:prstGeom>
            <a:noFill/>
            <a:ln w="76200" cap="flat" cmpd="sng">
              <a:solidFill>
                <a:schemeClr val="tx1"/>
              </a:solidFill>
              <a:prstDash val="solid"/>
              <a:headEnd type="none" w="med" len="med"/>
              <a:tailEnd type="none" w="med" len="med"/>
            </a:ln>
          </p:spPr>
          <p:txBody>
            <a:bodyPr/>
            <a:p>
              <a:endParaRPr lang="zh-CN" altLang="en-US"/>
            </a:p>
          </p:txBody>
        </p:sp>
        <p:sp>
          <p:nvSpPr>
            <p:cNvPr id="58372" name="直接连接符 58371"/>
            <p:cNvSpPr/>
            <p:nvPr/>
          </p:nvSpPr>
          <p:spPr>
            <a:xfrm>
              <a:off x="3792" y="1392"/>
              <a:ext cx="528" cy="672"/>
            </a:xfrm>
            <a:prstGeom prst="line">
              <a:avLst/>
            </a:prstGeom>
            <a:ln w="76200" cap="flat" cmpd="tri">
              <a:solidFill>
                <a:schemeClr val="tx1"/>
              </a:solidFill>
              <a:prstDash val="solid"/>
              <a:headEnd type="none" w="med" len="med"/>
              <a:tailEnd type="triangle" w="med" len="med"/>
            </a:ln>
          </p:spPr>
        </p:sp>
        <p:sp>
          <p:nvSpPr>
            <p:cNvPr id="58373" name="直接连接符 58372"/>
            <p:cNvSpPr/>
            <p:nvPr/>
          </p:nvSpPr>
          <p:spPr>
            <a:xfrm>
              <a:off x="4368" y="2352"/>
              <a:ext cx="0" cy="720"/>
            </a:xfrm>
            <a:prstGeom prst="line">
              <a:avLst/>
            </a:prstGeom>
            <a:ln w="76200" cap="flat" cmpd="tri">
              <a:solidFill>
                <a:schemeClr val="tx1"/>
              </a:solidFill>
              <a:prstDash val="solid"/>
              <a:headEnd type="none" w="med" len="med"/>
              <a:tailEnd type="triangle" w="med" len="med"/>
            </a:ln>
          </p:spPr>
        </p:sp>
        <p:sp>
          <p:nvSpPr>
            <p:cNvPr id="58374" name="直接连接符 58373"/>
            <p:cNvSpPr/>
            <p:nvPr/>
          </p:nvSpPr>
          <p:spPr>
            <a:xfrm flipH="1">
              <a:off x="3648" y="3264"/>
              <a:ext cx="672" cy="576"/>
            </a:xfrm>
            <a:prstGeom prst="line">
              <a:avLst/>
            </a:prstGeom>
            <a:ln w="76200" cap="flat" cmpd="tri">
              <a:solidFill>
                <a:schemeClr val="tx1"/>
              </a:solidFill>
              <a:prstDash val="solid"/>
              <a:headEnd type="none" w="med" len="med"/>
              <a:tailEnd type="triangle" w="med" len="med"/>
            </a:ln>
          </p:spPr>
        </p:sp>
        <p:sp>
          <p:nvSpPr>
            <p:cNvPr id="58375" name="直接连接符 58374"/>
            <p:cNvSpPr/>
            <p:nvPr/>
          </p:nvSpPr>
          <p:spPr>
            <a:xfrm flipH="1">
              <a:off x="2448" y="3888"/>
              <a:ext cx="1008" cy="0"/>
            </a:xfrm>
            <a:prstGeom prst="line">
              <a:avLst/>
            </a:prstGeom>
            <a:ln w="76200" cap="flat" cmpd="tri">
              <a:solidFill>
                <a:schemeClr val="tx1"/>
              </a:solidFill>
              <a:prstDash val="solid"/>
              <a:headEnd type="none" w="med" len="med"/>
              <a:tailEnd type="triangle" w="med" len="med"/>
            </a:ln>
          </p:spPr>
        </p:sp>
        <p:sp>
          <p:nvSpPr>
            <p:cNvPr id="58376" name="直接连接符 58375"/>
            <p:cNvSpPr/>
            <p:nvPr/>
          </p:nvSpPr>
          <p:spPr>
            <a:xfrm flipH="1" flipV="1">
              <a:off x="1488" y="3072"/>
              <a:ext cx="672" cy="768"/>
            </a:xfrm>
            <a:prstGeom prst="line">
              <a:avLst/>
            </a:prstGeom>
            <a:ln w="76200" cap="flat" cmpd="tri">
              <a:solidFill>
                <a:schemeClr val="tx1"/>
              </a:solidFill>
              <a:prstDash val="solid"/>
              <a:headEnd type="none" w="med" len="med"/>
              <a:tailEnd type="triangle" w="med" len="med"/>
            </a:ln>
          </p:spPr>
        </p:sp>
        <p:sp>
          <p:nvSpPr>
            <p:cNvPr id="58377" name="直接连接符 58376"/>
            <p:cNvSpPr/>
            <p:nvPr/>
          </p:nvSpPr>
          <p:spPr>
            <a:xfrm flipV="1">
              <a:off x="1440" y="1968"/>
              <a:ext cx="0" cy="864"/>
            </a:xfrm>
            <a:prstGeom prst="line">
              <a:avLst/>
            </a:prstGeom>
            <a:ln w="76200" cap="flat" cmpd="tri">
              <a:solidFill>
                <a:schemeClr val="tx1"/>
              </a:solidFill>
              <a:prstDash val="solid"/>
              <a:headEnd type="none" w="med" len="med"/>
              <a:tailEnd type="triangle" w="med" len="med"/>
            </a:ln>
          </p:spPr>
        </p:sp>
        <p:sp>
          <p:nvSpPr>
            <p:cNvPr id="58378" name="直接连接符 58377"/>
            <p:cNvSpPr/>
            <p:nvPr/>
          </p:nvSpPr>
          <p:spPr>
            <a:xfrm flipV="1">
              <a:off x="1488" y="1248"/>
              <a:ext cx="624" cy="576"/>
            </a:xfrm>
            <a:prstGeom prst="line">
              <a:avLst/>
            </a:prstGeom>
            <a:ln w="76200" cap="flat" cmpd="tri">
              <a:solidFill>
                <a:schemeClr val="tx1"/>
              </a:solidFill>
              <a:prstDash val="solid"/>
              <a:headEnd type="none" w="med" len="med"/>
              <a:tailEnd type="triangle" w="med" len="med"/>
            </a:ln>
          </p:spPr>
        </p:sp>
        <p:sp>
          <p:nvSpPr>
            <p:cNvPr id="58379" name="直接连接符 58378"/>
            <p:cNvSpPr/>
            <p:nvPr/>
          </p:nvSpPr>
          <p:spPr>
            <a:xfrm>
              <a:off x="2400" y="1152"/>
              <a:ext cx="1056" cy="0"/>
            </a:xfrm>
            <a:prstGeom prst="line">
              <a:avLst/>
            </a:prstGeom>
            <a:ln w="76200" cap="flat" cmpd="tri">
              <a:solidFill>
                <a:schemeClr val="tx1"/>
              </a:solidFill>
              <a:prstDash val="solid"/>
              <a:headEnd type="none" w="med" len="med"/>
              <a:tailEnd type="triangle" w="med" len="med"/>
            </a:ln>
          </p:spPr>
        </p:sp>
        <p:pic>
          <p:nvPicPr>
            <p:cNvPr id="58380" name="图片 58379" descr="BD06675_"/>
            <p:cNvPicPr>
              <a:picLocks noChangeAspect="1"/>
            </p:cNvPicPr>
            <p:nvPr/>
          </p:nvPicPr>
          <p:blipFill>
            <a:blip r:embed="rId1"/>
            <a:stretch>
              <a:fillRect/>
            </a:stretch>
          </p:blipFill>
          <p:spPr>
            <a:xfrm>
              <a:off x="2256" y="1728"/>
              <a:ext cx="1296" cy="1470"/>
            </a:xfrm>
            <a:prstGeom prst="rect">
              <a:avLst/>
            </a:prstGeom>
            <a:noFill/>
            <a:ln w="9525">
              <a:noFill/>
            </a:ln>
          </p:spPr>
        </p:pic>
      </p:grpSp>
      <p:sp>
        <p:nvSpPr>
          <p:cNvPr id="58381" name="文本框 58380"/>
          <p:cNvSpPr txBox="1"/>
          <p:nvPr/>
        </p:nvSpPr>
        <p:spPr>
          <a:xfrm>
            <a:off x="533400" y="685800"/>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7</a:t>
            </a:r>
            <a:r>
              <a:rPr lang="zh-CN" altLang="en-US" sz="4000" b="1" dirty="0">
                <a:latin typeface="黑体" panose="02010609060101010101" pitchFamily="2" charset="-122"/>
                <a:ea typeface="黑体" panose="02010609060101010101" pitchFamily="2" charset="-122"/>
              </a:rPr>
              <a:t>、目标明确的行为原理</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9394" name="文本框 59393"/>
          <p:cNvSpPr txBox="1"/>
          <p:nvPr/>
        </p:nvSpPr>
        <p:spPr>
          <a:xfrm>
            <a:off x="533400" y="9937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zh-CN" altLang="en-US" sz="4000" b="1" dirty="0">
                <a:latin typeface="黑体" panose="02010609060101010101" pitchFamily="2" charset="-122"/>
                <a:ea typeface="黑体" panose="02010609060101010101" pitchFamily="2" charset="-122"/>
              </a:rPr>
              <a:t>、广泛参与的融合原理</a:t>
            </a:r>
            <a:endParaRPr lang="zh-CN" altLang="en-US" sz="4000" b="1" dirty="0">
              <a:latin typeface="黑体" panose="02010609060101010101" pitchFamily="2" charset="-122"/>
              <a:ea typeface="黑体" panose="02010609060101010101" pitchFamily="2" charset="-122"/>
            </a:endParaRPr>
          </a:p>
        </p:txBody>
      </p:sp>
      <p:sp>
        <p:nvSpPr>
          <p:cNvPr id="59395" name="文本框 59394"/>
          <p:cNvSpPr txBox="1"/>
          <p:nvPr/>
        </p:nvSpPr>
        <p:spPr>
          <a:xfrm>
            <a:off x="5105400" y="2574925"/>
            <a:ext cx="3505200" cy="3016250"/>
          </a:xfrm>
          <a:prstGeom prst="rect">
            <a:avLst/>
          </a:prstGeom>
          <a:noFill/>
          <a:ln w="9525">
            <a:noFill/>
          </a:ln>
        </p:spPr>
        <p:txBody>
          <a:bodyPr>
            <a:spAutoFit/>
          </a:bodyPr>
          <a:p>
            <a:pPr>
              <a:spcBef>
                <a:spcPct val="50000"/>
              </a:spcBef>
            </a:pPr>
            <a:r>
              <a:rPr lang="en-US" altLang="zh-CN" sz="3200" dirty="0">
                <a:latin typeface="Times New Roman" panose="02020603050405020304" pitchFamily="18" charset="0"/>
              </a:rPr>
              <a:t>        </a:t>
            </a:r>
            <a:r>
              <a:rPr lang="zh-CN" altLang="en-US" sz="3200" dirty="0">
                <a:latin typeface="Times New Roman" panose="02020603050405020304" pitchFamily="18" charset="0"/>
              </a:rPr>
              <a:t>参与就是信任，信任是融合关系的粘合剂，因此它可熔解任何形式的企业内部矛盾、误解和冲突。</a:t>
            </a:r>
            <a:endParaRPr lang="zh-CN" altLang="en-US" sz="3200">
              <a:latin typeface="Times New Roman" panose="02020603050405020304" pitchFamily="18" charset="0"/>
            </a:endParaRPr>
          </a:p>
        </p:txBody>
      </p:sp>
      <p:pic>
        <p:nvPicPr>
          <p:cNvPr id="59396" name="图片 59395" descr="PE02097_"/>
          <p:cNvPicPr>
            <a:picLocks noChangeAspect="1"/>
          </p:cNvPicPr>
          <p:nvPr/>
        </p:nvPicPr>
        <p:blipFill>
          <a:blip r:embed="rId1"/>
          <a:stretch>
            <a:fillRect/>
          </a:stretch>
        </p:blipFill>
        <p:spPr>
          <a:xfrm>
            <a:off x="762000" y="2362200"/>
            <a:ext cx="4332288" cy="3468688"/>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0418" name="文本框 60417"/>
          <p:cNvSpPr txBox="1"/>
          <p:nvPr/>
        </p:nvSpPr>
        <p:spPr>
          <a:xfrm>
            <a:off x="533400" y="9937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9</a:t>
            </a:r>
            <a:r>
              <a:rPr lang="zh-CN" altLang="en-US" sz="4000" b="1" dirty="0">
                <a:latin typeface="黑体" panose="02010609060101010101" pitchFamily="2" charset="-122"/>
                <a:ea typeface="黑体" panose="02010609060101010101" pitchFamily="2" charset="-122"/>
              </a:rPr>
              <a:t>、充分沟通的信任原理</a:t>
            </a:r>
            <a:endParaRPr lang="zh-CN" altLang="en-US" sz="4000" b="1" dirty="0">
              <a:latin typeface="黑体" panose="02010609060101010101" pitchFamily="2" charset="-122"/>
              <a:ea typeface="黑体" panose="02010609060101010101" pitchFamily="2" charset="-122"/>
            </a:endParaRPr>
          </a:p>
        </p:txBody>
      </p:sp>
      <p:sp>
        <p:nvSpPr>
          <p:cNvPr id="60419" name="文本框 60418"/>
          <p:cNvSpPr txBox="1"/>
          <p:nvPr/>
        </p:nvSpPr>
        <p:spPr>
          <a:xfrm>
            <a:off x="5257800" y="2574925"/>
            <a:ext cx="3429000" cy="3081338"/>
          </a:xfrm>
          <a:prstGeom prst="rect">
            <a:avLst/>
          </a:prstGeom>
          <a:noFill/>
          <a:ln w="9525">
            <a:noFill/>
          </a:ln>
        </p:spPr>
        <p:txBody>
          <a:bodyPr>
            <a:spAutoFit/>
          </a:bodyPr>
          <a:p>
            <a:pPr>
              <a:spcBef>
                <a:spcPct val="50000"/>
              </a:spcBef>
            </a:pPr>
            <a:r>
              <a:rPr lang="en-US" altLang="zh-CN" sz="2800" dirty="0">
                <a:latin typeface="Times New Roman" panose="02020603050405020304" pitchFamily="18" charset="0"/>
              </a:rPr>
              <a:t>       </a:t>
            </a:r>
            <a:r>
              <a:rPr lang="zh-CN" altLang="en-US" sz="2800" dirty="0">
                <a:latin typeface="Times New Roman" panose="02020603050405020304" pitchFamily="18" charset="0"/>
              </a:rPr>
              <a:t>矛盾源自于不理解，沟通增加理解，也增加信任。信任与沟通互为前提，没有沟通的信任，是盲从；没有信任的沟通，是谈判桌上的舌战。</a:t>
            </a:r>
            <a:endParaRPr lang="zh-CN" altLang="en-US" sz="2800">
              <a:latin typeface="Times New Roman" panose="02020603050405020304" pitchFamily="18" charset="0"/>
            </a:endParaRPr>
          </a:p>
        </p:txBody>
      </p:sp>
      <p:pic>
        <p:nvPicPr>
          <p:cNvPr id="60420" name="图片 60419" descr="PE01561_"/>
          <p:cNvPicPr>
            <a:picLocks noChangeAspect="1"/>
          </p:cNvPicPr>
          <p:nvPr/>
        </p:nvPicPr>
        <p:blipFill>
          <a:blip r:embed="rId1"/>
          <a:stretch>
            <a:fillRect/>
          </a:stretch>
        </p:blipFill>
        <p:spPr>
          <a:xfrm>
            <a:off x="685800" y="2438400"/>
            <a:ext cx="3962400" cy="32702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8" name="文本框 9217"/>
          <p:cNvSpPr txBox="1"/>
          <p:nvPr/>
        </p:nvSpPr>
        <p:spPr>
          <a:xfrm>
            <a:off x="1295400" y="2514600"/>
            <a:ext cx="6629400" cy="1920875"/>
          </a:xfrm>
          <a:prstGeom prst="rect">
            <a:avLst/>
          </a:prstGeom>
          <a:noFill/>
          <a:ln w="9525">
            <a:noFill/>
          </a:ln>
        </p:spPr>
        <p:txBody>
          <a:bodyPr>
            <a:spAutoFit/>
          </a:bodyPr>
          <a:p>
            <a:pPr algn="ctr">
              <a:spcBef>
                <a:spcPct val="50000"/>
              </a:spcBef>
            </a:pPr>
            <a:r>
              <a:rPr lang="zh-CN" altLang="en-US" sz="6000" b="1" dirty="0">
                <a:latin typeface="Times New Roman" panose="02020603050405020304" pitchFamily="18" charset="0"/>
                <a:ea typeface="黑体" panose="02010609060101010101" pitchFamily="2" charset="-122"/>
              </a:rPr>
              <a:t>１－２、企业管理面临的问题</a:t>
            </a:r>
            <a:endParaRPr lang="zh-CN" altLang="en-US" sz="6000" b="1">
              <a:latin typeface="Times New Roman" panose="02020603050405020304" pitchFamily="18" charset="0"/>
              <a:ea typeface="黑体" panose="0201060906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1442" name="文本框 61441"/>
          <p:cNvSpPr txBox="1"/>
          <p:nvPr/>
        </p:nvSpPr>
        <p:spPr>
          <a:xfrm>
            <a:off x="533400" y="11461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10</a:t>
            </a:r>
            <a:r>
              <a:rPr lang="zh-CN" altLang="en-US" sz="4000" b="1" dirty="0">
                <a:latin typeface="黑体" panose="02010609060101010101" pitchFamily="2" charset="-122"/>
                <a:ea typeface="黑体" panose="02010609060101010101" pitchFamily="2" charset="-122"/>
              </a:rPr>
              <a:t>、斜坡推球的渐进原理</a:t>
            </a:r>
            <a:endParaRPr lang="zh-CN" altLang="en-US" sz="4000" b="1" dirty="0">
              <a:latin typeface="黑体" panose="02010609060101010101" pitchFamily="2" charset="-122"/>
              <a:ea typeface="黑体" panose="02010609060101010101" pitchFamily="2" charset="-122"/>
            </a:endParaRPr>
          </a:p>
        </p:txBody>
      </p:sp>
      <p:sp>
        <p:nvSpPr>
          <p:cNvPr id="61443" name="文本框 61442"/>
          <p:cNvSpPr txBox="1"/>
          <p:nvPr/>
        </p:nvSpPr>
        <p:spPr>
          <a:xfrm>
            <a:off x="762000" y="2438400"/>
            <a:ext cx="7772400" cy="3140075"/>
          </a:xfrm>
          <a:prstGeom prst="rect">
            <a:avLst/>
          </a:prstGeom>
          <a:noFill/>
          <a:ln w="9525">
            <a:noFill/>
          </a:ln>
        </p:spPr>
        <p:txBody>
          <a:bodyPr>
            <a:spAutoFit/>
          </a:bodyPr>
          <a:p>
            <a:pPr>
              <a:spcBef>
                <a:spcPct val="50000"/>
              </a:spcBef>
            </a:pPr>
            <a:r>
              <a:rPr lang="en-US" altLang="zh-CN" sz="4000" dirty="0">
                <a:latin typeface="Times New Roman" panose="02020603050405020304" pitchFamily="18" charset="0"/>
              </a:rPr>
              <a:t>        </a:t>
            </a:r>
            <a:r>
              <a:rPr lang="zh-CN" altLang="en-US" sz="4000" dirty="0">
                <a:latin typeface="Times New Roman" panose="02020603050405020304" pitchFamily="18" charset="0"/>
              </a:rPr>
              <a:t>海</a:t>
            </a:r>
            <a:r>
              <a:rPr lang="zh-CN" altLang="en-US" sz="4000">
                <a:latin typeface="Times New Roman" panose="02020603050405020304" pitchFamily="18" charset="0"/>
              </a:rPr>
              <a:t>尔</a:t>
            </a:r>
            <a:r>
              <a:rPr lang="zh-CN" altLang="en-US" sz="4000" dirty="0">
                <a:latin typeface="Times New Roman" panose="02020603050405020304" pitchFamily="18" charset="0"/>
              </a:rPr>
              <a:t>发展定律。市场竞争和企业内部员工的惰性这两支下滑的巨大压力下，只能靠规范、精细的管理来推动持续渐进的发展。不过水滴能石穿，持续渐进、小步快跑也能创造大奇迹。</a:t>
            </a:r>
            <a:endParaRPr lang="zh-CN" altLang="en-US" sz="4000">
              <a:latin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466" name="文本框 62465"/>
          <p:cNvSpPr txBox="1"/>
          <p:nvPr/>
        </p:nvSpPr>
        <p:spPr>
          <a:xfrm>
            <a:off x="533400" y="457200"/>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10</a:t>
            </a:r>
            <a:r>
              <a:rPr lang="zh-CN" altLang="en-US" sz="4000" b="1" dirty="0">
                <a:latin typeface="黑体" panose="02010609060101010101" pitchFamily="2" charset="-122"/>
                <a:ea typeface="黑体" panose="02010609060101010101" pitchFamily="2" charset="-122"/>
              </a:rPr>
              <a:t>、斜坡推球的渐进原理</a:t>
            </a:r>
            <a:endParaRPr lang="zh-CN" altLang="en-US" sz="4000" b="1" dirty="0">
              <a:latin typeface="黑体" panose="02010609060101010101" pitchFamily="2" charset="-122"/>
              <a:ea typeface="黑体" panose="02010609060101010101" pitchFamily="2" charset="-122"/>
            </a:endParaRPr>
          </a:p>
        </p:txBody>
      </p:sp>
      <p:grpSp>
        <p:nvGrpSpPr>
          <p:cNvPr id="62467" name="组合 62466"/>
          <p:cNvGrpSpPr/>
          <p:nvPr/>
        </p:nvGrpSpPr>
        <p:grpSpPr>
          <a:xfrm>
            <a:off x="1371600" y="1947863"/>
            <a:ext cx="6477000" cy="3768725"/>
            <a:chOff x="864" y="1227"/>
            <a:chExt cx="4080" cy="2374"/>
          </a:xfrm>
        </p:grpSpPr>
        <p:sp>
          <p:nvSpPr>
            <p:cNvPr id="62468" name="直接连接符 62467"/>
            <p:cNvSpPr/>
            <p:nvPr/>
          </p:nvSpPr>
          <p:spPr>
            <a:xfrm flipV="1">
              <a:off x="2016" y="1787"/>
              <a:ext cx="2784" cy="1813"/>
            </a:xfrm>
            <a:prstGeom prst="line">
              <a:avLst/>
            </a:prstGeom>
            <a:ln w="9525" cap="flat" cmpd="sng">
              <a:solidFill>
                <a:schemeClr val="accent1"/>
              </a:solidFill>
              <a:prstDash val="solid"/>
              <a:headEnd type="none" w="med" len="med"/>
              <a:tailEnd type="none" w="med" len="med"/>
            </a:ln>
          </p:spPr>
        </p:sp>
        <p:sp>
          <p:nvSpPr>
            <p:cNvPr id="62469" name="直接连接符 62468"/>
            <p:cNvSpPr/>
            <p:nvPr/>
          </p:nvSpPr>
          <p:spPr>
            <a:xfrm>
              <a:off x="864" y="3600"/>
              <a:ext cx="4080" cy="1"/>
            </a:xfrm>
            <a:prstGeom prst="line">
              <a:avLst/>
            </a:prstGeom>
            <a:ln w="9525" cap="flat" cmpd="sng">
              <a:solidFill>
                <a:schemeClr val="accent1"/>
              </a:solidFill>
              <a:prstDash val="solid"/>
              <a:headEnd type="none" w="med" len="med"/>
              <a:tailEnd type="none" w="med" len="med"/>
            </a:ln>
          </p:spPr>
        </p:sp>
        <p:sp>
          <p:nvSpPr>
            <p:cNvPr id="62470" name="直接连接符 62469"/>
            <p:cNvSpPr/>
            <p:nvPr/>
          </p:nvSpPr>
          <p:spPr>
            <a:xfrm>
              <a:off x="4800" y="1360"/>
              <a:ext cx="1" cy="2240"/>
            </a:xfrm>
            <a:prstGeom prst="line">
              <a:avLst/>
            </a:prstGeom>
            <a:ln w="9525" cap="flat" cmpd="sng">
              <a:solidFill>
                <a:schemeClr val="accent1"/>
              </a:solidFill>
              <a:prstDash val="solid"/>
              <a:headEnd type="none" w="med" len="med"/>
              <a:tailEnd type="none" w="med" len="med"/>
            </a:ln>
          </p:spPr>
        </p:sp>
        <p:sp>
          <p:nvSpPr>
            <p:cNvPr id="62471" name="椭圆 62470"/>
            <p:cNvSpPr/>
            <p:nvPr/>
          </p:nvSpPr>
          <p:spPr>
            <a:xfrm>
              <a:off x="2880" y="1931"/>
              <a:ext cx="816" cy="853"/>
            </a:xfrm>
            <a:prstGeom prst="ellipse">
              <a:avLst/>
            </a:prstGeom>
            <a:solidFill>
              <a:schemeClr val="bg1"/>
            </a:solidFill>
            <a:ln w="9525" cap="flat" cmpd="sng">
              <a:solidFill>
                <a:schemeClr val="accent1"/>
              </a:solidFill>
              <a:prstDash val="solid"/>
              <a:headEnd type="none" w="med" len="med"/>
              <a:tailEnd type="none" w="med" len="med"/>
            </a:ln>
          </p:spPr>
          <p:txBody>
            <a:bodyPr/>
            <a:p>
              <a:endParaRPr lang="zh-CN" altLang="en-US"/>
            </a:p>
          </p:txBody>
        </p:sp>
        <p:sp>
          <p:nvSpPr>
            <p:cNvPr id="62472" name="直接连接符 62471"/>
            <p:cNvSpPr/>
            <p:nvPr/>
          </p:nvSpPr>
          <p:spPr>
            <a:xfrm flipH="1">
              <a:off x="2784" y="1813"/>
              <a:ext cx="1632" cy="1067"/>
            </a:xfrm>
            <a:prstGeom prst="line">
              <a:avLst/>
            </a:prstGeom>
            <a:ln w="38100" cap="flat" cmpd="sng">
              <a:solidFill>
                <a:schemeClr val="accent1"/>
              </a:solidFill>
              <a:prstDash val="solid"/>
              <a:headEnd type="none" w="med" len="med"/>
              <a:tailEnd type="triangle" w="med" len="med"/>
            </a:ln>
          </p:spPr>
        </p:sp>
        <p:sp>
          <p:nvSpPr>
            <p:cNvPr id="62473" name="圆角矩形标注 62472"/>
            <p:cNvSpPr/>
            <p:nvPr/>
          </p:nvSpPr>
          <p:spPr>
            <a:xfrm>
              <a:off x="3360" y="2864"/>
              <a:ext cx="960" cy="640"/>
            </a:xfrm>
            <a:prstGeom prst="wedgeRoundRectCallout">
              <a:avLst>
                <a:gd name="adj1" fmla="val -107190"/>
                <a:gd name="adj2" fmla="val -51250"/>
                <a:gd name="adj3" fmla="val 16667"/>
              </a:avLst>
            </a:prstGeom>
            <a:solidFill>
              <a:schemeClr val="bg1"/>
            </a:solidFill>
            <a:ln w="9525" cap="flat" cmpd="sng">
              <a:solidFill>
                <a:schemeClr val="accent1"/>
              </a:solidFill>
              <a:prstDash val="solid"/>
              <a:miter/>
              <a:headEnd type="none" w="med" len="med"/>
              <a:tailEnd type="none" w="med" len="med"/>
            </a:ln>
          </p:spPr>
          <p:txBody>
            <a:bodyPr/>
            <a:p>
              <a:r>
                <a:rPr lang="zh-CN" altLang="en-US" dirty="0">
                  <a:latin typeface="Times New Roman" panose="02020603050405020304" pitchFamily="18" charset="0"/>
                </a:rPr>
                <a:t>员工的惰性</a:t>
              </a:r>
              <a:r>
                <a:rPr lang="en-US" altLang="zh-CN">
                  <a:latin typeface="Times New Roman" panose="02020603050405020304" pitchFamily="18" charset="0"/>
                </a:rPr>
                <a:t>+</a:t>
              </a:r>
              <a:r>
                <a:rPr lang="zh-CN" altLang="en-US" dirty="0">
                  <a:latin typeface="Times New Roman" panose="02020603050405020304" pitchFamily="18" charset="0"/>
                </a:rPr>
                <a:t>市场竞争的压力</a:t>
              </a:r>
              <a:endParaRPr lang="zh-CN" altLang="en-US">
                <a:latin typeface="Times New Roman" panose="02020603050405020304" pitchFamily="18" charset="0"/>
              </a:endParaRPr>
            </a:p>
          </p:txBody>
        </p:sp>
        <p:sp>
          <p:nvSpPr>
            <p:cNvPr id="62474" name="直接连接符 62473"/>
            <p:cNvSpPr/>
            <p:nvPr/>
          </p:nvSpPr>
          <p:spPr>
            <a:xfrm flipV="1">
              <a:off x="2304" y="2395"/>
              <a:ext cx="912" cy="581"/>
            </a:xfrm>
            <a:prstGeom prst="line">
              <a:avLst/>
            </a:prstGeom>
            <a:ln w="38100" cap="flat" cmpd="sng">
              <a:solidFill>
                <a:schemeClr val="accent1"/>
              </a:solidFill>
              <a:prstDash val="solid"/>
              <a:headEnd type="none" w="med" len="med"/>
              <a:tailEnd type="triangle" w="med" len="med"/>
            </a:ln>
          </p:spPr>
        </p:sp>
        <p:sp>
          <p:nvSpPr>
            <p:cNvPr id="62475" name="圆角矩形标注 62474"/>
            <p:cNvSpPr/>
            <p:nvPr/>
          </p:nvSpPr>
          <p:spPr>
            <a:xfrm>
              <a:off x="1872" y="1824"/>
              <a:ext cx="816" cy="768"/>
            </a:xfrm>
            <a:prstGeom prst="wedgeRoundRectCallout">
              <a:avLst>
                <a:gd name="adj1" fmla="val 20954"/>
                <a:gd name="adj2" fmla="val 76565"/>
                <a:gd name="adj3" fmla="val 16667"/>
              </a:avLst>
            </a:prstGeom>
            <a:solidFill>
              <a:schemeClr val="accent1"/>
            </a:solidFill>
            <a:ln w="9525" cap="flat" cmpd="sng">
              <a:solidFill>
                <a:schemeClr val="accent1"/>
              </a:solidFill>
              <a:prstDash val="solid"/>
              <a:miter/>
              <a:headEnd type="none" w="med" len="med"/>
              <a:tailEnd type="none" w="med" len="med"/>
            </a:ln>
          </p:spPr>
          <p:txBody>
            <a:bodyPr/>
            <a:p>
              <a:pPr algn="ctr"/>
              <a:r>
                <a:rPr lang="zh-CN" altLang="en-US" sz="2000" dirty="0">
                  <a:latin typeface="Times New Roman" panose="02020603050405020304" pitchFamily="18" charset="0"/>
                </a:rPr>
                <a:t>科学化精细化管理的推动力</a:t>
              </a:r>
              <a:endParaRPr lang="zh-CN" altLang="en-US" sz="2000">
                <a:latin typeface="Times New Roman" panose="02020603050405020304" pitchFamily="18" charset="0"/>
              </a:endParaRPr>
            </a:p>
          </p:txBody>
        </p:sp>
        <p:sp>
          <p:nvSpPr>
            <p:cNvPr id="62476" name="直接连接符 62475"/>
            <p:cNvSpPr/>
            <p:nvPr/>
          </p:nvSpPr>
          <p:spPr>
            <a:xfrm flipV="1">
              <a:off x="3312" y="1680"/>
              <a:ext cx="1056" cy="672"/>
            </a:xfrm>
            <a:prstGeom prst="line">
              <a:avLst/>
            </a:prstGeom>
            <a:ln w="38100" cap="flat" cmpd="sng">
              <a:solidFill>
                <a:schemeClr val="accent1"/>
              </a:solidFill>
              <a:prstDash val="solid"/>
              <a:headEnd type="oval" w="med" len="med"/>
              <a:tailEnd type="triangle" w="med" len="med"/>
            </a:ln>
          </p:spPr>
        </p:sp>
        <p:sp>
          <p:nvSpPr>
            <p:cNvPr id="62477" name="圆角矩形标注 62476"/>
            <p:cNvSpPr/>
            <p:nvPr/>
          </p:nvSpPr>
          <p:spPr>
            <a:xfrm>
              <a:off x="2784" y="1227"/>
              <a:ext cx="1008" cy="693"/>
            </a:xfrm>
            <a:prstGeom prst="wedgeRoundRectCallout">
              <a:avLst>
                <a:gd name="adj1" fmla="val 77681"/>
                <a:gd name="adj2" fmla="val 36870"/>
                <a:gd name="adj3" fmla="val 16667"/>
              </a:avLst>
            </a:prstGeom>
            <a:solidFill>
              <a:schemeClr val="accent1"/>
            </a:solidFill>
            <a:ln w="9525" cap="flat" cmpd="sng">
              <a:solidFill>
                <a:schemeClr val="accent1"/>
              </a:solidFill>
              <a:prstDash val="solid"/>
              <a:miter/>
              <a:headEnd type="none" w="med" len="med"/>
              <a:tailEnd type="none" w="med" len="med"/>
            </a:ln>
          </p:spPr>
          <p:txBody>
            <a:bodyPr/>
            <a:p>
              <a:r>
                <a:rPr lang="zh-CN" altLang="en-US" sz="2000" dirty="0">
                  <a:latin typeface="Times New Roman" panose="02020603050405020304" pitchFamily="18" charset="0"/>
                </a:rPr>
                <a:t>企业文化和目标体系的牵引力</a:t>
              </a:r>
              <a:endParaRPr lang="zh-CN" altLang="en-US" sz="2000">
                <a:latin typeface="Times New Roman" panose="02020603050405020304" pitchFamily="18" charset="0"/>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3490" name="文本框 63489"/>
          <p:cNvSpPr txBox="1"/>
          <p:nvPr/>
        </p:nvSpPr>
        <p:spPr>
          <a:xfrm>
            <a:off x="533400" y="10699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11</a:t>
            </a:r>
            <a:r>
              <a:rPr lang="zh-CN" altLang="en-US" sz="4000" b="1" dirty="0">
                <a:latin typeface="黑体" panose="02010609060101010101" pitchFamily="2" charset="-122"/>
                <a:ea typeface="黑体" panose="02010609060101010101" pitchFamily="2" charset="-122"/>
              </a:rPr>
              <a:t>、领导服务的平等原理</a:t>
            </a:r>
            <a:endParaRPr lang="zh-CN" altLang="en-US" sz="4000" b="1" dirty="0">
              <a:latin typeface="黑体" panose="02010609060101010101" pitchFamily="2" charset="-122"/>
              <a:ea typeface="黑体" panose="02010609060101010101" pitchFamily="2" charset="-122"/>
            </a:endParaRPr>
          </a:p>
        </p:txBody>
      </p:sp>
      <p:sp>
        <p:nvSpPr>
          <p:cNvPr id="63491" name="文本框 63490"/>
          <p:cNvSpPr txBox="1"/>
          <p:nvPr/>
        </p:nvSpPr>
        <p:spPr>
          <a:xfrm>
            <a:off x="609600" y="2209800"/>
            <a:ext cx="8153400" cy="3749675"/>
          </a:xfrm>
          <a:prstGeom prst="rect">
            <a:avLst/>
          </a:prstGeom>
          <a:noFill/>
          <a:ln w="9525">
            <a:noFill/>
          </a:ln>
        </p:spPr>
        <p:txBody>
          <a:bodyPr>
            <a:spAutoFit/>
          </a:bodyPr>
          <a:p>
            <a:pPr>
              <a:spcBef>
                <a:spcPct val="50000"/>
              </a:spcBef>
            </a:pPr>
            <a:r>
              <a:rPr lang="en-US" altLang="zh-CN" sz="4000" dirty="0">
                <a:latin typeface="Times New Roman" panose="02020603050405020304" pitchFamily="18" charset="0"/>
              </a:rPr>
              <a:t>         </a:t>
            </a:r>
            <a:r>
              <a:rPr lang="zh-CN" altLang="en-US" sz="4000" dirty="0">
                <a:latin typeface="Times New Roman" panose="02020603050405020304" pitchFamily="18" charset="0"/>
              </a:rPr>
              <a:t>单位部门的业绩就是单位部门领导人的业绩。只要领导人拉下架子，平等对待单位部门这个团队的每个成员，并提供顾问、教练、保姆服务，就会创造出惊人的团队的整体业绩。吴起常胜即胜在此。</a:t>
            </a:r>
            <a:endParaRPr lang="zh-CN" altLang="en-US" sz="4000">
              <a:latin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514" name="文本框 64513"/>
          <p:cNvSpPr txBox="1"/>
          <p:nvPr/>
        </p:nvSpPr>
        <p:spPr>
          <a:xfrm>
            <a:off x="533400" y="1069975"/>
            <a:ext cx="8229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12</a:t>
            </a:r>
            <a:r>
              <a:rPr lang="zh-CN" altLang="en-US" sz="4000" b="1" dirty="0">
                <a:latin typeface="黑体" panose="02010609060101010101" pitchFamily="2" charset="-122"/>
                <a:ea typeface="黑体" panose="02010609060101010101" pitchFamily="2" charset="-122"/>
              </a:rPr>
              <a:t>、权随事授的匹配原理</a:t>
            </a:r>
            <a:endParaRPr lang="zh-CN" altLang="en-US" sz="4000" b="1" dirty="0">
              <a:latin typeface="黑体" panose="02010609060101010101" pitchFamily="2" charset="-122"/>
              <a:ea typeface="黑体" panose="02010609060101010101" pitchFamily="2" charset="-122"/>
            </a:endParaRPr>
          </a:p>
        </p:txBody>
      </p:sp>
      <p:sp>
        <p:nvSpPr>
          <p:cNvPr id="64515" name="文本框 64514"/>
          <p:cNvSpPr txBox="1"/>
          <p:nvPr/>
        </p:nvSpPr>
        <p:spPr>
          <a:xfrm>
            <a:off x="533400" y="2574925"/>
            <a:ext cx="8077200" cy="2530475"/>
          </a:xfrm>
          <a:prstGeom prst="rect">
            <a:avLst/>
          </a:prstGeom>
          <a:noFill/>
          <a:ln w="9525">
            <a:noFill/>
          </a:ln>
        </p:spPr>
        <p:txBody>
          <a:bodyPr>
            <a:spAutoFit/>
          </a:bodyPr>
          <a:p>
            <a:pPr>
              <a:spcBef>
                <a:spcPct val="50000"/>
              </a:spcBef>
            </a:pPr>
            <a:r>
              <a:rPr lang="en-US" altLang="zh-CN" sz="4000" dirty="0">
                <a:latin typeface="Times New Roman" panose="02020603050405020304" pitchFamily="18" charset="0"/>
              </a:rPr>
              <a:t>        </a:t>
            </a:r>
            <a:r>
              <a:rPr lang="zh-CN" altLang="en-US" sz="4000" dirty="0">
                <a:latin typeface="Times New Roman" panose="02020603050405020304" pitchFamily="18" charset="0"/>
              </a:rPr>
              <a:t>只有什么枪，就只能 打什么仗；不给枪，就不能打仗。要让打什么仗，就必须给什么枪。给支木头枪，让去打冲锋，就只能是昏张。</a:t>
            </a:r>
            <a:endParaRPr lang="zh-CN" altLang="en-US" sz="4000">
              <a:latin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5538" name="文本框 65537"/>
          <p:cNvSpPr txBox="1"/>
          <p:nvPr/>
        </p:nvSpPr>
        <p:spPr>
          <a:xfrm>
            <a:off x="838200" y="1812925"/>
            <a:ext cx="7391400" cy="28352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2</a:t>
            </a:r>
            <a:r>
              <a:rPr lang="zh-CN" altLang="en-US" sz="6000" b="1" dirty="0">
                <a:latin typeface="黑体" panose="02010609060101010101" pitchFamily="2" charset="-122"/>
                <a:ea typeface="黑体" panose="02010609060101010101" pitchFamily="2" charset="-122"/>
              </a:rPr>
              <a:t>－</a:t>
            </a:r>
            <a:r>
              <a:rPr lang="en-US" altLang="zh-CN" sz="6000" b="1">
                <a:latin typeface="黑体" panose="02010609060101010101" pitchFamily="2" charset="-122"/>
                <a:ea typeface="黑体" panose="02010609060101010101" pitchFamily="2" charset="-122"/>
              </a:rPr>
              <a:t>3</a:t>
            </a:r>
            <a:r>
              <a:rPr lang="zh-CN" altLang="en-US" sz="6000" b="1" dirty="0">
                <a:latin typeface="黑体" panose="02010609060101010101" pitchFamily="2" charset="-122"/>
                <a:ea typeface="黑体" panose="02010609060101010101" pitchFamily="2" charset="-122"/>
              </a:rPr>
              <a:t>、</a:t>
            </a:r>
            <a:r>
              <a:rPr lang="en-US" altLang="zh-CN" sz="6000" b="1">
                <a:latin typeface="黑体" panose="02010609060101010101" pitchFamily="2" charset="-122"/>
                <a:ea typeface="黑体" panose="02010609060101010101" pitchFamily="2" charset="-122"/>
              </a:rPr>
              <a:t>SH</a:t>
            </a:r>
            <a:r>
              <a:rPr lang="zh-CN" altLang="en-US" sz="6000" b="1" dirty="0">
                <a:latin typeface="黑体" panose="02010609060101010101" pitchFamily="2" charset="-122"/>
                <a:ea typeface="黑体" panose="02010609060101010101" pitchFamily="2" charset="-122"/>
              </a:rPr>
              <a:t>目标管理技术与传统目标管理的实施技术的关系 </a:t>
            </a:r>
            <a:endParaRPr lang="zh-CN" altLang="en-US" sz="6000" b="1">
              <a:latin typeface="黑体" panose="02010609060101010101" pitchFamily="2" charset="-122"/>
              <a:ea typeface="黑体" panose="0201060906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6562" name="文本框 66561"/>
          <p:cNvSpPr txBox="1"/>
          <p:nvPr/>
        </p:nvSpPr>
        <p:spPr>
          <a:xfrm>
            <a:off x="762000" y="685800"/>
            <a:ext cx="7620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目标管理技术与传统目标管理技术的关系界定</a:t>
            </a:r>
            <a:endParaRPr lang="zh-CN" altLang="en-US" sz="4000" b="1">
              <a:latin typeface="黑体" panose="02010609060101010101" pitchFamily="2" charset="-122"/>
              <a:ea typeface="黑体" panose="02010609060101010101" pitchFamily="2" charset="-122"/>
            </a:endParaRPr>
          </a:p>
        </p:txBody>
      </p:sp>
      <p:sp>
        <p:nvSpPr>
          <p:cNvPr id="66563" name="矩形 66562"/>
          <p:cNvSpPr/>
          <p:nvPr/>
        </p:nvSpPr>
        <p:spPr>
          <a:xfrm>
            <a:off x="914400" y="2971800"/>
            <a:ext cx="7010400" cy="2530475"/>
          </a:xfrm>
          <a:prstGeom prst="rect">
            <a:avLst/>
          </a:prstGeom>
          <a:noFill/>
          <a:ln w="9525">
            <a:noFill/>
          </a:ln>
        </p:spPr>
        <p:txBody>
          <a:bodyPr>
            <a:spAutoFit/>
          </a:bodyPr>
          <a:p>
            <a:r>
              <a:rPr lang="en-US" altLang="zh-CN" sz="4000" b="1">
                <a:latin typeface="宋体" panose="02010600030101010101" pitchFamily="2" charset="-122"/>
              </a:rPr>
              <a:t>    SH</a:t>
            </a:r>
            <a:r>
              <a:rPr lang="zh-CN" altLang="en-US" sz="4000" b="1" dirty="0">
                <a:latin typeface="宋体" panose="02010600030101010101" pitchFamily="2" charset="-122"/>
              </a:rPr>
              <a:t>目标管理技术是针对传统的目标管理技术的局限性而开发的一套目标管理实施技术方法体系。</a:t>
            </a:r>
            <a:endParaRPr lang="zh-CN" altLang="en-US" sz="4000" b="1" dirty="0">
              <a:latin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7586" name="文本框 67585"/>
          <p:cNvSpPr txBox="1"/>
          <p:nvPr/>
        </p:nvSpPr>
        <p:spPr>
          <a:xfrm>
            <a:off x="685800" y="2209800"/>
            <a:ext cx="7848600" cy="3925888"/>
          </a:xfrm>
          <a:prstGeom prst="rect">
            <a:avLst/>
          </a:prstGeom>
          <a:noFill/>
          <a:ln w="9525">
            <a:noFill/>
          </a:ln>
        </p:spPr>
        <p:txBody>
          <a:bodyPr>
            <a:spAutoFit/>
          </a:bodyPr>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加大对达成目标和超目标两种业绩奖励的差距。</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对达成目标者加大业绩得分，对超目标者不另外记业绩得分或少记业绩得分，并把这种业绩得分严格与工资、奖金和晋职任用、培训发展等挂起钩来。</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只要这两种业绩得分的差距足够大，并且与之对应的激励充分大，这就会迫使被管理者自己选择一个既能够达成，而又必须作最大努力才能达成的目标。</a:t>
            </a:r>
            <a:endParaRPr lang="zh-CN" altLang="en-US" sz="2400"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2400" dirty="0">
                <a:latin typeface="Times New Roman" panose="02020603050405020304" pitchFamily="18" charset="0"/>
              </a:rPr>
              <a:t>在这种情况下，目标的分解下达就成了多余的事，谁都会选择合理的最高目标。 </a:t>
            </a:r>
            <a:endParaRPr lang="zh-CN" altLang="en-US" sz="2400">
              <a:latin typeface="Times New Roman" panose="02020603050405020304" pitchFamily="18" charset="0"/>
            </a:endParaRPr>
          </a:p>
        </p:txBody>
      </p:sp>
      <p:sp>
        <p:nvSpPr>
          <p:cNvPr id="67587" name="文本框 67586"/>
          <p:cNvSpPr txBox="1"/>
          <p:nvPr/>
        </p:nvSpPr>
        <p:spPr>
          <a:xfrm>
            <a:off x="1965325" y="20638"/>
            <a:ext cx="169863" cy="457200"/>
          </a:xfrm>
          <a:prstGeom prst="rect">
            <a:avLst/>
          </a:prstGeom>
          <a:noFill/>
          <a:ln w="9525">
            <a:noFill/>
          </a:ln>
        </p:spPr>
        <p:txBody>
          <a:bodyPr wrap="none" anchor="t" anchorCtr="0">
            <a:spAutoFit/>
          </a:bodyPr>
          <a:p>
            <a:endParaRPr sz="2400" dirty="0">
              <a:latin typeface="Times New Roman" panose="02020603050405020304" pitchFamily="18" charset="0"/>
            </a:endParaRPr>
          </a:p>
        </p:txBody>
      </p:sp>
      <p:sp>
        <p:nvSpPr>
          <p:cNvPr id="67588" name="文本框 67587"/>
          <p:cNvSpPr txBox="1"/>
          <p:nvPr/>
        </p:nvSpPr>
        <p:spPr>
          <a:xfrm>
            <a:off x="2270125" y="249238"/>
            <a:ext cx="169863" cy="457200"/>
          </a:xfrm>
          <a:prstGeom prst="rect">
            <a:avLst/>
          </a:prstGeom>
          <a:noFill/>
          <a:ln w="9525">
            <a:noFill/>
          </a:ln>
        </p:spPr>
        <p:txBody>
          <a:bodyPr wrap="none" anchor="t" anchorCtr="0">
            <a:spAutoFit/>
          </a:bodyPr>
          <a:p>
            <a:endParaRPr sz="2400" dirty="0">
              <a:latin typeface="Times New Roman" panose="02020603050405020304" pitchFamily="18" charset="0"/>
            </a:endParaRPr>
          </a:p>
        </p:txBody>
      </p:sp>
      <p:sp>
        <p:nvSpPr>
          <p:cNvPr id="67589" name="文本框 67588"/>
          <p:cNvSpPr txBox="1"/>
          <p:nvPr/>
        </p:nvSpPr>
        <p:spPr>
          <a:xfrm>
            <a:off x="381000" y="609600"/>
            <a:ext cx="8458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、它突破了“没人愿接受高目标，目标分解讨价还价难”的局限</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610" name="文本框 68609"/>
          <p:cNvSpPr txBox="1"/>
          <p:nvPr/>
        </p:nvSpPr>
        <p:spPr>
          <a:xfrm>
            <a:off x="381000" y="2209800"/>
            <a:ext cx="8382000" cy="4108450"/>
          </a:xfrm>
          <a:prstGeom prst="rect">
            <a:avLst/>
          </a:prstGeom>
          <a:noFill/>
          <a:ln w="9525">
            <a:noFill/>
          </a:ln>
        </p:spPr>
        <p:txBody>
          <a:bodyPr>
            <a:spAutoFit/>
          </a:bodyPr>
          <a:p>
            <a:pPr algn="just">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例：某钢铁集团两个炼钢厂生产某一型号的钢材，原成本</a:t>
            </a:r>
            <a:r>
              <a:rPr lang="en-US" altLang="zh-CN" sz="2400">
                <a:latin typeface="Times New Roman" panose="02020603050405020304" pitchFamily="18" charset="0"/>
              </a:rPr>
              <a:t>(</a:t>
            </a:r>
            <a:r>
              <a:rPr lang="zh-CN" altLang="en-US" sz="2400" dirty="0">
                <a:latin typeface="Times New Roman" panose="02020603050405020304" pitchFamily="18" charset="0"/>
              </a:rPr>
              <a:t>材料成本、能量耗用成本、人工成本</a:t>
            </a:r>
            <a:r>
              <a:rPr lang="en-US" altLang="zh-CN" sz="2400">
                <a:latin typeface="Times New Roman" panose="02020603050405020304" pitchFamily="18" charset="0"/>
              </a:rPr>
              <a:t>)</a:t>
            </a:r>
            <a:r>
              <a:rPr lang="zh-CN" altLang="en-US" sz="2400" dirty="0">
                <a:latin typeface="Times New Roman" panose="02020603050405020304" pitchFamily="18" charset="0"/>
              </a:rPr>
              <a:t>和费用</a:t>
            </a:r>
            <a:r>
              <a:rPr lang="en-US" altLang="zh-CN" sz="2400">
                <a:latin typeface="Times New Roman" panose="02020603050405020304" pitchFamily="18" charset="0"/>
              </a:rPr>
              <a:t>(</a:t>
            </a:r>
            <a:r>
              <a:rPr lang="zh-CN" altLang="en-US" sz="2400" dirty="0">
                <a:latin typeface="Times New Roman" panose="02020603050405020304" pitchFamily="18" charset="0"/>
              </a:rPr>
              <a:t>管理费等期间费用</a:t>
            </a:r>
            <a:r>
              <a:rPr lang="en-US" altLang="zh-CN" sz="2400">
                <a:latin typeface="Times New Roman" panose="02020603050405020304" pitchFamily="18" charset="0"/>
              </a:rPr>
              <a:t>)</a:t>
            </a:r>
            <a:r>
              <a:rPr lang="zh-CN" altLang="en-US" sz="2400" dirty="0">
                <a:latin typeface="Times New Roman" panose="02020603050405020304" pitchFamily="18" charset="0"/>
              </a:rPr>
              <a:t>为</a:t>
            </a:r>
            <a:r>
              <a:rPr lang="en-US" altLang="zh-CN" sz="2400">
                <a:latin typeface="Times New Roman" panose="02020603050405020304" pitchFamily="18" charset="0"/>
              </a:rPr>
              <a:t>4200</a:t>
            </a:r>
            <a:r>
              <a:rPr lang="zh-CN" altLang="en-US" sz="2400" dirty="0">
                <a:latin typeface="Times New Roman" panose="02020603050405020304" pitchFamily="18" charset="0"/>
              </a:rPr>
              <a:t>元</a:t>
            </a:r>
            <a:r>
              <a:rPr lang="en-US" altLang="zh-CN" sz="2400">
                <a:latin typeface="Times New Roman" panose="02020603050405020304" pitchFamily="18" charset="0"/>
              </a:rPr>
              <a:t>/</a:t>
            </a:r>
            <a:r>
              <a:rPr lang="zh-CN" altLang="en-US" sz="2400" dirty="0">
                <a:latin typeface="Times New Roman" panose="02020603050405020304" pitchFamily="18" charset="0"/>
              </a:rPr>
              <a:t>吨。实施目标管理，甲分厂厂长确立的目标为降低成本费用率</a:t>
            </a:r>
            <a:r>
              <a:rPr lang="en-US" altLang="zh-CN" sz="2400">
                <a:latin typeface="Times New Roman" panose="02020603050405020304" pitchFamily="18" charset="0"/>
              </a:rPr>
              <a:t>10%</a:t>
            </a:r>
            <a:r>
              <a:rPr lang="zh-CN" altLang="en-US" sz="2400" dirty="0">
                <a:latin typeface="Times New Roman" panose="02020603050405020304" pitchFamily="18" charset="0"/>
              </a:rPr>
              <a:t>，乙分厂厂长确立的目标为</a:t>
            </a:r>
            <a:r>
              <a:rPr lang="en-US" altLang="zh-CN" sz="2400">
                <a:latin typeface="Times New Roman" panose="02020603050405020304" pitchFamily="18" charset="0"/>
              </a:rPr>
              <a:t>8%</a:t>
            </a:r>
            <a:r>
              <a:rPr lang="zh-CN" altLang="en-US" sz="2400" dirty="0">
                <a:latin typeface="Times New Roman" panose="02020603050405020304" pitchFamily="18" charset="0"/>
              </a:rPr>
              <a:t>，最后都实现了</a:t>
            </a:r>
            <a:r>
              <a:rPr lang="en-US" altLang="zh-CN" sz="2400">
                <a:latin typeface="Times New Roman" panose="02020603050405020304" pitchFamily="18" charset="0"/>
              </a:rPr>
              <a:t>10%</a:t>
            </a:r>
            <a:r>
              <a:rPr lang="zh-CN" altLang="en-US" sz="2400" dirty="0">
                <a:latin typeface="Times New Roman" panose="02020603050405020304" pitchFamily="18" charset="0"/>
              </a:rPr>
              <a:t>的降低率。若绩效考核计分，对达成目标给予</a:t>
            </a:r>
            <a:r>
              <a:rPr lang="en-US" altLang="zh-CN" sz="2400">
                <a:latin typeface="Times New Roman" panose="02020603050405020304" pitchFamily="18" charset="0"/>
              </a:rPr>
              <a:t>10</a:t>
            </a:r>
            <a:r>
              <a:rPr lang="zh-CN" altLang="en-US" sz="2400" dirty="0">
                <a:latin typeface="Times New Roman" panose="02020603050405020304" pitchFamily="18" charset="0"/>
              </a:rPr>
              <a:t>倍的权重，对超目标只给予</a:t>
            </a:r>
            <a:r>
              <a:rPr lang="en-US" altLang="zh-CN" sz="2400">
                <a:latin typeface="Times New Roman" panose="02020603050405020304" pitchFamily="18" charset="0"/>
              </a:rPr>
              <a:t>1</a:t>
            </a:r>
            <a:r>
              <a:rPr lang="zh-CN" altLang="en-US" sz="2400" dirty="0">
                <a:latin typeface="Times New Roman" panose="02020603050405020304" pitchFamily="18" charset="0"/>
              </a:rPr>
              <a:t>倍的权重，二人的绩效考核得分会发生很大的差距。若把每个百分点记为一个单位，则有：</a:t>
            </a:r>
            <a:endParaRPr lang="zh-CN" altLang="en-US" sz="2400" dirty="0">
              <a:latin typeface="Times New Roman" panose="02020603050405020304" pitchFamily="18" charset="0"/>
            </a:endParaRPr>
          </a:p>
          <a:p>
            <a:pPr algn="just">
              <a:spcBef>
                <a:spcPct val="50000"/>
              </a:spcBef>
            </a:pPr>
            <a:r>
              <a:rPr lang="zh-CN" altLang="en-US" sz="2400" dirty="0">
                <a:latin typeface="Times New Roman" panose="02020603050405020304" pitchFamily="18" charset="0"/>
              </a:rPr>
              <a:t>        甲为：</a:t>
            </a:r>
            <a:r>
              <a:rPr lang="en-US" altLang="zh-CN" sz="2400">
                <a:latin typeface="Times New Roman" panose="02020603050405020304" pitchFamily="18" charset="0"/>
              </a:rPr>
              <a:t>10×10=100</a:t>
            </a:r>
            <a:r>
              <a:rPr lang="zh-CN" altLang="en-US" sz="2400" dirty="0">
                <a:latin typeface="Times New Roman" panose="02020603050405020304" pitchFamily="18" charset="0"/>
              </a:rPr>
              <a:t>分        乙为：</a:t>
            </a:r>
            <a:r>
              <a:rPr lang="en-US" altLang="zh-CN" sz="2400">
                <a:latin typeface="Times New Roman" panose="02020603050405020304" pitchFamily="18" charset="0"/>
              </a:rPr>
              <a:t>8×10+2×1=82</a:t>
            </a:r>
            <a:r>
              <a:rPr lang="zh-CN" altLang="en-US" sz="2400" dirty="0">
                <a:latin typeface="Times New Roman" panose="02020603050405020304" pitchFamily="18" charset="0"/>
              </a:rPr>
              <a:t>分。</a:t>
            </a:r>
            <a:endParaRPr lang="zh-CN" altLang="en-US" sz="2400" dirty="0">
              <a:latin typeface="Times New Roman" panose="02020603050405020304" pitchFamily="18" charset="0"/>
            </a:endParaRPr>
          </a:p>
          <a:p>
            <a:pPr algn="just">
              <a:spcBef>
                <a:spcPct val="50000"/>
              </a:spcBef>
            </a:pPr>
            <a:r>
              <a:rPr lang="zh-CN" altLang="en-US" sz="2400" dirty="0">
                <a:latin typeface="Times New Roman" panose="02020603050405020304" pitchFamily="18" charset="0"/>
              </a:rPr>
              <a:t>        尽管都是实现的</a:t>
            </a:r>
            <a:r>
              <a:rPr lang="en-US" altLang="zh-CN" sz="2400">
                <a:latin typeface="Times New Roman" panose="02020603050405020304" pitchFamily="18" charset="0"/>
              </a:rPr>
              <a:t>10%</a:t>
            </a:r>
            <a:r>
              <a:rPr lang="zh-CN" altLang="en-US" sz="2400" dirty="0">
                <a:latin typeface="Times New Roman" panose="02020603050405020304" pitchFamily="18" charset="0"/>
              </a:rPr>
              <a:t>的成本费用降低率，但自我选择的目标值不同，使其最后的绩效考核成绩得分也完全不同。</a:t>
            </a:r>
            <a:endParaRPr lang="zh-CN" altLang="en-US" sz="2400">
              <a:latin typeface="Times New Roman" panose="02020603050405020304" pitchFamily="18" charset="0"/>
            </a:endParaRPr>
          </a:p>
        </p:txBody>
      </p:sp>
      <p:sp>
        <p:nvSpPr>
          <p:cNvPr id="68611" name="文本框 68610"/>
          <p:cNvSpPr txBox="1"/>
          <p:nvPr/>
        </p:nvSpPr>
        <p:spPr>
          <a:xfrm>
            <a:off x="381000" y="609600"/>
            <a:ext cx="85344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、突破了“没人愿接受高目标，目标分解讨价还价难”的局限</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634" name="文本框 69633"/>
          <p:cNvSpPr txBox="1"/>
          <p:nvPr/>
        </p:nvSpPr>
        <p:spPr>
          <a:xfrm>
            <a:off x="304800" y="2109788"/>
            <a:ext cx="8534400" cy="3925887"/>
          </a:xfrm>
          <a:prstGeom prst="rect">
            <a:avLst/>
          </a:prstGeom>
          <a:noFill/>
          <a:ln w="9525">
            <a:noFill/>
          </a:ln>
        </p:spPr>
        <p:txBody>
          <a:bodyPr>
            <a:spAutoFit/>
          </a:bodyPr>
          <a:p>
            <a:pPr>
              <a:spcBef>
                <a:spcPct val="50000"/>
              </a:spcBef>
              <a:buFont typeface="Wingdings" panose="05000000000000000000" pitchFamily="2" charset="2"/>
            </a:pPr>
            <a:r>
              <a:rPr lang="en-US" altLang="zh-CN" sz="2400" dirty="0">
                <a:latin typeface="Times New Roman" panose="02020603050405020304" pitchFamily="18" charset="0"/>
              </a:rPr>
              <a:t>         </a:t>
            </a:r>
            <a:r>
              <a:rPr lang="zh-CN" altLang="en-US" sz="2400" dirty="0">
                <a:latin typeface="Times New Roman" panose="02020603050405020304" pitchFamily="18" charset="0"/>
              </a:rPr>
              <a:t>任何一件事的发生，都不是无缘无故的，没有预测到它的发生是自己的无知。</a:t>
            </a:r>
            <a:endParaRPr lang="zh-CN" altLang="en-US" sz="2400" dirty="0">
              <a:latin typeface="Times New Roman" panose="02020603050405020304" pitchFamily="18" charset="0"/>
            </a:endParaRPr>
          </a:p>
          <a:p>
            <a:pPr>
              <a:spcBef>
                <a:spcPct val="50000"/>
              </a:spcBef>
              <a:buFont typeface="Wingdings" panose="05000000000000000000" pitchFamily="2" charset="2"/>
            </a:pPr>
            <a:r>
              <a:rPr lang="zh-CN" altLang="en-US" sz="2400" dirty="0">
                <a:latin typeface="Times New Roman" panose="02020603050405020304" pitchFamily="18" charset="0"/>
              </a:rPr>
              <a:t>        要突破这一局限性，途径有二：</a:t>
            </a:r>
            <a:endParaRPr lang="zh-CN" altLang="en-US" sz="2400" dirty="0">
              <a:latin typeface="Times New Roman" panose="02020603050405020304" pitchFamily="18" charset="0"/>
            </a:endParaRPr>
          </a:p>
          <a:p>
            <a:pPr>
              <a:spcBef>
                <a:spcPct val="50000"/>
              </a:spcBef>
              <a:buFont typeface="Wingdings" panose="05000000000000000000" pitchFamily="2" charset="2"/>
            </a:pPr>
            <a:r>
              <a:rPr lang="zh-CN" altLang="en-US" sz="2400" dirty="0">
                <a:latin typeface="Times New Roman" panose="02020603050405020304" pitchFamily="18" charset="0"/>
              </a:rPr>
              <a:t>         一是强化内在发展的驱动力和外在激励压力，迫使自身不断学习，提高对未来的分析预测能力；</a:t>
            </a:r>
            <a:endParaRPr lang="zh-CN" altLang="en-US" sz="2400" dirty="0">
              <a:latin typeface="Times New Roman" panose="02020603050405020304" pitchFamily="18" charset="0"/>
            </a:endParaRPr>
          </a:p>
          <a:p>
            <a:pPr>
              <a:spcBef>
                <a:spcPct val="50000"/>
              </a:spcBef>
              <a:buFont typeface="Wingdings" panose="05000000000000000000" pitchFamily="2" charset="2"/>
            </a:pPr>
            <a:r>
              <a:rPr lang="zh-CN" altLang="en-US" sz="2400" dirty="0">
                <a:latin typeface="Times New Roman" panose="02020603050405020304" pitchFamily="18" charset="0"/>
              </a:rPr>
              <a:t>         二是强化企业内部关系的平等，杜绝拍脑袋决策，让领导人和管理者承认自己知识的局限性，并制度化地吸纳下属员工参与决策，共同确立目标，或外请专家提供顾问服务，随时随地地提醒其团队为将来可能发生而又会对自己的事业带来影响的事情做出事先安排。         </a:t>
            </a:r>
            <a:endParaRPr lang="zh-CN" altLang="en-US" sz="2400">
              <a:latin typeface="Times New Roman" panose="02020603050405020304" pitchFamily="18" charset="0"/>
            </a:endParaRPr>
          </a:p>
        </p:txBody>
      </p:sp>
      <p:sp>
        <p:nvSpPr>
          <p:cNvPr id="69635" name="文本框 69634"/>
          <p:cNvSpPr txBox="1"/>
          <p:nvPr/>
        </p:nvSpPr>
        <p:spPr>
          <a:xfrm>
            <a:off x="1295400" y="381000"/>
            <a:ext cx="44958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69636" name="文本框 69635"/>
          <p:cNvSpPr txBox="1"/>
          <p:nvPr/>
        </p:nvSpPr>
        <p:spPr>
          <a:xfrm>
            <a:off x="838200" y="457200"/>
            <a:ext cx="75438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、它突破了“未来不确定，目标确定难”的局限</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0658" name="文本框 70657"/>
          <p:cNvSpPr txBox="1"/>
          <p:nvPr/>
        </p:nvSpPr>
        <p:spPr>
          <a:xfrm>
            <a:off x="457200" y="2209800"/>
            <a:ext cx="8382000" cy="3743325"/>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人为什么会不自觉，及不自觉而致使自治成为不治？原因有二：</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一是惰性，即让人的行为受制于肌肤之利，放弃作为人应具有的行为；</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二是无知导致的无畏</a:t>
            </a:r>
            <a:r>
              <a:rPr lang="en-US" altLang="zh-CN" sz="2400">
                <a:latin typeface="Times New Roman" panose="02020603050405020304" pitchFamily="18" charset="0"/>
              </a:rPr>
              <a:t>——</a:t>
            </a:r>
            <a:r>
              <a:rPr lang="zh-CN" altLang="en-US" sz="2400" dirty="0">
                <a:latin typeface="Times New Roman" panose="02020603050405020304" pitchFamily="18" charset="0"/>
              </a:rPr>
              <a:t>盲目行事。</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突破第一原因造成的本局限的办法途径是通过目标考核激励制度和目标选择激励制度，让人欲懒不能。</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突破第二原因造成的本局限的办法途径是通过强化目标跟踪管理及考核，提供过程性的指导和监督，让人欲滥不能。        </a:t>
            </a:r>
            <a:endParaRPr lang="zh-CN" altLang="en-US" sz="2400">
              <a:latin typeface="Times New Roman" panose="02020603050405020304" pitchFamily="18" charset="0"/>
            </a:endParaRPr>
          </a:p>
        </p:txBody>
      </p:sp>
      <p:sp>
        <p:nvSpPr>
          <p:cNvPr id="70659" name="文本框 70658"/>
          <p:cNvSpPr txBox="1"/>
          <p:nvPr/>
        </p:nvSpPr>
        <p:spPr>
          <a:xfrm>
            <a:off x="1752600" y="685800"/>
            <a:ext cx="51054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70660" name="文本框 70659"/>
          <p:cNvSpPr txBox="1"/>
          <p:nvPr/>
        </p:nvSpPr>
        <p:spPr>
          <a:xfrm>
            <a:off x="533400" y="762000"/>
            <a:ext cx="8077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、它突破了“强调自觉自治，但实现自觉自治难”的局限</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2" name="文本框 10241"/>
          <p:cNvSpPr txBox="1"/>
          <p:nvPr/>
        </p:nvSpPr>
        <p:spPr>
          <a:xfrm>
            <a:off x="609600" y="914400"/>
            <a:ext cx="7924800" cy="7588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1</a:t>
            </a:r>
            <a:r>
              <a:rPr lang="zh-CN" altLang="en-US" sz="4000" b="1">
                <a:latin typeface="Times New Roman" panose="02020603050405020304" pitchFamily="18" charset="0"/>
                <a:ea typeface="黑体" panose="02010609060101010101" pitchFamily="2" charset="-122"/>
              </a:rPr>
              <a:t>、</a:t>
            </a:r>
            <a:r>
              <a:rPr lang="zh-CN" altLang="en-US" sz="4000" b="1" dirty="0">
                <a:latin typeface="Times New Roman" panose="02020603050405020304" pitchFamily="18" charset="0"/>
                <a:ea typeface="黑体" panose="02010609060101010101" pitchFamily="2" charset="-122"/>
              </a:rPr>
              <a:t>核心问题</a:t>
            </a:r>
            <a:endParaRPr lang="zh-CN" altLang="en-US" sz="4000" b="1">
              <a:latin typeface="Times New Roman" panose="02020603050405020304" pitchFamily="18" charset="0"/>
              <a:ea typeface="黑体" panose="02010609060101010101" pitchFamily="2" charset="-122"/>
            </a:endParaRPr>
          </a:p>
        </p:txBody>
      </p:sp>
      <p:sp>
        <p:nvSpPr>
          <p:cNvPr id="10243" name="矩形 10242"/>
          <p:cNvSpPr/>
          <p:nvPr/>
        </p:nvSpPr>
        <p:spPr>
          <a:xfrm>
            <a:off x="1219200" y="2819400"/>
            <a:ext cx="7162800" cy="19208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rPr>
              <a:t>        </a:t>
            </a:r>
            <a:r>
              <a:rPr lang="zh-CN" altLang="en-US" sz="4000" b="1" dirty="0">
                <a:latin typeface="Times New Roman" panose="02020603050405020304" pitchFamily="18" charset="0"/>
              </a:rPr>
              <a:t>如何让员工明确企业发展目标，并协调统一员工的意志行为，以共同努力实现企业发展目标？</a:t>
            </a:r>
            <a:endParaRPr lang="zh-CN" altLang="en-US" sz="4000" b="1" dirty="0">
              <a:latin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682" name="文本框 71681"/>
          <p:cNvSpPr txBox="1"/>
          <p:nvPr/>
        </p:nvSpPr>
        <p:spPr>
          <a:xfrm>
            <a:off x="1600200" y="3765550"/>
            <a:ext cx="6019800" cy="1187450"/>
          </a:xfrm>
          <a:prstGeom prst="rect">
            <a:avLst/>
          </a:prstGeom>
          <a:noFill/>
          <a:ln w="9525">
            <a:noFill/>
          </a:ln>
        </p:spPr>
        <p:txBody>
          <a:bodyPr>
            <a:spAutoFit/>
          </a:bodyPr>
          <a:p>
            <a:pPr>
              <a:spcBef>
                <a:spcPct val="2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突破这一局限的</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目标管理技术是对所有工作职责在分类的基础上全部目标化。方法为目标分类整合法。</a:t>
            </a:r>
            <a:endParaRPr lang="zh-CN" altLang="en-US" sz="2400">
              <a:latin typeface="Times New Roman" panose="02020603050405020304" pitchFamily="18" charset="0"/>
            </a:endParaRPr>
          </a:p>
        </p:txBody>
      </p:sp>
      <p:sp>
        <p:nvSpPr>
          <p:cNvPr id="71683" name="文本框 71682"/>
          <p:cNvSpPr txBox="1"/>
          <p:nvPr/>
        </p:nvSpPr>
        <p:spPr>
          <a:xfrm>
            <a:off x="2209800" y="457200"/>
            <a:ext cx="37338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71684" name="文本框 71683"/>
          <p:cNvSpPr txBox="1"/>
          <p:nvPr/>
        </p:nvSpPr>
        <p:spPr>
          <a:xfrm>
            <a:off x="685800" y="1295400"/>
            <a:ext cx="7772400" cy="19780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、它突破了“过分强调少数目标的设定及其达成</a:t>
            </a:r>
            <a:r>
              <a:rPr lang="en-US" altLang="zh-CN" sz="4000" b="1">
                <a:latin typeface="黑体" panose="02010609060101010101" pitchFamily="2" charset="-122"/>
                <a:ea typeface="黑体" panose="02010609060101010101" pitchFamily="2" charset="-122"/>
              </a:rPr>
              <a:t>,</a:t>
            </a:r>
            <a:r>
              <a:rPr lang="zh-CN" altLang="en-US" sz="4000" b="1" dirty="0">
                <a:latin typeface="黑体" panose="02010609060101010101" pitchFamily="2" charset="-122"/>
                <a:ea typeface="黑体" panose="02010609060101010101" pitchFamily="2" charset="-122"/>
              </a:rPr>
              <a:t>降低企业的整体效率”的局限</a:t>
            </a:r>
            <a:endParaRPr lang="zh-CN" altLang="en-US" sz="4000" b="1">
              <a:latin typeface="黑体" panose="02010609060101010101" pitchFamily="2" charset="-122"/>
              <a:ea typeface="黑体" panose="0201060906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2706" name="文本框 72705"/>
          <p:cNvSpPr txBox="1"/>
          <p:nvPr/>
        </p:nvSpPr>
        <p:spPr>
          <a:xfrm>
            <a:off x="685800" y="1895475"/>
            <a:ext cx="8153400" cy="3670300"/>
          </a:xfrm>
          <a:prstGeom prst="rect">
            <a:avLst/>
          </a:prstGeom>
          <a:noFill/>
          <a:ln w="9525">
            <a:noFill/>
          </a:ln>
        </p:spPr>
        <p:txBody>
          <a:bodyPr>
            <a:spAutoFit/>
          </a:bodyPr>
          <a:p>
            <a:pPr marL="457200" indent="-457200">
              <a:lnSpc>
                <a:spcPct val="120000"/>
              </a:lnSpc>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精确的绩效评价问题。</a:t>
            </a:r>
            <a:endParaRPr lang="zh-CN" altLang="en-US" sz="2400" b="1" dirty="0">
              <a:latin typeface="Times New Roman" panose="02020603050405020304" pitchFamily="18" charset="0"/>
              <a:ea typeface="楷体_GB2312" pitchFamily="49" charset="-122"/>
            </a:endParaRPr>
          </a:p>
          <a:p>
            <a:pPr marL="457200" indent="-457200">
              <a:lnSpc>
                <a:spcPct val="120000"/>
              </a:lnSpc>
            </a:pPr>
            <a:r>
              <a:rPr lang="zh-CN" altLang="en-US" sz="2400">
                <a:latin typeface="Times New Roman" panose="02020603050405020304" pitchFamily="18" charset="0"/>
              </a:rPr>
              <a:t>       </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目标管理技术是借助于目标族系的分析、设置和员工目标考核绝对成绩计算模型来解决绩效评价的精确度问题的。 </a:t>
            </a:r>
            <a:endParaRPr lang="zh-CN" altLang="en-US" sz="2400" dirty="0">
              <a:latin typeface="Times New Roman" panose="02020603050405020304" pitchFamily="18" charset="0"/>
            </a:endParaRPr>
          </a:p>
          <a:p>
            <a:pPr marL="457200" indent="-457200">
              <a:lnSpc>
                <a:spcPct val="120000"/>
              </a:lnSpc>
              <a:buFont typeface="Wingdings" panose="05000000000000000000" pitchFamily="2" charset="2"/>
              <a:buChar char="v"/>
            </a:pPr>
            <a:r>
              <a:rPr lang="zh-CN" altLang="en-US" sz="2400" b="1" dirty="0">
                <a:latin typeface="Times New Roman" panose="02020603050405020304" pitchFamily="18" charset="0"/>
                <a:ea typeface="楷体_GB2312" pitchFamily="49" charset="-122"/>
              </a:rPr>
              <a:t>横向比较问题。</a:t>
            </a:r>
            <a:endParaRPr lang="zh-CN" altLang="en-US" sz="2400" b="1" dirty="0">
              <a:latin typeface="Times New Roman" panose="02020603050405020304" pitchFamily="18" charset="0"/>
              <a:ea typeface="楷体_GB2312" pitchFamily="49" charset="-122"/>
            </a:endParaRPr>
          </a:p>
          <a:p>
            <a:pPr marL="457200" indent="-457200" algn="just"/>
            <a:r>
              <a:rPr lang="zh-CN" altLang="en-US" sz="2400" dirty="0">
                <a:latin typeface="Times New Roman" panose="02020603050405020304" pitchFamily="18" charset="0"/>
              </a:rPr>
              <a:t>      对企业经营领导人的绩效评价是一个社会横向比较定位问题，但对企业内部其它岗位个人的绩效评价则是一个企业内部的横向比较定位问题。实现精确的横向比较，</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目标管理技术是借助于选择变化比率作为核心目标，和员工目标考核相对成绩计算模型来实现的。</a:t>
            </a:r>
            <a:endParaRPr lang="zh-CN" altLang="en-US" sz="2400" dirty="0">
              <a:latin typeface="Times New Roman" panose="02020603050405020304" pitchFamily="18" charset="0"/>
            </a:endParaRPr>
          </a:p>
        </p:txBody>
      </p:sp>
      <p:sp>
        <p:nvSpPr>
          <p:cNvPr id="72707" name="文本框 72706"/>
          <p:cNvSpPr txBox="1"/>
          <p:nvPr/>
        </p:nvSpPr>
        <p:spPr>
          <a:xfrm>
            <a:off x="457200" y="460375"/>
            <a:ext cx="8458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zh-CN" altLang="en-US" sz="4000" b="1" dirty="0">
                <a:latin typeface="黑体" panose="02010609060101010101" pitchFamily="2" charset="-122"/>
                <a:ea typeface="黑体" panose="02010609060101010101" pitchFamily="2" charset="-122"/>
              </a:rPr>
              <a:t>、它突破了“能提供精确的绩效评价，但进行横向比较难”的局限</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730" name="文本框 73729"/>
          <p:cNvSpPr txBox="1"/>
          <p:nvPr/>
        </p:nvSpPr>
        <p:spPr>
          <a:xfrm>
            <a:off x="533400" y="1905000"/>
            <a:ext cx="8305800" cy="4291013"/>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目标管理是有周期的，并且周期越短，带给目标承担人的内在驱动力和外在压力就越大。</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但目标管理并不强调只设立短周期目标，更不强调只用一个目标周期进行管理。</a:t>
            </a:r>
            <a:endParaRPr lang="zh-CN" altLang="en-US" sz="2400" dirty="0">
              <a:latin typeface="Times New Roman" panose="02020603050405020304" pitchFamily="18" charset="0"/>
            </a:endParaRPr>
          </a:p>
          <a:p>
            <a:pPr>
              <a:spcBef>
                <a:spcPct val="50000"/>
              </a:spcBef>
            </a:pPr>
            <a:r>
              <a:rPr lang="zh-CN" altLang="en-US" sz="2400">
                <a:latin typeface="Times New Roman" panose="02020603050405020304" pitchFamily="18" charset="0"/>
              </a:rPr>
              <a:t>        </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强调在目标周期的设立上实行长中短周期并存衔接。比如实行月度目标周期、季度周期、年度周期、三年周期等多种目标周期并存衔接，通过滚动制定目标计划，使之融为一体。这样就把短期目标和中长期目标融合起来了。</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融合了多种周期的目标，目标设立上的短期化倾向也就可以有效避免了。</a:t>
            </a:r>
            <a:endParaRPr lang="zh-CN" altLang="en-US" sz="2400">
              <a:latin typeface="Times New Roman" panose="02020603050405020304" pitchFamily="18" charset="0"/>
            </a:endParaRPr>
          </a:p>
        </p:txBody>
      </p:sp>
      <p:sp>
        <p:nvSpPr>
          <p:cNvPr id="73731" name="文本框 73730"/>
          <p:cNvSpPr txBox="1"/>
          <p:nvPr/>
        </p:nvSpPr>
        <p:spPr>
          <a:xfrm>
            <a:off x="2819400" y="304800"/>
            <a:ext cx="18288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73732" name="文本框 73731"/>
          <p:cNvSpPr txBox="1"/>
          <p:nvPr/>
        </p:nvSpPr>
        <p:spPr>
          <a:xfrm>
            <a:off x="1219200" y="381000"/>
            <a:ext cx="6934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7</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、它突破了“目标设立上的短期化倾向”的局限</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4832" name="表格 74831"/>
          <p:cNvGraphicFramePr/>
          <p:nvPr/>
        </p:nvGraphicFramePr>
        <p:xfrm>
          <a:off x="228600" y="2105025"/>
          <a:ext cx="8610600" cy="4289425"/>
        </p:xfrm>
        <a:graphic>
          <a:graphicData uri="http://schemas.openxmlformats.org/drawingml/2006/table">
            <a:tbl>
              <a:tblPr/>
              <a:tblGrid>
                <a:gridCol w="884238"/>
                <a:gridCol w="884237"/>
                <a:gridCol w="882650"/>
                <a:gridCol w="884238"/>
                <a:gridCol w="884237"/>
                <a:gridCol w="884238"/>
                <a:gridCol w="884237"/>
                <a:gridCol w="882650"/>
                <a:gridCol w="884238"/>
                <a:gridCol w="655637"/>
              </a:tblGrid>
              <a:tr h="450850">
                <a:tc gridSpan="9">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3</a:t>
                      </a:r>
                      <a:r>
                        <a:rPr lang="zh-CN" altLang="en-US" sz="1600" dirty="0"/>
                        <a:t>年中期目标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rowSpan="9">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3200" dirty="0"/>
                        <a:t>               </a:t>
                      </a:r>
                      <a:r>
                        <a:rPr lang="zh-CN" altLang="en-US" sz="3200" dirty="0"/>
                        <a:t>工作日目标</a:t>
                      </a:r>
                      <a:endParaRPr lang="zh-CN" altLang="en-US" sz="3200"/>
                    </a:p>
                  </a:txBody>
                  <a:tcPr vert="eaVe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628650">
                <a:tc gridSpan="9">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a:t> </a:t>
                      </a:r>
                      <a:endParaRPr lang="en-US" altLang="zh-CN" sz="1600"/>
                    </a:p>
                    <a:p>
                      <a:pPr marL="0" lvl="0" indent="0">
                        <a:buNone/>
                      </a:pPr>
                      <a:r>
                        <a:rPr lang="en-US" altLang="zh-CN" sz="1600" dirty="0"/>
                        <a:t>      </a:t>
                      </a:r>
                      <a:r>
                        <a:rPr lang="zh-CN" altLang="en-US" sz="1600" dirty="0"/>
                        <a:t>（上跳确立</a:t>
                      </a:r>
                      <a:r>
                        <a:rPr lang="en-US" altLang="zh-CN" sz="1600"/>
                        <a:t>3</a:t>
                      </a:r>
                      <a:r>
                        <a:rPr lang="zh-CN" altLang="en-US" sz="1600" dirty="0"/>
                        <a:t>年中期目标）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508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第</a:t>
                      </a:r>
                      <a:r>
                        <a:rPr lang="en-US" altLang="zh-CN" sz="1600"/>
                        <a:t>3</a:t>
                      </a:r>
                      <a:r>
                        <a:rPr lang="zh-CN" altLang="en-US" sz="1600" dirty="0"/>
                        <a:t>年</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第</a:t>
                      </a:r>
                      <a:r>
                        <a:rPr lang="en-US" altLang="zh-CN" sz="1600"/>
                        <a:t>1</a:t>
                      </a:r>
                      <a:r>
                        <a:rPr lang="zh-CN" altLang="en-US" sz="1600" dirty="0"/>
                        <a:t>年</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dirty="0"/>
                        <a:t>年度目标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52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dirty="0"/>
                        <a:t>     </a:t>
                      </a:r>
                      <a:r>
                        <a:rPr lang="zh-CN" altLang="en-US" sz="1600" dirty="0"/>
                        <a:t>（上跳确立年度中期目标）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302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第</a:t>
                      </a:r>
                      <a:r>
                        <a:rPr lang="en-US" altLang="zh-CN" sz="1600"/>
                        <a:t>4</a:t>
                      </a:r>
                      <a:r>
                        <a:rPr lang="zh-CN" altLang="en-US" sz="1600" dirty="0"/>
                        <a:t>季</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dirty="0"/>
                        <a:t>第</a:t>
                      </a:r>
                      <a:r>
                        <a:rPr lang="en-US" altLang="zh-CN" sz="1600"/>
                        <a:t>1</a:t>
                      </a:r>
                      <a:r>
                        <a:rPr lang="zh-CN" altLang="en-US" sz="1600" dirty="0"/>
                        <a:t>季</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季度目标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52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dirty="0"/>
                        <a:t>     </a:t>
                      </a:r>
                      <a:r>
                        <a:rPr lang="zh-CN" altLang="en-US" sz="1600" dirty="0"/>
                        <a:t>（上跳确立季度目标）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508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第</a:t>
                      </a:r>
                      <a:r>
                        <a:rPr lang="en-US" altLang="zh-CN" sz="1600"/>
                        <a:t>3</a:t>
                      </a:r>
                      <a:r>
                        <a:rPr lang="zh-CN" altLang="en-US" sz="1600" dirty="0"/>
                        <a:t>月</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第</a:t>
                      </a:r>
                      <a:r>
                        <a:rPr lang="en-US" altLang="zh-CN" sz="1600"/>
                        <a:t>1</a:t>
                      </a:r>
                      <a:r>
                        <a:rPr lang="zh-CN" altLang="en-US" sz="1600" dirty="0"/>
                        <a:t>月</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dirty="0"/>
                        <a:t>月度目标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5222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en-US" altLang="zh-CN" sz="1600" dirty="0"/>
                        <a:t>  </a:t>
                      </a:r>
                      <a:r>
                        <a:rPr lang="zh-CN" altLang="en-US" sz="1600" dirty="0"/>
                        <a:t>（上跳确立月度目标）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4508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第</a:t>
                      </a:r>
                      <a:r>
                        <a:rPr lang="en-US" altLang="zh-CN" sz="1600"/>
                        <a:t>30</a:t>
                      </a:r>
                      <a:r>
                        <a:rPr lang="zh-CN" altLang="en-US" sz="1600" dirty="0"/>
                        <a:t>日</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dirty="0"/>
                        <a:t>第</a:t>
                      </a:r>
                      <a:r>
                        <a:rPr lang="en-US" altLang="zh-CN" sz="1600"/>
                        <a:t>1</a:t>
                      </a:r>
                      <a:r>
                        <a:rPr lang="zh-CN" altLang="en-US" sz="1600" dirty="0"/>
                        <a:t>日</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r>
            </a:tbl>
          </a:graphicData>
        </a:graphic>
      </p:graphicFrame>
      <p:sp>
        <p:nvSpPr>
          <p:cNvPr id="74826" name="文本框 74825"/>
          <p:cNvSpPr txBox="1"/>
          <p:nvPr/>
        </p:nvSpPr>
        <p:spPr>
          <a:xfrm>
            <a:off x="1219200" y="533400"/>
            <a:ext cx="6934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7</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、它突破了“目标设立上的短期化倾向”的局限</a:t>
            </a:r>
            <a:endParaRPr lang="zh-CN" altLang="en-US" sz="4000" b="1" dirty="0">
              <a:latin typeface="黑体" panose="02010609060101010101" pitchFamily="2" charset="-122"/>
              <a:ea typeface="黑体" panose="02010609060101010101" pitchFamily="2" charset="-122"/>
            </a:endParaRPr>
          </a:p>
        </p:txBody>
      </p:sp>
      <p:sp>
        <p:nvSpPr>
          <p:cNvPr id="74827" name="直接连接符 74826"/>
          <p:cNvSpPr/>
          <p:nvPr/>
        </p:nvSpPr>
        <p:spPr>
          <a:xfrm flipV="1">
            <a:off x="533400" y="2438400"/>
            <a:ext cx="0" cy="762000"/>
          </a:xfrm>
          <a:prstGeom prst="line">
            <a:avLst/>
          </a:prstGeom>
          <a:ln w="9525" cap="flat" cmpd="sng">
            <a:solidFill>
              <a:schemeClr val="tx1"/>
            </a:solidFill>
            <a:prstDash val="solid"/>
            <a:headEnd type="none" w="med" len="med"/>
            <a:tailEnd type="triangle" w="med" len="med"/>
          </a:ln>
        </p:spPr>
      </p:sp>
      <p:sp>
        <p:nvSpPr>
          <p:cNvPr id="74828" name="直接连接符 74827"/>
          <p:cNvSpPr/>
          <p:nvPr/>
        </p:nvSpPr>
        <p:spPr>
          <a:xfrm flipV="1">
            <a:off x="2286000" y="3505200"/>
            <a:ext cx="0" cy="533400"/>
          </a:xfrm>
          <a:prstGeom prst="line">
            <a:avLst/>
          </a:prstGeom>
          <a:ln w="9525" cap="flat" cmpd="sng">
            <a:solidFill>
              <a:schemeClr val="tx1"/>
            </a:solidFill>
            <a:prstDash val="solid"/>
            <a:headEnd type="none" w="med" len="med"/>
            <a:tailEnd type="triangle" w="med" len="med"/>
          </a:ln>
        </p:spPr>
      </p:sp>
      <p:sp>
        <p:nvSpPr>
          <p:cNvPr id="74829" name="直接连接符 74828"/>
          <p:cNvSpPr/>
          <p:nvPr/>
        </p:nvSpPr>
        <p:spPr>
          <a:xfrm flipV="1">
            <a:off x="3962400" y="4419600"/>
            <a:ext cx="0" cy="533400"/>
          </a:xfrm>
          <a:prstGeom prst="line">
            <a:avLst/>
          </a:prstGeom>
          <a:ln w="9525" cap="flat" cmpd="sng">
            <a:solidFill>
              <a:schemeClr val="tx1"/>
            </a:solidFill>
            <a:prstDash val="solid"/>
            <a:headEnd type="none" w="med" len="med"/>
            <a:tailEnd type="triangle" w="med" len="med"/>
          </a:ln>
        </p:spPr>
      </p:sp>
      <p:sp>
        <p:nvSpPr>
          <p:cNvPr id="74830" name="直接连接符 74829"/>
          <p:cNvSpPr/>
          <p:nvPr/>
        </p:nvSpPr>
        <p:spPr>
          <a:xfrm flipV="1">
            <a:off x="5715000" y="5257800"/>
            <a:ext cx="0" cy="68580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5778" name="文本框 75777"/>
          <p:cNvSpPr txBox="1"/>
          <p:nvPr/>
        </p:nvSpPr>
        <p:spPr>
          <a:xfrm>
            <a:off x="304800" y="1981200"/>
            <a:ext cx="8153400" cy="3925888"/>
          </a:xfrm>
          <a:prstGeom prst="rect">
            <a:avLst/>
          </a:prstGeom>
          <a:noFill/>
          <a:ln w="9525">
            <a:noFill/>
          </a:ln>
        </p:spPr>
        <p:txBody>
          <a:bodyPr>
            <a:spAutoFit/>
          </a:bodyPr>
          <a:p>
            <a:pPr marL="457200" indent="-457200">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实施目标管理导致管理成本增加，主要有三种原因：</a:t>
            </a:r>
            <a:endParaRPr lang="zh-CN" altLang="en-US" sz="2400" dirty="0">
              <a:latin typeface="Times New Roman" panose="02020603050405020304" pitchFamily="18" charset="0"/>
            </a:endParaRPr>
          </a:p>
          <a:p>
            <a:pPr marL="457200" indent="-457200">
              <a:spcBef>
                <a:spcPct val="50000"/>
              </a:spcBef>
            </a:pPr>
            <a:r>
              <a:rPr lang="zh-CN" altLang="en-US" sz="2400" dirty="0">
                <a:latin typeface="Times New Roman" panose="02020603050405020304" pitchFamily="18" charset="0"/>
              </a:rPr>
              <a:t>               一是确立目标必须相对全面地进行企业发展环境和发展资源需求变化预测。这种预测带来的成本，相比不实施目标管理可能是一种净增加。因为不实施目标管理可不作预测，而仅仅根据现时市场环境的变化适时调整。</a:t>
            </a:r>
            <a:endParaRPr lang="zh-CN" altLang="en-US" sz="2400" dirty="0">
              <a:latin typeface="Times New Roman" panose="02020603050405020304" pitchFamily="18" charset="0"/>
            </a:endParaRPr>
          </a:p>
          <a:p>
            <a:pPr marL="457200" indent="-457200">
              <a:spcBef>
                <a:spcPct val="50000"/>
              </a:spcBef>
            </a:pPr>
            <a:r>
              <a:rPr lang="zh-CN" altLang="en-US" sz="2400" dirty="0">
                <a:latin typeface="Times New Roman" panose="02020603050405020304" pitchFamily="18" charset="0"/>
              </a:rPr>
              <a:t>              二是目标分解中的讨价还价带来的主管时间成本、会议成本、办公成本等的增加。</a:t>
            </a:r>
            <a:endParaRPr lang="zh-CN" altLang="en-US" sz="2400" dirty="0">
              <a:latin typeface="Times New Roman" panose="02020603050405020304" pitchFamily="18" charset="0"/>
            </a:endParaRPr>
          </a:p>
          <a:p>
            <a:pPr marL="457200" indent="-457200">
              <a:spcBef>
                <a:spcPct val="50000"/>
              </a:spcBef>
            </a:pPr>
            <a:r>
              <a:rPr lang="zh-CN" altLang="en-US" sz="2400" dirty="0">
                <a:latin typeface="Times New Roman" panose="02020603050405020304" pitchFamily="18" charset="0"/>
              </a:rPr>
              <a:t>              三是实施目标管理之后，部门单位之间、岗位角色个人之间的配合协调动机的削弱，带来的企业整体效益的降低。 </a:t>
            </a:r>
            <a:endParaRPr lang="zh-CN" altLang="en-US" sz="2400">
              <a:latin typeface="Times New Roman" panose="02020603050405020304" pitchFamily="18" charset="0"/>
            </a:endParaRPr>
          </a:p>
        </p:txBody>
      </p:sp>
      <p:sp>
        <p:nvSpPr>
          <p:cNvPr id="75779" name="文本框 75778"/>
          <p:cNvSpPr txBox="1"/>
          <p:nvPr/>
        </p:nvSpPr>
        <p:spPr>
          <a:xfrm>
            <a:off x="1447800" y="533400"/>
            <a:ext cx="64008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、它突破了“可能会增加管理成本”的局限</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6802" name="文本框 76801"/>
          <p:cNvSpPr txBox="1"/>
          <p:nvPr/>
        </p:nvSpPr>
        <p:spPr>
          <a:xfrm>
            <a:off x="457200" y="1752600"/>
            <a:ext cx="8305800" cy="4838700"/>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在第一种情况下，成本的增加，会带来企业整体效益的增加，这种成本实际上就成了一种投资。因为不作科学预测的随机决策往往会因为没有预料到的企业内、外部环境的变化而造成损失或机遇的丧失。</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而第二种情况的成本增加，完全可以通过避免目标的由上而下的分解而避免，这是</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目标管理技术重点强调的一点，岗位角色个人的目标体系只能主要由其本人选择确立，上司或主管不能越俎代庖。</a:t>
            </a:r>
            <a:endParaRPr lang="zh-CN" altLang="en-US" sz="2400" dirty="0">
              <a:latin typeface="Times New Roman" panose="02020603050405020304" pitchFamily="18" charset="0"/>
            </a:endParaRPr>
          </a:p>
          <a:p>
            <a:pPr>
              <a:spcBef>
                <a:spcPct val="50000"/>
              </a:spcBef>
            </a:pPr>
            <a:r>
              <a:rPr lang="zh-CN" altLang="en-US" sz="2400">
                <a:latin typeface="Times New Roman" panose="02020603050405020304" pitchFamily="18" charset="0"/>
              </a:rPr>
              <a:t>        </a:t>
            </a:r>
            <a:r>
              <a:rPr lang="zh-CN" altLang="en-US" sz="2400" dirty="0">
                <a:latin typeface="Times New Roman" panose="02020603050405020304" pitchFamily="18" charset="0"/>
              </a:rPr>
              <a:t>第三情况的成本增加，则纯粹是目标管理实施方案的问题，是目标设立不当等原因造成的。</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目标管理技术强调通过对目标的分类分析后，加权综合来协调，这种成本的增加就完全不再会发生。</a:t>
            </a:r>
            <a:endParaRPr lang="zh-CN" altLang="en-US" sz="2400">
              <a:latin typeface="Times New Roman" panose="02020603050405020304" pitchFamily="18" charset="0"/>
            </a:endParaRPr>
          </a:p>
        </p:txBody>
      </p:sp>
      <p:sp>
        <p:nvSpPr>
          <p:cNvPr id="76803" name="文本框 76802"/>
          <p:cNvSpPr txBox="1"/>
          <p:nvPr/>
        </p:nvSpPr>
        <p:spPr>
          <a:xfrm>
            <a:off x="1752600" y="0"/>
            <a:ext cx="26670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76804" name="文本框 76803"/>
          <p:cNvSpPr txBox="1"/>
          <p:nvPr/>
        </p:nvSpPr>
        <p:spPr>
          <a:xfrm>
            <a:off x="1066800" y="307975"/>
            <a:ext cx="71628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8</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、它突破了“可能会增加管理成本”的局限</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7826" name="文本框 77825"/>
          <p:cNvSpPr txBox="1"/>
          <p:nvPr/>
        </p:nvSpPr>
        <p:spPr>
          <a:xfrm>
            <a:off x="838200" y="2747963"/>
            <a:ext cx="7696200" cy="3195637"/>
          </a:xfrm>
          <a:prstGeom prst="rect">
            <a:avLst/>
          </a:prstGeom>
          <a:noFill/>
          <a:ln w="9525">
            <a:noFill/>
          </a:ln>
        </p:spPr>
        <p:txBody>
          <a:bodyPr>
            <a:spAutoFit/>
          </a:bodyPr>
          <a:p>
            <a:pPr algn="just">
              <a:spcBef>
                <a:spcPct val="5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实施目标管理所设立的目标，必须保持相对的稳定，但这种稳定并不需要绝对化，使之变成一种一成不变的刚性约束。</a:t>
            </a:r>
            <a:r>
              <a:rPr lang="en-US" altLang="zh-CN" sz="2400">
                <a:latin typeface="Times New Roman" panose="02020603050405020304" pitchFamily="18" charset="0"/>
              </a:rPr>
              <a:t>SH</a:t>
            </a:r>
            <a:r>
              <a:rPr lang="zh-CN" altLang="en-US" sz="2400" dirty="0">
                <a:latin typeface="Times New Roman" panose="02020603050405020304" pitchFamily="18" charset="0"/>
              </a:rPr>
              <a:t>目标管理技术强调实施滚动目标法，实际上就已突破了这一局限。</a:t>
            </a:r>
            <a:endParaRPr lang="zh-CN" altLang="en-US" sz="2400" dirty="0">
              <a:latin typeface="Times New Roman" panose="02020603050405020304" pitchFamily="18" charset="0"/>
            </a:endParaRPr>
          </a:p>
          <a:p>
            <a:pPr>
              <a:spcBef>
                <a:spcPct val="50000"/>
              </a:spcBef>
            </a:pPr>
            <a:r>
              <a:rPr lang="zh-CN" altLang="en-US" sz="2400" dirty="0">
                <a:latin typeface="Times New Roman" panose="02020603050405020304" pitchFamily="18" charset="0"/>
              </a:rPr>
              <a:t>        滚动确立各期目标，也就是对下一周期的目标确立的条件假设进行重新审视和目标的调整，使之避免因对企业未来环境变化预测不准确而造成的目标确立失误，从而保证能更好地适应企业内外部环境的发展变化。 </a:t>
            </a:r>
            <a:endParaRPr lang="zh-CN" altLang="en-US" sz="2400">
              <a:latin typeface="Times New Roman" panose="02020603050405020304" pitchFamily="18" charset="0"/>
            </a:endParaRPr>
          </a:p>
        </p:txBody>
      </p:sp>
      <p:sp>
        <p:nvSpPr>
          <p:cNvPr id="77827" name="文本框 77826"/>
          <p:cNvSpPr txBox="1"/>
          <p:nvPr/>
        </p:nvSpPr>
        <p:spPr>
          <a:xfrm>
            <a:off x="2209800" y="0"/>
            <a:ext cx="40386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77828" name="文本框 77827"/>
          <p:cNvSpPr txBox="1"/>
          <p:nvPr/>
        </p:nvSpPr>
        <p:spPr>
          <a:xfrm>
            <a:off x="1524000" y="609600"/>
            <a:ext cx="62484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9</a:t>
            </a:r>
            <a:r>
              <a:rPr lang="zh-CN" altLang="en-US" sz="4000" b="1" dirty="0">
                <a:latin typeface="黑体" panose="02010609060101010101" pitchFamily="2" charset="-122"/>
                <a:ea typeface="黑体" panose="02010609060101010101" pitchFamily="2" charset="-122"/>
              </a:rPr>
              <a:t>、它突破了“目标刚性的危害” 的局限</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8850" name="文本框 78849"/>
          <p:cNvSpPr txBox="1"/>
          <p:nvPr/>
        </p:nvSpPr>
        <p:spPr>
          <a:xfrm>
            <a:off x="685800" y="2057400"/>
            <a:ext cx="8001000" cy="28352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2</a:t>
            </a:r>
            <a:r>
              <a:rPr lang="zh-CN" altLang="en-US" sz="6000" b="1" dirty="0">
                <a:latin typeface="黑体" panose="02010609060101010101" pitchFamily="2" charset="-122"/>
                <a:ea typeface="黑体" panose="02010609060101010101" pitchFamily="2" charset="-122"/>
              </a:rPr>
              <a:t>－</a:t>
            </a:r>
            <a:r>
              <a:rPr lang="en-US" altLang="zh-CN" sz="6000" b="1">
                <a:latin typeface="黑体" panose="02010609060101010101" pitchFamily="2" charset="-122"/>
                <a:ea typeface="黑体" panose="02010609060101010101" pitchFamily="2" charset="-122"/>
              </a:rPr>
              <a:t>4</a:t>
            </a:r>
            <a:r>
              <a:rPr lang="zh-CN" altLang="en-US" sz="6000" b="1" dirty="0">
                <a:latin typeface="黑体" panose="02010609060101010101" pitchFamily="2" charset="-122"/>
                <a:ea typeface="黑体" panose="02010609060101010101" pitchFamily="2" charset="-122"/>
              </a:rPr>
              <a:t>、</a:t>
            </a:r>
            <a:r>
              <a:rPr lang="en-US" altLang="zh-CN" sz="6000" b="1">
                <a:latin typeface="黑体" panose="02010609060101010101" pitchFamily="2" charset="-122"/>
                <a:ea typeface="黑体" panose="02010609060101010101" pitchFamily="2" charset="-122"/>
              </a:rPr>
              <a:t>SH</a:t>
            </a:r>
            <a:r>
              <a:rPr lang="zh-CN" altLang="en-US" sz="6000" b="1" dirty="0">
                <a:latin typeface="黑体" panose="02010609060101010101" pitchFamily="2" charset="-122"/>
                <a:ea typeface="黑体" panose="02010609060101010101" pitchFamily="2" charset="-122"/>
              </a:rPr>
              <a:t>目标管理技术是对海尔</a:t>
            </a:r>
            <a:r>
              <a:rPr lang="en-US" altLang="zh-CN" sz="6000" b="1">
                <a:latin typeface="黑体" panose="02010609060101010101" pitchFamily="2" charset="-122"/>
                <a:ea typeface="黑体" panose="02010609060101010101" pitchFamily="2" charset="-122"/>
              </a:rPr>
              <a:t>OEC</a:t>
            </a:r>
            <a:r>
              <a:rPr lang="zh-CN" altLang="en-US" sz="6000" b="1" dirty="0">
                <a:latin typeface="黑体" panose="02010609060101010101" pitchFamily="2" charset="-122"/>
                <a:ea typeface="黑体" panose="02010609060101010101" pitchFamily="2" charset="-122"/>
              </a:rPr>
              <a:t>管理模式的科学提炼和升华</a:t>
            </a:r>
            <a:endParaRPr lang="zh-CN" altLang="en-US" sz="6000" b="1" dirty="0">
              <a:latin typeface="黑体" panose="02010609060101010101" pitchFamily="2" charset="-122"/>
              <a:ea typeface="黑体" panose="0201060906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9874" name="文本框 79873"/>
          <p:cNvSpPr txBox="1"/>
          <p:nvPr/>
        </p:nvSpPr>
        <p:spPr>
          <a:xfrm>
            <a:off x="685800" y="1069975"/>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、人性理论的升化</a:t>
            </a:r>
            <a:endParaRPr lang="zh-CN" altLang="en-US" sz="4000" b="1">
              <a:latin typeface="黑体" panose="02010609060101010101" pitchFamily="2" charset="-122"/>
              <a:ea typeface="黑体" panose="02010609060101010101" pitchFamily="2" charset="-122"/>
            </a:endParaRPr>
          </a:p>
        </p:txBody>
      </p:sp>
      <p:sp>
        <p:nvSpPr>
          <p:cNvPr id="79875" name="文本框 79874"/>
          <p:cNvSpPr txBox="1"/>
          <p:nvPr/>
        </p:nvSpPr>
        <p:spPr>
          <a:xfrm>
            <a:off x="1676400" y="2819400"/>
            <a:ext cx="6477000" cy="1909763"/>
          </a:xfrm>
          <a:prstGeom prst="rect">
            <a:avLst/>
          </a:prstGeom>
          <a:noFill/>
          <a:ln w="76200" cap="flat" cmpd="sng">
            <a:solidFill>
              <a:schemeClr val="tx1"/>
            </a:solidFill>
            <a:prstDash val="solid"/>
            <a:miter/>
            <a:headEnd type="none" w="med" len="med"/>
            <a:tailEnd type="none" w="med" len="med"/>
          </a:ln>
        </p:spPr>
        <p:txBody>
          <a:bodyPr>
            <a:spAutoFit/>
          </a:bodyPr>
          <a:p>
            <a:pPr eaLnBrk="0" hangingPunct="0">
              <a:spcBef>
                <a:spcPct val="60000"/>
              </a:spcBef>
            </a:pPr>
            <a:r>
              <a:rPr lang="en-US" altLang="zh-CN" sz="4400" b="1">
                <a:latin typeface="Times New Roman" panose="02020603050405020304" pitchFamily="18" charset="0"/>
                <a:ea typeface="黑体" panose="02010609060101010101" pitchFamily="2" charset="-122"/>
              </a:rPr>
              <a:t>X</a:t>
            </a:r>
            <a:r>
              <a:rPr lang="zh-CN" altLang="en-US" sz="4400" b="1">
                <a:latin typeface="Times New Roman" panose="02020603050405020304" pitchFamily="18" charset="0"/>
                <a:ea typeface="黑体" panose="02010609060101010101" pitchFamily="2" charset="-122"/>
              </a:rPr>
              <a:t>＋</a:t>
            </a:r>
            <a:r>
              <a:rPr lang="en-US" altLang="zh-CN" sz="4400" b="1">
                <a:latin typeface="Times New Roman" panose="02020603050405020304" pitchFamily="18" charset="0"/>
                <a:ea typeface="黑体" panose="02010609060101010101" pitchFamily="2" charset="-122"/>
              </a:rPr>
              <a:t>Y</a:t>
            </a:r>
            <a:r>
              <a:rPr lang="zh-CN" altLang="en-US" sz="4400" b="1" dirty="0">
                <a:latin typeface="Times New Roman" panose="02020603050405020304" pitchFamily="18" charset="0"/>
                <a:ea typeface="黑体" panose="02010609060101010101" pitchFamily="2" charset="-122"/>
              </a:rPr>
              <a:t>理论</a:t>
            </a:r>
            <a:endParaRPr lang="zh-CN" altLang="en-US" sz="4400" b="1" dirty="0">
              <a:latin typeface="Times New Roman" panose="02020603050405020304" pitchFamily="18" charset="0"/>
              <a:ea typeface="黑体" panose="02010609060101010101" pitchFamily="2" charset="-122"/>
            </a:endParaRPr>
          </a:p>
          <a:p>
            <a:pPr algn="r" eaLnBrk="0" hangingPunct="0">
              <a:spcBef>
                <a:spcPct val="60000"/>
              </a:spcBef>
            </a:pPr>
            <a:r>
              <a:rPr lang="en-US" altLang="zh-CN" sz="4400" b="1">
                <a:latin typeface="Times New Roman" panose="02020603050405020304" pitchFamily="18" charset="0"/>
                <a:ea typeface="黑体" panose="02010609060101010101" pitchFamily="2" charset="-122"/>
              </a:rPr>
              <a:t>——</a:t>
            </a:r>
            <a:r>
              <a:rPr lang="zh-CN" altLang="en-US" sz="4400" b="1" dirty="0">
                <a:latin typeface="Times New Roman" panose="02020603050405020304" pitchFamily="18" charset="0"/>
                <a:ea typeface="黑体" panose="02010609060101010101" pitchFamily="2" charset="-122"/>
              </a:rPr>
              <a:t>主体人理论</a:t>
            </a:r>
            <a:endParaRPr lang="zh-CN" altLang="en-US" sz="4400" b="1" dirty="0">
              <a:latin typeface="Times New Roman" panose="02020603050405020304" pitchFamily="18" charset="0"/>
              <a:ea typeface="黑体" panose="0201060906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0898" name="文本框 80897"/>
          <p:cNvSpPr txBox="1"/>
          <p:nvPr/>
        </p:nvSpPr>
        <p:spPr>
          <a:xfrm>
            <a:off x="685800" y="838200"/>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、结构科学化</a:t>
            </a:r>
            <a:endParaRPr lang="zh-CN" altLang="en-US" sz="4000" b="1" dirty="0">
              <a:latin typeface="黑体" panose="02010609060101010101" pitchFamily="2" charset="-122"/>
              <a:ea typeface="黑体" panose="02010609060101010101" pitchFamily="2" charset="-122"/>
            </a:endParaRPr>
          </a:p>
        </p:txBody>
      </p:sp>
      <p:grpSp>
        <p:nvGrpSpPr>
          <p:cNvPr id="80899" name="组合 80898"/>
          <p:cNvGrpSpPr/>
          <p:nvPr/>
        </p:nvGrpSpPr>
        <p:grpSpPr>
          <a:xfrm>
            <a:off x="1371600" y="2057400"/>
            <a:ext cx="6096000" cy="3346450"/>
            <a:chOff x="864" y="1296"/>
            <a:chExt cx="3840" cy="2108"/>
          </a:xfrm>
        </p:grpSpPr>
        <p:sp>
          <p:nvSpPr>
            <p:cNvPr id="80900" name="文本框 80899"/>
            <p:cNvSpPr txBox="1"/>
            <p:nvPr/>
          </p:nvSpPr>
          <p:spPr>
            <a:xfrm>
              <a:off x="864" y="1776"/>
              <a:ext cx="1680" cy="1628"/>
            </a:xfrm>
            <a:prstGeom prst="rect">
              <a:avLst/>
            </a:prstGeom>
            <a:noFill/>
            <a:ln w="76200" cap="flat" cmpd="sng">
              <a:solidFill>
                <a:schemeClr val="tx1"/>
              </a:solidFill>
              <a:prstDash val="solid"/>
              <a:miter/>
              <a:headEnd type="none" w="med" len="med"/>
              <a:tailEnd type="none" w="med" len="med"/>
            </a:ln>
          </p:spPr>
          <p:txBody>
            <a:bodyPr>
              <a:spAutoFit/>
            </a:bodyPr>
            <a:p>
              <a:pPr algn="ctr" eaLnBrk="0" hangingPunct="0">
                <a:spcBef>
                  <a:spcPct val="70000"/>
                </a:spcBef>
              </a:pPr>
              <a:r>
                <a:rPr lang="zh-CN" altLang="en-US" sz="3600" b="1" dirty="0">
                  <a:latin typeface="Times New Roman" panose="02020603050405020304" pitchFamily="18" charset="0"/>
                </a:rPr>
                <a:t>目标体系；</a:t>
              </a:r>
              <a:endParaRPr lang="zh-CN" altLang="en-US" sz="3600" b="1" dirty="0">
                <a:latin typeface="Times New Roman" panose="02020603050405020304" pitchFamily="18" charset="0"/>
              </a:endParaRPr>
            </a:p>
            <a:p>
              <a:pPr algn="ctr" eaLnBrk="0" hangingPunct="0">
                <a:spcBef>
                  <a:spcPct val="70000"/>
                </a:spcBef>
              </a:pPr>
              <a:r>
                <a:rPr lang="zh-CN" altLang="en-US" sz="3600" b="1" dirty="0">
                  <a:latin typeface="Times New Roman" panose="02020603050405020304" pitchFamily="18" charset="0"/>
                </a:rPr>
                <a:t>日清体系；</a:t>
              </a:r>
              <a:endParaRPr lang="zh-CN" altLang="en-US" sz="3600" b="1" dirty="0">
                <a:latin typeface="Times New Roman" panose="02020603050405020304" pitchFamily="18" charset="0"/>
              </a:endParaRPr>
            </a:p>
            <a:p>
              <a:pPr algn="ctr" eaLnBrk="0" hangingPunct="0">
                <a:spcBef>
                  <a:spcPct val="70000"/>
                </a:spcBef>
              </a:pPr>
              <a:r>
                <a:rPr lang="zh-CN" altLang="en-US" sz="3600" b="1" dirty="0">
                  <a:latin typeface="Times New Roman" panose="02020603050405020304" pitchFamily="18" charset="0"/>
                </a:rPr>
                <a:t>激励机制。</a:t>
              </a:r>
              <a:endParaRPr lang="zh-CN" altLang="en-US" sz="3600" b="1" dirty="0">
                <a:latin typeface="Times New Roman" panose="02020603050405020304" pitchFamily="18" charset="0"/>
              </a:endParaRPr>
            </a:p>
          </p:txBody>
        </p:sp>
        <p:sp>
          <p:nvSpPr>
            <p:cNvPr id="80901" name="直接连接符 80900"/>
            <p:cNvSpPr/>
            <p:nvPr/>
          </p:nvSpPr>
          <p:spPr>
            <a:xfrm>
              <a:off x="2592" y="2352"/>
              <a:ext cx="624" cy="0"/>
            </a:xfrm>
            <a:prstGeom prst="line">
              <a:avLst/>
            </a:prstGeom>
            <a:ln w="76200" cap="flat" cmpd="sng">
              <a:solidFill>
                <a:schemeClr val="tx1"/>
              </a:solidFill>
              <a:prstDash val="solid"/>
              <a:headEnd type="none" w="med" len="med"/>
              <a:tailEnd type="triangle" w="med" len="med"/>
            </a:ln>
          </p:spPr>
        </p:sp>
        <p:sp>
          <p:nvSpPr>
            <p:cNvPr id="80902" name="文本框 80901"/>
            <p:cNvSpPr txBox="1"/>
            <p:nvPr/>
          </p:nvSpPr>
          <p:spPr>
            <a:xfrm>
              <a:off x="3264" y="1296"/>
              <a:ext cx="1440" cy="1716"/>
            </a:xfrm>
            <a:prstGeom prst="rect">
              <a:avLst/>
            </a:prstGeom>
            <a:noFill/>
            <a:ln w="76200" cap="flat" cmpd="sng">
              <a:solidFill>
                <a:schemeClr val="tx1"/>
              </a:solidFill>
              <a:prstDash val="solid"/>
              <a:miter/>
              <a:headEnd type="none" w="med" len="med"/>
              <a:tailEnd type="none" w="med" len="med"/>
            </a:ln>
          </p:spPr>
          <p:txBody>
            <a:bodyPr>
              <a:spAutoFit/>
            </a:bodyPr>
            <a:p>
              <a:pPr>
                <a:spcBef>
                  <a:spcPct val="50000"/>
                </a:spcBef>
              </a:pPr>
              <a:r>
                <a:rPr lang="zh-CN" altLang="en-US" sz="2400" b="1" dirty="0">
                  <a:latin typeface="Times New Roman" panose="02020603050405020304" pitchFamily="18" charset="0"/>
                </a:rPr>
                <a:t>企业文化；</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目标体系；</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组织架构；</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激励机制；</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流程网络。</a:t>
              </a:r>
              <a:endParaRPr lang="zh-CN" altLang="en-US" sz="2400" b="1">
                <a:latin typeface="Times New Roman" panose="02020603050405020304"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6" name="文本框 11265"/>
          <p:cNvSpPr txBox="1"/>
          <p:nvPr/>
        </p:nvSpPr>
        <p:spPr>
          <a:xfrm>
            <a:off x="838200" y="838200"/>
            <a:ext cx="7467600" cy="7588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2</a:t>
            </a:r>
            <a:r>
              <a:rPr lang="zh-CN" altLang="en-US" sz="4000" b="1">
                <a:latin typeface="Times New Roman" panose="02020603050405020304" pitchFamily="18" charset="0"/>
                <a:ea typeface="黑体" panose="02010609060101010101" pitchFamily="2" charset="-122"/>
              </a:rPr>
              <a:t>、</a:t>
            </a:r>
            <a:r>
              <a:rPr lang="zh-CN" altLang="en-US" sz="4000" b="1" dirty="0">
                <a:latin typeface="Times New Roman" panose="02020603050405020304" pitchFamily="18" charset="0"/>
                <a:ea typeface="黑体" panose="02010609060101010101" pitchFamily="2" charset="-122"/>
              </a:rPr>
              <a:t>激励问题</a:t>
            </a:r>
            <a:endParaRPr lang="zh-CN" altLang="en-US" sz="4000" b="1">
              <a:latin typeface="Times New Roman" panose="02020603050405020304" pitchFamily="18" charset="0"/>
              <a:ea typeface="黑体" panose="02010609060101010101" pitchFamily="2" charset="-122"/>
            </a:endParaRPr>
          </a:p>
        </p:txBody>
      </p:sp>
      <p:sp>
        <p:nvSpPr>
          <p:cNvPr id="11267" name="矩形 11266"/>
          <p:cNvSpPr/>
          <p:nvPr/>
        </p:nvSpPr>
        <p:spPr>
          <a:xfrm>
            <a:off x="920750" y="2362200"/>
            <a:ext cx="7308850" cy="2530475"/>
          </a:xfrm>
          <a:prstGeom prst="rect">
            <a:avLst/>
          </a:prstGeom>
          <a:noFill/>
          <a:ln w="9525">
            <a:noFill/>
          </a:ln>
        </p:spPr>
        <p:txBody>
          <a:bodyPr>
            <a:spAutoFit/>
          </a:bodyPr>
          <a:p>
            <a:pPr>
              <a:spcBef>
                <a:spcPct val="50000"/>
              </a:spcBef>
            </a:pPr>
            <a:r>
              <a:rPr lang="en-US" altLang="zh-CN" sz="4000" b="1" dirty="0">
                <a:latin typeface="Times New Roman" panose="02020603050405020304" pitchFamily="18" charset="0"/>
              </a:rPr>
              <a:t>        </a:t>
            </a:r>
            <a:r>
              <a:rPr lang="zh-CN" altLang="en-US" sz="4000" b="1" dirty="0">
                <a:latin typeface="Times New Roman" panose="02020603050405020304" pitchFamily="18" charset="0"/>
              </a:rPr>
              <a:t>如何把企业的发展目标或管理者的目标，转化为被管理者的目标，使之自主自觉地为实现企业组织或管理者的目标而全身心地努力工作？</a:t>
            </a:r>
            <a:endParaRPr lang="zh-CN" altLang="en-US" sz="4000" b="1" dirty="0">
              <a:latin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22" name="文本框 81921"/>
          <p:cNvSpPr txBox="1"/>
          <p:nvPr/>
        </p:nvSpPr>
        <p:spPr>
          <a:xfrm>
            <a:off x="685800" y="1298575"/>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、目标选择自主性深化</a:t>
            </a:r>
            <a:endParaRPr lang="zh-CN" altLang="en-US" sz="4000" b="1" dirty="0">
              <a:latin typeface="黑体" panose="02010609060101010101" pitchFamily="2" charset="-122"/>
              <a:ea typeface="黑体" panose="02010609060101010101" pitchFamily="2" charset="-122"/>
            </a:endParaRPr>
          </a:p>
        </p:txBody>
      </p:sp>
      <p:sp>
        <p:nvSpPr>
          <p:cNvPr id="81923" name="文本框 81922"/>
          <p:cNvSpPr txBox="1"/>
          <p:nvPr/>
        </p:nvSpPr>
        <p:spPr>
          <a:xfrm>
            <a:off x="609600" y="3124200"/>
            <a:ext cx="8001000" cy="1909763"/>
          </a:xfrm>
          <a:prstGeom prst="rect">
            <a:avLst/>
          </a:prstGeom>
          <a:noFill/>
          <a:ln w="76200" cap="flat" cmpd="sng">
            <a:solidFill>
              <a:schemeClr val="tx1"/>
            </a:solidFill>
            <a:prstDash val="solid"/>
            <a:miter/>
            <a:headEnd type="none" w="med" len="med"/>
            <a:tailEnd type="none" w="med" len="med"/>
          </a:ln>
        </p:spPr>
        <p:txBody>
          <a:bodyPr>
            <a:spAutoFit/>
          </a:bodyPr>
          <a:p>
            <a:pPr eaLnBrk="0" hangingPunct="0">
              <a:spcBef>
                <a:spcPct val="60000"/>
              </a:spcBef>
            </a:pPr>
            <a:r>
              <a:rPr lang="zh-CN" altLang="en-US" sz="4400" b="1">
                <a:latin typeface="Times New Roman" panose="02020603050405020304" pitchFamily="18" charset="0"/>
                <a:ea typeface="黑体" panose="02010609060101010101" pitchFamily="2" charset="-122"/>
              </a:rPr>
              <a:t>三个好</a:t>
            </a:r>
            <a:r>
              <a:rPr lang="zh-CN" altLang="en-US" sz="4400" b="1" dirty="0">
                <a:latin typeface="Times New Roman" panose="02020603050405020304" pitchFamily="18" charset="0"/>
                <a:ea typeface="黑体" panose="02010609060101010101" pitchFamily="2" charset="-122"/>
              </a:rPr>
              <a:t>一点</a:t>
            </a:r>
            <a:endParaRPr lang="zh-CN" altLang="en-US" sz="4400" b="1" dirty="0">
              <a:latin typeface="Times New Roman" panose="02020603050405020304" pitchFamily="18" charset="0"/>
              <a:ea typeface="黑体" panose="02010609060101010101" pitchFamily="2" charset="-122"/>
            </a:endParaRPr>
          </a:p>
          <a:p>
            <a:pPr algn="r" eaLnBrk="0" hangingPunct="0">
              <a:spcBef>
                <a:spcPct val="60000"/>
              </a:spcBef>
            </a:pPr>
            <a:r>
              <a:rPr lang="en-US" altLang="zh-CN" sz="4400" b="1">
                <a:latin typeface="Times New Roman" panose="02020603050405020304" pitchFamily="18" charset="0"/>
                <a:ea typeface="黑体" panose="02010609060101010101" pitchFamily="2" charset="-122"/>
              </a:rPr>
              <a:t>——</a:t>
            </a:r>
            <a:r>
              <a:rPr lang="zh-CN" altLang="en-US" sz="4400" b="1" dirty="0">
                <a:latin typeface="Times New Roman" panose="02020603050405020304" pitchFamily="18" charset="0"/>
                <a:ea typeface="黑体" panose="02010609060101010101" pitchFamily="2" charset="-122"/>
              </a:rPr>
              <a:t>岗位角色完全自主选择</a:t>
            </a:r>
            <a:endParaRPr lang="zh-CN" altLang="en-US" sz="4400" b="1" dirty="0">
              <a:latin typeface="Times New Roman" panose="02020603050405020304" pitchFamily="18" charset="0"/>
              <a:ea typeface="黑体" panose="0201060906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2946" name="文本框 82945"/>
          <p:cNvSpPr txBox="1"/>
          <p:nvPr/>
        </p:nvSpPr>
        <p:spPr>
          <a:xfrm>
            <a:off x="685800" y="838200"/>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、工作评价主体深化</a:t>
            </a:r>
            <a:endParaRPr lang="zh-CN" altLang="en-US" sz="4000" b="1" dirty="0">
              <a:latin typeface="黑体" panose="02010609060101010101" pitchFamily="2" charset="-122"/>
              <a:ea typeface="黑体" panose="02010609060101010101" pitchFamily="2" charset="-122"/>
            </a:endParaRPr>
          </a:p>
        </p:txBody>
      </p:sp>
      <p:sp>
        <p:nvSpPr>
          <p:cNvPr id="82947" name="文本框 82946"/>
          <p:cNvSpPr txBox="1"/>
          <p:nvPr/>
        </p:nvSpPr>
        <p:spPr>
          <a:xfrm>
            <a:off x="914400" y="2771775"/>
            <a:ext cx="7543800" cy="1909763"/>
          </a:xfrm>
          <a:prstGeom prst="rect">
            <a:avLst/>
          </a:prstGeom>
          <a:noFill/>
          <a:ln w="76200" cap="flat" cmpd="sng">
            <a:solidFill>
              <a:schemeClr val="tx1"/>
            </a:solidFill>
            <a:prstDash val="solid"/>
            <a:miter/>
            <a:headEnd type="none" w="med" len="med"/>
            <a:tailEnd type="none" w="med" len="med"/>
          </a:ln>
        </p:spPr>
        <p:txBody>
          <a:bodyPr>
            <a:spAutoFit/>
          </a:bodyPr>
          <a:p>
            <a:pPr eaLnBrk="0" hangingPunct="0">
              <a:spcBef>
                <a:spcPct val="60000"/>
              </a:spcBef>
            </a:pPr>
            <a:r>
              <a:rPr lang="en-US" altLang="zh-CN" sz="4400" b="1" dirty="0">
                <a:latin typeface="Times New Roman" panose="02020603050405020304" pitchFamily="18" charset="0"/>
                <a:ea typeface="黑体" panose="02010609060101010101" pitchFamily="2" charset="-122"/>
              </a:rPr>
              <a:t> </a:t>
            </a:r>
            <a:r>
              <a:rPr lang="zh-CN" altLang="en-US" sz="4400" b="1" dirty="0">
                <a:latin typeface="Times New Roman" panose="02020603050405020304" pitchFamily="18" charset="0"/>
                <a:ea typeface="黑体" panose="02010609060101010101" pitchFamily="2" charset="-122"/>
              </a:rPr>
              <a:t>市场链管理</a:t>
            </a:r>
            <a:endParaRPr lang="zh-CN" altLang="en-US" sz="4400" b="1" dirty="0">
              <a:latin typeface="Times New Roman" panose="02020603050405020304" pitchFamily="18" charset="0"/>
              <a:ea typeface="黑体" panose="02010609060101010101" pitchFamily="2" charset="-122"/>
            </a:endParaRPr>
          </a:p>
          <a:p>
            <a:pPr algn="r" eaLnBrk="0" hangingPunct="0">
              <a:spcBef>
                <a:spcPct val="60000"/>
              </a:spcBef>
            </a:pPr>
            <a:r>
              <a:rPr lang="zh-CN" altLang="en-US" sz="4400" b="1" dirty="0">
                <a:latin typeface="Times New Roman" panose="02020603050405020304" pitchFamily="18" charset="0"/>
                <a:ea typeface="黑体" panose="02010609060101010101" pitchFamily="2" charset="-122"/>
              </a:rPr>
              <a:t>          </a:t>
            </a:r>
            <a:r>
              <a:rPr lang="en-US" altLang="zh-CN" sz="4400" b="1">
                <a:latin typeface="Times New Roman" panose="02020603050405020304" pitchFamily="18" charset="0"/>
                <a:ea typeface="黑体" panose="02010609060101010101" pitchFamily="2" charset="-122"/>
              </a:rPr>
              <a:t>——</a:t>
            </a:r>
            <a:r>
              <a:rPr lang="zh-CN" altLang="en-US" sz="4400" b="1" dirty="0">
                <a:latin typeface="Times New Roman" panose="02020603050405020304" pitchFamily="18" charset="0"/>
                <a:ea typeface="黑体" panose="02010609060101010101" pitchFamily="2" charset="-122"/>
              </a:rPr>
              <a:t>用户关系管理</a:t>
            </a:r>
            <a:endParaRPr lang="zh-CN" altLang="en-US" sz="4400" b="1" dirty="0">
              <a:latin typeface="Times New Roman" panose="02020603050405020304" pitchFamily="18" charset="0"/>
              <a:ea typeface="黑体" panose="0201060906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3970" name="文本框 83969"/>
          <p:cNvSpPr txBox="1"/>
          <p:nvPr/>
        </p:nvSpPr>
        <p:spPr>
          <a:xfrm>
            <a:off x="685800" y="838200"/>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、横向比较基础科学化</a:t>
            </a:r>
            <a:endParaRPr lang="zh-CN" altLang="en-US" sz="4000" b="1" dirty="0">
              <a:latin typeface="黑体" panose="02010609060101010101" pitchFamily="2" charset="-122"/>
              <a:ea typeface="黑体" panose="02010609060101010101" pitchFamily="2" charset="-122"/>
            </a:endParaRPr>
          </a:p>
        </p:txBody>
      </p:sp>
      <p:sp>
        <p:nvSpPr>
          <p:cNvPr id="83971" name="文本框 83970"/>
          <p:cNvSpPr txBox="1"/>
          <p:nvPr/>
        </p:nvSpPr>
        <p:spPr>
          <a:xfrm>
            <a:off x="1447800" y="2863850"/>
            <a:ext cx="6477000" cy="1909763"/>
          </a:xfrm>
          <a:prstGeom prst="rect">
            <a:avLst/>
          </a:prstGeom>
          <a:noFill/>
          <a:ln w="76200" cap="flat" cmpd="sng">
            <a:solidFill>
              <a:schemeClr val="tx1"/>
            </a:solidFill>
            <a:prstDash val="solid"/>
            <a:miter/>
            <a:headEnd type="none" w="med" len="med"/>
            <a:tailEnd type="none" w="med" len="med"/>
          </a:ln>
        </p:spPr>
        <p:txBody>
          <a:bodyPr>
            <a:spAutoFit/>
          </a:bodyPr>
          <a:p>
            <a:pPr eaLnBrk="0" hangingPunct="0">
              <a:spcBef>
                <a:spcPct val="60000"/>
              </a:spcBef>
            </a:pPr>
            <a:r>
              <a:rPr lang="zh-CN" altLang="en-US" sz="4400" b="1" dirty="0">
                <a:latin typeface="Times New Roman" panose="02020603050405020304" pitchFamily="18" charset="0"/>
                <a:ea typeface="黑体" panose="02010609060101010101" pitchFamily="2" charset="-122"/>
              </a:rPr>
              <a:t>效益值比较</a:t>
            </a:r>
            <a:endParaRPr lang="zh-CN" altLang="en-US" sz="4400" b="1" dirty="0">
              <a:latin typeface="Times New Roman" panose="02020603050405020304" pitchFamily="18" charset="0"/>
              <a:ea typeface="黑体" panose="02010609060101010101" pitchFamily="2" charset="-122"/>
            </a:endParaRPr>
          </a:p>
          <a:p>
            <a:pPr algn="r" eaLnBrk="0" hangingPunct="0">
              <a:spcBef>
                <a:spcPct val="60000"/>
              </a:spcBef>
            </a:pPr>
            <a:r>
              <a:rPr lang="en-US" altLang="zh-CN" sz="4400" b="1">
                <a:latin typeface="Times New Roman" panose="02020603050405020304" pitchFamily="18" charset="0"/>
                <a:ea typeface="黑体" panose="02010609060101010101" pitchFamily="2" charset="-122"/>
              </a:rPr>
              <a:t>——</a:t>
            </a:r>
            <a:r>
              <a:rPr lang="zh-CN" altLang="en-US" sz="4400" b="1" dirty="0">
                <a:latin typeface="Times New Roman" panose="02020603050405020304" pitchFamily="18" charset="0"/>
                <a:ea typeface="黑体" panose="02010609060101010101" pitchFamily="2" charset="-122"/>
              </a:rPr>
              <a:t>变化率比较</a:t>
            </a:r>
            <a:endParaRPr lang="zh-CN" altLang="en-US" sz="4400" b="1" dirty="0">
              <a:latin typeface="Times New Roman" panose="02020603050405020304" pitchFamily="18" charset="0"/>
              <a:ea typeface="黑体" panose="0201060906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4994" name="文本框 84993"/>
          <p:cNvSpPr txBox="1"/>
          <p:nvPr/>
        </p:nvSpPr>
        <p:spPr>
          <a:xfrm>
            <a:off x="533400" y="838200"/>
            <a:ext cx="7848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6</a:t>
            </a:r>
            <a:r>
              <a:rPr lang="zh-CN" altLang="en-US" sz="4000" b="1" dirty="0">
                <a:latin typeface="黑体" panose="02010609060101010101" pitchFamily="2" charset="-122"/>
                <a:ea typeface="黑体" panose="02010609060101010101" pitchFamily="2" charset="-122"/>
              </a:rPr>
              <a:t>、员工发展管理科学化</a:t>
            </a:r>
            <a:endParaRPr lang="zh-CN" altLang="en-US" sz="4000" b="1" dirty="0">
              <a:latin typeface="黑体" panose="02010609060101010101" pitchFamily="2" charset="-122"/>
              <a:ea typeface="黑体" panose="02010609060101010101" pitchFamily="2" charset="-122"/>
            </a:endParaRPr>
          </a:p>
        </p:txBody>
      </p:sp>
      <p:sp>
        <p:nvSpPr>
          <p:cNvPr id="84995" name="文本框 84994"/>
          <p:cNvSpPr txBox="1"/>
          <p:nvPr/>
        </p:nvSpPr>
        <p:spPr>
          <a:xfrm>
            <a:off x="914400" y="2619375"/>
            <a:ext cx="7315200" cy="1909763"/>
          </a:xfrm>
          <a:prstGeom prst="rect">
            <a:avLst/>
          </a:prstGeom>
          <a:noFill/>
          <a:ln w="76200" cap="flat" cmpd="sng">
            <a:solidFill>
              <a:schemeClr val="tx1"/>
            </a:solidFill>
            <a:prstDash val="solid"/>
            <a:miter/>
            <a:headEnd type="none" w="med" len="med"/>
            <a:tailEnd type="none" w="med" len="med"/>
          </a:ln>
        </p:spPr>
        <p:txBody>
          <a:bodyPr>
            <a:spAutoFit/>
          </a:bodyPr>
          <a:p>
            <a:pPr eaLnBrk="0" hangingPunct="0">
              <a:spcBef>
                <a:spcPct val="60000"/>
              </a:spcBef>
            </a:pPr>
            <a:r>
              <a:rPr lang="zh-CN" altLang="en-US" sz="4400" b="1" dirty="0">
                <a:latin typeface="Times New Roman" panose="02020603050405020304" pitchFamily="18" charset="0"/>
                <a:ea typeface="黑体" panose="02010609060101010101" pitchFamily="2" charset="-122"/>
              </a:rPr>
              <a:t>简单的职业生涯设计</a:t>
            </a:r>
            <a:endParaRPr lang="zh-CN" altLang="en-US" sz="4400" b="1" dirty="0">
              <a:latin typeface="Times New Roman" panose="02020603050405020304" pitchFamily="18" charset="0"/>
              <a:ea typeface="黑体" panose="02010609060101010101" pitchFamily="2" charset="-122"/>
            </a:endParaRPr>
          </a:p>
          <a:p>
            <a:pPr algn="r" eaLnBrk="0" hangingPunct="0">
              <a:spcBef>
                <a:spcPct val="60000"/>
              </a:spcBef>
            </a:pPr>
            <a:r>
              <a:rPr lang="en-US" altLang="zh-CN" sz="4400" b="1">
                <a:latin typeface="Times New Roman" panose="02020603050405020304" pitchFamily="18" charset="0"/>
                <a:ea typeface="黑体" panose="02010609060101010101" pitchFamily="2" charset="-122"/>
              </a:rPr>
              <a:t>——</a:t>
            </a:r>
            <a:r>
              <a:rPr lang="zh-CN" altLang="en-US" sz="4400" b="1" dirty="0">
                <a:latin typeface="Times New Roman" panose="02020603050405020304" pitchFamily="18" charset="0"/>
                <a:ea typeface="黑体" panose="02010609060101010101" pitchFamily="2" charset="-122"/>
              </a:rPr>
              <a:t>员工发展管理</a:t>
            </a:r>
            <a:endParaRPr lang="zh-CN" altLang="en-US" sz="4400" b="1" dirty="0">
              <a:latin typeface="Times New Roman" panose="02020603050405020304" pitchFamily="18" charset="0"/>
              <a:ea typeface="黑体" panose="0201060906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6018" name="文本框 86017"/>
          <p:cNvSpPr txBox="1"/>
          <p:nvPr/>
        </p:nvSpPr>
        <p:spPr>
          <a:xfrm>
            <a:off x="1600200" y="2108200"/>
            <a:ext cx="6248400" cy="19208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2</a:t>
            </a:r>
            <a:r>
              <a:rPr lang="zh-CN" altLang="en-US" sz="6000" b="1" dirty="0">
                <a:latin typeface="黑体" panose="02010609060101010101" pitchFamily="2" charset="-122"/>
                <a:ea typeface="黑体" panose="02010609060101010101" pitchFamily="2" charset="-122"/>
              </a:rPr>
              <a:t>－</a:t>
            </a:r>
            <a:r>
              <a:rPr lang="en-US" altLang="zh-CN" sz="6000" b="1">
                <a:latin typeface="黑体" panose="02010609060101010101" pitchFamily="2" charset="-122"/>
                <a:ea typeface="黑体" panose="02010609060101010101" pitchFamily="2" charset="-122"/>
              </a:rPr>
              <a:t>5</a:t>
            </a:r>
            <a:r>
              <a:rPr lang="zh-CN" altLang="en-US" sz="6000" b="1" dirty="0">
                <a:latin typeface="黑体" panose="02010609060101010101" pitchFamily="2" charset="-122"/>
                <a:ea typeface="黑体" panose="02010609060101010101" pitchFamily="2" charset="-122"/>
              </a:rPr>
              <a:t>、</a:t>
            </a:r>
            <a:r>
              <a:rPr lang="en-US" altLang="zh-CN" sz="6000" b="1">
                <a:latin typeface="黑体" panose="02010609060101010101" pitchFamily="2" charset="-122"/>
                <a:ea typeface="黑体" panose="02010609060101010101" pitchFamily="2" charset="-122"/>
              </a:rPr>
              <a:t>SH</a:t>
            </a:r>
            <a:r>
              <a:rPr lang="zh-CN" altLang="en-US" sz="6000" b="1" dirty="0">
                <a:latin typeface="黑体" panose="02010609060101010101" pitchFamily="2" charset="-122"/>
                <a:ea typeface="黑体" panose="02010609060101010101" pitchFamily="2" charset="-122"/>
              </a:rPr>
              <a:t>目标管理技术的构成</a:t>
            </a:r>
            <a:endParaRPr lang="zh-CN" altLang="en-US" sz="6000" b="1" dirty="0">
              <a:latin typeface="黑体" panose="02010609060101010101" pitchFamily="2" charset="-122"/>
              <a:ea typeface="黑体" panose="0201060906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7042" name="文本框 87041"/>
          <p:cNvSpPr txBox="1"/>
          <p:nvPr/>
        </p:nvSpPr>
        <p:spPr>
          <a:xfrm>
            <a:off x="8208963" y="304800"/>
            <a:ext cx="673100" cy="6172200"/>
          </a:xfrm>
          <a:prstGeom prst="rect">
            <a:avLst/>
          </a:prstGeom>
          <a:noFill/>
          <a:ln w="57150" cap="flat" cmpd="thinThick">
            <a:solidFill>
              <a:schemeClr val="tx1"/>
            </a:solidFill>
            <a:prstDash val="solid"/>
            <a:miter/>
            <a:headEnd type="none" w="med" len="med"/>
            <a:tailEnd type="none" w="med" len="med"/>
          </a:ln>
        </p:spPr>
        <p:txBody>
          <a:bodyPr vert="eaVert">
            <a:spAutoFit/>
          </a:bodyPr>
          <a:p>
            <a:pPr algn="ctr">
              <a:spcBef>
                <a:spcPct val="50000"/>
              </a:spcBef>
            </a:pPr>
            <a:r>
              <a:rPr lang="en-US" altLang="zh-CN" sz="3200" b="1">
                <a:latin typeface="黑体" panose="02010609060101010101" pitchFamily="2" charset="-122"/>
                <a:ea typeface="黑体" panose="02010609060101010101" pitchFamily="2" charset="-122"/>
              </a:rPr>
              <a:t>2</a:t>
            </a:r>
            <a:r>
              <a:rPr lang="zh-CN" altLang="en-US" sz="3200" b="1" dirty="0">
                <a:latin typeface="黑体" panose="02010609060101010101" pitchFamily="2" charset="-122"/>
                <a:ea typeface="黑体" panose="02010609060101010101" pitchFamily="2" charset="-122"/>
              </a:rPr>
              <a:t>－</a:t>
            </a:r>
            <a:r>
              <a:rPr lang="en-US" altLang="zh-CN" sz="3200" b="1">
                <a:latin typeface="黑体" panose="02010609060101010101" pitchFamily="2" charset="-122"/>
                <a:ea typeface="黑体" panose="02010609060101010101" pitchFamily="2" charset="-122"/>
              </a:rPr>
              <a:t>5</a:t>
            </a:r>
            <a:r>
              <a:rPr lang="zh-CN" altLang="en-US" sz="3200" b="1" dirty="0">
                <a:latin typeface="黑体" panose="02010609060101010101" pitchFamily="2" charset="-122"/>
                <a:ea typeface="黑体" panose="02010609060101010101" pitchFamily="2" charset="-122"/>
              </a:rPr>
              <a:t>－</a:t>
            </a:r>
            <a:r>
              <a:rPr lang="en-US" altLang="zh-CN" sz="3200" b="1">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、企业的构成与运行</a:t>
            </a:r>
            <a:r>
              <a:rPr lang="zh-CN" altLang="en-US" sz="3200" dirty="0">
                <a:latin typeface="黑体" panose="02010609060101010101" pitchFamily="2" charset="-122"/>
                <a:ea typeface="黑体" panose="02010609060101010101" pitchFamily="2" charset="-122"/>
              </a:rPr>
              <a:t> </a:t>
            </a:r>
            <a:endParaRPr lang="zh-CN" altLang="en-US" sz="3200">
              <a:latin typeface="黑体" panose="02010609060101010101" pitchFamily="2" charset="-122"/>
              <a:ea typeface="黑体" panose="02010609060101010101" pitchFamily="2" charset="-122"/>
            </a:endParaRPr>
          </a:p>
        </p:txBody>
      </p:sp>
      <p:grpSp>
        <p:nvGrpSpPr>
          <p:cNvPr id="87043" name="组合 87042"/>
          <p:cNvGrpSpPr/>
          <p:nvPr/>
        </p:nvGrpSpPr>
        <p:grpSpPr>
          <a:xfrm>
            <a:off x="1219200" y="457200"/>
            <a:ext cx="6172200" cy="5791200"/>
            <a:chOff x="768" y="288"/>
            <a:chExt cx="3888" cy="3648"/>
          </a:xfrm>
        </p:grpSpPr>
        <p:sp>
          <p:nvSpPr>
            <p:cNvPr id="87044" name="文本框 87043"/>
            <p:cNvSpPr txBox="1"/>
            <p:nvPr/>
          </p:nvSpPr>
          <p:spPr>
            <a:xfrm>
              <a:off x="2576" y="779"/>
              <a:ext cx="452" cy="351"/>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经营目标</a:t>
              </a:r>
              <a:endParaRPr lang="zh-CN" altLang="en-US" sz="1600" dirty="0">
                <a:latin typeface="Times New Roman" panose="02020603050405020304" pitchFamily="18" charset="0"/>
              </a:endParaRPr>
            </a:p>
          </p:txBody>
        </p:sp>
        <p:sp>
          <p:nvSpPr>
            <p:cNvPr id="87045" name="文本框 87044"/>
            <p:cNvSpPr txBox="1"/>
            <p:nvPr/>
          </p:nvSpPr>
          <p:spPr>
            <a:xfrm>
              <a:off x="1311" y="1761"/>
              <a:ext cx="452" cy="351"/>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企业组织</a:t>
              </a:r>
              <a:endParaRPr lang="zh-CN" altLang="en-US" sz="1600" dirty="0">
                <a:latin typeface="Times New Roman" panose="02020603050405020304" pitchFamily="18" charset="0"/>
              </a:endParaRPr>
            </a:p>
          </p:txBody>
        </p:sp>
        <p:sp>
          <p:nvSpPr>
            <p:cNvPr id="87046" name="文本框 87045"/>
            <p:cNvSpPr txBox="1"/>
            <p:nvPr/>
          </p:nvSpPr>
          <p:spPr>
            <a:xfrm>
              <a:off x="1872" y="2784"/>
              <a:ext cx="452" cy="35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岗位角色</a:t>
              </a:r>
              <a:endParaRPr lang="zh-CN" altLang="en-US" sz="1600" dirty="0">
                <a:latin typeface="Times New Roman" panose="02020603050405020304" pitchFamily="18" charset="0"/>
              </a:endParaRPr>
            </a:p>
          </p:txBody>
        </p:sp>
        <p:sp>
          <p:nvSpPr>
            <p:cNvPr id="87047" name="文本框 87046"/>
            <p:cNvSpPr txBox="1"/>
            <p:nvPr/>
          </p:nvSpPr>
          <p:spPr>
            <a:xfrm>
              <a:off x="3264" y="2832"/>
              <a:ext cx="452" cy="35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业务流程</a:t>
              </a:r>
              <a:endParaRPr lang="zh-CN" altLang="en-US" sz="1600" dirty="0">
                <a:latin typeface="Times New Roman" panose="02020603050405020304" pitchFamily="18" charset="0"/>
              </a:endParaRPr>
            </a:p>
          </p:txBody>
        </p:sp>
        <p:sp>
          <p:nvSpPr>
            <p:cNvPr id="87048" name="文本框 87047"/>
            <p:cNvSpPr txBox="1"/>
            <p:nvPr/>
          </p:nvSpPr>
          <p:spPr>
            <a:xfrm>
              <a:off x="3842" y="1691"/>
              <a:ext cx="452" cy="351"/>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企业文化</a:t>
              </a:r>
              <a:endParaRPr lang="zh-CN" altLang="en-US" sz="1600" dirty="0">
                <a:latin typeface="Times New Roman" panose="02020603050405020304" pitchFamily="18" charset="0"/>
              </a:endParaRPr>
            </a:p>
          </p:txBody>
        </p:sp>
        <p:sp>
          <p:nvSpPr>
            <p:cNvPr id="87049" name="直接连接符 87048"/>
            <p:cNvSpPr/>
            <p:nvPr/>
          </p:nvSpPr>
          <p:spPr>
            <a:xfrm flipH="1">
              <a:off x="1672" y="1060"/>
              <a:ext cx="904" cy="701"/>
            </a:xfrm>
            <a:prstGeom prst="line">
              <a:avLst/>
            </a:prstGeom>
            <a:ln w="38100" cap="flat" cmpd="sng">
              <a:solidFill>
                <a:srgbClr val="000000"/>
              </a:solidFill>
              <a:prstDash val="solid"/>
              <a:headEnd type="none" w="med" len="med"/>
              <a:tailEnd type="triangle" w="med" len="med"/>
            </a:ln>
          </p:spPr>
        </p:sp>
        <p:sp>
          <p:nvSpPr>
            <p:cNvPr id="87050" name="直接连接符 87049"/>
            <p:cNvSpPr/>
            <p:nvPr/>
          </p:nvSpPr>
          <p:spPr>
            <a:xfrm>
              <a:off x="1491" y="2112"/>
              <a:ext cx="362" cy="772"/>
            </a:xfrm>
            <a:prstGeom prst="line">
              <a:avLst/>
            </a:prstGeom>
            <a:ln w="38100" cap="flat" cmpd="sng">
              <a:solidFill>
                <a:srgbClr val="000000"/>
              </a:solidFill>
              <a:prstDash val="solid"/>
              <a:headEnd type="none" w="med" len="med"/>
              <a:tailEnd type="triangle" w="med" len="med"/>
            </a:ln>
          </p:spPr>
        </p:sp>
        <p:sp>
          <p:nvSpPr>
            <p:cNvPr id="87051" name="直接连接符 87050"/>
            <p:cNvSpPr/>
            <p:nvPr/>
          </p:nvSpPr>
          <p:spPr>
            <a:xfrm>
              <a:off x="2305" y="3024"/>
              <a:ext cx="904" cy="0"/>
            </a:xfrm>
            <a:prstGeom prst="line">
              <a:avLst/>
            </a:prstGeom>
            <a:ln w="38100" cap="flat" cmpd="sng">
              <a:solidFill>
                <a:srgbClr val="000000"/>
              </a:solidFill>
              <a:prstDash val="solid"/>
              <a:headEnd type="none" w="med" len="med"/>
              <a:tailEnd type="triangle" w="med" len="med"/>
            </a:ln>
          </p:spPr>
        </p:sp>
        <p:sp>
          <p:nvSpPr>
            <p:cNvPr id="87052" name="直接连接符 87051"/>
            <p:cNvSpPr/>
            <p:nvPr/>
          </p:nvSpPr>
          <p:spPr>
            <a:xfrm flipV="1">
              <a:off x="3661" y="2042"/>
              <a:ext cx="362" cy="842"/>
            </a:xfrm>
            <a:prstGeom prst="line">
              <a:avLst/>
            </a:prstGeom>
            <a:ln w="38100" cap="flat" cmpd="sng">
              <a:solidFill>
                <a:srgbClr val="000000"/>
              </a:solidFill>
              <a:prstDash val="solid"/>
              <a:headEnd type="none" w="med" len="med"/>
              <a:tailEnd type="triangle" w="med" len="med"/>
            </a:ln>
          </p:spPr>
        </p:sp>
        <p:sp>
          <p:nvSpPr>
            <p:cNvPr id="87053" name="直接连接符 87052"/>
            <p:cNvSpPr/>
            <p:nvPr/>
          </p:nvSpPr>
          <p:spPr>
            <a:xfrm flipH="1" flipV="1">
              <a:off x="3028" y="1060"/>
              <a:ext cx="905" cy="631"/>
            </a:xfrm>
            <a:prstGeom prst="line">
              <a:avLst/>
            </a:prstGeom>
            <a:ln w="38100" cap="flat" cmpd="sng">
              <a:solidFill>
                <a:srgbClr val="000000"/>
              </a:solidFill>
              <a:prstDash val="solid"/>
              <a:headEnd type="none" w="med" len="med"/>
              <a:tailEnd type="triangle" w="med" len="med"/>
            </a:ln>
          </p:spPr>
        </p:sp>
        <p:sp>
          <p:nvSpPr>
            <p:cNvPr id="87054" name="直接连接符 87053"/>
            <p:cNvSpPr/>
            <p:nvPr/>
          </p:nvSpPr>
          <p:spPr>
            <a:xfrm>
              <a:off x="2938" y="1130"/>
              <a:ext cx="904" cy="631"/>
            </a:xfrm>
            <a:prstGeom prst="line">
              <a:avLst/>
            </a:prstGeom>
            <a:ln w="38100" cap="flat" cmpd="dbl">
              <a:solidFill>
                <a:srgbClr val="000000"/>
              </a:solidFill>
              <a:prstDash val="solid"/>
              <a:headEnd type="none" w="med" len="med"/>
              <a:tailEnd type="triangle" w="med" len="med"/>
            </a:ln>
          </p:spPr>
        </p:sp>
        <p:sp>
          <p:nvSpPr>
            <p:cNvPr id="87055" name="直接连接符 87054"/>
            <p:cNvSpPr/>
            <p:nvPr/>
          </p:nvSpPr>
          <p:spPr>
            <a:xfrm flipH="1">
              <a:off x="3571" y="2042"/>
              <a:ext cx="362" cy="772"/>
            </a:xfrm>
            <a:prstGeom prst="line">
              <a:avLst/>
            </a:prstGeom>
            <a:ln w="38100" cap="flat" cmpd="dbl">
              <a:solidFill>
                <a:srgbClr val="000000"/>
              </a:solidFill>
              <a:prstDash val="solid"/>
              <a:headEnd type="none" w="med" len="med"/>
              <a:tailEnd type="triangle" w="med" len="med"/>
            </a:ln>
          </p:spPr>
        </p:sp>
        <p:sp>
          <p:nvSpPr>
            <p:cNvPr id="87056" name="直接连接符 87055"/>
            <p:cNvSpPr/>
            <p:nvPr/>
          </p:nvSpPr>
          <p:spPr>
            <a:xfrm flipH="1">
              <a:off x="2305" y="2954"/>
              <a:ext cx="904" cy="0"/>
            </a:xfrm>
            <a:prstGeom prst="line">
              <a:avLst/>
            </a:prstGeom>
            <a:ln w="38100" cap="flat" cmpd="dbl">
              <a:solidFill>
                <a:srgbClr val="000000"/>
              </a:solidFill>
              <a:prstDash val="solid"/>
              <a:headEnd type="none" w="med" len="med"/>
              <a:tailEnd type="triangle" w="med" len="med"/>
            </a:ln>
          </p:spPr>
        </p:sp>
        <p:sp>
          <p:nvSpPr>
            <p:cNvPr id="87057" name="直接连接符 87056"/>
            <p:cNvSpPr/>
            <p:nvPr/>
          </p:nvSpPr>
          <p:spPr>
            <a:xfrm flipH="1" flipV="1">
              <a:off x="1582" y="2112"/>
              <a:ext cx="361" cy="702"/>
            </a:xfrm>
            <a:prstGeom prst="line">
              <a:avLst/>
            </a:prstGeom>
            <a:ln w="38100" cap="flat" cmpd="dbl">
              <a:solidFill>
                <a:srgbClr val="000000"/>
              </a:solidFill>
              <a:prstDash val="solid"/>
              <a:headEnd type="none" w="med" len="med"/>
              <a:tailEnd type="triangle" w="med" len="med"/>
            </a:ln>
          </p:spPr>
        </p:sp>
        <p:sp>
          <p:nvSpPr>
            <p:cNvPr id="87058" name="直接连接符 87057"/>
            <p:cNvSpPr/>
            <p:nvPr/>
          </p:nvSpPr>
          <p:spPr>
            <a:xfrm flipV="1">
              <a:off x="1763" y="1130"/>
              <a:ext cx="904" cy="701"/>
            </a:xfrm>
            <a:prstGeom prst="line">
              <a:avLst/>
            </a:prstGeom>
            <a:ln w="38100" cap="flat" cmpd="dbl">
              <a:solidFill>
                <a:srgbClr val="000000"/>
              </a:solidFill>
              <a:prstDash val="solid"/>
              <a:headEnd type="none" w="med" len="med"/>
              <a:tailEnd type="triangle" w="med" len="med"/>
            </a:ln>
          </p:spPr>
        </p:sp>
        <p:sp>
          <p:nvSpPr>
            <p:cNvPr id="87059" name="椭圆 87058"/>
            <p:cNvSpPr/>
            <p:nvPr/>
          </p:nvSpPr>
          <p:spPr>
            <a:xfrm>
              <a:off x="1943" y="1340"/>
              <a:ext cx="1809" cy="1544"/>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87060" name="文本框 87059"/>
            <p:cNvSpPr txBox="1"/>
            <p:nvPr/>
          </p:nvSpPr>
          <p:spPr>
            <a:xfrm>
              <a:off x="2576" y="1340"/>
              <a:ext cx="543" cy="211"/>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投资人</a:t>
              </a:r>
              <a:endParaRPr lang="zh-CN" altLang="en-US" sz="1600" dirty="0">
                <a:latin typeface="Times New Roman" panose="02020603050405020304" pitchFamily="18" charset="0"/>
              </a:endParaRPr>
            </a:p>
          </p:txBody>
        </p:sp>
        <p:sp>
          <p:nvSpPr>
            <p:cNvPr id="87061" name="文本框 87060"/>
            <p:cNvSpPr txBox="1"/>
            <p:nvPr/>
          </p:nvSpPr>
          <p:spPr>
            <a:xfrm>
              <a:off x="1943" y="1972"/>
              <a:ext cx="543" cy="21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经营人</a:t>
              </a:r>
              <a:endParaRPr lang="zh-CN" altLang="en-US" sz="1600" dirty="0">
                <a:latin typeface="Times New Roman" panose="02020603050405020304" pitchFamily="18" charset="0"/>
              </a:endParaRPr>
            </a:p>
          </p:txBody>
        </p:sp>
        <p:sp>
          <p:nvSpPr>
            <p:cNvPr id="87062" name="文本框 87061"/>
            <p:cNvSpPr txBox="1"/>
            <p:nvPr/>
          </p:nvSpPr>
          <p:spPr>
            <a:xfrm>
              <a:off x="3209" y="1972"/>
              <a:ext cx="543" cy="21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管理人</a:t>
              </a:r>
              <a:endParaRPr lang="zh-CN" altLang="en-US" sz="1600" dirty="0">
                <a:latin typeface="Times New Roman" panose="02020603050405020304" pitchFamily="18" charset="0"/>
              </a:endParaRPr>
            </a:p>
          </p:txBody>
        </p:sp>
        <p:sp>
          <p:nvSpPr>
            <p:cNvPr id="87063" name="文本框 87062"/>
            <p:cNvSpPr txBox="1"/>
            <p:nvPr/>
          </p:nvSpPr>
          <p:spPr>
            <a:xfrm>
              <a:off x="2576" y="2673"/>
              <a:ext cx="543" cy="211"/>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劳动者</a:t>
              </a:r>
              <a:endParaRPr lang="zh-CN" altLang="en-US" sz="1600" dirty="0">
                <a:latin typeface="Times New Roman" panose="02020603050405020304" pitchFamily="18" charset="0"/>
              </a:endParaRPr>
            </a:p>
          </p:txBody>
        </p:sp>
        <p:sp>
          <p:nvSpPr>
            <p:cNvPr id="87064" name="直接连接符 87063"/>
            <p:cNvSpPr/>
            <p:nvPr/>
          </p:nvSpPr>
          <p:spPr>
            <a:xfrm>
              <a:off x="2938" y="1551"/>
              <a:ext cx="0" cy="1122"/>
            </a:xfrm>
            <a:prstGeom prst="line">
              <a:avLst/>
            </a:prstGeom>
            <a:ln w="9525" cap="flat" cmpd="sng">
              <a:solidFill>
                <a:srgbClr val="000000"/>
              </a:solidFill>
              <a:prstDash val="solid"/>
              <a:headEnd type="triangle" w="med" len="med"/>
              <a:tailEnd type="triangle" w="med" len="med"/>
            </a:ln>
          </p:spPr>
        </p:sp>
        <p:sp>
          <p:nvSpPr>
            <p:cNvPr id="87065" name="直接连接符 87064"/>
            <p:cNvSpPr/>
            <p:nvPr/>
          </p:nvSpPr>
          <p:spPr>
            <a:xfrm flipV="1">
              <a:off x="2305" y="1551"/>
              <a:ext cx="452" cy="421"/>
            </a:xfrm>
            <a:prstGeom prst="line">
              <a:avLst/>
            </a:prstGeom>
            <a:ln w="9525" cap="flat" cmpd="sng">
              <a:solidFill>
                <a:srgbClr val="000000"/>
              </a:solidFill>
              <a:prstDash val="solid"/>
              <a:headEnd type="triangle" w="med" len="med"/>
              <a:tailEnd type="triangle" w="med" len="med"/>
            </a:ln>
          </p:spPr>
        </p:sp>
        <p:sp>
          <p:nvSpPr>
            <p:cNvPr id="87066" name="直接连接符 87065"/>
            <p:cNvSpPr/>
            <p:nvPr/>
          </p:nvSpPr>
          <p:spPr>
            <a:xfrm>
              <a:off x="2486" y="2112"/>
              <a:ext cx="723" cy="0"/>
            </a:xfrm>
            <a:prstGeom prst="line">
              <a:avLst/>
            </a:prstGeom>
            <a:ln w="9525" cap="flat" cmpd="sng">
              <a:solidFill>
                <a:srgbClr val="000000"/>
              </a:solidFill>
              <a:prstDash val="solid"/>
              <a:headEnd type="triangle" w="med" len="med"/>
              <a:tailEnd type="triangle" w="med" len="med"/>
            </a:ln>
          </p:spPr>
        </p:sp>
        <p:sp>
          <p:nvSpPr>
            <p:cNvPr id="87067" name="椭圆 87066"/>
            <p:cNvSpPr/>
            <p:nvPr/>
          </p:nvSpPr>
          <p:spPr>
            <a:xfrm>
              <a:off x="1220" y="710"/>
              <a:ext cx="3165" cy="2735"/>
            </a:xfrm>
            <a:prstGeom prst="ellipse">
              <a:avLst/>
            </a:prstGeom>
            <a:noFill/>
            <a:ln w="9525" cap="flat" cmpd="sng">
              <a:solidFill>
                <a:srgbClr val="000000"/>
              </a:solidFill>
              <a:prstDash val="solid"/>
              <a:headEnd type="none" w="med" len="med"/>
              <a:tailEnd type="none" w="med" len="med"/>
            </a:ln>
          </p:spPr>
          <p:txBody>
            <a:bodyPr/>
            <a:p>
              <a:endParaRPr lang="zh-CN" altLang="en-US"/>
            </a:p>
          </p:txBody>
        </p:sp>
        <p:sp>
          <p:nvSpPr>
            <p:cNvPr id="87068" name="文本框 87067"/>
            <p:cNvSpPr txBox="1"/>
            <p:nvPr/>
          </p:nvSpPr>
          <p:spPr>
            <a:xfrm>
              <a:off x="2576" y="288"/>
              <a:ext cx="452" cy="351"/>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国家政府</a:t>
              </a:r>
              <a:endParaRPr lang="zh-CN" altLang="en-US" sz="1600" dirty="0">
                <a:latin typeface="Times New Roman" panose="02020603050405020304" pitchFamily="18" charset="0"/>
              </a:endParaRPr>
            </a:p>
          </p:txBody>
        </p:sp>
        <p:sp>
          <p:nvSpPr>
            <p:cNvPr id="87069" name="文本框 87068"/>
            <p:cNvSpPr txBox="1"/>
            <p:nvPr/>
          </p:nvSpPr>
          <p:spPr>
            <a:xfrm>
              <a:off x="768" y="1972"/>
              <a:ext cx="452" cy="35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社会公民</a:t>
              </a:r>
              <a:endParaRPr lang="zh-CN" altLang="en-US" sz="1600" dirty="0">
                <a:latin typeface="Times New Roman" panose="02020603050405020304" pitchFamily="18" charset="0"/>
              </a:endParaRPr>
            </a:p>
          </p:txBody>
        </p:sp>
        <p:sp>
          <p:nvSpPr>
            <p:cNvPr id="87070" name="文本框 87069"/>
            <p:cNvSpPr txBox="1"/>
            <p:nvPr/>
          </p:nvSpPr>
          <p:spPr>
            <a:xfrm>
              <a:off x="2576" y="3585"/>
              <a:ext cx="452" cy="351"/>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产品客户</a:t>
              </a:r>
              <a:endParaRPr lang="zh-CN" altLang="en-US" sz="1600" dirty="0">
                <a:latin typeface="Times New Roman" panose="02020603050405020304" pitchFamily="18" charset="0"/>
              </a:endParaRPr>
            </a:p>
          </p:txBody>
        </p:sp>
        <p:sp>
          <p:nvSpPr>
            <p:cNvPr id="87071" name="直接连接符 87070"/>
            <p:cNvSpPr/>
            <p:nvPr/>
          </p:nvSpPr>
          <p:spPr>
            <a:xfrm>
              <a:off x="2034" y="639"/>
              <a:ext cx="181" cy="280"/>
            </a:xfrm>
            <a:prstGeom prst="line">
              <a:avLst/>
            </a:prstGeom>
            <a:ln w="76200" cap="flat" cmpd="tri">
              <a:solidFill>
                <a:srgbClr val="000000"/>
              </a:solidFill>
              <a:prstDash val="solid"/>
              <a:headEnd type="none" w="med" len="med"/>
              <a:tailEnd type="triangle" w="med" len="med"/>
            </a:ln>
          </p:spPr>
        </p:sp>
        <p:sp>
          <p:nvSpPr>
            <p:cNvPr id="87072" name="直接连接符 87071"/>
            <p:cNvSpPr/>
            <p:nvPr/>
          </p:nvSpPr>
          <p:spPr>
            <a:xfrm>
              <a:off x="1311" y="1130"/>
              <a:ext cx="361" cy="210"/>
            </a:xfrm>
            <a:prstGeom prst="line">
              <a:avLst/>
            </a:prstGeom>
            <a:ln w="76200" cap="flat" cmpd="tri">
              <a:solidFill>
                <a:srgbClr val="000000"/>
              </a:solidFill>
              <a:prstDash val="solid"/>
              <a:headEnd type="none" w="med" len="med"/>
              <a:tailEnd type="triangle" w="med" len="med"/>
            </a:ln>
          </p:spPr>
        </p:sp>
        <p:sp>
          <p:nvSpPr>
            <p:cNvPr id="87073" name="直接连接符 87072"/>
            <p:cNvSpPr/>
            <p:nvPr/>
          </p:nvSpPr>
          <p:spPr>
            <a:xfrm flipH="1">
              <a:off x="3390" y="639"/>
              <a:ext cx="91" cy="280"/>
            </a:xfrm>
            <a:prstGeom prst="line">
              <a:avLst/>
            </a:prstGeom>
            <a:ln w="76200" cap="flat" cmpd="tri">
              <a:solidFill>
                <a:srgbClr val="000000"/>
              </a:solidFill>
              <a:prstDash val="solid"/>
              <a:headEnd type="none" w="med" len="med"/>
              <a:tailEnd type="triangle" w="med" len="med"/>
            </a:ln>
          </p:spPr>
        </p:sp>
        <p:sp>
          <p:nvSpPr>
            <p:cNvPr id="87074" name="直接连接符 87073"/>
            <p:cNvSpPr/>
            <p:nvPr/>
          </p:nvSpPr>
          <p:spPr>
            <a:xfrm flipH="1">
              <a:off x="3842" y="990"/>
              <a:ext cx="271" cy="210"/>
            </a:xfrm>
            <a:prstGeom prst="line">
              <a:avLst/>
            </a:prstGeom>
            <a:ln w="76200" cap="flat" cmpd="tri">
              <a:solidFill>
                <a:srgbClr val="000000"/>
              </a:solidFill>
              <a:prstDash val="solid"/>
              <a:headEnd type="none" w="med" len="med"/>
              <a:tailEnd type="triangle" w="med" len="med"/>
            </a:ln>
          </p:spPr>
        </p:sp>
        <p:sp>
          <p:nvSpPr>
            <p:cNvPr id="87075" name="直接连接符 87074"/>
            <p:cNvSpPr/>
            <p:nvPr/>
          </p:nvSpPr>
          <p:spPr>
            <a:xfrm flipV="1">
              <a:off x="1130" y="2533"/>
              <a:ext cx="271" cy="140"/>
            </a:xfrm>
            <a:prstGeom prst="line">
              <a:avLst/>
            </a:prstGeom>
            <a:ln w="76200" cap="flat" cmpd="tri">
              <a:solidFill>
                <a:srgbClr val="000000"/>
              </a:solidFill>
              <a:prstDash val="solid"/>
              <a:headEnd type="none" w="med" len="med"/>
              <a:tailEnd type="triangle" w="med" len="med"/>
            </a:ln>
          </p:spPr>
        </p:sp>
        <p:sp>
          <p:nvSpPr>
            <p:cNvPr id="87076" name="直接连接符 87075"/>
            <p:cNvSpPr/>
            <p:nvPr/>
          </p:nvSpPr>
          <p:spPr>
            <a:xfrm flipV="1">
              <a:off x="1401" y="2814"/>
              <a:ext cx="271" cy="210"/>
            </a:xfrm>
            <a:prstGeom prst="line">
              <a:avLst/>
            </a:prstGeom>
            <a:ln w="76200" cap="flat" cmpd="tri">
              <a:solidFill>
                <a:srgbClr val="000000"/>
              </a:solidFill>
              <a:prstDash val="solid"/>
              <a:headEnd type="none" w="med" len="med"/>
              <a:tailEnd type="triangle" w="med" len="med"/>
            </a:ln>
          </p:spPr>
        </p:sp>
        <p:sp>
          <p:nvSpPr>
            <p:cNvPr id="87077" name="直接连接符 87076"/>
            <p:cNvSpPr/>
            <p:nvPr/>
          </p:nvSpPr>
          <p:spPr>
            <a:xfrm flipV="1">
              <a:off x="2215" y="3234"/>
              <a:ext cx="181" cy="281"/>
            </a:xfrm>
            <a:prstGeom prst="line">
              <a:avLst/>
            </a:prstGeom>
            <a:ln w="76200" cap="flat" cmpd="tri">
              <a:solidFill>
                <a:srgbClr val="000000"/>
              </a:solidFill>
              <a:prstDash val="solid"/>
              <a:headEnd type="none" w="med" len="med"/>
              <a:tailEnd type="triangle" w="med" len="med"/>
            </a:ln>
          </p:spPr>
        </p:sp>
        <p:sp>
          <p:nvSpPr>
            <p:cNvPr id="87078" name="直接连接符 87077"/>
            <p:cNvSpPr/>
            <p:nvPr/>
          </p:nvSpPr>
          <p:spPr>
            <a:xfrm flipH="1" flipV="1">
              <a:off x="3209" y="3305"/>
              <a:ext cx="272" cy="280"/>
            </a:xfrm>
            <a:prstGeom prst="line">
              <a:avLst/>
            </a:prstGeom>
            <a:ln w="76200" cap="flat" cmpd="tri">
              <a:solidFill>
                <a:srgbClr val="000000"/>
              </a:solidFill>
              <a:prstDash val="solid"/>
              <a:headEnd type="none" w="med" len="med"/>
              <a:tailEnd type="triangle" w="med" len="med"/>
            </a:ln>
          </p:spPr>
        </p:sp>
        <p:sp>
          <p:nvSpPr>
            <p:cNvPr id="87079" name="直接连接符 87078"/>
            <p:cNvSpPr/>
            <p:nvPr/>
          </p:nvSpPr>
          <p:spPr>
            <a:xfrm flipH="1" flipV="1">
              <a:off x="3933" y="2814"/>
              <a:ext cx="271" cy="140"/>
            </a:xfrm>
            <a:prstGeom prst="line">
              <a:avLst/>
            </a:prstGeom>
            <a:ln w="76200" cap="flat" cmpd="tri">
              <a:solidFill>
                <a:srgbClr val="000000"/>
              </a:solidFill>
              <a:prstDash val="solid"/>
              <a:headEnd type="none" w="med" len="med"/>
              <a:tailEnd type="triangle" w="med" len="med"/>
            </a:ln>
          </p:spPr>
        </p:sp>
        <p:sp>
          <p:nvSpPr>
            <p:cNvPr id="87080" name="直接连接符 87079"/>
            <p:cNvSpPr/>
            <p:nvPr/>
          </p:nvSpPr>
          <p:spPr>
            <a:xfrm flipH="1" flipV="1">
              <a:off x="4204" y="2463"/>
              <a:ext cx="271" cy="140"/>
            </a:xfrm>
            <a:prstGeom prst="line">
              <a:avLst/>
            </a:prstGeom>
            <a:ln w="76200" cap="flat" cmpd="tri">
              <a:solidFill>
                <a:srgbClr val="000000"/>
              </a:solidFill>
              <a:prstDash val="solid"/>
              <a:headEnd type="none" w="med" len="med"/>
              <a:tailEnd type="triangle" w="med" len="med"/>
            </a:ln>
          </p:spPr>
        </p:sp>
        <p:sp>
          <p:nvSpPr>
            <p:cNvPr id="87081" name="直接连接符 87080"/>
            <p:cNvSpPr/>
            <p:nvPr/>
          </p:nvSpPr>
          <p:spPr>
            <a:xfrm flipH="1">
              <a:off x="1672" y="3164"/>
              <a:ext cx="362" cy="351"/>
            </a:xfrm>
            <a:prstGeom prst="line">
              <a:avLst/>
            </a:prstGeom>
            <a:ln w="76200" cap="flat" cmpd="sng">
              <a:solidFill>
                <a:srgbClr val="000000"/>
              </a:solidFill>
              <a:prstDash val="solid"/>
              <a:headEnd type="none" w="med" len="med"/>
              <a:tailEnd type="triangle" w="med" len="med"/>
            </a:ln>
          </p:spPr>
        </p:sp>
        <p:sp>
          <p:nvSpPr>
            <p:cNvPr id="87082" name="直接连接符 87081"/>
            <p:cNvSpPr/>
            <p:nvPr/>
          </p:nvSpPr>
          <p:spPr>
            <a:xfrm flipH="1">
              <a:off x="1491" y="3024"/>
              <a:ext cx="362" cy="351"/>
            </a:xfrm>
            <a:prstGeom prst="line">
              <a:avLst/>
            </a:prstGeom>
            <a:ln w="76200" cap="flat" cmpd="sng">
              <a:solidFill>
                <a:srgbClr val="000000"/>
              </a:solidFill>
              <a:prstDash val="solid"/>
              <a:headEnd type="none" w="med" len="med"/>
              <a:tailEnd type="triangle" w="med" len="med"/>
            </a:ln>
          </p:spPr>
        </p:sp>
        <p:sp>
          <p:nvSpPr>
            <p:cNvPr id="87083" name="直接连接符 87082"/>
            <p:cNvSpPr/>
            <p:nvPr/>
          </p:nvSpPr>
          <p:spPr>
            <a:xfrm>
              <a:off x="3481" y="3164"/>
              <a:ext cx="271" cy="281"/>
            </a:xfrm>
            <a:prstGeom prst="line">
              <a:avLst/>
            </a:prstGeom>
            <a:ln w="76200" cap="flat" cmpd="sng">
              <a:solidFill>
                <a:srgbClr val="000000"/>
              </a:solidFill>
              <a:prstDash val="solid"/>
              <a:headEnd type="none" w="med" len="med"/>
              <a:tailEnd type="triangle" w="med" len="med"/>
            </a:ln>
          </p:spPr>
        </p:sp>
        <p:sp>
          <p:nvSpPr>
            <p:cNvPr id="87084" name="直接连接符 87083"/>
            <p:cNvSpPr/>
            <p:nvPr/>
          </p:nvSpPr>
          <p:spPr>
            <a:xfrm>
              <a:off x="3661" y="3024"/>
              <a:ext cx="272" cy="281"/>
            </a:xfrm>
            <a:prstGeom prst="line">
              <a:avLst/>
            </a:prstGeom>
            <a:ln w="76200" cap="flat" cmpd="sng">
              <a:solidFill>
                <a:srgbClr val="000000"/>
              </a:solidFill>
              <a:prstDash val="solid"/>
              <a:headEnd type="none" w="med" len="med"/>
              <a:tailEnd type="triangle" w="med" len="med"/>
            </a:ln>
          </p:spPr>
        </p:sp>
        <p:sp>
          <p:nvSpPr>
            <p:cNvPr id="87085" name="直接连接符 87084"/>
            <p:cNvSpPr/>
            <p:nvPr/>
          </p:nvSpPr>
          <p:spPr>
            <a:xfrm flipV="1">
              <a:off x="4113" y="1481"/>
              <a:ext cx="453" cy="210"/>
            </a:xfrm>
            <a:prstGeom prst="line">
              <a:avLst/>
            </a:prstGeom>
            <a:ln w="76200" cap="flat" cmpd="sng">
              <a:solidFill>
                <a:srgbClr val="000000"/>
              </a:solidFill>
              <a:prstDash val="solid"/>
              <a:headEnd type="none" w="med" len="med"/>
              <a:tailEnd type="triangle" w="med" len="med"/>
            </a:ln>
          </p:spPr>
        </p:sp>
        <p:sp>
          <p:nvSpPr>
            <p:cNvPr id="87086" name="直接连接符 87085"/>
            <p:cNvSpPr/>
            <p:nvPr/>
          </p:nvSpPr>
          <p:spPr>
            <a:xfrm flipV="1">
              <a:off x="4294" y="1691"/>
              <a:ext cx="362" cy="140"/>
            </a:xfrm>
            <a:prstGeom prst="line">
              <a:avLst/>
            </a:prstGeom>
            <a:ln w="76200" cap="flat" cmpd="sng">
              <a:solidFill>
                <a:srgbClr val="000000"/>
              </a:solidFill>
              <a:prstDash val="solid"/>
              <a:headEnd type="none" w="med" len="med"/>
              <a:tailEnd type="triangle" w="med" len="med"/>
            </a:ln>
          </p:spPr>
        </p:sp>
        <p:sp>
          <p:nvSpPr>
            <p:cNvPr id="87087" name="直接连接符 87086"/>
            <p:cNvSpPr/>
            <p:nvPr/>
          </p:nvSpPr>
          <p:spPr>
            <a:xfrm flipH="1" flipV="1">
              <a:off x="2396" y="498"/>
              <a:ext cx="180" cy="281"/>
            </a:xfrm>
            <a:prstGeom prst="line">
              <a:avLst/>
            </a:prstGeom>
            <a:ln w="76200" cap="flat" cmpd="sng">
              <a:solidFill>
                <a:srgbClr val="000000"/>
              </a:solidFill>
              <a:prstDash val="solid"/>
              <a:headEnd type="none" w="med" len="med"/>
              <a:tailEnd type="triangle" w="med" len="med"/>
            </a:ln>
          </p:spPr>
        </p:sp>
        <p:sp>
          <p:nvSpPr>
            <p:cNvPr id="87088" name="直接连接符 87087"/>
            <p:cNvSpPr/>
            <p:nvPr/>
          </p:nvSpPr>
          <p:spPr>
            <a:xfrm flipV="1">
              <a:off x="3028" y="498"/>
              <a:ext cx="272" cy="281"/>
            </a:xfrm>
            <a:prstGeom prst="line">
              <a:avLst/>
            </a:prstGeom>
            <a:ln w="76200" cap="flat" cmpd="sng">
              <a:solidFill>
                <a:srgbClr val="000000"/>
              </a:solidFill>
              <a:prstDash val="solid"/>
              <a:headEnd type="none" w="med" len="med"/>
              <a:tailEnd type="triangle" w="med" len="med"/>
            </a:ln>
          </p:spPr>
        </p:sp>
        <p:sp>
          <p:nvSpPr>
            <p:cNvPr id="87089" name="直接连接符 87088"/>
            <p:cNvSpPr/>
            <p:nvPr/>
          </p:nvSpPr>
          <p:spPr>
            <a:xfrm flipH="1" flipV="1">
              <a:off x="1039" y="1481"/>
              <a:ext cx="452" cy="280"/>
            </a:xfrm>
            <a:prstGeom prst="line">
              <a:avLst/>
            </a:prstGeom>
            <a:ln w="76200" cap="flat" cmpd="sng">
              <a:solidFill>
                <a:srgbClr val="000000"/>
              </a:solidFill>
              <a:prstDash val="solid"/>
              <a:headEnd type="none" w="med" len="med"/>
              <a:tailEnd type="triangle" w="med" len="med"/>
            </a:ln>
          </p:spPr>
        </p:sp>
        <p:sp>
          <p:nvSpPr>
            <p:cNvPr id="87090" name="直接连接符 87089"/>
            <p:cNvSpPr/>
            <p:nvPr/>
          </p:nvSpPr>
          <p:spPr>
            <a:xfrm flipH="1" flipV="1">
              <a:off x="949" y="1621"/>
              <a:ext cx="362" cy="210"/>
            </a:xfrm>
            <a:prstGeom prst="line">
              <a:avLst/>
            </a:prstGeom>
            <a:ln w="76200" cap="flat" cmpd="sng">
              <a:solidFill>
                <a:srgbClr val="000000"/>
              </a:solidFill>
              <a:prstDash val="solid"/>
              <a:headEnd type="none" w="med" len="med"/>
              <a:tailEnd type="triangle" w="med" len="med"/>
            </a:ln>
          </p:spPr>
        </p:sp>
        <p:sp>
          <p:nvSpPr>
            <p:cNvPr id="87091" name="直接连接符 87090"/>
            <p:cNvSpPr/>
            <p:nvPr/>
          </p:nvSpPr>
          <p:spPr>
            <a:xfrm flipH="1" flipV="1">
              <a:off x="1491" y="709"/>
              <a:ext cx="452" cy="561"/>
            </a:xfrm>
            <a:prstGeom prst="line">
              <a:avLst/>
            </a:prstGeom>
            <a:ln w="57150" cap="flat" cmpd="thinThick">
              <a:solidFill>
                <a:srgbClr val="000000"/>
              </a:solidFill>
              <a:prstDash val="solid"/>
              <a:headEnd type="none" w="med" len="med"/>
              <a:tailEnd type="triangle" w="med" len="med"/>
            </a:ln>
          </p:spPr>
        </p:sp>
        <p:sp>
          <p:nvSpPr>
            <p:cNvPr id="87092" name="直接连接符 87091"/>
            <p:cNvSpPr/>
            <p:nvPr/>
          </p:nvSpPr>
          <p:spPr>
            <a:xfrm flipV="1">
              <a:off x="3481" y="709"/>
              <a:ext cx="452" cy="491"/>
            </a:xfrm>
            <a:prstGeom prst="line">
              <a:avLst/>
            </a:prstGeom>
            <a:ln w="57150" cap="flat" cmpd="thinThick">
              <a:solidFill>
                <a:srgbClr val="000000"/>
              </a:solidFill>
              <a:prstDash val="solid"/>
              <a:headEnd type="none" w="med" len="med"/>
              <a:tailEnd type="triangle" w="med" len="med"/>
            </a:ln>
          </p:spPr>
        </p:sp>
        <p:sp>
          <p:nvSpPr>
            <p:cNvPr id="87093" name="直接连接符 87092"/>
            <p:cNvSpPr/>
            <p:nvPr/>
          </p:nvSpPr>
          <p:spPr>
            <a:xfrm>
              <a:off x="4023" y="2533"/>
              <a:ext cx="543" cy="351"/>
            </a:xfrm>
            <a:prstGeom prst="line">
              <a:avLst/>
            </a:prstGeom>
            <a:ln w="57150" cap="flat" cmpd="thinThick">
              <a:solidFill>
                <a:srgbClr val="000000"/>
              </a:solidFill>
              <a:prstDash val="solid"/>
              <a:headEnd type="none" w="med" len="med"/>
              <a:tailEnd type="triangle" w="med" len="med"/>
            </a:ln>
          </p:spPr>
        </p:sp>
        <p:sp>
          <p:nvSpPr>
            <p:cNvPr id="87094" name="直接连接符 87093"/>
            <p:cNvSpPr/>
            <p:nvPr/>
          </p:nvSpPr>
          <p:spPr>
            <a:xfrm>
              <a:off x="2757" y="3234"/>
              <a:ext cx="0" cy="351"/>
            </a:xfrm>
            <a:prstGeom prst="line">
              <a:avLst/>
            </a:prstGeom>
            <a:ln w="57150" cap="flat" cmpd="thinThick">
              <a:solidFill>
                <a:srgbClr val="000000"/>
              </a:solidFill>
              <a:prstDash val="solid"/>
              <a:headEnd type="none" w="med" len="med"/>
              <a:tailEnd type="triangle" w="med" len="med"/>
            </a:ln>
          </p:spPr>
        </p:sp>
        <p:sp>
          <p:nvSpPr>
            <p:cNvPr id="87095" name="直接连接符 87094"/>
            <p:cNvSpPr/>
            <p:nvPr/>
          </p:nvSpPr>
          <p:spPr>
            <a:xfrm flipH="1">
              <a:off x="1039" y="2603"/>
              <a:ext cx="543" cy="281"/>
            </a:xfrm>
            <a:prstGeom prst="line">
              <a:avLst/>
            </a:prstGeom>
            <a:ln w="57150" cap="flat" cmpd="thinThick">
              <a:solidFill>
                <a:srgbClr val="000000"/>
              </a:solidFill>
              <a:prstDash val="solid"/>
              <a:headEnd type="none" w="med" len="med"/>
              <a:tailEnd type="triangle" w="med" len="med"/>
            </a:ln>
          </p:spPr>
        </p:sp>
        <p:sp>
          <p:nvSpPr>
            <p:cNvPr id="87096" name="文本框 87095"/>
            <p:cNvSpPr txBox="1"/>
            <p:nvPr/>
          </p:nvSpPr>
          <p:spPr>
            <a:xfrm>
              <a:off x="2640" y="1824"/>
              <a:ext cx="542" cy="211"/>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en-US" altLang="zh-CN" sz="1400" b="1">
                  <a:latin typeface="Times New Roman" panose="02020603050405020304" pitchFamily="18" charset="0"/>
                </a:rPr>
                <a:t>`</a:t>
              </a:r>
              <a:r>
                <a:rPr lang="zh-CN" altLang="en-US" sz="1400" b="1" dirty="0">
                  <a:latin typeface="Times New Roman" panose="02020603050405020304" pitchFamily="18" charset="0"/>
                </a:rPr>
                <a:t>创办人</a:t>
              </a:r>
              <a:endParaRPr lang="zh-CN" altLang="en-US" sz="1400" b="1">
                <a:latin typeface="Times New Roman" panose="02020603050405020304" pitchFamily="18" charset="0"/>
              </a:endParaRPr>
            </a:p>
          </p:txBody>
        </p:sp>
      </p:grpSp>
      <p:sp>
        <p:nvSpPr>
          <p:cNvPr id="87097" name="椭圆 87096"/>
          <p:cNvSpPr/>
          <p:nvPr/>
        </p:nvSpPr>
        <p:spPr>
          <a:xfrm>
            <a:off x="1143000" y="228600"/>
            <a:ext cx="6705600" cy="6324600"/>
          </a:xfrm>
          <a:prstGeom prst="ellipse">
            <a:avLst/>
          </a:prstGeom>
          <a:noFill/>
          <a:ln w="9525" cap="flat" cmpd="sng">
            <a:solidFill>
              <a:srgbClr val="000000"/>
            </a:solidFill>
            <a:prstDash val="solid"/>
            <a:headEnd type="none" w="med" len="med"/>
            <a:tailEnd type="none" w="med" len="med"/>
          </a:ln>
        </p:spPr>
        <p:txBody>
          <a:bodyPr/>
          <a:p>
            <a:endParaRPr lang="zh-CN" altLang="en-US"/>
          </a:p>
        </p:txBody>
      </p:sp>
      <p:grpSp>
        <p:nvGrpSpPr>
          <p:cNvPr id="87098" name="组合 87097"/>
          <p:cNvGrpSpPr/>
          <p:nvPr/>
        </p:nvGrpSpPr>
        <p:grpSpPr>
          <a:xfrm>
            <a:off x="304800" y="2667000"/>
            <a:ext cx="7924800" cy="3810000"/>
            <a:chOff x="192" y="1680"/>
            <a:chExt cx="4992" cy="2400"/>
          </a:xfrm>
        </p:grpSpPr>
        <p:sp>
          <p:nvSpPr>
            <p:cNvPr id="87099" name="文本框 87098"/>
            <p:cNvSpPr txBox="1"/>
            <p:nvPr/>
          </p:nvSpPr>
          <p:spPr>
            <a:xfrm>
              <a:off x="4464" y="2064"/>
              <a:ext cx="432" cy="323"/>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合作伙伴</a:t>
              </a:r>
              <a:endParaRPr lang="zh-CN" altLang="en-US" sz="1600" dirty="0">
                <a:latin typeface="Times New Roman" panose="02020603050405020304" pitchFamily="18" charset="0"/>
              </a:endParaRPr>
            </a:p>
          </p:txBody>
        </p:sp>
        <p:sp>
          <p:nvSpPr>
            <p:cNvPr id="87100" name="文本框 87099"/>
            <p:cNvSpPr txBox="1"/>
            <p:nvPr/>
          </p:nvSpPr>
          <p:spPr>
            <a:xfrm>
              <a:off x="192" y="1920"/>
              <a:ext cx="480" cy="24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相生</a:t>
              </a:r>
              <a:endParaRPr lang="zh-CN" altLang="en-US" sz="1600" dirty="0">
                <a:latin typeface="Times New Roman" panose="02020603050405020304" pitchFamily="18" charset="0"/>
              </a:endParaRPr>
            </a:p>
          </p:txBody>
        </p:sp>
        <p:sp>
          <p:nvSpPr>
            <p:cNvPr id="87101" name="直接连接符 87100"/>
            <p:cNvSpPr/>
            <p:nvPr/>
          </p:nvSpPr>
          <p:spPr>
            <a:xfrm>
              <a:off x="288" y="3696"/>
              <a:ext cx="360" cy="0"/>
            </a:xfrm>
            <a:prstGeom prst="line">
              <a:avLst/>
            </a:prstGeom>
            <a:ln w="76200" cap="flat" cmpd="tri">
              <a:solidFill>
                <a:srgbClr val="000000"/>
              </a:solidFill>
              <a:prstDash val="solid"/>
              <a:headEnd type="none" w="med" len="med"/>
              <a:tailEnd type="triangle" w="med" len="med"/>
            </a:ln>
          </p:spPr>
        </p:sp>
        <p:sp>
          <p:nvSpPr>
            <p:cNvPr id="87102" name="文本框 87101"/>
            <p:cNvSpPr txBox="1"/>
            <p:nvPr/>
          </p:nvSpPr>
          <p:spPr>
            <a:xfrm>
              <a:off x="240" y="3888"/>
              <a:ext cx="1248" cy="192"/>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约束、认同、支持</a:t>
              </a:r>
              <a:endParaRPr lang="zh-CN" altLang="en-US" sz="1600" dirty="0">
                <a:latin typeface="Times New Roman" panose="02020603050405020304" pitchFamily="18" charset="0"/>
              </a:endParaRPr>
            </a:p>
          </p:txBody>
        </p:sp>
        <p:sp>
          <p:nvSpPr>
            <p:cNvPr id="87103" name="直接连接符 87102"/>
            <p:cNvSpPr/>
            <p:nvPr/>
          </p:nvSpPr>
          <p:spPr>
            <a:xfrm>
              <a:off x="240" y="2400"/>
              <a:ext cx="336" cy="0"/>
            </a:xfrm>
            <a:prstGeom prst="line">
              <a:avLst/>
            </a:prstGeom>
            <a:ln w="38100" cap="flat" cmpd="dbl">
              <a:solidFill>
                <a:srgbClr val="000000"/>
              </a:solidFill>
              <a:prstDash val="solid"/>
              <a:headEnd type="none" w="med" len="med"/>
              <a:tailEnd type="triangle" w="med" len="med"/>
            </a:ln>
          </p:spPr>
        </p:sp>
        <p:sp>
          <p:nvSpPr>
            <p:cNvPr id="87104" name="文本框 87103"/>
            <p:cNvSpPr txBox="1"/>
            <p:nvPr/>
          </p:nvSpPr>
          <p:spPr>
            <a:xfrm>
              <a:off x="240" y="2640"/>
              <a:ext cx="384" cy="192"/>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相克</a:t>
              </a:r>
              <a:endParaRPr lang="zh-CN" altLang="en-US" sz="1600" dirty="0">
                <a:latin typeface="Times New Roman" panose="02020603050405020304" pitchFamily="18" charset="0"/>
              </a:endParaRPr>
            </a:p>
          </p:txBody>
        </p:sp>
        <p:sp>
          <p:nvSpPr>
            <p:cNvPr id="87105" name="文本框 87104"/>
            <p:cNvSpPr txBox="1"/>
            <p:nvPr/>
          </p:nvSpPr>
          <p:spPr>
            <a:xfrm>
              <a:off x="3936" y="3840"/>
              <a:ext cx="1248" cy="24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展现、吸引、获取</a:t>
              </a:r>
              <a:endParaRPr lang="zh-CN" altLang="en-US" sz="1600" dirty="0">
                <a:latin typeface="Times New Roman" panose="02020603050405020304" pitchFamily="18" charset="0"/>
              </a:endParaRPr>
            </a:p>
          </p:txBody>
        </p:sp>
        <p:sp>
          <p:nvSpPr>
            <p:cNvPr id="87106" name="文本框 87105"/>
            <p:cNvSpPr txBox="1"/>
            <p:nvPr/>
          </p:nvSpPr>
          <p:spPr>
            <a:xfrm>
              <a:off x="240" y="3264"/>
              <a:ext cx="672" cy="24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1600" dirty="0">
                  <a:latin typeface="Times New Roman" panose="02020603050405020304" pitchFamily="18" charset="0"/>
                </a:rPr>
                <a:t>产品供给</a:t>
              </a:r>
              <a:endParaRPr lang="zh-CN" altLang="en-US" sz="1600" dirty="0">
                <a:latin typeface="Times New Roman" panose="02020603050405020304" pitchFamily="18" charset="0"/>
              </a:endParaRPr>
            </a:p>
          </p:txBody>
        </p:sp>
        <p:sp>
          <p:nvSpPr>
            <p:cNvPr id="87107" name="直接连接符 87106"/>
            <p:cNvSpPr/>
            <p:nvPr/>
          </p:nvSpPr>
          <p:spPr>
            <a:xfrm>
              <a:off x="240" y="1680"/>
              <a:ext cx="360" cy="0"/>
            </a:xfrm>
            <a:prstGeom prst="line">
              <a:avLst/>
            </a:prstGeom>
            <a:ln w="38100" cap="flat" cmpd="sng">
              <a:solidFill>
                <a:srgbClr val="000000"/>
              </a:solidFill>
              <a:prstDash val="solid"/>
              <a:headEnd type="none" w="med" len="med"/>
              <a:tailEnd type="triangle" w="med" len="med"/>
            </a:ln>
          </p:spPr>
        </p:sp>
        <p:sp>
          <p:nvSpPr>
            <p:cNvPr id="87108" name="直接连接符 87107"/>
            <p:cNvSpPr/>
            <p:nvPr/>
          </p:nvSpPr>
          <p:spPr>
            <a:xfrm>
              <a:off x="240" y="3120"/>
              <a:ext cx="360" cy="0"/>
            </a:xfrm>
            <a:prstGeom prst="line">
              <a:avLst/>
            </a:prstGeom>
            <a:ln w="57150" cap="flat" cmpd="thinThick">
              <a:solidFill>
                <a:srgbClr val="000000"/>
              </a:solidFill>
              <a:prstDash val="solid"/>
              <a:headEnd type="none" w="med" len="med"/>
              <a:tailEnd type="triangle" w="med" len="med"/>
            </a:ln>
          </p:spPr>
        </p:sp>
        <p:sp>
          <p:nvSpPr>
            <p:cNvPr id="87109" name="直接连接符 87108"/>
            <p:cNvSpPr/>
            <p:nvPr/>
          </p:nvSpPr>
          <p:spPr>
            <a:xfrm>
              <a:off x="4272" y="3696"/>
              <a:ext cx="384" cy="0"/>
            </a:xfrm>
            <a:prstGeom prst="line">
              <a:avLst/>
            </a:prstGeom>
            <a:ln w="76200" cap="flat" cmpd="sng">
              <a:solidFill>
                <a:schemeClr val="tx1"/>
              </a:solidFill>
              <a:prstDash val="solid"/>
              <a:headEnd type="none" w="med" len="med"/>
              <a:tailEnd type="triangle" w="med" len="med"/>
            </a:ln>
          </p:spPr>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8066" name="文本框 88065"/>
          <p:cNvSpPr txBox="1"/>
          <p:nvPr/>
        </p:nvSpPr>
        <p:spPr>
          <a:xfrm>
            <a:off x="7507288" y="304800"/>
            <a:ext cx="1347787" cy="6248400"/>
          </a:xfrm>
          <a:prstGeom prst="rect">
            <a:avLst/>
          </a:prstGeom>
          <a:noFill/>
          <a:ln w="57150" cap="flat" cmpd="thickThin">
            <a:solidFill>
              <a:schemeClr val="tx1"/>
            </a:solidFill>
            <a:prstDash val="solid"/>
            <a:miter/>
            <a:headEnd type="none" w="med" len="med"/>
            <a:tailEnd type="none" w="med" len="med"/>
          </a:ln>
        </p:spPr>
        <p:txBody>
          <a:bodyPr vert="eaVert">
            <a:spAutoFit/>
          </a:bodyPr>
          <a:p>
            <a:pPr algn="ctr">
              <a:spcBef>
                <a:spcPct val="50000"/>
              </a:spcBef>
            </a:pP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5</a:t>
            </a:r>
            <a:r>
              <a:rPr lang="zh-CN" altLang="en-US" sz="4000" b="1" dirty="0">
                <a:latin typeface="黑体" panose="02010609060101010101" pitchFamily="2" charset="-122"/>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、构成</a:t>
            </a:r>
            <a:r>
              <a:rPr lang="en-US" altLang="zh-CN" sz="4000" b="1">
                <a:latin typeface="黑体" panose="02010609060101010101" pitchFamily="2" charset="-122"/>
                <a:ea typeface="黑体" panose="02010609060101010101" pitchFamily="2" charset="-122"/>
              </a:rPr>
              <a:t>SH</a:t>
            </a:r>
            <a:r>
              <a:rPr lang="zh-CN" altLang="en-US" sz="4000" b="1" dirty="0">
                <a:latin typeface="黑体" panose="02010609060101010101" pitchFamily="2" charset="-122"/>
                <a:ea typeface="黑体" panose="02010609060101010101" pitchFamily="2" charset="-122"/>
              </a:rPr>
              <a:t>目标管理技术的五大工作</a:t>
            </a:r>
            <a:endParaRPr lang="zh-CN" altLang="en-US" sz="4000" b="1" dirty="0">
              <a:latin typeface="黑体" panose="02010609060101010101" pitchFamily="2" charset="-122"/>
              <a:ea typeface="黑体" panose="02010609060101010101" pitchFamily="2" charset="-122"/>
            </a:endParaRPr>
          </a:p>
        </p:txBody>
      </p:sp>
      <p:sp>
        <p:nvSpPr>
          <p:cNvPr id="88067" name="椭圆 88066"/>
          <p:cNvSpPr/>
          <p:nvPr/>
        </p:nvSpPr>
        <p:spPr>
          <a:xfrm>
            <a:off x="1143000" y="685800"/>
            <a:ext cx="6019800" cy="556260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88068" name="文本框 88067"/>
          <p:cNvSpPr txBox="1"/>
          <p:nvPr/>
        </p:nvSpPr>
        <p:spPr>
          <a:xfrm>
            <a:off x="4724400" y="4648200"/>
            <a:ext cx="1282700" cy="114300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2400" dirty="0">
                <a:latin typeface="Times New Roman" panose="02020603050405020304" pitchFamily="18" charset="0"/>
              </a:rPr>
              <a:t>分析重构业务流程</a:t>
            </a:r>
            <a:endParaRPr lang="zh-CN" altLang="en-US" sz="2400" dirty="0">
              <a:latin typeface="Times New Roman" panose="02020603050405020304" pitchFamily="18" charset="0"/>
            </a:endParaRPr>
          </a:p>
        </p:txBody>
      </p:sp>
      <p:sp>
        <p:nvSpPr>
          <p:cNvPr id="88069" name="文本框 88068"/>
          <p:cNvSpPr txBox="1"/>
          <p:nvPr/>
        </p:nvSpPr>
        <p:spPr>
          <a:xfrm>
            <a:off x="2590800" y="4648200"/>
            <a:ext cx="1219200" cy="114300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2400" dirty="0">
                <a:latin typeface="Times New Roman" panose="02020603050405020304" pitchFamily="18" charset="0"/>
              </a:rPr>
              <a:t>健全完善激励机制</a:t>
            </a:r>
            <a:endParaRPr lang="zh-CN" altLang="en-US" sz="2400" dirty="0">
              <a:latin typeface="Times New Roman" panose="02020603050405020304" pitchFamily="18" charset="0"/>
            </a:endParaRPr>
          </a:p>
        </p:txBody>
      </p:sp>
      <p:sp>
        <p:nvSpPr>
          <p:cNvPr id="88070" name="文本框 88069"/>
          <p:cNvSpPr txBox="1"/>
          <p:nvPr/>
        </p:nvSpPr>
        <p:spPr>
          <a:xfrm>
            <a:off x="3810000" y="838200"/>
            <a:ext cx="1219200" cy="1143000"/>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2400" dirty="0">
                <a:latin typeface="Times New Roman" panose="02020603050405020304" pitchFamily="18" charset="0"/>
              </a:rPr>
              <a:t>规范认同企业目标</a:t>
            </a:r>
            <a:endParaRPr lang="zh-CN" altLang="en-US" sz="2400" dirty="0">
              <a:latin typeface="Times New Roman" panose="02020603050405020304" pitchFamily="18" charset="0"/>
            </a:endParaRPr>
          </a:p>
        </p:txBody>
      </p:sp>
      <p:sp>
        <p:nvSpPr>
          <p:cNvPr id="88071" name="文本框 88070"/>
          <p:cNvSpPr txBox="1"/>
          <p:nvPr/>
        </p:nvSpPr>
        <p:spPr>
          <a:xfrm>
            <a:off x="5791200" y="2409825"/>
            <a:ext cx="1219200" cy="1171575"/>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en-US" altLang="zh-CN" sz="2400" dirty="0">
                <a:latin typeface="Times New Roman" panose="02020603050405020304" pitchFamily="18" charset="0"/>
              </a:rPr>
              <a:t> </a:t>
            </a:r>
            <a:r>
              <a:rPr lang="zh-CN" altLang="en-US" sz="2400" dirty="0">
                <a:latin typeface="Times New Roman" panose="02020603050405020304" pitchFamily="18" charset="0"/>
              </a:rPr>
              <a:t>构建规范企业文化</a:t>
            </a:r>
            <a:endParaRPr lang="zh-CN" altLang="en-US" sz="2400" dirty="0">
              <a:latin typeface="Times New Roman" panose="02020603050405020304" pitchFamily="18" charset="0"/>
            </a:endParaRPr>
          </a:p>
        </p:txBody>
      </p:sp>
      <p:sp>
        <p:nvSpPr>
          <p:cNvPr id="88072" name="文本框 88071"/>
          <p:cNvSpPr txBox="1"/>
          <p:nvPr/>
        </p:nvSpPr>
        <p:spPr>
          <a:xfrm>
            <a:off x="1447800" y="2409825"/>
            <a:ext cx="1371600" cy="1247775"/>
          </a:xfrm>
          <a:prstGeom prst="rect">
            <a:avLst/>
          </a:prstGeom>
          <a:solidFill>
            <a:srgbClr val="FFFFFF"/>
          </a:solidFill>
          <a:ln w="9525" cap="flat" cmpd="sng">
            <a:solidFill>
              <a:srgbClr val="000000"/>
            </a:solidFill>
            <a:prstDash val="solid"/>
            <a:miter/>
            <a:headEnd type="none" w="med" len="med"/>
            <a:tailEnd type="none" w="med" len="med"/>
          </a:ln>
        </p:spPr>
        <p:txBody>
          <a:bodyPr/>
          <a:p>
            <a:pPr algn="ctr" eaLnBrk="0" hangingPunct="0"/>
            <a:r>
              <a:rPr lang="zh-CN" altLang="en-US" sz="2400" dirty="0">
                <a:latin typeface="Times New Roman" panose="02020603050405020304" pitchFamily="18" charset="0"/>
              </a:rPr>
              <a:t>规范组织架构和运行</a:t>
            </a:r>
            <a:endParaRPr lang="zh-CN" altLang="en-US" sz="2400" dirty="0">
              <a:latin typeface="Times New Roman" panose="02020603050405020304" pitchFamily="18" charset="0"/>
            </a:endParaRPr>
          </a:p>
        </p:txBody>
      </p:sp>
      <p:sp>
        <p:nvSpPr>
          <p:cNvPr id="88073" name="直接连接符 88072"/>
          <p:cNvSpPr/>
          <p:nvPr/>
        </p:nvSpPr>
        <p:spPr>
          <a:xfrm>
            <a:off x="2819400" y="3048000"/>
            <a:ext cx="2286000" cy="1524000"/>
          </a:xfrm>
          <a:prstGeom prst="line">
            <a:avLst/>
          </a:prstGeom>
          <a:ln w="76200" cap="flat" cmpd="tri">
            <a:solidFill>
              <a:schemeClr val="tx1"/>
            </a:solidFill>
            <a:prstDash val="solid"/>
            <a:headEnd type="triangle" w="med" len="med"/>
            <a:tailEnd type="triangle" w="med" len="med"/>
          </a:ln>
        </p:spPr>
      </p:sp>
      <p:sp>
        <p:nvSpPr>
          <p:cNvPr id="88074" name="直接连接符 88073"/>
          <p:cNvSpPr/>
          <p:nvPr/>
        </p:nvSpPr>
        <p:spPr>
          <a:xfrm flipH="1">
            <a:off x="2286000" y="1371600"/>
            <a:ext cx="1143000" cy="838200"/>
          </a:xfrm>
          <a:prstGeom prst="line">
            <a:avLst/>
          </a:prstGeom>
          <a:ln w="76200" cap="flat" cmpd="sng">
            <a:solidFill>
              <a:schemeClr val="tx1"/>
            </a:solidFill>
            <a:prstDash val="solid"/>
            <a:headEnd type="none" w="med" len="med"/>
            <a:tailEnd type="triangle" w="med" len="med"/>
          </a:ln>
        </p:spPr>
      </p:sp>
      <p:sp>
        <p:nvSpPr>
          <p:cNvPr id="88075" name="直接连接符 88074"/>
          <p:cNvSpPr/>
          <p:nvPr/>
        </p:nvSpPr>
        <p:spPr>
          <a:xfrm flipV="1">
            <a:off x="3352800" y="3048000"/>
            <a:ext cx="2209800" cy="1524000"/>
          </a:xfrm>
          <a:prstGeom prst="line">
            <a:avLst/>
          </a:prstGeom>
          <a:ln w="76200" cap="flat" cmpd="tri">
            <a:solidFill>
              <a:schemeClr val="tx1"/>
            </a:solidFill>
            <a:prstDash val="solid"/>
            <a:headEnd type="triangle" w="med" len="med"/>
            <a:tailEnd type="triangle" w="med" len="med"/>
          </a:ln>
        </p:spPr>
      </p:sp>
      <p:sp>
        <p:nvSpPr>
          <p:cNvPr id="88076" name="直接连接符 88075"/>
          <p:cNvSpPr/>
          <p:nvPr/>
        </p:nvSpPr>
        <p:spPr>
          <a:xfrm flipH="1" flipV="1">
            <a:off x="5029200" y="1295400"/>
            <a:ext cx="1143000" cy="1066800"/>
          </a:xfrm>
          <a:prstGeom prst="line">
            <a:avLst/>
          </a:prstGeom>
          <a:ln w="76200" cap="flat" cmpd="sng">
            <a:solidFill>
              <a:schemeClr val="tx1"/>
            </a:solidFill>
            <a:prstDash val="solid"/>
            <a:headEnd type="none" w="med" len="med"/>
            <a:tailEnd type="triangle" w="med" len="med"/>
          </a:ln>
        </p:spPr>
      </p:sp>
      <p:sp>
        <p:nvSpPr>
          <p:cNvPr id="88077" name="直接连接符 88076"/>
          <p:cNvSpPr/>
          <p:nvPr/>
        </p:nvSpPr>
        <p:spPr>
          <a:xfrm>
            <a:off x="2133600" y="3733800"/>
            <a:ext cx="685800" cy="838200"/>
          </a:xfrm>
          <a:prstGeom prst="line">
            <a:avLst/>
          </a:prstGeom>
          <a:ln w="76200" cap="flat" cmpd="sng">
            <a:solidFill>
              <a:schemeClr val="tx1"/>
            </a:solidFill>
            <a:prstDash val="solid"/>
            <a:headEnd type="none" w="med" len="med"/>
            <a:tailEnd type="triangle" w="med" len="med"/>
          </a:ln>
        </p:spPr>
      </p:sp>
      <p:sp>
        <p:nvSpPr>
          <p:cNvPr id="88078" name="直接连接符 88077"/>
          <p:cNvSpPr/>
          <p:nvPr/>
        </p:nvSpPr>
        <p:spPr>
          <a:xfrm flipV="1">
            <a:off x="5486400" y="3581400"/>
            <a:ext cx="838200" cy="990600"/>
          </a:xfrm>
          <a:prstGeom prst="line">
            <a:avLst/>
          </a:prstGeom>
          <a:ln w="76200" cap="flat" cmpd="sng">
            <a:solidFill>
              <a:schemeClr val="tx1"/>
            </a:solidFill>
            <a:prstDash val="solid"/>
            <a:headEnd type="none" w="med" len="med"/>
            <a:tailEnd type="triangle" w="med" len="med"/>
          </a:ln>
        </p:spPr>
      </p:sp>
      <p:sp>
        <p:nvSpPr>
          <p:cNvPr id="88079" name="直接连接符 88078"/>
          <p:cNvSpPr/>
          <p:nvPr/>
        </p:nvSpPr>
        <p:spPr>
          <a:xfrm flipH="1">
            <a:off x="3886200" y="5257800"/>
            <a:ext cx="685800" cy="0"/>
          </a:xfrm>
          <a:prstGeom prst="line">
            <a:avLst/>
          </a:prstGeom>
          <a:ln w="76200" cap="flat" cmpd="sng">
            <a:solidFill>
              <a:schemeClr val="tx1"/>
            </a:solidFill>
            <a:prstDash val="solid"/>
            <a:headEnd type="none" w="med" len="med"/>
            <a:tailEnd type="triangle" w="med" len="med"/>
          </a:ln>
        </p:spPr>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9090" name="文本框 89089"/>
          <p:cNvSpPr txBox="1"/>
          <p:nvPr/>
        </p:nvSpPr>
        <p:spPr>
          <a:xfrm>
            <a:off x="1524000" y="1431925"/>
            <a:ext cx="5715000" cy="3749675"/>
          </a:xfrm>
          <a:prstGeom prst="rect">
            <a:avLst/>
          </a:prstGeom>
          <a:noFill/>
          <a:ln w="9525">
            <a:noFill/>
          </a:ln>
        </p:spPr>
        <p:txBody>
          <a:bodyPr>
            <a:spAutoFit/>
          </a:bodyPr>
          <a:p>
            <a:pPr algn="ctr"/>
            <a:r>
              <a:rPr lang="zh-CN" altLang="en-US" sz="8000" b="1" dirty="0">
                <a:latin typeface="Times New Roman" panose="02020603050405020304" pitchFamily="18" charset="0"/>
                <a:ea typeface="黑体" panose="02010609060101010101" pitchFamily="2" charset="-122"/>
              </a:rPr>
              <a:t>三、</a:t>
            </a:r>
            <a:r>
              <a:rPr lang="en-US" altLang="zh-CN" sz="8000" b="1">
                <a:latin typeface="Times New Roman" panose="02020603050405020304" pitchFamily="18" charset="0"/>
                <a:ea typeface="黑体" panose="02010609060101010101" pitchFamily="2" charset="-122"/>
              </a:rPr>
              <a:t>SH</a:t>
            </a:r>
            <a:r>
              <a:rPr lang="zh-CN" altLang="en-US" sz="8000" b="1" dirty="0">
                <a:latin typeface="Times New Roman" panose="02020603050405020304" pitchFamily="18" charset="0"/>
                <a:ea typeface="黑体" panose="02010609060101010101" pitchFamily="2" charset="-122"/>
              </a:rPr>
              <a:t>目标管理技术的操作程序</a:t>
            </a:r>
            <a:endParaRPr lang="zh-CN" altLang="en-US" sz="8000" b="1">
              <a:latin typeface="Times New Roman" panose="02020603050405020304" pitchFamily="18" charset="0"/>
              <a:ea typeface="黑体" panose="0201060906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0114" name="文本框 90113"/>
          <p:cNvSpPr txBox="1"/>
          <p:nvPr/>
        </p:nvSpPr>
        <p:spPr>
          <a:xfrm>
            <a:off x="2057400" y="2362200"/>
            <a:ext cx="4953000" cy="1920875"/>
          </a:xfrm>
          <a:prstGeom prst="rect">
            <a:avLst/>
          </a:prstGeom>
          <a:noFill/>
          <a:ln w="9525">
            <a:noFill/>
          </a:ln>
        </p:spPr>
        <p:txBody>
          <a:bodyPr>
            <a:spAutoFit/>
          </a:bodyPr>
          <a:p>
            <a:pPr algn="ctr"/>
            <a:r>
              <a:rPr lang="en-US" altLang="zh-CN" sz="6000" b="1">
                <a:latin typeface="黑体" panose="02010609060101010101" pitchFamily="2" charset="-122"/>
                <a:ea typeface="黑体" panose="02010609060101010101" pitchFamily="2" charset="-122"/>
              </a:rPr>
              <a:t>3</a:t>
            </a:r>
            <a:r>
              <a:rPr lang="en-US" altLang="zh-CN" sz="6000" b="1">
                <a:latin typeface="Times New Roman" panose="02020603050405020304" pitchFamily="18" charset="0"/>
                <a:ea typeface="黑体" panose="02010609060101010101" pitchFamily="2" charset="-122"/>
              </a:rPr>
              <a:t>—</a:t>
            </a:r>
            <a:r>
              <a:rPr lang="en-US" altLang="zh-CN" sz="6000" b="1">
                <a:latin typeface="黑体" panose="02010609060101010101" pitchFamily="2" charset="-122"/>
                <a:ea typeface="黑体" panose="02010609060101010101" pitchFamily="2" charset="-122"/>
              </a:rPr>
              <a:t>1</a:t>
            </a:r>
            <a:r>
              <a:rPr lang="zh-CN" altLang="en-US" sz="6000" b="1" dirty="0">
                <a:latin typeface="黑体" panose="02010609060101010101" pitchFamily="2" charset="-122"/>
                <a:ea typeface="黑体" panose="02010609060101010101" pitchFamily="2" charset="-122"/>
              </a:rPr>
              <a:t>、构建企业激励机制</a:t>
            </a:r>
            <a:endParaRPr lang="zh-CN" altLang="en-US" sz="6000" b="1" dirty="0">
              <a:latin typeface="黑体" panose="02010609060101010101" pitchFamily="2" charset="-122"/>
              <a:ea typeface="黑体" panose="0201060906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1138" name="文本框 91137"/>
          <p:cNvSpPr txBox="1"/>
          <p:nvPr/>
        </p:nvSpPr>
        <p:spPr>
          <a:xfrm>
            <a:off x="304800" y="533400"/>
            <a:ext cx="8610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、建立目标考核激励制度</a:t>
            </a:r>
            <a:endParaRPr lang="zh-CN" altLang="en-US" sz="4000" b="1" dirty="0">
              <a:latin typeface="黑体" panose="02010609060101010101" pitchFamily="2" charset="-122"/>
              <a:ea typeface="黑体" panose="02010609060101010101" pitchFamily="2" charset="-122"/>
            </a:endParaRPr>
          </a:p>
        </p:txBody>
      </p:sp>
      <p:sp>
        <p:nvSpPr>
          <p:cNvPr id="91139" name="文本框 91138"/>
          <p:cNvSpPr txBox="1"/>
          <p:nvPr/>
        </p:nvSpPr>
        <p:spPr>
          <a:xfrm>
            <a:off x="1066800" y="2184400"/>
            <a:ext cx="7010400" cy="3925888"/>
          </a:xfrm>
          <a:prstGeom prst="rect">
            <a:avLst/>
          </a:prstGeom>
          <a:noFill/>
          <a:ln w="9525">
            <a:noFill/>
          </a:ln>
        </p:spPr>
        <p:txBody>
          <a:bodyPr>
            <a:spAutoFit/>
          </a:bodyPr>
          <a:p>
            <a:pPr marL="457200" indent="-457200" algn="just">
              <a:spcBef>
                <a:spcPct val="50000"/>
              </a:spcBef>
              <a:buFont typeface="Wingdings" panose="05000000000000000000" pitchFamily="2" charset="2"/>
            </a:pPr>
            <a:r>
              <a:rPr lang="zh-CN" altLang="en-US" sz="2400" b="1" dirty="0">
                <a:latin typeface="Times New Roman" panose="02020603050405020304" pitchFamily="18" charset="0"/>
                <a:ea typeface="楷体_GB2312" pitchFamily="49" charset="-122"/>
              </a:rPr>
              <a:t>要解决的问题：让员工明了：</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在被管理者采取行动之前，使之明确什么样的目标绩效得分会得到什么样的奖励？什么样的目标绩效得分会得到什么样的惩罚？</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把行为选择的权力交给被管理者，他选择了什么样的行为，他会确知自己会得到什么样的权利，会通过什么方式来承担什么样的责任。</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激励约定在前，行为选择在后，依约定兑现奖惩，谁也不会有怨言。</a:t>
            </a:r>
            <a:endParaRPr lang="zh-CN" altLang="en-US" sz="240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90" name="文本框 12289"/>
          <p:cNvSpPr txBox="1"/>
          <p:nvPr/>
        </p:nvSpPr>
        <p:spPr>
          <a:xfrm>
            <a:off x="1295400" y="765175"/>
            <a:ext cx="6629400" cy="1368425"/>
          </a:xfrm>
          <a:prstGeom prst="rect">
            <a:avLst/>
          </a:prstGeom>
          <a:noFill/>
          <a:ln w="57150" cap="flat" cmpd="thickThin">
            <a:solidFill>
              <a:schemeClr val="tx1"/>
            </a:solidFill>
            <a:prstDash val="solid"/>
            <a:miter/>
            <a:headEnd type="none" w="med" len="med"/>
            <a:tailEnd type="none" w="med" len="med"/>
          </a:ln>
        </p:spPr>
        <p:txBody>
          <a:bodyPr>
            <a:spAutoFit/>
          </a:bodyPr>
          <a:p>
            <a:pPr algn="ctr">
              <a:spcBef>
                <a:spcPct val="50000"/>
              </a:spcBef>
            </a:pPr>
            <a:r>
              <a:rPr lang="zh-CN" altLang="en-US" sz="4000" b="1" dirty="0">
                <a:latin typeface="Times New Roman" panose="02020603050405020304" pitchFamily="18" charset="0"/>
                <a:ea typeface="黑体" panose="02010609060101010101" pitchFamily="2" charset="-122"/>
              </a:rPr>
              <a:t>２－</a:t>
            </a:r>
            <a:r>
              <a:rPr lang="en-US" altLang="zh-CN" sz="4000" b="1">
                <a:latin typeface="Times New Roman" panose="02020603050405020304" pitchFamily="18" charset="0"/>
                <a:ea typeface="黑体" panose="02010609060101010101" pitchFamily="2" charset="-122"/>
              </a:rPr>
              <a:t>3</a:t>
            </a:r>
            <a:r>
              <a:rPr lang="zh-CN" altLang="en-US" sz="4000" b="1" dirty="0">
                <a:latin typeface="Times New Roman" panose="02020603050405020304" pitchFamily="18" charset="0"/>
                <a:ea typeface="黑体" panose="02010609060101010101" pitchFamily="2" charset="-122"/>
              </a:rPr>
              <a:t>、绩效考核问题－－三大问题</a:t>
            </a:r>
            <a:endParaRPr lang="zh-CN" altLang="en-US" sz="4000" b="1">
              <a:latin typeface="Times New Roman" panose="02020603050405020304" pitchFamily="18" charset="0"/>
              <a:ea typeface="黑体" panose="02010609060101010101" pitchFamily="2" charset="-122"/>
            </a:endParaRPr>
          </a:p>
        </p:txBody>
      </p:sp>
      <p:sp>
        <p:nvSpPr>
          <p:cNvPr id="12291" name="矩形 12290"/>
          <p:cNvSpPr/>
          <p:nvPr/>
        </p:nvSpPr>
        <p:spPr>
          <a:xfrm>
            <a:off x="990600" y="2438400"/>
            <a:ext cx="7239000" cy="3140075"/>
          </a:xfrm>
          <a:prstGeom prst="rect">
            <a:avLst/>
          </a:prstGeom>
          <a:noFill/>
          <a:ln w="9525">
            <a:noFill/>
          </a:ln>
        </p:spPr>
        <p:txBody>
          <a:bodyPr>
            <a:spAutoFit/>
          </a:bodyPr>
          <a:p>
            <a:pPr marL="457200" indent="-457200">
              <a:spcBef>
                <a:spcPct val="50000"/>
              </a:spcBef>
              <a:buFont typeface="Wingdings" panose="05000000000000000000" pitchFamily="2" charset="2"/>
              <a:buChar char="q"/>
            </a:pPr>
            <a:r>
              <a:rPr lang="zh-CN" altLang="en-US" sz="4000" b="1" dirty="0">
                <a:latin typeface="Times New Roman" panose="02020603050405020304" pitchFamily="18" charset="0"/>
              </a:rPr>
              <a:t>如何实现绩效考核标准量化？</a:t>
            </a:r>
            <a:endParaRPr lang="zh-CN" altLang="en-US" sz="4000" b="1"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4000" b="1" dirty="0">
                <a:latin typeface="Times New Roman" panose="02020603050405020304" pitchFamily="18" charset="0"/>
              </a:rPr>
              <a:t>如何实现多项职责的综合平衡？</a:t>
            </a:r>
            <a:endParaRPr lang="zh-CN" altLang="en-US" sz="4000" b="1" dirty="0">
              <a:latin typeface="Times New Roman" panose="02020603050405020304" pitchFamily="18" charset="0"/>
            </a:endParaRPr>
          </a:p>
          <a:p>
            <a:pPr marL="457200" indent="-457200">
              <a:spcBef>
                <a:spcPct val="50000"/>
              </a:spcBef>
              <a:buFont typeface="Wingdings" panose="05000000000000000000" pitchFamily="2" charset="2"/>
              <a:buChar char="q"/>
            </a:pPr>
            <a:r>
              <a:rPr lang="zh-CN" altLang="en-US" sz="4000" b="1" dirty="0">
                <a:latin typeface="Times New Roman" panose="02020603050405020304" pitchFamily="18" charset="0"/>
              </a:rPr>
              <a:t>如何实现不同岗位绩效水平的横向比较？</a:t>
            </a:r>
            <a:endParaRPr lang="zh-CN" altLang="en-US" sz="4000" b="1" dirty="0">
              <a:latin typeface="Times New Roman" panose="02020603050405020304"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2335" name="表格 92334"/>
          <p:cNvGraphicFramePr/>
          <p:nvPr/>
        </p:nvGraphicFramePr>
        <p:xfrm>
          <a:off x="228600" y="1143000"/>
          <a:ext cx="8763000" cy="5486400"/>
        </p:xfrm>
        <a:graphic>
          <a:graphicData uri="http://schemas.openxmlformats.org/drawingml/2006/table">
            <a:tbl>
              <a:tblPr/>
              <a:tblGrid>
                <a:gridCol w="1038225"/>
                <a:gridCol w="766763"/>
                <a:gridCol w="765175"/>
                <a:gridCol w="681037"/>
                <a:gridCol w="850900"/>
                <a:gridCol w="850900"/>
                <a:gridCol w="679450"/>
                <a:gridCol w="766763"/>
                <a:gridCol w="679450"/>
                <a:gridCol w="595312"/>
                <a:gridCol w="596900"/>
                <a:gridCol w="492125"/>
              </a:tblGrid>
              <a:tr h="579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绩考相对位置</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奖</a:t>
                      </a:r>
                      <a:endParaRPr lang="zh-CN" altLang="en-US" sz="1600" dirty="0"/>
                    </a:p>
                    <a:p>
                      <a:pPr marL="0" lvl="0" indent="0" algn="ctr" eaLnBrk="0" hangingPunct="0">
                        <a:spcBef>
                          <a:spcPct val="0"/>
                        </a:spcBef>
                        <a:buNone/>
                      </a:pPr>
                      <a:r>
                        <a:rPr lang="zh-CN" altLang="en-US" sz="1600" dirty="0"/>
                        <a:t>金</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加</a:t>
                      </a:r>
                      <a:endParaRPr lang="zh-CN" altLang="en-US" sz="1600" dirty="0"/>
                    </a:p>
                    <a:p>
                      <a:pPr marL="0" lvl="0" indent="0" algn="ctr" eaLnBrk="0" hangingPunct="0">
                        <a:spcBef>
                          <a:spcPct val="0"/>
                        </a:spcBef>
                        <a:buNone/>
                      </a:pPr>
                      <a:r>
                        <a:rPr lang="zh-CN" altLang="en-US" sz="1600" dirty="0"/>
                        <a:t>薪</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晋</a:t>
                      </a:r>
                      <a:endParaRPr lang="zh-CN" altLang="en-US" sz="1600" dirty="0"/>
                    </a:p>
                    <a:p>
                      <a:pPr marL="0" lvl="0" indent="0" algn="ctr" eaLnBrk="0" hangingPunct="0">
                        <a:spcBef>
                          <a:spcPct val="0"/>
                        </a:spcBef>
                        <a:buNone/>
                      </a:pPr>
                      <a:r>
                        <a:rPr lang="zh-CN" altLang="en-US" sz="1600" dirty="0"/>
                        <a:t>职</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出国</a:t>
                      </a:r>
                      <a:endParaRPr lang="zh-CN" altLang="en-US" sz="1600" dirty="0"/>
                    </a:p>
                    <a:p>
                      <a:pPr marL="0" lvl="0" indent="0" algn="ctr" eaLnBrk="0" hangingPunct="0">
                        <a:spcBef>
                          <a:spcPct val="0"/>
                        </a:spcBef>
                        <a:buNone/>
                      </a:pPr>
                      <a:r>
                        <a:rPr lang="zh-CN" altLang="en-US" sz="1600" dirty="0"/>
                        <a:t>培训</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en-US" altLang="zh-CN" sz="1600" dirty="0"/>
                        <a:t> </a:t>
                      </a:r>
                      <a:r>
                        <a:rPr lang="zh-CN" altLang="en-US" sz="1600" dirty="0"/>
                        <a:t>国内</a:t>
                      </a:r>
                      <a:endParaRPr lang="zh-CN" altLang="en-US" sz="1600" dirty="0"/>
                    </a:p>
                    <a:p>
                      <a:pPr marL="0" lvl="0" indent="0" algn="ctr" eaLnBrk="0" hangingPunct="0">
                        <a:spcBef>
                          <a:spcPct val="0"/>
                        </a:spcBef>
                        <a:buNone/>
                      </a:pPr>
                      <a:r>
                        <a:rPr lang="zh-CN" altLang="en-US" sz="1600" dirty="0"/>
                        <a:t>培训</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出国</a:t>
                      </a:r>
                      <a:endParaRPr lang="zh-CN" altLang="en-US" sz="1600" dirty="0"/>
                    </a:p>
                    <a:p>
                      <a:pPr marL="0" lvl="0" indent="0" algn="ctr" eaLnBrk="0" hangingPunct="0">
                        <a:spcBef>
                          <a:spcPct val="0"/>
                        </a:spcBef>
                        <a:buNone/>
                      </a:pPr>
                      <a:r>
                        <a:rPr lang="zh-CN" altLang="en-US" sz="1600" dirty="0"/>
                        <a:t>旅游</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国内</a:t>
                      </a:r>
                      <a:endParaRPr lang="zh-CN" altLang="en-US" sz="1600" dirty="0"/>
                    </a:p>
                    <a:p>
                      <a:pPr marL="0" lvl="0" indent="0" algn="ctr" eaLnBrk="0" hangingPunct="0">
                        <a:spcBef>
                          <a:spcPct val="0"/>
                        </a:spcBef>
                        <a:buNone/>
                      </a:pPr>
                      <a:r>
                        <a:rPr lang="zh-CN" altLang="en-US" sz="1600" dirty="0"/>
                        <a:t>旅游</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带薪假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降</a:t>
                      </a:r>
                      <a:endParaRPr lang="zh-CN" altLang="en-US" sz="1600" dirty="0"/>
                    </a:p>
                    <a:p>
                      <a:pPr marL="0" lvl="0" indent="0" algn="ctr" eaLnBrk="0" hangingPunct="0">
                        <a:spcBef>
                          <a:spcPct val="0"/>
                        </a:spcBef>
                        <a:buNone/>
                      </a:pPr>
                      <a:r>
                        <a:rPr lang="zh-CN" altLang="en-US" sz="1600" dirty="0"/>
                        <a:t>薪</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降</a:t>
                      </a:r>
                      <a:endParaRPr lang="zh-CN" altLang="en-US" sz="1600" dirty="0"/>
                    </a:p>
                    <a:p>
                      <a:pPr marL="0" lvl="0" indent="0" algn="ctr" eaLnBrk="0" hangingPunct="0">
                        <a:spcBef>
                          <a:spcPct val="0"/>
                        </a:spcBef>
                        <a:buNone/>
                      </a:pPr>
                      <a:r>
                        <a:rPr lang="zh-CN" altLang="en-US" sz="1600" dirty="0"/>
                        <a:t>职</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解</a:t>
                      </a:r>
                      <a:endParaRPr lang="zh-CN" altLang="en-US" sz="1600" dirty="0"/>
                    </a:p>
                    <a:p>
                      <a:pPr marL="0" lvl="0" indent="0" algn="ctr" eaLnBrk="0" hangingPunct="0">
                        <a:spcBef>
                          <a:spcPct val="0"/>
                        </a:spcBef>
                        <a:buNone/>
                      </a:pPr>
                      <a:r>
                        <a:rPr lang="zh-CN" altLang="en-US" sz="1600" dirty="0"/>
                        <a:t>聘</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顶尖</a:t>
                      </a:r>
                      <a:r>
                        <a:rPr lang="en-US" altLang="zh-CN" sz="1600"/>
                        <a:t>5%</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年薪</a:t>
                      </a:r>
                      <a:r>
                        <a:rPr lang="en-US" altLang="zh-CN" sz="1600"/>
                        <a:t>80%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或</a:t>
                      </a:r>
                      <a:r>
                        <a:rPr lang="en-US" altLang="zh-CN" sz="1600"/>
                        <a:t>1</a:t>
                      </a:r>
                      <a:r>
                        <a:rPr lang="zh-CN" altLang="en-US" sz="1600" dirty="0"/>
                        <a:t>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或</a:t>
                      </a:r>
                      <a:r>
                        <a:rPr lang="en-US" altLang="zh-CN" sz="1600"/>
                        <a:t>2</a:t>
                      </a:r>
                      <a:r>
                        <a:rPr lang="zh-CN" altLang="en-US" sz="1600" dirty="0"/>
                        <a:t>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5</a:t>
                      </a:r>
                      <a:r>
                        <a:rPr lang="en-US" altLang="zh-CN" sz="1600">
                          <a:latin typeface="Arial" panose="020B0604020202020204" pitchFamily="34" charset="0"/>
                        </a:rPr>
                        <a:t>—</a:t>
                      </a:r>
                      <a:r>
                        <a:rPr lang="en-US" altLang="zh-CN" sz="1600"/>
                        <a:t>10%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年薪</a:t>
                      </a:r>
                      <a:r>
                        <a:rPr lang="en-US" altLang="zh-CN" sz="1600"/>
                        <a:t>60%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候升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1</a:t>
                      </a:r>
                      <a:r>
                        <a:rPr lang="zh-CN" altLang="en-US" sz="1600" dirty="0"/>
                        <a:t>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3</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1</a:t>
                      </a:r>
                      <a:r>
                        <a:rPr lang="zh-CN" altLang="en-US" sz="1600" dirty="0"/>
                        <a:t>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或</a:t>
                      </a:r>
                      <a:r>
                        <a:rPr lang="en-US" altLang="zh-CN" sz="1600"/>
                        <a:t>15</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10</a:t>
                      </a:r>
                      <a:r>
                        <a:rPr lang="en-US" altLang="zh-CN" sz="1600">
                          <a:latin typeface="Arial" panose="020B0604020202020204" pitchFamily="34" charset="0"/>
                        </a:rPr>
                        <a:t>—</a:t>
                      </a:r>
                      <a:r>
                        <a:rPr lang="en-US" altLang="zh-CN" sz="1600"/>
                        <a:t>20%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年薪</a:t>
                      </a:r>
                      <a:r>
                        <a:rPr lang="en-US" altLang="zh-CN" sz="1600"/>
                        <a:t>40%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预选</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1</a:t>
                      </a:r>
                      <a:r>
                        <a:rPr lang="zh-CN" altLang="en-US" sz="1600" dirty="0"/>
                        <a:t>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3</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1</a:t>
                      </a:r>
                      <a:r>
                        <a:rPr lang="zh-CN" altLang="en-US" sz="1600" dirty="0"/>
                        <a:t>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或</a:t>
                      </a:r>
                      <a:r>
                        <a:rPr lang="en-US" altLang="zh-CN" sz="1600"/>
                        <a:t>15</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20</a:t>
                      </a:r>
                      <a:r>
                        <a:rPr lang="en-US" altLang="zh-CN" sz="1600">
                          <a:latin typeface="Arial" panose="020B0604020202020204" pitchFamily="34" charset="0"/>
                        </a:rPr>
                        <a:t>—</a:t>
                      </a:r>
                      <a:r>
                        <a:rPr lang="en-US" altLang="zh-CN" sz="1600"/>
                        <a:t>30%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年薪</a:t>
                      </a:r>
                      <a:r>
                        <a:rPr lang="en-US" altLang="zh-CN" sz="1600"/>
                        <a:t>20%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3</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或</a:t>
                      </a:r>
                      <a:r>
                        <a:rPr lang="en-US" altLang="zh-CN" sz="1400"/>
                        <a:t>3</a:t>
                      </a:r>
                      <a:r>
                        <a:rPr lang="zh-CN" altLang="en-US" sz="1400" dirty="0"/>
                        <a:t>天</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1</a:t>
                      </a:r>
                      <a:r>
                        <a:rPr lang="zh-CN" altLang="en-US" sz="1600" dirty="0"/>
                        <a:t>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30</a:t>
                      </a:r>
                      <a:r>
                        <a:rPr lang="en-US" altLang="zh-CN" sz="1600">
                          <a:latin typeface="Arial" panose="020B0604020202020204" pitchFamily="34" charset="0"/>
                        </a:rPr>
                        <a:t>—</a:t>
                      </a:r>
                      <a:r>
                        <a:rPr lang="en-US" altLang="zh-CN" sz="1600"/>
                        <a:t>40%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年薪</a:t>
                      </a: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40</a:t>
                      </a:r>
                      <a:r>
                        <a:rPr lang="en-US" altLang="zh-CN" sz="1600">
                          <a:latin typeface="Arial" panose="020B0604020202020204" pitchFamily="34" charset="0"/>
                        </a:rPr>
                        <a:t>—</a:t>
                      </a:r>
                      <a:r>
                        <a:rPr lang="en-US" altLang="zh-CN" sz="1600"/>
                        <a:t>50%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0.5</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50</a:t>
                      </a:r>
                      <a:r>
                        <a:rPr lang="en-US" altLang="zh-CN" sz="1600">
                          <a:latin typeface="Arial" panose="020B0604020202020204" pitchFamily="34" charset="0"/>
                        </a:rPr>
                        <a:t>—</a:t>
                      </a:r>
                      <a:r>
                        <a:rPr lang="en-US" altLang="zh-CN" sz="1600"/>
                        <a:t>90%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90</a:t>
                      </a:r>
                      <a:r>
                        <a:rPr lang="en-US" altLang="zh-CN" sz="1600">
                          <a:latin typeface="Arial" panose="020B0604020202020204" pitchFamily="34" charset="0"/>
                        </a:rPr>
                        <a:t>—</a:t>
                      </a:r>
                      <a:r>
                        <a:rPr lang="en-US" altLang="zh-CN" sz="1600"/>
                        <a:t>95%</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95</a:t>
                      </a:r>
                      <a:r>
                        <a:rPr lang="en-US" altLang="zh-CN" sz="1600">
                          <a:latin typeface="Arial" panose="020B0604020202020204" pitchFamily="34" charset="0"/>
                        </a:rPr>
                        <a:t>—</a:t>
                      </a:r>
                      <a:r>
                        <a:rPr lang="en-US" altLang="zh-CN" sz="1600"/>
                        <a:t>98%</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最后</a:t>
                      </a:r>
                      <a:r>
                        <a:rPr lang="en-US" altLang="zh-CN" sz="1600"/>
                        <a:t>2%</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是</a:t>
                      </a: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合计</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40%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50%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8%</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92333" name="文本框 92332"/>
          <p:cNvSpPr txBox="1"/>
          <p:nvPr/>
        </p:nvSpPr>
        <p:spPr>
          <a:xfrm>
            <a:off x="457200" y="277813"/>
            <a:ext cx="8458200" cy="636587"/>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3200" b="1">
                <a:latin typeface="黑体" panose="02010609060101010101" pitchFamily="2" charset="-122"/>
                <a:ea typeface="黑体" panose="02010609060101010101" pitchFamily="2" charset="-122"/>
              </a:rPr>
              <a:t>3</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1</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a:t>
            </a:r>
            <a:r>
              <a:rPr lang="en-US" altLang="zh-CN" sz="3200" b="1">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、管理、技术人员激励实施量表</a:t>
            </a:r>
            <a:endParaRPr lang="zh-CN" altLang="en-US" sz="3200" b="1" dirty="0">
              <a:latin typeface="黑体" panose="02010609060101010101" pitchFamily="2" charset="-122"/>
              <a:ea typeface="黑体" panose="0201060906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3186" name="文本框 93185"/>
          <p:cNvSpPr txBox="1"/>
          <p:nvPr/>
        </p:nvSpPr>
        <p:spPr>
          <a:xfrm>
            <a:off x="381000" y="582613"/>
            <a:ext cx="8458200" cy="636587"/>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3200" b="1">
                <a:latin typeface="黑体" panose="02010609060101010101" pitchFamily="2" charset="-122"/>
                <a:ea typeface="黑体" panose="02010609060101010101" pitchFamily="2" charset="-122"/>
              </a:rPr>
              <a:t>3</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1</a:t>
            </a:r>
            <a:r>
              <a:rPr lang="en-US" altLang="zh-CN" sz="3200" b="1">
                <a:latin typeface="Times New Roman" panose="02020603050405020304" pitchFamily="18" charset="0"/>
                <a:ea typeface="黑体" panose="02010609060101010101" pitchFamily="2" charset="-122"/>
              </a:rPr>
              <a:t>—</a:t>
            </a:r>
            <a:r>
              <a:rPr lang="en-US" altLang="zh-CN" sz="3200" b="1">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a:t>
            </a:r>
            <a:r>
              <a:rPr lang="en-US" altLang="zh-CN" sz="3200" b="1">
                <a:latin typeface="黑体" panose="02010609060101010101" pitchFamily="2" charset="-122"/>
                <a:ea typeface="黑体" panose="02010609060101010101" pitchFamily="2" charset="-122"/>
              </a:rPr>
              <a:t>2</a:t>
            </a:r>
            <a:r>
              <a:rPr lang="zh-CN" altLang="en-US" sz="3200" b="1" dirty="0">
                <a:latin typeface="黑体" panose="02010609060101010101" pitchFamily="2" charset="-122"/>
                <a:ea typeface="黑体" panose="02010609060101010101" pitchFamily="2" charset="-122"/>
              </a:rPr>
              <a:t>、普通员工激励实施量表</a:t>
            </a:r>
            <a:endParaRPr lang="zh-CN" altLang="en-US" sz="3200" b="1" dirty="0">
              <a:latin typeface="黑体" panose="02010609060101010101" pitchFamily="2" charset="-122"/>
              <a:ea typeface="黑体" panose="02010609060101010101" pitchFamily="2" charset="-122"/>
            </a:endParaRPr>
          </a:p>
        </p:txBody>
      </p:sp>
      <p:graphicFrame>
        <p:nvGraphicFramePr>
          <p:cNvPr id="93359" name="表格 93358"/>
          <p:cNvGraphicFramePr/>
          <p:nvPr/>
        </p:nvGraphicFramePr>
        <p:xfrm>
          <a:off x="381000" y="1577975"/>
          <a:ext cx="8494713" cy="4899025"/>
        </p:xfrm>
        <a:graphic>
          <a:graphicData uri="http://schemas.openxmlformats.org/drawingml/2006/table">
            <a:tbl>
              <a:tblPr/>
              <a:tblGrid>
                <a:gridCol w="1038225"/>
                <a:gridCol w="1095375"/>
                <a:gridCol w="762000"/>
                <a:gridCol w="838200"/>
                <a:gridCol w="838200"/>
                <a:gridCol w="914400"/>
                <a:gridCol w="381000"/>
                <a:gridCol w="457200"/>
                <a:gridCol w="409575"/>
                <a:gridCol w="595313"/>
                <a:gridCol w="596900"/>
                <a:gridCol w="568325"/>
              </a:tblGrid>
              <a:tr h="579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绩考相对位置</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奖</a:t>
                      </a:r>
                      <a:endParaRPr lang="zh-CN" altLang="en-US" sz="1600" dirty="0"/>
                    </a:p>
                    <a:p>
                      <a:pPr marL="0" lvl="0" indent="0" algn="ctr" eaLnBrk="0" hangingPunct="0">
                        <a:spcBef>
                          <a:spcPct val="0"/>
                        </a:spcBef>
                        <a:buNone/>
                      </a:pPr>
                      <a:r>
                        <a:rPr lang="zh-CN" altLang="en-US" sz="1600" dirty="0"/>
                        <a:t>金</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加</a:t>
                      </a:r>
                      <a:endParaRPr lang="zh-CN" altLang="en-US" sz="1600" dirty="0"/>
                    </a:p>
                    <a:p>
                      <a:pPr marL="0" lvl="0" indent="0" algn="ctr" eaLnBrk="0" hangingPunct="0">
                        <a:spcBef>
                          <a:spcPct val="0"/>
                        </a:spcBef>
                        <a:buNone/>
                      </a:pPr>
                      <a:r>
                        <a:rPr lang="zh-CN" altLang="en-US" sz="1600" dirty="0"/>
                        <a:t>薪</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出国</a:t>
                      </a:r>
                      <a:endParaRPr lang="zh-CN" altLang="en-US" sz="1600" dirty="0"/>
                    </a:p>
                    <a:p>
                      <a:pPr marL="0" lvl="0" indent="0" algn="ctr" eaLnBrk="0" hangingPunct="0">
                        <a:spcBef>
                          <a:spcPct val="0"/>
                        </a:spcBef>
                        <a:buNone/>
                      </a:pPr>
                      <a:r>
                        <a:rPr lang="zh-CN" altLang="en-US" sz="1600" dirty="0"/>
                        <a:t>旅游</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国内</a:t>
                      </a:r>
                      <a:endParaRPr lang="zh-CN" altLang="en-US" sz="1600" dirty="0"/>
                    </a:p>
                    <a:p>
                      <a:pPr marL="0" lvl="0" indent="0" algn="ctr" eaLnBrk="0" hangingPunct="0">
                        <a:spcBef>
                          <a:spcPct val="0"/>
                        </a:spcBef>
                        <a:buNone/>
                      </a:pPr>
                      <a:r>
                        <a:rPr lang="zh-CN" altLang="en-US" sz="1600" dirty="0"/>
                        <a:t>旅游</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带薪假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其它</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其它</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其它</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降</a:t>
                      </a:r>
                      <a:endParaRPr lang="zh-CN" altLang="en-US" sz="1600" dirty="0"/>
                    </a:p>
                    <a:p>
                      <a:pPr marL="0" lvl="0" indent="0" algn="ctr" eaLnBrk="0" hangingPunct="0">
                        <a:spcBef>
                          <a:spcPct val="0"/>
                        </a:spcBef>
                        <a:buNone/>
                      </a:pPr>
                      <a:r>
                        <a:rPr lang="zh-CN" altLang="en-US" sz="1600" dirty="0"/>
                        <a:t>薪</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降</a:t>
                      </a:r>
                      <a:endParaRPr lang="zh-CN" altLang="en-US" sz="1600" dirty="0"/>
                    </a:p>
                    <a:p>
                      <a:pPr marL="0" lvl="0" indent="0" algn="ctr" eaLnBrk="0" hangingPunct="0">
                        <a:spcBef>
                          <a:spcPct val="0"/>
                        </a:spcBef>
                        <a:buNone/>
                      </a:pPr>
                      <a:r>
                        <a:rPr lang="zh-CN" altLang="en-US" sz="1600" dirty="0"/>
                        <a:t>职</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eaLnBrk="0" hangingPunct="0">
                        <a:spcBef>
                          <a:spcPct val="0"/>
                        </a:spcBef>
                        <a:buNone/>
                      </a:pPr>
                      <a:r>
                        <a:rPr lang="zh-CN" altLang="en-US" sz="1600" dirty="0"/>
                        <a:t>解</a:t>
                      </a:r>
                      <a:endParaRPr lang="zh-CN" altLang="en-US" sz="1600" dirty="0"/>
                    </a:p>
                    <a:p>
                      <a:pPr marL="0" lvl="0" indent="0" algn="ctr" eaLnBrk="0" hangingPunct="0">
                        <a:spcBef>
                          <a:spcPct val="0"/>
                        </a:spcBef>
                        <a:buNone/>
                      </a:pPr>
                      <a:r>
                        <a:rPr lang="zh-CN" altLang="en-US" sz="1600" dirty="0"/>
                        <a:t>聘</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83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顶尖</a:t>
                      </a:r>
                      <a:r>
                        <a:rPr lang="en-US" altLang="zh-CN" sz="1600"/>
                        <a:t>5%</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年薪</a:t>
                      </a:r>
                      <a:r>
                        <a:rPr lang="en-US" altLang="zh-CN" sz="1600"/>
                        <a:t>80%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7</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10</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37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5</a:t>
                      </a:r>
                      <a:r>
                        <a:rPr lang="en-US" altLang="zh-CN" sz="1600">
                          <a:latin typeface="Arial" panose="020B0604020202020204" pitchFamily="34" charset="0"/>
                        </a:rPr>
                        <a:t>—</a:t>
                      </a:r>
                      <a:r>
                        <a:rPr lang="en-US" altLang="zh-CN" sz="1600"/>
                        <a:t>10%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年薪</a:t>
                      </a:r>
                      <a:r>
                        <a:rPr lang="en-US" altLang="zh-CN" sz="1600"/>
                        <a:t>60%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5</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1</a:t>
                      </a:r>
                      <a:r>
                        <a:rPr lang="zh-CN" altLang="en-US" sz="1600" dirty="0"/>
                        <a:t>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或</a:t>
                      </a:r>
                      <a:r>
                        <a:rPr lang="en-US" altLang="zh-CN" sz="1600"/>
                        <a:t>15</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6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10</a:t>
                      </a:r>
                      <a:r>
                        <a:rPr lang="en-US" altLang="zh-CN" sz="1600">
                          <a:latin typeface="Arial" panose="020B0604020202020204" pitchFamily="34" charset="0"/>
                        </a:rPr>
                        <a:t>—</a:t>
                      </a:r>
                      <a:r>
                        <a:rPr lang="en-US" altLang="zh-CN" sz="1600"/>
                        <a:t>20%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年薪</a:t>
                      </a:r>
                      <a:r>
                        <a:rPr lang="en-US" altLang="zh-CN" sz="1600"/>
                        <a:t>40%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400" dirty="0"/>
                        <a:t>或</a:t>
                      </a:r>
                      <a:r>
                        <a:rPr lang="en-US" altLang="zh-CN" sz="1400"/>
                        <a:t>3</a:t>
                      </a:r>
                      <a:r>
                        <a:rPr lang="zh-CN" altLang="en-US" sz="1400" dirty="0"/>
                        <a:t>天</a:t>
                      </a:r>
                      <a:endParaRPr lang="zh-CN" altLang="en-US" sz="14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或</a:t>
                      </a:r>
                      <a:r>
                        <a:rPr lang="en-US" altLang="zh-CN" sz="1600"/>
                        <a:t>15</a:t>
                      </a:r>
                      <a:r>
                        <a:rPr lang="zh-CN" altLang="en-US" sz="1600" dirty="0"/>
                        <a:t>天</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20</a:t>
                      </a:r>
                      <a:r>
                        <a:rPr lang="en-US" altLang="zh-CN" sz="1600">
                          <a:latin typeface="Arial" panose="020B0604020202020204" pitchFamily="34" charset="0"/>
                        </a:rPr>
                        <a:t>—</a:t>
                      </a:r>
                      <a:r>
                        <a:rPr lang="en-US" altLang="zh-CN" sz="1600"/>
                        <a:t>30%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年薪</a:t>
                      </a:r>
                      <a:r>
                        <a:rPr lang="en-US" altLang="zh-CN" sz="1600"/>
                        <a:t>20%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4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或</a:t>
                      </a:r>
                      <a:r>
                        <a:rPr lang="en-US" altLang="zh-CN" sz="1600"/>
                        <a:t>1</a:t>
                      </a:r>
                      <a:r>
                        <a:rPr lang="zh-CN" altLang="en-US" sz="1600" dirty="0"/>
                        <a:t>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30</a:t>
                      </a:r>
                      <a:r>
                        <a:rPr lang="en-US" altLang="zh-CN" sz="1600">
                          <a:latin typeface="Arial" panose="020B0604020202020204" pitchFamily="34" charset="0"/>
                        </a:rPr>
                        <a:t>—</a:t>
                      </a:r>
                      <a:r>
                        <a:rPr lang="en-US" altLang="zh-CN" sz="1600"/>
                        <a:t>40%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年薪</a:t>
                      </a: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40</a:t>
                      </a:r>
                      <a:r>
                        <a:rPr lang="en-US" altLang="zh-CN" sz="1600">
                          <a:latin typeface="Arial" panose="020B0604020202020204" pitchFamily="34" charset="0"/>
                        </a:rPr>
                        <a:t>—</a:t>
                      </a:r>
                      <a:r>
                        <a:rPr lang="en-US" altLang="zh-CN" sz="1600"/>
                        <a:t>50%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0.5</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50</a:t>
                      </a:r>
                      <a:r>
                        <a:rPr lang="en-US" altLang="zh-CN" sz="1600">
                          <a:latin typeface="Arial" panose="020B0604020202020204" pitchFamily="34" charset="0"/>
                        </a:rPr>
                        <a:t>—</a:t>
                      </a:r>
                      <a:r>
                        <a:rPr lang="en-US" altLang="zh-CN" sz="1600"/>
                        <a:t>90%</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90</a:t>
                      </a:r>
                      <a:r>
                        <a:rPr lang="en-US" altLang="zh-CN" sz="1600">
                          <a:latin typeface="Arial" panose="020B0604020202020204" pitchFamily="34" charset="0"/>
                        </a:rPr>
                        <a:t>—</a:t>
                      </a:r>
                      <a:r>
                        <a:rPr lang="en-US" altLang="zh-CN" sz="1600"/>
                        <a:t>95%</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03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95</a:t>
                      </a:r>
                      <a:r>
                        <a:rPr lang="en-US" altLang="zh-CN" sz="1600">
                          <a:latin typeface="Arial" panose="020B0604020202020204" pitchFamily="34" charset="0"/>
                        </a:rPr>
                        <a:t>—</a:t>
                      </a:r>
                      <a:r>
                        <a:rPr lang="en-US" altLang="zh-CN" sz="1600"/>
                        <a:t>98%</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1</a:t>
                      </a:r>
                      <a:r>
                        <a:rPr lang="zh-CN" altLang="en-US" sz="1600" dirty="0"/>
                        <a:t>级</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最后</a:t>
                      </a:r>
                      <a:r>
                        <a:rPr lang="en-US" altLang="zh-CN" sz="1600"/>
                        <a:t>2%</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dirty="0"/>
                        <a:t>是</a:t>
                      </a:r>
                      <a:endParaRPr lang="zh-CN" altLang="en-US" sz="1600"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合计</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40%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50%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8%</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en-US" altLang="zh-CN" sz="1600"/>
                        <a:t>2%</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4210" name="文本框 94209"/>
          <p:cNvSpPr txBox="1"/>
          <p:nvPr/>
        </p:nvSpPr>
        <p:spPr>
          <a:xfrm>
            <a:off x="990600" y="2306638"/>
            <a:ext cx="7315200" cy="3560762"/>
          </a:xfrm>
          <a:prstGeom prst="rect">
            <a:avLst/>
          </a:prstGeom>
          <a:noFill/>
          <a:ln w="9525">
            <a:noFill/>
          </a:ln>
        </p:spPr>
        <p:txBody>
          <a:bodyPr>
            <a:spAutoFit/>
          </a:bodyPr>
          <a:p>
            <a:pPr marL="457200" indent="-457200" algn="just">
              <a:spcBef>
                <a:spcPct val="50000"/>
              </a:spcBef>
              <a:buFont typeface="Wingdings" panose="05000000000000000000" pitchFamily="2" charset="2"/>
            </a:pPr>
            <a:r>
              <a:rPr lang="zh-CN" altLang="en-US" sz="2400" b="1" dirty="0">
                <a:latin typeface="Times New Roman" panose="02020603050405020304" pitchFamily="18" charset="0"/>
                <a:ea typeface="楷体_GB2312" pitchFamily="49" charset="-122"/>
              </a:rPr>
              <a:t>要解决的问题：</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把目标选择的权力交给被管理者个人，完全由他自已选择确立他的工作目标。</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任何人都有惰性，对于被转化来的企业组织目标，能够选择低目标，绝不会选择高目标。</a:t>
            </a:r>
            <a:endParaRPr lang="zh-CN" altLang="en-US" sz="2400" dirty="0">
              <a:latin typeface="Times New Roman" panose="02020603050405020304" pitchFamily="18" charset="0"/>
            </a:endParaRPr>
          </a:p>
          <a:p>
            <a:pPr marL="457200" indent="-457200" algn="just">
              <a:spcBef>
                <a:spcPct val="50000"/>
              </a:spcBef>
              <a:buFont typeface="Wingdings" panose="05000000000000000000" pitchFamily="2" charset="2"/>
              <a:buChar char="q"/>
            </a:pPr>
            <a:r>
              <a:rPr lang="zh-CN" altLang="en-US" sz="2400" dirty="0">
                <a:latin typeface="Times New Roman" panose="02020603050405020304" pitchFamily="18" charset="0"/>
              </a:rPr>
              <a:t>与目标考核制度对应，在确立个人的工作目标之前，制定目标选择激励制度，让岗位角色个人都只能选择充分高，但又能通过努力实现的目标。</a:t>
            </a:r>
            <a:endParaRPr lang="zh-CN" altLang="en-US" sz="2400">
              <a:latin typeface="Times New Roman" panose="02020603050405020304" pitchFamily="18" charset="0"/>
            </a:endParaRPr>
          </a:p>
        </p:txBody>
      </p:sp>
      <p:sp>
        <p:nvSpPr>
          <p:cNvPr id="94211" name="文本框 94210"/>
          <p:cNvSpPr txBox="1"/>
          <p:nvPr/>
        </p:nvSpPr>
        <p:spPr>
          <a:xfrm>
            <a:off x="838200" y="688975"/>
            <a:ext cx="76962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、建立目标选择激励制度</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9442" name="文本框 189441"/>
          <p:cNvSpPr txBox="1"/>
          <p:nvPr/>
        </p:nvSpPr>
        <p:spPr>
          <a:xfrm>
            <a:off x="838200" y="76200"/>
            <a:ext cx="7696200" cy="701675"/>
          </a:xfrm>
          <a:prstGeom prst="rect">
            <a:avLst/>
          </a:prstGeom>
          <a:noFill/>
          <a:ln w="9525">
            <a:noFill/>
          </a:ln>
        </p:spPr>
        <p:txBody>
          <a:bodyPr>
            <a:spAutoFit/>
          </a:bodyPr>
          <a:p>
            <a:pPr algn="ctr">
              <a:spcBef>
                <a:spcPct val="50000"/>
              </a:spcBef>
            </a:pPr>
            <a:r>
              <a:rPr lang="zh-CN" altLang="en-US" sz="4000" dirty="0">
                <a:latin typeface="Times New Roman" panose="02020603050405020304" pitchFamily="18" charset="0"/>
                <a:ea typeface="黑体" panose="02010609060101010101" pitchFamily="2" charset="-122"/>
              </a:rPr>
              <a:t>结义出英雄</a:t>
            </a:r>
            <a:r>
              <a:rPr lang="zh-CN" altLang="en-US" sz="4000" dirty="0">
                <a:latin typeface="Times New Roman" panose="02020603050405020304" pitchFamily="18" charset="0"/>
              </a:rPr>
              <a:t> </a:t>
            </a:r>
            <a:endParaRPr lang="zh-CN" altLang="en-US" sz="4000">
              <a:latin typeface="Times New Roman" panose="02020603050405020304" pitchFamily="18" charset="0"/>
            </a:endParaRPr>
          </a:p>
        </p:txBody>
      </p:sp>
      <p:sp>
        <p:nvSpPr>
          <p:cNvPr id="189443" name="文本框 189442"/>
          <p:cNvSpPr txBox="1"/>
          <p:nvPr/>
        </p:nvSpPr>
        <p:spPr>
          <a:xfrm>
            <a:off x="76200" y="838200"/>
            <a:ext cx="8991600" cy="5310188"/>
          </a:xfrm>
          <a:prstGeom prst="rect">
            <a:avLst/>
          </a:prstGeom>
          <a:noFill/>
          <a:ln w="9525">
            <a:noFill/>
          </a:ln>
        </p:spPr>
        <p:txBody>
          <a:bodyPr>
            <a:spAutoFit/>
          </a:bodyPr>
          <a:p>
            <a:pPr marL="457200" indent="-457200" algn="ctr"/>
            <a:r>
              <a:rPr lang="en-US" altLang="zh-CN">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ea typeface="华文新魏" panose="02010800040101010101" pitchFamily="2" charset="-122"/>
              </a:rPr>
              <a:t>游戏第一、第二回合的玩法</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en-US" altLang="zh-CN">
                <a:latin typeface="Times New Roman" panose="02020603050405020304" pitchFamily="18" charset="0"/>
              </a:rPr>
              <a:t>6</a:t>
            </a:r>
            <a:r>
              <a:rPr lang="zh-CN" altLang="en-US" dirty="0">
                <a:latin typeface="Times New Roman" panose="02020603050405020304" pitchFamily="18" charset="0"/>
              </a:rPr>
              <a:t>人一组，抽牌确定联手团队，由其中三个隔位人构成；</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一副扑克，每人</a:t>
            </a:r>
            <a:r>
              <a:rPr lang="en-US" altLang="zh-CN">
                <a:latin typeface="Times New Roman" panose="02020603050405020304" pitchFamily="18" charset="0"/>
              </a:rPr>
              <a:t>9</a:t>
            </a:r>
            <a:r>
              <a:rPr lang="zh-CN" altLang="en-US" dirty="0">
                <a:latin typeface="Times New Roman" panose="02020603050405020304" pitchFamily="18" charset="0"/>
              </a:rPr>
              <a:t>张，按“跑得快”玩；</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牌摸完之后，联手三人交换读牌，三人相互秘密换牌</a:t>
            </a:r>
            <a:r>
              <a:rPr lang="en-US" altLang="zh-CN">
                <a:latin typeface="Times New Roman" panose="02020603050405020304" pitchFamily="18" charset="0"/>
              </a:rPr>
              <a:t>3</a:t>
            </a:r>
            <a:r>
              <a:rPr lang="zh-CN" altLang="en-US" dirty="0">
                <a:latin typeface="Times New Roman" panose="02020603050405020304" pitchFamily="18" charset="0"/>
              </a:rPr>
              <a:t>次，每次</a:t>
            </a:r>
            <a:r>
              <a:rPr lang="en-US" altLang="zh-CN">
                <a:latin typeface="Times New Roman" panose="02020603050405020304" pitchFamily="18" charset="0"/>
              </a:rPr>
              <a:t>3</a:t>
            </a:r>
            <a:r>
              <a:rPr lang="zh-CN" altLang="en-US" dirty="0">
                <a:latin typeface="Times New Roman" panose="02020603050405020304" pitchFamily="18" charset="0"/>
              </a:rPr>
              <a:t>张；</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六人中有五人跑了，这一回合就结束了，开始计分。 </a:t>
            </a:r>
            <a:endParaRPr lang="zh-CN" altLang="en-US" dirty="0">
              <a:latin typeface="Times New Roman" panose="02020603050405020304" pitchFamily="18" charset="0"/>
            </a:endParaRPr>
          </a:p>
          <a:p>
            <a:pPr marL="457200" indent="-457200" algn="ctr"/>
            <a:r>
              <a:rPr lang="zh-CN" altLang="en-US" dirty="0">
                <a:latin typeface="Times New Roman" panose="02020603050405020304" pitchFamily="18" charset="0"/>
                <a:ea typeface="华文新魏" panose="02010800040101010101" pitchFamily="2" charset="-122"/>
              </a:rPr>
              <a:t>游戏第三、第四回合的玩法</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en-US" altLang="zh-CN">
                <a:latin typeface="Times New Roman" panose="02020603050405020304" pitchFamily="18" charset="0"/>
              </a:rPr>
              <a:t>6</a:t>
            </a:r>
            <a:r>
              <a:rPr lang="zh-CN" altLang="en-US" dirty="0">
                <a:latin typeface="Times New Roman" panose="02020603050405020304" pitchFamily="18" charset="0"/>
              </a:rPr>
              <a:t>人一组，抽牌确定联手团队，由其中三个隔位人构成；</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一副扑克，每人</a:t>
            </a:r>
            <a:r>
              <a:rPr lang="en-US" altLang="zh-CN">
                <a:latin typeface="Times New Roman" panose="02020603050405020304" pitchFamily="18" charset="0"/>
              </a:rPr>
              <a:t>9</a:t>
            </a:r>
            <a:r>
              <a:rPr lang="zh-CN" altLang="en-US" dirty="0">
                <a:latin typeface="Times New Roman" panose="02020603050405020304" pitchFamily="18" charset="0"/>
              </a:rPr>
              <a:t>张，按“跑得快”玩，但牌必须摊在自己面前，其他</a:t>
            </a:r>
            <a:r>
              <a:rPr lang="en-US" altLang="zh-CN">
                <a:latin typeface="Times New Roman" panose="02020603050405020304" pitchFamily="18" charset="0"/>
              </a:rPr>
              <a:t>5</a:t>
            </a:r>
            <a:r>
              <a:rPr lang="zh-CN" altLang="en-US" dirty="0">
                <a:latin typeface="Times New Roman" panose="02020603050405020304" pitchFamily="18" charset="0"/>
              </a:rPr>
              <a:t>人都能清楚看到；</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联手三人相互公开换牌</a:t>
            </a:r>
            <a:r>
              <a:rPr lang="en-US" altLang="zh-CN">
                <a:latin typeface="Times New Roman" panose="02020603050405020304" pitchFamily="18" charset="0"/>
              </a:rPr>
              <a:t>3</a:t>
            </a:r>
            <a:r>
              <a:rPr lang="zh-CN" altLang="en-US" dirty="0">
                <a:latin typeface="Times New Roman" panose="02020603050405020304" pitchFamily="18" charset="0"/>
              </a:rPr>
              <a:t>次，每次</a:t>
            </a:r>
            <a:r>
              <a:rPr lang="en-US" altLang="zh-CN">
                <a:latin typeface="Times New Roman" panose="02020603050405020304" pitchFamily="18" charset="0"/>
              </a:rPr>
              <a:t>3</a:t>
            </a:r>
            <a:r>
              <a:rPr lang="zh-CN" altLang="en-US" dirty="0">
                <a:latin typeface="Times New Roman" panose="02020603050405020304" pitchFamily="18" charset="0"/>
              </a:rPr>
              <a:t>张；</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出牌时，联手三人共同谋划；</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当联手成员为难时，其它两人可主动换牌助其过关；</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六人中有五人都跑了，这一回合就结束了，开始计分。 </a:t>
            </a:r>
            <a:endParaRPr lang="zh-CN" altLang="en-US" dirty="0">
              <a:latin typeface="Times New Roman" panose="02020603050405020304" pitchFamily="18" charset="0"/>
            </a:endParaRPr>
          </a:p>
          <a:p>
            <a:pPr marL="457200" indent="-457200" algn="ctr"/>
            <a:r>
              <a:rPr lang="zh-CN" altLang="en-US" dirty="0">
                <a:latin typeface="Times New Roman" panose="02020603050405020304" pitchFamily="18" charset="0"/>
                <a:ea typeface="华文新魏" panose="02010800040101010101" pitchFamily="2" charset="-122"/>
              </a:rPr>
              <a:t>计分方法</a:t>
            </a:r>
            <a:endParaRPr lang="zh-CN" altLang="en-US" dirty="0">
              <a:latin typeface="Times New Roman" panose="02020603050405020304" pitchFamily="18" charset="0"/>
              <a:ea typeface="华文新魏" panose="02010800040101010101" pitchFamily="2" charset="-122"/>
            </a:endParaRPr>
          </a:p>
          <a:p>
            <a:pPr marL="457200" indent="-457200" algn="just">
              <a:buFont typeface="Wingdings" panose="05000000000000000000" pitchFamily="2" charset="2"/>
              <a:buChar char="Ø"/>
            </a:pPr>
            <a:r>
              <a:rPr lang="zh-CN" altLang="en-US" dirty="0">
                <a:latin typeface="Times New Roman" panose="02020603050405020304" pitchFamily="18" charset="0"/>
              </a:rPr>
              <a:t>最后没有跑掉的牌的张数记为负分；</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独斗英雄手中牌斗完了，他人手中牌的总张数为其总得分；</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联手成员手中的牌打完了，他人手中牌的总张数</a:t>
            </a:r>
            <a:r>
              <a:rPr lang="en-US" altLang="zh-CN">
                <a:latin typeface="Times New Roman" panose="02020603050405020304" pitchFamily="18" charset="0"/>
              </a:rPr>
              <a:t>×1/3+</a:t>
            </a:r>
            <a:r>
              <a:rPr lang="zh-CN" altLang="en-US" dirty="0">
                <a:latin typeface="Times New Roman" panose="02020603050405020304" pitchFamily="18" charset="0"/>
              </a:rPr>
              <a:t>三人总得分</a:t>
            </a:r>
            <a:r>
              <a:rPr lang="en-US" altLang="zh-CN">
                <a:latin typeface="Times New Roman" panose="02020603050405020304" pitchFamily="18" charset="0"/>
              </a:rPr>
              <a:t>×1/3</a:t>
            </a:r>
            <a:r>
              <a:rPr lang="zh-CN" altLang="en-US" dirty="0">
                <a:latin typeface="Times New Roman" panose="02020603050405020304" pitchFamily="18" charset="0"/>
              </a:rPr>
              <a:t>；</a:t>
            </a:r>
            <a:endParaRPr lang="zh-CN" altLang="en-US" dirty="0">
              <a:latin typeface="Times New Roman" panose="02020603050405020304" pitchFamily="18" charset="0"/>
            </a:endParaRPr>
          </a:p>
          <a:p>
            <a:pPr marL="457200" indent="-457200" algn="just">
              <a:buFont typeface="Wingdings" panose="05000000000000000000" pitchFamily="2" charset="2"/>
              <a:buChar char="Ø"/>
            </a:pPr>
            <a:r>
              <a:rPr lang="zh-CN" altLang="en-US" dirty="0">
                <a:latin typeface="Times New Roman" panose="02020603050405020304" pitchFamily="18" charset="0"/>
              </a:rPr>
              <a:t>一共斗六个回合，每玩一个回合，独斗英雄与联团成员轮换一次，累计得分最高者为优胜者。  </a:t>
            </a:r>
            <a:endParaRPr lang="zh-CN" altLang="en-US">
              <a:latin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3538" name="文本框 193537"/>
          <p:cNvSpPr txBox="1"/>
          <p:nvPr/>
        </p:nvSpPr>
        <p:spPr>
          <a:xfrm>
            <a:off x="533400" y="685800"/>
            <a:ext cx="8153400" cy="914400"/>
          </a:xfrm>
          <a:prstGeom prst="rect">
            <a:avLst/>
          </a:prstGeom>
          <a:noFill/>
          <a:ln w="9525">
            <a:noFill/>
          </a:ln>
        </p:spPr>
        <p:txBody>
          <a:bodyPr>
            <a:spAutoFit/>
          </a:bodyPr>
          <a:p>
            <a:pPr algn="ctr" eaLnBrk="0" hangingPunct="0"/>
            <a:r>
              <a:rPr lang="en-US" altLang="zh-CN" sz="5400">
                <a:latin typeface="Times New Roman" panose="02020603050405020304" pitchFamily="18" charset="0"/>
                <a:ea typeface="黑体" panose="02010609060101010101" pitchFamily="2" charset="-122"/>
              </a:rPr>
              <a:t>《</a:t>
            </a:r>
            <a:r>
              <a:rPr lang="zh-CN" altLang="en-US" sz="5400" dirty="0">
                <a:latin typeface="Times New Roman" panose="02020603050405020304" pitchFamily="18" charset="0"/>
                <a:ea typeface="黑体" panose="02010609060101010101" pitchFamily="2" charset="-122"/>
              </a:rPr>
              <a:t>结义出英雄</a:t>
            </a:r>
            <a:r>
              <a:rPr lang="en-US" altLang="zh-CN" sz="5400">
                <a:latin typeface="Times New Roman" panose="02020603050405020304" pitchFamily="18" charset="0"/>
                <a:ea typeface="黑体" panose="02010609060101010101" pitchFamily="2" charset="-122"/>
              </a:rPr>
              <a:t>》</a:t>
            </a:r>
            <a:r>
              <a:rPr lang="zh-CN" altLang="en-US" sz="5400" dirty="0">
                <a:latin typeface="Times New Roman" panose="02020603050405020304" pitchFamily="18" charset="0"/>
                <a:ea typeface="黑体" panose="02010609060101010101" pitchFamily="2" charset="-122"/>
              </a:rPr>
              <a:t>计分表</a:t>
            </a:r>
            <a:endParaRPr lang="zh-CN" altLang="en-US" sz="5400">
              <a:latin typeface="Times New Roman" panose="02020603050405020304" pitchFamily="18" charset="0"/>
              <a:ea typeface="黑体" panose="02010609060101010101" pitchFamily="2" charset="-122"/>
            </a:endParaRPr>
          </a:p>
        </p:txBody>
      </p:sp>
      <p:grpSp>
        <p:nvGrpSpPr>
          <p:cNvPr id="193539" name="组合 193538"/>
          <p:cNvGrpSpPr/>
          <p:nvPr/>
        </p:nvGrpSpPr>
        <p:grpSpPr>
          <a:xfrm>
            <a:off x="304800" y="1895475"/>
            <a:ext cx="8534400" cy="4429125"/>
            <a:chOff x="-3" y="-3"/>
            <a:chExt cx="3473" cy="2790"/>
          </a:xfrm>
        </p:grpSpPr>
        <p:grpSp>
          <p:nvGrpSpPr>
            <p:cNvPr id="193540" name="组合 193539"/>
            <p:cNvGrpSpPr/>
            <p:nvPr/>
          </p:nvGrpSpPr>
          <p:grpSpPr>
            <a:xfrm>
              <a:off x="0" y="0"/>
              <a:ext cx="3467" cy="2784"/>
              <a:chOff x="0" y="0"/>
              <a:chExt cx="3467" cy="2784"/>
            </a:xfrm>
          </p:grpSpPr>
          <p:grpSp>
            <p:nvGrpSpPr>
              <p:cNvPr id="193541" name="组合 193540"/>
              <p:cNvGrpSpPr/>
              <p:nvPr/>
            </p:nvGrpSpPr>
            <p:grpSpPr>
              <a:xfrm>
                <a:off x="0" y="0"/>
                <a:ext cx="777" cy="480"/>
                <a:chOff x="0" y="0"/>
                <a:chExt cx="777" cy="480"/>
              </a:xfrm>
            </p:grpSpPr>
            <p:sp>
              <p:nvSpPr>
                <p:cNvPr id="193542" name="矩形 193541"/>
                <p:cNvSpPr/>
                <p:nvPr/>
              </p:nvSpPr>
              <p:spPr>
                <a:xfrm>
                  <a:off x="43" y="0"/>
                  <a:ext cx="691" cy="480"/>
                </a:xfrm>
                <a:prstGeom prst="rect">
                  <a:avLst/>
                </a:prstGeom>
                <a:noFill/>
                <a:ln w="9525">
                  <a:noFill/>
                </a:ln>
              </p:spPr>
              <p:txBody>
                <a:bodyPr/>
                <a:p>
                  <a:r>
                    <a:rPr lang="en-US" altLang="zh-CN" sz="2400" dirty="0">
                      <a:latin typeface="Times New Roman" panose="02020603050405020304" pitchFamily="18" charset="0"/>
                    </a:rPr>
                    <a:t>       </a:t>
                  </a:r>
                  <a:r>
                    <a:rPr lang="zh-CN" altLang="en-US" sz="2400" dirty="0">
                      <a:latin typeface="Times New Roman" panose="02020603050405020304" pitchFamily="18" charset="0"/>
                    </a:rPr>
                    <a:t>第回合   牌主      </a:t>
                  </a:r>
                  <a:endParaRPr lang="zh-CN" altLang="en-US" sz="2400" dirty="0">
                    <a:latin typeface="Times New Roman" panose="02020603050405020304" pitchFamily="18" charset="0"/>
                  </a:endParaRPr>
                </a:p>
                <a:p>
                  <a:pPr algn="ctr" eaLnBrk="0" hangingPunct="0"/>
                  <a:endParaRPr lang="zh-CN" altLang="en-US" sz="2400" dirty="0">
                    <a:latin typeface="Times New Roman" panose="02020603050405020304" pitchFamily="18" charset="0"/>
                  </a:endParaRPr>
                </a:p>
              </p:txBody>
            </p:sp>
            <p:sp>
              <p:nvSpPr>
                <p:cNvPr id="193543" name="矩形 193542"/>
                <p:cNvSpPr/>
                <p:nvPr/>
              </p:nvSpPr>
              <p:spPr>
                <a:xfrm>
                  <a:off x="0" y="0"/>
                  <a:ext cx="777"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44" name="组合 193543"/>
              <p:cNvGrpSpPr/>
              <p:nvPr/>
            </p:nvGrpSpPr>
            <p:grpSpPr>
              <a:xfrm>
                <a:off x="777" y="0"/>
                <a:ext cx="368" cy="480"/>
                <a:chOff x="777" y="0"/>
                <a:chExt cx="368" cy="480"/>
              </a:xfrm>
            </p:grpSpPr>
            <p:sp>
              <p:nvSpPr>
                <p:cNvPr id="193545" name="矩形 193544"/>
                <p:cNvSpPr/>
                <p:nvPr/>
              </p:nvSpPr>
              <p:spPr>
                <a:xfrm>
                  <a:off x="820" y="0"/>
                  <a:ext cx="282" cy="480"/>
                </a:xfrm>
                <a:prstGeom prst="rect">
                  <a:avLst/>
                </a:prstGeom>
                <a:noFill/>
                <a:ln w="9525">
                  <a:noFill/>
                </a:ln>
              </p:spPr>
              <p:txBody>
                <a:bodyPr/>
                <a:p>
                  <a:pPr algn="ctr"/>
                  <a:r>
                    <a:rPr lang="zh-CN" altLang="en-US" sz="2400" dirty="0">
                      <a:latin typeface="Times New Roman" panose="02020603050405020304" pitchFamily="18" charset="0"/>
                    </a:rPr>
                    <a:t>独斗</a:t>
                  </a:r>
                  <a:r>
                    <a:rPr lang="en-US" altLang="zh-CN" sz="2400">
                      <a:latin typeface="Times New Roman" panose="02020603050405020304" pitchFamily="18" charset="0"/>
                    </a:rPr>
                    <a:t>1</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46" name="矩形 193545"/>
                <p:cNvSpPr/>
                <p:nvPr/>
              </p:nvSpPr>
              <p:spPr>
                <a:xfrm>
                  <a:off x="777" y="0"/>
                  <a:ext cx="368"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47" name="组合 193546"/>
              <p:cNvGrpSpPr/>
              <p:nvPr/>
            </p:nvGrpSpPr>
            <p:grpSpPr>
              <a:xfrm>
                <a:off x="1145" y="0"/>
                <a:ext cx="380" cy="480"/>
                <a:chOff x="1145" y="0"/>
                <a:chExt cx="380" cy="480"/>
              </a:xfrm>
            </p:grpSpPr>
            <p:sp>
              <p:nvSpPr>
                <p:cNvPr id="193548" name="矩形 193547"/>
                <p:cNvSpPr/>
                <p:nvPr/>
              </p:nvSpPr>
              <p:spPr>
                <a:xfrm>
                  <a:off x="1188" y="0"/>
                  <a:ext cx="294" cy="480"/>
                </a:xfrm>
                <a:prstGeom prst="rect">
                  <a:avLst/>
                </a:prstGeom>
                <a:noFill/>
                <a:ln w="9525">
                  <a:noFill/>
                </a:ln>
              </p:spPr>
              <p:txBody>
                <a:bodyPr/>
                <a:p>
                  <a:pPr algn="ctr"/>
                  <a:r>
                    <a:rPr lang="zh-CN" altLang="en-US" sz="2400" dirty="0">
                      <a:latin typeface="Times New Roman" panose="02020603050405020304" pitchFamily="18" charset="0"/>
                    </a:rPr>
                    <a:t>独斗</a:t>
                  </a:r>
                  <a:r>
                    <a:rPr lang="en-US" altLang="zh-CN" sz="2400">
                      <a:latin typeface="Times New Roman" panose="02020603050405020304" pitchFamily="18" charset="0"/>
                    </a:rPr>
                    <a:t>2</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49" name="矩形 193548"/>
                <p:cNvSpPr/>
                <p:nvPr/>
              </p:nvSpPr>
              <p:spPr>
                <a:xfrm>
                  <a:off x="1145" y="0"/>
                  <a:ext cx="380"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50" name="组合 193549"/>
              <p:cNvGrpSpPr/>
              <p:nvPr/>
            </p:nvGrpSpPr>
            <p:grpSpPr>
              <a:xfrm>
                <a:off x="1525" y="0"/>
                <a:ext cx="374" cy="480"/>
                <a:chOff x="1525" y="0"/>
                <a:chExt cx="374" cy="480"/>
              </a:xfrm>
            </p:grpSpPr>
            <p:sp>
              <p:nvSpPr>
                <p:cNvPr id="193551" name="矩形 193550"/>
                <p:cNvSpPr/>
                <p:nvPr/>
              </p:nvSpPr>
              <p:spPr>
                <a:xfrm>
                  <a:off x="1568" y="0"/>
                  <a:ext cx="288" cy="480"/>
                </a:xfrm>
                <a:prstGeom prst="rect">
                  <a:avLst/>
                </a:prstGeom>
                <a:noFill/>
                <a:ln w="9525">
                  <a:noFill/>
                </a:ln>
              </p:spPr>
              <p:txBody>
                <a:bodyPr/>
                <a:p>
                  <a:pPr algn="ct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52" name="矩形 193551"/>
                <p:cNvSpPr/>
                <p:nvPr/>
              </p:nvSpPr>
              <p:spPr>
                <a:xfrm>
                  <a:off x="1525" y="0"/>
                  <a:ext cx="374"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53" name="组合 193552"/>
              <p:cNvGrpSpPr/>
              <p:nvPr/>
            </p:nvGrpSpPr>
            <p:grpSpPr>
              <a:xfrm>
                <a:off x="1899" y="0"/>
                <a:ext cx="374" cy="480"/>
                <a:chOff x="1899" y="0"/>
                <a:chExt cx="374" cy="480"/>
              </a:xfrm>
            </p:grpSpPr>
            <p:sp>
              <p:nvSpPr>
                <p:cNvPr id="193554" name="矩形 193553"/>
                <p:cNvSpPr/>
                <p:nvPr/>
              </p:nvSpPr>
              <p:spPr>
                <a:xfrm>
                  <a:off x="1942" y="0"/>
                  <a:ext cx="288" cy="480"/>
                </a:xfrm>
                <a:prstGeom prst="rect">
                  <a:avLst/>
                </a:prstGeom>
                <a:noFill/>
                <a:ln w="9525">
                  <a:noFill/>
                </a:ln>
              </p:spPr>
              <p:txBody>
                <a:bodyPr/>
                <a:p>
                  <a:pPr algn="ctr"/>
                  <a:r>
                    <a:rPr lang="zh-CN" altLang="en-US" sz="2400" dirty="0">
                      <a:latin typeface="Times New Roman" panose="02020603050405020304" pitchFamily="18" charset="0"/>
                    </a:rPr>
                    <a:t>联团</a:t>
                  </a:r>
                  <a:r>
                    <a:rPr lang="en-US" altLang="zh-CN" sz="2400">
                      <a:latin typeface="Times New Roman" panose="02020603050405020304" pitchFamily="18" charset="0"/>
                    </a:rPr>
                    <a:t>1</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55" name="矩形 193554"/>
                <p:cNvSpPr/>
                <p:nvPr/>
              </p:nvSpPr>
              <p:spPr>
                <a:xfrm>
                  <a:off x="1899" y="0"/>
                  <a:ext cx="374"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56" name="组合 193555"/>
              <p:cNvGrpSpPr/>
              <p:nvPr/>
            </p:nvGrpSpPr>
            <p:grpSpPr>
              <a:xfrm>
                <a:off x="2273" y="0"/>
                <a:ext cx="374" cy="480"/>
                <a:chOff x="2273" y="0"/>
                <a:chExt cx="374" cy="480"/>
              </a:xfrm>
            </p:grpSpPr>
            <p:sp>
              <p:nvSpPr>
                <p:cNvPr id="193557" name="矩形 193556"/>
                <p:cNvSpPr/>
                <p:nvPr/>
              </p:nvSpPr>
              <p:spPr>
                <a:xfrm>
                  <a:off x="2316" y="0"/>
                  <a:ext cx="288" cy="480"/>
                </a:xfrm>
                <a:prstGeom prst="rect">
                  <a:avLst/>
                </a:prstGeom>
                <a:noFill/>
                <a:ln w="9525">
                  <a:noFill/>
                </a:ln>
              </p:spPr>
              <p:txBody>
                <a:bodyPr/>
                <a:p>
                  <a:pPr algn="ctr"/>
                  <a:r>
                    <a:rPr lang="zh-CN" altLang="en-US" sz="2400" dirty="0">
                      <a:latin typeface="Times New Roman" panose="02020603050405020304" pitchFamily="18" charset="0"/>
                    </a:rPr>
                    <a:t>联团</a:t>
                  </a:r>
                  <a:r>
                    <a:rPr lang="en-US" altLang="zh-CN" sz="2400">
                      <a:latin typeface="Times New Roman" panose="02020603050405020304" pitchFamily="18" charset="0"/>
                    </a:rPr>
                    <a:t>2</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58" name="矩形 193557"/>
                <p:cNvSpPr/>
                <p:nvPr/>
              </p:nvSpPr>
              <p:spPr>
                <a:xfrm>
                  <a:off x="2273" y="0"/>
                  <a:ext cx="374"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59" name="组合 193558"/>
              <p:cNvGrpSpPr/>
              <p:nvPr/>
            </p:nvGrpSpPr>
            <p:grpSpPr>
              <a:xfrm>
                <a:off x="2647" y="0"/>
                <a:ext cx="374" cy="480"/>
                <a:chOff x="2647" y="0"/>
                <a:chExt cx="374" cy="480"/>
              </a:xfrm>
            </p:grpSpPr>
            <p:sp>
              <p:nvSpPr>
                <p:cNvPr id="193560" name="矩形 193559"/>
                <p:cNvSpPr/>
                <p:nvPr/>
              </p:nvSpPr>
              <p:spPr>
                <a:xfrm>
                  <a:off x="2690" y="0"/>
                  <a:ext cx="288" cy="480"/>
                </a:xfrm>
                <a:prstGeom prst="rect">
                  <a:avLst/>
                </a:prstGeom>
                <a:noFill/>
                <a:ln w="9525">
                  <a:noFill/>
                </a:ln>
              </p:spPr>
              <p:txBody>
                <a:bodyPr/>
                <a:p>
                  <a:pPr algn="ct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61" name="矩形 193560"/>
                <p:cNvSpPr/>
                <p:nvPr/>
              </p:nvSpPr>
              <p:spPr>
                <a:xfrm>
                  <a:off x="2647" y="0"/>
                  <a:ext cx="374"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62" name="组合 193561"/>
              <p:cNvGrpSpPr/>
              <p:nvPr/>
            </p:nvGrpSpPr>
            <p:grpSpPr>
              <a:xfrm>
                <a:off x="3021" y="0"/>
                <a:ext cx="446" cy="480"/>
                <a:chOff x="3021" y="0"/>
                <a:chExt cx="446" cy="480"/>
              </a:xfrm>
            </p:grpSpPr>
            <p:sp>
              <p:nvSpPr>
                <p:cNvPr id="193563" name="矩形 193562"/>
                <p:cNvSpPr/>
                <p:nvPr/>
              </p:nvSpPr>
              <p:spPr>
                <a:xfrm>
                  <a:off x="3064" y="0"/>
                  <a:ext cx="360" cy="480"/>
                </a:xfrm>
                <a:prstGeom prst="rect">
                  <a:avLst/>
                </a:prstGeom>
                <a:noFill/>
                <a:ln w="9525">
                  <a:noFill/>
                </a:ln>
              </p:spPr>
              <p:txBody>
                <a:bodyPr/>
                <a:p>
                  <a:pPr algn="ctr"/>
                  <a:r>
                    <a:rPr lang="zh-CN" altLang="en-US" sz="2400" dirty="0">
                      <a:latin typeface="Times New Roman" panose="02020603050405020304" pitchFamily="18" charset="0"/>
                    </a:rPr>
                    <a:t>总分</a:t>
                  </a:r>
                  <a:endParaRPr lang="zh-CN" altLang="en-US" sz="2400" dirty="0">
                    <a:latin typeface="Times New Roman" panose="02020603050405020304" pitchFamily="18" charset="0"/>
                  </a:endParaRPr>
                </a:p>
                <a:p>
                  <a:pPr algn="ctr" eaLnBrk="0" hangingPunct="0"/>
                  <a:endParaRPr lang="zh-CN" altLang="en-US" sz="2400" dirty="0">
                    <a:latin typeface="Times New Roman" panose="02020603050405020304" pitchFamily="18" charset="0"/>
                  </a:endParaRPr>
                </a:p>
              </p:txBody>
            </p:sp>
            <p:sp>
              <p:nvSpPr>
                <p:cNvPr id="193564" name="矩形 193563"/>
                <p:cNvSpPr/>
                <p:nvPr/>
              </p:nvSpPr>
              <p:spPr>
                <a:xfrm>
                  <a:off x="3021" y="0"/>
                  <a:ext cx="446"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65" name="组合 193564"/>
              <p:cNvGrpSpPr/>
              <p:nvPr/>
            </p:nvGrpSpPr>
            <p:grpSpPr>
              <a:xfrm>
                <a:off x="0" y="480"/>
                <a:ext cx="777" cy="384"/>
                <a:chOff x="0" y="480"/>
                <a:chExt cx="777" cy="384"/>
              </a:xfrm>
            </p:grpSpPr>
            <p:sp>
              <p:nvSpPr>
                <p:cNvPr id="193566" name="矩形 193565"/>
                <p:cNvSpPr/>
                <p:nvPr/>
              </p:nvSpPr>
              <p:spPr>
                <a:xfrm>
                  <a:off x="43" y="480"/>
                  <a:ext cx="691" cy="384"/>
                </a:xfrm>
                <a:prstGeom prst="rect">
                  <a:avLst/>
                </a:prstGeom>
                <a:noFill/>
                <a:ln w="9525">
                  <a:noFill/>
                </a:ln>
              </p:spPr>
              <p:txBody>
                <a:bodyPr/>
                <a:p>
                  <a:pPr algn="ctr"/>
                  <a:r>
                    <a:rPr lang="en-US" altLang="zh-CN" sz="2400">
                      <a:latin typeface="Times New Roman" panose="02020603050405020304" pitchFamily="18" charset="0"/>
                    </a:rPr>
                    <a:t>1</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67" name="矩形 193566"/>
                <p:cNvSpPr/>
                <p:nvPr/>
              </p:nvSpPr>
              <p:spPr>
                <a:xfrm>
                  <a:off x="0" y="480"/>
                  <a:ext cx="777"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68" name="组合 193567"/>
              <p:cNvGrpSpPr/>
              <p:nvPr/>
            </p:nvGrpSpPr>
            <p:grpSpPr>
              <a:xfrm>
                <a:off x="777" y="480"/>
                <a:ext cx="368" cy="384"/>
                <a:chOff x="777" y="480"/>
                <a:chExt cx="368" cy="384"/>
              </a:xfrm>
            </p:grpSpPr>
            <p:sp>
              <p:nvSpPr>
                <p:cNvPr id="193569" name="矩形 193568"/>
                <p:cNvSpPr/>
                <p:nvPr/>
              </p:nvSpPr>
              <p:spPr>
                <a:xfrm>
                  <a:off x="820" y="480"/>
                  <a:ext cx="282"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70" name="矩形 193569"/>
                <p:cNvSpPr/>
                <p:nvPr/>
              </p:nvSpPr>
              <p:spPr>
                <a:xfrm>
                  <a:off x="777" y="480"/>
                  <a:ext cx="368"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71" name="组合 193570"/>
              <p:cNvGrpSpPr/>
              <p:nvPr/>
            </p:nvGrpSpPr>
            <p:grpSpPr>
              <a:xfrm>
                <a:off x="1145" y="480"/>
                <a:ext cx="380" cy="384"/>
                <a:chOff x="1145" y="480"/>
                <a:chExt cx="380" cy="384"/>
              </a:xfrm>
            </p:grpSpPr>
            <p:sp>
              <p:nvSpPr>
                <p:cNvPr id="193572" name="矩形 193571"/>
                <p:cNvSpPr/>
                <p:nvPr/>
              </p:nvSpPr>
              <p:spPr>
                <a:xfrm>
                  <a:off x="1188" y="480"/>
                  <a:ext cx="294"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73" name="矩形 193572"/>
                <p:cNvSpPr/>
                <p:nvPr/>
              </p:nvSpPr>
              <p:spPr>
                <a:xfrm>
                  <a:off x="1145" y="480"/>
                  <a:ext cx="380"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74" name="组合 193573"/>
              <p:cNvGrpSpPr/>
              <p:nvPr/>
            </p:nvGrpSpPr>
            <p:grpSpPr>
              <a:xfrm>
                <a:off x="1525" y="480"/>
                <a:ext cx="374" cy="384"/>
                <a:chOff x="1525" y="480"/>
                <a:chExt cx="374" cy="384"/>
              </a:xfrm>
            </p:grpSpPr>
            <p:sp>
              <p:nvSpPr>
                <p:cNvPr id="193575" name="矩形 193574"/>
                <p:cNvSpPr/>
                <p:nvPr/>
              </p:nvSpPr>
              <p:spPr>
                <a:xfrm>
                  <a:off x="1568" y="480"/>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76" name="矩形 193575"/>
                <p:cNvSpPr/>
                <p:nvPr/>
              </p:nvSpPr>
              <p:spPr>
                <a:xfrm>
                  <a:off x="1525" y="480"/>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77" name="组合 193576"/>
              <p:cNvGrpSpPr/>
              <p:nvPr/>
            </p:nvGrpSpPr>
            <p:grpSpPr>
              <a:xfrm>
                <a:off x="1899" y="480"/>
                <a:ext cx="374" cy="384"/>
                <a:chOff x="1899" y="480"/>
                <a:chExt cx="374" cy="384"/>
              </a:xfrm>
            </p:grpSpPr>
            <p:sp>
              <p:nvSpPr>
                <p:cNvPr id="193578" name="矩形 193577"/>
                <p:cNvSpPr/>
                <p:nvPr/>
              </p:nvSpPr>
              <p:spPr>
                <a:xfrm>
                  <a:off x="1942" y="480"/>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79" name="矩形 193578"/>
                <p:cNvSpPr/>
                <p:nvPr/>
              </p:nvSpPr>
              <p:spPr>
                <a:xfrm>
                  <a:off x="1899" y="480"/>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80" name="组合 193579"/>
              <p:cNvGrpSpPr/>
              <p:nvPr/>
            </p:nvGrpSpPr>
            <p:grpSpPr>
              <a:xfrm>
                <a:off x="2273" y="480"/>
                <a:ext cx="374" cy="384"/>
                <a:chOff x="2273" y="480"/>
                <a:chExt cx="374" cy="384"/>
              </a:xfrm>
            </p:grpSpPr>
            <p:sp>
              <p:nvSpPr>
                <p:cNvPr id="193581" name="矩形 193580"/>
                <p:cNvSpPr/>
                <p:nvPr/>
              </p:nvSpPr>
              <p:spPr>
                <a:xfrm>
                  <a:off x="2316" y="480"/>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82" name="矩形 193581"/>
                <p:cNvSpPr/>
                <p:nvPr/>
              </p:nvSpPr>
              <p:spPr>
                <a:xfrm>
                  <a:off x="2273" y="480"/>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83" name="组合 193582"/>
              <p:cNvGrpSpPr/>
              <p:nvPr/>
            </p:nvGrpSpPr>
            <p:grpSpPr>
              <a:xfrm>
                <a:off x="2647" y="480"/>
                <a:ext cx="374" cy="384"/>
                <a:chOff x="2647" y="480"/>
                <a:chExt cx="374" cy="384"/>
              </a:xfrm>
            </p:grpSpPr>
            <p:sp>
              <p:nvSpPr>
                <p:cNvPr id="193584" name="矩形 193583"/>
                <p:cNvSpPr/>
                <p:nvPr/>
              </p:nvSpPr>
              <p:spPr>
                <a:xfrm>
                  <a:off x="2690" y="480"/>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85" name="矩形 193584"/>
                <p:cNvSpPr/>
                <p:nvPr/>
              </p:nvSpPr>
              <p:spPr>
                <a:xfrm>
                  <a:off x="2647" y="480"/>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86" name="组合 193585"/>
              <p:cNvGrpSpPr/>
              <p:nvPr/>
            </p:nvGrpSpPr>
            <p:grpSpPr>
              <a:xfrm>
                <a:off x="3021" y="480"/>
                <a:ext cx="446" cy="384"/>
                <a:chOff x="3021" y="480"/>
                <a:chExt cx="446" cy="384"/>
              </a:xfrm>
            </p:grpSpPr>
            <p:sp>
              <p:nvSpPr>
                <p:cNvPr id="193587" name="矩形 193586"/>
                <p:cNvSpPr/>
                <p:nvPr/>
              </p:nvSpPr>
              <p:spPr>
                <a:xfrm>
                  <a:off x="3064" y="480"/>
                  <a:ext cx="360"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88" name="矩形 193587"/>
                <p:cNvSpPr/>
                <p:nvPr/>
              </p:nvSpPr>
              <p:spPr>
                <a:xfrm>
                  <a:off x="3021" y="480"/>
                  <a:ext cx="4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89" name="组合 193588"/>
              <p:cNvGrpSpPr/>
              <p:nvPr/>
            </p:nvGrpSpPr>
            <p:grpSpPr>
              <a:xfrm>
                <a:off x="0" y="864"/>
                <a:ext cx="777" cy="384"/>
                <a:chOff x="0" y="864"/>
                <a:chExt cx="777" cy="384"/>
              </a:xfrm>
            </p:grpSpPr>
            <p:sp>
              <p:nvSpPr>
                <p:cNvPr id="193590" name="矩形 193589"/>
                <p:cNvSpPr/>
                <p:nvPr/>
              </p:nvSpPr>
              <p:spPr>
                <a:xfrm>
                  <a:off x="43" y="864"/>
                  <a:ext cx="691" cy="384"/>
                </a:xfrm>
                <a:prstGeom prst="rect">
                  <a:avLst/>
                </a:prstGeom>
                <a:noFill/>
                <a:ln w="9525">
                  <a:noFill/>
                </a:ln>
              </p:spPr>
              <p:txBody>
                <a:bodyPr/>
                <a:p>
                  <a:pPr algn="ctr"/>
                  <a:r>
                    <a:rPr lang="en-US" altLang="zh-CN" sz="2400">
                      <a:latin typeface="Times New Roman" panose="02020603050405020304" pitchFamily="18" charset="0"/>
                    </a:rPr>
                    <a:t>2</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91" name="矩形 193590"/>
                <p:cNvSpPr/>
                <p:nvPr/>
              </p:nvSpPr>
              <p:spPr>
                <a:xfrm>
                  <a:off x="0" y="864"/>
                  <a:ext cx="777"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92" name="组合 193591"/>
              <p:cNvGrpSpPr/>
              <p:nvPr/>
            </p:nvGrpSpPr>
            <p:grpSpPr>
              <a:xfrm>
                <a:off x="777" y="864"/>
                <a:ext cx="368" cy="384"/>
                <a:chOff x="777" y="864"/>
                <a:chExt cx="368" cy="384"/>
              </a:xfrm>
            </p:grpSpPr>
            <p:sp>
              <p:nvSpPr>
                <p:cNvPr id="193593" name="矩形 193592"/>
                <p:cNvSpPr/>
                <p:nvPr/>
              </p:nvSpPr>
              <p:spPr>
                <a:xfrm>
                  <a:off x="820" y="864"/>
                  <a:ext cx="282"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94" name="矩形 193593"/>
                <p:cNvSpPr/>
                <p:nvPr/>
              </p:nvSpPr>
              <p:spPr>
                <a:xfrm>
                  <a:off x="777" y="864"/>
                  <a:ext cx="368"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95" name="组合 193594"/>
              <p:cNvGrpSpPr/>
              <p:nvPr/>
            </p:nvGrpSpPr>
            <p:grpSpPr>
              <a:xfrm>
                <a:off x="1145" y="864"/>
                <a:ext cx="380" cy="384"/>
                <a:chOff x="1145" y="864"/>
                <a:chExt cx="380" cy="384"/>
              </a:xfrm>
            </p:grpSpPr>
            <p:sp>
              <p:nvSpPr>
                <p:cNvPr id="193596" name="矩形 193595"/>
                <p:cNvSpPr/>
                <p:nvPr/>
              </p:nvSpPr>
              <p:spPr>
                <a:xfrm>
                  <a:off x="1188" y="864"/>
                  <a:ext cx="294"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597" name="矩形 193596"/>
                <p:cNvSpPr/>
                <p:nvPr/>
              </p:nvSpPr>
              <p:spPr>
                <a:xfrm>
                  <a:off x="1145" y="864"/>
                  <a:ext cx="380"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598" name="组合 193597"/>
              <p:cNvGrpSpPr/>
              <p:nvPr/>
            </p:nvGrpSpPr>
            <p:grpSpPr>
              <a:xfrm>
                <a:off x="1525" y="864"/>
                <a:ext cx="374" cy="384"/>
                <a:chOff x="1525" y="864"/>
                <a:chExt cx="374" cy="384"/>
              </a:xfrm>
            </p:grpSpPr>
            <p:sp>
              <p:nvSpPr>
                <p:cNvPr id="193599" name="矩形 193598"/>
                <p:cNvSpPr/>
                <p:nvPr/>
              </p:nvSpPr>
              <p:spPr>
                <a:xfrm>
                  <a:off x="1568" y="864"/>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00" name="矩形 193599"/>
                <p:cNvSpPr/>
                <p:nvPr/>
              </p:nvSpPr>
              <p:spPr>
                <a:xfrm>
                  <a:off x="1525" y="864"/>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01" name="组合 193600"/>
              <p:cNvGrpSpPr/>
              <p:nvPr/>
            </p:nvGrpSpPr>
            <p:grpSpPr>
              <a:xfrm>
                <a:off x="1899" y="864"/>
                <a:ext cx="374" cy="384"/>
                <a:chOff x="1899" y="864"/>
                <a:chExt cx="374" cy="384"/>
              </a:xfrm>
            </p:grpSpPr>
            <p:sp>
              <p:nvSpPr>
                <p:cNvPr id="193602" name="矩形 193601"/>
                <p:cNvSpPr/>
                <p:nvPr/>
              </p:nvSpPr>
              <p:spPr>
                <a:xfrm>
                  <a:off x="1942" y="864"/>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03" name="矩形 193602"/>
                <p:cNvSpPr/>
                <p:nvPr/>
              </p:nvSpPr>
              <p:spPr>
                <a:xfrm>
                  <a:off x="1899" y="864"/>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04" name="组合 193603"/>
              <p:cNvGrpSpPr/>
              <p:nvPr/>
            </p:nvGrpSpPr>
            <p:grpSpPr>
              <a:xfrm>
                <a:off x="2273" y="864"/>
                <a:ext cx="374" cy="384"/>
                <a:chOff x="2273" y="864"/>
                <a:chExt cx="374" cy="384"/>
              </a:xfrm>
            </p:grpSpPr>
            <p:sp>
              <p:nvSpPr>
                <p:cNvPr id="193605" name="矩形 193604"/>
                <p:cNvSpPr/>
                <p:nvPr/>
              </p:nvSpPr>
              <p:spPr>
                <a:xfrm>
                  <a:off x="2316" y="864"/>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06" name="矩形 193605"/>
                <p:cNvSpPr/>
                <p:nvPr/>
              </p:nvSpPr>
              <p:spPr>
                <a:xfrm>
                  <a:off x="2273" y="864"/>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07" name="组合 193606"/>
              <p:cNvGrpSpPr/>
              <p:nvPr/>
            </p:nvGrpSpPr>
            <p:grpSpPr>
              <a:xfrm>
                <a:off x="2647" y="864"/>
                <a:ext cx="374" cy="384"/>
                <a:chOff x="2647" y="864"/>
                <a:chExt cx="374" cy="384"/>
              </a:xfrm>
            </p:grpSpPr>
            <p:sp>
              <p:nvSpPr>
                <p:cNvPr id="193608" name="矩形 193607"/>
                <p:cNvSpPr/>
                <p:nvPr/>
              </p:nvSpPr>
              <p:spPr>
                <a:xfrm>
                  <a:off x="2690" y="864"/>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09" name="矩形 193608"/>
                <p:cNvSpPr/>
                <p:nvPr/>
              </p:nvSpPr>
              <p:spPr>
                <a:xfrm>
                  <a:off x="2647" y="864"/>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10" name="组合 193609"/>
              <p:cNvGrpSpPr/>
              <p:nvPr/>
            </p:nvGrpSpPr>
            <p:grpSpPr>
              <a:xfrm>
                <a:off x="3021" y="864"/>
                <a:ext cx="446" cy="384"/>
                <a:chOff x="3021" y="864"/>
                <a:chExt cx="446" cy="384"/>
              </a:xfrm>
            </p:grpSpPr>
            <p:sp>
              <p:nvSpPr>
                <p:cNvPr id="193611" name="矩形 193610"/>
                <p:cNvSpPr/>
                <p:nvPr/>
              </p:nvSpPr>
              <p:spPr>
                <a:xfrm>
                  <a:off x="3064" y="864"/>
                  <a:ext cx="360"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12" name="矩形 193611"/>
                <p:cNvSpPr/>
                <p:nvPr/>
              </p:nvSpPr>
              <p:spPr>
                <a:xfrm>
                  <a:off x="3021" y="864"/>
                  <a:ext cx="4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13" name="组合 193612"/>
              <p:cNvGrpSpPr/>
              <p:nvPr/>
            </p:nvGrpSpPr>
            <p:grpSpPr>
              <a:xfrm>
                <a:off x="0" y="1248"/>
                <a:ext cx="777" cy="384"/>
                <a:chOff x="0" y="1248"/>
                <a:chExt cx="777" cy="384"/>
              </a:xfrm>
            </p:grpSpPr>
            <p:sp>
              <p:nvSpPr>
                <p:cNvPr id="193614" name="矩形 193613"/>
                <p:cNvSpPr/>
                <p:nvPr/>
              </p:nvSpPr>
              <p:spPr>
                <a:xfrm>
                  <a:off x="43" y="1248"/>
                  <a:ext cx="691" cy="384"/>
                </a:xfrm>
                <a:prstGeom prst="rect">
                  <a:avLst/>
                </a:prstGeom>
                <a:noFill/>
                <a:ln w="9525">
                  <a:noFill/>
                </a:ln>
              </p:spPr>
              <p:txBody>
                <a:bodyPr/>
                <a:p>
                  <a:pPr algn="ctr"/>
                  <a:r>
                    <a:rPr lang="en-US" altLang="zh-CN" sz="2400">
                      <a:latin typeface="Times New Roman" panose="02020603050405020304" pitchFamily="18" charset="0"/>
                    </a:rPr>
                    <a:t>3</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15" name="矩形 193614"/>
                <p:cNvSpPr/>
                <p:nvPr/>
              </p:nvSpPr>
              <p:spPr>
                <a:xfrm>
                  <a:off x="0" y="1248"/>
                  <a:ext cx="777"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16" name="组合 193615"/>
              <p:cNvGrpSpPr/>
              <p:nvPr/>
            </p:nvGrpSpPr>
            <p:grpSpPr>
              <a:xfrm>
                <a:off x="777" y="1248"/>
                <a:ext cx="368" cy="384"/>
                <a:chOff x="777" y="1248"/>
                <a:chExt cx="368" cy="384"/>
              </a:xfrm>
            </p:grpSpPr>
            <p:sp>
              <p:nvSpPr>
                <p:cNvPr id="193617" name="矩形 193616"/>
                <p:cNvSpPr/>
                <p:nvPr/>
              </p:nvSpPr>
              <p:spPr>
                <a:xfrm>
                  <a:off x="820" y="1248"/>
                  <a:ext cx="282"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18" name="矩形 193617"/>
                <p:cNvSpPr/>
                <p:nvPr/>
              </p:nvSpPr>
              <p:spPr>
                <a:xfrm>
                  <a:off x="777" y="1248"/>
                  <a:ext cx="368"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19" name="组合 193618"/>
              <p:cNvGrpSpPr/>
              <p:nvPr/>
            </p:nvGrpSpPr>
            <p:grpSpPr>
              <a:xfrm>
                <a:off x="1145" y="1248"/>
                <a:ext cx="380" cy="384"/>
                <a:chOff x="1145" y="1248"/>
                <a:chExt cx="380" cy="384"/>
              </a:xfrm>
            </p:grpSpPr>
            <p:sp>
              <p:nvSpPr>
                <p:cNvPr id="193620" name="矩形 193619"/>
                <p:cNvSpPr/>
                <p:nvPr/>
              </p:nvSpPr>
              <p:spPr>
                <a:xfrm>
                  <a:off x="1188" y="1248"/>
                  <a:ext cx="294"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21" name="矩形 193620"/>
                <p:cNvSpPr/>
                <p:nvPr/>
              </p:nvSpPr>
              <p:spPr>
                <a:xfrm>
                  <a:off x="1145" y="1248"/>
                  <a:ext cx="380"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22" name="组合 193621"/>
              <p:cNvGrpSpPr/>
              <p:nvPr/>
            </p:nvGrpSpPr>
            <p:grpSpPr>
              <a:xfrm>
                <a:off x="1525" y="1248"/>
                <a:ext cx="374" cy="384"/>
                <a:chOff x="1525" y="1248"/>
                <a:chExt cx="374" cy="384"/>
              </a:xfrm>
            </p:grpSpPr>
            <p:sp>
              <p:nvSpPr>
                <p:cNvPr id="193623" name="矩形 193622"/>
                <p:cNvSpPr/>
                <p:nvPr/>
              </p:nvSpPr>
              <p:spPr>
                <a:xfrm>
                  <a:off x="1568" y="1248"/>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24" name="矩形 193623"/>
                <p:cNvSpPr/>
                <p:nvPr/>
              </p:nvSpPr>
              <p:spPr>
                <a:xfrm>
                  <a:off x="1525" y="1248"/>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25" name="组合 193624"/>
              <p:cNvGrpSpPr/>
              <p:nvPr/>
            </p:nvGrpSpPr>
            <p:grpSpPr>
              <a:xfrm>
                <a:off x="1899" y="1248"/>
                <a:ext cx="374" cy="384"/>
                <a:chOff x="1899" y="1248"/>
                <a:chExt cx="374" cy="384"/>
              </a:xfrm>
            </p:grpSpPr>
            <p:sp>
              <p:nvSpPr>
                <p:cNvPr id="193626" name="矩形 193625"/>
                <p:cNvSpPr/>
                <p:nvPr/>
              </p:nvSpPr>
              <p:spPr>
                <a:xfrm>
                  <a:off x="1942" y="1248"/>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27" name="矩形 193626"/>
                <p:cNvSpPr/>
                <p:nvPr/>
              </p:nvSpPr>
              <p:spPr>
                <a:xfrm>
                  <a:off x="1899" y="1248"/>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28" name="组合 193627"/>
              <p:cNvGrpSpPr/>
              <p:nvPr/>
            </p:nvGrpSpPr>
            <p:grpSpPr>
              <a:xfrm>
                <a:off x="2273" y="1248"/>
                <a:ext cx="374" cy="384"/>
                <a:chOff x="2273" y="1248"/>
                <a:chExt cx="374" cy="384"/>
              </a:xfrm>
            </p:grpSpPr>
            <p:sp>
              <p:nvSpPr>
                <p:cNvPr id="193629" name="矩形 193628"/>
                <p:cNvSpPr/>
                <p:nvPr/>
              </p:nvSpPr>
              <p:spPr>
                <a:xfrm>
                  <a:off x="2316" y="1248"/>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30" name="矩形 193629"/>
                <p:cNvSpPr/>
                <p:nvPr/>
              </p:nvSpPr>
              <p:spPr>
                <a:xfrm>
                  <a:off x="2273" y="1248"/>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31" name="组合 193630"/>
              <p:cNvGrpSpPr/>
              <p:nvPr/>
            </p:nvGrpSpPr>
            <p:grpSpPr>
              <a:xfrm>
                <a:off x="2647" y="1248"/>
                <a:ext cx="374" cy="384"/>
                <a:chOff x="2647" y="1248"/>
                <a:chExt cx="374" cy="384"/>
              </a:xfrm>
            </p:grpSpPr>
            <p:sp>
              <p:nvSpPr>
                <p:cNvPr id="193632" name="矩形 193631"/>
                <p:cNvSpPr/>
                <p:nvPr/>
              </p:nvSpPr>
              <p:spPr>
                <a:xfrm>
                  <a:off x="2690" y="1248"/>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33" name="矩形 193632"/>
                <p:cNvSpPr/>
                <p:nvPr/>
              </p:nvSpPr>
              <p:spPr>
                <a:xfrm>
                  <a:off x="2647" y="1248"/>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34" name="组合 193633"/>
              <p:cNvGrpSpPr/>
              <p:nvPr/>
            </p:nvGrpSpPr>
            <p:grpSpPr>
              <a:xfrm>
                <a:off x="3021" y="1248"/>
                <a:ext cx="446" cy="384"/>
                <a:chOff x="3021" y="1248"/>
                <a:chExt cx="446" cy="384"/>
              </a:xfrm>
            </p:grpSpPr>
            <p:sp>
              <p:nvSpPr>
                <p:cNvPr id="193635" name="矩形 193634"/>
                <p:cNvSpPr/>
                <p:nvPr/>
              </p:nvSpPr>
              <p:spPr>
                <a:xfrm>
                  <a:off x="3064" y="1248"/>
                  <a:ext cx="360"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36" name="矩形 193635"/>
                <p:cNvSpPr/>
                <p:nvPr/>
              </p:nvSpPr>
              <p:spPr>
                <a:xfrm>
                  <a:off x="3021" y="1248"/>
                  <a:ext cx="4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37" name="组合 193636"/>
              <p:cNvGrpSpPr/>
              <p:nvPr/>
            </p:nvGrpSpPr>
            <p:grpSpPr>
              <a:xfrm>
                <a:off x="0" y="1632"/>
                <a:ext cx="777" cy="384"/>
                <a:chOff x="0" y="1632"/>
                <a:chExt cx="777" cy="384"/>
              </a:xfrm>
            </p:grpSpPr>
            <p:sp>
              <p:nvSpPr>
                <p:cNvPr id="193638" name="矩形 193637"/>
                <p:cNvSpPr/>
                <p:nvPr/>
              </p:nvSpPr>
              <p:spPr>
                <a:xfrm>
                  <a:off x="43" y="1632"/>
                  <a:ext cx="691" cy="384"/>
                </a:xfrm>
                <a:prstGeom prst="rect">
                  <a:avLst/>
                </a:prstGeom>
                <a:noFill/>
                <a:ln w="9525">
                  <a:noFill/>
                </a:ln>
              </p:spPr>
              <p:txBody>
                <a:bodyPr/>
                <a:p>
                  <a:pPr algn="ctr"/>
                  <a:r>
                    <a:rPr lang="en-US" altLang="zh-CN" sz="2400">
                      <a:latin typeface="Times New Roman" panose="02020603050405020304" pitchFamily="18" charset="0"/>
                    </a:rPr>
                    <a:t>4</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39" name="矩形 193638"/>
                <p:cNvSpPr/>
                <p:nvPr/>
              </p:nvSpPr>
              <p:spPr>
                <a:xfrm>
                  <a:off x="0" y="1632"/>
                  <a:ext cx="777"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40" name="组合 193639"/>
              <p:cNvGrpSpPr/>
              <p:nvPr/>
            </p:nvGrpSpPr>
            <p:grpSpPr>
              <a:xfrm>
                <a:off x="777" y="1632"/>
                <a:ext cx="368" cy="384"/>
                <a:chOff x="777" y="1632"/>
                <a:chExt cx="368" cy="384"/>
              </a:xfrm>
            </p:grpSpPr>
            <p:sp>
              <p:nvSpPr>
                <p:cNvPr id="193641" name="矩形 193640"/>
                <p:cNvSpPr/>
                <p:nvPr/>
              </p:nvSpPr>
              <p:spPr>
                <a:xfrm>
                  <a:off x="820" y="1632"/>
                  <a:ext cx="282"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42" name="矩形 193641"/>
                <p:cNvSpPr/>
                <p:nvPr/>
              </p:nvSpPr>
              <p:spPr>
                <a:xfrm>
                  <a:off x="777" y="1632"/>
                  <a:ext cx="368"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43" name="组合 193642"/>
              <p:cNvGrpSpPr/>
              <p:nvPr/>
            </p:nvGrpSpPr>
            <p:grpSpPr>
              <a:xfrm>
                <a:off x="1145" y="1632"/>
                <a:ext cx="380" cy="384"/>
                <a:chOff x="1145" y="1632"/>
                <a:chExt cx="380" cy="384"/>
              </a:xfrm>
            </p:grpSpPr>
            <p:sp>
              <p:nvSpPr>
                <p:cNvPr id="193644" name="矩形 193643"/>
                <p:cNvSpPr/>
                <p:nvPr/>
              </p:nvSpPr>
              <p:spPr>
                <a:xfrm>
                  <a:off x="1188" y="1632"/>
                  <a:ext cx="294"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45" name="矩形 193644"/>
                <p:cNvSpPr/>
                <p:nvPr/>
              </p:nvSpPr>
              <p:spPr>
                <a:xfrm>
                  <a:off x="1145" y="1632"/>
                  <a:ext cx="380"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46" name="组合 193645"/>
              <p:cNvGrpSpPr/>
              <p:nvPr/>
            </p:nvGrpSpPr>
            <p:grpSpPr>
              <a:xfrm>
                <a:off x="1525" y="1632"/>
                <a:ext cx="374" cy="384"/>
                <a:chOff x="1525" y="1632"/>
                <a:chExt cx="374" cy="384"/>
              </a:xfrm>
            </p:grpSpPr>
            <p:sp>
              <p:nvSpPr>
                <p:cNvPr id="193647" name="矩形 193646"/>
                <p:cNvSpPr/>
                <p:nvPr/>
              </p:nvSpPr>
              <p:spPr>
                <a:xfrm>
                  <a:off x="1568" y="1632"/>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48" name="矩形 193647"/>
                <p:cNvSpPr/>
                <p:nvPr/>
              </p:nvSpPr>
              <p:spPr>
                <a:xfrm>
                  <a:off x="1525" y="1632"/>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49" name="组合 193648"/>
              <p:cNvGrpSpPr/>
              <p:nvPr/>
            </p:nvGrpSpPr>
            <p:grpSpPr>
              <a:xfrm>
                <a:off x="1899" y="1632"/>
                <a:ext cx="374" cy="384"/>
                <a:chOff x="1899" y="1632"/>
                <a:chExt cx="374" cy="384"/>
              </a:xfrm>
            </p:grpSpPr>
            <p:sp>
              <p:nvSpPr>
                <p:cNvPr id="193650" name="矩形 193649"/>
                <p:cNvSpPr/>
                <p:nvPr/>
              </p:nvSpPr>
              <p:spPr>
                <a:xfrm>
                  <a:off x="1942" y="1632"/>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51" name="矩形 193650"/>
                <p:cNvSpPr/>
                <p:nvPr/>
              </p:nvSpPr>
              <p:spPr>
                <a:xfrm>
                  <a:off x="1899" y="1632"/>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52" name="组合 193651"/>
              <p:cNvGrpSpPr/>
              <p:nvPr/>
            </p:nvGrpSpPr>
            <p:grpSpPr>
              <a:xfrm>
                <a:off x="2273" y="1632"/>
                <a:ext cx="374" cy="384"/>
                <a:chOff x="2273" y="1632"/>
                <a:chExt cx="374" cy="384"/>
              </a:xfrm>
            </p:grpSpPr>
            <p:sp>
              <p:nvSpPr>
                <p:cNvPr id="193653" name="矩形 193652"/>
                <p:cNvSpPr/>
                <p:nvPr/>
              </p:nvSpPr>
              <p:spPr>
                <a:xfrm>
                  <a:off x="2316" y="1632"/>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54" name="矩形 193653"/>
                <p:cNvSpPr/>
                <p:nvPr/>
              </p:nvSpPr>
              <p:spPr>
                <a:xfrm>
                  <a:off x="2273" y="1632"/>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55" name="组合 193654"/>
              <p:cNvGrpSpPr/>
              <p:nvPr/>
            </p:nvGrpSpPr>
            <p:grpSpPr>
              <a:xfrm>
                <a:off x="2647" y="1632"/>
                <a:ext cx="374" cy="384"/>
                <a:chOff x="2647" y="1632"/>
                <a:chExt cx="374" cy="384"/>
              </a:xfrm>
            </p:grpSpPr>
            <p:sp>
              <p:nvSpPr>
                <p:cNvPr id="193656" name="矩形 193655"/>
                <p:cNvSpPr/>
                <p:nvPr/>
              </p:nvSpPr>
              <p:spPr>
                <a:xfrm>
                  <a:off x="2690" y="1632"/>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57" name="矩形 193656"/>
                <p:cNvSpPr/>
                <p:nvPr/>
              </p:nvSpPr>
              <p:spPr>
                <a:xfrm>
                  <a:off x="2647" y="1632"/>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58" name="组合 193657"/>
              <p:cNvGrpSpPr/>
              <p:nvPr/>
            </p:nvGrpSpPr>
            <p:grpSpPr>
              <a:xfrm>
                <a:off x="3021" y="1632"/>
                <a:ext cx="446" cy="384"/>
                <a:chOff x="3021" y="1632"/>
                <a:chExt cx="446" cy="384"/>
              </a:xfrm>
            </p:grpSpPr>
            <p:sp>
              <p:nvSpPr>
                <p:cNvPr id="193659" name="矩形 193658"/>
                <p:cNvSpPr/>
                <p:nvPr/>
              </p:nvSpPr>
              <p:spPr>
                <a:xfrm>
                  <a:off x="3064" y="1632"/>
                  <a:ext cx="360"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60" name="矩形 193659"/>
                <p:cNvSpPr/>
                <p:nvPr/>
              </p:nvSpPr>
              <p:spPr>
                <a:xfrm>
                  <a:off x="3021" y="1632"/>
                  <a:ext cx="4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61" name="组合 193660"/>
              <p:cNvGrpSpPr/>
              <p:nvPr/>
            </p:nvGrpSpPr>
            <p:grpSpPr>
              <a:xfrm>
                <a:off x="0" y="2016"/>
                <a:ext cx="777" cy="384"/>
                <a:chOff x="0" y="2016"/>
                <a:chExt cx="777" cy="384"/>
              </a:xfrm>
            </p:grpSpPr>
            <p:sp>
              <p:nvSpPr>
                <p:cNvPr id="193662" name="矩形 193661"/>
                <p:cNvSpPr/>
                <p:nvPr/>
              </p:nvSpPr>
              <p:spPr>
                <a:xfrm>
                  <a:off x="43" y="2016"/>
                  <a:ext cx="691" cy="384"/>
                </a:xfrm>
                <a:prstGeom prst="rect">
                  <a:avLst/>
                </a:prstGeom>
                <a:noFill/>
                <a:ln w="9525">
                  <a:noFill/>
                </a:ln>
              </p:spPr>
              <p:txBody>
                <a:bodyPr/>
                <a:p>
                  <a:pPr algn="ctr"/>
                  <a:r>
                    <a:rPr lang="en-US" altLang="zh-CN" sz="2400">
                      <a:latin typeface="Times New Roman" panose="02020603050405020304" pitchFamily="18" charset="0"/>
                    </a:rPr>
                    <a:t>5</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63" name="矩形 193662"/>
                <p:cNvSpPr/>
                <p:nvPr/>
              </p:nvSpPr>
              <p:spPr>
                <a:xfrm>
                  <a:off x="0" y="2016"/>
                  <a:ext cx="777"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64" name="组合 193663"/>
              <p:cNvGrpSpPr/>
              <p:nvPr/>
            </p:nvGrpSpPr>
            <p:grpSpPr>
              <a:xfrm>
                <a:off x="777" y="2016"/>
                <a:ext cx="368" cy="384"/>
                <a:chOff x="777" y="2016"/>
                <a:chExt cx="368" cy="384"/>
              </a:xfrm>
            </p:grpSpPr>
            <p:sp>
              <p:nvSpPr>
                <p:cNvPr id="193665" name="矩形 193664"/>
                <p:cNvSpPr/>
                <p:nvPr/>
              </p:nvSpPr>
              <p:spPr>
                <a:xfrm>
                  <a:off x="820" y="2016"/>
                  <a:ext cx="282"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66" name="矩形 193665"/>
                <p:cNvSpPr/>
                <p:nvPr/>
              </p:nvSpPr>
              <p:spPr>
                <a:xfrm>
                  <a:off x="777" y="2016"/>
                  <a:ext cx="368"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67" name="组合 193666"/>
              <p:cNvGrpSpPr/>
              <p:nvPr/>
            </p:nvGrpSpPr>
            <p:grpSpPr>
              <a:xfrm>
                <a:off x="1145" y="2016"/>
                <a:ext cx="380" cy="384"/>
                <a:chOff x="1145" y="2016"/>
                <a:chExt cx="380" cy="384"/>
              </a:xfrm>
            </p:grpSpPr>
            <p:sp>
              <p:nvSpPr>
                <p:cNvPr id="193668" name="矩形 193667"/>
                <p:cNvSpPr/>
                <p:nvPr/>
              </p:nvSpPr>
              <p:spPr>
                <a:xfrm>
                  <a:off x="1188" y="2016"/>
                  <a:ext cx="294"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69" name="矩形 193668"/>
                <p:cNvSpPr/>
                <p:nvPr/>
              </p:nvSpPr>
              <p:spPr>
                <a:xfrm>
                  <a:off x="1145" y="2016"/>
                  <a:ext cx="380"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70" name="组合 193669"/>
              <p:cNvGrpSpPr/>
              <p:nvPr/>
            </p:nvGrpSpPr>
            <p:grpSpPr>
              <a:xfrm>
                <a:off x="1525" y="2016"/>
                <a:ext cx="374" cy="384"/>
                <a:chOff x="1525" y="2016"/>
                <a:chExt cx="374" cy="384"/>
              </a:xfrm>
            </p:grpSpPr>
            <p:sp>
              <p:nvSpPr>
                <p:cNvPr id="193671" name="矩形 193670"/>
                <p:cNvSpPr/>
                <p:nvPr/>
              </p:nvSpPr>
              <p:spPr>
                <a:xfrm>
                  <a:off x="1568" y="2016"/>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72" name="矩形 193671"/>
                <p:cNvSpPr/>
                <p:nvPr/>
              </p:nvSpPr>
              <p:spPr>
                <a:xfrm>
                  <a:off x="1525" y="2016"/>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73" name="组合 193672"/>
              <p:cNvGrpSpPr/>
              <p:nvPr/>
            </p:nvGrpSpPr>
            <p:grpSpPr>
              <a:xfrm>
                <a:off x="1899" y="2016"/>
                <a:ext cx="374" cy="384"/>
                <a:chOff x="1899" y="2016"/>
                <a:chExt cx="374" cy="384"/>
              </a:xfrm>
            </p:grpSpPr>
            <p:sp>
              <p:nvSpPr>
                <p:cNvPr id="193674" name="矩形 193673"/>
                <p:cNvSpPr/>
                <p:nvPr/>
              </p:nvSpPr>
              <p:spPr>
                <a:xfrm>
                  <a:off x="1942" y="2016"/>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75" name="矩形 193674"/>
                <p:cNvSpPr/>
                <p:nvPr/>
              </p:nvSpPr>
              <p:spPr>
                <a:xfrm>
                  <a:off x="1899" y="2016"/>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76" name="组合 193675"/>
              <p:cNvGrpSpPr/>
              <p:nvPr/>
            </p:nvGrpSpPr>
            <p:grpSpPr>
              <a:xfrm>
                <a:off x="2273" y="2016"/>
                <a:ext cx="374" cy="384"/>
                <a:chOff x="2273" y="2016"/>
                <a:chExt cx="374" cy="384"/>
              </a:xfrm>
            </p:grpSpPr>
            <p:sp>
              <p:nvSpPr>
                <p:cNvPr id="193677" name="矩形 193676"/>
                <p:cNvSpPr/>
                <p:nvPr/>
              </p:nvSpPr>
              <p:spPr>
                <a:xfrm>
                  <a:off x="2316" y="2016"/>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78" name="矩形 193677"/>
                <p:cNvSpPr/>
                <p:nvPr/>
              </p:nvSpPr>
              <p:spPr>
                <a:xfrm>
                  <a:off x="2273" y="2016"/>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79" name="组合 193678"/>
              <p:cNvGrpSpPr/>
              <p:nvPr/>
            </p:nvGrpSpPr>
            <p:grpSpPr>
              <a:xfrm>
                <a:off x="2647" y="2016"/>
                <a:ext cx="374" cy="384"/>
                <a:chOff x="2647" y="2016"/>
                <a:chExt cx="374" cy="384"/>
              </a:xfrm>
            </p:grpSpPr>
            <p:sp>
              <p:nvSpPr>
                <p:cNvPr id="193680" name="矩形 193679"/>
                <p:cNvSpPr/>
                <p:nvPr/>
              </p:nvSpPr>
              <p:spPr>
                <a:xfrm>
                  <a:off x="2690" y="2016"/>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81" name="矩形 193680"/>
                <p:cNvSpPr/>
                <p:nvPr/>
              </p:nvSpPr>
              <p:spPr>
                <a:xfrm>
                  <a:off x="2647" y="2016"/>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82" name="组合 193681"/>
              <p:cNvGrpSpPr/>
              <p:nvPr/>
            </p:nvGrpSpPr>
            <p:grpSpPr>
              <a:xfrm>
                <a:off x="3021" y="2016"/>
                <a:ext cx="446" cy="384"/>
                <a:chOff x="3021" y="2016"/>
                <a:chExt cx="446" cy="384"/>
              </a:xfrm>
            </p:grpSpPr>
            <p:sp>
              <p:nvSpPr>
                <p:cNvPr id="193683" name="矩形 193682"/>
                <p:cNvSpPr/>
                <p:nvPr/>
              </p:nvSpPr>
              <p:spPr>
                <a:xfrm>
                  <a:off x="3064" y="2016"/>
                  <a:ext cx="360"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84" name="矩形 193683"/>
                <p:cNvSpPr/>
                <p:nvPr/>
              </p:nvSpPr>
              <p:spPr>
                <a:xfrm>
                  <a:off x="3021" y="2016"/>
                  <a:ext cx="4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85" name="组合 193684"/>
              <p:cNvGrpSpPr/>
              <p:nvPr/>
            </p:nvGrpSpPr>
            <p:grpSpPr>
              <a:xfrm>
                <a:off x="0" y="2400"/>
                <a:ext cx="777" cy="384"/>
                <a:chOff x="0" y="2400"/>
                <a:chExt cx="777" cy="384"/>
              </a:xfrm>
            </p:grpSpPr>
            <p:sp>
              <p:nvSpPr>
                <p:cNvPr id="193686" name="矩形 193685"/>
                <p:cNvSpPr/>
                <p:nvPr/>
              </p:nvSpPr>
              <p:spPr>
                <a:xfrm>
                  <a:off x="43" y="2400"/>
                  <a:ext cx="691" cy="384"/>
                </a:xfrm>
                <a:prstGeom prst="rect">
                  <a:avLst/>
                </a:prstGeom>
                <a:noFill/>
                <a:ln w="9525">
                  <a:noFill/>
                </a:ln>
              </p:spPr>
              <p:txBody>
                <a:bodyPr/>
                <a:p>
                  <a:pPr algn="ctr"/>
                  <a:r>
                    <a:rPr lang="en-US" altLang="zh-CN" sz="2400">
                      <a:latin typeface="Times New Roman" panose="02020603050405020304" pitchFamily="18" charset="0"/>
                    </a:rPr>
                    <a:t>6</a:t>
                  </a:r>
                  <a:endParaRPr lang="en-US" altLang="zh-CN" sz="240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87" name="矩形 193686"/>
                <p:cNvSpPr/>
                <p:nvPr/>
              </p:nvSpPr>
              <p:spPr>
                <a:xfrm>
                  <a:off x="0" y="2400"/>
                  <a:ext cx="777"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88" name="组合 193687"/>
              <p:cNvGrpSpPr/>
              <p:nvPr/>
            </p:nvGrpSpPr>
            <p:grpSpPr>
              <a:xfrm>
                <a:off x="777" y="2400"/>
                <a:ext cx="368" cy="384"/>
                <a:chOff x="777" y="2400"/>
                <a:chExt cx="368" cy="384"/>
              </a:xfrm>
            </p:grpSpPr>
            <p:sp>
              <p:nvSpPr>
                <p:cNvPr id="193689" name="矩形 193688"/>
                <p:cNvSpPr/>
                <p:nvPr/>
              </p:nvSpPr>
              <p:spPr>
                <a:xfrm>
                  <a:off x="820" y="2400"/>
                  <a:ext cx="282"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90" name="矩形 193689"/>
                <p:cNvSpPr/>
                <p:nvPr/>
              </p:nvSpPr>
              <p:spPr>
                <a:xfrm>
                  <a:off x="777" y="2400"/>
                  <a:ext cx="368"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91" name="组合 193690"/>
              <p:cNvGrpSpPr/>
              <p:nvPr/>
            </p:nvGrpSpPr>
            <p:grpSpPr>
              <a:xfrm>
                <a:off x="1145" y="2400"/>
                <a:ext cx="380" cy="384"/>
                <a:chOff x="1145" y="2400"/>
                <a:chExt cx="380" cy="384"/>
              </a:xfrm>
            </p:grpSpPr>
            <p:sp>
              <p:nvSpPr>
                <p:cNvPr id="193692" name="矩形 193691"/>
                <p:cNvSpPr/>
                <p:nvPr/>
              </p:nvSpPr>
              <p:spPr>
                <a:xfrm>
                  <a:off x="1188" y="2400"/>
                  <a:ext cx="294"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93" name="矩形 193692"/>
                <p:cNvSpPr/>
                <p:nvPr/>
              </p:nvSpPr>
              <p:spPr>
                <a:xfrm>
                  <a:off x="1145" y="2400"/>
                  <a:ext cx="380"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94" name="组合 193693"/>
              <p:cNvGrpSpPr/>
              <p:nvPr/>
            </p:nvGrpSpPr>
            <p:grpSpPr>
              <a:xfrm>
                <a:off x="1525" y="2400"/>
                <a:ext cx="374" cy="384"/>
                <a:chOff x="1525" y="2400"/>
                <a:chExt cx="374" cy="384"/>
              </a:xfrm>
            </p:grpSpPr>
            <p:sp>
              <p:nvSpPr>
                <p:cNvPr id="193695" name="矩形 193694"/>
                <p:cNvSpPr/>
                <p:nvPr/>
              </p:nvSpPr>
              <p:spPr>
                <a:xfrm>
                  <a:off x="1568" y="2400"/>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96" name="矩形 193695"/>
                <p:cNvSpPr/>
                <p:nvPr/>
              </p:nvSpPr>
              <p:spPr>
                <a:xfrm>
                  <a:off x="1525" y="2400"/>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697" name="组合 193696"/>
              <p:cNvGrpSpPr/>
              <p:nvPr/>
            </p:nvGrpSpPr>
            <p:grpSpPr>
              <a:xfrm>
                <a:off x="1899" y="2400"/>
                <a:ext cx="374" cy="384"/>
                <a:chOff x="1899" y="2400"/>
                <a:chExt cx="374" cy="384"/>
              </a:xfrm>
            </p:grpSpPr>
            <p:sp>
              <p:nvSpPr>
                <p:cNvPr id="193698" name="矩形 193697"/>
                <p:cNvSpPr/>
                <p:nvPr/>
              </p:nvSpPr>
              <p:spPr>
                <a:xfrm>
                  <a:off x="1942" y="2400"/>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699" name="矩形 193698"/>
                <p:cNvSpPr/>
                <p:nvPr/>
              </p:nvSpPr>
              <p:spPr>
                <a:xfrm>
                  <a:off x="1899" y="2400"/>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700" name="组合 193699"/>
              <p:cNvGrpSpPr/>
              <p:nvPr/>
            </p:nvGrpSpPr>
            <p:grpSpPr>
              <a:xfrm>
                <a:off x="2273" y="2400"/>
                <a:ext cx="374" cy="384"/>
                <a:chOff x="2273" y="2400"/>
                <a:chExt cx="374" cy="384"/>
              </a:xfrm>
            </p:grpSpPr>
            <p:sp>
              <p:nvSpPr>
                <p:cNvPr id="193701" name="矩形 193700"/>
                <p:cNvSpPr/>
                <p:nvPr/>
              </p:nvSpPr>
              <p:spPr>
                <a:xfrm>
                  <a:off x="2316" y="2400"/>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702" name="矩形 193701"/>
                <p:cNvSpPr/>
                <p:nvPr/>
              </p:nvSpPr>
              <p:spPr>
                <a:xfrm>
                  <a:off x="2273" y="2400"/>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703" name="组合 193702"/>
              <p:cNvGrpSpPr/>
              <p:nvPr/>
            </p:nvGrpSpPr>
            <p:grpSpPr>
              <a:xfrm>
                <a:off x="2647" y="2400"/>
                <a:ext cx="374" cy="384"/>
                <a:chOff x="2647" y="2400"/>
                <a:chExt cx="374" cy="384"/>
              </a:xfrm>
            </p:grpSpPr>
            <p:sp>
              <p:nvSpPr>
                <p:cNvPr id="193704" name="矩形 193703"/>
                <p:cNvSpPr/>
                <p:nvPr/>
              </p:nvSpPr>
              <p:spPr>
                <a:xfrm>
                  <a:off x="2690" y="2400"/>
                  <a:ext cx="288"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705" name="矩形 193704"/>
                <p:cNvSpPr/>
                <p:nvPr/>
              </p:nvSpPr>
              <p:spPr>
                <a:xfrm>
                  <a:off x="2647" y="2400"/>
                  <a:ext cx="374"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193706" name="组合 193705"/>
              <p:cNvGrpSpPr/>
              <p:nvPr/>
            </p:nvGrpSpPr>
            <p:grpSpPr>
              <a:xfrm>
                <a:off x="3021" y="2400"/>
                <a:ext cx="446" cy="384"/>
                <a:chOff x="3021" y="2400"/>
                <a:chExt cx="446" cy="384"/>
              </a:xfrm>
            </p:grpSpPr>
            <p:sp>
              <p:nvSpPr>
                <p:cNvPr id="193707" name="矩形 193706"/>
                <p:cNvSpPr/>
                <p:nvPr/>
              </p:nvSpPr>
              <p:spPr>
                <a:xfrm>
                  <a:off x="3064" y="2400"/>
                  <a:ext cx="360" cy="384"/>
                </a:xfrm>
                <a:prstGeom prst="rect">
                  <a:avLst/>
                </a:prstGeom>
                <a:noFill/>
                <a:ln w="9525">
                  <a:noFill/>
                </a:ln>
              </p:spPr>
              <p:txBody>
                <a:bodyPr/>
                <a:p>
                  <a:pPr algn="ct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algn="ctr" eaLnBrk="0" hangingPunct="0"/>
                  <a:endParaRPr lang="en-US" altLang="zh-CN" sz="2400" dirty="0">
                    <a:latin typeface="Times New Roman" panose="02020603050405020304" pitchFamily="18" charset="0"/>
                  </a:endParaRPr>
                </a:p>
              </p:txBody>
            </p:sp>
            <p:sp>
              <p:nvSpPr>
                <p:cNvPr id="193708" name="矩形 193707"/>
                <p:cNvSpPr/>
                <p:nvPr/>
              </p:nvSpPr>
              <p:spPr>
                <a:xfrm>
                  <a:off x="3021" y="2400"/>
                  <a:ext cx="446"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sp>
          <p:nvSpPr>
            <p:cNvPr id="193709" name="矩形 193708"/>
            <p:cNvSpPr/>
            <p:nvPr/>
          </p:nvSpPr>
          <p:spPr>
            <a:xfrm>
              <a:off x="-3" y="-3"/>
              <a:ext cx="3473" cy="2790"/>
            </a:xfrm>
            <a:prstGeom prst="rect">
              <a:avLst/>
            </a:prstGeom>
            <a:noFill/>
            <a:ln w="11112" cap="flat" cmpd="sng">
              <a:solidFill>
                <a:srgbClr val="A0A0A0"/>
              </a:solidFill>
              <a:prstDash val="solid"/>
              <a:miter/>
              <a:headEnd type="none" w="med" len="med"/>
              <a:tailEnd type="none" w="med" len="med"/>
            </a:ln>
          </p:spPr>
          <p:txBody>
            <a:bodyPr/>
            <a:p>
              <a:endParaRPr lang="zh-CN" altLang="en-US"/>
            </a:p>
          </p:txBody>
        </p:sp>
      </p:grpSp>
      <p:sp>
        <p:nvSpPr>
          <p:cNvPr id="193710" name="直接连接符 193709"/>
          <p:cNvSpPr/>
          <p:nvPr/>
        </p:nvSpPr>
        <p:spPr>
          <a:xfrm>
            <a:off x="381000" y="1905000"/>
            <a:ext cx="1905000" cy="762000"/>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0226" name="文本框 180225"/>
          <p:cNvSpPr txBox="1"/>
          <p:nvPr/>
        </p:nvSpPr>
        <p:spPr>
          <a:xfrm>
            <a:off x="2667000" y="1524000"/>
            <a:ext cx="19812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80227" name="文本框 180226"/>
          <p:cNvSpPr txBox="1"/>
          <p:nvPr/>
        </p:nvSpPr>
        <p:spPr>
          <a:xfrm>
            <a:off x="2438400" y="1295400"/>
            <a:ext cx="3810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180228" name="文本框 180227"/>
          <p:cNvSpPr txBox="1"/>
          <p:nvPr/>
        </p:nvSpPr>
        <p:spPr>
          <a:xfrm>
            <a:off x="1219200" y="304800"/>
            <a:ext cx="69342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zh-CN" altLang="en-US" sz="4000" b="1" dirty="0">
                <a:latin typeface="黑体" panose="02010609060101010101" pitchFamily="2" charset="-122"/>
                <a:ea typeface="黑体" panose="02010609060101010101" pitchFamily="2" charset="-122"/>
              </a:rPr>
              <a:t>、员工目标考核绝对成绩计算模型</a:t>
            </a:r>
            <a:endParaRPr lang="zh-CN" altLang="en-US" sz="4000" b="1" dirty="0">
              <a:latin typeface="黑体" panose="02010609060101010101" pitchFamily="2" charset="-122"/>
              <a:ea typeface="黑体" panose="02010609060101010101" pitchFamily="2" charset="-122"/>
            </a:endParaRPr>
          </a:p>
        </p:txBody>
      </p:sp>
      <p:sp>
        <p:nvSpPr>
          <p:cNvPr id="180229" name="文本框 180228"/>
          <p:cNvSpPr txBox="1"/>
          <p:nvPr/>
        </p:nvSpPr>
        <p:spPr>
          <a:xfrm>
            <a:off x="685800" y="1947863"/>
            <a:ext cx="7772400" cy="3971925"/>
          </a:xfrm>
          <a:prstGeom prst="rect">
            <a:avLst/>
          </a:prstGeom>
          <a:noFill/>
          <a:ln w="76200" cap="flat" cmpd="sng">
            <a:solidFill>
              <a:schemeClr val="tx1"/>
            </a:solidFill>
            <a:prstDash val="solid"/>
            <a:miter/>
            <a:headEnd type="none" w="med" len="med"/>
            <a:tailEnd type="none" w="med" len="med"/>
          </a:ln>
        </p:spPr>
        <p:txBody>
          <a:bodyPr>
            <a:spAutoFit/>
          </a:bodyPr>
          <a:p>
            <a:pPr marL="457200" indent="-457200">
              <a:lnSpc>
                <a:spcPct val="130000"/>
              </a:lnSpc>
              <a:buFont typeface="Wingdings" panose="05000000000000000000" pitchFamily="2" charset="2"/>
            </a:pPr>
            <a:r>
              <a:rPr lang="en-US" altLang="zh-CN" sz="4800">
                <a:latin typeface="Times New Roman" panose="02020603050405020304" pitchFamily="18" charset="0"/>
              </a:rPr>
              <a:t>W=(s</a:t>
            </a:r>
            <a:r>
              <a:rPr lang="en-US" altLang="zh-CN" sz="4800" baseline="30000">
                <a:latin typeface="Times New Roman" panose="02020603050405020304" pitchFamily="18" charset="0"/>
              </a:rPr>
              <a:t>2</a:t>
            </a:r>
            <a:r>
              <a:rPr lang="en-US" altLang="zh-CN" sz="4800">
                <a:latin typeface="Times New Roman" panose="02020603050405020304" pitchFamily="18" charset="0"/>
              </a:rPr>
              <a:t>Y</a:t>
            </a:r>
            <a:r>
              <a:rPr lang="en-US" altLang="zh-CN" sz="4800" baseline="-25000">
                <a:latin typeface="Times New Roman" panose="02020603050405020304" pitchFamily="18" charset="0"/>
              </a:rPr>
              <a:t>j</a:t>
            </a:r>
            <a:r>
              <a:rPr lang="en-US" altLang="zh-CN" sz="4800">
                <a:latin typeface="Times New Roman" panose="02020603050405020304" pitchFamily="18" charset="0"/>
              </a:rPr>
              <a:t>T</a:t>
            </a:r>
            <a:r>
              <a:rPr lang="en-US" altLang="zh-CN" sz="4800" baseline="-25000">
                <a:latin typeface="Times New Roman" panose="02020603050405020304" pitchFamily="18" charset="0"/>
              </a:rPr>
              <a:t>o</a:t>
            </a:r>
            <a:r>
              <a:rPr lang="en-US" altLang="zh-CN" sz="4800">
                <a:latin typeface="Times New Roman" panose="02020603050405020304" pitchFamily="18" charset="0"/>
              </a:rPr>
              <a:t>+s</a:t>
            </a:r>
            <a:r>
              <a:rPr lang="en-US" altLang="zh-CN" sz="4800" baseline="30000">
                <a:latin typeface="Times New Roman" panose="02020603050405020304" pitchFamily="18" charset="0"/>
              </a:rPr>
              <a:t>-2</a:t>
            </a:r>
            <a:r>
              <a:rPr lang="en-US" altLang="zh-CN" sz="4800">
                <a:latin typeface="Times New Roman" panose="02020603050405020304" pitchFamily="18" charset="0"/>
              </a:rPr>
              <a:t>T</a:t>
            </a:r>
            <a:r>
              <a:rPr lang="en-US" altLang="zh-CN" sz="4800" baseline="-25000">
                <a:latin typeface="Times New Roman" panose="02020603050405020304" pitchFamily="18" charset="0"/>
              </a:rPr>
              <a:t>c</a:t>
            </a:r>
            <a:r>
              <a:rPr lang="en-US" altLang="zh-CN" sz="4800">
                <a:latin typeface="Times New Roman" panose="02020603050405020304" pitchFamily="18" charset="0"/>
              </a:rPr>
              <a:t>) ∑</a:t>
            </a:r>
            <a:r>
              <a:rPr lang="en-US" altLang="zh-CN" sz="4800" dirty="0" err="1">
                <a:latin typeface="Times New Roman" panose="02020603050405020304" pitchFamily="18" charset="0"/>
              </a:rPr>
              <a:t>N</a:t>
            </a:r>
            <a:r>
              <a:rPr lang="en-US" altLang="zh-CN" sz="4800" baseline="-25000" dirty="0" err="1">
                <a:latin typeface="Times New Roman" panose="02020603050405020304" pitchFamily="18" charset="0"/>
              </a:rPr>
              <a:t>i</a:t>
            </a:r>
            <a:r>
              <a:rPr lang="en-US" altLang="zh-CN" sz="4800" dirty="0" err="1">
                <a:latin typeface="Times New Roman" panose="02020603050405020304" pitchFamily="18" charset="0"/>
              </a:rPr>
              <a:t>Z</a:t>
            </a:r>
            <a:r>
              <a:rPr lang="en-US" altLang="zh-CN" sz="4800" baseline="-25000" dirty="0" err="1">
                <a:latin typeface="Times New Roman" panose="02020603050405020304" pitchFamily="18" charset="0"/>
              </a:rPr>
              <a:t>i</a:t>
            </a:r>
            <a:r>
              <a:rPr lang="en-US" altLang="zh-CN" sz="4800">
                <a:latin typeface="Times New Roman" panose="02020603050405020304" pitchFamily="18" charset="0"/>
              </a:rPr>
              <a:t>+ ∑</a:t>
            </a:r>
            <a:r>
              <a:rPr lang="en-US" altLang="zh-CN" sz="4800" dirty="0" err="1">
                <a:latin typeface="Times New Roman" panose="02020603050405020304" pitchFamily="18" charset="0"/>
              </a:rPr>
              <a:t>q</a:t>
            </a:r>
            <a:r>
              <a:rPr lang="en-US" altLang="zh-CN" sz="4800" baseline="-25000" dirty="0" err="1">
                <a:latin typeface="Times New Roman" panose="02020603050405020304" pitchFamily="18" charset="0"/>
              </a:rPr>
              <a:t>r</a:t>
            </a:r>
            <a:r>
              <a:rPr lang="en-US" altLang="zh-CN" sz="4800" dirty="0" err="1">
                <a:latin typeface="Times New Roman" panose="02020603050405020304" pitchFamily="18" charset="0"/>
              </a:rPr>
              <a:t>T</a:t>
            </a:r>
            <a:r>
              <a:rPr lang="en-US" altLang="zh-CN" sz="4800" baseline="-25000" dirty="0" err="1">
                <a:latin typeface="Times New Roman" panose="02020603050405020304" pitchFamily="18" charset="0"/>
              </a:rPr>
              <a:t>fr</a:t>
            </a:r>
            <a:r>
              <a:rPr lang="en-US" altLang="zh-CN" sz="4800" dirty="0" err="1">
                <a:latin typeface="Times New Roman" panose="02020603050405020304" pitchFamily="18" charset="0"/>
              </a:rPr>
              <a:t>∑N</a:t>
            </a:r>
            <a:r>
              <a:rPr lang="en-US" altLang="zh-CN" sz="4800" baseline="-25000" dirty="0" err="1">
                <a:latin typeface="Times New Roman" panose="02020603050405020304" pitchFamily="18" charset="0"/>
              </a:rPr>
              <a:t>i</a:t>
            </a:r>
            <a:r>
              <a:rPr lang="en-US" altLang="zh-CN" sz="4800" dirty="0" err="1">
                <a:latin typeface="Times New Roman" panose="02020603050405020304" pitchFamily="18" charset="0"/>
              </a:rPr>
              <a:t>Z</a:t>
            </a:r>
            <a:r>
              <a:rPr lang="en-US" altLang="zh-CN" sz="4800" baseline="-25000" dirty="0" err="1">
                <a:latin typeface="Times New Roman" panose="02020603050405020304" pitchFamily="18" charset="0"/>
              </a:rPr>
              <a:t>i</a:t>
            </a:r>
            <a:endParaRPr lang="en-US" altLang="zh-CN" sz="4800" baseline="-25000">
              <a:latin typeface="Times New Roman" panose="02020603050405020304" pitchFamily="18" charset="0"/>
            </a:endParaRPr>
          </a:p>
          <a:p>
            <a:pPr marL="457200" indent="-457200">
              <a:lnSpc>
                <a:spcPct val="130000"/>
              </a:lnSpc>
              <a:buFont typeface="Wingdings" panose="05000000000000000000" pitchFamily="2" charset="2"/>
            </a:pPr>
            <a:r>
              <a:rPr lang="en-US" altLang="zh-CN" sz="4800" b="1">
                <a:latin typeface="Times New Roman" panose="02020603050405020304" pitchFamily="18" charset="0"/>
                <a:ea typeface="黑体" panose="02010609060101010101" pitchFamily="2" charset="-122"/>
              </a:rPr>
              <a:t>   = [(</a:t>
            </a:r>
            <a:r>
              <a:rPr lang="en-US" altLang="zh-CN" sz="4800">
                <a:latin typeface="Times New Roman" panose="02020603050405020304" pitchFamily="18" charset="0"/>
              </a:rPr>
              <a:t>s</a:t>
            </a:r>
            <a:r>
              <a:rPr lang="en-US" altLang="zh-CN" sz="4800" baseline="30000">
                <a:latin typeface="Times New Roman" panose="02020603050405020304" pitchFamily="18" charset="0"/>
              </a:rPr>
              <a:t>2</a:t>
            </a:r>
            <a:r>
              <a:rPr lang="en-US" altLang="zh-CN" sz="4800">
                <a:latin typeface="Times New Roman" panose="02020603050405020304" pitchFamily="18" charset="0"/>
              </a:rPr>
              <a:t>Y</a:t>
            </a:r>
            <a:r>
              <a:rPr lang="en-US" altLang="zh-CN" sz="4800" baseline="-25000">
                <a:latin typeface="Times New Roman" panose="02020603050405020304" pitchFamily="18" charset="0"/>
              </a:rPr>
              <a:t>j</a:t>
            </a:r>
            <a:r>
              <a:rPr lang="en-US" altLang="zh-CN" sz="4800">
                <a:latin typeface="Times New Roman" panose="02020603050405020304" pitchFamily="18" charset="0"/>
              </a:rPr>
              <a:t>T</a:t>
            </a:r>
            <a:r>
              <a:rPr lang="en-US" altLang="zh-CN" sz="4800" baseline="-25000">
                <a:latin typeface="Times New Roman" panose="02020603050405020304" pitchFamily="18" charset="0"/>
              </a:rPr>
              <a:t>o</a:t>
            </a:r>
            <a:r>
              <a:rPr lang="en-US" altLang="zh-CN" sz="4800">
                <a:latin typeface="Times New Roman" panose="02020603050405020304" pitchFamily="18" charset="0"/>
              </a:rPr>
              <a:t>+s</a:t>
            </a:r>
            <a:r>
              <a:rPr lang="en-US" altLang="zh-CN" sz="4800" baseline="30000">
                <a:latin typeface="Times New Roman" panose="02020603050405020304" pitchFamily="18" charset="0"/>
              </a:rPr>
              <a:t>-2</a:t>
            </a:r>
            <a:r>
              <a:rPr lang="en-US" altLang="zh-CN" sz="4800">
                <a:latin typeface="Times New Roman" panose="02020603050405020304" pitchFamily="18" charset="0"/>
              </a:rPr>
              <a:t>T</a:t>
            </a:r>
            <a:r>
              <a:rPr lang="en-US" altLang="zh-CN" sz="4800" baseline="-25000">
                <a:latin typeface="Times New Roman" panose="02020603050405020304" pitchFamily="18" charset="0"/>
              </a:rPr>
              <a:t>c</a:t>
            </a:r>
            <a:r>
              <a:rPr lang="en-US" altLang="zh-CN" sz="4800">
                <a:latin typeface="Times New Roman" panose="02020603050405020304" pitchFamily="18" charset="0"/>
              </a:rPr>
              <a:t>) + ∑</a:t>
            </a:r>
            <a:r>
              <a:rPr lang="en-US" altLang="zh-CN" sz="4800" dirty="0" err="1">
                <a:latin typeface="Times New Roman" panose="02020603050405020304" pitchFamily="18" charset="0"/>
              </a:rPr>
              <a:t>q</a:t>
            </a:r>
            <a:r>
              <a:rPr lang="en-US" altLang="zh-CN" sz="4800" baseline="-25000" dirty="0" err="1">
                <a:latin typeface="Times New Roman" panose="02020603050405020304" pitchFamily="18" charset="0"/>
              </a:rPr>
              <a:t>r</a:t>
            </a:r>
            <a:r>
              <a:rPr lang="en-US" altLang="zh-CN" sz="4800" dirty="0" err="1">
                <a:latin typeface="Times New Roman" panose="02020603050405020304" pitchFamily="18" charset="0"/>
              </a:rPr>
              <a:t>T</a:t>
            </a:r>
            <a:r>
              <a:rPr lang="en-US" altLang="zh-CN" sz="4800" baseline="-25000" dirty="0" err="1">
                <a:latin typeface="Times New Roman" panose="02020603050405020304" pitchFamily="18" charset="0"/>
              </a:rPr>
              <a:t>fr</a:t>
            </a:r>
            <a:r>
              <a:rPr lang="en-US" altLang="zh-CN" sz="4800" dirty="0" err="1">
                <a:latin typeface="Times New Roman" panose="02020603050405020304" pitchFamily="18" charset="0"/>
              </a:rPr>
              <a:t>]∑N</a:t>
            </a:r>
            <a:r>
              <a:rPr lang="en-US" altLang="zh-CN" sz="4800" baseline="-25000" dirty="0" err="1">
                <a:latin typeface="Times New Roman" panose="02020603050405020304" pitchFamily="18" charset="0"/>
              </a:rPr>
              <a:t>i</a:t>
            </a:r>
            <a:r>
              <a:rPr lang="en-US" altLang="zh-CN" sz="4800" dirty="0" err="1">
                <a:latin typeface="Times New Roman" panose="02020603050405020304" pitchFamily="18" charset="0"/>
              </a:rPr>
              <a:t>Z</a:t>
            </a:r>
            <a:r>
              <a:rPr lang="en-US" altLang="zh-CN" sz="4800" baseline="-25000" dirty="0" err="1">
                <a:latin typeface="Times New Roman" panose="02020603050405020304" pitchFamily="18" charset="0"/>
              </a:rPr>
              <a:t>i</a:t>
            </a:r>
            <a:endParaRPr lang="en-US" altLang="zh-CN" sz="4800" b="1">
              <a:latin typeface="Times New Roman" panose="02020603050405020304" pitchFamily="18" charset="0"/>
              <a:ea typeface="黑体" panose="0201060906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1250" name="文本框 181249"/>
          <p:cNvSpPr txBox="1"/>
          <p:nvPr/>
        </p:nvSpPr>
        <p:spPr>
          <a:xfrm>
            <a:off x="1143000" y="307975"/>
            <a:ext cx="69342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zh-CN" altLang="en-US" sz="4000" b="1" dirty="0">
                <a:latin typeface="黑体" panose="02010609060101010101" pitchFamily="2" charset="-122"/>
                <a:ea typeface="黑体" panose="02010609060101010101" pitchFamily="2" charset="-122"/>
              </a:rPr>
              <a:t>、模型分析</a:t>
            </a:r>
            <a:endParaRPr lang="zh-CN" altLang="en-US" sz="4000" b="1">
              <a:latin typeface="黑体" panose="02010609060101010101" pitchFamily="2" charset="-122"/>
              <a:ea typeface="黑体" panose="02010609060101010101" pitchFamily="2" charset="-122"/>
            </a:endParaRPr>
          </a:p>
        </p:txBody>
      </p:sp>
      <p:sp>
        <p:nvSpPr>
          <p:cNvPr id="181251" name="文本框 181250"/>
          <p:cNvSpPr txBox="1"/>
          <p:nvPr/>
        </p:nvSpPr>
        <p:spPr>
          <a:xfrm>
            <a:off x="457200" y="1336675"/>
            <a:ext cx="8382000" cy="5140325"/>
          </a:xfrm>
          <a:prstGeom prst="rect">
            <a:avLst/>
          </a:prstGeom>
          <a:noFill/>
          <a:ln w="9525">
            <a:noFill/>
          </a:ln>
        </p:spPr>
        <p:txBody>
          <a:bodyPr>
            <a:spAutoFit/>
          </a:bodyPr>
          <a:p>
            <a:pPr>
              <a:lnSpc>
                <a:spcPct val="115000"/>
              </a:lnSpc>
              <a:buFont typeface="Wingdings" panose="05000000000000000000" pitchFamily="2" charset="2"/>
              <a:buChar char="q"/>
            </a:pPr>
            <a:r>
              <a:rPr lang="en-US" altLang="zh-CN" sz="2400">
                <a:latin typeface="Times New Roman" panose="02020603050405020304" pitchFamily="18" charset="0"/>
              </a:rPr>
              <a:t>W——</a:t>
            </a:r>
            <a:r>
              <a:rPr lang="zh-CN" altLang="en-US" sz="2400" dirty="0">
                <a:latin typeface="Times New Roman" panose="02020603050405020304" pitchFamily="18" charset="0"/>
              </a:rPr>
              <a:t>为员工目标考核绝对成绩；</a:t>
            </a:r>
            <a:endParaRPr lang="zh-CN" altLang="en-US" sz="2400" dirty="0">
              <a:latin typeface="Times New Roman" panose="02020603050405020304" pitchFamily="18" charset="0"/>
            </a:endParaRPr>
          </a:p>
          <a:p>
            <a:pPr>
              <a:lnSpc>
                <a:spcPct val="115000"/>
              </a:lnSpc>
              <a:buFont typeface="Wingdings" panose="05000000000000000000" pitchFamily="2" charset="2"/>
              <a:buChar char="q"/>
            </a:pPr>
            <a:r>
              <a:rPr lang="en-US" altLang="zh-CN" sz="2400">
                <a:latin typeface="Times New Roman" panose="02020603050405020304" pitchFamily="18" charset="0"/>
              </a:rPr>
              <a:t>s——</a:t>
            </a:r>
            <a:r>
              <a:rPr lang="zh-CN" altLang="en-US" sz="2400" dirty="0">
                <a:latin typeface="Times New Roman" panose="02020603050405020304" pitchFamily="18" charset="0"/>
              </a:rPr>
              <a:t>为年终目标考核达标评价记分权数；</a:t>
            </a:r>
            <a:endParaRPr lang="zh-CN" altLang="en-US" sz="2400" dirty="0">
              <a:latin typeface="Times New Roman" panose="02020603050405020304" pitchFamily="18" charset="0"/>
            </a:endParaRPr>
          </a:p>
          <a:p>
            <a:pPr>
              <a:lnSpc>
                <a:spcPct val="115000"/>
              </a:lnSpc>
              <a:buFont typeface="Wingdings" panose="05000000000000000000" pitchFamily="2" charset="2"/>
              <a:buChar char="q"/>
            </a:pPr>
            <a:r>
              <a:rPr lang="en-US" altLang="zh-CN" sz="2400">
                <a:latin typeface="Times New Roman" panose="02020603050405020304" pitchFamily="18" charset="0"/>
              </a:rPr>
              <a:t>T</a:t>
            </a:r>
            <a:r>
              <a:rPr lang="en-US" altLang="zh-CN" sz="2400" baseline="-25000">
                <a:latin typeface="Times New Roman" panose="02020603050405020304" pitchFamily="18" charset="0"/>
              </a:rPr>
              <a:t>o</a:t>
            </a:r>
            <a:r>
              <a:rPr lang="en-US" altLang="zh-CN" sz="2400">
                <a:latin typeface="Times New Roman" panose="02020603050405020304" pitchFamily="18" charset="0"/>
              </a:rPr>
              <a:t>——</a:t>
            </a:r>
            <a:r>
              <a:rPr lang="zh-CN" altLang="en-US" sz="2400" dirty="0">
                <a:latin typeface="Times New Roman" panose="02020603050405020304" pitchFamily="18" charset="0"/>
              </a:rPr>
              <a:t>为自定目标得分，一般按投资回报率、利润率或成本 </a:t>
            </a:r>
            <a:endParaRPr lang="zh-CN" altLang="en-US" sz="2400" dirty="0">
              <a:latin typeface="Times New Roman" panose="02020603050405020304" pitchFamily="18" charset="0"/>
            </a:endParaRPr>
          </a:p>
          <a:p>
            <a:pPr>
              <a:lnSpc>
                <a:spcPct val="115000"/>
              </a:lnSpc>
              <a:buFont typeface="Wingdings" panose="05000000000000000000" pitchFamily="2" charset="2"/>
            </a:pPr>
            <a:r>
              <a:rPr lang="zh-CN" altLang="en-US" sz="2400" dirty="0">
                <a:latin typeface="Times New Roman" panose="02020603050405020304" pitchFamily="18" charset="0"/>
              </a:rPr>
              <a:t>    费用率的变化率的绝对数乘以</a:t>
            </a:r>
            <a:r>
              <a:rPr lang="en-US" altLang="zh-CN" sz="2400">
                <a:latin typeface="Times New Roman" panose="02020603050405020304" pitchFamily="18" charset="0"/>
              </a:rPr>
              <a:t>100</a:t>
            </a:r>
            <a:r>
              <a:rPr lang="zh-CN" altLang="en-US" sz="2400" dirty="0">
                <a:latin typeface="Times New Roman" panose="02020603050405020304" pitchFamily="18" charset="0"/>
              </a:rPr>
              <a:t>；</a:t>
            </a:r>
            <a:endParaRPr lang="zh-CN" altLang="en-US" sz="2400" dirty="0">
              <a:latin typeface="Times New Roman" panose="02020603050405020304" pitchFamily="18" charset="0"/>
            </a:endParaRPr>
          </a:p>
          <a:p>
            <a:pPr>
              <a:lnSpc>
                <a:spcPct val="115000"/>
              </a:lnSpc>
              <a:buFont typeface="Wingdings" panose="05000000000000000000" pitchFamily="2" charset="2"/>
              <a:buChar char="q"/>
            </a:pPr>
            <a:r>
              <a:rPr lang="en-US" altLang="zh-CN" sz="2400" dirty="0" err="1">
                <a:latin typeface="Times New Roman" panose="02020603050405020304" pitchFamily="18" charset="0"/>
              </a:rPr>
              <a:t>Y</a:t>
            </a:r>
            <a:r>
              <a:rPr lang="en-US" altLang="zh-CN" sz="2400" baseline="-25000" dirty="0" err="1">
                <a:latin typeface="Times New Roman" panose="02020603050405020304" pitchFamily="18" charset="0"/>
              </a:rPr>
              <a:t>j</a:t>
            </a:r>
            <a:r>
              <a:rPr lang="en-US" altLang="zh-CN" sz="2400">
                <a:latin typeface="Times New Roman" panose="02020603050405020304" pitchFamily="18" charset="0"/>
              </a:rPr>
              <a:t>——</a:t>
            </a:r>
            <a:r>
              <a:rPr lang="zh-CN" altLang="en-US" sz="2400" dirty="0">
                <a:latin typeface="Times New Roman" panose="02020603050405020304" pitchFamily="18" charset="0"/>
              </a:rPr>
              <a:t>为目标实现情况取值，达到目标为</a:t>
            </a:r>
            <a:r>
              <a:rPr lang="en-US" altLang="zh-CN" sz="2400">
                <a:latin typeface="Times New Roman" panose="02020603050405020304" pitchFamily="18" charset="0"/>
              </a:rPr>
              <a:t>1</a:t>
            </a:r>
            <a:r>
              <a:rPr lang="zh-CN" altLang="en-US" sz="2400" dirty="0">
                <a:latin typeface="Times New Roman" panose="02020603050405020304" pitchFamily="18" charset="0"/>
              </a:rPr>
              <a:t>，未达到目标为</a:t>
            </a:r>
            <a:r>
              <a:rPr lang="en-US" altLang="zh-CN" sz="2400">
                <a:latin typeface="Times New Roman" panose="02020603050405020304" pitchFamily="18" charset="0"/>
              </a:rPr>
              <a:t>0</a:t>
            </a:r>
            <a:r>
              <a:rPr lang="zh-CN" altLang="en-US" sz="2400" dirty="0">
                <a:latin typeface="Times New Roman" panose="02020603050405020304" pitchFamily="18" charset="0"/>
              </a:rPr>
              <a:t>；</a:t>
            </a:r>
            <a:endParaRPr lang="zh-CN" altLang="en-US" sz="2400" dirty="0">
              <a:latin typeface="Times New Roman" panose="02020603050405020304" pitchFamily="18" charset="0"/>
            </a:endParaRPr>
          </a:p>
          <a:p>
            <a:pPr>
              <a:lnSpc>
                <a:spcPct val="115000"/>
              </a:lnSpc>
              <a:buFont typeface="Wingdings" panose="05000000000000000000" pitchFamily="2" charset="2"/>
              <a:buChar char="q"/>
            </a:pPr>
            <a:r>
              <a:rPr lang="en-US" altLang="zh-CN" sz="2400">
                <a:latin typeface="Times New Roman" panose="02020603050405020304" pitchFamily="18" charset="0"/>
              </a:rPr>
              <a:t>T</a:t>
            </a:r>
            <a:r>
              <a:rPr lang="en-US" altLang="zh-CN" sz="2400" baseline="-25000">
                <a:latin typeface="Times New Roman" panose="02020603050405020304" pitchFamily="18" charset="0"/>
              </a:rPr>
              <a:t>C</a:t>
            </a:r>
            <a:r>
              <a:rPr lang="en-US" altLang="zh-CN" sz="2400">
                <a:latin typeface="Times New Roman" panose="02020603050405020304" pitchFamily="18" charset="0"/>
              </a:rPr>
              <a:t>——</a:t>
            </a:r>
            <a:r>
              <a:rPr lang="zh-CN" altLang="en-US" sz="2400" dirty="0">
                <a:latin typeface="Times New Roman" panose="02020603050405020304" pitchFamily="18" charset="0"/>
              </a:rPr>
              <a:t>为超目标贡献增长率，计算指标同</a:t>
            </a:r>
            <a:r>
              <a:rPr lang="en-US" altLang="zh-CN" sz="2400">
                <a:latin typeface="Times New Roman" panose="02020603050405020304" pitchFamily="18" charset="0"/>
              </a:rPr>
              <a:t>T</a:t>
            </a:r>
            <a:r>
              <a:rPr lang="en-US" altLang="zh-CN" sz="2400" baseline="-25000">
                <a:latin typeface="Times New Roman" panose="02020603050405020304" pitchFamily="18" charset="0"/>
              </a:rPr>
              <a:t>0</a:t>
            </a:r>
            <a:r>
              <a:rPr lang="zh-CN" altLang="en-US" sz="2400">
                <a:latin typeface="Times New Roman" panose="02020603050405020304" pitchFamily="18" charset="0"/>
              </a:rPr>
              <a:t>；</a:t>
            </a:r>
            <a:endParaRPr lang="zh-CN" altLang="en-US" sz="2400">
              <a:latin typeface="Times New Roman" panose="02020603050405020304" pitchFamily="18" charset="0"/>
            </a:endParaRPr>
          </a:p>
          <a:p>
            <a:pPr>
              <a:lnSpc>
                <a:spcPct val="115000"/>
              </a:lnSpc>
              <a:buFont typeface="Wingdings" panose="05000000000000000000" pitchFamily="2" charset="2"/>
              <a:buChar char="q"/>
            </a:pPr>
            <a:r>
              <a:rPr lang="en-US" altLang="zh-CN" sz="2400">
                <a:latin typeface="Times New Roman" panose="02020603050405020304" pitchFamily="18" charset="0"/>
              </a:rPr>
              <a:t>N</a:t>
            </a:r>
            <a:r>
              <a:rPr lang="en-US" altLang="zh-CN" sz="2400" baseline="-25000">
                <a:latin typeface="Times New Roman" panose="02020603050405020304" pitchFamily="18" charset="0"/>
              </a:rPr>
              <a:t>i</a:t>
            </a:r>
            <a:r>
              <a:rPr lang="en-US" altLang="zh-CN" sz="2400">
                <a:latin typeface="Times New Roman" panose="02020603050405020304" pitchFamily="18" charset="0"/>
              </a:rPr>
              <a:t>——</a:t>
            </a:r>
            <a:r>
              <a:rPr lang="zh-CN" altLang="en-US" sz="2400" dirty="0">
                <a:latin typeface="Times New Roman" panose="02020603050405020304" pitchFamily="18" charset="0"/>
              </a:rPr>
              <a:t>为非核心目标的第</a:t>
            </a:r>
            <a:r>
              <a:rPr lang="en-US" altLang="zh-CN" sz="2400">
                <a:latin typeface="Times New Roman" panose="02020603050405020304" pitchFamily="18" charset="0"/>
              </a:rPr>
              <a:t>i</a:t>
            </a:r>
            <a:r>
              <a:rPr lang="zh-CN" altLang="en-US" sz="2400" dirty="0">
                <a:latin typeface="Times New Roman" panose="02020603050405020304" pitchFamily="18" charset="0"/>
              </a:rPr>
              <a:t>种目标月度达标情况，达到目标</a:t>
            </a:r>
            <a:endParaRPr lang="zh-CN" altLang="en-US" sz="2400" dirty="0">
              <a:latin typeface="Times New Roman" panose="02020603050405020304" pitchFamily="18" charset="0"/>
            </a:endParaRPr>
          </a:p>
          <a:p>
            <a:pPr>
              <a:lnSpc>
                <a:spcPct val="115000"/>
              </a:lnSpc>
              <a:buFont typeface="Wingdings" panose="05000000000000000000" pitchFamily="2" charset="2"/>
            </a:pPr>
            <a:r>
              <a:rPr lang="zh-CN" altLang="en-US" sz="2400" dirty="0">
                <a:latin typeface="Times New Roman" panose="02020603050405020304" pitchFamily="18" charset="0"/>
              </a:rPr>
              <a:t>    为</a:t>
            </a:r>
            <a:r>
              <a:rPr lang="en-US" altLang="zh-CN" sz="2400">
                <a:latin typeface="Times New Roman" panose="02020603050405020304" pitchFamily="18" charset="0"/>
              </a:rPr>
              <a:t>1</a:t>
            </a:r>
            <a:r>
              <a:rPr lang="zh-CN" altLang="en-US" sz="2400" dirty="0">
                <a:latin typeface="Times New Roman" panose="02020603050405020304" pitchFamily="18" charset="0"/>
              </a:rPr>
              <a:t>，未达到目标为</a:t>
            </a:r>
            <a:r>
              <a:rPr lang="en-US" altLang="zh-CN" sz="2400">
                <a:latin typeface="Times New Roman" panose="02020603050405020304" pitchFamily="18" charset="0"/>
              </a:rPr>
              <a:t>0</a:t>
            </a:r>
            <a:r>
              <a:rPr lang="zh-CN" altLang="en-US" sz="2400" dirty="0">
                <a:latin typeface="Times New Roman" panose="02020603050405020304" pitchFamily="18" charset="0"/>
              </a:rPr>
              <a:t>；</a:t>
            </a:r>
            <a:endParaRPr lang="zh-CN" altLang="en-US" sz="2400" dirty="0">
              <a:latin typeface="Times New Roman" panose="02020603050405020304" pitchFamily="18" charset="0"/>
            </a:endParaRPr>
          </a:p>
          <a:p>
            <a:pPr algn="just">
              <a:lnSpc>
                <a:spcPct val="115000"/>
              </a:lnSpc>
              <a:buFont typeface="Wingdings" panose="05000000000000000000" pitchFamily="2" charset="2"/>
              <a:buChar char="q"/>
            </a:pPr>
            <a:r>
              <a:rPr lang="en-US" altLang="zh-CN" sz="2400" dirty="0" err="1">
                <a:latin typeface="Times New Roman" panose="02020603050405020304" pitchFamily="18" charset="0"/>
              </a:rPr>
              <a:t>Z</a:t>
            </a:r>
            <a:r>
              <a:rPr lang="en-US" altLang="zh-CN" sz="2400" baseline="-25000" dirty="0" err="1">
                <a:latin typeface="Times New Roman" panose="02020603050405020304" pitchFamily="18" charset="0"/>
              </a:rPr>
              <a:t>i</a:t>
            </a:r>
            <a:r>
              <a:rPr lang="en-US" altLang="zh-CN" sz="2400">
                <a:latin typeface="Times New Roman" panose="02020603050405020304" pitchFamily="18" charset="0"/>
              </a:rPr>
              <a:t>——</a:t>
            </a:r>
            <a:r>
              <a:rPr lang="zh-CN" altLang="en-US" sz="2400" dirty="0">
                <a:latin typeface="Times New Roman" panose="02020603050405020304" pitchFamily="18" charset="0"/>
              </a:rPr>
              <a:t>为非核心目标评价权数，是对每个目标的重要性的一</a:t>
            </a:r>
            <a:endParaRPr lang="zh-CN" altLang="en-US" sz="2400" dirty="0">
              <a:latin typeface="Times New Roman" panose="02020603050405020304" pitchFamily="18" charset="0"/>
            </a:endParaRPr>
          </a:p>
          <a:p>
            <a:pPr algn="just">
              <a:lnSpc>
                <a:spcPct val="115000"/>
              </a:lnSpc>
              <a:buFont typeface="Wingdings" panose="05000000000000000000" pitchFamily="2" charset="2"/>
            </a:pPr>
            <a:r>
              <a:rPr lang="zh-CN" altLang="en-US" sz="2400" dirty="0">
                <a:latin typeface="Times New Roman" panose="02020603050405020304" pitchFamily="18" charset="0"/>
              </a:rPr>
              <a:t>    种评定；</a:t>
            </a:r>
            <a:endParaRPr lang="zh-CN" altLang="en-US" sz="2400" dirty="0">
              <a:latin typeface="Times New Roman" panose="02020603050405020304" pitchFamily="18" charset="0"/>
            </a:endParaRPr>
          </a:p>
          <a:p>
            <a:pPr>
              <a:lnSpc>
                <a:spcPct val="115000"/>
              </a:lnSpc>
              <a:buFont typeface="Wingdings" panose="05000000000000000000" pitchFamily="2" charset="2"/>
              <a:buChar char="q"/>
            </a:pPr>
            <a:r>
              <a:rPr lang="en-US" altLang="zh-CN" sz="2400" dirty="0" err="1">
                <a:latin typeface="Times New Roman" panose="02020603050405020304" pitchFamily="18" charset="0"/>
              </a:rPr>
              <a:t>q</a:t>
            </a:r>
            <a:r>
              <a:rPr lang="en-US" altLang="zh-CN" sz="2400" baseline="-25000" dirty="0" err="1">
                <a:latin typeface="Times New Roman" panose="02020603050405020304" pitchFamily="18" charset="0"/>
              </a:rPr>
              <a:t>r</a:t>
            </a:r>
            <a:r>
              <a:rPr lang="en-US" altLang="zh-CN" sz="2400">
                <a:latin typeface="Times New Roman" panose="02020603050405020304" pitchFamily="18" charset="0"/>
              </a:rPr>
              <a:t>——</a:t>
            </a:r>
            <a:r>
              <a:rPr lang="zh-CN" altLang="en-US" sz="2400" dirty="0">
                <a:latin typeface="Times New Roman" panose="02020603050405020304" pitchFamily="18" charset="0"/>
              </a:rPr>
              <a:t>为对第</a:t>
            </a:r>
            <a:r>
              <a:rPr lang="en-US" altLang="zh-CN" sz="2400">
                <a:latin typeface="Times New Roman" panose="02020603050405020304" pitchFamily="18" charset="0"/>
              </a:rPr>
              <a:t>r</a:t>
            </a:r>
            <a:r>
              <a:rPr lang="zh-CN" altLang="en-US" sz="2400" dirty="0">
                <a:latin typeface="Times New Roman" panose="02020603050405020304" pitchFamily="18" charset="0"/>
              </a:rPr>
              <a:t>级上司核心目标实现值的贡献记分评价权数；</a:t>
            </a:r>
            <a:endParaRPr lang="zh-CN" altLang="en-US" sz="2400" dirty="0">
              <a:latin typeface="Times New Roman" panose="02020603050405020304" pitchFamily="18" charset="0"/>
            </a:endParaRPr>
          </a:p>
          <a:p>
            <a:pPr>
              <a:lnSpc>
                <a:spcPct val="115000"/>
              </a:lnSpc>
              <a:buFont typeface="Wingdings" panose="05000000000000000000" pitchFamily="2" charset="2"/>
              <a:buChar char="q"/>
            </a:pPr>
            <a:r>
              <a:rPr lang="en-US" altLang="zh-CN" sz="2400" dirty="0" err="1">
                <a:latin typeface="Times New Roman" panose="02020603050405020304" pitchFamily="18" charset="0"/>
              </a:rPr>
              <a:t>T</a:t>
            </a:r>
            <a:r>
              <a:rPr lang="en-US" altLang="zh-CN" sz="2400" baseline="-25000" dirty="0" err="1">
                <a:latin typeface="Times New Roman" panose="02020603050405020304" pitchFamily="18" charset="0"/>
              </a:rPr>
              <a:t>fr</a:t>
            </a:r>
            <a:r>
              <a:rPr lang="en-US" altLang="zh-CN" sz="2400" baseline="-25000">
                <a:latin typeface="Times New Roman" panose="02020603050405020304" pitchFamily="18" charset="0"/>
              </a:rPr>
              <a:t> </a:t>
            </a:r>
            <a:r>
              <a:rPr lang="en-US" altLang="zh-CN" sz="2400">
                <a:latin typeface="Times New Roman" panose="02020603050405020304" pitchFamily="18" charset="0"/>
              </a:rPr>
              <a:t>——</a:t>
            </a:r>
            <a:r>
              <a:rPr lang="zh-CN" altLang="en-US" sz="2400" dirty="0">
                <a:latin typeface="Times New Roman" panose="02020603050405020304" pitchFamily="18" charset="0"/>
              </a:rPr>
              <a:t>为对第</a:t>
            </a:r>
            <a:r>
              <a:rPr lang="en-US" altLang="zh-CN" sz="2400">
                <a:latin typeface="Times New Roman" panose="02020603050405020304" pitchFamily="18" charset="0"/>
              </a:rPr>
              <a:t>r</a:t>
            </a:r>
            <a:r>
              <a:rPr lang="zh-CN" altLang="en-US" sz="2400" dirty="0">
                <a:latin typeface="Times New Roman" panose="02020603050405020304" pitchFamily="18" charset="0"/>
              </a:rPr>
              <a:t>级上司核心目标的实现值。</a:t>
            </a:r>
            <a:endParaRPr lang="zh-CN" altLang="en-US" sz="2400">
              <a:latin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2274" name="文本框 182273"/>
          <p:cNvSpPr txBox="1"/>
          <p:nvPr/>
        </p:nvSpPr>
        <p:spPr>
          <a:xfrm>
            <a:off x="457200" y="1709738"/>
            <a:ext cx="8077200" cy="4327525"/>
          </a:xfrm>
          <a:prstGeom prst="rect">
            <a:avLst/>
          </a:prstGeom>
          <a:noFill/>
          <a:ln w="9525">
            <a:noFill/>
          </a:ln>
        </p:spPr>
        <p:txBody>
          <a:bodyPr>
            <a:spAutoFit/>
          </a:bodyPr>
          <a:p>
            <a:pPr marL="457200" indent="-457200" algn="just">
              <a:lnSpc>
                <a:spcPct val="130000"/>
              </a:lnSpc>
              <a:spcBef>
                <a:spcPct val="60000"/>
              </a:spcBef>
              <a:buFont typeface="Wingdings" panose="05000000000000000000" pitchFamily="2" charset="2"/>
              <a:buChar char="q"/>
            </a:pPr>
            <a:r>
              <a:rPr lang="en-US" altLang="zh-CN" sz="2400">
                <a:latin typeface="Times New Roman" panose="02020603050405020304" pitchFamily="18" charset="0"/>
              </a:rPr>
              <a:t>s </a:t>
            </a:r>
            <a:r>
              <a:rPr lang="zh-CN" altLang="en-US" sz="2400" dirty="0">
                <a:latin typeface="Times New Roman" panose="02020603050405020304" pitchFamily="18" charset="0"/>
              </a:rPr>
              <a:t>的赋值可在</a:t>
            </a:r>
            <a:r>
              <a:rPr lang="en-US" altLang="zh-CN" sz="2400">
                <a:latin typeface="Times New Roman" panose="02020603050405020304" pitchFamily="18" charset="0"/>
              </a:rPr>
              <a:t>2-5</a:t>
            </a:r>
            <a:r>
              <a:rPr lang="zh-CN" altLang="en-US" sz="2400" dirty="0">
                <a:latin typeface="Times New Roman" panose="02020603050405020304" pitchFamily="18" charset="0"/>
              </a:rPr>
              <a:t>之间，其取值加大，</a:t>
            </a:r>
            <a:r>
              <a:rPr lang="en-US" altLang="zh-CN" sz="2400">
                <a:latin typeface="Times New Roman" panose="02020603050405020304" pitchFamily="18" charset="0"/>
              </a:rPr>
              <a:t>T</a:t>
            </a:r>
            <a:r>
              <a:rPr lang="en-US" altLang="zh-CN" sz="2400" baseline="-25000">
                <a:latin typeface="Times New Roman" panose="02020603050405020304" pitchFamily="18" charset="0"/>
              </a:rPr>
              <a:t>C</a:t>
            </a:r>
            <a:r>
              <a:rPr lang="zh-CN" altLang="en-US" sz="2400" dirty="0">
                <a:latin typeface="Times New Roman" panose="02020603050405020304" pitchFamily="18" charset="0"/>
              </a:rPr>
              <a:t>的绩效得分贡献则会相对缩小，则可加大目标考核达标记分与超标记分的差距，使员工更看重确立有难度而努力可达到的目标，而不是确立尽可能低的目标，以降低目标达成的难度，增加达标保险系数，以获取超目标的奖励。反之相反。</a:t>
            </a:r>
            <a:endParaRPr lang="zh-CN" altLang="en-US" sz="2400" dirty="0">
              <a:latin typeface="Times New Roman" panose="02020603050405020304" pitchFamily="18" charset="0"/>
            </a:endParaRPr>
          </a:p>
          <a:p>
            <a:pPr marL="457200" indent="-457200" algn="just">
              <a:lnSpc>
                <a:spcPct val="130000"/>
              </a:lnSpc>
              <a:spcBef>
                <a:spcPct val="60000"/>
              </a:spcBef>
              <a:buFont typeface="Wingdings" panose="05000000000000000000" pitchFamily="2" charset="2"/>
              <a:buChar char="q"/>
            </a:pPr>
            <a:r>
              <a:rPr lang="zh-CN" altLang="en-US" sz="2400">
                <a:latin typeface="Times New Roman" panose="02020603050405020304" pitchFamily="18" charset="0"/>
              </a:rPr>
              <a:t> </a:t>
            </a:r>
            <a:r>
              <a:rPr lang="en-US" altLang="zh-CN" sz="2400">
                <a:latin typeface="Times New Roman" panose="02020603050405020304" pitchFamily="18" charset="0"/>
              </a:rPr>
              <a:t>r </a:t>
            </a:r>
            <a:r>
              <a:rPr lang="zh-CN" altLang="en-US" sz="2400" dirty="0">
                <a:latin typeface="Times New Roman" panose="02020603050405020304" pitchFamily="18" charset="0"/>
              </a:rPr>
              <a:t>为第</a:t>
            </a:r>
            <a:r>
              <a:rPr lang="en-US" altLang="zh-CN" sz="2400">
                <a:latin typeface="Times New Roman" panose="02020603050405020304" pitchFamily="18" charset="0"/>
              </a:rPr>
              <a:t>r</a:t>
            </a:r>
            <a:r>
              <a:rPr lang="zh-CN" altLang="en-US" sz="2400" dirty="0">
                <a:latin typeface="Times New Roman" panose="02020603050405020304" pitchFamily="18" charset="0"/>
              </a:rPr>
              <a:t>级上司，一般为</a:t>
            </a:r>
            <a:r>
              <a:rPr lang="en-US" altLang="zh-CN" sz="2400">
                <a:latin typeface="Times New Roman" panose="02020603050405020304" pitchFamily="18" charset="0"/>
              </a:rPr>
              <a:t>1</a:t>
            </a:r>
            <a:r>
              <a:rPr lang="zh-CN" altLang="en-US" sz="2400" dirty="0">
                <a:latin typeface="Times New Roman" panose="02020603050405020304" pitchFamily="18" charset="0"/>
              </a:rPr>
              <a:t>，</a:t>
            </a:r>
            <a:r>
              <a:rPr lang="en-US" altLang="zh-CN" sz="2400">
                <a:latin typeface="Times New Roman" panose="02020603050405020304" pitchFamily="18" charset="0"/>
              </a:rPr>
              <a:t>2</a:t>
            </a:r>
            <a:r>
              <a:rPr lang="zh-CN" altLang="en-US" sz="2400" dirty="0">
                <a:latin typeface="Times New Roman" panose="02020603050405020304" pitchFamily="18" charset="0"/>
              </a:rPr>
              <a:t>。员工不能对远隔多级的上司的业绩负责。</a:t>
            </a:r>
            <a:endParaRPr lang="zh-CN" altLang="en-US" sz="2400" dirty="0">
              <a:latin typeface="Times New Roman" panose="02020603050405020304" pitchFamily="18" charset="0"/>
            </a:endParaRPr>
          </a:p>
          <a:p>
            <a:pPr marL="457200" indent="-457200" algn="just">
              <a:lnSpc>
                <a:spcPct val="130000"/>
              </a:lnSpc>
              <a:spcBef>
                <a:spcPct val="60000"/>
              </a:spcBef>
              <a:buFont typeface="Wingdings" panose="05000000000000000000" pitchFamily="2" charset="2"/>
              <a:buChar char="q"/>
            </a:pPr>
            <a:r>
              <a:rPr lang="en-US" altLang="zh-CN" sz="2400" dirty="0" err="1">
                <a:latin typeface="Times New Roman" panose="02020603050405020304" pitchFamily="18" charset="0"/>
              </a:rPr>
              <a:t>q</a:t>
            </a:r>
            <a:r>
              <a:rPr lang="en-US" altLang="zh-CN" sz="2400" baseline="-25000" dirty="0" err="1">
                <a:latin typeface="Times New Roman" panose="02020603050405020304" pitchFamily="18" charset="0"/>
              </a:rPr>
              <a:t>r</a:t>
            </a:r>
            <a:r>
              <a:rPr lang="en-US" altLang="zh-CN" sz="2400" baseline="-25000">
                <a:latin typeface="Times New Roman" panose="02020603050405020304" pitchFamily="18" charset="0"/>
              </a:rPr>
              <a:t>  </a:t>
            </a:r>
            <a:r>
              <a:rPr lang="en-US" altLang="zh-CN" sz="2000" baseline="-25000">
                <a:latin typeface="Times New Roman" panose="02020603050405020304" pitchFamily="18" charset="0"/>
              </a:rPr>
              <a:t> </a:t>
            </a:r>
            <a:r>
              <a:rPr lang="zh-CN" altLang="en-US" sz="2400" dirty="0">
                <a:latin typeface="Times New Roman" panose="02020603050405020304" pitchFamily="18" charset="0"/>
              </a:rPr>
              <a:t>的赋值应为递减的，依次可为</a:t>
            </a:r>
            <a:r>
              <a:rPr lang="en-US" altLang="zh-CN" sz="2400">
                <a:latin typeface="Times New Roman" panose="02020603050405020304" pitchFamily="18" charset="0"/>
              </a:rPr>
              <a:t>4</a:t>
            </a:r>
            <a:r>
              <a:rPr lang="zh-CN" altLang="en-US" sz="2400" dirty="0">
                <a:latin typeface="Times New Roman" panose="02020603050405020304" pitchFamily="18" charset="0"/>
              </a:rPr>
              <a:t>、</a:t>
            </a:r>
            <a:r>
              <a:rPr lang="en-US" altLang="zh-CN" sz="2400">
                <a:latin typeface="Times New Roman" panose="02020603050405020304" pitchFamily="18" charset="0"/>
              </a:rPr>
              <a:t>1</a:t>
            </a:r>
            <a:r>
              <a:rPr lang="zh-CN" altLang="en-US" sz="2400" dirty="0">
                <a:latin typeface="Times New Roman" panose="02020603050405020304" pitchFamily="18" charset="0"/>
              </a:rPr>
              <a:t>， </a:t>
            </a:r>
            <a:r>
              <a:rPr lang="en-US" altLang="zh-CN" sz="2000">
                <a:latin typeface="Times New Roman" panose="02020603050405020304" pitchFamily="18" charset="0"/>
              </a:rPr>
              <a:t>∑</a:t>
            </a:r>
            <a:r>
              <a:rPr lang="en-US" altLang="zh-CN" sz="2400" dirty="0" err="1">
                <a:latin typeface="Times New Roman" panose="02020603050405020304" pitchFamily="18" charset="0"/>
              </a:rPr>
              <a:t>q</a:t>
            </a:r>
            <a:r>
              <a:rPr lang="en-US" altLang="zh-CN" sz="2400" baseline="-25000" dirty="0" err="1">
                <a:latin typeface="Times New Roman" panose="02020603050405020304" pitchFamily="18" charset="0"/>
              </a:rPr>
              <a:t>r</a:t>
            </a:r>
            <a:r>
              <a:rPr lang="zh-CN" altLang="en-US" sz="2000" dirty="0">
                <a:latin typeface="Times New Roman" panose="02020603050405020304" pitchFamily="18" charset="0"/>
              </a:rPr>
              <a:t>不能大于</a:t>
            </a:r>
            <a:r>
              <a:rPr lang="en-US" altLang="zh-CN" sz="2000">
                <a:latin typeface="Times New Roman" panose="02020603050405020304" pitchFamily="18" charset="0"/>
              </a:rPr>
              <a:t>10</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p:txBody>
      </p:sp>
      <p:sp>
        <p:nvSpPr>
          <p:cNvPr id="182275" name="文本框 182274"/>
          <p:cNvSpPr txBox="1"/>
          <p:nvPr/>
        </p:nvSpPr>
        <p:spPr>
          <a:xfrm>
            <a:off x="1752600" y="688975"/>
            <a:ext cx="5562600" cy="7588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3</a:t>
            </a:r>
            <a:r>
              <a:rPr lang="zh-CN" altLang="en-US" sz="4000" b="1" dirty="0">
                <a:latin typeface="黑体" panose="02010609060101010101" pitchFamily="2" charset="-122"/>
                <a:ea typeface="黑体" panose="02010609060101010101" pitchFamily="2" charset="-122"/>
              </a:rPr>
              <a:t>、模型分析</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3298" name="文本框 183297"/>
          <p:cNvSpPr txBox="1"/>
          <p:nvPr/>
        </p:nvSpPr>
        <p:spPr>
          <a:xfrm>
            <a:off x="304800" y="247650"/>
            <a:ext cx="8534400" cy="514350"/>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2400" b="1">
                <a:latin typeface="黑体" panose="02010609060101010101" pitchFamily="2" charset="-122"/>
                <a:ea typeface="黑体" panose="02010609060101010101" pitchFamily="2" charset="-122"/>
              </a:rPr>
              <a:t>3</a:t>
            </a:r>
            <a:r>
              <a:rPr lang="en-US" altLang="zh-CN" sz="2400" b="1">
                <a:latin typeface="Times New Roman" panose="02020603050405020304" pitchFamily="18" charset="0"/>
                <a:ea typeface="黑体" panose="02010609060101010101" pitchFamily="2" charset="-122"/>
              </a:rPr>
              <a:t>—</a:t>
            </a:r>
            <a:r>
              <a:rPr lang="en-US" altLang="zh-CN" sz="2400" b="1">
                <a:latin typeface="黑体" panose="02010609060101010101" pitchFamily="2" charset="-122"/>
                <a:ea typeface="黑体" panose="02010609060101010101" pitchFamily="2" charset="-122"/>
              </a:rPr>
              <a:t>1</a:t>
            </a:r>
            <a:r>
              <a:rPr lang="en-US" altLang="zh-CN" sz="2400" b="1">
                <a:latin typeface="Times New Roman" panose="02020603050405020304" pitchFamily="18" charset="0"/>
                <a:ea typeface="黑体" panose="02010609060101010101" pitchFamily="2" charset="-122"/>
              </a:rPr>
              <a:t>—</a:t>
            </a:r>
            <a:r>
              <a:rPr lang="en-US" altLang="zh-CN" sz="2400" b="1">
                <a:latin typeface="黑体" panose="02010609060101010101" pitchFamily="2" charset="-122"/>
                <a:ea typeface="黑体" panose="02010609060101010101" pitchFamily="2" charset="-122"/>
              </a:rPr>
              <a:t>2</a:t>
            </a:r>
            <a:r>
              <a:rPr lang="en-US" altLang="zh-CN" sz="2400" b="1">
                <a:latin typeface="Times New Roman" panose="02020603050405020304" pitchFamily="18" charset="0"/>
                <a:ea typeface="黑体" panose="02010609060101010101" pitchFamily="2" charset="-122"/>
              </a:rPr>
              <a:t>—</a:t>
            </a:r>
            <a:r>
              <a:rPr lang="en-US" altLang="zh-CN" sz="2400" b="1">
                <a:latin typeface="黑体" panose="02010609060101010101" pitchFamily="2" charset="-122"/>
                <a:ea typeface="黑体" panose="02010609060101010101" pitchFamily="2" charset="-122"/>
              </a:rPr>
              <a:t>3</a:t>
            </a:r>
            <a:r>
              <a:rPr lang="en-US" altLang="zh-CN" sz="2400" b="1">
                <a:latin typeface="Times New Roman" panose="02020603050405020304" pitchFamily="18" charset="0"/>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例、丁经理年终绩效考核的绝对成绩计算表</a:t>
            </a:r>
            <a:endParaRPr lang="zh-CN" altLang="en-US" sz="2400" b="1" dirty="0">
              <a:latin typeface="黑体" panose="02010609060101010101" pitchFamily="2" charset="-122"/>
              <a:ea typeface="黑体" panose="02010609060101010101" pitchFamily="2" charset="-122"/>
            </a:endParaRPr>
          </a:p>
        </p:txBody>
      </p:sp>
      <p:graphicFrame>
        <p:nvGraphicFramePr>
          <p:cNvPr id="183442" name="表格 183441"/>
          <p:cNvGraphicFramePr/>
          <p:nvPr/>
        </p:nvGraphicFramePr>
        <p:xfrm>
          <a:off x="228600" y="990600"/>
          <a:ext cx="8686800" cy="5586413"/>
        </p:xfrm>
        <a:graphic>
          <a:graphicData uri="http://schemas.openxmlformats.org/drawingml/2006/table">
            <a:tbl>
              <a:tblPr/>
              <a:tblGrid>
                <a:gridCol w="609600"/>
                <a:gridCol w="1093788"/>
                <a:gridCol w="1116012"/>
                <a:gridCol w="182563"/>
                <a:gridCol w="1493837"/>
                <a:gridCol w="560388"/>
                <a:gridCol w="838200"/>
                <a:gridCol w="533400"/>
                <a:gridCol w="658812"/>
                <a:gridCol w="838200"/>
                <a:gridCol w="762000"/>
              </a:tblGrid>
              <a:tr h="334963">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dist">
                        <a:buNone/>
                      </a:pPr>
                      <a:r>
                        <a:rPr lang="zh-CN" altLang="en-US" sz="1600" dirty="0"/>
                        <a:t>目标分类</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目标要素</a:t>
                      </a:r>
                      <a:r>
                        <a:rPr lang="en-US" altLang="zh-CN" sz="1600"/>
                        <a:t>(N</a:t>
                      </a:r>
                      <a:r>
                        <a:rPr lang="en-US" altLang="zh-CN" sz="1600" baseline="-25000"/>
                        <a:t>i</a:t>
                      </a:r>
                      <a:r>
                        <a:rPr lang="en-US" altLang="zh-CN" sz="1600"/>
                        <a:t>)</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12</a:t>
                      </a:r>
                      <a:r>
                        <a:rPr lang="zh-CN" altLang="en-US" sz="1600" dirty="0"/>
                        <a:t>个月的达标情况统计</a:t>
                      </a:r>
                      <a:r>
                        <a:rPr lang="en-US" altLang="zh-CN" sz="1600"/>
                        <a:t>(</a:t>
                      </a:r>
                      <a:r>
                        <a:rPr lang="en-US" altLang="zh-CN" sz="1600" dirty="0" err="1"/>
                        <a:t>Y</a:t>
                      </a:r>
                      <a:r>
                        <a:rPr lang="en-US" altLang="zh-CN" sz="1600" baseline="-25000" dirty="0" err="1"/>
                        <a:t>j</a:t>
                      </a:r>
                      <a:r>
                        <a:rPr lang="en-US" altLang="zh-CN" sz="1600"/>
                        <a:t>)</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T</a:t>
                      </a:r>
                      <a:r>
                        <a:rPr lang="en-US" altLang="zh-CN" sz="1600" baseline="-25000"/>
                        <a:t>o</a:t>
                      </a:r>
                      <a:endParaRPr lang="zh-CN" altLang="en-US" sz="1600" baseline="-250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s</a:t>
                      </a:r>
                      <a:r>
                        <a:rPr lang="en-US" altLang="zh-CN" sz="1600" baseline="30000"/>
                        <a:t>2</a:t>
                      </a:r>
                      <a:r>
                        <a:rPr lang="en-US" altLang="zh-CN" sz="1600"/>
                        <a:t>Y</a:t>
                      </a:r>
                      <a:r>
                        <a:rPr lang="en-US" altLang="zh-CN" sz="1600" baseline="-25000"/>
                        <a:t>j</a:t>
                      </a:r>
                      <a:r>
                        <a:rPr lang="en-US" altLang="zh-CN" sz="1600"/>
                        <a:t>T</a:t>
                      </a:r>
                      <a:r>
                        <a:rPr lang="en-US" altLang="zh-CN" sz="1600" baseline="-25000"/>
                        <a:t>0</a:t>
                      </a:r>
                      <a:endParaRPr lang="en-US" altLang="zh-CN" sz="1600" baseline="-25000"/>
                    </a:p>
                    <a:p>
                      <a:pPr marL="0" lvl="0" indent="0" algn="ctr" eaLnBrk="0" hangingPunct="0">
                        <a:spcBef>
                          <a:spcPct val="0"/>
                        </a:spcBef>
                        <a:buNone/>
                      </a:pPr>
                      <a:r>
                        <a:rPr lang="en-US" altLang="zh-CN" sz="1600"/>
                        <a:t>s=2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T</a:t>
                      </a:r>
                      <a:r>
                        <a:rPr lang="en-US" altLang="zh-CN" sz="1600" baseline="-25000"/>
                        <a:t>C</a:t>
                      </a:r>
                      <a:endParaRPr lang="zh-CN" altLang="en-US" sz="1600" baseline="-250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dirty="0" err="1"/>
                        <a:t>Z</a:t>
                      </a:r>
                      <a:r>
                        <a:rPr lang="en-US" altLang="zh-CN" sz="1600" baseline="-25000" dirty="0" err="1"/>
                        <a:t>i</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a:t>
                      </a:r>
                      <a:r>
                        <a:rPr lang="en-US" altLang="zh-CN" sz="1600" dirty="0" err="1"/>
                        <a:t>N</a:t>
                      </a:r>
                      <a:r>
                        <a:rPr lang="en-US" altLang="zh-CN" sz="1600" baseline="-25000" dirty="0" err="1"/>
                        <a:t>i</a:t>
                      </a:r>
                      <a:r>
                        <a:rPr lang="en-US" altLang="zh-CN" sz="1600" dirty="0" err="1"/>
                        <a:t>Z</a:t>
                      </a:r>
                      <a:r>
                        <a:rPr lang="en-US" altLang="zh-CN" sz="1600" baseline="-25000" dirty="0" err="1"/>
                        <a:t>i</a:t>
                      </a:r>
                      <a:endParaRPr lang="zh-CN" altLang="en-US" sz="1600" baseline="-250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a:t>
                      </a:r>
                      <a:r>
                        <a:rPr lang="en-US" altLang="zh-CN" sz="1600" dirty="0" err="1"/>
                        <a:t>q</a:t>
                      </a:r>
                      <a:r>
                        <a:rPr lang="en-US" altLang="zh-CN" sz="1600" baseline="-25000" dirty="0" err="1"/>
                        <a:t>r</a:t>
                      </a:r>
                      <a:r>
                        <a:rPr lang="en-US" altLang="zh-CN" sz="1600" dirty="0" err="1"/>
                        <a:t>T</a:t>
                      </a:r>
                      <a:r>
                        <a:rPr lang="en-US" altLang="zh-CN" sz="1600" baseline="-25000" dirty="0" err="1"/>
                        <a:t>fr</a:t>
                      </a:r>
                      <a:endParaRPr lang="zh-CN" altLang="en-US" sz="1600" baseline="-250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08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达标记为</a:t>
                      </a: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zh-CN" altLang="en-US" sz="1600" dirty="0"/>
                        <a:t>未达标记为</a:t>
                      </a:r>
                      <a:r>
                        <a:rPr lang="en-US" altLang="zh-CN" sz="1600"/>
                        <a:t>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579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核心目标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spcBef>
                          <a:spcPct val="0"/>
                        </a:spcBef>
                        <a:buNone/>
                      </a:pPr>
                      <a:r>
                        <a:rPr lang="zh-CN" altLang="en-US" sz="1600" dirty="0"/>
                        <a:t>费用降低率</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40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11">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buNone/>
                      </a:pPr>
                      <a:r>
                        <a:rPr lang="zh-CN" altLang="en-US" sz="1600"/>
                        <a:t>丁</a:t>
                      </a:r>
                      <a:r>
                        <a:rPr lang="zh-CN" altLang="en-US" sz="1600" dirty="0"/>
                        <a:t>经理只有一级上司， </a:t>
                      </a:r>
                      <a:r>
                        <a:rPr lang="en-US" altLang="zh-CN" sz="1600" dirty="0"/>
                        <a:t>∑</a:t>
                      </a:r>
                      <a:r>
                        <a:rPr lang="en-US" altLang="zh-CN" sz="1600" dirty="0" err="1"/>
                        <a:t>q</a:t>
                      </a:r>
                      <a:r>
                        <a:rPr lang="en-US" altLang="zh-CN" sz="1600" baseline="-25000" dirty="0" err="1"/>
                        <a:t>r</a:t>
                      </a:r>
                      <a:r>
                        <a:rPr lang="zh-CN" altLang="en-US" sz="1600"/>
                        <a:t>为</a:t>
                      </a:r>
                      <a:r>
                        <a:rPr lang="en-US" altLang="zh-CN" sz="1600"/>
                        <a:t>5</a:t>
                      </a:r>
                      <a:r>
                        <a:rPr lang="zh-CN" altLang="en-US" sz="1600" dirty="0"/>
                        <a:t>，其上                                        </a:t>
                      </a:r>
                      <a:endParaRPr lang="zh-CN" altLang="en-US" sz="1600" dirty="0"/>
                    </a:p>
                    <a:p>
                      <a:pPr marL="0" lvl="0" indent="0" algn="ctr">
                        <a:buNone/>
                      </a:pPr>
                      <a:r>
                        <a:rPr lang="zh-CN" altLang="en-US" sz="1600" dirty="0"/>
                        <a:t>  </a:t>
                      </a:r>
                      <a:r>
                        <a:rPr lang="zh-CN" altLang="en-US" sz="1600" dirty="0"/>
                        <a:t>    司核心目标实现值为</a:t>
                      </a:r>
                      <a:r>
                        <a:rPr lang="en-US" altLang="zh-CN" sz="1600"/>
                        <a:t>6%</a:t>
                      </a:r>
                      <a:r>
                        <a:rPr lang="zh-CN" altLang="en-US" sz="1600" dirty="0"/>
                        <a:t>，即</a:t>
                      </a:r>
                      <a:r>
                        <a:rPr lang="en-US" altLang="zh-CN" sz="1600"/>
                        <a:t>6×5</a:t>
                      </a:r>
                      <a:r>
                        <a:rPr lang="zh-CN" altLang="en-US" sz="1600" dirty="0"/>
                        <a:t>。</a:t>
                      </a:r>
                      <a:endParaRPr lang="zh-CN" altLang="en-US" sz="1600"/>
                    </a:p>
                  </a:txBody>
                  <a:tcPr vert="eaVe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4962">
                <a:tc rowSpan="4">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600" dirty="0"/>
                    </a:p>
                    <a:p>
                      <a:pPr marL="0" lvl="0" indent="0">
                        <a:buNone/>
                      </a:pPr>
                      <a:r>
                        <a:rPr lang="zh-CN" altLang="en-US" sz="1600" dirty="0"/>
                        <a:t>指标目标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培训费</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人头费用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6</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6</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0.05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办公费用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0.03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0.33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设备费用</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0.02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0.22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34962">
                <a:tc row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en-US" altLang="zh-CN" sz="1600" dirty="0"/>
                    </a:p>
                    <a:p>
                      <a:pPr marL="0" lvl="0" indent="0">
                        <a:buNone/>
                      </a:pPr>
                      <a:endParaRPr lang="en-US" altLang="zh-CN" sz="1600" dirty="0"/>
                    </a:p>
                    <a:p>
                      <a:pPr marL="0" lvl="0" indent="0">
                        <a:buNone/>
                      </a:pPr>
                      <a:r>
                        <a:rPr lang="zh-CN" altLang="en-US" sz="1600" dirty="0"/>
                        <a:t>责任目标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人员选聘</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0.15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培训开发</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9</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3</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0.9</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绩考服务</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8</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4</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0.15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349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薪资管理</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3349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劳资融和</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0.05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0.55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5794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项目目标</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工作评价</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12</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endParaRPr lang="zh-CN" altLang="en-US" sz="16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0.15</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1.8</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363537">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zh-CN" altLang="en-US" sz="1600" dirty="0"/>
                        <a:t>合计</a:t>
                      </a:r>
                      <a:endParaRPr lang="zh-CN" alt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100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20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40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10</a:t>
                      </a:r>
                      <a:endParaRPr lang="zh-CN" altLang="en-US" sz="16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buNone/>
                      </a:pPr>
                      <a:r>
                        <a:rPr lang="en-US" altLang="zh-CN" sz="1600"/>
                        <a:t>30</a:t>
                      </a:r>
                      <a:endParaRPr lang="zh-CN" alt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3538">
                <a:tc gridSpan="11">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2"/>
                        </a:buClr>
                        <a:buSzPct val="6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defRPr>
                      </a:lvl5pPr>
                    </a:lstStyle>
                    <a:p>
                      <a:pPr marL="0" lvl="0" indent="0" algn="ctr">
                        <a:spcBef>
                          <a:spcPct val="0"/>
                        </a:spcBef>
                        <a:buNone/>
                      </a:pPr>
                      <a:r>
                        <a:rPr lang="en-US" altLang="zh-CN" sz="1600"/>
                        <a:t>W= </a:t>
                      </a:r>
                      <a:r>
                        <a:rPr lang="en-US" altLang="zh-CN" sz="1600" b="1">
                          <a:ea typeface="黑体" panose="02010609060101010101" pitchFamily="2" charset="-122"/>
                        </a:rPr>
                        <a:t>[(</a:t>
                      </a:r>
                      <a:r>
                        <a:rPr lang="en-US" altLang="zh-CN" sz="1600"/>
                        <a:t>s</a:t>
                      </a:r>
                      <a:r>
                        <a:rPr lang="en-US" altLang="zh-CN" sz="1600" baseline="30000"/>
                        <a:t>2</a:t>
                      </a:r>
                      <a:r>
                        <a:rPr lang="en-US" altLang="zh-CN" sz="1600"/>
                        <a:t>Y</a:t>
                      </a:r>
                      <a:r>
                        <a:rPr lang="en-US" altLang="zh-CN" sz="1600" baseline="-25000"/>
                        <a:t>j</a:t>
                      </a:r>
                      <a:r>
                        <a:rPr lang="en-US" altLang="zh-CN" sz="1600"/>
                        <a:t>T</a:t>
                      </a:r>
                      <a:r>
                        <a:rPr lang="en-US" altLang="zh-CN" sz="1600" baseline="-25000"/>
                        <a:t>0</a:t>
                      </a:r>
                      <a:r>
                        <a:rPr lang="en-US" altLang="zh-CN" sz="1600"/>
                        <a:t>+s</a:t>
                      </a:r>
                      <a:r>
                        <a:rPr lang="en-US" altLang="zh-CN" sz="1600" baseline="30000"/>
                        <a:t>-2</a:t>
                      </a:r>
                      <a:r>
                        <a:rPr lang="en-US" altLang="zh-CN" sz="1600"/>
                        <a:t>T</a:t>
                      </a:r>
                      <a:r>
                        <a:rPr lang="en-US" altLang="zh-CN" sz="1600" baseline="-25000"/>
                        <a:t>c</a:t>
                      </a:r>
                      <a:r>
                        <a:rPr lang="en-US" altLang="zh-CN" sz="1600"/>
                        <a:t>) + ∑</a:t>
                      </a:r>
                      <a:r>
                        <a:rPr lang="en-US" altLang="zh-CN" sz="1600" dirty="0" err="1"/>
                        <a:t>q</a:t>
                      </a:r>
                      <a:r>
                        <a:rPr lang="en-US" altLang="zh-CN" sz="1600" baseline="-25000" dirty="0" err="1"/>
                        <a:t>r</a:t>
                      </a:r>
                      <a:r>
                        <a:rPr lang="en-US" altLang="zh-CN" sz="1600" dirty="0" err="1"/>
                        <a:t>T</a:t>
                      </a:r>
                      <a:r>
                        <a:rPr lang="en-US" altLang="zh-CN" sz="1600" baseline="-25000" dirty="0" err="1"/>
                        <a:t>fr</a:t>
                      </a:r>
                      <a:r>
                        <a:rPr lang="en-US" altLang="zh-CN" sz="1600" dirty="0" err="1"/>
                        <a:t>]</a:t>
                      </a:r>
                      <a:r>
                        <a:rPr lang="en-US" altLang="zh-CN" sz="1600" dirty="0" err="1"/>
                        <a:t>∑N</a:t>
                      </a:r>
                      <a:r>
                        <a:rPr lang="en-US" altLang="zh-CN" sz="1600" baseline="-25000" dirty="0" err="1"/>
                        <a:t>i</a:t>
                      </a:r>
                      <a:r>
                        <a:rPr lang="en-US" altLang="zh-CN" sz="1600" dirty="0" err="1"/>
                        <a:t>Z</a:t>
                      </a:r>
                      <a:r>
                        <a:rPr lang="en-US" altLang="zh-CN" sz="1600" baseline="-25000" dirty="0" err="1"/>
                        <a:t>i</a:t>
                      </a:r>
                      <a:r>
                        <a:rPr lang="en-US" altLang="zh-CN" sz="1600"/>
                        <a:t>= W=[(4×1×10+1/4×0)+30] ×10</a:t>
                      </a:r>
                      <a:r>
                        <a:rPr lang="en-US" altLang="zh-CN" sz="1600" b="1"/>
                        <a:t>=700</a:t>
                      </a:r>
                      <a:endParaRPr lang="zh-CN" altLang="en-US" sz="1600" b="1"/>
                    </a:p>
                  </a:txBody>
                  <a:tcPr>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22" name="文本框 184321"/>
          <p:cNvSpPr txBox="1"/>
          <p:nvPr/>
        </p:nvSpPr>
        <p:spPr>
          <a:xfrm>
            <a:off x="609600" y="2822575"/>
            <a:ext cx="7924800" cy="2892425"/>
          </a:xfrm>
          <a:prstGeom prst="rect">
            <a:avLst/>
          </a:prstGeom>
          <a:noFill/>
          <a:ln w="57150" cap="flat" cmpd="sng">
            <a:solidFill>
              <a:schemeClr val="tx1"/>
            </a:solidFill>
            <a:prstDash val="solid"/>
            <a:miter/>
            <a:headEnd type="none" w="med" len="med"/>
            <a:tailEnd type="none" w="med" len="med"/>
          </a:ln>
        </p:spPr>
        <p:txBody>
          <a:bodyPr>
            <a:spAutoFit/>
          </a:bodyPr>
          <a:p>
            <a:pPr marL="457200" indent="-457200">
              <a:spcBef>
                <a:spcPct val="25000"/>
              </a:spcBef>
            </a:pPr>
            <a:r>
              <a:rPr lang="en-US" altLang="zh-CN" sz="4000" dirty="0">
                <a:latin typeface="Times New Roman" panose="02020603050405020304" pitchFamily="18" charset="0"/>
              </a:rPr>
              <a:t>            </a:t>
            </a:r>
            <a:r>
              <a:rPr lang="zh-CN" altLang="en-US" sz="4000" dirty="0">
                <a:latin typeface="Times New Roman" panose="02020603050405020304" pitchFamily="18" charset="0"/>
              </a:rPr>
              <a:t>我们把在企业内达到平均绩效水平的成绩定为</a:t>
            </a:r>
            <a:r>
              <a:rPr lang="en-US" altLang="zh-CN" sz="4000">
                <a:latin typeface="Times New Roman" panose="02020603050405020304" pitchFamily="18" charset="0"/>
              </a:rPr>
              <a:t>50</a:t>
            </a:r>
            <a:r>
              <a:rPr lang="zh-CN" altLang="en-US" sz="4000" dirty="0">
                <a:latin typeface="Times New Roman" panose="02020603050405020304" pitchFamily="18" charset="0"/>
              </a:rPr>
              <a:t>分，则有员工目标考核相对成绩的计算模型：</a:t>
            </a:r>
            <a:endParaRPr lang="zh-CN" altLang="en-US" sz="4000" dirty="0">
              <a:latin typeface="Times New Roman" panose="02020603050405020304" pitchFamily="18" charset="0"/>
            </a:endParaRPr>
          </a:p>
          <a:p>
            <a:pPr marL="457200" indent="-457200">
              <a:spcBef>
                <a:spcPct val="25000"/>
              </a:spcBef>
            </a:pPr>
            <a:r>
              <a:rPr lang="zh-CN" altLang="en-US" sz="4000">
                <a:latin typeface="Times New Roman" panose="02020603050405020304" pitchFamily="18" charset="0"/>
              </a:rPr>
              <a:t>       </a:t>
            </a:r>
            <a:r>
              <a:rPr lang="en-US" altLang="zh-CN" sz="4800">
                <a:latin typeface="Times New Roman" panose="02020603050405020304" pitchFamily="18" charset="0"/>
              </a:rPr>
              <a:t>H</a:t>
            </a:r>
            <a:r>
              <a:rPr lang="en-US" altLang="zh-CN" sz="4800" baseline="-25000">
                <a:latin typeface="Times New Roman" panose="02020603050405020304" pitchFamily="18" charset="0"/>
              </a:rPr>
              <a:t>i </a:t>
            </a:r>
            <a:r>
              <a:rPr lang="en-US" altLang="zh-CN" sz="4800">
                <a:latin typeface="Times New Roman" panose="02020603050405020304" pitchFamily="18" charset="0"/>
              </a:rPr>
              <a:t>=</a:t>
            </a:r>
            <a:r>
              <a:rPr lang="en-US" altLang="zh-CN" sz="4800" dirty="0" err="1">
                <a:latin typeface="Times New Roman" panose="02020603050405020304" pitchFamily="18" charset="0"/>
              </a:rPr>
              <a:t>W</a:t>
            </a:r>
            <a:r>
              <a:rPr lang="en-US" altLang="zh-CN" sz="4800" baseline="-25000" dirty="0" err="1">
                <a:latin typeface="Times New Roman" panose="02020603050405020304" pitchFamily="18" charset="0"/>
              </a:rPr>
              <a:t>i</a:t>
            </a:r>
            <a:r>
              <a:rPr lang="en-US" altLang="zh-CN" sz="4800" baseline="-25000">
                <a:latin typeface="Times New Roman" panose="02020603050405020304" pitchFamily="18" charset="0"/>
              </a:rPr>
              <a:t> </a:t>
            </a:r>
            <a:r>
              <a:rPr lang="en-US" altLang="zh-CN" sz="4800">
                <a:latin typeface="Times New Roman" panose="02020603050405020304" pitchFamily="18" charset="0"/>
              </a:rPr>
              <a:t>/(∑</a:t>
            </a:r>
            <a:r>
              <a:rPr lang="en-US" altLang="zh-CN" sz="4800" dirty="0" err="1">
                <a:latin typeface="Times New Roman" panose="02020603050405020304" pitchFamily="18" charset="0"/>
              </a:rPr>
              <a:t>W</a:t>
            </a:r>
            <a:r>
              <a:rPr lang="en-US" altLang="zh-CN" sz="4800" baseline="-25000" dirty="0" err="1">
                <a:latin typeface="Times New Roman" panose="02020603050405020304" pitchFamily="18" charset="0"/>
              </a:rPr>
              <a:t>i</a:t>
            </a:r>
            <a:r>
              <a:rPr lang="en-US" altLang="zh-CN" sz="4800" baseline="-25000">
                <a:latin typeface="Times New Roman" panose="02020603050405020304" pitchFamily="18" charset="0"/>
              </a:rPr>
              <a:t> </a:t>
            </a:r>
            <a:r>
              <a:rPr lang="en-US" altLang="zh-CN" sz="4800">
                <a:latin typeface="Times New Roman" panose="02020603050405020304" pitchFamily="18" charset="0"/>
              </a:rPr>
              <a:t>)</a:t>
            </a:r>
            <a:r>
              <a:rPr lang="en-US" altLang="zh-CN" sz="4800" baseline="-25000">
                <a:latin typeface="Times New Roman" panose="02020603050405020304" pitchFamily="18" charset="0"/>
              </a:rPr>
              <a:t> </a:t>
            </a:r>
            <a:r>
              <a:rPr lang="en-US" altLang="zh-CN" sz="4800">
                <a:latin typeface="Times New Roman" panose="02020603050405020304" pitchFamily="18" charset="0"/>
              </a:rPr>
              <a:t>/N×50%</a:t>
            </a:r>
            <a:endParaRPr lang="en-US" altLang="zh-CN" sz="4800">
              <a:latin typeface="Times New Roman" panose="02020603050405020304" pitchFamily="18" charset="0"/>
            </a:endParaRPr>
          </a:p>
        </p:txBody>
      </p:sp>
      <p:sp>
        <p:nvSpPr>
          <p:cNvPr id="184323" name="文本框 184322"/>
          <p:cNvSpPr txBox="1"/>
          <p:nvPr/>
        </p:nvSpPr>
        <p:spPr>
          <a:xfrm>
            <a:off x="1371600" y="830263"/>
            <a:ext cx="4876800" cy="701675"/>
          </a:xfrm>
          <a:prstGeom prst="rect">
            <a:avLst/>
          </a:prstGeom>
          <a:noFill/>
          <a:ln w="9525">
            <a:noFill/>
          </a:ln>
        </p:spPr>
        <p:txBody>
          <a:bodyPr>
            <a:spAutoFit/>
          </a:bodyPr>
          <a:p>
            <a:pPr>
              <a:spcBef>
                <a:spcPct val="50000"/>
              </a:spcBef>
            </a:pPr>
            <a:endParaRPr sz="4000" dirty="0">
              <a:latin typeface="Times New Roman" panose="02020603050405020304" pitchFamily="18" charset="0"/>
            </a:endParaRPr>
          </a:p>
        </p:txBody>
      </p:sp>
      <p:sp>
        <p:nvSpPr>
          <p:cNvPr id="184324" name="文本框 184323"/>
          <p:cNvSpPr txBox="1"/>
          <p:nvPr/>
        </p:nvSpPr>
        <p:spPr>
          <a:xfrm>
            <a:off x="1066800" y="993775"/>
            <a:ext cx="6858000" cy="1368425"/>
          </a:xfrm>
          <a:prstGeom prst="rect">
            <a:avLst/>
          </a:prstGeom>
          <a:noFill/>
          <a:ln w="57150" cap="flat" cmpd="thinThick">
            <a:solidFill>
              <a:schemeClr val="tx1"/>
            </a:solidFill>
            <a:prstDash val="solid"/>
            <a:miter/>
            <a:headEnd type="none" w="med" len="med"/>
            <a:tailEnd type="none" w="med" len="med"/>
          </a:ln>
        </p:spPr>
        <p:txBody>
          <a:bodyPr>
            <a:spAutoFit/>
          </a:bodyPr>
          <a:p>
            <a:pPr algn="ctr">
              <a:spcBef>
                <a:spcPct val="50000"/>
              </a:spcBef>
            </a:pPr>
            <a:r>
              <a:rPr lang="en-US" altLang="zh-CN" sz="4000" b="1">
                <a:latin typeface="黑体" panose="02010609060101010101" pitchFamily="2" charset="-122"/>
                <a:ea typeface="黑体" panose="02010609060101010101" pitchFamily="2" charset="-122"/>
              </a:rPr>
              <a:t>3</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1</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2</a:t>
            </a:r>
            <a:r>
              <a:rPr lang="en-US" altLang="zh-CN" sz="4000" b="1">
                <a:latin typeface="Times New Roman" panose="02020603050405020304" pitchFamily="18" charset="0"/>
                <a:ea typeface="黑体" panose="02010609060101010101" pitchFamily="2" charset="-122"/>
              </a:rPr>
              <a:t>—</a:t>
            </a:r>
            <a:r>
              <a:rPr lang="en-US" altLang="zh-CN" sz="4000" b="1">
                <a:latin typeface="黑体" panose="02010609060101010101" pitchFamily="2" charset="-122"/>
                <a:ea typeface="黑体" panose="02010609060101010101" pitchFamily="2" charset="-122"/>
              </a:rPr>
              <a:t>4</a:t>
            </a:r>
            <a:r>
              <a:rPr lang="zh-CN" altLang="en-US" sz="4000" b="1" dirty="0">
                <a:latin typeface="黑体" panose="02010609060101010101" pitchFamily="2" charset="-122"/>
                <a:ea typeface="黑体" panose="02010609060101010101" pitchFamily="2" charset="-122"/>
              </a:rPr>
              <a:t>、员工目标考核相对成绩计算模型</a:t>
            </a:r>
            <a:endParaRPr lang="zh-CN" altLang="en-US" sz="4000" b="1" dirty="0">
              <a:latin typeface="黑体" panose="02010609060101010101" pitchFamily="2" charset="-122"/>
              <a:ea typeface="黑体" panose="02010609060101010101" pitchFamily="2" charset="-122"/>
            </a:endParaRPr>
          </a:p>
        </p:txBody>
      </p:sp>
    </p:spTree>
  </p:cSld>
  <p:clrMapOvr>
    <a:masterClrMapping/>
  </p:clrMapOvr>
</p:sld>
</file>

<file path=ppt/tags/tag1.xml><?xml version="1.0" encoding="utf-8"?>
<p:tagLst xmlns:p="http://schemas.openxmlformats.org/presentationml/2006/main">
  <p:tag name="KSO_WPP_MARK_KEY" val="55222a5b-7157-4d2c-a027-7805b3a74120"/>
  <p:tag name="COMMONDATA" val="eyJoZGlkIjoiODc5OTdkZDQxOTMwNGQxNTBmNzRiMmEzNWM0ZjQ1MmMifQ=="/>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我的字体">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solidFill>
            <a:srgbClr val="92D050"/>
          </a:solidFill>
        </a:ln>
      </a:spPr>
      <a:bodyPr rtlCol="0" anchor="ctr"/>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0</TotalTime>
  <Words>27796</Words>
  <Application>WPS 演示</Application>
  <PresentationFormat>在屏幕上显示</PresentationFormat>
  <Paragraphs>3964</Paragraphs>
  <Slides>185</Slides>
  <Notes>1</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185</vt:i4>
      </vt:variant>
    </vt:vector>
  </HeadingPairs>
  <TitlesOfParts>
    <vt:vector size="204" baseType="lpstr">
      <vt:lpstr>Arial</vt:lpstr>
      <vt:lpstr>宋体</vt:lpstr>
      <vt:lpstr>Wingdings</vt:lpstr>
      <vt:lpstr>Times New Roman</vt:lpstr>
      <vt:lpstr>黑体</vt:lpstr>
      <vt:lpstr>华文行楷</vt:lpstr>
      <vt:lpstr>幼圆</vt:lpstr>
      <vt:lpstr>楷体_GB2312</vt:lpstr>
      <vt:lpstr>新宋体</vt:lpstr>
      <vt:lpstr>华文新魏</vt:lpstr>
      <vt:lpstr>方正舒体</vt:lpstr>
      <vt:lpstr>方正姚体</vt:lpstr>
      <vt:lpstr>微软雅黑</vt:lpstr>
      <vt:lpstr>Arial Unicode MS</vt:lpstr>
      <vt:lpstr>Tahoma</vt:lpstr>
      <vt:lpstr>Arial Black</vt:lpstr>
      <vt:lpstr>Office 主题</vt:lpstr>
      <vt:lpstr>Imaging.Document</vt:lpstr>
      <vt:lpstr>Imaging.Document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dc:creator>
  <cp:lastModifiedBy>WPS_1670316127</cp:lastModifiedBy>
  <cp:revision>11</cp:revision>
  <dcterms:created xsi:type="dcterms:W3CDTF">2001-12-04T02:52:33Z</dcterms:created>
  <dcterms:modified xsi:type="dcterms:W3CDTF">2023-01-09T07:01:59Z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A7B85BEDE0F44695B2A44E3F6082BA3F</vt:lpwstr>
  </property>
  <property fmtid="{D5CDD505-2E9C-101B-9397-08002B2CF9AE}" pid="3" name="KSOProductBuildVer">
    <vt:lpwstr>2052-11.1.0.12980</vt:lpwstr>
  </property>
</Properties>
</file>