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62"/>
  </p:handoutMasterIdLst>
  <p:sldIdLst>
    <p:sldId id="256" r:id="rId3"/>
    <p:sldId id="257" r:id="rId5"/>
    <p:sldId id="259" r:id="rId6"/>
    <p:sldId id="258" r:id="rId7"/>
    <p:sldId id="262" r:id="rId8"/>
    <p:sldId id="291" r:id="rId9"/>
    <p:sldId id="264" r:id="rId10"/>
    <p:sldId id="263" r:id="rId11"/>
    <p:sldId id="272" r:id="rId12"/>
    <p:sldId id="265" r:id="rId13"/>
    <p:sldId id="266" r:id="rId14"/>
    <p:sldId id="267" r:id="rId15"/>
    <p:sldId id="268" r:id="rId16"/>
    <p:sldId id="269" r:id="rId17"/>
    <p:sldId id="270" r:id="rId18"/>
    <p:sldId id="271"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2" r:id="rId38"/>
    <p:sldId id="295" r:id="rId39"/>
    <p:sldId id="294" r:id="rId40"/>
    <p:sldId id="296" r:id="rId41"/>
    <p:sldId id="298" r:id="rId42"/>
    <p:sldId id="301" r:id="rId43"/>
    <p:sldId id="300"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7" r:id="rId59"/>
    <p:sldId id="316" r:id="rId60"/>
    <p:sldId id="318" r:id="rId61"/>
  </p:sldIdLst>
  <p:sldSz cx="9144000" cy="6858000" type="screen4x3"/>
  <p:notesSz cx="6858000" cy="9144000"/>
  <p:custDataLst>
    <p:tags r:id="rId66"/>
  </p:custDataLst>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Tahoma" panose="020B060403050404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99CC00"/>
    <a:srgbClr val="33CC33"/>
    <a:srgbClr val="FF6600"/>
    <a:srgbClr val="FFCC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95" d="100"/>
          <a:sy n="95" d="100"/>
        </p:scale>
        <p:origin x="86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6" Type="http://schemas.openxmlformats.org/officeDocument/2006/relationships/tags" Target="tags/tag3.xml"/><Relationship Id="rId65" Type="http://schemas.openxmlformats.org/officeDocument/2006/relationships/tableStyles" Target="tableStyles.xml"/><Relationship Id="rId64" Type="http://schemas.openxmlformats.org/officeDocument/2006/relationships/viewProps" Target="viewProps.xml"/><Relationship Id="rId63" Type="http://schemas.openxmlformats.org/officeDocument/2006/relationships/presProps" Target="presProps.xml"/><Relationship Id="rId62" Type="http://schemas.openxmlformats.org/officeDocument/2006/relationships/handoutMaster" Target="handoutMasters/handoutMaster1.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zh-CN" altLang="en-US"/>
              <a:t>www.leanplants</a:t>
            </a:r>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zh-CN" altLang="en-US"/>
              <a:t>www.leanplants</a:t>
            </a: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脚占位符 3"/>
          <p:cNvSpPr>
            <a:spLocks noGrp="1"/>
          </p:cNvSpPr>
          <p:nvPr>
            <p:ph type="ftr" sz="quarter" idx="4"/>
          </p:nvPr>
        </p:nvSpPr>
        <p:spPr/>
        <p:txBody>
          <a:bodyPr/>
          <a:p>
            <a:r>
              <a:rPr lang="zh-CN" altLang="en-US"/>
              <a:t>www.leanplants</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47700" y="3659188"/>
            <a:ext cx="7772400" cy="1071562"/>
          </a:xfrm>
        </p:spPr>
        <p:txBody>
          <a:bodyPr/>
          <a:lstStyle>
            <a:lvl1pPr algn="ctr">
              <a:defRPr sz="4000" b="1">
                <a:solidFill>
                  <a:schemeClr val="bg1"/>
                </a:solidFill>
              </a:defRPr>
            </a:lvl1pPr>
          </a:lstStyle>
          <a:p>
            <a:pPr lvl="0"/>
            <a:r>
              <a:rPr lang="zh-CN" altLang="zh-CN" noProof="0">
                <a:sym typeface="Arial" panose="020B0604020202020204" pitchFamily="34" charset="0"/>
              </a:rPr>
              <a:t>单击此处编辑母版标题样式</a:t>
            </a:r>
            <a:endParaRPr lang="zh-CN" altLang="zh-CN" noProof="0">
              <a:sym typeface="Arial" panose="020B0604020202020204" pitchFamily="34" charset="0"/>
            </a:endParaRPr>
          </a:p>
        </p:txBody>
      </p:sp>
      <p:sp>
        <p:nvSpPr>
          <p:cNvPr id="2051" name="Rectangle 3"/>
          <p:cNvSpPr>
            <a:spLocks noGrp="1" noChangeArrowheads="1"/>
          </p:cNvSpPr>
          <p:nvPr>
            <p:ph type="subTitle" idx="1"/>
          </p:nvPr>
        </p:nvSpPr>
        <p:spPr>
          <a:xfrm>
            <a:off x="1368425" y="4810125"/>
            <a:ext cx="6400800" cy="947738"/>
          </a:xfrm>
        </p:spPr>
        <p:txBody>
          <a:bodyPr/>
          <a:lstStyle>
            <a:lvl1pPr marL="0" indent="0" algn="ctr">
              <a:buFontTx/>
              <a:buNone/>
              <a:defRPr sz="3200">
                <a:solidFill>
                  <a:schemeClr val="bg1"/>
                </a:solidFill>
              </a:defRPr>
            </a:lvl1pPr>
          </a:lstStyle>
          <a:p>
            <a:pPr lvl="0"/>
            <a:r>
              <a:rPr lang="zh-CN" altLang="zh-CN" noProof="0">
                <a:sym typeface="Arial" panose="020B0604020202020204" pitchFamily="34" charset="0"/>
              </a:rPr>
              <a:t>单击此处编辑母版副标题样式</a:t>
            </a:r>
            <a:endParaRPr lang="zh-CN" altLang="zh-CN" noProof="0">
              <a:sym typeface="Arial" panose="020B0604020202020204" pitchFamily="34"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6225"/>
            <a:ext cx="2057400" cy="58499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457200" y="276225"/>
            <a:ext cx="6019800" cy="58499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6225"/>
            <a:ext cx="8229600" cy="957263"/>
          </a:xfrm>
        </p:spPr>
        <p:txBody>
          <a:bodyPr/>
          <a:lstStyle/>
          <a:p>
            <a:r>
              <a:rPr lang="zh-CN" altLang="en-US"/>
              <a:t>单击此处编辑母版标题样式</a:t>
            </a:r>
            <a:endParaRPr lang="zh-CN" altLang="en-US"/>
          </a:p>
        </p:txBody>
      </p:sp>
      <p:sp>
        <p:nvSpPr>
          <p:cNvPr id="3" name="表格占位符 2"/>
          <p:cNvSpPr>
            <a:spLocks noGrp="1"/>
          </p:cNvSpPr>
          <p:nvPr>
            <p:ph type="tbl" idx="1"/>
          </p:nvPr>
        </p:nvSpPr>
        <p:spPr>
          <a:xfrm>
            <a:off x="457200" y="1449388"/>
            <a:ext cx="8229600" cy="4676775"/>
          </a:xfrm>
        </p:spPr>
        <p:txBody>
          <a:bodyPr vert="horz" wrap="square" lIns="91440" tIns="45720" rIns="91440" bIns="45720" numCol="1" anchor="t" anchorCtr="0" compatLnSpc="1"/>
          <a:lstStyle/>
          <a:p>
            <a:pPr marL="342900" marR="0" lvl="0" indent="-342900" algn="l" defTabSz="0" rtl="0" eaLnBrk="0" fontAlgn="base" latinLnBrk="0" hangingPunct="0">
              <a:lnSpc>
                <a:spcPct val="100000"/>
              </a:lnSpc>
              <a:spcBef>
                <a:spcPct val="20000"/>
              </a:spcBef>
              <a:spcAft>
                <a:spcPct val="0"/>
              </a:spcAft>
              <a:buClrTx/>
              <a:buSzTx/>
              <a:buFontTx/>
              <a:buChar char="•"/>
              <a:defRPr/>
            </a:pPr>
            <a:endParaRPr kumimoji="0" lang="zh-CN" altLang="en-US" sz="2400" b="0" i="0" u="none" strike="noStrike" kern="1200" cap="none" spc="0" normalizeH="0" baseline="0" noProof="0">
              <a:ln>
                <a:noFill/>
              </a:ln>
              <a:solidFill>
                <a:schemeClr val="tx1"/>
              </a:solidFill>
              <a:effectLst/>
              <a:uLnTx/>
              <a:uFillTx/>
              <a:latin typeface="+mn-lt"/>
              <a:ea typeface="+mn-ea"/>
              <a:cs typeface="+mn-cs"/>
              <a:sym typeface="Arial" panose="020B0604020202020204" pitchFamily="34" charset="0"/>
            </a:endParaRPr>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457200" y="1449388"/>
            <a:ext cx="4038600" cy="4676775"/>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4648200" y="1449388"/>
            <a:ext cx="4038600" cy="4676775"/>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630238" y="2505075"/>
            <a:ext cx="386873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4629150" y="2505075"/>
            <a:ext cx="38877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0" rtl="0" eaLnBrk="0" fontAlgn="base" latinLnBrk="0" hangingPunct="0">
              <a:lnSpc>
                <a:spcPct val="100000"/>
              </a:lnSpc>
              <a:spcBef>
                <a:spcPct val="20000"/>
              </a:spcBef>
              <a:spcAft>
                <a:spcPct val="0"/>
              </a:spcAft>
              <a:buClrTx/>
              <a:buSzTx/>
              <a:buFontTx/>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hasCustomPrompt="1"/>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tags" Target="../tags/tag2.xml"/><Relationship Id="rId14" Type="http://schemas.openxmlformats.org/officeDocument/2006/relationships/image" Target="../media/image2.png"/><Relationship Id="rId13" Type="http://schemas.openxmlformats.org/officeDocument/2006/relationships/tags" Target="../tags/tag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6" name="Rectangle 2"/>
          <p:cNvSpPr/>
          <p:nvPr>
            <p:ph type="title"/>
          </p:nvPr>
        </p:nvSpPr>
        <p:spPr>
          <a:xfrm>
            <a:off x="457200" y="276225"/>
            <a:ext cx="8229600" cy="957263"/>
          </a:xfrm>
          <a:prstGeom prst="rect">
            <a:avLst/>
          </a:prstGeom>
          <a:noFill/>
          <a:ln w="9525">
            <a:noFill/>
          </a:ln>
        </p:spPr>
        <p:txBody>
          <a:bodyPr anchor="ctr" anchorCtr="0"/>
          <a:p>
            <a:pPr lvl="0"/>
            <a:r>
              <a:rPr lang="zh-CN" altLang="zh-CN" dirty="0"/>
              <a:t>单击此处编辑母版标题样式</a:t>
            </a:r>
            <a:endParaRPr lang="zh-CN" altLang="zh-CN" dirty="0"/>
          </a:p>
        </p:txBody>
      </p:sp>
      <p:sp>
        <p:nvSpPr>
          <p:cNvPr id="1027" name="Rectangle 3"/>
          <p:cNvSpPr/>
          <p:nvPr>
            <p:ph type="body" idx="1"/>
          </p:nvPr>
        </p:nvSpPr>
        <p:spPr>
          <a:xfrm>
            <a:off x="457200" y="1449388"/>
            <a:ext cx="8229600" cy="4676775"/>
          </a:xfrm>
          <a:prstGeom prst="rect">
            <a:avLst/>
          </a:prstGeom>
          <a:noFill/>
          <a:ln w="9525">
            <a:noFill/>
          </a:ln>
        </p:spPr>
        <p:txBody>
          <a:bodyPr/>
          <a:p>
            <a:pPr lvl="0"/>
            <a:r>
              <a:rPr lang="zh-CN" altLang="zh-CN" dirty="0"/>
              <a:t>单击此处编辑母版文本样式</a:t>
            </a:r>
            <a:endParaRPr lang="zh-CN" altLang="zh-CN" dirty="0"/>
          </a:p>
          <a:p>
            <a:pPr lvl="1"/>
            <a:r>
              <a:rPr lang="zh-CN" altLang="zh-CN" dirty="0"/>
              <a:t>第二级</a:t>
            </a:r>
            <a:endParaRPr lang="zh-CN" altLang="zh-CN" dirty="0"/>
          </a:p>
          <a:p>
            <a:pPr lvl="2"/>
            <a:r>
              <a:rPr lang="zh-CN" altLang="zh-CN" dirty="0"/>
              <a:t>第三级</a:t>
            </a:r>
            <a:endParaRPr lang="zh-CN" altLang="zh-CN" dirty="0"/>
          </a:p>
          <a:p>
            <a:pPr lvl="3"/>
            <a:r>
              <a:rPr lang="zh-CN" altLang="zh-CN" dirty="0"/>
              <a:t>第四级</a:t>
            </a:r>
            <a:endParaRPr lang="zh-CN" altLang="zh-CN" dirty="0"/>
          </a:p>
          <a:p>
            <a:pPr lvl="4"/>
            <a:r>
              <a:rPr lang="zh-CN" altLang="zh-CN" dirty="0"/>
              <a:t>第五级</a:t>
            </a:r>
            <a:endParaRPr lang="zh-CN" altLang="zh-CN" dirty="0"/>
          </a:p>
        </p:txBody>
      </p:sp>
      <p:pic>
        <p:nvPicPr>
          <p:cNvPr id="2" name="图片 1" descr="三角形透明底"/>
          <p:cNvPicPr>
            <a:picLocks noChangeAspect="1"/>
          </p:cNvPicPr>
          <p:nvPr userDrawn="1">
            <p:custDataLst>
              <p:tags r:id="rId13"/>
            </p:custDataLst>
          </p:nvPr>
        </p:nvPicPr>
        <p:blipFill>
          <a:blip r:embed="rId14"/>
          <a:stretch>
            <a:fillRect/>
          </a:stretch>
        </p:blipFill>
        <p:spPr>
          <a:xfrm>
            <a:off x="7596505" y="44450"/>
            <a:ext cx="1598930" cy="600075"/>
          </a:xfrm>
          <a:prstGeom prst="rect">
            <a:avLst/>
          </a:prstGeom>
        </p:spPr>
      </p:pic>
      <p:sp>
        <p:nvSpPr>
          <p:cNvPr id="4" name="文本框 3"/>
          <p:cNvSpPr txBox="1"/>
          <p:nvPr userDrawn="1">
            <p:custDataLst>
              <p:tags r:id="rId15"/>
            </p:custDataLst>
          </p:nvPr>
        </p:nvSpPr>
        <p:spPr>
          <a:xfrm>
            <a:off x="323215" y="6381115"/>
            <a:ext cx="3496945" cy="306705"/>
          </a:xfrm>
          <a:prstGeom prst="rect">
            <a:avLst/>
          </a:prstGeom>
          <a:noFill/>
        </p:spPr>
        <p:txBody>
          <a:bodyPr wrap="square" rtlCol="0">
            <a:spAutoFit/>
          </a:bodyPr>
          <a:p>
            <a:r>
              <a:rPr lang="en-US" altLang="zh-CN" sz="1400">
                <a:solidFill>
                  <a:schemeClr val="bg2"/>
                </a:solidFill>
              </a:rPr>
              <a:t>www.leanplants.com</a:t>
            </a:r>
            <a:endParaRPr lang="en-US" altLang="zh-CN" sz="1400">
              <a:solidFill>
                <a:schemeClr val="bg2"/>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rtl="0" eaLnBrk="0" fontAlgn="base" hangingPunct="0">
        <a:spcBef>
          <a:spcPct val="0"/>
        </a:spcBef>
        <a:spcAft>
          <a:spcPct val="0"/>
        </a:spcAft>
        <a:defRPr sz="3200" kern="1200">
          <a:solidFill>
            <a:schemeClr val="tx1"/>
          </a:solidFill>
          <a:latin typeface="+mj-lt"/>
          <a:ea typeface="+mj-ea"/>
          <a:cs typeface="+mj-cs"/>
          <a:sym typeface="Arial" panose="020B0604020202020204" pitchFamily="34" charset="0"/>
        </a:defRPr>
      </a:lvl1pPr>
      <a:lvl2pPr algn="l" rtl="0" eaLnBrk="0" fontAlgn="base" hangingPunct="0">
        <a:spcBef>
          <a:spcPct val="0"/>
        </a:spcBef>
        <a:spcAft>
          <a:spcPct val="0"/>
        </a:spcAft>
        <a:defRPr sz="32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algn="l" rtl="0" eaLnBrk="0" fontAlgn="base" hangingPunct="0">
        <a:spcBef>
          <a:spcPct val="0"/>
        </a:spcBef>
        <a:spcAft>
          <a:spcPct val="0"/>
        </a:spcAft>
        <a:defRPr sz="32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algn="l" rtl="0" eaLnBrk="0" fontAlgn="base" hangingPunct="0">
        <a:spcBef>
          <a:spcPct val="0"/>
        </a:spcBef>
        <a:spcAft>
          <a:spcPct val="0"/>
        </a:spcAft>
        <a:defRPr sz="32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algn="l" rtl="0" eaLnBrk="0" fontAlgn="base" hangingPunct="0">
        <a:spcBef>
          <a:spcPct val="0"/>
        </a:spcBef>
        <a:spcAft>
          <a:spcPct val="0"/>
        </a:spcAft>
        <a:defRPr sz="32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marL="457200" algn="l" rtl="0" fontAlgn="base">
        <a:spcBef>
          <a:spcPct val="0"/>
        </a:spcBef>
        <a:spcAft>
          <a:spcPct val="0"/>
        </a:spcAft>
        <a:defRPr sz="32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marL="914400" algn="l" rtl="0" fontAlgn="base">
        <a:spcBef>
          <a:spcPct val="0"/>
        </a:spcBef>
        <a:spcAft>
          <a:spcPct val="0"/>
        </a:spcAft>
        <a:defRPr sz="32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marL="1371600" algn="l" rtl="0" fontAlgn="base">
        <a:spcBef>
          <a:spcPct val="0"/>
        </a:spcBef>
        <a:spcAft>
          <a:spcPct val="0"/>
        </a:spcAft>
        <a:defRPr sz="32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marL="1828800" algn="l" rtl="0" fontAlgn="base">
        <a:spcBef>
          <a:spcPct val="0"/>
        </a:spcBef>
        <a:spcAft>
          <a:spcPct val="0"/>
        </a:spcAft>
        <a:defRPr sz="3200">
          <a:solidFill>
            <a:schemeClr val="tx1"/>
          </a:solidFill>
          <a:latin typeface="Arial" panose="020B0604020202020204" pitchFamily="34" charset="0"/>
          <a:ea typeface="微软雅黑" panose="020B0503020204020204" pitchFamily="34" charset="-122"/>
          <a:sym typeface="Arial" panose="020B0604020202020204" pitchFamily="34" charset="0"/>
        </a:defRPr>
      </a:lvl9pPr>
    </p:titleStyle>
    <p:body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5.xml"/><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5.wmf"/><Relationship Id="rId1"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4" Type="http://schemas.openxmlformats.org/officeDocument/2006/relationships/notesSlide" Target="../notesSlides/notesSlide40.xml"/><Relationship Id="rId3" Type="http://schemas.openxmlformats.org/officeDocument/2006/relationships/slideLayout" Target="../slideLayouts/slideLayout2.xml"/><Relationship Id="rId2" Type="http://schemas.openxmlformats.org/officeDocument/2006/relationships/image" Target="../media/image9.png"/><Relationship Id="rId1" Type="http://schemas.openxmlformats.org/officeDocument/2006/relationships/image" Target="../media/image8.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p:nvPr>
            <p:ph type="ctrTitle"/>
          </p:nvPr>
        </p:nvSpPr>
        <p:spPr>
          <a:xfrm>
            <a:off x="685800" y="3860800"/>
            <a:ext cx="7772400" cy="1470025"/>
          </a:xfrm>
          <a:ln/>
        </p:spPr>
        <p:txBody>
          <a:bodyPr vert="horz" wrap="square" lIns="91440" tIns="45720" rIns="91440" bIns="45720" anchor="ctr" anchorCtr="0"/>
          <a:p>
            <a:pPr eaLnBrk="1" hangingPunct="1">
              <a:buClrTx/>
              <a:buSzTx/>
              <a:buFontTx/>
            </a:pPr>
            <a:r>
              <a:rPr lang="zh-CN" altLang="zh-CN" sz="6000" b="0" kern="1200" dirty="0">
                <a:solidFill>
                  <a:srgbClr val="CC0000"/>
                </a:solidFill>
                <a:latin typeface="+mj-lt"/>
                <a:ea typeface="+mj-ea"/>
                <a:cs typeface="+mj-cs"/>
                <a:sym typeface="Arial" panose="020B0604020202020204" pitchFamily="34" charset="0"/>
              </a:rPr>
              <a:t>生 产 现 场 管 理</a:t>
            </a:r>
            <a:endParaRPr lang="zh-CN" altLang="zh-CN" sz="6000" b="0" kern="1200" dirty="0">
              <a:solidFill>
                <a:srgbClr val="CC0000"/>
              </a:solidFill>
              <a:latin typeface="+mj-lt"/>
              <a:ea typeface="+mj-ea"/>
              <a:cs typeface="+mj-cs"/>
              <a:sym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2"/>
          <p:cNvSpPr/>
          <p:nvPr>
            <p:ph idx="1" hasCustomPrompt="1"/>
          </p:nvPr>
        </p:nvSpPr>
        <p:spPr>
          <a:xfrm>
            <a:off x="684213" y="2636838"/>
            <a:ext cx="8204200" cy="3611562"/>
          </a:xfrm>
          <a:ln/>
        </p:spPr>
        <p:txBody>
          <a:bodyPr vert="horz" wrap="square" lIns="91440" tIns="45720" rIns="91440" bIns="45720" anchor="t" anchorCtr="0"/>
          <a:p>
            <a:pPr eaLnBrk="1" hangingPunct="1">
              <a:buNone/>
            </a:pPr>
            <a:r>
              <a:rPr lang="zh-CN" altLang="zh-CN" b="1" dirty="0"/>
              <a:t>2、“5S”的基本内容：</a:t>
            </a:r>
            <a:endParaRPr lang="zh-CN" altLang="zh-CN" b="1" dirty="0"/>
          </a:p>
          <a:p>
            <a:pPr eaLnBrk="1" hangingPunct="1">
              <a:buNone/>
            </a:pPr>
            <a:r>
              <a:rPr lang="zh-CN" altLang="zh-CN" dirty="0"/>
              <a:t>1）整理(SEIRI)：区分要用和不要用的东西，不要用的东西清理掉；</a:t>
            </a:r>
            <a:endParaRPr lang="zh-CN" altLang="zh-CN" dirty="0"/>
          </a:p>
          <a:p>
            <a:pPr eaLnBrk="1" hangingPunct="1">
              <a:buNone/>
            </a:pPr>
            <a:r>
              <a:rPr lang="zh-CN" altLang="zh-CN" dirty="0"/>
              <a:t>2）整顿(SEITON)：要用的东西依规定定位.定量地摆放整齐，明确地标示；</a:t>
            </a:r>
            <a:endParaRPr lang="zh-CN" altLang="zh-CN" dirty="0"/>
          </a:p>
          <a:p>
            <a:pPr eaLnBrk="1" hangingPunct="1">
              <a:buNone/>
            </a:pPr>
            <a:r>
              <a:rPr lang="zh-CN" altLang="zh-CN" dirty="0"/>
              <a:t>3）清扫(SEISO)：清除场内的脏污，并防止污染的发生：</a:t>
            </a:r>
            <a:endParaRPr lang="zh-CN" altLang="zh-CN" dirty="0"/>
          </a:p>
          <a:p>
            <a:pPr eaLnBrk="1" hangingPunct="1">
              <a:buNone/>
            </a:pPr>
            <a:r>
              <a:rPr lang="zh-CN" altLang="zh-CN" dirty="0"/>
              <a:t>4）清洁(SEIKETSU)：将前3S实施的做法制度化.规范化.贯彻执行并维持成果；</a:t>
            </a:r>
            <a:endParaRPr lang="zh-CN" altLang="zh-CN" dirty="0"/>
          </a:p>
          <a:p>
            <a:pPr eaLnBrk="1" hangingPunct="1">
              <a:buNone/>
            </a:pPr>
            <a:r>
              <a:rPr lang="zh-CN" altLang="zh-CN" dirty="0"/>
              <a:t>5）素养(SHITSUKE)：人人依规定行事，养成好习惯。</a:t>
            </a:r>
            <a:endParaRPr lang="zh-CN" altLang="zh-CN" dirty="0"/>
          </a:p>
        </p:txBody>
      </p:sp>
      <p:sp>
        <p:nvSpPr>
          <p:cNvPr id="12291" name="Rectangle 4"/>
          <p:cNvSpPr/>
          <p:nvPr/>
        </p:nvSpPr>
        <p:spPr>
          <a:xfrm>
            <a:off x="2700338" y="2008188"/>
            <a:ext cx="3494087" cy="519112"/>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（一）、5S现场管理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12292"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2"/>
          <p:cNvSpPr/>
          <p:nvPr>
            <p:ph idx="1" hasCustomPrompt="1"/>
          </p:nvPr>
        </p:nvSpPr>
        <p:spPr>
          <a:xfrm>
            <a:off x="368300" y="2857500"/>
            <a:ext cx="8158163" cy="3763963"/>
          </a:xfrm>
          <a:ln/>
        </p:spPr>
        <p:txBody>
          <a:bodyPr vert="horz" wrap="square" lIns="91440" tIns="45720" rIns="91440" bIns="45720" anchor="t" anchorCtr="0"/>
          <a:p>
            <a:pPr marL="609600" indent="-609600" eaLnBrk="1" hangingPunct="1">
              <a:buNone/>
            </a:pPr>
            <a:r>
              <a:rPr lang="zh-CN" altLang="zh-CN" b="1" dirty="0"/>
              <a:t>3、实施5S管理的作用：</a:t>
            </a:r>
            <a:endParaRPr lang="zh-CN" altLang="zh-CN" b="1" dirty="0"/>
          </a:p>
          <a:p>
            <a:pPr marL="609600" indent="-609600" eaLnBrk="1" hangingPunct="1"/>
            <a:r>
              <a:rPr lang="zh-CN" altLang="zh-CN" sz="2800" dirty="0"/>
              <a:t>提升品质，减少浪费，降低成本；</a:t>
            </a:r>
            <a:endParaRPr lang="zh-CN" altLang="zh-CN" sz="2800" dirty="0"/>
          </a:p>
          <a:p>
            <a:pPr marL="609600" indent="-609600" eaLnBrk="1" hangingPunct="1"/>
            <a:r>
              <a:rPr lang="zh-CN" altLang="zh-CN" sz="2800" dirty="0"/>
              <a:t>营造融洽管理气氛，愉悦员工心情；</a:t>
            </a:r>
            <a:endParaRPr lang="zh-CN" altLang="zh-CN" sz="2800" dirty="0"/>
          </a:p>
          <a:p>
            <a:pPr marL="609600" indent="-609600" eaLnBrk="1" hangingPunct="1"/>
            <a:r>
              <a:rPr lang="zh-CN" altLang="zh-CN" sz="2800" dirty="0"/>
              <a:t>工作规范有序，提高工作效率；</a:t>
            </a:r>
            <a:endParaRPr lang="zh-CN" altLang="zh-CN" sz="2800" dirty="0"/>
          </a:p>
          <a:p>
            <a:pPr marL="609600" indent="-609600" eaLnBrk="1" hangingPunct="1"/>
            <a:r>
              <a:rPr lang="zh-CN" altLang="zh-CN" sz="2800" dirty="0"/>
              <a:t>美化工作环境，增强客户对企业的信心；</a:t>
            </a:r>
            <a:endParaRPr lang="zh-CN" altLang="zh-CN" sz="2800" dirty="0"/>
          </a:p>
          <a:p>
            <a:pPr marL="609600" indent="-609600" eaLnBrk="1" hangingPunct="1"/>
            <a:r>
              <a:rPr lang="zh-CN" altLang="zh-CN" sz="2800" dirty="0"/>
              <a:t>提高企业的知名度和形象。</a:t>
            </a:r>
            <a:endParaRPr lang="zh-CN" altLang="zh-CN" sz="2800" dirty="0"/>
          </a:p>
        </p:txBody>
      </p:sp>
      <p:sp>
        <p:nvSpPr>
          <p:cNvPr id="13315" name="Rectangle 4"/>
          <p:cNvSpPr/>
          <p:nvPr/>
        </p:nvSpPr>
        <p:spPr>
          <a:xfrm>
            <a:off x="2700338" y="1844675"/>
            <a:ext cx="349408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（一）、5S现场管理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13316"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Line 2"/>
          <p:cNvSpPr/>
          <p:nvPr/>
        </p:nvSpPr>
        <p:spPr>
          <a:xfrm>
            <a:off x="1116013" y="5949950"/>
            <a:ext cx="7056437" cy="0"/>
          </a:xfrm>
          <a:prstGeom prst="line">
            <a:avLst/>
          </a:prstGeom>
          <a:ln w="9525" cap="flat" cmpd="sng">
            <a:solidFill>
              <a:schemeClr val="tx1"/>
            </a:solidFill>
            <a:prstDash val="solid"/>
            <a:headEnd type="none" w="med" len="med"/>
            <a:tailEnd type="none" w="med" len="med"/>
          </a:ln>
        </p:spPr>
      </p:sp>
      <p:sp>
        <p:nvSpPr>
          <p:cNvPr id="14339" name="Line 3"/>
          <p:cNvSpPr/>
          <p:nvPr/>
        </p:nvSpPr>
        <p:spPr>
          <a:xfrm flipV="1">
            <a:off x="1116013" y="4076700"/>
            <a:ext cx="4824412" cy="1873250"/>
          </a:xfrm>
          <a:prstGeom prst="line">
            <a:avLst/>
          </a:prstGeom>
          <a:ln w="9525" cap="flat" cmpd="sng">
            <a:solidFill>
              <a:schemeClr val="tx1"/>
            </a:solidFill>
            <a:prstDash val="solid"/>
            <a:headEnd type="none" w="med" len="med"/>
            <a:tailEnd type="none" w="med" len="med"/>
          </a:ln>
        </p:spPr>
      </p:sp>
      <p:sp>
        <p:nvSpPr>
          <p:cNvPr id="14340" name="Line 4"/>
          <p:cNvSpPr/>
          <p:nvPr/>
        </p:nvSpPr>
        <p:spPr>
          <a:xfrm>
            <a:off x="5940425" y="4076700"/>
            <a:ext cx="2232025" cy="0"/>
          </a:xfrm>
          <a:prstGeom prst="line">
            <a:avLst/>
          </a:prstGeom>
          <a:ln w="9525" cap="flat" cmpd="sng">
            <a:solidFill>
              <a:schemeClr val="tx1"/>
            </a:solidFill>
            <a:prstDash val="solid"/>
            <a:headEnd type="none" w="med" len="med"/>
            <a:tailEnd type="triangle" w="med" len="med"/>
          </a:ln>
        </p:spPr>
      </p:sp>
      <p:sp>
        <p:nvSpPr>
          <p:cNvPr id="14341" name="Line 5"/>
          <p:cNvSpPr/>
          <p:nvPr/>
        </p:nvSpPr>
        <p:spPr>
          <a:xfrm>
            <a:off x="3419475" y="5229225"/>
            <a:ext cx="0" cy="720725"/>
          </a:xfrm>
          <a:prstGeom prst="line">
            <a:avLst/>
          </a:prstGeom>
          <a:ln w="9525" cap="flat" cmpd="sng">
            <a:solidFill>
              <a:schemeClr val="tx1"/>
            </a:solidFill>
            <a:prstDash val="solid"/>
            <a:headEnd type="none" w="med" len="med"/>
            <a:tailEnd type="none" w="med" len="med"/>
          </a:ln>
        </p:spPr>
      </p:sp>
      <p:sp>
        <p:nvSpPr>
          <p:cNvPr id="14342" name="Line 6"/>
          <p:cNvSpPr/>
          <p:nvPr/>
        </p:nvSpPr>
        <p:spPr>
          <a:xfrm>
            <a:off x="5940425" y="4221163"/>
            <a:ext cx="0" cy="1728787"/>
          </a:xfrm>
          <a:prstGeom prst="line">
            <a:avLst/>
          </a:prstGeom>
          <a:ln w="9525" cap="flat" cmpd="sng">
            <a:solidFill>
              <a:schemeClr val="tx1"/>
            </a:solidFill>
            <a:prstDash val="solid"/>
            <a:headEnd type="none" w="med" len="med"/>
            <a:tailEnd type="none" w="med" len="med"/>
          </a:ln>
        </p:spPr>
      </p:sp>
      <p:sp>
        <p:nvSpPr>
          <p:cNvPr id="14343" name="Text Box 7"/>
          <p:cNvSpPr txBox="1"/>
          <p:nvPr/>
        </p:nvSpPr>
        <p:spPr>
          <a:xfrm>
            <a:off x="2268538" y="5516563"/>
            <a:ext cx="1152525" cy="366712"/>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endParaRPr lang="zh-CN" altLang="zh-CN" sz="1800" dirty="0">
              <a:ea typeface="宋体" panose="02010600030101010101" pitchFamily="2" charset="-122"/>
            </a:endParaRPr>
          </a:p>
        </p:txBody>
      </p:sp>
      <p:sp>
        <p:nvSpPr>
          <p:cNvPr id="14344" name="Text Box 8"/>
          <p:cNvSpPr txBox="1"/>
          <p:nvPr/>
        </p:nvSpPr>
        <p:spPr>
          <a:xfrm>
            <a:off x="2268538" y="5445125"/>
            <a:ext cx="1223962" cy="366713"/>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sz="1800" dirty="0">
                <a:ea typeface="宋体" panose="02010600030101010101" pitchFamily="2" charset="-122"/>
              </a:rPr>
              <a:t>手工作坊</a:t>
            </a:r>
            <a:endParaRPr lang="zh-CN" altLang="zh-CN" sz="1800" dirty="0">
              <a:ea typeface="宋体" panose="02010600030101010101" pitchFamily="2" charset="-122"/>
            </a:endParaRPr>
          </a:p>
        </p:txBody>
      </p:sp>
      <p:sp>
        <p:nvSpPr>
          <p:cNvPr id="14345" name="Text Box 9"/>
          <p:cNvSpPr txBox="1"/>
          <p:nvPr/>
        </p:nvSpPr>
        <p:spPr>
          <a:xfrm>
            <a:off x="3995738" y="5157788"/>
            <a:ext cx="1728787" cy="366712"/>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sz="1800" dirty="0">
                <a:ea typeface="宋体" panose="02010600030101010101" pitchFamily="2" charset="-122"/>
              </a:rPr>
              <a:t>有规划的工厂</a:t>
            </a:r>
            <a:endParaRPr lang="zh-CN" altLang="zh-CN" sz="1800" dirty="0">
              <a:ea typeface="宋体" panose="02010600030101010101" pitchFamily="2" charset="-122"/>
            </a:endParaRPr>
          </a:p>
        </p:txBody>
      </p:sp>
      <p:sp>
        <p:nvSpPr>
          <p:cNvPr id="14346" name="Text Box 10"/>
          <p:cNvSpPr txBox="1"/>
          <p:nvPr/>
        </p:nvSpPr>
        <p:spPr>
          <a:xfrm>
            <a:off x="6443663" y="4508500"/>
            <a:ext cx="1657350" cy="64135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sz="1800" dirty="0">
                <a:ea typeface="宋体" panose="02010600030101010101" pitchFamily="2" charset="-122"/>
              </a:rPr>
              <a:t>对社会有贡献和影响的企业</a:t>
            </a:r>
            <a:endParaRPr lang="zh-CN" altLang="zh-CN" sz="1800" dirty="0">
              <a:ea typeface="宋体" panose="02010600030101010101" pitchFamily="2" charset="-122"/>
            </a:endParaRPr>
          </a:p>
        </p:txBody>
      </p:sp>
      <p:sp>
        <p:nvSpPr>
          <p:cNvPr id="14347" name="Oval 11"/>
          <p:cNvSpPr/>
          <p:nvPr/>
        </p:nvSpPr>
        <p:spPr>
          <a:xfrm>
            <a:off x="1042988" y="4221163"/>
            <a:ext cx="1441450" cy="136842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endParaRPr lang="zh-CN" altLang="en-US" sz="1800" dirty="0">
              <a:latin typeface="Tahoma" panose="020B0604030504040204" pitchFamily="34" charset="0"/>
              <a:ea typeface="宋体" panose="02010600030101010101" pitchFamily="2" charset="-122"/>
            </a:endParaRPr>
          </a:p>
        </p:txBody>
      </p:sp>
      <p:sp>
        <p:nvSpPr>
          <p:cNvPr id="14348" name="Line 12"/>
          <p:cNvSpPr/>
          <p:nvPr/>
        </p:nvSpPr>
        <p:spPr>
          <a:xfrm flipV="1">
            <a:off x="1692275" y="4365625"/>
            <a:ext cx="503238" cy="576263"/>
          </a:xfrm>
          <a:prstGeom prst="line">
            <a:avLst/>
          </a:prstGeom>
          <a:ln w="9525" cap="flat" cmpd="sng">
            <a:solidFill>
              <a:schemeClr val="tx1"/>
            </a:solidFill>
            <a:prstDash val="solid"/>
            <a:headEnd type="none" w="med" len="med"/>
            <a:tailEnd type="none" w="med" len="med"/>
          </a:ln>
        </p:spPr>
      </p:sp>
      <p:sp>
        <p:nvSpPr>
          <p:cNvPr id="14349" name="Line 13"/>
          <p:cNvSpPr/>
          <p:nvPr/>
        </p:nvSpPr>
        <p:spPr>
          <a:xfrm flipH="1">
            <a:off x="1042988" y="4941888"/>
            <a:ext cx="649287" cy="0"/>
          </a:xfrm>
          <a:prstGeom prst="line">
            <a:avLst/>
          </a:prstGeom>
          <a:ln w="9525" cap="flat" cmpd="sng">
            <a:solidFill>
              <a:schemeClr val="tx1"/>
            </a:solidFill>
            <a:prstDash val="solid"/>
            <a:headEnd type="none" w="med" len="med"/>
            <a:tailEnd type="none" w="med" len="med"/>
          </a:ln>
        </p:spPr>
      </p:sp>
      <p:sp>
        <p:nvSpPr>
          <p:cNvPr id="14350" name="Line 14"/>
          <p:cNvSpPr/>
          <p:nvPr/>
        </p:nvSpPr>
        <p:spPr>
          <a:xfrm>
            <a:off x="1692275" y="4941888"/>
            <a:ext cx="358775" cy="574675"/>
          </a:xfrm>
          <a:prstGeom prst="line">
            <a:avLst/>
          </a:prstGeom>
          <a:ln w="9525" cap="flat" cmpd="sng">
            <a:solidFill>
              <a:schemeClr val="tx1"/>
            </a:solidFill>
            <a:prstDash val="solid"/>
            <a:headEnd type="none" w="med" len="med"/>
            <a:tailEnd type="none" w="med" len="med"/>
          </a:ln>
        </p:spPr>
      </p:sp>
      <p:sp>
        <p:nvSpPr>
          <p:cNvPr id="14351" name="Text Box 15"/>
          <p:cNvSpPr txBox="1"/>
          <p:nvPr/>
        </p:nvSpPr>
        <p:spPr>
          <a:xfrm>
            <a:off x="1258888" y="4508500"/>
            <a:ext cx="649287" cy="366713"/>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sz="1800" dirty="0">
                <a:ea typeface="宋体" panose="02010600030101010101" pitchFamily="2" charset="-122"/>
              </a:rPr>
              <a:t>整顿</a:t>
            </a:r>
            <a:endParaRPr lang="zh-CN" altLang="zh-CN" sz="1800" dirty="0">
              <a:ea typeface="宋体" panose="02010600030101010101" pitchFamily="2" charset="-122"/>
            </a:endParaRPr>
          </a:p>
        </p:txBody>
      </p:sp>
      <p:sp>
        <p:nvSpPr>
          <p:cNvPr id="14352" name="Text Box 16"/>
          <p:cNvSpPr txBox="1"/>
          <p:nvPr/>
        </p:nvSpPr>
        <p:spPr>
          <a:xfrm>
            <a:off x="1908175" y="4724400"/>
            <a:ext cx="431800" cy="64135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sz="1800" dirty="0">
                <a:ea typeface="宋体" panose="02010600030101010101" pitchFamily="2" charset="-122"/>
              </a:rPr>
              <a:t>清扫</a:t>
            </a:r>
            <a:endParaRPr lang="zh-CN" altLang="zh-CN" sz="1800" dirty="0">
              <a:ea typeface="宋体" panose="02010600030101010101" pitchFamily="2" charset="-122"/>
            </a:endParaRPr>
          </a:p>
        </p:txBody>
      </p:sp>
      <p:sp>
        <p:nvSpPr>
          <p:cNvPr id="14353" name="Text Box 17"/>
          <p:cNvSpPr txBox="1"/>
          <p:nvPr/>
        </p:nvSpPr>
        <p:spPr>
          <a:xfrm>
            <a:off x="1258888" y="5084763"/>
            <a:ext cx="720725" cy="366712"/>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sz="1800" dirty="0">
                <a:ea typeface="宋体" panose="02010600030101010101" pitchFamily="2" charset="-122"/>
              </a:rPr>
              <a:t>整理</a:t>
            </a:r>
            <a:endParaRPr lang="zh-CN" altLang="zh-CN" sz="1800" dirty="0">
              <a:ea typeface="宋体" panose="02010600030101010101" pitchFamily="2" charset="-122"/>
            </a:endParaRPr>
          </a:p>
        </p:txBody>
      </p:sp>
      <p:sp>
        <p:nvSpPr>
          <p:cNvPr id="14354" name="Oval 18"/>
          <p:cNvSpPr/>
          <p:nvPr/>
        </p:nvSpPr>
        <p:spPr>
          <a:xfrm>
            <a:off x="2916238" y="2852738"/>
            <a:ext cx="1943100" cy="1800225"/>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endParaRPr lang="zh-CN" altLang="en-US" sz="1800" dirty="0">
              <a:latin typeface="Tahoma" panose="020B0604030504040204" pitchFamily="34" charset="0"/>
              <a:ea typeface="宋体" panose="02010600030101010101" pitchFamily="2" charset="-122"/>
            </a:endParaRPr>
          </a:p>
        </p:txBody>
      </p:sp>
      <p:sp>
        <p:nvSpPr>
          <p:cNvPr id="14355" name="Line 19"/>
          <p:cNvSpPr/>
          <p:nvPr/>
        </p:nvSpPr>
        <p:spPr>
          <a:xfrm>
            <a:off x="2916238" y="3789363"/>
            <a:ext cx="1943100" cy="0"/>
          </a:xfrm>
          <a:prstGeom prst="line">
            <a:avLst/>
          </a:prstGeom>
          <a:ln w="9525" cap="flat" cmpd="sng">
            <a:solidFill>
              <a:schemeClr val="tx1"/>
            </a:solidFill>
            <a:prstDash val="solid"/>
            <a:headEnd type="none" w="med" len="med"/>
            <a:tailEnd type="none" w="med" len="med"/>
          </a:ln>
        </p:spPr>
      </p:sp>
      <p:sp>
        <p:nvSpPr>
          <p:cNvPr id="14356" name="Line 20"/>
          <p:cNvSpPr/>
          <p:nvPr/>
        </p:nvSpPr>
        <p:spPr>
          <a:xfrm>
            <a:off x="3851275" y="2852738"/>
            <a:ext cx="0" cy="1800225"/>
          </a:xfrm>
          <a:prstGeom prst="line">
            <a:avLst/>
          </a:prstGeom>
          <a:ln w="9525" cap="flat" cmpd="sng">
            <a:solidFill>
              <a:schemeClr val="tx1"/>
            </a:solidFill>
            <a:prstDash val="solid"/>
            <a:headEnd type="none" w="med" len="med"/>
            <a:tailEnd type="none" w="med" len="med"/>
          </a:ln>
        </p:spPr>
      </p:sp>
      <p:sp>
        <p:nvSpPr>
          <p:cNvPr id="14357" name="Oval 21"/>
          <p:cNvSpPr/>
          <p:nvPr/>
        </p:nvSpPr>
        <p:spPr>
          <a:xfrm>
            <a:off x="3492500" y="3429000"/>
            <a:ext cx="720725" cy="647700"/>
          </a:xfrm>
          <a:prstGeom prst="ellipse">
            <a:avLst/>
          </a:prstGeom>
          <a:solidFill>
            <a:srgbClr val="CCFFCC"/>
          </a:solidFill>
          <a:ln w="9525" cap="flat" cmpd="sng">
            <a:solidFill>
              <a:schemeClr val="tx1"/>
            </a:solidFill>
            <a:prstDash val="solid"/>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endParaRPr lang="zh-CN" altLang="en-US" sz="1800" dirty="0">
              <a:latin typeface="Tahoma" panose="020B0604030504040204" pitchFamily="34" charset="0"/>
              <a:ea typeface="宋体" panose="02010600030101010101" pitchFamily="2" charset="-122"/>
            </a:endParaRPr>
          </a:p>
        </p:txBody>
      </p:sp>
      <p:sp>
        <p:nvSpPr>
          <p:cNvPr id="14358" name="Text Box 22"/>
          <p:cNvSpPr txBox="1"/>
          <p:nvPr/>
        </p:nvSpPr>
        <p:spPr>
          <a:xfrm>
            <a:off x="3563938" y="3573463"/>
            <a:ext cx="720725" cy="366712"/>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sz="1800" dirty="0">
                <a:ea typeface="宋体" panose="02010600030101010101" pitchFamily="2" charset="-122"/>
              </a:rPr>
              <a:t>素养</a:t>
            </a:r>
            <a:endParaRPr lang="zh-CN" altLang="zh-CN" sz="1800" dirty="0">
              <a:ea typeface="宋体" panose="02010600030101010101" pitchFamily="2" charset="-122"/>
            </a:endParaRPr>
          </a:p>
        </p:txBody>
      </p:sp>
      <p:sp>
        <p:nvSpPr>
          <p:cNvPr id="14359" name="Text Box 23"/>
          <p:cNvSpPr txBox="1"/>
          <p:nvPr/>
        </p:nvSpPr>
        <p:spPr>
          <a:xfrm>
            <a:off x="3059113" y="3213100"/>
            <a:ext cx="649287" cy="366713"/>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sz="1800" dirty="0">
                <a:ea typeface="宋体" panose="02010600030101010101" pitchFamily="2" charset="-122"/>
              </a:rPr>
              <a:t>整顿</a:t>
            </a:r>
            <a:endParaRPr lang="zh-CN" altLang="zh-CN" sz="1800" dirty="0">
              <a:ea typeface="宋体" panose="02010600030101010101" pitchFamily="2" charset="-122"/>
            </a:endParaRPr>
          </a:p>
        </p:txBody>
      </p:sp>
      <p:sp>
        <p:nvSpPr>
          <p:cNvPr id="14360" name="Text Box 24"/>
          <p:cNvSpPr txBox="1"/>
          <p:nvPr/>
        </p:nvSpPr>
        <p:spPr>
          <a:xfrm>
            <a:off x="3995738" y="3141663"/>
            <a:ext cx="720725" cy="366712"/>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sz="1800" dirty="0">
                <a:ea typeface="宋体" panose="02010600030101010101" pitchFamily="2" charset="-122"/>
              </a:rPr>
              <a:t>清扫</a:t>
            </a:r>
            <a:endParaRPr lang="zh-CN" altLang="zh-CN" sz="1800" dirty="0">
              <a:ea typeface="宋体" panose="02010600030101010101" pitchFamily="2" charset="-122"/>
            </a:endParaRPr>
          </a:p>
        </p:txBody>
      </p:sp>
      <p:sp>
        <p:nvSpPr>
          <p:cNvPr id="14361" name="Text Box 25"/>
          <p:cNvSpPr txBox="1"/>
          <p:nvPr/>
        </p:nvSpPr>
        <p:spPr>
          <a:xfrm>
            <a:off x="3132138" y="4005263"/>
            <a:ext cx="720725" cy="366712"/>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sz="1800" dirty="0">
                <a:ea typeface="宋体" panose="02010600030101010101" pitchFamily="2" charset="-122"/>
              </a:rPr>
              <a:t>整理</a:t>
            </a:r>
            <a:endParaRPr lang="zh-CN" altLang="zh-CN" sz="1800" dirty="0">
              <a:ea typeface="宋体" panose="02010600030101010101" pitchFamily="2" charset="-122"/>
            </a:endParaRPr>
          </a:p>
        </p:txBody>
      </p:sp>
      <p:sp>
        <p:nvSpPr>
          <p:cNvPr id="14362" name="Text Box 26"/>
          <p:cNvSpPr txBox="1"/>
          <p:nvPr/>
        </p:nvSpPr>
        <p:spPr>
          <a:xfrm>
            <a:off x="3995738" y="4005263"/>
            <a:ext cx="720725" cy="366712"/>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sz="1800" dirty="0">
                <a:ea typeface="宋体" panose="02010600030101010101" pitchFamily="2" charset="-122"/>
              </a:rPr>
              <a:t>清洁</a:t>
            </a:r>
            <a:endParaRPr lang="zh-CN" altLang="zh-CN" sz="1800" dirty="0">
              <a:ea typeface="宋体" panose="02010600030101010101" pitchFamily="2" charset="-122"/>
            </a:endParaRPr>
          </a:p>
        </p:txBody>
      </p:sp>
      <p:sp>
        <p:nvSpPr>
          <p:cNvPr id="14363" name="Text Box 27"/>
          <p:cNvSpPr txBox="1"/>
          <p:nvPr/>
        </p:nvSpPr>
        <p:spPr>
          <a:xfrm>
            <a:off x="6372225" y="3213100"/>
            <a:ext cx="1584325" cy="4572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algn="ctr" defTabSz="914400" eaLnBrk="1" hangingPunct="1">
              <a:spcBef>
                <a:spcPct val="50000"/>
              </a:spcBef>
              <a:buNone/>
            </a:pPr>
            <a:r>
              <a:rPr lang="zh-CN" altLang="zh-CN" dirty="0">
                <a:ea typeface="方正姚体" panose="02010601030101010101" pitchFamily="2" charset="-122"/>
              </a:rPr>
              <a:t>企业文化</a:t>
            </a:r>
            <a:endParaRPr lang="zh-CN" altLang="zh-CN" dirty="0">
              <a:ea typeface="方正姚体" panose="02010601030101010101" pitchFamily="2" charset="-122"/>
            </a:endParaRPr>
          </a:p>
        </p:txBody>
      </p:sp>
      <p:sp>
        <p:nvSpPr>
          <p:cNvPr id="14364" name="Rectangle 29"/>
          <p:cNvSpPr/>
          <p:nvPr/>
        </p:nvSpPr>
        <p:spPr>
          <a:xfrm>
            <a:off x="2700338" y="2008188"/>
            <a:ext cx="3494087" cy="519112"/>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（一）、5S现场管理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14365"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2"/>
          <p:cNvSpPr/>
          <p:nvPr>
            <p:ph idx="1" hasCustomPrompt="1"/>
          </p:nvPr>
        </p:nvSpPr>
        <p:spPr>
          <a:xfrm>
            <a:off x="539750" y="2614613"/>
            <a:ext cx="7553325" cy="4054475"/>
          </a:xfrm>
          <a:ln/>
        </p:spPr>
        <p:txBody>
          <a:bodyPr vert="horz" wrap="square" lIns="91440" tIns="45720" rIns="91440" bIns="45720" anchor="t" anchorCtr="0"/>
          <a:p>
            <a:pPr eaLnBrk="1" hangingPunct="1">
              <a:lnSpc>
                <a:spcPct val="90000"/>
              </a:lnSpc>
              <a:buNone/>
            </a:pPr>
            <a:r>
              <a:rPr lang="zh-CN" altLang="zh-CN" b="1" dirty="0"/>
              <a:t>4、5S管理的方法要求：</a:t>
            </a:r>
            <a:endParaRPr lang="zh-CN" altLang="zh-CN" b="1" dirty="0"/>
          </a:p>
          <a:p>
            <a:pPr eaLnBrk="1" hangingPunct="1">
              <a:lnSpc>
                <a:spcPct val="90000"/>
              </a:lnSpc>
              <a:buNone/>
            </a:pPr>
            <a:r>
              <a:rPr lang="zh-CN" altLang="zh-CN" dirty="0">
                <a:solidFill>
                  <a:srgbClr val="CC0000"/>
                </a:solidFill>
              </a:rPr>
              <a:t>（1）、</a:t>
            </a:r>
            <a:r>
              <a:rPr lang="zh-CN" altLang="zh-CN" b="1" dirty="0">
                <a:solidFill>
                  <a:srgbClr val="CC0000"/>
                </a:solidFill>
              </a:rPr>
              <a:t>整理</a:t>
            </a:r>
            <a:endParaRPr lang="zh-CN" altLang="zh-CN" b="1" dirty="0">
              <a:solidFill>
                <a:srgbClr val="CC0000"/>
              </a:solidFill>
            </a:endParaRPr>
          </a:p>
          <a:p>
            <a:pPr eaLnBrk="1" hangingPunct="1">
              <a:lnSpc>
                <a:spcPct val="90000"/>
              </a:lnSpc>
            </a:pPr>
            <a:r>
              <a:rPr lang="zh-CN" altLang="zh-CN" dirty="0"/>
              <a:t>所在的工作场所(范围)全面检查；</a:t>
            </a:r>
            <a:endParaRPr lang="zh-CN" altLang="zh-CN" dirty="0"/>
          </a:p>
          <a:p>
            <a:pPr eaLnBrk="1" hangingPunct="1">
              <a:lnSpc>
                <a:spcPct val="90000"/>
              </a:lnSpc>
            </a:pPr>
            <a:r>
              <a:rPr lang="zh-CN" altLang="zh-CN" dirty="0"/>
              <a:t>制定“需要”和“不需要”的判别基准；</a:t>
            </a:r>
            <a:endParaRPr lang="zh-CN" altLang="zh-CN" dirty="0"/>
          </a:p>
          <a:p>
            <a:pPr eaLnBrk="1" hangingPunct="1">
              <a:lnSpc>
                <a:spcPct val="90000"/>
              </a:lnSpc>
            </a:pPr>
            <a:r>
              <a:rPr lang="zh-CN" altLang="zh-CN" dirty="0"/>
              <a:t>清除不需要物品；</a:t>
            </a:r>
            <a:endParaRPr lang="zh-CN" altLang="zh-CN" dirty="0"/>
          </a:p>
          <a:p>
            <a:pPr eaLnBrk="1" hangingPunct="1">
              <a:lnSpc>
                <a:spcPct val="90000"/>
              </a:lnSpc>
            </a:pPr>
            <a:r>
              <a:rPr lang="zh-CN" altLang="zh-CN" dirty="0"/>
              <a:t>调查需要物品的使用频度，决定日常用量；</a:t>
            </a:r>
            <a:endParaRPr lang="zh-CN" altLang="zh-CN" dirty="0"/>
          </a:p>
          <a:p>
            <a:pPr eaLnBrk="1" hangingPunct="1">
              <a:lnSpc>
                <a:spcPct val="90000"/>
              </a:lnSpc>
            </a:pPr>
            <a:r>
              <a:rPr lang="zh-CN" altLang="zh-CN" dirty="0"/>
              <a:t>制定废弃物处理方法；</a:t>
            </a:r>
            <a:endParaRPr lang="zh-CN" altLang="zh-CN" dirty="0"/>
          </a:p>
          <a:p>
            <a:pPr eaLnBrk="1" hangingPunct="1">
              <a:lnSpc>
                <a:spcPct val="90000"/>
              </a:lnSpc>
            </a:pPr>
            <a:r>
              <a:rPr lang="zh-CN" altLang="zh-CN" dirty="0"/>
              <a:t>每日自我检查。</a:t>
            </a:r>
            <a:endParaRPr lang="zh-CN" altLang="zh-CN" dirty="0"/>
          </a:p>
        </p:txBody>
      </p:sp>
      <p:sp>
        <p:nvSpPr>
          <p:cNvPr id="15363" name="Rectangle 4"/>
          <p:cNvSpPr/>
          <p:nvPr/>
        </p:nvSpPr>
        <p:spPr>
          <a:xfrm>
            <a:off x="2700338" y="1844675"/>
            <a:ext cx="349408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（一）、5S现场管理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15364"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3"/>
          <p:cNvSpPr/>
          <p:nvPr/>
        </p:nvSpPr>
        <p:spPr>
          <a:xfrm>
            <a:off x="2700338" y="1844675"/>
            <a:ext cx="349408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（一）、5S现场管理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16387" name="Text Box 4"/>
          <p:cNvSpPr txBox="1"/>
          <p:nvPr/>
        </p:nvSpPr>
        <p:spPr>
          <a:xfrm>
            <a:off x="971550" y="2708275"/>
            <a:ext cx="3095625" cy="2770188"/>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sz="3200" b="1" dirty="0">
                <a:latin typeface="Times New Roman" panose="02020603050405020304" pitchFamily="18" charset="0"/>
                <a:ea typeface="宋体" panose="02010600030101010101" pitchFamily="2" charset="-122"/>
              </a:rPr>
              <a:t>红牌作战的对象:</a:t>
            </a:r>
            <a:endParaRPr lang="zh-CN" altLang="zh-CN" sz="3200" b="1" dirty="0">
              <a:latin typeface="Times New Roman" panose="02020603050405020304" pitchFamily="18" charset="0"/>
              <a:ea typeface="宋体" panose="02010600030101010101" pitchFamily="2" charset="-122"/>
            </a:endParaRPr>
          </a:p>
          <a:p>
            <a:pPr marL="0" lvl="0" indent="0" defTabSz="914400" eaLnBrk="1" hangingPunct="1">
              <a:spcBef>
                <a:spcPct val="50000"/>
              </a:spcBef>
              <a:buNone/>
            </a:pPr>
            <a:r>
              <a:rPr lang="zh-CN" altLang="zh-CN" b="1" dirty="0">
                <a:latin typeface="Times New Roman" panose="02020603050405020304" pitchFamily="18" charset="0"/>
                <a:ea typeface="宋体" panose="02010600030101010101" pitchFamily="2" charset="-122"/>
              </a:rPr>
              <a:t> 1.打印机,电话,电脑</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spcBef>
                <a:spcPct val="50000"/>
              </a:spcBef>
              <a:buNone/>
            </a:pPr>
            <a:r>
              <a:rPr lang="zh-CN" altLang="zh-CN" b="1" dirty="0">
                <a:latin typeface="Times New Roman" panose="02020603050405020304" pitchFamily="18" charset="0"/>
                <a:ea typeface="宋体" panose="02010600030101010101" pitchFamily="2" charset="-122"/>
              </a:rPr>
              <a:t> 2.单证</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spcBef>
                <a:spcPct val="50000"/>
              </a:spcBef>
              <a:buNone/>
            </a:pPr>
            <a:r>
              <a:rPr lang="zh-CN" altLang="zh-CN" b="1" dirty="0">
                <a:latin typeface="Times New Roman" panose="02020603050405020304" pitchFamily="18" charset="0"/>
                <a:ea typeface="宋体" panose="02010600030101010101" pitchFamily="2" charset="-122"/>
              </a:rPr>
              <a:t> 3.资料</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spcBef>
                <a:spcPct val="50000"/>
              </a:spcBef>
              <a:buNone/>
            </a:pPr>
            <a:r>
              <a:rPr lang="zh-CN" altLang="zh-CN" b="1" dirty="0">
                <a:latin typeface="Times New Roman" panose="02020603050405020304" pitchFamily="18" charset="0"/>
                <a:ea typeface="宋体" panose="02010600030101010101" pitchFamily="2" charset="-122"/>
              </a:rPr>
              <a:t> 4. …….</a:t>
            </a:r>
            <a:endParaRPr lang="zh-CN" altLang="zh-CN" b="1" dirty="0">
              <a:latin typeface="Times New Roman" panose="02020603050405020304" pitchFamily="18" charset="0"/>
              <a:ea typeface="宋体" panose="02010600030101010101" pitchFamily="2" charset="-122"/>
            </a:endParaRPr>
          </a:p>
        </p:txBody>
      </p:sp>
      <p:sp>
        <p:nvSpPr>
          <p:cNvPr id="16388" name="Text Box 5"/>
          <p:cNvSpPr txBox="1"/>
          <p:nvPr/>
        </p:nvSpPr>
        <p:spPr>
          <a:xfrm>
            <a:off x="4859338" y="3716338"/>
            <a:ext cx="3168650" cy="22225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sz="3200" b="1" dirty="0">
                <a:latin typeface="Times New Roman" panose="02020603050405020304" pitchFamily="18" charset="0"/>
                <a:ea typeface="宋体" panose="02010600030101010101" pitchFamily="2" charset="-122"/>
              </a:rPr>
              <a:t>红牌张贴的基准</a:t>
            </a:r>
            <a:endParaRPr lang="zh-CN" altLang="zh-CN" sz="3200" b="1" dirty="0">
              <a:latin typeface="Times New Roman" panose="02020603050405020304" pitchFamily="18" charset="0"/>
              <a:ea typeface="宋体" panose="02010600030101010101" pitchFamily="2" charset="-122"/>
            </a:endParaRPr>
          </a:p>
          <a:p>
            <a:pPr marL="0" lvl="0" indent="0" defTabSz="914400" eaLnBrk="1" hangingPunct="1">
              <a:spcBef>
                <a:spcPct val="50000"/>
              </a:spcBef>
              <a:buNone/>
            </a:pPr>
            <a:r>
              <a:rPr lang="zh-CN" altLang="zh-CN" b="1" dirty="0">
                <a:latin typeface="Times New Roman" panose="02020603050405020304" pitchFamily="18" charset="0"/>
                <a:ea typeface="宋体" panose="02010600030101010101" pitchFamily="2" charset="-122"/>
              </a:rPr>
              <a:t>1.物品不明者</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spcBef>
                <a:spcPct val="50000"/>
              </a:spcBef>
              <a:buNone/>
            </a:pPr>
            <a:r>
              <a:rPr lang="zh-CN" altLang="zh-CN" b="1" dirty="0">
                <a:latin typeface="Times New Roman" panose="02020603050405020304" pitchFamily="18" charset="0"/>
                <a:ea typeface="宋体" panose="02010600030101010101" pitchFamily="2" charset="-122"/>
              </a:rPr>
              <a:t>2物品过期者</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spcBef>
                <a:spcPct val="50000"/>
              </a:spcBef>
              <a:buNone/>
            </a:pPr>
            <a:endParaRPr lang="zh-CN" altLang="zh-CN" b="1" dirty="0">
              <a:latin typeface="Times New Roman" panose="02020603050405020304" pitchFamily="18" charset="0"/>
              <a:ea typeface="宋体" panose="02010600030101010101" pitchFamily="2" charset="-122"/>
            </a:endParaRPr>
          </a:p>
        </p:txBody>
      </p:sp>
      <p:sp>
        <p:nvSpPr>
          <p:cNvPr id="16389" name="Text Box 6"/>
          <p:cNvSpPr txBox="1"/>
          <p:nvPr/>
        </p:nvSpPr>
        <p:spPr>
          <a:xfrm>
            <a:off x="5435600" y="2636838"/>
            <a:ext cx="2074863" cy="579437"/>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3200" b="1" dirty="0">
                <a:solidFill>
                  <a:schemeClr val="folHlink"/>
                </a:solidFill>
                <a:latin typeface="Tahoma" panose="020B0604030504040204" pitchFamily="34" charset="0"/>
                <a:ea typeface="宋体" panose="02010600030101010101" pitchFamily="2" charset="-122"/>
              </a:rPr>
              <a:t>（1）整理</a:t>
            </a:r>
            <a:endParaRPr lang="zh-CN" altLang="zh-CN" sz="3200" b="1" dirty="0">
              <a:solidFill>
                <a:schemeClr val="folHlink"/>
              </a:solidFill>
              <a:latin typeface="Tahoma" panose="020B0604030504040204" pitchFamily="34" charset="0"/>
              <a:ea typeface="宋体" panose="02010600030101010101" pitchFamily="2" charset="-122"/>
            </a:endParaRPr>
          </a:p>
        </p:txBody>
      </p:sp>
      <p:sp>
        <p:nvSpPr>
          <p:cNvPr id="16390"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2"/>
          <p:cNvSpPr/>
          <p:nvPr/>
        </p:nvSpPr>
        <p:spPr>
          <a:xfrm>
            <a:off x="2700338" y="1844675"/>
            <a:ext cx="349408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（一）、5S现场管理</a:t>
            </a:r>
            <a:endParaRPr lang="zh-CN" altLang="zh-CN" sz="2800" b="1" dirty="0">
              <a:solidFill>
                <a:srgbClr val="CC0000"/>
              </a:solidFill>
              <a:latin typeface="Tahoma" panose="020B0604030504040204" pitchFamily="34" charset="0"/>
              <a:ea typeface="宋体" panose="02010600030101010101" pitchFamily="2" charset="-122"/>
            </a:endParaRPr>
          </a:p>
        </p:txBody>
      </p:sp>
      <p:graphicFrame>
        <p:nvGraphicFramePr>
          <p:cNvPr id="17411" name="Object 4"/>
          <p:cNvGraphicFramePr>
            <a:graphicFrameLocks noChangeAspect="1"/>
          </p:cNvGraphicFramePr>
          <p:nvPr>
            <p:ph idx="1" hasCustomPrompt="1"/>
          </p:nvPr>
        </p:nvGraphicFramePr>
        <p:xfrm>
          <a:off x="684213" y="3187700"/>
          <a:ext cx="7775575" cy="3481388"/>
        </p:xfrm>
        <a:graphic>
          <a:graphicData uri="http://schemas.openxmlformats.org/presentationml/2006/ole">
            <mc:AlternateContent xmlns:mc="http://schemas.openxmlformats.org/markup-compatibility/2006">
              <mc:Choice xmlns:v="urn:schemas-microsoft-com:vml" Requires="v">
                <p:oleObj spid="_x0000_s3076" name="" r:id="rId1" imgW="6446520" imgH="6210300" progId="Word.Document.8">
                  <p:embed/>
                </p:oleObj>
              </mc:Choice>
              <mc:Fallback>
                <p:oleObj name="" r:id="rId1" imgW="6446520" imgH="6210300" progId="Word.Document.8">
                  <p:embed/>
                  <p:pic>
                    <p:nvPicPr>
                      <p:cNvPr id="0" name="图片 3075"/>
                      <p:cNvPicPr/>
                      <p:nvPr/>
                    </p:nvPicPr>
                    <p:blipFill>
                      <a:blip r:embed="rId2"/>
                      <a:srcRect/>
                      <a:stretch>
                        <a:fillRect/>
                      </a:stretch>
                    </p:blipFill>
                    <p:spPr>
                      <a:xfrm>
                        <a:off x="684213" y="3187700"/>
                        <a:ext cx="7775575" cy="3481388"/>
                      </a:xfrm>
                      <a:prstGeom prst="rect">
                        <a:avLst/>
                      </a:prstGeom>
                      <a:noFill/>
                      <a:ln w="38100">
                        <a:miter/>
                      </a:ln>
                    </p:spPr>
                  </p:pic>
                </p:oleObj>
              </mc:Fallback>
            </mc:AlternateContent>
          </a:graphicData>
        </a:graphic>
      </p:graphicFrame>
      <p:sp>
        <p:nvSpPr>
          <p:cNvPr id="17412" name="Text Box 5"/>
          <p:cNvSpPr txBox="1"/>
          <p:nvPr/>
        </p:nvSpPr>
        <p:spPr>
          <a:xfrm>
            <a:off x="1547813" y="2420938"/>
            <a:ext cx="6629400" cy="4572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algn="ctr" defTabSz="914400" eaLnBrk="1" hangingPunct="1">
              <a:spcBef>
                <a:spcPct val="50000"/>
              </a:spcBef>
              <a:buNone/>
            </a:pPr>
            <a:r>
              <a:rPr lang="zh-CN" altLang="zh-CN" b="1" dirty="0">
                <a:solidFill>
                  <a:srgbClr val="FF0000"/>
                </a:solidFill>
                <a:latin typeface="Times New Roman" panose="02020603050405020304" pitchFamily="18" charset="0"/>
                <a:ea typeface="宋体" panose="02010600030101010101" pitchFamily="2" charset="-122"/>
              </a:rPr>
              <a:t>调查需要物品的使用频度,决定日常用量</a:t>
            </a:r>
            <a:endParaRPr lang="zh-CN" altLang="zh-CN" b="1" dirty="0">
              <a:latin typeface="Times New Roman" panose="02020603050405020304" pitchFamily="18" charset="0"/>
              <a:ea typeface="宋体" panose="02010600030101010101" pitchFamily="2" charset="-122"/>
            </a:endParaRPr>
          </a:p>
        </p:txBody>
      </p:sp>
      <p:sp>
        <p:nvSpPr>
          <p:cNvPr id="17413"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p:nvPr>
            <p:ph idx="1" hasCustomPrompt="1"/>
          </p:nvPr>
        </p:nvSpPr>
        <p:spPr>
          <a:xfrm>
            <a:off x="685800" y="2743200"/>
            <a:ext cx="7772400" cy="4114800"/>
          </a:xfrm>
          <a:ln/>
        </p:spPr>
        <p:txBody>
          <a:bodyPr vert="horz" wrap="square" lIns="91440" tIns="45720" rIns="91440" bIns="45720" anchor="t" anchorCtr="0"/>
          <a:p>
            <a:pPr eaLnBrk="1" hangingPunct="1"/>
            <a:r>
              <a:rPr lang="zh-CN" altLang="zh-CN" b="1" dirty="0"/>
              <a:t>（2）整顿</a:t>
            </a:r>
            <a:endParaRPr lang="zh-CN" altLang="zh-CN" b="1" dirty="0"/>
          </a:p>
          <a:p>
            <a:pPr eaLnBrk="1" hangingPunct="1"/>
            <a:r>
              <a:rPr lang="zh-CN" altLang="zh-CN" dirty="0"/>
              <a:t>要落实前一步骤整理工作；</a:t>
            </a:r>
            <a:endParaRPr lang="zh-CN" altLang="zh-CN" dirty="0"/>
          </a:p>
          <a:p>
            <a:pPr eaLnBrk="1" hangingPunct="1"/>
            <a:r>
              <a:rPr lang="zh-CN" altLang="zh-CN" dirty="0"/>
              <a:t>布置流程，确定置放场所；</a:t>
            </a:r>
            <a:endParaRPr lang="zh-CN" altLang="zh-CN" dirty="0"/>
          </a:p>
          <a:p>
            <a:pPr eaLnBrk="1" hangingPunct="1"/>
            <a:r>
              <a:rPr lang="zh-CN" altLang="zh-CN" dirty="0"/>
              <a:t>规定放置方法；</a:t>
            </a:r>
            <a:endParaRPr lang="zh-CN" altLang="zh-CN" dirty="0"/>
          </a:p>
          <a:p>
            <a:pPr eaLnBrk="1" hangingPunct="1"/>
            <a:r>
              <a:rPr lang="zh-CN" altLang="zh-CN" dirty="0"/>
              <a:t>划线定位；</a:t>
            </a:r>
            <a:endParaRPr lang="zh-CN" altLang="zh-CN" dirty="0"/>
          </a:p>
          <a:p>
            <a:pPr eaLnBrk="1" hangingPunct="1"/>
            <a:r>
              <a:rPr lang="zh-CN" altLang="zh-CN" dirty="0"/>
              <a:t>标识场所物品(目视管理的重点)。</a:t>
            </a:r>
            <a:endParaRPr lang="zh-CN" altLang="zh-CN" dirty="0"/>
          </a:p>
          <a:p>
            <a:pPr eaLnBrk="1" hangingPunct="1">
              <a:buNone/>
            </a:pPr>
            <a:endParaRPr lang="zh-CN" altLang="zh-CN" dirty="0"/>
          </a:p>
        </p:txBody>
      </p:sp>
      <p:sp>
        <p:nvSpPr>
          <p:cNvPr id="18435" name="Rectangle 3"/>
          <p:cNvSpPr/>
          <p:nvPr/>
        </p:nvSpPr>
        <p:spPr>
          <a:xfrm>
            <a:off x="2700338" y="1844675"/>
            <a:ext cx="349408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（一）、5S现场管理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18436"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3"/>
          <p:cNvSpPr/>
          <p:nvPr/>
        </p:nvSpPr>
        <p:spPr>
          <a:xfrm>
            <a:off x="2700338" y="1844675"/>
            <a:ext cx="349408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（一）、5S现场管理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19459" name="Text Box 4"/>
          <p:cNvSpPr txBox="1"/>
          <p:nvPr/>
        </p:nvSpPr>
        <p:spPr>
          <a:xfrm>
            <a:off x="755650" y="2420938"/>
            <a:ext cx="7920038" cy="3805237"/>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sz="2800" b="1" dirty="0">
                <a:latin typeface="Times New Roman" panose="02020603050405020304" pitchFamily="18" charset="0"/>
                <a:ea typeface="宋体" panose="02010600030101010101" pitchFamily="2" charset="-122"/>
              </a:rPr>
              <a:t>整顿重点:</a:t>
            </a:r>
            <a:endParaRPr lang="zh-CN" altLang="zh-CN" sz="2800" b="1" dirty="0">
              <a:latin typeface="Times New Roman" panose="02020603050405020304" pitchFamily="18" charset="0"/>
              <a:ea typeface="宋体" panose="02010600030101010101" pitchFamily="2" charset="-122"/>
            </a:endParaRPr>
          </a:p>
          <a:p>
            <a:pPr marL="0" lvl="0" indent="0" defTabSz="914400" eaLnBrk="1" hangingPunct="1">
              <a:spcBef>
                <a:spcPct val="50000"/>
              </a:spcBef>
              <a:buNone/>
            </a:pPr>
            <a:r>
              <a:rPr lang="zh-CN" altLang="zh-CN" b="1" dirty="0">
                <a:latin typeface="Times New Roman" panose="02020603050405020304" pitchFamily="18" charset="0"/>
                <a:ea typeface="宋体" panose="02010600030101010101" pitchFamily="2" charset="-122"/>
              </a:rPr>
              <a:t>1）整顿要形成任何人都能立即取出所需要东西的状态；</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spcBef>
                <a:spcPct val="50000"/>
              </a:spcBef>
              <a:buNone/>
            </a:pPr>
            <a:r>
              <a:rPr lang="zh-CN" altLang="zh-CN" b="1" dirty="0">
                <a:latin typeface="Times New Roman" panose="02020603050405020304" pitchFamily="18" charset="0"/>
                <a:ea typeface="宋体" panose="02010600030101010101" pitchFamily="2" charset="-122"/>
              </a:rPr>
              <a:t>2）要站在新人.其他职场的人的立场来看,使得什么东西该在什么地方更为明确；</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spcBef>
                <a:spcPct val="50000"/>
              </a:spcBef>
              <a:buNone/>
            </a:pPr>
            <a:r>
              <a:rPr lang="zh-CN" altLang="zh-CN" b="1" dirty="0">
                <a:latin typeface="Times New Roman" panose="02020603050405020304" pitchFamily="18" charset="0"/>
                <a:ea typeface="宋体" panose="02010600030101010101" pitchFamily="2" charset="-122"/>
              </a:rPr>
              <a:t>3）对于放置处与被放置物,都要想方法使其能立即取出使用；</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spcBef>
                <a:spcPct val="50000"/>
              </a:spcBef>
              <a:buNone/>
            </a:pPr>
            <a:r>
              <a:rPr lang="zh-CN" altLang="zh-CN" b="1" dirty="0">
                <a:latin typeface="Times New Roman" panose="02020603050405020304" pitchFamily="18" charset="0"/>
                <a:ea typeface="宋体" panose="02010600030101010101" pitchFamily="2" charset="-122"/>
              </a:rPr>
              <a:t>4）另外,使用后要能容易恢复到原未,没有回复或误放时能马上知道。</a:t>
            </a:r>
            <a:endParaRPr lang="zh-CN" altLang="zh-CN" b="1" dirty="0">
              <a:latin typeface="Times New Roman" panose="02020603050405020304" pitchFamily="18" charset="0"/>
              <a:ea typeface="宋体" panose="02010600030101010101" pitchFamily="2" charset="-122"/>
            </a:endParaRPr>
          </a:p>
        </p:txBody>
      </p:sp>
      <p:sp>
        <p:nvSpPr>
          <p:cNvPr id="19460"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3"/>
          <p:cNvSpPr/>
          <p:nvPr/>
        </p:nvSpPr>
        <p:spPr>
          <a:xfrm>
            <a:off x="2700338" y="1844675"/>
            <a:ext cx="349408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（一）、5S现场管理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20483" name="Text Box 4"/>
          <p:cNvSpPr txBox="1"/>
          <p:nvPr/>
        </p:nvSpPr>
        <p:spPr>
          <a:xfrm>
            <a:off x="468313" y="3357563"/>
            <a:ext cx="4175125" cy="2660650"/>
          </a:xfrm>
          <a:prstGeom prst="rect">
            <a:avLst/>
          </a:prstGeom>
          <a:noFill/>
          <a:ln w="12700" cap="flat" cmpd="sng">
            <a:solidFill>
              <a:srgbClr val="33CC33"/>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b="1" dirty="0">
                <a:solidFill>
                  <a:srgbClr val="CC0000"/>
                </a:solidFill>
                <a:latin typeface="Times New Roman" panose="02020603050405020304" pitchFamily="18" charset="0"/>
                <a:ea typeface="宋体" panose="02010600030101010101" pitchFamily="2" charset="-122"/>
              </a:rPr>
              <a:t>清扫要领：</a:t>
            </a:r>
            <a:endParaRPr lang="zh-CN" altLang="zh-CN" b="1" dirty="0">
              <a:solidFill>
                <a:srgbClr val="CC0000"/>
              </a:solidFill>
              <a:latin typeface="Times New Roman" panose="02020603050405020304" pitchFamily="18" charset="0"/>
              <a:ea typeface="宋体" panose="02010600030101010101" pitchFamily="2" charset="-122"/>
            </a:endParaRPr>
          </a:p>
          <a:p>
            <a:pPr marL="0" lvl="0" indent="0" defTabSz="914400" eaLnBrk="1" hangingPunct="1">
              <a:spcBef>
                <a:spcPct val="50000"/>
              </a:spcBef>
            </a:pPr>
            <a:r>
              <a:rPr lang="zh-CN" altLang="zh-CN" b="1" dirty="0">
                <a:latin typeface="Times New Roman" panose="02020603050405020304" pitchFamily="18" charset="0"/>
                <a:ea typeface="宋体" panose="02010600030101010101" pitchFamily="2" charset="-122"/>
              </a:rPr>
              <a:t>建立清扫责任区(室内外)；</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spcBef>
                <a:spcPct val="50000"/>
              </a:spcBef>
            </a:pPr>
            <a:r>
              <a:rPr lang="zh-CN" altLang="zh-CN" b="1" dirty="0">
                <a:latin typeface="Times New Roman" panose="02020603050405020304" pitchFamily="18" charset="0"/>
                <a:ea typeface="宋体" panose="02010600030101010101" pitchFamily="2" charset="-122"/>
              </a:rPr>
              <a:t>执行例行扫除,清理脏污；</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spcBef>
                <a:spcPct val="50000"/>
              </a:spcBef>
            </a:pPr>
            <a:r>
              <a:rPr lang="zh-CN" altLang="zh-CN" b="1" dirty="0">
                <a:latin typeface="Times New Roman" panose="02020603050405020304" pitchFamily="18" charset="0"/>
                <a:ea typeface="宋体" panose="02010600030101010101" pitchFamily="2" charset="-122"/>
              </a:rPr>
              <a:t>执行例行污染源,予以杜绝；</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spcBef>
                <a:spcPct val="50000"/>
              </a:spcBef>
            </a:pPr>
            <a:r>
              <a:rPr lang="zh-CN" altLang="zh-CN" b="1" dirty="0">
                <a:latin typeface="Times New Roman" panose="02020603050405020304" pitchFamily="18" charset="0"/>
                <a:ea typeface="宋体" panose="02010600030101010101" pitchFamily="2" charset="-122"/>
              </a:rPr>
              <a:t>建立清扫基准,作为规范。</a:t>
            </a:r>
            <a:endParaRPr lang="zh-CN" altLang="zh-CN" b="1" dirty="0">
              <a:latin typeface="Times New Roman" panose="02020603050405020304" pitchFamily="18" charset="0"/>
              <a:ea typeface="宋体" panose="02010600030101010101" pitchFamily="2" charset="-122"/>
            </a:endParaRPr>
          </a:p>
        </p:txBody>
      </p:sp>
      <p:sp>
        <p:nvSpPr>
          <p:cNvPr id="20484" name="Text Box 5"/>
          <p:cNvSpPr txBox="1"/>
          <p:nvPr/>
        </p:nvSpPr>
        <p:spPr>
          <a:xfrm>
            <a:off x="3616325" y="2452688"/>
            <a:ext cx="2197100" cy="519112"/>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chemeClr val="folHlink"/>
                </a:solidFill>
                <a:latin typeface="Tahoma" panose="020B0604030504040204" pitchFamily="34" charset="0"/>
                <a:ea typeface="宋体" panose="02010600030101010101" pitchFamily="2" charset="-122"/>
              </a:rPr>
              <a:t>（3）、清扫</a:t>
            </a:r>
            <a:endParaRPr lang="zh-CN" altLang="zh-CN" sz="2800" b="1" dirty="0">
              <a:solidFill>
                <a:schemeClr val="folHlink"/>
              </a:solidFill>
              <a:latin typeface="Tahoma" panose="020B0604030504040204" pitchFamily="34" charset="0"/>
              <a:ea typeface="宋体" panose="02010600030101010101" pitchFamily="2" charset="-122"/>
            </a:endParaRPr>
          </a:p>
        </p:txBody>
      </p:sp>
      <p:sp>
        <p:nvSpPr>
          <p:cNvPr id="20485" name="Text Box 6"/>
          <p:cNvSpPr txBox="1"/>
          <p:nvPr/>
        </p:nvSpPr>
        <p:spPr>
          <a:xfrm>
            <a:off x="5219700" y="3357563"/>
            <a:ext cx="3575050" cy="2660650"/>
          </a:xfrm>
          <a:prstGeom prst="rect">
            <a:avLst/>
          </a:prstGeom>
          <a:noFill/>
          <a:ln w="12700" cap="flat" cmpd="sng">
            <a:solidFill>
              <a:srgbClr val="33CC33"/>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50000"/>
              </a:spcBef>
              <a:buNone/>
            </a:pPr>
            <a:r>
              <a:rPr lang="zh-CN" altLang="zh-CN" b="1" dirty="0">
                <a:solidFill>
                  <a:srgbClr val="CC0000"/>
                </a:solidFill>
                <a:latin typeface="Times New Roman" panose="02020603050405020304" pitchFamily="18" charset="0"/>
                <a:ea typeface="宋体" panose="02010600030101010101" pitchFamily="2" charset="-122"/>
              </a:rPr>
              <a:t>清扫的内容：</a:t>
            </a:r>
            <a:endParaRPr lang="zh-CN" altLang="zh-CN" b="1" dirty="0">
              <a:solidFill>
                <a:srgbClr val="CC0000"/>
              </a:solidFill>
              <a:latin typeface="Times New Roman" panose="02020603050405020304" pitchFamily="18" charset="0"/>
              <a:ea typeface="宋体" panose="02010600030101010101" pitchFamily="2" charset="-122"/>
            </a:endParaRPr>
          </a:p>
          <a:p>
            <a:pPr marL="0" lvl="0" indent="0" defTabSz="914400" eaLnBrk="1" hangingPunct="1">
              <a:spcBef>
                <a:spcPct val="50000"/>
              </a:spcBef>
            </a:pPr>
            <a:r>
              <a:rPr lang="zh-CN" altLang="zh-CN" b="1" dirty="0">
                <a:latin typeface="Times New Roman" panose="02020603050405020304" pitchFamily="18" charset="0"/>
                <a:ea typeface="宋体" panose="02010600030101010101" pitchFamily="2" charset="-122"/>
              </a:rPr>
              <a:t>例行扫除,清理脏污；</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spcBef>
                <a:spcPct val="50000"/>
              </a:spcBef>
            </a:pPr>
            <a:r>
              <a:rPr lang="zh-CN" altLang="zh-CN" b="1" dirty="0">
                <a:latin typeface="Times New Roman" panose="02020603050405020304" pitchFamily="18" charset="0"/>
                <a:ea typeface="宋体" panose="02010600030101010101" pitchFamily="2" charset="-122"/>
              </a:rPr>
              <a:t>资料文件的清扫；</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spcBef>
                <a:spcPct val="50000"/>
              </a:spcBef>
            </a:pPr>
            <a:r>
              <a:rPr lang="zh-CN" altLang="zh-CN" b="1" dirty="0">
                <a:latin typeface="Times New Roman" panose="02020603050405020304" pitchFamily="18" charset="0"/>
                <a:ea typeface="宋体" panose="02010600030101010101" pitchFamily="2" charset="-122"/>
              </a:rPr>
              <a:t>机器设备的清扫；</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spcBef>
                <a:spcPct val="50000"/>
              </a:spcBef>
            </a:pPr>
            <a:r>
              <a:rPr lang="zh-CN" altLang="zh-CN" b="1" dirty="0">
                <a:latin typeface="Times New Roman" panose="02020603050405020304" pitchFamily="18" charset="0"/>
                <a:ea typeface="宋体" panose="02010600030101010101" pitchFamily="2" charset="-122"/>
              </a:rPr>
              <a:t>公共区域的清扫。</a:t>
            </a:r>
            <a:endParaRPr lang="zh-CN" altLang="zh-CN" b="1" dirty="0">
              <a:latin typeface="Times New Roman" panose="02020603050405020304" pitchFamily="18" charset="0"/>
              <a:ea typeface="宋体" panose="02010600030101010101" pitchFamily="2" charset="-122"/>
            </a:endParaRPr>
          </a:p>
        </p:txBody>
      </p:sp>
      <p:sp>
        <p:nvSpPr>
          <p:cNvPr id="20486"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3"/>
          <p:cNvSpPr/>
          <p:nvPr/>
        </p:nvSpPr>
        <p:spPr>
          <a:xfrm>
            <a:off x="2700338" y="1844675"/>
            <a:ext cx="349408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（一）、5S现场管理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21507" name="Text Box 4"/>
          <p:cNvSpPr txBox="1"/>
          <p:nvPr/>
        </p:nvSpPr>
        <p:spPr>
          <a:xfrm>
            <a:off x="793750" y="2636838"/>
            <a:ext cx="7127875" cy="822325"/>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b="1" dirty="0">
                <a:solidFill>
                  <a:schemeClr val="folHlink"/>
                </a:solidFill>
                <a:latin typeface="Tahoma" panose="020B0604030504040204" pitchFamily="34" charset="0"/>
                <a:ea typeface="宋体" panose="02010600030101010101" pitchFamily="2" charset="-122"/>
              </a:rPr>
              <a:t>（4）、清洁：</a:t>
            </a:r>
            <a:r>
              <a:rPr lang="zh-CN" altLang="zh-CN" b="1" dirty="0">
                <a:latin typeface="Tahoma" panose="020B0604030504040204" pitchFamily="34" charset="0"/>
                <a:ea typeface="宋体" panose="02010600030101010101" pitchFamily="2" charset="-122"/>
              </a:rPr>
              <a:t>将上面的3S实施的做法制度化、规范化，并贯彻执行及维持结果。</a:t>
            </a:r>
            <a:endParaRPr lang="zh-CN" altLang="zh-CN" b="1" dirty="0">
              <a:latin typeface="Tahoma" panose="020B0604030504040204" pitchFamily="34" charset="0"/>
              <a:ea typeface="宋体" panose="02010600030101010101" pitchFamily="2" charset="-122"/>
            </a:endParaRPr>
          </a:p>
        </p:txBody>
      </p:sp>
      <p:sp>
        <p:nvSpPr>
          <p:cNvPr id="21508" name="Text Box 5"/>
          <p:cNvSpPr txBox="1"/>
          <p:nvPr/>
        </p:nvSpPr>
        <p:spPr>
          <a:xfrm>
            <a:off x="720725" y="4149725"/>
            <a:ext cx="3959225" cy="1808163"/>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lnSpc>
                <a:spcPct val="80000"/>
              </a:lnSpc>
              <a:spcBef>
                <a:spcPct val="50000"/>
              </a:spcBef>
              <a:buNone/>
            </a:pPr>
            <a:r>
              <a:rPr lang="zh-CN" altLang="zh-CN" b="1" dirty="0">
                <a:solidFill>
                  <a:srgbClr val="CC0000"/>
                </a:solidFill>
                <a:latin typeface="Times New Roman" panose="02020603050405020304" pitchFamily="18" charset="0"/>
                <a:ea typeface="宋体" panose="02010600030101010101" pitchFamily="2" charset="-122"/>
              </a:rPr>
              <a:t>清洁要领：</a:t>
            </a:r>
            <a:endParaRPr lang="zh-CN" altLang="zh-CN" b="1" dirty="0">
              <a:solidFill>
                <a:srgbClr val="CC0000"/>
              </a:solidFill>
              <a:latin typeface="Times New Roman" panose="02020603050405020304" pitchFamily="18" charset="0"/>
              <a:ea typeface="宋体" panose="02010600030101010101" pitchFamily="2" charset="-122"/>
            </a:endParaRPr>
          </a:p>
          <a:p>
            <a:pPr marL="0" lvl="0" indent="0" defTabSz="914400" eaLnBrk="1" hangingPunct="1">
              <a:lnSpc>
                <a:spcPct val="80000"/>
              </a:lnSpc>
              <a:spcBef>
                <a:spcPct val="50000"/>
              </a:spcBef>
              <a:buNone/>
            </a:pPr>
            <a:r>
              <a:rPr lang="zh-CN" altLang="zh-CN" b="1" dirty="0">
                <a:latin typeface="Times New Roman" panose="02020603050405020304" pitchFamily="18" charset="0"/>
                <a:ea typeface="宋体" panose="02010600030101010101" pitchFamily="2" charset="-122"/>
              </a:rPr>
              <a:t>1）.落实前3S工作；</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lnSpc>
                <a:spcPct val="80000"/>
              </a:lnSpc>
              <a:spcBef>
                <a:spcPct val="50000"/>
              </a:spcBef>
              <a:buNone/>
            </a:pPr>
            <a:r>
              <a:rPr lang="zh-CN" altLang="zh-CN" b="1" dirty="0">
                <a:latin typeface="Times New Roman" panose="02020603050405020304" pitchFamily="18" charset="0"/>
                <a:ea typeface="宋体" panose="02010600030101010101" pitchFamily="2" charset="-122"/>
              </a:rPr>
              <a:t>2）.制订目视管理的基准；</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lnSpc>
                <a:spcPct val="80000"/>
              </a:lnSpc>
              <a:spcBef>
                <a:spcPct val="50000"/>
              </a:spcBef>
              <a:buNone/>
            </a:pPr>
            <a:r>
              <a:rPr lang="zh-CN" altLang="zh-CN" b="1" dirty="0">
                <a:latin typeface="Times New Roman" panose="02020603050405020304" pitchFamily="18" charset="0"/>
                <a:ea typeface="宋体" panose="02010600030101010101" pitchFamily="2" charset="-122"/>
              </a:rPr>
              <a:t>3）.制订稽核方法；</a:t>
            </a:r>
            <a:endParaRPr lang="zh-CN" altLang="zh-CN" b="1" dirty="0">
              <a:latin typeface="Times New Roman" panose="02020603050405020304" pitchFamily="18" charset="0"/>
              <a:ea typeface="宋体" panose="02010600030101010101" pitchFamily="2" charset="-122"/>
            </a:endParaRPr>
          </a:p>
        </p:txBody>
      </p:sp>
      <p:sp>
        <p:nvSpPr>
          <p:cNvPr id="21509" name="Text Box 6"/>
          <p:cNvSpPr txBox="1"/>
          <p:nvPr/>
        </p:nvSpPr>
        <p:spPr>
          <a:xfrm>
            <a:off x="4681538" y="4005263"/>
            <a:ext cx="3529012" cy="2282825"/>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b="1" dirty="0">
                <a:latin typeface="Tahoma" panose="020B0604030504040204" pitchFamily="34" charset="0"/>
                <a:ea typeface="宋体" panose="02010600030101010101" pitchFamily="2" charset="-122"/>
              </a:rPr>
              <a:t>4）.制订奖罚制度，加强执行；</a:t>
            </a:r>
            <a:endParaRPr lang="zh-CN" altLang="zh-CN" b="1" dirty="0">
              <a:latin typeface="Tahoma" panose="020B0604030504040204" pitchFamily="34" charset="0"/>
              <a:ea typeface="宋体" panose="02010600030101010101" pitchFamily="2" charset="-122"/>
            </a:endParaRPr>
          </a:p>
          <a:p>
            <a:pPr marL="0" lvl="0" indent="0" defTabSz="914400" eaLnBrk="1" hangingPunct="1">
              <a:spcBef>
                <a:spcPct val="0"/>
              </a:spcBef>
              <a:buNone/>
            </a:pPr>
            <a:r>
              <a:rPr lang="zh-CN" altLang="zh-CN" b="1" dirty="0">
                <a:latin typeface="Tahoma" panose="020B0604030504040204" pitchFamily="34" charset="0"/>
                <a:ea typeface="宋体" panose="02010600030101010101" pitchFamily="2" charset="-122"/>
              </a:rPr>
              <a:t>5）.维持5S意识；</a:t>
            </a:r>
            <a:endParaRPr lang="zh-CN" altLang="zh-CN" b="1" dirty="0">
              <a:latin typeface="Tahoma" panose="020B0604030504040204" pitchFamily="34" charset="0"/>
              <a:ea typeface="宋体" panose="02010600030101010101" pitchFamily="2" charset="-122"/>
            </a:endParaRPr>
          </a:p>
          <a:p>
            <a:pPr marL="0" lvl="0" indent="0" defTabSz="914400" eaLnBrk="1" hangingPunct="1">
              <a:spcBef>
                <a:spcPct val="0"/>
              </a:spcBef>
              <a:buNone/>
            </a:pPr>
            <a:r>
              <a:rPr lang="zh-CN" altLang="zh-CN" b="1" dirty="0">
                <a:latin typeface="Tahoma" panose="020B0604030504040204" pitchFamily="34" charset="0"/>
                <a:ea typeface="宋体" panose="02010600030101010101" pitchFamily="2" charset="-122"/>
              </a:rPr>
              <a:t>6）.高阶主管经常带头巡查，带动重视。</a:t>
            </a:r>
            <a:endParaRPr lang="zh-CN" altLang="zh-CN" b="1" dirty="0">
              <a:latin typeface="Tahoma" panose="020B0604030504040204" pitchFamily="34" charset="0"/>
              <a:ea typeface="宋体" panose="02010600030101010101" pitchFamily="2" charset="-122"/>
            </a:endParaRPr>
          </a:p>
          <a:p>
            <a:pPr marL="0" lvl="0" indent="0" defTabSz="914400" eaLnBrk="1" hangingPunct="1">
              <a:spcBef>
                <a:spcPct val="0"/>
              </a:spcBef>
              <a:buNone/>
            </a:pPr>
            <a:endParaRPr lang="zh-CN" altLang="zh-CN" dirty="0">
              <a:latin typeface="Tahoma" panose="020B0604030504040204" pitchFamily="34" charset="0"/>
              <a:ea typeface="宋体" panose="02010600030101010101" pitchFamily="2" charset="-122"/>
            </a:endParaRPr>
          </a:p>
        </p:txBody>
      </p:sp>
      <p:sp>
        <p:nvSpPr>
          <p:cNvPr id="21510"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p:nvPr>
            <p:ph type="title"/>
          </p:nvPr>
        </p:nvSpPr>
        <p:spPr>
          <a:xfrm>
            <a:off x="-900430" y="621030"/>
            <a:ext cx="9987915" cy="1143000"/>
          </a:xfrm>
          <a:ln/>
        </p:spPr>
        <p:txBody>
          <a:bodyPr vert="horz" wrap="square" lIns="91440" tIns="45720" rIns="91440" bIns="45720" anchor="ctr" anchorCtr="0"/>
          <a:p>
            <a:pPr algn="ctr" eaLnBrk="1" hangingPunct="1"/>
            <a:r>
              <a:rPr lang="zh-CN" altLang="zh-CN" sz="4000" b="1" dirty="0">
                <a:solidFill>
                  <a:srgbClr val="CC0000"/>
                </a:solidFill>
              </a:rPr>
              <a:t>生产现场管理讲座</a:t>
            </a:r>
            <a:br>
              <a:rPr lang="zh-CN" altLang="zh-CN" sz="4000" b="1" dirty="0">
                <a:solidFill>
                  <a:srgbClr val="CC0000"/>
                </a:solidFill>
              </a:rPr>
            </a:br>
            <a:r>
              <a:rPr lang="zh-CN" altLang="zh-CN" sz="4000" b="1" dirty="0">
                <a:solidFill>
                  <a:srgbClr val="CC0000"/>
                </a:solidFill>
              </a:rPr>
              <a:t>的主要内容</a:t>
            </a:r>
            <a:endParaRPr lang="zh-CN" altLang="zh-CN" sz="4000" b="1" dirty="0">
              <a:solidFill>
                <a:srgbClr val="CC0000"/>
              </a:solidFill>
            </a:endParaRPr>
          </a:p>
        </p:txBody>
      </p:sp>
      <p:sp>
        <p:nvSpPr>
          <p:cNvPr id="4099" name="Rectangle 3"/>
          <p:cNvSpPr/>
          <p:nvPr>
            <p:ph idx="1" hasCustomPrompt="1"/>
          </p:nvPr>
        </p:nvSpPr>
        <p:spPr>
          <a:xfrm>
            <a:off x="1116013" y="1989138"/>
            <a:ext cx="7127875" cy="4248150"/>
          </a:xfrm>
          <a:ln/>
        </p:spPr>
        <p:txBody>
          <a:bodyPr vert="horz" wrap="square" lIns="91440" tIns="45720" rIns="91440" bIns="45720" anchor="t" anchorCtr="0"/>
          <a:p>
            <a:pPr eaLnBrk="1" hangingPunct="1">
              <a:buNone/>
            </a:pPr>
            <a:r>
              <a:rPr lang="zh-CN" altLang="zh-CN" sz="2800" b="1" dirty="0"/>
              <a:t>一、优秀现场管理的标准和要求</a:t>
            </a:r>
            <a:endParaRPr lang="zh-CN" altLang="zh-CN" sz="2800" b="1" dirty="0"/>
          </a:p>
          <a:p>
            <a:pPr eaLnBrk="1" hangingPunct="1">
              <a:buNone/>
            </a:pPr>
            <a:r>
              <a:rPr lang="zh-CN" altLang="zh-CN" sz="2800" b="1" dirty="0"/>
              <a:t>二、现场管理的基本方法</a:t>
            </a:r>
            <a:endParaRPr lang="zh-CN" altLang="zh-CN" sz="2800" b="1" dirty="0"/>
          </a:p>
          <a:p>
            <a:pPr eaLnBrk="1" hangingPunct="1">
              <a:buNone/>
            </a:pPr>
            <a:r>
              <a:rPr lang="zh-CN" altLang="zh-CN" sz="2800" b="1" dirty="0"/>
              <a:t>三、生产现场的质量控制</a:t>
            </a:r>
            <a:endParaRPr lang="zh-CN" altLang="zh-CN" sz="2800" b="1" dirty="0"/>
          </a:p>
          <a:p>
            <a:pPr eaLnBrk="1" hangingPunct="1">
              <a:buNone/>
            </a:pPr>
            <a:r>
              <a:rPr lang="zh-CN" altLang="zh-CN" sz="2800" b="1" dirty="0"/>
              <a:t>四、现场的组织结构设计原则及职能</a:t>
            </a:r>
            <a:endParaRPr lang="zh-CN" altLang="zh-CN" sz="2800" b="1" dirty="0"/>
          </a:p>
          <a:p>
            <a:pPr eaLnBrk="1" hangingPunct="1">
              <a:buNone/>
            </a:pPr>
            <a:r>
              <a:rPr lang="zh-CN" altLang="zh-CN" sz="2800" b="1" dirty="0"/>
              <a:t>五、生产现场员工的管理</a:t>
            </a:r>
            <a:endParaRPr lang="zh-CN" altLang="zh-CN" sz="2800" b="1" dirty="0"/>
          </a:p>
          <a:p>
            <a:pPr eaLnBrk="1" hangingPunct="1">
              <a:buNone/>
            </a:pPr>
            <a:r>
              <a:rPr lang="zh-CN" altLang="zh-CN" sz="2800" b="1" dirty="0"/>
              <a:t>六、生产计划的制定要求</a:t>
            </a:r>
            <a:endParaRPr lang="zh-CN" altLang="zh-CN" sz="2800" b="1" dirty="0"/>
          </a:p>
          <a:p>
            <a:pPr eaLnBrk="1" hangingPunct="1">
              <a:buNone/>
            </a:pPr>
            <a:r>
              <a:rPr lang="zh-CN" altLang="zh-CN" sz="2800" b="1" dirty="0"/>
              <a:t>七、生产成本的控制</a:t>
            </a:r>
            <a:endParaRPr lang="zh-CN" altLang="zh-CN" sz="2800" b="1" dirty="0"/>
          </a:p>
          <a:p>
            <a:pPr eaLnBrk="1" hangingPunct="1">
              <a:buNone/>
            </a:pPr>
            <a:r>
              <a:rPr lang="zh-CN" altLang="zh-CN" sz="2800" b="1" dirty="0"/>
              <a:t>八、现场管理制度</a:t>
            </a:r>
            <a:endParaRPr lang="zh-CN" altLang="zh-CN" sz="2800" b="1" dirty="0"/>
          </a:p>
        </p:txBody>
      </p:sp>
      <p:sp>
        <p:nvSpPr>
          <p:cNvPr id="4100" name="Line 4"/>
          <p:cNvSpPr/>
          <p:nvPr/>
        </p:nvSpPr>
        <p:spPr>
          <a:xfrm>
            <a:off x="900113" y="1916113"/>
            <a:ext cx="7488237" cy="0"/>
          </a:xfrm>
          <a:prstGeom prst="line">
            <a:avLst/>
          </a:prstGeom>
          <a:ln w="38100" cap="flat" cmpd="dbl">
            <a:solidFill>
              <a:srgbClr val="FFCC66"/>
            </a:solidFill>
            <a:prstDash val="solid"/>
            <a:headEnd type="none" w="med" len="med"/>
            <a:tailEnd type="none" w="med" len="med"/>
          </a:ln>
        </p:spPr>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3"/>
          <p:cNvSpPr/>
          <p:nvPr/>
        </p:nvSpPr>
        <p:spPr>
          <a:xfrm>
            <a:off x="2700338" y="1844675"/>
            <a:ext cx="349408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（一）、5S现场管理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22531" name="Text Box 4"/>
          <p:cNvSpPr txBox="1"/>
          <p:nvPr/>
        </p:nvSpPr>
        <p:spPr>
          <a:xfrm>
            <a:off x="755650" y="2465388"/>
            <a:ext cx="6913563" cy="822325"/>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b="1" dirty="0">
                <a:solidFill>
                  <a:schemeClr val="folHlink"/>
                </a:solidFill>
                <a:latin typeface="Tahoma" panose="020B0604030504040204" pitchFamily="34" charset="0"/>
                <a:ea typeface="宋体" panose="02010600030101010101" pitchFamily="2" charset="-122"/>
              </a:rPr>
              <a:t>（5）素养：</a:t>
            </a:r>
            <a:r>
              <a:rPr lang="zh-CN" altLang="zh-CN" b="1" dirty="0">
                <a:latin typeface="Tahoma" panose="020B0604030504040204" pitchFamily="34" charset="0"/>
                <a:ea typeface="宋体" panose="02010600030101010101" pitchFamily="2" charset="-122"/>
              </a:rPr>
              <a:t>培养具有好习惯、遵守规则的员工；</a:t>
            </a:r>
            <a:endParaRPr lang="zh-CN" altLang="zh-CN" b="1" dirty="0">
              <a:latin typeface="Tahoma" panose="020B0604030504040204" pitchFamily="34" charset="0"/>
              <a:ea typeface="宋体" panose="02010600030101010101" pitchFamily="2" charset="-122"/>
            </a:endParaRPr>
          </a:p>
          <a:p>
            <a:pPr marL="0" lvl="0" indent="0" defTabSz="914400" eaLnBrk="1" hangingPunct="1">
              <a:spcBef>
                <a:spcPct val="0"/>
              </a:spcBef>
              <a:buNone/>
            </a:pPr>
            <a:r>
              <a:rPr lang="zh-CN" altLang="zh-CN" b="1" dirty="0">
                <a:latin typeface="Tahoma" panose="020B0604030504040204" pitchFamily="34" charset="0"/>
                <a:ea typeface="宋体" panose="02010600030101010101" pitchFamily="2" charset="-122"/>
              </a:rPr>
              <a:t>提高员工文明礼貌水准；营造团体精神。 </a:t>
            </a:r>
            <a:endParaRPr lang="zh-CN" altLang="zh-CN" b="1" dirty="0">
              <a:latin typeface="Tahoma" panose="020B0604030504040204" pitchFamily="34" charset="0"/>
              <a:ea typeface="宋体" panose="02010600030101010101" pitchFamily="2" charset="-122"/>
            </a:endParaRPr>
          </a:p>
        </p:txBody>
      </p:sp>
      <p:sp>
        <p:nvSpPr>
          <p:cNvPr id="22532" name="Text Box 5"/>
          <p:cNvSpPr txBox="1"/>
          <p:nvPr/>
        </p:nvSpPr>
        <p:spPr>
          <a:xfrm>
            <a:off x="900113" y="3400425"/>
            <a:ext cx="6672262" cy="2814638"/>
          </a:xfrm>
          <a:prstGeom prst="rect">
            <a:avLst/>
          </a:prstGeom>
          <a:noFill/>
          <a:ln w="57150" cap="flat" cmpd="thickThin">
            <a:solidFill>
              <a:srgbClr val="33CC33"/>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lnSpc>
                <a:spcPct val="80000"/>
              </a:lnSpc>
              <a:spcBef>
                <a:spcPct val="50000"/>
              </a:spcBef>
              <a:buNone/>
            </a:pPr>
            <a:r>
              <a:rPr lang="zh-CN" altLang="zh-CN" b="1" dirty="0">
                <a:latin typeface="Times New Roman" panose="02020603050405020304" pitchFamily="18" charset="0"/>
                <a:ea typeface="宋体" panose="02010600030101010101" pitchFamily="2" charset="-122"/>
              </a:rPr>
              <a:t>素养内容：</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lnSpc>
                <a:spcPct val="80000"/>
              </a:lnSpc>
              <a:spcBef>
                <a:spcPct val="50000"/>
              </a:spcBef>
              <a:buNone/>
            </a:pPr>
            <a:r>
              <a:rPr lang="zh-CN" altLang="zh-CN" b="1" dirty="0">
                <a:latin typeface="Times New Roman" panose="02020603050405020304" pitchFamily="18" charset="0"/>
                <a:ea typeface="宋体" panose="02010600030101010101" pitchFamily="2" charset="-122"/>
              </a:rPr>
              <a:t>1）.持续推动前4S至习惯化</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lnSpc>
                <a:spcPct val="80000"/>
              </a:lnSpc>
              <a:spcBef>
                <a:spcPct val="50000"/>
              </a:spcBef>
              <a:buNone/>
            </a:pPr>
            <a:r>
              <a:rPr lang="zh-CN" altLang="zh-CN" b="1" dirty="0">
                <a:latin typeface="Times New Roman" panose="02020603050405020304" pitchFamily="18" charset="0"/>
                <a:ea typeface="宋体" panose="02010600030101010101" pitchFamily="2" charset="-122"/>
              </a:rPr>
              <a:t>2）.制订共同遵守的有关规则.规定</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lnSpc>
                <a:spcPct val="80000"/>
              </a:lnSpc>
              <a:spcBef>
                <a:spcPct val="50000"/>
              </a:spcBef>
              <a:buNone/>
            </a:pPr>
            <a:r>
              <a:rPr lang="zh-CN" altLang="zh-CN" b="1" dirty="0">
                <a:latin typeface="Times New Roman" panose="02020603050405020304" pitchFamily="18" charset="0"/>
                <a:ea typeface="宋体" panose="02010600030101010101" pitchFamily="2" charset="-122"/>
              </a:rPr>
              <a:t>3）.制订礼仪守则</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lnSpc>
                <a:spcPct val="80000"/>
              </a:lnSpc>
              <a:spcBef>
                <a:spcPct val="50000"/>
              </a:spcBef>
              <a:buNone/>
            </a:pPr>
            <a:r>
              <a:rPr lang="zh-CN" altLang="zh-CN" b="1" dirty="0">
                <a:latin typeface="Times New Roman" panose="02020603050405020304" pitchFamily="18" charset="0"/>
                <a:ea typeface="宋体" panose="02010600030101010101" pitchFamily="2" charset="-122"/>
              </a:rPr>
              <a:t>4）.教育训练(新进人员加强)</a:t>
            </a:r>
            <a:endParaRPr lang="zh-CN" altLang="zh-CN" b="1" dirty="0">
              <a:latin typeface="Times New Roman" panose="02020603050405020304" pitchFamily="18" charset="0"/>
              <a:ea typeface="宋体" panose="02010600030101010101" pitchFamily="2" charset="-122"/>
            </a:endParaRPr>
          </a:p>
          <a:p>
            <a:pPr marL="0" lvl="0" indent="0" defTabSz="914400" eaLnBrk="1" hangingPunct="1">
              <a:lnSpc>
                <a:spcPct val="80000"/>
              </a:lnSpc>
              <a:spcBef>
                <a:spcPct val="50000"/>
              </a:spcBef>
              <a:buNone/>
            </a:pPr>
            <a:r>
              <a:rPr lang="zh-CN" altLang="zh-CN" b="1" dirty="0">
                <a:latin typeface="Times New Roman" panose="02020603050405020304" pitchFamily="18" charset="0"/>
                <a:ea typeface="宋体" panose="02010600030101010101" pitchFamily="2" charset="-122"/>
              </a:rPr>
              <a:t>5）.推动各种精神提升活动(早会.礼貌运动等)</a:t>
            </a:r>
            <a:endParaRPr lang="zh-CN" altLang="zh-CN" b="1" dirty="0">
              <a:latin typeface="Times New Roman" panose="02020603050405020304" pitchFamily="18" charset="0"/>
              <a:ea typeface="宋体" panose="02010600030101010101" pitchFamily="2" charset="-122"/>
            </a:endParaRPr>
          </a:p>
        </p:txBody>
      </p:sp>
      <p:sp>
        <p:nvSpPr>
          <p:cNvPr id="22533"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2"/>
          <p:cNvSpPr/>
          <p:nvPr>
            <p:ph idx="1" hasCustomPrompt="1"/>
          </p:nvPr>
        </p:nvSpPr>
        <p:spPr>
          <a:xfrm>
            <a:off x="1116013" y="2351088"/>
            <a:ext cx="6697662" cy="757237"/>
          </a:xfrm>
          <a:ln/>
        </p:spPr>
        <p:txBody>
          <a:bodyPr vert="horz" wrap="square" lIns="91440" tIns="45720" rIns="91440" bIns="45720" anchor="t" anchorCtr="0"/>
          <a:p>
            <a:pPr algn="ctr" eaLnBrk="1" hangingPunct="1">
              <a:buNone/>
            </a:pPr>
            <a:r>
              <a:rPr lang="zh-CN" altLang="zh-CN" sz="2800" b="1" dirty="0">
                <a:solidFill>
                  <a:schemeClr val="folHlink"/>
                </a:solidFill>
              </a:rPr>
              <a:t>（6）、5S现场管理法的推行步骤</a:t>
            </a:r>
            <a:r>
              <a:rPr lang="zh-CN" altLang="zh-CN" dirty="0"/>
              <a:t> </a:t>
            </a:r>
            <a:endParaRPr lang="zh-CN" altLang="zh-CN" dirty="0"/>
          </a:p>
        </p:txBody>
      </p:sp>
      <p:sp>
        <p:nvSpPr>
          <p:cNvPr id="23555" name="Rectangle 4"/>
          <p:cNvSpPr/>
          <p:nvPr/>
        </p:nvSpPr>
        <p:spPr>
          <a:xfrm>
            <a:off x="2700338" y="1844675"/>
            <a:ext cx="349408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（一）、5S现场管理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23556" name="Text Box 5"/>
          <p:cNvSpPr txBox="1"/>
          <p:nvPr/>
        </p:nvSpPr>
        <p:spPr>
          <a:xfrm>
            <a:off x="1042988" y="3213100"/>
            <a:ext cx="2233612" cy="460375"/>
          </a:xfrm>
          <a:prstGeom prst="rect">
            <a:avLst/>
          </a:prstGeom>
          <a:noFill/>
          <a:ln w="3175" cap="flat" cmpd="sng">
            <a:solidFill>
              <a:schemeClr val="tx1"/>
            </a:solidFill>
            <a:prstDash val="solid"/>
            <a:miter/>
            <a:headEnd type="none" w="med" len="med"/>
            <a:tailEnd type="none" w="med" len="med"/>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000" b="1" dirty="0">
                <a:latin typeface="Tahoma" panose="020B0604030504040204" pitchFamily="34" charset="0"/>
                <a:ea typeface="宋体" panose="02010600030101010101" pitchFamily="2" charset="-122"/>
              </a:rPr>
              <a:t>1：成立推行组织</a:t>
            </a:r>
            <a:r>
              <a:rPr lang="zh-CN" altLang="zh-CN" dirty="0">
                <a:latin typeface="Tahoma" panose="020B0604030504040204" pitchFamily="34" charset="0"/>
                <a:ea typeface="宋体" panose="02010600030101010101" pitchFamily="2" charset="-122"/>
              </a:rPr>
              <a:t> </a:t>
            </a:r>
            <a:endParaRPr lang="zh-CN" altLang="zh-CN" dirty="0">
              <a:latin typeface="Tahoma" panose="020B0604030504040204" pitchFamily="34" charset="0"/>
              <a:ea typeface="宋体" panose="02010600030101010101" pitchFamily="2" charset="-122"/>
            </a:endParaRPr>
          </a:p>
        </p:txBody>
      </p:sp>
      <p:sp>
        <p:nvSpPr>
          <p:cNvPr id="23557" name="Text Box 6"/>
          <p:cNvSpPr txBox="1"/>
          <p:nvPr/>
        </p:nvSpPr>
        <p:spPr>
          <a:xfrm>
            <a:off x="1042988" y="3933825"/>
            <a:ext cx="3009900" cy="469900"/>
          </a:xfrm>
          <a:prstGeom prst="rect">
            <a:avLst/>
          </a:prstGeom>
          <a:noFill/>
          <a:ln w="12700" cap="flat" cmpd="sng">
            <a:solidFill>
              <a:schemeClr val="tx1"/>
            </a:solidFill>
            <a:prstDash val="solid"/>
            <a:miter/>
            <a:headEnd type="none" w="med" len="med"/>
            <a:tailEnd type="none" w="med" len="med"/>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000" b="1" dirty="0">
                <a:latin typeface="Tahoma" panose="020B0604030504040204" pitchFamily="34" charset="0"/>
                <a:ea typeface="宋体" panose="02010600030101010101" pitchFamily="2" charset="-122"/>
              </a:rPr>
              <a:t>2：拟定推行方针及目标</a:t>
            </a:r>
            <a:r>
              <a:rPr lang="zh-CN" altLang="zh-CN" dirty="0">
                <a:latin typeface="Tahoma" panose="020B0604030504040204" pitchFamily="34" charset="0"/>
                <a:ea typeface="宋体" panose="02010600030101010101" pitchFamily="2" charset="-122"/>
              </a:rPr>
              <a:t> </a:t>
            </a:r>
            <a:endParaRPr lang="zh-CN" altLang="zh-CN" dirty="0">
              <a:latin typeface="Tahoma" panose="020B0604030504040204" pitchFamily="34" charset="0"/>
              <a:ea typeface="宋体" panose="02010600030101010101" pitchFamily="2" charset="-122"/>
            </a:endParaRPr>
          </a:p>
        </p:txBody>
      </p:sp>
      <p:sp>
        <p:nvSpPr>
          <p:cNvPr id="23558" name="Text Box 7"/>
          <p:cNvSpPr txBox="1"/>
          <p:nvPr/>
        </p:nvSpPr>
        <p:spPr>
          <a:xfrm>
            <a:off x="1042988" y="4724400"/>
            <a:ext cx="3521075" cy="469900"/>
          </a:xfrm>
          <a:prstGeom prst="rect">
            <a:avLst/>
          </a:prstGeom>
          <a:noFill/>
          <a:ln w="12700" cap="flat" cmpd="sng">
            <a:solidFill>
              <a:schemeClr val="tx1"/>
            </a:solidFill>
            <a:prstDash val="solid"/>
            <a:miter/>
            <a:headEnd type="none" w="med" len="med"/>
            <a:tailEnd type="none" w="med" len="med"/>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000" b="1" dirty="0">
                <a:latin typeface="Tahoma" panose="020B0604030504040204" pitchFamily="34" charset="0"/>
                <a:ea typeface="宋体" panose="02010600030101010101" pitchFamily="2" charset="-122"/>
              </a:rPr>
              <a:t>3：拟定工作计划及实施方法</a:t>
            </a:r>
            <a:r>
              <a:rPr lang="zh-CN" altLang="zh-CN" dirty="0">
                <a:latin typeface="Tahoma" panose="020B0604030504040204" pitchFamily="34" charset="0"/>
                <a:ea typeface="宋体" panose="02010600030101010101" pitchFamily="2" charset="-122"/>
              </a:rPr>
              <a:t> </a:t>
            </a:r>
            <a:endParaRPr lang="zh-CN" altLang="zh-CN" dirty="0">
              <a:latin typeface="Tahoma" panose="020B0604030504040204" pitchFamily="34" charset="0"/>
              <a:ea typeface="宋体" panose="02010600030101010101" pitchFamily="2" charset="-122"/>
            </a:endParaRPr>
          </a:p>
        </p:txBody>
      </p:sp>
      <p:sp>
        <p:nvSpPr>
          <p:cNvPr id="23559" name="Text Box 8"/>
          <p:cNvSpPr txBox="1"/>
          <p:nvPr/>
        </p:nvSpPr>
        <p:spPr>
          <a:xfrm>
            <a:off x="1116013" y="5516563"/>
            <a:ext cx="1220787" cy="469900"/>
          </a:xfrm>
          <a:prstGeom prst="rect">
            <a:avLst/>
          </a:prstGeom>
          <a:noFill/>
          <a:ln w="12700" cap="flat" cmpd="sng">
            <a:solidFill>
              <a:schemeClr val="tx1"/>
            </a:solidFill>
            <a:prstDash val="solid"/>
            <a:miter/>
            <a:headEnd type="none" w="med" len="med"/>
            <a:tailEnd type="none" w="med" len="med"/>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000" b="1" dirty="0">
                <a:latin typeface="Tahoma" panose="020B0604030504040204" pitchFamily="34" charset="0"/>
                <a:ea typeface="宋体" panose="02010600030101010101" pitchFamily="2" charset="-122"/>
              </a:rPr>
              <a:t>4：教育</a:t>
            </a:r>
            <a:r>
              <a:rPr lang="zh-CN" altLang="zh-CN" dirty="0">
                <a:latin typeface="Tahoma" panose="020B0604030504040204" pitchFamily="34" charset="0"/>
                <a:ea typeface="宋体" panose="02010600030101010101" pitchFamily="2" charset="-122"/>
              </a:rPr>
              <a:t> </a:t>
            </a:r>
            <a:endParaRPr lang="zh-CN" altLang="zh-CN" dirty="0">
              <a:latin typeface="Tahoma" panose="020B0604030504040204" pitchFamily="34" charset="0"/>
              <a:ea typeface="宋体" panose="02010600030101010101" pitchFamily="2" charset="-122"/>
            </a:endParaRPr>
          </a:p>
        </p:txBody>
      </p:sp>
      <p:sp>
        <p:nvSpPr>
          <p:cNvPr id="23560" name="Text Box 9"/>
          <p:cNvSpPr txBox="1"/>
          <p:nvPr/>
        </p:nvSpPr>
        <p:spPr>
          <a:xfrm>
            <a:off x="2843213" y="5516563"/>
            <a:ext cx="1731962" cy="469900"/>
          </a:xfrm>
          <a:prstGeom prst="rect">
            <a:avLst/>
          </a:prstGeom>
          <a:noFill/>
          <a:ln w="12700" cap="flat" cmpd="sng">
            <a:solidFill>
              <a:schemeClr val="tx1"/>
            </a:solidFill>
            <a:prstDash val="solid"/>
            <a:miter/>
            <a:headEnd type="none" w="med" len="med"/>
            <a:tailEnd type="none" w="med" len="med"/>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000" b="1" dirty="0">
                <a:latin typeface="Tahoma" panose="020B0604030504040204" pitchFamily="34" charset="0"/>
                <a:ea typeface="宋体" panose="02010600030101010101" pitchFamily="2" charset="-122"/>
              </a:rPr>
              <a:t>5：宣传造势</a:t>
            </a:r>
            <a:r>
              <a:rPr lang="zh-CN" altLang="zh-CN" dirty="0">
                <a:latin typeface="Tahoma" panose="020B0604030504040204" pitchFamily="34" charset="0"/>
                <a:ea typeface="宋体" panose="02010600030101010101" pitchFamily="2" charset="-122"/>
              </a:rPr>
              <a:t> </a:t>
            </a:r>
            <a:endParaRPr lang="zh-CN" altLang="zh-CN" dirty="0">
              <a:latin typeface="Tahoma" panose="020B0604030504040204" pitchFamily="34" charset="0"/>
              <a:ea typeface="宋体" panose="02010600030101010101" pitchFamily="2" charset="-122"/>
            </a:endParaRPr>
          </a:p>
        </p:txBody>
      </p:sp>
      <p:sp>
        <p:nvSpPr>
          <p:cNvPr id="23561" name="Text Box 10"/>
          <p:cNvSpPr txBox="1"/>
          <p:nvPr/>
        </p:nvSpPr>
        <p:spPr>
          <a:xfrm>
            <a:off x="5435600" y="3284538"/>
            <a:ext cx="1220788" cy="469900"/>
          </a:xfrm>
          <a:prstGeom prst="rect">
            <a:avLst/>
          </a:prstGeom>
          <a:noFill/>
          <a:ln w="12700" cap="flat" cmpd="sng">
            <a:solidFill>
              <a:schemeClr val="tx1"/>
            </a:solidFill>
            <a:prstDash val="solid"/>
            <a:miter/>
            <a:headEnd type="none" w="med" len="med"/>
            <a:tailEnd type="none" w="med" len="med"/>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000" b="1" dirty="0">
                <a:latin typeface="Tahoma" panose="020B0604030504040204" pitchFamily="34" charset="0"/>
                <a:ea typeface="宋体" panose="02010600030101010101" pitchFamily="2" charset="-122"/>
              </a:rPr>
              <a:t>6：实施</a:t>
            </a:r>
            <a:r>
              <a:rPr lang="zh-CN" altLang="zh-CN" dirty="0">
                <a:latin typeface="Tahoma" panose="020B0604030504040204" pitchFamily="34" charset="0"/>
                <a:ea typeface="宋体" panose="02010600030101010101" pitchFamily="2" charset="-122"/>
              </a:rPr>
              <a:t> </a:t>
            </a:r>
            <a:endParaRPr lang="zh-CN" altLang="zh-CN" dirty="0">
              <a:latin typeface="Tahoma" panose="020B0604030504040204" pitchFamily="34" charset="0"/>
              <a:ea typeface="宋体" panose="02010600030101010101" pitchFamily="2" charset="-122"/>
            </a:endParaRPr>
          </a:p>
        </p:txBody>
      </p:sp>
      <p:sp>
        <p:nvSpPr>
          <p:cNvPr id="23562" name="Text Box 11"/>
          <p:cNvSpPr txBox="1"/>
          <p:nvPr/>
        </p:nvSpPr>
        <p:spPr>
          <a:xfrm>
            <a:off x="5364163" y="3933825"/>
            <a:ext cx="1987550" cy="469900"/>
          </a:xfrm>
          <a:prstGeom prst="rect">
            <a:avLst/>
          </a:prstGeom>
          <a:noFill/>
          <a:ln w="12700" cap="flat" cmpd="sng">
            <a:solidFill>
              <a:schemeClr val="tx1"/>
            </a:solidFill>
            <a:prstDash val="solid"/>
            <a:miter/>
            <a:headEnd type="none" w="med" len="med"/>
            <a:tailEnd type="none" w="med" len="med"/>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000" b="1" dirty="0">
                <a:latin typeface="Tahoma" panose="020B0604030504040204" pitchFamily="34" charset="0"/>
                <a:ea typeface="宋体" panose="02010600030101010101" pitchFamily="2" charset="-122"/>
              </a:rPr>
              <a:t>7：评比及奖惩</a:t>
            </a:r>
            <a:r>
              <a:rPr lang="zh-CN" altLang="zh-CN" dirty="0">
                <a:latin typeface="Tahoma" panose="020B0604030504040204" pitchFamily="34" charset="0"/>
                <a:ea typeface="宋体" panose="02010600030101010101" pitchFamily="2" charset="-122"/>
              </a:rPr>
              <a:t> </a:t>
            </a:r>
            <a:endParaRPr lang="zh-CN" altLang="zh-CN" dirty="0">
              <a:latin typeface="Tahoma" panose="020B0604030504040204" pitchFamily="34" charset="0"/>
              <a:ea typeface="宋体" panose="02010600030101010101" pitchFamily="2" charset="-122"/>
            </a:endParaRPr>
          </a:p>
        </p:txBody>
      </p:sp>
      <p:sp>
        <p:nvSpPr>
          <p:cNvPr id="23563" name="Text Box 12"/>
          <p:cNvSpPr txBox="1"/>
          <p:nvPr/>
        </p:nvSpPr>
        <p:spPr>
          <a:xfrm>
            <a:off x="5435600" y="4724400"/>
            <a:ext cx="1987550" cy="469900"/>
          </a:xfrm>
          <a:prstGeom prst="rect">
            <a:avLst/>
          </a:prstGeom>
          <a:noFill/>
          <a:ln w="12700" cap="flat" cmpd="sng">
            <a:solidFill>
              <a:schemeClr val="tx1"/>
            </a:solidFill>
            <a:prstDash val="solid"/>
            <a:miter/>
            <a:headEnd type="none" w="med" len="med"/>
            <a:tailEnd type="none" w="med" len="med"/>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000" b="1" dirty="0">
                <a:latin typeface="Tahoma" panose="020B0604030504040204" pitchFamily="34" charset="0"/>
                <a:ea typeface="宋体" panose="02010600030101010101" pitchFamily="2" charset="-122"/>
              </a:rPr>
              <a:t>8：检讨与修正</a:t>
            </a:r>
            <a:r>
              <a:rPr lang="zh-CN" altLang="zh-CN" dirty="0">
                <a:latin typeface="Tahoma" panose="020B0604030504040204" pitchFamily="34" charset="0"/>
                <a:ea typeface="宋体" panose="02010600030101010101" pitchFamily="2" charset="-122"/>
              </a:rPr>
              <a:t> </a:t>
            </a:r>
            <a:endParaRPr lang="zh-CN" altLang="zh-CN" dirty="0">
              <a:latin typeface="Tahoma" panose="020B0604030504040204" pitchFamily="34" charset="0"/>
              <a:ea typeface="宋体" panose="02010600030101010101" pitchFamily="2" charset="-122"/>
            </a:endParaRPr>
          </a:p>
        </p:txBody>
      </p:sp>
      <p:sp>
        <p:nvSpPr>
          <p:cNvPr id="23564" name="Text Box 13"/>
          <p:cNvSpPr txBox="1"/>
          <p:nvPr/>
        </p:nvSpPr>
        <p:spPr>
          <a:xfrm>
            <a:off x="6011863" y="5445125"/>
            <a:ext cx="1125537" cy="409575"/>
          </a:xfrm>
          <a:prstGeom prst="rect">
            <a:avLst/>
          </a:prstGeom>
          <a:noFill/>
          <a:ln w="12700" cap="flat" cmpd="sng">
            <a:solidFill>
              <a:schemeClr val="tx1"/>
            </a:solidFill>
            <a:prstDash val="solid"/>
            <a:miter/>
            <a:headEnd type="none" w="med" len="med"/>
            <a:tailEnd type="none" w="med" len="med"/>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000" b="1" dirty="0">
                <a:latin typeface="Tahoma" panose="020B0604030504040204" pitchFamily="34" charset="0"/>
                <a:ea typeface="宋体" panose="02010600030101010101" pitchFamily="2" charset="-122"/>
              </a:rPr>
              <a:t>9常态化</a:t>
            </a:r>
            <a:endParaRPr lang="zh-CN" altLang="zh-CN" sz="2000" b="1" dirty="0">
              <a:latin typeface="Tahoma" panose="020B0604030504040204" pitchFamily="34" charset="0"/>
              <a:ea typeface="宋体" panose="02010600030101010101" pitchFamily="2" charset="-122"/>
            </a:endParaRPr>
          </a:p>
        </p:txBody>
      </p:sp>
      <p:sp>
        <p:nvSpPr>
          <p:cNvPr id="23565"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2"/>
          <p:cNvSpPr/>
          <p:nvPr>
            <p:ph idx="1" hasCustomPrompt="1"/>
          </p:nvPr>
        </p:nvSpPr>
        <p:spPr>
          <a:xfrm>
            <a:off x="539750" y="2852738"/>
            <a:ext cx="7488238" cy="3744912"/>
          </a:xfrm>
          <a:ln/>
        </p:spPr>
        <p:txBody>
          <a:bodyPr vert="horz" wrap="square" lIns="91440" tIns="45720" rIns="91440" bIns="45720" anchor="t" anchorCtr="0"/>
          <a:p>
            <a:pPr eaLnBrk="1" hangingPunct="1">
              <a:buNone/>
            </a:pPr>
            <a:r>
              <a:rPr lang="zh-CN" altLang="zh-CN" dirty="0"/>
              <a:t>   </a:t>
            </a:r>
            <a:r>
              <a:rPr lang="zh-CN" altLang="zh-CN" b="1" dirty="0">
                <a:solidFill>
                  <a:schemeClr val="tx2"/>
                </a:solidFill>
              </a:rPr>
              <a:t>1、作业标准化的定义：</a:t>
            </a:r>
            <a:endParaRPr lang="zh-CN" altLang="zh-CN" b="1" dirty="0">
              <a:solidFill>
                <a:schemeClr val="tx2"/>
              </a:solidFill>
            </a:endParaRPr>
          </a:p>
          <a:p>
            <a:pPr eaLnBrk="1" hangingPunct="1">
              <a:buNone/>
            </a:pPr>
            <a:r>
              <a:rPr lang="zh-CN" altLang="zh-CN" dirty="0"/>
              <a:t>　　    所谓作业标准化，就是对在作业系统调查分析的基础上，将现行作业方法的每一操作程序和每一动作进行分解，以科学技术、规章制度和实践经验为依据，以安全、质量效益为目标，对作业过程进行改善，从而形成一种优化作业程序，逐步达到安全、准确、高效、省力的作业效果。 </a:t>
            </a:r>
            <a:endParaRPr lang="zh-CN" altLang="zh-CN" dirty="0"/>
          </a:p>
        </p:txBody>
      </p:sp>
      <p:sp>
        <p:nvSpPr>
          <p:cNvPr id="24579" name="Rectangle 4"/>
          <p:cNvSpPr/>
          <p:nvPr/>
        </p:nvSpPr>
        <p:spPr>
          <a:xfrm>
            <a:off x="2700338" y="1831975"/>
            <a:ext cx="339883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（二）、作业标准化</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24580"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p:nvPr>
            <p:ph idx="1" hasCustomPrompt="1"/>
          </p:nvPr>
        </p:nvSpPr>
        <p:spPr>
          <a:xfrm>
            <a:off x="539750" y="2420938"/>
            <a:ext cx="8132763" cy="3887787"/>
          </a:xfrm>
          <a:ln/>
        </p:spPr>
        <p:txBody>
          <a:bodyPr vert="horz" wrap="square" lIns="91440" tIns="45720" rIns="91440" bIns="45720" anchor="t" anchorCtr="0"/>
          <a:p>
            <a:pPr eaLnBrk="1" hangingPunct="1">
              <a:buNone/>
            </a:pPr>
            <a:r>
              <a:rPr lang="zh-CN" altLang="zh-CN" sz="2800" b="1" dirty="0">
                <a:solidFill>
                  <a:schemeClr val="tx2"/>
                </a:solidFill>
              </a:rPr>
              <a:t>   2、作业标准化的作用：</a:t>
            </a:r>
            <a:endParaRPr lang="zh-CN" altLang="zh-CN" sz="2800" b="1" dirty="0">
              <a:solidFill>
                <a:schemeClr val="tx2"/>
              </a:solidFill>
            </a:endParaRPr>
          </a:p>
          <a:p>
            <a:pPr eaLnBrk="1" hangingPunct="1">
              <a:buNone/>
            </a:pPr>
            <a:r>
              <a:rPr lang="zh-CN" altLang="zh-CN" dirty="0"/>
              <a:t>（1）标准化作业把复杂的管理和程序化的作业有机地融合一体，使管理有章法，工作有程序，动作有标准。 </a:t>
            </a:r>
            <a:endParaRPr lang="zh-CN" altLang="zh-CN" dirty="0"/>
          </a:p>
          <a:p>
            <a:pPr eaLnBrk="1" hangingPunct="1">
              <a:buNone/>
            </a:pPr>
            <a:r>
              <a:rPr lang="zh-CN" altLang="zh-CN" dirty="0"/>
              <a:t>（2）推广标准化作业，可优化现行作业方法，改变不良作业习惯，使每一工人都按照安全、省力、统一的作业方法工作。 </a:t>
            </a:r>
            <a:endParaRPr lang="zh-CN" altLang="zh-CN" dirty="0"/>
          </a:p>
          <a:p>
            <a:pPr eaLnBrk="1" hangingPunct="1">
              <a:buNone/>
            </a:pPr>
            <a:r>
              <a:rPr lang="zh-CN" altLang="zh-CN" dirty="0"/>
              <a:t>（3）标准化作业能将安全规章制度具体化。 </a:t>
            </a:r>
            <a:endParaRPr lang="zh-CN" altLang="zh-CN" dirty="0"/>
          </a:p>
          <a:p>
            <a:pPr eaLnBrk="1" hangingPunct="1">
              <a:buNone/>
            </a:pPr>
            <a:r>
              <a:rPr lang="zh-CN" altLang="zh-CN" dirty="0"/>
              <a:t>（4）标准化作业还有助于企业管理水平的提高，从而提高企业经济效益。</a:t>
            </a:r>
            <a:r>
              <a:rPr lang="zh-CN" altLang="zh-CN" sz="2800" dirty="0"/>
              <a:t> </a:t>
            </a:r>
            <a:endParaRPr lang="zh-CN" altLang="zh-CN" sz="2800" dirty="0"/>
          </a:p>
        </p:txBody>
      </p:sp>
      <p:sp>
        <p:nvSpPr>
          <p:cNvPr id="25603" name="Rectangle 4"/>
          <p:cNvSpPr/>
          <p:nvPr/>
        </p:nvSpPr>
        <p:spPr>
          <a:xfrm>
            <a:off x="2700338" y="1831975"/>
            <a:ext cx="339883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（二）、作业标准化</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25604"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
          <p:cNvSpPr/>
          <p:nvPr>
            <p:ph idx="1" hasCustomPrompt="1"/>
          </p:nvPr>
        </p:nvSpPr>
        <p:spPr>
          <a:xfrm>
            <a:off x="395288" y="2492375"/>
            <a:ext cx="8280400" cy="3816350"/>
          </a:xfrm>
          <a:ln/>
        </p:spPr>
        <p:txBody>
          <a:bodyPr vert="horz" wrap="square" lIns="91440" tIns="45720" rIns="91440" bIns="45720" anchor="t" anchorCtr="0"/>
          <a:p>
            <a:pPr eaLnBrk="1" hangingPunct="1">
              <a:lnSpc>
                <a:spcPct val="80000"/>
              </a:lnSpc>
              <a:buNone/>
            </a:pPr>
            <a:r>
              <a:rPr lang="zh-CN" altLang="zh-CN" b="1" dirty="0">
                <a:solidFill>
                  <a:schemeClr val="tx2"/>
                </a:solidFill>
              </a:rPr>
              <a:t>3、标准的制定要求：</a:t>
            </a:r>
            <a:r>
              <a:rPr lang="zh-CN" altLang="zh-CN" b="1" dirty="0"/>
              <a:t> </a:t>
            </a:r>
            <a:endParaRPr lang="zh-CN" altLang="zh-CN" b="1" dirty="0"/>
          </a:p>
          <a:p>
            <a:pPr eaLnBrk="1" hangingPunct="1">
              <a:buNone/>
            </a:pPr>
            <a:r>
              <a:rPr lang="zh-CN" altLang="zh-CN" sz="2000" dirty="0"/>
              <a:t>　　1）、目标指向：即遵循标准总是能保持生产出相同品质的产品。因此，与目标无关的词语、内容请勿出现。 </a:t>
            </a:r>
            <a:endParaRPr lang="zh-CN" altLang="zh-CN" sz="2000" dirty="0"/>
          </a:p>
          <a:p>
            <a:pPr eaLnBrk="1" hangingPunct="1">
              <a:buNone/>
            </a:pPr>
            <a:r>
              <a:rPr lang="zh-CN" altLang="zh-CN" sz="2000" dirty="0"/>
              <a:t>　　2）、显示原因和结果：比如“焊接厚度应是3微米”这是一个结果，应该描述为：“焊接工用3.0A电流20分钟来获得3.0微米的厚度”。 </a:t>
            </a:r>
            <a:endParaRPr lang="zh-CN" altLang="zh-CN" sz="2000" dirty="0"/>
          </a:p>
          <a:p>
            <a:pPr eaLnBrk="1" hangingPunct="1">
              <a:buNone/>
            </a:pPr>
            <a:r>
              <a:rPr lang="zh-CN" altLang="zh-CN" sz="2000" dirty="0"/>
              <a:t>　　3）、准确：要避免抽象：“上紧螺丝时要小心”。什么是要小心？这样模糊的词语是不宜出现的。 </a:t>
            </a:r>
            <a:endParaRPr lang="zh-CN" altLang="zh-CN" sz="2000" dirty="0"/>
          </a:p>
          <a:p>
            <a:pPr eaLnBrk="1" hangingPunct="1">
              <a:buNone/>
            </a:pPr>
            <a:r>
              <a:rPr lang="zh-CN" altLang="zh-CN" sz="2000" dirty="0"/>
              <a:t>　　4）、数量化-具体：每个读标准的人必须能以相同的方式解释标准。为了达到这一点，标准中应该多使用图和数字。</a:t>
            </a:r>
            <a:endParaRPr lang="zh-CN" altLang="zh-CN" sz="2000" dirty="0"/>
          </a:p>
          <a:p>
            <a:pPr eaLnBrk="1" hangingPunct="1">
              <a:buNone/>
            </a:pPr>
            <a:r>
              <a:rPr lang="zh-CN" altLang="zh-CN" sz="2000" dirty="0"/>
              <a:t>　　5）、现实：标准必须是现实的，即可操作的。 </a:t>
            </a:r>
            <a:endParaRPr lang="zh-CN" altLang="zh-CN" sz="2000" dirty="0"/>
          </a:p>
          <a:p>
            <a:pPr eaLnBrk="1" hangingPunct="1">
              <a:buNone/>
            </a:pPr>
            <a:r>
              <a:rPr lang="zh-CN" altLang="zh-CN" sz="2000" dirty="0"/>
              <a:t>　　6）、修订：及时更新与修订标准。</a:t>
            </a:r>
            <a:endParaRPr lang="zh-CN" altLang="zh-CN" sz="2000" dirty="0"/>
          </a:p>
        </p:txBody>
      </p:sp>
      <p:sp>
        <p:nvSpPr>
          <p:cNvPr id="26627" name="Rectangle 4"/>
          <p:cNvSpPr/>
          <p:nvPr/>
        </p:nvSpPr>
        <p:spPr>
          <a:xfrm>
            <a:off x="2700338" y="1831975"/>
            <a:ext cx="339883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（二）、作业标准化</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26628"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2"/>
          <p:cNvSpPr/>
          <p:nvPr>
            <p:ph idx="1" hasCustomPrompt="1"/>
          </p:nvPr>
        </p:nvSpPr>
        <p:spPr>
          <a:xfrm>
            <a:off x="1187450" y="2492375"/>
            <a:ext cx="7772400" cy="4114800"/>
          </a:xfrm>
          <a:ln/>
        </p:spPr>
        <p:txBody>
          <a:bodyPr vert="horz" wrap="square" lIns="91440" tIns="45720" rIns="91440" bIns="45720" anchor="t" anchorCtr="0"/>
          <a:p>
            <a:pPr eaLnBrk="1" hangingPunct="1">
              <a:buNone/>
            </a:pPr>
            <a:r>
              <a:rPr lang="zh-CN" altLang="zh-CN" b="1" dirty="0">
                <a:solidFill>
                  <a:schemeClr val="tx2"/>
                </a:solidFill>
              </a:rPr>
              <a:t>4、如何制订作业标准？</a:t>
            </a:r>
            <a:endParaRPr lang="zh-CN" altLang="zh-CN" b="1" dirty="0">
              <a:solidFill>
                <a:schemeClr val="tx2"/>
              </a:solidFill>
            </a:endParaRPr>
          </a:p>
          <a:p>
            <a:pPr eaLnBrk="1" hangingPunct="1">
              <a:buNone/>
            </a:pPr>
            <a:endParaRPr lang="zh-CN" altLang="zh-CN" dirty="0"/>
          </a:p>
        </p:txBody>
      </p:sp>
      <p:sp>
        <p:nvSpPr>
          <p:cNvPr id="27651" name="Rectangle 4"/>
          <p:cNvSpPr/>
          <p:nvPr/>
        </p:nvSpPr>
        <p:spPr>
          <a:xfrm>
            <a:off x="2700338" y="1831975"/>
            <a:ext cx="339883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（二）、作业标准化</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27652" name="AutoShape 5"/>
          <p:cNvSpPr/>
          <p:nvPr/>
        </p:nvSpPr>
        <p:spPr>
          <a:xfrm>
            <a:off x="755650" y="4292600"/>
            <a:ext cx="1727200" cy="609600"/>
          </a:xfrm>
          <a:prstGeom prst="flowChartProcess">
            <a:avLst/>
          </a:prstGeom>
          <a:solidFill>
            <a:schemeClr val="folHlink"/>
          </a:solidFill>
          <a:ln w="9525" cap="flat" cmpd="sng">
            <a:solidFill>
              <a:schemeClr val="bg1"/>
            </a:solidFill>
            <a:prstDash val="solid"/>
            <a:miter/>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algn="ctr" defTabSz="914400" eaLnBrk="1" hangingPunct="1">
              <a:spcBef>
                <a:spcPct val="0"/>
              </a:spcBef>
              <a:buNone/>
            </a:pPr>
            <a:r>
              <a:rPr lang="zh-CN" altLang="zh-CN" sz="2000" b="1" dirty="0">
                <a:solidFill>
                  <a:schemeClr val="bg1"/>
                </a:solidFill>
                <a:latin typeface="Tahoma" panose="020B0604030504040204" pitchFamily="34" charset="0"/>
                <a:ea typeface="宋体" panose="02010600030101010101" pitchFamily="2" charset="-122"/>
              </a:rPr>
              <a:t>选择作业项目</a:t>
            </a:r>
            <a:endParaRPr lang="zh-CN" altLang="zh-CN" sz="2000" b="1" dirty="0">
              <a:solidFill>
                <a:schemeClr val="bg1"/>
              </a:solidFill>
              <a:latin typeface="Tahoma" panose="020B0604030504040204" pitchFamily="34" charset="0"/>
              <a:ea typeface="宋体" panose="02010600030101010101" pitchFamily="2" charset="-122"/>
            </a:endParaRPr>
          </a:p>
        </p:txBody>
      </p:sp>
      <p:sp>
        <p:nvSpPr>
          <p:cNvPr id="27653" name="AutoShape 6"/>
          <p:cNvSpPr/>
          <p:nvPr/>
        </p:nvSpPr>
        <p:spPr>
          <a:xfrm>
            <a:off x="2843213" y="3500438"/>
            <a:ext cx="1727200" cy="609600"/>
          </a:xfrm>
          <a:prstGeom prst="flowChartProcess">
            <a:avLst/>
          </a:prstGeom>
          <a:solidFill>
            <a:schemeClr val="folHlink"/>
          </a:solidFill>
          <a:ln w="9525" cap="flat" cmpd="sng">
            <a:solidFill>
              <a:schemeClr val="bg1"/>
            </a:solidFill>
            <a:prstDash val="solid"/>
            <a:miter/>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algn="ctr" defTabSz="914400" eaLnBrk="1" hangingPunct="1">
              <a:spcBef>
                <a:spcPct val="0"/>
              </a:spcBef>
              <a:buNone/>
            </a:pPr>
            <a:r>
              <a:rPr lang="zh-CN" altLang="zh-CN" sz="2000" b="1" dirty="0">
                <a:solidFill>
                  <a:schemeClr val="bg1"/>
                </a:solidFill>
                <a:latin typeface="Tahoma" panose="020B0604030504040204" pitchFamily="34" charset="0"/>
                <a:ea typeface="宋体" panose="02010600030101010101" pitchFamily="2" charset="-122"/>
              </a:rPr>
              <a:t>技术能手起草</a:t>
            </a:r>
            <a:endParaRPr lang="zh-CN" altLang="zh-CN" sz="2000" b="1" dirty="0">
              <a:solidFill>
                <a:schemeClr val="bg1"/>
              </a:solidFill>
              <a:latin typeface="Tahoma" panose="020B0604030504040204" pitchFamily="34" charset="0"/>
              <a:ea typeface="宋体" panose="02010600030101010101" pitchFamily="2" charset="-122"/>
            </a:endParaRPr>
          </a:p>
        </p:txBody>
      </p:sp>
      <p:sp>
        <p:nvSpPr>
          <p:cNvPr id="27654" name="AutoShape 7"/>
          <p:cNvSpPr/>
          <p:nvPr/>
        </p:nvSpPr>
        <p:spPr>
          <a:xfrm>
            <a:off x="2843213" y="4292600"/>
            <a:ext cx="1727200" cy="609600"/>
          </a:xfrm>
          <a:prstGeom prst="flowChartProcess">
            <a:avLst/>
          </a:prstGeom>
          <a:solidFill>
            <a:schemeClr val="folHlink"/>
          </a:solidFill>
          <a:ln w="9525" cap="flat" cmpd="sng">
            <a:solidFill>
              <a:schemeClr val="bg1"/>
            </a:solidFill>
            <a:prstDash val="solid"/>
            <a:miter/>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algn="ctr" defTabSz="914400" eaLnBrk="1" hangingPunct="1">
              <a:spcBef>
                <a:spcPct val="0"/>
              </a:spcBef>
              <a:buNone/>
            </a:pPr>
            <a:r>
              <a:rPr lang="zh-CN" altLang="zh-CN" sz="2000" b="1" dirty="0">
                <a:solidFill>
                  <a:schemeClr val="bg1"/>
                </a:solidFill>
                <a:latin typeface="Tahoma" panose="020B0604030504040204" pitchFamily="34" charset="0"/>
                <a:ea typeface="宋体" panose="02010600030101010101" pitchFamily="2" charset="-122"/>
              </a:rPr>
              <a:t>参考专业标准</a:t>
            </a:r>
            <a:endParaRPr lang="zh-CN" altLang="zh-CN" sz="2000" b="1" dirty="0">
              <a:solidFill>
                <a:schemeClr val="bg1"/>
              </a:solidFill>
              <a:latin typeface="Tahoma" panose="020B0604030504040204" pitchFamily="34" charset="0"/>
              <a:ea typeface="宋体" panose="02010600030101010101" pitchFamily="2" charset="-122"/>
            </a:endParaRPr>
          </a:p>
        </p:txBody>
      </p:sp>
      <p:sp>
        <p:nvSpPr>
          <p:cNvPr id="27655" name="AutoShape 8"/>
          <p:cNvSpPr/>
          <p:nvPr/>
        </p:nvSpPr>
        <p:spPr>
          <a:xfrm>
            <a:off x="2843213" y="5084763"/>
            <a:ext cx="1727200" cy="609600"/>
          </a:xfrm>
          <a:prstGeom prst="flowChartProcess">
            <a:avLst/>
          </a:prstGeom>
          <a:solidFill>
            <a:schemeClr val="folHlink"/>
          </a:solidFill>
          <a:ln w="9525" cap="flat" cmpd="sng">
            <a:solidFill>
              <a:schemeClr val="bg1"/>
            </a:solidFill>
            <a:prstDash val="solid"/>
            <a:miter/>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algn="ctr" defTabSz="914400" eaLnBrk="1" hangingPunct="1">
              <a:spcBef>
                <a:spcPct val="0"/>
              </a:spcBef>
              <a:buNone/>
            </a:pPr>
            <a:r>
              <a:rPr lang="zh-CN" altLang="zh-CN" sz="2000" b="1" dirty="0">
                <a:solidFill>
                  <a:schemeClr val="bg1"/>
                </a:solidFill>
                <a:latin typeface="Tahoma" panose="020B0604030504040204" pitchFamily="34" charset="0"/>
                <a:ea typeface="宋体" panose="02010600030101010101" pitchFamily="2" charset="-122"/>
              </a:rPr>
              <a:t>结合实际修正</a:t>
            </a:r>
            <a:endParaRPr lang="zh-CN" altLang="zh-CN" sz="2000" b="1" dirty="0">
              <a:solidFill>
                <a:schemeClr val="bg1"/>
              </a:solidFill>
              <a:latin typeface="Tahoma" panose="020B0604030504040204" pitchFamily="34" charset="0"/>
              <a:ea typeface="宋体" panose="02010600030101010101" pitchFamily="2" charset="-122"/>
            </a:endParaRPr>
          </a:p>
        </p:txBody>
      </p:sp>
      <p:sp>
        <p:nvSpPr>
          <p:cNvPr id="27656" name="AutoShape 9"/>
          <p:cNvSpPr/>
          <p:nvPr/>
        </p:nvSpPr>
        <p:spPr>
          <a:xfrm>
            <a:off x="4716463" y="4292600"/>
            <a:ext cx="1727200" cy="609600"/>
          </a:xfrm>
          <a:prstGeom prst="flowChartProcess">
            <a:avLst/>
          </a:prstGeom>
          <a:solidFill>
            <a:schemeClr val="folHlink"/>
          </a:solidFill>
          <a:ln w="9525" cap="flat" cmpd="sng">
            <a:solidFill>
              <a:schemeClr val="bg1"/>
            </a:solidFill>
            <a:prstDash val="solid"/>
            <a:miter/>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algn="ctr" defTabSz="914400" eaLnBrk="1" hangingPunct="1">
              <a:spcBef>
                <a:spcPct val="0"/>
              </a:spcBef>
              <a:buNone/>
            </a:pPr>
            <a:r>
              <a:rPr lang="zh-CN" altLang="zh-CN" sz="2000" b="1" dirty="0">
                <a:solidFill>
                  <a:schemeClr val="bg1"/>
                </a:solidFill>
                <a:latin typeface="Tahoma" panose="020B0604030504040204" pitchFamily="34" charset="0"/>
                <a:ea typeface="宋体" panose="02010600030101010101" pitchFamily="2" charset="-122"/>
              </a:rPr>
              <a:t>试验论证确定</a:t>
            </a:r>
            <a:endParaRPr lang="zh-CN" altLang="zh-CN" sz="2000" b="1" dirty="0">
              <a:solidFill>
                <a:schemeClr val="bg1"/>
              </a:solidFill>
              <a:latin typeface="Tahoma" panose="020B0604030504040204" pitchFamily="34" charset="0"/>
              <a:ea typeface="宋体" panose="02010600030101010101" pitchFamily="2" charset="-122"/>
            </a:endParaRPr>
          </a:p>
        </p:txBody>
      </p:sp>
      <p:sp>
        <p:nvSpPr>
          <p:cNvPr id="27657" name="AutoShape 10"/>
          <p:cNvSpPr/>
          <p:nvPr/>
        </p:nvSpPr>
        <p:spPr>
          <a:xfrm>
            <a:off x="6659563" y="4292600"/>
            <a:ext cx="1727200" cy="609600"/>
          </a:xfrm>
          <a:prstGeom prst="flowChartProcess">
            <a:avLst/>
          </a:prstGeom>
          <a:solidFill>
            <a:schemeClr val="folHlink"/>
          </a:solidFill>
          <a:ln w="9525" cap="flat" cmpd="sng">
            <a:solidFill>
              <a:schemeClr val="bg1"/>
            </a:solidFill>
            <a:prstDash val="solid"/>
            <a:miter/>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algn="ctr" defTabSz="914400" eaLnBrk="1" hangingPunct="1">
              <a:spcBef>
                <a:spcPct val="0"/>
              </a:spcBef>
              <a:buNone/>
            </a:pPr>
            <a:r>
              <a:rPr lang="zh-CN" altLang="zh-CN" sz="2000" b="1" dirty="0">
                <a:solidFill>
                  <a:schemeClr val="bg1"/>
                </a:solidFill>
                <a:latin typeface="Tahoma" panose="020B0604030504040204" pitchFamily="34" charset="0"/>
                <a:ea typeface="宋体" panose="02010600030101010101" pitchFamily="2" charset="-122"/>
              </a:rPr>
              <a:t>不断更新完善</a:t>
            </a:r>
            <a:endParaRPr lang="zh-CN" altLang="zh-CN" sz="2000" b="1" dirty="0">
              <a:solidFill>
                <a:schemeClr val="bg1"/>
              </a:solidFill>
              <a:latin typeface="Tahoma" panose="020B0604030504040204" pitchFamily="34" charset="0"/>
              <a:ea typeface="宋体" panose="02010600030101010101" pitchFamily="2" charset="-122"/>
            </a:endParaRPr>
          </a:p>
        </p:txBody>
      </p:sp>
      <p:cxnSp>
        <p:nvCxnSpPr>
          <p:cNvPr id="27658" name="AutoShape 11"/>
          <p:cNvCxnSpPr>
            <a:stCxn id="27652" idx="3"/>
            <a:endCxn id="27653" idx="1"/>
          </p:cNvCxnSpPr>
          <p:nvPr/>
        </p:nvCxnSpPr>
        <p:spPr>
          <a:xfrm flipV="1">
            <a:off x="2482850" y="3805238"/>
            <a:ext cx="360363" cy="792162"/>
          </a:xfrm>
          <a:prstGeom prst="straightConnector1">
            <a:avLst/>
          </a:prstGeom>
          <a:ln w="9525" cap="flat" cmpd="sng">
            <a:solidFill>
              <a:schemeClr val="tx1"/>
            </a:solidFill>
            <a:prstDash val="solid"/>
            <a:headEnd type="none" w="med" len="med"/>
            <a:tailEnd type="triangle" w="med" len="med"/>
          </a:ln>
        </p:spPr>
      </p:cxnSp>
      <p:cxnSp>
        <p:nvCxnSpPr>
          <p:cNvPr id="27659" name="AutoShape 12"/>
          <p:cNvCxnSpPr>
            <a:stCxn id="27652" idx="3"/>
            <a:endCxn id="27654" idx="1"/>
          </p:cNvCxnSpPr>
          <p:nvPr/>
        </p:nvCxnSpPr>
        <p:spPr>
          <a:xfrm>
            <a:off x="2482850" y="4597400"/>
            <a:ext cx="360363" cy="0"/>
          </a:xfrm>
          <a:prstGeom prst="straightConnector1">
            <a:avLst/>
          </a:prstGeom>
          <a:ln w="9525" cap="flat" cmpd="sng">
            <a:solidFill>
              <a:schemeClr val="tx1"/>
            </a:solidFill>
            <a:prstDash val="solid"/>
            <a:headEnd type="none" w="med" len="med"/>
            <a:tailEnd type="triangle" w="med" len="med"/>
          </a:ln>
        </p:spPr>
      </p:cxnSp>
      <p:cxnSp>
        <p:nvCxnSpPr>
          <p:cNvPr id="27660" name="AutoShape 13"/>
          <p:cNvCxnSpPr>
            <a:stCxn id="27652" idx="3"/>
            <a:endCxn id="27655" idx="1"/>
          </p:cNvCxnSpPr>
          <p:nvPr/>
        </p:nvCxnSpPr>
        <p:spPr>
          <a:xfrm>
            <a:off x="2482850" y="4597400"/>
            <a:ext cx="360363" cy="792163"/>
          </a:xfrm>
          <a:prstGeom prst="straightConnector1">
            <a:avLst/>
          </a:prstGeom>
          <a:ln w="9525" cap="flat" cmpd="sng">
            <a:solidFill>
              <a:schemeClr val="tx1"/>
            </a:solidFill>
            <a:prstDash val="solid"/>
            <a:headEnd type="none" w="med" len="med"/>
            <a:tailEnd type="triangle" w="med" len="med"/>
          </a:ln>
        </p:spPr>
      </p:cxnSp>
      <p:cxnSp>
        <p:nvCxnSpPr>
          <p:cNvPr id="27661" name="AutoShape 14"/>
          <p:cNvCxnSpPr>
            <a:stCxn id="27654" idx="3"/>
            <a:endCxn id="27656" idx="1"/>
          </p:cNvCxnSpPr>
          <p:nvPr/>
        </p:nvCxnSpPr>
        <p:spPr>
          <a:xfrm>
            <a:off x="4570413" y="4597400"/>
            <a:ext cx="146050" cy="0"/>
          </a:xfrm>
          <a:prstGeom prst="straightConnector1">
            <a:avLst/>
          </a:prstGeom>
          <a:ln w="9525" cap="flat" cmpd="sng">
            <a:solidFill>
              <a:schemeClr val="tx1"/>
            </a:solidFill>
            <a:prstDash val="solid"/>
            <a:headEnd type="none" w="med" len="med"/>
            <a:tailEnd type="triangle" w="med" len="med"/>
          </a:ln>
        </p:spPr>
      </p:cxnSp>
      <p:cxnSp>
        <p:nvCxnSpPr>
          <p:cNvPr id="27662" name="AutoShape 15"/>
          <p:cNvCxnSpPr>
            <a:stCxn id="27656" idx="3"/>
            <a:endCxn id="27657" idx="1"/>
          </p:cNvCxnSpPr>
          <p:nvPr/>
        </p:nvCxnSpPr>
        <p:spPr>
          <a:xfrm>
            <a:off x="6443663" y="4597400"/>
            <a:ext cx="215900" cy="0"/>
          </a:xfrm>
          <a:prstGeom prst="straightConnector1">
            <a:avLst/>
          </a:prstGeom>
          <a:ln w="9525" cap="flat" cmpd="sng">
            <a:solidFill>
              <a:schemeClr val="tx1"/>
            </a:solidFill>
            <a:prstDash val="solid"/>
            <a:headEnd type="none" w="med" len="med"/>
            <a:tailEnd type="triangle" w="med" len="med"/>
          </a:ln>
        </p:spPr>
      </p:cxnSp>
      <p:sp>
        <p:nvSpPr>
          <p:cNvPr id="27663"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p:nvPr>
            <p:ph idx="1" hasCustomPrompt="1"/>
          </p:nvPr>
        </p:nvSpPr>
        <p:spPr>
          <a:xfrm>
            <a:off x="1042988" y="2822575"/>
            <a:ext cx="6253162" cy="3808413"/>
          </a:xfrm>
          <a:ln/>
        </p:spPr>
        <p:txBody>
          <a:bodyPr vert="horz" wrap="square" lIns="91440" tIns="45720" rIns="91440" bIns="45720" anchor="t" anchorCtr="0"/>
          <a:p>
            <a:pPr eaLnBrk="1" hangingPunct="1">
              <a:buNone/>
            </a:pPr>
            <a:r>
              <a:rPr lang="zh-CN" altLang="zh-CN" b="1" dirty="0">
                <a:solidFill>
                  <a:schemeClr val="tx2"/>
                </a:solidFill>
              </a:rPr>
              <a:t>5、作业标准化应注意的问题：</a:t>
            </a:r>
            <a:endParaRPr lang="zh-CN" altLang="zh-CN" b="1" dirty="0">
              <a:solidFill>
                <a:schemeClr val="tx2"/>
              </a:solidFill>
            </a:endParaRPr>
          </a:p>
          <a:p>
            <a:pPr eaLnBrk="1" hangingPunct="1">
              <a:buNone/>
            </a:pPr>
            <a:r>
              <a:rPr lang="zh-CN" altLang="zh-CN" sz="2800" dirty="0"/>
              <a:t>1）制订标准要科学合理；</a:t>
            </a:r>
            <a:endParaRPr lang="zh-CN" altLang="zh-CN" sz="2800" dirty="0"/>
          </a:p>
          <a:p>
            <a:pPr eaLnBrk="1" hangingPunct="1">
              <a:buNone/>
            </a:pPr>
            <a:r>
              <a:rPr lang="zh-CN" altLang="zh-CN" sz="2800" dirty="0"/>
              <a:t>2）切记不要搞形式主义；</a:t>
            </a:r>
            <a:endParaRPr lang="zh-CN" altLang="zh-CN" sz="2800" dirty="0"/>
          </a:p>
          <a:p>
            <a:pPr eaLnBrk="1" hangingPunct="1">
              <a:buNone/>
            </a:pPr>
            <a:r>
              <a:rPr lang="zh-CN" altLang="zh-CN" sz="2800" dirty="0"/>
              <a:t>3）不要一刀切，该制订的制订；</a:t>
            </a:r>
            <a:endParaRPr lang="zh-CN" altLang="zh-CN" sz="2800" dirty="0"/>
          </a:p>
          <a:p>
            <a:pPr eaLnBrk="1" hangingPunct="1">
              <a:buNone/>
            </a:pPr>
            <a:r>
              <a:rPr lang="zh-CN" altLang="zh-CN" sz="2800" dirty="0"/>
              <a:t>4）注意坚持经常。</a:t>
            </a:r>
            <a:endParaRPr lang="zh-CN" altLang="zh-CN" sz="2800" dirty="0"/>
          </a:p>
        </p:txBody>
      </p:sp>
      <p:sp>
        <p:nvSpPr>
          <p:cNvPr id="28675" name="Rectangle 4"/>
          <p:cNvSpPr/>
          <p:nvPr/>
        </p:nvSpPr>
        <p:spPr>
          <a:xfrm>
            <a:off x="2700338" y="1831975"/>
            <a:ext cx="339883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（二）、作业标准化</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28676"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2"/>
          <p:cNvSpPr/>
          <p:nvPr>
            <p:ph idx="1" hasCustomPrompt="1"/>
          </p:nvPr>
        </p:nvSpPr>
        <p:spPr>
          <a:xfrm>
            <a:off x="395288" y="2492375"/>
            <a:ext cx="8353425" cy="4114800"/>
          </a:xfrm>
          <a:ln/>
        </p:spPr>
        <p:txBody>
          <a:bodyPr vert="horz" wrap="square" lIns="91440" tIns="45720" rIns="91440" bIns="45720" anchor="t" anchorCtr="0"/>
          <a:p>
            <a:pPr eaLnBrk="1" hangingPunct="1">
              <a:buNone/>
            </a:pPr>
            <a:r>
              <a:rPr lang="zh-CN" altLang="zh-CN" b="1" dirty="0">
                <a:solidFill>
                  <a:schemeClr val="tx2"/>
                </a:solidFill>
              </a:rPr>
              <a:t>   1、目视管理的涵义：</a:t>
            </a:r>
            <a:endParaRPr lang="zh-CN" altLang="zh-CN" b="1" dirty="0">
              <a:solidFill>
                <a:schemeClr val="tx2"/>
              </a:solidFill>
            </a:endParaRPr>
          </a:p>
          <a:p>
            <a:pPr eaLnBrk="1" hangingPunct="1">
              <a:lnSpc>
                <a:spcPct val="150000"/>
              </a:lnSpc>
              <a:buNone/>
            </a:pPr>
            <a:r>
              <a:rPr lang="zh-CN" altLang="zh-CN" dirty="0">
                <a:solidFill>
                  <a:schemeClr val="tx2"/>
                </a:solidFill>
              </a:rPr>
              <a:t>        </a:t>
            </a:r>
            <a:r>
              <a:rPr lang="zh-CN" altLang="zh-CN" sz="2800" dirty="0"/>
              <a:t>目视管理是利用形象直观而又色彩适宜的各种视觉感知信息来组织现场生产活动，达到提高劳动生产率的一种管理手段，也是一种利用视觉来进行管理的科学方法。 所以目视管理是一种以公开化和视觉显示为特征的管理方式。 </a:t>
            </a:r>
            <a:endParaRPr lang="zh-CN" altLang="zh-CN" sz="2800" dirty="0"/>
          </a:p>
        </p:txBody>
      </p:sp>
      <p:sp>
        <p:nvSpPr>
          <p:cNvPr id="29699" name="Rectangle 4"/>
          <p:cNvSpPr/>
          <p:nvPr/>
        </p:nvSpPr>
        <p:spPr>
          <a:xfrm>
            <a:off x="2700338" y="1831975"/>
            <a:ext cx="3041650"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（三）、目视管理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29700"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0722" name="Picture 3" descr="11"/>
          <p:cNvPicPr>
            <a:picLocks noChangeAspect="1"/>
          </p:cNvPicPr>
          <p:nvPr/>
        </p:nvPicPr>
        <p:blipFill>
          <a:blip r:embed="rId1"/>
          <a:stretch>
            <a:fillRect/>
          </a:stretch>
        </p:blipFill>
        <p:spPr>
          <a:xfrm>
            <a:off x="468313" y="1844675"/>
            <a:ext cx="8207375" cy="4695825"/>
          </a:xfrm>
          <a:prstGeom prst="rect">
            <a:avLst/>
          </a:prstGeom>
          <a:noFill/>
          <a:ln w="9525">
            <a:noFill/>
          </a:ln>
        </p:spPr>
      </p:pic>
      <p:sp>
        <p:nvSpPr>
          <p:cNvPr id="30723"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2"/>
          <p:cNvSpPr/>
          <p:nvPr>
            <p:ph idx="1" hasCustomPrompt="1"/>
          </p:nvPr>
        </p:nvSpPr>
        <p:spPr>
          <a:xfrm>
            <a:off x="1042988" y="2897188"/>
            <a:ext cx="6710362" cy="3684587"/>
          </a:xfrm>
          <a:ln/>
        </p:spPr>
        <p:txBody>
          <a:bodyPr vert="horz" wrap="square" lIns="91440" tIns="45720" rIns="91440" bIns="45720" anchor="t" anchorCtr="0"/>
          <a:p>
            <a:pPr eaLnBrk="1" hangingPunct="1">
              <a:buNone/>
            </a:pPr>
            <a:r>
              <a:rPr lang="zh-CN" altLang="zh-CN" dirty="0">
                <a:solidFill>
                  <a:schemeClr val="tx2"/>
                </a:solidFill>
              </a:rPr>
              <a:t>   </a:t>
            </a:r>
            <a:r>
              <a:rPr lang="zh-CN" altLang="zh-CN" b="1" dirty="0">
                <a:solidFill>
                  <a:schemeClr val="tx2"/>
                </a:solidFill>
              </a:rPr>
              <a:t>2、目视管理的内容方法：</a:t>
            </a:r>
            <a:endParaRPr lang="zh-CN" altLang="zh-CN" b="1" dirty="0">
              <a:solidFill>
                <a:schemeClr val="tx2"/>
              </a:solidFill>
            </a:endParaRPr>
          </a:p>
          <a:p>
            <a:pPr eaLnBrk="1" hangingPunct="1">
              <a:lnSpc>
                <a:spcPct val="250000"/>
              </a:lnSpc>
              <a:buNone/>
            </a:pPr>
            <a:r>
              <a:rPr lang="zh-CN" altLang="zh-CN" dirty="0">
                <a:solidFill>
                  <a:srgbClr val="000000"/>
                </a:solidFill>
              </a:rPr>
              <a:t>   红牌</a:t>
            </a:r>
            <a:r>
              <a:rPr lang="zh-CN" altLang="zh-CN" dirty="0"/>
              <a:t>、看板 、信号灯或者异常信号灯 、操作流程图 、提醒板 、警示牌、区域线 、警示线 、告示板 、生产管理板 等等。</a:t>
            </a:r>
            <a:endParaRPr lang="zh-CN" altLang="zh-CN" dirty="0"/>
          </a:p>
        </p:txBody>
      </p:sp>
      <p:sp>
        <p:nvSpPr>
          <p:cNvPr id="31747" name="Rectangle 4"/>
          <p:cNvSpPr/>
          <p:nvPr/>
        </p:nvSpPr>
        <p:spPr>
          <a:xfrm>
            <a:off x="2700338" y="1831975"/>
            <a:ext cx="3041650"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（三）、目视管理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31748" name="Rectangle 2"/>
          <p:cNvSpPr>
            <a:spLocks noGrp="1"/>
          </p:cNvSpPr>
          <p:nvPr>
            <p:ph type="title"/>
          </p:nvPr>
        </p:nvSpPr>
        <p:spPr>
          <a:ln/>
        </p:spPr>
        <p:txBody>
          <a:bodyPr vert="horz" wrap="square" lIns="91440" tIns="45720" rIns="91440" bIns="45720" anchor="ctr" anchorCtr="0"/>
          <a:p>
            <a:pP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p:nvPr>
            <p:ph type="title"/>
          </p:nvPr>
        </p:nvSpPr>
        <p:spPr>
          <a:xfrm>
            <a:off x="4763" y="188913"/>
            <a:ext cx="8229600" cy="1143000"/>
          </a:xfrm>
          <a:ln/>
        </p:spPr>
        <p:txBody>
          <a:bodyPr vert="horz" wrap="square" lIns="91440" tIns="45720" rIns="91440" bIns="45720" anchor="ctr" anchorCtr="0"/>
          <a:p>
            <a:pPr eaLnBrk="1" hangingPunct="1"/>
            <a:r>
              <a:rPr lang="zh-CN" altLang="zh-CN" b="1" dirty="0">
                <a:solidFill>
                  <a:srgbClr val="CC0000"/>
                </a:solidFill>
              </a:rPr>
              <a:t>     前    言</a:t>
            </a:r>
            <a:endParaRPr lang="zh-CN" altLang="zh-CN" b="1" dirty="0">
              <a:solidFill>
                <a:srgbClr val="CC0000"/>
              </a:solidFill>
            </a:endParaRPr>
          </a:p>
        </p:txBody>
      </p:sp>
      <p:sp>
        <p:nvSpPr>
          <p:cNvPr id="5123" name="Rectangle 3"/>
          <p:cNvSpPr/>
          <p:nvPr>
            <p:ph idx="1" hasCustomPrompt="1"/>
          </p:nvPr>
        </p:nvSpPr>
        <p:spPr>
          <a:xfrm>
            <a:off x="250825" y="1844675"/>
            <a:ext cx="8497888" cy="4525963"/>
          </a:xfrm>
          <a:ln/>
        </p:spPr>
        <p:txBody>
          <a:bodyPr vert="horz" wrap="square" lIns="91440" tIns="45720" rIns="91440" bIns="45720" anchor="t" anchorCtr="0"/>
          <a:p>
            <a:pPr eaLnBrk="1" hangingPunct="1">
              <a:lnSpc>
                <a:spcPct val="150000"/>
              </a:lnSpc>
              <a:buNone/>
            </a:pPr>
            <a:r>
              <a:rPr lang="zh-CN" altLang="zh-CN" dirty="0">
                <a:solidFill>
                  <a:schemeClr val="bg1"/>
                </a:solidFill>
              </a:rPr>
              <a:t>          </a:t>
            </a:r>
            <a:r>
              <a:rPr lang="zh-CN" altLang="zh-CN" dirty="0"/>
              <a:t>现场管理是一个企业的企业形象、管理水平、产品质量控制和精神面貌的综合反映，是衡量企业综合素质及管理水平高低的重要标志。搞好生产现场管理，有利于企业增强竞争力, 消除“跑、冒、漏、滴”和“脏、乱、差”状况，提高产品质量和员工素质，保证安全生产，对提高企业经济效益，增强企业实力具有十分重要的意义。 </a:t>
            </a:r>
            <a:endParaRPr lang="zh-CN" altLang="zh-C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2"/>
          <p:cNvSpPr/>
          <p:nvPr>
            <p:ph idx="1" hasCustomPrompt="1"/>
          </p:nvPr>
        </p:nvSpPr>
        <p:spPr>
          <a:xfrm>
            <a:off x="611188" y="2349500"/>
            <a:ext cx="7777162" cy="4114800"/>
          </a:xfrm>
          <a:ln/>
        </p:spPr>
        <p:txBody>
          <a:bodyPr vert="horz" wrap="square" lIns="91440" tIns="45720" rIns="91440" bIns="45720" anchor="t" anchorCtr="0"/>
          <a:p>
            <a:pPr eaLnBrk="1" hangingPunct="1">
              <a:lnSpc>
                <a:spcPct val="90000"/>
              </a:lnSpc>
              <a:buNone/>
            </a:pPr>
            <a:r>
              <a:rPr lang="zh-CN" altLang="zh-CN" sz="2800" dirty="0">
                <a:solidFill>
                  <a:schemeClr val="tx2"/>
                </a:solidFill>
              </a:rPr>
              <a:t>  </a:t>
            </a:r>
            <a:r>
              <a:rPr lang="zh-CN" altLang="zh-CN" sz="2800" b="1" dirty="0">
                <a:solidFill>
                  <a:schemeClr val="tx2"/>
                </a:solidFill>
              </a:rPr>
              <a:t>3、目视管理的作用：</a:t>
            </a:r>
            <a:endParaRPr lang="zh-CN" altLang="zh-CN" sz="2800" b="1" dirty="0">
              <a:solidFill>
                <a:schemeClr val="tx2"/>
              </a:solidFill>
            </a:endParaRPr>
          </a:p>
          <a:p>
            <a:pPr eaLnBrk="1" hangingPunct="1">
              <a:lnSpc>
                <a:spcPct val="90000"/>
              </a:lnSpc>
              <a:buNone/>
            </a:pPr>
            <a:r>
              <a:rPr lang="zh-CN" altLang="zh-CN" sz="2800" dirty="0"/>
              <a:t>（1）迅速快捷地传递信息 ；</a:t>
            </a:r>
            <a:endParaRPr lang="zh-CN" altLang="zh-CN" sz="2800" dirty="0"/>
          </a:p>
          <a:p>
            <a:pPr eaLnBrk="1" hangingPunct="1">
              <a:lnSpc>
                <a:spcPct val="90000"/>
              </a:lnSpc>
              <a:buNone/>
            </a:pPr>
            <a:r>
              <a:rPr lang="zh-CN" altLang="zh-CN" sz="2800" dirty="0"/>
              <a:t>（2）形象直观地将潜在问题和浪费现象显现出来 ；有利于提高工作效率 ；</a:t>
            </a:r>
            <a:endParaRPr lang="zh-CN" altLang="zh-CN" sz="2800" dirty="0"/>
          </a:p>
          <a:p>
            <a:pPr eaLnBrk="1" hangingPunct="1">
              <a:lnSpc>
                <a:spcPct val="90000"/>
              </a:lnSpc>
              <a:buNone/>
            </a:pPr>
            <a:r>
              <a:rPr lang="zh-CN" altLang="zh-CN" sz="2800" dirty="0"/>
              <a:t>（3）客观、公正、透明化 ；</a:t>
            </a:r>
            <a:endParaRPr lang="zh-CN" altLang="zh-CN" sz="2800" dirty="0"/>
          </a:p>
          <a:p>
            <a:pPr eaLnBrk="1" hangingPunct="1">
              <a:lnSpc>
                <a:spcPct val="90000"/>
              </a:lnSpc>
              <a:buNone/>
            </a:pPr>
            <a:r>
              <a:rPr lang="zh-CN" altLang="zh-CN" sz="2800" dirty="0"/>
              <a:t>（4）促进企业文化的建立和形成 ；</a:t>
            </a:r>
            <a:endParaRPr lang="zh-CN" altLang="zh-CN" sz="2800" dirty="0"/>
          </a:p>
          <a:p>
            <a:pPr eaLnBrk="1" hangingPunct="1">
              <a:lnSpc>
                <a:spcPct val="90000"/>
              </a:lnSpc>
              <a:buNone/>
            </a:pPr>
            <a:r>
              <a:rPr lang="zh-CN" altLang="zh-CN" sz="2800" dirty="0"/>
              <a:t>（5）透明度高，便于现场人员互相监督，发挥激励作用 ；</a:t>
            </a:r>
            <a:endParaRPr lang="zh-CN" altLang="zh-CN" sz="2800" dirty="0"/>
          </a:p>
          <a:p>
            <a:pPr eaLnBrk="1" hangingPunct="1">
              <a:lnSpc>
                <a:spcPct val="90000"/>
              </a:lnSpc>
              <a:buNone/>
            </a:pPr>
            <a:r>
              <a:rPr lang="zh-CN" altLang="zh-CN" sz="2800" dirty="0"/>
              <a:t>（6）有利于产生良好的生理和心理效应 。</a:t>
            </a:r>
            <a:endParaRPr lang="zh-CN" altLang="zh-CN" sz="2800" dirty="0"/>
          </a:p>
        </p:txBody>
      </p:sp>
      <p:sp>
        <p:nvSpPr>
          <p:cNvPr id="32771" name="Rectangle 4"/>
          <p:cNvSpPr/>
          <p:nvPr/>
        </p:nvSpPr>
        <p:spPr>
          <a:xfrm>
            <a:off x="2700338" y="1831975"/>
            <a:ext cx="3041650"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（三）、目视管理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32772" name="Rectangle 2"/>
          <p:cNvSpPr>
            <a:spLocks noGrp="1"/>
          </p:cNvSpPr>
          <p:nvPr>
            <p:ph type="title"/>
          </p:nvPr>
        </p:nvSpPr>
        <p:spPr>
          <a:ln/>
        </p:spPr>
        <p:txBody>
          <a:bodyPr vert="horz" wrap="square" lIns="91440" tIns="45720" rIns="91440" bIns="45720" anchor="ctr" anchorCtr="0"/>
          <a:p>
            <a:pP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2"/>
          <p:cNvSpPr/>
          <p:nvPr>
            <p:ph idx="1" hasCustomPrompt="1"/>
          </p:nvPr>
        </p:nvSpPr>
        <p:spPr>
          <a:xfrm>
            <a:off x="457200" y="2492375"/>
            <a:ext cx="8358188" cy="4114800"/>
          </a:xfrm>
          <a:ln/>
        </p:spPr>
        <p:txBody>
          <a:bodyPr vert="horz" wrap="square" lIns="91440" tIns="45720" rIns="91440" bIns="45720" anchor="t" anchorCtr="0"/>
          <a:p>
            <a:pPr eaLnBrk="1" hangingPunct="1">
              <a:buNone/>
            </a:pPr>
            <a:r>
              <a:rPr lang="zh-CN" altLang="zh-CN" b="1" dirty="0">
                <a:solidFill>
                  <a:schemeClr val="tx2"/>
                </a:solidFill>
              </a:rPr>
              <a:t>   </a:t>
            </a:r>
            <a:r>
              <a:rPr lang="zh-CN" altLang="zh-CN" sz="2800" b="1" dirty="0">
                <a:solidFill>
                  <a:schemeClr val="tx2"/>
                </a:solidFill>
              </a:rPr>
              <a:t>4、推行目视管理的基本要求 ：</a:t>
            </a:r>
            <a:endParaRPr lang="zh-CN" altLang="zh-CN" sz="2800" b="1" dirty="0">
              <a:solidFill>
                <a:schemeClr val="tx2"/>
              </a:solidFill>
            </a:endParaRPr>
          </a:p>
          <a:p>
            <a:pPr eaLnBrk="1" hangingPunct="1">
              <a:buNone/>
            </a:pPr>
            <a:r>
              <a:rPr lang="zh-CN" altLang="zh-CN" dirty="0"/>
              <a:t>　</a:t>
            </a:r>
            <a:r>
              <a:rPr lang="zh-CN" altLang="zh-CN" dirty="0">
                <a:solidFill>
                  <a:schemeClr val="tx2"/>
                </a:solidFill>
              </a:rPr>
              <a:t>统一：</a:t>
            </a:r>
            <a:r>
              <a:rPr lang="zh-CN" altLang="zh-CN" dirty="0"/>
              <a:t>目视管理要实行标准化；</a:t>
            </a:r>
            <a:endParaRPr lang="zh-CN" altLang="zh-CN" dirty="0"/>
          </a:p>
          <a:p>
            <a:pPr eaLnBrk="1" hangingPunct="1">
              <a:buNone/>
            </a:pPr>
            <a:r>
              <a:rPr lang="zh-CN" altLang="zh-CN" dirty="0"/>
              <a:t>　</a:t>
            </a:r>
            <a:r>
              <a:rPr lang="zh-CN" altLang="zh-CN" dirty="0">
                <a:solidFill>
                  <a:schemeClr val="tx2"/>
                </a:solidFill>
              </a:rPr>
              <a:t>简约：</a:t>
            </a:r>
            <a:r>
              <a:rPr lang="zh-CN" altLang="zh-CN" dirty="0"/>
              <a:t>各种视觉显示信号应易懂，一目了然； </a:t>
            </a:r>
            <a:endParaRPr lang="zh-CN" altLang="zh-CN" dirty="0"/>
          </a:p>
          <a:p>
            <a:pPr eaLnBrk="1" hangingPunct="1">
              <a:buNone/>
            </a:pPr>
            <a:r>
              <a:rPr lang="zh-CN" altLang="zh-CN" dirty="0"/>
              <a:t>　</a:t>
            </a:r>
            <a:r>
              <a:rPr lang="zh-CN" altLang="zh-CN" dirty="0">
                <a:solidFill>
                  <a:schemeClr val="tx2"/>
                </a:solidFill>
              </a:rPr>
              <a:t>鲜明：</a:t>
            </a:r>
            <a:r>
              <a:rPr lang="zh-CN" altLang="zh-CN" dirty="0"/>
              <a:t>各种视觉显示信号要清晰，位置适宜，现场人员都能看得见、看得清； </a:t>
            </a:r>
            <a:endParaRPr lang="zh-CN" altLang="zh-CN" dirty="0"/>
          </a:p>
          <a:p>
            <a:pPr eaLnBrk="1" hangingPunct="1">
              <a:buNone/>
            </a:pPr>
            <a:r>
              <a:rPr lang="zh-CN" altLang="zh-CN" dirty="0"/>
              <a:t>　</a:t>
            </a:r>
            <a:r>
              <a:rPr lang="zh-CN" altLang="zh-CN" dirty="0">
                <a:solidFill>
                  <a:schemeClr val="tx2"/>
                </a:solidFill>
              </a:rPr>
              <a:t>实用：</a:t>
            </a:r>
            <a:r>
              <a:rPr lang="zh-CN" altLang="zh-CN" dirty="0"/>
              <a:t>不摆花架子，少花钱、讲实效； </a:t>
            </a:r>
            <a:endParaRPr lang="zh-CN" altLang="zh-CN" dirty="0"/>
          </a:p>
          <a:p>
            <a:pPr eaLnBrk="1" hangingPunct="1">
              <a:buNone/>
            </a:pPr>
            <a:r>
              <a:rPr lang="zh-CN" altLang="zh-CN" dirty="0"/>
              <a:t>　</a:t>
            </a:r>
            <a:r>
              <a:rPr lang="zh-CN" altLang="zh-CN" dirty="0">
                <a:solidFill>
                  <a:schemeClr val="tx2"/>
                </a:solidFill>
              </a:rPr>
              <a:t>严格：</a:t>
            </a:r>
            <a:r>
              <a:rPr lang="zh-CN" altLang="zh-CN" dirty="0"/>
              <a:t>现场所有人员都必须严格遵守和执行有关规定，有错必纠，赏罚分明。 </a:t>
            </a:r>
            <a:endParaRPr lang="zh-CN" altLang="zh-CN" dirty="0"/>
          </a:p>
        </p:txBody>
      </p:sp>
      <p:sp>
        <p:nvSpPr>
          <p:cNvPr id="33795" name="Rectangle 4"/>
          <p:cNvSpPr/>
          <p:nvPr/>
        </p:nvSpPr>
        <p:spPr>
          <a:xfrm>
            <a:off x="2700338" y="1831975"/>
            <a:ext cx="3041650"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（三）、目视管理</a:t>
            </a:r>
            <a:endParaRPr lang="zh-CN" altLang="zh-CN" sz="2800" b="1" dirty="0">
              <a:solidFill>
                <a:srgbClr val="CC0000"/>
              </a:solidFill>
              <a:latin typeface="Tahoma" panose="020B0604030504040204" pitchFamily="34" charset="0"/>
              <a:ea typeface="宋体" panose="02010600030101010101" pitchFamily="2" charset="-122"/>
            </a:endParaRPr>
          </a:p>
        </p:txBody>
      </p:sp>
      <p:sp>
        <p:nvSpPr>
          <p:cNvPr id="33796" name="Rectangle 2"/>
          <p:cNvSpPr>
            <a:spLocks noGrp="1"/>
          </p:cNvSpPr>
          <p:nvPr>
            <p:ph type="title"/>
          </p:nvPr>
        </p:nvSpPr>
        <p:spPr>
          <a:ln/>
        </p:spPr>
        <p:txBody>
          <a:bodyPr vert="horz" wrap="square" lIns="91440" tIns="45720" rIns="91440" bIns="45720" anchor="ctr" anchorCtr="0"/>
          <a:p>
            <a:pP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3"/>
          <p:cNvSpPr/>
          <p:nvPr>
            <p:ph idx="1" hasCustomPrompt="1"/>
          </p:nvPr>
        </p:nvSpPr>
        <p:spPr>
          <a:xfrm>
            <a:off x="755650" y="1990725"/>
            <a:ext cx="7772400" cy="4113213"/>
          </a:xfrm>
          <a:ln/>
        </p:spPr>
        <p:txBody>
          <a:bodyPr vert="horz" wrap="square" lIns="91440" tIns="45720" rIns="91440" bIns="45720" anchor="t" anchorCtr="0"/>
          <a:p>
            <a:pPr eaLnBrk="1" hangingPunct="1">
              <a:lnSpc>
                <a:spcPct val="150000"/>
              </a:lnSpc>
              <a:buNone/>
            </a:pPr>
            <a:r>
              <a:rPr lang="zh-CN" altLang="zh-CN" dirty="0"/>
              <a:t>         生产现场管理是质量管理的核心，也是质量管理的基础环节，做好生产现场的质量控制是每个生产型企业的重要工作。</a:t>
            </a:r>
            <a:endParaRPr lang="zh-CN" altLang="zh-CN" dirty="0"/>
          </a:p>
          <a:p>
            <a:pPr eaLnBrk="1" hangingPunct="1">
              <a:lnSpc>
                <a:spcPct val="150000"/>
              </a:lnSpc>
              <a:buNone/>
            </a:pPr>
            <a:r>
              <a:rPr lang="zh-CN" altLang="zh-CN" dirty="0"/>
              <a:t>         当今最流行也是最有效的是全面质量管理，这是一项非常繁杂的工作，今天我们主要是简要的讲一下，具体的大家还是学习全面质量管理。</a:t>
            </a:r>
            <a:endParaRPr lang="zh-CN" altLang="zh-CN" dirty="0"/>
          </a:p>
        </p:txBody>
      </p:sp>
      <p:sp>
        <p:nvSpPr>
          <p:cNvPr id="34819"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三、生产现场的质量控制</a:t>
            </a:r>
            <a:endParaRPr lang="zh-C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3"/>
          <p:cNvSpPr/>
          <p:nvPr/>
        </p:nvSpPr>
        <p:spPr>
          <a:xfrm>
            <a:off x="1331913" y="1773238"/>
            <a:ext cx="7056437" cy="863600"/>
          </a:xfrm>
          <a:prstGeom prst="rect">
            <a:avLst/>
          </a:prstGeom>
          <a:noFill/>
          <a:ln w="9525">
            <a:noFill/>
          </a:ln>
        </p:spPr>
        <p:txBody>
          <a:bodyPr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3000" b="1" dirty="0"/>
              <a:t>1、在全面质量管理中使用PDCA循环法</a:t>
            </a:r>
            <a:endParaRPr lang="zh-CN" altLang="zh-CN" sz="3000" b="1" dirty="0"/>
          </a:p>
        </p:txBody>
      </p:sp>
      <p:sp>
        <p:nvSpPr>
          <p:cNvPr id="35843" name="Rectangle 4"/>
          <p:cNvSpPr>
            <a:spLocks noGrp="1"/>
          </p:cNvSpPr>
          <p:nvPr>
            <p:ph idx="1" hasCustomPrompt="1"/>
          </p:nvPr>
        </p:nvSpPr>
        <p:spPr>
          <a:xfrm>
            <a:off x="827088" y="2716213"/>
            <a:ext cx="7772400" cy="3665537"/>
          </a:xfrm>
          <a:ln/>
        </p:spPr>
        <p:txBody>
          <a:bodyPr vert="horz" wrap="square" lIns="91440" tIns="45720" rIns="91440" bIns="45720" anchor="t" anchorCtr="0"/>
          <a:p>
            <a:pPr indent="20955" eaLnBrk="1" hangingPunct="1">
              <a:buNone/>
            </a:pPr>
            <a:r>
              <a:rPr lang="zh-CN" altLang="zh-CN" dirty="0"/>
              <a:t>●  PDCA循环法    (戴明环）</a:t>
            </a:r>
            <a:endParaRPr lang="zh-CN" altLang="zh-CN" dirty="0"/>
          </a:p>
          <a:p>
            <a:pPr indent="20955" eaLnBrk="1" hangingPunct="1">
              <a:buNone/>
            </a:pPr>
            <a:endParaRPr lang="zh-CN" altLang="zh-CN" dirty="0"/>
          </a:p>
        </p:txBody>
      </p:sp>
      <p:sp>
        <p:nvSpPr>
          <p:cNvPr id="35844" name="Oval 5"/>
          <p:cNvSpPr/>
          <p:nvPr/>
        </p:nvSpPr>
        <p:spPr>
          <a:xfrm>
            <a:off x="1403350" y="3789363"/>
            <a:ext cx="2016125" cy="2016125"/>
          </a:xfrm>
          <a:prstGeom prst="ellipse">
            <a:avLst/>
          </a:prstGeom>
          <a:noFill/>
          <a:ln w="9525">
            <a:noFill/>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endParaRPr lang="zh-CN" altLang="en-US" sz="1800" dirty="0">
              <a:latin typeface="Tahoma" panose="020B0604030504040204" pitchFamily="34" charset="0"/>
              <a:ea typeface="宋体" panose="02010600030101010101" pitchFamily="2" charset="-122"/>
            </a:endParaRPr>
          </a:p>
        </p:txBody>
      </p:sp>
      <p:sp>
        <p:nvSpPr>
          <p:cNvPr id="35845" name="Oval 6"/>
          <p:cNvSpPr/>
          <p:nvPr/>
        </p:nvSpPr>
        <p:spPr>
          <a:xfrm>
            <a:off x="1547813" y="3644900"/>
            <a:ext cx="2376487" cy="2376488"/>
          </a:xfrm>
          <a:prstGeom prst="ellipse">
            <a:avLst/>
          </a:prstGeom>
          <a:noFill/>
          <a:ln w="9525" cap="flat" cmpd="sng">
            <a:solidFill>
              <a:schemeClr val="tx1"/>
            </a:solidFill>
            <a:prstDash val="solid"/>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endParaRPr lang="zh-CN" altLang="en-US" sz="1800" dirty="0">
              <a:latin typeface="Tahoma" panose="020B0604030504040204" pitchFamily="34" charset="0"/>
              <a:ea typeface="宋体" panose="02010600030101010101" pitchFamily="2" charset="-122"/>
            </a:endParaRPr>
          </a:p>
        </p:txBody>
      </p:sp>
      <p:sp>
        <p:nvSpPr>
          <p:cNvPr id="35846" name="Line 7"/>
          <p:cNvSpPr/>
          <p:nvPr/>
        </p:nvSpPr>
        <p:spPr>
          <a:xfrm>
            <a:off x="1547813" y="4868863"/>
            <a:ext cx="2376487" cy="0"/>
          </a:xfrm>
          <a:prstGeom prst="line">
            <a:avLst/>
          </a:prstGeom>
          <a:ln w="9525" cap="flat" cmpd="sng">
            <a:solidFill>
              <a:schemeClr val="tx1"/>
            </a:solidFill>
            <a:prstDash val="solid"/>
            <a:headEnd type="none" w="med" len="med"/>
            <a:tailEnd type="none" w="med" len="med"/>
          </a:ln>
        </p:spPr>
      </p:sp>
      <p:sp>
        <p:nvSpPr>
          <p:cNvPr id="35847" name="Line 8"/>
          <p:cNvSpPr/>
          <p:nvPr/>
        </p:nvSpPr>
        <p:spPr>
          <a:xfrm>
            <a:off x="2698750" y="3644900"/>
            <a:ext cx="0" cy="2376488"/>
          </a:xfrm>
          <a:prstGeom prst="line">
            <a:avLst/>
          </a:prstGeom>
          <a:ln w="9525" cap="flat" cmpd="sng">
            <a:solidFill>
              <a:schemeClr val="tx1"/>
            </a:solidFill>
            <a:prstDash val="solid"/>
            <a:headEnd type="none" w="med" len="med"/>
            <a:tailEnd type="none" w="med" len="med"/>
          </a:ln>
        </p:spPr>
      </p:sp>
      <p:sp>
        <p:nvSpPr>
          <p:cNvPr id="35848" name="Text Box 9"/>
          <p:cNvSpPr txBox="1"/>
          <p:nvPr/>
        </p:nvSpPr>
        <p:spPr>
          <a:xfrm>
            <a:off x="1979613" y="4076700"/>
            <a:ext cx="576262" cy="427038"/>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A</a:t>
            </a:r>
            <a:endParaRPr lang="zh-CN" altLang="zh-CN" sz="2200" dirty="0">
              <a:ea typeface="宋体" panose="02010600030101010101" pitchFamily="2" charset="-122"/>
            </a:endParaRPr>
          </a:p>
        </p:txBody>
      </p:sp>
      <p:sp>
        <p:nvSpPr>
          <p:cNvPr id="35849" name="Text Box 10"/>
          <p:cNvSpPr txBox="1"/>
          <p:nvPr/>
        </p:nvSpPr>
        <p:spPr>
          <a:xfrm>
            <a:off x="2916238" y="4076700"/>
            <a:ext cx="576262" cy="427038"/>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P</a:t>
            </a:r>
            <a:endParaRPr lang="zh-CN" altLang="zh-CN" sz="2200" dirty="0">
              <a:ea typeface="宋体" panose="02010600030101010101" pitchFamily="2" charset="-122"/>
            </a:endParaRPr>
          </a:p>
        </p:txBody>
      </p:sp>
      <p:sp>
        <p:nvSpPr>
          <p:cNvPr id="35850" name="Text Box 11"/>
          <p:cNvSpPr txBox="1"/>
          <p:nvPr/>
        </p:nvSpPr>
        <p:spPr>
          <a:xfrm>
            <a:off x="2916238" y="5157788"/>
            <a:ext cx="576262" cy="427037"/>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D</a:t>
            </a:r>
            <a:endParaRPr lang="zh-CN" altLang="zh-CN" sz="2200" dirty="0">
              <a:ea typeface="宋体" panose="02010600030101010101" pitchFamily="2" charset="-122"/>
            </a:endParaRPr>
          </a:p>
        </p:txBody>
      </p:sp>
      <p:sp>
        <p:nvSpPr>
          <p:cNvPr id="35851" name="Text Box 12"/>
          <p:cNvSpPr txBox="1"/>
          <p:nvPr/>
        </p:nvSpPr>
        <p:spPr>
          <a:xfrm>
            <a:off x="1979613" y="5157788"/>
            <a:ext cx="576262" cy="427037"/>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C</a:t>
            </a:r>
            <a:endParaRPr lang="zh-CN" altLang="zh-CN" sz="2200" dirty="0">
              <a:ea typeface="宋体" panose="02010600030101010101" pitchFamily="2" charset="-122"/>
            </a:endParaRPr>
          </a:p>
        </p:txBody>
      </p:sp>
      <p:sp>
        <p:nvSpPr>
          <p:cNvPr id="35852" name="Text Box 13"/>
          <p:cNvSpPr txBox="1"/>
          <p:nvPr/>
        </p:nvSpPr>
        <p:spPr>
          <a:xfrm>
            <a:off x="4643438" y="3716338"/>
            <a:ext cx="3529012" cy="193675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P（Plan）   ——计划阶段</a:t>
            </a:r>
            <a:endParaRPr lang="zh-CN" altLang="zh-CN" sz="2200" dirty="0">
              <a:ea typeface="宋体" panose="02010600030101010101" pitchFamily="2" charset="-122"/>
            </a:endParaRPr>
          </a:p>
          <a:p>
            <a:pPr lvl="0" indent="87630"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D（Do）     ——执行阶段</a:t>
            </a:r>
            <a:endParaRPr lang="zh-CN" altLang="zh-CN" sz="2200" dirty="0">
              <a:ea typeface="宋体" panose="02010600030101010101" pitchFamily="2" charset="-122"/>
            </a:endParaRPr>
          </a:p>
          <a:p>
            <a:pPr lvl="0" indent="87630"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C（Check）——检查阶段</a:t>
            </a:r>
            <a:endParaRPr lang="zh-CN" altLang="zh-CN" sz="2200" dirty="0">
              <a:ea typeface="宋体" panose="02010600030101010101" pitchFamily="2" charset="-122"/>
            </a:endParaRPr>
          </a:p>
          <a:p>
            <a:pPr lvl="0" indent="87630"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A（Action）——处理阶段</a:t>
            </a:r>
            <a:endParaRPr lang="zh-CN" altLang="zh-CN" sz="2200" dirty="0">
              <a:ea typeface="宋体" panose="02010600030101010101" pitchFamily="2" charset="-122"/>
            </a:endParaRPr>
          </a:p>
        </p:txBody>
      </p:sp>
      <p:sp>
        <p:nvSpPr>
          <p:cNvPr id="35853"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三、生产现场的质量控制</a:t>
            </a:r>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3"/>
          <p:cNvSpPr/>
          <p:nvPr/>
        </p:nvSpPr>
        <p:spPr>
          <a:xfrm>
            <a:off x="1331913" y="1773238"/>
            <a:ext cx="7056437" cy="863600"/>
          </a:xfrm>
          <a:prstGeom prst="rect">
            <a:avLst/>
          </a:prstGeom>
          <a:noFill/>
          <a:ln w="9525">
            <a:noFill/>
          </a:ln>
        </p:spPr>
        <p:txBody>
          <a:bodyPr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3000" b="1" dirty="0"/>
              <a:t>1、在全面质量管理中使用PDCA循环法</a:t>
            </a:r>
            <a:endParaRPr lang="zh-CN" altLang="zh-CN" sz="3000" b="1" dirty="0"/>
          </a:p>
        </p:txBody>
      </p:sp>
      <p:graphicFrame>
        <p:nvGraphicFramePr>
          <p:cNvPr id="37892" name="Group 4"/>
          <p:cNvGraphicFramePr>
            <a:graphicFrameLocks noGrp="1"/>
          </p:cNvGraphicFramePr>
          <p:nvPr>
            <p:ph idx="1"/>
          </p:nvPr>
        </p:nvGraphicFramePr>
        <p:xfrm>
          <a:off x="1187450" y="2565400"/>
          <a:ext cx="7416800" cy="3951288"/>
        </p:xfrm>
        <a:graphic>
          <a:graphicData uri="http://schemas.openxmlformats.org/drawingml/2006/table">
            <a:tbl>
              <a:tblPr/>
              <a:tblGrid>
                <a:gridCol w="623888"/>
                <a:gridCol w="4116387"/>
                <a:gridCol w="2676525"/>
              </a:tblGrid>
              <a:tr h="417424">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ctr"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阶段</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ctr"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步            骤</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ctr"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主要方法和内容</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20">
                <a:tc rowSpan="4">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ctr"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P</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1、分析现状，找出问题</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调查表、分层法、排列图</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0">
                <a:tc vMerge="1">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2、找出产生问题的原因或影响因素</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因果图</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0">
                <a:tc vMerge="1">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3、找出原因中的主要原因</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排列图、相关图等</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8626">
                <a:tc vMerge="1">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4、针对主要原因，制定解决问题的方案</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预期达到的目的（What）</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在哪里执行措施（Where）</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由谁来执行（Who）</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何时开始和完成（When）</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如何执行（How）</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0">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ctr"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D</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5、按制定的计划认真执行</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770">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ctr"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C</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6、检查措施执行的效果</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直方图、控制图</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18">
                <a:tc rowSpan="2">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ctr"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A</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7、巩固提高，总结成功经验</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利用成功经验修改或制定相应未来工作的标准</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20">
                <a:tc vMerge="1">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8、把未解决或新出现的问题转入下一循环</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1pPr>
                      <a:lvl2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2pPr>
                      <a:lvl3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3pPr>
                      <a:lvl4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4pPr>
                      <a:lvl5pPr defTabSz="0">
                        <a:spcBef>
                          <a:spcPct val="20000"/>
                        </a:spcBef>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5pPr>
                      <a:lvl6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6pPr>
                      <a:lvl7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7pPr>
                      <a:lvl8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8pPr>
                      <a:lvl9pPr defTabSz="0" fontAlgn="base">
                        <a:spcBef>
                          <a:spcPct val="20000"/>
                        </a:spcBef>
                        <a:spcAft>
                          <a:spcPct val="0"/>
                        </a:spcAft>
                        <a:defRPr sz="2000">
                          <a:solidFill>
                            <a:schemeClr val="tx1"/>
                          </a:solidFill>
                          <a:latin typeface="Arial" panose="020B0604020202020204" pitchFamily="34" charset="0"/>
                          <a:ea typeface="微软雅黑" panose="020B0503020204020204" pitchFamily="34" charset="-122"/>
                          <a:sym typeface="Arial" panose="020B0604020202020204" pitchFamily="34" charset="0"/>
                        </a:defRPr>
                      </a:lvl9pPr>
                    </a:lstStyle>
                    <a:p>
                      <a:pPr marL="0" marR="0" lvl="0" indent="0" algn="l" defTabSz="0" rtl="0" eaLnBrk="1" fontAlgn="base" latinLnBrk="0" hangingPunct="1">
                        <a:lnSpc>
                          <a:spcPct val="100000"/>
                        </a:lnSpc>
                        <a:spcBef>
                          <a:spcPct val="0"/>
                        </a:spcBef>
                        <a:spcAft>
                          <a:spcPct val="0"/>
                        </a:spcAft>
                        <a:buClrTx/>
                        <a:buSzTx/>
                        <a:buFontTx/>
                        <a:buNone/>
                      </a:pPr>
                      <a:r>
                        <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rPr>
                        <a:t>为下一循环提供质量问题</a:t>
                      </a:r>
                      <a:endParaRPr kumimoji="0" lang="zh-CN" altLang="zh-CN" sz="1400" b="0" i="0" u="none" strike="noStrike" cap="none" normalizeH="0" baseline="0">
                        <a:ln>
                          <a:noFill/>
                        </a:ln>
                        <a:solidFill>
                          <a:schemeClr val="tx1"/>
                        </a:solidFill>
                        <a:effectLst/>
                        <a:latin typeface="Arial" panose="020B0604020202020204" pitchFamily="34" charset="0"/>
                        <a:ea typeface="微软雅黑" panose="020B0503020204020204" pitchFamily="34" charset="-122"/>
                        <a:sym typeface="Arial" panose="020B0604020202020204"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905"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三、生产现场的质量控制</a:t>
            </a:r>
            <a:endParaRPr lang="zh-CN"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3"/>
          <p:cNvSpPr/>
          <p:nvPr/>
        </p:nvSpPr>
        <p:spPr>
          <a:xfrm>
            <a:off x="2339975" y="1916113"/>
            <a:ext cx="4667250" cy="457200"/>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b="1" dirty="0">
                <a:solidFill>
                  <a:schemeClr val="tx2"/>
                </a:solidFill>
                <a:latin typeface="Tahoma" panose="020B0604030504040204" pitchFamily="34" charset="0"/>
                <a:ea typeface="宋体" panose="02010600030101010101" pitchFamily="2" charset="-122"/>
              </a:rPr>
              <a:t>2、因果图又叫鱼刺图的使用方法</a:t>
            </a:r>
            <a:endParaRPr lang="zh-CN" altLang="zh-CN" b="1" dirty="0">
              <a:solidFill>
                <a:schemeClr val="tx2"/>
              </a:solidFill>
              <a:latin typeface="Tahoma" panose="020B0604030504040204" pitchFamily="34" charset="0"/>
              <a:ea typeface="宋体" panose="02010600030101010101" pitchFamily="2" charset="-122"/>
            </a:endParaRPr>
          </a:p>
        </p:txBody>
      </p:sp>
      <p:sp>
        <p:nvSpPr>
          <p:cNvPr id="37891" name="Rectangle 4"/>
          <p:cNvSpPr/>
          <p:nvPr/>
        </p:nvSpPr>
        <p:spPr>
          <a:xfrm>
            <a:off x="684213" y="2492375"/>
            <a:ext cx="7802562" cy="822325"/>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b="1" dirty="0">
                <a:latin typeface="Tahoma" panose="020B0604030504040204" pitchFamily="34" charset="0"/>
                <a:ea typeface="宋体" panose="02010600030101010101" pitchFamily="2" charset="-122"/>
              </a:rPr>
              <a:t>因果图又叫鱼刺图，用来罗列问题的原因，并将众多的原因分类、分层的图形。</a:t>
            </a:r>
            <a:endParaRPr lang="zh-CN" altLang="zh-CN" b="1" dirty="0">
              <a:latin typeface="Tahoma" panose="020B0604030504040204" pitchFamily="34" charset="0"/>
              <a:ea typeface="宋体" panose="02010600030101010101" pitchFamily="2" charset="-122"/>
            </a:endParaRPr>
          </a:p>
        </p:txBody>
      </p:sp>
      <p:pic>
        <p:nvPicPr>
          <p:cNvPr id="37892" name="Picture 5" descr="11"/>
          <p:cNvPicPr>
            <a:picLocks noChangeAspect="1"/>
          </p:cNvPicPr>
          <p:nvPr/>
        </p:nvPicPr>
        <p:blipFill>
          <a:blip r:embed="rId1"/>
          <a:stretch>
            <a:fillRect/>
          </a:stretch>
        </p:blipFill>
        <p:spPr>
          <a:xfrm>
            <a:off x="827088" y="3500438"/>
            <a:ext cx="7632700" cy="2808287"/>
          </a:xfrm>
          <a:prstGeom prst="rect">
            <a:avLst/>
          </a:prstGeom>
          <a:noFill/>
          <a:ln w="9525">
            <a:noFill/>
          </a:ln>
        </p:spPr>
      </p:pic>
      <p:sp>
        <p:nvSpPr>
          <p:cNvPr id="37893"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三、生产现场的质量控制</a:t>
            </a:r>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2"/>
          <p:cNvSpPr/>
          <p:nvPr>
            <p:ph type="title"/>
          </p:nvPr>
        </p:nvSpPr>
        <p:spPr>
          <a:xfrm>
            <a:off x="1258888" y="549275"/>
            <a:ext cx="7075487" cy="863600"/>
          </a:xfrm>
          <a:ln/>
        </p:spPr>
        <p:txBody>
          <a:bodyPr vert="horz" wrap="square" lIns="91440" tIns="45720" rIns="91440" bIns="45720" anchor="ctr" anchorCtr="0"/>
          <a:p>
            <a:pPr marL="900430" indent="-900430" eaLnBrk="1" hangingPunct="1"/>
            <a:r>
              <a:rPr lang="zh-CN" altLang="zh-CN" sz="2700" dirty="0"/>
              <a:t>案例：某车间生产效率一直偏低，连续三个月均在定额指标65%—75%之间。</a:t>
            </a:r>
            <a:endParaRPr lang="zh-CN" altLang="zh-CN" sz="2700" dirty="0"/>
          </a:p>
        </p:txBody>
      </p:sp>
      <p:sp>
        <p:nvSpPr>
          <p:cNvPr id="38915" name="Rectangle 3"/>
          <p:cNvSpPr/>
          <p:nvPr>
            <p:ph idx="1" hasCustomPrompt="1"/>
          </p:nvPr>
        </p:nvSpPr>
        <p:spPr>
          <a:xfrm>
            <a:off x="457200" y="1552575"/>
            <a:ext cx="8229600" cy="4573588"/>
          </a:xfrm>
          <a:ln/>
        </p:spPr>
        <p:txBody>
          <a:bodyPr vert="horz" wrap="square" lIns="91440" tIns="45720" rIns="91440" bIns="45720" anchor="t" anchorCtr="0"/>
          <a:p>
            <a:pPr marL="812800" indent="-448945" eaLnBrk="1" hangingPunct="1">
              <a:buNone/>
            </a:pPr>
            <a:r>
              <a:rPr lang="zh-CN" altLang="zh-CN" dirty="0"/>
              <a:t>步骤一：特性为“生产效率低落”</a:t>
            </a:r>
            <a:endParaRPr lang="zh-CN" altLang="zh-CN" dirty="0"/>
          </a:p>
          <a:p>
            <a:pPr marL="812800" indent="-448945" eaLnBrk="1" hangingPunct="1">
              <a:buNone/>
            </a:pPr>
            <a:endParaRPr lang="zh-CN" altLang="zh-CN" dirty="0"/>
          </a:p>
          <a:p>
            <a:pPr marL="812800" indent="-448945" eaLnBrk="1" hangingPunct="1">
              <a:buNone/>
            </a:pPr>
            <a:endParaRPr lang="zh-CN" altLang="zh-CN" sz="2800" dirty="0"/>
          </a:p>
          <a:p>
            <a:pPr marL="812800" indent="-448945" eaLnBrk="1" hangingPunct="1">
              <a:buNone/>
            </a:pPr>
            <a:r>
              <a:rPr lang="zh-CN" altLang="zh-CN" dirty="0"/>
              <a:t>步骤二：找出大方向原因，从5M1E方向着手</a:t>
            </a:r>
            <a:endParaRPr lang="zh-CN" altLang="zh-CN" dirty="0"/>
          </a:p>
          <a:p>
            <a:pPr marL="812800" indent="-448945" eaLnBrk="1" hangingPunct="1">
              <a:buNone/>
            </a:pPr>
            <a:endParaRPr lang="zh-CN" altLang="zh-CN" sz="2800" dirty="0"/>
          </a:p>
          <a:p>
            <a:pPr marL="812800" indent="-448945" eaLnBrk="1" hangingPunct="1">
              <a:buNone/>
            </a:pPr>
            <a:endParaRPr lang="zh-CN" altLang="zh-CN" sz="2800" dirty="0"/>
          </a:p>
        </p:txBody>
      </p:sp>
      <p:sp>
        <p:nvSpPr>
          <p:cNvPr id="38916" name="Line 4"/>
          <p:cNvSpPr/>
          <p:nvPr/>
        </p:nvSpPr>
        <p:spPr>
          <a:xfrm flipH="1" flipV="1">
            <a:off x="2197100" y="4797425"/>
            <a:ext cx="501650" cy="647700"/>
          </a:xfrm>
          <a:prstGeom prst="line">
            <a:avLst/>
          </a:prstGeom>
          <a:ln w="9525" cap="flat" cmpd="sng">
            <a:solidFill>
              <a:schemeClr val="tx1"/>
            </a:solidFill>
            <a:prstDash val="solid"/>
            <a:headEnd type="none" w="med" len="med"/>
            <a:tailEnd type="none" w="med" len="med"/>
          </a:ln>
        </p:spPr>
      </p:sp>
      <p:sp>
        <p:nvSpPr>
          <p:cNvPr id="38917" name="Line 5"/>
          <p:cNvSpPr/>
          <p:nvPr/>
        </p:nvSpPr>
        <p:spPr>
          <a:xfrm flipH="1" flipV="1">
            <a:off x="3779838" y="4797425"/>
            <a:ext cx="430212" cy="647700"/>
          </a:xfrm>
          <a:prstGeom prst="line">
            <a:avLst/>
          </a:prstGeom>
          <a:ln w="9525" cap="flat" cmpd="sng">
            <a:solidFill>
              <a:schemeClr val="tx1"/>
            </a:solidFill>
            <a:prstDash val="solid"/>
            <a:headEnd type="none" w="med" len="med"/>
            <a:tailEnd type="none" w="med" len="med"/>
          </a:ln>
        </p:spPr>
      </p:sp>
      <p:sp>
        <p:nvSpPr>
          <p:cNvPr id="38918" name="Line 6"/>
          <p:cNvSpPr/>
          <p:nvPr/>
        </p:nvSpPr>
        <p:spPr>
          <a:xfrm flipH="1" flipV="1">
            <a:off x="5076825" y="4797425"/>
            <a:ext cx="501650" cy="647700"/>
          </a:xfrm>
          <a:prstGeom prst="line">
            <a:avLst/>
          </a:prstGeom>
          <a:ln w="9525" cap="flat" cmpd="sng">
            <a:solidFill>
              <a:schemeClr val="tx1"/>
            </a:solidFill>
            <a:prstDash val="solid"/>
            <a:headEnd type="none" w="med" len="med"/>
            <a:tailEnd type="none" w="med" len="med"/>
          </a:ln>
        </p:spPr>
      </p:sp>
      <p:sp>
        <p:nvSpPr>
          <p:cNvPr id="38919" name="Line 7"/>
          <p:cNvSpPr/>
          <p:nvPr/>
        </p:nvSpPr>
        <p:spPr>
          <a:xfrm flipH="1">
            <a:off x="2197100" y="5445125"/>
            <a:ext cx="501650" cy="503238"/>
          </a:xfrm>
          <a:prstGeom prst="line">
            <a:avLst/>
          </a:prstGeom>
          <a:ln w="9525" cap="flat" cmpd="sng">
            <a:solidFill>
              <a:schemeClr val="tx1"/>
            </a:solidFill>
            <a:prstDash val="solid"/>
            <a:headEnd type="none" w="med" len="med"/>
            <a:tailEnd type="none" w="med" len="med"/>
          </a:ln>
        </p:spPr>
      </p:sp>
      <p:sp>
        <p:nvSpPr>
          <p:cNvPr id="38920" name="Line 8"/>
          <p:cNvSpPr/>
          <p:nvPr/>
        </p:nvSpPr>
        <p:spPr>
          <a:xfrm flipH="1">
            <a:off x="3636963" y="5445125"/>
            <a:ext cx="573087" cy="503238"/>
          </a:xfrm>
          <a:prstGeom prst="line">
            <a:avLst/>
          </a:prstGeom>
          <a:ln w="9525" cap="flat" cmpd="sng">
            <a:solidFill>
              <a:schemeClr val="tx1"/>
            </a:solidFill>
            <a:prstDash val="solid"/>
            <a:headEnd type="none" w="med" len="med"/>
            <a:tailEnd type="none" w="med" len="med"/>
          </a:ln>
        </p:spPr>
      </p:sp>
      <p:sp>
        <p:nvSpPr>
          <p:cNvPr id="38921" name="Line 9"/>
          <p:cNvSpPr/>
          <p:nvPr/>
        </p:nvSpPr>
        <p:spPr>
          <a:xfrm flipH="1">
            <a:off x="5076825" y="5445125"/>
            <a:ext cx="501650" cy="503238"/>
          </a:xfrm>
          <a:prstGeom prst="line">
            <a:avLst/>
          </a:prstGeom>
          <a:ln w="9525" cap="flat" cmpd="sng">
            <a:solidFill>
              <a:schemeClr val="tx1"/>
            </a:solidFill>
            <a:prstDash val="solid"/>
            <a:headEnd type="none" w="med" len="med"/>
            <a:tailEnd type="none" w="med" len="med"/>
          </a:ln>
        </p:spPr>
      </p:sp>
      <p:sp>
        <p:nvSpPr>
          <p:cNvPr id="38922" name="Line 10"/>
          <p:cNvSpPr/>
          <p:nvPr/>
        </p:nvSpPr>
        <p:spPr>
          <a:xfrm>
            <a:off x="1908175" y="2997200"/>
            <a:ext cx="4248150" cy="0"/>
          </a:xfrm>
          <a:prstGeom prst="line">
            <a:avLst/>
          </a:prstGeom>
          <a:ln w="9525" cap="flat" cmpd="sng">
            <a:solidFill>
              <a:schemeClr val="tx1"/>
            </a:solidFill>
            <a:prstDash val="solid"/>
            <a:headEnd type="none" w="med" len="med"/>
            <a:tailEnd type="triangle" w="med" len="med"/>
          </a:ln>
        </p:spPr>
      </p:sp>
      <p:sp>
        <p:nvSpPr>
          <p:cNvPr id="38923" name="Text Box 11"/>
          <p:cNvSpPr txBox="1"/>
          <p:nvPr/>
        </p:nvSpPr>
        <p:spPr>
          <a:xfrm>
            <a:off x="6372225" y="2781300"/>
            <a:ext cx="2087563" cy="427038"/>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生产效率低落</a:t>
            </a:r>
            <a:endParaRPr lang="zh-CN" altLang="zh-CN" sz="2200" dirty="0">
              <a:ea typeface="宋体" panose="02010600030101010101" pitchFamily="2" charset="-122"/>
            </a:endParaRPr>
          </a:p>
        </p:txBody>
      </p:sp>
      <p:sp>
        <p:nvSpPr>
          <p:cNvPr id="38924" name="Text Box 12"/>
          <p:cNvSpPr txBox="1"/>
          <p:nvPr/>
        </p:nvSpPr>
        <p:spPr>
          <a:xfrm>
            <a:off x="1692275" y="4365625"/>
            <a:ext cx="1008063" cy="436563"/>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环境</a:t>
            </a:r>
            <a:endParaRPr lang="zh-CN" altLang="zh-CN" sz="2200" dirty="0">
              <a:ea typeface="宋体" panose="02010600030101010101" pitchFamily="2" charset="-122"/>
            </a:endParaRPr>
          </a:p>
        </p:txBody>
      </p:sp>
      <p:sp>
        <p:nvSpPr>
          <p:cNvPr id="38925" name="Text Box 13"/>
          <p:cNvSpPr txBox="1"/>
          <p:nvPr/>
        </p:nvSpPr>
        <p:spPr>
          <a:xfrm>
            <a:off x="3132138" y="4365625"/>
            <a:ext cx="1008062" cy="436563"/>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管理</a:t>
            </a:r>
            <a:endParaRPr lang="zh-CN" altLang="zh-CN" sz="2200" dirty="0">
              <a:ea typeface="宋体" panose="02010600030101010101" pitchFamily="2" charset="-122"/>
            </a:endParaRPr>
          </a:p>
        </p:txBody>
      </p:sp>
      <p:sp>
        <p:nvSpPr>
          <p:cNvPr id="38926" name="Text Box 14"/>
          <p:cNvSpPr txBox="1"/>
          <p:nvPr/>
        </p:nvSpPr>
        <p:spPr>
          <a:xfrm>
            <a:off x="4572000" y="4365625"/>
            <a:ext cx="1008063" cy="436563"/>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人员</a:t>
            </a:r>
            <a:endParaRPr lang="zh-CN" altLang="zh-CN" sz="2200" dirty="0">
              <a:ea typeface="宋体" panose="02010600030101010101" pitchFamily="2" charset="-122"/>
            </a:endParaRPr>
          </a:p>
        </p:txBody>
      </p:sp>
      <p:sp>
        <p:nvSpPr>
          <p:cNvPr id="38927" name="Text Box 15"/>
          <p:cNvSpPr txBox="1"/>
          <p:nvPr/>
        </p:nvSpPr>
        <p:spPr>
          <a:xfrm>
            <a:off x="1765300" y="5948363"/>
            <a:ext cx="1008063"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方法</a:t>
            </a:r>
            <a:endParaRPr lang="zh-CN" altLang="zh-CN" sz="2200" dirty="0">
              <a:ea typeface="宋体" panose="02010600030101010101" pitchFamily="2" charset="-122"/>
            </a:endParaRPr>
          </a:p>
        </p:txBody>
      </p:sp>
      <p:sp>
        <p:nvSpPr>
          <p:cNvPr id="38928" name="Text Box 16"/>
          <p:cNvSpPr txBox="1"/>
          <p:nvPr/>
        </p:nvSpPr>
        <p:spPr>
          <a:xfrm>
            <a:off x="3132138" y="5948363"/>
            <a:ext cx="1008062"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材料</a:t>
            </a:r>
            <a:endParaRPr lang="zh-CN" altLang="zh-CN" sz="2200" dirty="0">
              <a:ea typeface="宋体" panose="02010600030101010101" pitchFamily="2" charset="-122"/>
            </a:endParaRPr>
          </a:p>
        </p:txBody>
      </p:sp>
      <p:sp>
        <p:nvSpPr>
          <p:cNvPr id="38929" name="Text Box 17"/>
          <p:cNvSpPr txBox="1"/>
          <p:nvPr/>
        </p:nvSpPr>
        <p:spPr>
          <a:xfrm>
            <a:off x="4500563" y="5948363"/>
            <a:ext cx="1008062"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机器</a:t>
            </a:r>
            <a:endParaRPr lang="zh-CN" altLang="zh-CN" sz="2200" dirty="0">
              <a:ea typeface="宋体" panose="02010600030101010101" pitchFamily="2" charset="-122"/>
            </a:endParaRPr>
          </a:p>
        </p:txBody>
      </p:sp>
      <p:sp>
        <p:nvSpPr>
          <p:cNvPr id="38930" name="Line 18"/>
          <p:cNvSpPr/>
          <p:nvPr/>
        </p:nvSpPr>
        <p:spPr>
          <a:xfrm>
            <a:off x="1908175" y="5445125"/>
            <a:ext cx="4248150" cy="1588"/>
          </a:xfrm>
          <a:prstGeom prst="line">
            <a:avLst/>
          </a:prstGeom>
          <a:ln w="9525" cap="flat" cmpd="sng">
            <a:solidFill>
              <a:schemeClr val="tx1"/>
            </a:solidFill>
            <a:prstDash val="solid"/>
            <a:headEnd type="none" w="med" len="med"/>
            <a:tailEnd type="triangle" w="med" len="med"/>
          </a:ln>
        </p:spPr>
      </p:sp>
      <p:sp>
        <p:nvSpPr>
          <p:cNvPr id="38931" name="Text Box 19"/>
          <p:cNvSpPr txBox="1"/>
          <p:nvPr/>
        </p:nvSpPr>
        <p:spPr>
          <a:xfrm>
            <a:off x="6229350" y="5229225"/>
            <a:ext cx="2087563" cy="427038"/>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生产效率低落</a:t>
            </a:r>
            <a:endParaRPr lang="zh-CN" altLang="zh-CN" sz="2200" dirty="0">
              <a:ea typeface="宋体" panose="02010600030101010101" pitchFamily="2"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2"/>
          <p:cNvSpPr>
            <a:spLocks noGrp="1"/>
          </p:cNvSpPr>
          <p:nvPr>
            <p:ph type="title"/>
          </p:nvPr>
        </p:nvSpPr>
        <p:spPr>
          <a:xfrm>
            <a:off x="723900" y="279400"/>
            <a:ext cx="7985125" cy="482600"/>
          </a:xfrm>
          <a:ln/>
        </p:spPr>
        <p:txBody>
          <a:bodyPr vert="horz" wrap="square" lIns="91440" tIns="45720" rIns="91440" bIns="45720" anchor="ctr" anchorCtr="0"/>
          <a:p>
            <a:pPr marL="900430" indent="-900430" eaLnBrk="1" hangingPunct="1"/>
            <a:r>
              <a:rPr lang="zh-CN" altLang="zh-CN" sz="3600" b="1" dirty="0"/>
              <a:t>步骤三：找出形成大原因之小原因</a:t>
            </a:r>
            <a:endParaRPr lang="zh-CN" altLang="zh-CN" sz="3600" b="1" dirty="0"/>
          </a:p>
        </p:txBody>
      </p:sp>
      <p:sp>
        <p:nvSpPr>
          <p:cNvPr id="39939" name="Rectangle 3"/>
          <p:cNvSpPr>
            <a:spLocks noGrp="1"/>
          </p:cNvSpPr>
          <p:nvPr>
            <p:ph idx="1" hasCustomPrompt="1"/>
          </p:nvPr>
        </p:nvSpPr>
        <p:spPr>
          <a:xfrm>
            <a:off x="914400" y="1701800"/>
            <a:ext cx="7772400" cy="4429125"/>
          </a:xfrm>
          <a:ln/>
        </p:spPr>
        <p:txBody>
          <a:bodyPr vert="horz" wrap="square" lIns="91440" tIns="45720" rIns="91440" bIns="45720" anchor="t" anchorCtr="0"/>
          <a:p>
            <a:pPr marL="812800" indent="-448945" eaLnBrk="1" hangingPunct="1"/>
            <a:endParaRPr lang="zh-CN" altLang="zh-CN" dirty="0"/>
          </a:p>
          <a:p>
            <a:pPr marL="812800" indent="-448945" eaLnBrk="1" hangingPunct="1"/>
            <a:endParaRPr lang="zh-CN" altLang="zh-CN" dirty="0"/>
          </a:p>
          <a:p>
            <a:pPr marL="812800" indent="-448945" eaLnBrk="1" hangingPunct="1">
              <a:buNone/>
            </a:pPr>
            <a:endParaRPr lang="zh-CN" altLang="zh-CN" sz="2800" dirty="0"/>
          </a:p>
        </p:txBody>
      </p:sp>
      <p:sp>
        <p:nvSpPr>
          <p:cNvPr id="39940" name="Text Box 4"/>
          <p:cNvSpPr txBox="1"/>
          <p:nvPr/>
        </p:nvSpPr>
        <p:spPr>
          <a:xfrm>
            <a:off x="7019925" y="0"/>
            <a:ext cx="2124075" cy="366713"/>
          </a:xfrm>
          <a:prstGeom prst="rect">
            <a:avLst/>
          </a:prstGeom>
          <a:solidFill>
            <a:srgbClr val="99CC00">
              <a:alpha val="23921"/>
            </a:srgbClr>
          </a:solid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algn="ctr" defTabSz="914400" eaLnBrk="1" hangingPunct="1">
              <a:spcBef>
                <a:spcPct val="50000"/>
              </a:spcBef>
              <a:buNone/>
            </a:pPr>
            <a:r>
              <a:rPr lang="zh-CN" altLang="zh-CN" sz="1800" dirty="0">
                <a:ea typeface="华文隶书" panose="02010800040101010101" pitchFamily="2" charset="-122"/>
              </a:rPr>
              <a:t>生产车间管理实务</a:t>
            </a:r>
            <a:endParaRPr lang="zh-CN" altLang="zh-CN" sz="1800" dirty="0">
              <a:ea typeface="华文隶书" panose="02010800040101010101" pitchFamily="2" charset="-122"/>
            </a:endParaRPr>
          </a:p>
        </p:txBody>
      </p:sp>
      <p:sp>
        <p:nvSpPr>
          <p:cNvPr id="39941" name="Line 5"/>
          <p:cNvSpPr/>
          <p:nvPr/>
        </p:nvSpPr>
        <p:spPr>
          <a:xfrm flipH="1" flipV="1">
            <a:off x="2124075" y="2349500"/>
            <a:ext cx="574675" cy="1727200"/>
          </a:xfrm>
          <a:prstGeom prst="line">
            <a:avLst/>
          </a:prstGeom>
          <a:ln w="9525" cap="flat" cmpd="sng">
            <a:solidFill>
              <a:schemeClr val="tx1"/>
            </a:solidFill>
            <a:prstDash val="solid"/>
            <a:headEnd type="none" w="med" len="med"/>
            <a:tailEnd type="none" w="med" len="med"/>
          </a:ln>
        </p:spPr>
      </p:sp>
      <p:sp>
        <p:nvSpPr>
          <p:cNvPr id="39942" name="Line 6"/>
          <p:cNvSpPr/>
          <p:nvPr/>
        </p:nvSpPr>
        <p:spPr>
          <a:xfrm flipH="1" flipV="1">
            <a:off x="3563938" y="2349500"/>
            <a:ext cx="646112" cy="1727200"/>
          </a:xfrm>
          <a:prstGeom prst="line">
            <a:avLst/>
          </a:prstGeom>
          <a:ln w="9525" cap="flat" cmpd="sng">
            <a:solidFill>
              <a:schemeClr val="tx1"/>
            </a:solidFill>
            <a:prstDash val="solid"/>
            <a:headEnd type="none" w="med" len="med"/>
            <a:tailEnd type="none" w="med" len="med"/>
          </a:ln>
        </p:spPr>
      </p:sp>
      <p:sp>
        <p:nvSpPr>
          <p:cNvPr id="39943" name="Line 7"/>
          <p:cNvSpPr/>
          <p:nvPr/>
        </p:nvSpPr>
        <p:spPr>
          <a:xfrm flipH="1" flipV="1">
            <a:off x="4932363" y="2349500"/>
            <a:ext cx="646112" cy="1727200"/>
          </a:xfrm>
          <a:prstGeom prst="line">
            <a:avLst/>
          </a:prstGeom>
          <a:ln w="9525" cap="flat" cmpd="sng">
            <a:solidFill>
              <a:schemeClr val="tx1"/>
            </a:solidFill>
            <a:prstDash val="solid"/>
            <a:headEnd type="none" w="med" len="med"/>
            <a:tailEnd type="none" w="med" len="med"/>
          </a:ln>
        </p:spPr>
      </p:sp>
      <p:sp>
        <p:nvSpPr>
          <p:cNvPr id="39944" name="Line 8"/>
          <p:cNvSpPr/>
          <p:nvPr/>
        </p:nvSpPr>
        <p:spPr>
          <a:xfrm flipH="1">
            <a:off x="1619250" y="4076700"/>
            <a:ext cx="1079500" cy="1439863"/>
          </a:xfrm>
          <a:prstGeom prst="line">
            <a:avLst/>
          </a:prstGeom>
          <a:ln w="9525" cap="flat" cmpd="sng">
            <a:solidFill>
              <a:schemeClr val="tx1"/>
            </a:solidFill>
            <a:prstDash val="solid"/>
            <a:headEnd type="none" w="med" len="med"/>
            <a:tailEnd type="none" w="med" len="med"/>
          </a:ln>
        </p:spPr>
      </p:sp>
      <p:sp>
        <p:nvSpPr>
          <p:cNvPr id="39945" name="Line 9"/>
          <p:cNvSpPr/>
          <p:nvPr/>
        </p:nvSpPr>
        <p:spPr>
          <a:xfrm flipH="1">
            <a:off x="2771775" y="4076700"/>
            <a:ext cx="1008063" cy="1439863"/>
          </a:xfrm>
          <a:prstGeom prst="line">
            <a:avLst/>
          </a:prstGeom>
          <a:ln w="9525" cap="flat" cmpd="sng">
            <a:solidFill>
              <a:schemeClr val="tx1"/>
            </a:solidFill>
            <a:prstDash val="solid"/>
            <a:headEnd type="none" w="med" len="med"/>
            <a:tailEnd type="none" w="med" len="med"/>
          </a:ln>
        </p:spPr>
      </p:sp>
      <p:sp>
        <p:nvSpPr>
          <p:cNvPr id="39946" name="Line 10"/>
          <p:cNvSpPr/>
          <p:nvPr/>
        </p:nvSpPr>
        <p:spPr>
          <a:xfrm flipH="1">
            <a:off x="5148263" y="4076700"/>
            <a:ext cx="936625" cy="1439863"/>
          </a:xfrm>
          <a:prstGeom prst="line">
            <a:avLst/>
          </a:prstGeom>
          <a:ln w="9525" cap="flat" cmpd="sng">
            <a:solidFill>
              <a:schemeClr val="tx1"/>
            </a:solidFill>
            <a:prstDash val="solid"/>
            <a:headEnd type="none" w="med" len="med"/>
            <a:tailEnd type="none" w="med" len="med"/>
          </a:ln>
        </p:spPr>
      </p:sp>
      <p:sp>
        <p:nvSpPr>
          <p:cNvPr id="39947" name="Text Box 11"/>
          <p:cNvSpPr txBox="1"/>
          <p:nvPr/>
        </p:nvSpPr>
        <p:spPr>
          <a:xfrm>
            <a:off x="1476375" y="1916113"/>
            <a:ext cx="1008063"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环境</a:t>
            </a:r>
            <a:endParaRPr lang="zh-CN" altLang="zh-CN" sz="2200" dirty="0">
              <a:ea typeface="宋体" panose="02010600030101010101" pitchFamily="2" charset="-122"/>
            </a:endParaRPr>
          </a:p>
        </p:txBody>
      </p:sp>
      <p:sp>
        <p:nvSpPr>
          <p:cNvPr id="39948" name="Text Box 12"/>
          <p:cNvSpPr txBox="1"/>
          <p:nvPr/>
        </p:nvSpPr>
        <p:spPr>
          <a:xfrm>
            <a:off x="2916238" y="1916113"/>
            <a:ext cx="1008062"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管理</a:t>
            </a:r>
            <a:endParaRPr lang="zh-CN" altLang="zh-CN" sz="2200" dirty="0">
              <a:ea typeface="宋体" panose="02010600030101010101" pitchFamily="2" charset="-122"/>
            </a:endParaRPr>
          </a:p>
        </p:txBody>
      </p:sp>
      <p:sp>
        <p:nvSpPr>
          <p:cNvPr id="39949" name="Text Box 13"/>
          <p:cNvSpPr txBox="1"/>
          <p:nvPr/>
        </p:nvSpPr>
        <p:spPr>
          <a:xfrm>
            <a:off x="4356100" y="1916113"/>
            <a:ext cx="1008063"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人员</a:t>
            </a:r>
            <a:endParaRPr lang="zh-CN" altLang="zh-CN" sz="2200" dirty="0">
              <a:ea typeface="宋体" panose="02010600030101010101" pitchFamily="2" charset="-122"/>
            </a:endParaRPr>
          </a:p>
        </p:txBody>
      </p:sp>
      <p:sp>
        <p:nvSpPr>
          <p:cNvPr id="39950" name="Text Box 14"/>
          <p:cNvSpPr txBox="1"/>
          <p:nvPr/>
        </p:nvSpPr>
        <p:spPr>
          <a:xfrm>
            <a:off x="2268538" y="5516563"/>
            <a:ext cx="1008062"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方法</a:t>
            </a:r>
            <a:endParaRPr lang="zh-CN" altLang="zh-CN" sz="2200" dirty="0">
              <a:ea typeface="宋体" panose="02010600030101010101" pitchFamily="2" charset="-122"/>
            </a:endParaRPr>
          </a:p>
        </p:txBody>
      </p:sp>
      <p:sp>
        <p:nvSpPr>
          <p:cNvPr id="39951" name="Text Box 15"/>
          <p:cNvSpPr txBox="1"/>
          <p:nvPr/>
        </p:nvSpPr>
        <p:spPr>
          <a:xfrm>
            <a:off x="3492500" y="5516563"/>
            <a:ext cx="1008063"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材料</a:t>
            </a:r>
            <a:endParaRPr lang="zh-CN" altLang="zh-CN" sz="2200" dirty="0">
              <a:ea typeface="宋体" panose="02010600030101010101" pitchFamily="2" charset="-122"/>
            </a:endParaRPr>
          </a:p>
        </p:txBody>
      </p:sp>
      <p:sp>
        <p:nvSpPr>
          <p:cNvPr id="39952" name="Text Box 16"/>
          <p:cNvSpPr txBox="1"/>
          <p:nvPr/>
        </p:nvSpPr>
        <p:spPr>
          <a:xfrm>
            <a:off x="4716463" y="5516563"/>
            <a:ext cx="1008062"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机器</a:t>
            </a:r>
            <a:endParaRPr lang="zh-CN" altLang="zh-CN" sz="2200" dirty="0">
              <a:ea typeface="宋体" panose="02010600030101010101" pitchFamily="2" charset="-122"/>
            </a:endParaRPr>
          </a:p>
        </p:txBody>
      </p:sp>
      <p:sp>
        <p:nvSpPr>
          <p:cNvPr id="39953" name="Line 17"/>
          <p:cNvSpPr/>
          <p:nvPr/>
        </p:nvSpPr>
        <p:spPr>
          <a:xfrm>
            <a:off x="1908175" y="4076700"/>
            <a:ext cx="4679950" cy="1588"/>
          </a:xfrm>
          <a:prstGeom prst="line">
            <a:avLst/>
          </a:prstGeom>
          <a:ln w="9525" cap="flat" cmpd="sng">
            <a:solidFill>
              <a:schemeClr val="tx1"/>
            </a:solidFill>
            <a:prstDash val="solid"/>
            <a:headEnd type="none" w="med" len="med"/>
            <a:tailEnd type="triangle" w="med" len="med"/>
          </a:ln>
        </p:spPr>
      </p:sp>
      <p:sp>
        <p:nvSpPr>
          <p:cNvPr id="39954" name="Text Box 18"/>
          <p:cNvSpPr txBox="1"/>
          <p:nvPr/>
        </p:nvSpPr>
        <p:spPr>
          <a:xfrm>
            <a:off x="6516688" y="3860800"/>
            <a:ext cx="1943100" cy="427038"/>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生产效率低落</a:t>
            </a:r>
            <a:endParaRPr lang="zh-CN" altLang="zh-CN" sz="2200" dirty="0">
              <a:ea typeface="宋体" panose="02010600030101010101" pitchFamily="2" charset="-122"/>
            </a:endParaRPr>
          </a:p>
        </p:txBody>
      </p:sp>
      <p:sp>
        <p:nvSpPr>
          <p:cNvPr id="39955" name="Text Box 19"/>
          <p:cNvSpPr txBox="1"/>
          <p:nvPr/>
        </p:nvSpPr>
        <p:spPr>
          <a:xfrm>
            <a:off x="1042988" y="5516563"/>
            <a:ext cx="1008062"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品质</a:t>
            </a:r>
            <a:endParaRPr lang="zh-CN" altLang="zh-CN" sz="2200" dirty="0">
              <a:ea typeface="宋体" panose="02010600030101010101" pitchFamily="2" charset="-122"/>
            </a:endParaRPr>
          </a:p>
        </p:txBody>
      </p:sp>
      <p:sp>
        <p:nvSpPr>
          <p:cNvPr id="39956" name="Line 20"/>
          <p:cNvSpPr/>
          <p:nvPr/>
        </p:nvSpPr>
        <p:spPr>
          <a:xfrm flipH="1">
            <a:off x="3995738" y="4076700"/>
            <a:ext cx="1008062" cy="1439863"/>
          </a:xfrm>
          <a:prstGeom prst="line">
            <a:avLst/>
          </a:prstGeom>
          <a:ln w="9525" cap="flat" cmpd="sng">
            <a:solidFill>
              <a:schemeClr val="tx1"/>
            </a:solidFill>
            <a:prstDash val="solid"/>
            <a:headEnd type="none" w="med" len="med"/>
            <a:tailEnd type="none" w="med" len="med"/>
          </a:ln>
        </p:spPr>
      </p:sp>
      <p:sp>
        <p:nvSpPr>
          <p:cNvPr id="39957" name="Line 21"/>
          <p:cNvSpPr/>
          <p:nvPr/>
        </p:nvSpPr>
        <p:spPr>
          <a:xfrm flipH="1">
            <a:off x="1979613" y="2781300"/>
            <a:ext cx="288925" cy="1588"/>
          </a:xfrm>
          <a:prstGeom prst="line">
            <a:avLst/>
          </a:prstGeom>
          <a:ln w="9525" cap="flat" cmpd="sng">
            <a:solidFill>
              <a:schemeClr val="tx1"/>
            </a:solidFill>
            <a:prstDash val="solid"/>
            <a:headEnd type="none" w="med" len="med"/>
            <a:tailEnd type="none" w="med" len="med"/>
          </a:ln>
        </p:spPr>
      </p:sp>
      <p:sp>
        <p:nvSpPr>
          <p:cNvPr id="39958" name="Line 22"/>
          <p:cNvSpPr/>
          <p:nvPr/>
        </p:nvSpPr>
        <p:spPr>
          <a:xfrm flipH="1">
            <a:off x="2124075" y="3284538"/>
            <a:ext cx="288925" cy="1587"/>
          </a:xfrm>
          <a:prstGeom prst="line">
            <a:avLst/>
          </a:prstGeom>
          <a:ln w="9525" cap="flat" cmpd="sng">
            <a:solidFill>
              <a:schemeClr val="tx1"/>
            </a:solidFill>
            <a:prstDash val="solid"/>
            <a:headEnd type="none" w="med" len="med"/>
            <a:tailEnd type="none" w="med" len="med"/>
          </a:ln>
        </p:spPr>
      </p:sp>
      <p:sp>
        <p:nvSpPr>
          <p:cNvPr id="39959" name="Line 23"/>
          <p:cNvSpPr/>
          <p:nvPr/>
        </p:nvSpPr>
        <p:spPr>
          <a:xfrm flipH="1">
            <a:off x="2339975" y="2997200"/>
            <a:ext cx="288925" cy="1588"/>
          </a:xfrm>
          <a:prstGeom prst="line">
            <a:avLst/>
          </a:prstGeom>
          <a:ln w="9525" cap="flat" cmpd="sng">
            <a:solidFill>
              <a:schemeClr val="tx1"/>
            </a:solidFill>
            <a:prstDash val="solid"/>
            <a:headEnd type="none" w="med" len="med"/>
            <a:tailEnd type="none" w="med" len="med"/>
          </a:ln>
        </p:spPr>
      </p:sp>
      <p:sp>
        <p:nvSpPr>
          <p:cNvPr id="39960" name="Text Box 24"/>
          <p:cNvSpPr txBox="1"/>
          <p:nvPr/>
        </p:nvSpPr>
        <p:spPr>
          <a:xfrm>
            <a:off x="1331913" y="2565400"/>
            <a:ext cx="6477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温度</a:t>
            </a:r>
            <a:endParaRPr lang="zh-CN" altLang="zh-CN" sz="1400" dirty="0">
              <a:ea typeface="宋体" panose="02010600030101010101" pitchFamily="2" charset="-122"/>
            </a:endParaRPr>
          </a:p>
        </p:txBody>
      </p:sp>
      <p:sp>
        <p:nvSpPr>
          <p:cNvPr id="39961" name="Text Box 25"/>
          <p:cNvSpPr txBox="1"/>
          <p:nvPr/>
        </p:nvSpPr>
        <p:spPr>
          <a:xfrm>
            <a:off x="1476375" y="3141663"/>
            <a:ext cx="6477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湿度</a:t>
            </a:r>
            <a:endParaRPr lang="zh-CN" altLang="zh-CN" sz="1400" dirty="0">
              <a:ea typeface="宋体" panose="02010600030101010101" pitchFamily="2" charset="-122"/>
            </a:endParaRPr>
          </a:p>
        </p:txBody>
      </p:sp>
      <p:sp>
        <p:nvSpPr>
          <p:cNvPr id="39962" name="Text Box 26"/>
          <p:cNvSpPr txBox="1"/>
          <p:nvPr/>
        </p:nvSpPr>
        <p:spPr>
          <a:xfrm>
            <a:off x="2555875" y="2852738"/>
            <a:ext cx="6477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污染</a:t>
            </a:r>
            <a:endParaRPr lang="zh-CN" altLang="zh-CN" sz="1400" dirty="0">
              <a:ea typeface="宋体" panose="02010600030101010101" pitchFamily="2" charset="-122"/>
            </a:endParaRPr>
          </a:p>
        </p:txBody>
      </p:sp>
      <p:sp>
        <p:nvSpPr>
          <p:cNvPr id="39963" name="Line 27"/>
          <p:cNvSpPr/>
          <p:nvPr/>
        </p:nvSpPr>
        <p:spPr>
          <a:xfrm flipH="1">
            <a:off x="3635375" y="3357563"/>
            <a:ext cx="288925" cy="1587"/>
          </a:xfrm>
          <a:prstGeom prst="line">
            <a:avLst/>
          </a:prstGeom>
          <a:ln w="9525" cap="flat" cmpd="sng">
            <a:solidFill>
              <a:schemeClr val="tx1"/>
            </a:solidFill>
            <a:prstDash val="solid"/>
            <a:headEnd type="none" w="med" len="med"/>
            <a:tailEnd type="none" w="med" len="med"/>
          </a:ln>
        </p:spPr>
      </p:sp>
      <p:sp>
        <p:nvSpPr>
          <p:cNvPr id="39964" name="Line 28"/>
          <p:cNvSpPr/>
          <p:nvPr/>
        </p:nvSpPr>
        <p:spPr>
          <a:xfrm flipH="1">
            <a:off x="3348038" y="2565400"/>
            <a:ext cx="288925" cy="1588"/>
          </a:xfrm>
          <a:prstGeom prst="line">
            <a:avLst/>
          </a:prstGeom>
          <a:ln w="9525" cap="flat" cmpd="sng">
            <a:solidFill>
              <a:schemeClr val="tx1"/>
            </a:solidFill>
            <a:prstDash val="solid"/>
            <a:headEnd type="none" w="med" len="med"/>
            <a:tailEnd type="none" w="med" len="med"/>
          </a:ln>
        </p:spPr>
      </p:sp>
      <p:sp>
        <p:nvSpPr>
          <p:cNvPr id="39965" name="Line 29"/>
          <p:cNvSpPr/>
          <p:nvPr/>
        </p:nvSpPr>
        <p:spPr>
          <a:xfrm flipH="1">
            <a:off x="3779838" y="2852738"/>
            <a:ext cx="288925" cy="1587"/>
          </a:xfrm>
          <a:prstGeom prst="line">
            <a:avLst/>
          </a:prstGeom>
          <a:ln w="9525" cap="flat" cmpd="sng">
            <a:solidFill>
              <a:schemeClr val="tx1"/>
            </a:solidFill>
            <a:prstDash val="solid"/>
            <a:headEnd type="none" w="med" len="med"/>
            <a:tailEnd type="none" w="med" len="med"/>
          </a:ln>
        </p:spPr>
      </p:sp>
      <p:sp>
        <p:nvSpPr>
          <p:cNvPr id="39966" name="Line 30"/>
          <p:cNvSpPr/>
          <p:nvPr/>
        </p:nvSpPr>
        <p:spPr>
          <a:xfrm flipH="1">
            <a:off x="4067175" y="3644900"/>
            <a:ext cx="288925" cy="1588"/>
          </a:xfrm>
          <a:prstGeom prst="line">
            <a:avLst/>
          </a:prstGeom>
          <a:ln w="9525" cap="flat" cmpd="sng">
            <a:solidFill>
              <a:schemeClr val="tx1"/>
            </a:solidFill>
            <a:prstDash val="solid"/>
            <a:headEnd type="none" w="med" len="med"/>
            <a:tailEnd type="none" w="med" len="med"/>
          </a:ln>
        </p:spPr>
      </p:sp>
      <p:sp>
        <p:nvSpPr>
          <p:cNvPr id="39967" name="Text Box 31"/>
          <p:cNvSpPr txBox="1"/>
          <p:nvPr/>
        </p:nvSpPr>
        <p:spPr>
          <a:xfrm>
            <a:off x="2484438" y="2420938"/>
            <a:ext cx="936625"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薪资管理</a:t>
            </a:r>
            <a:endParaRPr lang="zh-CN" altLang="zh-CN" sz="1400" dirty="0">
              <a:ea typeface="宋体" panose="02010600030101010101" pitchFamily="2" charset="-122"/>
            </a:endParaRPr>
          </a:p>
        </p:txBody>
      </p:sp>
      <p:sp>
        <p:nvSpPr>
          <p:cNvPr id="39968" name="Text Box 32"/>
          <p:cNvSpPr txBox="1"/>
          <p:nvPr/>
        </p:nvSpPr>
        <p:spPr>
          <a:xfrm>
            <a:off x="2771775" y="3213100"/>
            <a:ext cx="936625"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考核制度</a:t>
            </a:r>
            <a:endParaRPr lang="zh-CN" altLang="zh-CN" sz="1400" dirty="0">
              <a:ea typeface="宋体" panose="02010600030101010101" pitchFamily="2" charset="-122"/>
            </a:endParaRPr>
          </a:p>
        </p:txBody>
      </p:sp>
      <p:sp>
        <p:nvSpPr>
          <p:cNvPr id="39969" name="Text Box 33"/>
          <p:cNvSpPr txBox="1"/>
          <p:nvPr/>
        </p:nvSpPr>
        <p:spPr>
          <a:xfrm>
            <a:off x="4067175" y="2708275"/>
            <a:ext cx="936625"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管理人员</a:t>
            </a:r>
            <a:endParaRPr lang="zh-CN" altLang="zh-CN" sz="1400" dirty="0">
              <a:ea typeface="宋体" panose="02010600030101010101" pitchFamily="2" charset="-122"/>
            </a:endParaRPr>
          </a:p>
        </p:txBody>
      </p:sp>
      <p:sp>
        <p:nvSpPr>
          <p:cNvPr id="39970" name="Text Box 34"/>
          <p:cNvSpPr txBox="1"/>
          <p:nvPr/>
        </p:nvSpPr>
        <p:spPr>
          <a:xfrm>
            <a:off x="4356100" y="3500438"/>
            <a:ext cx="720725"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变化多</a:t>
            </a:r>
            <a:endParaRPr lang="zh-CN" altLang="zh-CN" sz="1400" dirty="0">
              <a:ea typeface="宋体" panose="02010600030101010101" pitchFamily="2" charset="-122"/>
            </a:endParaRPr>
          </a:p>
        </p:txBody>
      </p:sp>
      <p:sp>
        <p:nvSpPr>
          <p:cNvPr id="39971" name="Line 35"/>
          <p:cNvSpPr/>
          <p:nvPr/>
        </p:nvSpPr>
        <p:spPr>
          <a:xfrm flipH="1">
            <a:off x="4932363" y="3213100"/>
            <a:ext cx="288925" cy="1588"/>
          </a:xfrm>
          <a:prstGeom prst="line">
            <a:avLst/>
          </a:prstGeom>
          <a:ln w="9525" cap="flat" cmpd="sng">
            <a:solidFill>
              <a:schemeClr val="tx1"/>
            </a:solidFill>
            <a:prstDash val="solid"/>
            <a:headEnd type="none" w="med" len="med"/>
            <a:tailEnd type="none" w="med" len="med"/>
          </a:ln>
        </p:spPr>
      </p:sp>
      <p:sp>
        <p:nvSpPr>
          <p:cNvPr id="39972" name="Line 36"/>
          <p:cNvSpPr/>
          <p:nvPr/>
        </p:nvSpPr>
        <p:spPr>
          <a:xfrm flipH="1">
            <a:off x="5076825" y="2708275"/>
            <a:ext cx="288925" cy="1588"/>
          </a:xfrm>
          <a:prstGeom prst="line">
            <a:avLst/>
          </a:prstGeom>
          <a:ln w="9525" cap="flat" cmpd="sng">
            <a:solidFill>
              <a:schemeClr val="tx1"/>
            </a:solidFill>
            <a:prstDash val="solid"/>
            <a:headEnd type="none" w="med" len="med"/>
            <a:tailEnd type="none" w="med" len="med"/>
          </a:ln>
        </p:spPr>
      </p:sp>
      <p:sp>
        <p:nvSpPr>
          <p:cNvPr id="39973" name="Line 37"/>
          <p:cNvSpPr/>
          <p:nvPr/>
        </p:nvSpPr>
        <p:spPr>
          <a:xfrm flipH="1">
            <a:off x="5364163" y="3500438"/>
            <a:ext cx="288925" cy="1587"/>
          </a:xfrm>
          <a:prstGeom prst="line">
            <a:avLst/>
          </a:prstGeom>
          <a:ln w="9525" cap="flat" cmpd="sng">
            <a:solidFill>
              <a:schemeClr val="tx1"/>
            </a:solidFill>
            <a:prstDash val="solid"/>
            <a:headEnd type="none" w="med" len="med"/>
            <a:tailEnd type="none" w="med" len="med"/>
          </a:ln>
        </p:spPr>
      </p:sp>
      <p:sp>
        <p:nvSpPr>
          <p:cNvPr id="39974" name="Line 38"/>
          <p:cNvSpPr/>
          <p:nvPr/>
        </p:nvSpPr>
        <p:spPr>
          <a:xfrm flipH="1">
            <a:off x="5148263" y="3860800"/>
            <a:ext cx="288925" cy="1588"/>
          </a:xfrm>
          <a:prstGeom prst="line">
            <a:avLst/>
          </a:prstGeom>
          <a:ln w="9525" cap="flat" cmpd="sng">
            <a:solidFill>
              <a:schemeClr val="tx1"/>
            </a:solidFill>
            <a:prstDash val="solid"/>
            <a:headEnd type="none" w="med" len="med"/>
            <a:tailEnd type="none" w="med" len="med"/>
          </a:ln>
        </p:spPr>
      </p:sp>
      <p:sp>
        <p:nvSpPr>
          <p:cNvPr id="39975" name="Text Box 39"/>
          <p:cNvSpPr txBox="1"/>
          <p:nvPr/>
        </p:nvSpPr>
        <p:spPr>
          <a:xfrm>
            <a:off x="4067175" y="3068638"/>
            <a:ext cx="936625"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缺乏训练</a:t>
            </a:r>
            <a:endParaRPr lang="zh-CN" altLang="zh-CN" sz="1400" dirty="0">
              <a:ea typeface="宋体" panose="02010600030101010101" pitchFamily="2" charset="-122"/>
            </a:endParaRPr>
          </a:p>
        </p:txBody>
      </p:sp>
      <p:sp>
        <p:nvSpPr>
          <p:cNvPr id="39976" name="Text Box 40"/>
          <p:cNvSpPr txBox="1"/>
          <p:nvPr/>
        </p:nvSpPr>
        <p:spPr>
          <a:xfrm>
            <a:off x="4572000" y="3716338"/>
            <a:ext cx="720725"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士气</a:t>
            </a:r>
            <a:endParaRPr lang="zh-CN" altLang="zh-CN" sz="1400" dirty="0">
              <a:ea typeface="宋体" panose="02010600030101010101" pitchFamily="2" charset="-122"/>
            </a:endParaRPr>
          </a:p>
        </p:txBody>
      </p:sp>
      <p:sp>
        <p:nvSpPr>
          <p:cNvPr id="39977" name="Text Box 41"/>
          <p:cNvSpPr txBox="1"/>
          <p:nvPr/>
        </p:nvSpPr>
        <p:spPr>
          <a:xfrm>
            <a:off x="5364163" y="2565400"/>
            <a:ext cx="936625"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不足</a:t>
            </a:r>
            <a:endParaRPr lang="zh-CN" altLang="zh-CN" sz="1400" dirty="0">
              <a:ea typeface="宋体" panose="02010600030101010101" pitchFamily="2" charset="-122"/>
            </a:endParaRPr>
          </a:p>
        </p:txBody>
      </p:sp>
      <p:sp>
        <p:nvSpPr>
          <p:cNvPr id="39978" name="Text Box 42"/>
          <p:cNvSpPr txBox="1"/>
          <p:nvPr/>
        </p:nvSpPr>
        <p:spPr>
          <a:xfrm>
            <a:off x="5651500" y="3357563"/>
            <a:ext cx="936625"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生手多</a:t>
            </a:r>
            <a:endParaRPr lang="zh-CN" altLang="zh-CN" sz="1400" dirty="0">
              <a:ea typeface="宋体" panose="02010600030101010101" pitchFamily="2" charset="-122"/>
            </a:endParaRPr>
          </a:p>
        </p:txBody>
      </p:sp>
      <p:sp>
        <p:nvSpPr>
          <p:cNvPr id="39979" name="Line 43"/>
          <p:cNvSpPr/>
          <p:nvPr/>
        </p:nvSpPr>
        <p:spPr>
          <a:xfrm flipH="1">
            <a:off x="1979613" y="4652963"/>
            <a:ext cx="288925" cy="1587"/>
          </a:xfrm>
          <a:prstGeom prst="line">
            <a:avLst/>
          </a:prstGeom>
          <a:ln w="9525" cap="flat" cmpd="sng">
            <a:solidFill>
              <a:schemeClr val="tx1"/>
            </a:solidFill>
            <a:prstDash val="solid"/>
            <a:headEnd type="none" w="med" len="med"/>
            <a:tailEnd type="none" w="med" len="med"/>
          </a:ln>
        </p:spPr>
      </p:sp>
      <p:sp>
        <p:nvSpPr>
          <p:cNvPr id="39980" name="Line 44"/>
          <p:cNvSpPr/>
          <p:nvPr/>
        </p:nvSpPr>
        <p:spPr>
          <a:xfrm flipH="1">
            <a:off x="1619250" y="5157788"/>
            <a:ext cx="288925" cy="1587"/>
          </a:xfrm>
          <a:prstGeom prst="line">
            <a:avLst/>
          </a:prstGeom>
          <a:ln w="9525" cap="flat" cmpd="sng">
            <a:solidFill>
              <a:schemeClr val="tx1"/>
            </a:solidFill>
            <a:prstDash val="solid"/>
            <a:headEnd type="none" w="med" len="med"/>
            <a:tailEnd type="none" w="med" len="med"/>
          </a:ln>
        </p:spPr>
      </p:sp>
      <p:sp>
        <p:nvSpPr>
          <p:cNvPr id="39981" name="Text Box 45"/>
          <p:cNvSpPr txBox="1"/>
          <p:nvPr/>
        </p:nvSpPr>
        <p:spPr>
          <a:xfrm>
            <a:off x="1187450" y="4508500"/>
            <a:ext cx="8636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不良多</a:t>
            </a:r>
            <a:endParaRPr lang="zh-CN" altLang="zh-CN" sz="1400" dirty="0">
              <a:ea typeface="宋体" panose="02010600030101010101" pitchFamily="2" charset="-122"/>
            </a:endParaRPr>
          </a:p>
        </p:txBody>
      </p:sp>
      <p:sp>
        <p:nvSpPr>
          <p:cNvPr id="39982" name="Text Box 46"/>
          <p:cNvSpPr txBox="1"/>
          <p:nvPr/>
        </p:nvSpPr>
        <p:spPr>
          <a:xfrm>
            <a:off x="827088" y="5013325"/>
            <a:ext cx="865187"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维修多</a:t>
            </a:r>
            <a:endParaRPr lang="zh-CN" altLang="zh-CN" sz="1400" dirty="0">
              <a:ea typeface="宋体" panose="02010600030101010101" pitchFamily="2" charset="-122"/>
            </a:endParaRPr>
          </a:p>
        </p:txBody>
      </p:sp>
      <p:sp>
        <p:nvSpPr>
          <p:cNvPr id="39983" name="Text Box 47"/>
          <p:cNvSpPr txBox="1"/>
          <p:nvPr/>
        </p:nvSpPr>
        <p:spPr>
          <a:xfrm>
            <a:off x="1187450" y="4508500"/>
            <a:ext cx="8636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不良多</a:t>
            </a:r>
            <a:endParaRPr lang="zh-CN" altLang="zh-CN" sz="1400" dirty="0">
              <a:ea typeface="宋体" panose="02010600030101010101" pitchFamily="2" charset="-122"/>
            </a:endParaRPr>
          </a:p>
        </p:txBody>
      </p:sp>
      <p:sp>
        <p:nvSpPr>
          <p:cNvPr id="39984" name="Line 48"/>
          <p:cNvSpPr/>
          <p:nvPr/>
        </p:nvSpPr>
        <p:spPr>
          <a:xfrm flipH="1">
            <a:off x="3203575" y="4508500"/>
            <a:ext cx="288925" cy="1588"/>
          </a:xfrm>
          <a:prstGeom prst="line">
            <a:avLst/>
          </a:prstGeom>
          <a:ln w="9525" cap="flat" cmpd="sng">
            <a:solidFill>
              <a:schemeClr val="tx1"/>
            </a:solidFill>
            <a:prstDash val="solid"/>
            <a:headEnd type="none" w="med" len="med"/>
            <a:tailEnd type="none" w="med" len="med"/>
          </a:ln>
        </p:spPr>
      </p:sp>
      <p:sp>
        <p:nvSpPr>
          <p:cNvPr id="39985" name="Line 49"/>
          <p:cNvSpPr/>
          <p:nvPr/>
        </p:nvSpPr>
        <p:spPr>
          <a:xfrm flipH="1">
            <a:off x="2700338" y="5229225"/>
            <a:ext cx="288925" cy="1588"/>
          </a:xfrm>
          <a:prstGeom prst="line">
            <a:avLst/>
          </a:prstGeom>
          <a:ln w="9525" cap="flat" cmpd="sng">
            <a:solidFill>
              <a:schemeClr val="tx1"/>
            </a:solidFill>
            <a:prstDash val="solid"/>
            <a:headEnd type="none" w="med" len="med"/>
            <a:tailEnd type="none" w="med" len="med"/>
          </a:ln>
        </p:spPr>
      </p:sp>
      <p:sp>
        <p:nvSpPr>
          <p:cNvPr id="39986" name="Line 50"/>
          <p:cNvSpPr/>
          <p:nvPr/>
        </p:nvSpPr>
        <p:spPr>
          <a:xfrm flipH="1">
            <a:off x="3276600" y="4797425"/>
            <a:ext cx="288925" cy="1588"/>
          </a:xfrm>
          <a:prstGeom prst="line">
            <a:avLst/>
          </a:prstGeom>
          <a:ln w="9525" cap="flat" cmpd="sng">
            <a:solidFill>
              <a:schemeClr val="tx1"/>
            </a:solidFill>
            <a:prstDash val="solid"/>
            <a:headEnd type="none" w="med" len="med"/>
            <a:tailEnd type="none" w="med" len="med"/>
          </a:ln>
        </p:spPr>
      </p:sp>
      <p:sp>
        <p:nvSpPr>
          <p:cNvPr id="39987" name="Text Box 51"/>
          <p:cNvSpPr txBox="1"/>
          <p:nvPr/>
        </p:nvSpPr>
        <p:spPr>
          <a:xfrm>
            <a:off x="2411413" y="4365625"/>
            <a:ext cx="8636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场所乱</a:t>
            </a:r>
            <a:endParaRPr lang="zh-CN" altLang="zh-CN" sz="1400" dirty="0">
              <a:ea typeface="宋体" panose="02010600030101010101" pitchFamily="2" charset="-122"/>
            </a:endParaRPr>
          </a:p>
        </p:txBody>
      </p:sp>
      <p:sp>
        <p:nvSpPr>
          <p:cNvPr id="39988" name="Text Box 52"/>
          <p:cNvSpPr txBox="1"/>
          <p:nvPr/>
        </p:nvSpPr>
        <p:spPr>
          <a:xfrm>
            <a:off x="2051050" y="5084763"/>
            <a:ext cx="8636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工具</a:t>
            </a:r>
            <a:endParaRPr lang="zh-CN" altLang="zh-CN" sz="1400" dirty="0">
              <a:ea typeface="宋体" panose="02010600030101010101" pitchFamily="2" charset="-122"/>
            </a:endParaRPr>
          </a:p>
        </p:txBody>
      </p:sp>
      <p:sp>
        <p:nvSpPr>
          <p:cNvPr id="39989" name="Text Box 53"/>
          <p:cNvSpPr txBox="1"/>
          <p:nvPr/>
        </p:nvSpPr>
        <p:spPr>
          <a:xfrm>
            <a:off x="3419475" y="4652963"/>
            <a:ext cx="1008063"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没有标准</a:t>
            </a:r>
            <a:endParaRPr lang="zh-CN" altLang="zh-CN" sz="1400" dirty="0">
              <a:ea typeface="宋体" panose="02010600030101010101" pitchFamily="2" charset="-122"/>
            </a:endParaRPr>
          </a:p>
        </p:txBody>
      </p:sp>
      <p:sp>
        <p:nvSpPr>
          <p:cNvPr id="39990" name="Line 54"/>
          <p:cNvSpPr/>
          <p:nvPr/>
        </p:nvSpPr>
        <p:spPr>
          <a:xfrm flipH="1">
            <a:off x="3924300" y="5229225"/>
            <a:ext cx="288925" cy="1588"/>
          </a:xfrm>
          <a:prstGeom prst="line">
            <a:avLst/>
          </a:prstGeom>
          <a:ln w="9525" cap="flat" cmpd="sng">
            <a:solidFill>
              <a:schemeClr val="tx1"/>
            </a:solidFill>
            <a:prstDash val="solid"/>
            <a:headEnd type="none" w="med" len="med"/>
            <a:tailEnd type="none" w="med" len="med"/>
          </a:ln>
        </p:spPr>
      </p:sp>
      <p:sp>
        <p:nvSpPr>
          <p:cNvPr id="39991" name="Line 55"/>
          <p:cNvSpPr/>
          <p:nvPr/>
        </p:nvSpPr>
        <p:spPr>
          <a:xfrm flipH="1">
            <a:off x="4716463" y="4508500"/>
            <a:ext cx="288925" cy="1588"/>
          </a:xfrm>
          <a:prstGeom prst="line">
            <a:avLst/>
          </a:prstGeom>
          <a:ln w="9525" cap="flat" cmpd="sng">
            <a:solidFill>
              <a:schemeClr val="tx1"/>
            </a:solidFill>
            <a:prstDash val="solid"/>
            <a:headEnd type="none" w="med" len="med"/>
            <a:tailEnd type="none" w="med" len="med"/>
          </a:ln>
        </p:spPr>
      </p:sp>
      <p:sp>
        <p:nvSpPr>
          <p:cNvPr id="39992" name="Line 56"/>
          <p:cNvSpPr/>
          <p:nvPr/>
        </p:nvSpPr>
        <p:spPr>
          <a:xfrm flipH="1">
            <a:off x="4284663" y="5084763"/>
            <a:ext cx="288925" cy="1587"/>
          </a:xfrm>
          <a:prstGeom prst="line">
            <a:avLst/>
          </a:prstGeom>
          <a:ln w="9525" cap="flat" cmpd="sng">
            <a:solidFill>
              <a:schemeClr val="tx1"/>
            </a:solidFill>
            <a:prstDash val="solid"/>
            <a:headEnd type="none" w="med" len="med"/>
            <a:tailEnd type="none" w="med" len="med"/>
          </a:ln>
        </p:spPr>
      </p:sp>
      <p:sp>
        <p:nvSpPr>
          <p:cNvPr id="39993" name="Line 57"/>
          <p:cNvSpPr/>
          <p:nvPr/>
        </p:nvSpPr>
        <p:spPr>
          <a:xfrm flipH="1">
            <a:off x="5364163" y="4797425"/>
            <a:ext cx="288925" cy="1588"/>
          </a:xfrm>
          <a:prstGeom prst="line">
            <a:avLst/>
          </a:prstGeom>
          <a:ln w="9525" cap="flat" cmpd="sng">
            <a:solidFill>
              <a:schemeClr val="tx1"/>
            </a:solidFill>
            <a:prstDash val="solid"/>
            <a:headEnd type="none" w="med" len="med"/>
            <a:tailEnd type="none" w="med" len="med"/>
          </a:ln>
        </p:spPr>
      </p:sp>
      <p:sp>
        <p:nvSpPr>
          <p:cNvPr id="39994" name="Line 58"/>
          <p:cNvSpPr/>
          <p:nvPr/>
        </p:nvSpPr>
        <p:spPr>
          <a:xfrm flipH="1">
            <a:off x="5867400" y="4437063"/>
            <a:ext cx="288925" cy="1587"/>
          </a:xfrm>
          <a:prstGeom prst="line">
            <a:avLst/>
          </a:prstGeom>
          <a:ln w="9525" cap="flat" cmpd="sng">
            <a:solidFill>
              <a:schemeClr val="tx1"/>
            </a:solidFill>
            <a:prstDash val="solid"/>
            <a:headEnd type="none" w="med" len="med"/>
            <a:tailEnd type="none" w="med" len="med"/>
          </a:ln>
        </p:spPr>
      </p:sp>
      <p:sp>
        <p:nvSpPr>
          <p:cNvPr id="39995" name="Line 59"/>
          <p:cNvSpPr/>
          <p:nvPr/>
        </p:nvSpPr>
        <p:spPr>
          <a:xfrm flipH="1">
            <a:off x="5364163" y="5157788"/>
            <a:ext cx="288925" cy="1587"/>
          </a:xfrm>
          <a:prstGeom prst="line">
            <a:avLst/>
          </a:prstGeom>
          <a:ln w="9525" cap="flat" cmpd="sng">
            <a:solidFill>
              <a:schemeClr val="tx1"/>
            </a:solidFill>
            <a:prstDash val="solid"/>
            <a:headEnd type="none" w="med" len="med"/>
            <a:tailEnd type="none" w="med" len="med"/>
          </a:ln>
        </p:spPr>
      </p:sp>
      <p:sp>
        <p:nvSpPr>
          <p:cNvPr id="39996" name="Text Box 60"/>
          <p:cNvSpPr txBox="1"/>
          <p:nvPr/>
        </p:nvSpPr>
        <p:spPr>
          <a:xfrm>
            <a:off x="2987675" y="5084763"/>
            <a:ext cx="1008063"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经常中断</a:t>
            </a:r>
            <a:endParaRPr lang="zh-CN" altLang="zh-CN" sz="1400" dirty="0">
              <a:ea typeface="宋体" panose="02010600030101010101" pitchFamily="2" charset="-122"/>
            </a:endParaRPr>
          </a:p>
        </p:txBody>
      </p:sp>
      <p:sp>
        <p:nvSpPr>
          <p:cNvPr id="39997" name="Text Box 61"/>
          <p:cNvSpPr txBox="1"/>
          <p:nvPr/>
        </p:nvSpPr>
        <p:spPr>
          <a:xfrm>
            <a:off x="4932363" y="4365625"/>
            <a:ext cx="8636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不良多</a:t>
            </a:r>
            <a:endParaRPr lang="zh-CN" altLang="zh-CN" sz="1400" dirty="0">
              <a:ea typeface="宋体" panose="02010600030101010101" pitchFamily="2" charset="-122"/>
            </a:endParaRPr>
          </a:p>
        </p:txBody>
      </p:sp>
      <p:sp>
        <p:nvSpPr>
          <p:cNvPr id="39998" name="Text Box 62"/>
          <p:cNvSpPr txBox="1"/>
          <p:nvPr/>
        </p:nvSpPr>
        <p:spPr>
          <a:xfrm>
            <a:off x="4500563" y="4941888"/>
            <a:ext cx="8636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厂家多</a:t>
            </a:r>
            <a:endParaRPr lang="zh-CN" altLang="zh-CN" sz="1400" dirty="0">
              <a:ea typeface="宋体" panose="02010600030101010101" pitchFamily="2" charset="-122"/>
            </a:endParaRPr>
          </a:p>
        </p:txBody>
      </p:sp>
      <p:sp>
        <p:nvSpPr>
          <p:cNvPr id="39999" name="Text Box 63"/>
          <p:cNvSpPr txBox="1"/>
          <p:nvPr/>
        </p:nvSpPr>
        <p:spPr>
          <a:xfrm>
            <a:off x="4427538" y="4652963"/>
            <a:ext cx="1008062"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开机率低</a:t>
            </a:r>
            <a:endParaRPr lang="zh-CN" altLang="zh-CN" sz="1400" dirty="0">
              <a:ea typeface="宋体" panose="02010600030101010101" pitchFamily="2" charset="-122"/>
            </a:endParaRPr>
          </a:p>
        </p:txBody>
      </p:sp>
      <p:sp>
        <p:nvSpPr>
          <p:cNvPr id="40000" name="Text Box 64"/>
          <p:cNvSpPr txBox="1"/>
          <p:nvPr/>
        </p:nvSpPr>
        <p:spPr>
          <a:xfrm>
            <a:off x="6084888" y="4292600"/>
            <a:ext cx="719137"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不足</a:t>
            </a:r>
            <a:endParaRPr lang="zh-CN" altLang="zh-CN" sz="1400" dirty="0">
              <a:ea typeface="宋体" panose="02010600030101010101" pitchFamily="2" charset="-122"/>
            </a:endParaRPr>
          </a:p>
        </p:txBody>
      </p:sp>
      <p:sp>
        <p:nvSpPr>
          <p:cNvPr id="40001" name="Text Box 65"/>
          <p:cNvSpPr txBox="1"/>
          <p:nvPr/>
        </p:nvSpPr>
        <p:spPr>
          <a:xfrm>
            <a:off x="5580063" y="5013325"/>
            <a:ext cx="8636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故障高</a:t>
            </a:r>
            <a:endParaRPr lang="zh-CN" altLang="zh-CN" sz="1400" dirty="0">
              <a:ea typeface="宋体" panose="02010600030101010101" pitchFamily="2"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2"/>
          <p:cNvSpPr>
            <a:spLocks noGrp="1"/>
          </p:cNvSpPr>
          <p:nvPr>
            <p:ph type="title"/>
          </p:nvPr>
        </p:nvSpPr>
        <p:spPr>
          <a:xfrm>
            <a:off x="419100" y="338138"/>
            <a:ext cx="7908925" cy="482600"/>
          </a:xfrm>
          <a:ln/>
        </p:spPr>
        <p:txBody>
          <a:bodyPr vert="horz" wrap="square" lIns="91440" tIns="45720" rIns="91440" bIns="45720" anchor="ctr" anchorCtr="0"/>
          <a:p>
            <a:pPr marL="900430" indent="-900430" eaLnBrk="1" hangingPunct="1"/>
            <a:r>
              <a:rPr lang="zh-CN" altLang="zh-CN" b="1" dirty="0"/>
              <a:t>步骤四：找出主要原因，并把他圈起来</a:t>
            </a:r>
            <a:endParaRPr lang="zh-CN" altLang="zh-CN" b="1" dirty="0"/>
          </a:p>
        </p:txBody>
      </p:sp>
      <p:sp>
        <p:nvSpPr>
          <p:cNvPr id="40963" name="Rectangle 3"/>
          <p:cNvSpPr>
            <a:spLocks noGrp="1"/>
          </p:cNvSpPr>
          <p:nvPr>
            <p:ph idx="1" hasCustomPrompt="1"/>
          </p:nvPr>
        </p:nvSpPr>
        <p:spPr>
          <a:xfrm>
            <a:off x="914400" y="1701800"/>
            <a:ext cx="7772400" cy="4429125"/>
          </a:xfrm>
          <a:ln/>
        </p:spPr>
        <p:txBody>
          <a:bodyPr vert="horz" wrap="square" lIns="91440" tIns="45720" rIns="91440" bIns="45720" anchor="t" anchorCtr="0"/>
          <a:p>
            <a:pPr marL="812800" indent="-448945" eaLnBrk="1" hangingPunct="1"/>
            <a:endParaRPr lang="zh-CN" altLang="zh-CN" dirty="0"/>
          </a:p>
          <a:p>
            <a:pPr marL="812800" indent="-448945" eaLnBrk="1" hangingPunct="1"/>
            <a:endParaRPr lang="zh-CN" altLang="zh-CN" dirty="0"/>
          </a:p>
          <a:p>
            <a:pPr marL="812800" indent="-448945" eaLnBrk="1" hangingPunct="1">
              <a:buNone/>
            </a:pPr>
            <a:endParaRPr lang="zh-CN" altLang="zh-CN" sz="2800" dirty="0"/>
          </a:p>
        </p:txBody>
      </p:sp>
      <p:sp>
        <p:nvSpPr>
          <p:cNvPr id="40964" name="Line 4"/>
          <p:cNvSpPr/>
          <p:nvPr/>
        </p:nvSpPr>
        <p:spPr>
          <a:xfrm flipH="1" flipV="1">
            <a:off x="2124075" y="2489200"/>
            <a:ext cx="574675" cy="1727200"/>
          </a:xfrm>
          <a:prstGeom prst="line">
            <a:avLst/>
          </a:prstGeom>
          <a:ln w="9525" cap="flat" cmpd="sng">
            <a:solidFill>
              <a:schemeClr val="tx1"/>
            </a:solidFill>
            <a:prstDash val="solid"/>
            <a:headEnd type="none" w="med" len="med"/>
            <a:tailEnd type="none" w="med" len="med"/>
          </a:ln>
        </p:spPr>
      </p:sp>
      <p:sp>
        <p:nvSpPr>
          <p:cNvPr id="40965" name="Line 5"/>
          <p:cNvSpPr/>
          <p:nvPr/>
        </p:nvSpPr>
        <p:spPr>
          <a:xfrm flipH="1" flipV="1">
            <a:off x="3563938" y="2489200"/>
            <a:ext cx="646112" cy="1727200"/>
          </a:xfrm>
          <a:prstGeom prst="line">
            <a:avLst/>
          </a:prstGeom>
          <a:ln w="9525" cap="flat" cmpd="sng">
            <a:solidFill>
              <a:schemeClr val="tx1"/>
            </a:solidFill>
            <a:prstDash val="solid"/>
            <a:headEnd type="none" w="med" len="med"/>
            <a:tailEnd type="none" w="med" len="med"/>
          </a:ln>
        </p:spPr>
      </p:sp>
      <p:sp>
        <p:nvSpPr>
          <p:cNvPr id="40966" name="Line 6"/>
          <p:cNvSpPr/>
          <p:nvPr/>
        </p:nvSpPr>
        <p:spPr>
          <a:xfrm flipH="1" flipV="1">
            <a:off x="4932363" y="2489200"/>
            <a:ext cx="646112" cy="1727200"/>
          </a:xfrm>
          <a:prstGeom prst="line">
            <a:avLst/>
          </a:prstGeom>
          <a:ln w="9525" cap="flat" cmpd="sng">
            <a:solidFill>
              <a:schemeClr val="tx1"/>
            </a:solidFill>
            <a:prstDash val="solid"/>
            <a:headEnd type="none" w="med" len="med"/>
            <a:tailEnd type="none" w="med" len="med"/>
          </a:ln>
        </p:spPr>
      </p:sp>
      <p:sp>
        <p:nvSpPr>
          <p:cNvPr id="40967" name="Line 7"/>
          <p:cNvSpPr/>
          <p:nvPr/>
        </p:nvSpPr>
        <p:spPr>
          <a:xfrm flipH="1">
            <a:off x="1619250" y="4216400"/>
            <a:ext cx="1079500" cy="1439863"/>
          </a:xfrm>
          <a:prstGeom prst="line">
            <a:avLst/>
          </a:prstGeom>
          <a:ln w="9525" cap="flat" cmpd="sng">
            <a:solidFill>
              <a:schemeClr val="tx1"/>
            </a:solidFill>
            <a:prstDash val="solid"/>
            <a:headEnd type="none" w="med" len="med"/>
            <a:tailEnd type="none" w="med" len="med"/>
          </a:ln>
        </p:spPr>
      </p:sp>
      <p:sp>
        <p:nvSpPr>
          <p:cNvPr id="40968" name="Line 8"/>
          <p:cNvSpPr/>
          <p:nvPr/>
        </p:nvSpPr>
        <p:spPr>
          <a:xfrm flipH="1">
            <a:off x="2771775" y="4216400"/>
            <a:ext cx="1008063" cy="1439863"/>
          </a:xfrm>
          <a:prstGeom prst="line">
            <a:avLst/>
          </a:prstGeom>
          <a:ln w="9525" cap="flat" cmpd="sng">
            <a:solidFill>
              <a:schemeClr val="tx1"/>
            </a:solidFill>
            <a:prstDash val="solid"/>
            <a:headEnd type="none" w="med" len="med"/>
            <a:tailEnd type="none" w="med" len="med"/>
          </a:ln>
        </p:spPr>
      </p:sp>
      <p:sp>
        <p:nvSpPr>
          <p:cNvPr id="40969" name="Line 9"/>
          <p:cNvSpPr/>
          <p:nvPr/>
        </p:nvSpPr>
        <p:spPr>
          <a:xfrm flipH="1">
            <a:off x="5148263" y="4216400"/>
            <a:ext cx="936625" cy="1439863"/>
          </a:xfrm>
          <a:prstGeom prst="line">
            <a:avLst/>
          </a:prstGeom>
          <a:ln w="9525" cap="flat" cmpd="sng">
            <a:solidFill>
              <a:schemeClr val="tx1"/>
            </a:solidFill>
            <a:prstDash val="solid"/>
            <a:headEnd type="none" w="med" len="med"/>
            <a:tailEnd type="none" w="med" len="med"/>
          </a:ln>
        </p:spPr>
      </p:sp>
      <p:sp>
        <p:nvSpPr>
          <p:cNvPr id="40970" name="Text Box 10"/>
          <p:cNvSpPr txBox="1"/>
          <p:nvPr/>
        </p:nvSpPr>
        <p:spPr>
          <a:xfrm>
            <a:off x="1476375" y="2055813"/>
            <a:ext cx="1008063"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环境</a:t>
            </a:r>
            <a:endParaRPr lang="zh-CN" altLang="zh-CN" sz="2200" dirty="0">
              <a:ea typeface="宋体" panose="02010600030101010101" pitchFamily="2" charset="-122"/>
            </a:endParaRPr>
          </a:p>
        </p:txBody>
      </p:sp>
      <p:sp>
        <p:nvSpPr>
          <p:cNvPr id="40971" name="Text Box 11"/>
          <p:cNvSpPr txBox="1"/>
          <p:nvPr/>
        </p:nvSpPr>
        <p:spPr>
          <a:xfrm>
            <a:off x="2916238" y="2055813"/>
            <a:ext cx="1008062"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管理</a:t>
            </a:r>
            <a:endParaRPr lang="zh-CN" altLang="zh-CN" sz="2200" dirty="0">
              <a:ea typeface="宋体" panose="02010600030101010101" pitchFamily="2" charset="-122"/>
            </a:endParaRPr>
          </a:p>
        </p:txBody>
      </p:sp>
      <p:sp>
        <p:nvSpPr>
          <p:cNvPr id="40972" name="Text Box 12"/>
          <p:cNvSpPr txBox="1"/>
          <p:nvPr/>
        </p:nvSpPr>
        <p:spPr>
          <a:xfrm>
            <a:off x="4356100" y="2055813"/>
            <a:ext cx="1008063"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人员</a:t>
            </a:r>
            <a:endParaRPr lang="zh-CN" altLang="zh-CN" sz="2200" dirty="0">
              <a:ea typeface="宋体" panose="02010600030101010101" pitchFamily="2" charset="-122"/>
            </a:endParaRPr>
          </a:p>
        </p:txBody>
      </p:sp>
      <p:sp>
        <p:nvSpPr>
          <p:cNvPr id="40973" name="Text Box 13"/>
          <p:cNvSpPr txBox="1"/>
          <p:nvPr/>
        </p:nvSpPr>
        <p:spPr>
          <a:xfrm>
            <a:off x="2268538" y="5656263"/>
            <a:ext cx="1008062"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方法</a:t>
            </a:r>
            <a:endParaRPr lang="zh-CN" altLang="zh-CN" sz="2200" dirty="0">
              <a:ea typeface="宋体" panose="02010600030101010101" pitchFamily="2" charset="-122"/>
            </a:endParaRPr>
          </a:p>
        </p:txBody>
      </p:sp>
      <p:sp>
        <p:nvSpPr>
          <p:cNvPr id="40974" name="Text Box 14"/>
          <p:cNvSpPr txBox="1"/>
          <p:nvPr/>
        </p:nvSpPr>
        <p:spPr>
          <a:xfrm>
            <a:off x="3492500" y="5656263"/>
            <a:ext cx="1008063"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材料</a:t>
            </a:r>
            <a:endParaRPr lang="zh-CN" altLang="zh-CN" sz="2200" dirty="0">
              <a:ea typeface="宋体" panose="02010600030101010101" pitchFamily="2" charset="-122"/>
            </a:endParaRPr>
          </a:p>
        </p:txBody>
      </p:sp>
      <p:sp>
        <p:nvSpPr>
          <p:cNvPr id="40975" name="Text Box 15"/>
          <p:cNvSpPr txBox="1"/>
          <p:nvPr/>
        </p:nvSpPr>
        <p:spPr>
          <a:xfrm>
            <a:off x="4716463" y="5656263"/>
            <a:ext cx="1008062"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机器</a:t>
            </a:r>
            <a:endParaRPr lang="zh-CN" altLang="zh-CN" sz="2200" dirty="0">
              <a:ea typeface="宋体" panose="02010600030101010101" pitchFamily="2" charset="-122"/>
            </a:endParaRPr>
          </a:p>
        </p:txBody>
      </p:sp>
      <p:sp>
        <p:nvSpPr>
          <p:cNvPr id="40976" name="Line 16"/>
          <p:cNvSpPr/>
          <p:nvPr/>
        </p:nvSpPr>
        <p:spPr>
          <a:xfrm>
            <a:off x="1908175" y="4216400"/>
            <a:ext cx="4679950" cy="0"/>
          </a:xfrm>
          <a:prstGeom prst="line">
            <a:avLst/>
          </a:prstGeom>
          <a:ln w="9525" cap="flat" cmpd="sng">
            <a:solidFill>
              <a:schemeClr val="tx1"/>
            </a:solidFill>
            <a:prstDash val="solid"/>
            <a:headEnd type="none" w="med" len="med"/>
            <a:tailEnd type="triangle" w="med" len="med"/>
          </a:ln>
        </p:spPr>
      </p:sp>
      <p:sp>
        <p:nvSpPr>
          <p:cNvPr id="40977" name="Text Box 17"/>
          <p:cNvSpPr txBox="1"/>
          <p:nvPr/>
        </p:nvSpPr>
        <p:spPr>
          <a:xfrm>
            <a:off x="6516688" y="4000500"/>
            <a:ext cx="1943100" cy="427038"/>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生产效率低落</a:t>
            </a:r>
            <a:endParaRPr lang="zh-CN" altLang="zh-CN" sz="2200" dirty="0">
              <a:ea typeface="宋体" panose="02010600030101010101" pitchFamily="2" charset="-122"/>
            </a:endParaRPr>
          </a:p>
        </p:txBody>
      </p:sp>
      <p:sp>
        <p:nvSpPr>
          <p:cNvPr id="40978" name="Text Box 18"/>
          <p:cNvSpPr txBox="1"/>
          <p:nvPr/>
        </p:nvSpPr>
        <p:spPr>
          <a:xfrm>
            <a:off x="1042988" y="5656263"/>
            <a:ext cx="1008062" cy="436562"/>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品质</a:t>
            </a:r>
            <a:endParaRPr lang="zh-CN" altLang="zh-CN" sz="2200" dirty="0">
              <a:ea typeface="宋体" panose="02010600030101010101" pitchFamily="2" charset="-122"/>
            </a:endParaRPr>
          </a:p>
        </p:txBody>
      </p:sp>
      <p:sp>
        <p:nvSpPr>
          <p:cNvPr id="40979" name="Line 19"/>
          <p:cNvSpPr/>
          <p:nvPr/>
        </p:nvSpPr>
        <p:spPr>
          <a:xfrm flipH="1">
            <a:off x="3995738" y="4216400"/>
            <a:ext cx="1008062" cy="1439863"/>
          </a:xfrm>
          <a:prstGeom prst="line">
            <a:avLst/>
          </a:prstGeom>
          <a:ln w="9525" cap="flat" cmpd="sng">
            <a:solidFill>
              <a:schemeClr val="tx1"/>
            </a:solidFill>
            <a:prstDash val="solid"/>
            <a:headEnd type="none" w="med" len="med"/>
            <a:tailEnd type="none" w="med" len="med"/>
          </a:ln>
        </p:spPr>
      </p:sp>
      <p:sp>
        <p:nvSpPr>
          <p:cNvPr id="40980" name="Line 20"/>
          <p:cNvSpPr/>
          <p:nvPr/>
        </p:nvSpPr>
        <p:spPr>
          <a:xfrm flipH="1">
            <a:off x="1979613" y="2921000"/>
            <a:ext cx="288925" cy="0"/>
          </a:xfrm>
          <a:prstGeom prst="line">
            <a:avLst/>
          </a:prstGeom>
          <a:ln w="9525" cap="flat" cmpd="sng">
            <a:solidFill>
              <a:schemeClr val="tx1"/>
            </a:solidFill>
            <a:prstDash val="solid"/>
            <a:headEnd type="none" w="med" len="med"/>
            <a:tailEnd type="none" w="med" len="med"/>
          </a:ln>
        </p:spPr>
      </p:sp>
      <p:sp>
        <p:nvSpPr>
          <p:cNvPr id="40981" name="Line 21"/>
          <p:cNvSpPr/>
          <p:nvPr/>
        </p:nvSpPr>
        <p:spPr>
          <a:xfrm flipH="1">
            <a:off x="2124075" y="3424238"/>
            <a:ext cx="288925" cy="0"/>
          </a:xfrm>
          <a:prstGeom prst="line">
            <a:avLst/>
          </a:prstGeom>
          <a:ln w="9525" cap="flat" cmpd="sng">
            <a:solidFill>
              <a:schemeClr val="tx1"/>
            </a:solidFill>
            <a:prstDash val="solid"/>
            <a:headEnd type="none" w="med" len="med"/>
            <a:tailEnd type="none" w="med" len="med"/>
          </a:ln>
        </p:spPr>
      </p:sp>
      <p:sp>
        <p:nvSpPr>
          <p:cNvPr id="40982" name="Line 22"/>
          <p:cNvSpPr/>
          <p:nvPr/>
        </p:nvSpPr>
        <p:spPr>
          <a:xfrm flipH="1">
            <a:off x="2339975" y="3136900"/>
            <a:ext cx="288925" cy="0"/>
          </a:xfrm>
          <a:prstGeom prst="line">
            <a:avLst/>
          </a:prstGeom>
          <a:ln w="9525" cap="flat" cmpd="sng">
            <a:solidFill>
              <a:schemeClr val="tx1"/>
            </a:solidFill>
            <a:prstDash val="solid"/>
            <a:headEnd type="none" w="med" len="med"/>
            <a:tailEnd type="none" w="med" len="med"/>
          </a:ln>
        </p:spPr>
      </p:sp>
      <p:sp>
        <p:nvSpPr>
          <p:cNvPr id="40983" name="Text Box 23"/>
          <p:cNvSpPr txBox="1"/>
          <p:nvPr/>
        </p:nvSpPr>
        <p:spPr>
          <a:xfrm>
            <a:off x="1331913" y="2705100"/>
            <a:ext cx="6477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温度</a:t>
            </a:r>
            <a:endParaRPr lang="zh-CN" altLang="zh-CN" sz="1400" dirty="0">
              <a:ea typeface="宋体" panose="02010600030101010101" pitchFamily="2" charset="-122"/>
            </a:endParaRPr>
          </a:p>
        </p:txBody>
      </p:sp>
      <p:sp>
        <p:nvSpPr>
          <p:cNvPr id="40984" name="Text Box 24"/>
          <p:cNvSpPr txBox="1"/>
          <p:nvPr/>
        </p:nvSpPr>
        <p:spPr>
          <a:xfrm>
            <a:off x="1476375" y="3281363"/>
            <a:ext cx="6477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湿度</a:t>
            </a:r>
            <a:endParaRPr lang="zh-CN" altLang="zh-CN" sz="1400" dirty="0">
              <a:ea typeface="宋体" panose="02010600030101010101" pitchFamily="2" charset="-122"/>
            </a:endParaRPr>
          </a:p>
        </p:txBody>
      </p:sp>
      <p:sp>
        <p:nvSpPr>
          <p:cNvPr id="40985" name="Text Box 25"/>
          <p:cNvSpPr txBox="1"/>
          <p:nvPr/>
        </p:nvSpPr>
        <p:spPr>
          <a:xfrm>
            <a:off x="2555875" y="2992438"/>
            <a:ext cx="6477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污染</a:t>
            </a:r>
            <a:endParaRPr lang="zh-CN" altLang="zh-CN" sz="1400" dirty="0">
              <a:ea typeface="宋体" panose="02010600030101010101" pitchFamily="2" charset="-122"/>
            </a:endParaRPr>
          </a:p>
        </p:txBody>
      </p:sp>
      <p:sp>
        <p:nvSpPr>
          <p:cNvPr id="40986" name="Line 26"/>
          <p:cNvSpPr/>
          <p:nvPr/>
        </p:nvSpPr>
        <p:spPr>
          <a:xfrm flipH="1">
            <a:off x="3635375" y="3497263"/>
            <a:ext cx="288925" cy="0"/>
          </a:xfrm>
          <a:prstGeom prst="line">
            <a:avLst/>
          </a:prstGeom>
          <a:ln w="9525" cap="flat" cmpd="sng">
            <a:solidFill>
              <a:schemeClr val="tx1"/>
            </a:solidFill>
            <a:prstDash val="solid"/>
            <a:headEnd type="none" w="med" len="med"/>
            <a:tailEnd type="none" w="med" len="med"/>
          </a:ln>
        </p:spPr>
      </p:sp>
      <p:sp>
        <p:nvSpPr>
          <p:cNvPr id="40987" name="Line 27"/>
          <p:cNvSpPr/>
          <p:nvPr/>
        </p:nvSpPr>
        <p:spPr>
          <a:xfrm flipH="1">
            <a:off x="3348038" y="2705100"/>
            <a:ext cx="288925" cy="0"/>
          </a:xfrm>
          <a:prstGeom prst="line">
            <a:avLst/>
          </a:prstGeom>
          <a:ln w="9525" cap="flat" cmpd="sng">
            <a:solidFill>
              <a:schemeClr val="tx1"/>
            </a:solidFill>
            <a:prstDash val="solid"/>
            <a:headEnd type="none" w="med" len="med"/>
            <a:tailEnd type="none" w="med" len="med"/>
          </a:ln>
        </p:spPr>
      </p:sp>
      <p:sp>
        <p:nvSpPr>
          <p:cNvPr id="40988" name="Line 28"/>
          <p:cNvSpPr/>
          <p:nvPr/>
        </p:nvSpPr>
        <p:spPr>
          <a:xfrm flipH="1">
            <a:off x="3779838" y="2992438"/>
            <a:ext cx="288925" cy="0"/>
          </a:xfrm>
          <a:prstGeom prst="line">
            <a:avLst/>
          </a:prstGeom>
          <a:ln w="9525" cap="flat" cmpd="sng">
            <a:solidFill>
              <a:schemeClr val="tx1"/>
            </a:solidFill>
            <a:prstDash val="solid"/>
            <a:headEnd type="none" w="med" len="med"/>
            <a:tailEnd type="none" w="med" len="med"/>
          </a:ln>
        </p:spPr>
      </p:sp>
      <p:sp>
        <p:nvSpPr>
          <p:cNvPr id="40989" name="Line 29"/>
          <p:cNvSpPr/>
          <p:nvPr/>
        </p:nvSpPr>
        <p:spPr>
          <a:xfrm flipH="1">
            <a:off x="4067175" y="3784600"/>
            <a:ext cx="288925" cy="0"/>
          </a:xfrm>
          <a:prstGeom prst="line">
            <a:avLst/>
          </a:prstGeom>
          <a:ln w="9525" cap="flat" cmpd="sng">
            <a:solidFill>
              <a:schemeClr val="tx1"/>
            </a:solidFill>
            <a:prstDash val="solid"/>
            <a:headEnd type="none" w="med" len="med"/>
            <a:tailEnd type="none" w="med" len="med"/>
          </a:ln>
        </p:spPr>
      </p:sp>
      <p:sp>
        <p:nvSpPr>
          <p:cNvPr id="40990" name="Text Box 30"/>
          <p:cNvSpPr txBox="1"/>
          <p:nvPr/>
        </p:nvSpPr>
        <p:spPr>
          <a:xfrm>
            <a:off x="2484438" y="2560638"/>
            <a:ext cx="936625" cy="314325"/>
          </a:xfrm>
          <a:prstGeom prst="rect">
            <a:avLst/>
          </a:prstGeom>
          <a:noFill/>
          <a:ln w="9525" cap="flat" cmpd="sng">
            <a:solidFill>
              <a:srgbClr val="FF0000"/>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薪资管理</a:t>
            </a:r>
            <a:endParaRPr lang="zh-CN" altLang="zh-CN" sz="1400" dirty="0">
              <a:ea typeface="宋体" panose="02010600030101010101" pitchFamily="2" charset="-122"/>
            </a:endParaRPr>
          </a:p>
        </p:txBody>
      </p:sp>
      <p:sp>
        <p:nvSpPr>
          <p:cNvPr id="40991" name="Text Box 31"/>
          <p:cNvSpPr txBox="1"/>
          <p:nvPr/>
        </p:nvSpPr>
        <p:spPr>
          <a:xfrm>
            <a:off x="2771775" y="3352800"/>
            <a:ext cx="936625"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考核制度</a:t>
            </a:r>
            <a:endParaRPr lang="zh-CN" altLang="zh-CN" sz="1400" dirty="0">
              <a:ea typeface="宋体" panose="02010600030101010101" pitchFamily="2" charset="-122"/>
            </a:endParaRPr>
          </a:p>
        </p:txBody>
      </p:sp>
      <p:sp>
        <p:nvSpPr>
          <p:cNvPr id="40992" name="Text Box 32"/>
          <p:cNvSpPr txBox="1"/>
          <p:nvPr/>
        </p:nvSpPr>
        <p:spPr>
          <a:xfrm>
            <a:off x="4067175" y="2847975"/>
            <a:ext cx="936625"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管理人员</a:t>
            </a:r>
            <a:endParaRPr lang="zh-CN" altLang="zh-CN" sz="1400" dirty="0">
              <a:ea typeface="宋体" panose="02010600030101010101" pitchFamily="2" charset="-122"/>
            </a:endParaRPr>
          </a:p>
        </p:txBody>
      </p:sp>
      <p:sp>
        <p:nvSpPr>
          <p:cNvPr id="40993" name="Text Box 33"/>
          <p:cNvSpPr txBox="1"/>
          <p:nvPr/>
        </p:nvSpPr>
        <p:spPr>
          <a:xfrm>
            <a:off x="4356100" y="3640138"/>
            <a:ext cx="720725"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变化多</a:t>
            </a:r>
            <a:endParaRPr lang="zh-CN" altLang="zh-CN" sz="1400" dirty="0">
              <a:ea typeface="宋体" panose="02010600030101010101" pitchFamily="2" charset="-122"/>
            </a:endParaRPr>
          </a:p>
        </p:txBody>
      </p:sp>
      <p:sp>
        <p:nvSpPr>
          <p:cNvPr id="40994" name="Line 34"/>
          <p:cNvSpPr/>
          <p:nvPr/>
        </p:nvSpPr>
        <p:spPr>
          <a:xfrm flipH="1">
            <a:off x="4932363" y="3352800"/>
            <a:ext cx="288925" cy="0"/>
          </a:xfrm>
          <a:prstGeom prst="line">
            <a:avLst/>
          </a:prstGeom>
          <a:ln w="9525" cap="flat" cmpd="sng">
            <a:solidFill>
              <a:schemeClr val="tx1"/>
            </a:solidFill>
            <a:prstDash val="solid"/>
            <a:headEnd type="none" w="med" len="med"/>
            <a:tailEnd type="none" w="med" len="med"/>
          </a:ln>
        </p:spPr>
      </p:sp>
      <p:sp>
        <p:nvSpPr>
          <p:cNvPr id="40995" name="Line 35"/>
          <p:cNvSpPr/>
          <p:nvPr/>
        </p:nvSpPr>
        <p:spPr>
          <a:xfrm flipH="1">
            <a:off x="5076825" y="2847975"/>
            <a:ext cx="288925" cy="0"/>
          </a:xfrm>
          <a:prstGeom prst="line">
            <a:avLst/>
          </a:prstGeom>
          <a:ln w="9525" cap="flat" cmpd="sng">
            <a:solidFill>
              <a:schemeClr val="tx1"/>
            </a:solidFill>
            <a:prstDash val="solid"/>
            <a:headEnd type="none" w="med" len="med"/>
            <a:tailEnd type="none" w="med" len="med"/>
          </a:ln>
        </p:spPr>
      </p:sp>
      <p:sp>
        <p:nvSpPr>
          <p:cNvPr id="40996" name="Line 36"/>
          <p:cNvSpPr/>
          <p:nvPr/>
        </p:nvSpPr>
        <p:spPr>
          <a:xfrm flipH="1">
            <a:off x="5364163" y="3640138"/>
            <a:ext cx="288925" cy="0"/>
          </a:xfrm>
          <a:prstGeom prst="line">
            <a:avLst/>
          </a:prstGeom>
          <a:ln w="9525" cap="flat" cmpd="sng">
            <a:solidFill>
              <a:schemeClr val="tx1"/>
            </a:solidFill>
            <a:prstDash val="solid"/>
            <a:headEnd type="none" w="med" len="med"/>
            <a:tailEnd type="none" w="med" len="med"/>
          </a:ln>
        </p:spPr>
      </p:sp>
      <p:sp>
        <p:nvSpPr>
          <p:cNvPr id="40997" name="Line 37"/>
          <p:cNvSpPr/>
          <p:nvPr/>
        </p:nvSpPr>
        <p:spPr>
          <a:xfrm flipH="1">
            <a:off x="5148263" y="4000500"/>
            <a:ext cx="288925" cy="0"/>
          </a:xfrm>
          <a:prstGeom prst="line">
            <a:avLst/>
          </a:prstGeom>
          <a:ln w="9525" cap="flat" cmpd="sng">
            <a:solidFill>
              <a:schemeClr val="tx1"/>
            </a:solidFill>
            <a:prstDash val="solid"/>
            <a:headEnd type="none" w="med" len="med"/>
            <a:tailEnd type="none" w="med" len="med"/>
          </a:ln>
        </p:spPr>
      </p:sp>
      <p:sp>
        <p:nvSpPr>
          <p:cNvPr id="40998" name="Text Box 38"/>
          <p:cNvSpPr txBox="1"/>
          <p:nvPr/>
        </p:nvSpPr>
        <p:spPr>
          <a:xfrm>
            <a:off x="4067175" y="3208338"/>
            <a:ext cx="936625" cy="314325"/>
          </a:xfrm>
          <a:prstGeom prst="rect">
            <a:avLst/>
          </a:prstGeom>
          <a:noFill/>
          <a:ln w="9525" cap="flat" cmpd="sng">
            <a:solidFill>
              <a:srgbClr val="FF0000"/>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缺乏训练</a:t>
            </a:r>
            <a:endParaRPr lang="zh-CN" altLang="zh-CN" sz="1400" dirty="0">
              <a:ea typeface="宋体" panose="02010600030101010101" pitchFamily="2" charset="-122"/>
            </a:endParaRPr>
          </a:p>
        </p:txBody>
      </p:sp>
      <p:sp>
        <p:nvSpPr>
          <p:cNvPr id="40999" name="Text Box 39"/>
          <p:cNvSpPr txBox="1"/>
          <p:nvPr/>
        </p:nvSpPr>
        <p:spPr>
          <a:xfrm>
            <a:off x="4572000" y="3856038"/>
            <a:ext cx="720725"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士气</a:t>
            </a:r>
            <a:endParaRPr lang="zh-CN" altLang="zh-CN" sz="1400" dirty="0">
              <a:ea typeface="宋体" panose="02010600030101010101" pitchFamily="2" charset="-122"/>
            </a:endParaRPr>
          </a:p>
        </p:txBody>
      </p:sp>
      <p:sp>
        <p:nvSpPr>
          <p:cNvPr id="41000" name="Text Box 40"/>
          <p:cNvSpPr txBox="1"/>
          <p:nvPr/>
        </p:nvSpPr>
        <p:spPr>
          <a:xfrm>
            <a:off x="5364163" y="2705100"/>
            <a:ext cx="936625"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不足</a:t>
            </a:r>
            <a:endParaRPr lang="zh-CN" altLang="zh-CN" sz="1400" dirty="0">
              <a:ea typeface="宋体" panose="02010600030101010101" pitchFamily="2" charset="-122"/>
            </a:endParaRPr>
          </a:p>
        </p:txBody>
      </p:sp>
      <p:sp>
        <p:nvSpPr>
          <p:cNvPr id="41001" name="Text Box 41"/>
          <p:cNvSpPr txBox="1"/>
          <p:nvPr/>
        </p:nvSpPr>
        <p:spPr>
          <a:xfrm>
            <a:off x="5651500" y="3497263"/>
            <a:ext cx="792163" cy="314325"/>
          </a:xfrm>
          <a:prstGeom prst="rect">
            <a:avLst/>
          </a:prstGeom>
          <a:noFill/>
          <a:ln w="9525" cap="flat" cmpd="sng">
            <a:solidFill>
              <a:srgbClr val="FF0000"/>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生手多</a:t>
            </a:r>
            <a:endParaRPr lang="zh-CN" altLang="zh-CN" sz="1400" dirty="0">
              <a:ea typeface="宋体" panose="02010600030101010101" pitchFamily="2" charset="-122"/>
            </a:endParaRPr>
          </a:p>
        </p:txBody>
      </p:sp>
      <p:sp>
        <p:nvSpPr>
          <p:cNvPr id="41002" name="Line 42"/>
          <p:cNvSpPr/>
          <p:nvPr/>
        </p:nvSpPr>
        <p:spPr>
          <a:xfrm flipH="1">
            <a:off x="1979613" y="4792663"/>
            <a:ext cx="288925" cy="0"/>
          </a:xfrm>
          <a:prstGeom prst="line">
            <a:avLst/>
          </a:prstGeom>
          <a:ln w="9525" cap="flat" cmpd="sng">
            <a:solidFill>
              <a:schemeClr val="tx1"/>
            </a:solidFill>
            <a:prstDash val="solid"/>
            <a:headEnd type="none" w="med" len="med"/>
            <a:tailEnd type="none" w="med" len="med"/>
          </a:ln>
        </p:spPr>
      </p:sp>
      <p:sp>
        <p:nvSpPr>
          <p:cNvPr id="41003" name="Line 43"/>
          <p:cNvSpPr/>
          <p:nvPr/>
        </p:nvSpPr>
        <p:spPr>
          <a:xfrm flipH="1">
            <a:off x="1619250" y="5297488"/>
            <a:ext cx="288925" cy="0"/>
          </a:xfrm>
          <a:prstGeom prst="line">
            <a:avLst/>
          </a:prstGeom>
          <a:ln w="9525" cap="flat" cmpd="sng">
            <a:solidFill>
              <a:schemeClr val="tx1"/>
            </a:solidFill>
            <a:prstDash val="solid"/>
            <a:headEnd type="none" w="med" len="med"/>
            <a:tailEnd type="none" w="med" len="med"/>
          </a:ln>
        </p:spPr>
      </p:sp>
      <p:sp>
        <p:nvSpPr>
          <p:cNvPr id="41004" name="Text Box 44"/>
          <p:cNvSpPr txBox="1"/>
          <p:nvPr/>
        </p:nvSpPr>
        <p:spPr>
          <a:xfrm>
            <a:off x="1187450" y="4648200"/>
            <a:ext cx="8636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不良多</a:t>
            </a:r>
            <a:endParaRPr lang="zh-CN" altLang="zh-CN" sz="1400" dirty="0">
              <a:ea typeface="宋体" panose="02010600030101010101" pitchFamily="2" charset="-122"/>
            </a:endParaRPr>
          </a:p>
        </p:txBody>
      </p:sp>
      <p:sp>
        <p:nvSpPr>
          <p:cNvPr id="41005" name="Text Box 45"/>
          <p:cNvSpPr txBox="1"/>
          <p:nvPr/>
        </p:nvSpPr>
        <p:spPr>
          <a:xfrm>
            <a:off x="827088" y="5153025"/>
            <a:ext cx="865187" cy="314325"/>
          </a:xfrm>
          <a:prstGeom prst="rect">
            <a:avLst/>
          </a:prstGeom>
          <a:noFill/>
          <a:ln w="9525" cap="flat" cmpd="sng">
            <a:solidFill>
              <a:srgbClr val="FF0000"/>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维修多</a:t>
            </a:r>
            <a:endParaRPr lang="zh-CN" altLang="zh-CN" sz="1400" dirty="0">
              <a:ea typeface="宋体" panose="02010600030101010101" pitchFamily="2" charset="-122"/>
            </a:endParaRPr>
          </a:p>
        </p:txBody>
      </p:sp>
      <p:sp>
        <p:nvSpPr>
          <p:cNvPr id="41006" name="Text Box 46"/>
          <p:cNvSpPr txBox="1"/>
          <p:nvPr/>
        </p:nvSpPr>
        <p:spPr>
          <a:xfrm>
            <a:off x="1187450" y="4648200"/>
            <a:ext cx="8636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不良多</a:t>
            </a:r>
            <a:endParaRPr lang="zh-CN" altLang="zh-CN" sz="1400" dirty="0">
              <a:ea typeface="宋体" panose="02010600030101010101" pitchFamily="2" charset="-122"/>
            </a:endParaRPr>
          </a:p>
        </p:txBody>
      </p:sp>
      <p:sp>
        <p:nvSpPr>
          <p:cNvPr id="41007" name="Line 47"/>
          <p:cNvSpPr/>
          <p:nvPr/>
        </p:nvSpPr>
        <p:spPr>
          <a:xfrm flipH="1">
            <a:off x="3203575" y="4648200"/>
            <a:ext cx="288925" cy="0"/>
          </a:xfrm>
          <a:prstGeom prst="line">
            <a:avLst/>
          </a:prstGeom>
          <a:ln w="9525" cap="flat" cmpd="sng">
            <a:solidFill>
              <a:schemeClr val="tx1"/>
            </a:solidFill>
            <a:prstDash val="solid"/>
            <a:headEnd type="none" w="med" len="med"/>
            <a:tailEnd type="none" w="med" len="med"/>
          </a:ln>
        </p:spPr>
      </p:sp>
      <p:sp>
        <p:nvSpPr>
          <p:cNvPr id="41008" name="Line 48"/>
          <p:cNvSpPr/>
          <p:nvPr/>
        </p:nvSpPr>
        <p:spPr>
          <a:xfrm flipH="1">
            <a:off x="2700338" y="5368925"/>
            <a:ext cx="288925" cy="0"/>
          </a:xfrm>
          <a:prstGeom prst="line">
            <a:avLst/>
          </a:prstGeom>
          <a:ln w="9525" cap="flat" cmpd="sng">
            <a:solidFill>
              <a:schemeClr val="tx1"/>
            </a:solidFill>
            <a:prstDash val="solid"/>
            <a:headEnd type="none" w="med" len="med"/>
            <a:tailEnd type="none" w="med" len="med"/>
          </a:ln>
        </p:spPr>
      </p:sp>
      <p:sp>
        <p:nvSpPr>
          <p:cNvPr id="41009" name="Line 49"/>
          <p:cNvSpPr/>
          <p:nvPr/>
        </p:nvSpPr>
        <p:spPr>
          <a:xfrm flipH="1">
            <a:off x="3276600" y="4937125"/>
            <a:ext cx="288925" cy="0"/>
          </a:xfrm>
          <a:prstGeom prst="line">
            <a:avLst/>
          </a:prstGeom>
          <a:ln w="9525" cap="flat" cmpd="sng">
            <a:solidFill>
              <a:schemeClr val="tx1"/>
            </a:solidFill>
            <a:prstDash val="solid"/>
            <a:headEnd type="none" w="med" len="med"/>
            <a:tailEnd type="none" w="med" len="med"/>
          </a:ln>
        </p:spPr>
      </p:sp>
      <p:sp>
        <p:nvSpPr>
          <p:cNvPr id="41010" name="Text Box 50"/>
          <p:cNvSpPr txBox="1"/>
          <p:nvPr/>
        </p:nvSpPr>
        <p:spPr>
          <a:xfrm>
            <a:off x="2411413" y="4505325"/>
            <a:ext cx="8636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场所乱</a:t>
            </a:r>
            <a:endParaRPr lang="zh-CN" altLang="zh-CN" sz="1400" dirty="0">
              <a:ea typeface="宋体" panose="02010600030101010101" pitchFamily="2" charset="-122"/>
            </a:endParaRPr>
          </a:p>
        </p:txBody>
      </p:sp>
      <p:sp>
        <p:nvSpPr>
          <p:cNvPr id="41011" name="Text Box 51"/>
          <p:cNvSpPr txBox="1"/>
          <p:nvPr/>
        </p:nvSpPr>
        <p:spPr>
          <a:xfrm>
            <a:off x="2051050" y="5224463"/>
            <a:ext cx="8636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工具</a:t>
            </a:r>
            <a:endParaRPr lang="zh-CN" altLang="zh-CN" sz="1400" dirty="0">
              <a:ea typeface="宋体" panose="02010600030101010101" pitchFamily="2" charset="-122"/>
            </a:endParaRPr>
          </a:p>
        </p:txBody>
      </p:sp>
      <p:sp>
        <p:nvSpPr>
          <p:cNvPr id="41012" name="Text Box 52"/>
          <p:cNvSpPr txBox="1"/>
          <p:nvPr/>
        </p:nvSpPr>
        <p:spPr>
          <a:xfrm>
            <a:off x="3419475" y="4792663"/>
            <a:ext cx="1008063" cy="314325"/>
          </a:xfrm>
          <a:prstGeom prst="rect">
            <a:avLst/>
          </a:prstGeom>
          <a:noFill/>
          <a:ln w="9525" cap="flat" cmpd="sng">
            <a:solidFill>
              <a:srgbClr val="FF0000"/>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没有标准</a:t>
            </a:r>
            <a:endParaRPr lang="zh-CN" altLang="zh-CN" sz="1400" dirty="0">
              <a:ea typeface="宋体" panose="02010600030101010101" pitchFamily="2" charset="-122"/>
            </a:endParaRPr>
          </a:p>
        </p:txBody>
      </p:sp>
      <p:sp>
        <p:nvSpPr>
          <p:cNvPr id="41013" name="Line 53"/>
          <p:cNvSpPr/>
          <p:nvPr/>
        </p:nvSpPr>
        <p:spPr>
          <a:xfrm flipH="1">
            <a:off x="3924300" y="5368925"/>
            <a:ext cx="288925" cy="0"/>
          </a:xfrm>
          <a:prstGeom prst="line">
            <a:avLst/>
          </a:prstGeom>
          <a:ln w="9525" cap="flat" cmpd="sng">
            <a:solidFill>
              <a:schemeClr val="tx1"/>
            </a:solidFill>
            <a:prstDash val="solid"/>
            <a:headEnd type="none" w="med" len="med"/>
            <a:tailEnd type="none" w="med" len="med"/>
          </a:ln>
        </p:spPr>
      </p:sp>
      <p:sp>
        <p:nvSpPr>
          <p:cNvPr id="41014" name="Line 54"/>
          <p:cNvSpPr/>
          <p:nvPr/>
        </p:nvSpPr>
        <p:spPr>
          <a:xfrm flipH="1">
            <a:off x="4716463" y="4648200"/>
            <a:ext cx="288925" cy="0"/>
          </a:xfrm>
          <a:prstGeom prst="line">
            <a:avLst/>
          </a:prstGeom>
          <a:ln w="9525" cap="flat" cmpd="sng">
            <a:solidFill>
              <a:schemeClr val="tx1"/>
            </a:solidFill>
            <a:prstDash val="solid"/>
            <a:headEnd type="none" w="med" len="med"/>
            <a:tailEnd type="none" w="med" len="med"/>
          </a:ln>
        </p:spPr>
      </p:sp>
      <p:sp>
        <p:nvSpPr>
          <p:cNvPr id="41015" name="Line 55"/>
          <p:cNvSpPr/>
          <p:nvPr/>
        </p:nvSpPr>
        <p:spPr>
          <a:xfrm flipH="1">
            <a:off x="4284663" y="5224463"/>
            <a:ext cx="288925" cy="0"/>
          </a:xfrm>
          <a:prstGeom prst="line">
            <a:avLst/>
          </a:prstGeom>
          <a:ln w="9525" cap="flat" cmpd="sng">
            <a:solidFill>
              <a:schemeClr val="tx1"/>
            </a:solidFill>
            <a:prstDash val="solid"/>
            <a:headEnd type="none" w="med" len="med"/>
            <a:tailEnd type="none" w="med" len="med"/>
          </a:ln>
        </p:spPr>
      </p:sp>
      <p:sp>
        <p:nvSpPr>
          <p:cNvPr id="41016" name="Line 56"/>
          <p:cNvSpPr/>
          <p:nvPr/>
        </p:nvSpPr>
        <p:spPr>
          <a:xfrm flipH="1">
            <a:off x="5364163" y="4937125"/>
            <a:ext cx="288925" cy="0"/>
          </a:xfrm>
          <a:prstGeom prst="line">
            <a:avLst/>
          </a:prstGeom>
          <a:ln w="9525" cap="flat" cmpd="sng">
            <a:solidFill>
              <a:schemeClr val="tx1"/>
            </a:solidFill>
            <a:prstDash val="solid"/>
            <a:headEnd type="none" w="med" len="med"/>
            <a:tailEnd type="none" w="med" len="med"/>
          </a:ln>
        </p:spPr>
      </p:sp>
      <p:sp>
        <p:nvSpPr>
          <p:cNvPr id="41017" name="Line 57"/>
          <p:cNvSpPr/>
          <p:nvPr/>
        </p:nvSpPr>
        <p:spPr>
          <a:xfrm flipH="1">
            <a:off x="5867400" y="4576763"/>
            <a:ext cx="288925" cy="0"/>
          </a:xfrm>
          <a:prstGeom prst="line">
            <a:avLst/>
          </a:prstGeom>
          <a:ln w="9525" cap="flat" cmpd="sng">
            <a:solidFill>
              <a:schemeClr val="tx1"/>
            </a:solidFill>
            <a:prstDash val="solid"/>
            <a:headEnd type="none" w="med" len="med"/>
            <a:tailEnd type="none" w="med" len="med"/>
          </a:ln>
        </p:spPr>
      </p:sp>
      <p:sp>
        <p:nvSpPr>
          <p:cNvPr id="41018" name="Line 58"/>
          <p:cNvSpPr/>
          <p:nvPr/>
        </p:nvSpPr>
        <p:spPr>
          <a:xfrm flipH="1">
            <a:off x="5364163" y="5297488"/>
            <a:ext cx="288925" cy="0"/>
          </a:xfrm>
          <a:prstGeom prst="line">
            <a:avLst/>
          </a:prstGeom>
          <a:ln w="9525" cap="flat" cmpd="sng">
            <a:solidFill>
              <a:schemeClr val="tx1"/>
            </a:solidFill>
            <a:prstDash val="solid"/>
            <a:headEnd type="none" w="med" len="med"/>
            <a:tailEnd type="none" w="med" len="med"/>
          </a:ln>
        </p:spPr>
      </p:sp>
      <p:sp>
        <p:nvSpPr>
          <p:cNvPr id="41019" name="Text Box 59"/>
          <p:cNvSpPr txBox="1"/>
          <p:nvPr/>
        </p:nvSpPr>
        <p:spPr>
          <a:xfrm>
            <a:off x="2987675" y="5224463"/>
            <a:ext cx="1008063" cy="314325"/>
          </a:xfrm>
          <a:prstGeom prst="rect">
            <a:avLst/>
          </a:prstGeom>
          <a:noFill/>
          <a:ln w="9525" cap="flat" cmpd="sng">
            <a:solidFill>
              <a:srgbClr val="FF0000"/>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经常中断</a:t>
            </a:r>
            <a:endParaRPr lang="zh-CN" altLang="zh-CN" sz="1400" dirty="0">
              <a:ea typeface="宋体" panose="02010600030101010101" pitchFamily="2" charset="-122"/>
            </a:endParaRPr>
          </a:p>
        </p:txBody>
      </p:sp>
      <p:sp>
        <p:nvSpPr>
          <p:cNvPr id="41020" name="Text Box 60"/>
          <p:cNvSpPr txBox="1"/>
          <p:nvPr/>
        </p:nvSpPr>
        <p:spPr>
          <a:xfrm>
            <a:off x="4932363" y="4505325"/>
            <a:ext cx="8636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不良多</a:t>
            </a:r>
            <a:endParaRPr lang="zh-CN" altLang="zh-CN" sz="1400" dirty="0">
              <a:ea typeface="宋体" panose="02010600030101010101" pitchFamily="2" charset="-122"/>
            </a:endParaRPr>
          </a:p>
        </p:txBody>
      </p:sp>
      <p:sp>
        <p:nvSpPr>
          <p:cNvPr id="41021" name="Text Box 61"/>
          <p:cNvSpPr txBox="1"/>
          <p:nvPr/>
        </p:nvSpPr>
        <p:spPr>
          <a:xfrm>
            <a:off x="4500563" y="5081588"/>
            <a:ext cx="863600"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厂家多</a:t>
            </a:r>
            <a:endParaRPr lang="zh-CN" altLang="zh-CN" sz="1400" dirty="0">
              <a:ea typeface="宋体" panose="02010600030101010101" pitchFamily="2" charset="-122"/>
            </a:endParaRPr>
          </a:p>
        </p:txBody>
      </p:sp>
      <p:sp>
        <p:nvSpPr>
          <p:cNvPr id="41022" name="Text Box 62"/>
          <p:cNvSpPr txBox="1"/>
          <p:nvPr/>
        </p:nvSpPr>
        <p:spPr>
          <a:xfrm>
            <a:off x="4427538" y="4792663"/>
            <a:ext cx="1008062"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algn="ctr"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开机率低</a:t>
            </a:r>
            <a:endParaRPr lang="zh-CN" altLang="zh-CN" sz="1400" dirty="0">
              <a:ea typeface="宋体" panose="02010600030101010101" pitchFamily="2" charset="-122"/>
            </a:endParaRPr>
          </a:p>
        </p:txBody>
      </p:sp>
      <p:sp>
        <p:nvSpPr>
          <p:cNvPr id="41023" name="Text Box 63"/>
          <p:cNvSpPr txBox="1"/>
          <p:nvPr/>
        </p:nvSpPr>
        <p:spPr>
          <a:xfrm>
            <a:off x="6084888" y="4432300"/>
            <a:ext cx="719137" cy="304800"/>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不足</a:t>
            </a:r>
            <a:endParaRPr lang="zh-CN" altLang="zh-CN" sz="1400" dirty="0">
              <a:ea typeface="宋体" panose="02010600030101010101" pitchFamily="2" charset="-122"/>
            </a:endParaRPr>
          </a:p>
        </p:txBody>
      </p:sp>
      <p:sp>
        <p:nvSpPr>
          <p:cNvPr id="41024" name="Text Box 64"/>
          <p:cNvSpPr txBox="1"/>
          <p:nvPr/>
        </p:nvSpPr>
        <p:spPr>
          <a:xfrm>
            <a:off x="5580063" y="5153025"/>
            <a:ext cx="863600" cy="314325"/>
          </a:xfrm>
          <a:prstGeom prst="rect">
            <a:avLst/>
          </a:prstGeom>
          <a:noFill/>
          <a:ln w="9525" cap="flat" cmpd="sng">
            <a:solidFill>
              <a:srgbClr val="FF0000"/>
            </a:solidFill>
            <a:prstDash val="solid"/>
            <a:miter/>
            <a:headEnd type="none" w="med" len="med"/>
            <a:tailEnd type="none" w="med" len="med"/>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indent="87630" defTabSz="914400" eaLnBrk="1" hangingPunct="1">
              <a:spcBef>
                <a:spcPct val="50000"/>
              </a:spcBef>
              <a:buClr>
                <a:schemeClr val="folHlink"/>
              </a:buClr>
              <a:buSzPct val="90000"/>
              <a:buFont typeface="Wingdings" panose="05000000000000000000" pitchFamily="2" charset="2"/>
              <a:buNone/>
            </a:pPr>
            <a:r>
              <a:rPr lang="zh-CN" altLang="zh-CN" sz="1400" dirty="0">
                <a:ea typeface="宋体" panose="02010600030101010101" pitchFamily="2" charset="-122"/>
              </a:rPr>
              <a:t>故障高</a:t>
            </a:r>
            <a:endParaRPr lang="zh-CN" altLang="zh-CN" sz="1400" dirty="0">
              <a:ea typeface="宋体" panose="02010600030101010101" pitchFamily="2"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2"/>
          <p:cNvSpPr/>
          <p:nvPr>
            <p:ph type="title"/>
          </p:nvPr>
        </p:nvSpPr>
        <p:spPr>
          <a:xfrm>
            <a:off x="1258888" y="379413"/>
            <a:ext cx="7075487" cy="660400"/>
          </a:xfrm>
          <a:ln/>
        </p:spPr>
        <p:txBody>
          <a:bodyPr vert="horz" wrap="square" lIns="91440" tIns="45720" rIns="91440" bIns="45720" anchor="ctr" anchorCtr="0"/>
          <a:p>
            <a:pPr marL="900430" indent="-900430" eaLnBrk="1" hangingPunct="1"/>
            <a:r>
              <a:rPr lang="zh-CN" altLang="zh-CN" b="1" dirty="0"/>
              <a:t>步骤五：主要原因再分析</a:t>
            </a:r>
            <a:endParaRPr lang="zh-CN" altLang="zh-CN" b="1" dirty="0"/>
          </a:p>
        </p:txBody>
      </p:sp>
      <p:sp>
        <p:nvSpPr>
          <p:cNvPr id="41987" name="Rectangle 3"/>
          <p:cNvSpPr/>
          <p:nvPr>
            <p:ph idx="1" hasCustomPrompt="1"/>
          </p:nvPr>
        </p:nvSpPr>
        <p:spPr>
          <a:xfrm>
            <a:off x="457200" y="3076575"/>
            <a:ext cx="8229600" cy="4573588"/>
          </a:xfrm>
          <a:ln/>
        </p:spPr>
        <p:txBody>
          <a:bodyPr vert="horz" wrap="square" lIns="91440" tIns="45720" rIns="91440" bIns="45720" anchor="t" anchorCtr="0"/>
          <a:p>
            <a:pPr marL="1524000" indent="-1436370" eaLnBrk="1" hangingPunct="1">
              <a:buNone/>
            </a:pPr>
            <a:endParaRPr lang="zh-CN" altLang="zh-CN" dirty="0"/>
          </a:p>
          <a:p>
            <a:pPr marL="1524000" indent="-1436370" eaLnBrk="1" hangingPunct="1">
              <a:buNone/>
            </a:pPr>
            <a:endParaRPr lang="zh-CN" altLang="zh-CN" dirty="0"/>
          </a:p>
          <a:p>
            <a:pPr marL="1524000" indent="-1436370" eaLnBrk="1" hangingPunct="1">
              <a:buNone/>
            </a:pPr>
            <a:endParaRPr lang="zh-CN" altLang="zh-CN" dirty="0"/>
          </a:p>
          <a:p>
            <a:pPr marL="1524000" indent="-1436370" eaLnBrk="1" hangingPunct="1">
              <a:buNone/>
            </a:pPr>
            <a:endParaRPr lang="zh-CN" altLang="zh-CN" dirty="0"/>
          </a:p>
          <a:p>
            <a:pPr marL="1524000" indent="-1436370" eaLnBrk="1" hangingPunct="1">
              <a:buNone/>
            </a:pPr>
            <a:r>
              <a:rPr lang="zh-CN" altLang="zh-CN" sz="2800" b="1" dirty="0">
                <a:solidFill>
                  <a:schemeClr val="tx2"/>
                </a:solidFill>
              </a:rPr>
              <a:t>步骤六：依据提出之原因拟订改善计划，逐项进行，直至取得成果。</a:t>
            </a:r>
            <a:endParaRPr lang="zh-CN" altLang="zh-CN" sz="2800" b="1" dirty="0">
              <a:solidFill>
                <a:schemeClr val="tx2"/>
              </a:solidFill>
            </a:endParaRPr>
          </a:p>
          <a:p>
            <a:pPr marL="1524000" indent="-1436370" eaLnBrk="1" hangingPunct="1">
              <a:buNone/>
            </a:pPr>
            <a:endParaRPr lang="zh-CN" altLang="zh-CN" sz="2800" b="1" dirty="0">
              <a:solidFill>
                <a:schemeClr val="tx2"/>
              </a:solidFill>
            </a:endParaRPr>
          </a:p>
        </p:txBody>
      </p:sp>
      <p:sp>
        <p:nvSpPr>
          <p:cNvPr id="41988" name="Line 4"/>
          <p:cNvSpPr/>
          <p:nvPr/>
        </p:nvSpPr>
        <p:spPr>
          <a:xfrm flipH="1" flipV="1">
            <a:off x="2339975" y="2276475"/>
            <a:ext cx="503238" cy="647700"/>
          </a:xfrm>
          <a:prstGeom prst="line">
            <a:avLst/>
          </a:prstGeom>
          <a:ln w="9525" cap="flat" cmpd="sng">
            <a:solidFill>
              <a:schemeClr val="tx1"/>
            </a:solidFill>
            <a:prstDash val="solid"/>
            <a:headEnd type="none" w="med" len="med"/>
            <a:tailEnd type="none" w="med" len="med"/>
          </a:ln>
        </p:spPr>
      </p:sp>
      <p:sp>
        <p:nvSpPr>
          <p:cNvPr id="41989" name="Line 5"/>
          <p:cNvSpPr/>
          <p:nvPr/>
        </p:nvSpPr>
        <p:spPr>
          <a:xfrm flipH="1" flipV="1">
            <a:off x="4932363" y="2276475"/>
            <a:ext cx="501650" cy="647700"/>
          </a:xfrm>
          <a:prstGeom prst="line">
            <a:avLst/>
          </a:prstGeom>
          <a:ln w="9525" cap="flat" cmpd="sng">
            <a:solidFill>
              <a:schemeClr val="tx1"/>
            </a:solidFill>
            <a:prstDash val="solid"/>
            <a:headEnd type="none" w="med" len="med"/>
            <a:tailEnd type="none" w="med" len="med"/>
          </a:ln>
        </p:spPr>
      </p:sp>
      <p:sp>
        <p:nvSpPr>
          <p:cNvPr id="41990" name="Line 6"/>
          <p:cNvSpPr/>
          <p:nvPr/>
        </p:nvSpPr>
        <p:spPr>
          <a:xfrm flipH="1">
            <a:off x="2052638" y="2924175"/>
            <a:ext cx="647700" cy="503238"/>
          </a:xfrm>
          <a:prstGeom prst="line">
            <a:avLst/>
          </a:prstGeom>
          <a:ln w="9525" cap="flat" cmpd="sng">
            <a:solidFill>
              <a:schemeClr val="tx1"/>
            </a:solidFill>
            <a:prstDash val="solid"/>
            <a:headEnd type="none" w="med" len="med"/>
            <a:tailEnd type="none" w="med" len="med"/>
          </a:ln>
        </p:spPr>
      </p:sp>
      <p:sp>
        <p:nvSpPr>
          <p:cNvPr id="41991" name="Line 7"/>
          <p:cNvSpPr/>
          <p:nvPr/>
        </p:nvSpPr>
        <p:spPr>
          <a:xfrm flipH="1">
            <a:off x="3708400" y="2924175"/>
            <a:ext cx="573088" cy="503238"/>
          </a:xfrm>
          <a:prstGeom prst="line">
            <a:avLst/>
          </a:prstGeom>
          <a:ln w="9525" cap="flat" cmpd="sng">
            <a:solidFill>
              <a:schemeClr val="tx1"/>
            </a:solidFill>
            <a:prstDash val="solid"/>
            <a:headEnd type="none" w="med" len="med"/>
            <a:tailEnd type="none" w="med" len="med"/>
          </a:ln>
        </p:spPr>
      </p:sp>
      <p:sp>
        <p:nvSpPr>
          <p:cNvPr id="41992" name="Line 8"/>
          <p:cNvSpPr/>
          <p:nvPr/>
        </p:nvSpPr>
        <p:spPr>
          <a:xfrm flipH="1">
            <a:off x="5292725" y="2924175"/>
            <a:ext cx="574675" cy="503238"/>
          </a:xfrm>
          <a:prstGeom prst="line">
            <a:avLst/>
          </a:prstGeom>
          <a:ln w="9525" cap="flat" cmpd="sng">
            <a:solidFill>
              <a:schemeClr val="tx1"/>
            </a:solidFill>
            <a:prstDash val="solid"/>
            <a:headEnd type="none" w="med" len="med"/>
            <a:tailEnd type="none" w="med" len="med"/>
          </a:ln>
        </p:spPr>
      </p:sp>
      <p:sp>
        <p:nvSpPr>
          <p:cNvPr id="41993" name="Text Box 9"/>
          <p:cNvSpPr txBox="1"/>
          <p:nvPr/>
        </p:nvSpPr>
        <p:spPr>
          <a:xfrm>
            <a:off x="1547813" y="1844675"/>
            <a:ext cx="2016125" cy="427038"/>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缺乏训练计划</a:t>
            </a:r>
            <a:endParaRPr lang="zh-CN" altLang="zh-CN" sz="2200" dirty="0">
              <a:ea typeface="宋体" panose="02010600030101010101" pitchFamily="2" charset="-122"/>
            </a:endParaRPr>
          </a:p>
        </p:txBody>
      </p:sp>
      <p:sp>
        <p:nvSpPr>
          <p:cNvPr id="41994" name="Text Box 10"/>
          <p:cNvSpPr txBox="1"/>
          <p:nvPr/>
        </p:nvSpPr>
        <p:spPr>
          <a:xfrm>
            <a:off x="3995738" y="1844675"/>
            <a:ext cx="1871662" cy="427038"/>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缺乏教导人员</a:t>
            </a:r>
            <a:endParaRPr lang="zh-CN" altLang="zh-CN" sz="2200" dirty="0">
              <a:ea typeface="宋体" panose="02010600030101010101" pitchFamily="2" charset="-122"/>
            </a:endParaRPr>
          </a:p>
        </p:txBody>
      </p:sp>
      <p:sp>
        <p:nvSpPr>
          <p:cNvPr id="41995" name="Text Box 11"/>
          <p:cNvSpPr txBox="1"/>
          <p:nvPr/>
        </p:nvSpPr>
        <p:spPr>
          <a:xfrm>
            <a:off x="4643438" y="3427413"/>
            <a:ext cx="1368425" cy="427037"/>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缺乏时间</a:t>
            </a:r>
            <a:endParaRPr lang="zh-CN" altLang="zh-CN" sz="2200" dirty="0">
              <a:ea typeface="宋体" panose="02010600030101010101" pitchFamily="2" charset="-122"/>
            </a:endParaRPr>
          </a:p>
        </p:txBody>
      </p:sp>
      <p:sp>
        <p:nvSpPr>
          <p:cNvPr id="41996" name="Line 12"/>
          <p:cNvSpPr/>
          <p:nvPr/>
        </p:nvSpPr>
        <p:spPr>
          <a:xfrm>
            <a:off x="1763713" y="2924175"/>
            <a:ext cx="4679950" cy="0"/>
          </a:xfrm>
          <a:prstGeom prst="line">
            <a:avLst/>
          </a:prstGeom>
          <a:ln w="9525" cap="flat" cmpd="sng">
            <a:solidFill>
              <a:schemeClr val="tx1"/>
            </a:solidFill>
            <a:prstDash val="solid"/>
            <a:headEnd type="none" w="med" len="med"/>
            <a:tailEnd type="triangle" w="med" len="med"/>
          </a:ln>
        </p:spPr>
      </p:sp>
      <p:sp>
        <p:nvSpPr>
          <p:cNvPr id="41997" name="Text Box 13"/>
          <p:cNvSpPr txBox="1"/>
          <p:nvPr/>
        </p:nvSpPr>
        <p:spPr>
          <a:xfrm>
            <a:off x="6516688" y="2708275"/>
            <a:ext cx="1511300" cy="427038"/>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缺乏训练</a:t>
            </a:r>
            <a:endParaRPr lang="zh-CN" altLang="zh-CN" sz="2200" dirty="0">
              <a:ea typeface="宋体" panose="02010600030101010101" pitchFamily="2" charset="-122"/>
            </a:endParaRPr>
          </a:p>
        </p:txBody>
      </p:sp>
      <p:sp>
        <p:nvSpPr>
          <p:cNvPr id="41998" name="Text Box 14"/>
          <p:cNvSpPr txBox="1"/>
          <p:nvPr/>
        </p:nvSpPr>
        <p:spPr>
          <a:xfrm>
            <a:off x="3059113" y="3429000"/>
            <a:ext cx="1368425" cy="427038"/>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缺乏场所</a:t>
            </a:r>
            <a:endParaRPr lang="zh-CN" altLang="zh-CN" sz="2200" dirty="0">
              <a:ea typeface="宋体" panose="02010600030101010101" pitchFamily="2" charset="-122"/>
            </a:endParaRPr>
          </a:p>
        </p:txBody>
      </p:sp>
      <p:sp>
        <p:nvSpPr>
          <p:cNvPr id="41999" name="Text Box 15"/>
          <p:cNvSpPr txBox="1"/>
          <p:nvPr/>
        </p:nvSpPr>
        <p:spPr>
          <a:xfrm>
            <a:off x="1403350" y="3429000"/>
            <a:ext cx="1368425" cy="427038"/>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lvl="0" algn="ctr" defTabSz="914400" eaLnBrk="1" hangingPunct="1">
              <a:spcBef>
                <a:spcPct val="50000"/>
              </a:spcBef>
              <a:buClr>
                <a:schemeClr val="folHlink"/>
              </a:buClr>
              <a:buSzPct val="90000"/>
              <a:buFont typeface="Wingdings" panose="05000000000000000000" pitchFamily="2" charset="2"/>
              <a:buNone/>
            </a:pPr>
            <a:r>
              <a:rPr lang="zh-CN" altLang="zh-CN" sz="2200" dirty="0">
                <a:ea typeface="宋体" panose="02010600030101010101" pitchFamily="2" charset="-122"/>
              </a:rPr>
              <a:t>缺乏时间</a:t>
            </a:r>
            <a:endParaRPr lang="zh-CN" altLang="zh-CN" sz="2200" dirty="0">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p:nvPr>
            <p:ph type="title"/>
          </p:nvPr>
        </p:nvSpPr>
        <p:spPr>
          <a:xfrm>
            <a:off x="96838" y="342900"/>
            <a:ext cx="8229600" cy="890588"/>
          </a:xfrm>
          <a:ln/>
        </p:spPr>
        <p:txBody>
          <a:bodyPr vert="horz" wrap="square" lIns="91440" tIns="45720" rIns="91440" bIns="45720" anchor="ctr" anchorCtr="0"/>
          <a:p>
            <a:pPr eaLnBrk="1" hangingPunct="1"/>
            <a:r>
              <a:rPr lang="zh-CN" altLang="zh-CN" b="1" dirty="0">
                <a:solidFill>
                  <a:srgbClr val="CC0000"/>
                </a:solidFill>
              </a:rPr>
              <a:t>一、优秀现场管理的标准和要求</a:t>
            </a:r>
            <a:endParaRPr lang="zh-CN" altLang="zh-CN" b="1" dirty="0">
              <a:solidFill>
                <a:srgbClr val="CC0000"/>
              </a:solidFill>
            </a:endParaRPr>
          </a:p>
        </p:txBody>
      </p:sp>
      <p:sp>
        <p:nvSpPr>
          <p:cNvPr id="6147" name="Rectangle 3"/>
          <p:cNvSpPr/>
          <p:nvPr>
            <p:ph idx="1" hasCustomPrompt="1"/>
          </p:nvPr>
        </p:nvSpPr>
        <p:spPr>
          <a:xfrm>
            <a:off x="395288" y="1989138"/>
            <a:ext cx="7931150" cy="4525962"/>
          </a:xfrm>
          <a:ln/>
        </p:spPr>
        <p:txBody>
          <a:bodyPr vert="horz" wrap="square" lIns="91440" tIns="45720" rIns="91440" bIns="45720" anchor="t" anchorCtr="0"/>
          <a:p>
            <a:pPr eaLnBrk="1" hangingPunct="1">
              <a:buNone/>
            </a:pPr>
            <a:r>
              <a:rPr lang="zh-CN" altLang="zh-CN" sz="2800" dirty="0"/>
              <a:t>  </a:t>
            </a:r>
            <a:r>
              <a:rPr lang="zh-CN" altLang="zh-CN" sz="2800" dirty="0">
                <a:solidFill>
                  <a:srgbClr val="FF6600"/>
                </a:solidFill>
              </a:rPr>
              <a:t>1、什么是现场管理：</a:t>
            </a:r>
            <a:endParaRPr lang="zh-CN" altLang="zh-CN" sz="2800" dirty="0">
              <a:solidFill>
                <a:srgbClr val="FF6600"/>
              </a:solidFill>
            </a:endParaRPr>
          </a:p>
          <a:p>
            <a:pPr eaLnBrk="1" hangingPunct="1">
              <a:buNone/>
            </a:pPr>
            <a:r>
              <a:rPr lang="zh-CN" altLang="zh-CN" sz="2800" dirty="0"/>
              <a:t>          现场管理就是指用科学的管理制度、标准和方法对生产现场各生产要素，包括人（工人和管理人员）、机（设备、工具、工位器具）、料（原材料）、法（加工、检测方法）、环（环境）、信（信息）等进行合理有效的计划、组织、协调、控制和检测，使其处于良好的结合状态，达到优质、高效、低耗、均衡、安全、文明生产的目的。 </a:t>
            </a:r>
            <a:endParaRPr lang="zh-CN" altLang="zh-CN"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2"/>
          <p:cNvSpPr/>
          <p:nvPr>
            <p:ph idx="1" hasCustomPrompt="1"/>
          </p:nvPr>
        </p:nvSpPr>
        <p:spPr>
          <a:ln/>
        </p:spPr>
        <p:txBody>
          <a:bodyPr vert="horz" wrap="square" lIns="91440" tIns="45720" rIns="91440" bIns="45720" anchor="t" anchorCtr="0"/>
          <a:p>
            <a:pPr eaLnBrk="1" hangingPunct="1">
              <a:buNone/>
            </a:pPr>
            <a:r>
              <a:rPr lang="zh-CN" altLang="zh-CN" b="1" dirty="0"/>
              <a:t>1、生产现场组织，是公司的最基层组织，其组织结构一般有三种，即直线式、职能式和直线职能式。</a:t>
            </a:r>
            <a:endParaRPr lang="zh-CN" altLang="zh-CN" b="1" dirty="0"/>
          </a:p>
        </p:txBody>
      </p:sp>
      <p:sp>
        <p:nvSpPr>
          <p:cNvPr id="43011" name="Text Box 4"/>
          <p:cNvSpPr txBox="1"/>
          <p:nvPr/>
        </p:nvSpPr>
        <p:spPr>
          <a:xfrm>
            <a:off x="1116013" y="2924175"/>
            <a:ext cx="1901825" cy="457200"/>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b="1" dirty="0">
                <a:solidFill>
                  <a:srgbClr val="CC0000"/>
                </a:solidFill>
                <a:latin typeface="Tahoma" panose="020B0604030504040204" pitchFamily="34" charset="0"/>
                <a:ea typeface="宋体" panose="02010600030101010101" pitchFamily="2" charset="-122"/>
              </a:rPr>
              <a:t>（1）直线式</a:t>
            </a:r>
            <a:endParaRPr lang="zh-CN" altLang="zh-CN" b="1" dirty="0">
              <a:solidFill>
                <a:srgbClr val="CC0000"/>
              </a:solidFill>
              <a:latin typeface="Tahoma" panose="020B0604030504040204" pitchFamily="34" charset="0"/>
              <a:ea typeface="宋体" panose="02010600030101010101" pitchFamily="2" charset="-122"/>
            </a:endParaRPr>
          </a:p>
        </p:txBody>
      </p:sp>
      <p:pic>
        <p:nvPicPr>
          <p:cNvPr id="43012" name="Picture 5" descr="11"/>
          <p:cNvPicPr>
            <a:picLocks noChangeAspect="1"/>
          </p:cNvPicPr>
          <p:nvPr/>
        </p:nvPicPr>
        <p:blipFill>
          <a:blip r:embed="rId1"/>
          <a:stretch>
            <a:fillRect/>
          </a:stretch>
        </p:blipFill>
        <p:spPr>
          <a:xfrm>
            <a:off x="4716463" y="3573463"/>
            <a:ext cx="4103687" cy="2855912"/>
          </a:xfrm>
          <a:prstGeom prst="rect">
            <a:avLst/>
          </a:prstGeom>
          <a:noFill/>
          <a:ln w="9525">
            <a:noFill/>
          </a:ln>
        </p:spPr>
      </p:pic>
      <p:pic>
        <p:nvPicPr>
          <p:cNvPr id="43013" name="Picture 6" descr="12"/>
          <p:cNvPicPr>
            <a:picLocks noChangeAspect="1"/>
          </p:cNvPicPr>
          <p:nvPr/>
        </p:nvPicPr>
        <p:blipFill>
          <a:blip r:embed="rId2"/>
          <a:stretch>
            <a:fillRect/>
          </a:stretch>
        </p:blipFill>
        <p:spPr>
          <a:xfrm>
            <a:off x="539750" y="3573463"/>
            <a:ext cx="3816350" cy="2963862"/>
          </a:xfrm>
          <a:prstGeom prst="rect">
            <a:avLst/>
          </a:prstGeom>
          <a:noFill/>
          <a:ln w="9525">
            <a:noFill/>
          </a:ln>
        </p:spPr>
      </p:pic>
      <p:sp>
        <p:nvSpPr>
          <p:cNvPr id="43014" name="Text Box 7"/>
          <p:cNvSpPr txBox="1"/>
          <p:nvPr/>
        </p:nvSpPr>
        <p:spPr>
          <a:xfrm>
            <a:off x="5219700" y="2924175"/>
            <a:ext cx="2511425" cy="457200"/>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b="1" dirty="0">
                <a:solidFill>
                  <a:srgbClr val="CC0000"/>
                </a:solidFill>
                <a:latin typeface="Tahoma" panose="020B0604030504040204" pitchFamily="34" charset="0"/>
                <a:ea typeface="宋体" panose="02010600030101010101" pitchFamily="2" charset="-122"/>
              </a:rPr>
              <a:t>（2）直线职能式</a:t>
            </a:r>
            <a:endParaRPr lang="zh-CN" altLang="zh-CN" b="1" dirty="0">
              <a:solidFill>
                <a:srgbClr val="CC0000"/>
              </a:solidFill>
              <a:latin typeface="Tahoma" panose="020B0604030504040204" pitchFamily="34" charset="0"/>
              <a:ea typeface="宋体" panose="02010600030101010101" pitchFamily="2" charset="-122"/>
            </a:endParaRPr>
          </a:p>
        </p:txBody>
      </p:sp>
      <p:sp>
        <p:nvSpPr>
          <p:cNvPr id="43015"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四、生产现场的组织结构设计原则及职能</a:t>
            </a:r>
            <a:endParaRPr lang="zh-CN"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3"/>
          <p:cNvSpPr/>
          <p:nvPr>
            <p:ph idx="1" hasCustomPrompt="1"/>
          </p:nvPr>
        </p:nvSpPr>
        <p:spPr>
          <a:ln/>
        </p:spPr>
        <p:txBody>
          <a:bodyPr vert="horz" wrap="square" lIns="91440" tIns="45720" rIns="91440" bIns="45720" anchor="t" anchorCtr="0"/>
          <a:p>
            <a:pPr eaLnBrk="1" hangingPunct="1">
              <a:lnSpc>
                <a:spcPct val="150000"/>
              </a:lnSpc>
              <a:buNone/>
            </a:pPr>
            <a:r>
              <a:rPr lang="zh-CN" altLang="zh-CN" dirty="0"/>
              <a:t>2、现场组织设计的原则：</a:t>
            </a:r>
            <a:endParaRPr lang="zh-CN" altLang="zh-CN" dirty="0"/>
          </a:p>
          <a:p>
            <a:pPr eaLnBrk="1" hangingPunct="1">
              <a:lnSpc>
                <a:spcPct val="150000"/>
              </a:lnSpc>
              <a:buNone/>
            </a:pPr>
            <a:r>
              <a:rPr lang="zh-CN" altLang="zh-CN" dirty="0"/>
              <a:t>(1)统一指挥原则 </a:t>
            </a:r>
            <a:endParaRPr lang="zh-CN" altLang="zh-CN" dirty="0"/>
          </a:p>
          <a:p>
            <a:pPr eaLnBrk="1" hangingPunct="1">
              <a:lnSpc>
                <a:spcPct val="150000"/>
              </a:lnSpc>
              <a:buNone/>
            </a:pPr>
            <a:r>
              <a:rPr lang="zh-CN" altLang="zh-CN" dirty="0"/>
              <a:t>(2)权责对等原则 </a:t>
            </a:r>
            <a:endParaRPr lang="zh-CN" altLang="zh-CN" dirty="0"/>
          </a:p>
          <a:p>
            <a:pPr eaLnBrk="1" hangingPunct="1">
              <a:lnSpc>
                <a:spcPct val="150000"/>
              </a:lnSpc>
              <a:buNone/>
            </a:pPr>
            <a:r>
              <a:rPr lang="zh-CN" altLang="zh-CN" dirty="0"/>
              <a:t>(3)集权与分权适度原则 </a:t>
            </a:r>
            <a:endParaRPr lang="zh-CN" altLang="zh-CN" dirty="0"/>
          </a:p>
          <a:p>
            <a:pPr eaLnBrk="1" hangingPunct="1">
              <a:lnSpc>
                <a:spcPct val="150000"/>
              </a:lnSpc>
              <a:buNone/>
            </a:pPr>
            <a:r>
              <a:rPr lang="zh-CN" altLang="zh-CN" dirty="0"/>
              <a:t>(4)因事设职与因人设职相结合的原则 </a:t>
            </a:r>
            <a:endParaRPr lang="zh-CN" altLang="zh-CN" dirty="0"/>
          </a:p>
        </p:txBody>
      </p:sp>
      <p:sp>
        <p:nvSpPr>
          <p:cNvPr id="44035"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四、生产现场的组织结构设计原则及职能</a:t>
            </a:r>
            <a:endParaRPr lang="zh-CN"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2"/>
          <p:cNvSpPr/>
          <p:nvPr>
            <p:ph idx="1" hasCustomPrompt="1"/>
          </p:nvPr>
        </p:nvSpPr>
        <p:spPr>
          <a:ln/>
        </p:spPr>
        <p:txBody>
          <a:bodyPr vert="horz" wrap="square" lIns="91440" tIns="45720" rIns="91440" bIns="45720" anchor="t" anchorCtr="0"/>
          <a:p>
            <a:pPr eaLnBrk="1" hangingPunct="1">
              <a:buNone/>
            </a:pPr>
            <a:r>
              <a:rPr lang="zh-CN" altLang="zh-CN" b="1" dirty="0">
                <a:solidFill>
                  <a:srgbClr val="CC0000"/>
                </a:solidFill>
              </a:rPr>
              <a:t>（3）职能式</a:t>
            </a:r>
            <a:endParaRPr lang="zh-CN" altLang="zh-CN" b="1" dirty="0">
              <a:solidFill>
                <a:srgbClr val="CC0000"/>
              </a:solidFill>
            </a:endParaRPr>
          </a:p>
        </p:txBody>
      </p:sp>
      <p:sp>
        <p:nvSpPr>
          <p:cNvPr id="45059" name="AutoShape 4"/>
          <p:cNvSpPr/>
          <p:nvPr/>
        </p:nvSpPr>
        <p:spPr>
          <a:xfrm>
            <a:off x="3635375" y="3141663"/>
            <a:ext cx="1657350" cy="574675"/>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algn="ctr" defTabSz="914400" eaLnBrk="1" hangingPunct="1">
              <a:spcBef>
                <a:spcPct val="0"/>
              </a:spcBef>
              <a:buNone/>
            </a:pPr>
            <a:r>
              <a:rPr lang="zh-CN" altLang="zh-CN" b="1" dirty="0">
                <a:latin typeface="Tahoma" panose="020B0604030504040204" pitchFamily="34" charset="0"/>
                <a:ea typeface="宋体" panose="02010600030101010101" pitchFamily="2" charset="-122"/>
              </a:rPr>
              <a:t>车间主任</a:t>
            </a:r>
            <a:endParaRPr lang="zh-CN" altLang="zh-CN" b="1" dirty="0">
              <a:latin typeface="Tahoma" panose="020B0604030504040204" pitchFamily="34" charset="0"/>
              <a:ea typeface="宋体" panose="02010600030101010101" pitchFamily="2" charset="-122"/>
            </a:endParaRPr>
          </a:p>
        </p:txBody>
      </p:sp>
      <p:sp>
        <p:nvSpPr>
          <p:cNvPr id="45060" name="AutoShape 5"/>
          <p:cNvSpPr/>
          <p:nvPr/>
        </p:nvSpPr>
        <p:spPr>
          <a:xfrm>
            <a:off x="1835150" y="4652963"/>
            <a:ext cx="1223963" cy="576262"/>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algn="ctr" defTabSz="914400" eaLnBrk="1" hangingPunct="1">
              <a:spcBef>
                <a:spcPct val="0"/>
              </a:spcBef>
              <a:buNone/>
            </a:pPr>
            <a:r>
              <a:rPr lang="zh-CN" altLang="zh-CN" dirty="0">
                <a:latin typeface="Tahoma" panose="020B0604030504040204" pitchFamily="34" charset="0"/>
                <a:ea typeface="宋体" panose="02010600030101010101" pitchFamily="2" charset="-122"/>
              </a:rPr>
              <a:t>生产班</a:t>
            </a:r>
            <a:endParaRPr lang="zh-CN" altLang="zh-CN" dirty="0">
              <a:latin typeface="Tahoma" panose="020B0604030504040204" pitchFamily="34" charset="0"/>
              <a:ea typeface="宋体" panose="02010600030101010101" pitchFamily="2" charset="-122"/>
            </a:endParaRPr>
          </a:p>
        </p:txBody>
      </p:sp>
      <p:sp>
        <p:nvSpPr>
          <p:cNvPr id="45061" name="AutoShape 6"/>
          <p:cNvSpPr/>
          <p:nvPr/>
        </p:nvSpPr>
        <p:spPr>
          <a:xfrm>
            <a:off x="3348038" y="4652963"/>
            <a:ext cx="1223962" cy="576262"/>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algn="ctr" defTabSz="914400" eaLnBrk="1" hangingPunct="1">
              <a:spcBef>
                <a:spcPct val="0"/>
              </a:spcBef>
              <a:buNone/>
            </a:pPr>
            <a:r>
              <a:rPr lang="zh-CN" altLang="zh-CN" dirty="0">
                <a:latin typeface="Tahoma" panose="020B0604030504040204" pitchFamily="34" charset="0"/>
                <a:ea typeface="宋体" panose="02010600030101010101" pitchFamily="2" charset="-122"/>
              </a:rPr>
              <a:t>材料保障</a:t>
            </a:r>
            <a:endParaRPr lang="zh-CN" altLang="zh-CN" dirty="0">
              <a:latin typeface="Tahoma" panose="020B0604030504040204" pitchFamily="34" charset="0"/>
              <a:ea typeface="宋体" panose="02010600030101010101" pitchFamily="2" charset="-122"/>
            </a:endParaRPr>
          </a:p>
        </p:txBody>
      </p:sp>
      <p:sp>
        <p:nvSpPr>
          <p:cNvPr id="45062" name="AutoShape 7"/>
          <p:cNvSpPr/>
          <p:nvPr/>
        </p:nvSpPr>
        <p:spPr>
          <a:xfrm>
            <a:off x="4859338" y="4652963"/>
            <a:ext cx="1223962" cy="576262"/>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algn="ctr" defTabSz="914400" eaLnBrk="1" hangingPunct="1">
              <a:spcBef>
                <a:spcPct val="0"/>
              </a:spcBef>
              <a:buNone/>
            </a:pPr>
            <a:r>
              <a:rPr lang="zh-CN" altLang="zh-CN" dirty="0">
                <a:latin typeface="Tahoma" panose="020B0604030504040204" pitchFamily="34" charset="0"/>
                <a:ea typeface="宋体" panose="02010600030101010101" pitchFamily="2" charset="-122"/>
              </a:rPr>
              <a:t>设备维护</a:t>
            </a:r>
            <a:endParaRPr lang="zh-CN" altLang="zh-CN" dirty="0">
              <a:latin typeface="Tahoma" panose="020B0604030504040204" pitchFamily="34" charset="0"/>
              <a:ea typeface="宋体" panose="02010600030101010101" pitchFamily="2" charset="-122"/>
            </a:endParaRPr>
          </a:p>
        </p:txBody>
      </p:sp>
      <p:sp>
        <p:nvSpPr>
          <p:cNvPr id="45063" name="AutoShape 8"/>
          <p:cNvSpPr/>
          <p:nvPr/>
        </p:nvSpPr>
        <p:spPr>
          <a:xfrm>
            <a:off x="6372225" y="4652963"/>
            <a:ext cx="1223963" cy="576262"/>
          </a:xfrm>
          <a:prstGeom prst="roundRect">
            <a:avLst>
              <a:gd name="adj" fmla="val 16667"/>
            </a:avLst>
          </a:prstGeom>
          <a:solidFill>
            <a:schemeClr val="accent1"/>
          </a:solidFill>
          <a:ln w="9525" cap="flat" cmpd="sng">
            <a:solidFill>
              <a:schemeClr val="tx1"/>
            </a:solidFill>
            <a:prstDash val="solid"/>
            <a:headEnd type="none" w="med" len="med"/>
            <a:tailEnd type="none" w="med" len="med"/>
          </a:ln>
        </p:spPr>
        <p:txBody>
          <a:bodyPr wrap="none"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algn="ctr" defTabSz="914400" eaLnBrk="1" hangingPunct="1">
              <a:spcBef>
                <a:spcPct val="0"/>
              </a:spcBef>
              <a:buNone/>
            </a:pPr>
            <a:r>
              <a:rPr lang="zh-CN" altLang="zh-CN" dirty="0">
                <a:latin typeface="Tahoma" panose="020B0604030504040204" pitchFamily="34" charset="0"/>
                <a:ea typeface="宋体" panose="02010600030101010101" pitchFamily="2" charset="-122"/>
              </a:rPr>
              <a:t>电工班</a:t>
            </a:r>
            <a:endParaRPr lang="zh-CN" altLang="zh-CN" dirty="0">
              <a:latin typeface="Tahoma" panose="020B0604030504040204" pitchFamily="34" charset="0"/>
              <a:ea typeface="宋体" panose="02010600030101010101" pitchFamily="2" charset="-122"/>
            </a:endParaRPr>
          </a:p>
        </p:txBody>
      </p:sp>
      <p:cxnSp>
        <p:nvCxnSpPr>
          <p:cNvPr id="45064" name="AutoShape 9"/>
          <p:cNvCxnSpPr>
            <a:stCxn id="45059" idx="2"/>
            <a:endCxn id="45060" idx="0"/>
          </p:cNvCxnSpPr>
          <p:nvPr/>
        </p:nvCxnSpPr>
        <p:spPr>
          <a:xfrm flipH="1">
            <a:off x="2447925" y="3716338"/>
            <a:ext cx="2016125" cy="936625"/>
          </a:xfrm>
          <a:prstGeom prst="straightConnector1">
            <a:avLst/>
          </a:prstGeom>
          <a:ln w="9525" cap="flat" cmpd="sng">
            <a:solidFill>
              <a:schemeClr val="tx1"/>
            </a:solidFill>
            <a:prstDash val="solid"/>
            <a:headEnd type="none" w="med" len="med"/>
            <a:tailEnd type="triangle" w="med" len="med"/>
          </a:ln>
        </p:spPr>
      </p:cxnSp>
      <p:cxnSp>
        <p:nvCxnSpPr>
          <p:cNvPr id="45065" name="AutoShape 10"/>
          <p:cNvCxnSpPr>
            <a:endCxn id="45061" idx="0"/>
          </p:cNvCxnSpPr>
          <p:nvPr/>
        </p:nvCxnSpPr>
        <p:spPr>
          <a:xfrm flipH="1">
            <a:off x="3960813" y="3716338"/>
            <a:ext cx="611187" cy="936625"/>
          </a:xfrm>
          <a:prstGeom prst="straightConnector1">
            <a:avLst/>
          </a:prstGeom>
          <a:ln w="9525" cap="flat" cmpd="sng">
            <a:solidFill>
              <a:schemeClr val="tx1"/>
            </a:solidFill>
            <a:prstDash val="solid"/>
            <a:headEnd type="none" w="med" len="med"/>
            <a:tailEnd type="triangle" w="med" len="med"/>
          </a:ln>
        </p:spPr>
      </p:cxnSp>
      <p:cxnSp>
        <p:nvCxnSpPr>
          <p:cNvPr id="45066" name="AutoShape 11"/>
          <p:cNvCxnSpPr>
            <a:endCxn id="45063" idx="0"/>
          </p:cNvCxnSpPr>
          <p:nvPr/>
        </p:nvCxnSpPr>
        <p:spPr>
          <a:xfrm>
            <a:off x="4572000" y="3716338"/>
            <a:ext cx="2413000" cy="936625"/>
          </a:xfrm>
          <a:prstGeom prst="straightConnector1">
            <a:avLst/>
          </a:prstGeom>
          <a:ln w="9525" cap="flat" cmpd="sng">
            <a:solidFill>
              <a:schemeClr val="tx1"/>
            </a:solidFill>
            <a:prstDash val="solid"/>
            <a:headEnd type="none" w="med" len="med"/>
            <a:tailEnd type="triangle" w="med" len="med"/>
          </a:ln>
        </p:spPr>
      </p:cxnSp>
      <p:cxnSp>
        <p:nvCxnSpPr>
          <p:cNvPr id="45067" name="AutoShape 12"/>
          <p:cNvCxnSpPr>
            <a:endCxn id="45062" idx="0"/>
          </p:cNvCxnSpPr>
          <p:nvPr/>
        </p:nvCxnSpPr>
        <p:spPr>
          <a:xfrm>
            <a:off x="4572000" y="3716338"/>
            <a:ext cx="900113" cy="936625"/>
          </a:xfrm>
          <a:prstGeom prst="straightConnector1">
            <a:avLst/>
          </a:prstGeom>
          <a:ln w="9525" cap="flat" cmpd="sng">
            <a:solidFill>
              <a:schemeClr val="tx1"/>
            </a:solidFill>
            <a:prstDash val="solid"/>
            <a:headEnd type="none" w="med" len="med"/>
            <a:tailEnd type="triangle" w="med" len="med"/>
          </a:ln>
        </p:spPr>
      </p:cxnSp>
      <p:sp>
        <p:nvSpPr>
          <p:cNvPr id="45068"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四、生产现场的组织结构设计原则及职能</a:t>
            </a:r>
            <a:endParaRPr lang="zh-CN"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2"/>
          <p:cNvSpPr/>
          <p:nvPr>
            <p:ph idx="1" hasCustomPrompt="1"/>
          </p:nvPr>
        </p:nvSpPr>
        <p:spPr>
          <a:xfrm>
            <a:off x="919163" y="1416050"/>
            <a:ext cx="7172325" cy="4678363"/>
          </a:xfrm>
          <a:ln/>
        </p:spPr>
        <p:txBody>
          <a:bodyPr vert="horz" wrap="square" lIns="91440" tIns="45720" rIns="91440" bIns="45720" anchor="t" anchorCtr="0"/>
          <a:p>
            <a:pPr eaLnBrk="1" hangingPunct="1">
              <a:lnSpc>
                <a:spcPct val="200000"/>
              </a:lnSpc>
              <a:buNone/>
            </a:pPr>
            <a:r>
              <a:rPr lang="zh-CN" altLang="zh-CN" dirty="0"/>
              <a:t>3、生产现场组织的职能一般是根据其具体的工作任务来制定，可参考岗位职责说明书来制定。</a:t>
            </a:r>
            <a:endParaRPr lang="zh-CN" altLang="zh-CN" dirty="0"/>
          </a:p>
          <a:p>
            <a:pPr eaLnBrk="1" hangingPunct="1">
              <a:lnSpc>
                <a:spcPct val="200000"/>
              </a:lnSpc>
              <a:buNone/>
            </a:pPr>
            <a:r>
              <a:rPr lang="zh-CN" altLang="zh-CN" dirty="0"/>
              <a:t>4、生产现场组织结构设计的要求是：简单、责清、便于指挥。下属单元一般在8-15人或（班组）之间，原则上不设副职。</a:t>
            </a:r>
            <a:endParaRPr lang="zh-CN" altLang="zh-CN" dirty="0"/>
          </a:p>
        </p:txBody>
      </p:sp>
      <p:sp>
        <p:nvSpPr>
          <p:cNvPr id="46083"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四、生产现场的组织结构设计原则及职能</a:t>
            </a:r>
            <a:endParaRPr lang="zh-CN"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3"/>
          <p:cNvSpPr/>
          <p:nvPr>
            <p:ph idx="1" hasCustomPrompt="1"/>
          </p:nvPr>
        </p:nvSpPr>
        <p:spPr>
          <a:xfrm>
            <a:off x="457200" y="1905000"/>
            <a:ext cx="6257925" cy="4676775"/>
          </a:xfrm>
          <a:ln/>
        </p:spPr>
        <p:txBody>
          <a:bodyPr vert="horz" wrap="square" lIns="91440" tIns="45720" rIns="91440" bIns="45720" anchor="t" anchorCtr="0"/>
          <a:p>
            <a:pPr eaLnBrk="1" hangingPunct="1">
              <a:buNone/>
            </a:pPr>
            <a:r>
              <a:rPr lang="zh-CN" altLang="zh-CN" b="1" dirty="0">
                <a:solidFill>
                  <a:schemeClr val="folHlink"/>
                </a:solidFill>
              </a:rPr>
              <a:t>1、优秀的生产车间管理者的标准</a:t>
            </a:r>
            <a:endParaRPr lang="zh-CN" altLang="zh-CN" b="1" dirty="0">
              <a:solidFill>
                <a:schemeClr val="folHlink"/>
              </a:solidFill>
            </a:endParaRPr>
          </a:p>
          <a:p>
            <a:pPr eaLnBrk="1" hangingPunct="1"/>
            <a:r>
              <a:rPr lang="zh-CN" altLang="zh-CN" dirty="0"/>
              <a:t>积极推行企业文化</a:t>
            </a:r>
            <a:endParaRPr lang="zh-CN" altLang="zh-CN" dirty="0"/>
          </a:p>
          <a:p>
            <a:pPr eaLnBrk="1" hangingPunct="1"/>
            <a:r>
              <a:rPr lang="zh-CN" altLang="zh-CN" dirty="0"/>
              <a:t>会制定和实施合理的管理制度</a:t>
            </a:r>
            <a:endParaRPr lang="zh-CN" altLang="zh-CN" dirty="0"/>
          </a:p>
          <a:p>
            <a:pPr eaLnBrk="1" hangingPunct="1"/>
            <a:r>
              <a:rPr lang="zh-CN" altLang="zh-CN" dirty="0"/>
              <a:t>倡导者与实施安全生产</a:t>
            </a:r>
            <a:endParaRPr lang="zh-CN" altLang="zh-CN" dirty="0"/>
          </a:p>
          <a:p>
            <a:pPr eaLnBrk="1" hangingPunct="1"/>
            <a:r>
              <a:rPr lang="zh-CN" altLang="zh-CN" dirty="0"/>
              <a:t>避免各种不必要的浪费</a:t>
            </a:r>
            <a:endParaRPr lang="zh-CN" altLang="zh-CN" dirty="0"/>
          </a:p>
          <a:p>
            <a:pPr eaLnBrk="1" hangingPunct="1"/>
            <a:r>
              <a:rPr lang="zh-CN" altLang="zh-CN" dirty="0"/>
              <a:t>向上管理和向下负责 </a:t>
            </a:r>
            <a:endParaRPr lang="zh-CN" altLang="zh-CN" dirty="0"/>
          </a:p>
          <a:p>
            <a:pPr eaLnBrk="1" hangingPunct="1"/>
            <a:r>
              <a:rPr lang="zh-CN" altLang="zh-CN" dirty="0"/>
              <a:t>善于做好生产现场管理 </a:t>
            </a:r>
            <a:endParaRPr lang="zh-CN" altLang="zh-CN" dirty="0"/>
          </a:p>
          <a:p>
            <a:pPr eaLnBrk="1" hangingPunct="1"/>
            <a:r>
              <a:rPr lang="zh-CN" altLang="zh-CN" dirty="0"/>
              <a:t>使用现代管理工具的多面手</a:t>
            </a:r>
            <a:endParaRPr lang="zh-CN" altLang="zh-CN" dirty="0"/>
          </a:p>
          <a:p>
            <a:pPr eaLnBrk="1" hangingPunct="1">
              <a:buNone/>
            </a:pPr>
            <a:r>
              <a:rPr lang="zh-CN" altLang="zh-CN" sz="2800" dirty="0"/>
              <a:t> </a:t>
            </a:r>
            <a:endParaRPr lang="zh-CN" altLang="zh-CN" sz="2800" dirty="0"/>
          </a:p>
        </p:txBody>
      </p:sp>
      <p:sp>
        <p:nvSpPr>
          <p:cNvPr id="47107"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五、生产现场员工的管理</a:t>
            </a:r>
            <a:endParaRPr lang="zh-CN"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Rectangle 2"/>
          <p:cNvSpPr/>
          <p:nvPr>
            <p:ph idx="1" hasCustomPrompt="1"/>
          </p:nvPr>
        </p:nvSpPr>
        <p:spPr>
          <a:xfrm>
            <a:off x="971550" y="1700213"/>
            <a:ext cx="6022975" cy="4678362"/>
          </a:xfrm>
          <a:ln/>
        </p:spPr>
        <p:txBody>
          <a:bodyPr vert="horz" wrap="square" lIns="91440" tIns="45720" rIns="91440" bIns="45720" anchor="t" anchorCtr="0"/>
          <a:p>
            <a:pPr eaLnBrk="1" hangingPunct="1">
              <a:lnSpc>
                <a:spcPct val="80000"/>
              </a:lnSpc>
              <a:buNone/>
            </a:pPr>
            <a:r>
              <a:rPr lang="zh-CN" altLang="zh-CN" sz="2000" b="1" dirty="0">
                <a:solidFill>
                  <a:schemeClr val="folHlink"/>
                </a:solidFill>
              </a:rPr>
              <a:t>2、生产现场管理的内容：</a:t>
            </a:r>
            <a:endParaRPr lang="zh-CN" altLang="zh-CN" sz="2000" b="1" dirty="0">
              <a:solidFill>
                <a:schemeClr val="folHlink"/>
              </a:solidFill>
            </a:endParaRPr>
          </a:p>
          <a:p>
            <a:pPr eaLnBrk="1" hangingPunct="1">
              <a:buNone/>
            </a:pPr>
            <a:r>
              <a:rPr lang="zh-CN" altLang="zh-CN" sz="2000" dirty="0"/>
              <a:t>（1）严格执行制度</a:t>
            </a:r>
            <a:endParaRPr lang="zh-CN" altLang="zh-CN" sz="2000" dirty="0"/>
          </a:p>
          <a:p>
            <a:pPr eaLnBrk="1" hangingPunct="1">
              <a:buNone/>
            </a:pPr>
            <a:r>
              <a:rPr lang="zh-CN" altLang="zh-CN" sz="2000" dirty="0"/>
              <a:t>（2）提高员工技能</a:t>
            </a:r>
            <a:endParaRPr lang="zh-CN" altLang="zh-CN" sz="2000" dirty="0"/>
          </a:p>
          <a:p>
            <a:pPr eaLnBrk="1" hangingPunct="1">
              <a:buNone/>
            </a:pPr>
            <a:r>
              <a:rPr lang="zh-CN" altLang="zh-CN" sz="2000" dirty="0"/>
              <a:t>（3）关心员工</a:t>
            </a:r>
            <a:endParaRPr lang="zh-CN" altLang="zh-CN" sz="2000" dirty="0"/>
          </a:p>
          <a:p>
            <a:pPr eaLnBrk="1" hangingPunct="1">
              <a:buNone/>
            </a:pPr>
            <a:r>
              <a:rPr lang="zh-CN" altLang="zh-CN" sz="2000" dirty="0"/>
              <a:t>（4）积极处理问题</a:t>
            </a:r>
            <a:endParaRPr lang="zh-CN" altLang="zh-CN" sz="2000" dirty="0"/>
          </a:p>
          <a:p>
            <a:pPr eaLnBrk="1" hangingPunct="1">
              <a:buNone/>
            </a:pPr>
            <a:r>
              <a:rPr lang="zh-CN" altLang="zh-CN" sz="2000" dirty="0"/>
              <a:t>（5）上下信息传递</a:t>
            </a:r>
            <a:endParaRPr lang="zh-CN" altLang="zh-CN" sz="2000" dirty="0"/>
          </a:p>
          <a:p>
            <a:pPr eaLnBrk="1" hangingPunct="1">
              <a:buNone/>
            </a:pPr>
            <a:r>
              <a:rPr lang="zh-CN" altLang="zh-CN" sz="2000" dirty="0"/>
              <a:t>（6）修正管理制度</a:t>
            </a:r>
            <a:endParaRPr lang="zh-CN" altLang="zh-CN" sz="2000" dirty="0"/>
          </a:p>
          <a:p>
            <a:pPr eaLnBrk="1" hangingPunct="1">
              <a:buNone/>
            </a:pPr>
            <a:r>
              <a:rPr lang="zh-CN" altLang="zh-CN" sz="2000" dirty="0"/>
              <a:t>（7）设计科学操作流程</a:t>
            </a:r>
            <a:endParaRPr lang="zh-CN" altLang="zh-CN" sz="2000" dirty="0"/>
          </a:p>
          <a:p>
            <a:pPr eaLnBrk="1" hangingPunct="1">
              <a:buNone/>
            </a:pPr>
            <a:r>
              <a:rPr lang="zh-CN" altLang="zh-CN" sz="2000" dirty="0"/>
              <a:t>（8）提高工作效率</a:t>
            </a:r>
            <a:endParaRPr lang="zh-CN" altLang="zh-CN" sz="2000" dirty="0"/>
          </a:p>
          <a:p>
            <a:pPr eaLnBrk="1" hangingPunct="1">
              <a:buNone/>
            </a:pPr>
            <a:r>
              <a:rPr lang="zh-CN" altLang="zh-CN" sz="2000" dirty="0"/>
              <a:t>（9）确定产品质量</a:t>
            </a:r>
            <a:endParaRPr lang="zh-CN" altLang="zh-CN" sz="2000" dirty="0"/>
          </a:p>
          <a:p>
            <a:pPr eaLnBrk="1" hangingPunct="1">
              <a:buNone/>
            </a:pPr>
            <a:r>
              <a:rPr lang="zh-CN" altLang="zh-CN" sz="2000" dirty="0"/>
              <a:t>（10）安全生产    </a:t>
            </a:r>
            <a:endParaRPr lang="zh-CN" altLang="zh-CN" sz="2000" dirty="0"/>
          </a:p>
          <a:p>
            <a:pPr eaLnBrk="1" hangingPunct="1">
              <a:buNone/>
            </a:pPr>
            <a:r>
              <a:rPr lang="zh-CN" altLang="zh-CN" sz="2000" dirty="0"/>
              <a:t>（11）实施员工绩效考核</a:t>
            </a:r>
            <a:endParaRPr lang="zh-CN" altLang="zh-CN" sz="2000" dirty="0"/>
          </a:p>
        </p:txBody>
      </p:sp>
      <p:sp>
        <p:nvSpPr>
          <p:cNvPr id="48131"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五、生产现场员工的管理</a:t>
            </a:r>
            <a:endParaRPr lang="zh-CN"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3"/>
          <p:cNvSpPr/>
          <p:nvPr>
            <p:ph idx="1" hasCustomPrompt="1"/>
          </p:nvPr>
        </p:nvSpPr>
        <p:spPr>
          <a:xfrm>
            <a:off x="457200" y="1628775"/>
            <a:ext cx="7477125" cy="4676775"/>
          </a:xfrm>
          <a:ln/>
        </p:spPr>
        <p:txBody>
          <a:bodyPr vert="horz" wrap="square" lIns="91440" tIns="45720" rIns="91440" bIns="45720" anchor="t" anchorCtr="0"/>
          <a:p>
            <a:pPr eaLnBrk="1" hangingPunct="1">
              <a:lnSpc>
                <a:spcPct val="200000"/>
              </a:lnSpc>
              <a:buNone/>
            </a:pPr>
            <a:r>
              <a:rPr lang="zh-CN" altLang="zh-CN" dirty="0"/>
              <a:t>         生产计划就是企业为了生产出符合市场需要或顾客要求的产品，所确定的生产的时间，生产的数量，生产的质量要求等内容以及如何生产的总体计划。现场生产管理者是生产计划制定的主要操作者之一。</a:t>
            </a:r>
            <a:endParaRPr lang="zh-CN" altLang="zh-CN" dirty="0"/>
          </a:p>
          <a:p>
            <a:pPr eaLnBrk="1" hangingPunct="1">
              <a:lnSpc>
                <a:spcPct val="200000"/>
              </a:lnSpc>
              <a:buNone/>
            </a:pPr>
            <a:r>
              <a:rPr lang="zh-CN" altLang="zh-CN" dirty="0"/>
              <a:t>     </a:t>
            </a:r>
            <a:endParaRPr lang="zh-CN" altLang="zh-CN" dirty="0"/>
          </a:p>
        </p:txBody>
      </p:sp>
      <p:sp>
        <p:nvSpPr>
          <p:cNvPr id="49155"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六、生产计划的制定要求</a:t>
            </a:r>
            <a:endParaRPr lang="zh-CN"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Rectangle 2"/>
          <p:cNvSpPr/>
          <p:nvPr>
            <p:ph idx="1" hasCustomPrompt="1"/>
          </p:nvPr>
        </p:nvSpPr>
        <p:spPr>
          <a:ln/>
        </p:spPr>
        <p:txBody>
          <a:bodyPr vert="horz" wrap="square" lIns="91440" tIns="45720" rIns="91440" bIns="45720" anchor="t" anchorCtr="0"/>
          <a:p>
            <a:pPr eaLnBrk="1" hangingPunct="1">
              <a:lnSpc>
                <a:spcPct val="200000"/>
              </a:lnSpc>
              <a:buNone/>
            </a:pPr>
            <a:r>
              <a:rPr lang="zh-CN" altLang="zh-CN" b="1" dirty="0"/>
              <a:t> 1、生产现场管理者参与生产计划制定的要求:</a:t>
            </a:r>
            <a:endParaRPr lang="zh-CN" altLang="zh-CN" b="1" dirty="0"/>
          </a:p>
          <a:p>
            <a:pPr eaLnBrk="1" hangingPunct="1">
              <a:lnSpc>
                <a:spcPct val="200000"/>
              </a:lnSpc>
              <a:buNone/>
            </a:pPr>
            <a:r>
              <a:rPr lang="zh-CN" altLang="zh-CN" dirty="0"/>
              <a:t>  (1)</a:t>
            </a:r>
            <a:r>
              <a:rPr lang="en-US" altLang="zh-CN" dirty="0"/>
              <a:t>   </a:t>
            </a:r>
            <a:r>
              <a:rPr lang="zh-CN" altLang="zh-CN" dirty="0"/>
              <a:t>、客观阐述生产能力；</a:t>
            </a:r>
            <a:endParaRPr lang="zh-CN" altLang="zh-CN" dirty="0"/>
          </a:p>
          <a:p>
            <a:pPr eaLnBrk="1" hangingPunct="1">
              <a:lnSpc>
                <a:spcPct val="200000"/>
              </a:lnSpc>
              <a:buNone/>
            </a:pPr>
            <a:r>
              <a:rPr lang="zh-CN" altLang="zh-CN" dirty="0"/>
              <a:t>（2）、提供产品质量保证指标；</a:t>
            </a:r>
            <a:endParaRPr lang="zh-CN" altLang="zh-CN" dirty="0"/>
          </a:p>
          <a:p>
            <a:pPr eaLnBrk="1" hangingPunct="1">
              <a:lnSpc>
                <a:spcPct val="200000"/>
              </a:lnSpc>
              <a:buNone/>
            </a:pPr>
            <a:r>
              <a:rPr lang="zh-CN" altLang="zh-CN" dirty="0"/>
              <a:t>（3）、准确评估生产成本。</a:t>
            </a:r>
            <a:endParaRPr lang="zh-CN" altLang="zh-CN" dirty="0"/>
          </a:p>
          <a:p>
            <a:pPr eaLnBrk="1" hangingPunct="1">
              <a:buNone/>
            </a:pPr>
            <a:endParaRPr lang="zh-CN" altLang="zh-CN" dirty="0"/>
          </a:p>
          <a:p>
            <a:pPr eaLnBrk="1" hangingPunct="1">
              <a:buNone/>
            </a:pPr>
            <a:endParaRPr lang="zh-CN" altLang="zh-CN" dirty="0"/>
          </a:p>
        </p:txBody>
      </p:sp>
      <p:sp>
        <p:nvSpPr>
          <p:cNvPr id="50179"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六、生产计划的制定要求</a:t>
            </a:r>
            <a:endParaRPr lang="zh-CN"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Rectangle 2"/>
          <p:cNvSpPr/>
          <p:nvPr>
            <p:ph idx="1" hasCustomPrompt="1"/>
          </p:nvPr>
        </p:nvSpPr>
        <p:spPr>
          <a:ln/>
        </p:spPr>
        <p:txBody>
          <a:bodyPr vert="horz" wrap="square" lIns="91440" tIns="45720" rIns="91440" bIns="45720" anchor="t" anchorCtr="0"/>
          <a:p>
            <a:pPr eaLnBrk="1" hangingPunct="1">
              <a:lnSpc>
                <a:spcPct val="200000"/>
              </a:lnSpc>
              <a:buNone/>
            </a:pPr>
            <a:r>
              <a:rPr lang="zh-CN" altLang="zh-CN" b="1" dirty="0"/>
              <a:t>2、生产计划实施中对管理者的要求：</a:t>
            </a:r>
            <a:endParaRPr lang="zh-CN" altLang="zh-CN" b="1" dirty="0"/>
          </a:p>
          <a:p>
            <a:pPr eaLnBrk="1" hangingPunct="1">
              <a:lnSpc>
                <a:spcPct val="200000"/>
              </a:lnSpc>
              <a:buNone/>
            </a:pPr>
            <a:r>
              <a:rPr lang="zh-CN" altLang="zh-CN" dirty="0"/>
              <a:t>（1）、优化操作流程；</a:t>
            </a:r>
            <a:endParaRPr lang="zh-CN" altLang="zh-CN" dirty="0"/>
          </a:p>
          <a:p>
            <a:pPr eaLnBrk="1" hangingPunct="1">
              <a:lnSpc>
                <a:spcPct val="200000"/>
              </a:lnSpc>
              <a:buNone/>
            </a:pPr>
            <a:r>
              <a:rPr lang="zh-CN" altLang="zh-CN" dirty="0"/>
              <a:t>（2）、解决瓶颈问题；</a:t>
            </a:r>
            <a:endParaRPr lang="zh-CN" altLang="zh-CN" dirty="0"/>
          </a:p>
          <a:p>
            <a:pPr eaLnBrk="1" hangingPunct="1">
              <a:lnSpc>
                <a:spcPct val="200000"/>
              </a:lnSpc>
              <a:buNone/>
            </a:pPr>
            <a:r>
              <a:rPr lang="zh-CN" altLang="zh-CN" dirty="0"/>
              <a:t>（3）、协调机料关系；</a:t>
            </a:r>
            <a:endParaRPr lang="zh-CN" altLang="zh-CN" dirty="0"/>
          </a:p>
          <a:p>
            <a:pPr eaLnBrk="1" hangingPunct="1">
              <a:lnSpc>
                <a:spcPct val="200000"/>
              </a:lnSpc>
              <a:buNone/>
            </a:pPr>
            <a:r>
              <a:rPr lang="zh-CN" altLang="zh-CN" dirty="0"/>
              <a:t>（4）、提高生产效率；</a:t>
            </a:r>
            <a:endParaRPr lang="zh-CN" altLang="zh-CN" dirty="0"/>
          </a:p>
          <a:p>
            <a:pPr eaLnBrk="1" hangingPunct="1">
              <a:lnSpc>
                <a:spcPct val="200000"/>
              </a:lnSpc>
              <a:buNone/>
            </a:pPr>
            <a:r>
              <a:rPr lang="zh-CN" altLang="zh-CN" dirty="0"/>
              <a:t>（5）、及时沟通信息。</a:t>
            </a:r>
            <a:endParaRPr lang="zh-CN" altLang="zh-CN" dirty="0"/>
          </a:p>
        </p:txBody>
      </p:sp>
      <p:sp>
        <p:nvSpPr>
          <p:cNvPr id="51203"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六、生产计划的制定要求</a:t>
            </a:r>
            <a:endParaRPr lang="zh-C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Rectangle 2"/>
          <p:cNvSpPr/>
          <p:nvPr>
            <p:ph idx="1" hasCustomPrompt="1"/>
          </p:nvPr>
        </p:nvSpPr>
        <p:spPr>
          <a:xfrm>
            <a:off x="457200" y="1449388"/>
            <a:ext cx="7477125" cy="4676775"/>
          </a:xfrm>
          <a:ln/>
        </p:spPr>
        <p:txBody>
          <a:bodyPr vert="horz" wrap="square" lIns="91440" tIns="45720" rIns="91440" bIns="45720" anchor="t" anchorCtr="0"/>
          <a:p>
            <a:pPr eaLnBrk="1" hangingPunct="1">
              <a:buNone/>
            </a:pPr>
            <a:r>
              <a:rPr lang="zh-CN" altLang="zh-CN" b="1" dirty="0">
                <a:solidFill>
                  <a:schemeClr val="folHlink"/>
                </a:solidFill>
              </a:rPr>
              <a:t>1、生产成本控制的概念：</a:t>
            </a:r>
            <a:endParaRPr lang="zh-CN" altLang="zh-CN" b="1" dirty="0">
              <a:solidFill>
                <a:schemeClr val="folHlink"/>
              </a:solidFill>
            </a:endParaRPr>
          </a:p>
          <a:p>
            <a:pPr eaLnBrk="1" hangingPunct="1">
              <a:lnSpc>
                <a:spcPct val="150000"/>
              </a:lnSpc>
              <a:buNone/>
            </a:pPr>
            <a:r>
              <a:rPr lang="zh-CN" altLang="zh-CN" sz="2800" dirty="0"/>
              <a:t>          生产过程中的成本控制，就是在产品的制造过程中，对成本形成的各种因素，按照事先拟定的标准严格加以监督，发现偏差就及时采取措施加以纠正，从而是生产过程中的各项资源的消耗和费用开支限在标准规定的范围之内。</a:t>
            </a:r>
            <a:r>
              <a:rPr lang="zh-CN" altLang="zh-CN" dirty="0"/>
              <a:t> </a:t>
            </a:r>
            <a:endParaRPr lang="zh-CN" altLang="zh-CN" dirty="0"/>
          </a:p>
        </p:txBody>
      </p:sp>
      <p:sp>
        <p:nvSpPr>
          <p:cNvPr id="52227"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七、生产成本的控制</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3"/>
          <p:cNvSpPr/>
          <p:nvPr>
            <p:ph sz="half" idx="1" hasCustomPrompt="1"/>
          </p:nvPr>
        </p:nvSpPr>
        <p:spPr>
          <a:xfrm>
            <a:off x="250825" y="2924175"/>
            <a:ext cx="4608513" cy="3355975"/>
          </a:xfrm>
          <a:ln/>
        </p:spPr>
        <p:txBody>
          <a:bodyPr vert="horz" wrap="square" lIns="91440" tIns="45720" rIns="91440" bIns="45720" anchor="t" anchorCtr="0"/>
          <a:p>
            <a:pPr eaLnBrk="1" hangingPunct="1">
              <a:buClrTx/>
              <a:buSzTx/>
              <a:buFontTx/>
              <a:buNone/>
            </a:pPr>
            <a:r>
              <a:rPr lang="zh-CN" altLang="zh-CN" b="1" dirty="0"/>
              <a:t>1）定员合理，技能匹配；</a:t>
            </a:r>
            <a:endParaRPr lang="zh-CN" altLang="zh-CN" b="1" dirty="0"/>
          </a:p>
          <a:p>
            <a:pPr eaLnBrk="1" hangingPunct="1">
              <a:buClrTx/>
              <a:buSzTx/>
              <a:buFontTx/>
              <a:buNone/>
            </a:pPr>
            <a:r>
              <a:rPr lang="zh-CN" altLang="zh-CN" b="1" dirty="0"/>
              <a:t>2）材料工具，放置有序；</a:t>
            </a:r>
            <a:endParaRPr lang="zh-CN" altLang="zh-CN" b="1" dirty="0"/>
          </a:p>
          <a:p>
            <a:pPr eaLnBrk="1" hangingPunct="1">
              <a:buClrTx/>
              <a:buSzTx/>
              <a:buFontTx/>
              <a:buNone/>
            </a:pPr>
            <a:r>
              <a:rPr lang="zh-CN" altLang="zh-CN" b="1" dirty="0"/>
              <a:t>3）场地规划，标注清析；</a:t>
            </a:r>
            <a:endParaRPr lang="zh-CN" altLang="zh-CN" b="1" dirty="0"/>
          </a:p>
          <a:p>
            <a:pPr eaLnBrk="1" hangingPunct="1">
              <a:buClrTx/>
              <a:buSzTx/>
              <a:buFontTx/>
              <a:buNone/>
            </a:pPr>
            <a:r>
              <a:rPr lang="zh-CN" altLang="zh-CN" b="1" dirty="0"/>
              <a:t>4）工作流程，有条不紊；</a:t>
            </a:r>
            <a:endParaRPr lang="zh-CN" altLang="zh-CN" b="1" dirty="0"/>
          </a:p>
          <a:p>
            <a:pPr eaLnBrk="1" hangingPunct="1">
              <a:buClrTx/>
              <a:buSzTx/>
              <a:buFontTx/>
              <a:buNone/>
            </a:pPr>
            <a:r>
              <a:rPr lang="zh-CN" altLang="zh-CN" b="1" dirty="0"/>
              <a:t>5）规章制度，落实严格；</a:t>
            </a:r>
            <a:endParaRPr lang="zh-CN" altLang="zh-CN" b="1" dirty="0"/>
          </a:p>
          <a:p>
            <a:pPr eaLnBrk="1" hangingPunct="1">
              <a:buClrTx/>
              <a:buSzTx/>
              <a:buFontTx/>
              <a:buNone/>
            </a:pPr>
            <a:endParaRPr lang="zh-CN" altLang="zh-CN" b="1" dirty="0"/>
          </a:p>
        </p:txBody>
      </p:sp>
      <p:sp>
        <p:nvSpPr>
          <p:cNvPr id="7171" name="Rectangle 4"/>
          <p:cNvSpPr/>
          <p:nvPr>
            <p:ph sz="half" idx="2" hasCustomPrompt="1"/>
          </p:nvPr>
        </p:nvSpPr>
        <p:spPr>
          <a:xfrm>
            <a:off x="4500563" y="2924175"/>
            <a:ext cx="4897437" cy="2779713"/>
          </a:xfrm>
          <a:ln/>
        </p:spPr>
        <p:txBody>
          <a:bodyPr vert="horz" wrap="square" lIns="91440" tIns="45720" rIns="91440" bIns="45720" anchor="t" anchorCtr="0"/>
          <a:p>
            <a:pPr eaLnBrk="1" hangingPunct="1">
              <a:buClrTx/>
              <a:buSzTx/>
              <a:buFontTx/>
              <a:buNone/>
            </a:pPr>
            <a:r>
              <a:rPr lang="zh-CN" altLang="zh-CN" b="1" dirty="0"/>
              <a:t>6）现场环境，卫生清洁；</a:t>
            </a:r>
            <a:endParaRPr lang="zh-CN" altLang="zh-CN" b="1" dirty="0"/>
          </a:p>
          <a:p>
            <a:pPr eaLnBrk="1" hangingPunct="1">
              <a:buClrTx/>
              <a:buSzTx/>
              <a:buFontTx/>
              <a:buNone/>
            </a:pPr>
            <a:r>
              <a:rPr lang="zh-CN" altLang="zh-CN" b="1" dirty="0"/>
              <a:t>7）设备完好，运转正常；</a:t>
            </a:r>
            <a:endParaRPr lang="zh-CN" altLang="zh-CN" b="1" dirty="0"/>
          </a:p>
          <a:p>
            <a:pPr eaLnBrk="1" hangingPunct="1">
              <a:buClrTx/>
              <a:buSzTx/>
              <a:buFontTx/>
              <a:buNone/>
            </a:pPr>
            <a:r>
              <a:rPr lang="zh-CN" altLang="zh-CN" b="1" dirty="0"/>
              <a:t>8）安全有序，物流顺畅；</a:t>
            </a:r>
            <a:endParaRPr lang="zh-CN" altLang="zh-CN" b="1" dirty="0"/>
          </a:p>
          <a:p>
            <a:pPr eaLnBrk="1" hangingPunct="1">
              <a:buClrTx/>
              <a:buSzTx/>
              <a:buFontTx/>
              <a:buNone/>
            </a:pPr>
            <a:r>
              <a:rPr lang="zh-CN" altLang="zh-CN" b="1" dirty="0"/>
              <a:t>9）定量保质，调控均衡；</a:t>
            </a:r>
            <a:endParaRPr lang="zh-CN" altLang="zh-CN" b="1" dirty="0"/>
          </a:p>
          <a:p>
            <a:pPr eaLnBrk="1" hangingPunct="1">
              <a:buClrTx/>
              <a:buSzTx/>
              <a:buFontTx/>
              <a:buNone/>
            </a:pPr>
            <a:r>
              <a:rPr lang="zh-CN" altLang="zh-CN" b="1" dirty="0"/>
              <a:t>10）登记统计，应记无漏。</a:t>
            </a:r>
            <a:endParaRPr lang="zh-CN" altLang="zh-CN" b="1" dirty="0"/>
          </a:p>
        </p:txBody>
      </p:sp>
      <p:sp>
        <p:nvSpPr>
          <p:cNvPr id="7172" name="Rectangle 5"/>
          <p:cNvSpPr/>
          <p:nvPr/>
        </p:nvSpPr>
        <p:spPr>
          <a:xfrm>
            <a:off x="2411413" y="2133600"/>
            <a:ext cx="5040312" cy="519113"/>
          </a:xfrm>
          <a:prstGeom prst="rect">
            <a:avLst/>
          </a:prstGeom>
          <a:noFill/>
          <a:ln w="9525">
            <a:noFill/>
          </a:ln>
        </p:spPr>
        <p:txBody>
          <a:bodyPr>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chemeClr val="tx2"/>
                </a:solidFill>
                <a:latin typeface="Tahoma" panose="020B0604030504040204" pitchFamily="34" charset="0"/>
                <a:ea typeface="宋体" panose="02010600030101010101" pitchFamily="2" charset="-122"/>
              </a:rPr>
              <a:t>2、优秀生产现场管理的标准</a:t>
            </a:r>
            <a:endParaRPr lang="zh-CN" altLang="zh-CN" sz="2800" b="1" dirty="0">
              <a:solidFill>
                <a:schemeClr val="tx2"/>
              </a:solidFill>
              <a:latin typeface="Tahoma" panose="020B0604030504040204" pitchFamily="34" charset="0"/>
              <a:ea typeface="宋体" panose="02010600030101010101" pitchFamily="2" charset="-122"/>
            </a:endParaRPr>
          </a:p>
        </p:txBody>
      </p:sp>
      <p:sp>
        <p:nvSpPr>
          <p:cNvPr id="7173" name="Rectangle 2"/>
          <p:cNvSpPr txBox="1"/>
          <p:nvPr/>
        </p:nvSpPr>
        <p:spPr>
          <a:xfrm>
            <a:off x="96838" y="342900"/>
            <a:ext cx="8229600" cy="890588"/>
          </a:xfrm>
          <a:prstGeom prst="rect">
            <a:avLst/>
          </a:prstGeom>
          <a:noFill/>
          <a:ln w="9525">
            <a:noFill/>
          </a:ln>
        </p:spPr>
        <p:txBody>
          <a:bodyPr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3200" b="1" dirty="0">
                <a:solidFill>
                  <a:srgbClr val="CC0000"/>
                </a:solidFill>
              </a:rPr>
              <a:t>一、优秀现场管理的标准和要求</a:t>
            </a:r>
            <a:endParaRPr lang="zh-CN" altLang="zh-CN" sz="3200" b="1" dirty="0">
              <a:solidFill>
                <a:srgbClr val="CC0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Rectangle 2"/>
          <p:cNvSpPr/>
          <p:nvPr>
            <p:ph idx="1" hasCustomPrompt="1"/>
          </p:nvPr>
        </p:nvSpPr>
        <p:spPr>
          <a:ln/>
        </p:spPr>
        <p:txBody>
          <a:bodyPr vert="horz" wrap="square" lIns="91440" tIns="45720" rIns="91440" bIns="45720" anchor="t" anchorCtr="0"/>
          <a:p>
            <a:pPr eaLnBrk="1" hangingPunct="1">
              <a:buNone/>
            </a:pPr>
            <a:r>
              <a:rPr lang="zh-CN" altLang="zh-CN" sz="2800" b="1" dirty="0">
                <a:solidFill>
                  <a:schemeClr val="folHlink"/>
                </a:solidFill>
              </a:rPr>
              <a:t>2、生产成本控制的方法：</a:t>
            </a:r>
            <a:endParaRPr lang="zh-CN" altLang="zh-CN" sz="2800" b="1" dirty="0">
              <a:solidFill>
                <a:schemeClr val="folHlink"/>
              </a:solidFill>
            </a:endParaRPr>
          </a:p>
          <a:p>
            <a:pPr eaLnBrk="1" hangingPunct="1">
              <a:buNone/>
            </a:pPr>
            <a:r>
              <a:rPr lang="zh-CN" altLang="zh-CN" sz="2800" dirty="0"/>
              <a:t>（1）制订成本标准：</a:t>
            </a:r>
            <a:endParaRPr lang="zh-CN" altLang="zh-CN" sz="2800" dirty="0"/>
          </a:p>
          <a:p>
            <a:pPr eaLnBrk="1" hangingPunct="1">
              <a:buNone/>
            </a:pPr>
            <a:r>
              <a:rPr lang="zh-CN" altLang="zh-CN" sz="2800" dirty="0"/>
              <a:t>   1）计划指标分解法；</a:t>
            </a:r>
            <a:endParaRPr lang="zh-CN" altLang="zh-CN" sz="2800" dirty="0"/>
          </a:p>
          <a:p>
            <a:pPr eaLnBrk="1" hangingPunct="1">
              <a:buNone/>
            </a:pPr>
            <a:r>
              <a:rPr lang="zh-CN" altLang="zh-CN" sz="2800" dirty="0"/>
              <a:t>   2）预算法 ；</a:t>
            </a:r>
            <a:endParaRPr lang="zh-CN" altLang="zh-CN" sz="2800" dirty="0"/>
          </a:p>
          <a:p>
            <a:pPr eaLnBrk="1" hangingPunct="1">
              <a:buNone/>
            </a:pPr>
            <a:r>
              <a:rPr lang="zh-CN" altLang="zh-CN" sz="2800" dirty="0"/>
              <a:t>   3）定额法 。</a:t>
            </a:r>
            <a:endParaRPr lang="zh-CN" altLang="zh-CN" sz="2800" dirty="0"/>
          </a:p>
          <a:p>
            <a:pPr eaLnBrk="1" hangingPunct="1">
              <a:buNone/>
            </a:pPr>
            <a:r>
              <a:rPr lang="zh-CN" altLang="zh-CN" sz="2800" dirty="0"/>
              <a:t>（2）监督成本的形成；</a:t>
            </a:r>
            <a:endParaRPr lang="zh-CN" altLang="zh-CN" sz="2800" dirty="0"/>
          </a:p>
          <a:p>
            <a:pPr eaLnBrk="1" hangingPunct="1">
              <a:buNone/>
            </a:pPr>
            <a:r>
              <a:rPr lang="zh-CN" altLang="zh-CN" sz="2800" dirty="0"/>
              <a:t>（3）及时纠正偏差；</a:t>
            </a:r>
            <a:endParaRPr lang="zh-CN" altLang="zh-CN" sz="2800" dirty="0"/>
          </a:p>
          <a:p>
            <a:pPr eaLnBrk="1" hangingPunct="1">
              <a:buNone/>
            </a:pPr>
            <a:r>
              <a:rPr lang="zh-CN" altLang="zh-CN" sz="2800" dirty="0"/>
              <a:t>（4）用管理控制生产成本。 </a:t>
            </a:r>
            <a:endParaRPr lang="zh-CN" altLang="zh-CN" sz="2800" dirty="0"/>
          </a:p>
          <a:p>
            <a:pPr eaLnBrk="1" hangingPunct="1">
              <a:lnSpc>
                <a:spcPct val="80000"/>
              </a:lnSpc>
              <a:buNone/>
            </a:pPr>
            <a:r>
              <a:rPr lang="zh-CN" altLang="zh-CN" sz="2800" dirty="0"/>
              <a:t> </a:t>
            </a:r>
            <a:endParaRPr lang="zh-CN" altLang="zh-CN" sz="2800" dirty="0"/>
          </a:p>
        </p:txBody>
      </p:sp>
      <p:sp>
        <p:nvSpPr>
          <p:cNvPr id="53251"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七、生产成本的控制</a:t>
            </a:r>
            <a:endParaRPr lang="zh-CN"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Rectangle 2"/>
          <p:cNvSpPr/>
          <p:nvPr>
            <p:ph idx="1" hasCustomPrompt="1"/>
          </p:nvPr>
        </p:nvSpPr>
        <p:spPr>
          <a:xfrm>
            <a:off x="1225550" y="1416050"/>
            <a:ext cx="5951538" cy="4678363"/>
          </a:xfrm>
          <a:ln/>
        </p:spPr>
        <p:txBody>
          <a:bodyPr vert="horz" wrap="square" lIns="91440" tIns="45720" rIns="91440" bIns="45720" anchor="t" anchorCtr="0"/>
          <a:p>
            <a:pPr eaLnBrk="1" hangingPunct="1">
              <a:buNone/>
            </a:pPr>
            <a:r>
              <a:rPr lang="zh-CN" altLang="zh-CN" sz="2800" b="1" dirty="0">
                <a:solidFill>
                  <a:schemeClr val="folHlink"/>
                </a:solidFill>
              </a:rPr>
              <a:t>3、影响生产成本的主要因素：</a:t>
            </a:r>
            <a:endParaRPr lang="zh-CN" altLang="zh-CN" sz="2800" b="1" dirty="0">
              <a:solidFill>
                <a:schemeClr val="folHlink"/>
              </a:solidFill>
            </a:endParaRPr>
          </a:p>
          <a:p>
            <a:pPr eaLnBrk="1" hangingPunct="1"/>
            <a:r>
              <a:rPr lang="zh-CN" altLang="zh-CN" sz="2800" dirty="0"/>
              <a:t>产品质量事故；</a:t>
            </a:r>
            <a:endParaRPr lang="zh-CN" altLang="zh-CN" sz="2800" dirty="0"/>
          </a:p>
          <a:p>
            <a:pPr eaLnBrk="1" hangingPunct="1"/>
            <a:r>
              <a:rPr lang="zh-CN" altLang="zh-CN" sz="2800" dirty="0"/>
              <a:t>设备故障事故；</a:t>
            </a:r>
            <a:endParaRPr lang="zh-CN" altLang="zh-CN" sz="2800" dirty="0"/>
          </a:p>
          <a:p>
            <a:pPr eaLnBrk="1" hangingPunct="1"/>
            <a:r>
              <a:rPr lang="zh-CN" altLang="zh-CN" sz="2800" dirty="0"/>
              <a:t>产生流程瓶颈；</a:t>
            </a:r>
            <a:endParaRPr lang="zh-CN" altLang="zh-CN" sz="2800" dirty="0"/>
          </a:p>
          <a:p>
            <a:pPr eaLnBrk="1" hangingPunct="1"/>
            <a:r>
              <a:rPr lang="zh-CN" altLang="zh-CN" sz="2800" dirty="0"/>
              <a:t>员工工作消极；</a:t>
            </a:r>
            <a:endParaRPr lang="zh-CN" altLang="zh-CN" sz="2800" dirty="0"/>
          </a:p>
          <a:p>
            <a:pPr eaLnBrk="1" hangingPunct="1"/>
            <a:r>
              <a:rPr lang="zh-CN" altLang="zh-CN" sz="2800" dirty="0"/>
              <a:t>生产流程不顺；</a:t>
            </a:r>
            <a:endParaRPr lang="zh-CN" altLang="zh-CN" sz="2800" dirty="0"/>
          </a:p>
          <a:p>
            <a:pPr eaLnBrk="1" hangingPunct="1"/>
            <a:r>
              <a:rPr lang="zh-CN" altLang="zh-CN" sz="2800" dirty="0"/>
              <a:t>员工技能偏低；</a:t>
            </a:r>
            <a:endParaRPr lang="zh-CN" altLang="zh-CN" sz="2800" dirty="0"/>
          </a:p>
          <a:p>
            <a:pPr eaLnBrk="1" hangingPunct="1"/>
            <a:r>
              <a:rPr lang="zh-CN" altLang="zh-CN" sz="2800" dirty="0"/>
              <a:t>生产能力不足；</a:t>
            </a:r>
            <a:endParaRPr lang="zh-CN" altLang="zh-CN" sz="2800" dirty="0"/>
          </a:p>
          <a:p>
            <a:pPr eaLnBrk="1" hangingPunct="1"/>
            <a:r>
              <a:rPr lang="zh-CN" altLang="zh-CN" sz="2800" dirty="0"/>
              <a:t>过多生产浪费等。</a:t>
            </a:r>
            <a:endParaRPr lang="zh-CN" altLang="zh-CN" sz="2800" dirty="0"/>
          </a:p>
        </p:txBody>
      </p:sp>
      <p:sp>
        <p:nvSpPr>
          <p:cNvPr id="54275"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七、生产成本的控制</a:t>
            </a:r>
            <a:endParaRPr lang="zh-CN"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8" name="Rectangle 2"/>
          <p:cNvSpPr/>
          <p:nvPr>
            <p:ph type="title"/>
          </p:nvPr>
        </p:nvSpPr>
        <p:spPr>
          <a:xfrm>
            <a:off x="863600" y="1566863"/>
            <a:ext cx="7416800" cy="493712"/>
          </a:xfrm>
          <a:ln/>
        </p:spPr>
        <p:txBody>
          <a:bodyPr vert="horz" wrap="square" lIns="91440" tIns="45720" rIns="91440" bIns="45720" anchor="ctr" anchorCtr="0"/>
          <a:p>
            <a:pPr eaLnBrk="1" hangingPunct="1"/>
            <a:r>
              <a:rPr lang="zh-CN" altLang="zh-CN" sz="3000" b="1" dirty="0">
                <a:solidFill>
                  <a:srgbClr val="CC0000"/>
                </a:solidFill>
              </a:rPr>
              <a:t>4、成本管理的有效方法（一）消灭浪费</a:t>
            </a:r>
            <a:endParaRPr lang="zh-CN" altLang="zh-CN" sz="3000" b="1" dirty="0">
              <a:solidFill>
                <a:srgbClr val="CC0000"/>
              </a:solidFill>
            </a:endParaRPr>
          </a:p>
        </p:txBody>
      </p:sp>
      <p:sp>
        <p:nvSpPr>
          <p:cNvPr id="55299" name="Rectangle 3"/>
          <p:cNvSpPr/>
          <p:nvPr>
            <p:ph idx="1" hasCustomPrompt="1"/>
          </p:nvPr>
        </p:nvSpPr>
        <p:spPr>
          <a:xfrm>
            <a:off x="1331913" y="2060575"/>
            <a:ext cx="5648325" cy="4054475"/>
          </a:xfrm>
          <a:ln/>
        </p:spPr>
        <p:txBody>
          <a:bodyPr vert="horz" wrap="square" lIns="91440" tIns="45720" rIns="91440" bIns="45720" anchor="t" anchorCtr="0"/>
          <a:p>
            <a:pPr eaLnBrk="1" hangingPunct="1">
              <a:lnSpc>
                <a:spcPct val="130000"/>
              </a:lnSpc>
              <a:buNone/>
            </a:pPr>
            <a:r>
              <a:rPr lang="zh-CN" altLang="zh-CN" dirty="0"/>
              <a:t>● 制造过多的浪费</a:t>
            </a:r>
            <a:endParaRPr lang="zh-CN" altLang="zh-CN" dirty="0"/>
          </a:p>
          <a:p>
            <a:pPr eaLnBrk="1" hangingPunct="1">
              <a:lnSpc>
                <a:spcPct val="130000"/>
              </a:lnSpc>
              <a:buNone/>
            </a:pPr>
            <a:r>
              <a:rPr lang="zh-CN" altLang="zh-CN" dirty="0"/>
              <a:t>● 等待的浪费</a:t>
            </a:r>
            <a:endParaRPr lang="zh-CN" altLang="zh-CN" dirty="0"/>
          </a:p>
          <a:p>
            <a:pPr eaLnBrk="1" hangingPunct="1">
              <a:lnSpc>
                <a:spcPct val="130000"/>
              </a:lnSpc>
              <a:spcBef>
                <a:spcPct val="0"/>
              </a:spcBef>
              <a:buNone/>
            </a:pPr>
            <a:r>
              <a:rPr lang="zh-CN" altLang="zh-CN" dirty="0"/>
              <a:t>● 搬运的浪费</a:t>
            </a:r>
            <a:endParaRPr lang="zh-CN" altLang="zh-CN" dirty="0"/>
          </a:p>
          <a:p>
            <a:pPr eaLnBrk="1" hangingPunct="1">
              <a:lnSpc>
                <a:spcPct val="130000"/>
              </a:lnSpc>
              <a:spcBef>
                <a:spcPct val="0"/>
              </a:spcBef>
              <a:buNone/>
            </a:pPr>
            <a:r>
              <a:rPr lang="zh-CN" altLang="zh-CN" dirty="0"/>
              <a:t>● 加工过程中的浪费</a:t>
            </a:r>
            <a:endParaRPr lang="zh-CN" altLang="zh-CN" dirty="0"/>
          </a:p>
          <a:p>
            <a:pPr eaLnBrk="1" hangingPunct="1">
              <a:lnSpc>
                <a:spcPct val="130000"/>
              </a:lnSpc>
              <a:spcBef>
                <a:spcPct val="0"/>
              </a:spcBef>
              <a:buNone/>
            </a:pPr>
            <a:r>
              <a:rPr lang="zh-CN" altLang="zh-CN" dirty="0"/>
              <a:t>● 库存的浪费</a:t>
            </a:r>
            <a:endParaRPr lang="zh-CN" altLang="zh-CN" dirty="0"/>
          </a:p>
          <a:p>
            <a:pPr eaLnBrk="1" hangingPunct="1">
              <a:lnSpc>
                <a:spcPct val="130000"/>
              </a:lnSpc>
              <a:spcBef>
                <a:spcPct val="0"/>
              </a:spcBef>
              <a:buNone/>
            </a:pPr>
            <a:r>
              <a:rPr lang="zh-CN" altLang="zh-CN" dirty="0"/>
              <a:t>● 动作的浪费</a:t>
            </a:r>
            <a:endParaRPr lang="zh-CN" altLang="zh-CN" dirty="0"/>
          </a:p>
          <a:p>
            <a:pPr eaLnBrk="1" hangingPunct="1">
              <a:lnSpc>
                <a:spcPct val="130000"/>
              </a:lnSpc>
              <a:spcBef>
                <a:spcPct val="0"/>
              </a:spcBef>
              <a:buNone/>
            </a:pPr>
            <a:r>
              <a:rPr lang="zh-CN" altLang="zh-CN" dirty="0"/>
              <a:t>● 制造不良品的浪费</a:t>
            </a:r>
            <a:endParaRPr lang="zh-CN" altLang="zh-CN" dirty="0"/>
          </a:p>
        </p:txBody>
      </p:sp>
      <p:sp>
        <p:nvSpPr>
          <p:cNvPr id="55300" name="标题 2"/>
          <p:cNvSpPr txBox="1"/>
          <p:nvPr/>
        </p:nvSpPr>
        <p:spPr>
          <a:xfrm>
            <a:off x="457200" y="276225"/>
            <a:ext cx="8229600" cy="957263"/>
          </a:xfrm>
          <a:prstGeom prst="rect">
            <a:avLst/>
          </a:prstGeom>
          <a:noFill/>
          <a:ln w="9525">
            <a:noFill/>
          </a:ln>
        </p:spPr>
        <p:txBody>
          <a:bodyPr anchor="ctr"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a:spcBef>
                <a:spcPct val="0"/>
              </a:spcBef>
              <a:buNone/>
            </a:pPr>
            <a:r>
              <a:rPr lang="zh-CN" altLang="zh-CN" sz="3200" b="1" dirty="0">
                <a:solidFill>
                  <a:srgbClr val="CC0000"/>
                </a:solidFill>
              </a:rPr>
              <a:t>七、生产成本的控制</a:t>
            </a:r>
            <a:endParaRPr lang="zh-CN" altLang="en-US" sz="32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Rectangle 2"/>
          <p:cNvSpPr/>
          <p:nvPr>
            <p:ph idx="1" hasCustomPrompt="1"/>
          </p:nvPr>
        </p:nvSpPr>
        <p:spPr>
          <a:xfrm>
            <a:off x="827088" y="2708275"/>
            <a:ext cx="7988300" cy="3063875"/>
          </a:xfrm>
          <a:ln/>
        </p:spPr>
        <p:txBody>
          <a:bodyPr vert="horz" wrap="square" lIns="91440" tIns="45720" rIns="91440" bIns="45720" anchor="t" anchorCtr="0"/>
          <a:p>
            <a:pPr eaLnBrk="1" hangingPunct="1"/>
            <a:r>
              <a:rPr lang="zh-CN" altLang="zh-CN" sz="2800" dirty="0"/>
              <a:t>1）、  增进员工对公司的了解； </a:t>
            </a:r>
            <a:endParaRPr lang="zh-CN" altLang="zh-CN" sz="2800" dirty="0"/>
          </a:p>
          <a:p>
            <a:pPr eaLnBrk="1" hangingPunct="1"/>
            <a:r>
              <a:rPr lang="zh-CN" altLang="zh-CN" sz="2800" dirty="0"/>
              <a:t>2）、  提高员工修养，减少事故的发生；</a:t>
            </a:r>
            <a:endParaRPr lang="zh-CN" altLang="zh-CN" sz="2800" dirty="0"/>
          </a:p>
          <a:p>
            <a:pPr eaLnBrk="1" hangingPunct="1"/>
            <a:r>
              <a:rPr lang="zh-CN" altLang="zh-CN" sz="2800" dirty="0"/>
              <a:t>3）、  增强员工纪律性，降低员工流动率； </a:t>
            </a:r>
            <a:endParaRPr lang="zh-CN" altLang="zh-CN" sz="2800" dirty="0"/>
          </a:p>
          <a:p>
            <a:pPr eaLnBrk="1" hangingPunct="1"/>
            <a:r>
              <a:rPr lang="zh-CN" altLang="zh-CN" sz="2800" dirty="0"/>
              <a:t>4）、  培训可以提高工作效率，降低消耗 </a:t>
            </a:r>
            <a:endParaRPr lang="zh-CN" altLang="zh-CN" sz="2800" dirty="0"/>
          </a:p>
          <a:p>
            <a:pPr eaLnBrk="1" hangingPunct="1"/>
            <a:r>
              <a:rPr lang="zh-CN" altLang="zh-CN" sz="2800" dirty="0"/>
              <a:t>5）、  能使员工自信心更强，提高团体合作协调能力。</a:t>
            </a:r>
            <a:endParaRPr lang="zh-CN" altLang="zh-CN" sz="2800" dirty="0"/>
          </a:p>
        </p:txBody>
      </p:sp>
      <p:sp>
        <p:nvSpPr>
          <p:cNvPr id="56323" name="Rectangle 4"/>
          <p:cNvSpPr/>
          <p:nvPr/>
        </p:nvSpPr>
        <p:spPr>
          <a:xfrm>
            <a:off x="827088" y="1916113"/>
            <a:ext cx="7921625" cy="493712"/>
          </a:xfrm>
          <a:prstGeom prst="rect">
            <a:avLst/>
          </a:prstGeom>
          <a:noFill/>
          <a:ln w="9525">
            <a:noFill/>
          </a:ln>
        </p:spPr>
        <p:txBody>
          <a:bodyPr anchor="b"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3000" b="1" dirty="0">
                <a:solidFill>
                  <a:srgbClr val="CC0000"/>
                </a:solidFill>
              </a:rPr>
              <a:t>4、成本管理的有效方法（二）搞好员工培训</a:t>
            </a:r>
            <a:endParaRPr lang="zh-CN" altLang="zh-CN" sz="3000" b="1" dirty="0">
              <a:solidFill>
                <a:srgbClr val="CC0000"/>
              </a:solidFill>
            </a:endParaRPr>
          </a:p>
        </p:txBody>
      </p:sp>
      <p:sp>
        <p:nvSpPr>
          <p:cNvPr id="56324"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七、生产成本的控制</a:t>
            </a:r>
            <a:endParaRPr lang="zh-CN"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6" name="Rectangle 2"/>
          <p:cNvSpPr/>
          <p:nvPr>
            <p:ph idx="1" hasCustomPrompt="1"/>
          </p:nvPr>
        </p:nvSpPr>
        <p:spPr>
          <a:xfrm>
            <a:off x="755650" y="2420938"/>
            <a:ext cx="7561263" cy="4032250"/>
          </a:xfrm>
          <a:ln/>
        </p:spPr>
        <p:txBody>
          <a:bodyPr vert="horz" wrap="square" lIns="91440" tIns="45720" rIns="91440" bIns="45720" anchor="t" anchorCtr="0"/>
          <a:p>
            <a:pPr eaLnBrk="1" hangingPunct="1">
              <a:buNone/>
            </a:pPr>
            <a:r>
              <a:rPr lang="zh-CN" altLang="zh-CN" dirty="0"/>
              <a:t>         流程设计是对原材料加工、零件加工、分装和总装活动在整个车间内的组织和物流工程的设计。</a:t>
            </a:r>
            <a:endParaRPr lang="zh-CN" altLang="zh-CN" dirty="0"/>
          </a:p>
          <a:p>
            <a:pPr eaLnBrk="1" hangingPunct="1"/>
            <a:r>
              <a:rPr lang="zh-CN" altLang="zh-CN" dirty="0"/>
              <a:t>1）.流程建立的目的是为了提高运营效率，以期达到更好的效果。 </a:t>
            </a:r>
            <a:endParaRPr lang="zh-CN" altLang="zh-CN" dirty="0"/>
          </a:p>
          <a:p>
            <a:pPr eaLnBrk="1" hangingPunct="1"/>
            <a:r>
              <a:rPr lang="zh-CN" altLang="zh-CN" dirty="0"/>
              <a:t>2）.流程实际上就是把工作经验外化成可书面化的知识（流程图、流程说明），使之能够方便地复制，使企业达到迅速、低成本扩张的目的。 </a:t>
            </a:r>
            <a:endParaRPr lang="zh-CN" altLang="zh-CN" dirty="0"/>
          </a:p>
          <a:p>
            <a:pPr eaLnBrk="1" hangingPunct="1"/>
            <a:r>
              <a:rPr lang="zh-CN" altLang="zh-CN" dirty="0"/>
              <a:t>3）.简化是流程管理的精髓。 </a:t>
            </a:r>
            <a:endParaRPr lang="zh-CN" altLang="zh-CN" dirty="0"/>
          </a:p>
          <a:p>
            <a:pPr eaLnBrk="1" hangingPunct="1"/>
            <a:r>
              <a:rPr lang="zh-CN" altLang="zh-CN" dirty="0"/>
              <a:t>4）.流程管理的生命力在于时刻评估流程的适应性，不让其成为官僚的借口。</a:t>
            </a:r>
            <a:endParaRPr lang="zh-CN" altLang="zh-CN" dirty="0"/>
          </a:p>
        </p:txBody>
      </p:sp>
      <p:sp>
        <p:nvSpPr>
          <p:cNvPr id="57347" name="Rectangle 4"/>
          <p:cNvSpPr/>
          <p:nvPr/>
        </p:nvSpPr>
        <p:spPr>
          <a:xfrm>
            <a:off x="782638" y="1581150"/>
            <a:ext cx="7056437" cy="493713"/>
          </a:xfrm>
          <a:prstGeom prst="rect">
            <a:avLst/>
          </a:prstGeom>
          <a:noFill/>
          <a:ln w="9525">
            <a:noFill/>
          </a:ln>
        </p:spPr>
        <p:txBody>
          <a:bodyPr anchor="b"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3000" b="1" dirty="0">
                <a:solidFill>
                  <a:srgbClr val="CC0000"/>
                </a:solidFill>
              </a:rPr>
              <a:t>4、成本管理的有效方法（三）流程设计</a:t>
            </a:r>
            <a:endParaRPr lang="zh-CN" altLang="zh-CN" sz="3000" b="1" dirty="0">
              <a:solidFill>
                <a:srgbClr val="CC0000"/>
              </a:solidFill>
            </a:endParaRPr>
          </a:p>
        </p:txBody>
      </p:sp>
      <p:sp>
        <p:nvSpPr>
          <p:cNvPr id="57348"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七、生产成本的控制</a:t>
            </a:r>
            <a:endParaRPr lang="zh-CN"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Rectangle 2"/>
          <p:cNvSpPr/>
          <p:nvPr>
            <p:ph idx="1" hasCustomPrompt="1"/>
          </p:nvPr>
        </p:nvSpPr>
        <p:spPr>
          <a:xfrm>
            <a:off x="588963" y="2517775"/>
            <a:ext cx="7096125" cy="3808413"/>
          </a:xfrm>
          <a:ln/>
        </p:spPr>
        <p:txBody>
          <a:bodyPr vert="horz" wrap="square" lIns="91440" tIns="45720" rIns="91440" bIns="45720" anchor="t" anchorCtr="0"/>
          <a:p>
            <a:pPr eaLnBrk="1" hangingPunct="1">
              <a:lnSpc>
                <a:spcPct val="130000"/>
              </a:lnSpc>
              <a:buNone/>
            </a:pPr>
            <a:r>
              <a:rPr lang="zh-CN" altLang="zh-CN" sz="2000" b="1" dirty="0"/>
              <a:t>● 主观动因</a:t>
            </a:r>
            <a:endParaRPr lang="zh-CN" altLang="zh-CN" sz="2000" b="1" dirty="0"/>
          </a:p>
          <a:p>
            <a:pPr eaLnBrk="1" hangingPunct="1">
              <a:lnSpc>
                <a:spcPct val="130000"/>
              </a:lnSpc>
              <a:spcBef>
                <a:spcPct val="0"/>
              </a:spcBef>
              <a:buNone/>
            </a:pPr>
            <a:r>
              <a:rPr lang="zh-CN" altLang="zh-CN" sz="2000" b="1" dirty="0"/>
              <a:t>     员工的成本管理意识；综合素质；集体意识；</a:t>
            </a:r>
            <a:endParaRPr lang="zh-CN" altLang="zh-CN" sz="2000" b="1" dirty="0"/>
          </a:p>
          <a:p>
            <a:pPr eaLnBrk="1" hangingPunct="1">
              <a:lnSpc>
                <a:spcPct val="130000"/>
              </a:lnSpc>
              <a:spcBef>
                <a:spcPct val="0"/>
              </a:spcBef>
              <a:buNone/>
            </a:pPr>
            <a:r>
              <a:rPr lang="zh-CN" altLang="zh-CN" sz="2000" b="1" dirty="0"/>
              <a:t>     企业主人翁地位意识；工作态度和责任感；</a:t>
            </a:r>
            <a:endParaRPr lang="zh-CN" altLang="zh-CN" sz="2000" b="1" dirty="0"/>
          </a:p>
          <a:p>
            <a:pPr eaLnBrk="1" hangingPunct="1">
              <a:lnSpc>
                <a:spcPct val="130000"/>
              </a:lnSpc>
              <a:spcBef>
                <a:spcPct val="0"/>
              </a:spcBef>
              <a:buNone/>
            </a:pPr>
            <a:r>
              <a:rPr lang="zh-CN" altLang="zh-CN" sz="2000" b="1" dirty="0"/>
              <a:t>     员工之间以及员工和领导之间的人际关系。</a:t>
            </a:r>
            <a:endParaRPr lang="zh-CN" altLang="zh-CN" sz="2000" b="1" dirty="0"/>
          </a:p>
          <a:p>
            <a:pPr eaLnBrk="1" hangingPunct="1">
              <a:lnSpc>
                <a:spcPct val="130000"/>
              </a:lnSpc>
              <a:buNone/>
            </a:pPr>
            <a:endParaRPr lang="zh-CN" altLang="zh-CN" sz="900" b="1" dirty="0"/>
          </a:p>
          <a:p>
            <a:pPr eaLnBrk="1" hangingPunct="1">
              <a:lnSpc>
                <a:spcPct val="130000"/>
              </a:lnSpc>
              <a:buNone/>
            </a:pPr>
            <a:r>
              <a:rPr lang="zh-CN" altLang="zh-CN" sz="2000" b="1" dirty="0"/>
              <a:t>● 多动因理论的新思想、新概念</a:t>
            </a:r>
            <a:endParaRPr lang="zh-CN" altLang="zh-CN" sz="2000" b="1" dirty="0"/>
          </a:p>
          <a:p>
            <a:pPr eaLnBrk="1" hangingPunct="1">
              <a:lnSpc>
                <a:spcPct val="130000"/>
              </a:lnSpc>
              <a:buNone/>
            </a:pPr>
            <a:r>
              <a:rPr lang="zh-CN" altLang="zh-CN" sz="2000" b="1" dirty="0"/>
              <a:t>   a. 将成本控制意识作为企业文化的一部分；</a:t>
            </a:r>
            <a:endParaRPr lang="zh-CN" altLang="zh-CN" sz="2000" b="1" dirty="0"/>
          </a:p>
          <a:p>
            <a:pPr eaLnBrk="1" hangingPunct="1">
              <a:lnSpc>
                <a:spcPct val="130000"/>
              </a:lnSpc>
              <a:buNone/>
            </a:pPr>
            <a:r>
              <a:rPr lang="zh-CN" altLang="zh-CN" sz="2000" b="1" dirty="0"/>
              <a:t>   b. 在员工行为规范中引入一种内在约束与激励机制</a:t>
            </a:r>
            <a:endParaRPr lang="zh-CN" altLang="zh-CN" sz="2000" b="1" dirty="0"/>
          </a:p>
        </p:txBody>
      </p:sp>
      <p:sp>
        <p:nvSpPr>
          <p:cNvPr id="58371" name="Rectangle 4"/>
          <p:cNvSpPr/>
          <p:nvPr/>
        </p:nvSpPr>
        <p:spPr>
          <a:xfrm>
            <a:off x="611188" y="1628775"/>
            <a:ext cx="7632700" cy="493713"/>
          </a:xfrm>
          <a:prstGeom prst="rect">
            <a:avLst/>
          </a:prstGeom>
          <a:noFill/>
          <a:ln w="9525">
            <a:noFill/>
          </a:ln>
        </p:spPr>
        <p:txBody>
          <a:bodyPr anchor="b" anchorCtr="0"/>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en-US" sz="3000" b="1" dirty="0">
                <a:solidFill>
                  <a:srgbClr val="CC0000"/>
                </a:solidFill>
              </a:rPr>
              <a:t>4、成本管理的有效方法（四）</a:t>
            </a:r>
            <a:r>
              <a:rPr lang="en-US" altLang="zh-CN" sz="3000" b="1" dirty="0">
                <a:solidFill>
                  <a:srgbClr val="CC0000"/>
                </a:solidFill>
              </a:rPr>
              <a:t>多动因理论</a:t>
            </a:r>
            <a:endParaRPr lang="zh-CN" altLang="en-US" sz="3000" b="1" dirty="0">
              <a:solidFill>
                <a:srgbClr val="CC0000"/>
              </a:solidFill>
            </a:endParaRPr>
          </a:p>
        </p:txBody>
      </p:sp>
      <p:sp>
        <p:nvSpPr>
          <p:cNvPr id="58372"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七、生产成本的控制</a:t>
            </a:r>
            <a:endParaRPr lang="zh-CN" alt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4" name="Rectangle 2"/>
          <p:cNvSpPr/>
          <p:nvPr>
            <p:ph idx="1" hasCustomPrompt="1"/>
          </p:nvPr>
        </p:nvSpPr>
        <p:spPr>
          <a:xfrm>
            <a:off x="457200" y="1844675"/>
            <a:ext cx="7200900" cy="3422650"/>
          </a:xfrm>
          <a:ln/>
        </p:spPr>
        <p:txBody>
          <a:bodyPr vert="horz" wrap="square" lIns="91440" tIns="45720" rIns="91440" bIns="45720" anchor="t" anchorCtr="0"/>
          <a:p>
            <a:pPr eaLnBrk="1" hangingPunct="1">
              <a:lnSpc>
                <a:spcPct val="200000"/>
              </a:lnSpc>
              <a:buNone/>
            </a:pPr>
            <a:r>
              <a:rPr lang="zh-CN" altLang="zh-CN" b="1" dirty="0">
                <a:solidFill>
                  <a:schemeClr val="folHlink"/>
                </a:solidFill>
              </a:rPr>
              <a:t>1、生产现场管理制度的作用：</a:t>
            </a:r>
            <a:endParaRPr lang="zh-CN" altLang="zh-CN" b="1" dirty="0">
              <a:solidFill>
                <a:schemeClr val="folHlink"/>
              </a:solidFill>
            </a:endParaRPr>
          </a:p>
          <a:p>
            <a:pPr eaLnBrk="1" hangingPunct="1">
              <a:lnSpc>
                <a:spcPct val="200000"/>
              </a:lnSpc>
              <a:buNone/>
            </a:pPr>
            <a:r>
              <a:rPr lang="zh-CN" altLang="zh-CN" b="1" dirty="0"/>
              <a:t>        规范员工对生产现场的整理，实现均衡、安全、文明生产、提高业务素质，提高经济效益、达到优质、高效、低耗</a:t>
            </a:r>
            <a:r>
              <a:rPr lang="zh-CN" altLang="zh-CN" dirty="0"/>
              <a:t>。</a:t>
            </a:r>
            <a:endParaRPr lang="zh-CN" altLang="zh-CN" dirty="0"/>
          </a:p>
        </p:txBody>
      </p:sp>
      <p:sp>
        <p:nvSpPr>
          <p:cNvPr id="59395"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八、现场管理制度</a:t>
            </a:r>
            <a:endParaRPr lang="zh-CN"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Rectangle 2"/>
          <p:cNvSpPr/>
          <p:nvPr>
            <p:ph idx="1" hasCustomPrompt="1"/>
          </p:nvPr>
        </p:nvSpPr>
        <p:spPr>
          <a:xfrm>
            <a:off x="457200" y="1916113"/>
            <a:ext cx="8229600" cy="3808412"/>
          </a:xfrm>
          <a:ln/>
        </p:spPr>
        <p:txBody>
          <a:bodyPr vert="horz" wrap="square" lIns="91440" tIns="45720" rIns="91440" bIns="45720" anchor="t" anchorCtr="0"/>
          <a:p>
            <a:pPr eaLnBrk="1" hangingPunct="1">
              <a:lnSpc>
                <a:spcPct val="200000"/>
              </a:lnSpc>
              <a:buNone/>
            </a:pPr>
            <a:r>
              <a:rPr lang="zh-CN" altLang="zh-CN" b="1" dirty="0">
                <a:solidFill>
                  <a:schemeClr val="folHlink"/>
                </a:solidFill>
              </a:rPr>
              <a:t>2、生产现场管理制度的内容：</a:t>
            </a:r>
            <a:endParaRPr lang="zh-CN" altLang="zh-CN" b="1" dirty="0">
              <a:solidFill>
                <a:schemeClr val="folHlink"/>
              </a:solidFill>
            </a:endParaRPr>
          </a:p>
          <a:p>
            <a:pPr eaLnBrk="1" hangingPunct="1">
              <a:lnSpc>
                <a:spcPct val="200000"/>
              </a:lnSpc>
              <a:buNone/>
            </a:pPr>
            <a:r>
              <a:rPr lang="zh-CN" altLang="zh-CN" b="1" dirty="0"/>
              <a:t>   质量管理、工艺管理、定置管理、设备管理、工具管理、计量管理、能源管理、劳动纪律、安全生产。</a:t>
            </a:r>
            <a:r>
              <a:rPr lang="zh-CN" altLang="zh-CN" dirty="0"/>
              <a:t> </a:t>
            </a:r>
            <a:endParaRPr lang="zh-CN" altLang="zh-CN" dirty="0"/>
          </a:p>
        </p:txBody>
      </p:sp>
      <p:sp>
        <p:nvSpPr>
          <p:cNvPr id="60419"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八、现场管理制度</a:t>
            </a:r>
            <a:endParaRPr lang="zh-CN"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2" name="Rectangle 2"/>
          <p:cNvSpPr/>
          <p:nvPr>
            <p:ph idx="1" hasCustomPrompt="1"/>
          </p:nvPr>
        </p:nvSpPr>
        <p:spPr>
          <a:xfrm>
            <a:off x="457200" y="1484313"/>
            <a:ext cx="7704138" cy="3727450"/>
          </a:xfrm>
          <a:ln/>
        </p:spPr>
        <p:txBody>
          <a:bodyPr vert="horz" wrap="square" lIns="91440" tIns="45720" rIns="91440" bIns="45720" anchor="t" anchorCtr="0"/>
          <a:p>
            <a:pPr eaLnBrk="1" hangingPunct="1">
              <a:spcBef>
                <a:spcPct val="50000"/>
              </a:spcBef>
              <a:buNone/>
            </a:pPr>
            <a:r>
              <a:rPr lang="zh-CN" altLang="zh-CN" b="1" dirty="0"/>
              <a:t>         现场管理制度一是科学与可操作性；二是严格的执行。</a:t>
            </a:r>
            <a:endParaRPr lang="zh-CN" altLang="zh-CN" b="1" dirty="0"/>
          </a:p>
          <a:p>
            <a:pPr eaLnBrk="1" hangingPunct="1">
              <a:spcBef>
                <a:spcPct val="50000"/>
              </a:spcBef>
              <a:buNone/>
            </a:pPr>
            <a:r>
              <a:rPr lang="zh-CN" altLang="zh-CN" b="1" dirty="0"/>
              <a:t>          鲁迅先生说过:“日本人可怕的是太过认真，中国人可怕的是太不认真”</a:t>
            </a:r>
            <a:endParaRPr lang="zh-CN" altLang="zh-CN" b="1" dirty="0"/>
          </a:p>
          <a:p>
            <a:pPr eaLnBrk="1" hangingPunct="1">
              <a:buNone/>
            </a:pPr>
            <a:endParaRPr lang="zh-CN" altLang="zh-CN" dirty="0"/>
          </a:p>
        </p:txBody>
      </p:sp>
      <p:sp>
        <p:nvSpPr>
          <p:cNvPr id="61443" name="标题 2"/>
          <p:cNvSpPr>
            <a:spLocks noGrp="1"/>
          </p:cNvSpPr>
          <p:nvPr>
            <p:ph type="title"/>
          </p:nvPr>
        </p:nvSpPr>
        <p:spPr>
          <a:ln/>
        </p:spPr>
        <p:txBody>
          <a:bodyPr vert="horz" wrap="square" lIns="91440" tIns="45720" rIns="91440" bIns="45720" anchor="ctr" anchorCtr="0"/>
          <a:p>
            <a:r>
              <a:rPr lang="zh-CN" altLang="zh-CN" b="1" dirty="0">
                <a:solidFill>
                  <a:srgbClr val="CC0000"/>
                </a:solidFill>
              </a:rPr>
              <a:t>八、现场管理制度</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194" name="Picture 2" descr="11"/>
          <p:cNvPicPr>
            <a:picLocks noChangeAspect="1"/>
          </p:cNvPicPr>
          <p:nvPr/>
        </p:nvPicPr>
        <p:blipFill>
          <a:blip r:embed="rId1"/>
          <a:stretch>
            <a:fillRect/>
          </a:stretch>
        </p:blipFill>
        <p:spPr>
          <a:xfrm>
            <a:off x="755650" y="1792288"/>
            <a:ext cx="7920038" cy="4595812"/>
          </a:xfrm>
          <a:prstGeom prst="rect">
            <a:avLst/>
          </a:prstGeom>
          <a:noFill/>
          <a:ln w="9525">
            <a:noFill/>
          </a:ln>
        </p:spPr>
      </p:pic>
      <p:sp>
        <p:nvSpPr>
          <p:cNvPr id="8195" name="Rectangle 2"/>
          <p:cNvSpPr/>
          <p:nvPr>
            <p:ph type="title"/>
          </p:nvPr>
        </p:nvSpPr>
        <p:spPr>
          <a:xfrm>
            <a:off x="96838" y="342900"/>
            <a:ext cx="8229600" cy="890588"/>
          </a:xfrm>
          <a:ln/>
        </p:spPr>
        <p:txBody>
          <a:bodyPr vert="horz" wrap="square" lIns="91440" tIns="45720" rIns="91440" bIns="45720" anchor="ctr" anchorCtr="0"/>
          <a:p>
            <a:pPr eaLnBrk="1" hangingPunct="1"/>
            <a:r>
              <a:rPr lang="zh-CN" altLang="zh-CN" b="1" dirty="0">
                <a:solidFill>
                  <a:srgbClr val="CC0000"/>
                </a:solidFill>
              </a:rPr>
              <a:t>一、优秀现场管理的标准和要求</a:t>
            </a:r>
            <a:endParaRPr lang="zh-CN" altLang="zh-CN" b="1" dirty="0">
              <a:solidFill>
                <a:srgbClr val="CC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3"/>
          <p:cNvSpPr/>
          <p:nvPr>
            <p:ph idx="1" hasCustomPrompt="1"/>
          </p:nvPr>
        </p:nvSpPr>
        <p:spPr>
          <a:xfrm>
            <a:off x="827088" y="2638425"/>
            <a:ext cx="7777162" cy="3409950"/>
          </a:xfrm>
          <a:ln/>
        </p:spPr>
        <p:txBody>
          <a:bodyPr vert="horz" wrap="square" lIns="91440" tIns="45720" rIns="91440" bIns="45720" anchor="t" anchorCtr="0"/>
          <a:p>
            <a:pPr algn="ctr" eaLnBrk="1" hangingPunct="1">
              <a:lnSpc>
                <a:spcPct val="80000"/>
              </a:lnSpc>
              <a:buNone/>
            </a:pPr>
            <a:r>
              <a:rPr lang="zh-CN" altLang="zh-CN" sz="900" dirty="0"/>
              <a:t>     </a:t>
            </a:r>
            <a:r>
              <a:rPr lang="zh-CN" altLang="zh-CN" sz="2000" b="1" dirty="0">
                <a:solidFill>
                  <a:srgbClr val="CC0000"/>
                </a:solidFill>
              </a:rPr>
              <a:t>现场管理的六个要素即</a:t>
            </a:r>
            <a:r>
              <a:rPr lang="zh-CN" altLang="zh-CN" sz="2000" b="1" dirty="0"/>
              <a:t>：人、机、料、法、环、测。</a:t>
            </a:r>
            <a:endParaRPr lang="zh-CN" altLang="zh-CN" sz="2000" b="1" dirty="0"/>
          </a:p>
          <a:p>
            <a:pPr eaLnBrk="1" hangingPunct="1">
              <a:lnSpc>
                <a:spcPct val="80000"/>
              </a:lnSpc>
              <a:buNone/>
            </a:pPr>
            <a:r>
              <a:rPr lang="zh-CN" altLang="zh-CN" sz="2000" b="1" dirty="0"/>
              <a:t>                                                      ----也称为5M1E分析法。 </a:t>
            </a:r>
            <a:endParaRPr lang="zh-CN" altLang="zh-CN" sz="2000" b="1" dirty="0"/>
          </a:p>
          <a:p>
            <a:pPr eaLnBrk="1" hangingPunct="1">
              <a:lnSpc>
                <a:spcPct val="80000"/>
              </a:lnSpc>
              <a:buNone/>
            </a:pPr>
            <a:r>
              <a:rPr lang="zh-CN" altLang="zh-CN" sz="2000" dirty="0"/>
              <a:t>1) 人（Man）：操作者对质量的认识、技术、身体状况等； </a:t>
            </a:r>
            <a:endParaRPr lang="zh-CN" altLang="zh-CN" sz="2000" dirty="0"/>
          </a:p>
          <a:p>
            <a:pPr eaLnBrk="1" hangingPunct="1">
              <a:lnSpc>
                <a:spcPct val="80000"/>
              </a:lnSpc>
              <a:buNone/>
            </a:pPr>
            <a:r>
              <a:rPr lang="zh-CN" altLang="zh-CN" sz="2000" dirty="0"/>
              <a:t>2) 机器（Machine）：设备、测量仪器的精度和维护保养状况等； </a:t>
            </a:r>
            <a:endParaRPr lang="zh-CN" altLang="zh-CN" sz="2000" dirty="0"/>
          </a:p>
          <a:p>
            <a:pPr eaLnBrk="1" hangingPunct="1">
              <a:lnSpc>
                <a:spcPct val="80000"/>
              </a:lnSpc>
              <a:buNone/>
            </a:pPr>
            <a:r>
              <a:rPr lang="zh-CN" altLang="zh-CN" sz="2000" dirty="0"/>
              <a:t>3) 材料（Material）：材料能否达到要求的性能等； </a:t>
            </a:r>
            <a:endParaRPr lang="zh-CN" altLang="zh-CN" sz="2000" dirty="0"/>
          </a:p>
          <a:p>
            <a:pPr eaLnBrk="1" hangingPunct="1">
              <a:lnSpc>
                <a:spcPct val="80000"/>
              </a:lnSpc>
              <a:buNone/>
            </a:pPr>
            <a:r>
              <a:rPr lang="zh-CN" altLang="zh-CN" sz="2000" dirty="0"/>
              <a:t>4) 方法（Method）：生产工艺、设备选择、操作规程等； </a:t>
            </a:r>
            <a:endParaRPr lang="zh-CN" altLang="zh-CN" sz="2000" dirty="0"/>
          </a:p>
          <a:p>
            <a:pPr eaLnBrk="1" hangingPunct="1">
              <a:lnSpc>
                <a:spcPct val="80000"/>
              </a:lnSpc>
              <a:buNone/>
            </a:pPr>
            <a:r>
              <a:rPr lang="zh-CN" altLang="zh-CN" sz="2000" dirty="0"/>
              <a:t>5) 测量（Measurement）：测量时采取的方法是否标准、正确； </a:t>
            </a:r>
            <a:endParaRPr lang="zh-CN" altLang="zh-CN" sz="2000" dirty="0"/>
          </a:p>
          <a:p>
            <a:pPr eaLnBrk="1" hangingPunct="1">
              <a:lnSpc>
                <a:spcPct val="80000"/>
              </a:lnSpc>
              <a:buNone/>
            </a:pPr>
            <a:r>
              <a:rPr lang="zh-CN" altLang="zh-CN" sz="2000" dirty="0"/>
              <a:t>6) 环境（Environment）：工作现场的技术要求和清洁条件等； </a:t>
            </a:r>
            <a:endParaRPr lang="zh-CN" altLang="zh-CN" sz="2000" dirty="0"/>
          </a:p>
          <a:p>
            <a:pPr eaLnBrk="1" hangingPunct="1">
              <a:lnSpc>
                <a:spcPct val="80000"/>
              </a:lnSpc>
              <a:buNone/>
            </a:pPr>
            <a:r>
              <a:rPr lang="zh-CN" altLang="zh-CN" sz="2000" dirty="0"/>
              <a:t>由于这五个因素的英文名称的第一个字母是M和E，简称为5M1E。</a:t>
            </a:r>
            <a:endParaRPr lang="zh-CN" altLang="zh-CN" sz="2000" dirty="0"/>
          </a:p>
        </p:txBody>
      </p:sp>
      <p:sp>
        <p:nvSpPr>
          <p:cNvPr id="9219" name="Rectangle 4"/>
          <p:cNvSpPr/>
          <p:nvPr/>
        </p:nvSpPr>
        <p:spPr>
          <a:xfrm>
            <a:off x="2339975" y="1916113"/>
            <a:ext cx="4965700" cy="457200"/>
          </a:xfrm>
          <a:prstGeom prst="rect">
            <a:avLst/>
          </a:prstGeom>
          <a:noFill/>
          <a:ln w="9525">
            <a:noFill/>
          </a:ln>
        </p:spPr>
        <p:txBody>
          <a:bodyPr wrap="none" anchor="ctr" anchorCtr="0">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b="1" dirty="0">
                <a:latin typeface="Tahoma" panose="020B0604030504040204" pitchFamily="34" charset="0"/>
                <a:ea typeface="宋体" panose="02010600030101010101" pitchFamily="2" charset="-122"/>
              </a:rPr>
              <a:t>3、现场管理六要素(5M1E分析法)</a:t>
            </a:r>
            <a:r>
              <a:rPr lang="zh-CN" altLang="zh-CN" dirty="0">
                <a:latin typeface="Tahoma" panose="020B0604030504040204" pitchFamily="34" charset="0"/>
                <a:ea typeface="宋体" panose="02010600030101010101" pitchFamily="2" charset="-122"/>
              </a:rPr>
              <a:t> </a:t>
            </a:r>
            <a:endParaRPr lang="zh-CN" altLang="zh-CN" dirty="0">
              <a:latin typeface="Tahoma" panose="020B0604030504040204" pitchFamily="34" charset="0"/>
              <a:ea typeface="宋体" panose="02010600030101010101" pitchFamily="2" charset="-122"/>
            </a:endParaRPr>
          </a:p>
        </p:txBody>
      </p:sp>
      <p:sp>
        <p:nvSpPr>
          <p:cNvPr id="9220" name="Rectangle 2"/>
          <p:cNvSpPr/>
          <p:nvPr>
            <p:ph type="title"/>
          </p:nvPr>
        </p:nvSpPr>
        <p:spPr>
          <a:xfrm>
            <a:off x="96838" y="342900"/>
            <a:ext cx="8229600" cy="890588"/>
          </a:xfrm>
          <a:ln/>
        </p:spPr>
        <p:txBody>
          <a:bodyPr vert="horz" wrap="square" lIns="91440" tIns="45720" rIns="91440" bIns="45720" anchor="ctr" anchorCtr="0"/>
          <a:p>
            <a:pPr eaLnBrk="1" hangingPunct="1"/>
            <a:r>
              <a:rPr lang="zh-CN" altLang="zh-CN" b="1" dirty="0">
                <a:solidFill>
                  <a:srgbClr val="CC0000"/>
                </a:solidFill>
              </a:rPr>
              <a:t>一、优秀现场管理的标准和要求</a:t>
            </a:r>
            <a:endParaRPr lang="zh-CN" altLang="zh-CN" b="1" dirty="0">
              <a:solidFill>
                <a:srgbClr val="CC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
        <p:nvSpPr>
          <p:cNvPr id="10243" name="Rectangle 3"/>
          <p:cNvSpPr/>
          <p:nvPr>
            <p:ph idx="1" hasCustomPrompt="1"/>
          </p:nvPr>
        </p:nvSpPr>
        <p:spPr>
          <a:xfrm>
            <a:off x="395288" y="2743200"/>
            <a:ext cx="7993062" cy="3494088"/>
          </a:xfrm>
          <a:ln/>
        </p:spPr>
        <p:txBody>
          <a:bodyPr vert="horz" wrap="square" lIns="91440" tIns="45720" rIns="91440" bIns="45720" anchor="t" anchorCtr="0"/>
          <a:p>
            <a:pPr eaLnBrk="1" hangingPunct="1">
              <a:buNone/>
            </a:pPr>
            <a:r>
              <a:rPr lang="zh-CN" altLang="zh-CN" sz="2800" dirty="0"/>
              <a:t>   1、什么是5S现场管理：</a:t>
            </a:r>
            <a:endParaRPr lang="zh-CN" altLang="zh-CN" sz="2800" dirty="0"/>
          </a:p>
          <a:p>
            <a:pPr eaLnBrk="1" hangingPunct="1">
              <a:buNone/>
            </a:pPr>
            <a:r>
              <a:rPr lang="zh-CN" altLang="zh-CN" sz="2800" dirty="0"/>
              <a:t>   “5S”活动起源于日本， 主要内容为：整理（Seiri）、整顿（Seiton）、清扫（Seiso）、清洁（Seiketsu）和素养（Shitsuke）这5个词的缩写。因为这5个词日语中罗马拼音的第一个字母都是“S”，所以简称为“5S” 。</a:t>
            </a:r>
            <a:endParaRPr lang="zh-CN" altLang="zh-CN" sz="2800" dirty="0"/>
          </a:p>
          <a:p>
            <a:pPr eaLnBrk="1" hangingPunct="1">
              <a:buNone/>
            </a:pPr>
            <a:endParaRPr lang="zh-CN" altLang="zh-CN" sz="2800" dirty="0"/>
          </a:p>
        </p:txBody>
      </p:sp>
      <p:sp>
        <p:nvSpPr>
          <p:cNvPr id="10244" name="Rectangle 4"/>
          <p:cNvSpPr/>
          <p:nvPr/>
        </p:nvSpPr>
        <p:spPr>
          <a:xfrm>
            <a:off x="2700338" y="1844675"/>
            <a:ext cx="349408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（一）、5S现场管理</a:t>
            </a:r>
            <a:endParaRPr lang="zh-CN" altLang="zh-CN" sz="2800" b="1" dirty="0">
              <a:solidFill>
                <a:srgbClr val="CC0000"/>
              </a:solidFill>
              <a:latin typeface="Tahoma" panose="020B0604030504040204" pitchFamily="34" charset="0"/>
              <a:ea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2"/>
          <p:cNvSpPr/>
          <p:nvPr>
            <p:ph idx="1" hasCustomPrompt="1"/>
          </p:nvPr>
        </p:nvSpPr>
        <p:spPr>
          <a:xfrm>
            <a:off x="1187450" y="2743200"/>
            <a:ext cx="7772400" cy="4114800"/>
          </a:xfrm>
          <a:ln/>
        </p:spPr>
        <p:txBody>
          <a:bodyPr vert="horz" wrap="square" lIns="91440" tIns="45720" rIns="91440" bIns="45720" anchor="t" anchorCtr="0"/>
          <a:p>
            <a:pPr eaLnBrk="1" hangingPunct="1">
              <a:buNone/>
            </a:pPr>
            <a:endParaRPr lang="zh-CN" altLang="zh-CN" dirty="0"/>
          </a:p>
        </p:txBody>
      </p:sp>
      <p:sp>
        <p:nvSpPr>
          <p:cNvPr id="11267" name="Rectangle 4"/>
          <p:cNvSpPr/>
          <p:nvPr/>
        </p:nvSpPr>
        <p:spPr>
          <a:xfrm>
            <a:off x="2700338" y="1844675"/>
            <a:ext cx="3494087" cy="519113"/>
          </a:xfrm>
          <a:prstGeom prst="rect">
            <a:avLst/>
          </a:prstGeom>
          <a:noFill/>
          <a:ln w="9525">
            <a:noFill/>
          </a:ln>
        </p:spPr>
        <p:txBody>
          <a:bodyPr wrap="none">
            <a:spAutoFit/>
          </a:bodyPr>
          <a:lstStyle>
            <a:lvl1pPr marL="342900" indent="-3429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1pPr>
            <a:lvl2pPr marL="742950" indent="-28575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2pPr>
            <a:lvl3pPr marL="11430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3pPr>
            <a:lvl4pPr marL="16002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4pPr>
            <a:lvl5pPr marL="2057400" indent="-228600" algn="l" defTabSz="0" rtl="0" eaLnBrk="0" fontAlgn="base" hangingPunct="0">
              <a:spcBef>
                <a:spcPct val="20000"/>
              </a:spcBef>
              <a:spcAft>
                <a:spcPct val="0"/>
              </a:spcAft>
              <a:buChar char="•"/>
              <a:defRPr sz="2400" kern="1200">
                <a:solidFill>
                  <a:schemeClr val="tx1"/>
                </a:solidFill>
                <a:latin typeface="+mn-lt"/>
                <a:ea typeface="+mn-ea"/>
                <a:cs typeface="+mn-cs"/>
                <a:sym typeface="Arial" panose="020B0604020202020204" pitchFamily="34" charset="0"/>
              </a:defRPr>
            </a:lvl5pPr>
          </a:lstStyle>
          <a:p>
            <a:pPr marL="0" lvl="0" indent="0" defTabSz="914400" eaLnBrk="1" hangingPunct="1">
              <a:spcBef>
                <a:spcPct val="0"/>
              </a:spcBef>
              <a:buNone/>
            </a:pPr>
            <a:r>
              <a:rPr lang="zh-CN" altLang="zh-CN" sz="2800" b="1" dirty="0">
                <a:solidFill>
                  <a:srgbClr val="CC0000"/>
                </a:solidFill>
                <a:latin typeface="Tahoma" panose="020B0604030504040204" pitchFamily="34" charset="0"/>
                <a:ea typeface="宋体" panose="02010600030101010101" pitchFamily="2" charset="-122"/>
              </a:rPr>
              <a:t>（一）、5S现场管理</a:t>
            </a:r>
            <a:endParaRPr lang="zh-CN" altLang="zh-CN" sz="2800" b="1" dirty="0">
              <a:solidFill>
                <a:srgbClr val="CC0000"/>
              </a:solidFill>
              <a:latin typeface="Tahoma" panose="020B0604030504040204" pitchFamily="34" charset="0"/>
              <a:ea typeface="宋体" panose="02010600030101010101" pitchFamily="2" charset="-122"/>
            </a:endParaRPr>
          </a:p>
        </p:txBody>
      </p:sp>
      <p:pic>
        <p:nvPicPr>
          <p:cNvPr id="11268" name="Picture 5" descr="11"/>
          <p:cNvPicPr>
            <a:picLocks noChangeAspect="1"/>
          </p:cNvPicPr>
          <p:nvPr/>
        </p:nvPicPr>
        <p:blipFill>
          <a:blip r:embed="rId1"/>
          <a:stretch>
            <a:fillRect/>
          </a:stretch>
        </p:blipFill>
        <p:spPr>
          <a:xfrm>
            <a:off x="755650" y="2565400"/>
            <a:ext cx="7991475" cy="3744913"/>
          </a:xfrm>
          <a:prstGeom prst="rect">
            <a:avLst/>
          </a:prstGeom>
          <a:noFill/>
          <a:ln w="9525">
            <a:noFill/>
          </a:ln>
        </p:spPr>
      </p:pic>
      <p:sp>
        <p:nvSpPr>
          <p:cNvPr id="11269" name="Rectangle 2"/>
          <p:cNvSpPr/>
          <p:nvPr>
            <p:ph type="title"/>
          </p:nvPr>
        </p:nvSpPr>
        <p:spPr>
          <a:xfrm>
            <a:off x="-1195387" y="188913"/>
            <a:ext cx="7791450" cy="1143000"/>
          </a:xfrm>
          <a:ln/>
        </p:spPr>
        <p:txBody>
          <a:bodyPr vert="horz" wrap="square" lIns="91440" tIns="45720" rIns="91440" bIns="45720" anchor="ctr" anchorCtr="0"/>
          <a:p>
            <a:pPr algn="ctr" eaLnBrk="1" hangingPunct="1"/>
            <a:r>
              <a:rPr lang="zh-CN" altLang="zh-CN" b="1" dirty="0">
                <a:solidFill>
                  <a:srgbClr val="CC0000"/>
                </a:solidFill>
              </a:rPr>
              <a:t>二、现场管理的基本方法</a:t>
            </a:r>
            <a:endParaRPr lang="zh-CN" altLang="zh-CN" b="1" dirty="0">
              <a:solidFill>
                <a:srgbClr val="CC0000"/>
              </a:solidFill>
            </a:endParaRPr>
          </a:p>
        </p:txBody>
      </p:sp>
    </p:spTree>
  </p:cSld>
  <p:clrMapOvr>
    <a:masterClrMapping/>
  </p:clrMapOvr>
</p:sld>
</file>

<file path=ppt/tags/tag1.xml><?xml version="1.0" encoding="utf-8"?>
<p:tagLst xmlns:p="http://schemas.openxmlformats.org/presentationml/2006/main">
  <p:tag name="KSO_WM_UNIT_PLACING_PICTURE_USER_VIEWPORT" val="{&quot;height&quot;:945,&quot;width&quot;:2518}"/>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PP_MARK_KEY" val="a94995c0-ce49-4f23-a0ce-f989df41c81f"/>
  <p:tag name="COMMONDATA" val="eyJoZGlkIjoiODc5OTdkZDQxOTMwNGQxNTBmNzRiMmEzNWM0ZjQ1MmMifQ=="/>
</p:tagLst>
</file>

<file path=ppt/theme/theme1.xml><?xml version="1.0" encoding="utf-8"?>
<a:theme xmlns:a="http://schemas.openxmlformats.org/drawingml/2006/main" name="医学类毕业论文答辩PPT模板">
  <a:themeElements>
    <a:clrScheme name="">
      <a:dk1>
        <a:srgbClr val="000000"/>
      </a:dk1>
      <a:lt1>
        <a:srgbClr val="FFFFFF"/>
      </a:lt1>
      <a:dk2>
        <a:srgbClr val="000000"/>
      </a:dk2>
      <a:lt2>
        <a:srgbClr val="808080"/>
      </a:lt2>
      <a:accent1>
        <a:srgbClr val="BBE0E3"/>
      </a:accent1>
      <a:accent2>
        <a:srgbClr val="3C8C92"/>
      </a:accent2>
      <a:accent3>
        <a:srgbClr val="FFFFFF"/>
      </a:accent3>
      <a:accent4>
        <a:srgbClr val="000000"/>
      </a:accent4>
      <a:accent5>
        <a:srgbClr val="DAEDEF"/>
      </a:accent5>
      <a:accent6>
        <a:srgbClr val="357E84"/>
      </a:accent6>
      <a:hlink>
        <a:srgbClr val="000000"/>
      </a:hlink>
      <a:folHlink>
        <a:srgbClr val="262626"/>
      </a:folHlink>
    </a:clrScheme>
    <a:fontScheme name="医学类毕业论文答辩PPT模板">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non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non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Tahoma" panose="020B060403050404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Blends</Template>
  <TotalTime>0</TotalTime>
  <Words>6879</Words>
  <Application>WPS 演示</Application>
  <PresentationFormat>全屏显示(4:3)</PresentationFormat>
  <Paragraphs>791</Paragraphs>
  <Slides>58</Slides>
  <Notes>0</Notes>
  <HiddenSlides>0</HiddenSlides>
  <MMClips>0</MMClips>
  <ScaleCrop>false</ScaleCrop>
  <HeadingPairs>
    <vt:vector size="8" baseType="variant">
      <vt:variant>
        <vt:lpstr>已用的字体</vt:lpstr>
      </vt:variant>
      <vt:variant>
        <vt:i4>13</vt:i4>
      </vt:variant>
      <vt:variant>
        <vt:lpstr>主题</vt:lpstr>
      </vt:variant>
      <vt:variant>
        <vt:i4>1</vt:i4>
      </vt:variant>
      <vt:variant>
        <vt:lpstr>嵌入 OLE 服务器</vt:lpstr>
      </vt:variant>
      <vt:variant>
        <vt:i4>1</vt:i4>
      </vt:variant>
      <vt:variant>
        <vt:lpstr>幻灯片标题</vt:lpstr>
      </vt:variant>
      <vt:variant>
        <vt:i4>58</vt:i4>
      </vt:variant>
    </vt:vector>
  </HeadingPairs>
  <TitlesOfParts>
    <vt:vector size="73" baseType="lpstr">
      <vt:lpstr>Arial</vt:lpstr>
      <vt:lpstr>宋体</vt:lpstr>
      <vt:lpstr>Wingdings</vt:lpstr>
      <vt:lpstr>Tahoma</vt:lpstr>
      <vt:lpstr>微软雅黑</vt:lpstr>
      <vt:lpstr>等线</vt:lpstr>
      <vt:lpstr>方正姚体</vt:lpstr>
      <vt:lpstr>Times New Roman</vt:lpstr>
      <vt:lpstr>华文隶书</vt:lpstr>
      <vt:lpstr>Arial Unicode MS</vt:lpstr>
      <vt:lpstr>Calibri</vt:lpstr>
      <vt:lpstr>黑体</vt:lpstr>
      <vt:lpstr>Arial Black</vt:lpstr>
      <vt:lpstr>医学类毕业论文答辩PPT模板</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 产 现 场 管 理</dc:title>
  <dc:creator>lf</dc:creator>
  <cp:lastModifiedBy>WPS_1670316127</cp:lastModifiedBy>
  <cp:revision>24</cp:revision>
  <dcterms:created xsi:type="dcterms:W3CDTF">2010-12-22T12:09:05Z</dcterms:created>
  <dcterms:modified xsi:type="dcterms:W3CDTF">2023-01-12T07:53:29Z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2C2CA6C1650B435C9B6F214FC5801B26</vt:lpwstr>
  </property>
</Properties>
</file>