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3"/>
  </p:sldMasterIdLst>
  <p:notesMasterIdLst>
    <p:notesMasterId r:id="rId17"/>
  </p:notesMasterIdLst>
  <p:sldIdLst>
    <p:sldId id="271" r:id="rId4"/>
    <p:sldId id="285" r:id="rId5"/>
    <p:sldId id="286" r:id="rId6"/>
    <p:sldId id="287" r:id="rId7"/>
    <p:sldId id="290" r:id="rId8"/>
    <p:sldId id="291" r:id="rId9"/>
    <p:sldId id="289" r:id="rId10"/>
    <p:sldId id="295" r:id="rId11"/>
    <p:sldId id="288" r:id="rId12"/>
    <p:sldId id="292" r:id="rId13"/>
    <p:sldId id="293" r:id="rId14"/>
    <p:sldId id="296" r:id="rId15"/>
    <p:sldId id="283" r:id="rId16"/>
  </p:sldIdLst>
  <p:sldSz cx="9144000" cy="6858000" type="screen4x3"/>
  <p:notesSz cx="6858000" cy="9144000"/>
  <p:custDataLst>
    <p:tags r:id="rId21"/>
  </p:custDataLst>
  <p:defaultTextStyle>
    <a:defPPr>
      <a:defRPr lang="fr-FR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97" userDrawn="1">
          <p15:clr>
            <a:srgbClr val="A4A3A4"/>
          </p15:clr>
        </p15:guide>
        <p15:guide id="2" orient="horz" pos="358" userDrawn="1">
          <p15:clr>
            <a:srgbClr val="A4A3A4"/>
          </p15:clr>
        </p15:guide>
        <p15:guide id="3" orient="horz" pos="934" userDrawn="1">
          <p15:clr>
            <a:srgbClr val="A4A3A4"/>
          </p15:clr>
        </p15:guide>
        <p15:guide id="4" pos="5577" userDrawn="1">
          <p15:clr>
            <a:srgbClr val="A4A3A4"/>
          </p15:clr>
        </p15:guide>
        <p15:guide id="5" pos="260" userDrawn="1">
          <p15:clr>
            <a:srgbClr val="A4A3A4"/>
          </p15:clr>
        </p15:guide>
        <p15:guide id="6" pos="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00"/>
    <a:srgbClr val="EE7F00"/>
    <a:srgbClr val="6E90A6"/>
    <a:srgbClr val="D1D2D4"/>
    <a:srgbClr val="04276E"/>
    <a:srgbClr val="4B575F"/>
    <a:srgbClr val="E2003D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423"/>
    <p:restoredTop sz="94660"/>
  </p:normalViewPr>
  <p:slideViewPr>
    <p:cSldViewPr snapToGrid="0" showGuides="1">
      <p:cViewPr varScale="1">
        <p:scale>
          <a:sx n="74" d="100"/>
          <a:sy n="74" d="100"/>
        </p:scale>
        <p:origin x="-1188" y="-90"/>
      </p:cViewPr>
      <p:guideLst>
        <p:guide orient="horz" pos="4197"/>
        <p:guide orient="horz" pos="358"/>
        <p:guide orient="horz" pos="934"/>
        <p:guide pos="5577"/>
        <p:guide pos="260"/>
        <p:guide pos="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1" Type="http://schemas.openxmlformats.org/officeDocument/2006/relationships/tags" Target="tags/tag7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hangingPunct="1">
              <a:buNone/>
            </a:pPr>
            <a:endParaRPr sz="12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p>
            <a:pPr lvl="0" algn="r" eaLnBrk="1" hangingPunct="1">
              <a:buNone/>
            </a:pPr>
            <a:endParaRPr sz="1200" dirty="0"/>
          </a:p>
        </p:txBody>
      </p:sp>
      <p:sp>
        <p:nvSpPr>
          <p:cNvPr id="19460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Cliquez pour modifier les styles du texte du masque</a:t>
            </a:r>
            <a:endParaRPr kumimoji="0" lang="fr-F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Deuxième niveau</a:t>
            </a:r>
            <a:endParaRPr kumimoji="0" lang="fr-F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Troisième niveau</a:t>
            </a:r>
            <a:endParaRPr kumimoji="0" lang="fr-F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Quatrième niveau</a:t>
            </a:r>
            <a:endParaRPr kumimoji="0" lang="fr-F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Cinquième niveau</a:t>
            </a:r>
            <a:endParaRPr kumimoji="0" lang="fr-F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p>
            <a:pPr lvl="0" eaLnBrk="1" hangingPunct="1">
              <a:buNone/>
            </a:pPr>
            <a:endParaRPr sz="1200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fr-FR" sz="1200" dirty="0"/>
            </a:fld>
            <a:endParaRPr lang="fr-FR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5" Type="http://schemas.openxmlformats.org/officeDocument/2006/relationships/tags" Target="../tags/tag1.xml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Forme libre 3"/>
          <p:cNvSpPr/>
          <p:nvPr userDrawn="1"/>
        </p:nvSpPr>
        <p:spPr>
          <a:xfrm>
            <a:off x="0" y="6072188"/>
            <a:ext cx="9144000" cy="806450"/>
          </a:xfrm>
          <a:custGeom>
            <a:avLst/>
            <a:gdLst>
              <a:gd name="connsiteX0" fmla="*/ 0 w 9006840"/>
              <a:gd name="connsiteY0" fmla="*/ 220980 h 807720"/>
              <a:gd name="connsiteX1" fmla="*/ 0 w 9006840"/>
              <a:gd name="connsiteY1" fmla="*/ 807720 h 807720"/>
              <a:gd name="connsiteX2" fmla="*/ 9006840 w 9006840"/>
              <a:gd name="connsiteY2" fmla="*/ 807720 h 807720"/>
              <a:gd name="connsiteX3" fmla="*/ 8435340 w 9006840"/>
              <a:gd name="connsiteY3" fmla="*/ 0 h 807720"/>
              <a:gd name="connsiteX4" fmla="*/ 0 w 9006840"/>
              <a:gd name="connsiteY4" fmla="*/ 220980 h 807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06840" h="807720">
                <a:moveTo>
                  <a:pt x="0" y="220980"/>
                </a:moveTo>
                <a:lnTo>
                  <a:pt x="0" y="807720"/>
                </a:lnTo>
                <a:lnTo>
                  <a:pt x="9006840" y="807720"/>
                </a:lnTo>
                <a:lnTo>
                  <a:pt x="8435340" y="0"/>
                </a:lnTo>
                <a:lnTo>
                  <a:pt x="0" y="220980"/>
                </a:lnTo>
                <a:close/>
              </a:path>
            </a:pathLst>
          </a:custGeom>
          <a:gradFill>
            <a:gsLst>
              <a:gs pos="0">
                <a:schemeClr val="bg1">
                  <a:alpha val="0"/>
                </a:schemeClr>
              </a:gs>
              <a:gs pos="75000">
                <a:srgbClr val="FFFFFF"/>
              </a:gs>
              <a:gs pos="100000">
                <a:schemeClr val="bg1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6" name="Forme libre 4"/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6350" y="5353050"/>
            <a:ext cx="9137650" cy="15351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" y="1341438"/>
            <a:ext cx="8600400" cy="1223962"/>
          </a:xfrm>
          <a:gradFill>
            <a:gsLst>
              <a:gs pos="0">
                <a:schemeClr val="bg1">
                  <a:alpha val="0"/>
                </a:schemeClr>
              </a:gs>
              <a:gs pos="42000">
                <a:schemeClr val="bg1">
                  <a:alpha val="91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216000" rtlCol="0"/>
          <a:lstStyle>
            <a:lvl1pPr algn="r">
              <a:defRPr lang="fr-FR" sz="3000" kern="1200" noProof="0" dirty="0" smtClean="0">
                <a:solidFill>
                  <a:srgbClr val="04276E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 lvl="0"/>
            <a:r>
              <a:rPr lang="fr-FR" noProof="0" smtClean="0"/>
              <a:t>Modifiez le style du titre</a:t>
            </a:r>
            <a:endParaRPr lang="fr-FR" noProof="0" dirty="0" smtClean="0"/>
          </a:p>
        </p:txBody>
      </p:sp>
      <p:pic>
        <p:nvPicPr>
          <p:cNvPr id="4" name="图片 3" descr="三角形透明底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33665" y="0"/>
            <a:ext cx="1410335" cy="529590"/>
          </a:xfrm>
          <a:prstGeom prst="rect">
            <a:avLst/>
          </a:prstGeom>
        </p:spPr>
      </p:pic>
      <p:sp>
        <p:nvSpPr>
          <p:cNvPr id="1028" name="文本框 13"/>
          <p:cNvSpPr txBox="1"/>
          <p:nvPr userDrawn="1">
            <p:custDataLst>
              <p:tags r:id="rId5"/>
            </p:custDataLst>
          </p:nvPr>
        </p:nvSpPr>
        <p:spPr>
          <a:xfrm>
            <a:off x="105939" y="6414770"/>
            <a:ext cx="2848399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buNone/>
            </a:pPr>
            <a:r>
              <a:rPr lang="en-US" altLang="zh-CN" sz="1400" dirty="0">
                <a:solidFill>
                  <a:srgbClr val="7F7F7F"/>
                </a:solidFill>
                <a:latin typeface="Tahoma" panose="020B0604030504040204" pitchFamily="34" charset="0"/>
              </a:rPr>
              <a:t>www.leanplants.com</a:t>
            </a:r>
            <a:endParaRPr lang="zh-CN" altLang="en-US" sz="1400" dirty="0">
              <a:solidFill>
                <a:srgbClr val="7F7F7F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e libre 6"/>
          <p:cNvSpPr/>
          <p:nvPr userDrawn="1"/>
        </p:nvSpPr>
        <p:spPr>
          <a:xfrm>
            <a:off x="0" y="-15875"/>
            <a:ext cx="9151938" cy="892175"/>
          </a:xfrm>
          <a:custGeom>
            <a:avLst/>
            <a:gdLst>
              <a:gd name="connsiteX0" fmla="*/ 0 w 9144000"/>
              <a:gd name="connsiteY0" fmla="*/ 0 h 876300"/>
              <a:gd name="connsiteX1" fmla="*/ 9144000 w 9144000"/>
              <a:gd name="connsiteY1" fmla="*/ 22860 h 876300"/>
              <a:gd name="connsiteX2" fmla="*/ 8602980 w 9144000"/>
              <a:gd name="connsiteY2" fmla="*/ 716280 h 876300"/>
              <a:gd name="connsiteX3" fmla="*/ 198120 w 9144000"/>
              <a:gd name="connsiteY3" fmla="*/ 876300 h 876300"/>
              <a:gd name="connsiteX4" fmla="*/ 0 w 9144000"/>
              <a:gd name="connsiteY4" fmla="*/ 0 h 876300"/>
              <a:gd name="connsiteX0-1" fmla="*/ 0 w 9144000"/>
              <a:gd name="connsiteY0-2" fmla="*/ 15240 h 891540"/>
              <a:gd name="connsiteX1-3" fmla="*/ 9144000 w 9144000"/>
              <a:gd name="connsiteY1-4" fmla="*/ 0 h 891540"/>
              <a:gd name="connsiteX2-5" fmla="*/ 8602980 w 9144000"/>
              <a:gd name="connsiteY2-6" fmla="*/ 731520 h 891540"/>
              <a:gd name="connsiteX3-7" fmla="*/ 198120 w 9144000"/>
              <a:gd name="connsiteY3-8" fmla="*/ 891540 h 891540"/>
              <a:gd name="connsiteX4-9" fmla="*/ 0 w 9144000"/>
              <a:gd name="connsiteY4-10" fmla="*/ 15240 h 891540"/>
              <a:gd name="connsiteX0-11" fmla="*/ 0 w 9151620"/>
              <a:gd name="connsiteY0-12" fmla="*/ 0 h 891540"/>
              <a:gd name="connsiteX1-13" fmla="*/ 9151620 w 9151620"/>
              <a:gd name="connsiteY1-14" fmla="*/ 0 h 891540"/>
              <a:gd name="connsiteX2-15" fmla="*/ 8610600 w 9151620"/>
              <a:gd name="connsiteY2-16" fmla="*/ 731520 h 891540"/>
              <a:gd name="connsiteX3-17" fmla="*/ 205740 w 9151620"/>
              <a:gd name="connsiteY3-18" fmla="*/ 891540 h 891540"/>
              <a:gd name="connsiteX4-19" fmla="*/ 0 w 9151620"/>
              <a:gd name="connsiteY4-20" fmla="*/ 0 h 89154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9151620" h="891540">
                <a:moveTo>
                  <a:pt x="0" y="0"/>
                </a:moveTo>
                <a:lnTo>
                  <a:pt x="9151620" y="0"/>
                </a:lnTo>
                <a:lnTo>
                  <a:pt x="8610600" y="731520"/>
                </a:lnTo>
                <a:lnTo>
                  <a:pt x="205740" y="8915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</a:ln>
          <a:effectLst>
            <a:outerShdw blurRad="101600" dir="6600000" algn="tr" rotWithShape="0">
              <a:prstClr val="black">
                <a:alpha val="40000"/>
              </a:prstClr>
            </a:outerShdw>
          </a:effectLst>
        </p:spPr>
        <p:txBody>
          <a:bodyPr lIns="540000" anchor="ctr"/>
          <a:lstStyle/>
          <a:p>
            <a:pPr marL="0" marR="0" lvl="0" indent="0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2400" b="1" i="0" u="none" strike="noStrike" kern="0" cap="none" spc="0" normalizeH="0" baseline="0" noProof="0" dirty="0">
              <a:ln>
                <a:noFill/>
              </a:ln>
              <a:solidFill>
                <a:srgbClr val="04276E"/>
              </a:solidFill>
              <a:effectLst/>
              <a:uLnTx/>
              <a:uFillTx/>
              <a:latin typeface="Arial Narrow" panose="020B0606020202030204"/>
              <a:ea typeface="MS PGothic" panose="020B0600070205080204" pitchFamily="34" charset="-128"/>
              <a:cs typeface="Arial" panose="020B0604020202020204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266128" y="1482725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>
            <a:lvl1pPr>
              <a:defRPr lang="fr-FR" dirty="0" smtClean="0"/>
            </a:lvl1pPr>
            <a:lvl2pPr>
              <a:defRPr lang="fr-FR" dirty="0" smtClean="0"/>
            </a:lvl2pPr>
            <a:lvl3pPr>
              <a:defRPr lang="fr-FR" dirty="0" smtClean="0"/>
            </a:lvl3pPr>
            <a:lvl4pPr>
              <a:defRPr lang="fr-FR" dirty="0" smtClean="0"/>
            </a:lvl4pPr>
            <a:lvl5pPr>
              <a:defRPr lang="fr-FR" dirty="0" smtClean="0"/>
            </a:lvl5pPr>
          </a:lstStyle>
          <a:p>
            <a:pPr lvl="0"/>
            <a:r>
              <a:rPr lang="fr-FR" smtClean="0"/>
              <a:t>Modifiez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 dirty="0" smtClean="0"/>
          </a:p>
        </p:txBody>
      </p:sp>
      <p:sp>
        <p:nvSpPr>
          <p:cNvPr id="10" name="Espace réservé du titre 2"/>
          <p:cNvSpPr>
            <a:spLocks noGrp="1" noChangeArrowheads="1"/>
          </p:cNvSpPr>
          <p:nvPr>
            <p:ph type="title"/>
          </p:nvPr>
        </p:nvSpPr>
        <p:spPr bwMode="auto">
          <a:xfrm>
            <a:off x="266128" y="0"/>
            <a:ext cx="8229600" cy="876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tIns="45720" rIns="91440" bIns="45720"/>
          <a:lstStyle/>
          <a:p>
            <a:pPr lvl="0"/>
            <a:r>
              <a:rPr lang="fr-FR" smtClean="0"/>
              <a:t>Modifiez le style du titre</a:t>
            </a:r>
            <a:endParaRPr lang="fr-FR" dirty="0" smtClean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6788" y="6245225"/>
            <a:ext cx="2133600" cy="476250"/>
          </a:xfrm>
          <a:prstGeom prst="rect">
            <a:avLst/>
          </a:prstGeom>
        </p:spPr>
        <p:txBody>
          <a:bodyPr vert="horz" wrap="square" lIns="72000" tIns="45713" rIns="91426" bIns="45713" numCol="1" anchor="b" anchorCtr="0" compatLnSpc="1"/>
          <a:p>
            <a:pPr algn="ctr">
              <a:buNone/>
            </a:pPr>
            <a:fld id="{9A0DB2DC-4C9A-4742-B13C-FB6460FD3503}" type="slidenum">
              <a:rPr lang="fr-FR" dirty="0">
                <a:latin typeface="Arial Narrow" panose="020B0606020202030204" pitchFamily="34" charset="0"/>
              </a:rPr>
            </a:fld>
            <a:endParaRPr lang="fr-FR" dirty="0">
              <a:latin typeface="Arial Narrow" panose="020B0606020202030204" pitchFamily="34" charset="0"/>
            </a:endParaRPr>
          </a:p>
        </p:txBody>
      </p:sp>
      <p:pic>
        <p:nvPicPr>
          <p:cNvPr id="4" name="图片 3" descr="三角形透明底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7480300" y="-15875"/>
            <a:ext cx="1410335" cy="52959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tags" Target="../tags/tag4.xml"/><Relationship Id="rId4" Type="http://schemas.openxmlformats.org/officeDocument/2006/relationships/image" Target="../media/image4.png"/><Relationship Id="rId3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6" Type="http://schemas.openxmlformats.org/officeDocument/2006/relationships/theme" Target="../theme/theme2.xml"/><Relationship Id="rId5" Type="http://schemas.openxmlformats.org/officeDocument/2006/relationships/tags" Target="../tags/tag6.xml"/><Relationship Id="rId4" Type="http://schemas.openxmlformats.org/officeDocument/2006/relationships/image" Target="../media/image4.png"/><Relationship Id="rId3" Type="http://schemas.openxmlformats.org/officeDocument/2006/relationships/tags" Target="../tags/tag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" name="Forme libre 8"/>
          <p:cNvSpPr/>
          <p:nvPr userDrawn="1"/>
        </p:nvSpPr>
        <p:spPr>
          <a:xfrm>
            <a:off x="0" y="-15875"/>
            <a:ext cx="9151938" cy="892175"/>
          </a:xfrm>
          <a:custGeom>
            <a:avLst/>
            <a:gdLst>
              <a:gd name="connsiteX0" fmla="*/ 0 w 9144000"/>
              <a:gd name="connsiteY0" fmla="*/ 0 h 876300"/>
              <a:gd name="connsiteX1" fmla="*/ 9144000 w 9144000"/>
              <a:gd name="connsiteY1" fmla="*/ 22860 h 876300"/>
              <a:gd name="connsiteX2" fmla="*/ 8602980 w 9144000"/>
              <a:gd name="connsiteY2" fmla="*/ 716280 h 876300"/>
              <a:gd name="connsiteX3" fmla="*/ 198120 w 9144000"/>
              <a:gd name="connsiteY3" fmla="*/ 876300 h 876300"/>
              <a:gd name="connsiteX4" fmla="*/ 0 w 9144000"/>
              <a:gd name="connsiteY4" fmla="*/ 0 h 876300"/>
              <a:gd name="connsiteX0-1" fmla="*/ 0 w 9144000"/>
              <a:gd name="connsiteY0-2" fmla="*/ 15240 h 891540"/>
              <a:gd name="connsiteX1-3" fmla="*/ 9144000 w 9144000"/>
              <a:gd name="connsiteY1-4" fmla="*/ 0 h 891540"/>
              <a:gd name="connsiteX2-5" fmla="*/ 8602980 w 9144000"/>
              <a:gd name="connsiteY2-6" fmla="*/ 731520 h 891540"/>
              <a:gd name="connsiteX3-7" fmla="*/ 198120 w 9144000"/>
              <a:gd name="connsiteY3-8" fmla="*/ 891540 h 891540"/>
              <a:gd name="connsiteX4-9" fmla="*/ 0 w 9144000"/>
              <a:gd name="connsiteY4-10" fmla="*/ 15240 h 891540"/>
              <a:gd name="connsiteX0-11" fmla="*/ 0 w 9151620"/>
              <a:gd name="connsiteY0-12" fmla="*/ 0 h 891540"/>
              <a:gd name="connsiteX1-13" fmla="*/ 9151620 w 9151620"/>
              <a:gd name="connsiteY1-14" fmla="*/ 0 h 891540"/>
              <a:gd name="connsiteX2-15" fmla="*/ 8610600 w 9151620"/>
              <a:gd name="connsiteY2-16" fmla="*/ 731520 h 891540"/>
              <a:gd name="connsiteX3-17" fmla="*/ 205740 w 9151620"/>
              <a:gd name="connsiteY3-18" fmla="*/ 891540 h 891540"/>
              <a:gd name="connsiteX4-19" fmla="*/ 0 w 9151620"/>
              <a:gd name="connsiteY4-20" fmla="*/ 0 h 89154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9151620" h="891540">
                <a:moveTo>
                  <a:pt x="0" y="0"/>
                </a:moveTo>
                <a:lnTo>
                  <a:pt x="9151620" y="0"/>
                </a:lnTo>
                <a:lnTo>
                  <a:pt x="8610600" y="731520"/>
                </a:lnTo>
                <a:lnTo>
                  <a:pt x="205740" y="8915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</a:ln>
          <a:effectLst>
            <a:outerShdw blurRad="101600" dir="6600000" algn="tr" rotWithShape="0">
              <a:prstClr val="black">
                <a:alpha val="40000"/>
              </a:prstClr>
            </a:outerShdw>
          </a:effectLst>
        </p:spPr>
        <p:txBody>
          <a:bodyPr lIns="540000" anchor="ctr"/>
          <a:lstStyle/>
          <a:p>
            <a:pPr marL="0" marR="0" lvl="0" indent="0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fr-FR" sz="2400" b="1" i="0" u="none" strike="noStrike" kern="0" cap="none" spc="0" normalizeH="0" baseline="0" noProof="0" dirty="0">
              <a:ln>
                <a:noFill/>
              </a:ln>
              <a:solidFill>
                <a:srgbClr val="04276E"/>
              </a:solidFill>
              <a:effectLst/>
              <a:uLnTx/>
              <a:uFillTx/>
              <a:latin typeface="Arial Narrow" panose="020B0606020202030204"/>
              <a:ea typeface="MS PGothic" panose="020B0600070205080204" pitchFamily="34" charset="-128"/>
              <a:cs typeface="Arial" panose="020B0604020202020204"/>
            </a:endParaRP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266700" y="1482725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lIns="72000" tIns="72000" rIns="72000" bIns="72000"/>
          <a:p>
            <a:pPr lvl="0"/>
            <a:r>
              <a:rPr lang="fr-FR" altLang="en-US" dirty="0"/>
              <a:t>Cliquez pour modifier les styles du texte du masque</a:t>
            </a:r>
            <a:endParaRPr lang="fr-FR" altLang="en-US" dirty="0"/>
          </a:p>
          <a:p>
            <a:pPr lvl="1"/>
            <a:r>
              <a:rPr lang="fr-FR" altLang="en-US" dirty="0"/>
              <a:t>Deuxième niveau</a:t>
            </a:r>
            <a:endParaRPr lang="fr-FR" altLang="en-US" dirty="0"/>
          </a:p>
          <a:p>
            <a:pPr lvl="2"/>
            <a:r>
              <a:rPr lang="fr-FR" altLang="en-US" dirty="0"/>
              <a:t>Troisième niveau</a:t>
            </a:r>
            <a:endParaRPr lang="fr-FR" altLang="en-US" dirty="0"/>
          </a:p>
          <a:p>
            <a:pPr lvl="3"/>
            <a:r>
              <a:rPr lang="fr-FR" altLang="en-US" dirty="0"/>
              <a:t>Quatrième niveau</a:t>
            </a:r>
            <a:endParaRPr lang="fr-FR" altLang="en-US" dirty="0"/>
          </a:p>
          <a:p>
            <a:pPr lvl="4"/>
            <a:r>
              <a:rPr lang="fr-FR" altLang="en-US" dirty="0"/>
              <a:t>Cinquième niveau</a:t>
            </a:r>
            <a:endParaRPr lang="fr-FR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6788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2000" tIns="45713" rIns="91426" bIns="45713" numCol="1" anchor="b" anchorCtr="0" compatLnSpc="1"/>
          <a:lstStyle>
            <a:lvl1pPr algn="ctr">
              <a:defRPr sz="1000">
                <a:solidFill>
                  <a:srgbClr val="4B575F"/>
                </a:solidFill>
                <a:latin typeface="Arial Narrow" panose="020B060602020203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fr-FR" dirty="0"/>
            </a:fld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2" name="Espace réservé du titre 2"/>
          <p:cNvSpPr>
            <a:spLocks noGrp="1"/>
          </p:cNvSpPr>
          <p:nvPr>
            <p:ph type="title"/>
          </p:nvPr>
        </p:nvSpPr>
        <p:spPr>
          <a:xfrm>
            <a:off x="266700" y="0"/>
            <a:ext cx="8229600" cy="876300"/>
          </a:xfrm>
          <a:prstGeom prst="rect">
            <a:avLst/>
          </a:prstGeom>
          <a:noFill/>
          <a:ln w="9525">
            <a:noFill/>
          </a:ln>
        </p:spPr>
        <p:txBody>
          <a:bodyPr lIns="72000" tIns="72000" rIns="72000" bIns="72000" anchor="ctr" anchorCtr="0"/>
          <a:p>
            <a:pPr lvl="0"/>
            <a:r>
              <a:rPr lang="fr-FR" altLang="en-US" dirty="0"/>
              <a:t>Cliquez pour modifier le style du titre</a:t>
            </a:r>
            <a:endParaRPr lang="fr-FR" altLang="en-US" dirty="0"/>
          </a:p>
        </p:txBody>
      </p:sp>
      <p:pic>
        <p:nvPicPr>
          <p:cNvPr id="3" name="图片 2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rcRect t="29845" b="32617"/>
          <a:stretch>
            <a:fillRect/>
          </a:stretch>
        </p:blipFill>
        <p:spPr>
          <a:xfrm>
            <a:off x="7244715" y="0"/>
            <a:ext cx="1421130" cy="533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" name="文本框 13"/>
          <p:cNvSpPr txBox="1"/>
          <p:nvPr userDrawn="1">
            <p:custDataLst>
              <p:tags r:id="rId5"/>
            </p:custDataLst>
          </p:nvPr>
        </p:nvSpPr>
        <p:spPr>
          <a:xfrm>
            <a:off x="105939" y="6414770"/>
            <a:ext cx="2848399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buNone/>
            </a:pPr>
            <a:r>
              <a:rPr lang="en-US" altLang="zh-CN" sz="1400" dirty="0">
                <a:solidFill>
                  <a:srgbClr val="7F7F7F"/>
                </a:solidFill>
                <a:latin typeface="Tahoma" panose="020B0604030504040204" pitchFamily="34" charset="0"/>
              </a:rPr>
              <a:t>www.leanplants.com</a:t>
            </a:r>
            <a:endParaRPr lang="zh-CN" altLang="en-US" sz="1400" dirty="0">
              <a:solidFill>
                <a:srgbClr val="7F7F7F"/>
              </a:solidFill>
              <a:latin typeface="Tahom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4276E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4276E"/>
          </a:solidFill>
          <a:latin typeface="Arial Narrow" panose="020B0606020202030204" pitchFamily="34" charset="0"/>
          <a:ea typeface="MS PGothic" panose="020B0600070205080204" pitchFamily="34" charset="-128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4276E"/>
          </a:solidFill>
          <a:latin typeface="Arial Narrow" panose="020B0606020202030204" pitchFamily="34" charset="0"/>
          <a:ea typeface="MS PGothic" panose="020B0600070205080204" pitchFamily="34" charset="-128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4276E"/>
          </a:solidFill>
          <a:latin typeface="Arial Narrow" panose="020B0606020202030204" pitchFamily="34" charset="0"/>
          <a:ea typeface="MS PGothic" panose="020B0600070205080204" pitchFamily="34" charset="-128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4276E"/>
          </a:solidFill>
          <a:latin typeface="Arial Narrow" panose="020B0606020202030204" pitchFamily="34" charset="0"/>
          <a:ea typeface="MS PGothic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4276E"/>
          </a:solidFill>
          <a:latin typeface="Arial Narrow" panose="020B0606020202030204" pitchFamily="34" charset="0"/>
          <a:ea typeface="MS PGothic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4276E"/>
          </a:solidFill>
          <a:latin typeface="Arial Narrow" panose="020B0606020202030204" pitchFamily="34" charset="0"/>
          <a:ea typeface="MS PGothic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4276E"/>
          </a:solidFill>
          <a:latin typeface="Arial Narrow" panose="020B0606020202030204" pitchFamily="34" charset="0"/>
          <a:ea typeface="MS PGothic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4276E"/>
          </a:solidFill>
          <a:latin typeface="Arial Narrow" panose="020B0606020202030204" pitchFamily="34" charset="0"/>
          <a:ea typeface="MS PGothic" panose="020B0600070205080204" pitchFamily="34" charset="-128"/>
          <a:cs typeface="Arial" panose="020B0604020202020204" pitchFamily="34" charset="0"/>
        </a:defRPr>
      </a:lvl9pPr>
    </p:titleStyle>
    <p:bodyStyle>
      <a:lvl1pPr marL="265430" indent="-265430" algn="l" rtl="0" eaLnBrk="0" fontAlgn="base" hangingPunct="0">
        <a:spcBef>
          <a:spcPct val="20000"/>
        </a:spcBef>
        <a:spcAft>
          <a:spcPct val="0"/>
        </a:spcAft>
        <a:buClr>
          <a:srgbClr val="EE7F00"/>
        </a:buClr>
        <a:buSzPct val="80000"/>
        <a:buFont typeface="Wingdings" panose="05000000000000000000" pitchFamily="2" charset="2"/>
        <a:buChar char="n"/>
        <a:defRPr sz="2000" b="1">
          <a:solidFill>
            <a:srgbClr val="04276E"/>
          </a:solidFill>
          <a:latin typeface="+mn-lt"/>
          <a:ea typeface="+mn-ea"/>
          <a:cs typeface="+mn-cs"/>
        </a:defRPr>
      </a:lvl1pPr>
      <a:lvl2pPr marL="730250" indent="-285750" algn="l" rtl="0" eaLnBrk="0" fontAlgn="base" hangingPunct="0">
        <a:spcBef>
          <a:spcPct val="20000"/>
        </a:spcBef>
        <a:spcAft>
          <a:spcPct val="0"/>
        </a:spcAft>
        <a:buClr>
          <a:srgbClr val="4B575F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2pPr>
      <a:lvl3pPr marL="1138555" indent="-228600" algn="l" rtl="0" eaLnBrk="0" fontAlgn="base" hangingPunct="0">
        <a:spcBef>
          <a:spcPct val="20000"/>
        </a:spcBef>
        <a:spcAft>
          <a:spcPct val="0"/>
        </a:spcAft>
        <a:buClr>
          <a:srgbClr val="4B575F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3pPr>
      <a:lvl4pPr marL="1546225" indent="-228600" algn="l" rtl="0" eaLnBrk="0" fontAlgn="base" hangingPunct="0">
        <a:spcBef>
          <a:spcPct val="20000"/>
        </a:spcBef>
        <a:spcAft>
          <a:spcPct val="0"/>
        </a:spcAft>
        <a:buClr>
          <a:srgbClr val="4B575F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1954530" indent="-228600" algn="l" rtl="0" eaLnBrk="0" fontAlgn="base" hangingPunct="0">
        <a:spcBef>
          <a:spcPct val="20000"/>
        </a:spcBef>
        <a:spcAft>
          <a:spcPct val="0"/>
        </a:spcAft>
        <a:buClr>
          <a:srgbClr val="4B575F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411730" indent="-228600" algn="l" rtl="0" eaLnBrk="1" fontAlgn="base" hangingPunct="1">
        <a:spcBef>
          <a:spcPct val="20000"/>
        </a:spcBef>
        <a:spcAft>
          <a:spcPct val="0"/>
        </a:spcAft>
        <a:buClr>
          <a:srgbClr val="4B575F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868930" indent="-228600" algn="l" rtl="0" eaLnBrk="1" fontAlgn="base" hangingPunct="1">
        <a:spcBef>
          <a:spcPct val="20000"/>
        </a:spcBef>
        <a:spcAft>
          <a:spcPct val="0"/>
        </a:spcAft>
        <a:buClr>
          <a:srgbClr val="4B575F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326130" indent="-228600" algn="l" rtl="0" eaLnBrk="1" fontAlgn="base" hangingPunct="1">
        <a:spcBef>
          <a:spcPct val="20000"/>
        </a:spcBef>
        <a:spcAft>
          <a:spcPct val="0"/>
        </a:spcAft>
        <a:buClr>
          <a:srgbClr val="4B575F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783330" indent="-228600" algn="l" rtl="0" eaLnBrk="1" fontAlgn="base" hangingPunct="1">
        <a:spcBef>
          <a:spcPct val="20000"/>
        </a:spcBef>
        <a:spcAft>
          <a:spcPct val="0"/>
        </a:spcAft>
        <a:buClr>
          <a:srgbClr val="4B575F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8" name="Forme libre 7"/>
          <p:cNvSpPr/>
          <p:nvPr userDrawn="1"/>
        </p:nvSpPr>
        <p:spPr>
          <a:xfrm>
            <a:off x="0" y="6072188"/>
            <a:ext cx="9144000" cy="806450"/>
          </a:xfrm>
          <a:custGeom>
            <a:avLst/>
            <a:gdLst>
              <a:gd name="connsiteX0" fmla="*/ 0 w 9006840"/>
              <a:gd name="connsiteY0" fmla="*/ 220980 h 807720"/>
              <a:gd name="connsiteX1" fmla="*/ 0 w 9006840"/>
              <a:gd name="connsiteY1" fmla="*/ 807720 h 807720"/>
              <a:gd name="connsiteX2" fmla="*/ 9006840 w 9006840"/>
              <a:gd name="connsiteY2" fmla="*/ 807720 h 807720"/>
              <a:gd name="connsiteX3" fmla="*/ 8435340 w 9006840"/>
              <a:gd name="connsiteY3" fmla="*/ 0 h 807720"/>
              <a:gd name="connsiteX4" fmla="*/ 0 w 9006840"/>
              <a:gd name="connsiteY4" fmla="*/ 220980 h 807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06840" h="807720">
                <a:moveTo>
                  <a:pt x="0" y="220980"/>
                </a:moveTo>
                <a:lnTo>
                  <a:pt x="0" y="807720"/>
                </a:lnTo>
                <a:lnTo>
                  <a:pt x="9006840" y="807720"/>
                </a:lnTo>
                <a:lnTo>
                  <a:pt x="8435340" y="0"/>
                </a:lnTo>
                <a:lnTo>
                  <a:pt x="0" y="220980"/>
                </a:lnTo>
                <a:close/>
              </a:path>
            </a:pathLst>
          </a:custGeom>
          <a:gradFill>
            <a:gsLst>
              <a:gs pos="0">
                <a:schemeClr val="bg1">
                  <a:alpha val="0"/>
                </a:schemeClr>
              </a:gs>
              <a:gs pos="75000">
                <a:srgbClr val="FFFFFF"/>
              </a:gs>
              <a:gs pos="100000">
                <a:schemeClr val="bg1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1" name="Forme libre 4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6350" y="5353050"/>
            <a:ext cx="9137650" cy="15351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6" name="Text Box 6"/>
          <p:cNvSpPr txBox="1">
            <a:spLocks noChangeArrowheads="1"/>
          </p:cNvSpPr>
          <p:nvPr userDrawn="1"/>
        </p:nvSpPr>
        <p:spPr bwMode="auto">
          <a:xfrm>
            <a:off x="7938" y="5351463"/>
            <a:ext cx="9136063" cy="1539875"/>
          </a:xfrm>
          <a:prstGeom prst="rect">
            <a:avLst/>
          </a:prstGeom>
          <a:noFill/>
          <a:ln>
            <a:noFill/>
          </a:ln>
        </p:spPr>
        <p:txBody>
          <a:bodyPr lIns="504000" bIns="612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r-FR" altLang="zh-CN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rcRect t="29845" b="32617"/>
          <a:stretch>
            <a:fillRect/>
          </a:stretch>
        </p:blipFill>
        <p:spPr>
          <a:xfrm>
            <a:off x="7244715" y="0"/>
            <a:ext cx="1421130" cy="533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" name="文本框 13"/>
          <p:cNvSpPr txBox="1"/>
          <p:nvPr userDrawn="1">
            <p:custDataLst>
              <p:tags r:id="rId5"/>
            </p:custDataLst>
          </p:nvPr>
        </p:nvSpPr>
        <p:spPr>
          <a:xfrm>
            <a:off x="105939" y="6414770"/>
            <a:ext cx="2848399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 eaLnBrk="1" hangingPunct="1">
              <a:buNone/>
            </a:pPr>
            <a:r>
              <a:rPr lang="en-US" altLang="zh-CN" sz="1400" dirty="0">
                <a:solidFill>
                  <a:srgbClr val="7F7F7F"/>
                </a:solidFill>
                <a:latin typeface="Tahoma" panose="020B0604030504040204" pitchFamily="34" charset="0"/>
              </a:rPr>
              <a:t>www.leanplants.com</a:t>
            </a:r>
            <a:endParaRPr lang="zh-CN" altLang="en-US" sz="1400" dirty="0">
              <a:solidFill>
                <a:srgbClr val="7F7F7F"/>
              </a:solidFill>
              <a:latin typeface="Tahom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4276E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4276E"/>
          </a:solidFill>
          <a:latin typeface="Arial Narrow" panose="020B0606020202030204" pitchFamily="34" charset="0"/>
          <a:ea typeface="MS PGothic" panose="020B0600070205080204" pitchFamily="34" charset="-128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4276E"/>
          </a:solidFill>
          <a:latin typeface="Arial Narrow" panose="020B0606020202030204" pitchFamily="34" charset="0"/>
          <a:ea typeface="MS PGothic" panose="020B0600070205080204" pitchFamily="34" charset="-128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4276E"/>
          </a:solidFill>
          <a:latin typeface="Arial Narrow" panose="020B0606020202030204" pitchFamily="34" charset="0"/>
          <a:ea typeface="MS PGothic" panose="020B0600070205080204" pitchFamily="34" charset="-128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4276E"/>
          </a:solidFill>
          <a:latin typeface="Arial Narrow" panose="020B0606020202030204" pitchFamily="34" charset="0"/>
          <a:ea typeface="MS PGothic" panose="020B0600070205080204" pitchFamily="34" charset="-128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4276E"/>
          </a:solidFill>
          <a:latin typeface="Arial Narrow" panose="020B0606020202030204" pitchFamily="34" charset="0"/>
          <a:ea typeface="MS PGothic" panose="020B0600070205080204" pitchFamily="34" charset="-128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4276E"/>
          </a:solidFill>
          <a:latin typeface="Arial Narrow" panose="020B0606020202030204" pitchFamily="34" charset="0"/>
          <a:ea typeface="MS PGothic" panose="020B0600070205080204" pitchFamily="34" charset="-128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4276E"/>
          </a:solidFill>
          <a:latin typeface="Arial Narrow" panose="020B0606020202030204" pitchFamily="34" charset="0"/>
          <a:ea typeface="MS PGothic" panose="020B0600070205080204" pitchFamily="34" charset="-128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4276E"/>
          </a:solidFill>
          <a:latin typeface="Arial Narrow" panose="020B0606020202030204" pitchFamily="34" charset="0"/>
          <a:ea typeface="MS PGothic" panose="020B0600070205080204" pitchFamily="34" charset="-128"/>
          <a:cs typeface="Arial" panose="020B0604020202020204" pitchFamily="34" charset="0"/>
        </a:defRPr>
      </a:lvl9pPr>
    </p:titleStyle>
    <p:bodyStyle>
      <a:lvl1pPr marL="265430" indent="-265430" algn="l" rtl="0" eaLnBrk="0" fontAlgn="base" hangingPunct="0">
        <a:spcBef>
          <a:spcPct val="20000"/>
        </a:spcBef>
        <a:spcAft>
          <a:spcPct val="0"/>
        </a:spcAft>
        <a:buClr>
          <a:srgbClr val="EE7F00"/>
        </a:buClr>
        <a:buSzPct val="80000"/>
        <a:buFont typeface="Wingdings" panose="05000000000000000000" pitchFamily="2" charset="2"/>
        <a:buChar char="n"/>
        <a:defRPr sz="2000" b="1">
          <a:solidFill>
            <a:srgbClr val="04276E"/>
          </a:solidFill>
          <a:latin typeface="+mn-lt"/>
          <a:ea typeface="+mn-ea"/>
          <a:cs typeface="+mn-cs"/>
        </a:defRPr>
      </a:lvl1pPr>
      <a:lvl2pPr marL="730250" indent="-285750" algn="l" rtl="0" eaLnBrk="0" fontAlgn="base" hangingPunct="0">
        <a:spcBef>
          <a:spcPct val="20000"/>
        </a:spcBef>
        <a:spcAft>
          <a:spcPct val="0"/>
        </a:spcAft>
        <a:buClr>
          <a:srgbClr val="4B575F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2pPr>
      <a:lvl3pPr marL="1138555" indent="-228600" algn="l" rtl="0" eaLnBrk="0" fontAlgn="base" hangingPunct="0">
        <a:spcBef>
          <a:spcPct val="20000"/>
        </a:spcBef>
        <a:spcAft>
          <a:spcPct val="0"/>
        </a:spcAft>
        <a:buClr>
          <a:srgbClr val="4B575F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3pPr>
      <a:lvl4pPr marL="1546225" indent="-228600" algn="l" rtl="0" eaLnBrk="0" fontAlgn="base" hangingPunct="0">
        <a:spcBef>
          <a:spcPct val="20000"/>
        </a:spcBef>
        <a:spcAft>
          <a:spcPct val="0"/>
        </a:spcAft>
        <a:buClr>
          <a:srgbClr val="4B575F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1954530" indent="-228600" algn="l" rtl="0" eaLnBrk="0" fontAlgn="base" hangingPunct="0">
        <a:spcBef>
          <a:spcPct val="20000"/>
        </a:spcBef>
        <a:spcAft>
          <a:spcPct val="0"/>
        </a:spcAft>
        <a:buClr>
          <a:srgbClr val="4B575F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411730" indent="-228600" algn="l" rtl="0" fontAlgn="base">
        <a:spcBef>
          <a:spcPct val="20000"/>
        </a:spcBef>
        <a:spcAft>
          <a:spcPct val="0"/>
        </a:spcAft>
        <a:buClr>
          <a:srgbClr val="4B575F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868930" indent="-228600" algn="l" rtl="0" fontAlgn="base">
        <a:spcBef>
          <a:spcPct val="20000"/>
        </a:spcBef>
        <a:spcAft>
          <a:spcPct val="0"/>
        </a:spcAft>
        <a:buClr>
          <a:srgbClr val="4B575F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326130" indent="-228600" algn="l" rtl="0" fontAlgn="base">
        <a:spcBef>
          <a:spcPct val="20000"/>
        </a:spcBef>
        <a:spcAft>
          <a:spcPct val="0"/>
        </a:spcAft>
        <a:buClr>
          <a:srgbClr val="4B575F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783330" indent="-228600" algn="l" rtl="0" fontAlgn="base">
        <a:spcBef>
          <a:spcPct val="20000"/>
        </a:spcBef>
        <a:spcAft>
          <a:spcPct val="0"/>
        </a:spcAft>
        <a:buClr>
          <a:srgbClr val="4B575F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9.png"/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-77470" y="1973898"/>
            <a:ext cx="8601075" cy="1223963"/>
          </a:xfrm>
          <a:ln w="25400"/>
        </p:spPr>
        <p:txBody>
          <a:bodyPr vert="horz" wrap="square" lIns="72000" tIns="72000" rIns="216000" bIns="72000" numCol="1" rtlCol="0" anchor="ctr" anchorCtr="0" compatLnSpc="1"/>
          <a:lstStyle/>
          <a:p>
            <a:pPr marL="0" marR="0" lvl="0" indent="0" algn="r" defTabSz="914400" rtl="0" eaLnBrk="1" fontAlgn="base" latinLnBrk="0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Arial" panose="020B0604020202020204" pitchFamily="34" charset="0"/>
              </a:rPr>
              <a:t>如何识别和改善生产和物流工位的人机工程问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Arial" panose="020B0604020202020204" pitchFamily="34" charset="0"/>
              </a:rPr>
              <a:t>题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Arial" panose="020B0604020202020204" pitchFamily="34" charset="0"/>
            </a:endParaRPr>
          </a:p>
        </p:txBody>
      </p:sp>
      <p:sp>
        <p:nvSpPr>
          <p:cNvPr id="6147" name="Rectangle 12"/>
          <p:cNvSpPr/>
          <p:nvPr/>
        </p:nvSpPr>
        <p:spPr>
          <a:xfrm>
            <a:off x="412750" y="5486400"/>
            <a:ext cx="45720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65430" indent="-2654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E7F00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rgbClr val="04276E"/>
                </a:solidFill>
                <a:latin typeface="+mn-lt"/>
                <a:ea typeface="+mn-ea"/>
                <a:cs typeface="+mn-cs"/>
              </a:defRPr>
            </a:lvl1pPr>
            <a:lvl2pPr marL="7302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575F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3855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575F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5462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575F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95453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575F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zh-CN" dirty="0">
                <a:solidFill>
                  <a:srgbClr val="FFFFFF"/>
                </a:solidFill>
                <a:ea typeface="MS PGothic" panose="020B0600070205080204" pitchFamily="34" charset="-128"/>
              </a:rPr>
              <a:t>Lucky Li</a:t>
            </a:r>
            <a:endParaRPr lang="fr-FR" altLang="zh-CN" dirty="0">
              <a:solidFill>
                <a:srgbClr val="FFFFFF"/>
              </a:solidFill>
              <a:ea typeface="MS PGothic" panose="020B0600070205080204" pitchFamily="34" charset="-128"/>
            </a:endParaRPr>
          </a:p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b="0" dirty="0">
                <a:solidFill>
                  <a:srgbClr val="FFFFFF"/>
                </a:solidFill>
                <a:ea typeface="MS PGothic" panose="020B0600070205080204" pitchFamily="34" charset="-128"/>
              </a:rPr>
              <a:t>Dec.</a:t>
            </a:r>
            <a:r>
              <a:rPr lang="en-US" altLang="fr-FR" b="0" dirty="0">
                <a:solidFill>
                  <a:srgbClr val="FFFFFF"/>
                </a:solidFill>
                <a:ea typeface="MS PGothic" panose="020B0600070205080204" pitchFamily="34" charset="-128"/>
              </a:rPr>
              <a:t> 201</a:t>
            </a:r>
            <a:r>
              <a:rPr lang="fr-FR" altLang="fr-FR" b="0" dirty="0">
                <a:solidFill>
                  <a:srgbClr val="FFFFFF"/>
                </a:solidFill>
                <a:ea typeface="MS PGothic" panose="020B0600070205080204" pitchFamily="34" charset="-128"/>
              </a:rPr>
              <a:t>6</a:t>
            </a:r>
            <a:endParaRPr lang="fr-FR" altLang="en-US" b="0" dirty="0">
              <a:solidFill>
                <a:srgbClr val="FFFFFF"/>
              </a:solidFill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Footer Placeholder 3"/>
          <p:cNvSpPr txBox="1">
            <a:spLocks noGrp="1"/>
          </p:cNvSpPr>
          <p:nvPr>
            <p:ph type="ftr" sz="quarter" idx="3"/>
          </p:nvPr>
        </p:nvSpPr>
        <p:spPr>
          <a:xfrm>
            <a:off x="541655" y="5768975"/>
            <a:ext cx="2895600" cy="476250"/>
          </a:xfrm>
          <a:ln/>
        </p:spPr>
        <p:txBody>
          <a:bodyPr lIns="72000" tIns="45713" rIns="91426" bIns="45713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lang="en-US" altLang="zh-CN" sz="1000" dirty="0">
                <a:solidFill>
                  <a:srgbClr val="4B575F"/>
                </a:solidFill>
                <a:latin typeface="Arial Narrow" panose="020B0606020202030204" pitchFamily="34" charset="0"/>
              </a:rPr>
              <a:t>Title - Place - Date</a:t>
            </a:r>
            <a:endParaRPr lang="en-US" altLang="zh-CN" sz="1000" dirty="0">
              <a:solidFill>
                <a:srgbClr val="4B575F"/>
              </a:solidFill>
              <a:latin typeface="Arial Narrow" panose="020B0606020202030204" pitchFamily="34" charset="0"/>
            </a:endParaRPr>
          </a:p>
        </p:txBody>
      </p:sp>
      <p:sp>
        <p:nvSpPr>
          <p:cNvPr id="15363" name="Slide Number Placeholder 4"/>
          <p:cNvSpPr txBox="1">
            <a:spLocks noGrp="1"/>
          </p:cNvSpPr>
          <p:nvPr>
            <p:ph type="sldNum" sz="quarter" idx="4"/>
          </p:nvPr>
        </p:nvSpPr>
        <p:spPr>
          <a:ln/>
        </p:spPr>
        <p:txBody>
          <a:bodyPr lIns="72000" tIns="45713" rIns="91426" bIns="45713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fld id="{9A0DB2DC-4C9A-4742-B13C-FB6460FD3503}" type="slidenum">
              <a:rPr lang="fr-FR" sz="1000" dirty="0">
                <a:solidFill>
                  <a:srgbClr val="4B575F"/>
                </a:solidFill>
                <a:latin typeface="Arial Narrow" panose="020B0606020202030204" pitchFamily="34" charset="0"/>
              </a:rPr>
            </a:fld>
            <a:endParaRPr lang="fr-FR" sz="1000" dirty="0">
              <a:solidFill>
                <a:srgbClr val="4B575F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2"/>
          <p:cNvSpPr>
            <a:spLocks noGrp="1"/>
          </p:cNvSpPr>
          <p:nvPr>
            <p:ph type="title"/>
          </p:nvPr>
        </p:nvSpPr>
        <p:spPr>
          <a:xfrm>
            <a:off x="180975" y="266700"/>
            <a:ext cx="8229600" cy="430213"/>
          </a:xfrm>
          <a:ln/>
        </p:spPr>
        <p:txBody>
          <a:bodyPr vert="horz" wrap="square" lIns="72000" tIns="72000" rIns="72000" bIns="72000" anchor="ctr" anchorCtr="0"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3.</a:t>
            </a:r>
            <a:r>
              <a:rPr lang="zh-CN" altLang="en-US" dirty="0">
                <a:ea typeface="宋体" panose="02010600030101010101" pitchFamily="2" charset="-122"/>
              </a:rPr>
              <a:t>如何改变手工搬运的人机工程</a:t>
            </a:r>
            <a:endParaRPr lang="en-US" altLang="en-US" dirty="0">
              <a:ea typeface="宋体" panose="02010600030101010101" pitchFamily="2" charset="-122"/>
            </a:endParaRPr>
          </a:p>
        </p:txBody>
      </p:sp>
      <p:sp>
        <p:nvSpPr>
          <p:cNvPr id="15365" name="Line 79"/>
          <p:cNvSpPr/>
          <p:nvPr/>
        </p:nvSpPr>
        <p:spPr>
          <a:xfrm>
            <a:off x="3354388" y="2403475"/>
            <a:ext cx="736600" cy="0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pic>
        <p:nvPicPr>
          <p:cNvPr id="15366" name="Picture 8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8450" y="1403350"/>
            <a:ext cx="3055938" cy="25638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67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9250" y="1941513"/>
            <a:ext cx="4667250" cy="923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Line Callout 2 11"/>
          <p:cNvSpPr/>
          <p:nvPr/>
        </p:nvSpPr>
        <p:spPr>
          <a:xfrm>
            <a:off x="5424488" y="3556000"/>
            <a:ext cx="3062288" cy="411163"/>
          </a:xfrm>
          <a:prstGeom prst="borderCallout2">
            <a:avLst>
              <a:gd name="adj1" fmla="val 29697"/>
              <a:gd name="adj2" fmla="val -2933"/>
              <a:gd name="adj3" fmla="val -92851"/>
              <a:gd name="adj4" fmla="val -3630"/>
              <a:gd name="adj5" fmla="val -208246"/>
              <a:gd name="adj6" fmla="val 7499"/>
            </a:avLst>
          </a:prstGeom>
          <a:solidFill>
            <a:schemeClr val="bg1"/>
          </a:solidFill>
          <a:ln>
            <a:solidFill>
              <a:srgbClr val="EE7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lang="zh-CN" altLang="en-US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在</a:t>
            </a:r>
            <a:r>
              <a:rPr lang="en-US" altLang="zh-CN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FEAL</a:t>
            </a:r>
            <a:r>
              <a:rPr lang="zh-CN" altLang="en-US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软件中找到三角形在哪个颜色区域，然后手动选择后面的颜色</a:t>
            </a:r>
            <a:endParaRPr lang="en-US" altLang="zh-CN" sz="11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Line Callout 2 12"/>
          <p:cNvSpPr/>
          <p:nvPr/>
        </p:nvSpPr>
        <p:spPr>
          <a:xfrm>
            <a:off x="5475288" y="992188"/>
            <a:ext cx="3063875" cy="411163"/>
          </a:xfrm>
          <a:prstGeom prst="borderCallout2">
            <a:avLst>
              <a:gd name="adj1" fmla="val 29697"/>
              <a:gd name="adj2" fmla="val -2933"/>
              <a:gd name="adj3" fmla="val 126121"/>
              <a:gd name="adj4" fmla="val -9096"/>
              <a:gd name="adj5" fmla="val 276620"/>
              <a:gd name="adj6" fmla="val 3295"/>
            </a:avLst>
          </a:prstGeom>
          <a:solidFill>
            <a:schemeClr val="bg1"/>
          </a:solidFill>
          <a:ln>
            <a:solidFill>
              <a:srgbClr val="EE7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lang="zh-CN" altLang="en-US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在</a:t>
            </a:r>
            <a:r>
              <a:rPr lang="en-US" altLang="zh-CN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FEAL</a:t>
            </a:r>
            <a:r>
              <a:rPr lang="zh-CN" altLang="en-US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软件中找到正方形在哪个颜色区域，然后手动选择后面的颜色</a:t>
            </a:r>
            <a:endParaRPr lang="en-US" altLang="zh-CN" sz="11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15370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538" y="4976813"/>
            <a:ext cx="3924300" cy="1619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" name="Rectangle 2"/>
          <p:cNvSpPr>
            <a:spLocks noGrp="1"/>
          </p:cNvSpPr>
          <p:nvPr>
            <p:ph type="title"/>
          </p:nvPr>
        </p:nvSpPr>
        <p:spPr>
          <a:xfrm>
            <a:off x="490538" y="4546600"/>
            <a:ext cx="8229600" cy="430213"/>
          </a:xfrm>
          <a:ln/>
        </p:spPr>
        <p:txBody>
          <a:bodyPr vert="horz" wrap="square" lIns="72000" tIns="72000" rIns="72000" bIns="72000" anchor="ctr" anchorCtr="0"/>
          <a:p>
            <a:pPr eaLnBrk="1" hangingPunct="1">
              <a:buNone/>
            </a:pPr>
            <a:r>
              <a:rPr lang="zh-CN" altLang="en-US" sz="1800" b="0" dirty="0">
                <a:ea typeface="宋体" panose="02010600030101010101" pitchFamily="2" charset="-122"/>
              </a:rPr>
              <a:t>颜色判定原则</a:t>
            </a:r>
            <a:endParaRPr lang="en-US" altLang="en-US" sz="1800" b="0" dirty="0">
              <a:ea typeface="宋体" panose="02010600030101010101" pitchFamily="2" charset="-122"/>
            </a:endParaRPr>
          </a:p>
        </p:txBody>
      </p:sp>
      <p:sp>
        <p:nvSpPr>
          <p:cNvPr id="16" name="Rectangle 2"/>
          <p:cNvSpPr>
            <a:spLocks noGrp="1"/>
          </p:cNvSpPr>
          <p:nvPr>
            <p:ph type="title"/>
          </p:nvPr>
        </p:nvSpPr>
        <p:spPr>
          <a:xfrm>
            <a:off x="4586288" y="4878388"/>
            <a:ext cx="3338512" cy="1562100"/>
          </a:xfrm>
          <a:ln/>
        </p:spPr>
        <p:txBody>
          <a:bodyPr vert="horz" wrap="square" lIns="72000" tIns="72000" rIns="72000" bIns="72000" anchor="ctr" anchorCtr="0"/>
          <a:p>
            <a:pPr eaLnBrk="1" hangingPunct="1"/>
            <a:r>
              <a:rPr lang="zh-CN" altLang="en-US" sz="1800" b="0" dirty="0">
                <a:ea typeface="宋体" panose="02010600030101010101" pitchFamily="2" charset="-122"/>
              </a:rPr>
              <a:t>我们取横坐标和纵坐标的交叉点对应的颜色作为该岗位的颜色。如上述绿色绿色相交我们取绿色作为最终颜色</a:t>
            </a:r>
            <a:endParaRPr lang="en-US" altLang="en-US" sz="1800" b="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Footer Placeholder 3"/>
          <p:cNvSpPr txBox="1">
            <a:spLocks noGrp="1"/>
          </p:cNvSpPr>
          <p:nvPr>
            <p:ph type="ftr" sz="quarter" idx="3"/>
          </p:nvPr>
        </p:nvSpPr>
        <p:spPr>
          <a:xfrm>
            <a:off x="541655" y="5768975"/>
            <a:ext cx="2895600" cy="476250"/>
          </a:xfrm>
          <a:ln/>
        </p:spPr>
        <p:txBody>
          <a:bodyPr lIns="72000" tIns="45713" rIns="91426" bIns="45713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lang="en-US" altLang="zh-CN" sz="1000" dirty="0">
                <a:solidFill>
                  <a:srgbClr val="4B575F"/>
                </a:solidFill>
                <a:latin typeface="Arial Narrow" panose="020B0606020202030204" pitchFamily="34" charset="0"/>
              </a:rPr>
              <a:t>Title - Place - Date</a:t>
            </a:r>
            <a:endParaRPr lang="en-US" altLang="zh-CN" sz="1000" dirty="0">
              <a:solidFill>
                <a:srgbClr val="4B575F"/>
              </a:solidFill>
              <a:latin typeface="Arial Narrow" panose="020B0606020202030204" pitchFamily="34" charset="0"/>
            </a:endParaRPr>
          </a:p>
        </p:txBody>
      </p:sp>
      <p:sp>
        <p:nvSpPr>
          <p:cNvPr id="16387" name="Slide Number Placeholder 4"/>
          <p:cNvSpPr txBox="1">
            <a:spLocks noGrp="1"/>
          </p:cNvSpPr>
          <p:nvPr>
            <p:ph type="sldNum" sz="quarter" idx="4"/>
          </p:nvPr>
        </p:nvSpPr>
        <p:spPr>
          <a:ln/>
        </p:spPr>
        <p:txBody>
          <a:bodyPr lIns="72000" tIns="45713" rIns="91426" bIns="45713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fld id="{9A0DB2DC-4C9A-4742-B13C-FB6460FD3503}" type="slidenum">
              <a:rPr lang="fr-FR" sz="1000" dirty="0">
                <a:solidFill>
                  <a:srgbClr val="4B575F"/>
                </a:solidFill>
                <a:latin typeface="Arial Narrow" panose="020B0606020202030204" pitchFamily="34" charset="0"/>
              </a:rPr>
            </a:fld>
            <a:endParaRPr lang="fr-FR" sz="1000" dirty="0">
              <a:solidFill>
                <a:srgbClr val="4B575F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2"/>
          <p:cNvSpPr>
            <a:spLocks noGrp="1"/>
          </p:cNvSpPr>
          <p:nvPr>
            <p:ph type="title"/>
          </p:nvPr>
        </p:nvSpPr>
        <p:spPr>
          <a:xfrm>
            <a:off x="180975" y="266700"/>
            <a:ext cx="8229600" cy="430213"/>
          </a:xfrm>
          <a:ln/>
        </p:spPr>
        <p:txBody>
          <a:bodyPr vert="horz" wrap="square" lIns="72000" tIns="72000" rIns="72000" bIns="72000" anchor="ctr" anchorCtr="0"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3.</a:t>
            </a:r>
            <a:r>
              <a:rPr lang="zh-CN" altLang="en-US" dirty="0">
                <a:ea typeface="宋体" panose="02010600030101010101" pitchFamily="2" charset="-122"/>
              </a:rPr>
              <a:t>如何改变单次搬运的人机工程颜色</a:t>
            </a:r>
            <a:endParaRPr lang="en-US" altLang="en-US" dirty="0">
              <a:ea typeface="宋体" panose="02010600030101010101" pitchFamily="2" charset="-122"/>
            </a:endParaRPr>
          </a:p>
        </p:txBody>
      </p:sp>
      <p:pic>
        <p:nvPicPr>
          <p:cNvPr id="16389" name="Picture 66"/>
          <p:cNvPicPr>
            <a:picLocks noChangeAspect="1"/>
          </p:cNvPicPr>
          <p:nvPr/>
        </p:nvPicPr>
        <p:blipFill>
          <a:blip r:embed="rId1"/>
          <a:srcRect t="33626"/>
          <a:stretch>
            <a:fillRect/>
          </a:stretch>
        </p:blipFill>
        <p:spPr>
          <a:xfrm>
            <a:off x="4186238" y="1200150"/>
            <a:ext cx="4098925" cy="1570038"/>
          </a:xfrm>
          <a:prstGeom prst="rect">
            <a:avLst/>
          </a:prstGeom>
          <a:noFill/>
          <a:ln w="1">
            <a:noFill/>
          </a:ln>
        </p:spPr>
      </p:pic>
      <p:pic>
        <p:nvPicPr>
          <p:cNvPr id="16390" name="Picture 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88" y="1200150"/>
            <a:ext cx="2949575" cy="1230313"/>
          </a:xfrm>
          <a:prstGeom prst="rect">
            <a:avLst/>
          </a:prstGeom>
          <a:noFill/>
          <a:ln w="1">
            <a:noFill/>
          </a:ln>
        </p:spPr>
      </p:pic>
      <p:pic>
        <p:nvPicPr>
          <p:cNvPr id="16391" name="Picture 73"/>
          <p:cNvPicPr>
            <a:picLocks noChangeAspect="1"/>
          </p:cNvPicPr>
          <p:nvPr/>
        </p:nvPicPr>
        <p:blipFill>
          <a:blip r:embed="rId3"/>
          <a:srcRect r="719"/>
          <a:stretch>
            <a:fillRect/>
          </a:stretch>
        </p:blipFill>
        <p:spPr>
          <a:xfrm>
            <a:off x="277813" y="2890838"/>
            <a:ext cx="4319587" cy="1590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92" name="Line 77"/>
          <p:cNvSpPr/>
          <p:nvPr/>
        </p:nvSpPr>
        <p:spPr>
          <a:xfrm flipV="1">
            <a:off x="2436813" y="2352675"/>
            <a:ext cx="0" cy="538163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6393" name="Line 78"/>
          <p:cNvSpPr/>
          <p:nvPr/>
        </p:nvSpPr>
        <p:spPr>
          <a:xfrm>
            <a:off x="3449638" y="1984375"/>
            <a:ext cx="736600" cy="0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pic>
        <p:nvPicPr>
          <p:cNvPr id="16394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1050" y="4481513"/>
            <a:ext cx="3200400" cy="21605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5084763" y="4051300"/>
            <a:ext cx="1933575" cy="430213"/>
          </a:xfrm>
          <a:ln/>
        </p:spPr>
        <p:txBody>
          <a:bodyPr vert="horz" wrap="square" lIns="72000" tIns="72000" rIns="72000" bIns="72000" anchor="ctr" anchorCtr="0"/>
          <a:p>
            <a:pPr eaLnBrk="1" hangingPunct="1">
              <a:buNone/>
            </a:pPr>
            <a:r>
              <a:rPr lang="zh-CN" altLang="en-US" sz="1800" b="0" dirty="0">
                <a:ea typeface="宋体" panose="02010600030101010101" pitchFamily="2" charset="-122"/>
              </a:rPr>
              <a:t>颜色判定原则</a:t>
            </a:r>
            <a:endParaRPr lang="en-US" altLang="en-US" sz="1800" b="0" dirty="0">
              <a:ea typeface="宋体" panose="02010600030101010101" pitchFamily="2" charset="-122"/>
            </a:endParaRPr>
          </a:p>
        </p:txBody>
      </p:sp>
      <p:sp>
        <p:nvSpPr>
          <p:cNvPr id="21" name="Rectangle 2"/>
          <p:cNvSpPr>
            <a:spLocks noGrp="1"/>
          </p:cNvSpPr>
          <p:nvPr>
            <p:ph type="title"/>
          </p:nvPr>
        </p:nvSpPr>
        <p:spPr>
          <a:xfrm>
            <a:off x="4943475" y="2890838"/>
            <a:ext cx="3341688" cy="1036637"/>
          </a:xfrm>
          <a:solidFill>
            <a:srgbClr val="FFC000">
              <a:alpha val="100000"/>
            </a:srgbClr>
          </a:solidFill>
          <a:ln/>
        </p:spPr>
        <p:txBody>
          <a:bodyPr vert="horz" wrap="square" lIns="72000" tIns="72000" rIns="72000" bIns="72000" anchor="ctr" anchorCtr="0"/>
          <a:p>
            <a:pPr eaLnBrk="1" hangingPunct="1">
              <a:buNone/>
            </a:pPr>
            <a:r>
              <a:rPr lang="zh-CN" altLang="en-US" sz="1800" b="0" dirty="0">
                <a:solidFill>
                  <a:schemeClr val="bg1"/>
                </a:solidFill>
                <a:ea typeface="宋体" panose="02010600030101010101" pitchFamily="2" charset="-122"/>
              </a:rPr>
              <a:t>我们只有找到小火车上下料，线边上料高度，存储区取料高度和重量的关系才能使颜色得到根本改善</a:t>
            </a:r>
            <a:endParaRPr lang="en-US" altLang="en-US" sz="1800" b="0" dirty="0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21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Footer Placeholder 3"/>
          <p:cNvSpPr txBox="1">
            <a:spLocks noGrp="1"/>
          </p:cNvSpPr>
          <p:nvPr>
            <p:ph type="ftr" sz="quarter" idx="3"/>
          </p:nvPr>
        </p:nvSpPr>
        <p:spPr>
          <a:xfrm>
            <a:off x="541655" y="5768975"/>
            <a:ext cx="2895600" cy="476250"/>
          </a:xfrm>
          <a:ln/>
        </p:spPr>
        <p:txBody>
          <a:bodyPr lIns="72000" tIns="45713" rIns="91426" bIns="45713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lang="en-US" altLang="zh-CN" sz="1000" dirty="0">
                <a:solidFill>
                  <a:srgbClr val="4B575F"/>
                </a:solidFill>
                <a:latin typeface="Arial Narrow" panose="020B0606020202030204" pitchFamily="34" charset="0"/>
              </a:rPr>
              <a:t>Title - Place - Date</a:t>
            </a:r>
            <a:endParaRPr lang="en-US" altLang="zh-CN" sz="1000" dirty="0">
              <a:solidFill>
                <a:srgbClr val="4B575F"/>
              </a:solidFill>
              <a:latin typeface="Arial Narrow" panose="020B0606020202030204" pitchFamily="34" charset="0"/>
            </a:endParaRPr>
          </a:p>
        </p:txBody>
      </p:sp>
      <p:sp>
        <p:nvSpPr>
          <p:cNvPr id="17411" name="Slide Number Placeholder 4"/>
          <p:cNvSpPr txBox="1">
            <a:spLocks noGrp="1"/>
          </p:cNvSpPr>
          <p:nvPr>
            <p:ph type="sldNum" sz="quarter" idx="4"/>
          </p:nvPr>
        </p:nvSpPr>
        <p:spPr>
          <a:ln/>
        </p:spPr>
        <p:txBody>
          <a:bodyPr lIns="72000" tIns="45713" rIns="91426" bIns="45713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fld id="{9A0DB2DC-4C9A-4742-B13C-FB6460FD3503}" type="slidenum">
              <a:rPr lang="fr-FR" sz="1000" dirty="0">
                <a:solidFill>
                  <a:srgbClr val="4B575F"/>
                </a:solidFill>
                <a:latin typeface="Arial Narrow" panose="020B0606020202030204" pitchFamily="34" charset="0"/>
              </a:rPr>
            </a:fld>
            <a:endParaRPr lang="fr-FR" sz="1000" dirty="0">
              <a:solidFill>
                <a:srgbClr val="4B575F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2"/>
          <p:cNvSpPr>
            <a:spLocks noGrp="1"/>
          </p:cNvSpPr>
          <p:nvPr>
            <p:ph type="title"/>
          </p:nvPr>
        </p:nvSpPr>
        <p:spPr>
          <a:xfrm>
            <a:off x="180975" y="266700"/>
            <a:ext cx="8229600" cy="430213"/>
          </a:xfrm>
          <a:ln/>
        </p:spPr>
        <p:txBody>
          <a:bodyPr vert="horz" wrap="square" lIns="72000" tIns="72000" rIns="72000" bIns="72000" anchor="ctr" anchorCtr="0"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4.</a:t>
            </a:r>
            <a:r>
              <a:rPr lang="zh-CN" altLang="en-US" dirty="0">
                <a:ea typeface="宋体" panose="02010600030101010101" pitchFamily="2" charset="-122"/>
              </a:rPr>
              <a:t>常见问题</a:t>
            </a:r>
            <a:endParaRPr lang="en-US" altLang="en-US" dirty="0">
              <a:ea typeface="宋体" panose="02010600030101010101" pitchFamily="2" charset="-122"/>
            </a:endParaRPr>
          </a:p>
        </p:txBody>
      </p:sp>
      <p:pic>
        <p:nvPicPr>
          <p:cNvPr id="1741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675" y="1439863"/>
            <a:ext cx="3543300" cy="2898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4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850" y="5675313"/>
            <a:ext cx="3028950" cy="609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Line Callout 2 9"/>
          <p:cNvSpPr/>
          <p:nvPr/>
        </p:nvSpPr>
        <p:spPr>
          <a:xfrm>
            <a:off x="4110038" y="1196975"/>
            <a:ext cx="3063875" cy="412750"/>
          </a:xfrm>
          <a:prstGeom prst="borderCallout2">
            <a:avLst>
              <a:gd name="adj1" fmla="val 29697"/>
              <a:gd name="adj2" fmla="val -2933"/>
              <a:gd name="adj3" fmla="val 88583"/>
              <a:gd name="adj4" fmla="val -20448"/>
              <a:gd name="adj5" fmla="val 320414"/>
              <a:gd name="adj6" fmla="val -28658"/>
            </a:avLst>
          </a:prstGeom>
          <a:solidFill>
            <a:schemeClr val="bg1"/>
          </a:solidFill>
          <a:ln>
            <a:solidFill>
              <a:srgbClr val="EE7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lang="zh-CN" altLang="en-US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在</a:t>
            </a:r>
            <a:r>
              <a:rPr lang="en-US" altLang="zh-CN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FEAL</a:t>
            </a:r>
            <a:r>
              <a:rPr lang="zh-CN" altLang="en-US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软件中我们找不到正方形和三角形在哪个颜色区域</a:t>
            </a:r>
            <a:endParaRPr lang="en-US" altLang="zh-CN" sz="11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1741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850" y="4475163"/>
            <a:ext cx="8399463" cy="682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Line Callout 2 11"/>
          <p:cNvSpPr/>
          <p:nvPr/>
        </p:nvSpPr>
        <p:spPr>
          <a:xfrm>
            <a:off x="4457700" y="2357438"/>
            <a:ext cx="3063875" cy="738188"/>
          </a:xfrm>
          <a:prstGeom prst="borderCallout2">
            <a:avLst>
              <a:gd name="adj1" fmla="val 95388"/>
              <a:gd name="adj2" fmla="val 68120"/>
              <a:gd name="adj3" fmla="val 251502"/>
              <a:gd name="adj4" fmla="val 121238"/>
              <a:gd name="adj5" fmla="val 317668"/>
              <a:gd name="adj6" fmla="val 123119"/>
            </a:avLst>
          </a:prstGeom>
          <a:solidFill>
            <a:schemeClr val="bg1"/>
          </a:solidFill>
          <a:ln>
            <a:solidFill>
              <a:srgbClr val="EE7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lang="zh-CN" altLang="en-US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经检查数据统计表格我们发现有几个物料重量统计错误，</a:t>
            </a:r>
            <a:r>
              <a:rPr lang="en-US" altLang="zh-CN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130</a:t>
            </a:r>
            <a:r>
              <a:rPr lang="zh-CN" altLang="en-US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千克的重量使三角形的纵坐标远超于软件的限制</a:t>
            </a:r>
            <a:r>
              <a:rPr lang="en-US" altLang="zh-CN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22kg,</a:t>
            </a:r>
            <a:r>
              <a:rPr lang="zh-CN" altLang="en-US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另外该错误数据导致正方形的横坐标超过横坐标最大的数值</a:t>
            </a:r>
            <a:r>
              <a:rPr lang="en-US" altLang="zh-CN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1.6</a:t>
            </a:r>
            <a:r>
              <a:rPr lang="zh-CN" altLang="en-US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吨</a:t>
            </a:r>
            <a:endParaRPr lang="en-US" altLang="zh-CN" sz="11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2"/>
          <p:cNvSpPr>
            <a:spLocks noGrp="1"/>
          </p:cNvSpPr>
          <p:nvPr>
            <p:ph type="title"/>
          </p:nvPr>
        </p:nvSpPr>
        <p:spPr>
          <a:xfrm>
            <a:off x="3863975" y="5248275"/>
            <a:ext cx="3657600" cy="1036638"/>
          </a:xfrm>
          <a:solidFill>
            <a:srgbClr val="FFC000">
              <a:alpha val="100000"/>
            </a:srgbClr>
          </a:solidFill>
          <a:ln/>
        </p:spPr>
        <p:txBody>
          <a:bodyPr vert="horz" wrap="square" lIns="72000" tIns="72000" rIns="72000" bIns="72000" anchor="ctr" anchorCtr="0"/>
          <a:p>
            <a:pPr eaLnBrk="1" hangingPunct="1">
              <a:buNone/>
            </a:pPr>
            <a:r>
              <a:rPr lang="zh-CN" altLang="en-US" sz="1800" b="0" dirty="0">
                <a:solidFill>
                  <a:schemeClr val="bg1"/>
                </a:solidFill>
                <a:ea typeface="宋体" panose="02010600030101010101" pitchFamily="2" charset="-122"/>
              </a:rPr>
              <a:t>如果数据统计没有错误那么三角形和正方形所在的区域都是黑色</a:t>
            </a:r>
            <a:endParaRPr lang="en-US" altLang="en-US" sz="1800" b="0" dirty="0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WordArt 2"/>
          <p:cNvSpPr>
            <a:spLocks noTextEdit="1"/>
          </p:cNvSpPr>
          <p:nvPr/>
        </p:nvSpPr>
        <p:spPr>
          <a:xfrm>
            <a:off x="2118360" y="1814513"/>
            <a:ext cx="4429125" cy="2598737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r>
              <a:rPr lang="zh-CN" altLang="en-US" sz="3600"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latin typeface="Impact" panose="020B0806030902050204" charset="0"/>
                <a:ea typeface="Impact" panose="020B0806030902050204" charset="0"/>
              </a:rPr>
              <a:t>Thank you</a:t>
            </a:r>
            <a:endParaRPr lang="zh-CN" altLang="en-US" sz="3600"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Impact" panose="020B0806030902050204" charset="0"/>
              <a:ea typeface="Impact" panose="020B080603090205020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266700" y="0"/>
            <a:ext cx="8229600" cy="876300"/>
          </a:xfrm>
          <a:ln/>
        </p:spPr>
        <p:txBody>
          <a:bodyPr vert="horz" wrap="square" lIns="72000" tIns="72000" rIns="72000" bIns="72000" anchor="ctr" anchorCtr="0"/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主要内容</a:t>
            </a:r>
            <a:endParaRPr lang="en-US" altLang="en-US" dirty="0">
              <a:ea typeface="宋体" panose="02010600030101010101" pitchFamily="2" charset="-122"/>
            </a:endParaRPr>
          </a:p>
        </p:txBody>
      </p:sp>
      <p:sp>
        <p:nvSpPr>
          <p:cNvPr id="6" name="Rectangle 2"/>
          <p:cNvSpPr>
            <a:spLocks noGrp="1"/>
          </p:cNvSpPr>
          <p:nvPr>
            <p:ph type="title"/>
          </p:nvPr>
        </p:nvSpPr>
        <p:spPr>
          <a:xfrm>
            <a:off x="254000" y="977900"/>
            <a:ext cx="8229600" cy="4305300"/>
          </a:xfrm>
          <a:ln/>
        </p:spPr>
        <p:txBody>
          <a:bodyPr vert="horz" wrap="square" lIns="72000" tIns="72000" rIns="72000" bIns="72000" anchor="ctr" anchorCtr="0"/>
          <a:p>
            <a:pPr eaLnBrk="1" hangingPunct="1">
              <a:buNone/>
            </a:pPr>
            <a:r>
              <a:rPr lang="en-US" altLang="zh-CN" dirty="0">
                <a:ea typeface="宋体" panose="02010600030101010101" pitchFamily="2" charset="-122"/>
              </a:rPr>
              <a:t>1.</a:t>
            </a:r>
            <a:r>
              <a:rPr lang="zh-CN" altLang="en-US" dirty="0">
                <a:ea typeface="宋体" panose="02010600030101010101" pitchFamily="2" charset="-122"/>
              </a:rPr>
              <a:t>如何通过</a:t>
            </a:r>
            <a:r>
              <a:rPr lang="en-US" altLang="zh-CN" dirty="0">
                <a:ea typeface="宋体" panose="02010600030101010101" pitchFamily="2" charset="-122"/>
              </a:rPr>
              <a:t>AGREPT</a:t>
            </a:r>
            <a:r>
              <a:rPr lang="zh-CN" altLang="en-US" dirty="0">
                <a:ea typeface="宋体" panose="02010600030101010101" pitchFamily="2" charset="-122"/>
              </a:rPr>
              <a:t>软件识别生产工位的人机工程颜色</a:t>
            </a:r>
            <a:br>
              <a:rPr lang="en-US" altLang="zh-CN" dirty="0">
                <a:ea typeface="宋体" panose="02010600030101010101" pitchFamily="2" charset="-122"/>
              </a:rPr>
            </a:br>
            <a:br>
              <a:rPr lang="en-US" altLang="zh-CN" dirty="0">
                <a:ea typeface="宋体" panose="02010600030101010101" pitchFamily="2" charset="-122"/>
              </a:rPr>
            </a:br>
            <a:r>
              <a:rPr lang="en-US" altLang="zh-CN" dirty="0">
                <a:ea typeface="宋体" panose="02010600030101010101" pitchFamily="2" charset="-122"/>
              </a:rPr>
              <a:t>2.</a:t>
            </a:r>
            <a:r>
              <a:rPr lang="zh-CN" altLang="en-US" dirty="0">
                <a:ea typeface="宋体" panose="02010600030101010101" pitchFamily="2" charset="-122"/>
              </a:rPr>
              <a:t>如何模拟改善工位及工步的人机工程</a:t>
            </a:r>
            <a:br>
              <a:rPr lang="en-US" altLang="zh-CN" dirty="0">
                <a:ea typeface="宋体" panose="02010600030101010101" pitchFamily="2" charset="-122"/>
              </a:rPr>
            </a:br>
            <a:br>
              <a:rPr lang="en-US" altLang="zh-CN" dirty="0">
                <a:ea typeface="宋体" panose="02010600030101010101" pitchFamily="2" charset="-122"/>
              </a:rPr>
            </a:br>
            <a:r>
              <a:rPr lang="en-US" altLang="zh-CN" dirty="0">
                <a:ea typeface="宋体" panose="02010600030101010101" pitchFamily="2" charset="-122"/>
              </a:rPr>
              <a:t>3.</a:t>
            </a:r>
            <a:r>
              <a:rPr lang="zh-CN" altLang="en-US" dirty="0">
                <a:ea typeface="宋体" panose="02010600030101010101" pitchFamily="2" charset="-122"/>
              </a:rPr>
              <a:t>如何通过</a:t>
            </a:r>
            <a:r>
              <a:rPr lang="en-US" altLang="zh-CN" dirty="0">
                <a:ea typeface="宋体" panose="02010600030101010101" pitchFamily="2" charset="-122"/>
              </a:rPr>
              <a:t>FEAL</a:t>
            </a:r>
            <a:r>
              <a:rPr lang="zh-CN" altLang="en-US" dirty="0">
                <a:ea typeface="宋体" panose="02010600030101010101" pitchFamily="2" charset="-122"/>
              </a:rPr>
              <a:t>软件识别物流工位的人机工程颜色</a:t>
            </a:r>
            <a:br>
              <a:rPr lang="en-US" altLang="zh-CN" dirty="0">
                <a:ea typeface="宋体" panose="02010600030101010101" pitchFamily="2" charset="-122"/>
              </a:rPr>
            </a:br>
            <a:br>
              <a:rPr lang="en-US" altLang="zh-CN" dirty="0">
                <a:ea typeface="宋体" panose="02010600030101010101" pitchFamily="2" charset="-122"/>
              </a:rPr>
            </a:br>
            <a:r>
              <a:rPr lang="en-US" altLang="zh-CN" dirty="0">
                <a:ea typeface="宋体" panose="02010600030101010101" pitchFamily="2" charset="-122"/>
              </a:rPr>
              <a:t>4.</a:t>
            </a:r>
            <a:r>
              <a:rPr lang="zh-CN" altLang="en-US" dirty="0">
                <a:ea typeface="宋体" panose="02010600030101010101" pitchFamily="2" charset="-122"/>
              </a:rPr>
              <a:t>常见问题</a:t>
            </a:r>
            <a:endParaRPr lang="en-US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Rectangle 2"/>
          <p:cNvSpPr>
            <a:spLocks noGrp="1"/>
          </p:cNvSpPr>
          <p:nvPr>
            <p:ph type="title"/>
          </p:nvPr>
        </p:nvSpPr>
        <p:spPr>
          <a:xfrm>
            <a:off x="180975" y="266700"/>
            <a:ext cx="8229600" cy="430213"/>
          </a:xfrm>
          <a:ln/>
        </p:spPr>
        <p:txBody>
          <a:bodyPr vert="horz" wrap="square" lIns="72000" tIns="72000" rIns="72000" bIns="72000" anchor="ctr" anchorCtr="0"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1.</a:t>
            </a:r>
            <a:r>
              <a:rPr lang="zh-CN" altLang="en-US" dirty="0">
                <a:ea typeface="宋体" panose="02010600030101010101" pitchFamily="2" charset="-122"/>
              </a:rPr>
              <a:t>如何通过</a:t>
            </a:r>
            <a:r>
              <a:rPr lang="en-US" altLang="zh-CN" dirty="0">
                <a:ea typeface="宋体" panose="02010600030101010101" pitchFamily="2" charset="-122"/>
              </a:rPr>
              <a:t>AGREPT</a:t>
            </a:r>
            <a:r>
              <a:rPr lang="zh-CN" altLang="en-US" dirty="0">
                <a:ea typeface="宋体" panose="02010600030101010101" pitchFamily="2" charset="-122"/>
              </a:rPr>
              <a:t>软件识别生产工位的人机工程颜色</a:t>
            </a:r>
            <a:endParaRPr lang="en-US" altLang="en-US" dirty="0">
              <a:ea typeface="宋体" panose="02010600030101010101" pitchFamily="2" charset="-122"/>
            </a:endParaRPr>
          </a:p>
        </p:txBody>
      </p:sp>
      <p:pic>
        <p:nvPicPr>
          <p:cNvPr id="8195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81100" y="1176338"/>
            <a:ext cx="6130925" cy="4470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Line Callout 2 4"/>
          <p:cNvSpPr/>
          <p:nvPr/>
        </p:nvSpPr>
        <p:spPr>
          <a:xfrm>
            <a:off x="3902075" y="896938"/>
            <a:ext cx="3062288" cy="279400"/>
          </a:xfrm>
          <a:prstGeom prst="borderCallout2">
            <a:avLst>
              <a:gd name="adj1" fmla="val 29697"/>
              <a:gd name="adj2" fmla="val -2933"/>
              <a:gd name="adj3" fmla="val 66351"/>
              <a:gd name="adj4" fmla="val -36843"/>
              <a:gd name="adj5" fmla="val 476250"/>
              <a:gd name="adj6" fmla="val -51035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lang="en-US" altLang="zh-CN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1.</a:t>
            </a:r>
            <a:r>
              <a:rPr lang="zh-CN" altLang="en-US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打开软件后用软件打开现有的</a:t>
            </a:r>
            <a:r>
              <a:rPr lang="en-US" altLang="zh-CN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EXCEL</a:t>
            </a:r>
            <a:r>
              <a:rPr lang="zh-CN" altLang="en-US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源文件</a:t>
            </a:r>
            <a:endParaRPr lang="en-US" altLang="zh-CN" sz="11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Line Callout 2 5"/>
          <p:cNvSpPr/>
          <p:nvPr/>
        </p:nvSpPr>
        <p:spPr>
          <a:xfrm>
            <a:off x="4264025" y="5518150"/>
            <a:ext cx="3048000" cy="473075"/>
          </a:xfrm>
          <a:prstGeom prst="borderCallout2">
            <a:avLst>
              <a:gd name="adj1" fmla="val 18750"/>
              <a:gd name="adj2" fmla="val -8333"/>
              <a:gd name="adj3" fmla="val 5313"/>
              <a:gd name="adj4" fmla="val -34101"/>
              <a:gd name="adj5" fmla="val -33842"/>
              <a:gd name="adj6" fmla="val -3943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lang="en-US" altLang="zh-CN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2.</a:t>
            </a:r>
            <a:r>
              <a:rPr lang="zh-CN" altLang="en-US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点击此处，工位颜色会自动刷新为当前工位的人机工程颜色</a:t>
            </a:r>
            <a:endParaRPr lang="en-US" altLang="zh-CN" sz="11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62138" y="6103938"/>
            <a:ext cx="5102225" cy="627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lang="zh-CN" altLang="en-US" dirty="0">
                <a:solidFill>
                  <a:srgbClr val="FFFFFF"/>
                </a:solidFill>
                <a:latin typeface="Arial Narrow" panose="020B0606020202030204" pitchFamily="34" charset="0"/>
              </a:rPr>
              <a:t>注意：每次打开一个新文件后要手动点击</a:t>
            </a:r>
            <a:endParaRPr lang="en-US" altLang="zh-CN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0" algn="ctr" eaLnBrk="1" hangingPunct="1"/>
            <a:r>
              <a:rPr lang="en-US" altLang="zh-CN" dirty="0">
                <a:solidFill>
                  <a:srgbClr val="FFFFFF"/>
                </a:solidFill>
                <a:latin typeface="Arial Narrow" panose="020B0606020202030204" pitchFamily="34" charset="0"/>
              </a:rPr>
              <a:t>       </a:t>
            </a:r>
            <a:r>
              <a:rPr lang="zh-CN" altLang="en-US" dirty="0">
                <a:solidFill>
                  <a:srgbClr val="FFFFFF"/>
                </a:solidFill>
                <a:latin typeface="Arial Narrow" panose="020B0606020202030204" pitchFamily="34" charset="0"/>
              </a:rPr>
              <a:t>刷新颜色，否则此处颜色不会自动更新</a:t>
            </a:r>
            <a:endParaRPr lang="en-US" altLang="zh-CN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Rectangle 2"/>
          <p:cNvSpPr>
            <a:spLocks noGrp="1"/>
          </p:cNvSpPr>
          <p:nvPr>
            <p:ph type="title"/>
          </p:nvPr>
        </p:nvSpPr>
        <p:spPr>
          <a:xfrm>
            <a:off x="180975" y="266700"/>
            <a:ext cx="8229600" cy="430213"/>
          </a:xfrm>
          <a:ln/>
        </p:spPr>
        <p:txBody>
          <a:bodyPr vert="horz" wrap="square" lIns="72000" tIns="72000" rIns="72000" bIns="72000" anchor="ctr" anchorCtr="0"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2.1</a:t>
            </a:r>
            <a:r>
              <a:rPr lang="zh-CN" altLang="en-US" dirty="0">
                <a:ea typeface="宋体" panose="02010600030101010101" pitchFamily="2" charset="-122"/>
              </a:rPr>
              <a:t>如何模拟改善工位的人机工程</a:t>
            </a:r>
            <a:endParaRPr lang="en-US" altLang="en-US" dirty="0">
              <a:ea typeface="宋体" panose="02010600030101010101" pitchFamily="2" charset="-122"/>
            </a:endParaRPr>
          </a:p>
        </p:txBody>
      </p:sp>
      <p:pic>
        <p:nvPicPr>
          <p:cNvPr id="9219" name="Picture 1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30275" y="1470025"/>
            <a:ext cx="6319838" cy="24844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Rectangle 2"/>
          <p:cNvSpPr>
            <a:spLocks noGrp="1"/>
          </p:cNvSpPr>
          <p:nvPr>
            <p:ph type="title"/>
          </p:nvPr>
        </p:nvSpPr>
        <p:spPr>
          <a:xfrm>
            <a:off x="452438" y="1028700"/>
            <a:ext cx="8229600" cy="430213"/>
          </a:xfrm>
          <a:ln/>
        </p:spPr>
        <p:txBody>
          <a:bodyPr vert="horz" wrap="square" lIns="72000" tIns="72000" rIns="72000" bIns="72000" anchor="ctr" anchorCtr="0"/>
          <a:p>
            <a:pPr eaLnBrk="1" hangingPunct="1"/>
            <a:r>
              <a:rPr lang="zh-CN" altLang="en-US" dirty="0">
                <a:ea typeface="宋体" panose="02010600030101010101" pitchFamily="2" charset="-122"/>
              </a:rPr>
              <a:t>工位的人机工程颜色判定规则</a:t>
            </a:r>
            <a:endParaRPr lang="en-US" altLang="en-US" dirty="0">
              <a:ea typeface="宋体" panose="02010600030101010101" pitchFamily="2" charset="-12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30275" y="4441825"/>
            <a:ext cx="6319838" cy="1470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lang="zh-CN" altLang="en-US" dirty="0">
                <a:solidFill>
                  <a:srgbClr val="FFFFFF"/>
                </a:solidFill>
                <a:latin typeface="Arial Narrow" panose="020B0606020202030204" pitchFamily="34" charset="0"/>
              </a:rPr>
              <a:t>如果想改善工位的人机工程颜色，必须要注意是哪个分数所占的比例导致工位产生相应的颜色，例如如果工位最大分数为</a:t>
            </a:r>
            <a:r>
              <a:rPr lang="en-US" altLang="zh-CN" dirty="0">
                <a:solidFill>
                  <a:srgbClr val="FFFFFF"/>
                </a:solidFill>
                <a:latin typeface="Arial Narrow" panose="020B0606020202030204" pitchFamily="34" charset="0"/>
              </a:rPr>
              <a:t>5</a:t>
            </a:r>
            <a:r>
              <a:rPr lang="zh-CN" altLang="en-US" dirty="0">
                <a:solidFill>
                  <a:srgbClr val="FFFFFF"/>
                </a:solidFill>
                <a:latin typeface="Arial Narrow" panose="020B0606020202030204" pitchFamily="34" charset="0"/>
              </a:rPr>
              <a:t>分，</a:t>
            </a:r>
            <a:r>
              <a:rPr lang="en-US" altLang="zh-CN" dirty="0">
                <a:solidFill>
                  <a:srgbClr val="FFFFFF"/>
                </a:solidFill>
                <a:latin typeface="Arial Narrow" panose="020B0606020202030204" pitchFamily="34" charset="0"/>
              </a:rPr>
              <a:t>5</a:t>
            </a:r>
            <a:r>
              <a:rPr lang="zh-CN" altLang="en-US" dirty="0">
                <a:solidFill>
                  <a:srgbClr val="FFFFFF"/>
                </a:solidFill>
                <a:latin typeface="Arial Narrow" panose="020B0606020202030204" pitchFamily="34" charset="0"/>
              </a:rPr>
              <a:t>分项工步所占的比例为</a:t>
            </a:r>
            <a:r>
              <a:rPr lang="en-US" altLang="zh-CN" dirty="0">
                <a:solidFill>
                  <a:srgbClr val="FFFFFF"/>
                </a:solidFill>
                <a:latin typeface="Arial Narrow" panose="020B0606020202030204" pitchFamily="34" charset="0"/>
              </a:rPr>
              <a:t>&gt;75%</a:t>
            </a:r>
            <a:r>
              <a:rPr lang="zh-CN" altLang="en-US" dirty="0">
                <a:solidFill>
                  <a:srgbClr val="FFFFFF"/>
                </a:solidFill>
                <a:latin typeface="Arial Narrow" panose="020B0606020202030204" pitchFamily="34" charset="0"/>
              </a:rPr>
              <a:t>，工位颜色为红色，那么只有减少</a:t>
            </a:r>
            <a:r>
              <a:rPr lang="en-US" altLang="zh-CN" dirty="0">
                <a:solidFill>
                  <a:srgbClr val="FFFFFF"/>
                </a:solidFill>
                <a:latin typeface="Arial Narrow" panose="020B0606020202030204" pitchFamily="34" charset="0"/>
              </a:rPr>
              <a:t>5</a:t>
            </a:r>
            <a:r>
              <a:rPr lang="zh-CN" altLang="en-US" dirty="0">
                <a:solidFill>
                  <a:srgbClr val="FFFFFF"/>
                </a:solidFill>
                <a:latin typeface="Arial Narrow" panose="020B0606020202030204" pitchFamily="34" charset="0"/>
              </a:rPr>
              <a:t>分项工步的比例至</a:t>
            </a:r>
            <a:r>
              <a:rPr lang="en-US" altLang="zh-CN" dirty="0">
                <a:solidFill>
                  <a:srgbClr val="FFFFFF"/>
                </a:solidFill>
                <a:latin typeface="Arial Narrow" panose="020B0606020202030204" pitchFamily="34" charset="0"/>
              </a:rPr>
              <a:t>&lt;75%,</a:t>
            </a:r>
            <a:r>
              <a:rPr lang="zh-CN" altLang="en-US" dirty="0">
                <a:solidFill>
                  <a:srgbClr val="FFFFFF"/>
                </a:solidFill>
                <a:latin typeface="Arial Narrow" panose="020B0606020202030204" pitchFamily="34" charset="0"/>
              </a:rPr>
              <a:t>工位的颜色才会变为黄色。其它颜色规则一样。</a:t>
            </a:r>
            <a:endParaRPr lang="en-US" altLang="zh-CN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Rectangle 2"/>
          <p:cNvSpPr>
            <a:spLocks noGrp="1"/>
          </p:cNvSpPr>
          <p:nvPr>
            <p:ph type="title"/>
          </p:nvPr>
        </p:nvSpPr>
        <p:spPr>
          <a:xfrm>
            <a:off x="180975" y="266700"/>
            <a:ext cx="8229600" cy="430213"/>
          </a:xfrm>
          <a:ln/>
        </p:spPr>
        <p:txBody>
          <a:bodyPr vert="horz" wrap="square" lIns="72000" tIns="72000" rIns="72000" bIns="72000" anchor="ctr" anchorCtr="0"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2.2</a:t>
            </a:r>
            <a:r>
              <a:rPr lang="zh-CN" altLang="en-US" dirty="0">
                <a:ea typeface="宋体" panose="02010600030101010101" pitchFamily="2" charset="-122"/>
              </a:rPr>
              <a:t>如何模拟改善工步的人机工程</a:t>
            </a:r>
            <a:endParaRPr lang="en-US" altLang="en-US" dirty="0">
              <a:ea typeface="宋体" panose="02010600030101010101" pitchFamily="2" charset="-122"/>
            </a:endParaRPr>
          </a:p>
        </p:txBody>
      </p:sp>
      <p:pic>
        <p:nvPicPr>
          <p:cNvPr id="1024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3988" y="1000125"/>
            <a:ext cx="8770937" cy="1920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Oval 1"/>
          <p:cNvSpPr/>
          <p:nvPr/>
        </p:nvSpPr>
        <p:spPr>
          <a:xfrm>
            <a:off x="3516313" y="1327150"/>
            <a:ext cx="334963" cy="2952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endParaRPr lang="en-US" altLang="x-none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5640388" y="2241550"/>
            <a:ext cx="334963" cy="2952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endParaRPr lang="en-US" altLang="x-none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808663" y="2649538"/>
            <a:ext cx="334963" cy="2968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endParaRPr lang="en-US" altLang="x-none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2288" y="3114675"/>
            <a:ext cx="7772400" cy="1071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lang="zh-CN" altLang="en-US" dirty="0">
                <a:solidFill>
                  <a:srgbClr val="FFFFFF"/>
                </a:solidFill>
                <a:latin typeface="Arial Narrow" panose="020B0606020202030204" pitchFamily="34" charset="0"/>
              </a:rPr>
              <a:t>以上红圈所标识的为引起该工步人机工程分数超差的动作，我们只要改善这</a:t>
            </a:r>
            <a:r>
              <a:rPr lang="en-US" altLang="zh-CN" dirty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zh-CN" altLang="en-US" dirty="0">
                <a:solidFill>
                  <a:srgbClr val="FFFFFF"/>
                </a:solidFill>
                <a:latin typeface="Arial Narrow" panose="020B0606020202030204" pitchFamily="34" charset="0"/>
              </a:rPr>
              <a:t>点的任意一点都可以降低分数，</a:t>
            </a:r>
            <a:r>
              <a:rPr lang="en-US" altLang="zh-CN" dirty="0">
                <a:solidFill>
                  <a:srgbClr val="FFFFFF"/>
                </a:solidFill>
                <a:latin typeface="Arial Narrow" panose="020B0606020202030204" pitchFamily="34" charset="0"/>
              </a:rPr>
              <a:t>arm</a:t>
            </a:r>
            <a:r>
              <a:rPr lang="zh-CN" altLang="en-US" dirty="0">
                <a:solidFill>
                  <a:srgbClr val="FFFFFF"/>
                </a:solidFill>
                <a:latin typeface="Arial Narrow" panose="020B0606020202030204" pitchFamily="34" charset="0"/>
              </a:rPr>
              <a:t>和</a:t>
            </a:r>
            <a:r>
              <a:rPr lang="en-US" altLang="zh-CN" dirty="0">
                <a:solidFill>
                  <a:srgbClr val="FFFFFF"/>
                </a:solidFill>
                <a:latin typeface="Arial Narrow" panose="020B0606020202030204" pitchFamily="34" charset="0"/>
              </a:rPr>
              <a:t>trunk</a:t>
            </a:r>
            <a:r>
              <a:rPr lang="zh-CN" altLang="en-US" dirty="0">
                <a:solidFill>
                  <a:srgbClr val="FFFFFF"/>
                </a:solidFill>
                <a:latin typeface="Arial Narrow" panose="020B0606020202030204" pitchFamily="34" charset="0"/>
              </a:rPr>
              <a:t>的分数来源于我们放置的半成品位置较远，</a:t>
            </a:r>
            <a:r>
              <a:rPr lang="en-US" altLang="zh-CN" dirty="0">
                <a:solidFill>
                  <a:srgbClr val="FFFFFF"/>
                </a:solidFill>
                <a:latin typeface="Arial Narrow" panose="020B0606020202030204" pitchFamily="34" charset="0"/>
              </a:rPr>
              <a:t>freq</a:t>
            </a:r>
            <a:r>
              <a:rPr lang="zh-CN" altLang="en-US" dirty="0">
                <a:solidFill>
                  <a:srgbClr val="FFFFFF"/>
                </a:solidFill>
                <a:latin typeface="Arial Narrow" panose="020B0606020202030204" pitchFamily="34" charset="0"/>
              </a:rPr>
              <a:t>分数太高可能来源于我们太高的产量</a:t>
            </a:r>
            <a:endParaRPr lang="en-US" altLang="zh-CN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pic>
        <p:nvPicPr>
          <p:cNvPr id="10248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288" y="4352925"/>
            <a:ext cx="6677025" cy="1974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Oval 8"/>
          <p:cNvSpPr/>
          <p:nvPr/>
        </p:nvSpPr>
        <p:spPr>
          <a:xfrm>
            <a:off x="3783013" y="5602288"/>
            <a:ext cx="334963" cy="296863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endParaRPr lang="en-US" altLang="x-none" dirty="0">
              <a:solidFill>
                <a:srgbClr val="04276E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Line Callout 2 9"/>
          <p:cNvSpPr/>
          <p:nvPr/>
        </p:nvSpPr>
        <p:spPr>
          <a:xfrm>
            <a:off x="5230813" y="5062538"/>
            <a:ext cx="3063875" cy="277813"/>
          </a:xfrm>
          <a:prstGeom prst="borderCallout2">
            <a:avLst>
              <a:gd name="adj1" fmla="val 29697"/>
              <a:gd name="adj2" fmla="val -2933"/>
              <a:gd name="adj3" fmla="val 57100"/>
              <a:gd name="adj4" fmla="val -27594"/>
              <a:gd name="adj5" fmla="val 221839"/>
              <a:gd name="adj6" fmla="val -40010"/>
            </a:avLst>
          </a:prstGeom>
          <a:solidFill>
            <a:schemeClr val="bg1"/>
          </a:solidFill>
          <a:ln>
            <a:solidFill>
              <a:srgbClr val="EE7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lang="zh-CN" altLang="en-US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模拟调整料架改善背部姿势，分数可以降低</a:t>
            </a:r>
            <a:endParaRPr lang="en-US" altLang="zh-CN" sz="11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Footer Placeholder 3"/>
          <p:cNvSpPr txBox="1">
            <a:spLocks noGrp="1"/>
          </p:cNvSpPr>
          <p:nvPr>
            <p:ph type="ftr" sz="quarter" idx="3"/>
          </p:nvPr>
        </p:nvSpPr>
        <p:spPr>
          <a:xfrm>
            <a:off x="541655" y="5768975"/>
            <a:ext cx="2895600" cy="476250"/>
          </a:xfrm>
          <a:ln/>
        </p:spPr>
        <p:txBody>
          <a:bodyPr lIns="72000" tIns="45713" rIns="91426" bIns="45713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lang="en-US" altLang="zh-CN" sz="1000" dirty="0">
                <a:solidFill>
                  <a:srgbClr val="4B575F"/>
                </a:solidFill>
                <a:latin typeface="Arial Narrow" panose="020B0606020202030204" pitchFamily="34" charset="0"/>
              </a:rPr>
              <a:t>Title - Place - Date</a:t>
            </a:r>
            <a:endParaRPr lang="en-US" altLang="zh-CN" sz="1000" dirty="0">
              <a:solidFill>
                <a:srgbClr val="4B575F"/>
              </a:solidFill>
              <a:latin typeface="Arial Narrow" panose="020B0606020202030204" pitchFamily="34" charset="0"/>
            </a:endParaRPr>
          </a:p>
        </p:txBody>
      </p:sp>
      <p:sp>
        <p:nvSpPr>
          <p:cNvPr id="11267" name="Slide Number Placeholder 4"/>
          <p:cNvSpPr txBox="1">
            <a:spLocks noGrp="1"/>
          </p:cNvSpPr>
          <p:nvPr>
            <p:ph type="sldNum" sz="quarter" idx="4"/>
          </p:nvPr>
        </p:nvSpPr>
        <p:spPr>
          <a:ln/>
        </p:spPr>
        <p:txBody>
          <a:bodyPr lIns="72000" tIns="45713" rIns="91426" bIns="45713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fld id="{9A0DB2DC-4C9A-4742-B13C-FB6460FD3503}" type="slidenum">
              <a:rPr lang="fr-FR" sz="1000" dirty="0">
                <a:solidFill>
                  <a:srgbClr val="4B575F"/>
                </a:solidFill>
                <a:latin typeface="Arial Narrow" panose="020B0606020202030204" pitchFamily="34" charset="0"/>
              </a:rPr>
            </a:fld>
            <a:endParaRPr lang="fr-FR" sz="1000" dirty="0">
              <a:solidFill>
                <a:srgbClr val="4B575F"/>
              </a:solidFill>
              <a:latin typeface="Arial Narrow" panose="020B0606020202030204" pitchFamily="34" charset="0"/>
            </a:endParaRPr>
          </a:p>
        </p:txBody>
      </p:sp>
      <p:pic>
        <p:nvPicPr>
          <p:cNvPr id="11268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538" y="1162050"/>
            <a:ext cx="7877175" cy="22669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9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38" y="3903663"/>
            <a:ext cx="7886700" cy="2295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Rectangle 2"/>
          <p:cNvSpPr>
            <a:spLocks noGrp="1"/>
          </p:cNvSpPr>
          <p:nvPr>
            <p:ph type="title"/>
          </p:nvPr>
        </p:nvSpPr>
        <p:spPr>
          <a:xfrm>
            <a:off x="180975" y="266700"/>
            <a:ext cx="8229600" cy="430213"/>
          </a:xfrm>
          <a:ln/>
        </p:spPr>
        <p:txBody>
          <a:bodyPr vert="horz" wrap="square" lIns="72000" tIns="72000" rIns="72000" bIns="72000" anchor="ctr" anchorCtr="0"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2.2</a:t>
            </a:r>
            <a:r>
              <a:rPr lang="zh-CN" altLang="en-US" dirty="0">
                <a:ea typeface="宋体" panose="02010600030101010101" pitchFamily="2" charset="-122"/>
              </a:rPr>
              <a:t>如何模拟改善工步的人机工程</a:t>
            </a:r>
            <a:endParaRPr lang="en-US" altLang="en-US" dirty="0">
              <a:ea typeface="宋体" panose="02010600030101010101" pitchFamily="2" charset="-122"/>
            </a:endParaRPr>
          </a:p>
        </p:txBody>
      </p:sp>
      <p:sp>
        <p:nvSpPr>
          <p:cNvPr id="9" name="Oval 8"/>
          <p:cNvSpPr/>
          <p:nvPr/>
        </p:nvSpPr>
        <p:spPr>
          <a:xfrm>
            <a:off x="1620838" y="1624013"/>
            <a:ext cx="333375" cy="295275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endParaRPr lang="en-US" altLang="x-none" dirty="0">
              <a:solidFill>
                <a:srgbClr val="04276E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Line Callout 2 9"/>
          <p:cNvSpPr/>
          <p:nvPr/>
        </p:nvSpPr>
        <p:spPr>
          <a:xfrm>
            <a:off x="5397500" y="1919288"/>
            <a:ext cx="3063875" cy="279400"/>
          </a:xfrm>
          <a:prstGeom prst="borderCallout2">
            <a:avLst>
              <a:gd name="adj1" fmla="val 29697"/>
              <a:gd name="adj2" fmla="val -2933"/>
              <a:gd name="adj3" fmla="val 29346"/>
              <a:gd name="adj4" fmla="val -42730"/>
              <a:gd name="adj5" fmla="val -18695"/>
              <a:gd name="adj6" fmla="val -114427"/>
            </a:avLst>
          </a:prstGeom>
          <a:solidFill>
            <a:schemeClr val="bg1"/>
          </a:solidFill>
          <a:ln>
            <a:solidFill>
              <a:srgbClr val="EE7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lang="zh-CN" altLang="en-US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模拟调整料架改善上臂姿势，分数可以降低</a:t>
            </a:r>
            <a:endParaRPr lang="en-US" altLang="zh-CN" sz="11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062538" y="1566863"/>
            <a:ext cx="334963" cy="295275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endParaRPr lang="en-US" altLang="x-none" dirty="0">
              <a:solidFill>
                <a:srgbClr val="04276E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483100" y="5903913"/>
            <a:ext cx="334963" cy="295275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endParaRPr lang="en-US" altLang="x-none" dirty="0">
              <a:solidFill>
                <a:srgbClr val="04276E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Line Callout 2 12"/>
          <p:cNvSpPr/>
          <p:nvPr/>
        </p:nvSpPr>
        <p:spPr>
          <a:xfrm>
            <a:off x="5397500" y="4637088"/>
            <a:ext cx="3063875" cy="277813"/>
          </a:xfrm>
          <a:prstGeom prst="borderCallout2">
            <a:avLst>
              <a:gd name="adj1" fmla="val 29697"/>
              <a:gd name="adj2" fmla="val -2933"/>
              <a:gd name="adj3" fmla="val 181993"/>
              <a:gd name="adj4" fmla="val -22549"/>
              <a:gd name="adj5" fmla="val 494752"/>
              <a:gd name="adj6" fmla="val -27818"/>
            </a:avLst>
          </a:prstGeom>
          <a:solidFill>
            <a:schemeClr val="bg1"/>
          </a:solidFill>
          <a:ln>
            <a:solidFill>
              <a:srgbClr val="EE7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lang="zh-CN" altLang="en-US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模拟调整料架改善产量，分数可以降低</a:t>
            </a:r>
            <a:endParaRPr lang="en-US" altLang="zh-CN" sz="11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290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4338" y="1023938"/>
            <a:ext cx="3781425" cy="1771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Line Callout 2 4"/>
          <p:cNvSpPr/>
          <p:nvPr/>
        </p:nvSpPr>
        <p:spPr>
          <a:xfrm>
            <a:off x="5475288" y="992188"/>
            <a:ext cx="3063875" cy="411163"/>
          </a:xfrm>
          <a:prstGeom prst="borderCallout2">
            <a:avLst>
              <a:gd name="adj1" fmla="val 29697"/>
              <a:gd name="adj2" fmla="val -2933"/>
              <a:gd name="adj3" fmla="val 97967"/>
              <a:gd name="adj4" fmla="val -32640"/>
              <a:gd name="adj5" fmla="val 404875"/>
              <a:gd name="adj6" fmla="val -50520"/>
            </a:avLst>
          </a:prstGeom>
          <a:solidFill>
            <a:schemeClr val="bg1"/>
          </a:solidFill>
          <a:ln>
            <a:solidFill>
              <a:srgbClr val="EE7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r>
              <a:rPr lang="en-US" altLang="zh-CN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FEAL</a:t>
            </a:r>
            <a:r>
              <a:rPr lang="zh-CN" altLang="en-US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软件中同样有岗位人机工程颜色判断的说明</a:t>
            </a:r>
            <a:endParaRPr lang="en-US" altLang="zh-CN" sz="11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>
          <a:xfrm>
            <a:off x="180975" y="266700"/>
            <a:ext cx="8229600" cy="430213"/>
          </a:xfrm>
          <a:ln/>
        </p:spPr>
        <p:txBody>
          <a:bodyPr vert="horz" wrap="square" lIns="72000" tIns="72000" rIns="72000" bIns="72000" anchor="ctr" anchorCtr="0"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3.</a:t>
            </a:r>
            <a:r>
              <a:rPr lang="zh-CN" altLang="en-US" dirty="0">
                <a:ea typeface="宋体" panose="02010600030101010101" pitchFamily="2" charset="-122"/>
              </a:rPr>
              <a:t>如何通过</a:t>
            </a:r>
            <a:r>
              <a:rPr lang="en-US" altLang="zh-CN" dirty="0">
                <a:ea typeface="宋体" panose="02010600030101010101" pitchFamily="2" charset="-122"/>
              </a:rPr>
              <a:t>FEAL</a:t>
            </a:r>
            <a:r>
              <a:rPr lang="zh-CN" altLang="en-US" dirty="0">
                <a:ea typeface="宋体" panose="02010600030101010101" pitchFamily="2" charset="-122"/>
              </a:rPr>
              <a:t>软件识别物流工位的人机工程颜色</a:t>
            </a:r>
            <a:endParaRPr lang="en-US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Rectangle 2"/>
          <p:cNvSpPr>
            <a:spLocks noGrp="1"/>
          </p:cNvSpPr>
          <p:nvPr>
            <p:ph type="title"/>
          </p:nvPr>
        </p:nvSpPr>
        <p:spPr>
          <a:xfrm>
            <a:off x="180975" y="266700"/>
            <a:ext cx="8229600" cy="430213"/>
          </a:xfrm>
          <a:ln/>
        </p:spPr>
        <p:txBody>
          <a:bodyPr vert="horz" wrap="square" lIns="72000" tIns="72000" rIns="72000" bIns="72000" anchor="ctr" anchorCtr="0"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3.</a:t>
            </a:r>
            <a:r>
              <a:rPr lang="zh-CN" altLang="en-US" dirty="0">
                <a:ea typeface="宋体" panose="02010600030101010101" pitchFamily="2" charset="-122"/>
              </a:rPr>
              <a:t>如何通过</a:t>
            </a:r>
            <a:r>
              <a:rPr lang="en-US" altLang="zh-CN" dirty="0">
                <a:ea typeface="宋体" panose="02010600030101010101" pitchFamily="2" charset="-122"/>
              </a:rPr>
              <a:t>FEAL</a:t>
            </a:r>
            <a:r>
              <a:rPr lang="zh-CN" altLang="en-US" dirty="0">
                <a:ea typeface="宋体" panose="02010600030101010101" pitchFamily="2" charset="-122"/>
              </a:rPr>
              <a:t>软件识别物流工位的人机工程颜色</a:t>
            </a:r>
            <a:endParaRPr lang="en-US" altLang="en-US" dirty="0">
              <a:ea typeface="宋体" panose="02010600030101010101" pitchFamily="2" charset="-122"/>
            </a:endParaRPr>
          </a:p>
        </p:txBody>
      </p:sp>
      <p:pic>
        <p:nvPicPr>
          <p:cNvPr id="13315" name="Picture 6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70175" y="998538"/>
            <a:ext cx="2908300" cy="1847850"/>
          </a:xfrm>
          <a:prstGeom prst="rect">
            <a:avLst/>
          </a:prstGeom>
          <a:noFill/>
          <a:ln w="1">
            <a:noFill/>
          </a:ln>
        </p:spPr>
      </p:pic>
      <p:pic>
        <p:nvPicPr>
          <p:cNvPr id="13316" name="Picture 66"/>
          <p:cNvPicPr>
            <a:picLocks noChangeAspect="1"/>
          </p:cNvPicPr>
          <p:nvPr/>
        </p:nvPicPr>
        <p:blipFill>
          <a:blip r:embed="rId2"/>
          <a:srcRect t="33626"/>
          <a:stretch>
            <a:fillRect/>
          </a:stretch>
        </p:blipFill>
        <p:spPr>
          <a:xfrm>
            <a:off x="5227638" y="3606800"/>
            <a:ext cx="2232025" cy="855663"/>
          </a:xfrm>
          <a:prstGeom prst="rect">
            <a:avLst/>
          </a:prstGeom>
          <a:noFill/>
          <a:ln w="1">
            <a:noFill/>
          </a:ln>
        </p:spPr>
      </p:pic>
      <p:pic>
        <p:nvPicPr>
          <p:cNvPr id="13317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538" y="4976813"/>
            <a:ext cx="3924300" cy="1619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Rectangle 2"/>
          <p:cNvSpPr>
            <a:spLocks noGrp="1"/>
          </p:cNvSpPr>
          <p:nvPr>
            <p:ph type="title"/>
          </p:nvPr>
        </p:nvSpPr>
        <p:spPr>
          <a:xfrm>
            <a:off x="490538" y="4546600"/>
            <a:ext cx="8229600" cy="430213"/>
          </a:xfrm>
          <a:ln/>
        </p:spPr>
        <p:txBody>
          <a:bodyPr vert="horz" wrap="square" lIns="72000" tIns="72000" rIns="72000" bIns="72000" anchor="ctr" anchorCtr="0"/>
          <a:p>
            <a:pPr eaLnBrk="1" hangingPunct="1">
              <a:buNone/>
            </a:pPr>
            <a:r>
              <a:rPr lang="zh-CN" altLang="en-US" sz="1800" b="0" dirty="0">
                <a:ea typeface="宋体" panose="02010600030101010101" pitchFamily="2" charset="-122"/>
              </a:rPr>
              <a:t>颜色判定原则</a:t>
            </a:r>
            <a:endParaRPr lang="en-US" altLang="en-US" sz="1800" b="0" dirty="0">
              <a:ea typeface="宋体" panose="02010600030101010101" pitchFamily="2" charset="-122"/>
            </a:endParaRPr>
          </a:p>
        </p:txBody>
      </p:sp>
      <p:sp>
        <p:nvSpPr>
          <p:cNvPr id="9" name="Rectangle 2"/>
          <p:cNvSpPr>
            <a:spLocks noGrp="1"/>
          </p:cNvSpPr>
          <p:nvPr>
            <p:ph type="title"/>
          </p:nvPr>
        </p:nvSpPr>
        <p:spPr>
          <a:xfrm>
            <a:off x="4586288" y="4878388"/>
            <a:ext cx="3338512" cy="1562100"/>
          </a:xfrm>
          <a:ln/>
        </p:spPr>
        <p:txBody>
          <a:bodyPr vert="horz" wrap="square" lIns="72000" tIns="72000" rIns="72000" bIns="72000" anchor="ctr" anchorCtr="0"/>
          <a:p>
            <a:pPr eaLnBrk="1" hangingPunct="1"/>
            <a:r>
              <a:rPr lang="zh-CN" altLang="en-US" sz="1800" b="0" dirty="0">
                <a:ea typeface="宋体" panose="02010600030101010101" pitchFamily="2" charset="-122"/>
              </a:rPr>
              <a:t>我们取横坐标和纵坐标的交叉点对应的颜色作为该岗位的颜色。如上述黑色绿色相交我们取黑色作为最终颜色</a:t>
            </a:r>
            <a:endParaRPr lang="en-US" altLang="en-US" sz="1800" b="0" dirty="0">
              <a:ea typeface="宋体" panose="02010600030101010101" pitchFamily="2" charset="-122"/>
            </a:endParaRPr>
          </a:p>
        </p:txBody>
      </p:sp>
      <p:sp>
        <p:nvSpPr>
          <p:cNvPr id="2" name="Right Brace 1"/>
          <p:cNvSpPr/>
          <p:nvPr/>
        </p:nvSpPr>
        <p:spPr>
          <a:xfrm rot="16200000">
            <a:off x="3756819" y="1373981"/>
            <a:ext cx="735013" cy="3124200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endParaRPr lang="en-US" altLang="x-none" dirty="0">
              <a:latin typeface="Arial Narrow" panose="020B0606020202030204" pitchFamily="34" charset="0"/>
            </a:endParaRPr>
          </a:p>
        </p:txBody>
      </p:sp>
      <p:sp>
        <p:nvSpPr>
          <p:cNvPr id="11" name="Rectangle 2"/>
          <p:cNvSpPr>
            <a:spLocks noGrp="1"/>
          </p:cNvSpPr>
          <p:nvPr>
            <p:ph type="title"/>
          </p:nvPr>
        </p:nvSpPr>
        <p:spPr>
          <a:xfrm>
            <a:off x="490538" y="3270250"/>
            <a:ext cx="2665412" cy="428625"/>
          </a:xfrm>
          <a:ln/>
        </p:spPr>
        <p:txBody>
          <a:bodyPr vert="horz" wrap="square" lIns="72000" tIns="72000" rIns="72000" bIns="72000" anchor="ctr" anchorCtr="0"/>
          <a:p>
            <a:pPr eaLnBrk="1" hangingPunct="1"/>
            <a:r>
              <a:rPr lang="zh-CN" altLang="en-US" sz="1800" b="0" dirty="0">
                <a:ea typeface="宋体" panose="02010600030101010101" pitchFamily="2" charset="-122"/>
              </a:rPr>
              <a:t>因素</a:t>
            </a:r>
            <a:r>
              <a:rPr lang="en-US" altLang="zh-CN" sz="1800" b="0" dirty="0">
                <a:ea typeface="宋体" panose="02010600030101010101" pitchFamily="2" charset="-122"/>
              </a:rPr>
              <a:t>1 1</a:t>
            </a:r>
            <a:r>
              <a:rPr lang="zh-CN" altLang="en-US" sz="1800" b="0" dirty="0">
                <a:ea typeface="宋体" panose="02010600030101010101" pitchFamily="2" charset="-122"/>
              </a:rPr>
              <a:t>小时的工作负荷</a:t>
            </a:r>
            <a:endParaRPr lang="en-US" altLang="en-US" sz="1800" b="0" dirty="0">
              <a:ea typeface="宋体" panose="02010600030101010101" pitchFamily="2" charset="-122"/>
            </a:endParaRPr>
          </a:p>
        </p:txBody>
      </p:sp>
      <p:sp>
        <p:nvSpPr>
          <p:cNvPr id="12" name="Rectangle 2"/>
          <p:cNvSpPr>
            <a:spLocks noGrp="1"/>
          </p:cNvSpPr>
          <p:nvPr>
            <p:ph type="title"/>
          </p:nvPr>
        </p:nvSpPr>
        <p:spPr>
          <a:xfrm>
            <a:off x="5227638" y="3178175"/>
            <a:ext cx="3633787" cy="430213"/>
          </a:xfrm>
          <a:ln/>
        </p:spPr>
        <p:txBody>
          <a:bodyPr vert="horz" wrap="square" lIns="72000" tIns="72000" rIns="72000" bIns="72000" anchor="ctr" anchorCtr="0"/>
          <a:p>
            <a:pPr eaLnBrk="1" hangingPunct="1"/>
            <a:r>
              <a:rPr lang="zh-CN" altLang="en-US" sz="1800" b="0" dirty="0">
                <a:ea typeface="宋体" panose="02010600030101010101" pitchFamily="2" charset="-122"/>
              </a:rPr>
              <a:t>因素</a:t>
            </a:r>
            <a:r>
              <a:rPr lang="en-US" altLang="zh-CN" sz="1800" b="0" dirty="0">
                <a:ea typeface="宋体" panose="02010600030101010101" pitchFamily="2" charset="-122"/>
              </a:rPr>
              <a:t>2 </a:t>
            </a:r>
            <a:r>
              <a:rPr lang="zh-CN" altLang="en-US" sz="1800" b="0" dirty="0">
                <a:ea typeface="宋体" panose="02010600030101010101" pitchFamily="2" charset="-122"/>
              </a:rPr>
              <a:t>单次搬运的重量和高度关系</a:t>
            </a:r>
            <a:endParaRPr lang="en-US" altLang="en-US" sz="1800" b="0" dirty="0">
              <a:ea typeface="宋体" panose="02010600030101010101" pitchFamily="2" charset="-122"/>
            </a:endParaRPr>
          </a:p>
        </p:txBody>
      </p:sp>
      <p:pic>
        <p:nvPicPr>
          <p:cNvPr id="13323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913" y="3616325"/>
            <a:ext cx="4273550" cy="8461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Rectangle 2"/>
          <p:cNvSpPr>
            <a:spLocks noGrp="1"/>
          </p:cNvSpPr>
          <p:nvPr>
            <p:ph type="title"/>
          </p:nvPr>
        </p:nvSpPr>
        <p:spPr>
          <a:xfrm>
            <a:off x="180975" y="266700"/>
            <a:ext cx="8229600" cy="430213"/>
          </a:xfrm>
          <a:ln/>
        </p:spPr>
        <p:txBody>
          <a:bodyPr vert="horz" wrap="square" lIns="72000" tIns="72000" rIns="72000" bIns="72000" anchor="ctr" anchorCtr="0"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3.</a:t>
            </a:r>
            <a:r>
              <a:rPr lang="zh-CN" altLang="en-US" dirty="0">
                <a:ea typeface="宋体" panose="02010600030101010101" pitchFamily="2" charset="-122"/>
              </a:rPr>
              <a:t>如何通过</a:t>
            </a:r>
            <a:r>
              <a:rPr lang="en-US" altLang="zh-CN" dirty="0">
                <a:ea typeface="宋体" panose="02010600030101010101" pitchFamily="2" charset="-122"/>
              </a:rPr>
              <a:t>FEAL</a:t>
            </a:r>
            <a:r>
              <a:rPr lang="zh-CN" altLang="en-US" dirty="0">
                <a:ea typeface="宋体" panose="02010600030101010101" pitchFamily="2" charset="-122"/>
              </a:rPr>
              <a:t>软件识别物流工位的人机工程颜色</a:t>
            </a:r>
            <a:endParaRPr lang="en-US" altLang="en-US" dirty="0">
              <a:ea typeface="宋体" panose="02010600030101010101" pitchFamily="2" charset="-122"/>
            </a:endParaRPr>
          </a:p>
        </p:txBody>
      </p:sp>
      <p:pic>
        <p:nvPicPr>
          <p:cNvPr id="14339" name="Picture 6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70175" y="998538"/>
            <a:ext cx="2908300" cy="1847850"/>
          </a:xfrm>
          <a:prstGeom prst="rect">
            <a:avLst/>
          </a:prstGeom>
          <a:noFill/>
          <a:ln w="1">
            <a:noFill/>
          </a:ln>
        </p:spPr>
      </p:pic>
      <p:pic>
        <p:nvPicPr>
          <p:cNvPr id="14340" name="Picture 66"/>
          <p:cNvPicPr>
            <a:picLocks noChangeAspect="1"/>
          </p:cNvPicPr>
          <p:nvPr/>
        </p:nvPicPr>
        <p:blipFill>
          <a:blip r:embed="rId2"/>
          <a:srcRect t="33626"/>
          <a:stretch>
            <a:fillRect/>
          </a:stretch>
        </p:blipFill>
        <p:spPr>
          <a:xfrm>
            <a:off x="5227638" y="3606800"/>
            <a:ext cx="2232025" cy="855663"/>
          </a:xfrm>
          <a:prstGeom prst="rect">
            <a:avLst/>
          </a:prstGeom>
          <a:noFill/>
          <a:ln w="1">
            <a:noFill/>
          </a:ln>
        </p:spPr>
      </p:pic>
      <p:sp>
        <p:nvSpPr>
          <p:cNvPr id="8" name="Rectangle 2"/>
          <p:cNvSpPr>
            <a:spLocks noGrp="1"/>
          </p:cNvSpPr>
          <p:nvPr>
            <p:ph type="title"/>
          </p:nvPr>
        </p:nvSpPr>
        <p:spPr>
          <a:xfrm>
            <a:off x="474663" y="4687888"/>
            <a:ext cx="8229600" cy="385762"/>
          </a:xfrm>
          <a:solidFill>
            <a:srgbClr val="FFC000">
              <a:alpha val="100000"/>
            </a:srgbClr>
          </a:solidFill>
          <a:ln/>
        </p:spPr>
        <p:txBody>
          <a:bodyPr vert="horz" wrap="square" lIns="72000" tIns="72000" rIns="72000" bIns="72000" anchor="ctr" anchorCtr="0"/>
          <a:p>
            <a:pPr eaLnBrk="1" hangingPunct="1">
              <a:buNone/>
            </a:pPr>
            <a:r>
              <a:rPr lang="zh-CN" altLang="en-US" sz="1800" b="0" dirty="0">
                <a:solidFill>
                  <a:schemeClr val="bg1"/>
                </a:solidFill>
                <a:ea typeface="宋体" panose="02010600030101010101" pitchFamily="2" charset="-122"/>
              </a:rPr>
              <a:t>针对上面案例，我们只有改善因素</a:t>
            </a:r>
            <a:r>
              <a:rPr lang="en-US" altLang="zh-CN" sz="1800" b="0" dirty="0">
                <a:solidFill>
                  <a:schemeClr val="bg1"/>
                </a:solidFill>
                <a:ea typeface="宋体" panose="02010600030101010101" pitchFamily="2" charset="-122"/>
              </a:rPr>
              <a:t>2</a:t>
            </a:r>
            <a:r>
              <a:rPr lang="zh-CN" altLang="en-US" sz="1800" b="0" dirty="0">
                <a:solidFill>
                  <a:schemeClr val="bg1"/>
                </a:solidFill>
                <a:ea typeface="宋体" panose="02010600030101010101" pitchFamily="2" charset="-122"/>
              </a:rPr>
              <a:t>的颜色，该岗位的颜色才会改变</a:t>
            </a:r>
            <a:endParaRPr lang="en-US" altLang="en-US" sz="1800" b="0" dirty="0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2" name="Right Brace 1"/>
          <p:cNvSpPr/>
          <p:nvPr/>
        </p:nvSpPr>
        <p:spPr>
          <a:xfrm rot="16200000">
            <a:off x="3756819" y="1373981"/>
            <a:ext cx="735013" cy="3124200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endParaRPr lang="en-US" altLang="x-none" dirty="0">
              <a:latin typeface="Arial Narrow" panose="020B0606020202030204" pitchFamily="34" charset="0"/>
            </a:endParaRPr>
          </a:p>
        </p:txBody>
      </p:sp>
      <p:sp>
        <p:nvSpPr>
          <p:cNvPr id="11" name="Rectangle 2"/>
          <p:cNvSpPr>
            <a:spLocks noGrp="1"/>
          </p:cNvSpPr>
          <p:nvPr>
            <p:ph type="title"/>
          </p:nvPr>
        </p:nvSpPr>
        <p:spPr>
          <a:xfrm>
            <a:off x="490538" y="3270250"/>
            <a:ext cx="2665412" cy="428625"/>
          </a:xfrm>
          <a:ln/>
        </p:spPr>
        <p:txBody>
          <a:bodyPr vert="horz" wrap="square" lIns="72000" tIns="72000" rIns="72000" bIns="72000" anchor="ctr" anchorCtr="0"/>
          <a:p>
            <a:pPr eaLnBrk="1" hangingPunct="1"/>
            <a:r>
              <a:rPr lang="zh-CN" altLang="en-US" sz="1800" b="0" dirty="0">
                <a:ea typeface="宋体" panose="02010600030101010101" pitchFamily="2" charset="-122"/>
              </a:rPr>
              <a:t>因素</a:t>
            </a:r>
            <a:r>
              <a:rPr lang="en-US" altLang="zh-CN" sz="1800" b="0" dirty="0">
                <a:ea typeface="宋体" panose="02010600030101010101" pitchFamily="2" charset="-122"/>
              </a:rPr>
              <a:t>1 1</a:t>
            </a:r>
            <a:r>
              <a:rPr lang="zh-CN" altLang="en-US" sz="1800" b="0" dirty="0">
                <a:ea typeface="宋体" panose="02010600030101010101" pitchFamily="2" charset="-122"/>
              </a:rPr>
              <a:t>小时的工作负荷</a:t>
            </a:r>
            <a:endParaRPr lang="en-US" altLang="en-US" sz="1800" b="0" dirty="0">
              <a:ea typeface="宋体" panose="02010600030101010101" pitchFamily="2" charset="-122"/>
            </a:endParaRPr>
          </a:p>
        </p:txBody>
      </p:sp>
      <p:sp>
        <p:nvSpPr>
          <p:cNvPr id="12" name="Rectangle 2"/>
          <p:cNvSpPr>
            <a:spLocks noGrp="1"/>
          </p:cNvSpPr>
          <p:nvPr>
            <p:ph type="title"/>
          </p:nvPr>
        </p:nvSpPr>
        <p:spPr>
          <a:xfrm>
            <a:off x="5227638" y="3178175"/>
            <a:ext cx="3633787" cy="430213"/>
          </a:xfrm>
          <a:ln/>
        </p:spPr>
        <p:txBody>
          <a:bodyPr vert="horz" wrap="square" lIns="72000" tIns="72000" rIns="72000" bIns="72000" anchor="ctr" anchorCtr="0"/>
          <a:p>
            <a:pPr eaLnBrk="1" hangingPunct="1"/>
            <a:r>
              <a:rPr lang="zh-CN" altLang="en-US" sz="1800" b="0" dirty="0">
                <a:ea typeface="宋体" panose="02010600030101010101" pitchFamily="2" charset="-122"/>
              </a:rPr>
              <a:t>因素</a:t>
            </a:r>
            <a:r>
              <a:rPr lang="en-US" altLang="zh-CN" sz="1800" b="0" dirty="0">
                <a:ea typeface="宋体" panose="02010600030101010101" pitchFamily="2" charset="-122"/>
              </a:rPr>
              <a:t>2 </a:t>
            </a:r>
            <a:r>
              <a:rPr lang="zh-CN" altLang="en-US" sz="1800" b="0" dirty="0">
                <a:ea typeface="宋体" panose="02010600030101010101" pitchFamily="2" charset="-122"/>
              </a:rPr>
              <a:t>单次搬运的重量和高度关系</a:t>
            </a:r>
            <a:endParaRPr lang="en-US" altLang="en-US" sz="1800" b="0" dirty="0">
              <a:ea typeface="宋体" panose="02010600030101010101" pitchFamily="2" charset="-122"/>
            </a:endParaRPr>
          </a:p>
        </p:txBody>
      </p:sp>
      <p:pic>
        <p:nvPicPr>
          <p:cNvPr id="14345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913" y="3616325"/>
            <a:ext cx="4273550" cy="8461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bldLvl="0" animBg="1"/>
      <p:bldP spid="11" grpId="0"/>
      <p:bldP spid="12" grpId="0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PP_MARK_KEY" val="d0820570-c645-4d2a-ba03-ebcd769e29b8"/>
  <p:tag name="COMMONDATA" val="eyJoZGlkIjoiODc5OTdkZDQxOTMwNGQxNTBmNzRiMmEzNWM0ZjQ1MmMifQ=="/>
</p:tagLst>
</file>

<file path=ppt/theme/theme1.xml><?xml version="1.0" encoding="utf-8"?>
<a:theme xmlns:a="http://schemas.openxmlformats.org/drawingml/2006/main" name="Ppt0000006">
  <a:themeElements>
    <a:clrScheme name="Faurecia colors">
      <a:dk1>
        <a:srgbClr val="04276E"/>
      </a:dk1>
      <a:lt1>
        <a:srgbClr val="FFFFFF"/>
      </a:lt1>
      <a:dk2>
        <a:srgbClr val="04276E"/>
      </a:dk2>
      <a:lt2>
        <a:srgbClr val="FFFFFF"/>
      </a:lt2>
      <a:accent1>
        <a:srgbClr val="EE7F00"/>
      </a:accent1>
      <a:accent2>
        <a:srgbClr val="00ABC4"/>
      </a:accent2>
      <a:accent3>
        <a:srgbClr val="F0B600"/>
      </a:accent3>
      <a:accent4>
        <a:srgbClr val="E2003D"/>
      </a:accent4>
      <a:accent5>
        <a:srgbClr val="4B575F"/>
      </a:accent5>
      <a:accent6>
        <a:srgbClr val="89BF68"/>
      </a:accent6>
      <a:hlink>
        <a:srgbClr val="007A76"/>
      </a:hlink>
      <a:folHlink>
        <a:srgbClr val="D1D2D4"/>
      </a:folHlink>
    </a:clrScheme>
    <a:fontScheme name="FAU Template avec couv">
      <a:majorFont>
        <a:latin typeface="Arial Narrow"/>
        <a:ea typeface="MS PGothic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FAU Template avec cou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U Template avec cou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U Template avec cou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U Template avec cou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U Template avec cou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U Template avec cou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U Template avec cou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U Template avec cou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U Template avec cou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U Template avec cou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U Template avec cou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U Template avec cou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U Template avec couv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BC4"/>
        </a:accent1>
        <a:accent2>
          <a:srgbClr val="EE7F00"/>
        </a:accent2>
        <a:accent3>
          <a:srgbClr val="FFFFFF"/>
        </a:accent3>
        <a:accent4>
          <a:srgbClr val="000000"/>
        </a:accent4>
        <a:accent5>
          <a:srgbClr val="AAD2DE"/>
        </a:accent5>
        <a:accent6>
          <a:srgbClr val="D87200"/>
        </a:accent6>
        <a:hlink>
          <a:srgbClr val="F0B600"/>
        </a:hlink>
        <a:folHlink>
          <a:srgbClr val="E200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U Template avec couv revu 26062014 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U Template avec couv revu 26062014 L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U Template avec couv revu 26062014 L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U Template avec couv revu 26062014 L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U Template avec couv revu 26062014 L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U Template avec couv revu 26062014 L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U Template avec couv revu 26062014 L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U Template avec couv revu 26062014 L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U Template avec couv revu 26062014 L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U Template avec couv revu 26062014 L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U Template avec couv revu 26062014 L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U Template avec couv revu 26062014 L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U Template avec couv revu 26062014 LD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BC4"/>
        </a:accent1>
        <a:accent2>
          <a:srgbClr val="EE7F00"/>
        </a:accent2>
        <a:accent3>
          <a:srgbClr val="FFFFFF"/>
        </a:accent3>
        <a:accent4>
          <a:srgbClr val="000000"/>
        </a:accent4>
        <a:accent5>
          <a:srgbClr val="AAD2DE"/>
        </a:accent5>
        <a:accent6>
          <a:srgbClr val="D87200"/>
        </a:accent6>
        <a:hlink>
          <a:srgbClr val="F0B600"/>
        </a:hlink>
        <a:folHlink>
          <a:srgbClr val="E200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U Template avec couv revu 26062014 LD 14">
        <a:dk1>
          <a:srgbClr val="000000"/>
        </a:dk1>
        <a:lt1>
          <a:srgbClr val="FFFFFF"/>
        </a:lt1>
        <a:dk2>
          <a:srgbClr val="000000"/>
        </a:dk2>
        <a:lt2>
          <a:srgbClr val="04276E"/>
        </a:lt2>
        <a:accent1>
          <a:srgbClr val="00ABC4"/>
        </a:accent1>
        <a:accent2>
          <a:srgbClr val="EE7F00"/>
        </a:accent2>
        <a:accent3>
          <a:srgbClr val="FFFFFF"/>
        </a:accent3>
        <a:accent4>
          <a:srgbClr val="000000"/>
        </a:accent4>
        <a:accent5>
          <a:srgbClr val="AAD2DE"/>
        </a:accent5>
        <a:accent6>
          <a:srgbClr val="D87200"/>
        </a:accent6>
        <a:hlink>
          <a:srgbClr val="F0B600"/>
        </a:hlink>
        <a:folHlink>
          <a:srgbClr val="E2003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FAU Template avec couv revu 26062014 LD">
  <a:themeElements>
    <a:clrScheme name="2_FAU Template avec couv revu 26062014 LD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BC4"/>
      </a:accent1>
      <a:accent2>
        <a:srgbClr val="EE7F00"/>
      </a:accent2>
      <a:accent3>
        <a:srgbClr val="FFFFFF"/>
      </a:accent3>
      <a:accent4>
        <a:srgbClr val="000000"/>
      </a:accent4>
      <a:accent5>
        <a:srgbClr val="AAD2DE"/>
      </a:accent5>
      <a:accent6>
        <a:srgbClr val="D87200"/>
      </a:accent6>
      <a:hlink>
        <a:srgbClr val="F0B600"/>
      </a:hlink>
      <a:folHlink>
        <a:srgbClr val="E2003D"/>
      </a:folHlink>
    </a:clrScheme>
    <a:fontScheme name="2_FAU Template avec couv revu 26062014 LD">
      <a:majorFont>
        <a:latin typeface="Arial Narrow"/>
        <a:ea typeface="MS PGothic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2_FAU Template avec couv revu 26062014 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AU Template avec couv revu 26062014 L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AU Template avec couv revu 26062014 L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AU Template avec couv revu 26062014 L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AU Template avec couv revu 26062014 L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AU Template avec couv revu 26062014 L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AU Template avec couv revu 26062014 L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AU Template avec couv revu 26062014 L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AU Template avec couv revu 26062014 L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AU Template avec couv revu 26062014 L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AU Template avec couv revu 26062014 L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AU Template avec couv revu 26062014 L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AU Template avec couv revu 26062014 LD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BC4"/>
        </a:accent1>
        <a:accent2>
          <a:srgbClr val="EE7F00"/>
        </a:accent2>
        <a:accent3>
          <a:srgbClr val="FFFFFF"/>
        </a:accent3>
        <a:accent4>
          <a:srgbClr val="000000"/>
        </a:accent4>
        <a:accent5>
          <a:srgbClr val="AAD2DE"/>
        </a:accent5>
        <a:accent6>
          <a:srgbClr val="D87200"/>
        </a:accent6>
        <a:hlink>
          <a:srgbClr val="F0B600"/>
        </a:hlink>
        <a:folHlink>
          <a:srgbClr val="E200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AU Template avec couv revu 26062014 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AU Template avec couv revu 26062014 L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AU Template avec couv revu 26062014 L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AU Template avec couv revu 26062014 L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AU Template avec couv revu 26062014 L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AU Template avec couv revu 26062014 L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AU Template avec couv revu 26062014 L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AU Template avec couv revu 26062014 L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AU Template avec couv revu 26062014 L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AU Template avec couv revu 26062014 L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AU Template avec couv revu 26062014 L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AU Template avec couv revu 26062014 L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AU Template avec couv revu 26062014 LD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BC4"/>
        </a:accent1>
        <a:accent2>
          <a:srgbClr val="EE7F00"/>
        </a:accent2>
        <a:accent3>
          <a:srgbClr val="FFFFFF"/>
        </a:accent3>
        <a:accent4>
          <a:srgbClr val="000000"/>
        </a:accent4>
        <a:accent5>
          <a:srgbClr val="AAD2DE"/>
        </a:accent5>
        <a:accent6>
          <a:srgbClr val="D87200"/>
        </a:accent6>
        <a:hlink>
          <a:srgbClr val="F0B600"/>
        </a:hlink>
        <a:folHlink>
          <a:srgbClr val="E200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AU Template avec couv revu 26062014 LD 14">
        <a:dk1>
          <a:srgbClr val="000000"/>
        </a:dk1>
        <a:lt1>
          <a:srgbClr val="FFFFFF"/>
        </a:lt1>
        <a:dk2>
          <a:srgbClr val="000000"/>
        </a:dk2>
        <a:lt2>
          <a:srgbClr val="04276E"/>
        </a:lt2>
        <a:accent1>
          <a:srgbClr val="00ABC4"/>
        </a:accent1>
        <a:accent2>
          <a:srgbClr val="EE7F00"/>
        </a:accent2>
        <a:accent3>
          <a:srgbClr val="FFFFFF"/>
        </a:accent3>
        <a:accent4>
          <a:srgbClr val="000000"/>
        </a:accent4>
        <a:accent5>
          <a:srgbClr val="AAD2DE"/>
        </a:accent5>
        <a:accent6>
          <a:srgbClr val="D87200"/>
        </a:accent6>
        <a:hlink>
          <a:srgbClr val="F0B600"/>
        </a:hlink>
        <a:folHlink>
          <a:srgbClr val="E2003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Ppt0000006</Template>
  <TotalTime>0</TotalTime>
  <Words>1253</Words>
  <Application>WPS 演示</Application>
  <PresentationFormat>On-screen Show (4:3)</PresentationFormat>
  <Paragraphs>100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30" baseType="lpstr">
      <vt:lpstr>Arial</vt:lpstr>
      <vt:lpstr>宋体</vt:lpstr>
      <vt:lpstr>Wingdings</vt:lpstr>
      <vt:lpstr>Arial Narrow</vt:lpstr>
      <vt:lpstr>MS PGothic</vt:lpstr>
      <vt:lpstr>Arial Narrow</vt:lpstr>
      <vt:lpstr>Arial</vt:lpstr>
      <vt:lpstr>Impact</vt:lpstr>
      <vt:lpstr>微软雅黑</vt:lpstr>
      <vt:lpstr>Arial Unicode MS</vt:lpstr>
      <vt:lpstr>Tahoma</vt:lpstr>
      <vt:lpstr>Times New Roman</vt:lpstr>
      <vt:lpstr>Arial Black</vt:lpstr>
      <vt:lpstr>华文新魏</vt:lpstr>
      <vt:lpstr>华文行楷</vt:lpstr>
      <vt:lpstr>Ppt0000006</vt:lpstr>
      <vt:lpstr>2_FAU Template avec couv revu 26062014 LD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Faurecia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Subtitle</dc:title>
  <dc:creator>PHILIPPK</dc:creator>
  <cp:lastModifiedBy>WPS_1670316127</cp:lastModifiedBy>
  <cp:revision>51</cp:revision>
  <dcterms:created xsi:type="dcterms:W3CDTF">2014-07-24T11:09:18Z</dcterms:created>
  <dcterms:modified xsi:type="dcterms:W3CDTF">2023-01-14T07:53:12Z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0x010100896253E4A6218C4686130409B281E47300C06F76196CEAC84FA437F26CF78CC49E</vt:lpwstr>
  </property>
  <property fmtid="{D5CDD505-2E9C-101B-9397-08002B2CF9AE}" pid="3" name="Keyword">
    <vt:lpwstr/>
  </property>
  <property fmtid="{D5CDD505-2E9C-101B-9397-08002B2CF9AE}" pid="4" name="Creation date">
    <vt:lpwstr>2014-07-09T00:00:00Z</vt:lpwstr>
  </property>
  <property fmtid="{D5CDD505-2E9C-101B-9397-08002B2CF9AE}" pid="5" name="Code">
    <vt:lpwstr/>
  </property>
  <property fmtid="{D5CDD505-2E9C-101B-9397-08002B2CF9AE}" pid="6" name="ContentType">
    <vt:lpwstr>Document</vt:lpwstr>
  </property>
  <property fmtid="{D5CDD505-2E9C-101B-9397-08002B2CF9AE}" pid="7" name="ICV">
    <vt:lpwstr>A66E4326282F4AB9980935D77EE411A4</vt:lpwstr>
  </property>
  <property fmtid="{D5CDD505-2E9C-101B-9397-08002B2CF9AE}" pid="8" name="KSOProductBuildVer">
    <vt:lpwstr>2052-11.1.0.13703</vt:lpwstr>
  </property>
</Properties>
</file>