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820" r:id="rId4"/>
    <p:sldId id="847" r:id="rId5"/>
    <p:sldId id="774" r:id="rId6"/>
    <p:sldId id="783" r:id="rId7"/>
    <p:sldId id="801" r:id="rId8"/>
    <p:sldId id="752" r:id="rId9"/>
    <p:sldId id="849" r:id="rId10"/>
    <p:sldId id="927" r:id="rId11"/>
    <p:sldId id="928" r:id="rId12"/>
    <p:sldId id="937" r:id="rId13"/>
    <p:sldId id="608" r:id="rId14"/>
    <p:sldId id="609" r:id="rId15"/>
    <p:sldId id="929" r:id="rId16"/>
    <p:sldId id="938" r:id="rId17"/>
    <p:sldId id="610" r:id="rId18"/>
    <p:sldId id="939" r:id="rId19"/>
    <p:sldId id="941" r:id="rId20"/>
    <p:sldId id="940" r:id="rId21"/>
    <p:sldId id="942" r:id="rId22"/>
    <p:sldId id="943" r:id="rId23"/>
    <p:sldId id="944" r:id="rId24"/>
    <p:sldId id="959" r:id="rId25"/>
    <p:sldId id="960" r:id="rId26"/>
    <p:sldId id="945" r:id="rId27"/>
    <p:sldId id="947" r:id="rId28"/>
    <p:sldId id="958" r:id="rId29"/>
    <p:sldId id="948" r:id="rId30"/>
    <p:sldId id="796" r:id="rId31"/>
    <p:sldId id="611" r:id="rId32"/>
    <p:sldId id="612" r:id="rId33"/>
    <p:sldId id="949" r:id="rId34"/>
    <p:sldId id="931" r:id="rId35"/>
    <p:sldId id="932" r:id="rId36"/>
    <p:sldId id="930" r:id="rId37"/>
    <p:sldId id="933" r:id="rId38"/>
    <p:sldId id="934" r:id="rId39"/>
    <p:sldId id="935" r:id="rId40"/>
    <p:sldId id="936" r:id="rId41"/>
    <p:sldId id="950" r:id="rId42"/>
    <p:sldId id="951" r:id="rId43"/>
    <p:sldId id="952" r:id="rId44"/>
    <p:sldId id="953" r:id="rId45"/>
    <p:sldId id="954" r:id="rId46"/>
    <p:sldId id="955" r:id="rId47"/>
    <p:sldId id="961" r:id="rId48"/>
    <p:sldId id="957" r:id="rId49"/>
  </p:sldIdLst>
  <p:sldSz cx="9144000" cy="6858000" type="screen4x3"/>
  <p:notesSz cx="6858000" cy="9144000"/>
  <p:custDataLst>
    <p:tags r:id="rId53"/>
  </p:custDataLst>
  <p:defaultTextStyle>
    <a:defPPr>
      <a:defRPr lang="en-US"/>
    </a:defPPr>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defaultTextStyle>
  <p:extLst>
    <p:ext uri="{EFAFB233-063F-42B5-8137-9DF3F51BA10A}">
      <p15:sldGuideLst xmlns:p15="http://schemas.microsoft.com/office/powerpoint/2012/main">
        <p15:guide id="1" orient="horz" pos="210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99CCFF"/>
    <a:srgbClr val="FF9933"/>
    <a:srgbClr val="66CCFF"/>
    <a:srgbClr val="0066FF"/>
    <a:srgbClr val="FFCCFF"/>
    <a:srgbClr val="FF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5" d="100"/>
          <a:sy n="65" d="100"/>
        </p:scale>
        <p:origin x="-660" y="-114"/>
      </p:cViewPr>
      <p:guideLst>
        <p:guide orient="horz" pos="210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2463" y="457200"/>
            <a:ext cx="194310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73163" y="457200"/>
            <a:ext cx="5676900"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253" name="未知"/>
          <p:cNvSpPr/>
          <p:nvPr/>
        </p:nvSpPr>
        <p:spPr bwMode="auto">
          <a:xfrm>
            <a:off x="4760913" y="20638"/>
            <a:ext cx="4438650" cy="4038600"/>
          </a:xfrm>
          <a:custGeom>
            <a:avLst/>
            <a:gdLst/>
            <a:ahLst/>
            <a:cxnLst>
              <a:cxn ang="0">
                <a:pos x="23" y="4"/>
              </a:cxn>
              <a:cxn ang="0">
                <a:pos x="11" y="71"/>
              </a:cxn>
              <a:cxn ang="0">
                <a:pos x="25" y="393"/>
              </a:cxn>
              <a:cxn ang="0">
                <a:pos x="54" y="457"/>
              </a:cxn>
              <a:cxn ang="0">
                <a:pos x="158" y="482"/>
              </a:cxn>
              <a:cxn ang="0">
                <a:pos x="204" y="495"/>
              </a:cxn>
              <a:cxn ang="0">
                <a:pos x="520" y="475"/>
              </a:cxn>
              <a:cxn ang="0">
                <a:pos x="533" y="167"/>
              </a:cxn>
              <a:cxn ang="0">
                <a:pos x="369" y="16"/>
              </a:cxn>
              <a:cxn ang="0">
                <a:pos x="249" y="29"/>
              </a:cxn>
              <a:cxn ang="0">
                <a:pos x="198" y="11"/>
              </a:cxn>
              <a:cxn ang="0">
                <a:pos x="151" y="2"/>
              </a:cxn>
              <a:cxn ang="0">
                <a:pos x="23" y="4"/>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nvGrpSpPr>
          <p:cNvPr id="4099" name="Group 3"/>
          <p:cNvGrpSpPr/>
          <p:nvPr/>
        </p:nvGrpSpPr>
        <p:grpSpPr>
          <a:xfrm>
            <a:off x="4572000" y="28575"/>
            <a:ext cx="4756150" cy="4338638"/>
            <a:chOff x="0" y="0"/>
            <a:chExt cx="2958" cy="2699"/>
          </a:xfrm>
        </p:grpSpPr>
        <p:sp>
          <p:nvSpPr>
            <p:cNvPr id="255" name="未知"/>
            <p:cNvSpPr/>
            <p:nvPr/>
          </p:nvSpPr>
          <p:spPr bwMode="auto">
            <a:xfrm>
              <a:off x="142" y="0"/>
              <a:ext cx="490" cy="187"/>
            </a:xfrm>
            <a:custGeom>
              <a:avLst/>
              <a:gdLst/>
              <a:ahLst/>
              <a:cxnLst>
                <a:cxn ang="0">
                  <a:pos x="71" y="25"/>
                </a:cxn>
                <a:cxn ang="0">
                  <a:pos x="91" y="20"/>
                </a:cxn>
                <a:cxn ang="0">
                  <a:pos x="92" y="17"/>
                </a:cxn>
                <a:cxn ang="0">
                  <a:pos x="88" y="0"/>
                </a:cxn>
                <a:cxn ang="0">
                  <a:pos x="25" y="0"/>
                </a:cxn>
                <a:cxn ang="0">
                  <a:pos x="10" y="22"/>
                </a:cxn>
                <a:cxn ang="0">
                  <a:pos x="71" y="25"/>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56" name="未知"/>
            <p:cNvSpPr>
              <a:spLocks noEditPoints="1"/>
            </p:cNvSpPr>
            <p:nvPr/>
          </p:nvSpPr>
          <p:spPr bwMode="auto">
            <a:xfrm>
              <a:off x="0" y="0"/>
              <a:ext cx="2958" cy="2699"/>
            </a:xfrm>
            <a:custGeom>
              <a:avLst/>
              <a:gdLst/>
              <a:ahLst/>
              <a:cxnLst>
                <a:cxn ang="0">
                  <a:pos x="504" y="1"/>
                </a:cxn>
                <a:cxn ang="0">
                  <a:pos x="157" y="0"/>
                </a:cxn>
                <a:cxn ang="0">
                  <a:pos x="225" y="21"/>
                </a:cxn>
                <a:cxn ang="0">
                  <a:pos x="174" y="39"/>
                </a:cxn>
                <a:cxn ang="0">
                  <a:pos x="207" y="71"/>
                </a:cxn>
                <a:cxn ang="0">
                  <a:pos x="74" y="60"/>
                </a:cxn>
                <a:cxn ang="0">
                  <a:pos x="26" y="63"/>
                </a:cxn>
                <a:cxn ang="0">
                  <a:pos x="199" y="487"/>
                </a:cxn>
                <a:cxn ang="0">
                  <a:pos x="144" y="341"/>
                </a:cxn>
                <a:cxn ang="0">
                  <a:pos x="105" y="376"/>
                </a:cxn>
                <a:cxn ang="0">
                  <a:pos x="94" y="435"/>
                </a:cxn>
                <a:cxn ang="0">
                  <a:pos x="124" y="265"/>
                </a:cxn>
                <a:cxn ang="0">
                  <a:pos x="153" y="228"/>
                </a:cxn>
                <a:cxn ang="0">
                  <a:pos x="209" y="237"/>
                </a:cxn>
                <a:cxn ang="0">
                  <a:pos x="188" y="306"/>
                </a:cxn>
                <a:cxn ang="0">
                  <a:pos x="192" y="395"/>
                </a:cxn>
                <a:cxn ang="0">
                  <a:pos x="515" y="483"/>
                </a:cxn>
                <a:cxn ang="0">
                  <a:pos x="454" y="427"/>
                </a:cxn>
                <a:cxn ang="0">
                  <a:pos x="425" y="345"/>
                </a:cxn>
                <a:cxn ang="0">
                  <a:pos x="396" y="270"/>
                </a:cxn>
                <a:cxn ang="0">
                  <a:pos x="460" y="256"/>
                </a:cxn>
                <a:cxn ang="0">
                  <a:pos x="407" y="223"/>
                </a:cxn>
                <a:cxn ang="0">
                  <a:pos x="439" y="226"/>
                </a:cxn>
                <a:cxn ang="0">
                  <a:pos x="438" y="209"/>
                </a:cxn>
                <a:cxn ang="0">
                  <a:pos x="376" y="211"/>
                </a:cxn>
                <a:cxn ang="0">
                  <a:pos x="357" y="343"/>
                </a:cxn>
                <a:cxn ang="0">
                  <a:pos x="347" y="230"/>
                </a:cxn>
                <a:cxn ang="0">
                  <a:pos x="331" y="182"/>
                </a:cxn>
                <a:cxn ang="0">
                  <a:pos x="347" y="136"/>
                </a:cxn>
                <a:cxn ang="0">
                  <a:pos x="339" y="99"/>
                </a:cxn>
                <a:cxn ang="0">
                  <a:pos x="331" y="62"/>
                </a:cxn>
                <a:cxn ang="0">
                  <a:pos x="369" y="103"/>
                </a:cxn>
                <a:cxn ang="0">
                  <a:pos x="415" y="47"/>
                </a:cxn>
                <a:cxn ang="0">
                  <a:pos x="409" y="95"/>
                </a:cxn>
                <a:cxn ang="0">
                  <a:pos x="401" y="130"/>
                </a:cxn>
                <a:cxn ang="0">
                  <a:pos x="401" y="181"/>
                </a:cxn>
                <a:cxn ang="0">
                  <a:pos x="558" y="181"/>
                </a:cxn>
                <a:cxn ang="0">
                  <a:pos x="554" y="76"/>
                </a:cxn>
                <a:cxn ang="0">
                  <a:pos x="249" y="69"/>
                </a:cxn>
                <a:cxn ang="0">
                  <a:pos x="293" y="93"/>
                </a:cxn>
                <a:cxn ang="0">
                  <a:pos x="171" y="195"/>
                </a:cxn>
                <a:cxn ang="0">
                  <a:pos x="69" y="98"/>
                </a:cxn>
                <a:cxn ang="0">
                  <a:pos x="191" y="106"/>
                </a:cxn>
                <a:cxn ang="0">
                  <a:pos x="220" y="105"/>
                </a:cxn>
                <a:cxn ang="0">
                  <a:pos x="302" y="121"/>
                </a:cxn>
                <a:cxn ang="0">
                  <a:pos x="276" y="256"/>
                </a:cxn>
                <a:cxn ang="0">
                  <a:pos x="260" y="137"/>
                </a:cxn>
                <a:cxn ang="0">
                  <a:pos x="171" y="195"/>
                </a:cxn>
                <a:cxn ang="0">
                  <a:pos x="223" y="225"/>
                </a:cxn>
                <a:cxn ang="0">
                  <a:pos x="247" y="158"/>
                </a:cxn>
                <a:cxn ang="0">
                  <a:pos x="326" y="292"/>
                </a:cxn>
                <a:cxn ang="0">
                  <a:pos x="215" y="321"/>
                </a:cxn>
                <a:cxn ang="0">
                  <a:pos x="309" y="277"/>
                </a:cxn>
                <a:cxn ang="0">
                  <a:pos x="318" y="133"/>
                </a:cxn>
                <a:cxn ang="0">
                  <a:pos x="313" y="213"/>
                </a:cxn>
                <a:cxn ang="0">
                  <a:pos x="299" y="144"/>
                </a:cxn>
                <a:cxn ang="0">
                  <a:pos x="507" y="179"/>
                </a:cxn>
                <a:cxn ang="0">
                  <a:pos x="461" y="162"/>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57" name="未知"/>
            <p:cNvSpPr/>
            <p:nvPr/>
          </p:nvSpPr>
          <p:spPr bwMode="auto">
            <a:xfrm>
              <a:off x="703" y="1269"/>
              <a:ext cx="238" cy="283"/>
            </a:xfrm>
            <a:custGeom>
              <a:avLst/>
              <a:gdLst/>
              <a:ahLst/>
              <a:cxnLst>
                <a:cxn ang="0">
                  <a:pos x="40" y="15"/>
                </a:cxn>
                <a:cxn ang="0">
                  <a:pos x="27" y="56"/>
                </a:cxn>
                <a:cxn ang="0">
                  <a:pos x="40" y="15"/>
                </a:cxn>
              </a:cxnLst>
              <a:rect l="0" t="0" r="r" b="b"/>
              <a:pathLst>
                <a:path w="47" h="56">
                  <a:moveTo>
                    <a:pt x="40" y="15"/>
                  </a:moveTo>
                  <a:cubicBezTo>
                    <a:pt x="37" y="0"/>
                    <a:pt x="0" y="23"/>
                    <a:pt x="27" y="56"/>
                  </a:cubicBezTo>
                  <a:cubicBezTo>
                    <a:pt x="27" y="56"/>
                    <a:pt x="47" y="49"/>
                    <a:pt x="40" y="15"/>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58" name="未知"/>
            <p:cNvSpPr/>
            <p:nvPr/>
          </p:nvSpPr>
          <p:spPr bwMode="auto">
            <a:xfrm>
              <a:off x="485" y="1385"/>
              <a:ext cx="208" cy="379"/>
            </a:xfrm>
            <a:custGeom>
              <a:avLst/>
              <a:gdLst/>
              <a:ahLst/>
              <a:cxnLst>
                <a:cxn ang="0">
                  <a:pos x="19" y="27"/>
                </a:cxn>
                <a:cxn ang="0">
                  <a:pos x="12" y="69"/>
                </a:cxn>
                <a:cxn ang="0">
                  <a:pos x="40" y="45"/>
                </a:cxn>
                <a:cxn ang="0">
                  <a:pos x="37" y="24"/>
                </a:cxn>
                <a:cxn ang="0">
                  <a:pos x="19" y="27"/>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59" name="未知"/>
            <p:cNvSpPr/>
            <p:nvPr/>
          </p:nvSpPr>
          <p:spPr bwMode="auto">
            <a:xfrm>
              <a:off x="354" y="627"/>
              <a:ext cx="683" cy="318"/>
            </a:xfrm>
            <a:custGeom>
              <a:avLst/>
              <a:gdLst/>
              <a:ahLst/>
              <a:cxnLst>
                <a:cxn ang="0">
                  <a:pos x="112" y="4"/>
                </a:cxn>
                <a:cxn ang="0">
                  <a:pos x="24" y="4"/>
                </a:cxn>
                <a:cxn ang="0">
                  <a:pos x="2" y="25"/>
                </a:cxn>
                <a:cxn ang="0">
                  <a:pos x="60" y="58"/>
                </a:cxn>
                <a:cxn ang="0">
                  <a:pos x="96" y="54"/>
                </a:cxn>
                <a:cxn ang="0">
                  <a:pos x="113" y="53"/>
                </a:cxn>
                <a:cxn ang="0">
                  <a:pos x="112" y="4"/>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60" name="未知"/>
            <p:cNvSpPr/>
            <p:nvPr/>
          </p:nvSpPr>
          <p:spPr bwMode="auto">
            <a:xfrm>
              <a:off x="1128" y="1527"/>
              <a:ext cx="490" cy="515"/>
            </a:xfrm>
            <a:custGeom>
              <a:avLst/>
              <a:gdLst/>
              <a:ahLst/>
              <a:cxnLst>
                <a:cxn ang="0">
                  <a:pos x="67" y="5"/>
                </a:cxn>
                <a:cxn ang="0">
                  <a:pos x="31" y="5"/>
                </a:cxn>
                <a:cxn ang="0">
                  <a:pos x="12" y="57"/>
                </a:cxn>
                <a:cxn ang="0">
                  <a:pos x="79" y="62"/>
                </a:cxn>
                <a:cxn ang="0">
                  <a:pos x="67" y="5"/>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61" name="未知"/>
            <p:cNvSpPr/>
            <p:nvPr/>
          </p:nvSpPr>
          <p:spPr bwMode="auto">
            <a:xfrm>
              <a:off x="2255" y="1006"/>
              <a:ext cx="501" cy="96"/>
            </a:xfrm>
            <a:custGeom>
              <a:avLst/>
              <a:gdLst/>
              <a:ahLst/>
              <a:cxnLst>
                <a:cxn ang="0">
                  <a:pos x="15" y="0"/>
                </a:cxn>
                <a:cxn ang="0">
                  <a:pos x="40" y="15"/>
                </a:cxn>
                <a:cxn ang="0">
                  <a:pos x="15" y="0"/>
                </a:cxn>
              </a:cxnLst>
              <a:rect l="0" t="0" r="r" b="b"/>
              <a:pathLst>
                <a:path w="99" h="19">
                  <a:moveTo>
                    <a:pt x="15" y="0"/>
                  </a:moveTo>
                  <a:cubicBezTo>
                    <a:pt x="0" y="0"/>
                    <a:pt x="19" y="19"/>
                    <a:pt x="40" y="15"/>
                  </a:cubicBezTo>
                  <a:cubicBezTo>
                    <a:pt x="99" y="1"/>
                    <a:pt x="15" y="0"/>
                    <a:pt x="15" y="0"/>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62" name="未知"/>
            <p:cNvSpPr/>
            <p:nvPr/>
          </p:nvSpPr>
          <p:spPr bwMode="auto">
            <a:xfrm>
              <a:off x="2422" y="986"/>
              <a:ext cx="385" cy="237"/>
            </a:xfrm>
            <a:custGeom>
              <a:avLst/>
              <a:gdLst/>
              <a:ahLst/>
              <a:cxnLst>
                <a:cxn ang="0">
                  <a:pos x="21" y="37"/>
                </a:cxn>
                <a:cxn ang="0">
                  <a:pos x="70" y="17"/>
                </a:cxn>
                <a:cxn ang="0">
                  <a:pos x="48" y="3"/>
                </a:cxn>
                <a:cxn ang="0">
                  <a:pos x="19" y="32"/>
                </a:cxn>
                <a:cxn ang="0">
                  <a:pos x="21" y="37"/>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63" name="未知"/>
            <p:cNvSpPr/>
            <p:nvPr/>
          </p:nvSpPr>
          <p:spPr bwMode="auto">
            <a:xfrm>
              <a:off x="2407" y="1183"/>
              <a:ext cx="415" cy="187"/>
            </a:xfrm>
            <a:custGeom>
              <a:avLst/>
              <a:gdLst/>
              <a:ahLst/>
              <a:cxnLst>
                <a:cxn ang="0">
                  <a:pos x="72" y="6"/>
                </a:cxn>
                <a:cxn ang="0">
                  <a:pos x="24" y="17"/>
                </a:cxn>
                <a:cxn ang="0">
                  <a:pos x="17" y="26"/>
                </a:cxn>
                <a:cxn ang="0">
                  <a:pos x="76" y="23"/>
                </a:cxn>
                <a:cxn ang="0">
                  <a:pos x="82" y="20"/>
                </a:cxn>
                <a:cxn ang="0">
                  <a:pos x="82" y="0"/>
                </a:cxn>
                <a:cxn ang="0">
                  <a:pos x="72" y="6"/>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64" name="未知"/>
            <p:cNvSpPr/>
            <p:nvPr/>
          </p:nvSpPr>
          <p:spPr bwMode="auto">
            <a:xfrm>
              <a:off x="2083" y="1360"/>
              <a:ext cx="698" cy="167"/>
            </a:xfrm>
            <a:custGeom>
              <a:avLst/>
              <a:gdLst/>
              <a:ahLst/>
              <a:cxnLst>
                <a:cxn ang="0">
                  <a:pos x="21" y="1"/>
                </a:cxn>
                <a:cxn ang="0">
                  <a:pos x="8" y="14"/>
                </a:cxn>
                <a:cxn ang="0">
                  <a:pos x="57" y="22"/>
                </a:cxn>
                <a:cxn ang="0">
                  <a:pos x="117" y="23"/>
                </a:cxn>
                <a:cxn ang="0">
                  <a:pos x="114" y="8"/>
                </a:cxn>
                <a:cxn ang="0">
                  <a:pos x="82" y="3"/>
                </a:cxn>
                <a:cxn ang="0">
                  <a:pos x="21" y="1"/>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65" name="未知"/>
            <p:cNvSpPr/>
            <p:nvPr/>
          </p:nvSpPr>
          <p:spPr bwMode="auto">
            <a:xfrm>
              <a:off x="2159" y="1522"/>
              <a:ext cx="567" cy="146"/>
            </a:xfrm>
            <a:custGeom>
              <a:avLst/>
              <a:gdLst/>
              <a:ahLst/>
              <a:cxnLst>
                <a:cxn ang="0">
                  <a:pos x="98" y="19"/>
                </a:cxn>
                <a:cxn ang="0">
                  <a:pos x="103" y="4"/>
                </a:cxn>
                <a:cxn ang="0">
                  <a:pos x="74" y="10"/>
                </a:cxn>
                <a:cxn ang="0">
                  <a:pos x="36" y="6"/>
                </a:cxn>
                <a:cxn ang="0">
                  <a:pos x="2" y="4"/>
                </a:cxn>
                <a:cxn ang="0">
                  <a:pos x="98" y="19"/>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66" name="未知"/>
            <p:cNvSpPr/>
            <p:nvPr/>
          </p:nvSpPr>
          <p:spPr bwMode="auto">
            <a:xfrm>
              <a:off x="2124" y="1638"/>
              <a:ext cx="581" cy="480"/>
            </a:xfrm>
            <a:custGeom>
              <a:avLst/>
              <a:gdLst/>
              <a:ahLst/>
              <a:cxnLst>
                <a:cxn ang="0">
                  <a:pos x="3" y="53"/>
                </a:cxn>
                <a:cxn ang="0">
                  <a:pos x="26" y="54"/>
                </a:cxn>
                <a:cxn ang="0">
                  <a:pos x="50" y="77"/>
                </a:cxn>
                <a:cxn ang="0">
                  <a:pos x="59" y="84"/>
                </a:cxn>
                <a:cxn ang="0">
                  <a:pos x="81" y="52"/>
                </a:cxn>
                <a:cxn ang="0">
                  <a:pos x="111" y="52"/>
                </a:cxn>
                <a:cxn ang="0">
                  <a:pos x="79" y="27"/>
                </a:cxn>
                <a:cxn ang="0">
                  <a:pos x="37" y="16"/>
                </a:cxn>
                <a:cxn ang="0">
                  <a:pos x="12" y="41"/>
                </a:cxn>
                <a:cxn ang="0">
                  <a:pos x="3" y="53"/>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67" name="未知"/>
            <p:cNvSpPr/>
            <p:nvPr/>
          </p:nvSpPr>
          <p:spPr bwMode="auto">
            <a:xfrm>
              <a:off x="2503" y="1446"/>
              <a:ext cx="329" cy="854"/>
            </a:xfrm>
            <a:custGeom>
              <a:avLst/>
              <a:gdLst/>
              <a:ahLst/>
              <a:cxnLst>
                <a:cxn ang="0">
                  <a:pos x="51" y="40"/>
                </a:cxn>
                <a:cxn ang="0">
                  <a:pos x="22" y="49"/>
                </a:cxn>
                <a:cxn ang="0">
                  <a:pos x="22" y="59"/>
                </a:cxn>
                <a:cxn ang="0">
                  <a:pos x="50" y="90"/>
                </a:cxn>
                <a:cxn ang="0">
                  <a:pos x="34" y="118"/>
                </a:cxn>
                <a:cxn ang="0">
                  <a:pos x="0" y="148"/>
                </a:cxn>
                <a:cxn ang="0">
                  <a:pos x="17" y="155"/>
                </a:cxn>
                <a:cxn ang="0">
                  <a:pos x="47" y="166"/>
                </a:cxn>
                <a:cxn ang="0">
                  <a:pos x="63" y="162"/>
                </a:cxn>
                <a:cxn ang="0">
                  <a:pos x="65" y="0"/>
                </a:cxn>
                <a:cxn ang="0">
                  <a:pos x="51" y="40"/>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4100" name="Group 17"/>
          <p:cNvGrpSpPr/>
          <p:nvPr/>
        </p:nvGrpSpPr>
        <p:grpSpPr>
          <a:xfrm>
            <a:off x="554038" y="36513"/>
            <a:ext cx="7891462" cy="6821487"/>
            <a:chOff x="0" y="0"/>
            <a:chExt cx="4971" cy="4297"/>
          </a:xfrm>
        </p:grpSpPr>
        <p:sp>
          <p:nvSpPr>
            <p:cNvPr id="269" name="Rectangle 18"/>
            <p:cNvSpPr>
              <a:spLocks noChangeArrowheads="1"/>
            </p:cNvSpPr>
            <p:nvPr/>
          </p:nvSpPr>
          <p:spPr bwMode="auto">
            <a:xfrm>
              <a:off x="35" y="0"/>
              <a:ext cx="21"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0" name="未知"/>
            <p:cNvSpPr>
              <a:spLocks noEditPoints="1"/>
            </p:cNvSpPr>
            <p:nvPr/>
          </p:nvSpPr>
          <p:spPr bwMode="auto">
            <a:xfrm>
              <a:off x="35"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1" name="未知"/>
            <p:cNvSpPr>
              <a:spLocks noEditPoints="1"/>
            </p:cNvSpPr>
            <p:nvPr/>
          </p:nvSpPr>
          <p:spPr bwMode="auto">
            <a:xfrm>
              <a:off x="35"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2" name="未知"/>
            <p:cNvSpPr>
              <a:spLocks noEditPoints="1"/>
            </p:cNvSpPr>
            <p:nvPr/>
          </p:nvSpPr>
          <p:spPr bwMode="auto">
            <a:xfrm>
              <a:off x="35"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3" name="未知"/>
            <p:cNvSpPr>
              <a:spLocks noEditPoints="1"/>
            </p:cNvSpPr>
            <p:nvPr/>
          </p:nvSpPr>
          <p:spPr bwMode="auto">
            <a:xfrm>
              <a:off x="35"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4" name="未知"/>
            <p:cNvSpPr>
              <a:spLocks noEditPoints="1"/>
            </p:cNvSpPr>
            <p:nvPr/>
          </p:nvSpPr>
          <p:spPr bwMode="auto">
            <a:xfrm>
              <a:off x="35"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5" name="未知"/>
            <p:cNvSpPr>
              <a:spLocks noEditPoints="1"/>
            </p:cNvSpPr>
            <p:nvPr/>
          </p:nvSpPr>
          <p:spPr bwMode="auto">
            <a:xfrm>
              <a:off x="35"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6" name="未知"/>
            <p:cNvSpPr>
              <a:spLocks noEditPoints="1"/>
            </p:cNvSpPr>
            <p:nvPr/>
          </p:nvSpPr>
          <p:spPr bwMode="auto">
            <a:xfrm>
              <a:off x="35"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7" name="未知"/>
            <p:cNvSpPr>
              <a:spLocks noEditPoints="1"/>
            </p:cNvSpPr>
            <p:nvPr/>
          </p:nvSpPr>
          <p:spPr bwMode="auto">
            <a:xfrm>
              <a:off x="35"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8" name="未知"/>
            <p:cNvSpPr>
              <a:spLocks noEditPoints="1"/>
            </p:cNvSpPr>
            <p:nvPr/>
          </p:nvSpPr>
          <p:spPr bwMode="auto">
            <a:xfrm>
              <a:off x="35"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79" name="未知"/>
            <p:cNvSpPr>
              <a:spLocks noEditPoints="1"/>
            </p:cNvSpPr>
            <p:nvPr/>
          </p:nvSpPr>
          <p:spPr bwMode="auto">
            <a:xfrm>
              <a:off x="35"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0" name="Rectangle 29"/>
            <p:cNvSpPr>
              <a:spLocks noChangeArrowheads="1"/>
            </p:cNvSpPr>
            <p:nvPr/>
          </p:nvSpPr>
          <p:spPr bwMode="auto">
            <a:xfrm>
              <a:off x="35" y="4246"/>
              <a:ext cx="21"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1" name="Rectangle 30"/>
            <p:cNvSpPr>
              <a:spLocks noChangeArrowheads="1"/>
            </p:cNvSpPr>
            <p:nvPr/>
          </p:nvSpPr>
          <p:spPr bwMode="auto">
            <a:xfrm>
              <a:off x="480" y="0"/>
              <a:ext cx="21"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2" name="未知"/>
            <p:cNvSpPr>
              <a:spLocks noEditPoints="1"/>
            </p:cNvSpPr>
            <p:nvPr/>
          </p:nvSpPr>
          <p:spPr bwMode="auto">
            <a:xfrm>
              <a:off x="480"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3" name="未知"/>
            <p:cNvSpPr>
              <a:spLocks noEditPoints="1"/>
            </p:cNvSpPr>
            <p:nvPr/>
          </p:nvSpPr>
          <p:spPr bwMode="auto">
            <a:xfrm>
              <a:off x="480"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4" name="未知"/>
            <p:cNvSpPr>
              <a:spLocks noEditPoints="1"/>
            </p:cNvSpPr>
            <p:nvPr/>
          </p:nvSpPr>
          <p:spPr bwMode="auto">
            <a:xfrm>
              <a:off x="480"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5" name="未知"/>
            <p:cNvSpPr>
              <a:spLocks noEditPoints="1"/>
            </p:cNvSpPr>
            <p:nvPr/>
          </p:nvSpPr>
          <p:spPr bwMode="auto">
            <a:xfrm>
              <a:off x="480"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6" name="未知"/>
            <p:cNvSpPr>
              <a:spLocks noEditPoints="1"/>
            </p:cNvSpPr>
            <p:nvPr/>
          </p:nvSpPr>
          <p:spPr bwMode="auto">
            <a:xfrm>
              <a:off x="480"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7" name="未知"/>
            <p:cNvSpPr>
              <a:spLocks noEditPoints="1"/>
            </p:cNvSpPr>
            <p:nvPr/>
          </p:nvSpPr>
          <p:spPr bwMode="auto">
            <a:xfrm>
              <a:off x="480"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8" name="未知"/>
            <p:cNvSpPr>
              <a:spLocks noEditPoints="1"/>
            </p:cNvSpPr>
            <p:nvPr/>
          </p:nvSpPr>
          <p:spPr bwMode="auto">
            <a:xfrm>
              <a:off x="480"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89" name="未知"/>
            <p:cNvSpPr>
              <a:spLocks noEditPoints="1"/>
            </p:cNvSpPr>
            <p:nvPr/>
          </p:nvSpPr>
          <p:spPr bwMode="auto">
            <a:xfrm>
              <a:off x="480"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0" name="未知"/>
            <p:cNvSpPr>
              <a:spLocks noEditPoints="1"/>
            </p:cNvSpPr>
            <p:nvPr/>
          </p:nvSpPr>
          <p:spPr bwMode="auto">
            <a:xfrm>
              <a:off x="480"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1" name="未知"/>
            <p:cNvSpPr>
              <a:spLocks noEditPoints="1"/>
            </p:cNvSpPr>
            <p:nvPr/>
          </p:nvSpPr>
          <p:spPr bwMode="auto">
            <a:xfrm>
              <a:off x="480"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2" name="Rectangle 41"/>
            <p:cNvSpPr>
              <a:spLocks noChangeArrowheads="1"/>
            </p:cNvSpPr>
            <p:nvPr/>
          </p:nvSpPr>
          <p:spPr bwMode="auto">
            <a:xfrm>
              <a:off x="480" y="4246"/>
              <a:ext cx="21"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3" name="Rectangle 42"/>
            <p:cNvSpPr>
              <a:spLocks noChangeArrowheads="1"/>
            </p:cNvSpPr>
            <p:nvPr/>
          </p:nvSpPr>
          <p:spPr bwMode="auto">
            <a:xfrm>
              <a:off x="930" y="0"/>
              <a:ext cx="21"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4" name="未知"/>
            <p:cNvSpPr>
              <a:spLocks noEditPoints="1"/>
            </p:cNvSpPr>
            <p:nvPr/>
          </p:nvSpPr>
          <p:spPr bwMode="auto">
            <a:xfrm>
              <a:off x="930"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5" name="未知"/>
            <p:cNvSpPr>
              <a:spLocks noEditPoints="1"/>
            </p:cNvSpPr>
            <p:nvPr/>
          </p:nvSpPr>
          <p:spPr bwMode="auto">
            <a:xfrm>
              <a:off x="930"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6" name="未知"/>
            <p:cNvSpPr>
              <a:spLocks noEditPoints="1"/>
            </p:cNvSpPr>
            <p:nvPr/>
          </p:nvSpPr>
          <p:spPr bwMode="auto">
            <a:xfrm>
              <a:off x="930"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7" name="未知"/>
            <p:cNvSpPr>
              <a:spLocks noEditPoints="1"/>
            </p:cNvSpPr>
            <p:nvPr/>
          </p:nvSpPr>
          <p:spPr bwMode="auto">
            <a:xfrm>
              <a:off x="930"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8" name="未知"/>
            <p:cNvSpPr>
              <a:spLocks noEditPoints="1"/>
            </p:cNvSpPr>
            <p:nvPr/>
          </p:nvSpPr>
          <p:spPr bwMode="auto">
            <a:xfrm>
              <a:off x="930"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99" name="未知"/>
            <p:cNvSpPr>
              <a:spLocks noEditPoints="1"/>
            </p:cNvSpPr>
            <p:nvPr/>
          </p:nvSpPr>
          <p:spPr bwMode="auto">
            <a:xfrm>
              <a:off x="930"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0" name="未知"/>
            <p:cNvSpPr>
              <a:spLocks noEditPoints="1"/>
            </p:cNvSpPr>
            <p:nvPr/>
          </p:nvSpPr>
          <p:spPr bwMode="auto">
            <a:xfrm>
              <a:off x="930"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1" name="未知"/>
            <p:cNvSpPr>
              <a:spLocks noEditPoints="1"/>
            </p:cNvSpPr>
            <p:nvPr/>
          </p:nvSpPr>
          <p:spPr bwMode="auto">
            <a:xfrm>
              <a:off x="930"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2" name="未知"/>
            <p:cNvSpPr>
              <a:spLocks noEditPoints="1"/>
            </p:cNvSpPr>
            <p:nvPr/>
          </p:nvSpPr>
          <p:spPr bwMode="auto">
            <a:xfrm>
              <a:off x="930"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3" name="未知"/>
            <p:cNvSpPr>
              <a:spLocks noEditPoints="1"/>
            </p:cNvSpPr>
            <p:nvPr/>
          </p:nvSpPr>
          <p:spPr bwMode="auto">
            <a:xfrm>
              <a:off x="930"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4" name="Rectangle 53"/>
            <p:cNvSpPr>
              <a:spLocks noChangeArrowheads="1"/>
            </p:cNvSpPr>
            <p:nvPr/>
          </p:nvSpPr>
          <p:spPr bwMode="auto">
            <a:xfrm>
              <a:off x="930" y="4246"/>
              <a:ext cx="21"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5" name="Rectangle 54"/>
            <p:cNvSpPr>
              <a:spLocks noChangeArrowheads="1"/>
            </p:cNvSpPr>
            <p:nvPr/>
          </p:nvSpPr>
          <p:spPr bwMode="auto">
            <a:xfrm>
              <a:off x="1375" y="0"/>
              <a:ext cx="21"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6" name="未知"/>
            <p:cNvSpPr>
              <a:spLocks noEditPoints="1"/>
            </p:cNvSpPr>
            <p:nvPr/>
          </p:nvSpPr>
          <p:spPr bwMode="auto">
            <a:xfrm>
              <a:off x="1375"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7" name="未知"/>
            <p:cNvSpPr>
              <a:spLocks noEditPoints="1"/>
            </p:cNvSpPr>
            <p:nvPr/>
          </p:nvSpPr>
          <p:spPr bwMode="auto">
            <a:xfrm>
              <a:off x="1375"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8" name="未知"/>
            <p:cNvSpPr>
              <a:spLocks noEditPoints="1"/>
            </p:cNvSpPr>
            <p:nvPr/>
          </p:nvSpPr>
          <p:spPr bwMode="auto">
            <a:xfrm>
              <a:off x="1375"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9" name="未知"/>
            <p:cNvSpPr>
              <a:spLocks noEditPoints="1"/>
            </p:cNvSpPr>
            <p:nvPr/>
          </p:nvSpPr>
          <p:spPr bwMode="auto">
            <a:xfrm>
              <a:off x="1375"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0" name="未知"/>
            <p:cNvSpPr>
              <a:spLocks noEditPoints="1"/>
            </p:cNvSpPr>
            <p:nvPr/>
          </p:nvSpPr>
          <p:spPr bwMode="auto">
            <a:xfrm>
              <a:off x="1375"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1" name="未知"/>
            <p:cNvSpPr>
              <a:spLocks noEditPoints="1"/>
            </p:cNvSpPr>
            <p:nvPr/>
          </p:nvSpPr>
          <p:spPr bwMode="auto">
            <a:xfrm>
              <a:off x="1375"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2" name="未知"/>
            <p:cNvSpPr>
              <a:spLocks noEditPoints="1"/>
            </p:cNvSpPr>
            <p:nvPr/>
          </p:nvSpPr>
          <p:spPr bwMode="auto">
            <a:xfrm>
              <a:off x="1375"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3" name="未知"/>
            <p:cNvSpPr>
              <a:spLocks noEditPoints="1"/>
            </p:cNvSpPr>
            <p:nvPr/>
          </p:nvSpPr>
          <p:spPr bwMode="auto">
            <a:xfrm>
              <a:off x="1375"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4" name="未知"/>
            <p:cNvSpPr>
              <a:spLocks noEditPoints="1"/>
            </p:cNvSpPr>
            <p:nvPr/>
          </p:nvSpPr>
          <p:spPr bwMode="auto">
            <a:xfrm>
              <a:off x="1375"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5" name="未知"/>
            <p:cNvSpPr>
              <a:spLocks noEditPoints="1"/>
            </p:cNvSpPr>
            <p:nvPr/>
          </p:nvSpPr>
          <p:spPr bwMode="auto">
            <a:xfrm>
              <a:off x="1375"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6" name="Rectangle 65"/>
            <p:cNvSpPr>
              <a:spLocks noChangeArrowheads="1"/>
            </p:cNvSpPr>
            <p:nvPr/>
          </p:nvSpPr>
          <p:spPr bwMode="auto">
            <a:xfrm>
              <a:off x="1375" y="4246"/>
              <a:ext cx="21"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7" name="Rectangle 66"/>
            <p:cNvSpPr>
              <a:spLocks noChangeArrowheads="1"/>
            </p:cNvSpPr>
            <p:nvPr/>
          </p:nvSpPr>
          <p:spPr bwMode="auto">
            <a:xfrm>
              <a:off x="1820" y="0"/>
              <a:ext cx="21"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8" name="未知"/>
            <p:cNvSpPr>
              <a:spLocks noEditPoints="1"/>
            </p:cNvSpPr>
            <p:nvPr/>
          </p:nvSpPr>
          <p:spPr bwMode="auto">
            <a:xfrm>
              <a:off x="1820"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19" name="未知"/>
            <p:cNvSpPr>
              <a:spLocks noEditPoints="1"/>
            </p:cNvSpPr>
            <p:nvPr/>
          </p:nvSpPr>
          <p:spPr bwMode="auto">
            <a:xfrm>
              <a:off x="1820"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0" name="未知"/>
            <p:cNvSpPr>
              <a:spLocks noEditPoints="1"/>
            </p:cNvSpPr>
            <p:nvPr/>
          </p:nvSpPr>
          <p:spPr bwMode="auto">
            <a:xfrm>
              <a:off x="1820"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1" name="未知"/>
            <p:cNvSpPr>
              <a:spLocks noEditPoints="1"/>
            </p:cNvSpPr>
            <p:nvPr/>
          </p:nvSpPr>
          <p:spPr bwMode="auto">
            <a:xfrm>
              <a:off x="1820"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2" name="未知"/>
            <p:cNvSpPr>
              <a:spLocks noEditPoints="1"/>
            </p:cNvSpPr>
            <p:nvPr/>
          </p:nvSpPr>
          <p:spPr bwMode="auto">
            <a:xfrm>
              <a:off x="1820"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3" name="未知"/>
            <p:cNvSpPr>
              <a:spLocks noEditPoints="1"/>
            </p:cNvSpPr>
            <p:nvPr/>
          </p:nvSpPr>
          <p:spPr bwMode="auto">
            <a:xfrm>
              <a:off x="1820"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4" name="未知"/>
            <p:cNvSpPr>
              <a:spLocks noEditPoints="1"/>
            </p:cNvSpPr>
            <p:nvPr/>
          </p:nvSpPr>
          <p:spPr bwMode="auto">
            <a:xfrm>
              <a:off x="1820"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5" name="未知"/>
            <p:cNvSpPr>
              <a:spLocks noEditPoints="1"/>
            </p:cNvSpPr>
            <p:nvPr/>
          </p:nvSpPr>
          <p:spPr bwMode="auto">
            <a:xfrm>
              <a:off x="1820"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6" name="未知"/>
            <p:cNvSpPr>
              <a:spLocks noEditPoints="1"/>
            </p:cNvSpPr>
            <p:nvPr/>
          </p:nvSpPr>
          <p:spPr bwMode="auto">
            <a:xfrm>
              <a:off x="1820"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7" name="未知"/>
            <p:cNvSpPr>
              <a:spLocks noEditPoints="1"/>
            </p:cNvSpPr>
            <p:nvPr/>
          </p:nvSpPr>
          <p:spPr bwMode="auto">
            <a:xfrm>
              <a:off x="1820"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8" name="Rectangle 77"/>
            <p:cNvSpPr>
              <a:spLocks noChangeArrowheads="1"/>
            </p:cNvSpPr>
            <p:nvPr/>
          </p:nvSpPr>
          <p:spPr bwMode="auto">
            <a:xfrm>
              <a:off x="1820" y="4246"/>
              <a:ext cx="21"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29" name="Rectangle 78"/>
            <p:cNvSpPr>
              <a:spLocks noChangeArrowheads="1"/>
            </p:cNvSpPr>
            <p:nvPr/>
          </p:nvSpPr>
          <p:spPr bwMode="auto">
            <a:xfrm>
              <a:off x="2271" y="0"/>
              <a:ext cx="20"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0" name="未知"/>
            <p:cNvSpPr>
              <a:spLocks noEditPoints="1"/>
            </p:cNvSpPr>
            <p:nvPr/>
          </p:nvSpPr>
          <p:spPr bwMode="auto">
            <a:xfrm>
              <a:off x="227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1" name="未知"/>
            <p:cNvSpPr>
              <a:spLocks noEditPoints="1"/>
            </p:cNvSpPr>
            <p:nvPr/>
          </p:nvSpPr>
          <p:spPr bwMode="auto">
            <a:xfrm>
              <a:off x="227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2" name="未知"/>
            <p:cNvSpPr>
              <a:spLocks noEditPoints="1"/>
            </p:cNvSpPr>
            <p:nvPr/>
          </p:nvSpPr>
          <p:spPr bwMode="auto">
            <a:xfrm>
              <a:off x="227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3" name="未知"/>
            <p:cNvSpPr>
              <a:spLocks noEditPoints="1"/>
            </p:cNvSpPr>
            <p:nvPr/>
          </p:nvSpPr>
          <p:spPr bwMode="auto">
            <a:xfrm>
              <a:off x="227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4" name="未知"/>
            <p:cNvSpPr>
              <a:spLocks noEditPoints="1"/>
            </p:cNvSpPr>
            <p:nvPr/>
          </p:nvSpPr>
          <p:spPr bwMode="auto">
            <a:xfrm>
              <a:off x="227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5" name="未知"/>
            <p:cNvSpPr>
              <a:spLocks noEditPoints="1"/>
            </p:cNvSpPr>
            <p:nvPr/>
          </p:nvSpPr>
          <p:spPr bwMode="auto">
            <a:xfrm>
              <a:off x="227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6" name="未知"/>
            <p:cNvSpPr>
              <a:spLocks noEditPoints="1"/>
            </p:cNvSpPr>
            <p:nvPr/>
          </p:nvSpPr>
          <p:spPr bwMode="auto">
            <a:xfrm>
              <a:off x="227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7" name="未知"/>
            <p:cNvSpPr>
              <a:spLocks noEditPoints="1"/>
            </p:cNvSpPr>
            <p:nvPr/>
          </p:nvSpPr>
          <p:spPr bwMode="auto">
            <a:xfrm>
              <a:off x="227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8" name="未知"/>
            <p:cNvSpPr>
              <a:spLocks noEditPoints="1"/>
            </p:cNvSpPr>
            <p:nvPr/>
          </p:nvSpPr>
          <p:spPr bwMode="auto">
            <a:xfrm>
              <a:off x="227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39" name="未知"/>
            <p:cNvSpPr>
              <a:spLocks noEditPoints="1"/>
            </p:cNvSpPr>
            <p:nvPr/>
          </p:nvSpPr>
          <p:spPr bwMode="auto">
            <a:xfrm>
              <a:off x="227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0" name="Rectangle 89"/>
            <p:cNvSpPr>
              <a:spLocks noChangeArrowheads="1"/>
            </p:cNvSpPr>
            <p:nvPr/>
          </p:nvSpPr>
          <p:spPr bwMode="auto">
            <a:xfrm>
              <a:off x="2271" y="4246"/>
              <a:ext cx="20"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1" name="Rectangle 90"/>
            <p:cNvSpPr>
              <a:spLocks noChangeArrowheads="1"/>
            </p:cNvSpPr>
            <p:nvPr/>
          </p:nvSpPr>
          <p:spPr bwMode="auto">
            <a:xfrm>
              <a:off x="2716" y="0"/>
              <a:ext cx="20"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2" name="未知"/>
            <p:cNvSpPr>
              <a:spLocks noEditPoints="1"/>
            </p:cNvSpPr>
            <p:nvPr/>
          </p:nvSpPr>
          <p:spPr bwMode="auto">
            <a:xfrm>
              <a:off x="2716"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3" name="未知"/>
            <p:cNvSpPr>
              <a:spLocks noEditPoints="1"/>
            </p:cNvSpPr>
            <p:nvPr/>
          </p:nvSpPr>
          <p:spPr bwMode="auto">
            <a:xfrm>
              <a:off x="2716"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4" name="未知"/>
            <p:cNvSpPr>
              <a:spLocks noEditPoints="1"/>
            </p:cNvSpPr>
            <p:nvPr/>
          </p:nvSpPr>
          <p:spPr bwMode="auto">
            <a:xfrm>
              <a:off x="2716"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5" name="未知"/>
            <p:cNvSpPr>
              <a:spLocks noEditPoints="1"/>
            </p:cNvSpPr>
            <p:nvPr/>
          </p:nvSpPr>
          <p:spPr bwMode="auto">
            <a:xfrm>
              <a:off x="2716"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6" name="未知"/>
            <p:cNvSpPr>
              <a:spLocks noEditPoints="1"/>
            </p:cNvSpPr>
            <p:nvPr/>
          </p:nvSpPr>
          <p:spPr bwMode="auto">
            <a:xfrm>
              <a:off x="2716"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7" name="未知"/>
            <p:cNvSpPr>
              <a:spLocks noEditPoints="1"/>
            </p:cNvSpPr>
            <p:nvPr/>
          </p:nvSpPr>
          <p:spPr bwMode="auto">
            <a:xfrm>
              <a:off x="2716"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8" name="未知"/>
            <p:cNvSpPr>
              <a:spLocks noEditPoints="1"/>
            </p:cNvSpPr>
            <p:nvPr/>
          </p:nvSpPr>
          <p:spPr bwMode="auto">
            <a:xfrm>
              <a:off x="2716"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49" name="未知"/>
            <p:cNvSpPr>
              <a:spLocks noEditPoints="1"/>
            </p:cNvSpPr>
            <p:nvPr/>
          </p:nvSpPr>
          <p:spPr bwMode="auto">
            <a:xfrm>
              <a:off x="2716"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0" name="未知"/>
            <p:cNvSpPr>
              <a:spLocks noEditPoints="1"/>
            </p:cNvSpPr>
            <p:nvPr/>
          </p:nvSpPr>
          <p:spPr bwMode="auto">
            <a:xfrm>
              <a:off x="2716"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1" name="未知"/>
            <p:cNvSpPr>
              <a:spLocks noEditPoints="1"/>
            </p:cNvSpPr>
            <p:nvPr/>
          </p:nvSpPr>
          <p:spPr bwMode="auto">
            <a:xfrm>
              <a:off x="2716"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2" name="Rectangle 101"/>
            <p:cNvSpPr>
              <a:spLocks noChangeArrowheads="1"/>
            </p:cNvSpPr>
            <p:nvPr/>
          </p:nvSpPr>
          <p:spPr bwMode="auto">
            <a:xfrm>
              <a:off x="2716" y="4246"/>
              <a:ext cx="20"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3" name="Rectangle 102"/>
            <p:cNvSpPr>
              <a:spLocks noChangeArrowheads="1"/>
            </p:cNvSpPr>
            <p:nvPr/>
          </p:nvSpPr>
          <p:spPr bwMode="auto">
            <a:xfrm>
              <a:off x="3161" y="0"/>
              <a:ext cx="20"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4" name="未知"/>
            <p:cNvSpPr>
              <a:spLocks noEditPoints="1"/>
            </p:cNvSpPr>
            <p:nvPr/>
          </p:nvSpPr>
          <p:spPr bwMode="auto">
            <a:xfrm>
              <a:off x="316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5" name="未知"/>
            <p:cNvSpPr>
              <a:spLocks noEditPoints="1"/>
            </p:cNvSpPr>
            <p:nvPr/>
          </p:nvSpPr>
          <p:spPr bwMode="auto">
            <a:xfrm>
              <a:off x="316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6" name="未知"/>
            <p:cNvSpPr>
              <a:spLocks noEditPoints="1"/>
            </p:cNvSpPr>
            <p:nvPr/>
          </p:nvSpPr>
          <p:spPr bwMode="auto">
            <a:xfrm>
              <a:off x="316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7" name="未知"/>
            <p:cNvSpPr>
              <a:spLocks noEditPoints="1"/>
            </p:cNvSpPr>
            <p:nvPr/>
          </p:nvSpPr>
          <p:spPr bwMode="auto">
            <a:xfrm>
              <a:off x="316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8" name="未知"/>
            <p:cNvSpPr>
              <a:spLocks noEditPoints="1"/>
            </p:cNvSpPr>
            <p:nvPr/>
          </p:nvSpPr>
          <p:spPr bwMode="auto">
            <a:xfrm>
              <a:off x="316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59" name="未知"/>
            <p:cNvSpPr>
              <a:spLocks noEditPoints="1"/>
            </p:cNvSpPr>
            <p:nvPr/>
          </p:nvSpPr>
          <p:spPr bwMode="auto">
            <a:xfrm>
              <a:off x="316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0" name="未知"/>
            <p:cNvSpPr>
              <a:spLocks noEditPoints="1"/>
            </p:cNvSpPr>
            <p:nvPr/>
          </p:nvSpPr>
          <p:spPr bwMode="auto">
            <a:xfrm>
              <a:off x="316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1" name="未知"/>
            <p:cNvSpPr>
              <a:spLocks noEditPoints="1"/>
            </p:cNvSpPr>
            <p:nvPr/>
          </p:nvSpPr>
          <p:spPr bwMode="auto">
            <a:xfrm>
              <a:off x="316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2" name="未知"/>
            <p:cNvSpPr>
              <a:spLocks noEditPoints="1"/>
            </p:cNvSpPr>
            <p:nvPr/>
          </p:nvSpPr>
          <p:spPr bwMode="auto">
            <a:xfrm>
              <a:off x="316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3" name="未知"/>
            <p:cNvSpPr>
              <a:spLocks noEditPoints="1"/>
            </p:cNvSpPr>
            <p:nvPr/>
          </p:nvSpPr>
          <p:spPr bwMode="auto">
            <a:xfrm>
              <a:off x="316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4" name="Rectangle 113"/>
            <p:cNvSpPr>
              <a:spLocks noChangeArrowheads="1"/>
            </p:cNvSpPr>
            <p:nvPr/>
          </p:nvSpPr>
          <p:spPr bwMode="auto">
            <a:xfrm>
              <a:off x="3161" y="4246"/>
              <a:ext cx="20"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5" name="Rectangle 114"/>
            <p:cNvSpPr>
              <a:spLocks noChangeArrowheads="1"/>
            </p:cNvSpPr>
            <p:nvPr/>
          </p:nvSpPr>
          <p:spPr bwMode="auto">
            <a:xfrm>
              <a:off x="3611" y="0"/>
              <a:ext cx="20"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6" name="未知"/>
            <p:cNvSpPr>
              <a:spLocks noEditPoints="1"/>
            </p:cNvSpPr>
            <p:nvPr/>
          </p:nvSpPr>
          <p:spPr bwMode="auto">
            <a:xfrm>
              <a:off x="361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7" name="未知"/>
            <p:cNvSpPr>
              <a:spLocks noEditPoints="1"/>
            </p:cNvSpPr>
            <p:nvPr/>
          </p:nvSpPr>
          <p:spPr bwMode="auto">
            <a:xfrm>
              <a:off x="361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8" name="未知"/>
            <p:cNvSpPr>
              <a:spLocks noEditPoints="1"/>
            </p:cNvSpPr>
            <p:nvPr/>
          </p:nvSpPr>
          <p:spPr bwMode="auto">
            <a:xfrm>
              <a:off x="361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69" name="未知"/>
            <p:cNvSpPr>
              <a:spLocks noEditPoints="1"/>
            </p:cNvSpPr>
            <p:nvPr/>
          </p:nvSpPr>
          <p:spPr bwMode="auto">
            <a:xfrm>
              <a:off x="361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0" name="未知"/>
            <p:cNvSpPr>
              <a:spLocks noEditPoints="1"/>
            </p:cNvSpPr>
            <p:nvPr/>
          </p:nvSpPr>
          <p:spPr bwMode="auto">
            <a:xfrm>
              <a:off x="361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1" name="未知"/>
            <p:cNvSpPr>
              <a:spLocks noEditPoints="1"/>
            </p:cNvSpPr>
            <p:nvPr/>
          </p:nvSpPr>
          <p:spPr bwMode="auto">
            <a:xfrm>
              <a:off x="361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2" name="未知"/>
            <p:cNvSpPr>
              <a:spLocks noEditPoints="1"/>
            </p:cNvSpPr>
            <p:nvPr/>
          </p:nvSpPr>
          <p:spPr bwMode="auto">
            <a:xfrm>
              <a:off x="361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3" name="未知"/>
            <p:cNvSpPr>
              <a:spLocks noEditPoints="1"/>
            </p:cNvSpPr>
            <p:nvPr/>
          </p:nvSpPr>
          <p:spPr bwMode="auto">
            <a:xfrm>
              <a:off x="361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4" name="未知"/>
            <p:cNvSpPr>
              <a:spLocks noEditPoints="1"/>
            </p:cNvSpPr>
            <p:nvPr/>
          </p:nvSpPr>
          <p:spPr bwMode="auto">
            <a:xfrm>
              <a:off x="361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5" name="未知"/>
            <p:cNvSpPr>
              <a:spLocks noEditPoints="1"/>
            </p:cNvSpPr>
            <p:nvPr/>
          </p:nvSpPr>
          <p:spPr bwMode="auto">
            <a:xfrm>
              <a:off x="361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6" name="Rectangle 125"/>
            <p:cNvSpPr>
              <a:spLocks noChangeArrowheads="1"/>
            </p:cNvSpPr>
            <p:nvPr/>
          </p:nvSpPr>
          <p:spPr bwMode="auto">
            <a:xfrm>
              <a:off x="3611" y="4246"/>
              <a:ext cx="20"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7" name="Rectangle 126"/>
            <p:cNvSpPr>
              <a:spLocks noChangeArrowheads="1"/>
            </p:cNvSpPr>
            <p:nvPr/>
          </p:nvSpPr>
          <p:spPr bwMode="auto">
            <a:xfrm>
              <a:off x="4056" y="0"/>
              <a:ext cx="20"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8" name="未知"/>
            <p:cNvSpPr>
              <a:spLocks noEditPoints="1"/>
            </p:cNvSpPr>
            <p:nvPr/>
          </p:nvSpPr>
          <p:spPr bwMode="auto">
            <a:xfrm>
              <a:off x="4056"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79" name="未知"/>
            <p:cNvSpPr>
              <a:spLocks noEditPoints="1"/>
            </p:cNvSpPr>
            <p:nvPr/>
          </p:nvSpPr>
          <p:spPr bwMode="auto">
            <a:xfrm>
              <a:off x="4056"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0" name="未知"/>
            <p:cNvSpPr>
              <a:spLocks noEditPoints="1"/>
            </p:cNvSpPr>
            <p:nvPr/>
          </p:nvSpPr>
          <p:spPr bwMode="auto">
            <a:xfrm>
              <a:off x="4056"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1" name="未知"/>
            <p:cNvSpPr>
              <a:spLocks noEditPoints="1"/>
            </p:cNvSpPr>
            <p:nvPr/>
          </p:nvSpPr>
          <p:spPr bwMode="auto">
            <a:xfrm>
              <a:off x="4056"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2" name="未知"/>
            <p:cNvSpPr>
              <a:spLocks noEditPoints="1"/>
            </p:cNvSpPr>
            <p:nvPr/>
          </p:nvSpPr>
          <p:spPr bwMode="auto">
            <a:xfrm>
              <a:off x="4056"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3" name="未知"/>
            <p:cNvSpPr>
              <a:spLocks noEditPoints="1"/>
            </p:cNvSpPr>
            <p:nvPr/>
          </p:nvSpPr>
          <p:spPr bwMode="auto">
            <a:xfrm>
              <a:off x="4056"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4" name="未知"/>
            <p:cNvSpPr>
              <a:spLocks noEditPoints="1"/>
            </p:cNvSpPr>
            <p:nvPr/>
          </p:nvSpPr>
          <p:spPr bwMode="auto">
            <a:xfrm>
              <a:off x="4056"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5" name="未知"/>
            <p:cNvSpPr>
              <a:spLocks noEditPoints="1"/>
            </p:cNvSpPr>
            <p:nvPr/>
          </p:nvSpPr>
          <p:spPr bwMode="auto">
            <a:xfrm>
              <a:off x="4056"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6" name="未知"/>
            <p:cNvSpPr>
              <a:spLocks noEditPoints="1"/>
            </p:cNvSpPr>
            <p:nvPr/>
          </p:nvSpPr>
          <p:spPr bwMode="auto">
            <a:xfrm>
              <a:off x="4056"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7" name="未知"/>
            <p:cNvSpPr>
              <a:spLocks noEditPoints="1"/>
            </p:cNvSpPr>
            <p:nvPr/>
          </p:nvSpPr>
          <p:spPr bwMode="auto">
            <a:xfrm>
              <a:off x="4056"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8" name="Rectangle 137"/>
            <p:cNvSpPr>
              <a:spLocks noChangeArrowheads="1"/>
            </p:cNvSpPr>
            <p:nvPr/>
          </p:nvSpPr>
          <p:spPr bwMode="auto">
            <a:xfrm>
              <a:off x="4056" y="4246"/>
              <a:ext cx="20"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89" name="Rectangle 138"/>
            <p:cNvSpPr>
              <a:spLocks noChangeArrowheads="1"/>
            </p:cNvSpPr>
            <p:nvPr/>
          </p:nvSpPr>
          <p:spPr bwMode="auto">
            <a:xfrm>
              <a:off x="4501" y="0"/>
              <a:ext cx="20"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0" name="未知"/>
            <p:cNvSpPr>
              <a:spLocks noEditPoints="1"/>
            </p:cNvSpPr>
            <p:nvPr/>
          </p:nvSpPr>
          <p:spPr bwMode="auto">
            <a:xfrm>
              <a:off x="450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1" name="未知"/>
            <p:cNvSpPr>
              <a:spLocks noEditPoints="1"/>
            </p:cNvSpPr>
            <p:nvPr/>
          </p:nvSpPr>
          <p:spPr bwMode="auto">
            <a:xfrm>
              <a:off x="450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2" name="未知"/>
            <p:cNvSpPr>
              <a:spLocks noEditPoints="1"/>
            </p:cNvSpPr>
            <p:nvPr/>
          </p:nvSpPr>
          <p:spPr bwMode="auto">
            <a:xfrm>
              <a:off x="450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3" name="未知"/>
            <p:cNvSpPr>
              <a:spLocks noEditPoints="1"/>
            </p:cNvSpPr>
            <p:nvPr/>
          </p:nvSpPr>
          <p:spPr bwMode="auto">
            <a:xfrm>
              <a:off x="450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4" name="未知"/>
            <p:cNvSpPr>
              <a:spLocks noEditPoints="1"/>
            </p:cNvSpPr>
            <p:nvPr/>
          </p:nvSpPr>
          <p:spPr bwMode="auto">
            <a:xfrm>
              <a:off x="450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5" name="未知"/>
            <p:cNvSpPr>
              <a:spLocks noEditPoints="1"/>
            </p:cNvSpPr>
            <p:nvPr/>
          </p:nvSpPr>
          <p:spPr bwMode="auto">
            <a:xfrm>
              <a:off x="450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6" name="未知"/>
            <p:cNvSpPr>
              <a:spLocks noEditPoints="1"/>
            </p:cNvSpPr>
            <p:nvPr/>
          </p:nvSpPr>
          <p:spPr bwMode="auto">
            <a:xfrm>
              <a:off x="450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7" name="未知"/>
            <p:cNvSpPr>
              <a:spLocks noEditPoints="1"/>
            </p:cNvSpPr>
            <p:nvPr/>
          </p:nvSpPr>
          <p:spPr bwMode="auto">
            <a:xfrm>
              <a:off x="450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8" name="未知"/>
            <p:cNvSpPr>
              <a:spLocks noEditPoints="1"/>
            </p:cNvSpPr>
            <p:nvPr/>
          </p:nvSpPr>
          <p:spPr bwMode="auto">
            <a:xfrm>
              <a:off x="450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99" name="未知"/>
            <p:cNvSpPr>
              <a:spLocks noEditPoints="1"/>
            </p:cNvSpPr>
            <p:nvPr/>
          </p:nvSpPr>
          <p:spPr bwMode="auto">
            <a:xfrm>
              <a:off x="450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0" name="Rectangle 149"/>
            <p:cNvSpPr>
              <a:spLocks noChangeArrowheads="1"/>
            </p:cNvSpPr>
            <p:nvPr/>
          </p:nvSpPr>
          <p:spPr bwMode="auto">
            <a:xfrm>
              <a:off x="4501" y="4246"/>
              <a:ext cx="20"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1" name="Rectangle 150"/>
            <p:cNvSpPr>
              <a:spLocks noChangeArrowheads="1"/>
            </p:cNvSpPr>
            <p:nvPr/>
          </p:nvSpPr>
          <p:spPr bwMode="auto">
            <a:xfrm>
              <a:off x="4951" y="0"/>
              <a:ext cx="20" cy="10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2" name="未知"/>
            <p:cNvSpPr>
              <a:spLocks noEditPoints="1"/>
            </p:cNvSpPr>
            <p:nvPr/>
          </p:nvSpPr>
          <p:spPr bwMode="auto">
            <a:xfrm>
              <a:off x="495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3" name="未知"/>
            <p:cNvSpPr>
              <a:spLocks noEditPoints="1"/>
            </p:cNvSpPr>
            <p:nvPr/>
          </p:nvSpPr>
          <p:spPr bwMode="auto">
            <a:xfrm>
              <a:off x="495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4" name="未知"/>
            <p:cNvSpPr>
              <a:spLocks noEditPoints="1"/>
            </p:cNvSpPr>
            <p:nvPr/>
          </p:nvSpPr>
          <p:spPr bwMode="auto">
            <a:xfrm>
              <a:off x="495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5" name="未知"/>
            <p:cNvSpPr>
              <a:spLocks noEditPoints="1"/>
            </p:cNvSpPr>
            <p:nvPr/>
          </p:nvSpPr>
          <p:spPr bwMode="auto">
            <a:xfrm>
              <a:off x="495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6" name="未知"/>
            <p:cNvSpPr>
              <a:spLocks noEditPoints="1"/>
            </p:cNvSpPr>
            <p:nvPr/>
          </p:nvSpPr>
          <p:spPr bwMode="auto">
            <a:xfrm>
              <a:off x="495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7" name="未知"/>
            <p:cNvSpPr>
              <a:spLocks noEditPoints="1"/>
            </p:cNvSpPr>
            <p:nvPr/>
          </p:nvSpPr>
          <p:spPr bwMode="auto">
            <a:xfrm>
              <a:off x="495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8" name="未知"/>
            <p:cNvSpPr>
              <a:spLocks noEditPoints="1"/>
            </p:cNvSpPr>
            <p:nvPr/>
          </p:nvSpPr>
          <p:spPr bwMode="auto">
            <a:xfrm>
              <a:off x="495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09" name="未知"/>
            <p:cNvSpPr>
              <a:spLocks noEditPoints="1"/>
            </p:cNvSpPr>
            <p:nvPr/>
          </p:nvSpPr>
          <p:spPr bwMode="auto">
            <a:xfrm>
              <a:off x="495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10" name="未知"/>
            <p:cNvSpPr>
              <a:spLocks noEditPoints="1"/>
            </p:cNvSpPr>
            <p:nvPr/>
          </p:nvSpPr>
          <p:spPr bwMode="auto">
            <a:xfrm>
              <a:off x="495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11" name="未知"/>
            <p:cNvSpPr>
              <a:spLocks noEditPoints="1"/>
            </p:cNvSpPr>
            <p:nvPr/>
          </p:nvSpPr>
          <p:spPr bwMode="auto">
            <a:xfrm>
              <a:off x="495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12" name="Rectangle 161"/>
            <p:cNvSpPr>
              <a:spLocks noChangeArrowheads="1"/>
            </p:cNvSpPr>
            <p:nvPr/>
          </p:nvSpPr>
          <p:spPr bwMode="auto">
            <a:xfrm>
              <a:off x="4951" y="4246"/>
              <a:ext cx="20" cy="51"/>
            </a:xfrm>
            <a:prstGeom prst="rect">
              <a:avLst/>
            </a:prstGeom>
            <a:solidFill>
              <a:schemeClr val="bg2">
                <a:alpha val="50000"/>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13" name="未知"/>
            <p:cNvSpPr/>
            <p:nvPr/>
          </p:nvSpPr>
          <p:spPr bwMode="auto">
            <a:xfrm>
              <a:off x="0" y="3281"/>
              <a:ext cx="20" cy="10"/>
            </a:xfrm>
            <a:custGeom>
              <a:avLst/>
              <a:gdLst/>
              <a:ahLst/>
              <a:cxnLst>
                <a:cxn ang="0">
                  <a:pos x="0" y="1"/>
                </a:cxn>
                <a:cxn ang="0">
                  <a:pos x="0" y="1"/>
                </a:cxn>
              </a:cxnLst>
              <a:rect l="0" t="0" r="r" b="b"/>
              <a:pathLst>
                <a:path w="4" h="2">
                  <a:moveTo>
                    <a:pt x="0" y="1"/>
                  </a:moveTo>
                  <a:cubicBezTo>
                    <a:pt x="1" y="2"/>
                    <a:pt x="4" y="0"/>
                    <a:pt x="0" y="1"/>
                  </a:cubicBezTo>
                  <a:close/>
                </a:path>
              </a:pathLst>
            </a:custGeom>
            <a:solidFill>
              <a:schemeClr val="bg2">
                <a:alpha val="50000"/>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4101" name="Group 168"/>
          <p:cNvGrpSpPr/>
          <p:nvPr/>
        </p:nvGrpSpPr>
        <p:grpSpPr>
          <a:xfrm>
            <a:off x="152400" y="4724400"/>
            <a:ext cx="1685925" cy="1557338"/>
            <a:chOff x="0" y="0"/>
            <a:chExt cx="1062" cy="981"/>
          </a:xfrm>
        </p:grpSpPr>
        <p:sp>
          <p:nvSpPr>
            <p:cNvPr id="415" name="未知"/>
            <p:cNvSpPr/>
            <p:nvPr/>
          </p:nvSpPr>
          <p:spPr bwMode="auto">
            <a:xfrm>
              <a:off x="25" y="0"/>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16" name="未知"/>
            <p:cNvSpPr>
              <a:spLocks noEditPoints="1"/>
            </p:cNvSpPr>
            <p:nvPr/>
          </p:nvSpPr>
          <p:spPr bwMode="auto">
            <a:xfrm>
              <a:off x="0" y="5"/>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17" name="未知"/>
            <p:cNvSpPr/>
            <p:nvPr/>
          </p:nvSpPr>
          <p:spPr bwMode="auto">
            <a:xfrm>
              <a:off x="252" y="470"/>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18" name="未知"/>
            <p:cNvSpPr/>
            <p:nvPr/>
          </p:nvSpPr>
          <p:spPr bwMode="auto">
            <a:xfrm>
              <a:off x="171" y="511"/>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19" name="未知"/>
            <p:cNvSpPr/>
            <p:nvPr/>
          </p:nvSpPr>
          <p:spPr bwMode="auto">
            <a:xfrm>
              <a:off x="126" y="238"/>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0" name="未知"/>
            <p:cNvSpPr/>
            <p:nvPr/>
          </p:nvSpPr>
          <p:spPr bwMode="auto">
            <a:xfrm>
              <a:off x="404" y="561"/>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1" name="未知"/>
            <p:cNvSpPr/>
            <p:nvPr/>
          </p:nvSpPr>
          <p:spPr bwMode="auto">
            <a:xfrm>
              <a:off x="809" y="374"/>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2" name="未知"/>
            <p:cNvSpPr/>
            <p:nvPr/>
          </p:nvSpPr>
          <p:spPr bwMode="auto">
            <a:xfrm>
              <a:off x="869" y="369"/>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3" name="未知"/>
            <p:cNvSpPr/>
            <p:nvPr/>
          </p:nvSpPr>
          <p:spPr bwMode="auto">
            <a:xfrm>
              <a:off x="864" y="420"/>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4" name="未知"/>
            <p:cNvSpPr/>
            <p:nvPr/>
          </p:nvSpPr>
          <p:spPr bwMode="auto">
            <a:xfrm>
              <a:off x="748" y="501"/>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5" name="未知"/>
            <p:cNvSpPr/>
            <p:nvPr/>
          </p:nvSpPr>
          <p:spPr bwMode="auto">
            <a:xfrm>
              <a:off x="773" y="556"/>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6" name="未知"/>
            <p:cNvSpPr/>
            <p:nvPr/>
          </p:nvSpPr>
          <p:spPr bwMode="auto">
            <a:xfrm>
              <a:off x="763" y="602"/>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7" name="未知"/>
            <p:cNvSpPr/>
            <p:nvPr/>
          </p:nvSpPr>
          <p:spPr bwMode="auto">
            <a:xfrm>
              <a:off x="900" y="521"/>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sp>
        <p:nvSpPr>
          <p:cNvPr id="3235" name="Rectangle 163"/>
          <p:cNvSpPr>
            <a:spLocks noGrp="1" noRot="1" noChangeArrowheads="1"/>
          </p:cNvSpPr>
          <p:nvPr>
            <p:ph type="ctrTitle"/>
          </p:nvPr>
        </p:nvSpPr>
        <p:spPr>
          <a:xfrm>
            <a:off x="685800" y="2057400"/>
            <a:ext cx="7772400" cy="1143000"/>
          </a:xfrm>
        </p:spPr>
        <p:txBody>
          <a:bodyPr/>
          <a:lstStyle>
            <a:lvl1pPr>
              <a:defRPr/>
            </a:lvl1pPr>
          </a:lstStyle>
          <a:p>
            <a:r>
              <a:rPr lang="zh-CN" altLang="en-US"/>
              <a:t>单击此处编辑母版标题样式</a:t>
            </a:r>
            <a:endParaRPr lang="zh-CN" altLang="en-US"/>
          </a:p>
        </p:txBody>
      </p:sp>
      <p:sp>
        <p:nvSpPr>
          <p:cNvPr id="3239" name="Rectangle 167"/>
          <p:cNvSpPr>
            <a:spLocks noGrp="1" noRot="1" noChangeArrowheads="1"/>
          </p:cNvSpPr>
          <p:nvPr>
            <p:ph type="subTitle" idx="1"/>
          </p:nvPr>
        </p:nvSpPr>
        <p:spPr>
          <a:xfrm>
            <a:off x="1371600" y="3505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428" name="Rectangle 164"/>
          <p:cNvSpPr>
            <a:spLocks noGrp="1" noChangeArrowheads="1"/>
          </p:cNvSpPr>
          <p:nvPr>
            <p:ph type="dt" sz="half" idx="2"/>
          </p:nvPr>
        </p:nvSpPr>
        <p:spPr bwMode="auto">
          <a:xfrm>
            <a:off x="301625" y="6248400"/>
            <a:ext cx="2289175" cy="47625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0E51A12-83D5-4BF2-A5AE-EBDC907991DE}"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29" name="Rectangle 165"/>
          <p:cNvSpPr>
            <a:spLocks noGrp="1" noChangeArrowheads="1"/>
          </p:cNvSpPr>
          <p:nvPr>
            <p:ph type="ftr" sz="quarter" idx="3"/>
          </p:nvPr>
        </p:nvSpPr>
        <p:spPr bwMode="auto">
          <a:xfrm>
            <a:off x="3124200" y="6248400"/>
            <a:ext cx="2895600" cy="47625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30" name="Rectangle 166"/>
          <p:cNvSpPr>
            <a:spLocks noGrp="1" noChangeArrowheads="1"/>
          </p:cNvSpPr>
          <p:nvPr>
            <p:ph type="sldNum" sz="quarter" idx="4"/>
          </p:nvPr>
        </p:nvSpPr>
        <p:spPr bwMode="auto">
          <a:xfrm>
            <a:off x="6553200" y="6248400"/>
            <a:ext cx="2289175" cy="476250"/>
          </a:xfrm>
          <a:prstGeom prst="rect">
            <a:avLst/>
          </a:prstGeom>
          <a:noFill/>
          <a:ln>
            <a:miter lim="800000"/>
          </a:ln>
        </p:spPr>
        <p:txBody>
          <a:bodyPr vert="horz" wrap="square" lIns="91440" tIns="45720" rIns="91440" bIns="45720" numCol="1" anchor="t" anchorCtr="0" compatLnSpc="1"/>
          <a:p>
            <a:pPr algn="r"/>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40005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62500" y="1600200"/>
            <a:ext cx="40005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9" name="灯片编号占位符 8"/>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 name="灯片编号占位符 4"/>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8450" y="228600"/>
            <a:ext cx="6253163"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8153400" cy="44989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2.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1" name="Rectangle 25"/>
          <p:cNvSpPr>
            <a:spLocks noGrp="1"/>
          </p:cNvSpPr>
          <p:nvPr>
            <p:ph type="title"/>
          </p:nvPr>
        </p:nvSpPr>
        <p:spPr>
          <a:xfrm>
            <a:off x="1173163" y="4572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2" name="Rectangle 26"/>
          <p:cNvSpPr>
            <a:spLocks noGrp="1"/>
          </p:cNvSpPr>
          <p:nvPr>
            <p:ph type="body" idx="1"/>
          </p:nvPr>
        </p:nvSpPr>
        <p:spPr>
          <a:xfrm>
            <a:off x="1173163"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33" name="图片 3" descr="三角形透明底"/>
          <p:cNvPicPr>
            <a:picLocks noChangeAspect="1"/>
          </p:cNvPicPr>
          <p:nvPr userDrawn="1">
            <p:custDataLst>
              <p:tags r:id="rId12"/>
            </p:custDataLst>
          </p:nvPr>
        </p:nvPicPr>
        <p:blipFill>
          <a:blip r:embed="rId13"/>
          <a:stretch>
            <a:fillRect/>
          </a:stretch>
        </p:blipFill>
        <p:spPr>
          <a:xfrm>
            <a:off x="179705" y="0"/>
            <a:ext cx="1483360" cy="556260"/>
          </a:xfrm>
          <a:prstGeom prst="rect">
            <a:avLst/>
          </a:prstGeom>
          <a:noFill/>
          <a:ln w="9525">
            <a:noFill/>
          </a:ln>
        </p:spPr>
      </p:pic>
      <p:sp>
        <p:nvSpPr>
          <p:cNvPr id="1028" name="文本框 13"/>
          <p:cNvSpPr txBox="1"/>
          <p:nvPr userDrawn="1">
            <p:custDataLst>
              <p:tags r:id="rId14"/>
            </p:custDataLst>
          </p:nvPr>
        </p:nvSpPr>
        <p:spPr>
          <a:xfrm>
            <a:off x="6649085" y="6381115"/>
            <a:ext cx="2296795" cy="306705"/>
          </a:xfrm>
          <a:prstGeom prst="rect">
            <a:avLst/>
          </a:prstGeom>
          <a:noFill/>
          <a:ln w="9525">
            <a:noFill/>
          </a:ln>
        </p:spPr>
        <p:txBody>
          <a:bodyPr>
            <a:no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rPr>
              <a:t>www.leanplants.com</a:t>
            </a:r>
            <a:endParaRPr kumimoji="0" lang="en-US" altLang="zh-CN" sz="18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074" name="Group 2"/>
          <p:cNvGrpSpPr/>
          <p:nvPr/>
        </p:nvGrpSpPr>
        <p:grpSpPr>
          <a:xfrm>
            <a:off x="566738" y="0"/>
            <a:ext cx="7891462" cy="6821488"/>
            <a:chOff x="0" y="0"/>
            <a:chExt cx="4971" cy="4297"/>
          </a:xfrm>
        </p:grpSpPr>
        <p:sp>
          <p:nvSpPr>
            <p:cNvPr id="2051" name="Rectangle 3"/>
            <p:cNvSpPr>
              <a:spLocks noChangeArrowheads="1"/>
            </p:cNvSpPr>
            <p:nvPr/>
          </p:nvSpPr>
          <p:spPr bwMode="auto">
            <a:xfrm>
              <a:off x="35" y="0"/>
              <a:ext cx="21"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52" name="未知"/>
            <p:cNvSpPr>
              <a:spLocks noEditPoints="1"/>
            </p:cNvSpPr>
            <p:nvPr/>
          </p:nvSpPr>
          <p:spPr bwMode="auto">
            <a:xfrm>
              <a:off x="35"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53" name="未知"/>
            <p:cNvSpPr>
              <a:spLocks noEditPoints="1"/>
            </p:cNvSpPr>
            <p:nvPr/>
          </p:nvSpPr>
          <p:spPr bwMode="auto">
            <a:xfrm>
              <a:off x="35"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54" name="未知"/>
            <p:cNvSpPr>
              <a:spLocks noEditPoints="1"/>
            </p:cNvSpPr>
            <p:nvPr/>
          </p:nvSpPr>
          <p:spPr bwMode="auto">
            <a:xfrm>
              <a:off x="35"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55" name="未知"/>
            <p:cNvSpPr>
              <a:spLocks noEditPoints="1"/>
            </p:cNvSpPr>
            <p:nvPr/>
          </p:nvSpPr>
          <p:spPr bwMode="auto">
            <a:xfrm>
              <a:off x="35"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56" name="未知"/>
            <p:cNvSpPr>
              <a:spLocks noEditPoints="1"/>
            </p:cNvSpPr>
            <p:nvPr/>
          </p:nvSpPr>
          <p:spPr bwMode="auto">
            <a:xfrm>
              <a:off x="35"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57" name="未知"/>
            <p:cNvSpPr>
              <a:spLocks noEditPoints="1"/>
            </p:cNvSpPr>
            <p:nvPr/>
          </p:nvSpPr>
          <p:spPr bwMode="auto">
            <a:xfrm>
              <a:off x="35"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58" name="未知"/>
            <p:cNvSpPr>
              <a:spLocks noEditPoints="1"/>
            </p:cNvSpPr>
            <p:nvPr/>
          </p:nvSpPr>
          <p:spPr bwMode="auto">
            <a:xfrm>
              <a:off x="35"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59" name="未知"/>
            <p:cNvSpPr>
              <a:spLocks noEditPoints="1"/>
            </p:cNvSpPr>
            <p:nvPr/>
          </p:nvSpPr>
          <p:spPr bwMode="auto">
            <a:xfrm>
              <a:off x="35"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0" name="未知"/>
            <p:cNvSpPr>
              <a:spLocks noEditPoints="1"/>
            </p:cNvSpPr>
            <p:nvPr/>
          </p:nvSpPr>
          <p:spPr bwMode="auto">
            <a:xfrm>
              <a:off x="35"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1" name="未知"/>
            <p:cNvSpPr>
              <a:spLocks noEditPoints="1"/>
            </p:cNvSpPr>
            <p:nvPr/>
          </p:nvSpPr>
          <p:spPr bwMode="auto">
            <a:xfrm>
              <a:off x="35"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2" name="Rectangle 14"/>
            <p:cNvSpPr>
              <a:spLocks noChangeArrowheads="1"/>
            </p:cNvSpPr>
            <p:nvPr/>
          </p:nvSpPr>
          <p:spPr bwMode="auto">
            <a:xfrm>
              <a:off x="35" y="4246"/>
              <a:ext cx="21"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3" name="Rectangle 15"/>
            <p:cNvSpPr>
              <a:spLocks noChangeArrowheads="1"/>
            </p:cNvSpPr>
            <p:nvPr/>
          </p:nvSpPr>
          <p:spPr bwMode="auto">
            <a:xfrm>
              <a:off x="480" y="0"/>
              <a:ext cx="21"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4" name="未知"/>
            <p:cNvSpPr>
              <a:spLocks noEditPoints="1"/>
            </p:cNvSpPr>
            <p:nvPr/>
          </p:nvSpPr>
          <p:spPr bwMode="auto">
            <a:xfrm>
              <a:off x="480"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5" name="未知"/>
            <p:cNvSpPr>
              <a:spLocks noEditPoints="1"/>
            </p:cNvSpPr>
            <p:nvPr/>
          </p:nvSpPr>
          <p:spPr bwMode="auto">
            <a:xfrm>
              <a:off x="480"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6" name="未知"/>
            <p:cNvSpPr>
              <a:spLocks noEditPoints="1"/>
            </p:cNvSpPr>
            <p:nvPr/>
          </p:nvSpPr>
          <p:spPr bwMode="auto">
            <a:xfrm>
              <a:off x="480"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7" name="未知"/>
            <p:cNvSpPr>
              <a:spLocks noEditPoints="1"/>
            </p:cNvSpPr>
            <p:nvPr/>
          </p:nvSpPr>
          <p:spPr bwMode="auto">
            <a:xfrm>
              <a:off x="480"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8" name="未知"/>
            <p:cNvSpPr>
              <a:spLocks noEditPoints="1"/>
            </p:cNvSpPr>
            <p:nvPr/>
          </p:nvSpPr>
          <p:spPr bwMode="auto">
            <a:xfrm>
              <a:off x="480"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69" name="未知"/>
            <p:cNvSpPr>
              <a:spLocks noEditPoints="1"/>
            </p:cNvSpPr>
            <p:nvPr/>
          </p:nvSpPr>
          <p:spPr bwMode="auto">
            <a:xfrm>
              <a:off x="480"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0" name="未知"/>
            <p:cNvSpPr>
              <a:spLocks noEditPoints="1"/>
            </p:cNvSpPr>
            <p:nvPr/>
          </p:nvSpPr>
          <p:spPr bwMode="auto">
            <a:xfrm>
              <a:off x="480"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1" name="未知"/>
            <p:cNvSpPr>
              <a:spLocks noEditPoints="1"/>
            </p:cNvSpPr>
            <p:nvPr/>
          </p:nvSpPr>
          <p:spPr bwMode="auto">
            <a:xfrm>
              <a:off x="480"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2" name="未知"/>
            <p:cNvSpPr>
              <a:spLocks noEditPoints="1"/>
            </p:cNvSpPr>
            <p:nvPr/>
          </p:nvSpPr>
          <p:spPr bwMode="auto">
            <a:xfrm>
              <a:off x="480"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3" name="未知"/>
            <p:cNvSpPr>
              <a:spLocks noEditPoints="1"/>
            </p:cNvSpPr>
            <p:nvPr/>
          </p:nvSpPr>
          <p:spPr bwMode="auto">
            <a:xfrm>
              <a:off x="480"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4" name="Rectangle 26"/>
            <p:cNvSpPr>
              <a:spLocks noChangeArrowheads="1"/>
            </p:cNvSpPr>
            <p:nvPr/>
          </p:nvSpPr>
          <p:spPr bwMode="auto">
            <a:xfrm>
              <a:off x="480" y="4246"/>
              <a:ext cx="21"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5" name="Rectangle 27"/>
            <p:cNvSpPr>
              <a:spLocks noChangeArrowheads="1"/>
            </p:cNvSpPr>
            <p:nvPr/>
          </p:nvSpPr>
          <p:spPr bwMode="auto">
            <a:xfrm>
              <a:off x="930" y="0"/>
              <a:ext cx="21"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6" name="未知"/>
            <p:cNvSpPr>
              <a:spLocks noEditPoints="1"/>
            </p:cNvSpPr>
            <p:nvPr/>
          </p:nvSpPr>
          <p:spPr bwMode="auto">
            <a:xfrm>
              <a:off x="930"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7" name="未知"/>
            <p:cNvSpPr>
              <a:spLocks noEditPoints="1"/>
            </p:cNvSpPr>
            <p:nvPr/>
          </p:nvSpPr>
          <p:spPr bwMode="auto">
            <a:xfrm>
              <a:off x="930"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8" name="未知"/>
            <p:cNvSpPr>
              <a:spLocks noEditPoints="1"/>
            </p:cNvSpPr>
            <p:nvPr/>
          </p:nvSpPr>
          <p:spPr bwMode="auto">
            <a:xfrm>
              <a:off x="930"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79" name="未知"/>
            <p:cNvSpPr>
              <a:spLocks noEditPoints="1"/>
            </p:cNvSpPr>
            <p:nvPr/>
          </p:nvSpPr>
          <p:spPr bwMode="auto">
            <a:xfrm>
              <a:off x="930"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0" name="未知"/>
            <p:cNvSpPr>
              <a:spLocks noEditPoints="1"/>
            </p:cNvSpPr>
            <p:nvPr/>
          </p:nvSpPr>
          <p:spPr bwMode="auto">
            <a:xfrm>
              <a:off x="930"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1" name="未知"/>
            <p:cNvSpPr>
              <a:spLocks noEditPoints="1"/>
            </p:cNvSpPr>
            <p:nvPr/>
          </p:nvSpPr>
          <p:spPr bwMode="auto">
            <a:xfrm>
              <a:off x="930"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2" name="未知"/>
            <p:cNvSpPr>
              <a:spLocks noEditPoints="1"/>
            </p:cNvSpPr>
            <p:nvPr/>
          </p:nvSpPr>
          <p:spPr bwMode="auto">
            <a:xfrm>
              <a:off x="930"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3" name="未知"/>
            <p:cNvSpPr>
              <a:spLocks noEditPoints="1"/>
            </p:cNvSpPr>
            <p:nvPr/>
          </p:nvSpPr>
          <p:spPr bwMode="auto">
            <a:xfrm>
              <a:off x="930"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4" name="未知"/>
            <p:cNvSpPr>
              <a:spLocks noEditPoints="1"/>
            </p:cNvSpPr>
            <p:nvPr/>
          </p:nvSpPr>
          <p:spPr bwMode="auto">
            <a:xfrm>
              <a:off x="930"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5" name="未知"/>
            <p:cNvSpPr>
              <a:spLocks noEditPoints="1"/>
            </p:cNvSpPr>
            <p:nvPr/>
          </p:nvSpPr>
          <p:spPr bwMode="auto">
            <a:xfrm>
              <a:off x="930"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6" name="Rectangle 38"/>
            <p:cNvSpPr>
              <a:spLocks noChangeArrowheads="1"/>
            </p:cNvSpPr>
            <p:nvPr/>
          </p:nvSpPr>
          <p:spPr bwMode="auto">
            <a:xfrm>
              <a:off x="930" y="4246"/>
              <a:ext cx="21"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7" name="Rectangle 39"/>
            <p:cNvSpPr>
              <a:spLocks noChangeArrowheads="1"/>
            </p:cNvSpPr>
            <p:nvPr/>
          </p:nvSpPr>
          <p:spPr bwMode="auto">
            <a:xfrm>
              <a:off x="1375" y="0"/>
              <a:ext cx="21"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8" name="未知"/>
            <p:cNvSpPr>
              <a:spLocks noEditPoints="1"/>
            </p:cNvSpPr>
            <p:nvPr/>
          </p:nvSpPr>
          <p:spPr bwMode="auto">
            <a:xfrm>
              <a:off x="1375"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89" name="未知"/>
            <p:cNvSpPr>
              <a:spLocks noEditPoints="1"/>
            </p:cNvSpPr>
            <p:nvPr/>
          </p:nvSpPr>
          <p:spPr bwMode="auto">
            <a:xfrm>
              <a:off x="1375"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0" name="未知"/>
            <p:cNvSpPr>
              <a:spLocks noEditPoints="1"/>
            </p:cNvSpPr>
            <p:nvPr/>
          </p:nvSpPr>
          <p:spPr bwMode="auto">
            <a:xfrm>
              <a:off x="1375"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1" name="未知"/>
            <p:cNvSpPr>
              <a:spLocks noEditPoints="1"/>
            </p:cNvSpPr>
            <p:nvPr/>
          </p:nvSpPr>
          <p:spPr bwMode="auto">
            <a:xfrm>
              <a:off x="1375"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2" name="未知"/>
            <p:cNvSpPr>
              <a:spLocks noEditPoints="1"/>
            </p:cNvSpPr>
            <p:nvPr/>
          </p:nvSpPr>
          <p:spPr bwMode="auto">
            <a:xfrm>
              <a:off x="1375"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3" name="未知"/>
            <p:cNvSpPr>
              <a:spLocks noEditPoints="1"/>
            </p:cNvSpPr>
            <p:nvPr/>
          </p:nvSpPr>
          <p:spPr bwMode="auto">
            <a:xfrm>
              <a:off x="1375"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4" name="未知"/>
            <p:cNvSpPr>
              <a:spLocks noEditPoints="1"/>
            </p:cNvSpPr>
            <p:nvPr/>
          </p:nvSpPr>
          <p:spPr bwMode="auto">
            <a:xfrm>
              <a:off x="1375"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5" name="未知"/>
            <p:cNvSpPr>
              <a:spLocks noEditPoints="1"/>
            </p:cNvSpPr>
            <p:nvPr/>
          </p:nvSpPr>
          <p:spPr bwMode="auto">
            <a:xfrm>
              <a:off x="1375"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6" name="未知"/>
            <p:cNvSpPr>
              <a:spLocks noEditPoints="1"/>
            </p:cNvSpPr>
            <p:nvPr/>
          </p:nvSpPr>
          <p:spPr bwMode="auto">
            <a:xfrm>
              <a:off x="1375"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7" name="未知"/>
            <p:cNvSpPr>
              <a:spLocks noEditPoints="1"/>
            </p:cNvSpPr>
            <p:nvPr/>
          </p:nvSpPr>
          <p:spPr bwMode="auto">
            <a:xfrm>
              <a:off x="1375"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8" name="Rectangle 50"/>
            <p:cNvSpPr>
              <a:spLocks noChangeArrowheads="1"/>
            </p:cNvSpPr>
            <p:nvPr/>
          </p:nvSpPr>
          <p:spPr bwMode="auto">
            <a:xfrm>
              <a:off x="1375" y="4246"/>
              <a:ext cx="21"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099" name="Rectangle 51"/>
            <p:cNvSpPr>
              <a:spLocks noChangeArrowheads="1"/>
            </p:cNvSpPr>
            <p:nvPr/>
          </p:nvSpPr>
          <p:spPr bwMode="auto">
            <a:xfrm>
              <a:off x="1820" y="0"/>
              <a:ext cx="21"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0" name="未知"/>
            <p:cNvSpPr>
              <a:spLocks noEditPoints="1"/>
            </p:cNvSpPr>
            <p:nvPr/>
          </p:nvSpPr>
          <p:spPr bwMode="auto">
            <a:xfrm>
              <a:off x="1820" y="202"/>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1" name="未知"/>
            <p:cNvSpPr>
              <a:spLocks noEditPoints="1"/>
            </p:cNvSpPr>
            <p:nvPr/>
          </p:nvSpPr>
          <p:spPr bwMode="auto">
            <a:xfrm>
              <a:off x="1820" y="607"/>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2" name="未知"/>
            <p:cNvSpPr>
              <a:spLocks noEditPoints="1"/>
            </p:cNvSpPr>
            <p:nvPr/>
          </p:nvSpPr>
          <p:spPr bwMode="auto">
            <a:xfrm>
              <a:off x="1820" y="101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3" name="未知"/>
            <p:cNvSpPr>
              <a:spLocks noEditPoints="1"/>
            </p:cNvSpPr>
            <p:nvPr/>
          </p:nvSpPr>
          <p:spPr bwMode="auto">
            <a:xfrm>
              <a:off x="1820" y="141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4" name="未知"/>
            <p:cNvSpPr>
              <a:spLocks noEditPoints="1"/>
            </p:cNvSpPr>
            <p:nvPr/>
          </p:nvSpPr>
          <p:spPr bwMode="auto">
            <a:xfrm>
              <a:off x="1820" y="182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5" name="未知"/>
            <p:cNvSpPr>
              <a:spLocks noEditPoints="1"/>
            </p:cNvSpPr>
            <p:nvPr/>
          </p:nvSpPr>
          <p:spPr bwMode="auto">
            <a:xfrm>
              <a:off x="1820" y="2224"/>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6" name="未知"/>
            <p:cNvSpPr>
              <a:spLocks noEditPoints="1"/>
            </p:cNvSpPr>
            <p:nvPr/>
          </p:nvSpPr>
          <p:spPr bwMode="auto">
            <a:xfrm>
              <a:off x="1820" y="2629"/>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7" name="未知"/>
            <p:cNvSpPr>
              <a:spLocks noEditPoints="1"/>
            </p:cNvSpPr>
            <p:nvPr/>
          </p:nvSpPr>
          <p:spPr bwMode="auto">
            <a:xfrm>
              <a:off x="1820" y="303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8" name="未知"/>
            <p:cNvSpPr>
              <a:spLocks noEditPoints="1"/>
            </p:cNvSpPr>
            <p:nvPr/>
          </p:nvSpPr>
          <p:spPr bwMode="auto">
            <a:xfrm>
              <a:off x="1820" y="3438"/>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09" name="未知"/>
            <p:cNvSpPr>
              <a:spLocks noEditPoints="1"/>
            </p:cNvSpPr>
            <p:nvPr/>
          </p:nvSpPr>
          <p:spPr bwMode="auto">
            <a:xfrm>
              <a:off x="1820" y="384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0" name="Rectangle 62"/>
            <p:cNvSpPr>
              <a:spLocks noChangeArrowheads="1"/>
            </p:cNvSpPr>
            <p:nvPr/>
          </p:nvSpPr>
          <p:spPr bwMode="auto">
            <a:xfrm>
              <a:off x="1820" y="4246"/>
              <a:ext cx="21"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1" name="Rectangle 63"/>
            <p:cNvSpPr>
              <a:spLocks noChangeArrowheads="1"/>
            </p:cNvSpPr>
            <p:nvPr/>
          </p:nvSpPr>
          <p:spPr bwMode="auto">
            <a:xfrm>
              <a:off x="2271" y="0"/>
              <a:ext cx="20"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2" name="未知"/>
            <p:cNvSpPr>
              <a:spLocks noEditPoints="1"/>
            </p:cNvSpPr>
            <p:nvPr/>
          </p:nvSpPr>
          <p:spPr bwMode="auto">
            <a:xfrm>
              <a:off x="227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3" name="未知"/>
            <p:cNvSpPr>
              <a:spLocks noEditPoints="1"/>
            </p:cNvSpPr>
            <p:nvPr/>
          </p:nvSpPr>
          <p:spPr bwMode="auto">
            <a:xfrm>
              <a:off x="227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4" name="未知"/>
            <p:cNvSpPr>
              <a:spLocks noEditPoints="1"/>
            </p:cNvSpPr>
            <p:nvPr/>
          </p:nvSpPr>
          <p:spPr bwMode="auto">
            <a:xfrm>
              <a:off x="227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5" name="未知"/>
            <p:cNvSpPr>
              <a:spLocks noEditPoints="1"/>
            </p:cNvSpPr>
            <p:nvPr/>
          </p:nvSpPr>
          <p:spPr bwMode="auto">
            <a:xfrm>
              <a:off x="227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6" name="未知"/>
            <p:cNvSpPr>
              <a:spLocks noEditPoints="1"/>
            </p:cNvSpPr>
            <p:nvPr/>
          </p:nvSpPr>
          <p:spPr bwMode="auto">
            <a:xfrm>
              <a:off x="227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7" name="未知"/>
            <p:cNvSpPr>
              <a:spLocks noEditPoints="1"/>
            </p:cNvSpPr>
            <p:nvPr/>
          </p:nvSpPr>
          <p:spPr bwMode="auto">
            <a:xfrm>
              <a:off x="227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8" name="未知"/>
            <p:cNvSpPr>
              <a:spLocks noEditPoints="1"/>
            </p:cNvSpPr>
            <p:nvPr/>
          </p:nvSpPr>
          <p:spPr bwMode="auto">
            <a:xfrm>
              <a:off x="227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19" name="未知"/>
            <p:cNvSpPr>
              <a:spLocks noEditPoints="1"/>
            </p:cNvSpPr>
            <p:nvPr/>
          </p:nvSpPr>
          <p:spPr bwMode="auto">
            <a:xfrm>
              <a:off x="227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0" name="未知"/>
            <p:cNvSpPr>
              <a:spLocks noEditPoints="1"/>
            </p:cNvSpPr>
            <p:nvPr/>
          </p:nvSpPr>
          <p:spPr bwMode="auto">
            <a:xfrm>
              <a:off x="227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1" name="未知"/>
            <p:cNvSpPr>
              <a:spLocks noEditPoints="1"/>
            </p:cNvSpPr>
            <p:nvPr/>
          </p:nvSpPr>
          <p:spPr bwMode="auto">
            <a:xfrm>
              <a:off x="227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2" name="Rectangle 74"/>
            <p:cNvSpPr>
              <a:spLocks noChangeArrowheads="1"/>
            </p:cNvSpPr>
            <p:nvPr/>
          </p:nvSpPr>
          <p:spPr bwMode="auto">
            <a:xfrm>
              <a:off x="2271" y="4246"/>
              <a:ext cx="20"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3" name="Rectangle 75"/>
            <p:cNvSpPr>
              <a:spLocks noChangeArrowheads="1"/>
            </p:cNvSpPr>
            <p:nvPr/>
          </p:nvSpPr>
          <p:spPr bwMode="auto">
            <a:xfrm>
              <a:off x="2716" y="0"/>
              <a:ext cx="20"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4" name="未知"/>
            <p:cNvSpPr>
              <a:spLocks noEditPoints="1"/>
            </p:cNvSpPr>
            <p:nvPr/>
          </p:nvSpPr>
          <p:spPr bwMode="auto">
            <a:xfrm>
              <a:off x="2716"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5" name="未知"/>
            <p:cNvSpPr>
              <a:spLocks noEditPoints="1"/>
            </p:cNvSpPr>
            <p:nvPr/>
          </p:nvSpPr>
          <p:spPr bwMode="auto">
            <a:xfrm>
              <a:off x="2716"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6" name="未知"/>
            <p:cNvSpPr>
              <a:spLocks noEditPoints="1"/>
            </p:cNvSpPr>
            <p:nvPr/>
          </p:nvSpPr>
          <p:spPr bwMode="auto">
            <a:xfrm>
              <a:off x="2716"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7" name="未知"/>
            <p:cNvSpPr>
              <a:spLocks noEditPoints="1"/>
            </p:cNvSpPr>
            <p:nvPr/>
          </p:nvSpPr>
          <p:spPr bwMode="auto">
            <a:xfrm>
              <a:off x="2716"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8" name="未知"/>
            <p:cNvSpPr>
              <a:spLocks noEditPoints="1"/>
            </p:cNvSpPr>
            <p:nvPr/>
          </p:nvSpPr>
          <p:spPr bwMode="auto">
            <a:xfrm>
              <a:off x="2716"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29" name="未知"/>
            <p:cNvSpPr>
              <a:spLocks noEditPoints="1"/>
            </p:cNvSpPr>
            <p:nvPr/>
          </p:nvSpPr>
          <p:spPr bwMode="auto">
            <a:xfrm>
              <a:off x="2716"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0" name="未知"/>
            <p:cNvSpPr>
              <a:spLocks noEditPoints="1"/>
            </p:cNvSpPr>
            <p:nvPr/>
          </p:nvSpPr>
          <p:spPr bwMode="auto">
            <a:xfrm>
              <a:off x="2716"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1" name="未知"/>
            <p:cNvSpPr>
              <a:spLocks noEditPoints="1"/>
            </p:cNvSpPr>
            <p:nvPr/>
          </p:nvSpPr>
          <p:spPr bwMode="auto">
            <a:xfrm>
              <a:off x="2716"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2" name="未知"/>
            <p:cNvSpPr>
              <a:spLocks noEditPoints="1"/>
            </p:cNvSpPr>
            <p:nvPr/>
          </p:nvSpPr>
          <p:spPr bwMode="auto">
            <a:xfrm>
              <a:off x="2716"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3" name="未知"/>
            <p:cNvSpPr>
              <a:spLocks noEditPoints="1"/>
            </p:cNvSpPr>
            <p:nvPr/>
          </p:nvSpPr>
          <p:spPr bwMode="auto">
            <a:xfrm>
              <a:off x="2716"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4" name="Rectangle 86"/>
            <p:cNvSpPr>
              <a:spLocks noChangeArrowheads="1"/>
            </p:cNvSpPr>
            <p:nvPr/>
          </p:nvSpPr>
          <p:spPr bwMode="auto">
            <a:xfrm>
              <a:off x="2716" y="4246"/>
              <a:ext cx="20"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5" name="Rectangle 87"/>
            <p:cNvSpPr>
              <a:spLocks noChangeArrowheads="1"/>
            </p:cNvSpPr>
            <p:nvPr/>
          </p:nvSpPr>
          <p:spPr bwMode="auto">
            <a:xfrm>
              <a:off x="3161" y="0"/>
              <a:ext cx="20"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6" name="未知"/>
            <p:cNvSpPr>
              <a:spLocks noEditPoints="1"/>
            </p:cNvSpPr>
            <p:nvPr/>
          </p:nvSpPr>
          <p:spPr bwMode="auto">
            <a:xfrm>
              <a:off x="316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7" name="未知"/>
            <p:cNvSpPr>
              <a:spLocks noEditPoints="1"/>
            </p:cNvSpPr>
            <p:nvPr/>
          </p:nvSpPr>
          <p:spPr bwMode="auto">
            <a:xfrm>
              <a:off x="316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8" name="未知"/>
            <p:cNvSpPr>
              <a:spLocks noEditPoints="1"/>
            </p:cNvSpPr>
            <p:nvPr/>
          </p:nvSpPr>
          <p:spPr bwMode="auto">
            <a:xfrm>
              <a:off x="316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39" name="未知"/>
            <p:cNvSpPr>
              <a:spLocks noEditPoints="1"/>
            </p:cNvSpPr>
            <p:nvPr/>
          </p:nvSpPr>
          <p:spPr bwMode="auto">
            <a:xfrm>
              <a:off x="316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0" name="未知"/>
            <p:cNvSpPr>
              <a:spLocks noEditPoints="1"/>
            </p:cNvSpPr>
            <p:nvPr/>
          </p:nvSpPr>
          <p:spPr bwMode="auto">
            <a:xfrm>
              <a:off x="316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1" name="未知"/>
            <p:cNvSpPr>
              <a:spLocks noEditPoints="1"/>
            </p:cNvSpPr>
            <p:nvPr/>
          </p:nvSpPr>
          <p:spPr bwMode="auto">
            <a:xfrm>
              <a:off x="316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2" name="未知"/>
            <p:cNvSpPr>
              <a:spLocks noEditPoints="1"/>
            </p:cNvSpPr>
            <p:nvPr/>
          </p:nvSpPr>
          <p:spPr bwMode="auto">
            <a:xfrm>
              <a:off x="316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3" name="未知"/>
            <p:cNvSpPr>
              <a:spLocks noEditPoints="1"/>
            </p:cNvSpPr>
            <p:nvPr/>
          </p:nvSpPr>
          <p:spPr bwMode="auto">
            <a:xfrm>
              <a:off x="316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4" name="未知"/>
            <p:cNvSpPr>
              <a:spLocks noEditPoints="1"/>
            </p:cNvSpPr>
            <p:nvPr/>
          </p:nvSpPr>
          <p:spPr bwMode="auto">
            <a:xfrm>
              <a:off x="316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5" name="未知"/>
            <p:cNvSpPr>
              <a:spLocks noEditPoints="1"/>
            </p:cNvSpPr>
            <p:nvPr/>
          </p:nvSpPr>
          <p:spPr bwMode="auto">
            <a:xfrm>
              <a:off x="316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6" name="Rectangle 98"/>
            <p:cNvSpPr>
              <a:spLocks noChangeArrowheads="1"/>
            </p:cNvSpPr>
            <p:nvPr/>
          </p:nvSpPr>
          <p:spPr bwMode="auto">
            <a:xfrm>
              <a:off x="3161" y="4246"/>
              <a:ext cx="20"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7" name="Rectangle 99"/>
            <p:cNvSpPr>
              <a:spLocks noChangeArrowheads="1"/>
            </p:cNvSpPr>
            <p:nvPr/>
          </p:nvSpPr>
          <p:spPr bwMode="auto">
            <a:xfrm>
              <a:off x="3611" y="0"/>
              <a:ext cx="20"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8" name="未知"/>
            <p:cNvSpPr>
              <a:spLocks noEditPoints="1"/>
            </p:cNvSpPr>
            <p:nvPr/>
          </p:nvSpPr>
          <p:spPr bwMode="auto">
            <a:xfrm>
              <a:off x="361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49" name="未知"/>
            <p:cNvSpPr>
              <a:spLocks noEditPoints="1"/>
            </p:cNvSpPr>
            <p:nvPr/>
          </p:nvSpPr>
          <p:spPr bwMode="auto">
            <a:xfrm>
              <a:off x="361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0" name="未知"/>
            <p:cNvSpPr>
              <a:spLocks noEditPoints="1"/>
            </p:cNvSpPr>
            <p:nvPr/>
          </p:nvSpPr>
          <p:spPr bwMode="auto">
            <a:xfrm>
              <a:off x="361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1" name="未知"/>
            <p:cNvSpPr>
              <a:spLocks noEditPoints="1"/>
            </p:cNvSpPr>
            <p:nvPr/>
          </p:nvSpPr>
          <p:spPr bwMode="auto">
            <a:xfrm>
              <a:off x="361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2" name="未知"/>
            <p:cNvSpPr>
              <a:spLocks noEditPoints="1"/>
            </p:cNvSpPr>
            <p:nvPr/>
          </p:nvSpPr>
          <p:spPr bwMode="auto">
            <a:xfrm>
              <a:off x="361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3" name="未知"/>
            <p:cNvSpPr>
              <a:spLocks noEditPoints="1"/>
            </p:cNvSpPr>
            <p:nvPr/>
          </p:nvSpPr>
          <p:spPr bwMode="auto">
            <a:xfrm>
              <a:off x="361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4" name="未知"/>
            <p:cNvSpPr>
              <a:spLocks noEditPoints="1"/>
            </p:cNvSpPr>
            <p:nvPr/>
          </p:nvSpPr>
          <p:spPr bwMode="auto">
            <a:xfrm>
              <a:off x="361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5" name="未知"/>
            <p:cNvSpPr>
              <a:spLocks noEditPoints="1"/>
            </p:cNvSpPr>
            <p:nvPr/>
          </p:nvSpPr>
          <p:spPr bwMode="auto">
            <a:xfrm>
              <a:off x="361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6" name="未知"/>
            <p:cNvSpPr>
              <a:spLocks noEditPoints="1"/>
            </p:cNvSpPr>
            <p:nvPr/>
          </p:nvSpPr>
          <p:spPr bwMode="auto">
            <a:xfrm>
              <a:off x="361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7" name="未知"/>
            <p:cNvSpPr>
              <a:spLocks noEditPoints="1"/>
            </p:cNvSpPr>
            <p:nvPr/>
          </p:nvSpPr>
          <p:spPr bwMode="auto">
            <a:xfrm>
              <a:off x="361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8" name="Rectangle 110"/>
            <p:cNvSpPr>
              <a:spLocks noChangeArrowheads="1"/>
            </p:cNvSpPr>
            <p:nvPr/>
          </p:nvSpPr>
          <p:spPr bwMode="auto">
            <a:xfrm>
              <a:off x="3611" y="4246"/>
              <a:ext cx="20"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59" name="Rectangle 111"/>
            <p:cNvSpPr>
              <a:spLocks noChangeArrowheads="1"/>
            </p:cNvSpPr>
            <p:nvPr/>
          </p:nvSpPr>
          <p:spPr bwMode="auto">
            <a:xfrm>
              <a:off x="4056" y="0"/>
              <a:ext cx="20"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0" name="未知"/>
            <p:cNvSpPr>
              <a:spLocks noEditPoints="1"/>
            </p:cNvSpPr>
            <p:nvPr/>
          </p:nvSpPr>
          <p:spPr bwMode="auto">
            <a:xfrm>
              <a:off x="4056"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1" name="未知"/>
            <p:cNvSpPr>
              <a:spLocks noEditPoints="1"/>
            </p:cNvSpPr>
            <p:nvPr/>
          </p:nvSpPr>
          <p:spPr bwMode="auto">
            <a:xfrm>
              <a:off x="4056"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2" name="未知"/>
            <p:cNvSpPr>
              <a:spLocks noEditPoints="1"/>
            </p:cNvSpPr>
            <p:nvPr/>
          </p:nvSpPr>
          <p:spPr bwMode="auto">
            <a:xfrm>
              <a:off x="4056"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3" name="未知"/>
            <p:cNvSpPr>
              <a:spLocks noEditPoints="1"/>
            </p:cNvSpPr>
            <p:nvPr/>
          </p:nvSpPr>
          <p:spPr bwMode="auto">
            <a:xfrm>
              <a:off x="4056"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4" name="未知"/>
            <p:cNvSpPr>
              <a:spLocks noEditPoints="1"/>
            </p:cNvSpPr>
            <p:nvPr/>
          </p:nvSpPr>
          <p:spPr bwMode="auto">
            <a:xfrm>
              <a:off x="4056"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5" name="未知"/>
            <p:cNvSpPr>
              <a:spLocks noEditPoints="1"/>
            </p:cNvSpPr>
            <p:nvPr/>
          </p:nvSpPr>
          <p:spPr bwMode="auto">
            <a:xfrm>
              <a:off x="4056"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6" name="未知"/>
            <p:cNvSpPr>
              <a:spLocks noEditPoints="1"/>
            </p:cNvSpPr>
            <p:nvPr/>
          </p:nvSpPr>
          <p:spPr bwMode="auto">
            <a:xfrm>
              <a:off x="4056"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7" name="未知"/>
            <p:cNvSpPr>
              <a:spLocks noEditPoints="1"/>
            </p:cNvSpPr>
            <p:nvPr/>
          </p:nvSpPr>
          <p:spPr bwMode="auto">
            <a:xfrm>
              <a:off x="4056"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8" name="未知"/>
            <p:cNvSpPr>
              <a:spLocks noEditPoints="1"/>
            </p:cNvSpPr>
            <p:nvPr/>
          </p:nvSpPr>
          <p:spPr bwMode="auto">
            <a:xfrm>
              <a:off x="4056"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69" name="未知"/>
            <p:cNvSpPr>
              <a:spLocks noEditPoints="1"/>
            </p:cNvSpPr>
            <p:nvPr/>
          </p:nvSpPr>
          <p:spPr bwMode="auto">
            <a:xfrm>
              <a:off x="4056"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0" name="Rectangle 122"/>
            <p:cNvSpPr>
              <a:spLocks noChangeArrowheads="1"/>
            </p:cNvSpPr>
            <p:nvPr/>
          </p:nvSpPr>
          <p:spPr bwMode="auto">
            <a:xfrm>
              <a:off x="4056" y="4246"/>
              <a:ext cx="20"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1" name="Rectangle 123"/>
            <p:cNvSpPr>
              <a:spLocks noChangeArrowheads="1"/>
            </p:cNvSpPr>
            <p:nvPr/>
          </p:nvSpPr>
          <p:spPr bwMode="auto">
            <a:xfrm>
              <a:off x="4501" y="0"/>
              <a:ext cx="20"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2" name="未知"/>
            <p:cNvSpPr>
              <a:spLocks noEditPoints="1"/>
            </p:cNvSpPr>
            <p:nvPr/>
          </p:nvSpPr>
          <p:spPr bwMode="auto">
            <a:xfrm>
              <a:off x="450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3" name="未知"/>
            <p:cNvSpPr>
              <a:spLocks noEditPoints="1"/>
            </p:cNvSpPr>
            <p:nvPr/>
          </p:nvSpPr>
          <p:spPr bwMode="auto">
            <a:xfrm>
              <a:off x="450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4" name="未知"/>
            <p:cNvSpPr>
              <a:spLocks noEditPoints="1"/>
            </p:cNvSpPr>
            <p:nvPr/>
          </p:nvSpPr>
          <p:spPr bwMode="auto">
            <a:xfrm>
              <a:off x="450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5" name="未知"/>
            <p:cNvSpPr>
              <a:spLocks noEditPoints="1"/>
            </p:cNvSpPr>
            <p:nvPr/>
          </p:nvSpPr>
          <p:spPr bwMode="auto">
            <a:xfrm>
              <a:off x="450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6" name="未知"/>
            <p:cNvSpPr>
              <a:spLocks noEditPoints="1"/>
            </p:cNvSpPr>
            <p:nvPr/>
          </p:nvSpPr>
          <p:spPr bwMode="auto">
            <a:xfrm>
              <a:off x="450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7" name="未知"/>
            <p:cNvSpPr>
              <a:spLocks noEditPoints="1"/>
            </p:cNvSpPr>
            <p:nvPr/>
          </p:nvSpPr>
          <p:spPr bwMode="auto">
            <a:xfrm>
              <a:off x="450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8" name="未知"/>
            <p:cNvSpPr>
              <a:spLocks noEditPoints="1"/>
            </p:cNvSpPr>
            <p:nvPr/>
          </p:nvSpPr>
          <p:spPr bwMode="auto">
            <a:xfrm>
              <a:off x="450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79" name="未知"/>
            <p:cNvSpPr>
              <a:spLocks noEditPoints="1"/>
            </p:cNvSpPr>
            <p:nvPr/>
          </p:nvSpPr>
          <p:spPr bwMode="auto">
            <a:xfrm>
              <a:off x="450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0" name="未知"/>
            <p:cNvSpPr>
              <a:spLocks noEditPoints="1"/>
            </p:cNvSpPr>
            <p:nvPr/>
          </p:nvSpPr>
          <p:spPr bwMode="auto">
            <a:xfrm>
              <a:off x="450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1" name="未知"/>
            <p:cNvSpPr>
              <a:spLocks noEditPoints="1"/>
            </p:cNvSpPr>
            <p:nvPr/>
          </p:nvSpPr>
          <p:spPr bwMode="auto">
            <a:xfrm>
              <a:off x="450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2" name="Rectangle 134"/>
            <p:cNvSpPr>
              <a:spLocks noChangeArrowheads="1"/>
            </p:cNvSpPr>
            <p:nvPr/>
          </p:nvSpPr>
          <p:spPr bwMode="auto">
            <a:xfrm>
              <a:off x="4501" y="4246"/>
              <a:ext cx="20"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3" name="Rectangle 135"/>
            <p:cNvSpPr>
              <a:spLocks noChangeArrowheads="1"/>
            </p:cNvSpPr>
            <p:nvPr/>
          </p:nvSpPr>
          <p:spPr bwMode="auto">
            <a:xfrm>
              <a:off x="4951" y="0"/>
              <a:ext cx="20" cy="10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4" name="未知"/>
            <p:cNvSpPr>
              <a:spLocks noEditPoints="1"/>
            </p:cNvSpPr>
            <p:nvPr/>
          </p:nvSpPr>
          <p:spPr bwMode="auto">
            <a:xfrm>
              <a:off x="4951" y="202"/>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5" name="未知"/>
            <p:cNvSpPr>
              <a:spLocks noEditPoints="1"/>
            </p:cNvSpPr>
            <p:nvPr/>
          </p:nvSpPr>
          <p:spPr bwMode="auto">
            <a:xfrm>
              <a:off x="4951" y="607"/>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6" name="未知"/>
            <p:cNvSpPr>
              <a:spLocks noEditPoints="1"/>
            </p:cNvSpPr>
            <p:nvPr/>
          </p:nvSpPr>
          <p:spPr bwMode="auto">
            <a:xfrm>
              <a:off x="4951" y="101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7" name="未知"/>
            <p:cNvSpPr>
              <a:spLocks noEditPoints="1"/>
            </p:cNvSpPr>
            <p:nvPr/>
          </p:nvSpPr>
          <p:spPr bwMode="auto">
            <a:xfrm>
              <a:off x="4951" y="141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8" name="未知"/>
            <p:cNvSpPr>
              <a:spLocks noEditPoints="1"/>
            </p:cNvSpPr>
            <p:nvPr/>
          </p:nvSpPr>
          <p:spPr bwMode="auto">
            <a:xfrm>
              <a:off x="4951" y="182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89" name="未知"/>
            <p:cNvSpPr>
              <a:spLocks noEditPoints="1"/>
            </p:cNvSpPr>
            <p:nvPr/>
          </p:nvSpPr>
          <p:spPr bwMode="auto">
            <a:xfrm>
              <a:off x="4951" y="2224"/>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90" name="未知"/>
            <p:cNvSpPr>
              <a:spLocks noEditPoints="1"/>
            </p:cNvSpPr>
            <p:nvPr/>
          </p:nvSpPr>
          <p:spPr bwMode="auto">
            <a:xfrm>
              <a:off x="4951" y="2629"/>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91" name="未知"/>
            <p:cNvSpPr>
              <a:spLocks noEditPoints="1"/>
            </p:cNvSpPr>
            <p:nvPr/>
          </p:nvSpPr>
          <p:spPr bwMode="auto">
            <a:xfrm>
              <a:off x="4951" y="303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92" name="未知"/>
            <p:cNvSpPr>
              <a:spLocks noEditPoints="1"/>
            </p:cNvSpPr>
            <p:nvPr/>
          </p:nvSpPr>
          <p:spPr bwMode="auto">
            <a:xfrm>
              <a:off x="4951" y="3438"/>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93" name="未知"/>
            <p:cNvSpPr>
              <a:spLocks noEditPoints="1"/>
            </p:cNvSpPr>
            <p:nvPr/>
          </p:nvSpPr>
          <p:spPr bwMode="auto">
            <a:xfrm>
              <a:off x="4951" y="384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94" name="Rectangle 146"/>
            <p:cNvSpPr>
              <a:spLocks noChangeArrowheads="1"/>
            </p:cNvSpPr>
            <p:nvPr/>
          </p:nvSpPr>
          <p:spPr bwMode="auto">
            <a:xfrm>
              <a:off x="4951" y="4246"/>
              <a:ext cx="20" cy="51"/>
            </a:xfrm>
            <a:prstGeom prst="rect">
              <a:avLst/>
            </a:prstGeom>
            <a:solidFill>
              <a:schemeClr val="bg2">
                <a:alpha val="59999"/>
              </a:schemeClr>
            </a:solidFill>
            <a:ln w="9525">
              <a:no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95" name="未知"/>
            <p:cNvSpPr/>
            <p:nvPr/>
          </p:nvSpPr>
          <p:spPr bwMode="auto">
            <a:xfrm>
              <a:off x="0" y="3281"/>
              <a:ext cx="20" cy="10"/>
            </a:xfrm>
            <a:custGeom>
              <a:avLst/>
              <a:gdLst/>
              <a:ahLst/>
              <a:cxnLst>
                <a:cxn ang="0">
                  <a:pos x="0" y="1"/>
                </a:cxn>
                <a:cxn ang="0">
                  <a:pos x="0" y="1"/>
                </a:cxn>
              </a:cxnLst>
              <a:rect l="0" t="0" r="r" b="b"/>
              <a:pathLst>
                <a:path w="4" h="2">
                  <a:moveTo>
                    <a:pt x="0" y="1"/>
                  </a:moveTo>
                  <a:cubicBezTo>
                    <a:pt x="1" y="2"/>
                    <a:pt x="4" y="0"/>
                    <a:pt x="0" y="1"/>
                  </a:cubicBezTo>
                  <a:close/>
                </a:path>
              </a:pathLst>
            </a:custGeom>
            <a:solidFill>
              <a:schemeClr val="bg2">
                <a:alpha val="59999"/>
              </a:schemeClr>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3075" name="Group 148"/>
          <p:cNvGrpSpPr/>
          <p:nvPr/>
        </p:nvGrpSpPr>
        <p:grpSpPr>
          <a:xfrm>
            <a:off x="1066800" y="3444875"/>
            <a:ext cx="533400" cy="492125"/>
            <a:chOff x="0" y="0"/>
            <a:chExt cx="1062" cy="981"/>
          </a:xfrm>
        </p:grpSpPr>
        <p:sp>
          <p:nvSpPr>
            <p:cNvPr id="2197" name="未知"/>
            <p:cNvSpPr/>
            <p:nvPr/>
          </p:nvSpPr>
          <p:spPr bwMode="auto">
            <a:xfrm>
              <a:off x="25" y="0"/>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98" name="未知"/>
            <p:cNvSpPr>
              <a:spLocks noEditPoints="1"/>
            </p:cNvSpPr>
            <p:nvPr/>
          </p:nvSpPr>
          <p:spPr bwMode="auto">
            <a:xfrm>
              <a:off x="0" y="5"/>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199" name="未知"/>
            <p:cNvSpPr/>
            <p:nvPr/>
          </p:nvSpPr>
          <p:spPr bwMode="auto">
            <a:xfrm>
              <a:off x="252" y="470"/>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0" name="未知"/>
            <p:cNvSpPr/>
            <p:nvPr/>
          </p:nvSpPr>
          <p:spPr bwMode="auto">
            <a:xfrm>
              <a:off x="171" y="511"/>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1" name="未知"/>
            <p:cNvSpPr/>
            <p:nvPr/>
          </p:nvSpPr>
          <p:spPr bwMode="auto">
            <a:xfrm>
              <a:off x="126" y="238"/>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2" name="未知"/>
            <p:cNvSpPr/>
            <p:nvPr/>
          </p:nvSpPr>
          <p:spPr bwMode="auto">
            <a:xfrm>
              <a:off x="404" y="561"/>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3" name="未知"/>
            <p:cNvSpPr/>
            <p:nvPr/>
          </p:nvSpPr>
          <p:spPr bwMode="auto">
            <a:xfrm>
              <a:off x="809" y="374"/>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4" name="未知"/>
            <p:cNvSpPr/>
            <p:nvPr/>
          </p:nvSpPr>
          <p:spPr bwMode="auto">
            <a:xfrm>
              <a:off x="869" y="369"/>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5" name="未知"/>
            <p:cNvSpPr/>
            <p:nvPr/>
          </p:nvSpPr>
          <p:spPr bwMode="auto">
            <a:xfrm>
              <a:off x="864" y="420"/>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6" name="未知"/>
            <p:cNvSpPr/>
            <p:nvPr/>
          </p:nvSpPr>
          <p:spPr bwMode="auto">
            <a:xfrm>
              <a:off x="748" y="501"/>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7" name="未知"/>
            <p:cNvSpPr/>
            <p:nvPr/>
          </p:nvSpPr>
          <p:spPr bwMode="auto">
            <a:xfrm>
              <a:off x="773" y="556"/>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8" name="未知"/>
            <p:cNvSpPr/>
            <p:nvPr/>
          </p:nvSpPr>
          <p:spPr bwMode="auto">
            <a:xfrm>
              <a:off x="763" y="602"/>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09" name="未知"/>
            <p:cNvSpPr/>
            <p:nvPr/>
          </p:nvSpPr>
          <p:spPr bwMode="auto">
            <a:xfrm>
              <a:off x="900" y="521"/>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3076" name="Group 162"/>
          <p:cNvGrpSpPr/>
          <p:nvPr/>
        </p:nvGrpSpPr>
        <p:grpSpPr>
          <a:xfrm>
            <a:off x="1066800" y="4552950"/>
            <a:ext cx="533400" cy="492125"/>
            <a:chOff x="0" y="0"/>
            <a:chExt cx="1062" cy="981"/>
          </a:xfrm>
        </p:grpSpPr>
        <p:sp>
          <p:nvSpPr>
            <p:cNvPr id="2211" name="未知"/>
            <p:cNvSpPr/>
            <p:nvPr/>
          </p:nvSpPr>
          <p:spPr bwMode="auto">
            <a:xfrm>
              <a:off x="25" y="0"/>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12" name="未知"/>
            <p:cNvSpPr>
              <a:spLocks noEditPoints="1"/>
            </p:cNvSpPr>
            <p:nvPr/>
          </p:nvSpPr>
          <p:spPr bwMode="auto">
            <a:xfrm>
              <a:off x="0" y="5"/>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13" name="未知"/>
            <p:cNvSpPr/>
            <p:nvPr/>
          </p:nvSpPr>
          <p:spPr bwMode="auto">
            <a:xfrm>
              <a:off x="252" y="470"/>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14" name="未知"/>
            <p:cNvSpPr/>
            <p:nvPr/>
          </p:nvSpPr>
          <p:spPr bwMode="auto">
            <a:xfrm>
              <a:off x="171" y="511"/>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15" name="未知"/>
            <p:cNvSpPr/>
            <p:nvPr/>
          </p:nvSpPr>
          <p:spPr bwMode="auto">
            <a:xfrm>
              <a:off x="126" y="238"/>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16" name="未知"/>
            <p:cNvSpPr/>
            <p:nvPr/>
          </p:nvSpPr>
          <p:spPr bwMode="auto">
            <a:xfrm>
              <a:off x="404" y="561"/>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17" name="未知"/>
            <p:cNvSpPr/>
            <p:nvPr/>
          </p:nvSpPr>
          <p:spPr bwMode="auto">
            <a:xfrm>
              <a:off x="809" y="374"/>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18" name="未知"/>
            <p:cNvSpPr/>
            <p:nvPr/>
          </p:nvSpPr>
          <p:spPr bwMode="auto">
            <a:xfrm>
              <a:off x="869" y="369"/>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19" name="未知"/>
            <p:cNvSpPr/>
            <p:nvPr/>
          </p:nvSpPr>
          <p:spPr bwMode="auto">
            <a:xfrm>
              <a:off x="864" y="420"/>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20" name="未知"/>
            <p:cNvSpPr/>
            <p:nvPr/>
          </p:nvSpPr>
          <p:spPr bwMode="auto">
            <a:xfrm>
              <a:off x="748" y="501"/>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21" name="未知"/>
            <p:cNvSpPr/>
            <p:nvPr/>
          </p:nvSpPr>
          <p:spPr bwMode="auto">
            <a:xfrm>
              <a:off x="773" y="556"/>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22" name="未知"/>
            <p:cNvSpPr/>
            <p:nvPr/>
          </p:nvSpPr>
          <p:spPr bwMode="auto">
            <a:xfrm>
              <a:off x="763" y="602"/>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23" name="未知"/>
            <p:cNvSpPr/>
            <p:nvPr/>
          </p:nvSpPr>
          <p:spPr bwMode="auto">
            <a:xfrm>
              <a:off x="900" y="521"/>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3077" name="Group 176"/>
          <p:cNvGrpSpPr/>
          <p:nvPr/>
        </p:nvGrpSpPr>
        <p:grpSpPr>
          <a:xfrm>
            <a:off x="1066800" y="5562600"/>
            <a:ext cx="533400" cy="492125"/>
            <a:chOff x="0" y="0"/>
            <a:chExt cx="1062" cy="981"/>
          </a:xfrm>
        </p:grpSpPr>
        <p:sp>
          <p:nvSpPr>
            <p:cNvPr id="2225" name="未知"/>
            <p:cNvSpPr/>
            <p:nvPr/>
          </p:nvSpPr>
          <p:spPr bwMode="auto">
            <a:xfrm>
              <a:off x="25" y="0"/>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26" name="未知"/>
            <p:cNvSpPr>
              <a:spLocks noEditPoints="1"/>
            </p:cNvSpPr>
            <p:nvPr/>
          </p:nvSpPr>
          <p:spPr bwMode="auto">
            <a:xfrm>
              <a:off x="0" y="5"/>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27" name="未知"/>
            <p:cNvSpPr/>
            <p:nvPr/>
          </p:nvSpPr>
          <p:spPr bwMode="auto">
            <a:xfrm>
              <a:off x="252" y="470"/>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28" name="未知"/>
            <p:cNvSpPr/>
            <p:nvPr/>
          </p:nvSpPr>
          <p:spPr bwMode="auto">
            <a:xfrm>
              <a:off x="171" y="511"/>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29" name="未知"/>
            <p:cNvSpPr/>
            <p:nvPr/>
          </p:nvSpPr>
          <p:spPr bwMode="auto">
            <a:xfrm>
              <a:off x="126" y="238"/>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30" name="未知"/>
            <p:cNvSpPr/>
            <p:nvPr/>
          </p:nvSpPr>
          <p:spPr bwMode="auto">
            <a:xfrm>
              <a:off x="404" y="561"/>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31" name="未知"/>
            <p:cNvSpPr/>
            <p:nvPr/>
          </p:nvSpPr>
          <p:spPr bwMode="auto">
            <a:xfrm>
              <a:off x="809" y="374"/>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32" name="未知"/>
            <p:cNvSpPr/>
            <p:nvPr/>
          </p:nvSpPr>
          <p:spPr bwMode="auto">
            <a:xfrm>
              <a:off x="869" y="369"/>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33" name="未知"/>
            <p:cNvSpPr/>
            <p:nvPr/>
          </p:nvSpPr>
          <p:spPr bwMode="auto">
            <a:xfrm>
              <a:off x="864" y="420"/>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34" name="未知"/>
            <p:cNvSpPr/>
            <p:nvPr/>
          </p:nvSpPr>
          <p:spPr bwMode="auto">
            <a:xfrm>
              <a:off x="748" y="501"/>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35" name="未知"/>
            <p:cNvSpPr/>
            <p:nvPr/>
          </p:nvSpPr>
          <p:spPr bwMode="auto">
            <a:xfrm>
              <a:off x="773" y="556"/>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36" name="未知"/>
            <p:cNvSpPr/>
            <p:nvPr/>
          </p:nvSpPr>
          <p:spPr bwMode="auto">
            <a:xfrm>
              <a:off x="763" y="602"/>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37" name="未知"/>
            <p:cNvSpPr/>
            <p:nvPr/>
          </p:nvSpPr>
          <p:spPr bwMode="auto">
            <a:xfrm>
              <a:off x="900" y="521"/>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3078" name="Group 190"/>
          <p:cNvGrpSpPr/>
          <p:nvPr/>
        </p:nvGrpSpPr>
        <p:grpSpPr>
          <a:xfrm>
            <a:off x="381000" y="3962400"/>
            <a:ext cx="533400" cy="492125"/>
            <a:chOff x="0" y="0"/>
            <a:chExt cx="1062" cy="981"/>
          </a:xfrm>
        </p:grpSpPr>
        <p:sp>
          <p:nvSpPr>
            <p:cNvPr id="2239" name="未知"/>
            <p:cNvSpPr/>
            <p:nvPr/>
          </p:nvSpPr>
          <p:spPr bwMode="auto">
            <a:xfrm>
              <a:off x="25" y="0"/>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0" name="未知"/>
            <p:cNvSpPr>
              <a:spLocks noEditPoints="1"/>
            </p:cNvSpPr>
            <p:nvPr/>
          </p:nvSpPr>
          <p:spPr bwMode="auto">
            <a:xfrm>
              <a:off x="0" y="5"/>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1" name="未知"/>
            <p:cNvSpPr/>
            <p:nvPr/>
          </p:nvSpPr>
          <p:spPr bwMode="auto">
            <a:xfrm>
              <a:off x="252" y="470"/>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2" name="未知"/>
            <p:cNvSpPr/>
            <p:nvPr/>
          </p:nvSpPr>
          <p:spPr bwMode="auto">
            <a:xfrm>
              <a:off x="171" y="511"/>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3" name="未知"/>
            <p:cNvSpPr/>
            <p:nvPr/>
          </p:nvSpPr>
          <p:spPr bwMode="auto">
            <a:xfrm>
              <a:off x="126" y="238"/>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4" name="未知"/>
            <p:cNvSpPr/>
            <p:nvPr/>
          </p:nvSpPr>
          <p:spPr bwMode="auto">
            <a:xfrm>
              <a:off x="404" y="561"/>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5" name="未知"/>
            <p:cNvSpPr/>
            <p:nvPr/>
          </p:nvSpPr>
          <p:spPr bwMode="auto">
            <a:xfrm>
              <a:off x="809" y="374"/>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6" name="未知"/>
            <p:cNvSpPr/>
            <p:nvPr/>
          </p:nvSpPr>
          <p:spPr bwMode="auto">
            <a:xfrm>
              <a:off x="869" y="369"/>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7" name="未知"/>
            <p:cNvSpPr/>
            <p:nvPr/>
          </p:nvSpPr>
          <p:spPr bwMode="auto">
            <a:xfrm>
              <a:off x="864" y="420"/>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8" name="未知"/>
            <p:cNvSpPr/>
            <p:nvPr/>
          </p:nvSpPr>
          <p:spPr bwMode="auto">
            <a:xfrm>
              <a:off x="748" y="501"/>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49" name="未知"/>
            <p:cNvSpPr/>
            <p:nvPr/>
          </p:nvSpPr>
          <p:spPr bwMode="auto">
            <a:xfrm>
              <a:off x="773" y="556"/>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50" name="未知"/>
            <p:cNvSpPr/>
            <p:nvPr/>
          </p:nvSpPr>
          <p:spPr bwMode="auto">
            <a:xfrm>
              <a:off x="763" y="602"/>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51" name="未知"/>
            <p:cNvSpPr/>
            <p:nvPr/>
          </p:nvSpPr>
          <p:spPr bwMode="auto">
            <a:xfrm>
              <a:off x="900" y="521"/>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3079" name="Group 204"/>
          <p:cNvGrpSpPr/>
          <p:nvPr/>
        </p:nvGrpSpPr>
        <p:grpSpPr>
          <a:xfrm>
            <a:off x="381000" y="5070475"/>
            <a:ext cx="533400" cy="492125"/>
            <a:chOff x="0" y="0"/>
            <a:chExt cx="1062" cy="981"/>
          </a:xfrm>
        </p:grpSpPr>
        <p:sp>
          <p:nvSpPr>
            <p:cNvPr id="2253" name="未知"/>
            <p:cNvSpPr/>
            <p:nvPr/>
          </p:nvSpPr>
          <p:spPr bwMode="auto">
            <a:xfrm>
              <a:off x="25" y="0"/>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54" name="未知"/>
            <p:cNvSpPr>
              <a:spLocks noEditPoints="1"/>
            </p:cNvSpPr>
            <p:nvPr/>
          </p:nvSpPr>
          <p:spPr bwMode="auto">
            <a:xfrm>
              <a:off x="0" y="5"/>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55" name="未知"/>
            <p:cNvSpPr/>
            <p:nvPr/>
          </p:nvSpPr>
          <p:spPr bwMode="auto">
            <a:xfrm>
              <a:off x="252" y="470"/>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56" name="未知"/>
            <p:cNvSpPr/>
            <p:nvPr/>
          </p:nvSpPr>
          <p:spPr bwMode="auto">
            <a:xfrm>
              <a:off x="171" y="511"/>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57" name="未知"/>
            <p:cNvSpPr/>
            <p:nvPr/>
          </p:nvSpPr>
          <p:spPr bwMode="auto">
            <a:xfrm>
              <a:off x="126" y="238"/>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58" name="未知"/>
            <p:cNvSpPr/>
            <p:nvPr/>
          </p:nvSpPr>
          <p:spPr bwMode="auto">
            <a:xfrm>
              <a:off x="404" y="561"/>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59" name="未知"/>
            <p:cNvSpPr/>
            <p:nvPr/>
          </p:nvSpPr>
          <p:spPr bwMode="auto">
            <a:xfrm>
              <a:off x="809" y="374"/>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60" name="未知"/>
            <p:cNvSpPr/>
            <p:nvPr/>
          </p:nvSpPr>
          <p:spPr bwMode="auto">
            <a:xfrm>
              <a:off x="869" y="369"/>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61" name="未知"/>
            <p:cNvSpPr/>
            <p:nvPr/>
          </p:nvSpPr>
          <p:spPr bwMode="auto">
            <a:xfrm>
              <a:off x="864" y="420"/>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62" name="未知"/>
            <p:cNvSpPr/>
            <p:nvPr/>
          </p:nvSpPr>
          <p:spPr bwMode="auto">
            <a:xfrm>
              <a:off x="748" y="501"/>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63" name="未知"/>
            <p:cNvSpPr/>
            <p:nvPr/>
          </p:nvSpPr>
          <p:spPr bwMode="auto">
            <a:xfrm>
              <a:off x="773" y="556"/>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64" name="未知"/>
            <p:cNvSpPr/>
            <p:nvPr/>
          </p:nvSpPr>
          <p:spPr bwMode="auto">
            <a:xfrm>
              <a:off x="763" y="602"/>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65" name="未知"/>
            <p:cNvSpPr/>
            <p:nvPr/>
          </p:nvSpPr>
          <p:spPr bwMode="auto">
            <a:xfrm>
              <a:off x="900" y="521"/>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3080" name="Group 218"/>
          <p:cNvGrpSpPr/>
          <p:nvPr/>
        </p:nvGrpSpPr>
        <p:grpSpPr>
          <a:xfrm>
            <a:off x="381000" y="6121400"/>
            <a:ext cx="533400" cy="492125"/>
            <a:chOff x="0" y="0"/>
            <a:chExt cx="1062" cy="981"/>
          </a:xfrm>
        </p:grpSpPr>
        <p:sp>
          <p:nvSpPr>
            <p:cNvPr id="2267" name="未知"/>
            <p:cNvSpPr/>
            <p:nvPr/>
          </p:nvSpPr>
          <p:spPr bwMode="auto">
            <a:xfrm>
              <a:off x="25" y="0"/>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68" name="未知"/>
            <p:cNvSpPr>
              <a:spLocks noEditPoints="1"/>
            </p:cNvSpPr>
            <p:nvPr/>
          </p:nvSpPr>
          <p:spPr bwMode="auto">
            <a:xfrm>
              <a:off x="0" y="5"/>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69" name="未知"/>
            <p:cNvSpPr/>
            <p:nvPr/>
          </p:nvSpPr>
          <p:spPr bwMode="auto">
            <a:xfrm>
              <a:off x="252" y="470"/>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0" name="未知"/>
            <p:cNvSpPr/>
            <p:nvPr/>
          </p:nvSpPr>
          <p:spPr bwMode="auto">
            <a:xfrm>
              <a:off x="171" y="511"/>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1" name="未知"/>
            <p:cNvSpPr/>
            <p:nvPr/>
          </p:nvSpPr>
          <p:spPr bwMode="auto">
            <a:xfrm>
              <a:off x="126" y="238"/>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2" name="未知"/>
            <p:cNvSpPr/>
            <p:nvPr/>
          </p:nvSpPr>
          <p:spPr bwMode="auto">
            <a:xfrm>
              <a:off x="404" y="561"/>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3" name="未知"/>
            <p:cNvSpPr/>
            <p:nvPr/>
          </p:nvSpPr>
          <p:spPr bwMode="auto">
            <a:xfrm>
              <a:off x="809" y="374"/>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4" name="未知"/>
            <p:cNvSpPr/>
            <p:nvPr/>
          </p:nvSpPr>
          <p:spPr bwMode="auto">
            <a:xfrm>
              <a:off x="869" y="369"/>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5" name="未知"/>
            <p:cNvSpPr/>
            <p:nvPr/>
          </p:nvSpPr>
          <p:spPr bwMode="auto">
            <a:xfrm>
              <a:off x="864" y="420"/>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6" name="未知"/>
            <p:cNvSpPr/>
            <p:nvPr/>
          </p:nvSpPr>
          <p:spPr bwMode="auto">
            <a:xfrm>
              <a:off x="748" y="501"/>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7" name="未知"/>
            <p:cNvSpPr/>
            <p:nvPr/>
          </p:nvSpPr>
          <p:spPr bwMode="auto">
            <a:xfrm>
              <a:off x="773" y="556"/>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8" name="未知"/>
            <p:cNvSpPr/>
            <p:nvPr/>
          </p:nvSpPr>
          <p:spPr bwMode="auto">
            <a:xfrm>
              <a:off x="763" y="602"/>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79" name="未知"/>
            <p:cNvSpPr/>
            <p:nvPr/>
          </p:nvSpPr>
          <p:spPr bwMode="auto">
            <a:xfrm>
              <a:off x="900" y="521"/>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nvGrpSpPr>
          <p:cNvPr id="3081" name="Group 232"/>
          <p:cNvGrpSpPr/>
          <p:nvPr/>
        </p:nvGrpSpPr>
        <p:grpSpPr>
          <a:xfrm>
            <a:off x="6934200" y="-4762"/>
            <a:ext cx="2317750" cy="2060575"/>
            <a:chOff x="0" y="0"/>
            <a:chExt cx="1748" cy="1556"/>
          </a:xfrm>
        </p:grpSpPr>
        <p:sp>
          <p:nvSpPr>
            <p:cNvPr id="2281" name="未知"/>
            <p:cNvSpPr/>
            <p:nvPr/>
          </p:nvSpPr>
          <p:spPr bwMode="auto">
            <a:xfrm>
              <a:off x="81" y="0"/>
              <a:ext cx="1586" cy="1443"/>
            </a:xfrm>
            <a:custGeom>
              <a:avLst/>
              <a:gdLst/>
              <a:ahLst/>
              <a:cxnLst>
                <a:cxn ang="0">
                  <a:pos x="23" y="4"/>
                </a:cxn>
                <a:cxn ang="0">
                  <a:pos x="11" y="71"/>
                </a:cxn>
                <a:cxn ang="0">
                  <a:pos x="25" y="393"/>
                </a:cxn>
                <a:cxn ang="0">
                  <a:pos x="54" y="457"/>
                </a:cxn>
                <a:cxn ang="0">
                  <a:pos x="158" y="482"/>
                </a:cxn>
                <a:cxn ang="0">
                  <a:pos x="204" y="495"/>
                </a:cxn>
                <a:cxn ang="0">
                  <a:pos x="520" y="475"/>
                </a:cxn>
                <a:cxn ang="0">
                  <a:pos x="533" y="167"/>
                </a:cxn>
                <a:cxn ang="0">
                  <a:pos x="369" y="16"/>
                </a:cxn>
                <a:cxn ang="0">
                  <a:pos x="249" y="29"/>
                </a:cxn>
                <a:cxn ang="0">
                  <a:pos x="198" y="11"/>
                </a:cxn>
                <a:cxn ang="0">
                  <a:pos x="151" y="2"/>
                </a:cxn>
                <a:cxn ang="0">
                  <a:pos x="23" y="4"/>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nvGrpSpPr>
            <p:cNvPr id="3088" name="Group 234"/>
            <p:cNvGrpSpPr/>
            <p:nvPr userDrawn="1"/>
          </p:nvGrpSpPr>
          <p:grpSpPr>
            <a:xfrm>
              <a:off x="0" y="5"/>
              <a:ext cx="1748" cy="1551"/>
              <a:chOff x="0" y="0"/>
              <a:chExt cx="2958" cy="2699"/>
            </a:xfrm>
          </p:grpSpPr>
          <p:sp>
            <p:nvSpPr>
              <p:cNvPr id="2283" name="未知"/>
              <p:cNvSpPr/>
              <p:nvPr/>
            </p:nvSpPr>
            <p:spPr bwMode="auto">
              <a:xfrm>
                <a:off x="142" y="0"/>
                <a:ext cx="490" cy="187"/>
              </a:xfrm>
              <a:custGeom>
                <a:avLst/>
                <a:gdLst/>
                <a:ahLst/>
                <a:cxnLst>
                  <a:cxn ang="0">
                    <a:pos x="71" y="25"/>
                  </a:cxn>
                  <a:cxn ang="0">
                    <a:pos x="91" y="20"/>
                  </a:cxn>
                  <a:cxn ang="0">
                    <a:pos x="92" y="17"/>
                  </a:cxn>
                  <a:cxn ang="0">
                    <a:pos x="88" y="0"/>
                  </a:cxn>
                  <a:cxn ang="0">
                    <a:pos x="25" y="0"/>
                  </a:cxn>
                  <a:cxn ang="0">
                    <a:pos x="10" y="22"/>
                  </a:cxn>
                  <a:cxn ang="0">
                    <a:pos x="71" y="25"/>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84" name="未知"/>
              <p:cNvSpPr>
                <a:spLocks noEditPoints="1"/>
              </p:cNvSpPr>
              <p:nvPr/>
            </p:nvSpPr>
            <p:spPr bwMode="auto">
              <a:xfrm>
                <a:off x="0" y="0"/>
                <a:ext cx="2958" cy="2699"/>
              </a:xfrm>
              <a:custGeom>
                <a:avLst/>
                <a:gdLst/>
                <a:ahLst/>
                <a:cxnLst>
                  <a:cxn ang="0">
                    <a:pos x="504" y="1"/>
                  </a:cxn>
                  <a:cxn ang="0">
                    <a:pos x="157" y="0"/>
                  </a:cxn>
                  <a:cxn ang="0">
                    <a:pos x="225" y="21"/>
                  </a:cxn>
                  <a:cxn ang="0">
                    <a:pos x="174" y="39"/>
                  </a:cxn>
                  <a:cxn ang="0">
                    <a:pos x="207" y="71"/>
                  </a:cxn>
                  <a:cxn ang="0">
                    <a:pos x="74" y="60"/>
                  </a:cxn>
                  <a:cxn ang="0">
                    <a:pos x="26" y="63"/>
                  </a:cxn>
                  <a:cxn ang="0">
                    <a:pos x="199" y="487"/>
                  </a:cxn>
                  <a:cxn ang="0">
                    <a:pos x="144" y="341"/>
                  </a:cxn>
                  <a:cxn ang="0">
                    <a:pos x="105" y="376"/>
                  </a:cxn>
                  <a:cxn ang="0">
                    <a:pos x="94" y="435"/>
                  </a:cxn>
                  <a:cxn ang="0">
                    <a:pos x="124" y="265"/>
                  </a:cxn>
                  <a:cxn ang="0">
                    <a:pos x="153" y="228"/>
                  </a:cxn>
                  <a:cxn ang="0">
                    <a:pos x="209" y="237"/>
                  </a:cxn>
                  <a:cxn ang="0">
                    <a:pos x="188" y="306"/>
                  </a:cxn>
                  <a:cxn ang="0">
                    <a:pos x="192" y="395"/>
                  </a:cxn>
                  <a:cxn ang="0">
                    <a:pos x="515" y="483"/>
                  </a:cxn>
                  <a:cxn ang="0">
                    <a:pos x="454" y="427"/>
                  </a:cxn>
                  <a:cxn ang="0">
                    <a:pos x="425" y="345"/>
                  </a:cxn>
                  <a:cxn ang="0">
                    <a:pos x="396" y="270"/>
                  </a:cxn>
                  <a:cxn ang="0">
                    <a:pos x="460" y="256"/>
                  </a:cxn>
                  <a:cxn ang="0">
                    <a:pos x="407" y="223"/>
                  </a:cxn>
                  <a:cxn ang="0">
                    <a:pos x="439" y="226"/>
                  </a:cxn>
                  <a:cxn ang="0">
                    <a:pos x="438" y="209"/>
                  </a:cxn>
                  <a:cxn ang="0">
                    <a:pos x="376" y="211"/>
                  </a:cxn>
                  <a:cxn ang="0">
                    <a:pos x="357" y="343"/>
                  </a:cxn>
                  <a:cxn ang="0">
                    <a:pos x="347" y="230"/>
                  </a:cxn>
                  <a:cxn ang="0">
                    <a:pos x="331" y="182"/>
                  </a:cxn>
                  <a:cxn ang="0">
                    <a:pos x="347" y="136"/>
                  </a:cxn>
                  <a:cxn ang="0">
                    <a:pos x="339" y="99"/>
                  </a:cxn>
                  <a:cxn ang="0">
                    <a:pos x="331" y="62"/>
                  </a:cxn>
                  <a:cxn ang="0">
                    <a:pos x="369" y="103"/>
                  </a:cxn>
                  <a:cxn ang="0">
                    <a:pos x="415" y="47"/>
                  </a:cxn>
                  <a:cxn ang="0">
                    <a:pos x="409" y="95"/>
                  </a:cxn>
                  <a:cxn ang="0">
                    <a:pos x="401" y="130"/>
                  </a:cxn>
                  <a:cxn ang="0">
                    <a:pos x="401" y="181"/>
                  </a:cxn>
                  <a:cxn ang="0">
                    <a:pos x="558" y="181"/>
                  </a:cxn>
                  <a:cxn ang="0">
                    <a:pos x="554" y="76"/>
                  </a:cxn>
                  <a:cxn ang="0">
                    <a:pos x="249" y="69"/>
                  </a:cxn>
                  <a:cxn ang="0">
                    <a:pos x="293" y="93"/>
                  </a:cxn>
                  <a:cxn ang="0">
                    <a:pos x="171" y="195"/>
                  </a:cxn>
                  <a:cxn ang="0">
                    <a:pos x="69" y="98"/>
                  </a:cxn>
                  <a:cxn ang="0">
                    <a:pos x="191" y="106"/>
                  </a:cxn>
                  <a:cxn ang="0">
                    <a:pos x="220" y="105"/>
                  </a:cxn>
                  <a:cxn ang="0">
                    <a:pos x="302" y="121"/>
                  </a:cxn>
                  <a:cxn ang="0">
                    <a:pos x="276" y="256"/>
                  </a:cxn>
                  <a:cxn ang="0">
                    <a:pos x="260" y="137"/>
                  </a:cxn>
                  <a:cxn ang="0">
                    <a:pos x="171" y="195"/>
                  </a:cxn>
                  <a:cxn ang="0">
                    <a:pos x="223" y="225"/>
                  </a:cxn>
                  <a:cxn ang="0">
                    <a:pos x="247" y="158"/>
                  </a:cxn>
                  <a:cxn ang="0">
                    <a:pos x="326" y="292"/>
                  </a:cxn>
                  <a:cxn ang="0">
                    <a:pos x="215" y="321"/>
                  </a:cxn>
                  <a:cxn ang="0">
                    <a:pos x="309" y="277"/>
                  </a:cxn>
                  <a:cxn ang="0">
                    <a:pos x="318" y="133"/>
                  </a:cxn>
                  <a:cxn ang="0">
                    <a:pos x="313" y="213"/>
                  </a:cxn>
                  <a:cxn ang="0">
                    <a:pos x="299" y="144"/>
                  </a:cxn>
                  <a:cxn ang="0">
                    <a:pos x="507" y="179"/>
                  </a:cxn>
                  <a:cxn ang="0">
                    <a:pos x="461" y="162"/>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85" name="未知"/>
              <p:cNvSpPr/>
              <p:nvPr/>
            </p:nvSpPr>
            <p:spPr bwMode="auto">
              <a:xfrm>
                <a:off x="703" y="1269"/>
                <a:ext cx="238" cy="283"/>
              </a:xfrm>
              <a:custGeom>
                <a:avLst/>
                <a:gdLst/>
                <a:ahLst/>
                <a:cxnLst>
                  <a:cxn ang="0">
                    <a:pos x="40" y="15"/>
                  </a:cxn>
                  <a:cxn ang="0">
                    <a:pos x="27" y="56"/>
                  </a:cxn>
                  <a:cxn ang="0">
                    <a:pos x="40" y="15"/>
                  </a:cxn>
                </a:cxnLst>
                <a:rect l="0" t="0" r="r" b="b"/>
                <a:pathLst>
                  <a:path w="47" h="56">
                    <a:moveTo>
                      <a:pt x="40" y="15"/>
                    </a:moveTo>
                    <a:cubicBezTo>
                      <a:pt x="37" y="0"/>
                      <a:pt x="0" y="23"/>
                      <a:pt x="27" y="56"/>
                    </a:cubicBezTo>
                    <a:cubicBezTo>
                      <a:pt x="27" y="56"/>
                      <a:pt x="47" y="49"/>
                      <a:pt x="40" y="15"/>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86" name="未知"/>
              <p:cNvSpPr/>
              <p:nvPr/>
            </p:nvSpPr>
            <p:spPr bwMode="auto">
              <a:xfrm>
                <a:off x="485" y="1385"/>
                <a:ext cx="208" cy="379"/>
              </a:xfrm>
              <a:custGeom>
                <a:avLst/>
                <a:gdLst/>
                <a:ahLst/>
                <a:cxnLst>
                  <a:cxn ang="0">
                    <a:pos x="19" y="27"/>
                  </a:cxn>
                  <a:cxn ang="0">
                    <a:pos x="12" y="69"/>
                  </a:cxn>
                  <a:cxn ang="0">
                    <a:pos x="40" y="45"/>
                  </a:cxn>
                  <a:cxn ang="0">
                    <a:pos x="37" y="24"/>
                  </a:cxn>
                  <a:cxn ang="0">
                    <a:pos x="19" y="27"/>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87" name="未知"/>
              <p:cNvSpPr/>
              <p:nvPr/>
            </p:nvSpPr>
            <p:spPr bwMode="auto">
              <a:xfrm>
                <a:off x="354" y="627"/>
                <a:ext cx="683" cy="318"/>
              </a:xfrm>
              <a:custGeom>
                <a:avLst/>
                <a:gdLst/>
                <a:ahLst/>
                <a:cxnLst>
                  <a:cxn ang="0">
                    <a:pos x="112" y="4"/>
                  </a:cxn>
                  <a:cxn ang="0">
                    <a:pos x="24" y="4"/>
                  </a:cxn>
                  <a:cxn ang="0">
                    <a:pos x="2" y="25"/>
                  </a:cxn>
                  <a:cxn ang="0">
                    <a:pos x="60" y="58"/>
                  </a:cxn>
                  <a:cxn ang="0">
                    <a:pos x="96" y="54"/>
                  </a:cxn>
                  <a:cxn ang="0">
                    <a:pos x="113" y="53"/>
                  </a:cxn>
                  <a:cxn ang="0">
                    <a:pos x="112" y="4"/>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88" name="未知"/>
              <p:cNvSpPr/>
              <p:nvPr/>
            </p:nvSpPr>
            <p:spPr bwMode="auto">
              <a:xfrm>
                <a:off x="1128" y="1527"/>
                <a:ext cx="490" cy="515"/>
              </a:xfrm>
              <a:custGeom>
                <a:avLst/>
                <a:gdLst/>
                <a:ahLst/>
                <a:cxnLst>
                  <a:cxn ang="0">
                    <a:pos x="67" y="5"/>
                  </a:cxn>
                  <a:cxn ang="0">
                    <a:pos x="31" y="5"/>
                  </a:cxn>
                  <a:cxn ang="0">
                    <a:pos x="12" y="57"/>
                  </a:cxn>
                  <a:cxn ang="0">
                    <a:pos x="79" y="62"/>
                  </a:cxn>
                  <a:cxn ang="0">
                    <a:pos x="67" y="5"/>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89" name="未知"/>
              <p:cNvSpPr/>
              <p:nvPr/>
            </p:nvSpPr>
            <p:spPr bwMode="auto">
              <a:xfrm>
                <a:off x="2255" y="1006"/>
                <a:ext cx="501" cy="96"/>
              </a:xfrm>
              <a:custGeom>
                <a:avLst/>
                <a:gdLst/>
                <a:ahLst/>
                <a:cxnLst>
                  <a:cxn ang="0">
                    <a:pos x="15" y="0"/>
                  </a:cxn>
                  <a:cxn ang="0">
                    <a:pos x="40" y="15"/>
                  </a:cxn>
                  <a:cxn ang="0">
                    <a:pos x="15" y="0"/>
                  </a:cxn>
                </a:cxnLst>
                <a:rect l="0" t="0" r="r" b="b"/>
                <a:pathLst>
                  <a:path w="99" h="19">
                    <a:moveTo>
                      <a:pt x="15" y="0"/>
                    </a:moveTo>
                    <a:cubicBezTo>
                      <a:pt x="0" y="0"/>
                      <a:pt x="19" y="19"/>
                      <a:pt x="40" y="15"/>
                    </a:cubicBezTo>
                    <a:cubicBezTo>
                      <a:pt x="99" y="1"/>
                      <a:pt x="15" y="0"/>
                      <a:pt x="15" y="0"/>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90" name="未知"/>
              <p:cNvSpPr/>
              <p:nvPr/>
            </p:nvSpPr>
            <p:spPr bwMode="auto">
              <a:xfrm>
                <a:off x="2422" y="986"/>
                <a:ext cx="385" cy="237"/>
              </a:xfrm>
              <a:custGeom>
                <a:avLst/>
                <a:gdLst/>
                <a:ahLst/>
                <a:cxnLst>
                  <a:cxn ang="0">
                    <a:pos x="21" y="37"/>
                  </a:cxn>
                  <a:cxn ang="0">
                    <a:pos x="70" y="17"/>
                  </a:cxn>
                  <a:cxn ang="0">
                    <a:pos x="48" y="3"/>
                  </a:cxn>
                  <a:cxn ang="0">
                    <a:pos x="19" y="32"/>
                  </a:cxn>
                  <a:cxn ang="0">
                    <a:pos x="21" y="37"/>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91" name="未知"/>
              <p:cNvSpPr/>
              <p:nvPr/>
            </p:nvSpPr>
            <p:spPr bwMode="auto">
              <a:xfrm>
                <a:off x="2407" y="1183"/>
                <a:ext cx="415" cy="187"/>
              </a:xfrm>
              <a:custGeom>
                <a:avLst/>
                <a:gdLst/>
                <a:ahLst/>
                <a:cxnLst>
                  <a:cxn ang="0">
                    <a:pos x="72" y="6"/>
                  </a:cxn>
                  <a:cxn ang="0">
                    <a:pos x="24" y="17"/>
                  </a:cxn>
                  <a:cxn ang="0">
                    <a:pos x="17" y="26"/>
                  </a:cxn>
                  <a:cxn ang="0">
                    <a:pos x="76" y="23"/>
                  </a:cxn>
                  <a:cxn ang="0">
                    <a:pos x="82" y="20"/>
                  </a:cxn>
                  <a:cxn ang="0">
                    <a:pos x="82" y="0"/>
                  </a:cxn>
                  <a:cxn ang="0">
                    <a:pos x="72" y="6"/>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92" name="未知"/>
              <p:cNvSpPr/>
              <p:nvPr/>
            </p:nvSpPr>
            <p:spPr bwMode="auto">
              <a:xfrm>
                <a:off x="2083" y="1360"/>
                <a:ext cx="698" cy="167"/>
              </a:xfrm>
              <a:custGeom>
                <a:avLst/>
                <a:gdLst/>
                <a:ahLst/>
                <a:cxnLst>
                  <a:cxn ang="0">
                    <a:pos x="21" y="1"/>
                  </a:cxn>
                  <a:cxn ang="0">
                    <a:pos x="8" y="14"/>
                  </a:cxn>
                  <a:cxn ang="0">
                    <a:pos x="57" y="22"/>
                  </a:cxn>
                  <a:cxn ang="0">
                    <a:pos x="117" y="23"/>
                  </a:cxn>
                  <a:cxn ang="0">
                    <a:pos x="114" y="8"/>
                  </a:cxn>
                  <a:cxn ang="0">
                    <a:pos x="82" y="3"/>
                  </a:cxn>
                  <a:cxn ang="0">
                    <a:pos x="21" y="1"/>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93" name="未知"/>
              <p:cNvSpPr/>
              <p:nvPr/>
            </p:nvSpPr>
            <p:spPr bwMode="auto">
              <a:xfrm>
                <a:off x="2159" y="1522"/>
                <a:ext cx="567" cy="146"/>
              </a:xfrm>
              <a:custGeom>
                <a:avLst/>
                <a:gdLst/>
                <a:ahLst/>
                <a:cxnLst>
                  <a:cxn ang="0">
                    <a:pos x="98" y="19"/>
                  </a:cxn>
                  <a:cxn ang="0">
                    <a:pos x="103" y="4"/>
                  </a:cxn>
                  <a:cxn ang="0">
                    <a:pos x="74" y="10"/>
                  </a:cxn>
                  <a:cxn ang="0">
                    <a:pos x="36" y="6"/>
                  </a:cxn>
                  <a:cxn ang="0">
                    <a:pos x="2" y="4"/>
                  </a:cxn>
                  <a:cxn ang="0">
                    <a:pos x="98" y="19"/>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94" name="未知"/>
              <p:cNvSpPr/>
              <p:nvPr/>
            </p:nvSpPr>
            <p:spPr bwMode="auto">
              <a:xfrm>
                <a:off x="2124" y="1638"/>
                <a:ext cx="581" cy="480"/>
              </a:xfrm>
              <a:custGeom>
                <a:avLst/>
                <a:gdLst/>
                <a:ahLst/>
                <a:cxnLst>
                  <a:cxn ang="0">
                    <a:pos x="3" y="53"/>
                  </a:cxn>
                  <a:cxn ang="0">
                    <a:pos x="26" y="54"/>
                  </a:cxn>
                  <a:cxn ang="0">
                    <a:pos x="50" y="77"/>
                  </a:cxn>
                  <a:cxn ang="0">
                    <a:pos x="59" y="84"/>
                  </a:cxn>
                  <a:cxn ang="0">
                    <a:pos x="81" y="52"/>
                  </a:cxn>
                  <a:cxn ang="0">
                    <a:pos x="111" y="52"/>
                  </a:cxn>
                  <a:cxn ang="0">
                    <a:pos x="79" y="27"/>
                  </a:cxn>
                  <a:cxn ang="0">
                    <a:pos x="37" y="16"/>
                  </a:cxn>
                  <a:cxn ang="0">
                    <a:pos x="12" y="41"/>
                  </a:cxn>
                  <a:cxn ang="0">
                    <a:pos x="3" y="53"/>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95" name="未知"/>
              <p:cNvSpPr/>
              <p:nvPr/>
            </p:nvSpPr>
            <p:spPr bwMode="auto">
              <a:xfrm>
                <a:off x="2503" y="1446"/>
                <a:ext cx="329" cy="854"/>
              </a:xfrm>
              <a:custGeom>
                <a:avLst/>
                <a:gdLst/>
                <a:ahLst/>
                <a:cxnLst>
                  <a:cxn ang="0">
                    <a:pos x="51" y="40"/>
                  </a:cxn>
                  <a:cxn ang="0">
                    <a:pos x="22" y="49"/>
                  </a:cxn>
                  <a:cxn ang="0">
                    <a:pos x="22" y="59"/>
                  </a:cxn>
                  <a:cxn ang="0">
                    <a:pos x="50" y="90"/>
                  </a:cxn>
                  <a:cxn ang="0">
                    <a:pos x="34" y="118"/>
                  </a:cxn>
                  <a:cxn ang="0">
                    <a:pos x="0" y="148"/>
                  </a:cxn>
                  <a:cxn ang="0">
                    <a:pos x="17" y="155"/>
                  </a:cxn>
                  <a:cxn ang="0">
                    <a:pos x="47" y="166"/>
                  </a:cxn>
                  <a:cxn ang="0">
                    <a:pos x="63" y="162"/>
                  </a:cxn>
                  <a:cxn ang="0">
                    <a:pos x="65" y="0"/>
                  </a:cxn>
                  <a:cxn ang="0">
                    <a:pos x="51" y="40"/>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round/>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grpSp>
      </p:grpSp>
      <p:sp>
        <p:nvSpPr>
          <p:cNvPr id="3082" name="Rectangle 248"/>
          <p:cNvSpPr>
            <a:spLocks noGrp="1" noRot="1"/>
          </p:cNvSpPr>
          <p:nvPr>
            <p:ph type="title"/>
          </p:nvPr>
        </p:nvSpPr>
        <p:spPr>
          <a:xfrm>
            <a:off x="298450" y="228600"/>
            <a:ext cx="854075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83" name="Rectangle 249"/>
          <p:cNvSpPr>
            <a:spLocks noGrp="1" noRot="1"/>
          </p:cNvSpPr>
          <p:nvPr>
            <p:ph type="body" idx="1"/>
          </p:nvPr>
        </p:nvSpPr>
        <p:spPr>
          <a:xfrm>
            <a:off x="609600" y="1600200"/>
            <a:ext cx="8153400" cy="4498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298" name="Rectangle 250"/>
          <p:cNvSpPr>
            <a:spLocks noGrp="1" noChangeArrowheads="1"/>
          </p:cNvSpPr>
          <p:nvPr>
            <p:ph type="dt" sz="half" idx="2"/>
          </p:nvPr>
        </p:nvSpPr>
        <p:spPr bwMode="auto">
          <a:xfrm>
            <a:off x="298450" y="6245225"/>
            <a:ext cx="2289175" cy="476250"/>
          </a:xfrm>
          <a:prstGeom prst="rect">
            <a:avLst/>
          </a:prstGeom>
          <a:noFill/>
          <a:ln w="9525">
            <a:noFill/>
            <a:miter lim="800000"/>
          </a:ln>
          <a:effectLst/>
        </p:spPr>
        <p:txBody>
          <a:bodyPr vert="horz" wrap="square" lIns="91440" tIns="45720" rIns="91440" bIns="45720" numCol="1" anchor="t" anchorCtr="0" compatLnSpc="1"/>
          <a:lstStyle>
            <a:lvl1pPr algn="l">
              <a:defRPr sz="1400"/>
            </a:lvl1pPr>
          </a:lstStyle>
          <a:p>
            <a:pPr marL="0" marR="0" lvl="0" indent="0" algn="l" defTabSz="914400" rtl="0" eaLnBrk="0" fontAlgn="base" latinLnBrk="0" hangingPunct="0">
              <a:lnSpc>
                <a:spcPct val="100000"/>
              </a:lnSpc>
              <a:spcBef>
                <a:spcPct val="0"/>
              </a:spcBef>
              <a:spcAft>
                <a:spcPct val="0"/>
              </a:spcAft>
              <a:buClrTx/>
              <a:buSzTx/>
              <a:buFontTx/>
              <a:buNone/>
              <a:defRPr/>
            </a:pPr>
            <a:fld id="{B8A1458F-217A-40DE-9912-332CEE4342AC}" type="datetimeFigureOut">
              <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0" lang="zh-CN" altLang="en-US"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99" name="Rectangle 251"/>
          <p:cNvSpPr>
            <a:spLocks noGrp="1" noChangeArrowheads="1"/>
          </p:cNvSpPr>
          <p:nvPr>
            <p:ph type="ftr" sz="quarter" idx="3"/>
          </p:nvPr>
        </p:nvSpPr>
        <p:spPr bwMode="auto">
          <a:xfrm>
            <a:off x="3121025"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300" name="Rectangle 252"/>
          <p:cNvSpPr>
            <a:spLocks noGrp="1" noChangeArrowheads="1"/>
          </p:cNvSpPr>
          <p:nvPr>
            <p:ph type="sldNum" sz="quarter" idx="4"/>
          </p:nvPr>
        </p:nvSpPr>
        <p:spPr bwMode="auto">
          <a:xfrm>
            <a:off x="6550025"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a:fld id="{9A0DB2DC-4C9A-4742-B13C-FB6460FD3503}" type="slidenum">
              <a:rPr lang="zh-CN" altLang="en-US" dirty="0">
                <a:latin typeface="楷体_GB2312" pitchFamily="49" charset="-122"/>
              </a:rPr>
            </a:fld>
            <a:endParaRPr lang="zh-CN" altLang="en-US" dirty="0">
              <a:latin typeface="楷体_GB2312" pitchFamily="49"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85000"/>
        <a:buFont typeface="Wingdings" panose="05000000000000000000" pitchFamily="2" charset="2"/>
        <a:buChar char="Ø"/>
        <a:defRPr sz="2800">
          <a:solidFill>
            <a:schemeClr val="tx1"/>
          </a:solidFill>
          <a:latin typeface="+mn-lt"/>
          <a:ea typeface="+mn-ea"/>
        </a:defRPr>
      </a:lvl2pPr>
      <a:lvl3pPr marL="1143000" indent="-228600" algn="l" rtl="0" fontAlgn="base">
        <a:spcBef>
          <a:spcPct val="20000"/>
        </a:spcBef>
        <a:spcAft>
          <a:spcPct val="0"/>
        </a:spcAft>
        <a:buClr>
          <a:schemeClr val="hlink"/>
        </a:buClr>
        <a:buSzPct val="95000"/>
        <a:buFont typeface="Wingdings 2" panose="05020102010507070707" pitchFamily="18" charset="2"/>
        <a:buChar char="¡"/>
        <a:defRPr sz="2400">
          <a:solidFill>
            <a:schemeClr val="tx1"/>
          </a:solidFill>
          <a:latin typeface="+mn-lt"/>
          <a:ea typeface="+mn-ea"/>
        </a:defRPr>
      </a:lvl3pPr>
      <a:lvl4pPr marL="1600200" indent="-228600" algn="l" rtl="0" fontAlgn="base">
        <a:spcBef>
          <a:spcPct val="20000"/>
        </a:spcBef>
        <a:spcAft>
          <a:spcPct val="0"/>
        </a:spcAft>
        <a:buClr>
          <a:schemeClr val="tx2"/>
        </a:buClr>
        <a:buSzPct val="90000"/>
        <a:buFont typeface="Wingdings" panose="05000000000000000000" pitchFamily="2" charset="2"/>
        <a:buChar char="Ø"/>
        <a:defRPr sz="2000">
          <a:solidFill>
            <a:schemeClr val="tx1"/>
          </a:solidFill>
          <a:latin typeface="+mn-lt"/>
          <a:ea typeface="+mn-ea"/>
        </a:defRPr>
      </a:lvl4pPr>
      <a:lvl5pPr marL="20574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 Target="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GIF"/><Relationship Id="rId1" Type="http://schemas.openxmlformats.org/officeDocument/2006/relationships/slide" Target="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GIF"/><Relationship Id="rId2" Type="http://schemas.openxmlformats.org/officeDocument/2006/relationships/slide" Target="slide16.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14.emf"/><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GIF"/><Relationship Id="rId2" Type="http://schemas.openxmlformats.org/officeDocument/2006/relationships/slide" Target="slide27.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GIF"/><Relationship Id="rId2" Type="http://schemas.openxmlformats.org/officeDocument/2006/relationships/slide" Target="slide31.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3.xml"/><Relationship Id="rId3" Type="http://schemas.openxmlformats.org/officeDocument/2006/relationships/image" Target="../media/image17.jpeg"/><Relationship Id="rId2" Type="http://schemas.openxmlformats.org/officeDocument/2006/relationships/slide" Target="slide33.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slide" Target="slide13.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slide" Target="slide13.xml"/><Relationship Id="rId2" Type="http://schemas.openxmlformats.org/officeDocument/2006/relationships/image" Target="../media/image17.jpeg"/><Relationship Id="rId1" Type="http://schemas.openxmlformats.org/officeDocument/2006/relationships/slide" Target="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GIF"/><Relationship Id="rId2" Type="http://schemas.openxmlformats.org/officeDocument/2006/relationships/slide" Target="slide39.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GIF"/><Relationship Id="rId1" Type="http://schemas.openxmlformats.org/officeDocument/2006/relationships/slide" Target="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GIF"/><Relationship Id="rId1" Type="http://schemas.openxmlformats.org/officeDocument/2006/relationships/slide" Target="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GIF"/><Relationship Id="rId1" Type="http://schemas.openxmlformats.org/officeDocument/2006/relationships/slide" Target="slide4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GIF"/><Relationship Id="rId2" Type="http://schemas.openxmlformats.org/officeDocument/2006/relationships/slide" Target="slide43.xml"/><Relationship Id="rId1"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GIF"/><Relationship Id="rId2" Type="http://schemas.openxmlformats.org/officeDocument/2006/relationships/slide" Target="slide6.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GIF"/><Relationship Id="rId2" Type="http://schemas.openxmlformats.org/officeDocument/2006/relationships/slide" Target="slide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 Target="slide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GIF"/><Relationship Id="rId2" Type="http://schemas.openxmlformats.org/officeDocument/2006/relationships/slide" Target="slide9.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noRot="1" noChangeArrowheads="1"/>
          </p:cNvSpPr>
          <p:nvPr>
            <p:ph type="ctrTitle"/>
          </p:nvPr>
        </p:nvSpPr>
        <p:spPr>
          <a:xfrm>
            <a:off x="611505" y="549275"/>
            <a:ext cx="8364855" cy="2743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0" b="1" i="0" u="none" strike="noStrike" kern="0" cap="none" spc="0" normalizeH="0" baseline="0" noProof="0" smtClean="0">
                <a:ln>
                  <a:noFill/>
                </a:ln>
                <a:solidFill>
                  <a:srgbClr val="1404E0"/>
                </a:solidFill>
                <a:effectLst>
                  <a:outerShdw blurRad="38100" dist="38100" dir="2700000" algn="tl">
                    <a:srgbClr val="C0C0C0"/>
                  </a:outerShdw>
                </a:effectLst>
                <a:uLnTx/>
                <a:uFillTx/>
                <a:latin typeface="+mj-lt"/>
                <a:ea typeface="仿宋_GB2312" pitchFamily="49" charset="-122"/>
                <a:cs typeface="+mj-cs"/>
              </a:rPr>
              <a:t>精益</a:t>
            </a:r>
            <a:r>
              <a:rPr kumimoji="0" lang="en-US" altLang="zh-CN" sz="12000" b="1" i="0" u="none" strike="noStrike" kern="0" cap="none" spc="0" normalizeH="0" baseline="0" noProof="0" smtClean="0">
                <a:ln>
                  <a:noFill/>
                </a:ln>
                <a:solidFill>
                  <a:srgbClr val="1404E0"/>
                </a:solidFill>
                <a:effectLst>
                  <a:outerShdw blurRad="38100" dist="38100" dir="2700000" algn="tl">
                    <a:srgbClr val="C0C0C0"/>
                  </a:outerShdw>
                </a:effectLst>
                <a:uLnTx/>
                <a:uFillTx/>
                <a:latin typeface="+mj-lt"/>
                <a:ea typeface="仿宋_GB2312" pitchFamily="49" charset="-122"/>
                <a:cs typeface="+mj-cs"/>
              </a:rPr>
              <a:t>IE</a:t>
            </a:r>
            <a:r>
              <a:rPr kumimoji="0" lang="zh-CN" altLang="en-US" sz="12000" b="1" i="0" u="none" strike="noStrike" kern="0" cap="none" spc="0" normalizeH="0" baseline="0" noProof="0" smtClean="0">
                <a:ln>
                  <a:noFill/>
                </a:ln>
                <a:solidFill>
                  <a:srgbClr val="1404E0"/>
                </a:solidFill>
                <a:effectLst>
                  <a:outerShdw blurRad="38100" dist="38100" dir="2700000" algn="tl">
                    <a:srgbClr val="C0C0C0"/>
                  </a:outerShdw>
                </a:effectLst>
                <a:uLnTx/>
                <a:uFillTx/>
                <a:latin typeface="+mj-lt"/>
                <a:ea typeface="仿宋_GB2312" pitchFamily="49" charset="-122"/>
                <a:cs typeface="+mj-cs"/>
              </a:rPr>
              <a:t>管理</a:t>
            </a:r>
            <a:endParaRPr kumimoji="0" lang="zh-CN" altLang="en-US" sz="12000" b="1" i="0" u="none" strike="noStrike" kern="0" cap="none" spc="0" normalizeH="0" baseline="0" noProof="0" smtClean="0">
              <a:ln>
                <a:noFill/>
              </a:ln>
              <a:solidFill>
                <a:srgbClr val="1404E0"/>
              </a:solidFill>
              <a:effectLst>
                <a:outerShdw blurRad="38100" dist="38100" dir="2700000" algn="tl">
                  <a:srgbClr val="C0C0C0"/>
                </a:outerShdw>
              </a:effectLst>
              <a:uLnTx/>
              <a:uFillTx/>
              <a:latin typeface="+mj-lt"/>
              <a:ea typeface="仿宋_GB2312" pitchFamily="49" charset="-122"/>
              <a:cs typeface="+mj-cs"/>
            </a:endParaRPr>
          </a:p>
        </p:txBody>
      </p:sp>
      <p:pic>
        <p:nvPicPr>
          <p:cNvPr id="2" name="图片 1" descr="车间"/>
          <p:cNvPicPr>
            <a:picLocks noChangeAspect="1"/>
          </p:cNvPicPr>
          <p:nvPr/>
        </p:nvPicPr>
        <p:blipFill>
          <a:blip r:embed="rId1"/>
          <a:stretch>
            <a:fillRect/>
          </a:stretch>
        </p:blipFill>
        <p:spPr>
          <a:xfrm>
            <a:off x="2051685" y="2781300"/>
            <a:ext cx="4872990" cy="3648075"/>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1" name="Text Box 9"/>
          <p:cNvSpPr txBox="1">
            <a:spLocks noChangeArrowheads="1"/>
          </p:cNvSpPr>
          <p:nvPr/>
        </p:nvSpPr>
        <p:spPr bwMode="auto">
          <a:xfrm>
            <a:off x="466725" y="1412875"/>
            <a:ext cx="8210550" cy="4346575"/>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2.1、工艺原则布局：</a:t>
            </a:r>
            <a:endPar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       ----基于搬运成本的物流计划</a:t>
            </a:r>
            <a:endPar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        将相似的设备或功能集中放置在同一区域</a:t>
            </a:r>
            <a:endParaRPr kumimoji="0" lang="zh-CN" altLang="en-US" sz="24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4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8个车间布局方案：（排列）8*7*6*5*4*3*2*1=40320</a:t>
            </a:r>
            <a:endPar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rPr>
              <a:t>除了考虑搬运成本、还要考虑人、机、料、法、环</a:t>
            </a:r>
            <a:endParaRPr kumimoji="0" lang="zh-CN" altLang="en-US" sz="2400"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400"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sym typeface="Arial" panose="020B0604020202020204" pitchFamily="34" charset="0"/>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dirty="0" smtClean="0">
              <a:latin typeface="楷体_GB2312" pitchFamily="49" charset="-122"/>
              <a:ea typeface="楷体_GB2312" pitchFamily="49" charset="-122"/>
              <a:cs typeface="+mn-cs"/>
            </a:endParaRPr>
          </a:p>
        </p:txBody>
      </p:sp>
      <p:pic>
        <p:nvPicPr>
          <p:cNvPr id="48132" name="Picture 11" descr="0013">
            <a:hlinkClick r:id="rId1" action="ppaction://hlinksldjump"/>
          </p:cNvPr>
          <p:cNvPicPr>
            <a:picLocks noChangeAspect="1"/>
          </p:cNvPicPr>
          <p:nvPr/>
        </p:nvPicPr>
        <p:blipFill>
          <a:blip r:embed="rId2"/>
          <a:stretch>
            <a:fillRect/>
          </a:stretch>
        </p:blipFill>
        <p:spPr>
          <a:xfrm>
            <a:off x="323850" y="6021388"/>
            <a:ext cx="647700" cy="617537"/>
          </a:xfrm>
          <a:prstGeom prst="rect">
            <a:avLst/>
          </a:prstGeom>
          <a:noFill/>
          <a:ln w="9525">
            <a:noFill/>
          </a:ln>
        </p:spPr>
      </p:pic>
      <p:pic>
        <p:nvPicPr>
          <p:cNvPr id="14341" name="Picture 12" descr="上一节">
            <a:hlinkClick r:id="rId1" action="ppaction://hlinksldjump"/>
          </p:cNvPr>
          <p:cNvPicPr>
            <a:picLocks noChangeAspect="1"/>
          </p:cNvPicPr>
          <p:nvPr/>
        </p:nvPicPr>
        <p:blipFill>
          <a:blip r:embed="rId3"/>
          <a:stretch>
            <a:fillRect/>
          </a:stretch>
        </p:blipFill>
        <p:spPr>
          <a:xfrm>
            <a:off x="3276600" y="6524625"/>
            <a:ext cx="760413" cy="273050"/>
          </a:xfrm>
          <a:prstGeom prst="rect">
            <a:avLst/>
          </a:prstGeom>
          <a:noFill/>
          <a:ln w="9525">
            <a:noFill/>
          </a:ln>
        </p:spPr>
      </p:pic>
      <p:pic>
        <p:nvPicPr>
          <p:cNvPr id="14342" name="Picture 13" descr="下一节">
            <a:hlinkClick r:id="rId1" action="ppaction://hlinksldjump"/>
          </p:cNvPr>
          <p:cNvPicPr>
            <a:picLocks noChangeAspect="1"/>
          </p:cNvPicPr>
          <p:nvPr/>
        </p:nvPicPr>
        <p:blipFill>
          <a:blip r:embed="rId4"/>
          <a:stretch>
            <a:fillRect/>
          </a:stretch>
        </p:blipFill>
        <p:spPr>
          <a:xfrm>
            <a:off x="4356100" y="6524625"/>
            <a:ext cx="760413" cy="273050"/>
          </a:xfrm>
          <a:prstGeom prst="rect">
            <a:avLst/>
          </a:prstGeom>
          <a:noFill/>
          <a:ln w="9525">
            <a:noFill/>
          </a:ln>
        </p:spPr>
      </p:pic>
      <p:sp>
        <p:nvSpPr>
          <p:cNvPr id="14343" name="Rectangle 7"/>
          <p:cNvSpPr/>
          <p:nvPr/>
        </p:nvSpPr>
        <p:spPr>
          <a:xfrm>
            <a:off x="6013450" y="6381750"/>
            <a:ext cx="3133725" cy="503238"/>
          </a:xfrm>
          <a:prstGeom prst="rect">
            <a:avLst/>
          </a:prstGeom>
          <a:solidFill>
            <a:schemeClr val="accent1"/>
          </a:solidFill>
          <a:ln w="9525">
            <a:noFill/>
          </a:ln>
        </p:spPr>
        <p:txBody>
          <a:bodyPr lIns="0" tIns="0" rIns="0" bIns="0" anchor="ctr" anchorCtr="0"/>
          <a:p>
            <a:pPr eaLnBrk="1" hangingPunct="1"/>
            <a:r>
              <a:rPr lang="zh-CN" altLang="en-US" sz="2400" dirty="0">
                <a:solidFill>
                  <a:schemeClr val="bg1"/>
                </a:solidFill>
                <a:latin typeface="楷体_GB2312" pitchFamily="49" charset="-122"/>
              </a:rPr>
              <a:t>第一节生产布局</a:t>
            </a:r>
            <a:endParaRPr lang="zh-CN" altLang="en-US" dirty="0">
              <a:latin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8131">
                                            <p:txEl>
                                              <p:charRg st="0" end="12"/>
                                            </p:txEl>
                                          </p:spTgt>
                                        </p:tgtEl>
                                        <p:attrNameLst>
                                          <p:attrName>style.visibility</p:attrName>
                                        </p:attrNameLst>
                                      </p:cBhvr>
                                      <p:to>
                                        <p:strVal val="visible"/>
                                      </p:to>
                                    </p:set>
                                    <p:animEffect transition="in" filter="slide(fromRight)">
                                      <p:cBhvr>
                                        <p:cTn id="7" dur="500"/>
                                        <p:tgtEl>
                                          <p:spTgt spid="48131">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48131">
                                            <p:txEl>
                                              <p:charRg st="12" end="35"/>
                                            </p:txEl>
                                          </p:spTgt>
                                        </p:tgtEl>
                                        <p:attrNameLst>
                                          <p:attrName>style.visibility</p:attrName>
                                        </p:attrNameLst>
                                      </p:cBhvr>
                                      <p:to>
                                        <p:strVal val="visible"/>
                                      </p:to>
                                    </p:set>
                                    <p:animEffect transition="in" filter="slide(fromRight)">
                                      <p:cBhvr>
                                        <p:cTn id="12" dur="500"/>
                                        <p:tgtEl>
                                          <p:spTgt spid="48131">
                                            <p:txEl>
                                              <p:charRg st="12" end="3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48131">
                                            <p:txEl>
                                              <p:charRg st="35" end="62"/>
                                            </p:txEl>
                                          </p:spTgt>
                                        </p:tgtEl>
                                        <p:attrNameLst>
                                          <p:attrName>style.visibility</p:attrName>
                                        </p:attrNameLst>
                                      </p:cBhvr>
                                      <p:to>
                                        <p:strVal val="visible"/>
                                      </p:to>
                                    </p:set>
                                    <p:animEffect transition="in" filter="slide(fromRight)">
                                      <p:cBhvr>
                                        <p:cTn id="17" dur="500"/>
                                        <p:tgtEl>
                                          <p:spTgt spid="48131">
                                            <p:txEl>
                                              <p:charRg st="35" end="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48131">
                                            <p:txEl>
                                              <p:charRg st="63" end="98"/>
                                            </p:txEl>
                                          </p:spTgt>
                                        </p:tgtEl>
                                        <p:attrNameLst>
                                          <p:attrName>style.visibility</p:attrName>
                                        </p:attrNameLst>
                                      </p:cBhvr>
                                      <p:to>
                                        <p:strVal val="visible"/>
                                      </p:to>
                                    </p:set>
                                    <p:animEffect transition="in" filter="slide(fromRight)">
                                      <p:cBhvr>
                                        <p:cTn id="22" dur="500"/>
                                        <p:tgtEl>
                                          <p:spTgt spid="48131">
                                            <p:txEl>
                                              <p:charRg st="63" end="9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48131">
                                            <p:txEl>
                                              <p:charRg st="99" end="122"/>
                                            </p:txEl>
                                          </p:spTgt>
                                        </p:tgtEl>
                                        <p:attrNameLst>
                                          <p:attrName>style.visibility</p:attrName>
                                        </p:attrNameLst>
                                      </p:cBhvr>
                                      <p:to>
                                        <p:strVal val="visible"/>
                                      </p:to>
                                    </p:set>
                                    <p:animEffect transition="in" filter="slide(fromRight)">
                                      <p:cBhvr>
                                        <p:cTn id="27" dur="500"/>
                                        <p:tgtEl>
                                          <p:spTgt spid="48131">
                                            <p:txEl>
                                              <p:charRg st="99" end="12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48132"/>
                                        </p:tgtEl>
                                        <p:attrNameLst>
                                          <p:attrName>style.visibility</p:attrName>
                                        </p:attrNameLst>
                                      </p:cBhvr>
                                      <p:to>
                                        <p:strVal val="visible"/>
                                      </p:to>
                                    </p:set>
                                    <p:animEffect transition="in" filter="slide(fromBottom)">
                                      <p:cBhvr>
                                        <p:cTn id="3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457200" y="0"/>
            <a:ext cx="8229600" cy="1143000"/>
          </a:xfrm>
          <a:ln/>
        </p:spPr>
        <p:txBody>
          <a:bodyPr vert="horz" wrap="square" lIns="91440" tIns="45720" rIns="91440" bIns="45720" anchor="ctr" anchorCtr="0"/>
          <a:p>
            <a:r>
              <a:rPr lang="zh-CN" altLang="en-US" sz="3600" b="1" dirty="0">
                <a:solidFill>
                  <a:srgbClr val="0000FF"/>
                </a:solidFill>
              </a:rPr>
              <a:t>工艺原则布置方式</a:t>
            </a:r>
            <a:endParaRPr lang="zh-CN" altLang="en-US" sz="3600" b="1" dirty="0">
              <a:solidFill>
                <a:srgbClr val="0000FF"/>
              </a:solidFill>
            </a:endParaRPr>
          </a:p>
        </p:txBody>
      </p:sp>
      <p:sp>
        <p:nvSpPr>
          <p:cNvPr id="15404" name="Rectangle 5"/>
          <p:cNvSpPr/>
          <p:nvPr/>
        </p:nvSpPr>
        <p:spPr>
          <a:xfrm>
            <a:off x="609600" y="1981200"/>
            <a:ext cx="2438400" cy="1752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r>
              <a:rPr lang="zh-CN" altLang="en-US" dirty="0">
                <a:latin typeface="Tahoma" panose="020B0604030504040204" pitchFamily="34" charset="0"/>
                <a:ea typeface="宋体" panose="02010600030101010101" pitchFamily="2" charset="-122"/>
              </a:rPr>
              <a:t>车床组</a:t>
            </a:r>
            <a:endParaRPr lang="zh-CN" altLang="en-US" dirty="0">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p:txBody>
      </p:sp>
      <p:sp>
        <p:nvSpPr>
          <p:cNvPr id="15405" name="Rectangle 6"/>
          <p:cNvSpPr/>
          <p:nvPr/>
        </p:nvSpPr>
        <p:spPr>
          <a:xfrm>
            <a:off x="838200" y="26670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L</a:t>
            </a:r>
            <a:endParaRPr lang="en-US" altLang="zh-CN" dirty="0">
              <a:solidFill>
                <a:schemeClr val="bg2"/>
              </a:solidFill>
              <a:latin typeface="Tahoma" panose="020B0604030504040204" pitchFamily="34" charset="0"/>
              <a:ea typeface="宋体" panose="02010600030101010101" pitchFamily="2" charset="-122"/>
            </a:endParaRPr>
          </a:p>
        </p:txBody>
      </p:sp>
      <p:sp>
        <p:nvSpPr>
          <p:cNvPr id="15406" name="Rectangle 7"/>
          <p:cNvSpPr/>
          <p:nvPr/>
        </p:nvSpPr>
        <p:spPr>
          <a:xfrm>
            <a:off x="914400" y="3276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L</a:t>
            </a:r>
            <a:endParaRPr lang="en-US" altLang="zh-CN" dirty="0">
              <a:solidFill>
                <a:schemeClr val="bg2"/>
              </a:solidFill>
              <a:latin typeface="Tahoma" panose="020B0604030504040204" pitchFamily="34" charset="0"/>
              <a:ea typeface="宋体" panose="02010600030101010101" pitchFamily="2" charset="-122"/>
            </a:endParaRPr>
          </a:p>
        </p:txBody>
      </p:sp>
      <p:sp>
        <p:nvSpPr>
          <p:cNvPr id="15407" name="Rectangle 8"/>
          <p:cNvSpPr/>
          <p:nvPr/>
        </p:nvSpPr>
        <p:spPr>
          <a:xfrm>
            <a:off x="2057400" y="3276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L</a:t>
            </a:r>
            <a:endParaRPr lang="en-US" altLang="zh-CN" dirty="0">
              <a:solidFill>
                <a:schemeClr val="bg2"/>
              </a:solidFill>
              <a:latin typeface="Tahoma" panose="020B0604030504040204" pitchFamily="34" charset="0"/>
              <a:ea typeface="宋体" panose="02010600030101010101" pitchFamily="2" charset="-122"/>
            </a:endParaRPr>
          </a:p>
        </p:txBody>
      </p:sp>
      <p:sp>
        <p:nvSpPr>
          <p:cNvPr id="15408" name="Rectangle 9"/>
          <p:cNvSpPr/>
          <p:nvPr/>
        </p:nvSpPr>
        <p:spPr>
          <a:xfrm>
            <a:off x="2057400" y="26670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L</a:t>
            </a:r>
            <a:endParaRPr lang="en-US" altLang="zh-CN" dirty="0">
              <a:solidFill>
                <a:schemeClr val="bg2"/>
              </a:solidFill>
              <a:latin typeface="Tahoma" panose="020B0604030504040204" pitchFamily="34" charset="0"/>
              <a:ea typeface="宋体" panose="02010600030101010101" pitchFamily="2" charset="-122"/>
            </a:endParaRPr>
          </a:p>
        </p:txBody>
      </p:sp>
      <p:sp>
        <p:nvSpPr>
          <p:cNvPr id="15399" name="Rectangle 11"/>
          <p:cNvSpPr/>
          <p:nvPr/>
        </p:nvSpPr>
        <p:spPr>
          <a:xfrm>
            <a:off x="3352800" y="1981200"/>
            <a:ext cx="2438400" cy="1752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r>
              <a:rPr lang="zh-CN" altLang="en-US" dirty="0">
                <a:latin typeface="Tahoma" panose="020B0604030504040204" pitchFamily="34" charset="0"/>
                <a:ea typeface="宋体" panose="02010600030101010101" pitchFamily="2" charset="-122"/>
              </a:rPr>
              <a:t>钻床组</a:t>
            </a:r>
            <a:endParaRPr lang="zh-CN" altLang="en-US" dirty="0">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p:txBody>
      </p:sp>
      <p:sp>
        <p:nvSpPr>
          <p:cNvPr id="15400" name="Rectangle 12"/>
          <p:cNvSpPr/>
          <p:nvPr/>
        </p:nvSpPr>
        <p:spPr>
          <a:xfrm>
            <a:off x="3581400" y="26670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Z</a:t>
            </a:r>
            <a:endParaRPr lang="en-US" altLang="zh-CN" dirty="0">
              <a:solidFill>
                <a:schemeClr val="bg2"/>
              </a:solidFill>
              <a:latin typeface="Tahoma" panose="020B0604030504040204" pitchFamily="34" charset="0"/>
              <a:ea typeface="宋体" panose="02010600030101010101" pitchFamily="2" charset="-122"/>
            </a:endParaRPr>
          </a:p>
        </p:txBody>
      </p:sp>
      <p:sp>
        <p:nvSpPr>
          <p:cNvPr id="15401" name="Rectangle 13"/>
          <p:cNvSpPr/>
          <p:nvPr/>
        </p:nvSpPr>
        <p:spPr>
          <a:xfrm>
            <a:off x="3657600" y="3276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Z</a:t>
            </a:r>
            <a:endParaRPr lang="en-US" altLang="zh-CN" dirty="0">
              <a:solidFill>
                <a:schemeClr val="bg2"/>
              </a:solidFill>
              <a:latin typeface="Tahoma" panose="020B0604030504040204" pitchFamily="34" charset="0"/>
              <a:ea typeface="宋体" panose="02010600030101010101" pitchFamily="2" charset="-122"/>
            </a:endParaRPr>
          </a:p>
        </p:txBody>
      </p:sp>
      <p:sp>
        <p:nvSpPr>
          <p:cNvPr id="15402" name="Rectangle 14"/>
          <p:cNvSpPr/>
          <p:nvPr/>
        </p:nvSpPr>
        <p:spPr>
          <a:xfrm>
            <a:off x="4800600" y="3276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Z</a:t>
            </a:r>
            <a:endParaRPr lang="en-US" altLang="zh-CN" dirty="0">
              <a:solidFill>
                <a:schemeClr val="bg2"/>
              </a:solidFill>
              <a:latin typeface="Tahoma" panose="020B0604030504040204" pitchFamily="34" charset="0"/>
              <a:ea typeface="宋体" panose="02010600030101010101" pitchFamily="2" charset="-122"/>
            </a:endParaRPr>
          </a:p>
        </p:txBody>
      </p:sp>
      <p:sp>
        <p:nvSpPr>
          <p:cNvPr id="15403" name="Rectangle 15"/>
          <p:cNvSpPr/>
          <p:nvPr/>
        </p:nvSpPr>
        <p:spPr>
          <a:xfrm>
            <a:off x="4800600" y="26670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Z</a:t>
            </a:r>
            <a:endParaRPr lang="en-US" altLang="zh-CN" dirty="0">
              <a:solidFill>
                <a:schemeClr val="bg2"/>
              </a:solidFill>
              <a:latin typeface="Tahoma" panose="020B0604030504040204" pitchFamily="34" charset="0"/>
              <a:ea typeface="宋体" panose="02010600030101010101" pitchFamily="2" charset="-122"/>
            </a:endParaRPr>
          </a:p>
        </p:txBody>
      </p:sp>
      <p:sp>
        <p:nvSpPr>
          <p:cNvPr id="15394" name="Rectangle 17"/>
          <p:cNvSpPr/>
          <p:nvPr/>
        </p:nvSpPr>
        <p:spPr>
          <a:xfrm>
            <a:off x="609600" y="4114800"/>
            <a:ext cx="2438400" cy="1752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r>
              <a:rPr lang="zh-CN" altLang="en-US" dirty="0">
                <a:latin typeface="Tahoma" panose="020B0604030504040204" pitchFamily="34" charset="0"/>
                <a:ea typeface="宋体" panose="02010600030101010101" pitchFamily="2" charset="-122"/>
              </a:rPr>
              <a:t>铣床组</a:t>
            </a:r>
            <a:endParaRPr lang="zh-CN" altLang="en-US" dirty="0">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p:txBody>
      </p:sp>
      <p:sp>
        <p:nvSpPr>
          <p:cNvPr id="15395" name="Rectangle 18"/>
          <p:cNvSpPr/>
          <p:nvPr/>
        </p:nvSpPr>
        <p:spPr>
          <a:xfrm>
            <a:off x="838200" y="4800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M</a:t>
            </a:r>
            <a:endParaRPr lang="en-US" altLang="zh-CN" dirty="0">
              <a:solidFill>
                <a:schemeClr val="bg2"/>
              </a:solidFill>
              <a:latin typeface="Tahoma" panose="020B0604030504040204" pitchFamily="34" charset="0"/>
              <a:ea typeface="宋体" panose="02010600030101010101" pitchFamily="2" charset="-122"/>
            </a:endParaRPr>
          </a:p>
        </p:txBody>
      </p:sp>
      <p:sp>
        <p:nvSpPr>
          <p:cNvPr id="15396" name="Rectangle 19"/>
          <p:cNvSpPr/>
          <p:nvPr/>
        </p:nvSpPr>
        <p:spPr>
          <a:xfrm>
            <a:off x="914400" y="54102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M</a:t>
            </a:r>
            <a:endParaRPr lang="en-US" altLang="zh-CN" dirty="0">
              <a:solidFill>
                <a:schemeClr val="bg2"/>
              </a:solidFill>
              <a:latin typeface="Tahoma" panose="020B0604030504040204" pitchFamily="34" charset="0"/>
              <a:ea typeface="宋体" panose="02010600030101010101" pitchFamily="2" charset="-122"/>
            </a:endParaRPr>
          </a:p>
        </p:txBody>
      </p:sp>
      <p:sp>
        <p:nvSpPr>
          <p:cNvPr id="15397" name="Rectangle 20"/>
          <p:cNvSpPr/>
          <p:nvPr/>
        </p:nvSpPr>
        <p:spPr>
          <a:xfrm>
            <a:off x="2057400" y="54102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M</a:t>
            </a:r>
            <a:endParaRPr lang="en-US" altLang="zh-CN" dirty="0">
              <a:solidFill>
                <a:schemeClr val="bg2"/>
              </a:solidFill>
              <a:latin typeface="Tahoma" panose="020B0604030504040204" pitchFamily="34" charset="0"/>
              <a:ea typeface="宋体" panose="02010600030101010101" pitchFamily="2" charset="-122"/>
            </a:endParaRPr>
          </a:p>
        </p:txBody>
      </p:sp>
      <p:sp>
        <p:nvSpPr>
          <p:cNvPr id="15398" name="Rectangle 21"/>
          <p:cNvSpPr/>
          <p:nvPr/>
        </p:nvSpPr>
        <p:spPr>
          <a:xfrm>
            <a:off x="2057400" y="4800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M</a:t>
            </a:r>
            <a:endParaRPr lang="en-US" altLang="zh-CN" dirty="0">
              <a:solidFill>
                <a:schemeClr val="bg2"/>
              </a:solidFill>
              <a:latin typeface="Tahoma" panose="020B0604030504040204" pitchFamily="34" charset="0"/>
              <a:ea typeface="宋体" panose="02010600030101010101" pitchFamily="2" charset="-122"/>
            </a:endParaRPr>
          </a:p>
        </p:txBody>
      </p:sp>
      <p:sp>
        <p:nvSpPr>
          <p:cNvPr id="15389" name="Rectangle 23"/>
          <p:cNvSpPr/>
          <p:nvPr/>
        </p:nvSpPr>
        <p:spPr>
          <a:xfrm>
            <a:off x="3352800" y="4114800"/>
            <a:ext cx="2438400" cy="1752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r>
              <a:rPr lang="zh-CN" altLang="en-US" dirty="0">
                <a:latin typeface="Tahoma" panose="020B0604030504040204" pitchFamily="34" charset="0"/>
                <a:ea typeface="宋体" panose="02010600030101010101" pitchFamily="2" charset="-122"/>
              </a:rPr>
              <a:t>磨床组</a:t>
            </a:r>
            <a:endParaRPr lang="zh-CN" altLang="en-US" dirty="0">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p:txBody>
      </p:sp>
      <p:sp>
        <p:nvSpPr>
          <p:cNvPr id="15390" name="Rectangle 24"/>
          <p:cNvSpPr/>
          <p:nvPr/>
        </p:nvSpPr>
        <p:spPr>
          <a:xfrm>
            <a:off x="3581400" y="4800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G</a:t>
            </a:r>
            <a:endParaRPr lang="en-US" altLang="zh-CN" dirty="0">
              <a:solidFill>
                <a:schemeClr val="bg2"/>
              </a:solidFill>
              <a:latin typeface="Tahoma" panose="020B0604030504040204" pitchFamily="34" charset="0"/>
              <a:ea typeface="宋体" panose="02010600030101010101" pitchFamily="2" charset="-122"/>
            </a:endParaRPr>
          </a:p>
        </p:txBody>
      </p:sp>
      <p:sp>
        <p:nvSpPr>
          <p:cNvPr id="15391" name="Rectangle 25"/>
          <p:cNvSpPr/>
          <p:nvPr/>
        </p:nvSpPr>
        <p:spPr>
          <a:xfrm>
            <a:off x="3657600" y="54102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G</a:t>
            </a:r>
            <a:endParaRPr lang="en-US" altLang="zh-CN" dirty="0">
              <a:solidFill>
                <a:schemeClr val="bg2"/>
              </a:solidFill>
              <a:latin typeface="Tahoma" panose="020B0604030504040204" pitchFamily="34" charset="0"/>
              <a:ea typeface="宋体" panose="02010600030101010101" pitchFamily="2" charset="-122"/>
            </a:endParaRPr>
          </a:p>
        </p:txBody>
      </p:sp>
      <p:sp>
        <p:nvSpPr>
          <p:cNvPr id="15392" name="Rectangle 26"/>
          <p:cNvSpPr/>
          <p:nvPr/>
        </p:nvSpPr>
        <p:spPr>
          <a:xfrm>
            <a:off x="4800600" y="54102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G</a:t>
            </a:r>
            <a:endParaRPr lang="en-US" altLang="zh-CN" dirty="0">
              <a:solidFill>
                <a:schemeClr val="bg2"/>
              </a:solidFill>
              <a:latin typeface="Tahoma" panose="020B0604030504040204" pitchFamily="34" charset="0"/>
              <a:ea typeface="宋体" panose="02010600030101010101" pitchFamily="2" charset="-122"/>
            </a:endParaRPr>
          </a:p>
        </p:txBody>
      </p:sp>
      <p:sp>
        <p:nvSpPr>
          <p:cNvPr id="15393" name="Rectangle 27"/>
          <p:cNvSpPr/>
          <p:nvPr/>
        </p:nvSpPr>
        <p:spPr>
          <a:xfrm>
            <a:off x="4800600" y="4800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en-US" altLang="zh-CN" dirty="0">
                <a:solidFill>
                  <a:schemeClr val="bg2"/>
                </a:solidFill>
                <a:latin typeface="Tahoma" panose="020B0604030504040204" pitchFamily="34" charset="0"/>
                <a:ea typeface="宋体" panose="02010600030101010101" pitchFamily="2" charset="-122"/>
              </a:rPr>
              <a:t>G</a:t>
            </a:r>
            <a:endParaRPr lang="en-US" altLang="zh-CN" dirty="0">
              <a:solidFill>
                <a:schemeClr val="bg2"/>
              </a:solidFill>
              <a:latin typeface="Tahoma" panose="020B0604030504040204" pitchFamily="34" charset="0"/>
              <a:ea typeface="宋体" panose="02010600030101010101" pitchFamily="2" charset="-122"/>
            </a:endParaRPr>
          </a:p>
        </p:txBody>
      </p:sp>
      <p:sp>
        <p:nvSpPr>
          <p:cNvPr id="15368" name="Rectangle 28"/>
          <p:cNvSpPr/>
          <p:nvPr/>
        </p:nvSpPr>
        <p:spPr>
          <a:xfrm>
            <a:off x="6096000" y="1981200"/>
            <a:ext cx="2438400" cy="17526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r>
              <a:rPr lang="zh-CN" altLang="en-US" dirty="0">
                <a:latin typeface="Tahoma" panose="020B0604030504040204" pitchFamily="34" charset="0"/>
                <a:ea typeface="宋体" panose="02010600030101010101" pitchFamily="2" charset="-122"/>
              </a:rPr>
              <a:t>其他</a:t>
            </a:r>
            <a:endParaRPr lang="zh-CN" altLang="en-US" dirty="0">
              <a:latin typeface="Tahoma" panose="020B0604030504040204" pitchFamily="34" charset="0"/>
              <a:ea typeface="宋体" panose="02010600030101010101" pitchFamily="2" charset="-122"/>
            </a:endParaRPr>
          </a:p>
          <a:p>
            <a:endParaRPr lang="zh-CN" altLang="en-US" dirty="0">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a:p>
            <a:endParaRPr lang="zh-CN" altLang="en-US" dirty="0">
              <a:solidFill>
                <a:schemeClr val="bg2"/>
              </a:solidFill>
              <a:latin typeface="Tahoma" panose="020B0604030504040204" pitchFamily="34" charset="0"/>
              <a:ea typeface="宋体" panose="02010600030101010101" pitchFamily="2" charset="-122"/>
            </a:endParaRPr>
          </a:p>
        </p:txBody>
      </p:sp>
      <p:sp>
        <p:nvSpPr>
          <p:cNvPr id="15369" name="Rectangle 29"/>
          <p:cNvSpPr/>
          <p:nvPr/>
        </p:nvSpPr>
        <p:spPr>
          <a:xfrm>
            <a:off x="6324600" y="2667000"/>
            <a:ext cx="1143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solidFill>
                  <a:schemeClr val="bg2"/>
                </a:solidFill>
                <a:latin typeface="Tahoma" panose="020B0604030504040204" pitchFamily="34" charset="0"/>
                <a:ea typeface="宋体" panose="02010600030101010101" pitchFamily="2" charset="-122"/>
              </a:rPr>
              <a:t>滚齿机</a:t>
            </a:r>
            <a:endParaRPr lang="zh-CN" altLang="en-US" dirty="0">
              <a:solidFill>
                <a:schemeClr val="bg2"/>
              </a:solidFill>
              <a:latin typeface="Tahoma" panose="020B0604030504040204" pitchFamily="34" charset="0"/>
              <a:ea typeface="宋体" panose="02010600030101010101" pitchFamily="2" charset="-122"/>
            </a:endParaRPr>
          </a:p>
        </p:txBody>
      </p:sp>
      <p:sp>
        <p:nvSpPr>
          <p:cNvPr id="15370" name="Rectangle 30"/>
          <p:cNvSpPr/>
          <p:nvPr/>
        </p:nvSpPr>
        <p:spPr>
          <a:xfrm>
            <a:off x="6400800" y="3276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solidFill>
                  <a:schemeClr val="bg2"/>
                </a:solidFill>
                <a:latin typeface="Tahoma" panose="020B0604030504040204" pitchFamily="34" charset="0"/>
                <a:ea typeface="宋体" panose="02010600030101010101" pitchFamily="2" charset="-122"/>
              </a:rPr>
              <a:t>焊接</a:t>
            </a:r>
            <a:endParaRPr lang="zh-CN" altLang="en-US" dirty="0">
              <a:solidFill>
                <a:schemeClr val="bg2"/>
              </a:solidFill>
              <a:latin typeface="Tahoma" panose="020B0604030504040204" pitchFamily="34" charset="0"/>
              <a:ea typeface="宋体" panose="02010600030101010101" pitchFamily="2" charset="-122"/>
            </a:endParaRPr>
          </a:p>
        </p:txBody>
      </p:sp>
      <p:sp>
        <p:nvSpPr>
          <p:cNvPr id="15371" name="Rectangle 31"/>
          <p:cNvSpPr/>
          <p:nvPr/>
        </p:nvSpPr>
        <p:spPr>
          <a:xfrm>
            <a:off x="7543800" y="3276600"/>
            <a:ext cx="762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solidFill>
                  <a:schemeClr val="bg2"/>
                </a:solidFill>
                <a:latin typeface="Tahoma" panose="020B0604030504040204" pitchFamily="34" charset="0"/>
                <a:ea typeface="宋体" panose="02010600030101010101" pitchFamily="2" charset="-122"/>
              </a:rPr>
              <a:t>焊接</a:t>
            </a:r>
            <a:endParaRPr lang="zh-CN" altLang="en-US" dirty="0">
              <a:solidFill>
                <a:schemeClr val="bg2"/>
              </a:solidFill>
              <a:latin typeface="Tahoma" panose="020B0604030504040204" pitchFamily="34" charset="0"/>
              <a:ea typeface="宋体" panose="02010600030101010101" pitchFamily="2" charset="-122"/>
            </a:endParaRPr>
          </a:p>
        </p:txBody>
      </p:sp>
      <p:sp>
        <p:nvSpPr>
          <p:cNvPr id="15386" name="Gear"/>
          <p:cNvSpPr>
            <a:spLocks noEditPoints="1"/>
          </p:cNvSpPr>
          <p:nvPr/>
        </p:nvSpPr>
        <p:spPr>
          <a:xfrm>
            <a:off x="7556500" y="4267200"/>
            <a:ext cx="744855" cy="692150"/>
          </a:xfrm>
          <a:custGeom>
            <a:avLst/>
            <a:gdLst>
              <a:gd name="txL" fmla="*/ 4374 w 21600"/>
              <a:gd name="txT" fmla="*/ 3957 h 21600"/>
              <a:gd name="txR" fmla="*/ 17840 w 21600"/>
              <a:gd name="txB" fmla="*/ 17643 h 21600"/>
            </a:gdLst>
            <a:ahLst/>
            <a:cxnLst>
              <a:cxn ang="0">
                <a:pos x="598" y="0"/>
              </a:cxn>
              <a:cxn ang="0">
                <a:pos x="1195" y="524"/>
              </a:cxn>
              <a:cxn ang="0">
                <a:pos x="598" y="1048"/>
              </a:cxn>
              <a:cxn ang="0">
                <a:pos x="0" y="524"/>
              </a:cxn>
            </a:cxnLst>
            <a:rect l="txL" t="txT" r="txR" b="txB"/>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cap="flat" cmpd="sng">
            <a:prstDash val="solid"/>
            <a:miter/>
            <a:headEnd type="none" w="med" len="med"/>
            <a:tailEnd type="none" w="med" len="med"/>
          </a:ln>
          <a:scene3d>
            <a:camera prst="legacyPerspectiveFront">
              <a:rot lat="20100000" lon="1500000" rev="0"/>
            </a:camera>
            <a:lightRig rig="legacyFlat4" dir="b"/>
          </a:scene3d>
          <a:sp3d extrusionH="430200" prstMaterial="legacyMatte">
            <a:bevelT w="13500" h="13500" prst="angle"/>
            <a:bevelB w="13500" h="13500" prst="angle"/>
            <a:extrusionClr>
              <a:srgbClr val="C0C0C0"/>
            </a:extrusionClr>
          </a:sp3d>
        </p:spPr>
        <p:txBody>
          <a:bodyPr>
            <a:flatTx/>
          </a:bodyPr>
          <a:p>
            <a:endParaRPr lang="zh-CN" altLang="en-US" dirty="0">
              <a:latin typeface="楷体_GB2312" pitchFamily="49" charset="-122"/>
            </a:endParaRPr>
          </a:p>
        </p:txBody>
      </p:sp>
      <p:sp>
        <p:nvSpPr>
          <p:cNvPr id="15387" name="AutoShape 34"/>
          <p:cNvSpPr>
            <a:spLocks noEditPoints="1"/>
          </p:cNvSpPr>
          <p:nvPr/>
        </p:nvSpPr>
        <p:spPr>
          <a:xfrm>
            <a:off x="6629400" y="4552315"/>
            <a:ext cx="890905" cy="827405"/>
          </a:xfrm>
          <a:custGeom>
            <a:avLst/>
            <a:gdLst>
              <a:gd name="txL" fmla="*/ 4368 w 21600"/>
              <a:gd name="txT" fmla="*/ 3965 h 21600"/>
              <a:gd name="txR" fmla="*/ 17836 w 21600"/>
              <a:gd name="txB" fmla="*/ 17635 h 21600"/>
            </a:gdLst>
            <a:ahLst/>
            <a:cxnLst>
              <a:cxn ang="0">
                <a:pos x="715" y="0"/>
              </a:cxn>
              <a:cxn ang="0">
                <a:pos x="1429" y="627"/>
              </a:cxn>
              <a:cxn ang="0">
                <a:pos x="715" y="1253"/>
              </a:cxn>
              <a:cxn ang="0">
                <a:pos x="0" y="627"/>
              </a:cxn>
            </a:cxnLst>
            <a:rect l="txL" t="txT" r="txR" b="txB"/>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cap="flat" cmpd="sng">
            <a:prstDash val="solid"/>
            <a:miter/>
            <a:headEnd type="none" w="med" len="med"/>
            <a:tailEnd type="none" w="med" len="med"/>
          </a:ln>
          <a:scene3d>
            <a:camera prst="legacyPerspectiveFront">
              <a:rot lat="20100000" lon="1500000" rev="0"/>
            </a:camera>
            <a:lightRig rig="legacyFlat4" dir="b"/>
          </a:scene3d>
          <a:sp3d extrusionH="430200" prstMaterial="legacyMatte">
            <a:bevelT w="13500" h="13500" prst="angle"/>
            <a:bevelB w="13500" h="13500" prst="angle"/>
            <a:extrusionClr>
              <a:srgbClr val="C0C0C0"/>
            </a:extrusionClr>
          </a:sp3d>
        </p:spPr>
        <p:txBody>
          <a:bodyPr>
            <a:flatTx/>
          </a:bodyPr>
          <a:p>
            <a:endParaRPr lang="zh-CN" altLang="en-US" dirty="0">
              <a:latin typeface="楷体_GB2312" pitchFamily="49" charset="-122"/>
            </a:endParaRPr>
          </a:p>
        </p:txBody>
      </p:sp>
      <p:sp>
        <p:nvSpPr>
          <p:cNvPr id="15388" name="AutoShape 35"/>
          <p:cNvSpPr>
            <a:spLocks noEditPoints="1"/>
          </p:cNvSpPr>
          <p:nvPr/>
        </p:nvSpPr>
        <p:spPr>
          <a:xfrm>
            <a:off x="7207250" y="4857750"/>
            <a:ext cx="989965" cy="919480"/>
          </a:xfrm>
          <a:custGeom>
            <a:avLst/>
            <a:gdLst>
              <a:gd name="txL" fmla="*/ 4380 w 21600"/>
              <a:gd name="txT" fmla="*/ 3957 h 21600"/>
              <a:gd name="txR" fmla="*/ 17846 w 21600"/>
              <a:gd name="txB" fmla="*/ 17628 h 21600"/>
            </a:gdLst>
            <a:ahLst/>
            <a:cxnLst>
              <a:cxn ang="0">
                <a:pos x="794" y="0"/>
              </a:cxn>
              <a:cxn ang="0">
                <a:pos x="1588" y="696"/>
              </a:cxn>
              <a:cxn ang="0">
                <a:pos x="794" y="1392"/>
              </a:cxn>
              <a:cxn ang="0">
                <a:pos x="0" y="696"/>
              </a:cxn>
            </a:cxnLst>
            <a:rect l="txL" t="txT" r="txR" b="txB"/>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cap="flat" cmpd="sng">
            <a:prstDash val="solid"/>
            <a:miter/>
            <a:headEnd type="none" w="med" len="med"/>
            <a:tailEnd type="none" w="med" len="med"/>
          </a:ln>
          <a:scene3d>
            <a:camera prst="legacyPerspectiveFront">
              <a:rot lat="20100000" lon="1500000" rev="0"/>
            </a:camera>
            <a:lightRig rig="legacyFlat4" dir="b"/>
          </a:scene3d>
          <a:sp3d extrusionH="430200" prstMaterial="legacyMatte">
            <a:bevelT w="13500" h="13500" prst="angle"/>
            <a:bevelB w="13500" h="13500" prst="angle"/>
            <a:extrusionClr>
              <a:srgbClr val="C0C0C0"/>
            </a:extrusionClr>
          </a:sp3d>
        </p:spPr>
        <p:txBody>
          <a:bodyPr>
            <a:flatTx/>
          </a:bodyPr>
          <a:p>
            <a:endParaRPr lang="zh-CN" altLang="en-US" dirty="0">
              <a:latin typeface="楷体_GB2312" pitchFamily="49" charset="-122"/>
            </a:endParaRPr>
          </a:p>
        </p:txBody>
      </p:sp>
      <p:sp>
        <p:nvSpPr>
          <p:cNvPr id="15373" name="Line 36"/>
          <p:cNvSpPr/>
          <p:nvPr/>
        </p:nvSpPr>
        <p:spPr>
          <a:xfrm>
            <a:off x="1600200" y="2819400"/>
            <a:ext cx="152400" cy="0"/>
          </a:xfrm>
          <a:prstGeom prst="line">
            <a:avLst/>
          </a:prstGeom>
          <a:ln w="9525" cap="flat" cmpd="sng">
            <a:solidFill>
              <a:schemeClr val="tx1"/>
            </a:solidFill>
            <a:prstDash val="solid"/>
            <a:headEnd type="none" w="med" len="med"/>
            <a:tailEnd type="none" w="med" len="med"/>
          </a:ln>
        </p:spPr>
      </p:sp>
      <p:sp>
        <p:nvSpPr>
          <p:cNvPr id="15374" name="Line 37"/>
          <p:cNvSpPr/>
          <p:nvPr/>
        </p:nvSpPr>
        <p:spPr>
          <a:xfrm flipV="1">
            <a:off x="1752600" y="2514600"/>
            <a:ext cx="0" cy="304800"/>
          </a:xfrm>
          <a:prstGeom prst="line">
            <a:avLst/>
          </a:prstGeom>
          <a:ln w="9525" cap="flat" cmpd="sng">
            <a:solidFill>
              <a:schemeClr val="tx1"/>
            </a:solidFill>
            <a:prstDash val="solid"/>
            <a:headEnd type="none" w="med" len="med"/>
            <a:tailEnd type="none" w="med" len="med"/>
          </a:ln>
        </p:spPr>
      </p:sp>
      <p:sp>
        <p:nvSpPr>
          <p:cNvPr id="15375" name="Line 38"/>
          <p:cNvSpPr/>
          <p:nvPr/>
        </p:nvSpPr>
        <p:spPr>
          <a:xfrm>
            <a:off x="1752600" y="2514600"/>
            <a:ext cx="2209800" cy="0"/>
          </a:xfrm>
          <a:prstGeom prst="line">
            <a:avLst/>
          </a:prstGeom>
          <a:ln w="9525" cap="flat" cmpd="sng">
            <a:solidFill>
              <a:schemeClr val="tx1"/>
            </a:solidFill>
            <a:prstDash val="solid"/>
            <a:headEnd type="none" w="med" len="med"/>
            <a:tailEnd type="none" w="med" len="med"/>
          </a:ln>
        </p:spPr>
      </p:sp>
      <p:sp>
        <p:nvSpPr>
          <p:cNvPr id="15376" name="Line 39"/>
          <p:cNvSpPr/>
          <p:nvPr/>
        </p:nvSpPr>
        <p:spPr>
          <a:xfrm>
            <a:off x="3962400" y="2514600"/>
            <a:ext cx="0" cy="152400"/>
          </a:xfrm>
          <a:prstGeom prst="line">
            <a:avLst/>
          </a:prstGeom>
          <a:ln w="9525" cap="flat" cmpd="sng">
            <a:solidFill>
              <a:schemeClr val="tx1"/>
            </a:solidFill>
            <a:prstDash val="solid"/>
            <a:headEnd type="none" w="med" len="med"/>
            <a:tailEnd type="triangle" w="med" len="med"/>
          </a:ln>
        </p:spPr>
      </p:sp>
      <p:sp>
        <p:nvSpPr>
          <p:cNvPr id="15377" name="Line 40"/>
          <p:cNvSpPr/>
          <p:nvPr/>
        </p:nvSpPr>
        <p:spPr>
          <a:xfrm>
            <a:off x="4343400" y="2895600"/>
            <a:ext cx="304800" cy="0"/>
          </a:xfrm>
          <a:prstGeom prst="line">
            <a:avLst/>
          </a:prstGeom>
          <a:ln w="9525" cap="flat" cmpd="sng">
            <a:solidFill>
              <a:schemeClr val="tx1"/>
            </a:solidFill>
            <a:prstDash val="solid"/>
            <a:headEnd type="none" w="med" len="med"/>
            <a:tailEnd type="none" w="med" len="med"/>
          </a:ln>
        </p:spPr>
      </p:sp>
      <p:sp>
        <p:nvSpPr>
          <p:cNvPr id="15378" name="Line 41"/>
          <p:cNvSpPr/>
          <p:nvPr/>
        </p:nvSpPr>
        <p:spPr>
          <a:xfrm>
            <a:off x="4648200" y="2895600"/>
            <a:ext cx="0" cy="1066800"/>
          </a:xfrm>
          <a:prstGeom prst="line">
            <a:avLst/>
          </a:prstGeom>
          <a:ln w="9525" cap="flat" cmpd="sng">
            <a:solidFill>
              <a:schemeClr val="hlink"/>
            </a:solidFill>
            <a:prstDash val="solid"/>
            <a:headEnd type="none" w="med" len="med"/>
            <a:tailEnd type="none" w="med" len="med"/>
          </a:ln>
        </p:spPr>
      </p:sp>
      <p:sp>
        <p:nvSpPr>
          <p:cNvPr id="15379" name="Line 42"/>
          <p:cNvSpPr/>
          <p:nvPr/>
        </p:nvSpPr>
        <p:spPr>
          <a:xfrm>
            <a:off x="4648200" y="3962400"/>
            <a:ext cx="1295400" cy="0"/>
          </a:xfrm>
          <a:prstGeom prst="line">
            <a:avLst/>
          </a:prstGeom>
          <a:ln w="9525" cap="flat" cmpd="sng">
            <a:solidFill>
              <a:schemeClr val="hlink"/>
            </a:solidFill>
            <a:prstDash val="solid"/>
            <a:headEnd type="none" w="med" len="med"/>
            <a:tailEnd type="none" w="med" len="med"/>
          </a:ln>
        </p:spPr>
      </p:sp>
      <p:sp>
        <p:nvSpPr>
          <p:cNvPr id="15380" name="Line 43"/>
          <p:cNvSpPr/>
          <p:nvPr/>
        </p:nvSpPr>
        <p:spPr>
          <a:xfrm>
            <a:off x="5943600" y="3962400"/>
            <a:ext cx="762000" cy="685800"/>
          </a:xfrm>
          <a:prstGeom prst="line">
            <a:avLst/>
          </a:prstGeom>
          <a:ln w="9525" cap="flat" cmpd="sng">
            <a:solidFill>
              <a:schemeClr val="hlink"/>
            </a:solidFill>
            <a:prstDash val="solid"/>
            <a:headEnd type="none" w="med" len="med"/>
            <a:tailEnd type="triangle" w="med" len="med"/>
          </a:ln>
        </p:spPr>
      </p:sp>
      <p:sp>
        <p:nvSpPr>
          <p:cNvPr id="15381" name="Line 44"/>
          <p:cNvSpPr/>
          <p:nvPr/>
        </p:nvSpPr>
        <p:spPr>
          <a:xfrm>
            <a:off x="1676400" y="3429000"/>
            <a:ext cx="381000" cy="0"/>
          </a:xfrm>
          <a:prstGeom prst="line">
            <a:avLst/>
          </a:prstGeom>
          <a:ln w="9525" cap="flat" cmpd="sng">
            <a:solidFill>
              <a:schemeClr val="tx1"/>
            </a:solidFill>
            <a:prstDash val="solid"/>
            <a:headEnd type="none" w="med" len="med"/>
            <a:tailEnd type="triangle" w="med" len="med"/>
          </a:ln>
        </p:spPr>
      </p:sp>
      <p:sp>
        <p:nvSpPr>
          <p:cNvPr id="15382" name="Line 45"/>
          <p:cNvSpPr/>
          <p:nvPr/>
        </p:nvSpPr>
        <p:spPr>
          <a:xfrm>
            <a:off x="2438400" y="3581400"/>
            <a:ext cx="0" cy="1219200"/>
          </a:xfrm>
          <a:prstGeom prst="line">
            <a:avLst/>
          </a:prstGeom>
          <a:ln w="9525" cap="flat" cmpd="sng">
            <a:solidFill>
              <a:schemeClr val="tx1"/>
            </a:solidFill>
            <a:prstDash val="solid"/>
            <a:headEnd type="none" w="med" len="med"/>
            <a:tailEnd type="triangle" w="med" len="med"/>
          </a:ln>
        </p:spPr>
      </p:sp>
      <p:sp>
        <p:nvSpPr>
          <p:cNvPr id="15383" name="Line 46"/>
          <p:cNvSpPr/>
          <p:nvPr/>
        </p:nvSpPr>
        <p:spPr>
          <a:xfrm>
            <a:off x="2819400" y="4953000"/>
            <a:ext cx="762000" cy="0"/>
          </a:xfrm>
          <a:prstGeom prst="line">
            <a:avLst/>
          </a:prstGeom>
          <a:ln w="9525" cap="flat" cmpd="sng">
            <a:solidFill>
              <a:schemeClr val="tx1"/>
            </a:solidFill>
            <a:prstDash val="solid"/>
            <a:headEnd type="none" w="med" len="med"/>
            <a:tailEnd type="triangle" w="med" len="med"/>
          </a:ln>
        </p:spPr>
      </p:sp>
      <p:sp>
        <p:nvSpPr>
          <p:cNvPr id="15384" name="Line 47"/>
          <p:cNvSpPr/>
          <p:nvPr/>
        </p:nvSpPr>
        <p:spPr>
          <a:xfrm>
            <a:off x="4343400" y="4953000"/>
            <a:ext cx="457200" cy="0"/>
          </a:xfrm>
          <a:prstGeom prst="line">
            <a:avLst/>
          </a:prstGeom>
          <a:ln w="9525" cap="flat" cmpd="sng">
            <a:solidFill>
              <a:schemeClr val="tx1"/>
            </a:solidFill>
            <a:prstDash val="solid"/>
            <a:headEnd type="none" w="med" len="med"/>
            <a:tailEnd type="none" w="med" len="med"/>
          </a:ln>
        </p:spPr>
      </p:sp>
      <p:sp>
        <p:nvSpPr>
          <p:cNvPr id="15385" name="Line 48"/>
          <p:cNvSpPr/>
          <p:nvPr/>
        </p:nvSpPr>
        <p:spPr>
          <a:xfrm>
            <a:off x="5562600" y="4953000"/>
            <a:ext cx="990600" cy="0"/>
          </a:xfrm>
          <a:prstGeom prst="line">
            <a:avLst/>
          </a:prstGeom>
          <a:ln w="9525" cap="flat" cmpd="sng">
            <a:solidFill>
              <a:schemeClr val="hlink"/>
            </a:solidFill>
            <a:prstDash val="solid"/>
            <a:headEnd type="none" w="med" len="med"/>
            <a:tailEnd type="triangle" w="med" len="med"/>
          </a:ln>
        </p:spPr>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idx="1"/>
          </p:nvPr>
        </p:nvSpPr>
        <p:spPr>
          <a:xfrm>
            <a:off x="838200" y="1905000"/>
            <a:ext cx="7772400" cy="4114800"/>
          </a:xfrm>
          <a:ln/>
        </p:spPr>
        <p:txBody>
          <a:bodyPr vert="horz" wrap="square" lIns="91440" tIns="45720" rIns="91440" bIns="45720" anchor="t" anchorCtr="0"/>
          <a:p>
            <a:endParaRPr lang="zh-CN" altLang="en-US" dirty="0"/>
          </a:p>
        </p:txBody>
      </p:sp>
      <p:pic>
        <p:nvPicPr>
          <p:cNvPr id="16387" name="Picture 3" descr="A"/>
          <p:cNvPicPr>
            <a:picLocks noChangeAspect="1"/>
          </p:cNvPicPr>
          <p:nvPr/>
        </p:nvPicPr>
        <p:blipFill>
          <a:blip r:embed="rId1"/>
          <a:srcRect b="16524"/>
          <a:stretch>
            <a:fillRect/>
          </a:stretch>
        </p:blipFill>
        <p:spPr>
          <a:xfrm>
            <a:off x="381000" y="838200"/>
            <a:ext cx="8453438" cy="5334000"/>
          </a:xfrm>
          <a:prstGeom prst="rect">
            <a:avLst/>
          </a:prstGeom>
          <a:noFill/>
          <a:ln w="9525">
            <a:noFill/>
          </a:ln>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9"/>
          <p:cNvSpPr txBox="1"/>
          <p:nvPr/>
        </p:nvSpPr>
        <p:spPr>
          <a:xfrm>
            <a:off x="-33337" y="6237288"/>
            <a:ext cx="9140825" cy="625475"/>
          </a:xfrm>
          <a:prstGeom prst="rect">
            <a:avLst/>
          </a:prstGeom>
          <a:solidFill>
            <a:schemeClr val="bg1"/>
          </a:solidFill>
          <a:ln w="9525">
            <a:noFill/>
          </a:ln>
        </p:spPr>
        <p:txBody>
          <a:bodyPr>
            <a:spAutoFit/>
          </a:bodyPr>
          <a:p>
            <a:pPr algn="l" eaLnBrk="1" hangingPunct="1">
              <a:spcBef>
                <a:spcPct val="50000"/>
              </a:spcBef>
            </a:pPr>
            <a:endParaRPr lang="zh-CN" altLang="en-US" sz="3500" b="0" dirty="0">
              <a:latin typeface="Times New Roman" panose="02020603050405020304" pitchFamily="18" charset="0"/>
              <a:ea typeface="宋体" panose="02010600030101010101" pitchFamily="2" charset="-122"/>
            </a:endParaRPr>
          </a:p>
        </p:txBody>
      </p:sp>
      <p:sp>
        <p:nvSpPr>
          <p:cNvPr id="17411" name="Text Box 8"/>
          <p:cNvSpPr txBox="1"/>
          <p:nvPr/>
        </p:nvSpPr>
        <p:spPr>
          <a:xfrm>
            <a:off x="0" y="0"/>
            <a:ext cx="9144000" cy="625475"/>
          </a:xfrm>
          <a:prstGeom prst="rect">
            <a:avLst/>
          </a:prstGeom>
          <a:solidFill>
            <a:schemeClr val="bg1"/>
          </a:solidFill>
          <a:ln w="9525">
            <a:noFill/>
          </a:ln>
        </p:spPr>
        <p:txBody>
          <a:bodyPr>
            <a:spAutoFit/>
          </a:bodyPr>
          <a:p>
            <a:pPr algn="l" eaLnBrk="1" hangingPunct="1">
              <a:spcBef>
                <a:spcPct val="50000"/>
              </a:spcBef>
            </a:pPr>
            <a:endParaRPr lang="zh-CN" altLang="en-US" sz="3500" b="0" dirty="0">
              <a:latin typeface="Times New Roman" panose="02020603050405020304" pitchFamily="18" charset="0"/>
              <a:ea typeface="宋体" panose="02010600030101010101" pitchFamily="2" charset="-122"/>
            </a:endParaRPr>
          </a:p>
        </p:txBody>
      </p:sp>
      <p:pic>
        <p:nvPicPr>
          <p:cNvPr id="51204" name="Picture 5"/>
          <p:cNvPicPr>
            <a:picLocks noChangeAspect="1"/>
          </p:cNvPicPr>
          <p:nvPr/>
        </p:nvPicPr>
        <p:blipFill>
          <a:blip r:embed="rId1"/>
          <a:stretch>
            <a:fillRect/>
          </a:stretch>
        </p:blipFill>
        <p:spPr>
          <a:xfrm>
            <a:off x="900113" y="188913"/>
            <a:ext cx="7489825" cy="5976937"/>
          </a:xfrm>
          <a:prstGeom prst="rect">
            <a:avLst/>
          </a:prstGeom>
          <a:noFill/>
          <a:ln w="9525">
            <a:noFill/>
          </a:ln>
        </p:spPr>
      </p:pic>
      <p:sp>
        <p:nvSpPr>
          <p:cNvPr id="51205" name="Text Box 6"/>
          <p:cNvSpPr txBox="1"/>
          <p:nvPr/>
        </p:nvSpPr>
        <p:spPr>
          <a:xfrm>
            <a:off x="3132138" y="6308725"/>
            <a:ext cx="3095625" cy="396875"/>
          </a:xfrm>
          <a:prstGeom prst="rect">
            <a:avLst/>
          </a:prstGeom>
          <a:solidFill>
            <a:srgbClr val="CCECFF"/>
          </a:solidFill>
          <a:ln w="9525" cap="flat" cmpd="sng">
            <a:solidFill>
              <a:srgbClr val="66CCFF"/>
            </a:solidFill>
            <a:prstDash val="solid"/>
            <a:miter/>
            <a:headEnd type="none" w="med" len="med"/>
            <a:tailEnd type="none" w="med" len="med"/>
          </a:ln>
        </p:spPr>
        <p:txBody>
          <a:bodyPr anchor="ctr" anchorCtr="0"/>
          <a:p>
            <a:pPr eaLnBrk="1" hangingPunct="1">
              <a:spcBef>
                <a:spcPct val="50000"/>
              </a:spcBef>
            </a:pPr>
            <a:r>
              <a:rPr lang="zh-CN" altLang="en-US" sz="1800" b="0" dirty="0">
                <a:solidFill>
                  <a:schemeClr val="hlink"/>
                </a:solidFill>
                <a:latin typeface="黑体" panose="02010609060101010101" pitchFamily="49" charset="-122"/>
                <a:ea typeface="黑体" panose="02010609060101010101" pitchFamily="49" charset="-122"/>
              </a:rPr>
              <a:t> 空间物流线路图 </a:t>
            </a:r>
            <a:endParaRPr lang="zh-CN" altLang="en-US" sz="1800" b="0" dirty="0">
              <a:solidFill>
                <a:schemeClr val="hlink"/>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1000" fill="hold"/>
                                        <p:tgtEl>
                                          <p:spTgt spid="51204"/>
                                        </p:tgtEl>
                                        <p:attrNameLst>
                                          <p:attrName>ppt_w</p:attrName>
                                        </p:attrNameLst>
                                      </p:cBhvr>
                                      <p:tavLst>
                                        <p:tav tm="0">
                                          <p:val>
                                            <p:strVal val="#ppt_w*0.70"/>
                                          </p:val>
                                        </p:tav>
                                        <p:tav tm="100000">
                                          <p:val>
                                            <p:strVal val="#ppt_w"/>
                                          </p:val>
                                        </p:tav>
                                      </p:tavLst>
                                    </p:anim>
                                    <p:anim calcmode="lin" valueType="num">
                                      <p:cBhvr>
                                        <p:cTn id="8" dur="1000" fill="hold"/>
                                        <p:tgtEl>
                                          <p:spTgt spid="51204"/>
                                        </p:tgtEl>
                                        <p:attrNameLst>
                                          <p:attrName>ppt_h</p:attrName>
                                        </p:attrNameLst>
                                      </p:cBhvr>
                                      <p:tavLst>
                                        <p:tav tm="0">
                                          <p:val>
                                            <p:strVal val="#ppt_h"/>
                                          </p:val>
                                        </p:tav>
                                        <p:tav tm="100000">
                                          <p:val>
                                            <p:strVal val="#ppt_h"/>
                                          </p:val>
                                        </p:tav>
                                      </p:tavLst>
                                    </p:anim>
                                    <p:animEffect transition="in" filter="fade">
                                      <p:cBhvr>
                                        <p:cTn id="9" dur="1000"/>
                                        <p:tgtEl>
                                          <p:spTgt spid="5120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1205"/>
                                        </p:tgtEl>
                                        <p:attrNameLst>
                                          <p:attrName>style.visibility</p:attrName>
                                        </p:attrNameLst>
                                      </p:cBhvr>
                                      <p:to>
                                        <p:strVal val="visible"/>
                                      </p:to>
                                    </p:set>
                                    <p:animEffect transition="in" filter="slide(fromBottom)">
                                      <p:cBhvr>
                                        <p:cTn id="14"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Text Box 9"/>
          <p:cNvSpPr txBox="1">
            <a:spLocks noChangeArrowheads="1"/>
          </p:cNvSpPr>
          <p:nvPr/>
        </p:nvSpPr>
        <p:spPr bwMode="auto">
          <a:xfrm>
            <a:off x="466725" y="1414463"/>
            <a:ext cx="8210550" cy="3786188"/>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2.2、工艺原则布局：</a:t>
            </a:r>
            <a:endPar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       ----系统布局设计</a:t>
            </a:r>
            <a:endPar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是为了建立相关图，表示各部门间的彼此密切程度</a:t>
            </a:r>
            <a:endParaRPr kumimoji="0" lang="zh-CN" altLang="en-US" sz="24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rPr>
              <a:t>单纯的考虑运输成本、而不考虑车间与车间的关系是不可行的，因此在工艺原则布局中，可以用系统布局设计来进行修正。</a:t>
            </a:r>
            <a:endParaRPr kumimoji="0" lang="zh-CN" altLang="en-US"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4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sym typeface="Arial" panose="020B0604020202020204" pitchFamily="34" charset="0"/>
              </a:rPr>
              <a:t>如果有n各部门，就有n阶的乘种潜在布局方法</a:t>
            </a:r>
            <a:endParaRPr kumimoji="0" lang="zh-CN" altLang="en-US"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sym typeface="Arial" panose="020B0604020202020204" pitchFamily="34" charset="0"/>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dirty="0" smtClean="0">
                <a:effectLst>
                  <a:outerShdw blurRad="38100" dist="38100" dir="2700000" algn="tl">
                    <a:srgbClr val="C0C0C0"/>
                  </a:outerShdw>
                </a:effectLst>
                <a:latin typeface="楷体_GB2312" pitchFamily="49" charset="-122"/>
                <a:ea typeface="楷体_GB2312" pitchFamily="49" charset="-122"/>
                <a:cs typeface="+mn-cs"/>
                <a:sym typeface="Arial" panose="020B0604020202020204" pitchFamily="34" charset="0"/>
              </a:rPr>
              <a:t>随着要求的变动及部门运输量的变动，都有可能使最优秀的布局方法失去作用。</a:t>
            </a:r>
            <a:endParaRPr kumimoji="0" lang="zh-CN" altLang="en-US" kern="1200" cap="none" spc="0" normalizeH="0" baseline="0" noProof="0" dirty="0" smtClean="0">
              <a:latin typeface="楷体_GB2312" pitchFamily="49" charset="-122"/>
              <a:ea typeface="楷体_GB2312" pitchFamily="49" charset="-122"/>
              <a:cs typeface="+mn-cs"/>
            </a:endParaRPr>
          </a:p>
        </p:txBody>
      </p:sp>
      <p:pic>
        <p:nvPicPr>
          <p:cNvPr id="52228" name="Picture 11" descr="0013">
            <a:hlinkClick r:id="rId1" action="ppaction://hlinksldjump"/>
          </p:cNvPr>
          <p:cNvPicPr>
            <a:picLocks noChangeAspect="1"/>
          </p:cNvPicPr>
          <p:nvPr/>
        </p:nvPicPr>
        <p:blipFill>
          <a:blip r:embed="rId2"/>
          <a:stretch>
            <a:fillRect/>
          </a:stretch>
        </p:blipFill>
        <p:spPr>
          <a:xfrm>
            <a:off x="323850" y="6021388"/>
            <a:ext cx="647700" cy="6175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2227">
                                            <p:txEl>
                                              <p:charRg st="0" end="12"/>
                                            </p:txEl>
                                          </p:spTgt>
                                        </p:tgtEl>
                                        <p:attrNameLst>
                                          <p:attrName>style.visibility</p:attrName>
                                        </p:attrNameLst>
                                      </p:cBhvr>
                                      <p:to>
                                        <p:strVal val="visible"/>
                                      </p:to>
                                    </p:set>
                                    <p:animEffect transition="in" filter="slide(fromRight)">
                                      <p:cBhvr>
                                        <p:cTn id="7" dur="500"/>
                                        <p:tgtEl>
                                          <p:spTgt spid="52227">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52227">
                                            <p:txEl>
                                              <p:charRg st="12" end="30"/>
                                            </p:txEl>
                                          </p:spTgt>
                                        </p:tgtEl>
                                        <p:attrNameLst>
                                          <p:attrName>style.visibility</p:attrName>
                                        </p:attrNameLst>
                                      </p:cBhvr>
                                      <p:to>
                                        <p:strVal val="visible"/>
                                      </p:to>
                                    </p:set>
                                    <p:animEffect transition="in" filter="slide(fromRight)">
                                      <p:cBhvr>
                                        <p:cTn id="12" dur="500"/>
                                        <p:tgtEl>
                                          <p:spTgt spid="52227">
                                            <p:txEl>
                                              <p:charRg st="12" end="3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52227">
                                            <p:txEl>
                                              <p:charRg st="30" end="53"/>
                                            </p:txEl>
                                          </p:spTgt>
                                        </p:tgtEl>
                                        <p:attrNameLst>
                                          <p:attrName>style.visibility</p:attrName>
                                        </p:attrNameLst>
                                      </p:cBhvr>
                                      <p:to>
                                        <p:strVal val="visible"/>
                                      </p:to>
                                    </p:set>
                                    <p:animEffect transition="in" filter="slide(fromRight)">
                                      <p:cBhvr>
                                        <p:cTn id="17" dur="500"/>
                                        <p:tgtEl>
                                          <p:spTgt spid="52227">
                                            <p:txEl>
                                              <p:charRg st="30" end="5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2227">
                                            <p:txEl>
                                              <p:charRg st="54" end="109"/>
                                            </p:txEl>
                                          </p:spTgt>
                                        </p:tgtEl>
                                        <p:attrNameLst>
                                          <p:attrName>style.visibility</p:attrName>
                                        </p:attrNameLst>
                                      </p:cBhvr>
                                      <p:to>
                                        <p:strVal val="visible"/>
                                      </p:to>
                                    </p:set>
                                    <p:animEffect transition="in" filter="slide(fromRight)">
                                      <p:cBhvr>
                                        <p:cTn id="22" dur="500"/>
                                        <p:tgtEl>
                                          <p:spTgt spid="52227">
                                            <p:txEl>
                                              <p:charRg st="54" end="10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52227">
                                            <p:txEl>
                                              <p:charRg st="110" end="132"/>
                                            </p:txEl>
                                          </p:spTgt>
                                        </p:tgtEl>
                                        <p:attrNameLst>
                                          <p:attrName>style.visibility</p:attrName>
                                        </p:attrNameLst>
                                      </p:cBhvr>
                                      <p:to>
                                        <p:strVal val="visible"/>
                                      </p:to>
                                    </p:set>
                                    <p:animEffect transition="in" filter="slide(fromRight)">
                                      <p:cBhvr>
                                        <p:cTn id="27" dur="500"/>
                                        <p:tgtEl>
                                          <p:spTgt spid="52227">
                                            <p:txEl>
                                              <p:charRg st="110" end="13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52227">
                                            <p:txEl>
                                              <p:charRg st="132" end="168"/>
                                            </p:txEl>
                                          </p:spTgt>
                                        </p:tgtEl>
                                        <p:attrNameLst>
                                          <p:attrName>style.visibility</p:attrName>
                                        </p:attrNameLst>
                                      </p:cBhvr>
                                      <p:to>
                                        <p:strVal val="visible"/>
                                      </p:to>
                                    </p:set>
                                    <p:animEffect transition="in" filter="slide(fromRight)">
                                      <p:cBhvr>
                                        <p:cTn id="32" dur="500"/>
                                        <p:tgtEl>
                                          <p:spTgt spid="52227">
                                            <p:txEl>
                                              <p:charRg st="132" end="16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2228"/>
                                        </p:tgtEl>
                                        <p:attrNameLst>
                                          <p:attrName>style.visibility</p:attrName>
                                        </p:attrNameLst>
                                      </p:cBhvr>
                                      <p:to>
                                        <p:strVal val="visible"/>
                                      </p:to>
                                    </p:set>
                                    <p:animEffect transition="in" filter="slide(fromBottom)">
                                      <p:cBhvr>
                                        <p:cTn id="3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683260" y="621030"/>
            <a:ext cx="8001000" cy="1143000"/>
          </a:xfrm>
          <a:ln/>
        </p:spPr>
        <p:txBody>
          <a:bodyPr vert="horz" wrap="square" lIns="91440" tIns="45720" rIns="91440" bIns="45720" anchor="ctr" anchorCtr="0"/>
          <a:p>
            <a:r>
              <a:rPr lang="zh-CN" altLang="en-US" sz="3600" b="1" dirty="0">
                <a:solidFill>
                  <a:srgbClr val="0000FF"/>
                </a:solidFill>
              </a:rPr>
              <a:t>工艺原则布置优缺点比较 </a:t>
            </a:r>
            <a:br>
              <a:rPr lang="zh-CN" altLang="en-US" sz="3600" b="1" dirty="0">
                <a:solidFill>
                  <a:srgbClr val="0000FF"/>
                </a:solidFill>
              </a:rPr>
            </a:br>
            <a:endParaRPr lang="zh-CN" altLang="en-US" sz="3600" b="1" dirty="0">
              <a:solidFill>
                <a:srgbClr val="0000FF"/>
              </a:solidFill>
            </a:endParaRPr>
          </a:p>
        </p:txBody>
      </p:sp>
      <p:sp>
        <p:nvSpPr>
          <p:cNvPr id="19459" name="Rectangle 3"/>
          <p:cNvSpPr>
            <a:spLocks noGrp="1"/>
          </p:cNvSpPr>
          <p:nvPr>
            <p:ph sz="half" idx="1"/>
          </p:nvPr>
        </p:nvSpPr>
        <p:spPr>
          <a:xfrm>
            <a:off x="687388" y="1143000"/>
            <a:ext cx="3452812" cy="5238750"/>
          </a:xfrm>
          <a:ln/>
        </p:spPr>
        <p:txBody>
          <a:bodyPr vert="horz" wrap="square" lIns="91440" tIns="45720" rIns="91440" bIns="45720" anchor="t" anchorCtr="0"/>
          <a:p>
            <a:pPr>
              <a:lnSpc>
                <a:spcPct val="90000"/>
              </a:lnSpc>
              <a:buSzPct val="80000"/>
              <a:buFont typeface="Wingdings" panose="05000000000000000000" pitchFamily="2" charset="2"/>
              <a:buNone/>
            </a:pPr>
            <a:r>
              <a:rPr lang="zh-CN" altLang="en-US" sz="3200" dirty="0">
                <a:solidFill>
                  <a:schemeClr val="accent2"/>
                </a:solidFill>
                <a:latin typeface="+mn-lt"/>
                <a:ea typeface="+mn-ea"/>
                <a:cs typeface="+mn-cs"/>
              </a:rPr>
              <a:t>                </a:t>
            </a:r>
            <a:r>
              <a:rPr lang="zh-CN" altLang="en-US" sz="2400" b="1" dirty="0">
                <a:solidFill>
                  <a:schemeClr val="accent2"/>
                </a:solidFill>
                <a:latin typeface="+mn-lt"/>
                <a:ea typeface="+mn-ea"/>
                <a:cs typeface="+mn-cs"/>
              </a:rPr>
              <a:t>优    点：</a:t>
            </a:r>
            <a:endParaRPr lang="zh-CN" altLang="en-US" sz="2400" b="1" dirty="0">
              <a:solidFill>
                <a:schemeClr val="accent2"/>
              </a:solidFill>
              <a:latin typeface="+mn-lt"/>
              <a:ea typeface="+mn-ea"/>
              <a:cs typeface="+mn-cs"/>
            </a:endParaRPr>
          </a:p>
          <a:p>
            <a:pPr>
              <a:lnSpc>
                <a:spcPct val="90000"/>
              </a:lnSpc>
              <a:buSzPct val="80000"/>
            </a:pPr>
            <a:r>
              <a:rPr lang="zh-CN" altLang="en-US" sz="2400" dirty="0">
                <a:latin typeface="+mn-lt"/>
                <a:ea typeface="+mn-ea"/>
                <a:cs typeface="+mn-cs"/>
              </a:rPr>
              <a:t>1、机器利用率高，可减少 设备数量</a:t>
            </a:r>
            <a:endParaRPr lang="zh-CN" altLang="en-US" sz="2400" dirty="0">
              <a:latin typeface="+mn-lt"/>
              <a:ea typeface="+mn-ea"/>
              <a:cs typeface="+mn-cs"/>
            </a:endParaRPr>
          </a:p>
          <a:p>
            <a:pPr>
              <a:lnSpc>
                <a:spcPct val="90000"/>
              </a:lnSpc>
              <a:buSzPct val="80000"/>
            </a:pPr>
            <a:r>
              <a:rPr lang="zh-CN" altLang="en-US" sz="2400" dirty="0">
                <a:latin typeface="+mn-lt"/>
                <a:ea typeface="+mn-ea"/>
                <a:cs typeface="+mn-cs"/>
              </a:rPr>
              <a:t>2、设备和人员柔性程度高， 更改产品和数量方便</a:t>
            </a:r>
            <a:endParaRPr lang="zh-CN" altLang="en-US" sz="2400" dirty="0">
              <a:latin typeface="+mn-lt"/>
              <a:ea typeface="+mn-ea"/>
              <a:cs typeface="+mn-cs"/>
            </a:endParaRPr>
          </a:p>
          <a:p>
            <a:pPr>
              <a:lnSpc>
                <a:spcPct val="90000"/>
              </a:lnSpc>
              <a:buSzPct val="80000"/>
            </a:pPr>
            <a:r>
              <a:rPr lang="zh-CN" altLang="en-US" sz="2400" dirty="0">
                <a:latin typeface="+mn-lt"/>
                <a:ea typeface="+mn-ea"/>
                <a:cs typeface="+mn-cs"/>
              </a:rPr>
              <a:t>3、操作人员作业多样化，有利于提高工作兴趣和职 业满足感</a:t>
            </a:r>
            <a:endParaRPr lang="zh-CN" altLang="en-US" sz="2400" dirty="0">
              <a:latin typeface="+mn-lt"/>
              <a:ea typeface="+mn-ea"/>
              <a:cs typeface="+mn-cs"/>
            </a:endParaRPr>
          </a:p>
        </p:txBody>
      </p:sp>
      <p:sp>
        <p:nvSpPr>
          <p:cNvPr id="19460" name="Rectangle 4"/>
          <p:cNvSpPr>
            <a:spLocks noGrp="1"/>
          </p:cNvSpPr>
          <p:nvPr>
            <p:ph sz="half" idx="2"/>
          </p:nvPr>
        </p:nvSpPr>
        <p:spPr>
          <a:xfrm>
            <a:off x="5003800" y="1268413"/>
            <a:ext cx="3168650" cy="3095625"/>
          </a:xfrm>
          <a:ln/>
        </p:spPr>
        <p:txBody>
          <a:bodyPr vert="horz" wrap="square" lIns="91440" tIns="45720" rIns="91440" bIns="45720" anchor="t" anchorCtr="0"/>
          <a:p>
            <a:pPr>
              <a:lnSpc>
                <a:spcPct val="90000"/>
              </a:lnSpc>
              <a:buSzPct val="80000"/>
              <a:buFont typeface="Wingdings" panose="05000000000000000000" pitchFamily="2" charset="2"/>
              <a:buNone/>
            </a:pPr>
            <a:r>
              <a:rPr lang="zh-CN" altLang="en-US" sz="3200" dirty="0">
                <a:latin typeface="+mn-lt"/>
                <a:ea typeface="+mn-ea"/>
                <a:cs typeface="+mn-cs"/>
              </a:rPr>
              <a:t>        </a:t>
            </a:r>
            <a:r>
              <a:rPr lang="zh-CN" altLang="en-US" b="1" dirty="0">
                <a:solidFill>
                  <a:srgbClr val="FF0000"/>
                </a:solidFill>
                <a:latin typeface="+mn-lt"/>
                <a:ea typeface="+mn-ea"/>
                <a:cs typeface="+mn-cs"/>
              </a:rPr>
              <a:t>缺     点</a:t>
            </a:r>
            <a:r>
              <a:rPr lang="zh-CN" altLang="en-US" sz="2400" b="1" dirty="0">
                <a:solidFill>
                  <a:srgbClr val="FF0000"/>
                </a:solidFill>
                <a:latin typeface="+mn-lt"/>
                <a:ea typeface="+mn-ea"/>
                <a:cs typeface="+mn-cs"/>
              </a:rPr>
              <a:t>：</a:t>
            </a:r>
            <a:endParaRPr lang="zh-CN" altLang="en-US" sz="2400" b="1" dirty="0">
              <a:solidFill>
                <a:srgbClr val="FF0000"/>
              </a:solidFill>
              <a:latin typeface="+mn-lt"/>
              <a:ea typeface="+mn-ea"/>
              <a:cs typeface="+mn-cs"/>
            </a:endParaRPr>
          </a:p>
          <a:p>
            <a:pPr>
              <a:lnSpc>
                <a:spcPct val="90000"/>
              </a:lnSpc>
              <a:buSzPct val="80000"/>
            </a:pPr>
            <a:r>
              <a:rPr lang="zh-CN" altLang="en-US" sz="2400" dirty="0">
                <a:latin typeface="+mn-lt"/>
                <a:ea typeface="+mn-ea"/>
                <a:cs typeface="+mn-cs"/>
              </a:rPr>
              <a:t>1、由于流程较长，搬运路线不确定，运费高</a:t>
            </a:r>
            <a:endParaRPr lang="zh-CN" altLang="en-US" sz="2400" dirty="0">
              <a:latin typeface="+mn-lt"/>
              <a:ea typeface="+mn-ea"/>
              <a:cs typeface="+mn-cs"/>
            </a:endParaRPr>
          </a:p>
          <a:p>
            <a:pPr>
              <a:lnSpc>
                <a:spcPct val="90000"/>
              </a:lnSpc>
              <a:buSzPct val="80000"/>
            </a:pPr>
            <a:r>
              <a:rPr lang="zh-CN" altLang="en-US" sz="2400" dirty="0">
                <a:latin typeface="+mn-lt"/>
                <a:ea typeface="+mn-ea"/>
                <a:cs typeface="+mn-cs"/>
              </a:rPr>
              <a:t>2、生产计划与控制较复杂，要求员工素质的提高</a:t>
            </a:r>
            <a:endParaRPr lang="zh-CN" altLang="en-US" sz="2400" dirty="0">
              <a:latin typeface="+mn-lt"/>
              <a:ea typeface="+mn-ea"/>
              <a:cs typeface="+mn-cs"/>
            </a:endParaRPr>
          </a:p>
          <a:p>
            <a:pPr>
              <a:lnSpc>
                <a:spcPct val="90000"/>
              </a:lnSpc>
              <a:buSzPct val="80000"/>
            </a:pPr>
            <a:r>
              <a:rPr lang="zh-CN" altLang="en-US" sz="2400" dirty="0">
                <a:latin typeface="+mn-lt"/>
                <a:ea typeface="+mn-ea"/>
                <a:cs typeface="+mn-cs"/>
              </a:rPr>
              <a:t>3、库存量相对较大</a:t>
            </a:r>
            <a:endParaRPr lang="zh-CN" altLang="en-US" sz="2400" dirty="0">
              <a:latin typeface="+mn-lt"/>
              <a:ea typeface="+mn-ea"/>
              <a:cs typeface="+mn-cs"/>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Rectangle 6" descr="浅色横线"/>
          <p:cNvSpPr>
            <a:spLocks noChangeArrowheads="1"/>
          </p:cNvSpPr>
          <p:nvPr/>
        </p:nvSpPr>
        <p:spPr bwMode="auto">
          <a:xfrm>
            <a:off x="684213" y="1052513"/>
            <a:ext cx="3527425" cy="506413"/>
          </a:xfrm>
          <a:prstGeom prst="rect">
            <a:avLst/>
          </a:prstGeom>
          <a:blipFill dpi="0" rotWithShape="0">
            <a:blip r:embed="rId1"/>
            <a:srcRect/>
            <a:tile tx="0" ty="0" sx="100000" sy="100000" flip="none" algn="tl"/>
          </a:blipFill>
          <a:ln w="19050">
            <a:solidFill>
              <a:schemeClr val="tx2"/>
            </a:solid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zh-CN" altLang="en-US" sz="26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n-cs"/>
              </a:rPr>
              <a:t>3.产品原则布局</a:t>
            </a: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4276" name="Text Box 9"/>
          <p:cNvSpPr txBox="1">
            <a:spLocks noChangeArrowheads="1"/>
          </p:cNvSpPr>
          <p:nvPr/>
        </p:nvSpPr>
        <p:spPr bwMode="auto">
          <a:xfrm>
            <a:off x="684213" y="2349500"/>
            <a:ext cx="7559675" cy="3005138"/>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布局特点：</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工艺原则布局也称“装配线布局”，</a:t>
            </a: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sym typeface="Arial" panose="020B0604020202020204" pitchFamily="34" charset="0"/>
              </a:rPr>
              <a:t>是根据产品制造的步骤来安排设备和工作过程的方式。</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sym typeface="Arial" panose="020B0604020202020204" pitchFamily="34" charset="0"/>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不同类型的设备、不同工种的工人、不同加工方法的加工、完成产品全部或大部分工艺过程、专用设备、专用工装、流水线或自动线</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适用范围：适合连续的重复性的大批量生产</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例如：流水线等</a:t>
            </a:r>
            <a:endParaRPr kumimoji="0" lang="zh-CN" altLang="en-US" kern="1200" cap="none" spc="0" normalizeH="0" baseline="0" noProof="0" smtClean="0">
              <a:latin typeface="楷体_GB2312" pitchFamily="49" charset="-122"/>
              <a:ea typeface="楷体_GB2312" pitchFamily="49" charset="-122"/>
              <a:cs typeface="+mn-cs"/>
            </a:endParaRPr>
          </a:p>
        </p:txBody>
      </p:sp>
      <p:pic>
        <p:nvPicPr>
          <p:cNvPr id="54277" name="Picture 11" descr="0013">
            <a:hlinkClick r:id="rId2" action="ppaction://hlinksldjump"/>
          </p:cNvPr>
          <p:cNvPicPr>
            <a:picLocks noChangeAspect="1"/>
          </p:cNvPicPr>
          <p:nvPr/>
        </p:nvPicPr>
        <p:blipFill>
          <a:blip r:embed="rId3"/>
          <a:stretch>
            <a:fillRect/>
          </a:stretch>
        </p:blipFill>
        <p:spPr>
          <a:xfrm>
            <a:off x="323850" y="6021388"/>
            <a:ext cx="647700" cy="6175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0-#ppt_w/2"/>
                                          </p:val>
                                        </p:tav>
                                        <p:tav tm="100000">
                                          <p:val>
                                            <p:strVal val="#ppt_x"/>
                                          </p:val>
                                        </p:tav>
                                      </p:tavLst>
                                    </p:anim>
                                    <p:anim calcmode="lin" valueType="num">
                                      <p:cBhvr additive="base">
                                        <p:cTn id="8"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54276">
                                            <p:txEl>
                                              <p:charRg st="0" end="6"/>
                                            </p:txEl>
                                          </p:spTgt>
                                        </p:tgtEl>
                                        <p:attrNameLst>
                                          <p:attrName>style.visibility</p:attrName>
                                        </p:attrNameLst>
                                      </p:cBhvr>
                                      <p:to>
                                        <p:strVal val="visible"/>
                                      </p:to>
                                    </p:set>
                                    <p:animEffect transition="in" filter="slide(fromRight)">
                                      <p:cBhvr>
                                        <p:cTn id="13" dur="500"/>
                                        <p:tgtEl>
                                          <p:spTgt spid="54276">
                                            <p:txEl>
                                              <p:charRg st="0"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54276">
                                            <p:txEl>
                                              <p:charRg st="6" end="47"/>
                                            </p:txEl>
                                          </p:spTgt>
                                        </p:tgtEl>
                                        <p:attrNameLst>
                                          <p:attrName>style.visibility</p:attrName>
                                        </p:attrNameLst>
                                      </p:cBhvr>
                                      <p:to>
                                        <p:strVal val="visible"/>
                                      </p:to>
                                    </p:set>
                                    <p:animEffect transition="in" filter="slide(fromRight)">
                                      <p:cBhvr>
                                        <p:cTn id="18" dur="500"/>
                                        <p:tgtEl>
                                          <p:spTgt spid="54276">
                                            <p:txEl>
                                              <p:charRg st="6" end="4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54276">
                                            <p:txEl>
                                              <p:charRg st="47" end="106"/>
                                            </p:txEl>
                                          </p:spTgt>
                                        </p:tgtEl>
                                        <p:attrNameLst>
                                          <p:attrName>style.visibility</p:attrName>
                                        </p:attrNameLst>
                                      </p:cBhvr>
                                      <p:to>
                                        <p:strVal val="visible"/>
                                      </p:to>
                                    </p:set>
                                    <p:animEffect transition="in" filter="slide(fromRight)">
                                      <p:cBhvr>
                                        <p:cTn id="23" dur="500"/>
                                        <p:tgtEl>
                                          <p:spTgt spid="54276">
                                            <p:txEl>
                                              <p:charRg st="47" end="10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54276">
                                            <p:txEl>
                                              <p:charRg st="107" end="127"/>
                                            </p:txEl>
                                          </p:spTgt>
                                        </p:tgtEl>
                                        <p:attrNameLst>
                                          <p:attrName>style.visibility</p:attrName>
                                        </p:attrNameLst>
                                      </p:cBhvr>
                                      <p:to>
                                        <p:strVal val="visible"/>
                                      </p:to>
                                    </p:set>
                                    <p:animEffect transition="in" filter="slide(fromRight)">
                                      <p:cBhvr>
                                        <p:cTn id="28" dur="500"/>
                                        <p:tgtEl>
                                          <p:spTgt spid="54276">
                                            <p:txEl>
                                              <p:charRg st="107" end="12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54276">
                                            <p:txEl>
                                              <p:charRg st="127" end="135"/>
                                            </p:txEl>
                                          </p:spTgt>
                                        </p:tgtEl>
                                        <p:attrNameLst>
                                          <p:attrName>style.visibility</p:attrName>
                                        </p:attrNameLst>
                                      </p:cBhvr>
                                      <p:to>
                                        <p:strVal val="visible"/>
                                      </p:to>
                                    </p:set>
                                    <p:animEffect transition="in" filter="slide(fromRight)">
                                      <p:cBhvr>
                                        <p:cTn id="33" dur="500"/>
                                        <p:tgtEl>
                                          <p:spTgt spid="54276">
                                            <p:txEl>
                                              <p:charRg st="127" end="13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54277"/>
                                        </p:tgtEl>
                                        <p:attrNameLst>
                                          <p:attrName>style.visibility</p:attrName>
                                        </p:attrNameLst>
                                      </p:cBhvr>
                                      <p:to>
                                        <p:strVal val="visible"/>
                                      </p:to>
                                    </p:set>
                                    <p:animEffect transition="in" filter="slide(fromBottom)">
                                      <p:cBhvr>
                                        <p:cTn id="38"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ldLvl="0" animBg="1"/>
      <p:bldP spid="5427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304800" y="0"/>
            <a:ext cx="8229600" cy="1143000"/>
          </a:xfrm>
          <a:ln/>
        </p:spPr>
        <p:txBody>
          <a:bodyPr vert="horz" wrap="square" lIns="91440" tIns="45720" rIns="91440" bIns="45720" anchor="ctr" anchorCtr="0"/>
          <a:p>
            <a:r>
              <a:rPr lang="zh-CN" altLang="en-US" sz="3600" b="1" dirty="0">
                <a:solidFill>
                  <a:srgbClr val="0000FF"/>
                </a:solidFill>
              </a:rPr>
              <a:t>产品原则布置优缺点比较</a:t>
            </a:r>
            <a:endParaRPr lang="zh-CN" altLang="en-US" sz="4800" b="1" dirty="0">
              <a:solidFill>
                <a:srgbClr val="0000FF"/>
              </a:solidFill>
            </a:endParaRPr>
          </a:p>
        </p:txBody>
      </p:sp>
      <p:sp>
        <p:nvSpPr>
          <p:cNvPr id="21507" name="Rectangle 3"/>
          <p:cNvSpPr>
            <a:spLocks noGrp="1"/>
          </p:cNvSpPr>
          <p:nvPr>
            <p:ph sz="half" idx="1"/>
          </p:nvPr>
        </p:nvSpPr>
        <p:spPr>
          <a:xfrm>
            <a:off x="304800" y="1219200"/>
            <a:ext cx="4419600" cy="4114800"/>
          </a:xfrm>
          <a:ln/>
        </p:spPr>
        <p:txBody>
          <a:bodyPr vert="horz" wrap="square" lIns="91440" tIns="45720" rIns="91440" bIns="45720" anchor="t" anchorCtr="0"/>
          <a:p>
            <a:pPr>
              <a:buSzPct val="80000"/>
              <a:buFont typeface="Wingdings" panose="05000000000000000000" pitchFamily="2" charset="2"/>
              <a:buNone/>
            </a:pPr>
            <a:r>
              <a:rPr lang="zh-CN" altLang="en-US" sz="2000" dirty="0">
                <a:latin typeface="+mn-lt"/>
                <a:ea typeface="+mn-ea"/>
                <a:cs typeface="+mn-cs"/>
              </a:rPr>
              <a:t>                </a:t>
            </a:r>
            <a:r>
              <a:rPr lang="zh-CN" altLang="en-US" b="1" dirty="0">
                <a:solidFill>
                  <a:schemeClr val="accent2"/>
                </a:solidFill>
                <a:latin typeface="+mn-lt"/>
                <a:ea typeface="+mn-ea"/>
                <a:cs typeface="+mn-cs"/>
              </a:rPr>
              <a:t>优  点：</a:t>
            </a:r>
            <a:endParaRPr lang="zh-CN" altLang="en-US" b="1" dirty="0">
              <a:solidFill>
                <a:schemeClr val="accent2"/>
              </a:solidFill>
              <a:latin typeface="+mn-lt"/>
              <a:ea typeface="+mn-ea"/>
              <a:cs typeface="+mn-cs"/>
            </a:endParaRPr>
          </a:p>
          <a:p>
            <a:pPr>
              <a:buSzPct val="80000"/>
            </a:pPr>
            <a:r>
              <a:rPr lang="zh-CN" altLang="en-US" sz="2000" dirty="0">
                <a:latin typeface="+mn-lt"/>
                <a:ea typeface="+mn-ea"/>
                <a:cs typeface="+mn-cs"/>
              </a:rPr>
              <a:t>1、由于布置符合工艺过程，物流 </a:t>
            </a:r>
            <a:endParaRPr lang="zh-CN" altLang="en-US" sz="2000" dirty="0">
              <a:latin typeface="+mn-lt"/>
              <a:ea typeface="+mn-ea"/>
              <a:cs typeface="+mn-cs"/>
            </a:endParaRPr>
          </a:p>
          <a:p>
            <a:pPr>
              <a:buSzPct val="80000"/>
            </a:pPr>
            <a:r>
              <a:rPr lang="zh-CN" altLang="en-US" sz="2000" dirty="0">
                <a:latin typeface="+mn-lt"/>
                <a:ea typeface="+mn-ea"/>
                <a:cs typeface="+mn-cs"/>
              </a:rPr>
              <a:t>     畅通</a:t>
            </a:r>
            <a:endParaRPr lang="zh-CN" altLang="en-US" sz="2000" dirty="0">
              <a:latin typeface="+mn-lt"/>
              <a:ea typeface="+mn-ea"/>
              <a:cs typeface="+mn-cs"/>
            </a:endParaRPr>
          </a:p>
          <a:p>
            <a:pPr>
              <a:buSzPct val="80000"/>
            </a:pPr>
            <a:r>
              <a:rPr lang="zh-CN" altLang="en-US" sz="2000" dirty="0">
                <a:latin typeface="+mn-lt"/>
                <a:ea typeface="+mn-ea"/>
                <a:cs typeface="+mn-cs"/>
              </a:rPr>
              <a:t>2、由于上下工序衔接，存放量少</a:t>
            </a:r>
            <a:endParaRPr lang="zh-CN" altLang="en-US" sz="2000" dirty="0">
              <a:latin typeface="+mn-lt"/>
              <a:ea typeface="+mn-ea"/>
              <a:cs typeface="+mn-cs"/>
            </a:endParaRPr>
          </a:p>
          <a:p>
            <a:pPr>
              <a:buSzPct val="80000"/>
            </a:pPr>
            <a:r>
              <a:rPr lang="zh-CN" altLang="en-US" sz="2000" dirty="0">
                <a:latin typeface="+mn-lt"/>
                <a:ea typeface="+mn-ea"/>
                <a:cs typeface="+mn-cs"/>
              </a:rPr>
              <a:t>3、物料搬运工作量少</a:t>
            </a:r>
            <a:endParaRPr lang="zh-CN" altLang="en-US" sz="2000" dirty="0">
              <a:latin typeface="+mn-lt"/>
              <a:ea typeface="+mn-ea"/>
              <a:cs typeface="+mn-cs"/>
            </a:endParaRPr>
          </a:p>
          <a:p>
            <a:pPr>
              <a:buSzPct val="80000"/>
            </a:pPr>
            <a:r>
              <a:rPr lang="zh-CN" altLang="en-US" sz="2000" dirty="0">
                <a:latin typeface="+mn-lt"/>
                <a:ea typeface="+mn-ea"/>
                <a:cs typeface="+mn-cs"/>
              </a:rPr>
              <a:t>4、可做到作业专业化，对工人技</a:t>
            </a:r>
            <a:endParaRPr lang="zh-CN" altLang="en-US" sz="2000" dirty="0">
              <a:latin typeface="+mn-lt"/>
              <a:ea typeface="+mn-ea"/>
              <a:cs typeface="+mn-cs"/>
            </a:endParaRPr>
          </a:p>
          <a:p>
            <a:pPr>
              <a:buSzPct val="80000"/>
            </a:pPr>
            <a:r>
              <a:rPr lang="zh-CN" altLang="en-US" sz="2000" dirty="0">
                <a:latin typeface="+mn-lt"/>
                <a:ea typeface="+mn-ea"/>
                <a:cs typeface="+mn-cs"/>
              </a:rPr>
              <a:t>     能要求不高，易于培训</a:t>
            </a:r>
            <a:endParaRPr lang="zh-CN" altLang="en-US" sz="2000" dirty="0">
              <a:latin typeface="+mn-lt"/>
              <a:ea typeface="+mn-ea"/>
              <a:cs typeface="+mn-cs"/>
            </a:endParaRPr>
          </a:p>
          <a:p>
            <a:pPr>
              <a:buSzPct val="80000"/>
            </a:pPr>
            <a:r>
              <a:rPr lang="zh-CN" altLang="en-US" sz="2000" dirty="0">
                <a:latin typeface="+mn-lt"/>
                <a:ea typeface="+mn-ea"/>
                <a:cs typeface="+mn-cs"/>
              </a:rPr>
              <a:t>5、生产计划简单，易于控制</a:t>
            </a:r>
            <a:endParaRPr lang="zh-CN" altLang="en-US" sz="2000" dirty="0">
              <a:latin typeface="+mn-lt"/>
              <a:ea typeface="+mn-ea"/>
              <a:cs typeface="+mn-cs"/>
            </a:endParaRPr>
          </a:p>
          <a:p>
            <a:pPr>
              <a:buSzPct val="80000"/>
            </a:pPr>
            <a:r>
              <a:rPr lang="zh-CN" altLang="en-US" sz="2000" dirty="0">
                <a:latin typeface="+mn-lt"/>
                <a:ea typeface="+mn-ea"/>
                <a:cs typeface="+mn-cs"/>
              </a:rPr>
              <a:t>6、可使用专用设备和机械化、自</a:t>
            </a:r>
            <a:endParaRPr lang="zh-CN" altLang="en-US" sz="2000" dirty="0">
              <a:latin typeface="+mn-lt"/>
              <a:ea typeface="+mn-ea"/>
              <a:cs typeface="+mn-cs"/>
            </a:endParaRPr>
          </a:p>
          <a:p>
            <a:pPr>
              <a:buSzPct val="80000"/>
            </a:pPr>
            <a:r>
              <a:rPr lang="zh-CN" altLang="en-US" sz="2000" dirty="0">
                <a:latin typeface="+mn-lt"/>
                <a:ea typeface="+mn-ea"/>
                <a:cs typeface="+mn-cs"/>
              </a:rPr>
              <a:t>     动化搬运方法</a:t>
            </a:r>
            <a:endParaRPr lang="zh-CN" altLang="en-US" sz="2000" dirty="0">
              <a:latin typeface="+mn-lt"/>
              <a:ea typeface="+mn-ea"/>
              <a:cs typeface="+mn-cs"/>
            </a:endParaRPr>
          </a:p>
        </p:txBody>
      </p:sp>
      <p:sp>
        <p:nvSpPr>
          <p:cNvPr id="21508" name="Rectangle 4"/>
          <p:cNvSpPr>
            <a:spLocks noGrp="1"/>
          </p:cNvSpPr>
          <p:nvPr>
            <p:ph sz="half" idx="2"/>
          </p:nvPr>
        </p:nvSpPr>
        <p:spPr>
          <a:xfrm>
            <a:off x="4648200" y="1219200"/>
            <a:ext cx="4267200" cy="4114800"/>
          </a:xfrm>
          <a:ln/>
        </p:spPr>
        <p:txBody>
          <a:bodyPr vert="horz" wrap="square" lIns="91440" tIns="45720" rIns="91440" bIns="45720" anchor="t" anchorCtr="0"/>
          <a:p>
            <a:pPr>
              <a:lnSpc>
                <a:spcPct val="90000"/>
              </a:lnSpc>
              <a:buSzPct val="80000"/>
            </a:pPr>
            <a:r>
              <a:rPr lang="zh-CN" altLang="en-US" dirty="0">
                <a:latin typeface="+mn-lt"/>
                <a:ea typeface="+mn-ea"/>
                <a:cs typeface="+mn-cs"/>
              </a:rPr>
              <a:t>                 </a:t>
            </a:r>
            <a:r>
              <a:rPr lang="zh-CN" altLang="en-US" b="1" dirty="0">
                <a:solidFill>
                  <a:srgbClr val="FF0000"/>
                </a:solidFill>
                <a:latin typeface="+mn-lt"/>
                <a:ea typeface="+mn-ea"/>
                <a:cs typeface="+mn-cs"/>
              </a:rPr>
              <a:t>缺  点</a:t>
            </a:r>
            <a:r>
              <a:rPr lang="zh-CN" altLang="en-US" sz="2000" dirty="0">
                <a:latin typeface="+mn-lt"/>
                <a:ea typeface="+mn-ea"/>
                <a:cs typeface="+mn-cs"/>
              </a:rPr>
              <a:t>：</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1、设备发生故障时引起整个生产</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     线中断</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2、产品设计变化将引起布置的重</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    大调整</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3、生产线速度取决于最慢的机器</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4、生产线有的机器负荷不满，造</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     成相对投资较大</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5、生产线重复作业，工人易产生</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     厌倦</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6、维修和保养费用高</a:t>
            </a:r>
            <a:endParaRPr lang="zh-CN" altLang="en-US" sz="2000" dirty="0">
              <a:latin typeface="+mn-lt"/>
              <a:ea typeface="+mn-ea"/>
              <a:cs typeface="+mn-cs"/>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827405" y="765175"/>
            <a:ext cx="8305800" cy="838200"/>
          </a:xfrm>
          <a:ln/>
        </p:spPr>
        <p:txBody>
          <a:bodyPr vert="horz" wrap="square" lIns="91440" tIns="45720" rIns="91440" bIns="45720" anchor="ctr" anchorCtr="0"/>
          <a:p>
            <a:r>
              <a:rPr lang="zh-CN" altLang="en-US" sz="3600" b="1" dirty="0">
                <a:solidFill>
                  <a:srgbClr val="0000FF"/>
                </a:solidFill>
              </a:rPr>
              <a:t>产品原则布置</a:t>
            </a:r>
            <a:endParaRPr lang="zh-CN" altLang="en-US" b="1" dirty="0">
              <a:solidFill>
                <a:srgbClr val="0000FF"/>
              </a:solidFill>
            </a:endParaRPr>
          </a:p>
        </p:txBody>
      </p:sp>
      <p:sp>
        <p:nvSpPr>
          <p:cNvPr id="22532" name="Rectangle 4"/>
          <p:cNvSpPr/>
          <p:nvPr/>
        </p:nvSpPr>
        <p:spPr>
          <a:xfrm>
            <a:off x="684530" y="2276475"/>
            <a:ext cx="609600" cy="1600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solidFill>
                  <a:schemeClr val="bg2"/>
                </a:solidFill>
                <a:latin typeface="Tahoma" panose="020B0604030504040204" pitchFamily="34" charset="0"/>
                <a:ea typeface="宋体" panose="02010600030101010101" pitchFamily="2" charset="-122"/>
              </a:rPr>
              <a:t>仓库</a:t>
            </a:r>
            <a:endParaRPr lang="zh-CN" altLang="en-US" dirty="0">
              <a:solidFill>
                <a:schemeClr val="bg2"/>
              </a:solidFill>
              <a:latin typeface="Tahoma" panose="020B0604030504040204" pitchFamily="34" charset="0"/>
              <a:ea typeface="宋体" panose="02010600030101010101" pitchFamily="2" charset="-122"/>
            </a:endParaRPr>
          </a:p>
        </p:txBody>
      </p:sp>
      <p:sp>
        <p:nvSpPr>
          <p:cNvPr id="22533" name="Rectangle 5"/>
          <p:cNvSpPr/>
          <p:nvPr/>
        </p:nvSpPr>
        <p:spPr>
          <a:xfrm>
            <a:off x="1903730" y="22764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钳工</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34" name="Rectangle 6"/>
          <p:cNvSpPr/>
          <p:nvPr/>
        </p:nvSpPr>
        <p:spPr>
          <a:xfrm>
            <a:off x="1903730" y="2886075"/>
            <a:ext cx="10668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剪板机</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35" name="Rectangle 7"/>
          <p:cNvSpPr/>
          <p:nvPr/>
        </p:nvSpPr>
        <p:spPr>
          <a:xfrm>
            <a:off x="5637530" y="22764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磨床</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36" name="Rectangle 8"/>
          <p:cNvSpPr/>
          <p:nvPr/>
        </p:nvSpPr>
        <p:spPr>
          <a:xfrm>
            <a:off x="3122930" y="22764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车床</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37" name="Rectangle 9"/>
          <p:cNvSpPr/>
          <p:nvPr/>
        </p:nvSpPr>
        <p:spPr>
          <a:xfrm>
            <a:off x="4342130" y="22764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滚齿</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38" name="Rectangle 10"/>
          <p:cNvSpPr/>
          <p:nvPr/>
        </p:nvSpPr>
        <p:spPr>
          <a:xfrm>
            <a:off x="5561330" y="34956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钻孔</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39" name="Rectangle 11"/>
          <p:cNvSpPr/>
          <p:nvPr/>
        </p:nvSpPr>
        <p:spPr>
          <a:xfrm>
            <a:off x="4342130" y="34956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打压</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40" name="Rectangle 12"/>
          <p:cNvSpPr/>
          <p:nvPr/>
        </p:nvSpPr>
        <p:spPr>
          <a:xfrm>
            <a:off x="3122930" y="34956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车床</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41" name="Rectangle 13"/>
          <p:cNvSpPr/>
          <p:nvPr/>
        </p:nvSpPr>
        <p:spPr>
          <a:xfrm>
            <a:off x="1903730" y="34956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车床</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42" name="Rectangle 14"/>
          <p:cNvSpPr/>
          <p:nvPr/>
        </p:nvSpPr>
        <p:spPr>
          <a:xfrm>
            <a:off x="4342130" y="2886075"/>
            <a:ext cx="9144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1800" dirty="0">
                <a:solidFill>
                  <a:schemeClr val="bg2"/>
                </a:solidFill>
                <a:latin typeface="Tahoma" panose="020B0604030504040204" pitchFamily="34" charset="0"/>
                <a:ea typeface="宋体" panose="02010600030101010101" pitchFamily="2" charset="-122"/>
              </a:rPr>
              <a:t>钻孔</a:t>
            </a:r>
            <a:endParaRPr lang="zh-CN" altLang="en-US" sz="1800" dirty="0">
              <a:solidFill>
                <a:schemeClr val="bg2"/>
              </a:solidFill>
              <a:latin typeface="Tahoma" panose="020B0604030504040204" pitchFamily="34" charset="0"/>
              <a:ea typeface="宋体" panose="02010600030101010101" pitchFamily="2" charset="-122"/>
            </a:endParaRPr>
          </a:p>
        </p:txBody>
      </p:sp>
      <p:sp>
        <p:nvSpPr>
          <p:cNvPr id="22543" name="Rectangle 15"/>
          <p:cNvSpPr/>
          <p:nvPr/>
        </p:nvSpPr>
        <p:spPr>
          <a:xfrm>
            <a:off x="7085330" y="2276475"/>
            <a:ext cx="609600" cy="1600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solidFill>
                  <a:schemeClr val="bg2"/>
                </a:solidFill>
                <a:latin typeface="Tahoma" panose="020B0604030504040204" pitchFamily="34" charset="0"/>
                <a:ea typeface="宋体" panose="02010600030101010101" pitchFamily="2" charset="-122"/>
              </a:rPr>
              <a:t>装配</a:t>
            </a:r>
            <a:endParaRPr lang="zh-CN" altLang="en-US" dirty="0">
              <a:solidFill>
                <a:schemeClr val="bg2"/>
              </a:solidFill>
              <a:latin typeface="Tahoma" panose="020B0604030504040204" pitchFamily="34" charset="0"/>
              <a:ea typeface="宋体" panose="02010600030101010101" pitchFamily="2" charset="-122"/>
            </a:endParaRPr>
          </a:p>
        </p:txBody>
      </p:sp>
      <p:sp>
        <p:nvSpPr>
          <p:cNvPr id="22544" name="Rectangle 16"/>
          <p:cNvSpPr/>
          <p:nvPr/>
        </p:nvSpPr>
        <p:spPr>
          <a:xfrm>
            <a:off x="8075930" y="2276475"/>
            <a:ext cx="609600" cy="1600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solidFill>
                  <a:schemeClr val="bg2"/>
                </a:solidFill>
                <a:latin typeface="Tahoma" panose="020B0604030504040204" pitchFamily="34" charset="0"/>
                <a:ea typeface="宋体" panose="02010600030101010101" pitchFamily="2" charset="-122"/>
              </a:rPr>
              <a:t>仓库</a:t>
            </a:r>
            <a:endParaRPr lang="zh-CN" altLang="en-US" dirty="0">
              <a:solidFill>
                <a:schemeClr val="bg2"/>
              </a:solidFill>
              <a:latin typeface="Tahoma" panose="020B0604030504040204" pitchFamily="34" charset="0"/>
              <a:ea typeface="宋体" panose="02010600030101010101" pitchFamily="2" charset="-122"/>
            </a:endParaRPr>
          </a:p>
        </p:txBody>
      </p:sp>
      <p:sp>
        <p:nvSpPr>
          <p:cNvPr id="22545" name="Line 17"/>
          <p:cNvSpPr/>
          <p:nvPr/>
        </p:nvSpPr>
        <p:spPr>
          <a:xfrm>
            <a:off x="1598930" y="2505075"/>
            <a:ext cx="0" cy="1143000"/>
          </a:xfrm>
          <a:prstGeom prst="line">
            <a:avLst/>
          </a:prstGeom>
          <a:ln w="9525" cap="flat" cmpd="sng">
            <a:solidFill>
              <a:schemeClr val="tx1"/>
            </a:solidFill>
            <a:prstDash val="solid"/>
            <a:headEnd type="none" w="med" len="med"/>
            <a:tailEnd type="none" w="med" len="med"/>
          </a:ln>
        </p:spPr>
      </p:sp>
      <p:sp>
        <p:nvSpPr>
          <p:cNvPr id="22546" name="Line 18"/>
          <p:cNvSpPr/>
          <p:nvPr/>
        </p:nvSpPr>
        <p:spPr>
          <a:xfrm>
            <a:off x="1598930" y="2505075"/>
            <a:ext cx="304800" cy="0"/>
          </a:xfrm>
          <a:prstGeom prst="line">
            <a:avLst/>
          </a:prstGeom>
          <a:ln w="9525" cap="flat" cmpd="sng">
            <a:solidFill>
              <a:schemeClr val="tx1"/>
            </a:solidFill>
            <a:prstDash val="solid"/>
            <a:headEnd type="none" w="med" len="med"/>
            <a:tailEnd type="triangle" w="med" len="med"/>
          </a:ln>
        </p:spPr>
      </p:sp>
      <p:sp>
        <p:nvSpPr>
          <p:cNvPr id="22547" name="Line 19"/>
          <p:cNvSpPr/>
          <p:nvPr/>
        </p:nvSpPr>
        <p:spPr>
          <a:xfrm>
            <a:off x="1598930" y="3038475"/>
            <a:ext cx="304800" cy="0"/>
          </a:xfrm>
          <a:prstGeom prst="line">
            <a:avLst/>
          </a:prstGeom>
          <a:ln w="9525" cap="flat" cmpd="sng">
            <a:solidFill>
              <a:schemeClr val="tx1"/>
            </a:solidFill>
            <a:prstDash val="solid"/>
            <a:headEnd type="none" w="med" len="med"/>
            <a:tailEnd type="triangle" w="med" len="med"/>
          </a:ln>
        </p:spPr>
      </p:sp>
      <p:sp>
        <p:nvSpPr>
          <p:cNvPr id="22548" name="Line 20"/>
          <p:cNvSpPr/>
          <p:nvPr/>
        </p:nvSpPr>
        <p:spPr>
          <a:xfrm>
            <a:off x="1598930" y="3648075"/>
            <a:ext cx="304800" cy="0"/>
          </a:xfrm>
          <a:prstGeom prst="line">
            <a:avLst/>
          </a:prstGeom>
          <a:ln w="9525" cap="flat" cmpd="sng">
            <a:solidFill>
              <a:schemeClr val="tx1"/>
            </a:solidFill>
            <a:prstDash val="solid"/>
            <a:headEnd type="none" w="med" len="med"/>
            <a:tailEnd type="triangle" w="med" len="med"/>
          </a:ln>
        </p:spPr>
      </p:sp>
      <p:sp>
        <p:nvSpPr>
          <p:cNvPr id="22549" name="Line 21"/>
          <p:cNvSpPr/>
          <p:nvPr/>
        </p:nvSpPr>
        <p:spPr>
          <a:xfrm>
            <a:off x="2818130" y="2428875"/>
            <a:ext cx="304800" cy="0"/>
          </a:xfrm>
          <a:prstGeom prst="line">
            <a:avLst/>
          </a:prstGeom>
          <a:ln w="9525" cap="flat" cmpd="sng">
            <a:solidFill>
              <a:schemeClr val="tx1"/>
            </a:solidFill>
            <a:prstDash val="solid"/>
            <a:headEnd type="none" w="med" len="med"/>
            <a:tailEnd type="triangle" w="med" len="med"/>
          </a:ln>
        </p:spPr>
      </p:sp>
      <p:sp>
        <p:nvSpPr>
          <p:cNvPr id="22550" name="Line 22"/>
          <p:cNvSpPr/>
          <p:nvPr/>
        </p:nvSpPr>
        <p:spPr>
          <a:xfrm>
            <a:off x="4037330" y="2428875"/>
            <a:ext cx="304800" cy="0"/>
          </a:xfrm>
          <a:prstGeom prst="line">
            <a:avLst/>
          </a:prstGeom>
          <a:ln w="9525" cap="flat" cmpd="sng">
            <a:solidFill>
              <a:schemeClr val="tx1"/>
            </a:solidFill>
            <a:prstDash val="solid"/>
            <a:headEnd type="none" w="med" len="med"/>
            <a:tailEnd type="triangle" w="med" len="med"/>
          </a:ln>
        </p:spPr>
      </p:sp>
      <p:sp>
        <p:nvSpPr>
          <p:cNvPr id="22551" name="Line 23"/>
          <p:cNvSpPr/>
          <p:nvPr/>
        </p:nvSpPr>
        <p:spPr>
          <a:xfrm>
            <a:off x="5256530" y="2428875"/>
            <a:ext cx="381000" cy="0"/>
          </a:xfrm>
          <a:prstGeom prst="line">
            <a:avLst/>
          </a:prstGeom>
          <a:ln w="9525" cap="flat" cmpd="sng">
            <a:solidFill>
              <a:schemeClr val="tx1"/>
            </a:solidFill>
            <a:prstDash val="solid"/>
            <a:headEnd type="none" w="med" len="med"/>
            <a:tailEnd type="triangle" w="med" len="med"/>
          </a:ln>
        </p:spPr>
      </p:sp>
      <p:sp>
        <p:nvSpPr>
          <p:cNvPr id="22552" name="Line 24"/>
          <p:cNvSpPr/>
          <p:nvPr/>
        </p:nvSpPr>
        <p:spPr>
          <a:xfrm>
            <a:off x="2970530" y="3038475"/>
            <a:ext cx="1371600" cy="0"/>
          </a:xfrm>
          <a:prstGeom prst="line">
            <a:avLst/>
          </a:prstGeom>
          <a:ln w="9525" cap="flat" cmpd="sng">
            <a:solidFill>
              <a:schemeClr val="tx1"/>
            </a:solidFill>
            <a:prstDash val="solid"/>
            <a:headEnd type="none" w="med" len="med"/>
            <a:tailEnd type="triangle" w="med" len="med"/>
          </a:ln>
        </p:spPr>
      </p:sp>
      <p:sp>
        <p:nvSpPr>
          <p:cNvPr id="22553" name="Line 25"/>
          <p:cNvSpPr/>
          <p:nvPr/>
        </p:nvSpPr>
        <p:spPr>
          <a:xfrm>
            <a:off x="2818130" y="3648075"/>
            <a:ext cx="304800" cy="0"/>
          </a:xfrm>
          <a:prstGeom prst="line">
            <a:avLst/>
          </a:prstGeom>
          <a:ln w="9525" cap="flat" cmpd="sng">
            <a:solidFill>
              <a:schemeClr val="tx1"/>
            </a:solidFill>
            <a:prstDash val="solid"/>
            <a:headEnd type="none" w="med" len="med"/>
            <a:tailEnd type="triangle" w="med" len="med"/>
          </a:ln>
        </p:spPr>
      </p:sp>
      <p:sp>
        <p:nvSpPr>
          <p:cNvPr id="22554" name="Line 26"/>
          <p:cNvSpPr/>
          <p:nvPr/>
        </p:nvSpPr>
        <p:spPr>
          <a:xfrm>
            <a:off x="4037330" y="3648075"/>
            <a:ext cx="228600" cy="0"/>
          </a:xfrm>
          <a:prstGeom prst="line">
            <a:avLst/>
          </a:prstGeom>
          <a:ln w="9525" cap="flat" cmpd="sng">
            <a:solidFill>
              <a:schemeClr val="tx1"/>
            </a:solidFill>
            <a:prstDash val="solid"/>
            <a:headEnd type="none" w="med" len="med"/>
            <a:tailEnd type="triangle" w="med" len="med"/>
          </a:ln>
        </p:spPr>
      </p:sp>
      <p:sp>
        <p:nvSpPr>
          <p:cNvPr id="22555" name="Line 27"/>
          <p:cNvSpPr/>
          <p:nvPr/>
        </p:nvSpPr>
        <p:spPr>
          <a:xfrm>
            <a:off x="5256530" y="3648075"/>
            <a:ext cx="304800" cy="0"/>
          </a:xfrm>
          <a:prstGeom prst="line">
            <a:avLst/>
          </a:prstGeom>
          <a:ln w="9525" cap="flat" cmpd="sng">
            <a:solidFill>
              <a:schemeClr val="tx1"/>
            </a:solidFill>
            <a:prstDash val="solid"/>
            <a:headEnd type="none" w="med" len="med"/>
            <a:tailEnd type="triangle" w="med" len="med"/>
          </a:ln>
        </p:spPr>
      </p:sp>
      <p:sp>
        <p:nvSpPr>
          <p:cNvPr id="22556" name="Line 28"/>
          <p:cNvSpPr/>
          <p:nvPr/>
        </p:nvSpPr>
        <p:spPr>
          <a:xfrm>
            <a:off x="6780530" y="2505075"/>
            <a:ext cx="0" cy="1219200"/>
          </a:xfrm>
          <a:prstGeom prst="line">
            <a:avLst/>
          </a:prstGeom>
          <a:ln w="9525" cap="flat" cmpd="sng">
            <a:solidFill>
              <a:schemeClr val="tx1"/>
            </a:solidFill>
            <a:prstDash val="solid"/>
            <a:headEnd type="none" w="med" len="med"/>
            <a:tailEnd type="none" w="med" len="med"/>
          </a:ln>
        </p:spPr>
      </p:sp>
      <p:sp>
        <p:nvSpPr>
          <p:cNvPr id="22557" name="Line 29"/>
          <p:cNvSpPr/>
          <p:nvPr/>
        </p:nvSpPr>
        <p:spPr>
          <a:xfrm>
            <a:off x="5256530" y="3038475"/>
            <a:ext cx="1524000" cy="0"/>
          </a:xfrm>
          <a:prstGeom prst="line">
            <a:avLst/>
          </a:prstGeom>
          <a:ln w="9525" cap="flat" cmpd="sng">
            <a:solidFill>
              <a:schemeClr val="tx1"/>
            </a:solidFill>
            <a:prstDash val="solid"/>
            <a:headEnd type="none" w="med" len="med"/>
            <a:tailEnd type="none" w="med" len="med"/>
          </a:ln>
        </p:spPr>
      </p:sp>
      <p:sp>
        <p:nvSpPr>
          <p:cNvPr id="22558" name="Line 30"/>
          <p:cNvSpPr/>
          <p:nvPr/>
        </p:nvSpPr>
        <p:spPr>
          <a:xfrm>
            <a:off x="6551930" y="2505075"/>
            <a:ext cx="228600" cy="0"/>
          </a:xfrm>
          <a:prstGeom prst="line">
            <a:avLst/>
          </a:prstGeom>
          <a:ln w="9525" cap="flat" cmpd="sng">
            <a:solidFill>
              <a:schemeClr val="tx1"/>
            </a:solidFill>
            <a:prstDash val="solid"/>
            <a:headEnd type="none" w="med" len="med"/>
            <a:tailEnd type="none" w="med" len="med"/>
          </a:ln>
        </p:spPr>
      </p:sp>
      <p:sp>
        <p:nvSpPr>
          <p:cNvPr id="22559" name="Line 31"/>
          <p:cNvSpPr/>
          <p:nvPr/>
        </p:nvSpPr>
        <p:spPr>
          <a:xfrm>
            <a:off x="6475730" y="3724275"/>
            <a:ext cx="304800" cy="0"/>
          </a:xfrm>
          <a:prstGeom prst="line">
            <a:avLst/>
          </a:prstGeom>
          <a:ln w="9525" cap="flat" cmpd="sng">
            <a:solidFill>
              <a:schemeClr val="tx1"/>
            </a:solidFill>
            <a:prstDash val="solid"/>
            <a:headEnd type="none" w="med" len="med"/>
            <a:tailEnd type="none" w="med" len="med"/>
          </a:ln>
        </p:spPr>
      </p:sp>
      <p:sp>
        <p:nvSpPr>
          <p:cNvPr id="22560" name="Line 32"/>
          <p:cNvSpPr/>
          <p:nvPr/>
        </p:nvSpPr>
        <p:spPr>
          <a:xfrm>
            <a:off x="6780530" y="3038475"/>
            <a:ext cx="304800" cy="0"/>
          </a:xfrm>
          <a:prstGeom prst="line">
            <a:avLst/>
          </a:prstGeom>
          <a:ln w="9525" cap="flat" cmpd="sng">
            <a:solidFill>
              <a:schemeClr val="tx1"/>
            </a:solidFill>
            <a:prstDash val="solid"/>
            <a:headEnd type="none" w="med" len="med"/>
            <a:tailEnd type="triangle" w="med" len="med"/>
          </a:ln>
        </p:spPr>
      </p:sp>
      <p:sp>
        <p:nvSpPr>
          <p:cNvPr id="22561" name="Line 33"/>
          <p:cNvSpPr/>
          <p:nvPr/>
        </p:nvSpPr>
        <p:spPr>
          <a:xfrm>
            <a:off x="7694930" y="3038475"/>
            <a:ext cx="381000" cy="0"/>
          </a:xfrm>
          <a:prstGeom prst="line">
            <a:avLst/>
          </a:prstGeom>
          <a:ln w="9525" cap="flat" cmpd="sng">
            <a:solidFill>
              <a:schemeClr val="tx1"/>
            </a:solidFill>
            <a:prstDash val="solid"/>
            <a:headEnd type="none" w="med" len="med"/>
            <a:tailEnd type="triangle" w="med" len="med"/>
          </a:ln>
        </p:spPr>
      </p:sp>
      <p:sp>
        <p:nvSpPr>
          <p:cNvPr id="22562" name="Line 34"/>
          <p:cNvSpPr/>
          <p:nvPr/>
        </p:nvSpPr>
        <p:spPr>
          <a:xfrm>
            <a:off x="1294130" y="3038475"/>
            <a:ext cx="304800" cy="0"/>
          </a:xfrm>
          <a:prstGeom prst="line">
            <a:avLst/>
          </a:prstGeom>
          <a:ln w="9525" cap="flat" cmpd="sng">
            <a:solidFill>
              <a:schemeClr val="tx1"/>
            </a:solidFill>
            <a:prstDash val="solid"/>
            <a:headEnd type="none" w="med" len="med"/>
            <a:tailEnd type="none" w="med" len="med"/>
          </a:ln>
        </p:spPr>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684213" y="333375"/>
            <a:ext cx="8305800" cy="838200"/>
          </a:xfrm>
          <a:ln/>
        </p:spPr>
        <p:txBody>
          <a:bodyPr vert="horz" wrap="square" lIns="91440" tIns="45720" rIns="91440" bIns="45720" anchor="ctr" anchorCtr="0"/>
          <a:p>
            <a:r>
              <a:rPr lang="zh-CN" altLang="en-US" sz="3600" b="1" dirty="0">
                <a:solidFill>
                  <a:srgbClr val="0000FF"/>
                </a:solidFill>
              </a:rPr>
              <a:t>3.3产品原则布局的生产平衡规划-7步骤</a:t>
            </a:r>
            <a:endParaRPr lang="zh-CN" altLang="en-US" b="1" dirty="0">
              <a:solidFill>
                <a:srgbClr val="0000FF"/>
              </a:solidFill>
            </a:endParaRPr>
          </a:p>
        </p:txBody>
      </p:sp>
      <p:sp>
        <p:nvSpPr>
          <p:cNvPr id="23555" name="Rectangle 3"/>
          <p:cNvSpPr>
            <a:spLocks noGrp="1"/>
          </p:cNvSpPr>
          <p:nvPr/>
        </p:nvSpPr>
        <p:spPr>
          <a:xfrm>
            <a:off x="468313" y="1341438"/>
            <a:ext cx="8208962" cy="4895850"/>
          </a:xfrm>
          <a:prstGeom prst="rect">
            <a:avLst/>
          </a:prstGeom>
          <a:noFill/>
          <a:ln w="9525">
            <a:noFill/>
          </a:ln>
        </p:spPr>
        <p:txBody>
          <a:bodyPr anchor="ctr" anchorCtr="0"/>
          <a:p>
            <a:pPr algn="l"/>
            <a:r>
              <a:rPr lang="zh-CN" altLang="en-US" sz="2800" dirty="0">
                <a:solidFill>
                  <a:srgbClr val="0000FF"/>
                </a:solidFill>
                <a:latin typeface="Times New Roman" panose="02020603050405020304" pitchFamily="18" charset="0"/>
                <a:ea typeface="宋体" panose="02010600030101010101" pitchFamily="2" charset="-122"/>
              </a:rPr>
              <a:t>1.使用一个流程图标示作业的先后关系</a:t>
            </a:r>
            <a:br>
              <a:rPr lang="zh-CN" altLang="en-US" sz="2800" dirty="0">
                <a:solidFill>
                  <a:srgbClr val="0000FF"/>
                </a:solidFill>
                <a:latin typeface="Times New Roman" panose="02020603050405020304" pitchFamily="18" charset="0"/>
                <a:ea typeface="宋体" panose="02010600030101010101" pitchFamily="2" charset="-122"/>
              </a:rPr>
            </a:br>
            <a:r>
              <a:rPr lang="zh-CN" altLang="en-US" sz="2800" dirty="0">
                <a:solidFill>
                  <a:srgbClr val="0000FF"/>
                </a:solidFill>
                <a:latin typeface="Times New Roman" panose="02020603050405020304" pitchFamily="18" charset="0"/>
                <a:ea typeface="宋体" panose="02010600030101010101" pitchFamily="2" charset="-122"/>
              </a:rPr>
              <a:t>2.求出生产工作站（工位）周期《C</a:t>
            </a:r>
            <a:r>
              <a:rPr lang="zh-CN" altLang="en-US" sz="1600" dirty="0">
                <a:solidFill>
                  <a:srgbClr val="0000FF"/>
                </a:solidFill>
                <a:latin typeface="Times New Roman" panose="02020603050405020304" pitchFamily="18" charset="0"/>
                <a:ea typeface="宋体" panose="02010600030101010101" pitchFamily="2" charset="-122"/>
              </a:rPr>
              <a:t>t</a:t>
            </a:r>
            <a:r>
              <a:rPr lang="en-US" altLang="zh-CN" sz="1600" dirty="0">
                <a:solidFill>
                  <a:srgbClr val="0000FF"/>
                </a:solidFill>
                <a:latin typeface="Times New Roman" panose="02020603050405020304" pitchFamily="18" charset="0"/>
                <a:ea typeface="宋体" panose="02010600030101010101" pitchFamily="2" charset="-122"/>
              </a:rPr>
              <a:t>(</a:t>
            </a:r>
            <a:r>
              <a:rPr lang="zh-CN" altLang="en-US" sz="1600" dirty="0">
                <a:solidFill>
                  <a:srgbClr val="0000FF"/>
                </a:solidFill>
                <a:latin typeface="Times New Roman" panose="02020603050405020304" pitchFamily="18" charset="0"/>
                <a:ea typeface="宋体" panose="02010600030101010101" pitchFamily="2" charset="-122"/>
              </a:rPr>
              <a:t>生产节拍</a:t>
            </a:r>
            <a:r>
              <a:rPr lang="en-US" altLang="zh-CN" sz="1600" dirty="0">
                <a:solidFill>
                  <a:srgbClr val="0000FF"/>
                </a:solidFill>
                <a:latin typeface="Times New Roman" panose="02020603050405020304" pitchFamily="18" charset="0"/>
                <a:ea typeface="宋体" panose="02010600030101010101" pitchFamily="2" charset="-122"/>
              </a:rPr>
              <a:t>)</a:t>
            </a:r>
            <a:br>
              <a:rPr lang="en-US" altLang="zh-CN" sz="1600" dirty="0">
                <a:solidFill>
                  <a:srgbClr val="0000FF"/>
                </a:solidFill>
                <a:latin typeface="Times New Roman" panose="02020603050405020304" pitchFamily="18" charset="0"/>
                <a:ea typeface="宋体" panose="02010600030101010101" pitchFamily="2" charset="-122"/>
              </a:rPr>
            </a:br>
            <a:r>
              <a:rPr lang="en-US" altLang="zh-CN"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3.</a:t>
            </a:r>
            <a: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求理论工作站（工位）</a:t>
            </a:r>
            <a:r>
              <a:rPr lang="zh-CN" altLang="en-US" sz="2800" dirty="0">
                <a:solidFill>
                  <a:srgbClr val="FF0000"/>
                </a:solidFill>
                <a:latin typeface="Times New Roman" panose="02020603050405020304" pitchFamily="18" charset="0"/>
                <a:ea typeface="宋体" panose="02010600030101010101" pitchFamily="2" charset="-122"/>
              </a:rPr>
              <a:t>N</a:t>
            </a:r>
            <a:r>
              <a:rPr lang="zh-CN" altLang="en-US" sz="1800" dirty="0">
                <a:solidFill>
                  <a:srgbClr val="FF0000"/>
                </a:solidFill>
                <a:latin typeface="Times New Roman" panose="02020603050405020304" pitchFamily="18" charset="0"/>
                <a:ea typeface="宋体" panose="02010600030101010101" pitchFamily="2" charset="-122"/>
              </a:rPr>
              <a:t>t</a:t>
            </a:r>
            <a:b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br>
            <a:r>
              <a:rPr lang="zh-CN" altLang="en-US" sz="2800" dirty="0">
                <a:solidFill>
                  <a:srgbClr val="FF0000"/>
                </a:solidFill>
                <a:latin typeface="Times New Roman" panose="02020603050405020304" pitchFamily="18" charset="0"/>
                <a:ea typeface="宋体" panose="02010600030101010101" pitchFamily="2" charset="-122"/>
              </a:rPr>
              <a:t>N</a:t>
            </a:r>
            <a:r>
              <a:rPr lang="zh-CN" altLang="en-US" sz="1800" dirty="0">
                <a:solidFill>
                  <a:srgbClr val="FF0000"/>
                </a:solidFill>
                <a:latin typeface="Times New Roman" panose="02020603050405020304" pitchFamily="18" charset="0"/>
                <a:ea typeface="宋体" panose="02010600030101010101" pitchFamily="2" charset="-122"/>
              </a:rPr>
              <a:t>t=</a:t>
            </a:r>
            <a:r>
              <a:rPr lang="zh-CN" altLang="en-US" sz="2800" dirty="0">
                <a:solidFill>
                  <a:srgbClr val="FF0000"/>
                </a:solidFill>
                <a:latin typeface="Times New Roman" panose="02020603050405020304" pitchFamily="18" charset="0"/>
                <a:ea typeface="宋体" panose="02010600030101010101" pitchFamily="2" charset="-122"/>
              </a:rPr>
              <a:t>T/C</a:t>
            </a:r>
            <a:r>
              <a:rPr lang="zh-CN" altLang="en-US" sz="1600" dirty="0">
                <a:solidFill>
                  <a:srgbClr val="FF0000"/>
                </a:solidFill>
                <a:latin typeface="Times New Roman" panose="02020603050405020304" pitchFamily="18" charset="0"/>
                <a:ea typeface="宋体" panose="02010600030101010101" pitchFamily="2" charset="-122"/>
              </a:rPr>
              <a:t>t</a:t>
            </a:r>
            <a:br>
              <a:rPr lang="zh-CN" altLang="en-US" sz="2800" dirty="0">
                <a:solidFill>
                  <a:srgbClr val="FF0000"/>
                </a:solidFill>
                <a:latin typeface="Times New Roman" panose="02020603050405020304" pitchFamily="18" charset="0"/>
                <a:ea typeface="宋体" panose="02010600030101010101" pitchFamily="2" charset="-122"/>
              </a:rPr>
            </a:br>
            <a:br>
              <a:rPr lang="zh-CN" altLang="en-US" sz="2800" dirty="0">
                <a:solidFill>
                  <a:srgbClr val="FF0000"/>
                </a:solidFill>
                <a:latin typeface="Times New Roman" panose="02020603050405020304" pitchFamily="18" charset="0"/>
                <a:ea typeface="宋体" panose="02010600030101010101" pitchFamily="2" charset="-122"/>
              </a:rPr>
            </a:br>
            <a:r>
              <a:rPr lang="zh-CN" altLang="en-US" sz="2800" dirty="0">
                <a:solidFill>
                  <a:srgbClr val="FF0000"/>
                </a:solidFill>
                <a:latin typeface="Times New Roman" panose="02020603050405020304" pitchFamily="18" charset="0"/>
                <a:ea typeface="宋体" panose="02010600030101010101" pitchFamily="2" charset="-122"/>
              </a:rPr>
              <a:t>T    --- 完成作业所需的时间</a:t>
            </a:r>
            <a:br>
              <a:rPr lang="zh-CN" altLang="en-US" sz="3200" dirty="0">
                <a:solidFill>
                  <a:srgbClr val="FF0000"/>
                </a:solidFill>
                <a:latin typeface="Times New Roman" panose="02020603050405020304" pitchFamily="18" charset="0"/>
                <a:ea typeface="宋体" panose="02010600030101010101" pitchFamily="2" charset="-122"/>
              </a:rPr>
            </a:br>
            <a:r>
              <a:rPr lang="en-US" altLang="zh-CN" sz="2800" dirty="0">
                <a:solidFill>
                  <a:srgbClr val="FF0000"/>
                </a:solidFill>
                <a:latin typeface="Times New Roman" panose="02020603050405020304" pitchFamily="18" charset="0"/>
                <a:ea typeface="宋体" panose="02010600030101010101" pitchFamily="2" charset="-122"/>
              </a:rPr>
              <a:t>C</a:t>
            </a:r>
            <a:r>
              <a:rPr lang="en-US" altLang="zh-CN" sz="1600" dirty="0">
                <a:solidFill>
                  <a:srgbClr val="FF0000"/>
                </a:solidFill>
                <a:latin typeface="Times New Roman" panose="02020603050405020304" pitchFamily="18" charset="0"/>
                <a:ea typeface="宋体" panose="02010600030101010101" pitchFamily="2" charset="-122"/>
              </a:rPr>
              <a:t>t</a:t>
            </a:r>
            <a:r>
              <a:rPr lang="en-US" altLang="zh-CN" sz="2800" dirty="0">
                <a:solidFill>
                  <a:srgbClr val="FF0000"/>
                </a:solidFill>
                <a:latin typeface="Times New Roman" panose="02020603050405020304" pitchFamily="18" charset="0"/>
                <a:ea typeface="宋体" panose="02010600030101010101" pitchFamily="2" charset="-122"/>
              </a:rPr>
              <a:t>=T/</a:t>
            </a:r>
            <a:r>
              <a:rPr lang="zh-CN" altLang="en-US" sz="2800" dirty="0">
                <a:solidFill>
                  <a:srgbClr val="FF0000"/>
                </a:solidFill>
                <a:latin typeface="Times New Roman" panose="02020603050405020304" pitchFamily="18" charset="0"/>
                <a:ea typeface="宋体" panose="02010600030101010101" pitchFamily="2" charset="-122"/>
              </a:rPr>
              <a:t>完成的产量</a:t>
            </a:r>
            <a:br>
              <a:rPr lang="zh-CN" altLang="en-US" sz="2800" dirty="0">
                <a:solidFill>
                  <a:srgbClr val="FF0000"/>
                </a:solidFill>
                <a:latin typeface="Times New Roman" panose="02020603050405020304" pitchFamily="18" charset="0"/>
                <a:ea typeface="宋体" panose="02010600030101010101" pitchFamily="2" charset="-122"/>
              </a:rPr>
            </a:br>
            <a:r>
              <a:rPr lang="zh-CN" altLang="en-US" sz="2800" dirty="0">
                <a:solidFill>
                  <a:srgbClr val="FF0000"/>
                </a:solidFill>
                <a:latin typeface="Times New Roman" panose="02020603050405020304" pitchFamily="18" charset="0"/>
                <a:ea typeface="宋体" panose="02010600030101010101" pitchFamily="2" charset="-122"/>
              </a:rPr>
              <a:t>C</a:t>
            </a:r>
            <a:r>
              <a:rPr lang="zh-CN" altLang="en-US" sz="1600" dirty="0">
                <a:solidFill>
                  <a:srgbClr val="FF0000"/>
                </a:solidFill>
                <a:latin typeface="Times New Roman" panose="02020603050405020304" pitchFamily="18" charset="0"/>
                <a:ea typeface="宋体" panose="02010600030101010101" pitchFamily="2" charset="-122"/>
              </a:rPr>
              <a:t>t     </a:t>
            </a:r>
            <a: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  </a:t>
            </a:r>
            <a:r>
              <a:rPr lang="zh-CN" altLang="en-US" sz="2800" dirty="0">
                <a:solidFill>
                  <a:srgbClr val="FF0000"/>
                </a:solidFill>
                <a:latin typeface="Times New Roman" panose="02020603050405020304" pitchFamily="18" charset="0"/>
                <a:ea typeface="宋体" panose="02010600030101010101" pitchFamily="2" charset="-122"/>
              </a:rPr>
              <a:t>生产节拍</a:t>
            </a:r>
            <a:br>
              <a:rPr lang="zh-CN" altLang="en-US" sz="2800" dirty="0">
                <a:solidFill>
                  <a:srgbClr val="FF0000"/>
                </a:solidFill>
                <a:latin typeface="Times New Roman" panose="02020603050405020304" pitchFamily="18" charset="0"/>
                <a:ea typeface="宋体" panose="02010600030101010101" pitchFamily="2" charset="-122"/>
              </a:rPr>
            </a:br>
            <a:r>
              <a:rPr lang="zh-CN" altLang="en-US" sz="2800" dirty="0">
                <a:solidFill>
                  <a:srgbClr val="FF0000"/>
                </a:solidFill>
                <a:latin typeface="Times New Roman" panose="02020603050405020304" pitchFamily="18" charset="0"/>
                <a:ea typeface="宋体" panose="02010600030101010101" pitchFamily="2" charset="-122"/>
              </a:rPr>
              <a:t>N</a:t>
            </a:r>
            <a:r>
              <a:rPr lang="zh-CN" altLang="en-US" sz="1800" dirty="0">
                <a:solidFill>
                  <a:srgbClr val="FF0000"/>
                </a:solidFill>
                <a:latin typeface="Times New Roman" panose="02020603050405020304" pitchFamily="18" charset="0"/>
                <a:ea typeface="宋体" panose="02010600030101010101" pitchFamily="2" charset="-122"/>
              </a:rPr>
              <a:t>t    </a:t>
            </a:r>
            <a:r>
              <a:rPr lang="zh-CN" altLang="en-US" sz="2800" dirty="0">
                <a:solidFill>
                  <a:srgbClr val="FF0000"/>
                </a:solidFill>
                <a:latin typeface="Times New Roman" panose="02020603050405020304" pitchFamily="18" charset="0"/>
                <a:ea typeface="宋体" panose="02010600030101010101" pitchFamily="2" charset="-122"/>
              </a:rPr>
              <a:t>--- </a:t>
            </a:r>
            <a: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理论工作站（工位）</a:t>
            </a:r>
            <a:br>
              <a:rPr lang="zh-CN" altLang="en-US" sz="2800" dirty="0">
                <a:solidFill>
                  <a:srgbClr val="0000FF"/>
                </a:solidFill>
                <a:latin typeface="Times New Roman" panose="02020603050405020304" pitchFamily="18" charset="0"/>
                <a:ea typeface="宋体" panose="02010600030101010101" pitchFamily="2" charset="-122"/>
              </a:rPr>
            </a:br>
            <a:r>
              <a:rPr lang="zh-CN" altLang="en-US" sz="2800" dirty="0">
                <a:solidFill>
                  <a:srgbClr val="0000FF"/>
                </a:solidFill>
                <a:latin typeface="Times New Roman" panose="02020603050405020304" pitchFamily="18" charset="0"/>
                <a:ea typeface="宋体" panose="02010600030101010101" pitchFamily="2" charset="-122"/>
              </a:rPr>
              <a:t>4.将所有作业步骤安工位进行分配</a:t>
            </a:r>
            <a:br>
              <a:rPr lang="zh-CN" altLang="en-US" sz="2800" dirty="0">
                <a:solidFill>
                  <a:srgbClr val="0000FF"/>
                </a:solidFill>
                <a:latin typeface="Times New Roman" panose="02020603050405020304" pitchFamily="18" charset="0"/>
                <a:ea typeface="宋体" panose="02010600030101010101" pitchFamily="2" charset="-122"/>
              </a:rPr>
            </a:br>
            <a:r>
              <a:rPr lang="zh-CN" altLang="en-US" sz="2800" dirty="0">
                <a:solidFill>
                  <a:srgbClr val="0000FF"/>
                </a:solidFill>
                <a:latin typeface="Times New Roman" panose="02020603050405020304" pitchFamily="18" charset="0"/>
                <a:ea typeface="宋体" panose="02010600030101010101" pitchFamily="2" charset="-122"/>
              </a:rPr>
              <a:t>5.向各工位分配工作（生产平衡）</a:t>
            </a:r>
            <a:br>
              <a:rPr lang="zh-CN" altLang="en-US" sz="2800" dirty="0">
                <a:solidFill>
                  <a:srgbClr val="0000FF"/>
                </a:solidFill>
                <a:latin typeface="Times New Roman" panose="02020603050405020304" pitchFamily="18" charset="0"/>
                <a:ea typeface="宋体" panose="02010600030101010101" pitchFamily="2" charset="-122"/>
              </a:rPr>
            </a:br>
            <a:endParaRPr lang="zh-CN" altLang="en-US" sz="2800"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p:nvPr>
        </p:nvSpPr>
        <p:spPr>
          <a:xfrm>
            <a:off x="609600" y="152400"/>
            <a:ext cx="8077200" cy="1219200"/>
          </a:xfrm>
          <a:ln/>
        </p:spPr>
        <p:txBody>
          <a:bodyPr vert="horz" wrap="square" lIns="91440" tIns="45720" rIns="91440" bIns="45720" anchor="ctr" anchorCtr="0"/>
          <a:p>
            <a:r>
              <a:rPr lang="en-US" altLang="zh-CN" dirty="0">
                <a:solidFill>
                  <a:srgbClr val="2417CD"/>
                </a:solidFill>
              </a:rPr>
              <a:t>IE</a:t>
            </a:r>
            <a:r>
              <a:rPr lang="zh-CN" altLang="en-US" dirty="0">
                <a:solidFill>
                  <a:srgbClr val="2417CD"/>
                </a:solidFill>
              </a:rPr>
              <a:t>改善的</a:t>
            </a:r>
            <a:r>
              <a:rPr lang="en-US" altLang="zh-CN" dirty="0">
                <a:solidFill>
                  <a:srgbClr val="2417CD"/>
                </a:solidFill>
              </a:rPr>
              <a:t>4</a:t>
            </a:r>
            <a:r>
              <a:rPr lang="zh-CN" altLang="en-US" dirty="0">
                <a:solidFill>
                  <a:srgbClr val="2417CD"/>
                </a:solidFill>
              </a:rPr>
              <a:t>原则</a:t>
            </a:r>
            <a:r>
              <a:rPr lang="en-US" altLang="zh-CN" sz="3600" dirty="0">
                <a:solidFill>
                  <a:srgbClr val="FF0000"/>
                </a:solidFill>
              </a:rPr>
              <a:t>(ECRS</a:t>
            </a:r>
            <a:r>
              <a:rPr lang="zh-TW" altLang="en-US" sz="3600" dirty="0">
                <a:solidFill>
                  <a:srgbClr val="FF0000"/>
                </a:solidFill>
              </a:rPr>
              <a:t>四大原則</a:t>
            </a:r>
            <a:r>
              <a:rPr lang="en-US" altLang="zh-CN" sz="3600" dirty="0">
                <a:solidFill>
                  <a:srgbClr val="FF0000"/>
                </a:solidFill>
              </a:rPr>
              <a:t>)</a:t>
            </a:r>
            <a:endParaRPr lang="en-US" altLang="zh-CN" sz="3600" dirty="0">
              <a:solidFill>
                <a:srgbClr val="FF0000"/>
              </a:solidFill>
            </a:endParaRPr>
          </a:p>
        </p:txBody>
      </p:sp>
      <p:sp>
        <p:nvSpPr>
          <p:cNvPr id="6147" name="AutoShape 3"/>
          <p:cNvSpPr/>
          <p:nvPr/>
        </p:nvSpPr>
        <p:spPr>
          <a:xfrm flipV="1">
            <a:off x="5105400" y="5791200"/>
            <a:ext cx="4267200" cy="838200"/>
          </a:xfrm>
          <a:prstGeom prst="lightningBol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6148" name="AutoShape 4"/>
          <p:cNvSpPr/>
          <p:nvPr/>
        </p:nvSpPr>
        <p:spPr>
          <a:xfrm>
            <a:off x="5715000" y="5791200"/>
            <a:ext cx="609600" cy="685800"/>
          </a:xfrm>
          <a:custGeom>
            <a:avLst/>
            <a:gdLst/>
            <a:ahLst/>
            <a:cxnLst>
              <a:cxn ang="0">
                <a:pos x="304800" y="0"/>
              </a:cxn>
              <a:cxn ang="0">
                <a:pos x="89267" y="100425"/>
              </a:cxn>
              <a:cxn ang="0">
                <a:pos x="0" y="342900"/>
              </a:cxn>
              <a:cxn ang="0">
                <a:pos x="89267" y="585375"/>
              </a:cxn>
              <a:cxn ang="0">
                <a:pos x="304800" y="685800"/>
              </a:cxn>
              <a:cxn ang="0">
                <a:pos x="520333" y="585375"/>
              </a:cxn>
              <a:cxn ang="0">
                <a:pos x="609600" y="342900"/>
              </a:cxn>
              <a:cxn ang="0">
                <a:pos x="520333" y="100425"/>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dirty="0">
                <a:latin typeface="楷体_GB2312" pitchFamily="49" charset="-122"/>
                <a:ea typeface="仿宋_GB2312" pitchFamily="49" charset="-122"/>
              </a:rPr>
              <a:t>★</a:t>
            </a:r>
            <a:endParaRPr lang="zh-CN" altLang="en-US" dirty="0">
              <a:latin typeface="楷体_GB2312" pitchFamily="49" charset="-122"/>
              <a:ea typeface="仿宋_GB2312" pitchFamily="49" charset="-122"/>
            </a:endParaRPr>
          </a:p>
        </p:txBody>
      </p:sp>
      <p:sp>
        <p:nvSpPr>
          <p:cNvPr id="6149" name="AutoShape 5"/>
          <p:cNvSpPr/>
          <p:nvPr/>
        </p:nvSpPr>
        <p:spPr>
          <a:xfrm>
            <a:off x="6858000" y="6172200"/>
            <a:ext cx="533400" cy="685800"/>
          </a:xfrm>
          <a:custGeom>
            <a:avLst/>
            <a:gdLst/>
            <a:ahLst/>
            <a:cxnLst>
              <a:cxn ang="0">
                <a:pos x="266700" y="0"/>
              </a:cxn>
              <a:cxn ang="0">
                <a:pos x="78109" y="100425"/>
              </a:cxn>
              <a:cxn ang="0">
                <a:pos x="0" y="342900"/>
              </a:cxn>
              <a:cxn ang="0">
                <a:pos x="78109" y="585375"/>
              </a:cxn>
              <a:cxn ang="0">
                <a:pos x="266700" y="685800"/>
              </a:cxn>
              <a:cxn ang="0">
                <a:pos x="455292" y="585375"/>
              </a:cxn>
              <a:cxn ang="0">
                <a:pos x="533400" y="342900"/>
              </a:cxn>
              <a:cxn ang="0">
                <a:pos x="455292" y="100425"/>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dirty="0">
                <a:latin typeface="楷体_GB2312" pitchFamily="49" charset="-122"/>
                <a:ea typeface="仿宋_GB2312" pitchFamily="49" charset="-122"/>
              </a:rPr>
              <a:t>★</a:t>
            </a:r>
            <a:endParaRPr lang="zh-CN" altLang="en-US" dirty="0">
              <a:latin typeface="楷体_GB2312" pitchFamily="49" charset="-122"/>
              <a:ea typeface="仿宋_GB2312" pitchFamily="49" charset="-122"/>
            </a:endParaRPr>
          </a:p>
        </p:txBody>
      </p:sp>
      <p:sp>
        <p:nvSpPr>
          <p:cNvPr id="6150" name="AutoShape 6"/>
          <p:cNvSpPr/>
          <p:nvPr/>
        </p:nvSpPr>
        <p:spPr>
          <a:xfrm>
            <a:off x="7010400" y="5486400"/>
            <a:ext cx="609600" cy="609600"/>
          </a:xfrm>
          <a:custGeom>
            <a:avLst/>
            <a:gdLst/>
            <a:ahLst/>
            <a:cxnLst>
              <a:cxn ang="0">
                <a:pos x="304800" y="0"/>
              </a:cxn>
              <a:cxn ang="0">
                <a:pos x="89267" y="89267"/>
              </a:cxn>
              <a:cxn ang="0">
                <a:pos x="0" y="304800"/>
              </a:cxn>
              <a:cxn ang="0">
                <a:pos x="89267" y="520333"/>
              </a:cxn>
              <a:cxn ang="0">
                <a:pos x="304800" y="609600"/>
              </a:cxn>
              <a:cxn ang="0">
                <a:pos x="520333" y="520333"/>
              </a:cxn>
              <a:cxn ang="0">
                <a:pos x="609600" y="304800"/>
              </a:cxn>
              <a:cxn ang="0">
                <a:pos x="520333" y="8926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dirty="0">
                <a:latin typeface="楷体_GB2312" pitchFamily="49" charset="-122"/>
                <a:ea typeface="仿宋_GB2312" pitchFamily="49" charset="-122"/>
              </a:rPr>
              <a:t>★</a:t>
            </a:r>
            <a:endParaRPr lang="zh-CN" altLang="en-US" dirty="0">
              <a:latin typeface="楷体_GB2312" pitchFamily="49" charset="-122"/>
              <a:ea typeface="仿宋_GB2312" pitchFamily="49" charset="-122"/>
            </a:endParaRPr>
          </a:p>
        </p:txBody>
      </p:sp>
      <p:sp>
        <p:nvSpPr>
          <p:cNvPr id="6151" name="AutoShape 7"/>
          <p:cNvSpPr/>
          <p:nvPr/>
        </p:nvSpPr>
        <p:spPr>
          <a:xfrm>
            <a:off x="8077200" y="6096000"/>
            <a:ext cx="609600" cy="609600"/>
          </a:xfrm>
          <a:custGeom>
            <a:avLst/>
            <a:gdLst/>
            <a:ahLst/>
            <a:cxnLst>
              <a:cxn ang="0">
                <a:pos x="304800" y="0"/>
              </a:cxn>
              <a:cxn ang="0">
                <a:pos x="89267" y="89267"/>
              </a:cxn>
              <a:cxn ang="0">
                <a:pos x="0" y="304800"/>
              </a:cxn>
              <a:cxn ang="0">
                <a:pos x="89267" y="520333"/>
              </a:cxn>
              <a:cxn ang="0">
                <a:pos x="304800" y="609600"/>
              </a:cxn>
              <a:cxn ang="0">
                <a:pos x="520333" y="520333"/>
              </a:cxn>
              <a:cxn ang="0">
                <a:pos x="609600" y="304800"/>
              </a:cxn>
              <a:cxn ang="0">
                <a:pos x="520333" y="8926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dirty="0">
                <a:latin typeface="楷体_GB2312" pitchFamily="49" charset="-122"/>
                <a:ea typeface="仿宋_GB2312" pitchFamily="49" charset="-122"/>
              </a:rPr>
              <a:t>★</a:t>
            </a:r>
            <a:endParaRPr lang="zh-CN" altLang="en-US" dirty="0">
              <a:latin typeface="楷体_GB2312" pitchFamily="49" charset="-122"/>
              <a:ea typeface="仿宋_GB2312" pitchFamily="49" charset="-122"/>
            </a:endParaRPr>
          </a:p>
        </p:txBody>
      </p:sp>
      <p:sp>
        <p:nvSpPr>
          <p:cNvPr id="6152" name="AutoShape 8"/>
          <p:cNvSpPr/>
          <p:nvPr/>
        </p:nvSpPr>
        <p:spPr>
          <a:xfrm>
            <a:off x="7696200" y="5029200"/>
            <a:ext cx="990600" cy="990600"/>
          </a:xfrm>
          <a:prstGeom prst="curvedDownArrow">
            <a:avLst>
              <a:gd name="adj1" fmla="val 20000"/>
              <a:gd name="adj2" fmla="val 40000"/>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6153" name="Rectangle 9"/>
          <p:cNvSpPr>
            <a:spLocks noRot="1"/>
          </p:cNvSpPr>
          <p:nvPr/>
        </p:nvSpPr>
        <p:spPr>
          <a:xfrm>
            <a:off x="1371600" y="1524000"/>
            <a:ext cx="8077200" cy="4648200"/>
          </a:xfrm>
          <a:prstGeom prst="rect">
            <a:avLst/>
          </a:prstGeom>
          <a:noFill/>
          <a:ln w="9525">
            <a:noFill/>
          </a:ln>
        </p:spPr>
        <p:txBody>
          <a:bodyPr anchor="ctr" anchorCtr="0"/>
          <a:p>
            <a:pPr algn="l"/>
            <a:r>
              <a:rPr lang="zh-CN" altLang="en-US" sz="4400" dirty="0">
                <a:latin typeface="Times New Roman" panose="02020603050405020304" pitchFamily="18" charset="0"/>
                <a:ea typeface="宋体" panose="02010600030101010101" pitchFamily="2" charset="-122"/>
              </a:rPr>
              <a:t>① </a:t>
            </a:r>
            <a:r>
              <a:rPr lang="zh-CN" altLang="en-US" sz="4400" b="0" dirty="0">
                <a:latin typeface="Times New Roman" panose="02020603050405020304" pitchFamily="18" charset="0"/>
                <a:ea typeface="宋体" panose="02010600030101010101" pitchFamily="2" charset="-122"/>
              </a:rPr>
              <a:t>省略</a:t>
            </a:r>
            <a:r>
              <a:rPr lang="en-US" altLang="zh-CN" sz="3200" b="0" dirty="0">
                <a:solidFill>
                  <a:srgbClr val="FF0000"/>
                </a:solidFill>
                <a:latin typeface="Times New Roman" panose="02020603050405020304" pitchFamily="18" charset="0"/>
                <a:ea typeface="宋体" panose="02010600030101010101" pitchFamily="2" charset="-122"/>
              </a:rPr>
              <a:t>(</a:t>
            </a:r>
            <a:r>
              <a:rPr lang="zh-TW" altLang="en-US" sz="3200" b="0" dirty="0">
                <a:solidFill>
                  <a:srgbClr val="FF0000"/>
                </a:solidFill>
                <a:latin typeface="Times New Roman" panose="02020603050405020304" pitchFamily="18" charset="0"/>
                <a:ea typeface="宋体" panose="02010600030101010101" pitchFamily="2" charset="-122"/>
              </a:rPr>
              <a:t>取消</a:t>
            </a:r>
            <a:r>
              <a:rPr lang="en-US" altLang="zh-CN" sz="3200" b="0" dirty="0">
                <a:solidFill>
                  <a:srgbClr val="FF0000"/>
                </a:solidFill>
                <a:latin typeface="Times New Roman" panose="02020603050405020304" pitchFamily="18" charset="0"/>
                <a:ea typeface="宋体" panose="02010600030101010101" pitchFamily="2" charset="-122"/>
              </a:rPr>
              <a:t>(Eliminate)</a:t>
            </a:r>
            <a:br>
              <a:rPr lang="en-US" altLang="zh-CN" sz="3200" b="0" dirty="0">
                <a:solidFill>
                  <a:srgbClr val="FF0000"/>
                </a:solidFill>
                <a:latin typeface="Times New Roman" panose="02020603050405020304" pitchFamily="18" charset="0"/>
                <a:ea typeface="宋体" panose="02010600030101010101" pitchFamily="2" charset="-122"/>
              </a:rPr>
            </a:br>
            <a:r>
              <a:rPr lang="zh-CN" altLang="en-US" sz="1600" b="0" dirty="0">
                <a:latin typeface="Times New Roman" panose="02020603050405020304" pitchFamily="18" charset="0"/>
                <a:ea typeface="宋体" panose="02010600030101010101" pitchFamily="2" charset="-122"/>
              </a:rPr>
              <a:t>无目的作业</a:t>
            </a:r>
            <a:r>
              <a:rPr lang="en-US" altLang="zh-CN" sz="1600" b="0" dirty="0">
                <a:latin typeface="Times New Roman" panose="02020603050405020304" pitchFamily="18" charset="0"/>
                <a:ea typeface="宋体" panose="02010600030101010101" pitchFamily="2" charset="-122"/>
              </a:rPr>
              <a:t>,</a:t>
            </a:r>
            <a:r>
              <a:rPr lang="zh-CN" altLang="en-US" sz="1600" b="0" dirty="0">
                <a:latin typeface="Times New Roman" panose="02020603050405020304" pitchFamily="18" charset="0"/>
                <a:ea typeface="宋体" panose="02010600030101010101" pitchFamily="2" charset="-122"/>
              </a:rPr>
              <a:t>不会产生价值的</a:t>
            </a:r>
            <a:r>
              <a:rPr lang="en-US" altLang="zh-CN" sz="1600" b="0" dirty="0">
                <a:latin typeface="Times New Roman" panose="02020603050405020304" pitchFamily="18" charset="0"/>
                <a:ea typeface="宋体" panose="02010600030101010101" pitchFamily="2" charset="-122"/>
              </a:rPr>
              <a:t>\</a:t>
            </a:r>
            <a:r>
              <a:rPr lang="zh-CN" altLang="en-US" sz="1600" b="0" dirty="0">
                <a:latin typeface="Times New Roman" panose="02020603050405020304" pitchFamily="18" charset="0"/>
                <a:ea typeface="宋体" panose="02010600030101010101" pitchFamily="2" charset="-122"/>
              </a:rPr>
              <a:t>多于的</a:t>
            </a:r>
            <a:r>
              <a:rPr lang="en-US" altLang="zh-CN" sz="1600" b="0" dirty="0">
                <a:latin typeface="Times New Roman" panose="02020603050405020304" pitchFamily="18" charset="0"/>
                <a:ea typeface="宋体" panose="02010600030101010101" pitchFamily="2" charset="-122"/>
              </a:rPr>
              <a:t>,</a:t>
            </a:r>
            <a:r>
              <a:rPr lang="zh-CN" altLang="en-US" sz="1600" b="0" dirty="0">
                <a:latin typeface="Times New Roman" panose="02020603050405020304" pitchFamily="18" charset="0"/>
                <a:ea typeface="宋体" panose="02010600030101010101" pitchFamily="2" charset="-122"/>
              </a:rPr>
              <a:t>那么立刻省略</a:t>
            </a:r>
            <a:br>
              <a:rPr lang="zh-CN" altLang="en-US" sz="1600" b="0" dirty="0">
                <a:latin typeface="Times New Roman" panose="02020603050405020304" pitchFamily="18" charset="0"/>
                <a:ea typeface="宋体" panose="02010600030101010101" pitchFamily="2" charset="-122"/>
              </a:rPr>
            </a:br>
            <a:br>
              <a:rPr lang="zh-CN" altLang="en-US" sz="1600" b="0" dirty="0">
                <a:latin typeface="Times New Roman" panose="02020603050405020304" pitchFamily="18" charset="0"/>
                <a:ea typeface="宋体" panose="02010600030101010101" pitchFamily="2" charset="-122"/>
              </a:rPr>
            </a:br>
            <a:r>
              <a:rPr lang="zh-CN" altLang="en-US" sz="4400" dirty="0">
                <a:latin typeface="Times New Roman" panose="02020603050405020304" pitchFamily="18" charset="0"/>
                <a:ea typeface="宋体" panose="02010600030101010101" pitchFamily="2" charset="-122"/>
              </a:rPr>
              <a:t>② </a:t>
            </a:r>
            <a:r>
              <a:rPr lang="zh-CN" altLang="en-US" sz="4400" b="0" dirty="0">
                <a:latin typeface="Times New Roman" panose="02020603050405020304" pitchFamily="18" charset="0"/>
                <a:ea typeface="宋体" panose="02010600030101010101" pitchFamily="2" charset="-122"/>
              </a:rPr>
              <a:t>统一</a:t>
            </a:r>
            <a:r>
              <a:rPr lang="en-US" altLang="zh-CN" sz="3200" b="0" dirty="0">
                <a:solidFill>
                  <a:srgbClr val="FF0000"/>
                </a:solidFill>
                <a:latin typeface="Times New Roman" panose="02020603050405020304" pitchFamily="18" charset="0"/>
                <a:ea typeface="宋体" panose="02010600030101010101" pitchFamily="2" charset="-122"/>
              </a:rPr>
              <a:t>(</a:t>
            </a:r>
            <a:r>
              <a:rPr lang="zh-TW" altLang="en-US" sz="3200" b="0" dirty="0">
                <a:solidFill>
                  <a:srgbClr val="FF0000"/>
                </a:solidFill>
                <a:latin typeface="Times New Roman" panose="02020603050405020304" pitchFamily="18" charset="0"/>
                <a:ea typeface="宋体" panose="02010600030101010101" pitchFamily="2" charset="-122"/>
              </a:rPr>
              <a:t>合並</a:t>
            </a:r>
            <a:r>
              <a:rPr lang="en-US" altLang="zh-CN" sz="3200" b="0" dirty="0">
                <a:solidFill>
                  <a:srgbClr val="FF0000"/>
                </a:solidFill>
                <a:latin typeface="Times New Roman" panose="02020603050405020304" pitchFamily="18" charset="0"/>
                <a:ea typeface="宋体" panose="02010600030101010101" pitchFamily="2" charset="-122"/>
              </a:rPr>
              <a:t>(Combine)</a:t>
            </a:r>
            <a:br>
              <a:rPr lang="en-US" altLang="zh-CN" sz="3200" b="0" dirty="0">
                <a:solidFill>
                  <a:srgbClr val="FF0000"/>
                </a:solidFill>
                <a:latin typeface="Times New Roman" panose="02020603050405020304" pitchFamily="18" charset="0"/>
                <a:ea typeface="宋体" panose="02010600030101010101" pitchFamily="2" charset="-122"/>
              </a:rPr>
            </a:br>
            <a:r>
              <a:rPr lang="zh-CN" altLang="en-US" sz="1600" b="0" dirty="0">
                <a:latin typeface="Times New Roman" panose="02020603050405020304" pitchFamily="18" charset="0"/>
                <a:ea typeface="宋体" panose="02010600030101010101" pitchFamily="2" charset="-122"/>
              </a:rPr>
              <a:t>这个作业是可以和其他作业进行统合、优化</a:t>
            </a:r>
            <a:br>
              <a:rPr lang="zh-CN" altLang="en-US" sz="1600" b="0" dirty="0">
                <a:latin typeface="Times New Roman" panose="02020603050405020304" pitchFamily="18" charset="0"/>
                <a:ea typeface="宋体" panose="02010600030101010101" pitchFamily="2" charset="-122"/>
              </a:rPr>
            </a:br>
            <a:br>
              <a:rPr lang="zh-CN" altLang="en-US" sz="1600" b="0" dirty="0">
                <a:latin typeface="Times New Roman" panose="02020603050405020304" pitchFamily="18" charset="0"/>
                <a:ea typeface="宋体" panose="02010600030101010101" pitchFamily="2" charset="-122"/>
              </a:rPr>
            </a:br>
            <a:r>
              <a:rPr lang="zh-CN" altLang="en-US" sz="4400" dirty="0">
                <a:latin typeface="Times New Roman" panose="02020603050405020304" pitchFamily="18" charset="0"/>
                <a:ea typeface="宋体" panose="02010600030101010101" pitchFamily="2" charset="-122"/>
              </a:rPr>
              <a:t>③ </a:t>
            </a:r>
            <a:r>
              <a:rPr lang="zh-CN" altLang="en-US" sz="4400" b="0" dirty="0">
                <a:latin typeface="Times New Roman" panose="02020603050405020304" pitchFamily="18" charset="0"/>
                <a:ea typeface="宋体" panose="02010600030101010101" pitchFamily="2" charset="-122"/>
              </a:rPr>
              <a:t>替换</a:t>
            </a:r>
            <a:r>
              <a:rPr lang="en-US" altLang="zh-CN" sz="3200" b="0" dirty="0">
                <a:solidFill>
                  <a:srgbClr val="FF0000"/>
                </a:solidFill>
                <a:latin typeface="Times New Roman" panose="02020603050405020304" pitchFamily="18" charset="0"/>
                <a:ea typeface="宋体" panose="02010600030101010101" pitchFamily="2" charset="-122"/>
              </a:rPr>
              <a:t>(</a:t>
            </a:r>
            <a:r>
              <a:rPr lang="zh-TW" altLang="en-US" sz="3200" b="0" dirty="0">
                <a:solidFill>
                  <a:srgbClr val="FF0000"/>
                </a:solidFill>
                <a:latin typeface="Times New Roman" panose="02020603050405020304" pitchFamily="18" charset="0"/>
                <a:ea typeface="宋体" panose="02010600030101010101" pitchFamily="2" charset="-122"/>
              </a:rPr>
              <a:t>重排</a:t>
            </a:r>
            <a:r>
              <a:rPr lang="en-US" altLang="zh-CN" sz="3200" b="0" dirty="0">
                <a:solidFill>
                  <a:srgbClr val="FF0000"/>
                </a:solidFill>
                <a:latin typeface="Times New Roman" panose="02020603050405020304" pitchFamily="18" charset="0"/>
                <a:ea typeface="宋体" panose="02010600030101010101" pitchFamily="2" charset="-122"/>
              </a:rPr>
              <a:t>(Rearrange)</a:t>
            </a:r>
            <a:br>
              <a:rPr lang="en-US" altLang="zh-CN" sz="3200" b="0" dirty="0">
                <a:solidFill>
                  <a:srgbClr val="FF0000"/>
                </a:solidFill>
                <a:latin typeface="Times New Roman" panose="02020603050405020304" pitchFamily="18" charset="0"/>
                <a:ea typeface="宋体" panose="02010600030101010101" pitchFamily="2" charset="-122"/>
              </a:rPr>
            </a:br>
            <a:r>
              <a:rPr lang="en-US" altLang="zh-CN" sz="1600" b="0" dirty="0">
                <a:latin typeface="Times New Roman" panose="02020603050405020304" pitchFamily="18" charset="0"/>
                <a:ea typeface="宋体" panose="02010600030101010101" pitchFamily="2" charset="-122"/>
              </a:rPr>
              <a:t> </a:t>
            </a:r>
            <a:r>
              <a:rPr lang="zh-CN" altLang="en-US" sz="1600" b="0" dirty="0">
                <a:latin typeface="Times New Roman" panose="02020603050405020304" pitchFamily="18" charset="0"/>
                <a:ea typeface="宋体" panose="02010600030101010101" pitchFamily="2" charset="-122"/>
              </a:rPr>
              <a:t>将作业的顺序和时间等进行替换</a:t>
            </a:r>
            <a:r>
              <a:rPr lang="en-US" altLang="zh-CN" sz="1600" b="0" dirty="0">
                <a:latin typeface="Times New Roman" panose="02020603050405020304" pitchFamily="18" charset="0"/>
                <a:ea typeface="宋体" panose="02010600030101010101" pitchFamily="2" charset="-122"/>
              </a:rPr>
              <a:t>,</a:t>
            </a:r>
            <a:r>
              <a:rPr lang="zh-CN" altLang="en-US" sz="1600" b="0" dirty="0">
                <a:latin typeface="Times New Roman" panose="02020603050405020304" pitchFamily="18" charset="0"/>
                <a:ea typeface="宋体" panose="02010600030101010101" pitchFamily="2" charset="-122"/>
              </a:rPr>
              <a:t>达到最优状态</a:t>
            </a:r>
            <a:br>
              <a:rPr lang="zh-CN" altLang="en-US" sz="1600" b="0" dirty="0">
                <a:latin typeface="Times New Roman" panose="02020603050405020304" pitchFamily="18" charset="0"/>
                <a:ea typeface="宋体" panose="02010600030101010101" pitchFamily="2" charset="-122"/>
              </a:rPr>
            </a:br>
            <a:br>
              <a:rPr lang="zh-CN" altLang="en-US" sz="1600" b="0" dirty="0">
                <a:latin typeface="Times New Roman" panose="02020603050405020304" pitchFamily="18" charset="0"/>
                <a:ea typeface="宋体" panose="02010600030101010101" pitchFamily="2" charset="-122"/>
              </a:rPr>
            </a:br>
            <a:r>
              <a:rPr lang="zh-CN" altLang="en-US" sz="4400" dirty="0">
                <a:latin typeface="Times New Roman" panose="02020603050405020304" pitchFamily="18" charset="0"/>
                <a:ea typeface="宋体" panose="02010600030101010101" pitchFamily="2" charset="-122"/>
              </a:rPr>
              <a:t>④ </a:t>
            </a:r>
            <a:r>
              <a:rPr lang="zh-CN" altLang="en-US" sz="4400" b="0" dirty="0">
                <a:latin typeface="Times New Roman" panose="02020603050405020304" pitchFamily="18" charset="0"/>
                <a:ea typeface="宋体" panose="02010600030101010101" pitchFamily="2" charset="-122"/>
              </a:rPr>
              <a:t>简化</a:t>
            </a:r>
            <a:r>
              <a:rPr lang="zh-TW" altLang="en-US" sz="4400" b="0" dirty="0">
                <a:solidFill>
                  <a:srgbClr val="CC0066"/>
                </a:solidFill>
                <a:latin typeface="Times New Roman" panose="02020603050405020304" pitchFamily="18" charset="0"/>
                <a:ea typeface="宋体" panose="02010600030101010101" pitchFamily="2" charset="-122"/>
              </a:rPr>
              <a:t> </a:t>
            </a:r>
            <a:r>
              <a:rPr lang="en-US" altLang="zh-CN" sz="3200" b="0" dirty="0">
                <a:solidFill>
                  <a:srgbClr val="FF0000"/>
                </a:solidFill>
                <a:latin typeface="Times New Roman" panose="02020603050405020304" pitchFamily="18" charset="0"/>
                <a:ea typeface="宋体" panose="02010600030101010101" pitchFamily="2" charset="-122"/>
              </a:rPr>
              <a:t>(Simplify)</a:t>
            </a:r>
            <a:br>
              <a:rPr lang="en-US" altLang="zh-CN" sz="3200" b="0" dirty="0">
                <a:solidFill>
                  <a:srgbClr val="FF0000"/>
                </a:solidFill>
                <a:latin typeface="Times New Roman" panose="02020603050405020304" pitchFamily="18" charset="0"/>
                <a:ea typeface="宋体" panose="02010600030101010101" pitchFamily="2" charset="-122"/>
              </a:rPr>
            </a:br>
            <a:r>
              <a:rPr lang="zh-CN" altLang="en-US" sz="1600" b="0" dirty="0">
                <a:latin typeface="Times New Roman" panose="02020603050405020304" pitchFamily="18" charset="0"/>
                <a:ea typeface="宋体" panose="02010600030101010101" pitchFamily="2" charset="-122"/>
              </a:rPr>
              <a:t>让作业更简单、更轻松、更迅速</a:t>
            </a:r>
            <a:br>
              <a:rPr lang="zh-CN" altLang="en-US" sz="4400" b="0" dirty="0">
                <a:latin typeface="Times New Roman" panose="02020603050405020304" pitchFamily="18" charset="0"/>
                <a:ea typeface="宋体" panose="02010600030101010101" pitchFamily="2" charset="-122"/>
              </a:rPr>
            </a:br>
            <a:endParaRPr lang="zh-CN" altLang="en-US" sz="1600" b="0" dirty="0">
              <a:latin typeface="Times New Roman" panose="02020603050405020304" pitchFamily="18" charset="0"/>
              <a:ea typeface="宋体" panose="02010600030101010101" pitchFamily="2" charset="-122"/>
            </a:endParaRPr>
          </a:p>
        </p:txBody>
      </p:sp>
      <p:sp>
        <p:nvSpPr>
          <p:cNvPr id="6154" name="AutoShape 10"/>
          <p:cNvSpPr/>
          <p:nvPr/>
        </p:nvSpPr>
        <p:spPr>
          <a:xfrm>
            <a:off x="990600" y="1524000"/>
            <a:ext cx="304800" cy="39624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nvSpPr>
        <p:spPr>
          <a:xfrm>
            <a:off x="612775" y="836613"/>
            <a:ext cx="8207375" cy="4897437"/>
          </a:xfrm>
          <a:prstGeom prst="rect">
            <a:avLst/>
          </a:prstGeom>
          <a:noFill/>
          <a:ln w="9525">
            <a:noFill/>
          </a:ln>
        </p:spPr>
        <p:txBody>
          <a:bodyPr anchor="ctr" anchorCtr="0"/>
          <a:p>
            <a:pPr algn="l"/>
            <a: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6.评价装配线平衡后的效率</a:t>
            </a:r>
            <a:b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br>
            <a: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E=</a:t>
            </a:r>
            <a:r>
              <a:rPr lang="zh-CN" altLang="en-US" sz="2800" dirty="0">
                <a:solidFill>
                  <a:srgbClr val="FF0000"/>
                </a:solidFill>
                <a:latin typeface="Times New Roman" panose="02020603050405020304" pitchFamily="18" charset="0"/>
                <a:ea typeface="宋体" panose="02010600030101010101" pitchFamily="2" charset="-122"/>
              </a:rPr>
              <a:t>T/C</a:t>
            </a:r>
            <a:r>
              <a:rPr lang="zh-CN" altLang="en-US" sz="1600" dirty="0">
                <a:solidFill>
                  <a:srgbClr val="FF0000"/>
                </a:solidFill>
                <a:latin typeface="Times New Roman" panose="02020603050405020304" pitchFamily="18" charset="0"/>
                <a:ea typeface="宋体" panose="02010600030101010101" pitchFamily="2" charset="-122"/>
              </a:rPr>
              <a:t>t*</a:t>
            </a:r>
            <a:r>
              <a:rPr lang="zh-CN" altLang="en-US" sz="2800" dirty="0">
                <a:solidFill>
                  <a:srgbClr val="FF0000"/>
                </a:solidFill>
                <a:latin typeface="Times New Roman" panose="02020603050405020304" pitchFamily="18" charset="0"/>
                <a:ea typeface="宋体" panose="02010600030101010101" pitchFamily="2" charset="-122"/>
              </a:rPr>
              <a:t>N</a:t>
            </a:r>
            <a:r>
              <a:rPr lang="zh-CN" altLang="en-US" sz="2400" dirty="0">
                <a:solidFill>
                  <a:srgbClr val="FF0000"/>
                </a:solidFill>
                <a:latin typeface="Times New Roman" panose="02020603050405020304" pitchFamily="18" charset="0"/>
                <a:ea typeface="宋体" panose="02010600030101010101" pitchFamily="2" charset="-122"/>
              </a:rPr>
              <a:t>a</a:t>
            </a:r>
            <a:br>
              <a:rPr lang="zh-CN" altLang="en-US" sz="2800" dirty="0">
                <a:solidFill>
                  <a:srgbClr val="FF0000"/>
                </a:solidFill>
                <a:latin typeface="Times New Roman" panose="02020603050405020304" pitchFamily="18" charset="0"/>
                <a:ea typeface="宋体" panose="02010600030101010101" pitchFamily="2" charset="-122"/>
              </a:rPr>
            </a:br>
            <a:r>
              <a:rPr lang="zh-CN" altLang="en-US" sz="2800" dirty="0">
                <a:solidFill>
                  <a:srgbClr val="FF0000"/>
                </a:solidFill>
                <a:latin typeface="Times New Roman" panose="02020603050405020304" pitchFamily="18" charset="0"/>
                <a:ea typeface="宋体" panose="02010600030101010101" pitchFamily="2" charset="-122"/>
              </a:rPr>
              <a:t>E    </a:t>
            </a:r>
            <a: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 装配线平衡效率</a:t>
            </a:r>
            <a:br>
              <a:rPr lang="zh-CN" altLang="en-US" sz="2800" dirty="0">
                <a:solidFill>
                  <a:srgbClr val="FF0000"/>
                </a:solidFill>
                <a:latin typeface="Times New Roman" panose="02020603050405020304" pitchFamily="18" charset="0"/>
                <a:ea typeface="宋体" panose="02010600030101010101" pitchFamily="2" charset="-122"/>
              </a:rPr>
            </a:br>
            <a:r>
              <a:rPr lang="zh-CN" altLang="en-US" sz="2800" dirty="0">
                <a:solidFill>
                  <a:srgbClr val="FF0000"/>
                </a:solidFill>
                <a:latin typeface="Times New Roman" panose="02020603050405020304" pitchFamily="18" charset="0"/>
                <a:ea typeface="宋体" panose="02010600030101010101" pitchFamily="2" charset="-122"/>
              </a:rPr>
              <a:t>T    --- 完成生产的总时间</a:t>
            </a:r>
            <a:br>
              <a:rPr lang="zh-CN" altLang="en-US" sz="2800" dirty="0">
                <a:solidFill>
                  <a:srgbClr val="FF0000"/>
                </a:solidFill>
                <a:latin typeface="Times New Roman" panose="02020603050405020304" pitchFamily="18" charset="0"/>
                <a:ea typeface="宋体" panose="02010600030101010101" pitchFamily="2" charset="-122"/>
              </a:rPr>
            </a:br>
            <a:r>
              <a:rPr lang="zh-CN" altLang="en-US" sz="2800" dirty="0">
                <a:solidFill>
                  <a:srgbClr val="FF0000"/>
                </a:solidFill>
                <a:latin typeface="Times New Roman" panose="02020603050405020304" pitchFamily="18" charset="0"/>
                <a:ea typeface="宋体" panose="02010600030101010101" pitchFamily="2" charset="-122"/>
              </a:rPr>
              <a:t>C</a:t>
            </a:r>
            <a:r>
              <a:rPr lang="zh-CN" altLang="en-US" sz="1600" dirty="0">
                <a:solidFill>
                  <a:srgbClr val="FF0000"/>
                </a:solidFill>
                <a:latin typeface="Times New Roman" panose="02020603050405020304" pitchFamily="18" charset="0"/>
                <a:ea typeface="宋体" panose="02010600030101010101" pitchFamily="2" charset="-122"/>
              </a:rPr>
              <a:t>t     </a:t>
            </a:r>
            <a: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  </a:t>
            </a:r>
            <a:r>
              <a:rPr lang="zh-CN" altLang="en-US" sz="2800" dirty="0">
                <a:solidFill>
                  <a:srgbClr val="FF0000"/>
                </a:solidFill>
                <a:latin typeface="Times New Roman" panose="02020603050405020304" pitchFamily="18" charset="0"/>
                <a:ea typeface="宋体" panose="02010600030101010101" pitchFamily="2" charset="-122"/>
              </a:rPr>
              <a:t>生产节拍</a:t>
            </a:r>
            <a:br>
              <a:rPr lang="zh-CN" altLang="en-US" sz="3200" dirty="0">
                <a:solidFill>
                  <a:srgbClr val="FF0000"/>
                </a:solidFill>
                <a:latin typeface="Times New Roman" panose="02020603050405020304" pitchFamily="18" charset="0"/>
                <a:ea typeface="宋体" panose="02010600030101010101" pitchFamily="2" charset="-122"/>
              </a:rPr>
            </a:br>
            <a:r>
              <a:rPr lang="zh-CN" altLang="en-US" sz="2800" dirty="0">
                <a:solidFill>
                  <a:srgbClr val="FF0000"/>
                </a:solidFill>
                <a:latin typeface="Times New Roman" panose="02020603050405020304" pitchFamily="18" charset="0"/>
                <a:ea typeface="宋体" panose="02010600030101010101" pitchFamily="2" charset="-122"/>
              </a:rPr>
              <a:t>N</a:t>
            </a:r>
            <a:r>
              <a:rPr lang="zh-CN" altLang="en-US" sz="1800" dirty="0">
                <a:solidFill>
                  <a:srgbClr val="FF0000"/>
                </a:solidFill>
                <a:latin typeface="Times New Roman" panose="02020603050405020304" pitchFamily="18" charset="0"/>
                <a:ea typeface="宋体" panose="02010600030101010101" pitchFamily="2" charset="-122"/>
              </a:rPr>
              <a:t>a    </a:t>
            </a:r>
            <a:r>
              <a:rPr lang="zh-CN" altLang="en-US" sz="2800" dirty="0">
                <a:solidFill>
                  <a:srgbClr val="FF0000"/>
                </a:solidFill>
                <a:latin typeface="Times New Roman" panose="02020603050405020304" pitchFamily="18" charset="0"/>
                <a:ea typeface="宋体" panose="02010600030101010101" pitchFamily="2" charset="-122"/>
              </a:rPr>
              <a:t>--- </a:t>
            </a:r>
            <a:r>
              <a:rPr lang="zh-CN" altLang="en-US" sz="2800" dirty="0">
                <a:solidFill>
                  <a:srgbClr val="FF0000"/>
                </a:solidFill>
                <a:latin typeface="Times New Roman" panose="02020603050405020304" pitchFamily="18" charset="0"/>
                <a:ea typeface="宋体" panose="02010600030101010101" pitchFamily="2" charset="-122"/>
                <a:sym typeface="Arial" panose="020B0604020202020204" pitchFamily="34" charset="0"/>
              </a:rPr>
              <a:t>时间工作站数（工位数）</a:t>
            </a:r>
            <a:br>
              <a:rPr lang="zh-CN" altLang="en-US" sz="2800" dirty="0">
                <a:solidFill>
                  <a:srgbClr val="0000FF"/>
                </a:solidFill>
                <a:latin typeface="Times New Roman" panose="02020603050405020304" pitchFamily="18" charset="0"/>
                <a:ea typeface="宋体" panose="02010600030101010101" pitchFamily="2" charset="-122"/>
              </a:rPr>
            </a:br>
            <a:r>
              <a:rPr lang="zh-CN" altLang="en-US" sz="2800" dirty="0">
                <a:solidFill>
                  <a:srgbClr val="0000FF"/>
                </a:solidFill>
                <a:latin typeface="Times New Roman" panose="02020603050405020304" pitchFamily="18" charset="0"/>
                <a:ea typeface="宋体" panose="02010600030101010101" pitchFamily="2" charset="-122"/>
              </a:rPr>
              <a:t>7.评价方案</a:t>
            </a:r>
            <a:br>
              <a:rPr lang="zh-CN" altLang="en-US" sz="2800" dirty="0">
                <a:solidFill>
                  <a:srgbClr val="0000FF"/>
                </a:solidFill>
                <a:latin typeface="Times New Roman" panose="02020603050405020304" pitchFamily="18" charset="0"/>
                <a:ea typeface="宋体" panose="02010600030101010101" pitchFamily="2" charset="-122"/>
              </a:rPr>
            </a:br>
            <a:br>
              <a:rPr lang="zh-CN" altLang="en-US" sz="2800" dirty="0">
                <a:solidFill>
                  <a:srgbClr val="0000FF"/>
                </a:solidFill>
                <a:latin typeface="Times New Roman" panose="02020603050405020304" pitchFamily="18" charset="0"/>
                <a:ea typeface="宋体" panose="02010600030101010101" pitchFamily="2" charset="-122"/>
              </a:rPr>
            </a:br>
            <a:br>
              <a:rPr lang="zh-CN" altLang="en-US" sz="2800" dirty="0">
                <a:solidFill>
                  <a:srgbClr val="0000FF"/>
                </a:solidFill>
                <a:latin typeface="Times New Roman" panose="02020603050405020304" pitchFamily="18" charset="0"/>
                <a:ea typeface="宋体" panose="02010600030101010101" pitchFamily="2" charset="-122"/>
              </a:rPr>
            </a:br>
            <a:endParaRPr lang="zh-CN" altLang="en-US" sz="2800"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684213" y="549275"/>
            <a:ext cx="8305800" cy="838200"/>
          </a:xfrm>
          <a:ln/>
        </p:spPr>
        <p:txBody>
          <a:bodyPr vert="horz" wrap="square" lIns="91440" tIns="45720" rIns="91440" bIns="45720" anchor="ctr" anchorCtr="0"/>
          <a:p>
            <a:r>
              <a:rPr lang="zh-CN" altLang="en-US" sz="3600" b="1" dirty="0">
                <a:solidFill>
                  <a:srgbClr val="0000FF"/>
                </a:solidFill>
              </a:rPr>
              <a:t>3.4装配线的瓶颈工序解决方案</a:t>
            </a:r>
            <a:endParaRPr lang="zh-CN" altLang="en-US" sz="3600" b="1" dirty="0">
              <a:solidFill>
                <a:srgbClr val="0000FF"/>
              </a:solidFill>
            </a:endParaRPr>
          </a:p>
        </p:txBody>
      </p:sp>
      <p:sp>
        <p:nvSpPr>
          <p:cNvPr id="25603" name="Rectangle 3"/>
          <p:cNvSpPr>
            <a:spLocks noGrp="1"/>
          </p:cNvSpPr>
          <p:nvPr/>
        </p:nvSpPr>
        <p:spPr>
          <a:xfrm>
            <a:off x="684213" y="1628775"/>
            <a:ext cx="7632700" cy="3240088"/>
          </a:xfrm>
          <a:prstGeom prst="rect">
            <a:avLst/>
          </a:prstGeom>
          <a:noFill/>
          <a:ln w="9525">
            <a:noFill/>
          </a:ln>
        </p:spPr>
        <p:txBody>
          <a:bodyPr anchor="ctr" anchorCtr="0"/>
          <a:p>
            <a:pPr algn="l"/>
            <a:r>
              <a:rPr lang="zh-CN" altLang="en-US" sz="2800" dirty="0">
                <a:solidFill>
                  <a:srgbClr val="0000FF"/>
                </a:solidFill>
                <a:latin typeface="Times New Roman" panose="02020603050405020304" pitchFamily="18" charset="0"/>
                <a:ea typeface="宋体" panose="02010600030101010101" pitchFamily="2" charset="-122"/>
              </a:rPr>
              <a:t>1.作业分解</a:t>
            </a:r>
            <a:br>
              <a:rPr lang="zh-CN" altLang="en-US" sz="2800" dirty="0">
                <a:solidFill>
                  <a:srgbClr val="0000FF"/>
                </a:solidFill>
                <a:latin typeface="Times New Roman" panose="02020603050405020304" pitchFamily="18" charset="0"/>
                <a:ea typeface="宋体" panose="02010600030101010101" pitchFamily="2" charset="-122"/>
              </a:rPr>
            </a:br>
            <a:r>
              <a:rPr lang="zh-CN" altLang="en-US" sz="2800" dirty="0">
                <a:solidFill>
                  <a:srgbClr val="0000FF"/>
                </a:solidFill>
                <a:latin typeface="Times New Roman" panose="02020603050405020304" pitchFamily="18" charset="0"/>
                <a:ea typeface="宋体" panose="02010600030101010101" pitchFamily="2" charset="-122"/>
              </a:rPr>
              <a:t>2.作业共享</a:t>
            </a:r>
            <a:br>
              <a:rPr lang="zh-CN" altLang="en-US" sz="2800" dirty="0">
                <a:solidFill>
                  <a:srgbClr val="0000FF"/>
                </a:solidFill>
                <a:latin typeface="Times New Roman" panose="02020603050405020304" pitchFamily="18" charset="0"/>
                <a:ea typeface="宋体" panose="02010600030101010101" pitchFamily="2" charset="-122"/>
              </a:rPr>
            </a:br>
            <a:r>
              <a:rPr lang="zh-CN" altLang="en-US" sz="2800" dirty="0">
                <a:solidFill>
                  <a:srgbClr val="0000FF"/>
                </a:solidFill>
                <a:latin typeface="Times New Roman" panose="02020603050405020304" pitchFamily="18" charset="0"/>
                <a:ea typeface="宋体" panose="02010600030101010101" pitchFamily="2" charset="-122"/>
                <a:sym typeface="Arial" panose="020B0604020202020204" pitchFamily="34" charset="0"/>
              </a:rPr>
              <a:t>3.建立平行工位</a:t>
            </a:r>
            <a:br>
              <a:rPr lang="zh-CN" altLang="en-US" sz="2800" dirty="0">
                <a:solidFill>
                  <a:srgbClr val="0000FF"/>
                </a:solidFill>
                <a:latin typeface="Times New Roman" panose="02020603050405020304" pitchFamily="18" charset="0"/>
                <a:ea typeface="宋体" panose="02010600030101010101" pitchFamily="2" charset="-122"/>
                <a:sym typeface="Arial" panose="020B0604020202020204" pitchFamily="34" charset="0"/>
              </a:rPr>
            </a:br>
            <a:r>
              <a:rPr lang="zh-CN" altLang="en-US" sz="2800" dirty="0">
                <a:solidFill>
                  <a:srgbClr val="0000FF"/>
                </a:solidFill>
                <a:latin typeface="Times New Roman" panose="02020603050405020304" pitchFamily="18" charset="0"/>
                <a:ea typeface="宋体" panose="02010600030101010101" pitchFamily="2" charset="-122"/>
                <a:sym typeface="Arial" panose="020B0604020202020204" pitchFamily="34" charset="0"/>
              </a:rPr>
              <a:t>4.聘用技巧高的员工</a:t>
            </a:r>
            <a:br>
              <a:rPr lang="zh-CN" altLang="en-US" sz="2800" dirty="0">
                <a:solidFill>
                  <a:srgbClr val="0000FF"/>
                </a:solidFill>
                <a:latin typeface="Times New Roman" panose="02020603050405020304" pitchFamily="18" charset="0"/>
                <a:ea typeface="宋体" panose="02010600030101010101" pitchFamily="2" charset="-122"/>
                <a:sym typeface="Arial" panose="020B0604020202020204" pitchFamily="34" charset="0"/>
              </a:rPr>
            </a:br>
            <a:r>
              <a:rPr lang="zh-CN" altLang="en-US" sz="2800" dirty="0">
                <a:solidFill>
                  <a:srgbClr val="0000FF"/>
                </a:solidFill>
                <a:latin typeface="Times New Roman" panose="02020603050405020304" pitchFamily="18" charset="0"/>
                <a:ea typeface="宋体" panose="02010600030101010101" pitchFamily="2" charset="-122"/>
                <a:sym typeface="Arial" panose="020B0604020202020204" pitchFamily="34" charset="0"/>
              </a:rPr>
              <a:t>5.加班</a:t>
            </a:r>
            <a:br>
              <a:rPr lang="zh-CN" altLang="en-US" sz="2800" dirty="0">
                <a:solidFill>
                  <a:srgbClr val="0000FF"/>
                </a:solidFill>
                <a:latin typeface="Times New Roman" panose="02020603050405020304" pitchFamily="18" charset="0"/>
                <a:ea typeface="宋体" panose="02010600030101010101" pitchFamily="2" charset="-122"/>
                <a:sym typeface="Arial" panose="020B0604020202020204" pitchFamily="34" charset="0"/>
              </a:rPr>
            </a:br>
            <a:r>
              <a:rPr lang="zh-CN" altLang="en-US" sz="2800" dirty="0">
                <a:solidFill>
                  <a:srgbClr val="0000FF"/>
                </a:solidFill>
                <a:latin typeface="Times New Roman" panose="02020603050405020304" pitchFamily="18" charset="0"/>
                <a:ea typeface="宋体" panose="02010600030101010101" pitchFamily="2" charset="-122"/>
                <a:sym typeface="Arial" panose="020B0604020202020204" pitchFamily="34" charset="0"/>
              </a:rPr>
              <a:t>6.重新设计</a:t>
            </a:r>
            <a:endParaRPr lang="zh-CN" altLang="en-US" sz="2800"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6627" name="TextBox 1"/>
          <p:cNvSpPr/>
          <p:nvPr/>
        </p:nvSpPr>
        <p:spPr>
          <a:xfrm>
            <a:off x="774700" y="2997200"/>
            <a:ext cx="241300" cy="11557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作</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业</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时</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间</a:t>
            </a:r>
            <a:endParaRPr lang="zh-CN" altLang="en-US" sz="1800" b="0" dirty="0">
              <a:latin typeface="Calibri" panose="020F0502020204030204" pitchFamily="34" charset="0"/>
              <a:ea typeface="宋体" panose="02010600030101010101" pitchFamily="2" charset="-122"/>
            </a:endParaRPr>
          </a:p>
        </p:txBody>
      </p:sp>
      <p:sp>
        <p:nvSpPr>
          <p:cNvPr id="26628" name="TextBox 1"/>
          <p:cNvSpPr/>
          <p:nvPr/>
        </p:nvSpPr>
        <p:spPr>
          <a:xfrm>
            <a:off x="698500" y="4622800"/>
            <a:ext cx="673100" cy="215900"/>
          </a:xfrm>
          <a:prstGeom prst="rect">
            <a:avLst/>
          </a:prstGeom>
          <a:noFill/>
          <a:ln w="9525">
            <a:noFill/>
          </a:ln>
        </p:spPr>
        <p:txBody>
          <a:bodyPr wrap="none" lIns="0" tIns="0" rIns="0">
            <a:spAutoFit/>
          </a:bodyPr>
          <a:p>
            <a:pPr algn="l"/>
            <a:r>
              <a:rPr lang="zh-CN" altLang="en-US"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工序    </a:t>
            </a:r>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endParaRPr lang="en-US" altLang="zh-CN" sz="1800" b="0" dirty="0">
              <a:latin typeface="Calibri" panose="020F0502020204030204" pitchFamily="34" charset="0"/>
              <a:ea typeface="宋体" panose="02010600030101010101" pitchFamily="2" charset="-122"/>
            </a:endParaRPr>
          </a:p>
        </p:txBody>
      </p:sp>
      <p:sp>
        <p:nvSpPr>
          <p:cNvPr id="26629" name="TextBox 1"/>
          <p:cNvSpPr/>
          <p:nvPr/>
        </p:nvSpPr>
        <p:spPr>
          <a:xfrm>
            <a:off x="16510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endParaRPr lang="en-US" altLang="zh-CN" sz="1800" b="0" dirty="0">
              <a:latin typeface="Calibri" panose="020F0502020204030204" pitchFamily="34" charset="0"/>
              <a:ea typeface="宋体" panose="02010600030101010101" pitchFamily="2" charset="-122"/>
            </a:endParaRPr>
          </a:p>
        </p:txBody>
      </p:sp>
      <p:sp>
        <p:nvSpPr>
          <p:cNvPr id="26630" name="TextBox 1"/>
          <p:cNvSpPr/>
          <p:nvPr/>
        </p:nvSpPr>
        <p:spPr>
          <a:xfrm>
            <a:off x="20320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3</a:t>
            </a:r>
            <a:endParaRPr lang="en-US" altLang="zh-CN" sz="1800" b="0" dirty="0">
              <a:latin typeface="Calibri" panose="020F0502020204030204" pitchFamily="34" charset="0"/>
              <a:ea typeface="宋体" panose="02010600030101010101" pitchFamily="2" charset="-122"/>
            </a:endParaRPr>
          </a:p>
        </p:txBody>
      </p:sp>
      <p:sp>
        <p:nvSpPr>
          <p:cNvPr id="26631" name="TextBox 1"/>
          <p:cNvSpPr/>
          <p:nvPr/>
        </p:nvSpPr>
        <p:spPr>
          <a:xfrm>
            <a:off x="24130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4</a:t>
            </a:r>
            <a:endParaRPr lang="en-US" altLang="zh-CN" sz="1800" b="0" dirty="0">
              <a:latin typeface="Calibri" panose="020F0502020204030204" pitchFamily="34" charset="0"/>
              <a:ea typeface="宋体" panose="02010600030101010101" pitchFamily="2" charset="-122"/>
            </a:endParaRPr>
          </a:p>
        </p:txBody>
      </p:sp>
      <p:sp>
        <p:nvSpPr>
          <p:cNvPr id="26632" name="TextBox 1"/>
          <p:cNvSpPr/>
          <p:nvPr/>
        </p:nvSpPr>
        <p:spPr>
          <a:xfrm>
            <a:off x="27940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5</a:t>
            </a:r>
            <a:endParaRPr lang="en-US" altLang="zh-CN" sz="1800" b="0" dirty="0">
              <a:latin typeface="Calibri" panose="020F0502020204030204" pitchFamily="34" charset="0"/>
              <a:ea typeface="宋体" panose="02010600030101010101" pitchFamily="2" charset="-122"/>
            </a:endParaRPr>
          </a:p>
        </p:txBody>
      </p:sp>
      <p:sp>
        <p:nvSpPr>
          <p:cNvPr id="26633" name="TextBox 1"/>
          <p:cNvSpPr/>
          <p:nvPr/>
        </p:nvSpPr>
        <p:spPr>
          <a:xfrm>
            <a:off x="3530600" y="2997200"/>
            <a:ext cx="241300" cy="11557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作</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业</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时</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间</a:t>
            </a:r>
            <a:endParaRPr lang="zh-CN" altLang="en-US" sz="1800" b="0" dirty="0">
              <a:latin typeface="Calibri" panose="020F0502020204030204" pitchFamily="34" charset="0"/>
              <a:ea typeface="宋体" panose="02010600030101010101" pitchFamily="2" charset="-122"/>
            </a:endParaRPr>
          </a:p>
        </p:txBody>
      </p:sp>
      <p:sp>
        <p:nvSpPr>
          <p:cNvPr id="26634" name="TextBox 1"/>
          <p:cNvSpPr/>
          <p:nvPr/>
        </p:nvSpPr>
        <p:spPr>
          <a:xfrm>
            <a:off x="3454400" y="4622800"/>
            <a:ext cx="673100" cy="215900"/>
          </a:xfrm>
          <a:prstGeom prst="rect">
            <a:avLst/>
          </a:prstGeom>
          <a:noFill/>
          <a:ln w="9525">
            <a:noFill/>
          </a:ln>
        </p:spPr>
        <p:txBody>
          <a:bodyPr wrap="none" lIns="0" tIns="0" rIns="0">
            <a:spAutoFit/>
          </a:bodyPr>
          <a:p>
            <a:pPr algn="l"/>
            <a:r>
              <a:rPr lang="zh-CN" altLang="en-US"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工序    </a:t>
            </a:r>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endParaRPr lang="en-US" altLang="zh-CN" sz="1800" b="0" dirty="0">
              <a:latin typeface="Calibri" panose="020F0502020204030204" pitchFamily="34" charset="0"/>
              <a:ea typeface="宋体" panose="02010600030101010101" pitchFamily="2" charset="-122"/>
            </a:endParaRPr>
          </a:p>
        </p:txBody>
      </p:sp>
      <p:sp>
        <p:nvSpPr>
          <p:cNvPr id="26635" name="TextBox 1"/>
          <p:cNvSpPr/>
          <p:nvPr/>
        </p:nvSpPr>
        <p:spPr>
          <a:xfrm>
            <a:off x="44069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endParaRPr lang="en-US" altLang="zh-CN" sz="1800" b="0" dirty="0">
              <a:latin typeface="Calibri" panose="020F0502020204030204" pitchFamily="34" charset="0"/>
              <a:ea typeface="宋体" panose="02010600030101010101" pitchFamily="2" charset="-122"/>
            </a:endParaRPr>
          </a:p>
        </p:txBody>
      </p:sp>
      <p:sp>
        <p:nvSpPr>
          <p:cNvPr id="26636" name="TextBox 1"/>
          <p:cNvSpPr/>
          <p:nvPr/>
        </p:nvSpPr>
        <p:spPr>
          <a:xfrm>
            <a:off x="47879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3</a:t>
            </a:r>
            <a:endParaRPr lang="en-US" altLang="zh-CN" sz="1800" b="0" dirty="0">
              <a:latin typeface="Calibri" panose="020F0502020204030204" pitchFamily="34" charset="0"/>
              <a:ea typeface="宋体" panose="02010600030101010101" pitchFamily="2" charset="-122"/>
            </a:endParaRPr>
          </a:p>
        </p:txBody>
      </p:sp>
      <p:sp>
        <p:nvSpPr>
          <p:cNvPr id="26637" name="TextBox 1"/>
          <p:cNvSpPr/>
          <p:nvPr/>
        </p:nvSpPr>
        <p:spPr>
          <a:xfrm>
            <a:off x="51689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4</a:t>
            </a:r>
            <a:endParaRPr lang="en-US" altLang="zh-CN" sz="1800" b="0" dirty="0">
              <a:latin typeface="Calibri" panose="020F0502020204030204" pitchFamily="34" charset="0"/>
              <a:ea typeface="宋体" panose="02010600030101010101" pitchFamily="2" charset="-122"/>
            </a:endParaRPr>
          </a:p>
        </p:txBody>
      </p:sp>
      <p:sp>
        <p:nvSpPr>
          <p:cNvPr id="26638" name="TextBox 1"/>
          <p:cNvSpPr/>
          <p:nvPr/>
        </p:nvSpPr>
        <p:spPr>
          <a:xfrm>
            <a:off x="55499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5</a:t>
            </a:r>
            <a:endParaRPr lang="en-US" altLang="zh-CN" sz="1800" b="0" dirty="0">
              <a:latin typeface="Calibri" panose="020F0502020204030204" pitchFamily="34" charset="0"/>
              <a:ea typeface="宋体" panose="02010600030101010101" pitchFamily="2" charset="-122"/>
            </a:endParaRPr>
          </a:p>
        </p:txBody>
      </p:sp>
      <p:sp>
        <p:nvSpPr>
          <p:cNvPr id="26639" name="TextBox 1"/>
          <p:cNvSpPr/>
          <p:nvPr/>
        </p:nvSpPr>
        <p:spPr>
          <a:xfrm>
            <a:off x="6273800" y="2997200"/>
            <a:ext cx="241300" cy="11557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作</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业</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时</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间</a:t>
            </a:r>
            <a:endParaRPr lang="zh-CN" altLang="en-US" sz="1800" b="0" dirty="0">
              <a:latin typeface="Calibri" panose="020F0502020204030204" pitchFamily="34" charset="0"/>
              <a:ea typeface="宋体" panose="02010600030101010101" pitchFamily="2" charset="-122"/>
            </a:endParaRPr>
          </a:p>
        </p:txBody>
      </p:sp>
      <p:sp>
        <p:nvSpPr>
          <p:cNvPr id="26640" name="TextBox 1"/>
          <p:cNvSpPr/>
          <p:nvPr/>
        </p:nvSpPr>
        <p:spPr>
          <a:xfrm>
            <a:off x="6197600" y="4622800"/>
            <a:ext cx="673100" cy="215900"/>
          </a:xfrm>
          <a:prstGeom prst="rect">
            <a:avLst/>
          </a:prstGeom>
          <a:noFill/>
          <a:ln w="9525">
            <a:noFill/>
          </a:ln>
        </p:spPr>
        <p:txBody>
          <a:bodyPr wrap="none" lIns="0" tIns="0" rIns="0">
            <a:spAutoFit/>
          </a:bodyPr>
          <a:p>
            <a:pPr algn="l"/>
            <a:r>
              <a:rPr lang="zh-CN" altLang="en-US"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工序    </a:t>
            </a:r>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endParaRPr lang="en-US" altLang="zh-CN" sz="1800" b="0" dirty="0">
              <a:latin typeface="Calibri" panose="020F0502020204030204" pitchFamily="34" charset="0"/>
              <a:ea typeface="宋体" panose="02010600030101010101" pitchFamily="2" charset="-122"/>
            </a:endParaRPr>
          </a:p>
        </p:txBody>
      </p:sp>
      <p:sp>
        <p:nvSpPr>
          <p:cNvPr id="26641" name="TextBox 1"/>
          <p:cNvSpPr/>
          <p:nvPr/>
        </p:nvSpPr>
        <p:spPr>
          <a:xfrm>
            <a:off x="71501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endParaRPr lang="en-US" altLang="zh-CN" sz="1800" b="0" dirty="0">
              <a:latin typeface="Calibri" panose="020F0502020204030204" pitchFamily="34" charset="0"/>
              <a:ea typeface="宋体" panose="02010600030101010101" pitchFamily="2" charset="-122"/>
            </a:endParaRPr>
          </a:p>
        </p:txBody>
      </p:sp>
      <p:sp>
        <p:nvSpPr>
          <p:cNvPr id="26642" name="TextBox 1"/>
          <p:cNvSpPr/>
          <p:nvPr/>
        </p:nvSpPr>
        <p:spPr>
          <a:xfrm>
            <a:off x="75311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3</a:t>
            </a:r>
            <a:endParaRPr lang="en-US" altLang="zh-CN" sz="1800" b="0" dirty="0">
              <a:latin typeface="Calibri" panose="020F0502020204030204" pitchFamily="34" charset="0"/>
              <a:ea typeface="宋体" panose="02010600030101010101" pitchFamily="2" charset="-122"/>
            </a:endParaRPr>
          </a:p>
        </p:txBody>
      </p:sp>
      <p:sp>
        <p:nvSpPr>
          <p:cNvPr id="26643" name="TextBox 1"/>
          <p:cNvSpPr/>
          <p:nvPr/>
        </p:nvSpPr>
        <p:spPr>
          <a:xfrm>
            <a:off x="79121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4</a:t>
            </a:r>
            <a:endParaRPr lang="en-US" altLang="zh-CN" sz="1800" b="0" dirty="0">
              <a:latin typeface="Calibri" panose="020F0502020204030204" pitchFamily="34" charset="0"/>
              <a:ea typeface="宋体" panose="02010600030101010101" pitchFamily="2" charset="-122"/>
            </a:endParaRPr>
          </a:p>
        </p:txBody>
      </p:sp>
      <p:sp>
        <p:nvSpPr>
          <p:cNvPr id="26644" name="TextBox 1"/>
          <p:cNvSpPr/>
          <p:nvPr/>
        </p:nvSpPr>
        <p:spPr>
          <a:xfrm>
            <a:off x="82931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5</a:t>
            </a:r>
            <a:endParaRPr lang="en-US" altLang="zh-CN" sz="1800" b="0" dirty="0">
              <a:latin typeface="Calibri" panose="020F0502020204030204" pitchFamily="34" charset="0"/>
              <a:ea typeface="宋体" panose="02010600030101010101" pitchFamily="2" charset="-122"/>
            </a:endParaRPr>
          </a:p>
        </p:txBody>
      </p:sp>
      <p:sp>
        <p:nvSpPr>
          <p:cNvPr id="26645" name="TextBox 1"/>
          <p:cNvSpPr/>
          <p:nvPr/>
        </p:nvSpPr>
        <p:spPr>
          <a:xfrm>
            <a:off x="546100" y="5041900"/>
            <a:ext cx="2133600" cy="1384300"/>
          </a:xfrm>
          <a:prstGeom prst="rect">
            <a:avLst/>
          </a:prstGeom>
          <a:noFill/>
          <a:ln w="9525">
            <a:noFill/>
          </a:ln>
        </p:spPr>
        <p:txBody>
          <a:bodyPr wrap="none" lIns="0" tIns="0" rIns="0">
            <a:spAutoFit/>
          </a:bodyPr>
          <a:p>
            <a:pPr algn="l" defTabSz="914400">
              <a:tabLst>
                <a:tab pos="457200" algn="l"/>
              </a:tabLst>
            </a:pPr>
            <a:r>
              <a:rPr lang="en-US" altLang="zh-CN"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r>
              <a:rPr lang="en-US" altLang="zh-CN"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r>
              <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、分割作业</a:t>
            </a:r>
            <a:endPar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defTabSz="914400">
              <a:tabLst>
                <a:tab pos="4572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Lst>
            </a:pPr>
            <a:r>
              <a:rPr lang="en-US" altLang="zh-CN" sz="1000" b="0" dirty="0">
                <a:solidFill>
                  <a:srgbClr val="000000"/>
                </a:solidFill>
                <a:latin typeface="黑体" panose="02010609060101010101" pitchFamily="49" charset="-122"/>
                <a:ea typeface="宋体" panose="02010600030101010101" pitchFamily="2" charset="-122"/>
                <a:sym typeface="黑体" panose="02010609060101010101" pitchFamily="49" charset="-122"/>
              </a:rPr>
              <a:t>2011-12-10</a:t>
            </a:r>
            <a:endParaRPr lang="en-US" altLang="zh-CN" sz="1800" b="0" dirty="0">
              <a:latin typeface="Calibri" panose="020F0502020204030204" pitchFamily="34" charset="0"/>
              <a:ea typeface="宋体" panose="02010600030101010101" pitchFamily="2" charset="-122"/>
            </a:endParaRPr>
          </a:p>
        </p:txBody>
      </p:sp>
      <p:sp>
        <p:nvSpPr>
          <p:cNvPr id="26646" name="TextBox 1"/>
          <p:cNvSpPr/>
          <p:nvPr/>
        </p:nvSpPr>
        <p:spPr>
          <a:xfrm>
            <a:off x="3670300" y="5029200"/>
            <a:ext cx="1676400" cy="1473200"/>
          </a:xfrm>
          <a:prstGeom prst="rect">
            <a:avLst/>
          </a:prstGeom>
          <a:noFill/>
          <a:ln w="9525">
            <a:noFill/>
          </a:ln>
        </p:spPr>
        <p:txBody>
          <a:bodyPr wrap="none" lIns="0" tIns="0" rIns="0">
            <a:spAutoFit/>
          </a:bodyPr>
          <a:p>
            <a:pPr algn="l" defTabSz="914400">
              <a:tabLst>
                <a:tab pos="660400" algn="l"/>
              </a:tabLst>
            </a:pPr>
            <a:r>
              <a:rPr lang="en-US" altLang="zh-CN"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r>
              <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、缩短时间</a:t>
            </a:r>
            <a:endPar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defTabSz="914400">
              <a:tabLst>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60400" algn="l"/>
              </a:tabLst>
            </a:pPr>
            <a:r>
              <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r>
              <a:rPr lang="zh-CN" altLang="en-US" sz="1000" b="0" dirty="0">
                <a:solidFill>
                  <a:srgbClr val="000000"/>
                </a:solidFill>
                <a:latin typeface="黑体" panose="02010609060101010101" pitchFamily="49" charset="-122"/>
                <a:ea typeface="宋体" panose="02010600030101010101" pitchFamily="2" charset="-122"/>
                <a:sym typeface="黑体" panose="02010609060101010101" pitchFamily="49" charset="-122"/>
              </a:rPr>
              <a:t>生产线平衡</a:t>
            </a:r>
            <a:endParaRPr lang="zh-CN" altLang="en-US" sz="1800" b="0" dirty="0">
              <a:latin typeface="Calibri" panose="020F0502020204030204" pitchFamily="34" charset="0"/>
              <a:ea typeface="宋体" panose="02010600030101010101" pitchFamily="2" charset="-122"/>
            </a:endParaRPr>
          </a:p>
        </p:txBody>
      </p:sp>
      <p:sp>
        <p:nvSpPr>
          <p:cNvPr id="26647" name="TextBox 1"/>
          <p:cNvSpPr/>
          <p:nvPr/>
        </p:nvSpPr>
        <p:spPr>
          <a:xfrm>
            <a:off x="7467600" y="3124200"/>
            <a:ext cx="228600" cy="152400"/>
          </a:xfrm>
          <a:prstGeom prst="rect">
            <a:avLst/>
          </a:prstGeom>
          <a:noFill/>
          <a:ln w="9525">
            <a:noFill/>
          </a:ln>
        </p:spPr>
        <p:txBody>
          <a:bodyPr wrap="none" lIns="0" tIns="0" rIns="0">
            <a:spAutoFit/>
          </a:bodyPr>
          <a:p>
            <a:pPr algn="l"/>
            <a:r>
              <a:rPr lang="en-US" altLang="zh-CN" sz="12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r>
              <a:rPr lang="zh-CN" altLang="en-US" sz="12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人</a:t>
            </a:r>
            <a:endParaRPr lang="zh-CN" altLang="en-US" sz="1800" b="0" dirty="0">
              <a:latin typeface="Calibri" panose="020F0502020204030204" pitchFamily="34" charset="0"/>
              <a:ea typeface="宋体" panose="02010600030101010101" pitchFamily="2" charset="-122"/>
            </a:endParaRPr>
          </a:p>
        </p:txBody>
      </p:sp>
      <p:sp>
        <p:nvSpPr>
          <p:cNvPr id="26648" name="TextBox 1"/>
          <p:cNvSpPr/>
          <p:nvPr/>
        </p:nvSpPr>
        <p:spPr>
          <a:xfrm>
            <a:off x="6489700" y="5029200"/>
            <a:ext cx="1676400" cy="317500"/>
          </a:xfrm>
          <a:prstGeom prst="rect">
            <a:avLst/>
          </a:prstGeom>
          <a:noFill/>
          <a:ln w="9525">
            <a:noFill/>
          </a:ln>
        </p:spPr>
        <p:txBody>
          <a:bodyPr wrap="none" lIns="0" tIns="0" rIns="0">
            <a:spAutoFit/>
          </a:bodyPr>
          <a:p>
            <a:pPr algn="l"/>
            <a:r>
              <a:rPr lang="en-US" altLang="zh-CN"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3</a:t>
            </a:r>
            <a:r>
              <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、增加人员</a:t>
            </a:r>
            <a:endParaRPr lang="zh-CN" altLang="en-US" sz="1800" b="0" dirty="0">
              <a:latin typeface="Calibri" panose="020F0502020204030204" pitchFamily="34" charset="0"/>
              <a:ea typeface="宋体" panose="02010600030101010101" pitchFamily="2" charset="-122"/>
            </a:endParaRPr>
          </a:p>
        </p:txBody>
      </p:sp>
      <p:sp>
        <p:nvSpPr>
          <p:cNvPr id="26649" name="TextBox 1"/>
          <p:cNvSpPr/>
          <p:nvPr/>
        </p:nvSpPr>
        <p:spPr>
          <a:xfrm>
            <a:off x="539750" y="333375"/>
            <a:ext cx="5184775" cy="793750"/>
          </a:xfrm>
          <a:prstGeom prst="rect">
            <a:avLst/>
          </a:prstGeom>
          <a:noFill/>
          <a:ln w="9525">
            <a:noFill/>
          </a:ln>
        </p:spPr>
        <p:txBody>
          <a:bodyPr lIns="0" tIns="0" rIns="0">
            <a:spAutoFit/>
          </a:bodyPr>
          <a:p>
            <a:pPr algn="l" defTabSz="914400">
              <a:tabLst>
                <a:tab pos="685800" algn="l"/>
                <a:tab pos="6832600" algn="l"/>
              </a:tabLst>
            </a:pPr>
            <a:r>
              <a:rPr lang="en-US" altLang="zh-CN"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r>
              <a:rPr lang="zh-CN" altLang="en-US" sz="3100" b="0" dirty="0">
                <a:solidFill>
                  <a:srgbClr val="000000"/>
                </a:solidFill>
                <a:latin typeface="黑体" panose="02010609060101010101" pitchFamily="49" charset="-122"/>
                <a:ea typeface="宋体" panose="02010600030101010101" pitchFamily="2" charset="-122"/>
                <a:sym typeface="黑体" panose="02010609060101010101" pitchFamily="49" charset="-122"/>
              </a:rPr>
              <a:t>生产线平衡改善</a:t>
            </a: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685800" algn="l"/>
                <a:tab pos="6832600" algn="l"/>
              </a:tabLst>
            </a:pPr>
            <a:r>
              <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endParaRPr lang="zh-CN" altLang="en-US" sz="1800" b="0" dirty="0">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7651" name="TextBox 1"/>
          <p:cNvSpPr/>
          <p:nvPr/>
        </p:nvSpPr>
        <p:spPr>
          <a:xfrm>
            <a:off x="774700" y="2997200"/>
            <a:ext cx="241300" cy="2413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作</a:t>
            </a:r>
            <a:endParaRPr lang="zh-CN" altLang="en-US" sz="1800" b="0" dirty="0">
              <a:latin typeface="Calibri" panose="020F0502020204030204" pitchFamily="34" charset="0"/>
              <a:ea typeface="宋体" panose="02010600030101010101" pitchFamily="2" charset="-122"/>
            </a:endParaRPr>
          </a:p>
        </p:txBody>
      </p:sp>
      <p:sp>
        <p:nvSpPr>
          <p:cNvPr id="27652" name="TextBox 1"/>
          <p:cNvSpPr/>
          <p:nvPr/>
        </p:nvSpPr>
        <p:spPr>
          <a:xfrm>
            <a:off x="774700" y="3302000"/>
            <a:ext cx="241300" cy="8509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业</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时</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间</a:t>
            </a:r>
            <a:endParaRPr lang="zh-CN" altLang="en-US" sz="1800" b="0" dirty="0">
              <a:latin typeface="Calibri" panose="020F0502020204030204" pitchFamily="34" charset="0"/>
              <a:ea typeface="宋体" panose="02010600030101010101" pitchFamily="2" charset="-122"/>
            </a:endParaRPr>
          </a:p>
        </p:txBody>
      </p:sp>
      <p:sp>
        <p:nvSpPr>
          <p:cNvPr id="27653" name="TextBox 1"/>
          <p:cNvSpPr/>
          <p:nvPr/>
        </p:nvSpPr>
        <p:spPr>
          <a:xfrm>
            <a:off x="698500" y="4622800"/>
            <a:ext cx="673100" cy="215900"/>
          </a:xfrm>
          <a:prstGeom prst="rect">
            <a:avLst/>
          </a:prstGeom>
          <a:noFill/>
          <a:ln w="9525">
            <a:noFill/>
          </a:ln>
        </p:spPr>
        <p:txBody>
          <a:bodyPr wrap="none" lIns="0" tIns="0" rIns="0">
            <a:spAutoFit/>
          </a:bodyPr>
          <a:p>
            <a:pPr algn="l"/>
            <a:r>
              <a:rPr lang="zh-CN" altLang="en-US"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工序    </a:t>
            </a:r>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endParaRPr lang="en-US" altLang="zh-CN" sz="1800" b="0" dirty="0">
              <a:latin typeface="Calibri" panose="020F0502020204030204" pitchFamily="34" charset="0"/>
              <a:ea typeface="宋体" panose="02010600030101010101" pitchFamily="2" charset="-122"/>
            </a:endParaRPr>
          </a:p>
        </p:txBody>
      </p:sp>
      <p:sp>
        <p:nvSpPr>
          <p:cNvPr id="27654" name="TextBox 1"/>
          <p:cNvSpPr/>
          <p:nvPr/>
        </p:nvSpPr>
        <p:spPr>
          <a:xfrm>
            <a:off x="16510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endParaRPr lang="en-US" altLang="zh-CN" sz="1800" b="0" dirty="0">
              <a:latin typeface="Calibri" panose="020F0502020204030204" pitchFamily="34" charset="0"/>
              <a:ea typeface="宋体" panose="02010600030101010101" pitchFamily="2" charset="-122"/>
            </a:endParaRPr>
          </a:p>
        </p:txBody>
      </p:sp>
      <p:sp>
        <p:nvSpPr>
          <p:cNvPr id="27655" name="TextBox 1"/>
          <p:cNvSpPr/>
          <p:nvPr/>
        </p:nvSpPr>
        <p:spPr>
          <a:xfrm>
            <a:off x="20320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3</a:t>
            </a:r>
            <a:endParaRPr lang="en-US" altLang="zh-CN" sz="1800" b="0" dirty="0">
              <a:latin typeface="Calibri" panose="020F0502020204030204" pitchFamily="34" charset="0"/>
              <a:ea typeface="宋体" panose="02010600030101010101" pitchFamily="2" charset="-122"/>
            </a:endParaRPr>
          </a:p>
        </p:txBody>
      </p:sp>
      <p:sp>
        <p:nvSpPr>
          <p:cNvPr id="27656" name="TextBox 1"/>
          <p:cNvSpPr/>
          <p:nvPr/>
        </p:nvSpPr>
        <p:spPr>
          <a:xfrm>
            <a:off x="24130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4</a:t>
            </a:r>
            <a:endParaRPr lang="en-US" altLang="zh-CN" sz="1800" b="0" dirty="0">
              <a:latin typeface="Calibri" panose="020F0502020204030204" pitchFamily="34" charset="0"/>
              <a:ea typeface="宋体" panose="02010600030101010101" pitchFamily="2" charset="-122"/>
            </a:endParaRPr>
          </a:p>
        </p:txBody>
      </p:sp>
      <p:sp>
        <p:nvSpPr>
          <p:cNvPr id="27657" name="TextBox 1"/>
          <p:cNvSpPr/>
          <p:nvPr/>
        </p:nvSpPr>
        <p:spPr>
          <a:xfrm>
            <a:off x="27940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5</a:t>
            </a:r>
            <a:endParaRPr lang="en-US" altLang="zh-CN" sz="1800" b="0" dirty="0">
              <a:latin typeface="Calibri" panose="020F0502020204030204" pitchFamily="34" charset="0"/>
              <a:ea typeface="宋体" panose="02010600030101010101" pitchFamily="2" charset="-122"/>
            </a:endParaRPr>
          </a:p>
        </p:txBody>
      </p:sp>
      <p:sp>
        <p:nvSpPr>
          <p:cNvPr id="27658" name="TextBox 1"/>
          <p:cNvSpPr/>
          <p:nvPr/>
        </p:nvSpPr>
        <p:spPr>
          <a:xfrm>
            <a:off x="3530600" y="2997200"/>
            <a:ext cx="241300" cy="2413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作</a:t>
            </a:r>
            <a:endParaRPr lang="zh-CN" altLang="en-US" sz="1800" b="0" dirty="0">
              <a:latin typeface="Calibri" panose="020F0502020204030204" pitchFamily="34" charset="0"/>
              <a:ea typeface="宋体" panose="02010600030101010101" pitchFamily="2" charset="-122"/>
            </a:endParaRPr>
          </a:p>
        </p:txBody>
      </p:sp>
      <p:sp>
        <p:nvSpPr>
          <p:cNvPr id="27659" name="TextBox 1"/>
          <p:cNvSpPr/>
          <p:nvPr/>
        </p:nvSpPr>
        <p:spPr>
          <a:xfrm>
            <a:off x="3530600" y="3302000"/>
            <a:ext cx="241300" cy="8509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业</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时</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间</a:t>
            </a:r>
            <a:endParaRPr lang="zh-CN" altLang="en-US" sz="1800" b="0" dirty="0">
              <a:latin typeface="Calibri" panose="020F0502020204030204" pitchFamily="34" charset="0"/>
              <a:ea typeface="宋体" panose="02010600030101010101" pitchFamily="2" charset="-122"/>
            </a:endParaRPr>
          </a:p>
        </p:txBody>
      </p:sp>
      <p:sp>
        <p:nvSpPr>
          <p:cNvPr id="27660" name="TextBox 1"/>
          <p:cNvSpPr/>
          <p:nvPr/>
        </p:nvSpPr>
        <p:spPr>
          <a:xfrm>
            <a:off x="3454400" y="4622800"/>
            <a:ext cx="673100" cy="215900"/>
          </a:xfrm>
          <a:prstGeom prst="rect">
            <a:avLst/>
          </a:prstGeom>
          <a:noFill/>
          <a:ln w="9525">
            <a:noFill/>
          </a:ln>
        </p:spPr>
        <p:txBody>
          <a:bodyPr wrap="none" lIns="0" tIns="0" rIns="0">
            <a:spAutoFit/>
          </a:bodyPr>
          <a:p>
            <a:pPr algn="l"/>
            <a:r>
              <a:rPr lang="zh-CN" altLang="en-US"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工序    </a:t>
            </a:r>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endParaRPr lang="en-US" altLang="zh-CN" sz="1800" b="0" dirty="0">
              <a:latin typeface="Calibri" panose="020F0502020204030204" pitchFamily="34" charset="0"/>
              <a:ea typeface="宋体" panose="02010600030101010101" pitchFamily="2" charset="-122"/>
            </a:endParaRPr>
          </a:p>
        </p:txBody>
      </p:sp>
      <p:sp>
        <p:nvSpPr>
          <p:cNvPr id="27661" name="TextBox 1"/>
          <p:cNvSpPr/>
          <p:nvPr/>
        </p:nvSpPr>
        <p:spPr>
          <a:xfrm>
            <a:off x="44069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endParaRPr lang="en-US" altLang="zh-CN" sz="1800" b="0" dirty="0">
              <a:latin typeface="Calibri" panose="020F0502020204030204" pitchFamily="34" charset="0"/>
              <a:ea typeface="宋体" panose="02010600030101010101" pitchFamily="2" charset="-122"/>
            </a:endParaRPr>
          </a:p>
        </p:txBody>
      </p:sp>
      <p:sp>
        <p:nvSpPr>
          <p:cNvPr id="27662" name="TextBox 1"/>
          <p:cNvSpPr/>
          <p:nvPr/>
        </p:nvSpPr>
        <p:spPr>
          <a:xfrm>
            <a:off x="47879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3</a:t>
            </a:r>
            <a:endParaRPr lang="en-US" altLang="zh-CN" sz="1800" b="0" dirty="0">
              <a:latin typeface="Calibri" panose="020F0502020204030204" pitchFamily="34" charset="0"/>
              <a:ea typeface="宋体" panose="02010600030101010101" pitchFamily="2" charset="-122"/>
            </a:endParaRPr>
          </a:p>
        </p:txBody>
      </p:sp>
      <p:sp>
        <p:nvSpPr>
          <p:cNvPr id="27663" name="TextBox 1"/>
          <p:cNvSpPr/>
          <p:nvPr/>
        </p:nvSpPr>
        <p:spPr>
          <a:xfrm>
            <a:off x="51689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4</a:t>
            </a:r>
            <a:endParaRPr lang="en-US" altLang="zh-CN" sz="1800" b="0" dirty="0">
              <a:latin typeface="Calibri" panose="020F0502020204030204" pitchFamily="34" charset="0"/>
              <a:ea typeface="宋体" panose="02010600030101010101" pitchFamily="2" charset="-122"/>
            </a:endParaRPr>
          </a:p>
        </p:txBody>
      </p:sp>
      <p:sp>
        <p:nvSpPr>
          <p:cNvPr id="27664" name="TextBox 1"/>
          <p:cNvSpPr/>
          <p:nvPr/>
        </p:nvSpPr>
        <p:spPr>
          <a:xfrm>
            <a:off x="55499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5</a:t>
            </a:r>
            <a:endParaRPr lang="en-US" altLang="zh-CN" sz="1800" b="0" dirty="0">
              <a:latin typeface="Calibri" panose="020F0502020204030204" pitchFamily="34" charset="0"/>
              <a:ea typeface="宋体" panose="02010600030101010101" pitchFamily="2" charset="-122"/>
            </a:endParaRPr>
          </a:p>
        </p:txBody>
      </p:sp>
      <p:sp>
        <p:nvSpPr>
          <p:cNvPr id="27665" name="TextBox 1"/>
          <p:cNvSpPr/>
          <p:nvPr/>
        </p:nvSpPr>
        <p:spPr>
          <a:xfrm>
            <a:off x="6273800" y="2997200"/>
            <a:ext cx="241300" cy="2413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作</a:t>
            </a:r>
            <a:endParaRPr lang="zh-CN" altLang="en-US" sz="1800" b="0" dirty="0">
              <a:latin typeface="Calibri" panose="020F0502020204030204" pitchFamily="34" charset="0"/>
              <a:ea typeface="宋体" panose="02010600030101010101" pitchFamily="2" charset="-122"/>
            </a:endParaRPr>
          </a:p>
        </p:txBody>
      </p:sp>
      <p:sp>
        <p:nvSpPr>
          <p:cNvPr id="27666" name="TextBox 1"/>
          <p:cNvSpPr/>
          <p:nvPr/>
        </p:nvSpPr>
        <p:spPr>
          <a:xfrm>
            <a:off x="6273800" y="3302000"/>
            <a:ext cx="241300" cy="850900"/>
          </a:xfrm>
          <a:prstGeom prst="rect">
            <a:avLst/>
          </a:prstGeom>
          <a:noFill/>
          <a:ln w="9525">
            <a:noFill/>
          </a:ln>
        </p:spPr>
        <p:txBody>
          <a:bodyPr wrap="none" lIns="0" tIns="0" rIns="0">
            <a:spAutoFit/>
          </a:bodyPr>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业</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时</a:t>
            </a:r>
            <a:endPar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a:r>
              <a:rPr lang="zh-CN" altLang="en-US" sz="19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间</a:t>
            </a:r>
            <a:endParaRPr lang="zh-CN" altLang="en-US" sz="1800" b="0" dirty="0">
              <a:latin typeface="Calibri" panose="020F0502020204030204" pitchFamily="34" charset="0"/>
              <a:ea typeface="宋体" panose="02010600030101010101" pitchFamily="2" charset="-122"/>
            </a:endParaRPr>
          </a:p>
        </p:txBody>
      </p:sp>
      <p:sp>
        <p:nvSpPr>
          <p:cNvPr id="27667" name="TextBox 1"/>
          <p:cNvSpPr/>
          <p:nvPr/>
        </p:nvSpPr>
        <p:spPr>
          <a:xfrm>
            <a:off x="6197600" y="4622800"/>
            <a:ext cx="673100" cy="215900"/>
          </a:xfrm>
          <a:prstGeom prst="rect">
            <a:avLst/>
          </a:prstGeom>
          <a:noFill/>
          <a:ln w="9525">
            <a:noFill/>
          </a:ln>
        </p:spPr>
        <p:txBody>
          <a:bodyPr wrap="none" lIns="0" tIns="0" rIns="0">
            <a:spAutoFit/>
          </a:bodyPr>
          <a:p>
            <a:pPr algn="l"/>
            <a:r>
              <a:rPr lang="zh-CN" altLang="en-US"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工序    </a:t>
            </a:r>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endParaRPr lang="en-US" altLang="zh-CN" sz="1800" b="0" dirty="0">
              <a:latin typeface="Calibri" panose="020F0502020204030204" pitchFamily="34" charset="0"/>
              <a:ea typeface="宋体" panose="02010600030101010101" pitchFamily="2" charset="-122"/>
            </a:endParaRPr>
          </a:p>
        </p:txBody>
      </p:sp>
      <p:sp>
        <p:nvSpPr>
          <p:cNvPr id="27668" name="TextBox 1"/>
          <p:cNvSpPr/>
          <p:nvPr/>
        </p:nvSpPr>
        <p:spPr>
          <a:xfrm>
            <a:off x="71501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endParaRPr lang="en-US" altLang="zh-CN" sz="1800" b="0" dirty="0">
              <a:latin typeface="Calibri" panose="020F0502020204030204" pitchFamily="34" charset="0"/>
              <a:ea typeface="宋体" panose="02010600030101010101" pitchFamily="2" charset="-122"/>
            </a:endParaRPr>
          </a:p>
        </p:txBody>
      </p:sp>
      <p:sp>
        <p:nvSpPr>
          <p:cNvPr id="27669" name="TextBox 1"/>
          <p:cNvSpPr/>
          <p:nvPr/>
        </p:nvSpPr>
        <p:spPr>
          <a:xfrm>
            <a:off x="75311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3</a:t>
            </a:r>
            <a:endParaRPr lang="en-US" altLang="zh-CN" sz="1800" b="0" dirty="0">
              <a:latin typeface="Calibri" panose="020F0502020204030204" pitchFamily="34" charset="0"/>
              <a:ea typeface="宋体" panose="02010600030101010101" pitchFamily="2" charset="-122"/>
            </a:endParaRPr>
          </a:p>
        </p:txBody>
      </p:sp>
      <p:sp>
        <p:nvSpPr>
          <p:cNvPr id="27670" name="TextBox 1"/>
          <p:cNvSpPr/>
          <p:nvPr/>
        </p:nvSpPr>
        <p:spPr>
          <a:xfrm>
            <a:off x="79121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4</a:t>
            </a:r>
            <a:endParaRPr lang="en-US" altLang="zh-CN" sz="1800" b="0" dirty="0">
              <a:latin typeface="Calibri" panose="020F0502020204030204" pitchFamily="34" charset="0"/>
              <a:ea typeface="宋体" panose="02010600030101010101" pitchFamily="2" charset="-122"/>
            </a:endParaRPr>
          </a:p>
        </p:txBody>
      </p:sp>
      <p:sp>
        <p:nvSpPr>
          <p:cNvPr id="27671" name="TextBox 1"/>
          <p:cNvSpPr/>
          <p:nvPr/>
        </p:nvSpPr>
        <p:spPr>
          <a:xfrm>
            <a:off x="8293100" y="4648200"/>
            <a:ext cx="101600" cy="177800"/>
          </a:xfrm>
          <a:prstGeom prst="rect">
            <a:avLst/>
          </a:prstGeom>
          <a:noFill/>
          <a:ln w="9525">
            <a:noFill/>
          </a:ln>
        </p:spPr>
        <p:txBody>
          <a:bodyPr wrap="none" lIns="0" tIns="0" rIns="0">
            <a:spAutoFit/>
          </a:bodyPr>
          <a:p>
            <a:pPr algn="l"/>
            <a:r>
              <a:rPr lang="en-US" altLang="zh-CN" sz="16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5</a:t>
            </a:r>
            <a:endParaRPr lang="en-US" altLang="zh-CN" sz="1800" b="0" dirty="0">
              <a:latin typeface="Calibri" panose="020F0502020204030204" pitchFamily="34" charset="0"/>
              <a:ea typeface="宋体" panose="02010600030101010101" pitchFamily="2" charset="-122"/>
            </a:endParaRPr>
          </a:p>
        </p:txBody>
      </p:sp>
      <p:sp>
        <p:nvSpPr>
          <p:cNvPr id="27672" name="TextBox 1"/>
          <p:cNvSpPr/>
          <p:nvPr/>
        </p:nvSpPr>
        <p:spPr>
          <a:xfrm>
            <a:off x="546100" y="5041900"/>
            <a:ext cx="2133600" cy="1052513"/>
          </a:xfrm>
          <a:prstGeom prst="rect">
            <a:avLst/>
          </a:prstGeom>
          <a:noFill/>
          <a:ln w="9525">
            <a:noFill/>
          </a:ln>
        </p:spPr>
        <p:txBody>
          <a:bodyPr wrap="none" lIns="0" tIns="0" rIns="0">
            <a:spAutoFit/>
          </a:bodyPr>
          <a:p>
            <a:pPr algn="l" defTabSz="914400">
              <a:tabLst>
                <a:tab pos="457200" algn="l"/>
                <a:tab pos="914400" algn="l"/>
              </a:tabLst>
            </a:pPr>
            <a:r>
              <a:rPr lang="en-US" altLang="zh-CN"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r>
              <a:rPr lang="en-US" altLang="zh-CN"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r>
              <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、分割作业</a:t>
            </a:r>
            <a:endPar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defTabSz="914400">
              <a:tabLst>
                <a:tab pos="457200" algn="l"/>
                <a:tab pos="914400" algn="l"/>
              </a:tabLst>
            </a:pPr>
            <a:r>
              <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r>
              <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省略工序</a:t>
            </a:r>
            <a:endPar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defTabSz="914400">
              <a:tabLst>
                <a:tab pos="457200" algn="l"/>
                <a:tab pos="914400" algn="l"/>
              </a:tabLst>
            </a:pPr>
            <a:endParaRPr lang="en-US" altLang="zh-CN" sz="1800" b="0" dirty="0">
              <a:latin typeface="Calibri" panose="020F0502020204030204" pitchFamily="34" charset="0"/>
              <a:ea typeface="宋体" panose="02010600030101010101" pitchFamily="2" charset="-122"/>
            </a:endParaRPr>
          </a:p>
        </p:txBody>
      </p:sp>
      <p:sp>
        <p:nvSpPr>
          <p:cNvPr id="27673" name="TextBox 1"/>
          <p:cNvSpPr/>
          <p:nvPr/>
        </p:nvSpPr>
        <p:spPr>
          <a:xfrm>
            <a:off x="3670300" y="5029200"/>
            <a:ext cx="1676400" cy="1600200"/>
          </a:xfrm>
          <a:prstGeom prst="rect">
            <a:avLst/>
          </a:prstGeom>
          <a:noFill/>
          <a:ln w="9525">
            <a:noFill/>
          </a:ln>
        </p:spPr>
        <p:txBody>
          <a:bodyPr wrap="none" lIns="0" tIns="0" rIns="0">
            <a:spAutoFit/>
          </a:bodyPr>
          <a:p>
            <a:pPr algn="l" defTabSz="914400">
              <a:tabLst>
                <a:tab pos="457200" algn="l"/>
                <a:tab pos="660400" algn="l"/>
              </a:tabLst>
            </a:pPr>
            <a:r>
              <a:rPr lang="en-US" altLang="zh-CN"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r>
              <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、合并作业</a:t>
            </a:r>
            <a:endPar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defTabSz="914400">
              <a:tabLst>
                <a:tab pos="457200" algn="l"/>
                <a:tab pos="660400" algn="l"/>
              </a:tabLst>
            </a:pPr>
            <a:r>
              <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r>
              <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省略工序</a:t>
            </a:r>
            <a:endPar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defTabSz="914400">
              <a:tabLst>
                <a:tab pos="457200" algn="l"/>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 pos="6604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457200" algn="l"/>
                <a:tab pos="660400" algn="l"/>
              </a:tabLst>
            </a:pPr>
            <a:endParaRPr lang="en-US" altLang="zh-CN" sz="1800" b="0" dirty="0">
              <a:latin typeface="Calibri" panose="020F0502020204030204" pitchFamily="34" charset="0"/>
              <a:ea typeface="宋体" panose="02010600030101010101" pitchFamily="2" charset="-122"/>
            </a:endParaRPr>
          </a:p>
        </p:txBody>
      </p:sp>
      <p:sp>
        <p:nvSpPr>
          <p:cNvPr id="27674" name="TextBox 1"/>
          <p:cNvSpPr/>
          <p:nvPr/>
        </p:nvSpPr>
        <p:spPr>
          <a:xfrm>
            <a:off x="7467600" y="3251200"/>
            <a:ext cx="228600" cy="152400"/>
          </a:xfrm>
          <a:prstGeom prst="rect">
            <a:avLst/>
          </a:prstGeom>
          <a:noFill/>
          <a:ln w="9525">
            <a:noFill/>
          </a:ln>
        </p:spPr>
        <p:txBody>
          <a:bodyPr wrap="none" lIns="0" tIns="0" rIns="0">
            <a:spAutoFit/>
          </a:bodyPr>
          <a:p>
            <a:pPr algn="l"/>
            <a:r>
              <a:rPr lang="en-US" altLang="zh-CN" sz="12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r>
              <a:rPr lang="zh-CN" altLang="en-US" sz="12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人</a:t>
            </a:r>
            <a:endParaRPr lang="zh-CN" altLang="en-US" sz="1800" b="0" dirty="0">
              <a:latin typeface="Calibri" panose="020F0502020204030204" pitchFamily="34" charset="0"/>
              <a:ea typeface="宋体" panose="02010600030101010101" pitchFamily="2" charset="-122"/>
            </a:endParaRPr>
          </a:p>
        </p:txBody>
      </p:sp>
      <p:sp>
        <p:nvSpPr>
          <p:cNvPr id="27675" name="TextBox 1"/>
          <p:cNvSpPr/>
          <p:nvPr/>
        </p:nvSpPr>
        <p:spPr>
          <a:xfrm>
            <a:off x="711200" y="368300"/>
            <a:ext cx="6972300" cy="2425700"/>
          </a:xfrm>
          <a:prstGeom prst="rect">
            <a:avLst/>
          </a:prstGeom>
          <a:noFill/>
          <a:ln w="9525">
            <a:noFill/>
          </a:ln>
        </p:spPr>
        <p:txBody>
          <a:bodyPr wrap="none" lIns="0" tIns="0" rIns="0">
            <a:spAutoFit/>
          </a:bodyPr>
          <a:p>
            <a:pPr algn="l" defTabSz="914400">
              <a:tabLst>
                <a:tab pos="596900" algn="l"/>
                <a:tab pos="6743700" algn="l"/>
              </a:tabLst>
            </a:pPr>
            <a:r>
              <a:rPr lang="en-US" altLang="zh-CN"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r>
              <a:rPr lang="zh-CN" altLang="en-US" sz="3100" b="0" dirty="0">
                <a:solidFill>
                  <a:srgbClr val="000000"/>
                </a:solidFill>
                <a:latin typeface="黑体" panose="02010609060101010101" pitchFamily="49" charset="-122"/>
                <a:ea typeface="宋体" panose="02010600030101010101" pitchFamily="2" charset="-122"/>
                <a:sym typeface="黑体" panose="02010609060101010101" pitchFamily="49" charset="-122"/>
              </a:rPr>
              <a:t>生产线平衡改善</a:t>
            </a:r>
            <a:endParaRPr lang="zh-CN" altLang="en-US" sz="3100" b="0" dirty="0">
              <a:solidFill>
                <a:srgbClr val="000000"/>
              </a:solidFill>
              <a:latin typeface="黑体" panose="02010609060101010101" pitchFamily="49" charset="-122"/>
              <a:ea typeface="宋体" panose="02010600030101010101" pitchFamily="2" charset="-122"/>
              <a:sym typeface="黑体" panose="02010609060101010101" pitchFamily="49" charset="-122"/>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r>
              <a:rPr lang="en-US" altLang="zh-CN" sz="280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2)</a:t>
            </a:r>
            <a:r>
              <a:rPr lang="zh-CN" altLang="en-US" sz="28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、减少人员</a:t>
            </a:r>
            <a:endParaRPr lang="zh-CN" altLang="en-US" sz="28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endPar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endParaRPr>
          </a:p>
          <a:p>
            <a:pPr algn="l" defTabSz="914400">
              <a:tabLst>
                <a:tab pos="596900" algn="l"/>
                <a:tab pos="6743700" algn="l"/>
              </a:tabLst>
            </a:pPr>
            <a:r>
              <a:rPr lang="zh-CN" altLang="en-US" sz="1800" b="0" dirty="0">
                <a:solidFill>
                  <a:srgbClr val="000000"/>
                </a:solidFill>
                <a:latin typeface="Calibri" panose="020F0502020204030204" pitchFamily="34" charset="0"/>
                <a:ea typeface="宋体" panose="02010600030101010101" pitchFamily="2" charset="-122"/>
                <a:sym typeface="Calibri" panose="020F0502020204030204" pitchFamily="34" charset="0"/>
              </a:rPr>
              <a:t>		</a:t>
            </a:r>
            <a:r>
              <a:rPr lang="en-US" altLang="zh-CN" sz="12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1</a:t>
            </a:r>
            <a:r>
              <a:rPr lang="zh-CN" altLang="en-US" sz="12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人</a:t>
            </a:r>
            <a:endParaRPr lang="zh-CN" altLang="en-US" sz="1800" b="0" dirty="0">
              <a:latin typeface="Calibri" panose="020F0502020204030204" pitchFamily="34" charset="0"/>
              <a:ea typeface="宋体" panose="02010600030101010101" pitchFamily="2" charset="-122"/>
            </a:endParaRPr>
          </a:p>
        </p:txBody>
      </p:sp>
      <p:sp>
        <p:nvSpPr>
          <p:cNvPr id="27676" name="TextBox 1"/>
          <p:cNvSpPr/>
          <p:nvPr/>
        </p:nvSpPr>
        <p:spPr>
          <a:xfrm>
            <a:off x="6489700" y="5029200"/>
            <a:ext cx="1066800" cy="317500"/>
          </a:xfrm>
          <a:prstGeom prst="rect">
            <a:avLst/>
          </a:prstGeom>
          <a:noFill/>
          <a:ln w="9525">
            <a:noFill/>
          </a:ln>
        </p:spPr>
        <p:txBody>
          <a:bodyPr wrap="none" lIns="0" tIns="0" rIns="0">
            <a:spAutoFit/>
          </a:bodyPr>
          <a:p>
            <a:pPr algn="l"/>
            <a:r>
              <a:rPr lang="en-US" altLang="zh-CN"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3</a:t>
            </a:r>
            <a:r>
              <a:rPr lang="zh-CN" altLang="en-US" sz="2400" b="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、减人</a:t>
            </a:r>
            <a:endParaRPr lang="zh-CN" altLang="en-US" sz="1800" b="0" dirty="0">
              <a:latin typeface="Calibri" panose="020F0502020204030204" pitchFamily="34" charset="0"/>
              <a:ea typeface="宋体" panose="02010600030101010101" pitchFamily="2" charset="-122"/>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Rectangle 2"/>
          <p:cNvSpPr>
            <a:spLocks noGrp="1" noRot="1"/>
          </p:cNvSpPr>
          <p:nvPr>
            <p:ph type="title"/>
          </p:nvPr>
        </p:nvSpPr>
        <p:spPr>
          <a:xfrm>
            <a:off x="533400" y="304800"/>
            <a:ext cx="7620000" cy="1066800"/>
          </a:xfrm>
          <a:ln/>
        </p:spPr>
        <p:txBody>
          <a:bodyPr vert="horz" wrap="square" lIns="91440" tIns="45720" rIns="91440" bIns="45720" anchor="ctr" anchorCtr="0"/>
          <a:p>
            <a:pPr eaLnBrk="1" hangingPunct="1"/>
            <a:r>
              <a:rPr lang="zh-CN" altLang="en-US" b="1" dirty="0">
                <a:solidFill>
                  <a:srgbClr val="BB18CC"/>
                </a:solidFill>
              </a:rPr>
              <a:t>☆</a:t>
            </a:r>
            <a:r>
              <a:rPr lang="en-US" altLang="zh-CN" b="1" dirty="0">
                <a:solidFill>
                  <a:srgbClr val="BB18CC"/>
                </a:solidFill>
              </a:rPr>
              <a:t>ΦBL(</a:t>
            </a:r>
            <a:r>
              <a:rPr lang="zh-CN" altLang="en-US" b="1" dirty="0">
                <a:solidFill>
                  <a:srgbClr val="BB18CC"/>
                </a:solidFill>
              </a:rPr>
              <a:t>平衡损失</a:t>
            </a:r>
            <a:r>
              <a:rPr lang="en-US" altLang="zh-CN" b="1" dirty="0">
                <a:solidFill>
                  <a:srgbClr val="BB18CC"/>
                </a:solidFill>
              </a:rPr>
              <a:t>)</a:t>
            </a:r>
            <a:r>
              <a:rPr lang="zh-CN" altLang="en-US" b="1" dirty="0">
                <a:solidFill>
                  <a:srgbClr val="BB18CC"/>
                </a:solidFill>
              </a:rPr>
              <a:t>的计算</a:t>
            </a:r>
            <a:endParaRPr lang="zh-CN" altLang="en-US" b="1" dirty="0">
              <a:solidFill>
                <a:srgbClr val="BB18CC"/>
              </a:solidFill>
            </a:endParaRPr>
          </a:p>
        </p:txBody>
      </p:sp>
      <p:sp>
        <p:nvSpPr>
          <p:cNvPr id="1028" name="Rectangle 3"/>
          <p:cNvSpPr>
            <a:spLocks noGrp="1" noRot="1"/>
          </p:cNvSpPr>
          <p:nvPr>
            <p:ph idx="1"/>
          </p:nvPr>
        </p:nvSpPr>
        <p:spPr>
          <a:xfrm>
            <a:off x="609600" y="1600200"/>
            <a:ext cx="8077200" cy="2667000"/>
          </a:xfrm>
          <a:ln/>
        </p:spPr>
        <p:txBody>
          <a:bodyPr vert="horz" wrap="square" lIns="91440" tIns="45720" rIns="91440" bIns="45720" anchor="t" anchorCtr="0"/>
          <a:p>
            <a:pPr eaLnBrk="1" hangingPunct="1">
              <a:lnSpc>
                <a:spcPct val="80000"/>
              </a:lnSpc>
            </a:pPr>
            <a:r>
              <a:rPr lang="zh-CN" altLang="en-US" sz="2000" dirty="0">
                <a:latin typeface="宋体" panose="02010600030101010101" pitchFamily="2" charset="-122"/>
              </a:rPr>
              <a:t>对某产线进行调查</a:t>
            </a:r>
            <a:r>
              <a:rPr lang="en-US" altLang="zh-CN" sz="2000" dirty="0">
                <a:latin typeface="宋体" panose="02010600030101010101" pitchFamily="2" charset="-122"/>
              </a:rPr>
              <a:t>,</a:t>
            </a:r>
            <a:r>
              <a:rPr lang="zh-CN" altLang="en-US" sz="2000" dirty="0">
                <a:latin typeface="宋体" panose="02010600030101010101" pitchFamily="2" charset="-122"/>
              </a:rPr>
              <a:t>各公数如下</a:t>
            </a:r>
            <a:r>
              <a:rPr lang="en-US" altLang="zh-CN" sz="2000" dirty="0">
                <a:latin typeface="宋体" panose="02010600030101010101" pitchFamily="2" charset="-122"/>
              </a:rPr>
              <a:t>:</a:t>
            </a:r>
            <a:endParaRPr lang="en-US" altLang="zh-CN" sz="2000" dirty="0">
              <a:latin typeface="宋体" panose="02010600030101010101" pitchFamily="2" charset="-122"/>
            </a:endParaRPr>
          </a:p>
          <a:p>
            <a:pPr eaLnBrk="1" hangingPunct="1">
              <a:lnSpc>
                <a:spcPct val="80000"/>
              </a:lnSpc>
            </a:pPr>
            <a:endParaRPr lang="en-US" altLang="zh-CN" sz="2000" dirty="0">
              <a:latin typeface="宋体" panose="02010600030101010101" pitchFamily="2" charset="-122"/>
            </a:endParaRPr>
          </a:p>
          <a:p>
            <a:pPr eaLnBrk="1" hangingPunct="1">
              <a:lnSpc>
                <a:spcPct val="80000"/>
              </a:lnSpc>
              <a:buNone/>
            </a:pPr>
            <a:r>
              <a:rPr lang="en-US" altLang="zh-CN" sz="1600" dirty="0">
                <a:latin typeface="宋体" panose="02010600030101010101" pitchFamily="2" charset="-122"/>
              </a:rPr>
              <a:t>  </a:t>
            </a:r>
            <a:r>
              <a:rPr lang="en-US" altLang="zh-CN" sz="2000" dirty="0"/>
              <a:t>①</a:t>
            </a:r>
            <a:r>
              <a:rPr lang="zh-CN" altLang="en-US" sz="2000" dirty="0"/>
              <a:t>工程焊接作业</a:t>
            </a:r>
            <a:r>
              <a:rPr lang="en-US" altLang="zh-CN" sz="2000" dirty="0"/>
              <a:t>….28</a:t>
            </a:r>
            <a:r>
              <a:rPr lang="zh-CN" altLang="en-US" sz="2000" dirty="0"/>
              <a:t>秒</a:t>
            </a:r>
            <a:endParaRPr lang="zh-CN" altLang="en-US" sz="2000" dirty="0"/>
          </a:p>
          <a:p>
            <a:pPr eaLnBrk="1" hangingPunct="1">
              <a:lnSpc>
                <a:spcPct val="80000"/>
              </a:lnSpc>
              <a:buNone/>
            </a:pPr>
            <a:r>
              <a:rPr lang="zh-CN" altLang="en-US" sz="2000" dirty="0"/>
              <a:t>   ②工程前组力作业</a:t>
            </a:r>
            <a:r>
              <a:rPr lang="en-US" altLang="zh-CN" sz="2000" dirty="0"/>
              <a:t>…..30</a:t>
            </a:r>
            <a:r>
              <a:rPr lang="zh-CN" altLang="en-US" sz="2000" dirty="0"/>
              <a:t>秒</a:t>
            </a:r>
            <a:endParaRPr lang="zh-CN" altLang="en-US" sz="2000" dirty="0"/>
          </a:p>
          <a:p>
            <a:pPr eaLnBrk="1" hangingPunct="1">
              <a:lnSpc>
                <a:spcPct val="80000"/>
              </a:lnSpc>
              <a:buNone/>
            </a:pPr>
            <a:r>
              <a:rPr lang="zh-CN" altLang="en-US" sz="2000" dirty="0"/>
              <a:t>   ③工程后组力作业</a:t>
            </a:r>
            <a:r>
              <a:rPr lang="en-US" altLang="zh-CN" sz="2000" dirty="0"/>
              <a:t>…..28</a:t>
            </a:r>
            <a:r>
              <a:rPr lang="zh-CN" altLang="en-US" sz="2000" dirty="0"/>
              <a:t>秒</a:t>
            </a:r>
            <a:endParaRPr lang="zh-CN" altLang="en-US" sz="2000" dirty="0"/>
          </a:p>
          <a:p>
            <a:pPr eaLnBrk="1" hangingPunct="1">
              <a:lnSpc>
                <a:spcPct val="80000"/>
              </a:lnSpc>
              <a:buNone/>
            </a:pPr>
            <a:r>
              <a:rPr lang="zh-CN" altLang="en-US" sz="2000" dirty="0"/>
              <a:t>   ④工程检查工序</a:t>
            </a:r>
            <a:r>
              <a:rPr lang="en-US" altLang="zh-CN" sz="2000" dirty="0"/>
              <a:t>…..33</a:t>
            </a:r>
            <a:r>
              <a:rPr lang="zh-CN" altLang="en-US" sz="2000" dirty="0"/>
              <a:t>秒</a:t>
            </a:r>
            <a:endParaRPr lang="zh-CN" altLang="en-US" sz="2000" dirty="0"/>
          </a:p>
          <a:p>
            <a:pPr eaLnBrk="1" hangingPunct="1">
              <a:lnSpc>
                <a:spcPct val="80000"/>
              </a:lnSpc>
              <a:buNone/>
            </a:pPr>
            <a:endParaRPr lang="zh-CN" altLang="en-US" sz="2000" dirty="0"/>
          </a:p>
          <a:p>
            <a:pPr eaLnBrk="1" hangingPunct="1">
              <a:lnSpc>
                <a:spcPct val="80000"/>
              </a:lnSpc>
              <a:buNone/>
            </a:pPr>
            <a:r>
              <a:rPr lang="zh-CN" altLang="en-US" sz="2000" dirty="0"/>
              <a:t>    该情况中</a:t>
            </a:r>
            <a:r>
              <a:rPr lang="en-US" altLang="zh-CN" sz="2000" dirty="0"/>
              <a:t>,</a:t>
            </a:r>
            <a:r>
              <a:rPr lang="zh-CN" altLang="en-US" sz="2000" dirty="0"/>
              <a:t>平衡损失为多少</a:t>
            </a:r>
            <a:r>
              <a:rPr lang="en-US" altLang="zh-CN" sz="2000" dirty="0"/>
              <a:t>?</a:t>
            </a:r>
            <a:endParaRPr lang="en-US" altLang="zh-CN" sz="2000" dirty="0"/>
          </a:p>
        </p:txBody>
      </p:sp>
      <p:graphicFrame>
        <p:nvGraphicFramePr>
          <p:cNvPr id="1026" name="Object 5"/>
          <p:cNvGraphicFramePr>
            <a:graphicFrameLocks noChangeAspect="1"/>
          </p:cNvGraphicFramePr>
          <p:nvPr/>
        </p:nvGraphicFramePr>
        <p:xfrm>
          <a:off x="838200" y="4267200"/>
          <a:ext cx="7848600" cy="2133600"/>
        </p:xfrm>
        <a:graphic>
          <a:graphicData uri="http://schemas.openxmlformats.org/presentationml/2006/ole">
            <mc:AlternateContent xmlns:mc="http://schemas.openxmlformats.org/markup-compatibility/2006">
              <mc:Choice xmlns:v="urn:schemas-microsoft-com:vml" Requires="v">
                <p:oleObj spid="_x0000_s3076" name="" r:id="rId1" imgW="5497830" imgH="2698115" progId="Excel.Chart.8">
                  <p:embed/>
                </p:oleObj>
              </mc:Choice>
              <mc:Fallback>
                <p:oleObj name="" r:id="rId1" imgW="5497830" imgH="2698115" progId="Excel.Chart.8">
                  <p:embed/>
                  <p:pic>
                    <p:nvPicPr>
                      <p:cNvPr id="0" name="图片 3075"/>
                      <p:cNvPicPr/>
                      <p:nvPr/>
                    </p:nvPicPr>
                    <p:blipFill>
                      <a:blip r:embed="rId2"/>
                      <a:stretch>
                        <a:fillRect/>
                      </a:stretch>
                    </p:blipFill>
                    <p:spPr>
                      <a:xfrm>
                        <a:off x="838200" y="4267200"/>
                        <a:ext cx="7848600" cy="2133600"/>
                      </a:xfrm>
                      <a:prstGeom prst="rect">
                        <a:avLst/>
                      </a:prstGeom>
                      <a:noFill/>
                      <a:ln w="38100">
                        <a:noFill/>
                        <a:miter/>
                      </a:ln>
                    </p:spPr>
                  </p:pic>
                </p:oleObj>
              </mc:Fallback>
            </mc:AlternateContent>
          </a:graphicData>
        </a:graphic>
      </p:graphicFrame>
      <p:sp>
        <p:nvSpPr>
          <p:cNvPr id="1030" name="Line 6"/>
          <p:cNvSpPr/>
          <p:nvPr/>
        </p:nvSpPr>
        <p:spPr>
          <a:xfrm flipV="1">
            <a:off x="5779770" y="4678680"/>
            <a:ext cx="888365" cy="856615"/>
          </a:xfrm>
          <a:prstGeom prst="line">
            <a:avLst/>
          </a:prstGeom>
          <a:ln w="9525" cap="flat" cmpd="sng">
            <a:solidFill>
              <a:srgbClr val="000000"/>
            </a:solidFill>
            <a:prstDash val="solid"/>
            <a:headEnd type="none" w="med" len="med"/>
            <a:tailEnd type="none" w="med" len="med"/>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Rot="1"/>
          </p:cNvSpPr>
          <p:nvPr>
            <p:ph type="title"/>
          </p:nvPr>
        </p:nvSpPr>
        <p:spPr>
          <a:xfrm>
            <a:off x="304800" y="228600"/>
            <a:ext cx="8540750" cy="1143000"/>
          </a:xfrm>
          <a:ln/>
        </p:spPr>
        <p:txBody>
          <a:bodyPr vert="horz" wrap="square" lIns="91440" tIns="45720" rIns="91440" bIns="45720" anchor="ctr" anchorCtr="0"/>
          <a:p>
            <a:pPr eaLnBrk="1" hangingPunct="1"/>
            <a:r>
              <a:rPr lang="zh-CN" altLang="en-US" sz="4000" b="1" dirty="0">
                <a:solidFill>
                  <a:srgbClr val="BB18CC"/>
                </a:solidFill>
              </a:rPr>
              <a:t>☆练习</a:t>
            </a:r>
            <a:r>
              <a:rPr lang="en-US" altLang="zh-CN" sz="4000" b="1" dirty="0">
                <a:solidFill>
                  <a:srgbClr val="BB18CC"/>
                </a:solidFill>
              </a:rPr>
              <a:t>ΦBL(</a:t>
            </a:r>
            <a:r>
              <a:rPr lang="zh-CN" altLang="en-US" sz="4000" b="1" dirty="0">
                <a:solidFill>
                  <a:srgbClr val="BB18CC"/>
                </a:solidFill>
              </a:rPr>
              <a:t>平衡损失</a:t>
            </a:r>
            <a:r>
              <a:rPr lang="en-US" altLang="zh-CN" sz="4000" b="1" dirty="0">
                <a:solidFill>
                  <a:srgbClr val="BB18CC"/>
                </a:solidFill>
              </a:rPr>
              <a:t>)</a:t>
            </a:r>
            <a:r>
              <a:rPr lang="zh-CN" altLang="en-US" sz="4000" b="1" dirty="0">
                <a:solidFill>
                  <a:srgbClr val="BB18CC"/>
                </a:solidFill>
              </a:rPr>
              <a:t>的计算</a:t>
            </a:r>
            <a:endParaRPr lang="zh-CN" altLang="en-US" sz="4000" b="1" dirty="0">
              <a:solidFill>
                <a:srgbClr val="BB18CC"/>
              </a:solidFill>
            </a:endParaRPr>
          </a:p>
        </p:txBody>
      </p:sp>
      <p:sp>
        <p:nvSpPr>
          <p:cNvPr id="28675" name="Rectangle 3"/>
          <p:cNvSpPr>
            <a:spLocks noGrp="1" noRot="1"/>
          </p:cNvSpPr>
          <p:nvPr>
            <p:ph idx="1"/>
          </p:nvPr>
        </p:nvSpPr>
        <p:spPr>
          <a:xfrm>
            <a:off x="381000" y="1295400"/>
            <a:ext cx="8534400" cy="1295400"/>
          </a:xfrm>
          <a:ln/>
        </p:spPr>
        <p:txBody>
          <a:bodyPr vert="horz" wrap="square" lIns="91440" tIns="45720" rIns="91440" bIns="45720" anchor="t" anchorCtr="0"/>
          <a:p>
            <a:pPr eaLnBrk="1" hangingPunct="1">
              <a:lnSpc>
                <a:spcPct val="90000"/>
              </a:lnSpc>
            </a:pPr>
            <a:r>
              <a:rPr lang="zh-CN" altLang="en-US" sz="2400" dirty="0"/>
              <a:t>为了将平衡损失率控制在</a:t>
            </a:r>
            <a:r>
              <a:rPr lang="en-US" altLang="zh-CN" sz="2400" dirty="0"/>
              <a:t>6%</a:t>
            </a:r>
            <a:r>
              <a:rPr lang="zh-CN" altLang="en-US" sz="2400" dirty="0"/>
              <a:t>以内</a:t>
            </a:r>
            <a:r>
              <a:rPr lang="en-US" altLang="zh-CN" sz="2400" dirty="0"/>
              <a:t>,</a:t>
            </a:r>
            <a:r>
              <a:rPr lang="zh-CN" altLang="en-US" sz="2400" dirty="0"/>
              <a:t>请运用</a:t>
            </a:r>
            <a:r>
              <a:rPr lang="en-US" altLang="zh-CN" sz="2400" dirty="0"/>
              <a:t>IE</a:t>
            </a:r>
            <a:r>
              <a:rPr lang="zh-CN" altLang="en-US" sz="2400" dirty="0"/>
              <a:t>手法变更作业人</a:t>
            </a:r>
            <a:endParaRPr lang="zh-CN" altLang="en-US" sz="2400" dirty="0"/>
          </a:p>
          <a:p>
            <a:pPr eaLnBrk="1" hangingPunct="1">
              <a:lnSpc>
                <a:spcPct val="90000"/>
              </a:lnSpc>
              <a:buNone/>
            </a:pPr>
            <a:r>
              <a:rPr lang="zh-CN" altLang="en-US" sz="2400" dirty="0"/>
              <a:t>    </a:t>
            </a:r>
            <a:endParaRPr lang="zh-CN" altLang="en-US" sz="2400" dirty="0"/>
          </a:p>
          <a:p>
            <a:pPr eaLnBrk="1" hangingPunct="1">
              <a:lnSpc>
                <a:spcPct val="90000"/>
              </a:lnSpc>
              <a:buNone/>
            </a:pPr>
            <a:r>
              <a:rPr lang="zh-CN" altLang="en-US" sz="2400" dirty="0"/>
              <a:t>    员的作业分配进行改善提案</a:t>
            </a:r>
            <a:r>
              <a:rPr lang="en-US" altLang="zh-CN" sz="2400" dirty="0"/>
              <a:t>,</a:t>
            </a:r>
            <a:r>
              <a:rPr lang="zh-CN" altLang="en-US" sz="2400" dirty="0"/>
              <a:t>并计算出生产性能提高多少</a:t>
            </a:r>
            <a:r>
              <a:rPr lang="en-US" altLang="zh-CN" sz="2400" dirty="0"/>
              <a:t>?</a:t>
            </a:r>
            <a:endParaRPr lang="en-US" altLang="zh-CN" sz="2400" dirty="0"/>
          </a:p>
        </p:txBody>
      </p:sp>
      <p:sp>
        <p:nvSpPr>
          <p:cNvPr id="28676" name="Rectangle 4"/>
          <p:cNvSpPr>
            <a:spLocks noRot="1"/>
          </p:cNvSpPr>
          <p:nvPr/>
        </p:nvSpPr>
        <p:spPr>
          <a:xfrm>
            <a:off x="533400" y="3048000"/>
            <a:ext cx="4800600" cy="3124200"/>
          </a:xfrm>
          <a:prstGeom prst="rect">
            <a:avLst/>
          </a:prstGeom>
          <a:noFill/>
          <a:ln w="9525">
            <a:noFill/>
          </a:ln>
        </p:spPr>
        <p:txBody>
          <a:bodyPr/>
          <a:p>
            <a:pPr marL="342900" indent="-342900" algn="l" eaLnBrk="1" hangingPunct="1">
              <a:spcBef>
                <a:spcPct val="20000"/>
              </a:spcBef>
              <a:buClr>
                <a:schemeClr val="hlink"/>
              </a:buClr>
              <a:buFont typeface="Wingdings" panose="05000000000000000000" pitchFamily="2" charset="2"/>
            </a:pPr>
            <a:r>
              <a:rPr lang="zh-CN" altLang="en-US" sz="2400" b="0" dirty="0">
                <a:latin typeface="Arial" panose="020B0604020202020204" pitchFamily="34" charset="0"/>
                <a:ea typeface="宋体" panose="02010600030101010101" pitchFamily="2" charset="-122"/>
              </a:rPr>
              <a:t>条件</a:t>
            </a:r>
            <a:r>
              <a:rPr lang="en-US" altLang="zh-CN" sz="2400" b="0" dirty="0">
                <a:latin typeface="Arial" panose="020B0604020202020204" pitchFamily="34" charset="0"/>
                <a:ea typeface="宋体" panose="02010600030101010101" pitchFamily="2" charset="-122"/>
              </a:rPr>
              <a:t>:</a:t>
            </a:r>
            <a:endParaRPr lang="en-US" altLang="zh-CN" sz="2400" b="0" dirty="0">
              <a:latin typeface="Arial" panose="020B0604020202020204" pitchFamily="34" charset="0"/>
              <a:ea typeface="宋体" panose="02010600030101010101" pitchFamily="2" charset="-122"/>
            </a:endParaRPr>
          </a:p>
          <a:p>
            <a:pPr marL="342900" indent="-342900" algn="l" eaLnBrk="1" hangingPunct="1">
              <a:spcBef>
                <a:spcPct val="20000"/>
              </a:spcBef>
              <a:buClr>
                <a:schemeClr val="hlink"/>
              </a:buClr>
              <a:buFont typeface="Wingdings" panose="05000000000000000000" pitchFamily="2" charset="2"/>
            </a:pPr>
            <a:r>
              <a:rPr lang="en-US" altLang="zh-CN" sz="2400" b="0" dirty="0">
                <a:latin typeface="Arial" panose="020B0604020202020204" pitchFamily="34" charset="0"/>
                <a:ea typeface="宋体" panose="02010600030101010101" pitchFamily="2" charset="-122"/>
              </a:rPr>
              <a:t>1.</a:t>
            </a:r>
            <a:r>
              <a:rPr lang="zh-CN" altLang="en-US" sz="2400" b="0" dirty="0">
                <a:latin typeface="Arial" panose="020B0604020202020204" pitchFamily="34" charset="0"/>
                <a:ea typeface="宋体" panose="02010600030101010101" pitchFamily="2" charset="-122"/>
              </a:rPr>
              <a:t>现在的产线示意</a:t>
            </a:r>
            <a:r>
              <a:rPr lang="zh-CN" altLang="en-US" sz="2400" b="0" dirty="0">
                <a:solidFill>
                  <a:schemeClr val="tx2"/>
                </a:solidFill>
                <a:latin typeface="Arial" panose="020B0604020202020204" pitchFamily="34" charset="0"/>
                <a:ea typeface="宋体" panose="02010600030101010101" pitchFamily="2" charset="-122"/>
              </a:rPr>
              <a:t>图</a:t>
            </a:r>
            <a:r>
              <a:rPr lang="en-US" altLang="zh-CN" sz="2400" b="0" dirty="0">
                <a:solidFill>
                  <a:schemeClr val="tx2"/>
                </a:solidFill>
                <a:latin typeface="Arial" panose="020B0604020202020204" pitchFamily="34" charset="0"/>
                <a:ea typeface="宋体" panose="02010600030101010101" pitchFamily="2" charset="-122"/>
              </a:rPr>
              <a:t>1</a:t>
            </a:r>
            <a:endParaRPr lang="en-US" altLang="zh-CN" sz="2400" b="0" dirty="0">
              <a:solidFill>
                <a:schemeClr val="tx2"/>
              </a:solidFill>
              <a:latin typeface="Arial" panose="020B0604020202020204" pitchFamily="34" charset="0"/>
              <a:ea typeface="宋体" panose="02010600030101010101" pitchFamily="2" charset="-122"/>
            </a:endParaRPr>
          </a:p>
          <a:p>
            <a:pPr marL="342900" indent="-342900" algn="l" eaLnBrk="1" hangingPunct="1">
              <a:spcBef>
                <a:spcPct val="20000"/>
              </a:spcBef>
              <a:buClr>
                <a:schemeClr val="hlink"/>
              </a:buClr>
              <a:buFont typeface="Wingdings" panose="05000000000000000000" pitchFamily="2" charset="2"/>
            </a:pPr>
            <a:endParaRPr lang="en-US" altLang="zh-CN" sz="2400" b="0" dirty="0">
              <a:solidFill>
                <a:schemeClr val="tx2"/>
              </a:solidFill>
              <a:latin typeface="Arial" panose="020B0604020202020204" pitchFamily="34" charset="0"/>
              <a:ea typeface="宋体" panose="02010600030101010101" pitchFamily="2" charset="-122"/>
            </a:endParaRPr>
          </a:p>
          <a:p>
            <a:pPr marL="342900" indent="-342900" algn="l" eaLnBrk="1" hangingPunct="1">
              <a:spcBef>
                <a:spcPct val="20000"/>
              </a:spcBef>
              <a:buClr>
                <a:schemeClr val="hlink"/>
              </a:buClr>
              <a:buFont typeface="Wingdings" panose="05000000000000000000" pitchFamily="2" charset="2"/>
            </a:pPr>
            <a:r>
              <a:rPr lang="en-US" altLang="zh-CN" sz="2400" b="0" dirty="0">
                <a:latin typeface="Arial" panose="020B0604020202020204" pitchFamily="34" charset="0"/>
                <a:ea typeface="宋体" panose="02010600030101010101" pitchFamily="2" charset="-122"/>
              </a:rPr>
              <a:t>2.</a:t>
            </a:r>
            <a:r>
              <a:rPr lang="zh-CN" altLang="en-US" sz="2400" b="0" dirty="0">
                <a:latin typeface="Arial" panose="020B0604020202020204" pitchFamily="34" charset="0"/>
                <a:ea typeface="宋体" panose="02010600030101010101" pitchFamily="2" charset="-122"/>
              </a:rPr>
              <a:t>步行</a:t>
            </a:r>
            <a:r>
              <a:rPr lang="en-US" altLang="zh-CN" sz="2400" b="0" dirty="0">
                <a:latin typeface="Arial" panose="020B0604020202020204" pitchFamily="34" charset="0"/>
                <a:ea typeface="宋体" panose="02010600030101010101" pitchFamily="2" charset="-122"/>
              </a:rPr>
              <a:t>,</a:t>
            </a:r>
            <a:r>
              <a:rPr lang="zh-CN" altLang="en-US" sz="2400" b="0" dirty="0">
                <a:latin typeface="Arial" panose="020B0604020202020204" pitchFamily="34" charset="0"/>
                <a:ea typeface="宋体" panose="02010600030101010101" pitchFamily="2" charset="-122"/>
              </a:rPr>
              <a:t>单程需要</a:t>
            </a:r>
            <a:r>
              <a:rPr lang="en-US" altLang="zh-CN" sz="2400" b="0" dirty="0">
                <a:latin typeface="Arial" panose="020B0604020202020204" pitchFamily="34" charset="0"/>
                <a:ea typeface="宋体" panose="02010600030101010101" pitchFamily="2" charset="-122"/>
              </a:rPr>
              <a:t>1.5S</a:t>
            </a:r>
            <a:endParaRPr lang="en-US" altLang="zh-CN" sz="2400" b="0" dirty="0">
              <a:latin typeface="Arial" panose="020B0604020202020204" pitchFamily="34" charset="0"/>
              <a:ea typeface="宋体" panose="02010600030101010101" pitchFamily="2" charset="-122"/>
            </a:endParaRPr>
          </a:p>
          <a:p>
            <a:pPr marL="342900" indent="-342900" algn="l" eaLnBrk="1" hangingPunct="1">
              <a:spcBef>
                <a:spcPct val="20000"/>
              </a:spcBef>
              <a:buClr>
                <a:schemeClr val="hlink"/>
              </a:buClr>
              <a:buFont typeface="Wingdings" panose="05000000000000000000" pitchFamily="2" charset="2"/>
            </a:pPr>
            <a:endParaRPr lang="en-US" altLang="zh-CN" sz="2400" b="0" dirty="0">
              <a:latin typeface="Arial" panose="020B0604020202020204" pitchFamily="34" charset="0"/>
              <a:ea typeface="宋体" panose="02010600030101010101" pitchFamily="2" charset="-122"/>
            </a:endParaRPr>
          </a:p>
          <a:p>
            <a:pPr marL="342900" indent="-342900" algn="l" eaLnBrk="1" hangingPunct="1">
              <a:spcBef>
                <a:spcPct val="20000"/>
              </a:spcBef>
              <a:buClr>
                <a:schemeClr val="hlink"/>
              </a:buClr>
              <a:buFont typeface="Wingdings" panose="05000000000000000000" pitchFamily="2" charset="2"/>
            </a:pPr>
            <a:r>
              <a:rPr lang="en-US" altLang="zh-CN" sz="2400" b="0" dirty="0">
                <a:latin typeface="Arial" panose="020B0604020202020204" pitchFamily="34" charset="0"/>
                <a:ea typeface="宋体" panose="02010600030101010101" pitchFamily="2" charset="-122"/>
              </a:rPr>
              <a:t>3.</a:t>
            </a:r>
            <a:r>
              <a:rPr lang="zh-CN" altLang="en-US" sz="2400" b="0" dirty="0">
                <a:latin typeface="Arial" panose="020B0604020202020204" pitchFamily="34" charset="0"/>
                <a:ea typeface="宋体" panose="02010600030101010101" pitchFamily="2" charset="-122"/>
              </a:rPr>
              <a:t>部品①到部品⑫的顺序不能更换</a:t>
            </a:r>
            <a:endParaRPr lang="zh-CN" altLang="en-US" sz="2400" b="0" dirty="0">
              <a:latin typeface="Arial" panose="020B0604020202020204" pitchFamily="34" charset="0"/>
              <a:ea typeface="宋体" panose="02010600030101010101" pitchFamily="2" charset="-122"/>
            </a:endParaRPr>
          </a:p>
          <a:p>
            <a:pPr marL="342900" indent="-342900" algn="l" eaLnBrk="1" hangingPunct="1">
              <a:spcBef>
                <a:spcPct val="20000"/>
              </a:spcBef>
              <a:buClr>
                <a:schemeClr val="hlink"/>
              </a:buClr>
              <a:buFont typeface="Wingdings" panose="05000000000000000000" pitchFamily="2" charset="2"/>
            </a:pPr>
            <a:endParaRPr lang="zh-CN" altLang="en-US" sz="2400" b="0" dirty="0">
              <a:latin typeface="Arial" panose="020B0604020202020204" pitchFamily="34" charset="0"/>
              <a:ea typeface="宋体" panose="02010600030101010101" pitchFamily="2" charset="-122"/>
            </a:endParaRPr>
          </a:p>
        </p:txBody>
      </p:sp>
      <p:sp>
        <p:nvSpPr>
          <p:cNvPr id="28677" name="Rectangle 5"/>
          <p:cNvSpPr/>
          <p:nvPr/>
        </p:nvSpPr>
        <p:spPr>
          <a:xfrm>
            <a:off x="8153400" y="2743200"/>
            <a:ext cx="5334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dirty="0">
                <a:solidFill>
                  <a:schemeClr val="tx2"/>
                </a:solidFill>
                <a:latin typeface="楷体_GB2312" pitchFamily="49" charset="-122"/>
              </a:rPr>
              <a:t>图</a:t>
            </a:r>
            <a:r>
              <a:rPr lang="en-US" altLang="zh-CN" sz="2400" dirty="0">
                <a:solidFill>
                  <a:schemeClr val="tx2"/>
                </a:solidFill>
                <a:latin typeface="楷体_GB2312" pitchFamily="49" charset="-122"/>
              </a:rPr>
              <a:t>1</a:t>
            </a:r>
            <a:endParaRPr lang="en-US" altLang="zh-CN" sz="2400" dirty="0">
              <a:solidFill>
                <a:schemeClr val="tx2"/>
              </a:solidFill>
              <a:latin typeface="楷体_GB2312" pitchFamily="49" charset="-122"/>
            </a:endParaRPr>
          </a:p>
        </p:txBody>
      </p:sp>
      <p:sp>
        <p:nvSpPr>
          <p:cNvPr id="28678" name="AutoShape 6"/>
          <p:cNvSpPr/>
          <p:nvPr/>
        </p:nvSpPr>
        <p:spPr>
          <a:xfrm>
            <a:off x="7010400" y="4038600"/>
            <a:ext cx="304800" cy="228600"/>
          </a:xfrm>
          <a:prstGeom prst="smileyFace">
            <a:avLst>
              <a:gd name="adj" fmla="val 4653"/>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楷体_GB2312" pitchFamily="49" charset="-122"/>
            </a:endParaRPr>
          </a:p>
        </p:txBody>
      </p:sp>
      <p:grpSp>
        <p:nvGrpSpPr>
          <p:cNvPr id="28679" name="Group 7"/>
          <p:cNvGrpSpPr/>
          <p:nvPr/>
        </p:nvGrpSpPr>
        <p:grpSpPr>
          <a:xfrm>
            <a:off x="5791200" y="2895600"/>
            <a:ext cx="2590800" cy="3048000"/>
            <a:chOff x="0" y="0"/>
            <a:chExt cx="1632" cy="1920"/>
          </a:xfrm>
        </p:grpSpPr>
        <p:grpSp>
          <p:nvGrpSpPr>
            <p:cNvPr id="28680" name="Group 8"/>
            <p:cNvGrpSpPr/>
            <p:nvPr/>
          </p:nvGrpSpPr>
          <p:grpSpPr>
            <a:xfrm>
              <a:off x="0" y="0"/>
              <a:ext cx="1632" cy="1920"/>
              <a:chOff x="0" y="0"/>
              <a:chExt cx="1632" cy="1920"/>
            </a:xfrm>
          </p:grpSpPr>
          <p:sp>
            <p:nvSpPr>
              <p:cNvPr id="28691" name="Rectangle 9"/>
              <p:cNvSpPr/>
              <p:nvPr/>
            </p:nvSpPr>
            <p:spPr>
              <a:xfrm>
                <a:off x="0" y="0"/>
                <a:ext cx="816" cy="52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焊接</a:t>
                </a:r>
                <a:endParaRPr lang="zh-CN" altLang="en-US" sz="2400" b="0" dirty="0">
                  <a:latin typeface="楷体_GB2312" pitchFamily="49" charset="-122"/>
                </a:endParaRPr>
              </a:p>
            </p:txBody>
          </p:sp>
          <p:grpSp>
            <p:nvGrpSpPr>
              <p:cNvPr id="28692" name="Group 10"/>
              <p:cNvGrpSpPr/>
              <p:nvPr/>
            </p:nvGrpSpPr>
            <p:grpSpPr>
              <a:xfrm>
                <a:off x="0" y="96"/>
                <a:ext cx="1632" cy="1824"/>
                <a:chOff x="0" y="0"/>
                <a:chExt cx="1632" cy="1824"/>
              </a:xfrm>
            </p:grpSpPr>
            <p:sp>
              <p:nvSpPr>
                <p:cNvPr id="28693" name="AutoShape 11"/>
                <p:cNvSpPr/>
                <p:nvPr/>
              </p:nvSpPr>
              <p:spPr>
                <a:xfrm>
                  <a:off x="816" y="0"/>
                  <a:ext cx="816" cy="864"/>
                </a:xfrm>
                <a:prstGeom prst="diamond">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前组立</a:t>
                  </a:r>
                  <a:endParaRPr lang="zh-CN" altLang="en-US" sz="2400" b="0" dirty="0">
                    <a:latin typeface="楷体_GB2312" pitchFamily="49" charset="-122"/>
                  </a:endParaRPr>
                </a:p>
              </p:txBody>
            </p:sp>
            <p:sp>
              <p:nvSpPr>
                <p:cNvPr id="28694" name="AutoShape 12"/>
                <p:cNvSpPr/>
                <p:nvPr/>
              </p:nvSpPr>
              <p:spPr>
                <a:xfrm>
                  <a:off x="816" y="864"/>
                  <a:ext cx="816" cy="864"/>
                </a:xfrm>
                <a:prstGeom prst="diamond">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后组立</a:t>
                  </a:r>
                  <a:endParaRPr lang="zh-CN" altLang="en-US" sz="2400" b="0" dirty="0">
                    <a:latin typeface="楷体_GB2312" pitchFamily="49" charset="-122"/>
                  </a:endParaRPr>
                </a:p>
              </p:txBody>
            </p:sp>
            <p:sp>
              <p:nvSpPr>
                <p:cNvPr id="28695" name="Rectangle 13"/>
                <p:cNvSpPr/>
                <p:nvPr/>
              </p:nvSpPr>
              <p:spPr>
                <a:xfrm>
                  <a:off x="0" y="1296"/>
                  <a:ext cx="816" cy="52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检查</a:t>
                  </a:r>
                  <a:endParaRPr lang="zh-CN" altLang="en-US" sz="2400" b="0" dirty="0">
                    <a:latin typeface="楷体_GB2312" pitchFamily="49" charset="-122"/>
                  </a:endParaRPr>
                </a:p>
              </p:txBody>
            </p:sp>
          </p:grpSp>
        </p:grpSp>
        <p:grpSp>
          <p:nvGrpSpPr>
            <p:cNvPr id="28681" name="Group 14"/>
            <p:cNvGrpSpPr/>
            <p:nvPr/>
          </p:nvGrpSpPr>
          <p:grpSpPr>
            <a:xfrm>
              <a:off x="201" y="624"/>
              <a:ext cx="759" cy="816"/>
              <a:chOff x="0" y="0"/>
              <a:chExt cx="759" cy="816"/>
            </a:xfrm>
          </p:grpSpPr>
          <p:grpSp>
            <p:nvGrpSpPr>
              <p:cNvPr id="28682" name="Group 15"/>
              <p:cNvGrpSpPr/>
              <p:nvPr/>
            </p:nvGrpSpPr>
            <p:grpSpPr>
              <a:xfrm>
                <a:off x="39" y="0"/>
                <a:ext cx="648" cy="289"/>
                <a:chOff x="0" y="0"/>
                <a:chExt cx="648" cy="289"/>
              </a:xfrm>
            </p:grpSpPr>
            <p:sp>
              <p:nvSpPr>
                <p:cNvPr id="28688" name="AutoShape 16"/>
                <p:cNvSpPr/>
                <p:nvPr/>
              </p:nvSpPr>
              <p:spPr>
                <a:xfrm>
                  <a:off x="48" y="0"/>
                  <a:ext cx="192" cy="144"/>
                </a:xfrm>
                <a:prstGeom prst="smileyFace">
                  <a:avLst>
                    <a:gd name="adj" fmla="val -4653"/>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楷体_GB2312" pitchFamily="49" charset="-122"/>
                  </a:endParaRPr>
                </a:p>
              </p:txBody>
            </p:sp>
            <p:sp>
              <p:nvSpPr>
                <p:cNvPr id="28689" name="Arc 17"/>
                <p:cNvSpPr/>
                <p:nvPr/>
              </p:nvSpPr>
              <p:spPr>
                <a:xfrm flipV="1">
                  <a:off x="0" y="48"/>
                  <a:ext cx="287" cy="192"/>
                </a:xfrm>
                <a:custGeom>
                  <a:avLst/>
                  <a:gdLst>
                    <a:gd name="txL" fmla="*/ 0 w 43000"/>
                    <a:gd name="txT" fmla="*/ 0 h 21600"/>
                    <a:gd name="txR" fmla="*/ 43000 w 43000"/>
                    <a:gd name="txB" fmla="*/ 21600 h 21600"/>
                  </a:gdLst>
                  <a:ahLst/>
                  <a:cxnLst>
                    <a:cxn ang="0">
                      <a:pos x="0" y="166"/>
                    </a:cxn>
                    <a:cxn ang="0">
                      <a:pos x="287" y="192"/>
                    </a:cxn>
                    <a:cxn ang="0">
                      <a:pos x="143" y="192"/>
                    </a:cxn>
                  </a:cxnLst>
                  <a:rect l="txL" t="txT" r="txR" b="txB"/>
                  <a:pathLst>
                    <a:path w="43000" h="21600" fill="none">
                      <a:moveTo>
                        <a:pt x="-1" y="18669"/>
                      </a:moveTo>
                      <a:cubicBezTo>
                        <a:pt x="1464" y="7972"/>
                        <a:pt x="10602" y="-1"/>
                        <a:pt x="21400" y="0"/>
                      </a:cubicBezTo>
                      <a:cubicBezTo>
                        <a:pt x="33314" y="0"/>
                        <a:pt x="42979" y="9648"/>
                        <a:pt x="42999" y="21563"/>
                      </a:cubicBezTo>
                    </a:path>
                    <a:path w="43000" h="21600" stroke="0">
                      <a:moveTo>
                        <a:pt x="-1" y="18669"/>
                      </a:moveTo>
                      <a:cubicBezTo>
                        <a:pt x="1464" y="7972"/>
                        <a:pt x="10602" y="-1"/>
                        <a:pt x="21400" y="0"/>
                      </a:cubicBezTo>
                      <a:cubicBezTo>
                        <a:pt x="33314" y="0"/>
                        <a:pt x="42979" y="9648"/>
                        <a:pt x="42999" y="21563"/>
                      </a:cubicBezTo>
                      <a:lnTo>
                        <a:pt x="21400" y="21600"/>
                      </a:lnTo>
                      <a:close/>
                    </a:path>
                  </a:pathLst>
                </a:custGeom>
                <a:noFill/>
                <a:ln w="9525" cap="flat" cmpd="sng">
                  <a:solidFill>
                    <a:schemeClr val="tx1"/>
                  </a:solidFill>
                  <a:prstDash val="solid"/>
                  <a:round/>
                  <a:headEnd type="none" w="med" len="med"/>
                  <a:tailEnd type="none" w="med" len="med"/>
                </a:ln>
              </p:spPr>
              <p:txBody>
                <a:bodyPr wrap="none" anchor="ctr" anchorCtr="0"/>
                <a:p>
                  <a:endParaRPr lang="zh-CN" altLang="en-US" dirty="0">
                    <a:latin typeface="楷体_GB2312" pitchFamily="49" charset="-122"/>
                  </a:endParaRPr>
                </a:p>
              </p:txBody>
            </p:sp>
            <p:sp>
              <p:nvSpPr>
                <p:cNvPr id="28690" name="Arc 18"/>
                <p:cNvSpPr/>
                <p:nvPr/>
              </p:nvSpPr>
              <p:spPr>
                <a:xfrm flipH="1">
                  <a:off x="432" y="51"/>
                  <a:ext cx="216" cy="238"/>
                </a:xfrm>
                <a:custGeom>
                  <a:avLst/>
                  <a:gdLst>
                    <a:gd name="txL" fmla="*/ 0 w 23821"/>
                    <a:gd name="txT" fmla="*/ 0 h 43200"/>
                    <a:gd name="txR" fmla="*/ 23821 w 23821"/>
                    <a:gd name="txB" fmla="*/ 43200 h 43200"/>
                  </a:gdLst>
                  <a:ahLst/>
                  <a:cxnLst>
                    <a:cxn ang="0">
                      <a:pos x="20" y="0"/>
                    </a:cxn>
                    <a:cxn ang="0">
                      <a:pos x="0" y="237"/>
                    </a:cxn>
                    <a:cxn ang="0">
                      <a:pos x="20" y="119"/>
                    </a:cxn>
                  </a:cxnLst>
                  <a:rect l="txL" t="txT" r="txR" b="txB"/>
                  <a:pathLst>
                    <a:path w="23821" h="43200" fill="none">
                      <a:moveTo>
                        <a:pt x="2220" y="0"/>
                      </a:moveTo>
                      <a:cubicBezTo>
                        <a:pt x="14150" y="0"/>
                        <a:pt x="23821" y="9670"/>
                        <a:pt x="23821" y="21600"/>
                      </a:cubicBezTo>
                      <a:cubicBezTo>
                        <a:pt x="23821" y="33529"/>
                        <a:pt x="14150" y="43200"/>
                        <a:pt x="2221" y="43200"/>
                      </a:cubicBezTo>
                      <a:cubicBezTo>
                        <a:pt x="1479" y="43200"/>
                        <a:pt x="737" y="43161"/>
                        <a:pt x="0" y="43085"/>
                      </a:cubicBezTo>
                    </a:path>
                    <a:path w="23821" h="43200" stroke="0">
                      <a:moveTo>
                        <a:pt x="2220" y="0"/>
                      </a:moveTo>
                      <a:cubicBezTo>
                        <a:pt x="14150" y="0"/>
                        <a:pt x="23821" y="9670"/>
                        <a:pt x="23821" y="21600"/>
                      </a:cubicBezTo>
                      <a:cubicBezTo>
                        <a:pt x="23821" y="33529"/>
                        <a:pt x="14150" y="43200"/>
                        <a:pt x="2221" y="43200"/>
                      </a:cubicBezTo>
                      <a:cubicBezTo>
                        <a:pt x="1479" y="43200"/>
                        <a:pt x="737" y="43161"/>
                        <a:pt x="0" y="43085"/>
                      </a:cubicBezTo>
                      <a:lnTo>
                        <a:pt x="2221" y="21600"/>
                      </a:lnTo>
                      <a:close/>
                    </a:path>
                  </a:pathLst>
                </a:custGeom>
                <a:noFill/>
                <a:ln w="9525" cap="flat" cmpd="sng">
                  <a:solidFill>
                    <a:schemeClr val="tx1"/>
                  </a:solidFill>
                  <a:prstDash val="solid"/>
                  <a:round/>
                  <a:headEnd type="none" w="med" len="med"/>
                  <a:tailEnd type="none" w="med" len="med"/>
                </a:ln>
              </p:spPr>
              <p:txBody>
                <a:bodyPr wrap="none" anchor="ctr" anchorCtr="0"/>
                <a:p>
                  <a:endParaRPr lang="zh-CN" altLang="en-US" dirty="0">
                    <a:latin typeface="楷体_GB2312" pitchFamily="49" charset="-122"/>
                  </a:endParaRPr>
                </a:p>
              </p:txBody>
            </p:sp>
          </p:grpSp>
          <p:grpSp>
            <p:nvGrpSpPr>
              <p:cNvPr id="28683" name="Group 19"/>
              <p:cNvGrpSpPr/>
              <p:nvPr/>
            </p:nvGrpSpPr>
            <p:grpSpPr>
              <a:xfrm>
                <a:off x="0" y="384"/>
                <a:ext cx="759" cy="432"/>
                <a:chOff x="0" y="0"/>
                <a:chExt cx="759" cy="432"/>
              </a:xfrm>
            </p:grpSpPr>
            <p:sp>
              <p:nvSpPr>
                <p:cNvPr id="28684" name="AutoShape 20"/>
                <p:cNvSpPr/>
                <p:nvPr/>
              </p:nvSpPr>
              <p:spPr>
                <a:xfrm>
                  <a:off x="87" y="192"/>
                  <a:ext cx="192" cy="144"/>
                </a:xfrm>
                <a:prstGeom prst="smileyFace">
                  <a:avLst>
                    <a:gd name="adj" fmla="val 4653"/>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楷体_GB2312" pitchFamily="49" charset="-122"/>
                  </a:endParaRPr>
                </a:p>
              </p:txBody>
            </p:sp>
            <p:sp>
              <p:nvSpPr>
                <p:cNvPr id="28685" name="AutoShape 21"/>
                <p:cNvSpPr/>
                <p:nvPr/>
              </p:nvSpPr>
              <p:spPr>
                <a:xfrm>
                  <a:off x="567" y="48"/>
                  <a:ext cx="192" cy="144"/>
                </a:xfrm>
                <a:prstGeom prst="smileyFace">
                  <a:avLst>
                    <a:gd name="adj" fmla="val 4653"/>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楷体_GB2312" pitchFamily="49" charset="-122"/>
                  </a:endParaRPr>
                </a:p>
              </p:txBody>
            </p:sp>
            <p:sp>
              <p:nvSpPr>
                <p:cNvPr id="28686" name="Arc 22"/>
                <p:cNvSpPr/>
                <p:nvPr/>
              </p:nvSpPr>
              <p:spPr>
                <a:xfrm flipH="1">
                  <a:off x="471" y="0"/>
                  <a:ext cx="216" cy="238"/>
                </a:xfrm>
                <a:custGeom>
                  <a:avLst/>
                  <a:gdLst>
                    <a:gd name="txL" fmla="*/ 0 w 23821"/>
                    <a:gd name="txT" fmla="*/ 0 h 43200"/>
                    <a:gd name="txR" fmla="*/ 23821 w 23821"/>
                    <a:gd name="txB" fmla="*/ 43200 h 43200"/>
                  </a:gdLst>
                  <a:ahLst/>
                  <a:cxnLst>
                    <a:cxn ang="0">
                      <a:pos x="20" y="0"/>
                    </a:cxn>
                    <a:cxn ang="0">
                      <a:pos x="0" y="237"/>
                    </a:cxn>
                    <a:cxn ang="0">
                      <a:pos x="20" y="119"/>
                    </a:cxn>
                  </a:cxnLst>
                  <a:rect l="txL" t="txT" r="txR" b="txB"/>
                  <a:pathLst>
                    <a:path w="23821" h="43200" fill="none">
                      <a:moveTo>
                        <a:pt x="2220" y="0"/>
                      </a:moveTo>
                      <a:cubicBezTo>
                        <a:pt x="14150" y="0"/>
                        <a:pt x="23821" y="9670"/>
                        <a:pt x="23821" y="21600"/>
                      </a:cubicBezTo>
                      <a:cubicBezTo>
                        <a:pt x="23821" y="33529"/>
                        <a:pt x="14150" y="43200"/>
                        <a:pt x="2221" y="43200"/>
                      </a:cubicBezTo>
                      <a:cubicBezTo>
                        <a:pt x="1479" y="43200"/>
                        <a:pt x="737" y="43161"/>
                        <a:pt x="0" y="43085"/>
                      </a:cubicBezTo>
                    </a:path>
                    <a:path w="23821" h="43200" stroke="0">
                      <a:moveTo>
                        <a:pt x="2220" y="0"/>
                      </a:moveTo>
                      <a:cubicBezTo>
                        <a:pt x="14150" y="0"/>
                        <a:pt x="23821" y="9670"/>
                        <a:pt x="23821" y="21600"/>
                      </a:cubicBezTo>
                      <a:cubicBezTo>
                        <a:pt x="23821" y="33529"/>
                        <a:pt x="14150" y="43200"/>
                        <a:pt x="2221" y="43200"/>
                      </a:cubicBezTo>
                      <a:cubicBezTo>
                        <a:pt x="1479" y="43200"/>
                        <a:pt x="737" y="43161"/>
                        <a:pt x="0" y="43085"/>
                      </a:cubicBezTo>
                      <a:lnTo>
                        <a:pt x="2221" y="21600"/>
                      </a:lnTo>
                      <a:close/>
                    </a:path>
                  </a:pathLst>
                </a:custGeom>
                <a:noFill/>
                <a:ln w="9525" cap="flat" cmpd="sng">
                  <a:solidFill>
                    <a:schemeClr val="tx1"/>
                  </a:solidFill>
                  <a:prstDash val="solid"/>
                  <a:round/>
                  <a:headEnd type="none" w="med" len="med"/>
                  <a:tailEnd type="none" w="med" len="med"/>
                </a:ln>
              </p:spPr>
              <p:txBody>
                <a:bodyPr wrap="none" anchor="ctr" anchorCtr="0"/>
                <a:p>
                  <a:endParaRPr lang="zh-CN" altLang="en-US" dirty="0">
                    <a:latin typeface="楷体_GB2312" pitchFamily="49" charset="-122"/>
                  </a:endParaRPr>
                </a:p>
              </p:txBody>
            </p:sp>
            <p:sp>
              <p:nvSpPr>
                <p:cNvPr id="28687" name="Arc 23"/>
                <p:cNvSpPr/>
                <p:nvPr/>
              </p:nvSpPr>
              <p:spPr>
                <a:xfrm>
                  <a:off x="0" y="96"/>
                  <a:ext cx="367" cy="336"/>
                </a:xfrm>
                <a:custGeom>
                  <a:avLst/>
                  <a:gdLst>
                    <a:gd name="txL" fmla="*/ 0 w 38934"/>
                    <a:gd name="txT" fmla="*/ 0 h 21600"/>
                    <a:gd name="txR" fmla="*/ 38934 w 38934"/>
                    <a:gd name="txB" fmla="*/ 21600 h 21600"/>
                  </a:gdLst>
                  <a:ahLst/>
                  <a:cxnLst>
                    <a:cxn ang="0">
                      <a:pos x="0" y="192"/>
                    </a:cxn>
                    <a:cxn ang="0">
                      <a:pos x="367" y="189"/>
                    </a:cxn>
                    <a:cxn ang="0">
                      <a:pos x="184" y="336"/>
                    </a:cxn>
                  </a:cxnLst>
                  <a:rect l="txL" t="txT" r="txR" b="txB"/>
                  <a:pathLst>
                    <a:path w="38934" h="21600" fill="none">
                      <a:moveTo>
                        <a:pt x="-1" y="12310"/>
                      </a:moveTo>
                      <a:cubicBezTo>
                        <a:pt x="3581" y="4790"/>
                        <a:pt x="11169" y="-1"/>
                        <a:pt x="19500" y="0"/>
                      </a:cubicBezTo>
                      <a:cubicBezTo>
                        <a:pt x="27774" y="0"/>
                        <a:pt x="35322" y="4727"/>
                        <a:pt x="38933" y="12172"/>
                      </a:cubicBezTo>
                    </a:path>
                    <a:path w="38934" h="21600" stroke="0">
                      <a:moveTo>
                        <a:pt x="-1" y="12310"/>
                      </a:moveTo>
                      <a:cubicBezTo>
                        <a:pt x="3581" y="4790"/>
                        <a:pt x="11169" y="-1"/>
                        <a:pt x="19500" y="0"/>
                      </a:cubicBezTo>
                      <a:cubicBezTo>
                        <a:pt x="27774" y="0"/>
                        <a:pt x="35322" y="4727"/>
                        <a:pt x="38933" y="12172"/>
                      </a:cubicBezTo>
                      <a:lnTo>
                        <a:pt x="19500" y="21600"/>
                      </a:lnTo>
                      <a:close/>
                    </a:path>
                  </a:pathLst>
                </a:custGeom>
                <a:noFill/>
                <a:ln w="9525" cap="flat" cmpd="sng">
                  <a:solidFill>
                    <a:schemeClr val="tx1"/>
                  </a:solidFill>
                  <a:prstDash val="solid"/>
                  <a:round/>
                  <a:headEnd type="none" w="med" len="med"/>
                  <a:tailEnd type="none" w="med" len="med"/>
                </a:ln>
              </p:spPr>
              <p:txBody>
                <a:bodyPr wrap="none" anchor="ctr" anchorCtr="0"/>
                <a:p>
                  <a:endParaRPr lang="zh-CN" altLang="en-US" dirty="0">
                    <a:latin typeface="楷体_GB2312" pitchFamily="49" charset="-122"/>
                  </a:endParaRPr>
                </a:p>
              </p:txBody>
            </p:sp>
          </p:gr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Rot="1"/>
          </p:cNvSpPr>
          <p:nvPr>
            <p:ph type="title"/>
          </p:nvPr>
        </p:nvSpPr>
        <p:spPr>
          <a:xfrm>
            <a:off x="457200" y="228600"/>
            <a:ext cx="8540750" cy="1143000"/>
          </a:xfrm>
          <a:ln/>
        </p:spPr>
        <p:txBody>
          <a:bodyPr vert="horz" wrap="square" lIns="91440" tIns="45720" rIns="91440" bIns="45720" anchor="ctr" anchorCtr="0"/>
          <a:p>
            <a:pPr eaLnBrk="1" hangingPunct="1"/>
            <a:r>
              <a:rPr lang="zh-CN" altLang="en-US" sz="4000" b="1" dirty="0">
                <a:solidFill>
                  <a:srgbClr val="BB18CC"/>
                </a:solidFill>
              </a:rPr>
              <a:t>☆练习</a:t>
            </a:r>
            <a:r>
              <a:rPr lang="en-US" altLang="zh-CN" sz="4000" b="1" dirty="0">
                <a:solidFill>
                  <a:srgbClr val="BB18CC"/>
                </a:solidFill>
              </a:rPr>
              <a:t>ΦBL(</a:t>
            </a:r>
            <a:r>
              <a:rPr lang="zh-CN" altLang="en-US" sz="4000" b="1" dirty="0">
                <a:solidFill>
                  <a:srgbClr val="BB18CC"/>
                </a:solidFill>
              </a:rPr>
              <a:t>平衡损失</a:t>
            </a:r>
            <a:r>
              <a:rPr lang="en-US" altLang="zh-CN" sz="4000" b="1" dirty="0">
                <a:solidFill>
                  <a:srgbClr val="BB18CC"/>
                </a:solidFill>
              </a:rPr>
              <a:t>)</a:t>
            </a:r>
            <a:r>
              <a:rPr lang="zh-CN" altLang="en-US" sz="4000" b="1" dirty="0">
                <a:solidFill>
                  <a:srgbClr val="BB18CC"/>
                </a:solidFill>
              </a:rPr>
              <a:t>的计算</a:t>
            </a:r>
            <a:endParaRPr lang="zh-CN" altLang="en-US" sz="4000" b="1" dirty="0">
              <a:solidFill>
                <a:srgbClr val="BB18CC"/>
              </a:solidFill>
            </a:endParaRPr>
          </a:p>
        </p:txBody>
      </p:sp>
      <p:graphicFrame>
        <p:nvGraphicFramePr>
          <p:cNvPr id="29699" name="表格占位符 29698"/>
          <p:cNvGraphicFramePr/>
          <p:nvPr>
            <p:ph type="tbl" idx="1"/>
          </p:nvPr>
        </p:nvGraphicFramePr>
        <p:xfrm>
          <a:off x="533400" y="1371600"/>
          <a:ext cx="8229600" cy="5299075"/>
        </p:xfrm>
        <a:graphic>
          <a:graphicData uri="http://schemas.openxmlformats.org/drawingml/2006/table">
            <a:tbl>
              <a:tblPr/>
              <a:tblGrid>
                <a:gridCol w="561975"/>
                <a:gridCol w="1535113"/>
                <a:gridCol w="492125"/>
                <a:gridCol w="1192212"/>
                <a:gridCol w="444500"/>
                <a:gridCol w="1584325"/>
                <a:gridCol w="460375"/>
                <a:gridCol w="1511300"/>
                <a:gridCol w="447675"/>
              </a:tblGrid>
              <a:tr h="731838">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b"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1</a:t>
                      </a:r>
                      <a:r>
                        <a:rPr lang="zh-CN" altLang="en-US" sz="1400" dirty="0">
                          <a:latin typeface="宋体" panose="02010600030101010101" pitchFamily="2" charset="-122"/>
                          <a:ea typeface="宋体" panose="02010600030101010101" pitchFamily="2" charset="-122"/>
                        </a:rPr>
                        <a:t>工程</a:t>
                      </a:r>
                      <a:endParaRPr lang="zh-CN" altLang="en-US" sz="1400" dirty="0">
                        <a:latin typeface="宋体" panose="02010600030101010101" pitchFamily="2" charset="-122"/>
                        <a:ea typeface="宋体" panose="02010600030101010101" pitchFamily="2" charset="-122"/>
                      </a:endParaRPr>
                    </a:p>
                    <a:p>
                      <a:pPr lvl="0" eaLnBrk="1" fontAlgn="ctr" hangingPunct="1">
                        <a:buNone/>
                      </a:pPr>
                      <a:endParaRPr lang="zh-CN" altLang="en-US" sz="1400" dirty="0">
                        <a:latin typeface="宋体" panose="02010600030101010101" pitchFamily="2" charset="-122"/>
                        <a:ea typeface="宋体" panose="02010600030101010101" pitchFamily="2" charset="-122"/>
                      </a:endParaRPr>
                    </a:p>
                    <a:p>
                      <a:pPr lvl="0" eaLnBrk="1" fontAlgn="ctr" hangingPunct="1">
                        <a:buNone/>
                      </a:pPr>
                      <a:r>
                        <a:rPr lang="zh-CN" altLang="en-US" sz="1400" dirty="0">
                          <a:latin typeface="宋体" panose="02010600030101010101" pitchFamily="2" charset="-122"/>
                          <a:ea typeface="宋体" panose="02010600030101010101" pitchFamily="2" charset="-122"/>
                        </a:rPr>
                        <a:t>焊接</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秒</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2</a:t>
                      </a:r>
                      <a:r>
                        <a:rPr lang="zh-CN" altLang="en-US" sz="1400" dirty="0">
                          <a:latin typeface="宋体" panose="02010600030101010101" pitchFamily="2" charset="-122"/>
                          <a:ea typeface="宋体" panose="02010600030101010101" pitchFamily="2" charset="-122"/>
                        </a:rPr>
                        <a:t>工程</a:t>
                      </a:r>
                      <a:br>
                        <a:rPr lang="zh-CN" altLang="en-US" sz="1400" dirty="0">
                          <a:latin typeface="宋体" panose="02010600030101010101" pitchFamily="2" charset="-122"/>
                          <a:ea typeface="宋体" panose="02010600030101010101" pitchFamily="2" charset="-122"/>
                        </a:rPr>
                      </a:br>
                      <a:endParaRPr lang="zh-CN" altLang="en-US" sz="1400" dirty="0">
                        <a:latin typeface="宋体" panose="02010600030101010101" pitchFamily="2" charset="-122"/>
                        <a:ea typeface="宋体" panose="02010600030101010101" pitchFamily="2" charset="-122"/>
                      </a:endParaRPr>
                    </a:p>
                    <a:p>
                      <a:pPr lvl="0" eaLnBrk="1" fontAlgn="ctr" hangingPunct="1">
                        <a:buNone/>
                      </a:pPr>
                      <a:r>
                        <a:rPr lang="zh-CN" altLang="en-US" sz="1400" dirty="0">
                          <a:latin typeface="宋体" panose="02010600030101010101" pitchFamily="2" charset="-122"/>
                          <a:ea typeface="宋体" panose="02010600030101010101" pitchFamily="2" charset="-122"/>
                        </a:rPr>
                        <a:t>前组立</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秒</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3</a:t>
                      </a:r>
                      <a:r>
                        <a:rPr lang="zh-CN" altLang="en-US" sz="1400" dirty="0">
                          <a:latin typeface="宋体" panose="02010600030101010101" pitchFamily="2" charset="-122"/>
                          <a:ea typeface="宋体" panose="02010600030101010101" pitchFamily="2" charset="-122"/>
                        </a:rPr>
                        <a:t>工程</a:t>
                      </a:r>
                      <a:br>
                        <a:rPr lang="zh-CN" altLang="en-US" sz="1400" dirty="0">
                          <a:latin typeface="宋体" panose="02010600030101010101" pitchFamily="2" charset="-122"/>
                          <a:ea typeface="宋体" panose="02010600030101010101" pitchFamily="2" charset="-122"/>
                        </a:rPr>
                      </a:br>
                      <a:endParaRPr lang="zh-CN" altLang="en-US" sz="1400" dirty="0">
                        <a:latin typeface="宋体" panose="02010600030101010101" pitchFamily="2" charset="-122"/>
                        <a:ea typeface="宋体" panose="02010600030101010101" pitchFamily="2" charset="-122"/>
                      </a:endParaRPr>
                    </a:p>
                    <a:p>
                      <a:pPr lvl="0" eaLnBrk="1" fontAlgn="ctr" hangingPunct="1">
                        <a:buNone/>
                      </a:pPr>
                      <a:r>
                        <a:rPr lang="zh-CN" altLang="en-US" sz="1400" dirty="0">
                          <a:latin typeface="宋体" panose="02010600030101010101" pitchFamily="2" charset="-122"/>
                          <a:ea typeface="宋体" panose="02010600030101010101" pitchFamily="2" charset="-122"/>
                        </a:rPr>
                        <a:t>后组立</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秒</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4</a:t>
                      </a:r>
                      <a:r>
                        <a:rPr lang="zh-CN" altLang="en-US" sz="1400" dirty="0">
                          <a:latin typeface="宋体" panose="02010600030101010101" pitchFamily="2" charset="-122"/>
                          <a:ea typeface="宋体" panose="02010600030101010101" pitchFamily="2" charset="-122"/>
                        </a:rPr>
                        <a:t>工程</a:t>
                      </a:r>
                      <a:br>
                        <a:rPr lang="zh-CN" altLang="en-US" sz="1400" dirty="0">
                          <a:latin typeface="宋体" panose="02010600030101010101" pitchFamily="2" charset="-122"/>
                          <a:ea typeface="宋体" panose="02010600030101010101" pitchFamily="2" charset="-122"/>
                        </a:rPr>
                      </a:br>
                      <a:endParaRPr lang="zh-CN" altLang="en-US" sz="1400" dirty="0">
                        <a:latin typeface="宋体" panose="02010600030101010101" pitchFamily="2" charset="-122"/>
                        <a:ea typeface="宋体" panose="02010600030101010101" pitchFamily="2" charset="-122"/>
                      </a:endParaRPr>
                    </a:p>
                    <a:p>
                      <a:pPr lvl="0" eaLnBrk="1" fontAlgn="ctr" hangingPunct="1">
                        <a:buNone/>
                      </a:pPr>
                      <a:r>
                        <a:rPr lang="zh-CN" altLang="en-US" sz="1400" dirty="0">
                          <a:latin typeface="宋体" panose="02010600030101010101" pitchFamily="2" charset="-122"/>
                          <a:ea typeface="宋体" panose="02010600030101010101" pitchFamily="2" charset="-122"/>
                        </a:rPr>
                        <a:t>检查</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秒</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4350">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1</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-1</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-8</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-13</a:t>
                      </a:r>
                      <a:endParaRPr lang="en-US" altLang="zh-CN" sz="1400" dirty="0">
                        <a:latin typeface="Arial" panose="020B0604020202020204" pitchFamily="34" charset="0"/>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10</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装置设备</a:t>
                      </a:r>
                      <a:r>
                        <a:rPr lang="en-US" altLang="zh-CN" sz="1400" dirty="0">
                          <a:latin typeface="宋体" panose="02010600030101010101" pitchFamily="2" charset="-122"/>
                          <a:ea typeface="宋体" panose="02010600030101010101" pitchFamily="2" charset="-122"/>
                        </a:rPr>
                        <a:t>-17</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27100">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2</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-2</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-9</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装置设备</a:t>
                      </a:r>
                      <a:r>
                        <a:rPr lang="en-US" altLang="zh-CN" sz="1400" dirty="0">
                          <a:latin typeface="宋体" panose="02010600030101010101" pitchFamily="2" charset="-122"/>
                          <a:ea typeface="宋体" panose="02010600030101010101" pitchFamily="2" charset="-122"/>
                        </a:rPr>
                        <a:t>-14</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检查机</a:t>
                      </a:r>
                      <a:r>
                        <a:rPr lang="en-US" altLang="zh-CN" sz="1400" dirty="0">
                          <a:latin typeface="宋体" panose="02010600030101010101" pitchFamily="2" charset="-122"/>
                          <a:ea typeface="宋体" panose="02010600030101010101" pitchFamily="2" charset="-122"/>
                        </a:rPr>
                        <a:t>Machine </a:t>
                      </a:r>
                      <a:endParaRPr lang="en-US" altLang="zh-CN" sz="1400" dirty="0">
                        <a:latin typeface="宋体" panose="02010600030101010101" pitchFamily="2" charset="-122"/>
                        <a:ea typeface="宋体" panose="02010600030101010101" pitchFamily="2" charset="-122"/>
                      </a:endParaRPr>
                    </a:p>
                    <a:p>
                      <a:pPr lvl="0" algn="l" eaLnBrk="1" fontAlgn="ctr" hangingPunct="1">
                        <a:buNone/>
                      </a:pPr>
                      <a:r>
                        <a:rPr lang="en-US" altLang="zh-CN" sz="1400" dirty="0">
                          <a:latin typeface="宋体" panose="02010600030101010101" pitchFamily="2" charset="-122"/>
                          <a:ea typeface="宋体" panose="02010600030101010101" pitchFamily="2" charset="-122"/>
                        </a:rPr>
                        <a:t>Time(</a:t>
                      </a:r>
                      <a:r>
                        <a:rPr lang="zh-CN" altLang="en-US" sz="1400" dirty="0">
                          <a:latin typeface="宋体" panose="02010600030101010101" pitchFamily="2" charset="-122"/>
                          <a:ea typeface="宋体" panose="02010600030101010101" pitchFamily="2" charset="-122"/>
                        </a:rPr>
                        <a:t>机器时间</a:t>
                      </a:r>
                      <a:r>
                        <a:rPr lang="en-US" altLang="zh-CN" sz="1400" dirty="0">
                          <a:latin typeface="宋体" panose="02010600030101010101" pitchFamily="2" charset="-122"/>
                          <a:ea typeface="宋体" panose="02010600030101010101" pitchFamily="2" charset="-122"/>
                        </a:rPr>
                        <a:t>)-18</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20</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1837">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装置设备</a:t>
                      </a: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-10</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紧螺丝</a:t>
                      </a:r>
                      <a:r>
                        <a:rPr lang="en-US" altLang="zh-CN" sz="1400" dirty="0">
                          <a:latin typeface="宋体" panose="02010600030101010101" pitchFamily="2" charset="-122"/>
                          <a:ea typeface="宋体" panose="02010600030101010101" pitchFamily="2" charset="-122"/>
                        </a:rPr>
                        <a:t>Machine </a:t>
                      </a:r>
                      <a:endParaRPr lang="en-US" altLang="zh-CN" sz="1400" dirty="0">
                        <a:latin typeface="宋体" panose="02010600030101010101" pitchFamily="2" charset="-122"/>
                        <a:ea typeface="宋体" panose="02010600030101010101" pitchFamily="2" charset="-122"/>
                      </a:endParaRPr>
                    </a:p>
                    <a:p>
                      <a:pPr lvl="0" algn="l" eaLnBrk="1" fontAlgn="ctr" hangingPunct="1">
                        <a:buNone/>
                      </a:pPr>
                      <a:r>
                        <a:rPr lang="en-US" altLang="zh-CN" sz="1400" dirty="0">
                          <a:latin typeface="宋体" panose="02010600030101010101" pitchFamily="2" charset="-122"/>
                          <a:ea typeface="宋体" panose="02010600030101010101" pitchFamily="2" charset="-122"/>
                        </a:rPr>
                        <a:t>Time(</a:t>
                      </a:r>
                      <a:r>
                        <a:rPr lang="zh-CN" altLang="en-US" sz="1400" dirty="0">
                          <a:latin typeface="宋体" panose="02010600030101010101" pitchFamily="2" charset="-122"/>
                          <a:ea typeface="宋体" panose="02010600030101010101" pitchFamily="2" charset="-122"/>
                        </a:rPr>
                        <a:t>机器时间</a:t>
                      </a:r>
                      <a:r>
                        <a:rPr lang="en-US" altLang="zh-CN" sz="1400" dirty="0">
                          <a:latin typeface="宋体" panose="02010600030101010101" pitchFamily="2" charset="-122"/>
                          <a:ea typeface="宋体" panose="02010600030101010101" pitchFamily="2" charset="-122"/>
                        </a:rPr>
                        <a:t>)</a:t>
                      </a:r>
                      <a:endParaRPr lang="en-US" altLang="zh-CN" sz="1400" dirty="0">
                        <a:latin typeface="宋体" panose="02010600030101010101" pitchFamily="2" charset="-122"/>
                        <a:ea typeface="宋体" panose="02010600030101010101" pitchFamily="2" charset="-122"/>
                      </a:endParaRPr>
                    </a:p>
                    <a:p>
                      <a:pPr lvl="0" algn="l" eaLnBrk="1" fontAlgn="ctr" hangingPunct="1">
                        <a:buNone/>
                      </a:pPr>
                      <a:r>
                        <a:rPr lang="en-US" altLang="zh-CN" sz="1400" dirty="0">
                          <a:latin typeface="宋体" panose="02010600030101010101" pitchFamily="2" charset="-122"/>
                          <a:ea typeface="宋体" panose="02010600030101010101" pitchFamily="2" charset="-122"/>
                        </a:rPr>
                        <a:t>-15</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5</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外观检查</a:t>
                      </a:r>
                      <a:r>
                        <a:rPr lang="en-US" altLang="zh-CN" sz="1400" dirty="0">
                          <a:latin typeface="宋体" panose="02010600030101010101" pitchFamily="2" charset="-122"/>
                          <a:ea typeface="宋体" panose="02010600030101010101" pitchFamily="2" charset="-122"/>
                        </a:rPr>
                        <a:t>-19</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10</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1838">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焊接</a:t>
                      </a:r>
                      <a:r>
                        <a:rPr lang="en-US" altLang="zh-CN" sz="1400" dirty="0">
                          <a:latin typeface="宋体" panose="02010600030101010101" pitchFamily="2" charset="-122"/>
                          <a:ea typeface="宋体" panose="02010600030101010101" pitchFamily="2" charset="-122"/>
                        </a:rPr>
                        <a:t>Machine </a:t>
                      </a:r>
                      <a:endParaRPr lang="en-US" altLang="zh-CN" sz="1400" dirty="0">
                        <a:latin typeface="宋体" panose="02010600030101010101" pitchFamily="2" charset="-122"/>
                        <a:ea typeface="宋体" panose="02010600030101010101" pitchFamily="2" charset="-122"/>
                      </a:endParaRPr>
                    </a:p>
                    <a:p>
                      <a:pPr lvl="0" algn="l" eaLnBrk="1" fontAlgn="ctr" hangingPunct="1">
                        <a:buNone/>
                      </a:pPr>
                      <a:r>
                        <a:rPr lang="en-US" altLang="zh-CN" sz="1400" dirty="0">
                          <a:latin typeface="宋体" panose="02010600030101010101" pitchFamily="2" charset="-122"/>
                          <a:ea typeface="宋体" panose="02010600030101010101" pitchFamily="2" charset="-122"/>
                        </a:rPr>
                        <a:t>Time(</a:t>
                      </a:r>
                      <a:r>
                        <a:rPr lang="zh-CN" altLang="en-US" sz="1400" dirty="0">
                          <a:latin typeface="宋体" panose="02010600030101010101" pitchFamily="2" charset="-122"/>
                          <a:ea typeface="宋体" panose="02010600030101010101" pitchFamily="2" charset="-122"/>
                        </a:rPr>
                        <a:t>等待焊接</a:t>
                      </a:r>
                      <a:r>
                        <a:rPr lang="en-US" altLang="zh-CN" sz="1400" dirty="0">
                          <a:latin typeface="宋体" panose="02010600030101010101" pitchFamily="2" charset="-122"/>
                          <a:ea typeface="宋体" panose="02010600030101010101" pitchFamily="2" charset="-122"/>
                        </a:rPr>
                        <a:t>)</a:t>
                      </a:r>
                      <a:endParaRPr lang="en-US" altLang="zh-CN" sz="1400" dirty="0">
                        <a:latin typeface="宋体" panose="02010600030101010101" pitchFamily="2" charset="-122"/>
                        <a:ea typeface="宋体" panose="02010600030101010101" pitchFamily="2" charset="-122"/>
                      </a:endParaRPr>
                    </a:p>
                    <a:p>
                      <a:pPr lvl="0" algn="l" eaLnBrk="1" fontAlgn="ctr" hangingPunct="1">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5</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-11</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-16</a:t>
                      </a:r>
                      <a:endParaRPr lang="en-US" altLang="zh-CN" sz="1400" dirty="0">
                        <a:latin typeface="Arial" panose="020B0604020202020204" pitchFamily="34" charset="0"/>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10</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5937">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5</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-5</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-12</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5913">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5912">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7</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部品安装</a:t>
                      </a:r>
                      <a:r>
                        <a:rPr lang="en-US" altLang="zh-CN" sz="1400" dirty="0">
                          <a:latin typeface="宋体" panose="02010600030101010101" pitchFamily="2" charset="-122"/>
                          <a:ea typeface="宋体" panose="02010600030101010101" pitchFamily="2" charset="-122"/>
                        </a:rPr>
                        <a:t>-7</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4350">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b"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合    计</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28</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30</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algn="l"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28</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zh-CN" altLang="en-US" sz="1400" dirty="0">
                          <a:latin typeface="宋体" panose="02010600030101010101" pitchFamily="2" charset="-122"/>
                          <a:ea typeface="宋体" panose="02010600030101010101" pitchFamily="2" charset="-122"/>
                        </a:rPr>
                        <a:t>　</a:t>
                      </a:r>
                      <a:endParaRPr lang="zh-CN" altLang="en-US"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defRPr>
                      </a:lvl1pPr>
                      <a:lvl2pPr marL="457200" lvl="1"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stStyle>
                    <a:p>
                      <a:pPr lvl="0" eaLnBrk="1" fontAlgn="ctr" hangingPunct="1">
                        <a:buNone/>
                      </a:pPr>
                      <a:r>
                        <a:rPr lang="en-US" altLang="zh-CN" sz="1400" dirty="0">
                          <a:latin typeface="宋体" panose="02010600030101010101" pitchFamily="2" charset="-122"/>
                          <a:ea typeface="宋体" panose="02010600030101010101" pitchFamily="2" charset="-122"/>
                        </a:rPr>
                        <a:t>33</a:t>
                      </a:r>
                      <a:endParaRPr lang="en-US" altLang="zh-CN" sz="1400" dirty="0">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1" name="Rectangle 6" descr="浅色横线"/>
          <p:cNvSpPr>
            <a:spLocks noChangeArrowheads="1"/>
          </p:cNvSpPr>
          <p:nvPr/>
        </p:nvSpPr>
        <p:spPr bwMode="auto">
          <a:xfrm>
            <a:off x="685800" y="1054100"/>
            <a:ext cx="4318000" cy="506413"/>
          </a:xfrm>
          <a:prstGeom prst="rect">
            <a:avLst/>
          </a:prstGeom>
          <a:blipFill dpi="0" rotWithShape="0">
            <a:blip r:embed="rId1"/>
            <a:srcRect/>
            <a:tile tx="0" ty="0" sx="100000" sy="100000" flip="none" algn="tl"/>
          </a:blipFill>
          <a:ln w="19050">
            <a:solidFill>
              <a:schemeClr val="tx2"/>
            </a:solid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zh-CN" altLang="en-US" sz="26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n-cs"/>
              </a:rPr>
              <a:t>4.成组技术（单元式）布局</a:t>
            </a: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3492" name="Text Box 9"/>
          <p:cNvSpPr txBox="1">
            <a:spLocks noChangeArrowheads="1"/>
          </p:cNvSpPr>
          <p:nvPr/>
        </p:nvSpPr>
        <p:spPr bwMode="auto">
          <a:xfrm>
            <a:off x="684213" y="2349500"/>
            <a:ext cx="7559675" cy="1928813"/>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布局特点：</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  把完成一组相似零件的所有或极大部分加工工序的多种机床组成机器群，以此为一个单元，再在其周围配置其他必要设备一种布置形式。</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p:txBody>
      </p:sp>
      <p:pic>
        <p:nvPicPr>
          <p:cNvPr id="63493" name="Picture 11" descr="0013">
            <a:hlinkClick r:id="rId2" action="ppaction://hlinksldjump"/>
          </p:cNvPr>
          <p:cNvPicPr>
            <a:picLocks noChangeAspect="1"/>
          </p:cNvPicPr>
          <p:nvPr/>
        </p:nvPicPr>
        <p:blipFill>
          <a:blip r:embed="rId3"/>
          <a:stretch>
            <a:fillRect/>
          </a:stretch>
        </p:blipFill>
        <p:spPr>
          <a:xfrm>
            <a:off x="323850" y="6021388"/>
            <a:ext cx="647700" cy="6175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0-#ppt_w/2"/>
                                          </p:val>
                                        </p:tav>
                                        <p:tav tm="100000">
                                          <p:val>
                                            <p:strVal val="#ppt_x"/>
                                          </p:val>
                                        </p:tav>
                                      </p:tavLst>
                                    </p:anim>
                                    <p:anim calcmode="lin" valueType="num">
                                      <p:cBhvr additive="base">
                                        <p:cTn id="8" dur="500" fill="hold"/>
                                        <p:tgtEl>
                                          <p:spTgt spid="634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63492">
                                            <p:txEl>
                                              <p:charRg st="0" end="6"/>
                                            </p:txEl>
                                          </p:spTgt>
                                        </p:tgtEl>
                                        <p:attrNameLst>
                                          <p:attrName>style.visibility</p:attrName>
                                        </p:attrNameLst>
                                      </p:cBhvr>
                                      <p:to>
                                        <p:strVal val="visible"/>
                                      </p:to>
                                    </p:set>
                                    <p:animEffect transition="in" filter="slide(fromRight)">
                                      <p:cBhvr>
                                        <p:cTn id="13" dur="500"/>
                                        <p:tgtEl>
                                          <p:spTgt spid="63492">
                                            <p:txEl>
                                              <p:charRg st="0"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63492">
                                            <p:txEl>
                                              <p:charRg st="6" end="69"/>
                                            </p:txEl>
                                          </p:spTgt>
                                        </p:tgtEl>
                                        <p:attrNameLst>
                                          <p:attrName>style.visibility</p:attrName>
                                        </p:attrNameLst>
                                      </p:cBhvr>
                                      <p:to>
                                        <p:strVal val="visible"/>
                                      </p:to>
                                    </p:set>
                                    <p:animEffect transition="in" filter="slide(fromRight)">
                                      <p:cBhvr>
                                        <p:cTn id="18" dur="500"/>
                                        <p:tgtEl>
                                          <p:spTgt spid="63492">
                                            <p:txEl>
                                              <p:charRg st="6" end="6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63493"/>
                                        </p:tgtEl>
                                        <p:attrNameLst>
                                          <p:attrName>style.visibility</p:attrName>
                                        </p:attrNameLst>
                                      </p:cBhvr>
                                      <p:to>
                                        <p:strVal val="visible"/>
                                      </p:to>
                                    </p:set>
                                    <p:animEffect transition="in" filter="slide(fromBottom)">
                                      <p:cBhvr>
                                        <p:cTn id="23"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ldLvl="0" animBg="1"/>
      <p:bldP spid="6349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p:cNvPicPr>
            <a:picLocks noChangeAspect="1"/>
          </p:cNvPicPr>
          <p:nvPr/>
        </p:nvPicPr>
        <p:blipFill>
          <a:blip r:embed="rId1"/>
          <a:srcRect l="2370" t="20792" r="31184" b="11166"/>
          <a:stretch>
            <a:fillRect/>
          </a:stretch>
        </p:blipFill>
        <p:spPr>
          <a:xfrm>
            <a:off x="250825" y="1052513"/>
            <a:ext cx="8713788" cy="5576887"/>
          </a:xfrm>
          <a:prstGeom prst="rect">
            <a:avLst/>
          </a:prstGeom>
          <a:noFill/>
          <a:ln w="9525">
            <a:noFill/>
          </a:ln>
        </p:spPr>
      </p:pic>
      <p:sp>
        <p:nvSpPr>
          <p:cNvPr id="31747" name="Rectangle 3"/>
          <p:cNvSpPr>
            <a:spLocks noGrp="1" noRot="1"/>
          </p:cNvSpPr>
          <p:nvPr>
            <p:ph type="title"/>
          </p:nvPr>
        </p:nvSpPr>
        <p:spPr>
          <a:xfrm>
            <a:off x="250825" y="117475"/>
            <a:ext cx="8540750" cy="1143000"/>
          </a:xfrm>
          <a:ln/>
        </p:spPr>
        <p:txBody>
          <a:bodyPr vert="horz" wrap="square" lIns="91440" tIns="45720" rIns="91440" bIns="45720" anchor="ctr" anchorCtr="0"/>
          <a:p>
            <a:r>
              <a:rPr lang="zh-CN" altLang="en-US" b="1" dirty="0">
                <a:solidFill>
                  <a:srgbClr val="2417CD"/>
                </a:solidFill>
              </a:rPr>
              <a:t>生产布局图-U字线</a:t>
            </a:r>
            <a:endParaRPr lang="zh-CN" altLang="en-US" b="1" dirty="0">
              <a:solidFill>
                <a:srgbClr val="2417CD"/>
              </a:solidFill>
            </a:endParaRPr>
          </a:p>
        </p:txBody>
      </p:sp>
      <p:sp>
        <p:nvSpPr>
          <p:cNvPr id="31748" name="AutoShape 4"/>
          <p:cNvSpPr/>
          <p:nvPr/>
        </p:nvSpPr>
        <p:spPr>
          <a:xfrm>
            <a:off x="3276600" y="4724400"/>
            <a:ext cx="533400" cy="304800"/>
          </a:xfrm>
          <a:prstGeom prst="rightArrow">
            <a:avLst>
              <a:gd name="adj1" fmla="val 50000"/>
              <a:gd name="adj2" fmla="val 4375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865505" y="454025"/>
            <a:ext cx="7668895" cy="688975"/>
          </a:xfrm>
          <a:ln/>
        </p:spPr>
        <p:txBody>
          <a:bodyPr vert="horz" wrap="square" lIns="91440" tIns="45720" rIns="91440" bIns="45720" anchor="ctr" anchorCtr="0"/>
          <a:p>
            <a:r>
              <a:rPr lang="zh-CN" altLang="en-US" sz="3600" b="1" dirty="0">
                <a:solidFill>
                  <a:srgbClr val="0000FF"/>
                </a:solidFill>
              </a:rPr>
              <a:t> 成组原则布置</a:t>
            </a:r>
            <a:endParaRPr lang="zh-CN" altLang="en-US" sz="3600" b="1" dirty="0">
              <a:solidFill>
                <a:srgbClr val="0000FF"/>
              </a:solidFill>
            </a:endParaRPr>
          </a:p>
        </p:txBody>
      </p:sp>
      <p:grpSp>
        <p:nvGrpSpPr>
          <p:cNvPr id="32771" name="Group 3"/>
          <p:cNvGrpSpPr/>
          <p:nvPr/>
        </p:nvGrpSpPr>
        <p:grpSpPr>
          <a:xfrm>
            <a:off x="612775" y="1143000"/>
            <a:ext cx="7459663" cy="4429125"/>
            <a:chOff x="0" y="0"/>
            <a:chExt cx="3840" cy="1776"/>
          </a:xfrm>
        </p:grpSpPr>
        <p:sp>
          <p:nvSpPr>
            <p:cNvPr id="32772" name="Rectangle 4"/>
            <p:cNvSpPr/>
            <p:nvPr/>
          </p:nvSpPr>
          <p:spPr>
            <a:xfrm>
              <a:off x="0" y="0"/>
              <a:ext cx="3840" cy="1776"/>
            </a:xfrm>
            <a:prstGeom prst="rect">
              <a:avLst/>
            </a:prstGeom>
            <a:solidFill>
              <a:schemeClr val="accent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32773" name="Line 5"/>
            <p:cNvSpPr/>
            <p:nvPr/>
          </p:nvSpPr>
          <p:spPr>
            <a:xfrm flipV="1">
              <a:off x="0" y="1104"/>
              <a:ext cx="3840" cy="0"/>
            </a:xfrm>
            <a:prstGeom prst="line">
              <a:avLst/>
            </a:prstGeom>
            <a:ln w="9525" cap="flat" cmpd="sng">
              <a:solidFill>
                <a:schemeClr val="bg2"/>
              </a:solidFill>
              <a:prstDash val="dash"/>
              <a:headEnd type="none" w="med" len="med"/>
              <a:tailEnd type="none" w="med" len="med"/>
            </a:ln>
          </p:spPr>
        </p:sp>
        <p:sp>
          <p:nvSpPr>
            <p:cNvPr id="32774" name="Line 6"/>
            <p:cNvSpPr/>
            <p:nvPr/>
          </p:nvSpPr>
          <p:spPr>
            <a:xfrm>
              <a:off x="2928" y="0"/>
              <a:ext cx="0" cy="1104"/>
            </a:xfrm>
            <a:prstGeom prst="line">
              <a:avLst/>
            </a:prstGeom>
            <a:ln w="9525" cap="flat" cmpd="sng">
              <a:solidFill>
                <a:schemeClr val="bg2"/>
              </a:solidFill>
              <a:prstDash val="dash"/>
              <a:headEnd type="none" w="med" len="med"/>
              <a:tailEnd type="none" w="med" len="med"/>
            </a:ln>
          </p:spPr>
        </p:sp>
        <p:sp>
          <p:nvSpPr>
            <p:cNvPr id="32775" name="Rectangle 7"/>
            <p:cNvSpPr/>
            <p:nvPr/>
          </p:nvSpPr>
          <p:spPr>
            <a:xfrm rot="1843577">
              <a:off x="192" y="192"/>
              <a:ext cx="432" cy="192"/>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NCL</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76" name="Rectangle 8"/>
            <p:cNvSpPr/>
            <p:nvPr/>
          </p:nvSpPr>
          <p:spPr>
            <a:xfrm rot="1843577">
              <a:off x="864" y="240"/>
              <a:ext cx="432" cy="192"/>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L</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77" name="Rectangle 9"/>
            <p:cNvSpPr/>
            <p:nvPr/>
          </p:nvSpPr>
          <p:spPr>
            <a:xfrm>
              <a:off x="336" y="576"/>
              <a:ext cx="2352" cy="14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32778" name="AutoShape 10"/>
            <p:cNvSpPr/>
            <p:nvPr/>
          </p:nvSpPr>
          <p:spPr>
            <a:xfrm rot="7258043">
              <a:off x="1728" y="240"/>
              <a:ext cx="288" cy="192"/>
            </a:xfrm>
            <a:prstGeom prst="homePlate">
              <a:avLst>
                <a:gd name="adj" fmla="val 37500"/>
              </a:avLst>
            </a:prstGeom>
            <a:solidFill>
              <a:schemeClr val="accent1"/>
            </a:solidFill>
            <a:ln w="9525" cap="flat" cmpd="sng">
              <a:solidFill>
                <a:schemeClr val="bg2"/>
              </a:solidFill>
              <a:prstDash val="solid"/>
              <a:miter/>
              <a:headEnd type="none" w="med" len="med"/>
              <a:tailEnd type="none" w="med" len="med"/>
            </a:ln>
          </p:spPr>
          <p:txBody>
            <a:bodyPr rot="10800000" vert="eaVert" wrap="none" anchor="ctr" anchorCtr="0"/>
            <a:p>
              <a:r>
                <a:rPr lang="en-US" altLang="zh-CN" sz="1400" dirty="0">
                  <a:solidFill>
                    <a:srgbClr val="0000FF"/>
                  </a:solidFill>
                  <a:latin typeface="Tahoma" panose="020B0604030504040204" pitchFamily="34" charset="0"/>
                  <a:ea typeface="宋体" panose="02010600030101010101" pitchFamily="2" charset="-122"/>
                </a:rPr>
                <a:t>M</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79" name="AutoShape 11"/>
            <p:cNvSpPr/>
            <p:nvPr/>
          </p:nvSpPr>
          <p:spPr>
            <a:xfrm rot="7258043">
              <a:off x="2208" y="288"/>
              <a:ext cx="288" cy="192"/>
            </a:xfrm>
            <a:prstGeom prst="homePlate">
              <a:avLst>
                <a:gd name="adj" fmla="val 37500"/>
              </a:avLst>
            </a:prstGeom>
            <a:solidFill>
              <a:schemeClr val="accent1"/>
            </a:solidFill>
            <a:ln w="9525" cap="flat" cmpd="sng">
              <a:solidFill>
                <a:schemeClr val="bg2"/>
              </a:solidFill>
              <a:prstDash val="solid"/>
              <a:miter/>
              <a:headEnd type="none" w="med" len="med"/>
              <a:tailEnd type="none" w="med" len="med"/>
            </a:ln>
          </p:spPr>
          <p:txBody>
            <a:bodyPr rot="10800000" vert="eaVert" wrap="none" anchor="ctr" anchorCtr="0"/>
            <a:p>
              <a:r>
                <a:rPr lang="en-US" altLang="zh-CN" sz="1400" dirty="0">
                  <a:solidFill>
                    <a:srgbClr val="0000FF"/>
                  </a:solidFill>
                  <a:latin typeface="Tahoma" panose="020B0604030504040204" pitchFamily="34" charset="0"/>
                  <a:ea typeface="宋体" panose="02010600030101010101" pitchFamily="2" charset="-122"/>
                </a:rPr>
                <a:t>M</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0" name="Rectangle 12"/>
            <p:cNvSpPr/>
            <p:nvPr/>
          </p:nvSpPr>
          <p:spPr>
            <a:xfrm>
              <a:off x="336" y="864"/>
              <a:ext cx="336" cy="14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L</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1" name="Rectangle 13"/>
            <p:cNvSpPr/>
            <p:nvPr/>
          </p:nvSpPr>
          <p:spPr>
            <a:xfrm>
              <a:off x="1104" y="816"/>
              <a:ext cx="192" cy="240"/>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D</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2" name="AutoShape 14"/>
            <p:cNvSpPr/>
            <p:nvPr/>
          </p:nvSpPr>
          <p:spPr>
            <a:xfrm>
              <a:off x="1680" y="864"/>
              <a:ext cx="288" cy="144"/>
            </a:xfrm>
            <a:prstGeom prst="homePlate">
              <a:avLst>
                <a:gd name="adj" fmla="val 50000"/>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D</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3" name="Rectangle 15"/>
            <p:cNvSpPr/>
            <p:nvPr/>
          </p:nvSpPr>
          <p:spPr>
            <a:xfrm>
              <a:off x="192" y="1200"/>
              <a:ext cx="432" cy="14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NCL</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4" name="Rectangle 16"/>
            <p:cNvSpPr/>
            <p:nvPr/>
          </p:nvSpPr>
          <p:spPr>
            <a:xfrm>
              <a:off x="1680" y="1200"/>
              <a:ext cx="432" cy="14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L</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5" name="Rectangle 17"/>
            <p:cNvSpPr/>
            <p:nvPr/>
          </p:nvSpPr>
          <p:spPr>
            <a:xfrm>
              <a:off x="912" y="1200"/>
              <a:ext cx="432" cy="14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L</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6" name="AutoShape 18"/>
            <p:cNvSpPr/>
            <p:nvPr/>
          </p:nvSpPr>
          <p:spPr>
            <a:xfrm>
              <a:off x="576" y="1488"/>
              <a:ext cx="384" cy="192"/>
            </a:xfrm>
            <a:prstGeom prst="homePlate">
              <a:avLst>
                <a:gd name="adj" fmla="val 50000"/>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D</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7" name="AutoShape 19"/>
            <p:cNvSpPr/>
            <p:nvPr/>
          </p:nvSpPr>
          <p:spPr>
            <a:xfrm>
              <a:off x="1296" y="1488"/>
              <a:ext cx="384" cy="192"/>
            </a:xfrm>
            <a:prstGeom prst="homePlate">
              <a:avLst>
                <a:gd name="adj" fmla="val 50000"/>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D</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88" name="Rectangle 20"/>
            <p:cNvSpPr/>
            <p:nvPr/>
          </p:nvSpPr>
          <p:spPr>
            <a:xfrm>
              <a:off x="2256" y="912"/>
              <a:ext cx="624" cy="14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zh-CN" altLang="en-US" sz="1400" dirty="0">
                  <a:solidFill>
                    <a:srgbClr val="0000FF"/>
                  </a:solidFill>
                  <a:latin typeface="Tahoma" panose="020B0604030504040204" pitchFamily="34" charset="0"/>
                  <a:ea typeface="宋体" panose="02010600030101010101" pitchFamily="2" charset="-122"/>
                </a:rPr>
                <a:t>加工单元1</a:t>
              </a:r>
              <a:endParaRPr lang="zh-CN" altLang="en-US" sz="1400" dirty="0">
                <a:solidFill>
                  <a:srgbClr val="0000FF"/>
                </a:solidFill>
                <a:latin typeface="Tahoma" panose="020B0604030504040204" pitchFamily="34" charset="0"/>
                <a:ea typeface="宋体" panose="02010600030101010101" pitchFamily="2" charset="-122"/>
              </a:endParaRPr>
            </a:p>
          </p:txBody>
        </p:sp>
        <p:sp>
          <p:nvSpPr>
            <p:cNvPr id="32789" name="Rectangle 21"/>
            <p:cNvSpPr/>
            <p:nvPr/>
          </p:nvSpPr>
          <p:spPr>
            <a:xfrm>
              <a:off x="2496" y="1200"/>
              <a:ext cx="192" cy="480"/>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G</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90" name="Rectangle 22"/>
            <p:cNvSpPr/>
            <p:nvPr/>
          </p:nvSpPr>
          <p:spPr>
            <a:xfrm>
              <a:off x="3120" y="1536"/>
              <a:ext cx="672" cy="192"/>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zh-CN" altLang="en-US" sz="1400" dirty="0">
                  <a:solidFill>
                    <a:srgbClr val="0000FF"/>
                  </a:solidFill>
                  <a:latin typeface="Tahoma" panose="020B0604030504040204" pitchFamily="34" charset="0"/>
                  <a:ea typeface="宋体" panose="02010600030101010101" pitchFamily="2" charset="-122"/>
                </a:rPr>
                <a:t>加工单元3</a:t>
              </a:r>
              <a:endParaRPr lang="zh-CN" altLang="en-US" sz="1400" dirty="0">
                <a:solidFill>
                  <a:srgbClr val="0000FF"/>
                </a:solidFill>
                <a:latin typeface="Tahoma" panose="020B0604030504040204" pitchFamily="34" charset="0"/>
                <a:ea typeface="宋体" panose="02010600030101010101" pitchFamily="2" charset="-122"/>
              </a:endParaRPr>
            </a:p>
          </p:txBody>
        </p:sp>
        <p:sp>
          <p:nvSpPr>
            <p:cNvPr id="32791" name="Rectangle 23"/>
            <p:cNvSpPr/>
            <p:nvPr/>
          </p:nvSpPr>
          <p:spPr>
            <a:xfrm rot="2075370">
              <a:off x="3216" y="48"/>
              <a:ext cx="144" cy="38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A</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92" name="Rectangle 24"/>
            <p:cNvSpPr/>
            <p:nvPr/>
          </p:nvSpPr>
          <p:spPr>
            <a:xfrm rot="2075370">
              <a:off x="3360" y="288"/>
              <a:ext cx="144" cy="38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A</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93" name="Rectangle 25"/>
            <p:cNvSpPr/>
            <p:nvPr/>
          </p:nvSpPr>
          <p:spPr>
            <a:xfrm rot="2095805">
              <a:off x="3504" y="576"/>
              <a:ext cx="144" cy="240"/>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en-US" altLang="zh-CN" sz="1400" dirty="0">
                  <a:solidFill>
                    <a:srgbClr val="0000FF"/>
                  </a:solidFill>
                  <a:latin typeface="Tahoma" panose="020B0604030504040204" pitchFamily="34" charset="0"/>
                  <a:ea typeface="宋体" panose="02010600030101010101" pitchFamily="2" charset="-122"/>
                </a:rPr>
                <a:t>A</a:t>
              </a:r>
              <a:endParaRPr lang="en-US" altLang="zh-CN" sz="1400" dirty="0">
                <a:solidFill>
                  <a:srgbClr val="0000FF"/>
                </a:solidFill>
                <a:latin typeface="Tahoma" panose="020B0604030504040204" pitchFamily="34" charset="0"/>
                <a:ea typeface="宋体" panose="02010600030101010101" pitchFamily="2" charset="-122"/>
              </a:endParaRPr>
            </a:p>
          </p:txBody>
        </p:sp>
        <p:sp>
          <p:nvSpPr>
            <p:cNvPr id="32794" name="Rectangle 26"/>
            <p:cNvSpPr/>
            <p:nvPr/>
          </p:nvSpPr>
          <p:spPr>
            <a:xfrm>
              <a:off x="3312" y="912"/>
              <a:ext cx="480" cy="144"/>
            </a:xfrm>
            <a:prstGeom prst="rect">
              <a:avLst/>
            </a:prstGeom>
            <a:solidFill>
              <a:schemeClr val="accent1"/>
            </a:solidFill>
            <a:ln w="9525" cap="flat" cmpd="sng">
              <a:solidFill>
                <a:schemeClr val="bg2"/>
              </a:solidFill>
              <a:prstDash val="solid"/>
              <a:miter/>
              <a:headEnd type="none" w="med" len="med"/>
              <a:tailEnd type="none" w="med" len="med"/>
            </a:ln>
          </p:spPr>
          <p:txBody>
            <a:bodyPr wrap="none" anchor="ctr" anchorCtr="0"/>
            <a:p>
              <a:r>
                <a:rPr lang="zh-CN" altLang="en-US" sz="1400" dirty="0">
                  <a:solidFill>
                    <a:srgbClr val="0000FF"/>
                  </a:solidFill>
                  <a:latin typeface="Tahoma" panose="020B0604030504040204" pitchFamily="34" charset="0"/>
                  <a:ea typeface="宋体" panose="02010600030101010101" pitchFamily="2" charset="-122"/>
                </a:rPr>
                <a:t>加工单元2</a:t>
              </a:r>
              <a:endParaRPr lang="zh-CN" altLang="en-US" sz="1400" dirty="0">
                <a:solidFill>
                  <a:srgbClr val="0000FF"/>
                </a:solidFill>
                <a:latin typeface="Tahoma" panose="020B0604030504040204" pitchFamily="34" charset="0"/>
                <a:ea typeface="宋体" panose="02010600030101010101" pitchFamily="2" charset="-122"/>
              </a:endParaRPr>
            </a:p>
          </p:txBody>
        </p:sp>
      </p:gr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p:cNvSpPr>
          <p:nvPr>
            <p:ph type="title"/>
          </p:nvPr>
        </p:nvSpPr>
        <p:spPr>
          <a:xfrm>
            <a:off x="394970" y="260985"/>
            <a:ext cx="8540750" cy="1143000"/>
          </a:xfrm>
          <a:ln/>
        </p:spPr>
        <p:txBody>
          <a:bodyPr vert="horz" wrap="square" lIns="91440" tIns="45720" rIns="91440" bIns="45720" anchor="ctr" anchorCtr="0"/>
          <a:p>
            <a:r>
              <a:rPr lang="zh-CN" altLang="en-US" sz="4800" b="1" dirty="0"/>
              <a:t>☆经常犯迟到的孩子</a:t>
            </a:r>
            <a:endParaRPr lang="zh-CN" altLang="en-US" sz="4800" b="1" dirty="0"/>
          </a:p>
        </p:txBody>
      </p:sp>
      <p:sp>
        <p:nvSpPr>
          <p:cNvPr id="7171" name="Rectangle 3"/>
          <p:cNvSpPr/>
          <p:nvPr/>
        </p:nvSpPr>
        <p:spPr>
          <a:xfrm>
            <a:off x="685800" y="1371600"/>
            <a:ext cx="1905000" cy="7620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ea typeface="仿宋_GB2312" pitchFamily="49" charset="-122"/>
              </a:rPr>
              <a:t>①起 床</a:t>
            </a:r>
            <a:r>
              <a:rPr lang="zh-CN" altLang="en-US" sz="2800" b="0" dirty="0">
                <a:latin typeface="楷体_GB2312" pitchFamily="49" charset="-122"/>
                <a:ea typeface="仿宋_GB2312" pitchFamily="49" charset="-122"/>
              </a:rPr>
              <a:t> </a:t>
            </a:r>
            <a:endParaRPr lang="zh-CN" altLang="en-US" sz="2800" b="0" dirty="0">
              <a:latin typeface="楷体_GB2312" pitchFamily="49" charset="-122"/>
              <a:ea typeface="仿宋_GB2312" pitchFamily="49" charset="-122"/>
            </a:endParaRPr>
          </a:p>
        </p:txBody>
      </p:sp>
      <p:sp>
        <p:nvSpPr>
          <p:cNvPr id="7172" name="AutoShape 4"/>
          <p:cNvSpPr/>
          <p:nvPr/>
        </p:nvSpPr>
        <p:spPr>
          <a:xfrm>
            <a:off x="1219200" y="2133600"/>
            <a:ext cx="838200" cy="6858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latin typeface="楷体_GB2312" pitchFamily="49" charset="-122"/>
                <a:ea typeface="仿宋_GB2312" pitchFamily="49" charset="-122"/>
              </a:rPr>
              <a:t>1F</a:t>
            </a:r>
            <a:endParaRPr lang="en-US" altLang="zh-CN" b="0" dirty="0">
              <a:latin typeface="楷体_GB2312" pitchFamily="49" charset="-122"/>
              <a:ea typeface="仿宋_GB2312" pitchFamily="49" charset="-122"/>
            </a:endParaRPr>
          </a:p>
        </p:txBody>
      </p:sp>
      <p:sp>
        <p:nvSpPr>
          <p:cNvPr id="7173" name="Rectangle 5"/>
          <p:cNvSpPr/>
          <p:nvPr/>
        </p:nvSpPr>
        <p:spPr>
          <a:xfrm>
            <a:off x="685800" y="2819400"/>
            <a:ext cx="1905000" cy="7620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800" b="0" dirty="0">
                <a:latin typeface="楷体_GB2312" pitchFamily="49" charset="-122"/>
                <a:ea typeface="仿宋_GB2312" pitchFamily="49" charset="-122"/>
              </a:rPr>
              <a:t>②卫生间</a:t>
            </a:r>
            <a:endParaRPr lang="zh-CN" altLang="en-US" sz="2800" b="0" dirty="0">
              <a:latin typeface="楷体_GB2312" pitchFamily="49" charset="-122"/>
              <a:ea typeface="仿宋_GB2312" pitchFamily="49" charset="-122"/>
            </a:endParaRPr>
          </a:p>
        </p:txBody>
      </p:sp>
      <p:sp>
        <p:nvSpPr>
          <p:cNvPr id="7174" name="Rectangle 6"/>
          <p:cNvSpPr/>
          <p:nvPr/>
        </p:nvSpPr>
        <p:spPr>
          <a:xfrm>
            <a:off x="685800" y="4114800"/>
            <a:ext cx="1905000" cy="7620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800" b="0" dirty="0">
                <a:latin typeface="楷体_GB2312" pitchFamily="49" charset="-122"/>
                <a:ea typeface="仿宋_GB2312" pitchFamily="49" charset="-122"/>
              </a:rPr>
              <a:t>③整理被褥</a:t>
            </a:r>
            <a:endParaRPr lang="zh-CN" altLang="en-US" sz="2800" b="0" dirty="0">
              <a:latin typeface="楷体_GB2312" pitchFamily="49" charset="-122"/>
              <a:ea typeface="仿宋_GB2312" pitchFamily="49" charset="-122"/>
            </a:endParaRPr>
          </a:p>
        </p:txBody>
      </p:sp>
      <p:sp>
        <p:nvSpPr>
          <p:cNvPr id="7175" name="Rectangle 7"/>
          <p:cNvSpPr/>
          <p:nvPr/>
        </p:nvSpPr>
        <p:spPr>
          <a:xfrm>
            <a:off x="685800" y="5486400"/>
            <a:ext cx="1905000" cy="7620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600" b="0" dirty="0">
                <a:latin typeface="楷体_GB2312" pitchFamily="49" charset="-122"/>
                <a:ea typeface="仿宋_GB2312" pitchFamily="49" charset="-122"/>
              </a:rPr>
              <a:t>④洗脸 </a:t>
            </a:r>
            <a:endParaRPr lang="zh-CN" altLang="en-US" sz="2600" b="0" dirty="0">
              <a:latin typeface="楷体_GB2312" pitchFamily="49" charset="-122"/>
              <a:ea typeface="仿宋_GB2312" pitchFamily="49" charset="-122"/>
            </a:endParaRPr>
          </a:p>
        </p:txBody>
      </p:sp>
      <p:sp>
        <p:nvSpPr>
          <p:cNvPr id="7176" name="AutoShape 8"/>
          <p:cNvSpPr/>
          <p:nvPr/>
        </p:nvSpPr>
        <p:spPr>
          <a:xfrm>
            <a:off x="1219200" y="3505200"/>
            <a:ext cx="838200" cy="6858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solidFill>
                  <a:srgbClr val="2417CD"/>
                </a:solidFill>
                <a:latin typeface="楷体_GB2312" pitchFamily="49" charset="-122"/>
                <a:ea typeface="仿宋_GB2312" pitchFamily="49" charset="-122"/>
              </a:rPr>
              <a:t>2F</a:t>
            </a:r>
            <a:endParaRPr lang="en-US" altLang="zh-CN" b="0" dirty="0">
              <a:solidFill>
                <a:srgbClr val="2417CD"/>
              </a:solidFill>
              <a:latin typeface="楷体_GB2312" pitchFamily="49" charset="-122"/>
              <a:ea typeface="仿宋_GB2312" pitchFamily="49" charset="-122"/>
            </a:endParaRPr>
          </a:p>
        </p:txBody>
      </p:sp>
      <p:sp>
        <p:nvSpPr>
          <p:cNvPr id="7177" name="AutoShape 9"/>
          <p:cNvSpPr/>
          <p:nvPr/>
        </p:nvSpPr>
        <p:spPr>
          <a:xfrm>
            <a:off x="1219200" y="4800600"/>
            <a:ext cx="838200" cy="6858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latin typeface="楷体_GB2312" pitchFamily="49" charset="-122"/>
                <a:ea typeface="仿宋_GB2312" pitchFamily="49" charset="-122"/>
              </a:rPr>
              <a:t>1F</a:t>
            </a:r>
            <a:endParaRPr lang="en-US" altLang="zh-CN" b="0" dirty="0">
              <a:latin typeface="楷体_GB2312" pitchFamily="49" charset="-122"/>
              <a:ea typeface="仿宋_GB2312" pitchFamily="49" charset="-122"/>
            </a:endParaRPr>
          </a:p>
        </p:txBody>
      </p:sp>
      <p:sp>
        <p:nvSpPr>
          <p:cNvPr id="7178" name="Rectangle 10"/>
          <p:cNvSpPr/>
          <p:nvPr/>
        </p:nvSpPr>
        <p:spPr>
          <a:xfrm>
            <a:off x="3657600" y="4419600"/>
            <a:ext cx="1905000" cy="7620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600" b="0" dirty="0">
                <a:latin typeface="楷体_GB2312" pitchFamily="49" charset="-122"/>
                <a:ea typeface="仿宋_GB2312" pitchFamily="49" charset="-122"/>
              </a:rPr>
              <a:t>⑧洗脸 </a:t>
            </a:r>
            <a:endParaRPr lang="zh-CN" altLang="en-US" sz="2600" b="0" dirty="0">
              <a:latin typeface="楷体_GB2312" pitchFamily="49" charset="-122"/>
              <a:ea typeface="仿宋_GB2312" pitchFamily="49" charset="-122"/>
            </a:endParaRPr>
          </a:p>
        </p:txBody>
      </p:sp>
      <p:sp>
        <p:nvSpPr>
          <p:cNvPr id="7179" name="Rectangle 11"/>
          <p:cNvSpPr/>
          <p:nvPr/>
        </p:nvSpPr>
        <p:spPr>
          <a:xfrm>
            <a:off x="3657600" y="1371600"/>
            <a:ext cx="1905000" cy="7620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800" b="0" dirty="0">
                <a:latin typeface="楷体_GB2312" pitchFamily="49" charset="-122"/>
                <a:ea typeface="仿宋_GB2312" pitchFamily="49" charset="-122"/>
              </a:rPr>
              <a:t>⑤</a:t>
            </a:r>
            <a:r>
              <a:rPr lang="zh-CN" altLang="en-US" sz="2400" b="0" dirty="0">
                <a:latin typeface="楷体_GB2312" pitchFamily="49" charset="-122"/>
                <a:ea typeface="仿宋_GB2312" pitchFamily="49" charset="-122"/>
              </a:rPr>
              <a:t>制作时间表</a:t>
            </a:r>
            <a:endParaRPr lang="zh-CN" altLang="en-US" sz="2400" b="0" dirty="0">
              <a:latin typeface="楷体_GB2312" pitchFamily="49" charset="-122"/>
              <a:ea typeface="仿宋_GB2312" pitchFamily="49" charset="-122"/>
            </a:endParaRPr>
          </a:p>
        </p:txBody>
      </p:sp>
      <p:sp>
        <p:nvSpPr>
          <p:cNvPr id="7180" name="Rectangle 12"/>
          <p:cNvSpPr/>
          <p:nvPr/>
        </p:nvSpPr>
        <p:spPr>
          <a:xfrm>
            <a:off x="3657600" y="2590800"/>
            <a:ext cx="1905000" cy="5334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800" b="0" dirty="0">
                <a:latin typeface="楷体_GB2312" pitchFamily="49" charset="-122"/>
                <a:ea typeface="仿宋_GB2312" pitchFamily="49" charset="-122"/>
              </a:rPr>
              <a:t>⑥吃早餐</a:t>
            </a:r>
            <a:endParaRPr lang="zh-CN" altLang="en-US" sz="2800" b="0" dirty="0">
              <a:latin typeface="楷体_GB2312" pitchFamily="49" charset="-122"/>
              <a:ea typeface="仿宋_GB2312" pitchFamily="49" charset="-122"/>
            </a:endParaRPr>
          </a:p>
        </p:txBody>
      </p:sp>
      <p:sp>
        <p:nvSpPr>
          <p:cNvPr id="7181" name="Rectangle 13"/>
          <p:cNvSpPr/>
          <p:nvPr/>
        </p:nvSpPr>
        <p:spPr>
          <a:xfrm>
            <a:off x="3657600" y="3505200"/>
            <a:ext cx="1905000" cy="5334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800" b="0" dirty="0">
                <a:latin typeface="楷体_GB2312" pitchFamily="49" charset="-122"/>
                <a:ea typeface="仿宋_GB2312" pitchFamily="49" charset="-122"/>
              </a:rPr>
              <a:t>⑦看报纸</a:t>
            </a:r>
            <a:endParaRPr lang="zh-CN" altLang="en-US" sz="2800" b="0" dirty="0">
              <a:latin typeface="楷体_GB2312" pitchFamily="49" charset="-122"/>
              <a:ea typeface="仿宋_GB2312" pitchFamily="49" charset="-122"/>
            </a:endParaRPr>
          </a:p>
        </p:txBody>
      </p:sp>
      <p:sp>
        <p:nvSpPr>
          <p:cNvPr id="7182" name="AutoShape 14"/>
          <p:cNvSpPr/>
          <p:nvPr/>
        </p:nvSpPr>
        <p:spPr>
          <a:xfrm>
            <a:off x="4191000" y="2133600"/>
            <a:ext cx="838200" cy="5334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latin typeface="楷体_GB2312" pitchFamily="49" charset="-122"/>
                <a:ea typeface="仿宋_GB2312" pitchFamily="49" charset="-122"/>
              </a:rPr>
              <a:t>1F</a:t>
            </a:r>
            <a:endParaRPr lang="en-US" altLang="zh-CN" b="0" dirty="0">
              <a:latin typeface="楷体_GB2312" pitchFamily="49" charset="-122"/>
              <a:ea typeface="仿宋_GB2312" pitchFamily="49" charset="-122"/>
            </a:endParaRPr>
          </a:p>
        </p:txBody>
      </p:sp>
      <p:sp>
        <p:nvSpPr>
          <p:cNvPr id="7183" name="AutoShape 15"/>
          <p:cNvSpPr/>
          <p:nvPr/>
        </p:nvSpPr>
        <p:spPr>
          <a:xfrm>
            <a:off x="4191000" y="3124200"/>
            <a:ext cx="838200" cy="4572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solidFill>
                  <a:srgbClr val="2417CD"/>
                </a:solidFill>
                <a:latin typeface="楷体_GB2312" pitchFamily="49" charset="-122"/>
                <a:ea typeface="仿宋_GB2312" pitchFamily="49" charset="-122"/>
              </a:rPr>
              <a:t>2F</a:t>
            </a:r>
            <a:endParaRPr lang="en-US" altLang="zh-CN" b="0" dirty="0">
              <a:solidFill>
                <a:srgbClr val="2417CD"/>
              </a:solidFill>
              <a:latin typeface="楷体_GB2312" pitchFamily="49" charset="-122"/>
              <a:ea typeface="仿宋_GB2312" pitchFamily="49" charset="-122"/>
            </a:endParaRPr>
          </a:p>
        </p:txBody>
      </p:sp>
      <p:sp>
        <p:nvSpPr>
          <p:cNvPr id="7184" name="AutoShape 16"/>
          <p:cNvSpPr/>
          <p:nvPr/>
        </p:nvSpPr>
        <p:spPr>
          <a:xfrm>
            <a:off x="4191000" y="4038600"/>
            <a:ext cx="838200" cy="4572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latin typeface="楷体_GB2312" pitchFamily="49" charset="-122"/>
                <a:ea typeface="仿宋_GB2312" pitchFamily="49" charset="-122"/>
              </a:rPr>
              <a:t>1F</a:t>
            </a:r>
            <a:endParaRPr lang="en-US" altLang="zh-CN" b="0" dirty="0">
              <a:latin typeface="楷体_GB2312" pitchFamily="49" charset="-122"/>
              <a:ea typeface="仿宋_GB2312" pitchFamily="49" charset="-122"/>
            </a:endParaRPr>
          </a:p>
        </p:txBody>
      </p:sp>
      <p:sp>
        <p:nvSpPr>
          <p:cNvPr id="7185" name="AutoShape 17"/>
          <p:cNvSpPr/>
          <p:nvPr/>
        </p:nvSpPr>
        <p:spPr>
          <a:xfrm>
            <a:off x="7086600" y="838200"/>
            <a:ext cx="838200" cy="4572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solidFill>
                  <a:srgbClr val="2417CD"/>
                </a:solidFill>
                <a:latin typeface="楷体_GB2312" pitchFamily="49" charset="-122"/>
                <a:ea typeface="仿宋_GB2312" pitchFamily="49" charset="-122"/>
              </a:rPr>
              <a:t>2F</a:t>
            </a:r>
            <a:endParaRPr lang="en-US" altLang="zh-CN" b="0" dirty="0">
              <a:solidFill>
                <a:srgbClr val="2417CD"/>
              </a:solidFill>
              <a:latin typeface="楷体_GB2312" pitchFamily="49" charset="-122"/>
              <a:ea typeface="仿宋_GB2312" pitchFamily="49" charset="-122"/>
            </a:endParaRPr>
          </a:p>
        </p:txBody>
      </p:sp>
      <p:sp>
        <p:nvSpPr>
          <p:cNvPr id="7186" name="AutoShape 18"/>
          <p:cNvSpPr/>
          <p:nvPr/>
        </p:nvSpPr>
        <p:spPr>
          <a:xfrm>
            <a:off x="1219200" y="6096000"/>
            <a:ext cx="838200" cy="5334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solidFill>
                  <a:srgbClr val="2417CD"/>
                </a:solidFill>
                <a:latin typeface="楷体_GB2312" pitchFamily="49" charset="-122"/>
                <a:ea typeface="仿宋_GB2312" pitchFamily="49" charset="-122"/>
              </a:rPr>
              <a:t>2F</a:t>
            </a:r>
            <a:endParaRPr lang="en-US" altLang="zh-CN" b="0" dirty="0">
              <a:solidFill>
                <a:srgbClr val="2417CD"/>
              </a:solidFill>
              <a:latin typeface="楷体_GB2312" pitchFamily="49" charset="-122"/>
              <a:ea typeface="仿宋_GB2312" pitchFamily="49" charset="-122"/>
            </a:endParaRPr>
          </a:p>
        </p:txBody>
      </p:sp>
      <p:sp>
        <p:nvSpPr>
          <p:cNvPr id="7187" name="Rectangle 19"/>
          <p:cNvSpPr/>
          <p:nvPr/>
        </p:nvSpPr>
        <p:spPr>
          <a:xfrm>
            <a:off x="6553200" y="1371600"/>
            <a:ext cx="1905000" cy="7620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800" b="0" dirty="0">
                <a:latin typeface="楷体_GB2312" pitchFamily="49" charset="-122"/>
                <a:ea typeface="仿宋_GB2312" pitchFamily="49" charset="-122"/>
              </a:rPr>
              <a:t>⑨换衣服</a:t>
            </a:r>
            <a:endParaRPr lang="zh-CN" altLang="en-US" sz="2800" b="0" dirty="0">
              <a:latin typeface="楷体_GB2312" pitchFamily="49" charset="-122"/>
              <a:ea typeface="仿宋_GB2312" pitchFamily="49" charset="-122"/>
            </a:endParaRPr>
          </a:p>
        </p:txBody>
      </p:sp>
      <p:sp>
        <p:nvSpPr>
          <p:cNvPr id="7188" name="Rectangle 20"/>
          <p:cNvSpPr/>
          <p:nvPr/>
        </p:nvSpPr>
        <p:spPr>
          <a:xfrm>
            <a:off x="6553200" y="2590800"/>
            <a:ext cx="1905000" cy="5334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600" b="0" dirty="0">
                <a:latin typeface="楷体_GB2312" pitchFamily="49" charset="-122"/>
                <a:ea typeface="仿宋_GB2312" pitchFamily="49" charset="-122"/>
              </a:rPr>
              <a:t>⑩刷牙 </a:t>
            </a:r>
            <a:endParaRPr lang="zh-CN" altLang="en-US" sz="2600" b="0" dirty="0">
              <a:latin typeface="楷体_GB2312" pitchFamily="49" charset="-122"/>
              <a:ea typeface="仿宋_GB2312" pitchFamily="49" charset="-122"/>
            </a:endParaRPr>
          </a:p>
        </p:txBody>
      </p:sp>
      <p:sp>
        <p:nvSpPr>
          <p:cNvPr id="7189" name="Rectangle 21"/>
          <p:cNvSpPr/>
          <p:nvPr/>
        </p:nvSpPr>
        <p:spPr>
          <a:xfrm>
            <a:off x="6553200" y="3505200"/>
            <a:ext cx="1905000" cy="5334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800" b="0" dirty="0">
                <a:latin typeface="楷体_GB2312" pitchFamily="49" charset="-122"/>
                <a:ea typeface="仿宋_GB2312" pitchFamily="49" charset="-122"/>
              </a:rPr>
              <a:t>⑪做头发</a:t>
            </a:r>
            <a:endParaRPr lang="zh-CN" altLang="en-US" sz="2800" b="0" dirty="0">
              <a:latin typeface="楷体_GB2312" pitchFamily="49" charset="-122"/>
              <a:ea typeface="仿宋_GB2312" pitchFamily="49" charset="-122"/>
            </a:endParaRPr>
          </a:p>
        </p:txBody>
      </p:sp>
      <p:sp>
        <p:nvSpPr>
          <p:cNvPr id="7190" name="Rectangle 22"/>
          <p:cNvSpPr/>
          <p:nvPr/>
        </p:nvSpPr>
        <p:spPr>
          <a:xfrm>
            <a:off x="6553200" y="4419600"/>
            <a:ext cx="1905000" cy="762000"/>
          </a:xfrm>
          <a:prstGeom prst="rect">
            <a:avLst/>
          </a:prstGeom>
          <a:no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ea typeface="仿宋_GB2312" pitchFamily="49" charset="-122"/>
              </a:rPr>
              <a:t>⑫</a:t>
            </a:r>
            <a:r>
              <a:rPr lang="zh-CN" altLang="en-US" sz="2800" b="0" dirty="0">
                <a:latin typeface="楷体_GB2312" pitchFamily="49" charset="-122"/>
                <a:ea typeface="仿宋_GB2312" pitchFamily="49" charset="-122"/>
              </a:rPr>
              <a:t>擦皮鞋</a:t>
            </a:r>
            <a:endParaRPr lang="zh-CN" altLang="en-US" sz="2800" b="0" dirty="0">
              <a:latin typeface="楷体_GB2312" pitchFamily="49" charset="-122"/>
              <a:ea typeface="仿宋_GB2312" pitchFamily="49" charset="-122"/>
            </a:endParaRPr>
          </a:p>
        </p:txBody>
      </p:sp>
      <p:sp>
        <p:nvSpPr>
          <p:cNvPr id="7191" name="AutoShape 23"/>
          <p:cNvSpPr/>
          <p:nvPr/>
        </p:nvSpPr>
        <p:spPr>
          <a:xfrm>
            <a:off x="7086600" y="2133600"/>
            <a:ext cx="838200" cy="5334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latin typeface="楷体_GB2312" pitchFamily="49" charset="-122"/>
                <a:ea typeface="仿宋_GB2312" pitchFamily="49" charset="-122"/>
              </a:rPr>
              <a:t>1F</a:t>
            </a:r>
            <a:endParaRPr lang="en-US" altLang="zh-CN" b="0" dirty="0">
              <a:latin typeface="楷体_GB2312" pitchFamily="49" charset="-122"/>
              <a:ea typeface="仿宋_GB2312" pitchFamily="49" charset="-122"/>
            </a:endParaRPr>
          </a:p>
        </p:txBody>
      </p:sp>
      <p:sp>
        <p:nvSpPr>
          <p:cNvPr id="7192" name="AutoShape 24"/>
          <p:cNvSpPr/>
          <p:nvPr/>
        </p:nvSpPr>
        <p:spPr>
          <a:xfrm>
            <a:off x="7086600" y="3124200"/>
            <a:ext cx="838200" cy="4572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solidFill>
                  <a:srgbClr val="2417CD"/>
                </a:solidFill>
                <a:latin typeface="楷体_GB2312" pitchFamily="49" charset="-122"/>
                <a:ea typeface="仿宋_GB2312" pitchFamily="49" charset="-122"/>
              </a:rPr>
              <a:t>2F</a:t>
            </a:r>
            <a:endParaRPr lang="en-US" altLang="zh-CN" b="0" dirty="0">
              <a:solidFill>
                <a:srgbClr val="2417CD"/>
              </a:solidFill>
              <a:latin typeface="楷体_GB2312" pitchFamily="49" charset="-122"/>
              <a:ea typeface="仿宋_GB2312" pitchFamily="49" charset="-122"/>
            </a:endParaRPr>
          </a:p>
        </p:txBody>
      </p:sp>
      <p:sp>
        <p:nvSpPr>
          <p:cNvPr id="7193" name="AutoShape 25"/>
          <p:cNvSpPr/>
          <p:nvPr/>
        </p:nvSpPr>
        <p:spPr>
          <a:xfrm>
            <a:off x="7086600" y="3962400"/>
            <a:ext cx="838200" cy="533400"/>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vert="eaVert" wrap="none" anchor="ctr" anchorCtr="0"/>
          <a:p>
            <a:r>
              <a:rPr lang="en-US" altLang="zh-CN" b="0" dirty="0">
                <a:latin typeface="楷体_GB2312" pitchFamily="49" charset="-122"/>
                <a:ea typeface="仿宋_GB2312" pitchFamily="49" charset="-122"/>
              </a:rPr>
              <a:t>1F</a:t>
            </a:r>
            <a:endParaRPr lang="en-US" altLang="zh-CN" b="0" dirty="0">
              <a:latin typeface="楷体_GB2312" pitchFamily="49" charset="-122"/>
              <a:ea typeface="仿宋_GB2312" pitchFamily="49" charset="-122"/>
            </a:endParaRPr>
          </a:p>
        </p:txBody>
      </p:sp>
      <p:sp>
        <p:nvSpPr>
          <p:cNvPr id="7194" name="Rectangle 26"/>
          <p:cNvSpPr/>
          <p:nvPr/>
        </p:nvSpPr>
        <p:spPr>
          <a:xfrm>
            <a:off x="2895600" y="5562600"/>
            <a:ext cx="2819400" cy="990600"/>
          </a:xfrm>
          <a:prstGeom prst="rect">
            <a:avLst/>
          </a:prstGeom>
          <a:solidFill>
            <a:srgbClr val="CCFFFF"/>
          </a:solidFill>
          <a:ln w="9525" cap="flat" cmpd="sng">
            <a:solidFill>
              <a:srgbClr val="FF0000"/>
            </a:solidFill>
            <a:prstDash val="solid"/>
            <a:miter/>
            <a:headEnd type="none" w="med" len="med"/>
            <a:tailEnd type="none" w="med" len="med"/>
          </a:ln>
        </p:spPr>
        <p:txBody>
          <a:bodyPr wrap="none" anchor="ctr" anchorCtr="0"/>
          <a:p>
            <a:pPr algn="l"/>
            <a:r>
              <a:rPr lang="zh-CN" altLang="en-US" b="0" dirty="0">
                <a:latin typeface="宋体" panose="02010600030101010101" pitchFamily="2" charset="-122"/>
              </a:rPr>
              <a:t>移动</a:t>
            </a:r>
            <a:r>
              <a:rPr lang="en-US" altLang="zh-CN" b="0" dirty="0">
                <a:latin typeface="宋体" panose="02010600030101010101" pitchFamily="2" charset="-122"/>
              </a:rPr>
              <a:t>---1</a:t>
            </a:r>
            <a:r>
              <a:rPr lang="zh-CN" altLang="en-US" b="0" dirty="0">
                <a:latin typeface="宋体" panose="02010600030101010101" pitchFamily="2" charset="-122"/>
              </a:rPr>
              <a:t>分*</a:t>
            </a:r>
            <a:r>
              <a:rPr lang="en-US" altLang="zh-CN" b="0" dirty="0">
                <a:latin typeface="宋体" panose="02010600030101010101" pitchFamily="2" charset="-122"/>
              </a:rPr>
              <a:t>11</a:t>
            </a:r>
            <a:r>
              <a:rPr lang="zh-CN" altLang="en-US" b="0" dirty="0">
                <a:latin typeface="宋体" panose="02010600030101010101" pitchFamily="2" charset="-122"/>
              </a:rPr>
              <a:t>次</a:t>
            </a:r>
            <a:r>
              <a:rPr lang="en-US" altLang="zh-CN" b="0" dirty="0">
                <a:latin typeface="宋体" panose="02010600030101010101" pitchFamily="2" charset="-122"/>
              </a:rPr>
              <a:t>=11</a:t>
            </a:r>
            <a:r>
              <a:rPr lang="zh-CN" altLang="en-US" b="0" dirty="0">
                <a:latin typeface="宋体" panose="02010600030101010101" pitchFamily="2" charset="-122"/>
              </a:rPr>
              <a:t>分</a:t>
            </a:r>
            <a:endParaRPr lang="zh-CN" altLang="en-US" b="0" dirty="0">
              <a:latin typeface="宋体" panose="02010600030101010101" pitchFamily="2" charset="-122"/>
            </a:endParaRPr>
          </a:p>
          <a:p>
            <a:pPr algn="l"/>
            <a:r>
              <a:rPr lang="zh-CN" altLang="en-US" b="0" dirty="0">
                <a:latin typeface="宋体" panose="02010600030101010101" pitchFamily="2" charset="-122"/>
              </a:rPr>
              <a:t>动作</a:t>
            </a:r>
            <a:r>
              <a:rPr lang="en-US" altLang="zh-CN" b="0" dirty="0">
                <a:latin typeface="宋体" panose="02010600030101010101" pitchFamily="2" charset="-122"/>
              </a:rPr>
              <a:t>---3</a:t>
            </a:r>
            <a:r>
              <a:rPr lang="zh-CN" altLang="en-US" b="0" dirty="0">
                <a:latin typeface="宋体" panose="02010600030101010101" pitchFamily="2" charset="-122"/>
              </a:rPr>
              <a:t>分*</a:t>
            </a:r>
            <a:r>
              <a:rPr lang="en-US" altLang="zh-CN" b="0" dirty="0">
                <a:latin typeface="宋体" panose="02010600030101010101" pitchFamily="2" charset="-122"/>
              </a:rPr>
              <a:t>12</a:t>
            </a:r>
            <a:r>
              <a:rPr lang="zh-CN" altLang="en-US" b="0" dirty="0">
                <a:latin typeface="宋体" panose="02010600030101010101" pitchFamily="2" charset="-122"/>
              </a:rPr>
              <a:t>次</a:t>
            </a:r>
            <a:r>
              <a:rPr lang="en-US" altLang="zh-CN" b="0" dirty="0">
                <a:latin typeface="宋体" panose="02010600030101010101" pitchFamily="2" charset="-122"/>
              </a:rPr>
              <a:t>=36</a:t>
            </a:r>
            <a:r>
              <a:rPr lang="zh-CN" altLang="en-US" b="0" dirty="0">
                <a:latin typeface="宋体" panose="02010600030101010101" pitchFamily="2" charset="-122"/>
              </a:rPr>
              <a:t>分</a:t>
            </a:r>
            <a:endParaRPr lang="zh-CN" altLang="en-US" b="0" dirty="0">
              <a:latin typeface="宋体" panose="02010600030101010101" pitchFamily="2" charset="-122"/>
            </a:endParaRPr>
          </a:p>
          <a:p>
            <a:pPr algn="l"/>
            <a:r>
              <a:rPr lang="zh-CN" altLang="en-US" b="0" dirty="0">
                <a:latin typeface="宋体" panose="02010600030101010101" pitchFamily="2" charset="-122"/>
              </a:rPr>
              <a:t>共花费</a:t>
            </a:r>
            <a:r>
              <a:rPr lang="en-US" altLang="zh-CN" b="0" dirty="0">
                <a:latin typeface="宋体" panose="02010600030101010101" pitchFamily="2" charset="-122"/>
              </a:rPr>
              <a:t>:47</a:t>
            </a:r>
            <a:r>
              <a:rPr lang="zh-CN" altLang="en-US" b="0" dirty="0">
                <a:latin typeface="宋体" panose="02010600030101010101" pitchFamily="2" charset="-122"/>
              </a:rPr>
              <a:t>分钟</a:t>
            </a:r>
            <a:endParaRPr lang="zh-CN" altLang="en-US" b="0" dirty="0">
              <a:latin typeface="宋体" panose="02010600030101010101" pitchFamily="2" charset="-122"/>
            </a:endParaRPr>
          </a:p>
        </p:txBody>
      </p:sp>
      <p:sp>
        <p:nvSpPr>
          <p:cNvPr id="7195" name="Rectangle 27"/>
          <p:cNvSpPr/>
          <p:nvPr/>
        </p:nvSpPr>
        <p:spPr>
          <a:xfrm>
            <a:off x="5867400" y="5562600"/>
            <a:ext cx="2971800" cy="990600"/>
          </a:xfrm>
          <a:prstGeom prst="rect">
            <a:avLst/>
          </a:prstGeom>
          <a:solidFill>
            <a:srgbClr val="CCFFFF"/>
          </a:solidFill>
          <a:ln w="9525" cap="flat" cmpd="sng">
            <a:solidFill>
              <a:srgbClr val="FF0000"/>
            </a:solidFill>
            <a:prstDash val="solid"/>
            <a:miter/>
            <a:headEnd type="none" w="med" len="med"/>
            <a:tailEnd type="none" w="med" len="med"/>
          </a:ln>
        </p:spPr>
        <p:txBody>
          <a:bodyPr wrap="none" anchor="ctr" anchorCtr="0"/>
          <a:p>
            <a:pPr algn="l"/>
            <a:r>
              <a:rPr lang="zh-CN" altLang="en-US" b="0" dirty="0">
                <a:latin typeface="宋体" panose="02010600030101010101" pitchFamily="2" charset="-122"/>
              </a:rPr>
              <a:t>＊</a:t>
            </a:r>
            <a:r>
              <a:rPr lang="en-US" altLang="zh-CN" b="0" dirty="0">
                <a:latin typeface="宋体" panose="02010600030101010101" pitchFamily="2" charset="-122"/>
              </a:rPr>
              <a:t>2</a:t>
            </a:r>
            <a:r>
              <a:rPr lang="zh-CN" altLang="en-US" b="0" dirty="0">
                <a:latin typeface="宋体" panose="02010600030101010101" pitchFamily="2" charset="-122"/>
              </a:rPr>
              <a:t>楼有房间</a:t>
            </a:r>
            <a:endParaRPr lang="zh-CN" altLang="en-US" sz="2400" b="0" dirty="0">
              <a:latin typeface="宋体" panose="02010600030101010101" pitchFamily="2" charset="-122"/>
            </a:endParaRPr>
          </a:p>
          <a:p>
            <a:pPr algn="l"/>
            <a:r>
              <a:rPr lang="zh-CN" altLang="en-US" b="0" dirty="0">
                <a:solidFill>
                  <a:srgbClr val="009900"/>
                </a:solidFill>
                <a:latin typeface="宋体" panose="02010600030101010101" pitchFamily="2" charset="-122"/>
              </a:rPr>
              <a:t>＊去学校骑车需</a:t>
            </a:r>
            <a:r>
              <a:rPr lang="en-US" altLang="zh-CN" b="0" dirty="0">
                <a:solidFill>
                  <a:srgbClr val="009900"/>
                </a:solidFill>
                <a:latin typeface="宋体" panose="02010600030101010101" pitchFamily="2" charset="-122"/>
              </a:rPr>
              <a:t>30</a:t>
            </a:r>
            <a:r>
              <a:rPr lang="zh-CN" altLang="en-US" b="0" dirty="0">
                <a:solidFill>
                  <a:srgbClr val="009900"/>
                </a:solidFill>
                <a:latin typeface="宋体" panose="02010600030101010101" pitchFamily="2" charset="-122"/>
              </a:rPr>
              <a:t>分钟</a:t>
            </a:r>
            <a:endParaRPr lang="zh-CN" altLang="en-US" b="0" dirty="0">
              <a:solidFill>
                <a:srgbClr val="009900"/>
              </a:solidFill>
              <a:latin typeface="宋体" panose="02010600030101010101" pitchFamily="2" charset="-122"/>
            </a:endParaRPr>
          </a:p>
          <a:p>
            <a:pPr algn="l"/>
            <a:r>
              <a:rPr lang="zh-CN" altLang="en-US" b="0" dirty="0">
                <a:solidFill>
                  <a:srgbClr val="2417CD"/>
                </a:solidFill>
                <a:latin typeface="宋体" panose="02010600030101010101" pitchFamily="2" charset="-122"/>
              </a:rPr>
              <a:t>＊如何将时间控制在</a:t>
            </a:r>
            <a:r>
              <a:rPr lang="en-US" altLang="zh-CN" b="0" dirty="0">
                <a:solidFill>
                  <a:srgbClr val="2417CD"/>
                </a:solidFill>
                <a:latin typeface="宋体" panose="02010600030101010101" pitchFamily="2" charset="-122"/>
              </a:rPr>
              <a:t>20</a:t>
            </a:r>
            <a:r>
              <a:rPr lang="zh-CN" altLang="en-US" b="0" dirty="0">
                <a:solidFill>
                  <a:srgbClr val="2417CD"/>
                </a:solidFill>
                <a:latin typeface="宋体" panose="02010600030101010101" pitchFamily="2" charset="-122"/>
              </a:rPr>
              <a:t>分内</a:t>
            </a:r>
            <a:endParaRPr lang="zh-CN" altLang="en-US" b="0" dirty="0">
              <a:solidFill>
                <a:srgbClr val="2417CD"/>
              </a:solidFill>
              <a:latin typeface="宋体" panose="02010600030101010101" pitchFamily="2" charset="-122"/>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395288" y="188913"/>
            <a:ext cx="8229600" cy="1143000"/>
          </a:xfrm>
          <a:ln/>
        </p:spPr>
        <p:txBody>
          <a:bodyPr vert="horz" wrap="square" lIns="91440" tIns="45720" rIns="91440" bIns="45720" anchor="ctr" anchorCtr="0"/>
          <a:p>
            <a:r>
              <a:rPr lang="zh-CN" altLang="en-US" sz="3600" b="1" dirty="0">
                <a:solidFill>
                  <a:srgbClr val="0000FF"/>
                </a:solidFill>
              </a:rPr>
              <a:t>成组原则布置优缺点比较</a:t>
            </a:r>
            <a:endParaRPr lang="zh-CN" altLang="en-US" sz="4800" b="1" dirty="0">
              <a:solidFill>
                <a:srgbClr val="0000FF"/>
              </a:solidFill>
            </a:endParaRPr>
          </a:p>
        </p:txBody>
      </p:sp>
      <p:sp>
        <p:nvSpPr>
          <p:cNvPr id="33795" name="Rectangle 3"/>
          <p:cNvSpPr>
            <a:spLocks noGrp="1"/>
          </p:cNvSpPr>
          <p:nvPr>
            <p:ph sz="half" idx="1"/>
          </p:nvPr>
        </p:nvSpPr>
        <p:spPr>
          <a:xfrm>
            <a:off x="685800" y="1052513"/>
            <a:ext cx="3962400" cy="4357687"/>
          </a:xfrm>
          <a:ln/>
        </p:spPr>
        <p:txBody>
          <a:bodyPr vert="horz" wrap="square" lIns="91440" tIns="45720" rIns="91440" bIns="45720" anchor="t" anchorCtr="0"/>
          <a:p>
            <a:pPr>
              <a:buSzPct val="80000"/>
              <a:buFont typeface="Wingdings" panose="05000000000000000000" pitchFamily="2" charset="2"/>
              <a:buNone/>
            </a:pPr>
            <a:r>
              <a:rPr lang="zh-CN" altLang="en-US" dirty="0">
                <a:latin typeface="+mn-lt"/>
                <a:ea typeface="+mn-ea"/>
                <a:cs typeface="+mn-cs"/>
              </a:rPr>
              <a:t>                </a:t>
            </a:r>
            <a:r>
              <a:rPr lang="zh-CN" altLang="en-US" sz="2000" b="1" dirty="0">
                <a:latin typeface="+mn-lt"/>
                <a:ea typeface="+mn-ea"/>
                <a:cs typeface="+mn-cs"/>
              </a:rPr>
              <a:t>优  点：</a:t>
            </a:r>
            <a:endParaRPr lang="zh-CN" altLang="en-US" sz="2000" b="1" dirty="0">
              <a:latin typeface="+mn-lt"/>
              <a:ea typeface="+mn-ea"/>
              <a:cs typeface="+mn-cs"/>
            </a:endParaRPr>
          </a:p>
          <a:p>
            <a:pPr>
              <a:buSzPct val="80000"/>
            </a:pPr>
            <a:r>
              <a:rPr lang="zh-CN" altLang="en-US" sz="2000" dirty="0">
                <a:latin typeface="+mn-lt"/>
                <a:ea typeface="+mn-ea"/>
                <a:cs typeface="+mn-cs"/>
              </a:rPr>
              <a:t>1、由于产品成组，设备利用率高</a:t>
            </a:r>
            <a:endParaRPr lang="zh-CN" altLang="en-US" sz="2000" dirty="0">
              <a:latin typeface="+mn-lt"/>
              <a:ea typeface="+mn-ea"/>
              <a:cs typeface="+mn-cs"/>
            </a:endParaRPr>
          </a:p>
          <a:p>
            <a:pPr>
              <a:buSzPct val="80000"/>
            </a:pPr>
            <a:r>
              <a:rPr lang="zh-CN" altLang="en-US" sz="2000" dirty="0">
                <a:latin typeface="+mn-lt"/>
                <a:ea typeface="+mn-ea"/>
                <a:cs typeface="+mn-cs"/>
              </a:rPr>
              <a:t>2、流程通畅，运输距离较短，搬运量少</a:t>
            </a:r>
            <a:endParaRPr lang="zh-CN" altLang="en-US" sz="2000" dirty="0">
              <a:latin typeface="+mn-lt"/>
              <a:ea typeface="+mn-ea"/>
              <a:cs typeface="+mn-cs"/>
            </a:endParaRPr>
          </a:p>
          <a:p>
            <a:pPr>
              <a:buSzPct val="80000"/>
            </a:pPr>
            <a:r>
              <a:rPr lang="zh-CN" altLang="en-US" sz="2000" dirty="0">
                <a:latin typeface="+mn-lt"/>
                <a:ea typeface="+mn-ea"/>
                <a:cs typeface="+mn-cs"/>
              </a:rPr>
              <a:t>3、有利于发挥班组合作精神</a:t>
            </a:r>
            <a:endParaRPr lang="zh-CN" altLang="en-US" sz="2000" dirty="0">
              <a:latin typeface="+mn-lt"/>
              <a:ea typeface="+mn-ea"/>
              <a:cs typeface="+mn-cs"/>
            </a:endParaRPr>
          </a:p>
          <a:p>
            <a:pPr>
              <a:buSzPct val="80000"/>
            </a:pPr>
            <a:r>
              <a:rPr lang="zh-CN" altLang="en-US" sz="2000" dirty="0">
                <a:latin typeface="+mn-lt"/>
                <a:ea typeface="+mn-ea"/>
                <a:cs typeface="+mn-cs"/>
              </a:rPr>
              <a:t>4、有利于扩大员工的作业技能</a:t>
            </a:r>
            <a:endParaRPr lang="zh-CN" altLang="en-US" sz="2000" dirty="0">
              <a:latin typeface="+mn-lt"/>
              <a:ea typeface="+mn-ea"/>
              <a:cs typeface="+mn-cs"/>
            </a:endParaRPr>
          </a:p>
          <a:p>
            <a:pPr>
              <a:buSzPct val="80000"/>
            </a:pPr>
            <a:r>
              <a:rPr lang="zh-CN" altLang="en-US" sz="2000" dirty="0">
                <a:latin typeface="+mn-lt"/>
                <a:ea typeface="+mn-ea"/>
                <a:cs typeface="+mn-cs"/>
              </a:rPr>
              <a:t>5、兼有产品原则布置和工艺布置 的优点</a:t>
            </a:r>
            <a:endParaRPr lang="zh-CN" altLang="en-US" sz="2000" dirty="0">
              <a:latin typeface="+mn-lt"/>
              <a:ea typeface="+mn-ea"/>
              <a:cs typeface="+mn-cs"/>
            </a:endParaRPr>
          </a:p>
        </p:txBody>
      </p:sp>
      <p:sp>
        <p:nvSpPr>
          <p:cNvPr id="33796" name="Rectangle 4"/>
          <p:cNvSpPr>
            <a:spLocks noGrp="1"/>
          </p:cNvSpPr>
          <p:nvPr>
            <p:ph sz="half" idx="2"/>
          </p:nvPr>
        </p:nvSpPr>
        <p:spPr>
          <a:xfrm>
            <a:off x="4876800" y="1066800"/>
            <a:ext cx="4114800" cy="4114800"/>
          </a:xfrm>
          <a:ln/>
        </p:spPr>
        <p:txBody>
          <a:bodyPr vert="horz" wrap="square" lIns="91440" tIns="45720" rIns="91440" bIns="45720" anchor="t" anchorCtr="0"/>
          <a:p>
            <a:pPr>
              <a:lnSpc>
                <a:spcPct val="90000"/>
              </a:lnSpc>
              <a:buSzPct val="80000"/>
              <a:buFont typeface="Wingdings" panose="05000000000000000000" pitchFamily="2" charset="2"/>
              <a:buNone/>
            </a:pPr>
            <a:r>
              <a:rPr lang="zh-CN" altLang="en-US" dirty="0">
                <a:latin typeface="+mn-lt"/>
                <a:ea typeface="+mn-ea"/>
                <a:cs typeface="+mn-cs"/>
              </a:rPr>
              <a:t>                 </a:t>
            </a:r>
            <a:r>
              <a:rPr lang="zh-CN" altLang="en-US" sz="2000" b="1" dirty="0">
                <a:solidFill>
                  <a:srgbClr val="FF0066"/>
                </a:solidFill>
                <a:latin typeface="+mn-lt"/>
                <a:ea typeface="+mn-ea"/>
                <a:cs typeface="+mn-cs"/>
              </a:rPr>
              <a:t>缺  点：</a:t>
            </a:r>
            <a:endParaRPr lang="zh-CN" altLang="en-US" sz="2000" b="1" dirty="0">
              <a:solidFill>
                <a:srgbClr val="FF0066"/>
              </a:solidFill>
              <a:latin typeface="+mn-lt"/>
              <a:ea typeface="+mn-ea"/>
              <a:cs typeface="+mn-cs"/>
            </a:endParaRPr>
          </a:p>
          <a:p>
            <a:pPr>
              <a:lnSpc>
                <a:spcPct val="90000"/>
              </a:lnSpc>
              <a:buSzPct val="80000"/>
            </a:pPr>
            <a:r>
              <a:rPr lang="zh-CN" altLang="en-US" sz="2000" dirty="0">
                <a:latin typeface="+mn-lt"/>
                <a:ea typeface="+mn-ea"/>
                <a:cs typeface="+mn-cs"/>
              </a:rPr>
              <a:t>1、需要较高的生产控制水平以平衡各单元之间的生产流程</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2、若单元间流程不平衡，需中间储存，增加了物料搬运</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3、班组成员需掌握所有作业技能</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4、减少了使用专用设备的机会</a:t>
            </a:r>
            <a:endParaRPr lang="zh-CN" altLang="en-US" sz="2000" dirty="0">
              <a:latin typeface="+mn-lt"/>
              <a:ea typeface="+mn-ea"/>
              <a:cs typeface="+mn-cs"/>
            </a:endParaRPr>
          </a:p>
          <a:p>
            <a:pPr>
              <a:lnSpc>
                <a:spcPct val="90000"/>
              </a:lnSpc>
              <a:buSzPct val="80000"/>
            </a:pPr>
            <a:r>
              <a:rPr lang="zh-CN" altLang="en-US" sz="2000" dirty="0">
                <a:latin typeface="+mn-lt"/>
                <a:ea typeface="+mn-ea"/>
                <a:cs typeface="+mn-cs"/>
              </a:rPr>
              <a:t>5、兼有产品原则布置和工艺原则布置的缺点</a:t>
            </a:r>
            <a:endParaRPr lang="zh-CN" altLang="en-US" sz="2000" dirty="0">
              <a:latin typeface="+mn-lt"/>
              <a:ea typeface="+mn-ea"/>
              <a:cs typeface="+mn-cs"/>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Rectangle 6" descr="浅色横线"/>
          <p:cNvSpPr>
            <a:spLocks noChangeArrowheads="1"/>
          </p:cNvSpPr>
          <p:nvPr/>
        </p:nvSpPr>
        <p:spPr bwMode="auto">
          <a:xfrm>
            <a:off x="685800" y="1054100"/>
            <a:ext cx="6407150" cy="506413"/>
          </a:xfrm>
          <a:prstGeom prst="rect">
            <a:avLst/>
          </a:prstGeom>
          <a:blipFill dpi="0" rotWithShape="0">
            <a:blip r:embed="rId1"/>
            <a:srcRect/>
            <a:tile tx="0" ty="0" sx="100000" sy="100000" flip="none" algn="tl"/>
          </a:blipFill>
          <a:ln w="19050">
            <a:solidFill>
              <a:schemeClr val="tx2"/>
            </a:solid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zh-CN" altLang="en-US" sz="26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n-cs"/>
              </a:rPr>
              <a:t>二.生产线重新布局的时机与调整方法</a:t>
            </a: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66564" name="Text Box 9"/>
          <p:cNvSpPr txBox="1">
            <a:spLocks noChangeArrowheads="1"/>
          </p:cNvSpPr>
          <p:nvPr/>
        </p:nvSpPr>
        <p:spPr bwMode="auto">
          <a:xfrm>
            <a:off x="755650" y="1844675"/>
            <a:ext cx="7559675" cy="3881438"/>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重新布局时机：</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1.原规定计划考虑不充分</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2.生产规模变动或产品规格变动，造成设备增减或工序改变</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3.产品更新，导致工序变化</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4.技术进步，生产工序、设备发生变化</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布局调整方法</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工艺原则生产布局转换为成组技术布局，主要三个步骤：</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1.对零件进行分类、建立并维护计算机化的零部件分类编码系统</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2.识别零件组的物流类型，作为转换基础</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3.将机器和工艺分组，组成工作单元</a:t>
            </a:r>
            <a:endParaRPr kumimoji="0" lang="zh-CN" altLang="en-US" kern="1200" cap="none" spc="0" normalizeH="0" baseline="0" noProof="0" smtClean="0">
              <a:latin typeface="楷体_GB2312" pitchFamily="49" charset="-122"/>
              <a:ea typeface="楷体_GB2312" pitchFamily="49" charset="-122"/>
              <a:cs typeface="+mn-cs"/>
            </a:endParaRPr>
          </a:p>
        </p:txBody>
      </p:sp>
      <p:pic>
        <p:nvPicPr>
          <p:cNvPr id="66565" name="Picture 11" descr="0013">
            <a:hlinkClick r:id="rId2" action="ppaction://hlinksldjump"/>
          </p:cNvPr>
          <p:cNvPicPr>
            <a:picLocks noChangeAspect="1"/>
          </p:cNvPicPr>
          <p:nvPr/>
        </p:nvPicPr>
        <p:blipFill>
          <a:blip r:embed="rId3"/>
          <a:stretch>
            <a:fillRect/>
          </a:stretch>
        </p:blipFill>
        <p:spPr>
          <a:xfrm>
            <a:off x="323850" y="6021388"/>
            <a:ext cx="647700" cy="617537"/>
          </a:xfrm>
          <a:prstGeom prst="rect">
            <a:avLst/>
          </a:prstGeom>
          <a:noFill/>
          <a:ln w="9525">
            <a:noFill/>
          </a:ln>
        </p:spPr>
      </p:pic>
      <p:pic>
        <p:nvPicPr>
          <p:cNvPr id="34822" name="Picture 12" descr="上一节">
            <a:hlinkClick r:id="rId2" action="ppaction://hlinksldjump"/>
          </p:cNvPr>
          <p:cNvPicPr>
            <a:picLocks noChangeAspect="1"/>
          </p:cNvPicPr>
          <p:nvPr/>
        </p:nvPicPr>
        <p:blipFill>
          <a:blip r:embed="rId4"/>
          <a:stretch>
            <a:fillRect/>
          </a:stretch>
        </p:blipFill>
        <p:spPr>
          <a:xfrm>
            <a:off x="3276600" y="6524625"/>
            <a:ext cx="760413" cy="273050"/>
          </a:xfrm>
          <a:prstGeom prst="rect">
            <a:avLst/>
          </a:prstGeom>
          <a:noFill/>
          <a:ln w="9525">
            <a:noFill/>
          </a:ln>
        </p:spPr>
      </p:pic>
      <p:pic>
        <p:nvPicPr>
          <p:cNvPr id="34823" name="Picture 13" descr="下一节">
            <a:hlinkClick r:id="rId2" action="ppaction://hlinksldjump"/>
          </p:cNvPr>
          <p:cNvPicPr>
            <a:picLocks noChangeAspect="1"/>
          </p:cNvPicPr>
          <p:nvPr/>
        </p:nvPicPr>
        <p:blipFill>
          <a:blip r:embed="rId5"/>
          <a:stretch>
            <a:fillRect/>
          </a:stretch>
        </p:blipFill>
        <p:spPr>
          <a:xfrm>
            <a:off x="4356100" y="6524625"/>
            <a:ext cx="760413" cy="273050"/>
          </a:xfrm>
          <a:prstGeom prst="rect">
            <a:avLst/>
          </a:prstGeom>
          <a:noFill/>
          <a:ln w="9525">
            <a:noFill/>
          </a:ln>
        </p:spPr>
      </p:pic>
      <p:sp>
        <p:nvSpPr>
          <p:cNvPr id="34824" name="Rectangle 8"/>
          <p:cNvSpPr/>
          <p:nvPr/>
        </p:nvSpPr>
        <p:spPr>
          <a:xfrm>
            <a:off x="6013450" y="6381750"/>
            <a:ext cx="3133725" cy="503238"/>
          </a:xfrm>
          <a:prstGeom prst="rect">
            <a:avLst/>
          </a:prstGeom>
          <a:solidFill>
            <a:schemeClr val="accent1"/>
          </a:solidFill>
          <a:ln w="9525">
            <a:noFill/>
          </a:ln>
        </p:spPr>
        <p:txBody>
          <a:bodyPr lIns="0" tIns="0" rIns="0" bIns="0" anchor="ctr" anchorCtr="0"/>
          <a:p>
            <a:pPr eaLnBrk="1" hangingPunct="1"/>
            <a:r>
              <a:rPr lang="zh-CN" altLang="en-US" sz="2400" dirty="0">
                <a:solidFill>
                  <a:schemeClr val="bg1"/>
                </a:solidFill>
                <a:latin typeface="楷体_GB2312" pitchFamily="49" charset="-122"/>
              </a:rPr>
              <a:t>第一节生产布局</a:t>
            </a:r>
            <a:endParaRPr lang="zh-CN" altLang="en-US" dirty="0">
              <a:latin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0-#ppt_w/2"/>
                                          </p:val>
                                        </p:tav>
                                        <p:tav tm="100000">
                                          <p:val>
                                            <p:strVal val="#ppt_x"/>
                                          </p:val>
                                        </p:tav>
                                      </p:tavLst>
                                    </p:anim>
                                    <p:anim calcmode="lin" valueType="num">
                                      <p:cBhvr additive="base">
                                        <p:cTn id="8" dur="500" fill="hold"/>
                                        <p:tgtEl>
                                          <p:spTgt spid="665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66564">
                                            <p:txEl>
                                              <p:charRg st="0" end="8"/>
                                            </p:txEl>
                                          </p:spTgt>
                                        </p:tgtEl>
                                        <p:attrNameLst>
                                          <p:attrName>style.visibility</p:attrName>
                                        </p:attrNameLst>
                                      </p:cBhvr>
                                      <p:to>
                                        <p:strVal val="visible"/>
                                      </p:to>
                                    </p:set>
                                    <p:animEffect transition="in" filter="slide(fromRight)">
                                      <p:cBhvr>
                                        <p:cTn id="13" dur="500"/>
                                        <p:tgtEl>
                                          <p:spTgt spid="66564">
                                            <p:txEl>
                                              <p:charRg st="0"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66564">
                                            <p:txEl>
                                              <p:charRg st="8" end="21"/>
                                            </p:txEl>
                                          </p:spTgt>
                                        </p:tgtEl>
                                        <p:attrNameLst>
                                          <p:attrName>style.visibility</p:attrName>
                                        </p:attrNameLst>
                                      </p:cBhvr>
                                      <p:to>
                                        <p:strVal val="visible"/>
                                      </p:to>
                                    </p:set>
                                    <p:animEffect transition="in" filter="slide(fromRight)">
                                      <p:cBhvr>
                                        <p:cTn id="18" dur="500"/>
                                        <p:tgtEl>
                                          <p:spTgt spid="66564">
                                            <p:txEl>
                                              <p:charRg st="8" end="2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66564">
                                            <p:txEl>
                                              <p:charRg st="21" end="49"/>
                                            </p:txEl>
                                          </p:spTgt>
                                        </p:tgtEl>
                                        <p:attrNameLst>
                                          <p:attrName>style.visibility</p:attrName>
                                        </p:attrNameLst>
                                      </p:cBhvr>
                                      <p:to>
                                        <p:strVal val="visible"/>
                                      </p:to>
                                    </p:set>
                                    <p:animEffect transition="in" filter="slide(fromRight)">
                                      <p:cBhvr>
                                        <p:cTn id="23" dur="500"/>
                                        <p:tgtEl>
                                          <p:spTgt spid="66564">
                                            <p:txEl>
                                              <p:charRg st="21" end="4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66564">
                                            <p:txEl>
                                              <p:charRg st="49" end="63"/>
                                            </p:txEl>
                                          </p:spTgt>
                                        </p:tgtEl>
                                        <p:attrNameLst>
                                          <p:attrName>style.visibility</p:attrName>
                                        </p:attrNameLst>
                                      </p:cBhvr>
                                      <p:to>
                                        <p:strVal val="visible"/>
                                      </p:to>
                                    </p:set>
                                    <p:animEffect transition="in" filter="slide(fromRight)">
                                      <p:cBhvr>
                                        <p:cTn id="28" dur="500"/>
                                        <p:tgtEl>
                                          <p:spTgt spid="66564">
                                            <p:txEl>
                                              <p:charRg st="49" end="6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66564">
                                            <p:txEl>
                                              <p:charRg st="63" end="82"/>
                                            </p:txEl>
                                          </p:spTgt>
                                        </p:tgtEl>
                                        <p:attrNameLst>
                                          <p:attrName>style.visibility</p:attrName>
                                        </p:attrNameLst>
                                      </p:cBhvr>
                                      <p:to>
                                        <p:strVal val="visible"/>
                                      </p:to>
                                    </p:set>
                                    <p:animEffect transition="in" filter="slide(fromRight)">
                                      <p:cBhvr>
                                        <p:cTn id="33" dur="500"/>
                                        <p:tgtEl>
                                          <p:spTgt spid="66564">
                                            <p:txEl>
                                              <p:charRg st="63" end="8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66564">
                                            <p:txEl>
                                              <p:charRg st="83" end="90"/>
                                            </p:txEl>
                                          </p:spTgt>
                                        </p:tgtEl>
                                        <p:attrNameLst>
                                          <p:attrName>style.visibility</p:attrName>
                                        </p:attrNameLst>
                                      </p:cBhvr>
                                      <p:to>
                                        <p:strVal val="visible"/>
                                      </p:to>
                                    </p:set>
                                    <p:animEffect transition="in" filter="slide(fromRight)">
                                      <p:cBhvr>
                                        <p:cTn id="38" dur="500"/>
                                        <p:tgtEl>
                                          <p:spTgt spid="66564">
                                            <p:txEl>
                                              <p:charRg st="83" end="9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66564">
                                            <p:txEl>
                                              <p:charRg st="90" end="116"/>
                                            </p:txEl>
                                          </p:spTgt>
                                        </p:tgtEl>
                                        <p:attrNameLst>
                                          <p:attrName>style.visibility</p:attrName>
                                        </p:attrNameLst>
                                      </p:cBhvr>
                                      <p:to>
                                        <p:strVal val="visible"/>
                                      </p:to>
                                    </p:set>
                                    <p:animEffect transition="in" filter="slide(fromRight)">
                                      <p:cBhvr>
                                        <p:cTn id="43" dur="500"/>
                                        <p:tgtEl>
                                          <p:spTgt spid="66564">
                                            <p:txEl>
                                              <p:charRg st="90" end="11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grpId="0" nodeType="clickEffect">
                                  <p:stCondLst>
                                    <p:cond delay="0"/>
                                  </p:stCondLst>
                                  <p:childTnLst>
                                    <p:set>
                                      <p:cBhvr>
                                        <p:cTn id="47" dur="1" fill="hold">
                                          <p:stCondLst>
                                            <p:cond delay="0"/>
                                          </p:stCondLst>
                                        </p:cTn>
                                        <p:tgtEl>
                                          <p:spTgt spid="66564">
                                            <p:txEl>
                                              <p:charRg st="116" end="146"/>
                                            </p:txEl>
                                          </p:spTgt>
                                        </p:tgtEl>
                                        <p:attrNameLst>
                                          <p:attrName>style.visibility</p:attrName>
                                        </p:attrNameLst>
                                      </p:cBhvr>
                                      <p:to>
                                        <p:strVal val="visible"/>
                                      </p:to>
                                    </p:set>
                                    <p:animEffect transition="in" filter="slide(fromRight)">
                                      <p:cBhvr>
                                        <p:cTn id="48" dur="500"/>
                                        <p:tgtEl>
                                          <p:spTgt spid="66564">
                                            <p:txEl>
                                              <p:charRg st="116" end="14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2" fill="hold" grpId="0" nodeType="clickEffect">
                                  <p:stCondLst>
                                    <p:cond delay="0"/>
                                  </p:stCondLst>
                                  <p:childTnLst>
                                    <p:set>
                                      <p:cBhvr>
                                        <p:cTn id="52" dur="1" fill="hold">
                                          <p:stCondLst>
                                            <p:cond delay="0"/>
                                          </p:stCondLst>
                                        </p:cTn>
                                        <p:tgtEl>
                                          <p:spTgt spid="66564">
                                            <p:txEl>
                                              <p:charRg st="146" end="166"/>
                                            </p:txEl>
                                          </p:spTgt>
                                        </p:tgtEl>
                                        <p:attrNameLst>
                                          <p:attrName>style.visibility</p:attrName>
                                        </p:attrNameLst>
                                      </p:cBhvr>
                                      <p:to>
                                        <p:strVal val="visible"/>
                                      </p:to>
                                    </p:set>
                                    <p:animEffect transition="in" filter="slide(fromRight)">
                                      <p:cBhvr>
                                        <p:cTn id="53" dur="500"/>
                                        <p:tgtEl>
                                          <p:spTgt spid="66564">
                                            <p:txEl>
                                              <p:charRg st="146" end="16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66564">
                                            <p:txEl>
                                              <p:charRg st="166" end="184"/>
                                            </p:txEl>
                                          </p:spTgt>
                                        </p:tgtEl>
                                        <p:attrNameLst>
                                          <p:attrName>style.visibility</p:attrName>
                                        </p:attrNameLst>
                                      </p:cBhvr>
                                      <p:to>
                                        <p:strVal val="visible"/>
                                      </p:to>
                                    </p:set>
                                    <p:animEffect transition="in" filter="slide(fromRight)">
                                      <p:cBhvr>
                                        <p:cTn id="58" dur="500"/>
                                        <p:tgtEl>
                                          <p:spTgt spid="66564">
                                            <p:txEl>
                                              <p:charRg st="166" end="18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66565"/>
                                        </p:tgtEl>
                                        <p:attrNameLst>
                                          <p:attrName>style.visibility</p:attrName>
                                        </p:attrNameLst>
                                      </p:cBhvr>
                                      <p:to>
                                        <p:strVal val="visible"/>
                                      </p:to>
                                    </p:set>
                                    <p:animEffect transition="in" filter="slide(fromBottom)">
                                      <p:cBhvr>
                                        <p:cTn id="63"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ldLvl="0" animBg="1"/>
      <p:bldP spid="665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5"/>
          <p:cNvPicPr>
            <a:picLocks noChangeAspect="1"/>
          </p:cNvPicPr>
          <p:nvPr/>
        </p:nvPicPr>
        <p:blipFill>
          <a:blip r:embed="rId1"/>
          <a:stretch>
            <a:fillRect/>
          </a:stretch>
        </p:blipFill>
        <p:spPr>
          <a:xfrm>
            <a:off x="1676400" y="762000"/>
            <a:ext cx="6400800" cy="4768850"/>
          </a:xfrm>
          <a:prstGeom prst="rect">
            <a:avLst/>
          </a:prstGeom>
          <a:noFill/>
          <a:ln w="9525">
            <a:noFill/>
          </a:ln>
        </p:spPr>
      </p:pic>
      <p:sp>
        <p:nvSpPr>
          <p:cNvPr id="67587" name="Text Box 6"/>
          <p:cNvSpPr txBox="1"/>
          <p:nvPr/>
        </p:nvSpPr>
        <p:spPr>
          <a:xfrm>
            <a:off x="3132138" y="5661025"/>
            <a:ext cx="2952750" cy="396875"/>
          </a:xfrm>
          <a:prstGeom prst="rect">
            <a:avLst/>
          </a:prstGeom>
          <a:solidFill>
            <a:srgbClr val="CCECFF"/>
          </a:solidFill>
          <a:ln w="9525" cap="flat" cmpd="sng">
            <a:solidFill>
              <a:srgbClr val="66CCFF"/>
            </a:solidFill>
            <a:prstDash val="solid"/>
            <a:miter/>
            <a:headEnd type="none" w="med" len="med"/>
            <a:tailEnd type="none" w="med" len="med"/>
          </a:ln>
        </p:spPr>
        <p:txBody>
          <a:bodyPr anchor="ctr" anchorCtr="0"/>
          <a:p>
            <a:pPr eaLnBrk="1" hangingPunct="1">
              <a:spcBef>
                <a:spcPct val="50000"/>
              </a:spcBef>
            </a:pPr>
            <a:r>
              <a:rPr lang="zh-CN" altLang="en-US" sz="1800" b="0" dirty="0">
                <a:solidFill>
                  <a:schemeClr val="hlink"/>
                </a:solidFill>
                <a:latin typeface="黑体" panose="02010609060101010101" pitchFamily="49" charset="-122"/>
                <a:ea typeface="黑体" panose="02010609060101010101" pitchFamily="49" charset="-122"/>
              </a:rPr>
              <a:t> 绕成线图的情形</a:t>
            </a:r>
            <a:endParaRPr lang="zh-CN" altLang="en-US" sz="1800" b="0" dirty="0">
              <a:solidFill>
                <a:schemeClr val="hlink"/>
              </a:solidFill>
              <a:latin typeface="黑体" panose="02010609060101010101" pitchFamily="49" charset="-122"/>
              <a:ea typeface="黑体" panose="02010609060101010101" pitchFamily="49" charset="-122"/>
            </a:endParaRPr>
          </a:p>
        </p:txBody>
      </p:sp>
      <p:pic>
        <p:nvPicPr>
          <p:cNvPr id="67588" name="Picture 8" descr="Xbutton10">
            <a:hlinkClick r:id="rId2" action="ppaction://hlinksldjump"/>
          </p:cNvPr>
          <p:cNvPicPr>
            <a:picLocks noChangeAspect="1"/>
          </p:cNvPicPr>
          <p:nvPr/>
        </p:nvPicPr>
        <p:blipFill>
          <a:blip r:embed="rId3"/>
          <a:stretch>
            <a:fillRect/>
          </a:stretch>
        </p:blipFill>
        <p:spPr>
          <a:xfrm>
            <a:off x="8172450" y="5516563"/>
            <a:ext cx="647700" cy="609600"/>
          </a:xfrm>
          <a:prstGeom prst="rect">
            <a:avLst/>
          </a:prstGeom>
          <a:noFill/>
          <a:ln w="9525">
            <a:noFill/>
          </a:ln>
        </p:spPr>
      </p:pic>
      <p:pic>
        <p:nvPicPr>
          <p:cNvPr id="35845" name="Picture 9" descr="上一节">
            <a:hlinkClick r:id="rId4" action="ppaction://hlinksldjump"/>
          </p:cNvPr>
          <p:cNvPicPr>
            <a:picLocks noChangeAspect="1"/>
          </p:cNvPicPr>
          <p:nvPr/>
        </p:nvPicPr>
        <p:blipFill>
          <a:blip r:embed="rId5"/>
          <a:stretch>
            <a:fillRect/>
          </a:stretch>
        </p:blipFill>
        <p:spPr>
          <a:xfrm>
            <a:off x="4211638" y="6508750"/>
            <a:ext cx="760412" cy="273050"/>
          </a:xfrm>
          <a:prstGeom prst="rect">
            <a:avLst/>
          </a:prstGeom>
          <a:noFill/>
          <a:ln w="9525">
            <a:noFill/>
          </a:ln>
        </p:spPr>
      </p:pic>
      <p:pic>
        <p:nvPicPr>
          <p:cNvPr id="35846" name="Picture 10" descr="下一节">
            <a:hlinkClick r:id="rId4" action="ppaction://hlinksldjump"/>
          </p:cNvPr>
          <p:cNvPicPr>
            <a:picLocks noChangeAspect="1"/>
          </p:cNvPicPr>
          <p:nvPr/>
        </p:nvPicPr>
        <p:blipFill>
          <a:blip r:embed="rId6"/>
          <a:stretch>
            <a:fillRect/>
          </a:stretch>
        </p:blipFill>
        <p:spPr>
          <a:xfrm>
            <a:off x="4973638" y="6508750"/>
            <a:ext cx="760412" cy="2730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7587"/>
                                        </p:tgtEl>
                                        <p:attrNameLst>
                                          <p:attrName>style.visibility</p:attrName>
                                        </p:attrNameLst>
                                      </p:cBhvr>
                                      <p:to>
                                        <p:strVal val="visible"/>
                                      </p:to>
                                    </p:set>
                                    <p:anim calcmode="lin" valueType="num">
                                      <p:cBhvr>
                                        <p:cTn id="13" dur="1000" fill="hold"/>
                                        <p:tgtEl>
                                          <p:spTgt spid="67587"/>
                                        </p:tgtEl>
                                        <p:attrNameLst>
                                          <p:attrName>ppt_w</p:attrName>
                                        </p:attrNameLst>
                                      </p:cBhvr>
                                      <p:tavLst>
                                        <p:tav tm="0">
                                          <p:val>
                                            <p:strVal val="#ppt_w*0.70"/>
                                          </p:val>
                                        </p:tav>
                                        <p:tav tm="100000">
                                          <p:val>
                                            <p:strVal val="#ppt_w"/>
                                          </p:val>
                                        </p:tav>
                                      </p:tavLst>
                                    </p:anim>
                                    <p:anim calcmode="lin" valueType="num">
                                      <p:cBhvr>
                                        <p:cTn id="14" dur="1000" fill="hold"/>
                                        <p:tgtEl>
                                          <p:spTgt spid="67587"/>
                                        </p:tgtEl>
                                        <p:attrNameLst>
                                          <p:attrName>ppt_h</p:attrName>
                                        </p:attrNameLst>
                                      </p:cBhvr>
                                      <p:tavLst>
                                        <p:tav tm="0">
                                          <p:val>
                                            <p:strVal val="#ppt_h"/>
                                          </p:val>
                                        </p:tav>
                                        <p:tav tm="100000">
                                          <p:val>
                                            <p:strVal val="#ppt_h"/>
                                          </p:val>
                                        </p:tav>
                                      </p:tavLst>
                                    </p:anim>
                                    <p:animEffect transition="in" filter="fade">
                                      <p:cBhvr>
                                        <p:cTn id="15" dur="1000"/>
                                        <p:tgtEl>
                                          <p:spTgt spid="6758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7588"/>
                                        </p:tgtEl>
                                        <p:attrNameLst>
                                          <p:attrName>style.visibility</p:attrName>
                                        </p:attrNameLst>
                                      </p:cBhvr>
                                      <p:to>
                                        <p:strVal val="visible"/>
                                      </p:to>
                                    </p:set>
                                    <p:animEffect transition="in" filter="slide(fromBottom)">
                                      <p:cBhvr>
                                        <p:cTn id="20"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1032"/>
          <p:cNvSpPr txBox="1"/>
          <p:nvPr/>
        </p:nvSpPr>
        <p:spPr>
          <a:xfrm>
            <a:off x="0" y="6232525"/>
            <a:ext cx="9144000" cy="625475"/>
          </a:xfrm>
          <a:prstGeom prst="rect">
            <a:avLst/>
          </a:prstGeom>
          <a:solidFill>
            <a:schemeClr val="bg1"/>
          </a:solidFill>
          <a:ln w="9525">
            <a:noFill/>
          </a:ln>
        </p:spPr>
        <p:txBody>
          <a:bodyPr>
            <a:spAutoFit/>
          </a:bodyPr>
          <a:p>
            <a:pPr algn="l" eaLnBrk="1" hangingPunct="1">
              <a:spcBef>
                <a:spcPct val="50000"/>
              </a:spcBef>
            </a:pPr>
            <a:endParaRPr lang="zh-CN" altLang="en-US" sz="3500" b="0" dirty="0">
              <a:latin typeface="Times New Roman" panose="02020603050405020304" pitchFamily="18" charset="0"/>
              <a:ea typeface="宋体" panose="02010600030101010101" pitchFamily="2" charset="-122"/>
            </a:endParaRPr>
          </a:p>
        </p:txBody>
      </p:sp>
      <p:sp>
        <p:nvSpPr>
          <p:cNvPr id="36867" name="Text Box 1031"/>
          <p:cNvSpPr txBox="1"/>
          <p:nvPr/>
        </p:nvSpPr>
        <p:spPr>
          <a:xfrm>
            <a:off x="0" y="0"/>
            <a:ext cx="9144000" cy="625475"/>
          </a:xfrm>
          <a:prstGeom prst="rect">
            <a:avLst/>
          </a:prstGeom>
          <a:solidFill>
            <a:schemeClr val="bg1"/>
          </a:solidFill>
          <a:ln w="9525">
            <a:noFill/>
          </a:ln>
        </p:spPr>
        <p:txBody>
          <a:bodyPr>
            <a:spAutoFit/>
          </a:bodyPr>
          <a:p>
            <a:pPr algn="l" eaLnBrk="1" hangingPunct="1">
              <a:spcBef>
                <a:spcPct val="50000"/>
              </a:spcBef>
            </a:pPr>
            <a:endParaRPr lang="zh-CN" altLang="en-US" sz="3500" b="0" dirty="0">
              <a:latin typeface="Times New Roman" panose="02020603050405020304" pitchFamily="18" charset="0"/>
              <a:ea typeface="宋体" panose="02010600030101010101" pitchFamily="2" charset="-122"/>
            </a:endParaRPr>
          </a:p>
        </p:txBody>
      </p:sp>
      <p:pic>
        <p:nvPicPr>
          <p:cNvPr id="68612" name="Picture 1028"/>
          <p:cNvPicPr>
            <a:picLocks noChangeAspect="1"/>
          </p:cNvPicPr>
          <p:nvPr/>
        </p:nvPicPr>
        <p:blipFill>
          <a:blip r:embed="rId1"/>
          <a:stretch>
            <a:fillRect/>
          </a:stretch>
        </p:blipFill>
        <p:spPr>
          <a:xfrm>
            <a:off x="827088" y="0"/>
            <a:ext cx="7543800" cy="6165850"/>
          </a:xfrm>
          <a:prstGeom prst="rect">
            <a:avLst/>
          </a:prstGeom>
          <a:noFill/>
          <a:ln w="9525">
            <a:noFill/>
          </a:ln>
        </p:spPr>
      </p:pic>
      <p:sp>
        <p:nvSpPr>
          <p:cNvPr id="68613" name="Text Box 1029"/>
          <p:cNvSpPr txBox="1"/>
          <p:nvPr/>
        </p:nvSpPr>
        <p:spPr>
          <a:xfrm>
            <a:off x="3276600" y="6308725"/>
            <a:ext cx="2519363" cy="360363"/>
          </a:xfrm>
          <a:prstGeom prst="rect">
            <a:avLst/>
          </a:prstGeom>
          <a:solidFill>
            <a:srgbClr val="CCECFF"/>
          </a:solidFill>
          <a:ln w="9525" cap="flat" cmpd="sng">
            <a:solidFill>
              <a:srgbClr val="66CCFF"/>
            </a:solidFill>
            <a:prstDash val="solid"/>
            <a:miter/>
            <a:headEnd type="none" w="med" len="med"/>
            <a:tailEnd type="none" w="med" len="med"/>
          </a:ln>
        </p:spPr>
        <p:txBody>
          <a:bodyPr anchor="ctr" anchorCtr="0"/>
          <a:p>
            <a:pPr eaLnBrk="1" hangingPunct="1">
              <a:spcBef>
                <a:spcPct val="50000"/>
              </a:spcBef>
            </a:pPr>
            <a:r>
              <a:rPr lang="zh-CN" altLang="en-US" sz="1800" b="0" dirty="0">
                <a:solidFill>
                  <a:schemeClr val="hlink"/>
                </a:solidFill>
                <a:latin typeface="黑体" panose="02010609060101010101" pitchFamily="49" charset="-122"/>
                <a:ea typeface="黑体" panose="02010609060101010101" pitchFamily="49" charset="-122"/>
              </a:rPr>
              <a:t>  线图举例</a:t>
            </a:r>
            <a:endParaRPr lang="zh-CN" altLang="en-US" sz="1800" b="0" dirty="0">
              <a:solidFill>
                <a:schemeClr val="hlink"/>
              </a:solidFill>
              <a:latin typeface="黑体" panose="02010609060101010101" pitchFamily="49" charset="-122"/>
              <a:ea typeface="黑体" panose="02010609060101010101" pitchFamily="49" charset="-122"/>
            </a:endParaRPr>
          </a:p>
        </p:txBody>
      </p:sp>
      <p:pic>
        <p:nvPicPr>
          <p:cNvPr id="68614" name="Picture 1033" descr="856">
            <a:hlinkClick r:id="rId2" action="ppaction://hlinksldjump"/>
          </p:cNvPr>
          <p:cNvPicPr>
            <a:picLocks noChangeAspect="1"/>
          </p:cNvPicPr>
          <p:nvPr/>
        </p:nvPicPr>
        <p:blipFill>
          <a:blip r:embed="rId3"/>
          <a:stretch>
            <a:fillRect/>
          </a:stretch>
        </p:blipFill>
        <p:spPr>
          <a:xfrm>
            <a:off x="323850" y="6092825"/>
            <a:ext cx="720725" cy="5064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1000" fill="hold"/>
                                        <p:tgtEl>
                                          <p:spTgt spid="68612"/>
                                        </p:tgtEl>
                                        <p:attrNameLst>
                                          <p:attrName>ppt_w</p:attrName>
                                        </p:attrNameLst>
                                      </p:cBhvr>
                                      <p:tavLst>
                                        <p:tav tm="0">
                                          <p:val>
                                            <p:strVal val="#ppt_w*0.70"/>
                                          </p:val>
                                        </p:tav>
                                        <p:tav tm="100000">
                                          <p:val>
                                            <p:strVal val="#ppt_w"/>
                                          </p:val>
                                        </p:tav>
                                      </p:tavLst>
                                    </p:anim>
                                    <p:anim calcmode="lin" valueType="num">
                                      <p:cBhvr>
                                        <p:cTn id="8" dur="1000" fill="hold"/>
                                        <p:tgtEl>
                                          <p:spTgt spid="68612"/>
                                        </p:tgtEl>
                                        <p:attrNameLst>
                                          <p:attrName>ppt_h</p:attrName>
                                        </p:attrNameLst>
                                      </p:cBhvr>
                                      <p:tavLst>
                                        <p:tav tm="0">
                                          <p:val>
                                            <p:strVal val="#ppt_h"/>
                                          </p:val>
                                        </p:tav>
                                        <p:tav tm="100000">
                                          <p:val>
                                            <p:strVal val="#ppt_h"/>
                                          </p:val>
                                        </p:tav>
                                      </p:tavLst>
                                    </p:anim>
                                    <p:animEffect transition="in" filter="fade">
                                      <p:cBhvr>
                                        <p:cTn id="9" dur="1000"/>
                                        <p:tgtEl>
                                          <p:spTgt spid="6861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8613"/>
                                        </p:tgtEl>
                                        <p:attrNameLst>
                                          <p:attrName>style.visibility</p:attrName>
                                        </p:attrNameLst>
                                      </p:cBhvr>
                                      <p:to>
                                        <p:strVal val="visible"/>
                                      </p:to>
                                    </p:set>
                                    <p:animEffect transition="in" filter="slide(fromBottom)">
                                      <p:cBhvr>
                                        <p:cTn id="14" dur="500"/>
                                        <p:tgtEl>
                                          <p:spTgt spid="686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8614"/>
                                        </p:tgtEl>
                                        <p:attrNameLst>
                                          <p:attrName>style.visibility</p:attrName>
                                        </p:attrNameLst>
                                      </p:cBhvr>
                                      <p:to>
                                        <p:strVal val="visible"/>
                                      </p:to>
                                    </p:set>
                                    <p:animEffect transition="in" filter="slide(fromBottom)">
                                      <p:cBhvr>
                                        <p:cTn id="19" dur="5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4"/>
          <p:cNvSpPr/>
          <p:nvPr/>
        </p:nvSpPr>
        <p:spPr>
          <a:xfrm>
            <a:off x="395288" y="1412875"/>
            <a:ext cx="8280400" cy="2520950"/>
          </a:xfrm>
          <a:prstGeom prst="rect">
            <a:avLst/>
          </a:prstGeom>
          <a:noFill/>
          <a:ln w="28575" cap="flat" cmpd="sng">
            <a:solidFill>
              <a:srgbClr val="00CCFF"/>
            </a:solidFill>
            <a:prstDash val="solid"/>
            <a:miter/>
            <a:headEnd type="none" w="med" len="med"/>
            <a:tailEnd type="none" w="med" len="med"/>
          </a:ln>
        </p:spPr>
        <p:txBody>
          <a:bodyPr/>
          <a:p>
            <a:pPr marL="342900" indent="-342900" algn="l" eaLnBrk="1" hangingPunct="1">
              <a:spcBef>
                <a:spcPct val="5000"/>
              </a:spcBef>
              <a:spcAft>
                <a:spcPct val="5000"/>
              </a:spcAft>
              <a:buClr>
                <a:schemeClr val="hlink"/>
              </a:buClr>
              <a:buFont typeface="Wingdings" panose="05000000000000000000" pitchFamily="2" charset="2"/>
              <a:buChar char="ü"/>
            </a:pPr>
            <a:r>
              <a:rPr lang="zh-CN" altLang="en-US" sz="2400" dirty="0">
                <a:latin typeface="仿宋_GB2312" pitchFamily="49" charset="-122"/>
                <a:ea typeface="仿宋_GB2312" pitchFamily="49" charset="-122"/>
              </a:rPr>
              <a:t>绘图时，首先找个画有方格的软质木板或图纸，将与研究对象相关的及可能影响移动线路的物件均按比例剪成硬纸片，将其按实际位置钉于软质木板或图纸上，再用线从图钉起点始，按加工顺序依次绕过各点，最后将线段取下，测其长度，并按比例扩大，这样就较准确地测出对象的实际移动距离。不同产品或零件用不同色的线来表示。</a:t>
            </a:r>
            <a:endParaRPr lang="zh-CN" altLang="en-US" sz="2400" dirty="0">
              <a:latin typeface="仿宋_GB2312" pitchFamily="49" charset="-122"/>
              <a:ea typeface="仿宋_GB2312" pitchFamily="49" charset="-122"/>
            </a:endParaRPr>
          </a:p>
        </p:txBody>
      </p:sp>
      <p:pic>
        <p:nvPicPr>
          <p:cNvPr id="69635" name="Picture 7" descr="Xbutton10">
            <a:hlinkClick r:id="rId1" action="ppaction://hlinksldjump"/>
          </p:cNvPr>
          <p:cNvPicPr>
            <a:picLocks noChangeAspect="1"/>
          </p:cNvPicPr>
          <p:nvPr/>
        </p:nvPicPr>
        <p:blipFill>
          <a:blip r:embed="rId2"/>
          <a:stretch>
            <a:fillRect/>
          </a:stretch>
        </p:blipFill>
        <p:spPr>
          <a:xfrm>
            <a:off x="7885113" y="5734050"/>
            <a:ext cx="739775" cy="565150"/>
          </a:xfrm>
          <a:prstGeom prst="rect">
            <a:avLst/>
          </a:prstGeom>
          <a:noFill/>
          <a:ln w="9525">
            <a:noFill/>
          </a:ln>
        </p:spPr>
      </p:pic>
      <p:pic>
        <p:nvPicPr>
          <p:cNvPr id="37892" name="Picture 8" descr="上一节">
            <a:hlinkClick r:id="rId3" action="ppaction://hlinksldjump"/>
          </p:cNvPr>
          <p:cNvPicPr>
            <a:picLocks noChangeAspect="1"/>
          </p:cNvPicPr>
          <p:nvPr/>
        </p:nvPicPr>
        <p:blipFill>
          <a:blip r:embed="rId4"/>
          <a:stretch>
            <a:fillRect/>
          </a:stretch>
        </p:blipFill>
        <p:spPr>
          <a:xfrm>
            <a:off x="4211638" y="6508750"/>
            <a:ext cx="760412" cy="273050"/>
          </a:xfrm>
          <a:prstGeom prst="rect">
            <a:avLst/>
          </a:prstGeom>
          <a:noFill/>
          <a:ln w="9525">
            <a:noFill/>
          </a:ln>
        </p:spPr>
      </p:pic>
      <p:pic>
        <p:nvPicPr>
          <p:cNvPr id="37893" name="Picture 9" descr="下一节">
            <a:hlinkClick r:id="rId3" action="ppaction://hlinksldjump"/>
          </p:cNvPr>
          <p:cNvPicPr>
            <a:picLocks noChangeAspect="1"/>
          </p:cNvPicPr>
          <p:nvPr/>
        </p:nvPicPr>
        <p:blipFill>
          <a:blip r:embed="rId5"/>
          <a:stretch>
            <a:fillRect/>
          </a:stretch>
        </p:blipFill>
        <p:spPr>
          <a:xfrm>
            <a:off x="4973638" y="6508750"/>
            <a:ext cx="760412" cy="2730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9635"/>
                                        </p:tgtEl>
                                        <p:attrNameLst>
                                          <p:attrName>style.visibility</p:attrName>
                                        </p:attrNameLst>
                                      </p:cBhvr>
                                      <p:to>
                                        <p:strVal val="visible"/>
                                      </p:to>
                                    </p:set>
                                    <p:animEffect transition="in" filter="slide(fromBottom)">
                                      <p:cBhvr>
                                        <p:cTn id="13"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idx="4294967295"/>
          </p:nvPr>
        </p:nvSpPr>
        <p:spPr>
          <a:xfrm>
            <a:off x="685800" y="0"/>
            <a:ext cx="7772400" cy="914400"/>
          </a:xfrm>
          <a:ln/>
        </p:spPr>
        <p:txBody>
          <a:bodyPr vert="horz" wrap="square" lIns="92075" tIns="46038" rIns="92075" bIns="46038" anchor="ctr" anchorCtr="0"/>
          <a:p>
            <a:pPr eaLnBrk="1" hangingPunct="1"/>
            <a:r>
              <a:rPr lang="zh-CN" altLang="en-US" dirty="0"/>
              <a:t> </a:t>
            </a:r>
            <a:endParaRPr lang="zh-CN" altLang="en-US" dirty="0"/>
          </a:p>
        </p:txBody>
      </p:sp>
      <p:sp>
        <p:nvSpPr>
          <p:cNvPr id="38915" name="Rectangle 3"/>
          <p:cNvSpPr>
            <a:spLocks noGrp="1"/>
          </p:cNvSpPr>
          <p:nvPr>
            <p:ph type="body" idx="4294967295"/>
          </p:nvPr>
        </p:nvSpPr>
        <p:spPr>
          <a:ln/>
        </p:spPr>
        <p:txBody>
          <a:bodyPr vert="horz" wrap="square" lIns="92075" tIns="46038" rIns="92075" bIns="46038" anchor="t" anchorCtr="0"/>
          <a:p>
            <a:pPr eaLnBrk="1" hangingPunct="1"/>
            <a:r>
              <a:rPr lang="zh-CN" altLang="en-US" dirty="0"/>
              <a:t> </a:t>
            </a:r>
            <a:endParaRPr lang="zh-CN" altLang="en-US" dirty="0"/>
          </a:p>
        </p:txBody>
      </p:sp>
      <p:sp>
        <p:nvSpPr>
          <p:cNvPr id="38916" name="Rectangle 4"/>
          <p:cNvSpPr/>
          <p:nvPr/>
        </p:nvSpPr>
        <p:spPr>
          <a:xfrm>
            <a:off x="685800" y="1028700"/>
            <a:ext cx="7772400" cy="5067300"/>
          </a:xfrm>
          <a:prstGeom prst="rect">
            <a:avLst/>
          </a:prstGeom>
          <a:noFill/>
          <a:ln w="9525">
            <a:noFill/>
          </a:ln>
        </p:spPr>
        <p:txBody>
          <a:bodyPr lIns="92075" tIns="46038" rIns="92075" bIns="46038"/>
          <a:p>
            <a:pPr marL="342900" indent="-342900" algn="l">
              <a:spcBef>
                <a:spcPct val="20000"/>
              </a:spcBef>
              <a:buClr>
                <a:schemeClr val="tx2"/>
              </a:buClr>
              <a:buSzPct val="75000"/>
              <a:buFont typeface="Monotype Sorts" pitchFamily="2" charset="2"/>
              <a:buChar char="u"/>
            </a:pPr>
            <a:r>
              <a:rPr lang="zh-CN" altLang="en-US" sz="3200" b="0" dirty="0">
                <a:solidFill>
                  <a:schemeClr val="tx2"/>
                </a:solidFill>
                <a:latin typeface="Times New Roman" panose="02020603050405020304" pitchFamily="18" charset="0"/>
                <a:ea typeface="宋体" panose="02010600030101010101" pitchFamily="2" charset="-122"/>
              </a:rPr>
              <a:t>实例</a:t>
            </a:r>
            <a:r>
              <a:rPr lang="en-US" altLang="zh-CN" sz="3200" b="0" dirty="0">
                <a:solidFill>
                  <a:schemeClr val="tx2"/>
                </a:solidFill>
                <a:latin typeface="Times New Roman" panose="02020603050405020304" pitchFamily="18" charset="0"/>
                <a:ea typeface="宋体" panose="02010600030101010101" pitchFamily="2" charset="-122"/>
              </a:rPr>
              <a:t>1</a:t>
            </a:r>
            <a:r>
              <a:rPr lang="zh-CN" altLang="en-US" sz="3200" b="0" dirty="0">
                <a:solidFill>
                  <a:schemeClr val="tx2"/>
                </a:solidFill>
                <a:latin typeface="Times New Roman" panose="02020603050405020304" pitchFamily="18" charset="0"/>
                <a:ea typeface="宋体" panose="02010600030101010101" pitchFamily="2" charset="-122"/>
              </a:rPr>
              <a:t>：</a:t>
            </a:r>
            <a:endParaRPr lang="zh-CN" altLang="en-US" sz="3200" b="0" dirty="0">
              <a:solidFill>
                <a:schemeClr val="tx2"/>
              </a:solidFill>
              <a:latin typeface="Times New Roman" panose="02020603050405020304" pitchFamily="18" charset="0"/>
              <a:ea typeface="宋体" panose="02010600030101010101" pitchFamily="2" charset="-122"/>
            </a:endParaRPr>
          </a:p>
        </p:txBody>
      </p:sp>
      <p:sp>
        <p:nvSpPr>
          <p:cNvPr id="38917" name="Line 5"/>
          <p:cNvSpPr/>
          <p:nvPr/>
        </p:nvSpPr>
        <p:spPr>
          <a:xfrm>
            <a:off x="838200" y="1695450"/>
            <a:ext cx="8039100" cy="38100"/>
          </a:xfrm>
          <a:prstGeom prst="line">
            <a:avLst/>
          </a:prstGeom>
          <a:ln w="12700" cap="flat" cmpd="sng">
            <a:solidFill>
              <a:schemeClr val="tx1"/>
            </a:solidFill>
            <a:prstDash val="solid"/>
            <a:headEnd type="none" w="med" len="med"/>
            <a:tailEnd type="none" w="med" len="med"/>
          </a:ln>
        </p:spPr>
      </p:sp>
      <p:sp>
        <p:nvSpPr>
          <p:cNvPr id="38918" name="Line 6"/>
          <p:cNvSpPr/>
          <p:nvPr/>
        </p:nvSpPr>
        <p:spPr>
          <a:xfrm>
            <a:off x="2190750" y="1714500"/>
            <a:ext cx="19050" cy="1066800"/>
          </a:xfrm>
          <a:prstGeom prst="line">
            <a:avLst/>
          </a:prstGeom>
          <a:ln w="12700" cap="flat" cmpd="sng">
            <a:solidFill>
              <a:schemeClr val="tx1"/>
            </a:solidFill>
            <a:prstDash val="solid"/>
            <a:headEnd type="none" w="med" len="med"/>
            <a:tailEnd type="none" w="med" len="med"/>
          </a:ln>
        </p:spPr>
      </p:sp>
      <p:sp>
        <p:nvSpPr>
          <p:cNvPr id="38919" name="Line 7"/>
          <p:cNvSpPr/>
          <p:nvPr/>
        </p:nvSpPr>
        <p:spPr>
          <a:xfrm>
            <a:off x="2209800" y="2914650"/>
            <a:ext cx="4267200" cy="19050"/>
          </a:xfrm>
          <a:prstGeom prst="line">
            <a:avLst/>
          </a:prstGeom>
          <a:ln w="12700" cap="flat" cmpd="sng">
            <a:solidFill>
              <a:schemeClr val="tx1"/>
            </a:solidFill>
            <a:prstDash val="solid"/>
            <a:headEnd type="none" w="med" len="med"/>
            <a:tailEnd type="none" w="med" len="med"/>
          </a:ln>
        </p:spPr>
      </p:sp>
      <p:sp>
        <p:nvSpPr>
          <p:cNvPr id="38920" name="Line 8"/>
          <p:cNvSpPr/>
          <p:nvPr/>
        </p:nvSpPr>
        <p:spPr>
          <a:xfrm>
            <a:off x="6496050" y="1752600"/>
            <a:ext cx="19050" cy="1028700"/>
          </a:xfrm>
          <a:prstGeom prst="line">
            <a:avLst/>
          </a:prstGeom>
          <a:ln w="12700" cap="flat" cmpd="sng">
            <a:solidFill>
              <a:schemeClr val="tx1"/>
            </a:solidFill>
            <a:prstDash val="solid"/>
            <a:headEnd type="none" w="med" len="med"/>
            <a:tailEnd type="none" w="med" len="med"/>
          </a:ln>
        </p:spPr>
      </p:sp>
      <p:sp>
        <p:nvSpPr>
          <p:cNvPr id="38921" name="Line 9"/>
          <p:cNvSpPr/>
          <p:nvPr/>
        </p:nvSpPr>
        <p:spPr>
          <a:xfrm>
            <a:off x="8991600" y="1752600"/>
            <a:ext cx="0" cy="3810000"/>
          </a:xfrm>
          <a:prstGeom prst="line">
            <a:avLst/>
          </a:prstGeom>
          <a:ln w="12700" cap="flat" cmpd="sng">
            <a:solidFill>
              <a:schemeClr val="tx1"/>
            </a:solidFill>
            <a:prstDash val="solid"/>
            <a:headEnd type="none" w="med" len="med"/>
            <a:tailEnd type="none" w="med" len="med"/>
          </a:ln>
        </p:spPr>
      </p:sp>
      <p:sp>
        <p:nvSpPr>
          <p:cNvPr id="38922" name="Line 10"/>
          <p:cNvSpPr/>
          <p:nvPr/>
        </p:nvSpPr>
        <p:spPr>
          <a:xfrm>
            <a:off x="7010400" y="1752600"/>
            <a:ext cx="19050" cy="990600"/>
          </a:xfrm>
          <a:prstGeom prst="line">
            <a:avLst/>
          </a:prstGeom>
          <a:ln w="12700" cap="flat" cmpd="sng">
            <a:solidFill>
              <a:schemeClr val="tx1"/>
            </a:solidFill>
            <a:prstDash val="solid"/>
            <a:headEnd type="none" w="med" len="med"/>
            <a:tailEnd type="none" w="med" len="med"/>
          </a:ln>
        </p:spPr>
      </p:sp>
      <p:sp>
        <p:nvSpPr>
          <p:cNvPr id="38923" name="Line 11"/>
          <p:cNvSpPr/>
          <p:nvPr/>
        </p:nvSpPr>
        <p:spPr>
          <a:xfrm>
            <a:off x="7048500" y="2743200"/>
            <a:ext cx="1943100" cy="0"/>
          </a:xfrm>
          <a:prstGeom prst="line">
            <a:avLst/>
          </a:prstGeom>
          <a:ln w="12700" cap="flat" cmpd="sng">
            <a:solidFill>
              <a:schemeClr val="tx1"/>
            </a:solidFill>
            <a:prstDash val="solid"/>
            <a:headEnd type="none" w="med" len="med"/>
            <a:tailEnd type="none" w="med" len="med"/>
          </a:ln>
        </p:spPr>
      </p:sp>
      <p:sp>
        <p:nvSpPr>
          <p:cNvPr id="38924" name="Rectangle 12"/>
          <p:cNvSpPr/>
          <p:nvPr/>
        </p:nvSpPr>
        <p:spPr>
          <a:xfrm>
            <a:off x="2976563" y="1908175"/>
            <a:ext cx="20129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重型机器工厂</a:t>
            </a:r>
            <a:endParaRPr lang="zh-CN" altLang="en-US" sz="2400" b="0" dirty="0">
              <a:latin typeface="Times New Roman" panose="02020603050405020304" pitchFamily="18" charset="0"/>
              <a:ea typeface="宋体" panose="02010600030101010101" pitchFamily="2" charset="-122"/>
            </a:endParaRPr>
          </a:p>
        </p:txBody>
      </p:sp>
      <p:sp>
        <p:nvSpPr>
          <p:cNvPr id="38925" name="Rectangle 13"/>
          <p:cNvSpPr/>
          <p:nvPr/>
        </p:nvSpPr>
        <p:spPr>
          <a:xfrm>
            <a:off x="7281863" y="1984375"/>
            <a:ext cx="14033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装配车间</a:t>
            </a:r>
            <a:endParaRPr lang="zh-CN" altLang="en-US" sz="2400" b="0" dirty="0">
              <a:latin typeface="Times New Roman" panose="02020603050405020304" pitchFamily="18" charset="0"/>
              <a:ea typeface="宋体" panose="02010600030101010101" pitchFamily="2" charset="-122"/>
            </a:endParaRPr>
          </a:p>
        </p:txBody>
      </p:sp>
      <p:sp>
        <p:nvSpPr>
          <p:cNvPr id="38926" name="Line 14"/>
          <p:cNvSpPr/>
          <p:nvPr/>
        </p:nvSpPr>
        <p:spPr>
          <a:xfrm>
            <a:off x="6991350" y="2971800"/>
            <a:ext cx="1943100" cy="0"/>
          </a:xfrm>
          <a:prstGeom prst="line">
            <a:avLst/>
          </a:prstGeom>
          <a:ln w="12700" cap="flat" cmpd="sng">
            <a:solidFill>
              <a:schemeClr val="tx1"/>
            </a:solidFill>
            <a:prstDash val="solid"/>
            <a:headEnd type="none" w="med" len="med"/>
            <a:tailEnd type="none" w="med" len="med"/>
          </a:ln>
        </p:spPr>
      </p:sp>
      <p:sp>
        <p:nvSpPr>
          <p:cNvPr id="38927" name="Line 15"/>
          <p:cNvSpPr/>
          <p:nvPr/>
        </p:nvSpPr>
        <p:spPr>
          <a:xfrm flipV="1">
            <a:off x="6972300" y="5524500"/>
            <a:ext cx="2038350" cy="19050"/>
          </a:xfrm>
          <a:prstGeom prst="line">
            <a:avLst/>
          </a:prstGeom>
          <a:ln w="12700" cap="flat" cmpd="sng">
            <a:solidFill>
              <a:schemeClr val="tx1"/>
            </a:solidFill>
            <a:prstDash val="solid"/>
            <a:headEnd type="none" w="med" len="med"/>
            <a:tailEnd type="none" w="med" len="med"/>
          </a:ln>
        </p:spPr>
      </p:sp>
      <p:sp>
        <p:nvSpPr>
          <p:cNvPr id="38928" name="Rectangle 16"/>
          <p:cNvSpPr/>
          <p:nvPr/>
        </p:nvSpPr>
        <p:spPr>
          <a:xfrm>
            <a:off x="7264400" y="4883150"/>
            <a:ext cx="463550" cy="5588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29" name="Rectangle 17"/>
          <p:cNvSpPr/>
          <p:nvPr/>
        </p:nvSpPr>
        <p:spPr>
          <a:xfrm>
            <a:off x="7281863" y="4822825"/>
            <a:ext cx="488950" cy="82232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endParaRPr lang="zh-CN" altLang="en-US" sz="2400" b="0" dirty="0">
              <a:latin typeface="Times New Roman" panose="02020603050405020304" pitchFamily="18" charset="0"/>
              <a:ea typeface="宋体" panose="02010600030101010101" pitchFamily="2" charset="-122"/>
            </a:endParaRPr>
          </a:p>
          <a:p>
            <a:pPr algn="l"/>
            <a:r>
              <a:rPr lang="en-US" altLang="zh-CN" sz="2400" b="0" dirty="0">
                <a:latin typeface="Times New Roman" panose="02020603050405020304" pitchFamily="18" charset="0"/>
                <a:ea typeface="宋体" panose="02010600030101010101" pitchFamily="2" charset="-122"/>
              </a:rPr>
              <a:t>1</a:t>
            </a:r>
            <a:endParaRPr lang="en-US" altLang="zh-CN" sz="2400" b="0" dirty="0">
              <a:latin typeface="Times New Roman" panose="02020603050405020304" pitchFamily="18" charset="0"/>
              <a:ea typeface="宋体" panose="02010600030101010101" pitchFamily="2" charset="-122"/>
            </a:endParaRPr>
          </a:p>
        </p:txBody>
      </p:sp>
      <p:sp>
        <p:nvSpPr>
          <p:cNvPr id="38930" name="Rectangle 18"/>
          <p:cNvSpPr/>
          <p:nvPr/>
        </p:nvSpPr>
        <p:spPr>
          <a:xfrm>
            <a:off x="7531100" y="4159250"/>
            <a:ext cx="635000" cy="4445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31" name="Rectangle 19"/>
          <p:cNvSpPr/>
          <p:nvPr/>
        </p:nvSpPr>
        <p:spPr>
          <a:xfrm>
            <a:off x="7529513" y="4137025"/>
            <a:ext cx="6413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r>
              <a:rPr lang="en-US" altLang="zh-CN" sz="2400" b="0" dirty="0">
                <a:latin typeface="Times New Roman" panose="02020603050405020304" pitchFamily="18" charset="0"/>
                <a:ea typeface="宋体" panose="02010600030101010101" pitchFamily="2" charset="-122"/>
              </a:rPr>
              <a:t>4</a:t>
            </a:r>
            <a:endParaRPr lang="en-US" altLang="zh-CN" sz="2400" b="0" dirty="0">
              <a:latin typeface="Times New Roman" panose="02020603050405020304" pitchFamily="18" charset="0"/>
              <a:ea typeface="宋体" panose="02010600030101010101" pitchFamily="2" charset="-122"/>
            </a:endParaRPr>
          </a:p>
        </p:txBody>
      </p:sp>
      <p:sp>
        <p:nvSpPr>
          <p:cNvPr id="38932" name="Rectangle 20"/>
          <p:cNvSpPr/>
          <p:nvPr/>
        </p:nvSpPr>
        <p:spPr>
          <a:xfrm>
            <a:off x="2311400" y="2997200"/>
            <a:ext cx="692150" cy="4445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33" name="Rectangle 21"/>
          <p:cNvSpPr/>
          <p:nvPr/>
        </p:nvSpPr>
        <p:spPr>
          <a:xfrm>
            <a:off x="2366963" y="2955925"/>
            <a:ext cx="6413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r>
              <a:rPr lang="en-US" altLang="zh-CN" sz="2400" b="0" dirty="0">
                <a:latin typeface="Times New Roman" panose="02020603050405020304" pitchFamily="18" charset="0"/>
                <a:ea typeface="宋体" panose="02010600030101010101" pitchFamily="2" charset="-122"/>
              </a:rPr>
              <a:t>2</a:t>
            </a:r>
            <a:endParaRPr lang="en-US" altLang="zh-CN" sz="2400" b="0" dirty="0">
              <a:latin typeface="Times New Roman" panose="02020603050405020304" pitchFamily="18" charset="0"/>
              <a:ea typeface="宋体" panose="02010600030101010101" pitchFamily="2" charset="-122"/>
            </a:endParaRPr>
          </a:p>
        </p:txBody>
      </p:sp>
      <p:sp>
        <p:nvSpPr>
          <p:cNvPr id="38934" name="Rectangle 22"/>
          <p:cNvSpPr/>
          <p:nvPr/>
        </p:nvSpPr>
        <p:spPr>
          <a:xfrm>
            <a:off x="3321050" y="4102100"/>
            <a:ext cx="654050" cy="4445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35" name="Rectangle 23"/>
          <p:cNvSpPr/>
          <p:nvPr/>
        </p:nvSpPr>
        <p:spPr>
          <a:xfrm>
            <a:off x="3357563" y="4098925"/>
            <a:ext cx="6413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r>
              <a:rPr lang="en-US" altLang="zh-CN" sz="2400" b="0" dirty="0">
                <a:latin typeface="Times New Roman" panose="02020603050405020304" pitchFamily="18" charset="0"/>
                <a:ea typeface="宋体" panose="02010600030101010101" pitchFamily="2" charset="-122"/>
              </a:rPr>
              <a:t>3</a:t>
            </a:r>
            <a:endParaRPr lang="en-US" altLang="zh-CN" sz="2400" b="0" dirty="0">
              <a:latin typeface="Times New Roman" panose="02020603050405020304" pitchFamily="18" charset="0"/>
              <a:ea typeface="宋体" panose="02010600030101010101" pitchFamily="2" charset="-122"/>
            </a:endParaRPr>
          </a:p>
        </p:txBody>
      </p:sp>
      <p:sp>
        <p:nvSpPr>
          <p:cNvPr id="38936" name="Rectangle 24"/>
          <p:cNvSpPr/>
          <p:nvPr/>
        </p:nvSpPr>
        <p:spPr>
          <a:xfrm>
            <a:off x="3244850" y="2997200"/>
            <a:ext cx="596900" cy="4254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37" name="Rectangle 25"/>
          <p:cNvSpPr/>
          <p:nvPr/>
        </p:nvSpPr>
        <p:spPr>
          <a:xfrm>
            <a:off x="3300413" y="2974975"/>
            <a:ext cx="6413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r>
              <a:rPr lang="en-US" altLang="zh-CN" sz="2400" b="0" dirty="0">
                <a:latin typeface="Times New Roman" panose="02020603050405020304" pitchFamily="18" charset="0"/>
                <a:ea typeface="宋体" panose="02010600030101010101" pitchFamily="2" charset="-122"/>
              </a:rPr>
              <a:t>5</a:t>
            </a:r>
            <a:endParaRPr lang="en-US" altLang="zh-CN" sz="2400" b="0" dirty="0">
              <a:latin typeface="Times New Roman" panose="02020603050405020304" pitchFamily="18" charset="0"/>
              <a:ea typeface="宋体" panose="02010600030101010101" pitchFamily="2" charset="-122"/>
            </a:endParaRPr>
          </a:p>
        </p:txBody>
      </p:sp>
      <p:sp>
        <p:nvSpPr>
          <p:cNvPr id="38938" name="Line 26"/>
          <p:cNvSpPr/>
          <p:nvPr/>
        </p:nvSpPr>
        <p:spPr>
          <a:xfrm>
            <a:off x="7029450" y="3867150"/>
            <a:ext cx="1962150" cy="19050"/>
          </a:xfrm>
          <a:prstGeom prst="line">
            <a:avLst/>
          </a:prstGeom>
          <a:ln w="12700" cap="flat" cmpd="sng">
            <a:solidFill>
              <a:schemeClr val="tx1"/>
            </a:solidFill>
            <a:prstDash val="solid"/>
            <a:headEnd type="none" w="med" len="med"/>
            <a:tailEnd type="none" w="med" len="med"/>
          </a:ln>
        </p:spPr>
      </p:sp>
      <p:sp>
        <p:nvSpPr>
          <p:cNvPr id="38939" name="Line 27"/>
          <p:cNvSpPr/>
          <p:nvPr/>
        </p:nvSpPr>
        <p:spPr>
          <a:xfrm>
            <a:off x="7010400" y="2952750"/>
            <a:ext cx="0" cy="933450"/>
          </a:xfrm>
          <a:prstGeom prst="line">
            <a:avLst/>
          </a:prstGeom>
          <a:ln w="12700" cap="flat" cmpd="sng">
            <a:solidFill>
              <a:schemeClr val="tx1"/>
            </a:solidFill>
            <a:prstDash val="solid"/>
            <a:headEnd type="none" w="med" len="med"/>
            <a:tailEnd type="none" w="med" len="med"/>
          </a:ln>
        </p:spPr>
      </p:sp>
      <p:sp>
        <p:nvSpPr>
          <p:cNvPr id="38940" name="Rectangle 28"/>
          <p:cNvSpPr/>
          <p:nvPr/>
        </p:nvSpPr>
        <p:spPr>
          <a:xfrm>
            <a:off x="7300913" y="312737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总库</a:t>
            </a:r>
            <a:endParaRPr lang="zh-CN" altLang="en-US" sz="2400" b="0" dirty="0">
              <a:latin typeface="Times New Roman" panose="02020603050405020304" pitchFamily="18" charset="0"/>
              <a:ea typeface="宋体" panose="02010600030101010101" pitchFamily="2" charset="-122"/>
            </a:endParaRPr>
          </a:p>
        </p:txBody>
      </p:sp>
      <p:sp>
        <p:nvSpPr>
          <p:cNvPr id="38941" name="Line 29"/>
          <p:cNvSpPr/>
          <p:nvPr/>
        </p:nvSpPr>
        <p:spPr>
          <a:xfrm>
            <a:off x="857250" y="1714500"/>
            <a:ext cx="0" cy="3676650"/>
          </a:xfrm>
          <a:prstGeom prst="line">
            <a:avLst/>
          </a:prstGeom>
          <a:ln w="12700" cap="flat" cmpd="sng">
            <a:solidFill>
              <a:schemeClr val="tx1"/>
            </a:solidFill>
            <a:prstDash val="solid"/>
            <a:headEnd type="none" w="med" len="med"/>
            <a:tailEnd type="none" w="med" len="med"/>
          </a:ln>
        </p:spPr>
      </p:sp>
      <p:sp>
        <p:nvSpPr>
          <p:cNvPr id="38942" name="Line 30"/>
          <p:cNvSpPr/>
          <p:nvPr/>
        </p:nvSpPr>
        <p:spPr>
          <a:xfrm>
            <a:off x="838200" y="5353050"/>
            <a:ext cx="1752600" cy="0"/>
          </a:xfrm>
          <a:prstGeom prst="line">
            <a:avLst/>
          </a:prstGeom>
          <a:ln w="12700" cap="flat" cmpd="sng">
            <a:solidFill>
              <a:schemeClr val="tx1"/>
            </a:solidFill>
            <a:prstDash val="solid"/>
            <a:headEnd type="none" w="med" len="med"/>
            <a:tailEnd type="none" w="med" len="med"/>
          </a:ln>
        </p:spPr>
      </p:sp>
      <p:sp>
        <p:nvSpPr>
          <p:cNvPr id="38943" name="Line 31"/>
          <p:cNvSpPr/>
          <p:nvPr/>
        </p:nvSpPr>
        <p:spPr>
          <a:xfrm>
            <a:off x="6496050" y="2762250"/>
            <a:ext cx="57150" cy="2743200"/>
          </a:xfrm>
          <a:prstGeom prst="line">
            <a:avLst/>
          </a:prstGeom>
          <a:ln w="12700" cap="flat" cmpd="sng">
            <a:solidFill>
              <a:schemeClr val="tx1"/>
            </a:solidFill>
            <a:prstDash val="solid"/>
            <a:headEnd type="none" w="med" len="med"/>
            <a:tailEnd type="none" w="med" len="med"/>
          </a:ln>
        </p:spPr>
      </p:sp>
      <p:sp>
        <p:nvSpPr>
          <p:cNvPr id="38944" name="Rectangle 32"/>
          <p:cNvSpPr/>
          <p:nvPr/>
        </p:nvSpPr>
        <p:spPr>
          <a:xfrm>
            <a:off x="1225550" y="5664200"/>
            <a:ext cx="1454150" cy="5588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45" name="Rectangle 33"/>
          <p:cNvSpPr/>
          <p:nvPr/>
        </p:nvSpPr>
        <p:spPr>
          <a:xfrm>
            <a:off x="1281113" y="5699125"/>
            <a:ext cx="14033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铸造车间</a:t>
            </a:r>
            <a:endParaRPr lang="zh-CN" altLang="en-US" sz="2400" b="0" dirty="0">
              <a:latin typeface="Times New Roman" panose="02020603050405020304" pitchFamily="18" charset="0"/>
              <a:ea typeface="宋体" panose="02010600030101010101" pitchFamily="2" charset="-122"/>
            </a:endParaRPr>
          </a:p>
        </p:txBody>
      </p:sp>
      <p:sp>
        <p:nvSpPr>
          <p:cNvPr id="38946" name="Line 34"/>
          <p:cNvSpPr/>
          <p:nvPr/>
        </p:nvSpPr>
        <p:spPr>
          <a:xfrm>
            <a:off x="2667000" y="5924550"/>
            <a:ext cx="609600" cy="19050"/>
          </a:xfrm>
          <a:prstGeom prst="line">
            <a:avLst/>
          </a:prstGeom>
          <a:ln w="50800" cap="flat" cmpd="sng">
            <a:solidFill>
              <a:schemeClr val="tx1"/>
            </a:solidFill>
            <a:prstDash val="solid"/>
            <a:headEnd type="none" w="med" len="med"/>
            <a:tailEnd type="stealth" w="med" len="lg"/>
          </a:ln>
        </p:spPr>
      </p:sp>
      <p:sp>
        <p:nvSpPr>
          <p:cNvPr id="38947" name="Line 35"/>
          <p:cNvSpPr/>
          <p:nvPr/>
        </p:nvSpPr>
        <p:spPr>
          <a:xfrm flipV="1">
            <a:off x="3276600" y="5181600"/>
            <a:ext cx="0" cy="762000"/>
          </a:xfrm>
          <a:prstGeom prst="line">
            <a:avLst/>
          </a:prstGeom>
          <a:ln w="50800" cap="flat" cmpd="sng">
            <a:solidFill>
              <a:schemeClr val="tx1"/>
            </a:solidFill>
            <a:prstDash val="solid"/>
            <a:headEnd type="none" w="med" len="med"/>
            <a:tailEnd type="none" w="med" len="med"/>
          </a:ln>
        </p:spPr>
      </p:sp>
      <p:sp>
        <p:nvSpPr>
          <p:cNvPr id="38948" name="Line 36"/>
          <p:cNvSpPr/>
          <p:nvPr/>
        </p:nvSpPr>
        <p:spPr>
          <a:xfrm>
            <a:off x="3276600" y="5181600"/>
            <a:ext cx="4038600" cy="0"/>
          </a:xfrm>
          <a:prstGeom prst="line">
            <a:avLst/>
          </a:prstGeom>
          <a:ln w="50800" cap="flat" cmpd="sng">
            <a:solidFill>
              <a:schemeClr val="tx1"/>
            </a:solidFill>
            <a:prstDash val="solid"/>
            <a:headEnd type="none" w="med" len="med"/>
            <a:tailEnd type="stealth" w="med" len="lg"/>
          </a:ln>
        </p:spPr>
      </p:sp>
      <p:sp>
        <p:nvSpPr>
          <p:cNvPr id="38949" name="Line 37"/>
          <p:cNvSpPr/>
          <p:nvPr/>
        </p:nvSpPr>
        <p:spPr>
          <a:xfrm flipH="1" flipV="1">
            <a:off x="6019800" y="5010150"/>
            <a:ext cx="1257300" cy="19050"/>
          </a:xfrm>
          <a:prstGeom prst="line">
            <a:avLst/>
          </a:prstGeom>
          <a:ln w="50800" cap="flat" cmpd="sng">
            <a:solidFill>
              <a:schemeClr val="tx1"/>
            </a:solidFill>
            <a:prstDash val="solid"/>
            <a:headEnd type="none" w="med" len="med"/>
            <a:tailEnd type="stealth" w="med" len="lg"/>
          </a:ln>
        </p:spPr>
      </p:sp>
      <p:sp>
        <p:nvSpPr>
          <p:cNvPr id="38950" name="Line 38"/>
          <p:cNvSpPr/>
          <p:nvPr/>
        </p:nvSpPr>
        <p:spPr>
          <a:xfrm>
            <a:off x="2800350" y="3562350"/>
            <a:ext cx="3219450" cy="19050"/>
          </a:xfrm>
          <a:prstGeom prst="line">
            <a:avLst/>
          </a:prstGeom>
          <a:ln w="50800" cap="flat" cmpd="sng">
            <a:solidFill>
              <a:schemeClr val="tx1"/>
            </a:solidFill>
            <a:prstDash val="solid"/>
            <a:headEnd type="stealth" w="med" len="lg"/>
            <a:tailEnd type="none" w="med" len="med"/>
          </a:ln>
        </p:spPr>
      </p:sp>
      <p:sp>
        <p:nvSpPr>
          <p:cNvPr id="38951" name="Line 39"/>
          <p:cNvSpPr/>
          <p:nvPr/>
        </p:nvSpPr>
        <p:spPr>
          <a:xfrm>
            <a:off x="6019800" y="3581400"/>
            <a:ext cx="0" cy="1447800"/>
          </a:xfrm>
          <a:prstGeom prst="line">
            <a:avLst/>
          </a:prstGeom>
          <a:ln w="50800" cap="flat" cmpd="sng">
            <a:solidFill>
              <a:schemeClr val="tx1"/>
            </a:solidFill>
            <a:prstDash val="solid"/>
            <a:headEnd type="none" w="med" len="med"/>
            <a:tailEnd type="none" w="med" len="med"/>
          </a:ln>
        </p:spPr>
      </p:sp>
      <p:sp>
        <p:nvSpPr>
          <p:cNvPr id="38952" name="Line 40"/>
          <p:cNvSpPr/>
          <p:nvPr/>
        </p:nvSpPr>
        <p:spPr>
          <a:xfrm flipH="1" flipV="1">
            <a:off x="1943100" y="3200400"/>
            <a:ext cx="342900" cy="19050"/>
          </a:xfrm>
          <a:prstGeom prst="line">
            <a:avLst/>
          </a:prstGeom>
          <a:ln w="50800" cap="flat" cmpd="sng">
            <a:solidFill>
              <a:schemeClr val="tx1"/>
            </a:solidFill>
            <a:prstDash val="solid"/>
            <a:headEnd type="none" w="med" len="med"/>
            <a:tailEnd type="none" w="med" len="med"/>
          </a:ln>
        </p:spPr>
      </p:sp>
      <p:sp>
        <p:nvSpPr>
          <p:cNvPr id="38953" name="Line 41"/>
          <p:cNvSpPr/>
          <p:nvPr/>
        </p:nvSpPr>
        <p:spPr>
          <a:xfrm>
            <a:off x="1905000" y="3181350"/>
            <a:ext cx="0" cy="1162050"/>
          </a:xfrm>
          <a:prstGeom prst="line">
            <a:avLst/>
          </a:prstGeom>
          <a:ln w="50800" cap="flat" cmpd="sng">
            <a:solidFill>
              <a:schemeClr val="tx1"/>
            </a:solidFill>
            <a:prstDash val="solid"/>
            <a:headEnd type="none" w="med" len="med"/>
            <a:tailEnd type="none" w="med" len="med"/>
          </a:ln>
        </p:spPr>
      </p:sp>
      <p:sp>
        <p:nvSpPr>
          <p:cNvPr id="38954" name="Line 42"/>
          <p:cNvSpPr/>
          <p:nvPr/>
        </p:nvSpPr>
        <p:spPr>
          <a:xfrm>
            <a:off x="1885950" y="4324350"/>
            <a:ext cx="1390650" cy="19050"/>
          </a:xfrm>
          <a:prstGeom prst="line">
            <a:avLst/>
          </a:prstGeom>
          <a:ln w="50800" cap="flat" cmpd="sng">
            <a:solidFill>
              <a:schemeClr val="tx1"/>
            </a:solidFill>
            <a:prstDash val="solid"/>
            <a:headEnd type="none" w="med" len="med"/>
            <a:tailEnd type="stealth" w="med" len="lg"/>
          </a:ln>
        </p:spPr>
      </p:sp>
      <p:sp>
        <p:nvSpPr>
          <p:cNvPr id="38955" name="Line 43"/>
          <p:cNvSpPr/>
          <p:nvPr/>
        </p:nvSpPr>
        <p:spPr>
          <a:xfrm flipH="1" flipV="1">
            <a:off x="2705100" y="3409950"/>
            <a:ext cx="19050" cy="133350"/>
          </a:xfrm>
          <a:prstGeom prst="line">
            <a:avLst/>
          </a:prstGeom>
          <a:ln w="50800" cap="flat" cmpd="sng">
            <a:solidFill>
              <a:schemeClr val="tx1"/>
            </a:solidFill>
            <a:prstDash val="solid"/>
            <a:headEnd type="none" w="med" len="med"/>
            <a:tailEnd type="none" w="med" len="med"/>
          </a:ln>
        </p:spPr>
      </p:sp>
      <p:sp>
        <p:nvSpPr>
          <p:cNvPr id="38956" name="Line 44"/>
          <p:cNvSpPr/>
          <p:nvPr/>
        </p:nvSpPr>
        <p:spPr>
          <a:xfrm>
            <a:off x="4019550" y="4419600"/>
            <a:ext cx="3524250" cy="0"/>
          </a:xfrm>
          <a:prstGeom prst="line">
            <a:avLst/>
          </a:prstGeom>
          <a:ln w="50800" cap="flat" cmpd="sng">
            <a:solidFill>
              <a:schemeClr val="tx1"/>
            </a:solidFill>
            <a:prstDash val="solid"/>
            <a:headEnd type="none" w="med" len="med"/>
            <a:tailEnd type="stealth" w="med" len="lg"/>
          </a:ln>
        </p:spPr>
      </p:sp>
      <p:sp>
        <p:nvSpPr>
          <p:cNvPr id="38957" name="Line 45"/>
          <p:cNvSpPr/>
          <p:nvPr/>
        </p:nvSpPr>
        <p:spPr>
          <a:xfrm flipH="1" flipV="1">
            <a:off x="6305550" y="4267200"/>
            <a:ext cx="1200150" cy="19050"/>
          </a:xfrm>
          <a:prstGeom prst="line">
            <a:avLst/>
          </a:prstGeom>
          <a:ln w="50800" cap="flat" cmpd="sng">
            <a:solidFill>
              <a:schemeClr val="tx1"/>
            </a:solidFill>
            <a:prstDash val="solid"/>
            <a:headEnd type="none" w="med" len="med"/>
            <a:tailEnd type="none" w="med" len="med"/>
          </a:ln>
        </p:spPr>
      </p:sp>
      <p:sp>
        <p:nvSpPr>
          <p:cNvPr id="38958" name="Line 46"/>
          <p:cNvSpPr/>
          <p:nvPr/>
        </p:nvSpPr>
        <p:spPr>
          <a:xfrm flipV="1">
            <a:off x="6324600" y="3352800"/>
            <a:ext cx="0" cy="914400"/>
          </a:xfrm>
          <a:prstGeom prst="line">
            <a:avLst/>
          </a:prstGeom>
          <a:ln w="50800" cap="flat" cmpd="sng">
            <a:solidFill>
              <a:schemeClr val="tx1"/>
            </a:solidFill>
            <a:prstDash val="solid"/>
            <a:headEnd type="none" w="med" len="med"/>
            <a:tailEnd type="none" w="med" len="med"/>
          </a:ln>
        </p:spPr>
      </p:sp>
      <p:sp>
        <p:nvSpPr>
          <p:cNvPr id="38959" name="Line 47"/>
          <p:cNvSpPr/>
          <p:nvPr/>
        </p:nvSpPr>
        <p:spPr>
          <a:xfrm>
            <a:off x="3810000" y="3352800"/>
            <a:ext cx="2514600" cy="0"/>
          </a:xfrm>
          <a:prstGeom prst="line">
            <a:avLst/>
          </a:prstGeom>
          <a:ln w="50800" cap="flat" cmpd="sng">
            <a:solidFill>
              <a:schemeClr val="tx1"/>
            </a:solidFill>
            <a:prstDash val="solid"/>
            <a:headEnd type="stealth" w="med" len="lg"/>
            <a:tailEnd type="none" w="med" len="med"/>
          </a:ln>
        </p:spPr>
      </p:sp>
      <p:sp>
        <p:nvSpPr>
          <p:cNvPr id="38960" name="Line 48"/>
          <p:cNvSpPr/>
          <p:nvPr/>
        </p:nvSpPr>
        <p:spPr>
          <a:xfrm>
            <a:off x="3829050" y="3067050"/>
            <a:ext cx="3543300" cy="0"/>
          </a:xfrm>
          <a:prstGeom prst="line">
            <a:avLst/>
          </a:prstGeom>
          <a:ln w="50800" cap="flat" cmpd="sng">
            <a:solidFill>
              <a:schemeClr val="tx1"/>
            </a:solidFill>
            <a:prstDash val="solid"/>
            <a:headEnd type="none" w="med" len="med"/>
            <a:tailEnd type="stealth" w="med" len="lg"/>
          </a:ln>
        </p:spPr>
      </p:sp>
      <p:sp>
        <p:nvSpPr>
          <p:cNvPr id="38961" name="Line 49"/>
          <p:cNvSpPr/>
          <p:nvPr/>
        </p:nvSpPr>
        <p:spPr>
          <a:xfrm>
            <a:off x="7010400" y="3886200"/>
            <a:ext cx="0" cy="1676400"/>
          </a:xfrm>
          <a:prstGeom prst="line">
            <a:avLst/>
          </a:prstGeom>
          <a:ln w="12700" cap="flat" cmpd="sng">
            <a:solidFill>
              <a:schemeClr val="tx1"/>
            </a:solidFill>
            <a:prstDash val="solid"/>
            <a:headEnd type="none" w="med" len="med"/>
            <a:tailEnd type="none" w="med" len="med"/>
          </a:ln>
        </p:spPr>
      </p:sp>
      <p:sp>
        <p:nvSpPr>
          <p:cNvPr id="38962" name="Rectangle 50"/>
          <p:cNvSpPr/>
          <p:nvPr/>
        </p:nvSpPr>
        <p:spPr>
          <a:xfrm>
            <a:off x="7834313" y="4708525"/>
            <a:ext cx="1098550" cy="82232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轻型</a:t>
            </a:r>
            <a:endParaRPr lang="zh-CN" altLang="en-US" sz="2400" b="0" dirty="0">
              <a:latin typeface="Times New Roman" panose="02020603050405020304" pitchFamily="18" charset="0"/>
              <a:ea typeface="宋体" panose="02010600030101010101" pitchFamily="2" charset="-122"/>
            </a:endParaRPr>
          </a:p>
          <a:p>
            <a:pPr algn="l"/>
            <a:r>
              <a:rPr lang="zh-CN" altLang="en-US" sz="2400" b="0" dirty="0">
                <a:latin typeface="Times New Roman" panose="02020603050405020304" pitchFamily="18" charset="0"/>
                <a:ea typeface="宋体" panose="02010600030101010101" pitchFamily="2" charset="-122"/>
              </a:rPr>
              <a:t>机器厂</a:t>
            </a:r>
            <a:endParaRPr lang="zh-CN" altLang="en-US" sz="2400" b="0" dirty="0">
              <a:latin typeface="Times New Roman" panose="02020603050405020304" pitchFamily="18" charset="0"/>
              <a:ea typeface="宋体" panose="02010600030101010101" pitchFamily="2" charset="-122"/>
            </a:endParaRPr>
          </a:p>
        </p:txBody>
      </p:sp>
      <p:sp>
        <p:nvSpPr>
          <p:cNvPr id="38963" name="Rectangle 51"/>
          <p:cNvSpPr/>
          <p:nvPr/>
        </p:nvSpPr>
        <p:spPr>
          <a:xfrm>
            <a:off x="2119313" y="4556125"/>
            <a:ext cx="20129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一般机器工厂</a:t>
            </a:r>
            <a:endParaRPr lang="zh-CN" altLang="en-US" sz="2400" b="0" dirty="0">
              <a:latin typeface="Times New Roman" panose="02020603050405020304" pitchFamily="18" charset="0"/>
              <a:ea typeface="宋体" panose="02010600030101010101" pitchFamily="2" charset="-122"/>
            </a:endParaRPr>
          </a:p>
        </p:txBody>
      </p:sp>
      <p:sp>
        <p:nvSpPr>
          <p:cNvPr id="38964" name="Rectangle 52"/>
          <p:cNvSpPr/>
          <p:nvPr/>
        </p:nvSpPr>
        <p:spPr>
          <a:xfrm>
            <a:off x="6483350" y="3721100"/>
            <a:ext cx="1016000" cy="4635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65" name="Rectangle 53"/>
          <p:cNvSpPr/>
          <p:nvPr/>
        </p:nvSpPr>
        <p:spPr>
          <a:xfrm>
            <a:off x="6481763" y="3717925"/>
            <a:ext cx="10985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起重机</a:t>
            </a:r>
            <a:endParaRPr lang="zh-CN" altLang="en-US" sz="2400" b="0" dirty="0">
              <a:latin typeface="Times New Roman" panose="02020603050405020304" pitchFamily="18" charset="0"/>
              <a:ea typeface="宋体" panose="02010600030101010101" pitchFamily="2" charset="-122"/>
            </a:endParaRPr>
          </a:p>
        </p:txBody>
      </p:sp>
      <p:sp>
        <p:nvSpPr>
          <p:cNvPr id="38966" name="Rectangle 54"/>
          <p:cNvSpPr/>
          <p:nvPr/>
        </p:nvSpPr>
        <p:spPr>
          <a:xfrm>
            <a:off x="4235450" y="2559050"/>
            <a:ext cx="1073150" cy="3111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67" name="Rectangle 55"/>
          <p:cNvSpPr/>
          <p:nvPr/>
        </p:nvSpPr>
        <p:spPr>
          <a:xfrm>
            <a:off x="4214813" y="2498725"/>
            <a:ext cx="10985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起重机</a:t>
            </a:r>
            <a:endParaRPr lang="zh-CN" altLang="en-US" sz="2400" b="0" dirty="0">
              <a:latin typeface="Times New Roman" panose="02020603050405020304" pitchFamily="18" charset="0"/>
              <a:ea typeface="宋体" panose="02010600030101010101" pitchFamily="2" charset="-122"/>
            </a:endParaRPr>
          </a:p>
        </p:txBody>
      </p:sp>
      <p:sp>
        <p:nvSpPr>
          <p:cNvPr id="38968" name="Rectangle 56"/>
          <p:cNvSpPr/>
          <p:nvPr/>
        </p:nvSpPr>
        <p:spPr>
          <a:xfrm>
            <a:off x="4102100" y="3721100"/>
            <a:ext cx="1339850" cy="3873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69" name="Rectangle 57"/>
          <p:cNvSpPr/>
          <p:nvPr/>
        </p:nvSpPr>
        <p:spPr>
          <a:xfrm>
            <a:off x="4252913" y="3736975"/>
            <a:ext cx="10985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起重机</a:t>
            </a:r>
            <a:endParaRPr lang="zh-CN" altLang="en-US" sz="2400" b="0" dirty="0">
              <a:latin typeface="Times New Roman" panose="02020603050405020304" pitchFamily="18" charset="0"/>
              <a:ea typeface="宋体" panose="02010600030101010101" pitchFamily="2" charset="-122"/>
            </a:endParaRPr>
          </a:p>
        </p:txBody>
      </p:sp>
      <p:sp>
        <p:nvSpPr>
          <p:cNvPr id="38970" name="Rectangle 58"/>
          <p:cNvSpPr/>
          <p:nvPr/>
        </p:nvSpPr>
        <p:spPr>
          <a:xfrm>
            <a:off x="1301750" y="3302000"/>
            <a:ext cx="463550" cy="10541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71" name="Rectangle 59"/>
          <p:cNvSpPr/>
          <p:nvPr/>
        </p:nvSpPr>
        <p:spPr>
          <a:xfrm>
            <a:off x="1357313" y="3279775"/>
            <a:ext cx="488950" cy="118745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手</a:t>
            </a:r>
            <a:endParaRPr lang="zh-CN" altLang="en-US" sz="2400" b="0" dirty="0">
              <a:latin typeface="Times New Roman" panose="02020603050405020304" pitchFamily="18" charset="0"/>
              <a:ea typeface="宋体" panose="02010600030101010101" pitchFamily="2" charset="-122"/>
            </a:endParaRPr>
          </a:p>
          <a:p>
            <a:pPr algn="l"/>
            <a:r>
              <a:rPr lang="zh-CN" altLang="en-US" sz="2400" b="0" dirty="0">
                <a:latin typeface="Times New Roman" panose="02020603050405020304" pitchFamily="18" charset="0"/>
                <a:ea typeface="宋体" panose="02010600030101010101" pitchFamily="2" charset="-122"/>
              </a:rPr>
              <a:t>推</a:t>
            </a:r>
            <a:endParaRPr lang="zh-CN" altLang="en-US" sz="2400" b="0" dirty="0">
              <a:latin typeface="Times New Roman" panose="02020603050405020304" pitchFamily="18" charset="0"/>
              <a:ea typeface="宋体" panose="02010600030101010101" pitchFamily="2" charset="-122"/>
            </a:endParaRPr>
          </a:p>
          <a:p>
            <a:pPr algn="l"/>
            <a:r>
              <a:rPr lang="zh-CN" altLang="en-US" sz="2400" b="0" dirty="0">
                <a:latin typeface="Times New Roman" panose="02020603050405020304" pitchFamily="18" charset="0"/>
                <a:ea typeface="宋体" panose="02010600030101010101" pitchFamily="2" charset="-122"/>
              </a:rPr>
              <a:t>车</a:t>
            </a:r>
            <a:endParaRPr lang="zh-CN" altLang="en-US" sz="2400" b="0" dirty="0">
              <a:latin typeface="Times New Roman" panose="02020603050405020304" pitchFamily="18" charset="0"/>
              <a:ea typeface="宋体" panose="02010600030101010101" pitchFamily="2" charset="-122"/>
            </a:endParaRPr>
          </a:p>
        </p:txBody>
      </p:sp>
      <p:sp>
        <p:nvSpPr>
          <p:cNvPr id="38972" name="Rectangle 60"/>
          <p:cNvSpPr/>
          <p:nvPr/>
        </p:nvSpPr>
        <p:spPr>
          <a:xfrm>
            <a:off x="4121150" y="5283200"/>
            <a:ext cx="1282700" cy="4254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8973" name="Rectangle 61"/>
          <p:cNvSpPr/>
          <p:nvPr/>
        </p:nvSpPr>
        <p:spPr>
          <a:xfrm>
            <a:off x="4195763" y="5260975"/>
            <a:ext cx="10985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手推车</a:t>
            </a:r>
            <a:endParaRPr lang="zh-CN" altLang="en-US" sz="2400" b="0" dirty="0">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p:nvPr/>
        </p:nvSpPr>
        <p:spPr>
          <a:xfrm>
            <a:off x="785813" y="784225"/>
            <a:ext cx="1103312" cy="457200"/>
          </a:xfrm>
          <a:prstGeom prst="rect">
            <a:avLst/>
          </a:prstGeom>
          <a:noFill/>
          <a:ln w="9525">
            <a:noFill/>
          </a:ln>
        </p:spPr>
        <p:txBody>
          <a:bodyPr wrap="none" lIns="92075" tIns="46038" rIns="92075" bIns="46038">
            <a:spAutoFit/>
          </a:bodyPr>
          <a:p>
            <a:pPr algn="l"/>
            <a:r>
              <a:rPr lang="zh-CN" altLang="en-US" sz="2400" dirty="0">
                <a:latin typeface="Times New Roman" panose="02020603050405020304" pitchFamily="18" charset="0"/>
                <a:ea typeface="宋体" panose="02010600030101010101" pitchFamily="2" charset="-122"/>
              </a:rPr>
              <a:t>改进：</a:t>
            </a:r>
            <a:endParaRPr lang="zh-CN" altLang="en-US" sz="2400" dirty="0">
              <a:latin typeface="Times New Roman" panose="02020603050405020304" pitchFamily="18" charset="0"/>
              <a:ea typeface="宋体" panose="02010600030101010101" pitchFamily="2" charset="-122"/>
            </a:endParaRPr>
          </a:p>
        </p:txBody>
      </p:sp>
      <p:sp>
        <p:nvSpPr>
          <p:cNvPr id="39939" name="Rectangle 3"/>
          <p:cNvSpPr/>
          <p:nvPr/>
        </p:nvSpPr>
        <p:spPr>
          <a:xfrm>
            <a:off x="1435100" y="2425700"/>
            <a:ext cx="463550" cy="7874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9940" name="Rectangle 4"/>
          <p:cNvSpPr/>
          <p:nvPr/>
        </p:nvSpPr>
        <p:spPr>
          <a:xfrm>
            <a:off x="1471613" y="2460625"/>
            <a:ext cx="488950" cy="82232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endParaRPr lang="zh-CN" altLang="en-US" sz="2400" b="0" dirty="0">
              <a:latin typeface="Times New Roman" panose="02020603050405020304" pitchFamily="18" charset="0"/>
              <a:ea typeface="宋体" panose="02010600030101010101" pitchFamily="2" charset="-122"/>
            </a:endParaRPr>
          </a:p>
          <a:p>
            <a:pPr algn="l"/>
            <a:r>
              <a:rPr lang="en-US" altLang="zh-CN" sz="2400" b="0" dirty="0">
                <a:latin typeface="Times New Roman" panose="02020603050405020304" pitchFamily="18" charset="0"/>
                <a:ea typeface="宋体" panose="02010600030101010101" pitchFamily="2" charset="-122"/>
              </a:rPr>
              <a:t>1</a:t>
            </a:r>
            <a:endParaRPr lang="en-US" altLang="zh-CN" sz="2400" b="0" dirty="0">
              <a:latin typeface="Times New Roman" panose="02020603050405020304" pitchFamily="18" charset="0"/>
              <a:ea typeface="宋体" panose="02010600030101010101" pitchFamily="2" charset="-122"/>
            </a:endParaRPr>
          </a:p>
        </p:txBody>
      </p:sp>
      <p:sp>
        <p:nvSpPr>
          <p:cNvPr id="39941" name="Rectangle 5"/>
          <p:cNvSpPr/>
          <p:nvPr/>
        </p:nvSpPr>
        <p:spPr>
          <a:xfrm>
            <a:off x="2425700" y="2444750"/>
            <a:ext cx="463550" cy="8064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9942" name="Rectangle 6"/>
          <p:cNvSpPr/>
          <p:nvPr/>
        </p:nvSpPr>
        <p:spPr>
          <a:xfrm>
            <a:off x="2462213" y="2460625"/>
            <a:ext cx="488950" cy="82232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endParaRPr lang="zh-CN" altLang="en-US" sz="2400" b="0" dirty="0">
              <a:latin typeface="Times New Roman" panose="02020603050405020304" pitchFamily="18" charset="0"/>
              <a:ea typeface="宋体" panose="02010600030101010101" pitchFamily="2" charset="-122"/>
            </a:endParaRPr>
          </a:p>
          <a:p>
            <a:pPr algn="l"/>
            <a:r>
              <a:rPr lang="en-US" altLang="zh-CN" sz="2400" b="0" dirty="0">
                <a:latin typeface="Times New Roman" panose="02020603050405020304" pitchFamily="18" charset="0"/>
                <a:ea typeface="宋体" panose="02010600030101010101" pitchFamily="2" charset="-122"/>
              </a:rPr>
              <a:t>2</a:t>
            </a:r>
            <a:endParaRPr lang="en-US" altLang="zh-CN" sz="2400" b="0" dirty="0">
              <a:latin typeface="Times New Roman" panose="02020603050405020304" pitchFamily="18" charset="0"/>
              <a:ea typeface="宋体" panose="02010600030101010101" pitchFamily="2" charset="-122"/>
            </a:endParaRPr>
          </a:p>
        </p:txBody>
      </p:sp>
      <p:sp>
        <p:nvSpPr>
          <p:cNvPr id="39943" name="Rectangle 7"/>
          <p:cNvSpPr/>
          <p:nvPr/>
        </p:nvSpPr>
        <p:spPr>
          <a:xfrm>
            <a:off x="3244850" y="2444750"/>
            <a:ext cx="444500" cy="8064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9944" name="Rectangle 8"/>
          <p:cNvSpPr/>
          <p:nvPr/>
        </p:nvSpPr>
        <p:spPr>
          <a:xfrm>
            <a:off x="3281363" y="2460625"/>
            <a:ext cx="488950" cy="82232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endParaRPr lang="zh-CN" altLang="en-US" sz="2400" b="0" dirty="0">
              <a:latin typeface="Times New Roman" panose="02020603050405020304" pitchFamily="18" charset="0"/>
              <a:ea typeface="宋体" panose="02010600030101010101" pitchFamily="2" charset="-122"/>
            </a:endParaRPr>
          </a:p>
          <a:p>
            <a:pPr algn="l"/>
            <a:r>
              <a:rPr lang="en-US" altLang="zh-CN" sz="2400" b="0" dirty="0">
                <a:latin typeface="Times New Roman" panose="02020603050405020304" pitchFamily="18" charset="0"/>
                <a:ea typeface="宋体" panose="02010600030101010101" pitchFamily="2" charset="-122"/>
              </a:rPr>
              <a:t>3</a:t>
            </a:r>
            <a:endParaRPr lang="en-US" altLang="zh-CN" sz="2400" b="0" dirty="0">
              <a:latin typeface="Times New Roman" panose="02020603050405020304" pitchFamily="18" charset="0"/>
              <a:ea typeface="宋体" panose="02010600030101010101" pitchFamily="2" charset="-122"/>
            </a:endParaRPr>
          </a:p>
        </p:txBody>
      </p:sp>
      <p:sp>
        <p:nvSpPr>
          <p:cNvPr id="39945" name="Rectangle 9"/>
          <p:cNvSpPr/>
          <p:nvPr/>
        </p:nvSpPr>
        <p:spPr>
          <a:xfrm>
            <a:off x="3968750" y="2463800"/>
            <a:ext cx="425450" cy="7874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9946" name="Rectangle 10"/>
          <p:cNvSpPr/>
          <p:nvPr/>
        </p:nvSpPr>
        <p:spPr>
          <a:xfrm>
            <a:off x="3986213" y="2441575"/>
            <a:ext cx="488950" cy="82232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endParaRPr lang="zh-CN" altLang="en-US" sz="2400" b="0" dirty="0">
              <a:latin typeface="Times New Roman" panose="02020603050405020304" pitchFamily="18" charset="0"/>
              <a:ea typeface="宋体" panose="02010600030101010101" pitchFamily="2" charset="-122"/>
            </a:endParaRPr>
          </a:p>
          <a:p>
            <a:pPr algn="l"/>
            <a:r>
              <a:rPr lang="en-US" altLang="zh-CN" sz="2400" b="0" dirty="0">
                <a:latin typeface="Times New Roman" panose="02020603050405020304" pitchFamily="18" charset="0"/>
                <a:ea typeface="宋体" panose="02010600030101010101" pitchFamily="2" charset="-122"/>
              </a:rPr>
              <a:t>4</a:t>
            </a:r>
            <a:endParaRPr lang="en-US" altLang="zh-CN" sz="2400" b="0" dirty="0">
              <a:latin typeface="Times New Roman" panose="02020603050405020304" pitchFamily="18" charset="0"/>
              <a:ea typeface="宋体" panose="02010600030101010101" pitchFamily="2" charset="-122"/>
            </a:endParaRPr>
          </a:p>
        </p:txBody>
      </p:sp>
      <p:sp>
        <p:nvSpPr>
          <p:cNvPr id="39947" name="Rectangle 11"/>
          <p:cNvSpPr/>
          <p:nvPr/>
        </p:nvSpPr>
        <p:spPr>
          <a:xfrm>
            <a:off x="4673600" y="2444750"/>
            <a:ext cx="444500" cy="8255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9948" name="Rectangle 12"/>
          <p:cNvSpPr/>
          <p:nvPr/>
        </p:nvSpPr>
        <p:spPr>
          <a:xfrm>
            <a:off x="4691063" y="2441575"/>
            <a:ext cx="488950" cy="82232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endParaRPr lang="zh-CN" altLang="en-US" sz="2400" b="0" dirty="0">
              <a:latin typeface="Times New Roman" panose="02020603050405020304" pitchFamily="18" charset="0"/>
              <a:ea typeface="宋体" panose="02010600030101010101" pitchFamily="2" charset="-122"/>
            </a:endParaRPr>
          </a:p>
          <a:p>
            <a:pPr algn="l"/>
            <a:r>
              <a:rPr lang="en-US" altLang="zh-CN" sz="2400" b="0" dirty="0">
                <a:latin typeface="Times New Roman" panose="02020603050405020304" pitchFamily="18" charset="0"/>
                <a:ea typeface="宋体" panose="02010600030101010101" pitchFamily="2" charset="-122"/>
              </a:rPr>
              <a:t>5</a:t>
            </a:r>
            <a:endParaRPr lang="en-US" altLang="zh-CN" sz="2400" b="0" dirty="0">
              <a:latin typeface="Times New Roman" panose="02020603050405020304" pitchFamily="18" charset="0"/>
              <a:ea typeface="宋体" panose="02010600030101010101" pitchFamily="2" charset="-122"/>
            </a:endParaRPr>
          </a:p>
        </p:txBody>
      </p:sp>
      <p:sp>
        <p:nvSpPr>
          <p:cNvPr id="39949" name="Rectangle 13"/>
          <p:cNvSpPr/>
          <p:nvPr/>
        </p:nvSpPr>
        <p:spPr>
          <a:xfrm>
            <a:off x="5378450" y="2444750"/>
            <a:ext cx="406400" cy="7874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9950" name="Rectangle 14"/>
          <p:cNvSpPr/>
          <p:nvPr/>
        </p:nvSpPr>
        <p:spPr>
          <a:xfrm>
            <a:off x="5414963" y="2460625"/>
            <a:ext cx="488950" cy="82232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机</a:t>
            </a:r>
            <a:endParaRPr lang="zh-CN" altLang="en-US" sz="2400" b="0" dirty="0">
              <a:latin typeface="Times New Roman" panose="02020603050405020304" pitchFamily="18" charset="0"/>
              <a:ea typeface="宋体" panose="02010600030101010101" pitchFamily="2" charset="-122"/>
            </a:endParaRPr>
          </a:p>
          <a:p>
            <a:pPr algn="l"/>
            <a:r>
              <a:rPr lang="en-US" altLang="zh-CN" sz="2400" b="0" dirty="0">
                <a:latin typeface="Times New Roman" panose="02020603050405020304" pitchFamily="18" charset="0"/>
                <a:ea typeface="宋体" panose="02010600030101010101" pitchFamily="2" charset="-122"/>
              </a:rPr>
              <a:t>6</a:t>
            </a:r>
            <a:endParaRPr lang="en-US" altLang="zh-CN" sz="2400" b="0" dirty="0">
              <a:latin typeface="Times New Roman" panose="02020603050405020304" pitchFamily="18" charset="0"/>
              <a:ea typeface="宋体" panose="02010600030101010101" pitchFamily="2" charset="-122"/>
            </a:endParaRPr>
          </a:p>
        </p:txBody>
      </p:sp>
      <p:sp>
        <p:nvSpPr>
          <p:cNvPr id="39951" name="Line 15"/>
          <p:cNvSpPr/>
          <p:nvPr/>
        </p:nvSpPr>
        <p:spPr>
          <a:xfrm>
            <a:off x="304800" y="1314450"/>
            <a:ext cx="8496300" cy="38100"/>
          </a:xfrm>
          <a:prstGeom prst="line">
            <a:avLst/>
          </a:prstGeom>
          <a:ln w="12700" cap="flat" cmpd="sng">
            <a:solidFill>
              <a:schemeClr val="tx1"/>
            </a:solidFill>
            <a:prstDash val="solid"/>
            <a:headEnd type="none" w="med" len="med"/>
            <a:tailEnd type="none" w="med" len="med"/>
          </a:ln>
        </p:spPr>
      </p:sp>
      <p:sp>
        <p:nvSpPr>
          <p:cNvPr id="39952" name="Line 16"/>
          <p:cNvSpPr/>
          <p:nvPr/>
        </p:nvSpPr>
        <p:spPr>
          <a:xfrm>
            <a:off x="1352550" y="1333500"/>
            <a:ext cx="0" cy="495300"/>
          </a:xfrm>
          <a:prstGeom prst="line">
            <a:avLst/>
          </a:prstGeom>
          <a:ln w="12700" cap="flat" cmpd="sng">
            <a:solidFill>
              <a:schemeClr val="tx1"/>
            </a:solidFill>
            <a:prstDash val="solid"/>
            <a:headEnd type="none" w="med" len="med"/>
            <a:tailEnd type="none" w="med" len="med"/>
          </a:ln>
        </p:spPr>
      </p:sp>
      <p:sp>
        <p:nvSpPr>
          <p:cNvPr id="39953" name="Line 17"/>
          <p:cNvSpPr/>
          <p:nvPr/>
        </p:nvSpPr>
        <p:spPr>
          <a:xfrm>
            <a:off x="1352550" y="1847850"/>
            <a:ext cx="5143500" cy="0"/>
          </a:xfrm>
          <a:prstGeom prst="line">
            <a:avLst/>
          </a:prstGeom>
          <a:ln w="12700" cap="flat" cmpd="sng">
            <a:solidFill>
              <a:schemeClr val="tx1"/>
            </a:solidFill>
            <a:prstDash val="solid"/>
            <a:headEnd type="none" w="med" len="med"/>
            <a:tailEnd type="none" w="med" len="med"/>
          </a:ln>
        </p:spPr>
      </p:sp>
      <p:sp>
        <p:nvSpPr>
          <p:cNvPr id="39954" name="Line 18"/>
          <p:cNvSpPr/>
          <p:nvPr/>
        </p:nvSpPr>
        <p:spPr>
          <a:xfrm flipV="1">
            <a:off x="6496050" y="1333500"/>
            <a:ext cx="0" cy="571500"/>
          </a:xfrm>
          <a:prstGeom prst="line">
            <a:avLst/>
          </a:prstGeom>
          <a:ln w="12700" cap="flat" cmpd="sng">
            <a:solidFill>
              <a:schemeClr val="tx1"/>
            </a:solidFill>
            <a:prstDash val="solid"/>
            <a:headEnd type="none" w="med" len="med"/>
            <a:tailEnd type="none" w="med" len="med"/>
          </a:ln>
        </p:spPr>
      </p:sp>
      <p:sp>
        <p:nvSpPr>
          <p:cNvPr id="39955" name="Line 19"/>
          <p:cNvSpPr/>
          <p:nvPr/>
        </p:nvSpPr>
        <p:spPr>
          <a:xfrm>
            <a:off x="7048500" y="1371600"/>
            <a:ext cx="19050" cy="495300"/>
          </a:xfrm>
          <a:prstGeom prst="line">
            <a:avLst/>
          </a:prstGeom>
          <a:ln w="12700" cap="flat" cmpd="sng">
            <a:solidFill>
              <a:schemeClr val="tx1"/>
            </a:solidFill>
            <a:prstDash val="solid"/>
            <a:headEnd type="none" w="med" len="med"/>
            <a:tailEnd type="none" w="med" len="med"/>
          </a:ln>
        </p:spPr>
      </p:sp>
      <p:sp>
        <p:nvSpPr>
          <p:cNvPr id="39956" name="Line 20"/>
          <p:cNvSpPr/>
          <p:nvPr/>
        </p:nvSpPr>
        <p:spPr>
          <a:xfrm>
            <a:off x="7048500" y="1847850"/>
            <a:ext cx="1695450" cy="0"/>
          </a:xfrm>
          <a:prstGeom prst="line">
            <a:avLst/>
          </a:prstGeom>
          <a:ln w="12700" cap="flat" cmpd="sng">
            <a:solidFill>
              <a:schemeClr val="tx1"/>
            </a:solidFill>
            <a:prstDash val="solid"/>
            <a:headEnd type="none" w="med" len="med"/>
            <a:tailEnd type="none" w="med" len="med"/>
          </a:ln>
        </p:spPr>
      </p:sp>
      <p:sp>
        <p:nvSpPr>
          <p:cNvPr id="39957" name="Line 21"/>
          <p:cNvSpPr/>
          <p:nvPr/>
        </p:nvSpPr>
        <p:spPr>
          <a:xfrm flipH="1">
            <a:off x="8801100" y="1333500"/>
            <a:ext cx="19050" cy="4857750"/>
          </a:xfrm>
          <a:prstGeom prst="line">
            <a:avLst/>
          </a:prstGeom>
          <a:ln w="12700" cap="flat" cmpd="sng">
            <a:solidFill>
              <a:schemeClr val="tx1"/>
            </a:solidFill>
            <a:prstDash val="solid"/>
            <a:headEnd type="none" w="med" len="med"/>
            <a:tailEnd type="none" w="med" len="med"/>
          </a:ln>
        </p:spPr>
      </p:sp>
      <p:sp>
        <p:nvSpPr>
          <p:cNvPr id="39958" name="Line 22"/>
          <p:cNvSpPr/>
          <p:nvPr/>
        </p:nvSpPr>
        <p:spPr>
          <a:xfrm>
            <a:off x="323850" y="1295400"/>
            <a:ext cx="133350" cy="4857750"/>
          </a:xfrm>
          <a:prstGeom prst="line">
            <a:avLst/>
          </a:prstGeom>
          <a:ln w="12700" cap="flat" cmpd="sng">
            <a:solidFill>
              <a:schemeClr val="tx1"/>
            </a:solidFill>
            <a:prstDash val="solid"/>
            <a:headEnd type="none" w="med" len="med"/>
            <a:tailEnd type="none" w="med" len="med"/>
          </a:ln>
        </p:spPr>
      </p:sp>
      <p:sp>
        <p:nvSpPr>
          <p:cNvPr id="39959" name="Rectangle 23"/>
          <p:cNvSpPr/>
          <p:nvPr/>
        </p:nvSpPr>
        <p:spPr>
          <a:xfrm>
            <a:off x="692150" y="2863850"/>
            <a:ext cx="539750" cy="14160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39960" name="Rectangle 24"/>
          <p:cNvSpPr/>
          <p:nvPr/>
        </p:nvSpPr>
        <p:spPr>
          <a:xfrm>
            <a:off x="766763" y="2860675"/>
            <a:ext cx="488950" cy="1552575"/>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铸</a:t>
            </a:r>
            <a:endParaRPr lang="zh-CN" altLang="en-US" sz="2400" b="0" dirty="0">
              <a:latin typeface="Times New Roman" panose="02020603050405020304" pitchFamily="18" charset="0"/>
              <a:ea typeface="宋体" panose="02010600030101010101" pitchFamily="2" charset="-122"/>
            </a:endParaRPr>
          </a:p>
          <a:p>
            <a:pPr algn="l"/>
            <a:r>
              <a:rPr lang="zh-CN" altLang="en-US" sz="2400" b="0" dirty="0">
                <a:latin typeface="Times New Roman" panose="02020603050405020304" pitchFamily="18" charset="0"/>
                <a:ea typeface="宋体" panose="02010600030101010101" pitchFamily="2" charset="-122"/>
              </a:rPr>
              <a:t>造</a:t>
            </a:r>
            <a:endParaRPr lang="zh-CN" altLang="en-US" sz="2400" b="0" dirty="0">
              <a:latin typeface="Times New Roman" panose="02020603050405020304" pitchFamily="18" charset="0"/>
              <a:ea typeface="宋体" panose="02010600030101010101" pitchFamily="2" charset="-122"/>
            </a:endParaRPr>
          </a:p>
          <a:p>
            <a:pPr algn="l"/>
            <a:r>
              <a:rPr lang="zh-CN" altLang="en-US" sz="2400" b="0" dirty="0">
                <a:latin typeface="Times New Roman" panose="02020603050405020304" pitchFamily="18" charset="0"/>
                <a:ea typeface="宋体" panose="02010600030101010101" pitchFamily="2" charset="-122"/>
              </a:rPr>
              <a:t>车</a:t>
            </a:r>
            <a:endParaRPr lang="zh-CN" altLang="en-US" sz="2400" b="0" dirty="0">
              <a:latin typeface="Times New Roman" panose="02020603050405020304" pitchFamily="18" charset="0"/>
              <a:ea typeface="宋体" panose="02010600030101010101" pitchFamily="2" charset="-122"/>
            </a:endParaRPr>
          </a:p>
          <a:p>
            <a:pPr algn="l"/>
            <a:r>
              <a:rPr lang="zh-CN" altLang="en-US" sz="2400" b="0" dirty="0">
                <a:latin typeface="Times New Roman" panose="02020603050405020304" pitchFamily="18" charset="0"/>
                <a:ea typeface="宋体" panose="02010600030101010101" pitchFamily="2" charset="-122"/>
              </a:rPr>
              <a:t>间</a:t>
            </a:r>
            <a:endParaRPr lang="zh-CN" altLang="en-US" sz="2400" b="0" dirty="0">
              <a:latin typeface="Times New Roman" panose="02020603050405020304" pitchFamily="18" charset="0"/>
              <a:ea typeface="宋体" panose="02010600030101010101" pitchFamily="2" charset="-122"/>
            </a:endParaRPr>
          </a:p>
        </p:txBody>
      </p:sp>
      <p:sp>
        <p:nvSpPr>
          <p:cNvPr id="39961" name="Line 25"/>
          <p:cNvSpPr/>
          <p:nvPr/>
        </p:nvSpPr>
        <p:spPr>
          <a:xfrm flipH="1" flipV="1">
            <a:off x="971550" y="2514600"/>
            <a:ext cx="19050" cy="342900"/>
          </a:xfrm>
          <a:prstGeom prst="line">
            <a:avLst/>
          </a:prstGeom>
          <a:ln w="12700" cap="flat" cmpd="sng">
            <a:solidFill>
              <a:schemeClr val="tx1"/>
            </a:solidFill>
            <a:prstDash val="solid"/>
            <a:headEnd type="none" w="med" len="med"/>
            <a:tailEnd type="none" w="med" len="med"/>
          </a:ln>
        </p:spPr>
      </p:sp>
      <p:sp>
        <p:nvSpPr>
          <p:cNvPr id="39962" name="Line 26"/>
          <p:cNvSpPr/>
          <p:nvPr/>
        </p:nvSpPr>
        <p:spPr>
          <a:xfrm>
            <a:off x="990600" y="2533650"/>
            <a:ext cx="419100" cy="19050"/>
          </a:xfrm>
          <a:prstGeom prst="line">
            <a:avLst/>
          </a:prstGeom>
          <a:ln w="12700" cap="flat" cmpd="sng">
            <a:solidFill>
              <a:schemeClr val="tx1"/>
            </a:solidFill>
            <a:prstDash val="solid"/>
            <a:headEnd type="none" w="med" len="med"/>
            <a:tailEnd type="stealth" w="med" len="med"/>
          </a:ln>
        </p:spPr>
      </p:sp>
      <p:sp>
        <p:nvSpPr>
          <p:cNvPr id="39963" name="Line 27"/>
          <p:cNvSpPr/>
          <p:nvPr/>
        </p:nvSpPr>
        <p:spPr>
          <a:xfrm>
            <a:off x="1885950" y="2857500"/>
            <a:ext cx="533400" cy="0"/>
          </a:xfrm>
          <a:prstGeom prst="line">
            <a:avLst/>
          </a:prstGeom>
          <a:ln w="12700" cap="flat" cmpd="sng">
            <a:solidFill>
              <a:schemeClr val="tx1"/>
            </a:solidFill>
            <a:prstDash val="solid"/>
            <a:headEnd type="none" w="med" len="med"/>
            <a:tailEnd type="stealth" w="med" len="lg"/>
          </a:ln>
        </p:spPr>
      </p:sp>
      <p:sp>
        <p:nvSpPr>
          <p:cNvPr id="39964" name="Line 28"/>
          <p:cNvSpPr/>
          <p:nvPr/>
        </p:nvSpPr>
        <p:spPr>
          <a:xfrm>
            <a:off x="2895600" y="2857500"/>
            <a:ext cx="361950" cy="19050"/>
          </a:xfrm>
          <a:prstGeom prst="line">
            <a:avLst/>
          </a:prstGeom>
          <a:ln w="12700" cap="flat" cmpd="sng">
            <a:solidFill>
              <a:schemeClr val="tx1"/>
            </a:solidFill>
            <a:prstDash val="solid"/>
            <a:headEnd type="none" w="med" len="med"/>
            <a:tailEnd type="stealth" w="med" len="lg"/>
          </a:ln>
        </p:spPr>
      </p:sp>
      <p:sp>
        <p:nvSpPr>
          <p:cNvPr id="39965" name="Line 29"/>
          <p:cNvSpPr/>
          <p:nvPr/>
        </p:nvSpPr>
        <p:spPr>
          <a:xfrm flipV="1">
            <a:off x="3714750" y="2857500"/>
            <a:ext cx="247650" cy="19050"/>
          </a:xfrm>
          <a:prstGeom prst="line">
            <a:avLst/>
          </a:prstGeom>
          <a:ln w="12700" cap="flat" cmpd="sng">
            <a:solidFill>
              <a:schemeClr val="tx1"/>
            </a:solidFill>
            <a:prstDash val="solid"/>
            <a:headEnd type="none" w="med" len="med"/>
            <a:tailEnd type="stealth" w="med" len="lg"/>
          </a:ln>
        </p:spPr>
      </p:sp>
      <p:sp>
        <p:nvSpPr>
          <p:cNvPr id="39966" name="Line 30"/>
          <p:cNvSpPr/>
          <p:nvPr/>
        </p:nvSpPr>
        <p:spPr>
          <a:xfrm>
            <a:off x="4381500" y="2876550"/>
            <a:ext cx="304800" cy="19050"/>
          </a:xfrm>
          <a:prstGeom prst="line">
            <a:avLst/>
          </a:prstGeom>
          <a:ln w="12700" cap="flat" cmpd="sng">
            <a:solidFill>
              <a:schemeClr val="tx1"/>
            </a:solidFill>
            <a:prstDash val="solid"/>
            <a:headEnd type="none" w="med" len="med"/>
            <a:tailEnd type="stealth" w="med" len="lg"/>
          </a:ln>
        </p:spPr>
      </p:sp>
      <p:sp>
        <p:nvSpPr>
          <p:cNvPr id="39967" name="Line 31"/>
          <p:cNvSpPr/>
          <p:nvPr/>
        </p:nvSpPr>
        <p:spPr>
          <a:xfrm>
            <a:off x="5124450" y="2895600"/>
            <a:ext cx="285750" cy="0"/>
          </a:xfrm>
          <a:prstGeom prst="line">
            <a:avLst/>
          </a:prstGeom>
          <a:ln w="12700" cap="flat" cmpd="sng">
            <a:solidFill>
              <a:schemeClr val="tx1"/>
            </a:solidFill>
            <a:prstDash val="solid"/>
            <a:headEnd type="none" w="med" len="med"/>
            <a:tailEnd type="stealth" w="med" len="lg"/>
          </a:ln>
        </p:spPr>
      </p:sp>
      <p:sp>
        <p:nvSpPr>
          <p:cNvPr id="39968" name="Line 32"/>
          <p:cNvSpPr/>
          <p:nvPr/>
        </p:nvSpPr>
        <p:spPr>
          <a:xfrm>
            <a:off x="7029450" y="2190750"/>
            <a:ext cx="1790700" cy="0"/>
          </a:xfrm>
          <a:prstGeom prst="line">
            <a:avLst/>
          </a:prstGeom>
          <a:ln w="12700" cap="flat" cmpd="sng">
            <a:solidFill>
              <a:schemeClr val="tx1"/>
            </a:solidFill>
            <a:prstDash val="solid"/>
            <a:headEnd type="none" w="med" len="med"/>
            <a:tailEnd type="none" w="med" len="med"/>
          </a:ln>
        </p:spPr>
      </p:sp>
      <p:sp>
        <p:nvSpPr>
          <p:cNvPr id="39969" name="Line 33"/>
          <p:cNvSpPr/>
          <p:nvPr/>
        </p:nvSpPr>
        <p:spPr>
          <a:xfrm flipH="1">
            <a:off x="7048500" y="2209800"/>
            <a:ext cx="19050" cy="3962400"/>
          </a:xfrm>
          <a:prstGeom prst="line">
            <a:avLst/>
          </a:prstGeom>
          <a:ln w="12700" cap="flat" cmpd="sng">
            <a:solidFill>
              <a:schemeClr val="tx1"/>
            </a:solidFill>
            <a:prstDash val="solid"/>
            <a:headEnd type="none" w="med" len="med"/>
            <a:tailEnd type="none" w="med" len="med"/>
          </a:ln>
        </p:spPr>
      </p:sp>
      <p:sp>
        <p:nvSpPr>
          <p:cNvPr id="39970" name="Line 34"/>
          <p:cNvSpPr/>
          <p:nvPr/>
        </p:nvSpPr>
        <p:spPr>
          <a:xfrm>
            <a:off x="1447800" y="2114550"/>
            <a:ext cx="4914900" cy="38100"/>
          </a:xfrm>
          <a:prstGeom prst="line">
            <a:avLst/>
          </a:prstGeom>
          <a:ln w="12700" cap="flat" cmpd="sng">
            <a:solidFill>
              <a:schemeClr val="tx1"/>
            </a:solidFill>
            <a:prstDash val="solid"/>
            <a:headEnd type="none" w="med" len="med"/>
            <a:tailEnd type="none" w="med" len="med"/>
          </a:ln>
        </p:spPr>
      </p:sp>
      <p:sp>
        <p:nvSpPr>
          <p:cNvPr id="39971" name="Line 35"/>
          <p:cNvSpPr/>
          <p:nvPr/>
        </p:nvSpPr>
        <p:spPr>
          <a:xfrm flipH="1">
            <a:off x="6362700" y="2133600"/>
            <a:ext cx="19050" cy="2533650"/>
          </a:xfrm>
          <a:prstGeom prst="line">
            <a:avLst/>
          </a:prstGeom>
          <a:ln w="12700" cap="flat" cmpd="sng">
            <a:solidFill>
              <a:schemeClr val="tx1"/>
            </a:solidFill>
            <a:prstDash val="solid"/>
            <a:headEnd type="none" w="med" len="med"/>
            <a:tailEnd type="none" w="med" len="med"/>
          </a:ln>
        </p:spPr>
      </p:sp>
      <p:sp>
        <p:nvSpPr>
          <p:cNvPr id="39972" name="Rectangle 36"/>
          <p:cNvSpPr/>
          <p:nvPr/>
        </p:nvSpPr>
        <p:spPr>
          <a:xfrm>
            <a:off x="2667000" y="5105400"/>
            <a:ext cx="20129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一般机器工厂</a:t>
            </a:r>
            <a:endParaRPr lang="zh-CN" altLang="en-US" sz="2400" b="0" dirty="0">
              <a:latin typeface="Times New Roman" panose="02020603050405020304" pitchFamily="18" charset="0"/>
              <a:ea typeface="宋体" panose="02010600030101010101" pitchFamily="2" charset="-122"/>
            </a:endParaRPr>
          </a:p>
        </p:txBody>
      </p:sp>
      <p:sp>
        <p:nvSpPr>
          <p:cNvPr id="39973" name="Rectangle 37"/>
          <p:cNvSpPr/>
          <p:nvPr/>
        </p:nvSpPr>
        <p:spPr>
          <a:xfrm>
            <a:off x="7662863" y="286067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总库</a:t>
            </a:r>
            <a:endParaRPr lang="zh-CN" altLang="en-US" sz="2400" b="0" dirty="0">
              <a:latin typeface="Times New Roman" panose="02020603050405020304" pitchFamily="18" charset="0"/>
              <a:ea typeface="宋体" panose="02010600030101010101" pitchFamily="2" charset="-122"/>
            </a:endParaRPr>
          </a:p>
        </p:txBody>
      </p:sp>
      <p:sp>
        <p:nvSpPr>
          <p:cNvPr id="39974" name="Line 38"/>
          <p:cNvSpPr/>
          <p:nvPr/>
        </p:nvSpPr>
        <p:spPr>
          <a:xfrm flipV="1">
            <a:off x="5791200" y="2762250"/>
            <a:ext cx="1619250" cy="19050"/>
          </a:xfrm>
          <a:prstGeom prst="line">
            <a:avLst/>
          </a:prstGeom>
          <a:ln w="12700" cap="flat" cmpd="sng">
            <a:solidFill>
              <a:schemeClr val="tx1"/>
            </a:solidFill>
            <a:prstDash val="solid"/>
            <a:headEnd type="none" w="med" len="med"/>
            <a:tailEnd type="stealth" w="med" len="lg"/>
          </a:ln>
        </p:spPr>
      </p:sp>
      <p:sp>
        <p:nvSpPr>
          <p:cNvPr id="39975" name="Line 39"/>
          <p:cNvSpPr/>
          <p:nvPr/>
        </p:nvSpPr>
        <p:spPr>
          <a:xfrm flipV="1">
            <a:off x="476250" y="6172200"/>
            <a:ext cx="8343900" cy="19050"/>
          </a:xfrm>
          <a:prstGeom prst="line">
            <a:avLst/>
          </a:prstGeom>
          <a:ln w="12700" cap="flat" cmpd="sng">
            <a:solidFill>
              <a:schemeClr val="tx1"/>
            </a:solidFill>
            <a:prstDash val="solid"/>
            <a:headEnd type="none" w="med" len="med"/>
            <a:tailEnd type="none" w="med" len="med"/>
          </a:ln>
        </p:spPr>
      </p:sp>
      <p:sp>
        <p:nvSpPr>
          <p:cNvPr id="39976" name="Line 40"/>
          <p:cNvSpPr/>
          <p:nvPr/>
        </p:nvSpPr>
        <p:spPr>
          <a:xfrm flipV="1">
            <a:off x="7162800" y="4552950"/>
            <a:ext cx="19050" cy="19050"/>
          </a:xfrm>
          <a:prstGeom prst="line">
            <a:avLst/>
          </a:prstGeom>
          <a:ln w="12700" cap="flat" cmpd="sng">
            <a:solidFill>
              <a:schemeClr val="tx1"/>
            </a:solidFill>
            <a:prstDash val="solid"/>
            <a:headEnd type="none" w="med" len="med"/>
            <a:tailEnd type="none" w="med" len="med"/>
          </a:ln>
        </p:spPr>
      </p:sp>
      <p:sp>
        <p:nvSpPr>
          <p:cNvPr id="39977" name="Text Box 41"/>
          <p:cNvSpPr txBox="1"/>
          <p:nvPr/>
        </p:nvSpPr>
        <p:spPr>
          <a:xfrm>
            <a:off x="2919413" y="3878263"/>
            <a:ext cx="1728787" cy="457200"/>
          </a:xfrm>
          <a:prstGeom prst="rect">
            <a:avLst/>
          </a:prstGeom>
          <a:noFill/>
          <a:ln w="9525">
            <a:noFill/>
          </a:ln>
        </p:spPr>
        <p:txBody>
          <a:bodyPr>
            <a:spAutoFit/>
          </a:bodyPr>
          <a:p>
            <a:pPr algn="l">
              <a:spcBef>
                <a:spcPct val="50000"/>
              </a:spcBef>
            </a:pPr>
            <a:r>
              <a:rPr lang="zh-CN" altLang="en-US" sz="2400" b="0" dirty="0">
                <a:latin typeface="Times New Roman" panose="02020603050405020304" pitchFamily="18" charset="0"/>
                <a:ea typeface="宋体" panose="02010600030101010101" pitchFamily="2" charset="-122"/>
              </a:rPr>
              <a:t>滚子台</a:t>
            </a:r>
            <a:endParaRPr lang="zh-CN" altLang="en-US" sz="2400" b="0" dirty="0">
              <a:latin typeface="Times New Roman" panose="02020603050405020304" pitchFamily="18" charset="0"/>
              <a:ea typeface="宋体" panose="02010600030101010101" pitchFamily="2" charset="-122"/>
            </a:endParaRPr>
          </a:p>
        </p:txBody>
      </p:sp>
      <p:sp>
        <p:nvSpPr>
          <p:cNvPr id="39978" name="Line 42"/>
          <p:cNvSpPr/>
          <p:nvPr/>
        </p:nvSpPr>
        <p:spPr>
          <a:xfrm>
            <a:off x="2057400" y="2895600"/>
            <a:ext cx="914400" cy="1143000"/>
          </a:xfrm>
          <a:prstGeom prst="line">
            <a:avLst/>
          </a:prstGeom>
          <a:ln w="12700" cap="flat" cmpd="sng">
            <a:solidFill>
              <a:schemeClr val="tx1"/>
            </a:solidFill>
            <a:prstDash val="solid"/>
            <a:headEnd type="none" w="med" len="med"/>
            <a:tailEnd type="none" w="med" len="med"/>
          </a:ln>
        </p:spPr>
      </p:sp>
      <p:sp>
        <p:nvSpPr>
          <p:cNvPr id="39979" name="Line 43"/>
          <p:cNvSpPr/>
          <p:nvPr/>
        </p:nvSpPr>
        <p:spPr>
          <a:xfrm>
            <a:off x="3048000" y="2895600"/>
            <a:ext cx="0" cy="1066800"/>
          </a:xfrm>
          <a:prstGeom prst="line">
            <a:avLst/>
          </a:prstGeom>
          <a:ln w="12700" cap="flat" cmpd="sng">
            <a:solidFill>
              <a:schemeClr val="tx1"/>
            </a:solidFill>
            <a:prstDash val="solid"/>
            <a:headEnd type="none" w="med" len="med"/>
            <a:tailEnd type="none" w="med" len="med"/>
          </a:ln>
        </p:spPr>
      </p:sp>
      <p:sp>
        <p:nvSpPr>
          <p:cNvPr id="39980" name="Line 44"/>
          <p:cNvSpPr/>
          <p:nvPr/>
        </p:nvSpPr>
        <p:spPr>
          <a:xfrm>
            <a:off x="3810000" y="2895600"/>
            <a:ext cx="0" cy="1066800"/>
          </a:xfrm>
          <a:prstGeom prst="line">
            <a:avLst/>
          </a:prstGeom>
          <a:ln w="12700" cap="flat" cmpd="sng">
            <a:solidFill>
              <a:schemeClr val="tx1"/>
            </a:solidFill>
            <a:prstDash val="solid"/>
            <a:headEnd type="none" w="med" len="med"/>
            <a:tailEnd type="none" w="med" len="med"/>
          </a:ln>
        </p:spPr>
      </p:sp>
      <p:sp>
        <p:nvSpPr>
          <p:cNvPr id="39981" name="Line 45"/>
          <p:cNvSpPr/>
          <p:nvPr/>
        </p:nvSpPr>
        <p:spPr>
          <a:xfrm flipH="1">
            <a:off x="3962400" y="2971800"/>
            <a:ext cx="609600" cy="914400"/>
          </a:xfrm>
          <a:prstGeom prst="line">
            <a:avLst/>
          </a:prstGeom>
          <a:ln w="12700" cap="flat" cmpd="sng">
            <a:solidFill>
              <a:schemeClr val="tx1"/>
            </a:solidFill>
            <a:prstDash val="solid"/>
            <a:headEnd type="none" w="med" len="med"/>
            <a:tailEnd type="none" w="med" len="med"/>
          </a:ln>
        </p:spPr>
      </p:sp>
      <p:sp>
        <p:nvSpPr>
          <p:cNvPr id="39982" name="Line 46"/>
          <p:cNvSpPr/>
          <p:nvPr/>
        </p:nvSpPr>
        <p:spPr>
          <a:xfrm flipH="1">
            <a:off x="4038600" y="2895600"/>
            <a:ext cx="1219200" cy="1219200"/>
          </a:xfrm>
          <a:prstGeom prst="line">
            <a:avLst/>
          </a:prstGeom>
          <a:ln w="12700" cap="flat" cmpd="sng">
            <a:solidFill>
              <a:schemeClr val="tx1"/>
            </a:solidFill>
            <a:prstDash val="solid"/>
            <a:headEnd type="none" w="med" len="med"/>
            <a:tailEnd type="none" w="med" len="med"/>
          </a:ln>
        </p:spPr>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p:nvPr/>
        </p:nvSpPr>
        <p:spPr>
          <a:xfrm>
            <a:off x="692150" y="2120900"/>
            <a:ext cx="654050" cy="9588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0963" name="Rectangle 3"/>
          <p:cNvSpPr/>
          <p:nvPr/>
        </p:nvSpPr>
        <p:spPr>
          <a:xfrm>
            <a:off x="690563" y="21558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磨床</a:t>
            </a:r>
            <a:endParaRPr lang="zh-CN" altLang="en-US" sz="2400" b="0" dirty="0">
              <a:latin typeface="Times New Roman" panose="02020603050405020304" pitchFamily="18" charset="0"/>
              <a:ea typeface="宋体" panose="02010600030101010101" pitchFamily="2" charset="-122"/>
            </a:endParaRPr>
          </a:p>
        </p:txBody>
      </p:sp>
      <p:sp>
        <p:nvSpPr>
          <p:cNvPr id="40964" name="Rectangle 4"/>
          <p:cNvSpPr/>
          <p:nvPr/>
        </p:nvSpPr>
        <p:spPr>
          <a:xfrm>
            <a:off x="1911350" y="2139950"/>
            <a:ext cx="673100" cy="9398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0965" name="Rectangle 5"/>
          <p:cNvSpPr/>
          <p:nvPr/>
        </p:nvSpPr>
        <p:spPr>
          <a:xfrm>
            <a:off x="1890713" y="213677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磨床</a:t>
            </a:r>
            <a:endParaRPr lang="zh-CN" altLang="en-US" sz="2400" b="0" dirty="0">
              <a:latin typeface="Times New Roman" panose="02020603050405020304" pitchFamily="18" charset="0"/>
              <a:ea typeface="宋体" panose="02010600030101010101" pitchFamily="2" charset="-122"/>
            </a:endParaRPr>
          </a:p>
        </p:txBody>
      </p:sp>
      <p:sp>
        <p:nvSpPr>
          <p:cNvPr id="40966" name="Rectangle 6"/>
          <p:cNvSpPr/>
          <p:nvPr/>
        </p:nvSpPr>
        <p:spPr>
          <a:xfrm>
            <a:off x="3016250" y="2139950"/>
            <a:ext cx="711200" cy="9207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0967" name="Rectangle 7"/>
          <p:cNvSpPr/>
          <p:nvPr/>
        </p:nvSpPr>
        <p:spPr>
          <a:xfrm>
            <a:off x="2976563" y="21558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铣床</a:t>
            </a:r>
            <a:endParaRPr lang="zh-CN" altLang="en-US" sz="2400" b="0" dirty="0">
              <a:latin typeface="Times New Roman" panose="02020603050405020304" pitchFamily="18" charset="0"/>
              <a:ea typeface="宋体" panose="02010600030101010101" pitchFamily="2" charset="-122"/>
            </a:endParaRPr>
          </a:p>
        </p:txBody>
      </p:sp>
      <p:sp>
        <p:nvSpPr>
          <p:cNvPr id="40968" name="Rectangle 8"/>
          <p:cNvSpPr/>
          <p:nvPr/>
        </p:nvSpPr>
        <p:spPr>
          <a:xfrm>
            <a:off x="4140200" y="2159000"/>
            <a:ext cx="692150" cy="9207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0969" name="Rectangle 9"/>
          <p:cNvSpPr/>
          <p:nvPr/>
        </p:nvSpPr>
        <p:spPr>
          <a:xfrm>
            <a:off x="4119563" y="21558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磨床</a:t>
            </a:r>
            <a:endParaRPr lang="zh-CN" altLang="en-US" sz="2400" b="0" dirty="0">
              <a:latin typeface="Times New Roman" panose="02020603050405020304" pitchFamily="18" charset="0"/>
              <a:ea typeface="宋体" panose="02010600030101010101" pitchFamily="2" charset="-122"/>
            </a:endParaRPr>
          </a:p>
        </p:txBody>
      </p:sp>
      <p:sp>
        <p:nvSpPr>
          <p:cNvPr id="40970" name="Rectangle 10"/>
          <p:cNvSpPr/>
          <p:nvPr/>
        </p:nvSpPr>
        <p:spPr>
          <a:xfrm>
            <a:off x="8026400" y="2139950"/>
            <a:ext cx="749300" cy="9207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0971" name="Rectangle 11"/>
          <p:cNvSpPr/>
          <p:nvPr/>
        </p:nvSpPr>
        <p:spPr>
          <a:xfrm>
            <a:off x="7967663" y="21177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搓丝</a:t>
            </a:r>
            <a:endParaRPr lang="zh-CN" altLang="en-US" sz="2400" b="0" dirty="0">
              <a:latin typeface="Times New Roman" panose="02020603050405020304" pitchFamily="18" charset="0"/>
              <a:ea typeface="宋体" panose="02010600030101010101" pitchFamily="2" charset="-122"/>
            </a:endParaRPr>
          </a:p>
        </p:txBody>
      </p:sp>
      <p:sp>
        <p:nvSpPr>
          <p:cNvPr id="40972" name="Rectangle 12"/>
          <p:cNvSpPr/>
          <p:nvPr/>
        </p:nvSpPr>
        <p:spPr>
          <a:xfrm>
            <a:off x="7016750" y="2120900"/>
            <a:ext cx="692150" cy="9588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0973" name="Rectangle 13"/>
          <p:cNvSpPr/>
          <p:nvPr/>
        </p:nvSpPr>
        <p:spPr>
          <a:xfrm>
            <a:off x="7053263" y="20796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车床</a:t>
            </a:r>
            <a:endParaRPr lang="zh-CN" altLang="en-US" sz="2400" b="0" dirty="0">
              <a:latin typeface="Times New Roman" panose="02020603050405020304" pitchFamily="18" charset="0"/>
              <a:ea typeface="宋体" panose="02010600030101010101" pitchFamily="2" charset="-122"/>
            </a:endParaRPr>
          </a:p>
        </p:txBody>
      </p:sp>
      <p:sp>
        <p:nvSpPr>
          <p:cNvPr id="40974" name="Rectangle 14"/>
          <p:cNvSpPr/>
          <p:nvPr/>
        </p:nvSpPr>
        <p:spPr>
          <a:xfrm>
            <a:off x="7073900" y="5245100"/>
            <a:ext cx="730250" cy="9969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0975" name="Rectangle 15"/>
          <p:cNvSpPr/>
          <p:nvPr/>
        </p:nvSpPr>
        <p:spPr>
          <a:xfrm>
            <a:off x="7053263" y="52800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车床</a:t>
            </a:r>
            <a:endParaRPr lang="zh-CN" altLang="en-US" sz="2400" b="0" dirty="0">
              <a:latin typeface="Times New Roman" panose="02020603050405020304" pitchFamily="18" charset="0"/>
              <a:ea typeface="宋体" panose="02010600030101010101" pitchFamily="2" charset="-122"/>
            </a:endParaRPr>
          </a:p>
        </p:txBody>
      </p:sp>
      <p:sp>
        <p:nvSpPr>
          <p:cNvPr id="40976" name="Rectangle 16"/>
          <p:cNvSpPr/>
          <p:nvPr/>
        </p:nvSpPr>
        <p:spPr>
          <a:xfrm>
            <a:off x="5207000" y="5207000"/>
            <a:ext cx="692150" cy="10541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0977" name="Rectangle 17"/>
          <p:cNvSpPr/>
          <p:nvPr/>
        </p:nvSpPr>
        <p:spPr>
          <a:xfrm>
            <a:off x="5148263" y="526097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车床</a:t>
            </a:r>
            <a:endParaRPr lang="zh-CN" altLang="en-US" sz="2400" b="0" dirty="0">
              <a:latin typeface="Times New Roman" panose="02020603050405020304" pitchFamily="18" charset="0"/>
              <a:ea typeface="宋体" panose="02010600030101010101" pitchFamily="2" charset="-122"/>
            </a:endParaRPr>
          </a:p>
        </p:txBody>
      </p:sp>
      <p:sp>
        <p:nvSpPr>
          <p:cNvPr id="40978" name="Line 18"/>
          <p:cNvSpPr/>
          <p:nvPr/>
        </p:nvSpPr>
        <p:spPr>
          <a:xfrm flipH="1">
            <a:off x="6248400" y="1123950"/>
            <a:ext cx="1200150" cy="0"/>
          </a:xfrm>
          <a:prstGeom prst="line">
            <a:avLst/>
          </a:prstGeom>
          <a:ln w="76200" cap="flat" cmpd="sng">
            <a:solidFill>
              <a:schemeClr val="tx1"/>
            </a:solidFill>
            <a:prstDash val="solid"/>
            <a:headEnd type="none" w="med" len="med"/>
            <a:tailEnd type="stealth" w="med" len="med"/>
          </a:ln>
        </p:spPr>
      </p:sp>
      <p:sp>
        <p:nvSpPr>
          <p:cNvPr id="40979" name="Rectangle 19"/>
          <p:cNvSpPr/>
          <p:nvPr/>
        </p:nvSpPr>
        <p:spPr>
          <a:xfrm>
            <a:off x="7415213" y="936625"/>
            <a:ext cx="14033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来自料堆</a:t>
            </a:r>
            <a:endParaRPr lang="zh-CN" altLang="en-US" sz="2400" b="0" dirty="0">
              <a:latin typeface="Times New Roman" panose="02020603050405020304" pitchFamily="18" charset="0"/>
              <a:ea typeface="宋体" panose="02010600030101010101" pitchFamily="2" charset="-122"/>
            </a:endParaRPr>
          </a:p>
        </p:txBody>
      </p:sp>
      <p:sp>
        <p:nvSpPr>
          <p:cNvPr id="40980" name="Line 20"/>
          <p:cNvSpPr/>
          <p:nvPr/>
        </p:nvSpPr>
        <p:spPr>
          <a:xfrm>
            <a:off x="6172200" y="1104900"/>
            <a:ext cx="0" cy="2305050"/>
          </a:xfrm>
          <a:prstGeom prst="line">
            <a:avLst/>
          </a:prstGeom>
          <a:ln w="76200" cap="flat" cmpd="sng">
            <a:solidFill>
              <a:schemeClr val="tx1"/>
            </a:solidFill>
            <a:prstDash val="solid"/>
            <a:headEnd type="none" w="med" len="med"/>
            <a:tailEnd type="none" w="med" len="med"/>
          </a:ln>
        </p:spPr>
      </p:sp>
      <p:sp>
        <p:nvSpPr>
          <p:cNvPr id="40981" name="Rectangle 21"/>
          <p:cNvSpPr/>
          <p:nvPr/>
        </p:nvSpPr>
        <p:spPr>
          <a:xfrm>
            <a:off x="7186613" y="251777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1</a:t>
            </a:r>
            <a:endParaRPr lang="en-US" altLang="zh-CN" sz="2400" b="0" dirty="0">
              <a:latin typeface="Times New Roman" panose="02020603050405020304" pitchFamily="18" charset="0"/>
              <a:ea typeface="宋体" panose="02010600030101010101" pitchFamily="2" charset="-122"/>
            </a:endParaRPr>
          </a:p>
        </p:txBody>
      </p:sp>
      <p:sp>
        <p:nvSpPr>
          <p:cNvPr id="40982" name="Rectangle 22"/>
          <p:cNvSpPr/>
          <p:nvPr/>
        </p:nvSpPr>
        <p:spPr>
          <a:xfrm>
            <a:off x="7243763" y="571817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1</a:t>
            </a:r>
            <a:endParaRPr lang="en-US" altLang="zh-CN" sz="2400" b="0" dirty="0">
              <a:latin typeface="Times New Roman" panose="02020603050405020304" pitchFamily="18" charset="0"/>
              <a:ea typeface="宋体" panose="02010600030101010101" pitchFamily="2" charset="-122"/>
            </a:endParaRPr>
          </a:p>
        </p:txBody>
      </p:sp>
      <p:sp>
        <p:nvSpPr>
          <p:cNvPr id="40983" name="Line 23"/>
          <p:cNvSpPr/>
          <p:nvPr/>
        </p:nvSpPr>
        <p:spPr>
          <a:xfrm>
            <a:off x="7391400" y="3124200"/>
            <a:ext cx="0" cy="2133600"/>
          </a:xfrm>
          <a:prstGeom prst="line">
            <a:avLst/>
          </a:prstGeom>
          <a:ln w="57150" cap="flat" cmpd="sng">
            <a:solidFill>
              <a:schemeClr val="tx1"/>
            </a:solidFill>
            <a:prstDash val="solid"/>
            <a:headEnd type="triangle" w="med" len="med"/>
            <a:tailEnd type="triangle" w="med" len="med"/>
          </a:ln>
        </p:spPr>
      </p:sp>
      <p:sp>
        <p:nvSpPr>
          <p:cNvPr id="40984" name="Line 24"/>
          <p:cNvSpPr/>
          <p:nvPr/>
        </p:nvSpPr>
        <p:spPr>
          <a:xfrm>
            <a:off x="6248400" y="3409950"/>
            <a:ext cx="1123950" cy="0"/>
          </a:xfrm>
          <a:prstGeom prst="line">
            <a:avLst/>
          </a:prstGeom>
          <a:ln w="57150" cap="flat" cmpd="sng">
            <a:solidFill>
              <a:schemeClr val="tx1"/>
            </a:solidFill>
            <a:prstDash val="solid"/>
            <a:headEnd type="none" w="med" len="med"/>
            <a:tailEnd type="stealth" w="med" len="med"/>
          </a:ln>
        </p:spPr>
      </p:sp>
      <p:sp>
        <p:nvSpPr>
          <p:cNvPr id="40985" name="Line 25"/>
          <p:cNvSpPr/>
          <p:nvPr/>
        </p:nvSpPr>
        <p:spPr>
          <a:xfrm flipV="1">
            <a:off x="7600950" y="2667000"/>
            <a:ext cx="266700" cy="19050"/>
          </a:xfrm>
          <a:prstGeom prst="line">
            <a:avLst/>
          </a:prstGeom>
          <a:ln w="12700" cap="flat" cmpd="sng">
            <a:solidFill>
              <a:schemeClr val="tx1"/>
            </a:solidFill>
            <a:prstDash val="solid"/>
            <a:headEnd type="none" w="med" len="med"/>
            <a:tailEnd type="none" w="med" len="med"/>
          </a:ln>
        </p:spPr>
      </p:sp>
      <p:sp>
        <p:nvSpPr>
          <p:cNvPr id="40986" name="Rectangle 26"/>
          <p:cNvSpPr/>
          <p:nvPr/>
        </p:nvSpPr>
        <p:spPr>
          <a:xfrm>
            <a:off x="3186113" y="247967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2</a:t>
            </a:r>
            <a:endParaRPr lang="en-US" altLang="zh-CN" sz="2400" b="0" dirty="0">
              <a:latin typeface="Times New Roman" panose="02020603050405020304" pitchFamily="18" charset="0"/>
              <a:ea typeface="宋体" panose="02010600030101010101" pitchFamily="2" charset="-122"/>
            </a:endParaRPr>
          </a:p>
        </p:txBody>
      </p:sp>
      <p:sp>
        <p:nvSpPr>
          <p:cNvPr id="40987" name="Line 27"/>
          <p:cNvSpPr/>
          <p:nvPr/>
        </p:nvSpPr>
        <p:spPr>
          <a:xfrm>
            <a:off x="3333750" y="3086100"/>
            <a:ext cx="0" cy="1828800"/>
          </a:xfrm>
          <a:prstGeom prst="line">
            <a:avLst/>
          </a:prstGeom>
          <a:ln w="57150" cap="flat" cmpd="sng">
            <a:solidFill>
              <a:schemeClr val="tx1"/>
            </a:solidFill>
            <a:prstDash val="solid"/>
            <a:headEnd type="stealth" w="med" len="med"/>
            <a:tailEnd type="none" w="med" len="med"/>
          </a:ln>
        </p:spPr>
      </p:sp>
      <p:sp>
        <p:nvSpPr>
          <p:cNvPr id="40988" name="Line 28"/>
          <p:cNvSpPr/>
          <p:nvPr/>
        </p:nvSpPr>
        <p:spPr>
          <a:xfrm>
            <a:off x="3276600" y="4914900"/>
            <a:ext cx="3505200" cy="38100"/>
          </a:xfrm>
          <a:prstGeom prst="line">
            <a:avLst/>
          </a:prstGeom>
          <a:ln w="57150" cap="flat" cmpd="sng">
            <a:solidFill>
              <a:schemeClr val="tx1"/>
            </a:solidFill>
            <a:prstDash val="solid"/>
            <a:headEnd type="none" w="med" len="med"/>
            <a:tailEnd type="none" w="med" len="med"/>
          </a:ln>
        </p:spPr>
      </p:sp>
      <p:sp>
        <p:nvSpPr>
          <p:cNvPr id="40989" name="Line 29"/>
          <p:cNvSpPr/>
          <p:nvPr/>
        </p:nvSpPr>
        <p:spPr>
          <a:xfrm flipH="1">
            <a:off x="6762750" y="5867400"/>
            <a:ext cx="304800" cy="0"/>
          </a:xfrm>
          <a:prstGeom prst="line">
            <a:avLst/>
          </a:prstGeom>
          <a:ln w="57150" cap="flat" cmpd="sng">
            <a:solidFill>
              <a:schemeClr val="tx1"/>
            </a:solidFill>
            <a:prstDash val="solid"/>
            <a:headEnd type="none" w="med" len="med"/>
            <a:tailEnd type="none" w="med" len="med"/>
          </a:ln>
        </p:spPr>
      </p:sp>
      <p:sp>
        <p:nvSpPr>
          <p:cNvPr id="40990" name="Line 30"/>
          <p:cNvSpPr/>
          <p:nvPr/>
        </p:nvSpPr>
        <p:spPr>
          <a:xfrm flipV="1">
            <a:off x="6781800" y="4914900"/>
            <a:ext cx="0" cy="933450"/>
          </a:xfrm>
          <a:prstGeom prst="line">
            <a:avLst/>
          </a:prstGeom>
          <a:ln w="57150" cap="flat" cmpd="sng">
            <a:solidFill>
              <a:schemeClr val="tx1"/>
            </a:solidFill>
            <a:prstDash val="solid"/>
            <a:headEnd type="none" w="med" len="med"/>
            <a:tailEnd type="stealth" w="med" len="med"/>
          </a:ln>
        </p:spPr>
      </p:sp>
      <p:sp>
        <p:nvSpPr>
          <p:cNvPr id="40991" name="Rectangle 31"/>
          <p:cNvSpPr/>
          <p:nvPr/>
        </p:nvSpPr>
        <p:spPr>
          <a:xfrm>
            <a:off x="5300663" y="566102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3</a:t>
            </a:r>
            <a:endParaRPr lang="en-US" altLang="zh-CN" sz="2400" b="0" dirty="0">
              <a:latin typeface="Times New Roman" panose="02020603050405020304" pitchFamily="18" charset="0"/>
              <a:ea typeface="宋体" panose="02010600030101010101" pitchFamily="2" charset="-122"/>
            </a:endParaRPr>
          </a:p>
        </p:txBody>
      </p:sp>
      <p:sp>
        <p:nvSpPr>
          <p:cNvPr id="40992" name="Line 32"/>
          <p:cNvSpPr/>
          <p:nvPr/>
        </p:nvSpPr>
        <p:spPr>
          <a:xfrm>
            <a:off x="3714750" y="2686050"/>
            <a:ext cx="209550" cy="0"/>
          </a:xfrm>
          <a:prstGeom prst="line">
            <a:avLst/>
          </a:prstGeom>
          <a:ln w="76200" cap="flat" cmpd="sng">
            <a:solidFill>
              <a:schemeClr val="tx1"/>
            </a:solidFill>
            <a:prstDash val="solid"/>
            <a:headEnd type="none" w="med" len="med"/>
            <a:tailEnd type="none" w="med" len="med"/>
          </a:ln>
        </p:spPr>
      </p:sp>
      <p:sp>
        <p:nvSpPr>
          <p:cNvPr id="40993" name="Line 33"/>
          <p:cNvSpPr/>
          <p:nvPr/>
        </p:nvSpPr>
        <p:spPr>
          <a:xfrm>
            <a:off x="3924300" y="2686050"/>
            <a:ext cx="0" cy="3143250"/>
          </a:xfrm>
          <a:prstGeom prst="line">
            <a:avLst/>
          </a:prstGeom>
          <a:ln w="57150" cap="flat" cmpd="sng">
            <a:solidFill>
              <a:schemeClr val="tx1"/>
            </a:solidFill>
            <a:prstDash val="solid"/>
            <a:headEnd type="none" w="med" len="med"/>
            <a:tailEnd type="none" w="med" len="med"/>
          </a:ln>
        </p:spPr>
      </p:sp>
      <p:sp>
        <p:nvSpPr>
          <p:cNvPr id="40994" name="Line 34"/>
          <p:cNvSpPr/>
          <p:nvPr/>
        </p:nvSpPr>
        <p:spPr>
          <a:xfrm>
            <a:off x="3905250" y="5867400"/>
            <a:ext cx="1333500" cy="0"/>
          </a:xfrm>
          <a:prstGeom prst="line">
            <a:avLst/>
          </a:prstGeom>
          <a:ln w="57150" cap="flat" cmpd="sng">
            <a:solidFill>
              <a:schemeClr val="tx1"/>
            </a:solidFill>
            <a:prstDash val="solid"/>
            <a:headEnd type="none" w="med" len="med"/>
            <a:tailEnd type="stealth" w="med" len="med"/>
          </a:ln>
        </p:spPr>
      </p:sp>
      <p:sp>
        <p:nvSpPr>
          <p:cNvPr id="40995" name="Rectangle 35"/>
          <p:cNvSpPr/>
          <p:nvPr/>
        </p:nvSpPr>
        <p:spPr>
          <a:xfrm>
            <a:off x="4214813" y="253682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4</a:t>
            </a:r>
            <a:endParaRPr lang="en-US" altLang="zh-CN" sz="2400" b="0" dirty="0">
              <a:latin typeface="Times New Roman" panose="02020603050405020304" pitchFamily="18" charset="0"/>
              <a:ea typeface="宋体" panose="02010600030101010101" pitchFamily="2" charset="-122"/>
            </a:endParaRPr>
          </a:p>
        </p:txBody>
      </p:sp>
      <p:sp>
        <p:nvSpPr>
          <p:cNvPr id="40996" name="Line 36"/>
          <p:cNvSpPr/>
          <p:nvPr/>
        </p:nvSpPr>
        <p:spPr>
          <a:xfrm flipV="1">
            <a:off x="5524500" y="2647950"/>
            <a:ext cx="0" cy="2514600"/>
          </a:xfrm>
          <a:prstGeom prst="line">
            <a:avLst/>
          </a:prstGeom>
          <a:ln w="76200" cap="flat" cmpd="sng">
            <a:solidFill>
              <a:schemeClr val="tx1"/>
            </a:solidFill>
            <a:prstDash val="solid"/>
            <a:headEnd type="none" w="med" len="med"/>
            <a:tailEnd type="none" w="med" len="med"/>
          </a:ln>
        </p:spPr>
      </p:sp>
      <p:sp>
        <p:nvSpPr>
          <p:cNvPr id="40997" name="Line 37"/>
          <p:cNvSpPr/>
          <p:nvPr/>
        </p:nvSpPr>
        <p:spPr>
          <a:xfrm>
            <a:off x="4819650" y="2647950"/>
            <a:ext cx="685800" cy="0"/>
          </a:xfrm>
          <a:prstGeom prst="line">
            <a:avLst/>
          </a:prstGeom>
          <a:ln w="76200" cap="flat" cmpd="sng">
            <a:solidFill>
              <a:schemeClr val="tx1"/>
            </a:solidFill>
            <a:prstDash val="solid"/>
            <a:headEnd type="stealth" w="med" len="med"/>
            <a:tailEnd type="none" w="med" len="med"/>
          </a:ln>
        </p:spPr>
      </p:sp>
      <p:sp>
        <p:nvSpPr>
          <p:cNvPr id="40998" name="Rectangle 38"/>
          <p:cNvSpPr/>
          <p:nvPr/>
        </p:nvSpPr>
        <p:spPr>
          <a:xfrm>
            <a:off x="2043113" y="251777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5</a:t>
            </a:r>
            <a:endParaRPr lang="en-US" altLang="zh-CN" sz="2400" b="0" dirty="0">
              <a:latin typeface="Times New Roman" panose="02020603050405020304" pitchFamily="18" charset="0"/>
              <a:ea typeface="宋体" panose="02010600030101010101" pitchFamily="2" charset="-122"/>
            </a:endParaRPr>
          </a:p>
        </p:txBody>
      </p:sp>
      <p:sp>
        <p:nvSpPr>
          <p:cNvPr id="40999" name="Line 39"/>
          <p:cNvSpPr/>
          <p:nvPr/>
        </p:nvSpPr>
        <p:spPr>
          <a:xfrm>
            <a:off x="4457700" y="3086100"/>
            <a:ext cx="19050" cy="666750"/>
          </a:xfrm>
          <a:prstGeom prst="line">
            <a:avLst/>
          </a:prstGeom>
          <a:ln w="76200" cap="flat" cmpd="sng">
            <a:solidFill>
              <a:schemeClr val="tx1"/>
            </a:solidFill>
            <a:prstDash val="solid"/>
            <a:headEnd type="none" w="med" len="med"/>
            <a:tailEnd type="stealth" w="med" len="med"/>
          </a:ln>
        </p:spPr>
      </p:sp>
      <p:sp>
        <p:nvSpPr>
          <p:cNvPr id="41000" name="Line 40"/>
          <p:cNvSpPr/>
          <p:nvPr/>
        </p:nvSpPr>
        <p:spPr>
          <a:xfrm>
            <a:off x="2171700" y="3086100"/>
            <a:ext cx="0" cy="647700"/>
          </a:xfrm>
          <a:prstGeom prst="line">
            <a:avLst/>
          </a:prstGeom>
          <a:ln w="76200" cap="flat" cmpd="sng">
            <a:solidFill>
              <a:schemeClr val="tx1"/>
            </a:solidFill>
            <a:prstDash val="solid"/>
            <a:headEnd type="stealth" w="med" len="med"/>
            <a:tailEnd type="none" w="med" len="med"/>
          </a:ln>
        </p:spPr>
      </p:sp>
      <p:sp>
        <p:nvSpPr>
          <p:cNvPr id="41001" name="Line 41"/>
          <p:cNvSpPr/>
          <p:nvPr/>
        </p:nvSpPr>
        <p:spPr>
          <a:xfrm>
            <a:off x="2152650" y="3733800"/>
            <a:ext cx="2305050" cy="0"/>
          </a:xfrm>
          <a:prstGeom prst="line">
            <a:avLst/>
          </a:prstGeom>
          <a:ln w="76200" cap="flat" cmpd="sng">
            <a:solidFill>
              <a:schemeClr val="tx1"/>
            </a:solidFill>
            <a:prstDash val="solid"/>
            <a:headEnd type="none" w="med" len="med"/>
            <a:tailEnd type="none" w="med" len="med"/>
          </a:ln>
        </p:spPr>
      </p:sp>
      <p:sp>
        <p:nvSpPr>
          <p:cNvPr id="41002" name="Rectangle 42"/>
          <p:cNvSpPr/>
          <p:nvPr/>
        </p:nvSpPr>
        <p:spPr>
          <a:xfrm>
            <a:off x="823913" y="255587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6</a:t>
            </a:r>
            <a:endParaRPr lang="en-US" altLang="zh-CN" sz="2400" b="0" dirty="0">
              <a:latin typeface="Times New Roman" panose="02020603050405020304" pitchFamily="18" charset="0"/>
              <a:ea typeface="宋体" panose="02010600030101010101" pitchFamily="2" charset="-122"/>
            </a:endParaRPr>
          </a:p>
        </p:txBody>
      </p:sp>
      <p:sp>
        <p:nvSpPr>
          <p:cNvPr id="41003" name="Line 43"/>
          <p:cNvSpPr/>
          <p:nvPr/>
        </p:nvSpPr>
        <p:spPr>
          <a:xfrm flipH="1">
            <a:off x="1333500" y="2705100"/>
            <a:ext cx="571500" cy="0"/>
          </a:xfrm>
          <a:prstGeom prst="line">
            <a:avLst/>
          </a:prstGeom>
          <a:ln w="76200" cap="flat" cmpd="sng">
            <a:solidFill>
              <a:schemeClr val="tx1"/>
            </a:solidFill>
            <a:prstDash val="solid"/>
            <a:headEnd type="none" w="med" len="med"/>
            <a:tailEnd type="stealth" w="med" len="med"/>
          </a:ln>
        </p:spPr>
      </p:sp>
      <p:sp>
        <p:nvSpPr>
          <p:cNvPr id="41004" name="Rectangle 44"/>
          <p:cNvSpPr/>
          <p:nvPr/>
        </p:nvSpPr>
        <p:spPr>
          <a:xfrm>
            <a:off x="673100" y="4197350"/>
            <a:ext cx="692150" cy="9017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1005" name="Rectangle 45"/>
          <p:cNvSpPr/>
          <p:nvPr/>
        </p:nvSpPr>
        <p:spPr>
          <a:xfrm>
            <a:off x="614363" y="419417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磨床</a:t>
            </a:r>
            <a:endParaRPr lang="zh-CN" altLang="en-US" sz="2400" b="0" dirty="0">
              <a:latin typeface="Times New Roman" panose="02020603050405020304" pitchFamily="18" charset="0"/>
              <a:ea typeface="宋体" panose="02010600030101010101" pitchFamily="2" charset="-122"/>
            </a:endParaRPr>
          </a:p>
        </p:txBody>
      </p:sp>
      <p:sp>
        <p:nvSpPr>
          <p:cNvPr id="41006" name="Rectangle 46"/>
          <p:cNvSpPr/>
          <p:nvPr/>
        </p:nvSpPr>
        <p:spPr>
          <a:xfrm>
            <a:off x="823913" y="453707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7</a:t>
            </a:r>
            <a:endParaRPr lang="en-US" altLang="zh-CN" sz="2400" b="0" dirty="0">
              <a:latin typeface="Times New Roman" panose="02020603050405020304" pitchFamily="18" charset="0"/>
              <a:ea typeface="宋体" panose="02010600030101010101" pitchFamily="2" charset="-122"/>
            </a:endParaRPr>
          </a:p>
        </p:txBody>
      </p:sp>
      <p:sp>
        <p:nvSpPr>
          <p:cNvPr id="41007" name="Line 47"/>
          <p:cNvSpPr/>
          <p:nvPr/>
        </p:nvSpPr>
        <p:spPr>
          <a:xfrm>
            <a:off x="990600" y="3086100"/>
            <a:ext cx="0" cy="1104900"/>
          </a:xfrm>
          <a:prstGeom prst="line">
            <a:avLst/>
          </a:prstGeom>
          <a:ln w="76200" cap="flat" cmpd="sng">
            <a:solidFill>
              <a:schemeClr val="tx1"/>
            </a:solidFill>
            <a:prstDash val="solid"/>
            <a:headEnd type="none" w="med" len="med"/>
            <a:tailEnd type="stealth" w="med" len="med"/>
          </a:ln>
        </p:spPr>
      </p:sp>
      <p:sp>
        <p:nvSpPr>
          <p:cNvPr id="41008" name="Rectangle 48"/>
          <p:cNvSpPr/>
          <p:nvPr/>
        </p:nvSpPr>
        <p:spPr>
          <a:xfrm>
            <a:off x="8158163" y="249872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8</a:t>
            </a:r>
            <a:endParaRPr lang="en-US" altLang="zh-CN" sz="2400" b="0" dirty="0">
              <a:latin typeface="Times New Roman" panose="02020603050405020304" pitchFamily="18" charset="0"/>
              <a:ea typeface="宋体" panose="02010600030101010101" pitchFamily="2" charset="-122"/>
            </a:endParaRPr>
          </a:p>
        </p:txBody>
      </p:sp>
      <p:sp>
        <p:nvSpPr>
          <p:cNvPr id="41009" name="Line 49"/>
          <p:cNvSpPr/>
          <p:nvPr/>
        </p:nvSpPr>
        <p:spPr>
          <a:xfrm>
            <a:off x="1333500" y="4400550"/>
            <a:ext cx="7277100" cy="19050"/>
          </a:xfrm>
          <a:prstGeom prst="line">
            <a:avLst/>
          </a:prstGeom>
          <a:ln w="76200" cap="flat" cmpd="sng">
            <a:solidFill>
              <a:schemeClr val="tx1"/>
            </a:solidFill>
            <a:prstDash val="solid"/>
            <a:headEnd type="none" w="med" len="med"/>
            <a:tailEnd type="none" w="med" len="med"/>
          </a:ln>
        </p:spPr>
      </p:sp>
      <p:sp>
        <p:nvSpPr>
          <p:cNvPr id="41010" name="Line 50"/>
          <p:cNvSpPr/>
          <p:nvPr/>
        </p:nvSpPr>
        <p:spPr>
          <a:xfrm>
            <a:off x="8591550" y="3067050"/>
            <a:ext cx="0" cy="1390650"/>
          </a:xfrm>
          <a:prstGeom prst="line">
            <a:avLst/>
          </a:prstGeom>
          <a:ln w="76200" cap="flat" cmpd="sng">
            <a:solidFill>
              <a:schemeClr val="tx1"/>
            </a:solidFill>
            <a:prstDash val="solid"/>
            <a:headEnd type="stealth" w="med" len="med"/>
            <a:tailEnd type="none" w="med" len="med"/>
          </a:ln>
        </p:spPr>
      </p:sp>
      <p:sp>
        <p:nvSpPr>
          <p:cNvPr id="41011" name="Line 51"/>
          <p:cNvSpPr/>
          <p:nvPr/>
        </p:nvSpPr>
        <p:spPr>
          <a:xfrm flipV="1">
            <a:off x="8362950" y="1695450"/>
            <a:ext cx="0" cy="438150"/>
          </a:xfrm>
          <a:prstGeom prst="line">
            <a:avLst/>
          </a:prstGeom>
          <a:ln w="76200" cap="flat" cmpd="sng">
            <a:solidFill>
              <a:schemeClr val="tx1"/>
            </a:solidFill>
            <a:prstDash val="solid"/>
            <a:headEnd type="none" w="med" len="med"/>
            <a:tailEnd type="none" w="med" len="med"/>
          </a:ln>
        </p:spPr>
      </p:sp>
      <p:sp>
        <p:nvSpPr>
          <p:cNvPr id="41012" name="Line 52"/>
          <p:cNvSpPr/>
          <p:nvPr/>
        </p:nvSpPr>
        <p:spPr>
          <a:xfrm>
            <a:off x="5543550" y="1676400"/>
            <a:ext cx="2800350" cy="0"/>
          </a:xfrm>
          <a:prstGeom prst="line">
            <a:avLst/>
          </a:prstGeom>
          <a:ln w="76200" cap="flat" cmpd="sng">
            <a:solidFill>
              <a:schemeClr val="tx1"/>
            </a:solidFill>
            <a:prstDash val="solid"/>
            <a:headEnd type="none" w="med" len="med"/>
            <a:tailEnd type="none" w="med" len="med"/>
          </a:ln>
        </p:spPr>
      </p:sp>
      <p:sp>
        <p:nvSpPr>
          <p:cNvPr id="41013" name="Line 53"/>
          <p:cNvSpPr/>
          <p:nvPr/>
        </p:nvSpPr>
        <p:spPr>
          <a:xfrm flipV="1">
            <a:off x="5543550" y="1143000"/>
            <a:ext cx="0" cy="533400"/>
          </a:xfrm>
          <a:prstGeom prst="line">
            <a:avLst/>
          </a:prstGeom>
          <a:ln w="76200" cap="flat" cmpd="sng">
            <a:solidFill>
              <a:schemeClr val="tx1"/>
            </a:solidFill>
            <a:prstDash val="solid"/>
            <a:headEnd type="none" w="med" len="med"/>
            <a:tailEnd type="none" w="med" len="med"/>
          </a:ln>
        </p:spPr>
      </p:sp>
      <p:sp>
        <p:nvSpPr>
          <p:cNvPr id="41014" name="Line 54"/>
          <p:cNvSpPr/>
          <p:nvPr/>
        </p:nvSpPr>
        <p:spPr>
          <a:xfrm flipV="1">
            <a:off x="3867150" y="1162050"/>
            <a:ext cx="1657350" cy="19050"/>
          </a:xfrm>
          <a:prstGeom prst="line">
            <a:avLst/>
          </a:prstGeom>
          <a:ln w="76200" cap="flat" cmpd="sng">
            <a:solidFill>
              <a:schemeClr val="tx1"/>
            </a:solidFill>
            <a:prstDash val="solid"/>
            <a:headEnd type="stealth" w="med" len="med"/>
            <a:tailEnd type="none" w="med" len="med"/>
          </a:ln>
        </p:spPr>
      </p:sp>
      <p:sp>
        <p:nvSpPr>
          <p:cNvPr id="41015" name="Rectangle 55"/>
          <p:cNvSpPr/>
          <p:nvPr/>
        </p:nvSpPr>
        <p:spPr>
          <a:xfrm>
            <a:off x="1890713" y="879475"/>
            <a:ext cx="17081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去半成品库</a:t>
            </a:r>
            <a:endParaRPr lang="zh-CN" altLang="en-US" sz="2400" b="0" dirty="0">
              <a:latin typeface="Times New Roman" panose="02020603050405020304" pitchFamily="18" charset="0"/>
              <a:ea typeface="宋体" panose="02010600030101010101" pitchFamily="2" charset="-122"/>
            </a:endParaRPr>
          </a:p>
        </p:txBody>
      </p:sp>
      <p:sp>
        <p:nvSpPr>
          <p:cNvPr id="41016" name="Line 56"/>
          <p:cNvSpPr/>
          <p:nvPr/>
        </p:nvSpPr>
        <p:spPr>
          <a:xfrm>
            <a:off x="381000" y="1524000"/>
            <a:ext cx="4876800" cy="19050"/>
          </a:xfrm>
          <a:prstGeom prst="line">
            <a:avLst/>
          </a:prstGeom>
          <a:ln w="12700" cap="flat" cmpd="sng">
            <a:solidFill>
              <a:schemeClr val="tx1"/>
            </a:solidFill>
            <a:prstDash val="solid"/>
            <a:headEnd type="none" w="med" len="med"/>
            <a:tailEnd type="none" w="med" len="med"/>
          </a:ln>
        </p:spPr>
      </p:sp>
      <p:sp>
        <p:nvSpPr>
          <p:cNvPr id="41017" name="Line 57"/>
          <p:cNvSpPr/>
          <p:nvPr/>
        </p:nvSpPr>
        <p:spPr>
          <a:xfrm>
            <a:off x="361950" y="1524000"/>
            <a:ext cx="19050" cy="4876800"/>
          </a:xfrm>
          <a:prstGeom prst="line">
            <a:avLst/>
          </a:prstGeom>
          <a:ln w="12700" cap="flat" cmpd="sng">
            <a:solidFill>
              <a:schemeClr val="tx1"/>
            </a:solidFill>
            <a:prstDash val="solid"/>
            <a:headEnd type="none" w="med" len="med"/>
            <a:tailEnd type="none" w="med" len="med"/>
          </a:ln>
        </p:spPr>
      </p:sp>
      <p:sp>
        <p:nvSpPr>
          <p:cNvPr id="41018" name="Line 58"/>
          <p:cNvSpPr/>
          <p:nvPr/>
        </p:nvSpPr>
        <p:spPr>
          <a:xfrm>
            <a:off x="6477000" y="1562100"/>
            <a:ext cx="2495550" cy="0"/>
          </a:xfrm>
          <a:prstGeom prst="line">
            <a:avLst/>
          </a:prstGeom>
          <a:ln w="12700" cap="flat" cmpd="sng">
            <a:solidFill>
              <a:schemeClr val="tx1"/>
            </a:solidFill>
            <a:prstDash val="solid"/>
            <a:headEnd type="none" w="med" len="med"/>
            <a:tailEnd type="none" w="med" len="med"/>
          </a:ln>
        </p:spPr>
      </p:sp>
      <p:sp>
        <p:nvSpPr>
          <p:cNvPr id="41019" name="Line 59"/>
          <p:cNvSpPr/>
          <p:nvPr/>
        </p:nvSpPr>
        <p:spPr>
          <a:xfrm flipH="1">
            <a:off x="8991600" y="1581150"/>
            <a:ext cx="19050" cy="4857750"/>
          </a:xfrm>
          <a:prstGeom prst="line">
            <a:avLst/>
          </a:prstGeom>
          <a:ln w="12700" cap="flat" cmpd="sng">
            <a:solidFill>
              <a:schemeClr val="tx1"/>
            </a:solidFill>
            <a:prstDash val="solid"/>
            <a:headEnd type="none" w="med" len="med"/>
            <a:tailEnd type="none" w="med" len="med"/>
          </a:ln>
        </p:spPr>
      </p:sp>
      <p:sp>
        <p:nvSpPr>
          <p:cNvPr id="41020" name="Line 60"/>
          <p:cNvSpPr/>
          <p:nvPr/>
        </p:nvSpPr>
        <p:spPr>
          <a:xfrm>
            <a:off x="400050" y="6419850"/>
            <a:ext cx="8629650" cy="19050"/>
          </a:xfrm>
          <a:prstGeom prst="line">
            <a:avLst/>
          </a:prstGeom>
          <a:ln w="12700" cap="flat" cmpd="sng">
            <a:solidFill>
              <a:schemeClr val="tx1"/>
            </a:solidFill>
            <a:prstDash val="solid"/>
            <a:headEnd type="none" w="med" len="med"/>
            <a:tailEnd type="none" w="med" len="med"/>
          </a:ln>
        </p:spPr>
      </p:sp>
      <p:sp>
        <p:nvSpPr>
          <p:cNvPr id="41021" name="Line 61"/>
          <p:cNvSpPr/>
          <p:nvPr/>
        </p:nvSpPr>
        <p:spPr>
          <a:xfrm>
            <a:off x="5238750" y="1409700"/>
            <a:ext cx="19050" cy="285750"/>
          </a:xfrm>
          <a:prstGeom prst="line">
            <a:avLst/>
          </a:prstGeom>
          <a:ln w="12700" cap="flat" cmpd="sng">
            <a:solidFill>
              <a:schemeClr val="tx1"/>
            </a:solidFill>
            <a:prstDash val="solid"/>
            <a:headEnd type="none" w="med" len="med"/>
            <a:tailEnd type="none" w="med" len="med"/>
          </a:ln>
        </p:spPr>
      </p:sp>
      <p:sp>
        <p:nvSpPr>
          <p:cNvPr id="41022" name="Line 62"/>
          <p:cNvSpPr/>
          <p:nvPr/>
        </p:nvSpPr>
        <p:spPr>
          <a:xfrm>
            <a:off x="6457950" y="1428750"/>
            <a:ext cx="19050" cy="171450"/>
          </a:xfrm>
          <a:prstGeom prst="line">
            <a:avLst/>
          </a:prstGeom>
          <a:ln w="12700" cap="flat" cmpd="sng">
            <a:solidFill>
              <a:schemeClr val="tx1"/>
            </a:solidFill>
            <a:prstDash val="solid"/>
            <a:headEnd type="none" w="med" len="med"/>
            <a:tailEnd type="none" w="med" len="med"/>
          </a:ln>
        </p:spPr>
      </p:sp>
      <p:sp>
        <p:nvSpPr>
          <p:cNvPr id="41023" name="Line 63"/>
          <p:cNvSpPr/>
          <p:nvPr/>
        </p:nvSpPr>
        <p:spPr>
          <a:xfrm>
            <a:off x="7848600" y="2667000"/>
            <a:ext cx="0" cy="1752600"/>
          </a:xfrm>
          <a:prstGeom prst="line">
            <a:avLst/>
          </a:prstGeom>
          <a:ln w="57150" cap="flat" cmpd="sng">
            <a:solidFill>
              <a:schemeClr val="tx1"/>
            </a:solidFill>
            <a:prstDash val="solid"/>
            <a:headEnd type="none" w="med" len="med"/>
            <a:tailEnd type="triangle" w="sm" len="sm"/>
          </a:ln>
        </p:spPr>
      </p:sp>
      <p:sp>
        <p:nvSpPr>
          <p:cNvPr id="41024" name="Text Box 64"/>
          <p:cNvSpPr txBox="1"/>
          <p:nvPr/>
        </p:nvSpPr>
        <p:spPr>
          <a:xfrm>
            <a:off x="323850" y="476250"/>
            <a:ext cx="1439863" cy="457200"/>
          </a:xfrm>
          <a:prstGeom prst="rect">
            <a:avLst/>
          </a:prstGeom>
          <a:noFill/>
          <a:ln w="9525">
            <a:noFill/>
          </a:ln>
        </p:spPr>
        <p:txBody>
          <a:bodyPr>
            <a:spAutoFit/>
          </a:bodyPr>
          <a:p>
            <a:pPr algn="l" eaLnBrk="1" hangingPunct="1">
              <a:spcBef>
                <a:spcPct val="50000"/>
              </a:spcBef>
            </a:pPr>
            <a:r>
              <a:rPr lang="zh-CN" altLang="en-US" sz="2400" dirty="0">
                <a:solidFill>
                  <a:schemeClr val="tx2"/>
                </a:solidFill>
                <a:latin typeface="Arial" panose="020B0604020202020204" pitchFamily="34" charset="0"/>
                <a:ea typeface="宋体" panose="02010600030101010101" pitchFamily="2" charset="-122"/>
              </a:rPr>
              <a:t>例</a:t>
            </a:r>
            <a:r>
              <a:rPr lang="en-US" altLang="zh-CN" sz="2400" dirty="0">
                <a:solidFill>
                  <a:schemeClr val="tx2"/>
                </a:solidFill>
                <a:latin typeface="Arial" panose="020B0604020202020204" pitchFamily="34" charset="0"/>
                <a:ea typeface="宋体" panose="02010600030101010101" pitchFamily="2" charset="-122"/>
              </a:rPr>
              <a:t>2</a:t>
            </a:r>
            <a:endParaRPr lang="en-US" altLang="zh-CN" sz="24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p:nvPr/>
        </p:nvSpPr>
        <p:spPr>
          <a:xfrm>
            <a:off x="690563" y="879475"/>
            <a:ext cx="1103312" cy="457200"/>
          </a:xfrm>
          <a:prstGeom prst="rect">
            <a:avLst/>
          </a:prstGeom>
          <a:noFill/>
          <a:ln w="9525">
            <a:noFill/>
          </a:ln>
        </p:spPr>
        <p:txBody>
          <a:bodyPr wrap="none" lIns="92075" tIns="46038" rIns="92075" bIns="46038">
            <a:spAutoFit/>
          </a:bodyPr>
          <a:p>
            <a:pPr algn="l"/>
            <a:r>
              <a:rPr lang="zh-CN" altLang="en-US" sz="2400" dirty="0">
                <a:latin typeface="Times New Roman" panose="02020603050405020304" pitchFamily="18" charset="0"/>
                <a:ea typeface="宋体" panose="02010600030101010101" pitchFamily="2" charset="-122"/>
              </a:rPr>
              <a:t>改进：</a:t>
            </a:r>
            <a:endParaRPr lang="zh-CN" altLang="en-US" sz="2400" dirty="0">
              <a:latin typeface="Times New Roman" panose="02020603050405020304" pitchFamily="18" charset="0"/>
              <a:ea typeface="宋体" panose="02010600030101010101" pitchFamily="2" charset="-122"/>
            </a:endParaRPr>
          </a:p>
        </p:txBody>
      </p:sp>
      <p:sp>
        <p:nvSpPr>
          <p:cNvPr id="41987" name="Rectangle 3"/>
          <p:cNvSpPr/>
          <p:nvPr/>
        </p:nvSpPr>
        <p:spPr>
          <a:xfrm>
            <a:off x="3797300" y="2082800"/>
            <a:ext cx="1149350" cy="4254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1988" name="Rectangle 4"/>
          <p:cNvSpPr/>
          <p:nvPr/>
        </p:nvSpPr>
        <p:spPr>
          <a:xfrm>
            <a:off x="3871913" y="2079625"/>
            <a:ext cx="9461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车床</a:t>
            </a:r>
            <a:r>
              <a:rPr lang="en-US" altLang="zh-CN" sz="2400" b="0" dirty="0">
                <a:latin typeface="Times New Roman" panose="02020603050405020304" pitchFamily="18" charset="0"/>
                <a:ea typeface="宋体" panose="02010600030101010101" pitchFamily="2" charset="-122"/>
              </a:rPr>
              <a:t>1</a:t>
            </a:r>
            <a:endParaRPr lang="en-US" altLang="zh-CN" sz="2400" b="0" dirty="0">
              <a:latin typeface="Times New Roman" panose="02020603050405020304" pitchFamily="18" charset="0"/>
              <a:ea typeface="宋体" panose="02010600030101010101" pitchFamily="2" charset="-122"/>
            </a:endParaRPr>
          </a:p>
        </p:txBody>
      </p:sp>
      <p:sp>
        <p:nvSpPr>
          <p:cNvPr id="41989" name="Rectangle 5"/>
          <p:cNvSpPr/>
          <p:nvPr/>
        </p:nvSpPr>
        <p:spPr>
          <a:xfrm>
            <a:off x="3816350" y="2806700"/>
            <a:ext cx="1111250" cy="4254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1990" name="Rectangle 6"/>
          <p:cNvSpPr/>
          <p:nvPr/>
        </p:nvSpPr>
        <p:spPr>
          <a:xfrm>
            <a:off x="3833813" y="2765425"/>
            <a:ext cx="9461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车床</a:t>
            </a:r>
            <a:r>
              <a:rPr lang="en-US" altLang="zh-CN" sz="2400" b="0" dirty="0">
                <a:latin typeface="Times New Roman" panose="02020603050405020304" pitchFamily="18" charset="0"/>
                <a:ea typeface="宋体" panose="02010600030101010101" pitchFamily="2" charset="-122"/>
              </a:rPr>
              <a:t>1</a:t>
            </a:r>
            <a:endParaRPr lang="en-US" altLang="zh-CN" sz="2400" b="0" dirty="0">
              <a:latin typeface="Times New Roman" panose="02020603050405020304" pitchFamily="18" charset="0"/>
              <a:ea typeface="宋体" panose="02010600030101010101" pitchFamily="2" charset="-122"/>
            </a:endParaRPr>
          </a:p>
        </p:txBody>
      </p:sp>
      <p:sp>
        <p:nvSpPr>
          <p:cNvPr id="41991" name="Line 7"/>
          <p:cNvSpPr/>
          <p:nvPr/>
        </p:nvSpPr>
        <p:spPr>
          <a:xfrm>
            <a:off x="4953000" y="2305050"/>
            <a:ext cx="323850" cy="0"/>
          </a:xfrm>
          <a:prstGeom prst="line">
            <a:avLst/>
          </a:prstGeom>
          <a:ln w="57150" cap="flat" cmpd="sng">
            <a:solidFill>
              <a:schemeClr val="tx1"/>
            </a:solidFill>
            <a:prstDash val="solid"/>
            <a:headEnd type="triangle" w="med" len="med"/>
            <a:tailEnd type="none" w="med" len="med"/>
          </a:ln>
        </p:spPr>
      </p:sp>
      <p:sp>
        <p:nvSpPr>
          <p:cNvPr id="41992" name="Line 8"/>
          <p:cNvSpPr/>
          <p:nvPr/>
        </p:nvSpPr>
        <p:spPr>
          <a:xfrm>
            <a:off x="4933950" y="2990850"/>
            <a:ext cx="342900" cy="0"/>
          </a:xfrm>
          <a:prstGeom prst="line">
            <a:avLst/>
          </a:prstGeom>
          <a:ln w="57150" cap="flat" cmpd="sng">
            <a:solidFill>
              <a:schemeClr val="tx1"/>
            </a:solidFill>
            <a:prstDash val="solid"/>
            <a:headEnd type="triangle" w="med" len="med"/>
            <a:tailEnd type="none" w="med" len="med"/>
          </a:ln>
        </p:spPr>
      </p:sp>
      <p:sp>
        <p:nvSpPr>
          <p:cNvPr id="41993" name="Line 9"/>
          <p:cNvSpPr/>
          <p:nvPr/>
        </p:nvSpPr>
        <p:spPr>
          <a:xfrm>
            <a:off x="5295900" y="2305050"/>
            <a:ext cx="0" cy="685800"/>
          </a:xfrm>
          <a:prstGeom prst="line">
            <a:avLst/>
          </a:prstGeom>
          <a:ln w="57150" cap="flat" cmpd="sng">
            <a:solidFill>
              <a:schemeClr val="tx1"/>
            </a:solidFill>
            <a:prstDash val="solid"/>
            <a:headEnd type="none" w="med" len="med"/>
            <a:tailEnd type="none" w="med" len="med"/>
          </a:ln>
        </p:spPr>
      </p:sp>
      <p:sp>
        <p:nvSpPr>
          <p:cNvPr id="41994" name="Line 10"/>
          <p:cNvSpPr/>
          <p:nvPr/>
        </p:nvSpPr>
        <p:spPr>
          <a:xfrm>
            <a:off x="5295900" y="2667000"/>
            <a:ext cx="419100" cy="0"/>
          </a:xfrm>
          <a:prstGeom prst="line">
            <a:avLst/>
          </a:prstGeom>
          <a:ln w="57150" cap="flat" cmpd="sng">
            <a:solidFill>
              <a:schemeClr val="tx1"/>
            </a:solidFill>
            <a:prstDash val="solid"/>
            <a:headEnd type="stealth" w="med" len="lg"/>
            <a:tailEnd type="none" w="med" len="med"/>
          </a:ln>
        </p:spPr>
      </p:sp>
      <p:sp>
        <p:nvSpPr>
          <p:cNvPr id="41995" name="Line 11"/>
          <p:cNvSpPr/>
          <p:nvPr/>
        </p:nvSpPr>
        <p:spPr>
          <a:xfrm flipV="1">
            <a:off x="5753100" y="1295400"/>
            <a:ext cx="0" cy="1371600"/>
          </a:xfrm>
          <a:prstGeom prst="line">
            <a:avLst/>
          </a:prstGeom>
          <a:ln w="57150" cap="flat" cmpd="sng">
            <a:solidFill>
              <a:schemeClr val="tx1"/>
            </a:solidFill>
            <a:prstDash val="solid"/>
            <a:headEnd type="none" w="med" len="med"/>
            <a:tailEnd type="none" w="med" len="med"/>
          </a:ln>
        </p:spPr>
      </p:sp>
      <p:sp>
        <p:nvSpPr>
          <p:cNvPr id="41996" name="Line 12"/>
          <p:cNvSpPr/>
          <p:nvPr/>
        </p:nvSpPr>
        <p:spPr>
          <a:xfrm>
            <a:off x="5715000" y="1295400"/>
            <a:ext cx="762000" cy="0"/>
          </a:xfrm>
          <a:prstGeom prst="line">
            <a:avLst/>
          </a:prstGeom>
          <a:ln w="57150" cap="flat" cmpd="sng">
            <a:solidFill>
              <a:schemeClr val="tx1"/>
            </a:solidFill>
            <a:prstDash val="solid"/>
            <a:headEnd type="stealth" w="med" len="med"/>
            <a:tailEnd type="none" w="med" len="med"/>
          </a:ln>
        </p:spPr>
      </p:sp>
      <p:sp>
        <p:nvSpPr>
          <p:cNvPr id="41997" name="Rectangle 13"/>
          <p:cNvSpPr/>
          <p:nvPr/>
        </p:nvSpPr>
        <p:spPr>
          <a:xfrm>
            <a:off x="6481763" y="1089025"/>
            <a:ext cx="14033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来自料堆</a:t>
            </a:r>
            <a:endParaRPr lang="zh-CN" altLang="en-US" sz="2400" b="0" dirty="0">
              <a:latin typeface="Times New Roman" panose="02020603050405020304" pitchFamily="18" charset="0"/>
              <a:ea typeface="宋体" panose="02010600030101010101" pitchFamily="2" charset="-122"/>
            </a:endParaRPr>
          </a:p>
        </p:txBody>
      </p:sp>
      <p:sp>
        <p:nvSpPr>
          <p:cNvPr id="41998" name="Line 14"/>
          <p:cNvSpPr/>
          <p:nvPr/>
        </p:nvSpPr>
        <p:spPr>
          <a:xfrm>
            <a:off x="3543300" y="2286000"/>
            <a:ext cx="247650" cy="0"/>
          </a:xfrm>
          <a:prstGeom prst="line">
            <a:avLst/>
          </a:prstGeom>
          <a:ln w="76200" cap="flat" cmpd="sng">
            <a:solidFill>
              <a:schemeClr val="tx1"/>
            </a:solidFill>
            <a:prstDash val="solid"/>
            <a:headEnd type="none" w="med" len="med"/>
            <a:tailEnd type="none" w="med" len="med"/>
          </a:ln>
        </p:spPr>
      </p:sp>
      <p:sp>
        <p:nvSpPr>
          <p:cNvPr id="41999" name="Line 15"/>
          <p:cNvSpPr/>
          <p:nvPr/>
        </p:nvSpPr>
        <p:spPr>
          <a:xfrm>
            <a:off x="3543300" y="2990850"/>
            <a:ext cx="266700" cy="0"/>
          </a:xfrm>
          <a:prstGeom prst="line">
            <a:avLst/>
          </a:prstGeom>
          <a:ln w="76200" cap="flat" cmpd="sng">
            <a:solidFill>
              <a:schemeClr val="tx1"/>
            </a:solidFill>
            <a:prstDash val="solid"/>
            <a:headEnd type="none" w="med" len="med"/>
            <a:tailEnd type="none" w="med" len="med"/>
          </a:ln>
        </p:spPr>
      </p:sp>
      <p:sp>
        <p:nvSpPr>
          <p:cNvPr id="42000" name="Line 16"/>
          <p:cNvSpPr/>
          <p:nvPr/>
        </p:nvSpPr>
        <p:spPr>
          <a:xfrm>
            <a:off x="3562350" y="2286000"/>
            <a:ext cx="19050" cy="685800"/>
          </a:xfrm>
          <a:prstGeom prst="line">
            <a:avLst/>
          </a:prstGeom>
          <a:ln w="76200" cap="flat" cmpd="sng">
            <a:solidFill>
              <a:schemeClr val="tx1"/>
            </a:solidFill>
            <a:prstDash val="solid"/>
            <a:headEnd type="none" w="med" len="med"/>
            <a:tailEnd type="none" w="med" len="med"/>
          </a:ln>
        </p:spPr>
      </p:sp>
      <p:sp>
        <p:nvSpPr>
          <p:cNvPr id="42001" name="Line 17"/>
          <p:cNvSpPr/>
          <p:nvPr/>
        </p:nvSpPr>
        <p:spPr>
          <a:xfrm flipV="1">
            <a:off x="3162300" y="2609850"/>
            <a:ext cx="419100" cy="19050"/>
          </a:xfrm>
          <a:prstGeom prst="line">
            <a:avLst/>
          </a:prstGeom>
          <a:ln w="57150" cap="flat" cmpd="sng">
            <a:solidFill>
              <a:schemeClr val="tx1"/>
            </a:solidFill>
            <a:prstDash val="solid"/>
            <a:headEnd type="stealth" w="med" len="lg"/>
            <a:tailEnd type="none" w="med" len="med"/>
          </a:ln>
        </p:spPr>
      </p:sp>
      <p:sp>
        <p:nvSpPr>
          <p:cNvPr id="42002" name="Rectangle 18"/>
          <p:cNvSpPr/>
          <p:nvPr/>
        </p:nvSpPr>
        <p:spPr>
          <a:xfrm>
            <a:off x="2501900" y="2006600"/>
            <a:ext cx="749300" cy="111125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2003" name="Rectangle 19"/>
          <p:cNvSpPr/>
          <p:nvPr/>
        </p:nvSpPr>
        <p:spPr>
          <a:xfrm>
            <a:off x="2500313" y="21177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铣床</a:t>
            </a:r>
            <a:endParaRPr lang="zh-CN" altLang="en-US" sz="2400" b="0" dirty="0">
              <a:latin typeface="Times New Roman" panose="02020603050405020304" pitchFamily="18" charset="0"/>
              <a:ea typeface="宋体" panose="02010600030101010101" pitchFamily="2" charset="-122"/>
            </a:endParaRPr>
          </a:p>
        </p:txBody>
      </p:sp>
      <p:sp>
        <p:nvSpPr>
          <p:cNvPr id="42004" name="Rectangle 20"/>
          <p:cNvSpPr/>
          <p:nvPr/>
        </p:nvSpPr>
        <p:spPr>
          <a:xfrm>
            <a:off x="2767013" y="253682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2</a:t>
            </a:r>
            <a:endParaRPr lang="en-US" altLang="zh-CN" sz="2400" b="0" dirty="0">
              <a:latin typeface="Times New Roman" panose="02020603050405020304" pitchFamily="18" charset="0"/>
              <a:ea typeface="宋体" panose="02010600030101010101" pitchFamily="2" charset="-122"/>
            </a:endParaRPr>
          </a:p>
        </p:txBody>
      </p:sp>
      <p:sp>
        <p:nvSpPr>
          <p:cNvPr id="42005" name="Rectangle 21"/>
          <p:cNvSpPr/>
          <p:nvPr/>
        </p:nvSpPr>
        <p:spPr>
          <a:xfrm>
            <a:off x="1320800" y="1987550"/>
            <a:ext cx="692150" cy="11303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2006" name="Rectangle 22"/>
          <p:cNvSpPr/>
          <p:nvPr/>
        </p:nvSpPr>
        <p:spPr>
          <a:xfrm>
            <a:off x="1281113" y="20415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车床</a:t>
            </a:r>
            <a:endParaRPr lang="zh-CN" altLang="en-US" sz="2400" b="0" dirty="0">
              <a:latin typeface="Times New Roman" panose="02020603050405020304" pitchFamily="18" charset="0"/>
              <a:ea typeface="宋体" panose="02010600030101010101" pitchFamily="2" charset="-122"/>
            </a:endParaRPr>
          </a:p>
        </p:txBody>
      </p:sp>
      <p:sp>
        <p:nvSpPr>
          <p:cNvPr id="42007" name="Rectangle 23"/>
          <p:cNvSpPr/>
          <p:nvPr/>
        </p:nvSpPr>
        <p:spPr>
          <a:xfrm>
            <a:off x="1509713" y="249872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3</a:t>
            </a:r>
            <a:endParaRPr lang="en-US" altLang="zh-CN" sz="2400" b="0" dirty="0">
              <a:latin typeface="Times New Roman" panose="02020603050405020304" pitchFamily="18" charset="0"/>
              <a:ea typeface="宋体" panose="02010600030101010101" pitchFamily="2" charset="-122"/>
            </a:endParaRPr>
          </a:p>
        </p:txBody>
      </p:sp>
      <p:sp>
        <p:nvSpPr>
          <p:cNvPr id="42008" name="Rectangle 24"/>
          <p:cNvSpPr/>
          <p:nvPr/>
        </p:nvSpPr>
        <p:spPr>
          <a:xfrm>
            <a:off x="920750" y="3473450"/>
            <a:ext cx="1187450" cy="4445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2009" name="Rectangle 25"/>
          <p:cNvSpPr/>
          <p:nvPr/>
        </p:nvSpPr>
        <p:spPr>
          <a:xfrm>
            <a:off x="938213" y="3489325"/>
            <a:ext cx="9461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磨床</a:t>
            </a:r>
            <a:r>
              <a:rPr lang="en-US" altLang="zh-CN" sz="2400" b="0" dirty="0">
                <a:latin typeface="Times New Roman" panose="02020603050405020304" pitchFamily="18" charset="0"/>
                <a:ea typeface="宋体" panose="02010600030101010101" pitchFamily="2" charset="-122"/>
              </a:rPr>
              <a:t>4</a:t>
            </a:r>
            <a:endParaRPr lang="en-US" altLang="zh-CN" sz="2400" b="0" dirty="0">
              <a:latin typeface="Times New Roman" panose="02020603050405020304" pitchFamily="18" charset="0"/>
              <a:ea typeface="宋体" panose="02010600030101010101" pitchFamily="2" charset="-122"/>
            </a:endParaRPr>
          </a:p>
        </p:txBody>
      </p:sp>
      <p:sp>
        <p:nvSpPr>
          <p:cNvPr id="42010" name="Rectangle 26"/>
          <p:cNvSpPr/>
          <p:nvPr/>
        </p:nvSpPr>
        <p:spPr>
          <a:xfrm>
            <a:off x="920750" y="4311650"/>
            <a:ext cx="1187450" cy="4445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2011" name="Rectangle 27"/>
          <p:cNvSpPr/>
          <p:nvPr/>
        </p:nvSpPr>
        <p:spPr>
          <a:xfrm>
            <a:off x="919163" y="4289425"/>
            <a:ext cx="9461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磨床</a:t>
            </a:r>
            <a:r>
              <a:rPr lang="en-US" altLang="zh-CN" sz="2400" b="0" dirty="0">
                <a:latin typeface="Times New Roman" panose="02020603050405020304" pitchFamily="18" charset="0"/>
                <a:ea typeface="宋体" panose="02010600030101010101" pitchFamily="2" charset="-122"/>
              </a:rPr>
              <a:t>5</a:t>
            </a:r>
            <a:endParaRPr lang="en-US" altLang="zh-CN" sz="2400" b="0" dirty="0">
              <a:latin typeface="Times New Roman" panose="02020603050405020304" pitchFamily="18" charset="0"/>
              <a:ea typeface="宋体" panose="02010600030101010101" pitchFamily="2" charset="-122"/>
            </a:endParaRPr>
          </a:p>
        </p:txBody>
      </p:sp>
      <p:sp>
        <p:nvSpPr>
          <p:cNvPr id="42012" name="Rectangle 28"/>
          <p:cNvSpPr/>
          <p:nvPr/>
        </p:nvSpPr>
        <p:spPr>
          <a:xfrm>
            <a:off x="1397000" y="5283200"/>
            <a:ext cx="673100" cy="9779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2013" name="Rectangle 29"/>
          <p:cNvSpPr/>
          <p:nvPr/>
        </p:nvSpPr>
        <p:spPr>
          <a:xfrm>
            <a:off x="1357313" y="526097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磨床</a:t>
            </a:r>
            <a:endParaRPr lang="zh-CN" altLang="en-US" sz="2400" b="0" dirty="0">
              <a:latin typeface="Times New Roman" panose="02020603050405020304" pitchFamily="18" charset="0"/>
              <a:ea typeface="宋体" panose="02010600030101010101" pitchFamily="2" charset="-122"/>
            </a:endParaRPr>
          </a:p>
        </p:txBody>
      </p:sp>
      <p:sp>
        <p:nvSpPr>
          <p:cNvPr id="42014" name="Rectangle 30"/>
          <p:cNvSpPr/>
          <p:nvPr/>
        </p:nvSpPr>
        <p:spPr>
          <a:xfrm>
            <a:off x="1490663" y="568007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6</a:t>
            </a:r>
            <a:endParaRPr lang="en-US" altLang="zh-CN" sz="2400" b="0" dirty="0">
              <a:latin typeface="Times New Roman" panose="02020603050405020304" pitchFamily="18" charset="0"/>
              <a:ea typeface="宋体" panose="02010600030101010101" pitchFamily="2" charset="-122"/>
            </a:endParaRPr>
          </a:p>
        </p:txBody>
      </p:sp>
      <p:sp>
        <p:nvSpPr>
          <p:cNvPr id="42015" name="Rectangle 31"/>
          <p:cNvSpPr/>
          <p:nvPr/>
        </p:nvSpPr>
        <p:spPr>
          <a:xfrm>
            <a:off x="2540000" y="5283200"/>
            <a:ext cx="692150" cy="9779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2016" name="Rectangle 32"/>
          <p:cNvSpPr/>
          <p:nvPr/>
        </p:nvSpPr>
        <p:spPr>
          <a:xfrm>
            <a:off x="2519363" y="526097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磨床</a:t>
            </a:r>
            <a:endParaRPr lang="zh-CN" altLang="en-US" sz="2400" b="0" dirty="0">
              <a:latin typeface="Times New Roman" panose="02020603050405020304" pitchFamily="18" charset="0"/>
              <a:ea typeface="宋体" panose="02010600030101010101" pitchFamily="2" charset="-122"/>
            </a:endParaRPr>
          </a:p>
        </p:txBody>
      </p:sp>
      <p:sp>
        <p:nvSpPr>
          <p:cNvPr id="42017" name="Rectangle 33"/>
          <p:cNvSpPr/>
          <p:nvPr/>
        </p:nvSpPr>
        <p:spPr>
          <a:xfrm>
            <a:off x="2557463" y="569912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7</a:t>
            </a:r>
            <a:endParaRPr lang="en-US" altLang="zh-CN" sz="2400" b="0" dirty="0">
              <a:latin typeface="Times New Roman" panose="02020603050405020304" pitchFamily="18" charset="0"/>
              <a:ea typeface="宋体" panose="02010600030101010101" pitchFamily="2" charset="-122"/>
            </a:endParaRPr>
          </a:p>
        </p:txBody>
      </p:sp>
      <p:sp>
        <p:nvSpPr>
          <p:cNvPr id="42018" name="Rectangle 34"/>
          <p:cNvSpPr/>
          <p:nvPr/>
        </p:nvSpPr>
        <p:spPr>
          <a:xfrm>
            <a:off x="3663950" y="5321300"/>
            <a:ext cx="768350" cy="939800"/>
          </a:xfrm>
          <a:prstGeom prst="rect">
            <a:avLst/>
          </a:prstGeom>
          <a:noFill/>
          <a:ln w="12700" cap="flat" cmpd="sng">
            <a:solidFill>
              <a:schemeClr val="tx1"/>
            </a:solidFill>
            <a:prstDash val="solid"/>
            <a:miter/>
            <a:headEnd type="none" w="med" len="med"/>
            <a:tailEnd type="none" w="med" len="med"/>
          </a:ln>
        </p:spPr>
        <p:txBody>
          <a:bodyPr wrap="none" anchor="ctr" anchorCtr="0"/>
          <a:p>
            <a:pPr algn="l" eaLnBrk="1" hangingPunct="1"/>
            <a:endParaRPr lang="zh-CN" altLang="en-US" dirty="0">
              <a:latin typeface="楷体_GB2312" pitchFamily="49" charset="-122"/>
            </a:endParaRPr>
          </a:p>
        </p:txBody>
      </p:sp>
      <p:sp>
        <p:nvSpPr>
          <p:cNvPr id="42019" name="Rectangle 35"/>
          <p:cNvSpPr/>
          <p:nvPr/>
        </p:nvSpPr>
        <p:spPr>
          <a:xfrm>
            <a:off x="3643313" y="5356225"/>
            <a:ext cx="7937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搓丝</a:t>
            </a:r>
            <a:endParaRPr lang="zh-CN" altLang="en-US" sz="2400" b="0" dirty="0">
              <a:latin typeface="Times New Roman" panose="02020603050405020304" pitchFamily="18" charset="0"/>
              <a:ea typeface="宋体" panose="02010600030101010101" pitchFamily="2" charset="-122"/>
            </a:endParaRPr>
          </a:p>
        </p:txBody>
      </p:sp>
      <p:sp>
        <p:nvSpPr>
          <p:cNvPr id="42020" name="Rectangle 36"/>
          <p:cNvSpPr/>
          <p:nvPr/>
        </p:nvSpPr>
        <p:spPr>
          <a:xfrm>
            <a:off x="3833813" y="5718175"/>
            <a:ext cx="336550" cy="457200"/>
          </a:xfrm>
          <a:prstGeom prst="rect">
            <a:avLst/>
          </a:prstGeom>
          <a:noFill/>
          <a:ln w="9525">
            <a:noFill/>
          </a:ln>
        </p:spPr>
        <p:txBody>
          <a:bodyPr wrap="none" lIns="92075" tIns="46038" rIns="92075" bIns="46038">
            <a:spAutoFit/>
          </a:bodyPr>
          <a:p>
            <a:pPr algn="l"/>
            <a:r>
              <a:rPr lang="en-US" altLang="zh-CN" sz="2400" b="0" dirty="0">
                <a:latin typeface="Times New Roman" panose="02020603050405020304" pitchFamily="18" charset="0"/>
                <a:ea typeface="宋体" panose="02010600030101010101" pitchFamily="2" charset="-122"/>
              </a:rPr>
              <a:t>8</a:t>
            </a:r>
            <a:endParaRPr lang="en-US" altLang="zh-CN" sz="2400" b="0" dirty="0">
              <a:latin typeface="Times New Roman" panose="02020603050405020304" pitchFamily="18" charset="0"/>
              <a:ea typeface="宋体" panose="02010600030101010101" pitchFamily="2" charset="-122"/>
            </a:endParaRPr>
          </a:p>
        </p:txBody>
      </p:sp>
      <p:sp>
        <p:nvSpPr>
          <p:cNvPr id="42021" name="Line 37"/>
          <p:cNvSpPr/>
          <p:nvPr/>
        </p:nvSpPr>
        <p:spPr>
          <a:xfrm>
            <a:off x="2038350" y="2609850"/>
            <a:ext cx="476250" cy="0"/>
          </a:xfrm>
          <a:prstGeom prst="line">
            <a:avLst/>
          </a:prstGeom>
          <a:ln w="57150" cap="flat" cmpd="sng">
            <a:solidFill>
              <a:schemeClr val="tx1"/>
            </a:solidFill>
            <a:prstDash val="solid"/>
            <a:headEnd type="stealth" w="med" len="lg"/>
            <a:tailEnd type="none" w="med" len="med"/>
          </a:ln>
        </p:spPr>
      </p:sp>
      <p:sp>
        <p:nvSpPr>
          <p:cNvPr id="42022" name="Line 38"/>
          <p:cNvSpPr/>
          <p:nvPr/>
        </p:nvSpPr>
        <p:spPr>
          <a:xfrm>
            <a:off x="1638300" y="3124200"/>
            <a:ext cx="0" cy="342900"/>
          </a:xfrm>
          <a:prstGeom prst="line">
            <a:avLst/>
          </a:prstGeom>
          <a:ln w="57150" cap="flat" cmpd="sng">
            <a:solidFill>
              <a:schemeClr val="tx1"/>
            </a:solidFill>
            <a:prstDash val="solid"/>
            <a:headEnd type="none" w="med" len="med"/>
            <a:tailEnd type="stealth" w="med" len="lg"/>
          </a:ln>
        </p:spPr>
      </p:sp>
      <p:sp>
        <p:nvSpPr>
          <p:cNvPr id="42023" name="Line 39"/>
          <p:cNvSpPr/>
          <p:nvPr/>
        </p:nvSpPr>
        <p:spPr>
          <a:xfrm>
            <a:off x="1638300" y="3905250"/>
            <a:ext cx="19050" cy="438150"/>
          </a:xfrm>
          <a:prstGeom prst="line">
            <a:avLst/>
          </a:prstGeom>
          <a:ln w="57150" cap="flat" cmpd="sng">
            <a:solidFill>
              <a:schemeClr val="tx1"/>
            </a:solidFill>
            <a:prstDash val="solid"/>
            <a:headEnd type="none" w="med" len="med"/>
            <a:tailEnd type="stealth" w="med" len="lg"/>
          </a:ln>
        </p:spPr>
      </p:sp>
      <p:sp>
        <p:nvSpPr>
          <p:cNvPr id="42024" name="Line 40"/>
          <p:cNvSpPr/>
          <p:nvPr/>
        </p:nvSpPr>
        <p:spPr>
          <a:xfrm>
            <a:off x="1619250" y="4762500"/>
            <a:ext cx="0" cy="514350"/>
          </a:xfrm>
          <a:prstGeom prst="line">
            <a:avLst/>
          </a:prstGeom>
          <a:ln w="57150" cap="flat" cmpd="sng">
            <a:solidFill>
              <a:schemeClr val="tx1"/>
            </a:solidFill>
            <a:prstDash val="solid"/>
            <a:headEnd type="none" w="med" len="med"/>
            <a:tailEnd type="stealth" w="med" len="lg"/>
          </a:ln>
        </p:spPr>
      </p:sp>
      <p:sp>
        <p:nvSpPr>
          <p:cNvPr id="42025" name="Line 41"/>
          <p:cNvSpPr/>
          <p:nvPr/>
        </p:nvSpPr>
        <p:spPr>
          <a:xfrm>
            <a:off x="2038350" y="5886450"/>
            <a:ext cx="495300" cy="0"/>
          </a:xfrm>
          <a:prstGeom prst="line">
            <a:avLst/>
          </a:prstGeom>
          <a:ln w="57150" cap="flat" cmpd="sng">
            <a:solidFill>
              <a:schemeClr val="tx1"/>
            </a:solidFill>
            <a:prstDash val="solid"/>
            <a:headEnd type="none" w="med" len="med"/>
            <a:tailEnd type="stealth" w="med" len="lg"/>
          </a:ln>
        </p:spPr>
      </p:sp>
      <p:sp>
        <p:nvSpPr>
          <p:cNvPr id="42026" name="Line 42"/>
          <p:cNvSpPr/>
          <p:nvPr/>
        </p:nvSpPr>
        <p:spPr>
          <a:xfrm>
            <a:off x="3219450" y="5886450"/>
            <a:ext cx="457200" cy="0"/>
          </a:xfrm>
          <a:prstGeom prst="line">
            <a:avLst/>
          </a:prstGeom>
          <a:ln w="57150" cap="flat" cmpd="sng">
            <a:solidFill>
              <a:schemeClr val="tx1"/>
            </a:solidFill>
            <a:prstDash val="solid"/>
            <a:headEnd type="none" w="med" len="med"/>
            <a:tailEnd type="stealth" w="med" len="lg"/>
          </a:ln>
        </p:spPr>
      </p:sp>
      <p:sp>
        <p:nvSpPr>
          <p:cNvPr id="42027" name="Line 43"/>
          <p:cNvSpPr/>
          <p:nvPr/>
        </p:nvSpPr>
        <p:spPr>
          <a:xfrm>
            <a:off x="4438650" y="5924550"/>
            <a:ext cx="1162050" cy="0"/>
          </a:xfrm>
          <a:prstGeom prst="line">
            <a:avLst/>
          </a:prstGeom>
          <a:ln w="57150" cap="flat" cmpd="sng">
            <a:solidFill>
              <a:schemeClr val="tx1"/>
            </a:solidFill>
            <a:prstDash val="solid"/>
            <a:headEnd type="none" w="med" len="med"/>
            <a:tailEnd type="stealth" w="med" len="lg"/>
          </a:ln>
        </p:spPr>
      </p:sp>
      <p:sp>
        <p:nvSpPr>
          <p:cNvPr id="42028" name="Line 44"/>
          <p:cNvSpPr/>
          <p:nvPr/>
        </p:nvSpPr>
        <p:spPr>
          <a:xfrm flipV="1">
            <a:off x="5543550" y="1276350"/>
            <a:ext cx="0" cy="4667250"/>
          </a:xfrm>
          <a:prstGeom prst="line">
            <a:avLst/>
          </a:prstGeom>
          <a:ln w="57150" cap="flat" cmpd="sng">
            <a:solidFill>
              <a:schemeClr val="tx1"/>
            </a:solidFill>
            <a:prstDash val="solid"/>
            <a:headEnd type="none" w="med" len="med"/>
            <a:tailEnd type="none" w="med" len="med"/>
          </a:ln>
        </p:spPr>
      </p:sp>
      <p:sp>
        <p:nvSpPr>
          <p:cNvPr id="42029" name="Line 45"/>
          <p:cNvSpPr/>
          <p:nvPr/>
        </p:nvSpPr>
        <p:spPr>
          <a:xfrm>
            <a:off x="4095750" y="1276350"/>
            <a:ext cx="1371600" cy="0"/>
          </a:xfrm>
          <a:prstGeom prst="line">
            <a:avLst/>
          </a:prstGeom>
          <a:ln w="57150" cap="flat" cmpd="sng">
            <a:solidFill>
              <a:schemeClr val="tx1"/>
            </a:solidFill>
            <a:prstDash val="solid"/>
            <a:headEnd type="stealth" w="med" len="lg"/>
            <a:tailEnd type="none" w="med" len="med"/>
          </a:ln>
        </p:spPr>
      </p:sp>
      <p:sp>
        <p:nvSpPr>
          <p:cNvPr id="42030" name="Rectangle 46"/>
          <p:cNvSpPr/>
          <p:nvPr/>
        </p:nvSpPr>
        <p:spPr>
          <a:xfrm>
            <a:off x="2081213" y="1050925"/>
            <a:ext cx="1708150" cy="457200"/>
          </a:xfrm>
          <a:prstGeom prst="rect">
            <a:avLst/>
          </a:prstGeom>
          <a:noFill/>
          <a:ln w="9525">
            <a:noFill/>
          </a:ln>
        </p:spPr>
        <p:txBody>
          <a:bodyPr wrap="none" lIns="92075" tIns="46038" rIns="92075" bIns="46038">
            <a:spAutoFit/>
          </a:bodyPr>
          <a:p>
            <a:pPr algn="l"/>
            <a:r>
              <a:rPr lang="zh-CN" altLang="en-US" sz="2400" b="0" dirty="0">
                <a:latin typeface="Times New Roman" panose="02020603050405020304" pitchFamily="18" charset="0"/>
                <a:ea typeface="宋体" panose="02010600030101010101" pitchFamily="2" charset="-122"/>
              </a:rPr>
              <a:t>去半成品库</a:t>
            </a:r>
            <a:endParaRPr lang="zh-CN" altLang="en-US" sz="2400" b="0" dirty="0">
              <a:latin typeface="Times New Roman" panose="02020603050405020304" pitchFamily="18" charset="0"/>
              <a:ea typeface="宋体" panose="02010600030101010101" pitchFamily="2" charset="-122"/>
            </a:endParaRPr>
          </a:p>
        </p:txBody>
      </p:sp>
      <p:sp>
        <p:nvSpPr>
          <p:cNvPr id="42031" name="Line 47"/>
          <p:cNvSpPr/>
          <p:nvPr/>
        </p:nvSpPr>
        <p:spPr>
          <a:xfrm>
            <a:off x="571500" y="1504950"/>
            <a:ext cx="4533900" cy="38100"/>
          </a:xfrm>
          <a:prstGeom prst="line">
            <a:avLst/>
          </a:prstGeom>
          <a:ln w="12700" cap="flat" cmpd="sng">
            <a:solidFill>
              <a:schemeClr val="tx1"/>
            </a:solidFill>
            <a:prstDash val="solid"/>
            <a:headEnd type="none" w="med" len="med"/>
            <a:tailEnd type="none" w="med" len="med"/>
          </a:ln>
        </p:spPr>
      </p:sp>
      <p:sp>
        <p:nvSpPr>
          <p:cNvPr id="42032" name="Line 48"/>
          <p:cNvSpPr/>
          <p:nvPr/>
        </p:nvSpPr>
        <p:spPr>
          <a:xfrm>
            <a:off x="552450" y="1504950"/>
            <a:ext cx="0" cy="4876800"/>
          </a:xfrm>
          <a:prstGeom prst="line">
            <a:avLst/>
          </a:prstGeom>
          <a:ln w="12700" cap="flat" cmpd="sng">
            <a:solidFill>
              <a:schemeClr val="tx1"/>
            </a:solidFill>
            <a:prstDash val="solid"/>
            <a:headEnd type="none" w="med" len="med"/>
            <a:tailEnd type="none" w="med" len="med"/>
          </a:ln>
        </p:spPr>
      </p:sp>
      <p:sp>
        <p:nvSpPr>
          <p:cNvPr id="42033" name="Line 49"/>
          <p:cNvSpPr/>
          <p:nvPr/>
        </p:nvSpPr>
        <p:spPr>
          <a:xfrm flipV="1">
            <a:off x="552450" y="6400800"/>
            <a:ext cx="8305800" cy="19050"/>
          </a:xfrm>
          <a:prstGeom prst="line">
            <a:avLst/>
          </a:prstGeom>
          <a:ln w="12700" cap="flat" cmpd="sng">
            <a:solidFill>
              <a:schemeClr val="tx1"/>
            </a:solidFill>
            <a:prstDash val="solid"/>
            <a:headEnd type="none" w="med" len="med"/>
            <a:tailEnd type="none" w="med" len="med"/>
          </a:ln>
        </p:spPr>
      </p:sp>
      <p:sp>
        <p:nvSpPr>
          <p:cNvPr id="42034" name="Line 50"/>
          <p:cNvSpPr/>
          <p:nvPr/>
        </p:nvSpPr>
        <p:spPr>
          <a:xfrm>
            <a:off x="6115050" y="1524000"/>
            <a:ext cx="2800350" cy="0"/>
          </a:xfrm>
          <a:prstGeom prst="line">
            <a:avLst/>
          </a:prstGeom>
          <a:ln w="12700" cap="flat" cmpd="sng">
            <a:solidFill>
              <a:schemeClr val="tx1"/>
            </a:solidFill>
            <a:prstDash val="solid"/>
            <a:headEnd type="none" w="med" len="med"/>
            <a:tailEnd type="none" w="med" len="med"/>
          </a:ln>
        </p:spPr>
      </p:sp>
      <p:sp>
        <p:nvSpPr>
          <p:cNvPr id="42035" name="Line 51"/>
          <p:cNvSpPr/>
          <p:nvPr/>
        </p:nvSpPr>
        <p:spPr>
          <a:xfrm>
            <a:off x="8896350" y="1504950"/>
            <a:ext cx="0" cy="4914900"/>
          </a:xfrm>
          <a:prstGeom prst="line">
            <a:avLst/>
          </a:prstGeom>
          <a:ln w="12700" cap="flat" cmpd="sng">
            <a:solidFill>
              <a:schemeClr val="tx1"/>
            </a:solidFill>
            <a:prstDash val="solid"/>
            <a:headEnd type="none" w="med" len="med"/>
            <a:tailEnd type="none" w="med" len="med"/>
          </a:ln>
        </p:spPr>
      </p:sp>
      <p:sp>
        <p:nvSpPr>
          <p:cNvPr id="42036" name="Text Box 52"/>
          <p:cNvSpPr txBox="1"/>
          <p:nvPr/>
        </p:nvSpPr>
        <p:spPr>
          <a:xfrm>
            <a:off x="6691313" y="2459038"/>
            <a:ext cx="1403350" cy="457200"/>
          </a:xfrm>
          <a:prstGeom prst="rect">
            <a:avLst/>
          </a:prstGeom>
          <a:noFill/>
          <a:ln w="9525">
            <a:noFill/>
          </a:ln>
        </p:spPr>
        <p:txBody>
          <a:bodyPr wrap="none">
            <a:spAutoFit/>
          </a:bodyPr>
          <a:p>
            <a:pPr algn="l"/>
            <a:r>
              <a:rPr lang="zh-CN" altLang="en-US" sz="2400" b="0" dirty="0">
                <a:latin typeface="Times New Roman" panose="02020603050405020304" pitchFamily="18" charset="0"/>
                <a:ea typeface="宋体" panose="02010600030101010101" pitchFamily="2" charset="-122"/>
              </a:rPr>
              <a:t>节约面积</a:t>
            </a:r>
            <a:endParaRPr lang="zh-CN" altLang="en-US" sz="2400" b="0" dirty="0">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5" name="Rectangle 6" descr="浅色横线"/>
          <p:cNvSpPr>
            <a:spLocks noChangeArrowheads="1"/>
          </p:cNvSpPr>
          <p:nvPr/>
        </p:nvSpPr>
        <p:spPr bwMode="auto">
          <a:xfrm>
            <a:off x="685800" y="1054100"/>
            <a:ext cx="6407150" cy="506413"/>
          </a:xfrm>
          <a:prstGeom prst="rect">
            <a:avLst/>
          </a:prstGeom>
          <a:blipFill dpi="0" rotWithShape="0">
            <a:blip r:embed="rId1"/>
            <a:srcRect/>
            <a:tile tx="0" ty="0" sx="100000" sy="100000" flip="none" algn="tl"/>
          </a:blipFill>
          <a:ln w="19050">
            <a:solidFill>
              <a:schemeClr val="tx2"/>
            </a:solid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zh-CN" altLang="en-US" sz="26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n-cs"/>
              </a:rPr>
              <a:t>三.生产线布局的原则、形式与评价</a:t>
            </a: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74756" name="Text Box 9"/>
          <p:cNvSpPr txBox="1">
            <a:spLocks noChangeArrowheads="1"/>
          </p:cNvSpPr>
          <p:nvPr/>
        </p:nvSpPr>
        <p:spPr bwMode="auto">
          <a:xfrm>
            <a:off x="755650" y="2349500"/>
            <a:ext cx="7559675" cy="3675063"/>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生产线布局的原则</a:t>
            </a:r>
            <a:endPar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1.统一原则（人、机、料、法、环）</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2.最短距离原则</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3.物流顺畅原则</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4.利用立体空间原则</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5.安全满意原则</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6.灵活机动原则</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p:txBody>
      </p:sp>
      <p:pic>
        <p:nvPicPr>
          <p:cNvPr id="74757" name="Picture 11" descr="0013">
            <a:hlinkClick r:id="rId2" action="ppaction://hlinksldjump"/>
          </p:cNvPr>
          <p:cNvPicPr>
            <a:picLocks noChangeAspect="1"/>
          </p:cNvPicPr>
          <p:nvPr/>
        </p:nvPicPr>
        <p:blipFill>
          <a:blip r:embed="rId3"/>
          <a:stretch>
            <a:fillRect/>
          </a:stretch>
        </p:blipFill>
        <p:spPr>
          <a:xfrm>
            <a:off x="323850" y="6021388"/>
            <a:ext cx="647700" cy="6175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additive="base">
                                        <p:cTn id="7" dur="500" fill="hold"/>
                                        <p:tgtEl>
                                          <p:spTgt spid="74755"/>
                                        </p:tgtEl>
                                        <p:attrNameLst>
                                          <p:attrName>ppt_x</p:attrName>
                                        </p:attrNameLst>
                                      </p:cBhvr>
                                      <p:tavLst>
                                        <p:tav tm="0">
                                          <p:val>
                                            <p:strVal val="0-#ppt_w/2"/>
                                          </p:val>
                                        </p:tav>
                                        <p:tav tm="100000">
                                          <p:val>
                                            <p:strVal val="#ppt_x"/>
                                          </p:val>
                                        </p:tav>
                                      </p:tavLst>
                                    </p:anim>
                                    <p:anim calcmode="lin" valueType="num">
                                      <p:cBhvr additive="base">
                                        <p:cTn id="8" dur="500" fill="hold"/>
                                        <p:tgtEl>
                                          <p:spTgt spid="747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4756">
                                            <p:txEl>
                                              <p:charRg st="0" end="9"/>
                                            </p:txEl>
                                          </p:spTgt>
                                        </p:tgtEl>
                                        <p:attrNameLst>
                                          <p:attrName>style.visibility</p:attrName>
                                        </p:attrNameLst>
                                      </p:cBhvr>
                                      <p:to>
                                        <p:strVal val="visible"/>
                                      </p:to>
                                    </p:set>
                                    <p:animEffect transition="in" filter="slide(fromRight)">
                                      <p:cBhvr>
                                        <p:cTn id="13" dur="500"/>
                                        <p:tgtEl>
                                          <p:spTgt spid="74756">
                                            <p:txEl>
                                              <p:charRg st="0"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74756">
                                            <p:txEl>
                                              <p:charRg st="9" end="27"/>
                                            </p:txEl>
                                          </p:spTgt>
                                        </p:tgtEl>
                                        <p:attrNameLst>
                                          <p:attrName>style.visibility</p:attrName>
                                        </p:attrNameLst>
                                      </p:cBhvr>
                                      <p:to>
                                        <p:strVal val="visible"/>
                                      </p:to>
                                    </p:set>
                                    <p:animEffect transition="in" filter="slide(fromRight)">
                                      <p:cBhvr>
                                        <p:cTn id="18" dur="500"/>
                                        <p:tgtEl>
                                          <p:spTgt spid="74756">
                                            <p:txEl>
                                              <p:charRg st="9" end="2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4756">
                                            <p:txEl>
                                              <p:charRg st="27" end="36"/>
                                            </p:txEl>
                                          </p:spTgt>
                                        </p:tgtEl>
                                        <p:attrNameLst>
                                          <p:attrName>style.visibility</p:attrName>
                                        </p:attrNameLst>
                                      </p:cBhvr>
                                      <p:to>
                                        <p:strVal val="visible"/>
                                      </p:to>
                                    </p:set>
                                    <p:animEffect transition="in" filter="slide(fromRight)">
                                      <p:cBhvr>
                                        <p:cTn id="23" dur="500"/>
                                        <p:tgtEl>
                                          <p:spTgt spid="74756">
                                            <p:txEl>
                                              <p:charRg st="27" end="3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74756">
                                            <p:txEl>
                                              <p:charRg st="36" end="45"/>
                                            </p:txEl>
                                          </p:spTgt>
                                        </p:tgtEl>
                                        <p:attrNameLst>
                                          <p:attrName>style.visibility</p:attrName>
                                        </p:attrNameLst>
                                      </p:cBhvr>
                                      <p:to>
                                        <p:strVal val="visible"/>
                                      </p:to>
                                    </p:set>
                                    <p:animEffect transition="in" filter="slide(fromRight)">
                                      <p:cBhvr>
                                        <p:cTn id="28" dur="500"/>
                                        <p:tgtEl>
                                          <p:spTgt spid="74756">
                                            <p:txEl>
                                              <p:charRg st="36" end="4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74756">
                                            <p:txEl>
                                              <p:charRg st="45" end="56"/>
                                            </p:txEl>
                                          </p:spTgt>
                                        </p:tgtEl>
                                        <p:attrNameLst>
                                          <p:attrName>style.visibility</p:attrName>
                                        </p:attrNameLst>
                                      </p:cBhvr>
                                      <p:to>
                                        <p:strVal val="visible"/>
                                      </p:to>
                                    </p:set>
                                    <p:animEffect transition="in" filter="slide(fromRight)">
                                      <p:cBhvr>
                                        <p:cTn id="33" dur="500"/>
                                        <p:tgtEl>
                                          <p:spTgt spid="74756">
                                            <p:txEl>
                                              <p:charRg st="45" end="5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74756">
                                            <p:txEl>
                                              <p:charRg st="56" end="65"/>
                                            </p:txEl>
                                          </p:spTgt>
                                        </p:tgtEl>
                                        <p:attrNameLst>
                                          <p:attrName>style.visibility</p:attrName>
                                        </p:attrNameLst>
                                      </p:cBhvr>
                                      <p:to>
                                        <p:strVal val="visible"/>
                                      </p:to>
                                    </p:set>
                                    <p:animEffect transition="in" filter="slide(fromRight)">
                                      <p:cBhvr>
                                        <p:cTn id="38" dur="500"/>
                                        <p:tgtEl>
                                          <p:spTgt spid="74756">
                                            <p:txEl>
                                              <p:charRg st="56" end="6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74756">
                                            <p:txEl>
                                              <p:charRg st="65" end="74"/>
                                            </p:txEl>
                                          </p:spTgt>
                                        </p:tgtEl>
                                        <p:attrNameLst>
                                          <p:attrName>style.visibility</p:attrName>
                                        </p:attrNameLst>
                                      </p:cBhvr>
                                      <p:to>
                                        <p:strVal val="visible"/>
                                      </p:to>
                                    </p:set>
                                    <p:animEffect transition="in" filter="slide(fromRight)">
                                      <p:cBhvr>
                                        <p:cTn id="43" dur="500"/>
                                        <p:tgtEl>
                                          <p:spTgt spid="74756">
                                            <p:txEl>
                                              <p:charRg st="65" end="7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74757"/>
                                        </p:tgtEl>
                                        <p:attrNameLst>
                                          <p:attrName>style.visibility</p:attrName>
                                        </p:attrNameLst>
                                      </p:cBhvr>
                                      <p:to>
                                        <p:strVal val="visible"/>
                                      </p:to>
                                    </p:set>
                                    <p:animEffect transition="in" filter="slide(fromBottom)">
                                      <p:cBhvr>
                                        <p:cTn id="48"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ldLvl="0" animBg="1"/>
      <p:bldP spid="7475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04" name="AutoShape 3"/>
          <p:cNvSpPr/>
          <p:nvPr/>
        </p:nvSpPr>
        <p:spPr>
          <a:xfrm>
            <a:off x="1447800" y="762000"/>
            <a:ext cx="1828800" cy="5334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r>
              <a:rPr lang="en-US" altLang="zh-CN" b="0" dirty="0">
                <a:latin typeface="楷体_GB2312" pitchFamily="49" charset="-122"/>
                <a:ea typeface="仿宋_GB2312" pitchFamily="49" charset="-122"/>
              </a:rPr>
              <a:t>IE</a:t>
            </a:r>
            <a:r>
              <a:rPr lang="zh-CN" altLang="en-US" b="0" dirty="0">
                <a:latin typeface="楷体_GB2312" pitchFamily="49" charset="-122"/>
                <a:ea typeface="仿宋_GB2312" pitchFamily="49" charset="-122"/>
              </a:rPr>
              <a:t>改善</a:t>
            </a:r>
            <a:r>
              <a:rPr lang="en-US" altLang="zh-CN" b="0" dirty="0">
                <a:latin typeface="楷体_GB2312" pitchFamily="49" charset="-122"/>
                <a:ea typeface="仿宋_GB2312" pitchFamily="49" charset="-122"/>
              </a:rPr>
              <a:t>3S</a:t>
            </a:r>
            <a:endParaRPr lang="en-US" altLang="zh-CN" b="0" dirty="0">
              <a:latin typeface="楷体_GB2312" pitchFamily="49" charset="-122"/>
              <a:ea typeface="仿宋_GB2312" pitchFamily="49" charset="-122"/>
            </a:endParaRPr>
          </a:p>
        </p:txBody>
      </p:sp>
      <p:sp>
        <p:nvSpPr>
          <p:cNvPr id="8212" name="Rectangle 6"/>
          <p:cNvSpPr/>
          <p:nvPr/>
        </p:nvSpPr>
        <p:spPr>
          <a:xfrm>
            <a:off x="1295400" y="1752600"/>
            <a:ext cx="2133600" cy="914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ea typeface="仿宋_GB2312" pitchFamily="49" charset="-122"/>
              </a:rPr>
              <a:t>标准化</a:t>
            </a:r>
            <a:endParaRPr lang="zh-CN" altLang="en-US" sz="2400" b="0" dirty="0">
              <a:latin typeface="楷体_GB2312" pitchFamily="49" charset="-122"/>
              <a:ea typeface="仿宋_GB2312" pitchFamily="49" charset="-122"/>
            </a:endParaRPr>
          </a:p>
          <a:p>
            <a:r>
              <a:rPr lang="en-US" altLang="zh-CN" dirty="0">
                <a:latin typeface="楷体_GB2312" pitchFamily="49" charset="-122"/>
                <a:ea typeface="仿宋_GB2312" pitchFamily="49" charset="-122"/>
              </a:rPr>
              <a:t>Standard</a:t>
            </a:r>
            <a:endParaRPr lang="en-US" altLang="zh-CN" dirty="0">
              <a:latin typeface="楷体_GB2312" pitchFamily="49" charset="-122"/>
              <a:ea typeface="仿宋_GB2312" pitchFamily="49" charset="-122"/>
            </a:endParaRPr>
          </a:p>
        </p:txBody>
      </p:sp>
      <p:sp>
        <p:nvSpPr>
          <p:cNvPr id="8213" name="Rectangle 7"/>
          <p:cNvSpPr/>
          <p:nvPr/>
        </p:nvSpPr>
        <p:spPr>
          <a:xfrm>
            <a:off x="1295400" y="4648200"/>
            <a:ext cx="2133600" cy="914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latin typeface="楷体_GB2312" pitchFamily="49" charset="-122"/>
                <a:ea typeface="仿宋_GB2312" pitchFamily="49" charset="-122"/>
              </a:rPr>
              <a:t>专业化</a:t>
            </a:r>
            <a:endParaRPr lang="zh-CN" altLang="en-US" b="0" dirty="0">
              <a:latin typeface="楷体_GB2312" pitchFamily="49" charset="-122"/>
              <a:ea typeface="仿宋_GB2312" pitchFamily="49" charset="-122"/>
            </a:endParaRPr>
          </a:p>
          <a:p>
            <a:r>
              <a:rPr lang="en-US" altLang="zh-CN" dirty="0">
                <a:latin typeface="楷体_GB2312" pitchFamily="49" charset="-122"/>
                <a:ea typeface="仿宋_GB2312" pitchFamily="49" charset="-122"/>
              </a:rPr>
              <a:t>Special</a:t>
            </a:r>
            <a:endParaRPr lang="en-US" altLang="zh-CN" dirty="0">
              <a:latin typeface="楷体_GB2312" pitchFamily="49" charset="-122"/>
              <a:ea typeface="仿宋_GB2312" pitchFamily="49" charset="-122"/>
            </a:endParaRPr>
          </a:p>
        </p:txBody>
      </p:sp>
      <p:sp>
        <p:nvSpPr>
          <p:cNvPr id="8214" name="Rectangle 8"/>
          <p:cNvSpPr/>
          <p:nvPr/>
        </p:nvSpPr>
        <p:spPr>
          <a:xfrm>
            <a:off x="1295400" y="3200400"/>
            <a:ext cx="2133600" cy="914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latin typeface="楷体_GB2312" pitchFamily="49" charset="-122"/>
                <a:ea typeface="仿宋_GB2312" pitchFamily="49" charset="-122"/>
              </a:rPr>
              <a:t>简单化</a:t>
            </a:r>
            <a:endParaRPr lang="zh-CN" altLang="en-US" b="0" dirty="0">
              <a:latin typeface="楷体_GB2312" pitchFamily="49" charset="-122"/>
              <a:ea typeface="仿宋_GB2312" pitchFamily="49" charset="-122"/>
            </a:endParaRPr>
          </a:p>
          <a:p>
            <a:r>
              <a:rPr lang="en-US" altLang="zh-CN" dirty="0">
                <a:latin typeface="楷体_GB2312" pitchFamily="49" charset="-122"/>
                <a:ea typeface="仿宋_GB2312" pitchFamily="49" charset="-122"/>
              </a:rPr>
              <a:t>Simple</a:t>
            </a:r>
            <a:endParaRPr lang="en-US" altLang="zh-CN" dirty="0">
              <a:latin typeface="楷体_GB2312" pitchFamily="49" charset="-122"/>
              <a:ea typeface="仿宋_GB2312" pitchFamily="49" charset="-122"/>
            </a:endParaRPr>
          </a:p>
        </p:txBody>
      </p:sp>
      <p:sp>
        <p:nvSpPr>
          <p:cNvPr id="8208" name="Line 10"/>
          <p:cNvSpPr/>
          <p:nvPr/>
        </p:nvSpPr>
        <p:spPr>
          <a:xfrm>
            <a:off x="762000" y="1447800"/>
            <a:ext cx="3124200" cy="0"/>
          </a:xfrm>
          <a:prstGeom prst="line">
            <a:avLst/>
          </a:prstGeom>
          <a:ln w="9525" cap="flat" cmpd="sng">
            <a:solidFill>
              <a:schemeClr val="tx1"/>
            </a:solidFill>
            <a:prstDash val="solid"/>
            <a:headEnd type="none" w="med" len="med"/>
            <a:tailEnd type="none" w="med" len="med"/>
          </a:ln>
        </p:spPr>
      </p:sp>
      <p:sp>
        <p:nvSpPr>
          <p:cNvPr id="8209" name="Line 11"/>
          <p:cNvSpPr/>
          <p:nvPr/>
        </p:nvSpPr>
        <p:spPr>
          <a:xfrm>
            <a:off x="762000" y="5943600"/>
            <a:ext cx="3124200" cy="0"/>
          </a:xfrm>
          <a:prstGeom prst="line">
            <a:avLst/>
          </a:prstGeom>
          <a:ln w="9525" cap="flat" cmpd="sng">
            <a:solidFill>
              <a:schemeClr val="tx1"/>
            </a:solidFill>
            <a:prstDash val="solid"/>
            <a:headEnd type="none" w="med" len="med"/>
            <a:tailEnd type="none" w="med" len="med"/>
          </a:ln>
        </p:spPr>
      </p:sp>
      <p:sp>
        <p:nvSpPr>
          <p:cNvPr id="8210" name="Line 12"/>
          <p:cNvSpPr/>
          <p:nvPr/>
        </p:nvSpPr>
        <p:spPr>
          <a:xfrm>
            <a:off x="762000" y="1447800"/>
            <a:ext cx="0" cy="4495800"/>
          </a:xfrm>
          <a:prstGeom prst="line">
            <a:avLst/>
          </a:prstGeom>
          <a:ln w="9525" cap="flat" cmpd="sng">
            <a:solidFill>
              <a:schemeClr val="tx1"/>
            </a:solidFill>
            <a:prstDash val="solid"/>
            <a:headEnd type="none" w="med" len="med"/>
            <a:tailEnd type="none" w="med" len="med"/>
          </a:ln>
        </p:spPr>
      </p:sp>
      <p:sp>
        <p:nvSpPr>
          <p:cNvPr id="8211" name="Line 13"/>
          <p:cNvSpPr/>
          <p:nvPr/>
        </p:nvSpPr>
        <p:spPr>
          <a:xfrm>
            <a:off x="3886200" y="1447800"/>
            <a:ext cx="0" cy="4495800"/>
          </a:xfrm>
          <a:prstGeom prst="line">
            <a:avLst/>
          </a:prstGeom>
          <a:ln w="9525" cap="flat" cmpd="sng">
            <a:solidFill>
              <a:schemeClr val="tx1"/>
            </a:solidFill>
            <a:prstDash val="solid"/>
            <a:headEnd type="none" w="med" len="med"/>
            <a:tailEnd type="none" w="med" len="med"/>
          </a:ln>
        </p:spPr>
      </p:sp>
      <p:sp>
        <p:nvSpPr>
          <p:cNvPr id="8195" name="Rectangle 14"/>
          <p:cNvSpPr/>
          <p:nvPr/>
        </p:nvSpPr>
        <p:spPr>
          <a:xfrm>
            <a:off x="5410200" y="1752600"/>
            <a:ext cx="2286000" cy="914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latin typeface="楷体_GB2312" pitchFamily="49" charset="-122"/>
                <a:ea typeface="仿宋_GB2312" pitchFamily="49" charset="-122"/>
              </a:rPr>
              <a:t>定量</a:t>
            </a:r>
            <a:endParaRPr lang="zh-CN" altLang="en-US" b="0" dirty="0">
              <a:latin typeface="楷体_GB2312" pitchFamily="49" charset="-122"/>
              <a:ea typeface="仿宋_GB2312" pitchFamily="49" charset="-122"/>
            </a:endParaRPr>
          </a:p>
        </p:txBody>
      </p:sp>
      <p:sp>
        <p:nvSpPr>
          <p:cNvPr id="8196" name="AutoShape 15"/>
          <p:cNvSpPr/>
          <p:nvPr/>
        </p:nvSpPr>
        <p:spPr>
          <a:xfrm>
            <a:off x="5562600" y="762000"/>
            <a:ext cx="1828800" cy="5334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r>
              <a:rPr lang="zh-CN" altLang="en-US" b="0" dirty="0">
                <a:latin typeface="楷体_GB2312" pitchFamily="49" charset="-122"/>
                <a:ea typeface="仿宋_GB2312" pitchFamily="49" charset="-122"/>
              </a:rPr>
              <a:t>机器</a:t>
            </a:r>
            <a:r>
              <a:rPr lang="en-US" altLang="zh-CN" b="0" dirty="0">
                <a:latin typeface="楷体_GB2312" pitchFamily="49" charset="-122"/>
                <a:ea typeface="仿宋_GB2312" pitchFamily="49" charset="-122"/>
              </a:rPr>
              <a:t>3</a:t>
            </a:r>
            <a:r>
              <a:rPr lang="zh-CN" altLang="en-US" b="0" dirty="0">
                <a:latin typeface="楷体_GB2312" pitchFamily="49" charset="-122"/>
                <a:ea typeface="仿宋_GB2312" pitchFamily="49" charset="-122"/>
              </a:rPr>
              <a:t>定原则</a:t>
            </a:r>
            <a:endParaRPr lang="zh-CN" altLang="en-US" b="0" dirty="0">
              <a:latin typeface="楷体_GB2312" pitchFamily="49" charset="-122"/>
              <a:ea typeface="仿宋_GB2312" pitchFamily="49" charset="-122"/>
            </a:endParaRPr>
          </a:p>
        </p:txBody>
      </p:sp>
      <p:sp>
        <p:nvSpPr>
          <p:cNvPr id="8197" name="Rectangle 16"/>
          <p:cNvSpPr/>
          <p:nvPr/>
        </p:nvSpPr>
        <p:spPr>
          <a:xfrm>
            <a:off x="5410200" y="4648200"/>
            <a:ext cx="2286000" cy="838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latin typeface="楷体_GB2312" pitchFamily="49" charset="-122"/>
                <a:ea typeface="仿宋_GB2312" pitchFamily="49" charset="-122"/>
              </a:rPr>
              <a:t>定方向</a:t>
            </a:r>
            <a:endParaRPr lang="zh-CN" altLang="en-US" b="0" dirty="0">
              <a:latin typeface="楷体_GB2312" pitchFamily="49" charset="-122"/>
              <a:ea typeface="仿宋_GB2312" pitchFamily="49" charset="-122"/>
            </a:endParaRPr>
          </a:p>
        </p:txBody>
      </p:sp>
      <p:sp>
        <p:nvSpPr>
          <p:cNvPr id="8198" name="Rectangle 17"/>
          <p:cNvSpPr/>
          <p:nvPr/>
        </p:nvSpPr>
        <p:spPr>
          <a:xfrm>
            <a:off x="5410200" y="3200400"/>
            <a:ext cx="2286000" cy="914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latin typeface="楷体_GB2312" pitchFamily="49" charset="-122"/>
                <a:ea typeface="仿宋_GB2312" pitchFamily="49" charset="-122"/>
              </a:rPr>
              <a:t>定位置</a:t>
            </a:r>
            <a:endParaRPr lang="zh-CN" altLang="en-US" b="0" dirty="0">
              <a:latin typeface="楷体_GB2312" pitchFamily="49" charset="-122"/>
              <a:ea typeface="仿宋_GB2312" pitchFamily="49" charset="-122"/>
            </a:endParaRPr>
          </a:p>
        </p:txBody>
      </p:sp>
      <p:sp>
        <p:nvSpPr>
          <p:cNvPr id="8200" name="Line 19"/>
          <p:cNvSpPr/>
          <p:nvPr/>
        </p:nvSpPr>
        <p:spPr>
          <a:xfrm>
            <a:off x="4876800" y="1447800"/>
            <a:ext cx="3124200" cy="0"/>
          </a:xfrm>
          <a:prstGeom prst="line">
            <a:avLst/>
          </a:prstGeom>
          <a:ln w="9525" cap="flat" cmpd="sng">
            <a:solidFill>
              <a:schemeClr val="tx1"/>
            </a:solidFill>
            <a:prstDash val="solid"/>
            <a:headEnd type="none" w="med" len="med"/>
            <a:tailEnd type="none" w="med" len="med"/>
          </a:ln>
        </p:spPr>
      </p:sp>
      <p:sp>
        <p:nvSpPr>
          <p:cNvPr id="8201" name="Line 20"/>
          <p:cNvSpPr/>
          <p:nvPr/>
        </p:nvSpPr>
        <p:spPr>
          <a:xfrm>
            <a:off x="4876800" y="5943600"/>
            <a:ext cx="3124200" cy="0"/>
          </a:xfrm>
          <a:prstGeom prst="line">
            <a:avLst/>
          </a:prstGeom>
          <a:ln w="9525" cap="flat" cmpd="sng">
            <a:solidFill>
              <a:schemeClr val="tx1"/>
            </a:solidFill>
            <a:prstDash val="solid"/>
            <a:headEnd type="none" w="med" len="med"/>
            <a:tailEnd type="none" w="med" len="med"/>
          </a:ln>
        </p:spPr>
      </p:sp>
      <p:sp>
        <p:nvSpPr>
          <p:cNvPr id="8202" name="Line 21"/>
          <p:cNvSpPr/>
          <p:nvPr/>
        </p:nvSpPr>
        <p:spPr>
          <a:xfrm>
            <a:off x="4876800" y="1447800"/>
            <a:ext cx="0" cy="4495800"/>
          </a:xfrm>
          <a:prstGeom prst="line">
            <a:avLst/>
          </a:prstGeom>
          <a:ln w="9525" cap="flat" cmpd="sng">
            <a:solidFill>
              <a:schemeClr val="tx1"/>
            </a:solidFill>
            <a:prstDash val="solid"/>
            <a:headEnd type="none" w="med" len="med"/>
            <a:tailEnd type="none" w="med" len="med"/>
          </a:ln>
        </p:spPr>
      </p:sp>
      <p:sp>
        <p:nvSpPr>
          <p:cNvPr id="8203" name="Line 22"/>
          <p:cNvSpPr/>
          <p:nvPr/>
        </p:nvSpPr>
        <p:spPr>
          <a:xfrm>
            <a:off x="8001000" y="1447800"/>
            <a:ext cx="0" cy="4495800"/>
          </a:xfrm>
          <a:prstGeom prst="line">
            <a:avLst/>
          </a:prstGeom>
          <a:ln w="9525" cap="flat" cmpd="sng">
            <a:solidFill>
              <a:schemeClr val="tx1"/>
            </a:solidFill>
            <a:prstDash val="solid"/>
            <a:headEnd type="none" w="med" len="med"/>
            <a:tailEnd type="none" w="med" len="med"/>
          </a:ln>
        </p:spPr>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Text Box 9"/>
          <p:cNvSpPr txBox="1">
            <a:spLocks noChangeArrowheads="1"/>
          </p:cNvSpPr>
          <p:nvPr/>
        </p:nvSpPr>
        <p:spPr bwMode="auto">
          <a:xfrm>
            <a:off x="611188" y="1557338"/>
            <a:ext cx="7775575" cy="3676650"/>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布局的形式</a:t>
            </a:r>
            <a:endPar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1.一字形布局</a:t>
            </a:r>
            <a:r>
              <a:rPr kumimoji="0" lang="zh-CN" altLang="en-US" kern="1200" cap="none" spc="0" normalizeH="0" baseline="0" noProof="0" smtClean="0">
                <a:latin typeface="楷体_GB2312" pitchFamily="49" charset="-122"/>
                <a:ea typeface="楷体_GB2312" pitchFamily="49" charset="-122"/>
                <a:cs typeface="+mn-cs"/>
              </a:rPr>
              <a:t>（流水线、装配线）</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2.S形布局</a:t>
            </a:r>
            <a:r>
              <a:rPr kumimoji="0" lang="zh-CN" altLang="en-US" kern="1200" cap="none" spc="0" normalizeH="0" baseline="0" noProof="0" smtClean="0">
                <a:latin typeface="楷体_GB2312" pitchFamily="49" charset="-122"/>
                <a:ea typeface="楷体_GB2312" pitchFamily="49" charset="-122"/>
                <a:cs typeface="+mn-cs"/>
              </a:rPr>
              <a:t>（可以从侧面进行工具与物流的装卸）</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3.T形布局</a:t>
            </a:r>
            <a:r>
              <a:rPr kumimoji="0" lang="zh-CN" altLang="en-US" kern="1200" cap="none" spc="0" normalizeH="0" baseline="0" noProof="0" smtClean="0">
                <a:latin typeface="楷体_GB2312" pitchFamily="49" charset="-122"/>
                <a:ea typeface="楷体_GB2312" pitchFamily="49" charset="-122"/>
                <a:cs typeface="+mn-cs"/>
              </a:rPr>
              <a:t>（对组装很多零件的产品较为有效）</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4.U形布局</a:t>
            </a:r>
            <a:r>
              <a:rPr kumimoji="0" lang="zh-CN" altLang="en-US" kern="1200" cap="none" spc="0" normalizeH="0" baseline="0" noProof="0" smtClean="0">
                <a:latin typeface="楷体_GB2312" pitchFamily="49" charset="-122"/>
                <a:ea typeface="楷体_GB2312" pitchFamily="49" charset="-122"/>
                <a:cs typeface="+mn-cs"/>
              </a:rPr>
              <a:t>（多能工、物料与人的作业路线一致，准时生产）</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5.O形布局</a:t>
            </a:r>
            <a:r>
              <a:rPr kumimoji="0" lang="zh-CN" altLang="en-US" kern="1200" cap="none" spc="0" normalizeH="0" baseline="0" noProof="0" smtClean="0">
                <a:latin typeface="楷体_GB2312" pitchFamily="49" charset="-122"/>
                <a:ea typeface="楷体_GB2312" pitchFamily="49" charset="-122"/>
                <a:cs typeface="+mn-cs"/>
              </a:rPr>
              <a:t>（人不移动，中间空间用于维护）</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p:txBody>
      </p:sp>
      <p:pic>
        <p:nvPicPr>
          <p:cNvPr id="75780" name="Picture 11" descr="0013">
            <a:hlinkClick r:id="rId1" action="ppaction://hlinksldjump"/>
          </p:cNvPr>
          <p:cNvPicPr>
            <a:picLocks noChangeAspect="1"/>
          </p:cNvPicPr>
          <p:nvPr/>
        </p:nvPicPr>
        <p:blipFill>
          <a:blip r:embed="rId2"/>
          <a:stretch>
            <a:fillRect/>
          </a:stretch>
        </p:blipFill>
        <p:spPr>
          <a:xfrm>
            <a:off x="323850" y="6021388"/>
            <a:ext cx="647700" cy="6175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5779">
                                            <p:txEl>
                                              <p:charRg st="0" end="6"/>
                                            </p:txEl>
                                          </p:spTgt>
                                        </p:tgtEl>
                                        <p:attrNameLst>
                                          <p:attrName>style.visibility</p:attrName>
                                        </p:attrNameLst>
                                      </p:cBhvr>
                                      <p:to>
                                        <p:strVal val="visible"/>
                                      </p:to>
                                    </p:set>
                                    <p:animEffect transition="in" filter="slide(fromRight)">
                                      <p:cBhvr>
                                        <p:cTn id="7" dur="500"/>
                                        <p:tgtEl>
                                          <p:spTgt spid="75779">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5779">
                                            <p:txEl>
                                              <p:charRg st="6" end="23"/>
                                            </p:txEl>
                                          </p:spTgt>
                                        </p:tgtEl>
                                        <p:attrNameLst>
                                          <p:attrName>style.visibility</p:attrName>
                                        </p:attrNameLst>
                                      </p:cBhvr>
                                      <p:to>
                                        <p:strVal val="visible"/>
                                      </p:to>
                                    </p:set>
                                    <p:animEffect transition="in" filter="slide(fromRight)">
                                      <p:cBhvr>
                                        <p:cTn id="12" dur="500"/>
                                        <p:tgtEl>
                                          <p:spTgt spid="75779">
                                            <p:txEl>
                                              <p:charRg st="6" end="2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75779">
                                            <p:txEl>
                                              <p:charRg st="23" end="47"/>
                                            </p:txEl>
                                          </p:spTgt>
                                        </p:tgtEl>
                                        <p:attrNameLst>
                                          <p:attrName>style.visibility</p:attrName>
                                        </p:attrNameLst>
                                      </p:cBhvr>
                                      <p:to>
                                        <p:strVal val="visible"/>
                                      </p:to>
                                    </p:set>
                                    <p:animEffect transition="in" filter="slide(fromRight)">
                                      <p:cBhvr>
                                        <p:cTn id="17" dur="500"/>
                                        <p:tgtEl>
                                          <p:spTgt spid="75779">
                                            <p:txEl>
                                              <p:charRg st="23" end="4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75779">
                                            <p:txEl>
                                              <p:charRg st="47" end="70"/>
                                            </p:txEl>
                                          </p:spTgt>
                                        </p:tgtEl>
                                        <p:attrNameLst>
                                          <p:attrName>style.visibility</p:attrName>
                                        </p:attrNameLst>
                                      </p:cBhvr>
                                      <p:to>
                                        <p:strVal val="visible"/>
                                      </p:to>
                                    </p:set>
                                    <p:animEffect transition="in" filter="slide(fromRight)">
                                      <p:cBhvr>
                                        <p:cTn id="22" dur="500"/>
                                        <p:tgtEl>
                                          <p:spTgt spid="75779">
                                            <p:txEl>
                                              <p:charRg st="47" end="7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75779">
                                            <p:txEl>
                                              <p:charRg st="70" end="99"/>
                                            </p:txEl>
                                          </p:spTgt>
                                        </p:tgtEl>
                                        <p:attrNameLst>
                                          <p:attrName>style.visibility</p:attrName>
                                        </p:attrNameLst>
                                      </p:cBhvr>
                                      <p:to>
                                        <p:strVal val="visible"/>
                                      </p:to>
                                    </p:set>
                                    <p:animEffect transition="in" filter="slide(fromRight)">
                                      <p:cBhvr>
                                        <p:cTn id="27" dur="500"/>
                                        <p:tgtEl>
                                          <p:spTgt spid="75779">
                                            <p:txEl>
                                              <p:charRg st="70" end="9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75779">
                                            <p:txEl>
                                              <p:charRg st="99" end="121"/>
                                            </p:txEl>
                                          </p:spTgt>
                                        </p:tgtEl>
                                        <p:attrNameLst>
                                          <p:attrName>style.visibility</p:attrName>
                                        </p:attrNameLst>
                                      </p:cBhvr>
                                      <p:to>
                                        <p:strVal val="visible"/>
                                      </p:to>
                                    </p:set>
                                    <p:animEffect transition="in" filter="slide(fromRight)">
                                      <p:cBhvr>
                                        <p:cTn id="32" dur="500"/>
                                        <p:tgtEl>
                                          <p:spTgt spid="75779">
                                            <p:txEl>
                                              <p:charRg st="99" end="12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5780"/>
                                        </p:tgtEl>
                                        <p:attrNameLst>
                                          <p:attrName>style.visibility</p:attrName>
                                        </p:attrNameLst>
                                      </p:cBhvr>
                                      <p:to>
                                        <p:strVal val="visible"/>
                                      </p:to>
                                    </p:set>
                                    <p:animEffect transition="in" filter="slide(fromBottom)">
                                      <p:cBhvr>
                                        <p:cTn id="3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3" name="Text Box 9"/>
          <p:cNvSpPr txBox="1">
            <a:spLocks noChangeArrowheads="1"/>
          </p:cNvSpPr>
          <p:nvPr/>
        </p:nvSpPr>
        <p:spPr bwMode="auto">
          <a:xfrm>
            <a:off x="612775" y="1557338"/>
            <a:ext cx="8064500" cy="3948113"/>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布局评价方法：</a:t>
            </a:r>
            <a:endPar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1.顺行率</a:t>
            </a:r>
            <a:r>
              <a:rPr kumimoji="0" lang="zh-CN" altLang="en-US" kern="1200" cap="none" spc="0" normalizeH="0" baseline="0" noProof="0" smtClean="0">
                <a:latin typeface="楷体_GB2312" pitchFamily="49" charset="-122"/>
                <a:ea typeface="楷体_GB2312" pitchFamily="49" charset="-122"/>
                <a:cs typeface="+mn-cs"/>
              </a:rPr>
              <a:t>（对物流顺行与逆行状态进行比较评价指标）</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顺序率=（顺行次数/全部物流次数）*100%</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2.移动近接率</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（是平衡量在1M以内的移动次数占全部移动次数的指标）</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smtClean="0">
                <a:latin typeface="楷体_GB2312" pitchFamily="49" charset="-122"/>
                <a:ea typeface="楷体_GB2312" pitchFamily="49" charset="-122"/>
                <a:cs typeface="+mn-cs"/>
              </a:rPr>
              <a:t>移动近接率=1M以内的移动次数/全部移动次数</a:t>
            </a:r>
            <a:endParaRPr kumimoji="0" lang="zh-CN" altLang="en-US" sz="24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p:txBody>
      </p:sp>
      <p:pic>
        <p:nvPicPr>
          <p:cNvPr id="76804" name="Picture 11" descr="0013">
            <a:hlinkClick r:id="rId1" action="ppaction://hlinksldjump"/>
          </p:cNvPr>
          <p:cNvPicPr>
            <a:picLocks noChangeAspect="1"/>
          </p:cNvPicPr>
          <p:nvPr/>
        </p:nvPicPr>
        <p:blipFill>
          <a:blip r:embed="rId2"/>
          <a:stretch>
            <a:fillRect/>
          </a:stretch>
        </p:blipFill>
        <p:spPr>
          <a:xfrm>
            <a:off x="323850" y="6021388"/>
            <a:ext cx="647700" cy="6175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6803">
                                            <p:txEl>
                                              <p:charRg st="0" end="8"/>
                                            </p:txEl>
                                          </p:spTgt>
                                        </p:tgtEl>
                                        <p:attrNameLst>
                                          <p:attrName>style.visibility</p:attrName>
                                        </p:attrNameLst>
                                      </p:cBhvr>
                                      <p:to>
                                        <p:strVal val="visible"/>
                                      </p:to>
                                    </p:set>
                                    <p:animEffect transition="in" filter="slide(fromRight)">
                                      <p:cBhvr>
                                        <p:cTn id="7" dur="500"/>
                                        <p:tgtEl>
                                          <p:spTgt spid="76803">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6803">
                                            <p:txEl>
                                              <p:charRg st="8" end="34"/>
                                            </p:txEl>
                                          </p:spTgt>
                                        </p:tgtEl>
                                        <p:attrNameLst>
                                          <p:attrName>style.visibility</p:attrName>
                                        </p:attrNameLst>
                                      </p:cBhvr>
                                      <p:to>
                                        <p:strVal val="visible"/>
                                      </p:to>
                                    </p:set>
                                    <p:animEffect transition="in" filter="slide(fromRight)">
                                      <p:cBhvr>
                                        <p:cTn id="12" dur="500"/>
                                        <p:tgtEl>
                                          <p:spTgt spid="76803">
                                            <p:txEl>
                                              <p:charRg st="8" end="3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76803">
                                            <p:txEl>
                                              <p:charRg st="34" end="57"/>
                                            </p:txEl>
                                          </p:spTgt>
                                        </p:tgtEl>
                                        <p:attrNameLst>
                                          <p:attrName>style.visibility</p:attrName>
                                        </p:attrNameLst>
                                      </p:cBhvr>
                                      <p:to>
                                        <p:strVal val="visible"/>
                                      </p:to>
                                    </p:set>
                                    <p:animEffect transition="in" filter="slide(fromRight)">
                                      <p:cBhvr>
                                        <p:cTn id="17" dur="500"/>
                                        <p:tgtEl>
                                          <p:spTgt spid="76803">
                                            <p:txEl>
                                              <p:charRg st="34" end="5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76803">
                                            <p:txEl>
                                              <p:charRg st="58" end="66"/>
                                            </p:txEl>
                                          </p:spTgt>
                                        </p:tgtEl>
                                        <p:attrNameLst>
                                          <p:attrName>style.visibility</p:attrName>
                                        </p:attrNameLst>
                                      </p:cBhvr>
                                      <p:to>
                                        <p:strVal val="visible"/>
                                      </p:to>
                                    </p:set>
                                    <p:animEffect transition="in" filter="slide(fromRight)">
                                      <p:cBhvr>
                                        <p:cTn id="22" dur="500"/>
                                        <p:tgtEl>
                                          <p:spTgt spid="76803">
                                            <p:txEl>
                                              <p:charRg st="58" end="6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76803">
                                            <p:txEl>
                                              <p:charRg st="66" end="93"/>
                                            </p:txEl>
                                          </p:spTgt>
                                        </p:tgtEl>
                                        <p:attrNameLst>
                                          <p:attrName>style.visibility</p:attrName>
                                        </p:attrNameLst>
                                      </p:cBhvr>
                                      <p:to>
                                        <p:strVal val="visible"/>
                                      </p:to>
                                    </p:set>
                                    <p:animEffect transition="in" filter="slide(fromRight)">
                                      <p:cBhvr>
                                        <p:cTn id="27" dur="500"/>
                                        <p:tgtEl>
                                          <p:spTgt spid="76803">
                                            <p:txEl>
                                              <p:charRg st="66" end="9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76803">
                                            <p:txEl>
                                              <p:charRg st="93" end="116"/>
                                            </p:txEl>
                                          </p:spTgt>
                                        </p:tgtEl>
                                        <p:attrNameLst>
                                          <p:attrName>style.visibility</p:attrName>
                                        </p:attrNameLst>
                                      </p:cBhvr>
                                      <p:to>
                                        <p:strVal val="visible"/>
                                      </p:to>
                                    </p:set>
                                    <p:animEffect transition="in" filter="slide(fromRight)">
                                      <p:cBhvr>
                                        <p:cTn id="32" dur="500"/>
                                        <p:tgtEl>
                                          <p:spTgt spid="76803">
                                            <p:txEl>
                                              <p:charRg st="93" end="1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6804"/>
                                        </p:tgtEl>
                                        <p:attrNameLst>
                                          <p:attrName>style.visibility</p:attrName>
                                        </p:attrNameLst>
                                      </p:cBhvr>
                                      <p:to>
                                        <p:strVal val="visible"/>
                                      </p:to>
                                    </p:set>
                                    <p:animEffect transition="in" filter="slide(fromBottom)">
                                      <p:cBhvr>
                                        <p:cTn id="3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7" name="Text Box 9"/>
          <p:cNvSpPr txBox="1">
            <a:spLocks noChangeArrowheads="1"/>
          </p:cNvSpPr>
          <p:nvPr/>
        </p:nvSpPr>
        <p:spPr bwMode="auto">
          <a:xfrm>
            <a:off x="612775" y="1557338"/>
            <a:ext cx="8064500" cy="3948113"/>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布局评价方法：</a:t>
            </a:r>
            <a:endPar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3.同步率</a:t>
            </a:r>
            <a:r>
              <a:rPr kumimoji="0" lang="zh-CN" altLang="en-US" kern="1200" cap="none" spc="0" normalizeH="0" baseline="0" noProof="0" smtClean="0">
                <a:latin typeface="楷体_GB2312" pitchFamily="49" charset="-122"/>
                <a:ea typeface="楷体_GB2312" pitchFamily="49" charset="-122"/>
                <a:cs typeface="+mn-cs"/>
              </a:rPr>
              <a:t>（是衡量工序间存在库存或停滞的比例指标）</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同步率=（停滞物流数/总物流数）*100%</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4.面积利用率</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（评估增值作业所占用整体面积的比例指标）</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smtClean="0">
                <a:latin typeface="楷体_GB2312" pitchFamily="49" charset="-122"/>
                <a:ea typeface="楷体_GB2312" pitchFamily="49" charset="-122"/>
                <a:cs typeface="+mn-cs"/>
              </a:rPr>
              <a:t>面积利用率=（增值作业占用面积/整体面积）*100%</a:t>
            </a:r>
            <a:endParaRPr kumimoji="0" lang="zh-CN" altLang="en-US" sz="24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p:txBody>
      </p:sp>
      <p:pic>
        <p:nvPicPr>
          <p:cNvPr id="77828" name="Picture 11" descr="0013">
            <a:hlinkClick r:id="rId1" action="ppaction://hlinksldjump"/>
          </p:cNvPr>
          <p:cNvPicPr>
            <a:picLocks noChangeAspect="1"/>
          </p:cNvPicPr>
          <p:nvPr/>
        </p:nvPicPr>
        <p:blipFill>
          <a:blip r:embed="rId2"/>
          <a:stretch>
            <a:fillRect/>
          </a:stretch>
        </p:blipFill>
        <p:spPr>
          <a:xfrm>
            <a:off x="323850" y="6021388"/>
            <a:ext cx="647700" cy="6175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7827">
                                            <p:txEl>
                                              <p:charRg st="0" end="8"/>
                                            </p:txEl>
                                          </p:spTgt>
                                        </p:tgtEl>
                                        <p:attrNameLst>
                                          <p:attrName>style.visibility</p:attrName>
                                        </p:attrNameLst>
                                      </p:cBhvr>
                                      <p:to>
                                        <p:strVal val="visible"/>
                                      </p:to>
                                    </p:set>
                                    <p:animEffect transition="in" filter="slide(fromRight)">
                                      <p:cBhvr>
                                        <p:cTn id="7" dur="500"/>
                                        <p:tgtEl>
                                          <p:spTgt spid="77827">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7827">
                                            <p:txEl>
                                              <p:charRg st="8" end="34"/>
                                            </p:txEl>
                                          </p:spTgt>
                                        </p:tgtEl>
                                        <p:attrNameLst>
                                          <p:attrName>style.visibility</p:attrName>
                                        </p:attrNameLst>
                                      </p:cBhvr>
                                      <p:to>
                                        <p:strVal val="visible"/>
                                      </p:to>
                                    </p:set>
                                    <p:animEffect transition="in" filter="slide(fromRight)">
                                      <p:cBhvr>
                                        <p:cTn id="12" dur="500"/>
                                        <p:tgtEl>
                                          <p:spTgt spid="77827">
                                            <p:txEl>
                                              <p:charRg st="8" end="3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77827">
                                            <p:txEl>
                                              <p:charRg st="34" end="56"/>
                                            </p:txEl>
                                          </p:spTgt>
                                        </p:tgtEl>
                                        <p:attrNameLst>
                                          <p:attrName>style.visibility</p:attrName>
                                        </p:attrNameLst>
                                      </p:cBhvr>
                                      <p:to>
                                        <p:strVal val="visible"/>
                                      </p:to>
                                    </p:set>
                                    <p:animEffect transition="in" filter="slide(fromRight)">
                                      <p:cBhvr>
                                        <p:cTn id="17" dur="500"/>
                                        <p:tgtEl>
                                          <p:spTgt spid="77827">
                                            <p:txEl>
                                              <p:charRg st="34" end="5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77827">
                                            <p:txEl>
                                              <p:charRg st="57" end="65"/>
                                            </p:txEl>
                                          </p:spTgt>
                                        </p:tgtEl>
                                        <p:attrNameLst>
                                          <p:attrName>style.visibility</p:attrName>
                                        </p:attrNameLst>
                                      </p:cBhvr>
                                      <p:to>
                                        <p:strVal val="visible"/>
                                      </p:to>
                                    </p:set>
                                    <p:animEffect transition="in" filter="slide(fromRight)">
                                      <p:cBhvr>
                                        <p:cTn id="22" dur="500"/>
                                        <p:tgtEl>
                                          <p:spTgt spid="77827">
                                            <p:txEl>
                                              <p:charRg st="57" end="6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77827">
                                            <p:txEl>
                                              <p:charRg st="65" end="86"/>
                                            </p:txEl>
                                          </p:spTgt>
                                        </p:tgtEl>
                                        <p:attrNameLst>
                                          <p:attrName>style.visibility</p:attrName>
                                        </p:attrNameLst>
                                      </p:cBhvr>
                                      <p:to>
                                        <p:strVal val="visible"/>
                                      </p:to>
                                    </p:set>
                                    <p:animEffect transition="in" filter="slide(fromRight)">
                                      <p:cBhvr>
                                        <p:cTn id="27" dur="500"/>
                                        <p:tgtEl>
                                          <p:spTgt spid="77827">
                                            <p:txEl>
                                              <p:charRg st="65" end="8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77827">
                                            <p:txEl>
                                              <p:charRg st="86" end="113"/>
                                            </p:txEl>
                                          </p:spTgt>
                                        </p:tgtEl>
                                        <p:attrNameLst>
                                          <p:attrName>style.visibility</p:attrName>
                                        </p:attrNameLst>
                                      </p:cBhvr>
                                      <p:to>
                                        <p:strVal val="visible"/>
                                      </p:to>
                                    </p:set>
                                    <p:animEffect transition="in" filter="slide(fromRight)">
                                      <p:cBhvr>
                                        <p:cTn id="32" dur="500"/>
                                        <p:tgtEl>
                                          <p:spTgt spid="77827">
                                            <p:txEl>
                                              <p:charRg st="86" end="1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7828"/>
                                        </p:tgtEl>
                                        <p:attrNameLst>
                                          <p:attrName>style.visibility</p:attrName>
                                        </p:attrNameLst>
                                      </p:cBhvr>
                                      <p:to>
                                        <p:strVal val="visible"/>
                                      </p:to>
                                    </p:set>
                                    <p:animEffect transition="in" filter="slide(fromBottom)">
                                      <p:cBhvr>
                                        <p:cTn id="3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1" name="Rectangle 6" descr="浅色横线"/>
          <p:cNvSpPr>
            <a:spLocks noChangeArrowheads="1"/>
          </p:cNvSpPr>
          <p:nvPr/>
        </p:nvSpPr>
        <p:spPr bwMode="auto">
          <a:xfrm>
            <a:off x="685800" y="1054100"/>
            <a:ext cx="6407150" cy="506413"/>
          </a:xfrm>
          <a:prstGeom prst="rect">
            <a:avLst/>
          </a:prstGeom>
          <a:blipFill dpi="0" rotWithShape="0">
            <a:blip r:embed="rId1"/>
            <a:srcRect/>
            <a:tile tx="0" ty="0" sx="100000" sy="100000" flip="none" algn="tl"/>
          </a:blipFill>
          <a:ln w="19050">
            <a:solidFill>
              <a:schemeClr val="tx2"/>
            </a:solid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zh-CN" altLang="en-US" sz="26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n-cs"/>
              </a:rPr>
              <a:t>四.搬运的调查、评价与改善</a:t>
            </a: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78852" name="Text Box 9"/>
          <p:cNvSpPr txBox="1">
            <a:spLocks noChangeArrowheads="1"/>
          </p:cNvSpPr>
          <p:nvPr/>
        </p:nvSpPr>
        <p:spPr bwMode="auto">
          <a:xfrm>
            <a:off x="684213" y="1917700"/>
            <a:ext cx="7559675" cy="3711575"/>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搬运调查</a:t>
            </a:r>
            <a:endPar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dirty="0" smtClean="0">
                <a:latin typeface="楷体_GB2312" pitchFamily="49" charset="-122"/>
                <a:ea typeface="楷体_GB2312" pitchFamily="49" charset="-122"/>
                <a:cs typeface="+mn-cs"/>
              </a:rPr>
              <a:t>运用活性系数进行改善</a:t>
            </a:r>
            <a:endParaRPr kumimoji="0" lang="zh-CN" altLang="en-US" sz="2800" kern="1200" cap="none" spc="0" normalizeH="0" baseline="0" noProof="0" dirty="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dirty="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rPr>
              <a:t>搬运评价</a:t>
            </a:r>
            <a:endParaRPr kumimoji="0" lang="zh-CN" altLang="en-US" sz="2800" kern="1200" cap="none" spc="0" normalizeH="0" baseline="0" noProof="0" dirty="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dirty="0" smtClean="0">
                <a:latin typeface="楷体_GB2312" pitchFamily="49" charset="-122"/>
                <a:ea typeface="楷体_GB2312" pitchFamily="49" charset="-122"/>
                <a:cs typeface="+mn-cs"/>
              </a:rPr>
              <a:t>分5个级（物品放置状态对搬运的影响）</a:t>
            </a:r>
            <a:endParaRPr kumimoji="0" lang="zh-CN" altLang="en-US" sz="2800" kern="1200" cap="none" spc="0" normalizeH="0" baseline="0" noProof="0" dirty="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dirty="0" smtClean="0">
                <a:latin typeface="楷体_GB2312" pitchFamily="49" charset="-122"/>
                <a:ea typeface="楷体_GB2312" pitchFamily="49" charset="-122"/>
                <a:cs typeface="+mn-cs"/>
              </a:rPr>
              <a:t>活性系数越低越不灵活</a:t>
            </a:r>
            <a:endParaRPr kumimoji="0" lang="zh-CN" altLang="en-US" sz="2800" kern="1200" cap="none" spc="0" normalizeH="0" baseline="0" noProof="0" dirty="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dirty="0" smtClean="0">
                <a:latin typeface="楷体_GB2312" pitchFamily="49" charset="-122"/>
                <a:ea typeface="楷体_GB2312" pitchFamily="49" charset="-122"/>
                <a:cs typeface="+mn-cs"/>
              </a:rPr>
              <a:t>公式：平均活性系数=活性系数/搬运数</a:t>
            </a:r>
            <a:endParaRPr kumimoji="0" lang="zh-CN" altLang="en-US" sz="2800" kern="1200" cap="none" spc="0" normalizeH="0" baseline="0" noProof="0" dirty="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dirty="0" smtClean="0">
              <a:latin typeface="楷体_GB2312" pitchFamily="49" charset="-122"/>
              <a:ea typeface="楷体_GB2312" pitchFamily="49" charset="-122"/>
              <a:cs typeface="+mn-cs"/>
            </a:endParaRPr>
          </a:p>
        </p:txBody>
      </p:sp>
      <p:pic>
        <p:nvPicPr>
          <p:cNvPr id="78853" name="Picture 11" descr="0013">
            <a:hlinkClick r:id="rId2" action="ppaction://hlinksldjump"/>
          </p:cNvPr>
          <p:cNvPicPr>
            <a:picLocks noChangeAspect="1"/>
          </p:cNvPicPr>
          <p:nvPr/>
        </p:nvPicPr>
        <p:blipFill>
          <a:blip r:embed="rId3"/>
          <a:stretch>
            <a:fillRect/>
          </a:stretch>
        </p:blipFill>
        <p:spPr>
          <a:xfrm>
            <a:off x="323850" y="6021388"/>
            <a:ext cx="647700" cy="6175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0-#ppt_w/2"/>
                                          </p:val>
                                        </p:tav>
                                        <p:tav tm="100000">
                                          <p:val>
                                            <p:strVal val="#ppt_x"/>
                                          </p:val>
                                        </p:tav>
                                      </p:tavLst>
                                    </p:anim>
                                    <p:anim calcmode="lin" valueType="num">
                                      <p:cBhvr additive="base">
                                        <p:cTn id="8" dur="500" fill="hold"/>
                                        <p:tgtEl>
                                          <p:spTgt spid="788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8852">
                                            <p:txEl>
                                              <p:charRg st="0" end="5"/>
                                            </p:txEl>
                                          </p:spTgt>
                                        </p:tgtEl>
                                        <p:attrNameLst>
                                          <p:attrName>style.visibility</p:attrName>
                                        </p:attrNameLst>
                                      </p:cBhvr>
                                      <p:to>
                                        <p:strVal val="visible"/>
                                      </p:to>
                                    </p:set>
                                    <p:animEffect transition="in" filter="slide(fromRight)">
                                      <p:cBhvr>
                                        <p:cTn id="13" dur="500"/>
                                        <p:tgtEl>
                                          <p:spTgt spid="78852">
                                            <p:txEl>
                                              <p:charRg st="0"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78852">
                                            <p:txEl>
                                              <p:charRg st="5" end="16"/>
                                            </p:txEl>
                                          </p:spTgt>
                                        </p:tgtEl>
                                        <p:attrNameLst>
                                          <p:attrName>style.visibility</p:attrName>
                                        </p:attrNameLst>
                                      </p:cBhvr>
                                      <p:to>
                                        <p:strVal val="visible"/>
                                      </p:to>
                                    </p:set>
                                    <p:animEffect transition="in" filter="slide(fromRight)">
                                      <p:cBhvr>
                                        <p:cTn id="18" dur="500"/>
                                        <p:tgtEl>
                                          <p:spTgt spid="78852">
                                            <p:txEl>
                                              <p:charRg st="5" end="1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8852">
                                            <p:txEl>
                                              <p:charRg st="17" end="22"/>
                                            </p:txEl>
                                          </p:spTgt>
                                        </p:tgtEl>
                                        <p:attrNameLst>
                                          <p:attrName>style.visibility</p:attrName>
                                        </p:attrNameLst>
                                      </p:cBhvr>
                                      <p:to>
                                        <p:strVal val="visible"/>
                                      </p:to>
                                    </p:set>
                                    <p:animEffect transition="in" filter="slide(fromRight)">
                                      <p:cBhvr>
                                        <p:cTn id="23" dur="500"/>
                                        <p:tgtEl>
                                          <p:spTgt spid="78852">
                                            <p:txEl>
                                              <p:charRg st="17" end="2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78852">
                                            <p:txEl>
                                              <p:charRg st="22" end="41"/>
                                            </p:txEl>
                                          </p:spTgt>
                                        </p:tgtEl>
                                        <p:attrNameLst>
                                          <p:attrName>style.visibility</p:attrName>
                                        </p:attrNameLst>
                                      </p:cBhvr>
                                      <p:to>
                                        <p:strVal val="visible"/>
                                      </p:to>
                                    </p:set>
                                    <p:animEffect transition="in" filter="slide(fromRight)">
                                      <p:cBhvr>
                                        <p:cTn id="28" dur="500"/>
                                        <p:tgtEl>
                                          <p:spTgt spid="78852">
                                            <p:txEl>
                                              <p:charRg st="22" end="4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78852">
                                            <p:txEl>
                                              <p:charRg st="41" end="52"/>
                                            </p:txEl>
                                          </p:spTgt>
                                        </p:tgtEl>
                                        <p:attrNameLst>
                                          <p:attrName>style.visibility</p:attrName>
                                        </p:attrNameLst>
                                      </p:cBhvr>
                                      <p:to>
                                        <p:strVal val="visible"/>
                                      </p:to>
                                    </p:set>
                                    <p:animEffect transition="in" filter="slide(fromRight)">
                                      <p:cBhvr>
                                        <p:cTn id="33" dur="500"/>
                                        <p:tgtEl>
                                          <p:spTgt spid="78852">
                                            <p:txEl>
                                              <p:charRg st="41" end="5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78852">
                                            <p:txEl>
                                              <p:charRg st="52" end="71"/>
                                            </p:txEl>
                                          </p:spTgt>
                                        </p:tgtEl>
                                        <p:attrNameLst>
                                          <p:attrName>style.visibility</p:attrName>
                                        </p:attrNameLst>
                                      </p:cBhvr>
                                      <p:to>
                                        <p:strVal val="visible"/>
                                      </p:to>
                                    </p:set>
                                    <p:animEffect transition="in" filter="slide(fromRight)">
                                      <p:cBhvr>
                                        <p:cTn id="38" dur="500"/>
                                        <p:tgtEl>
                                          <p:spTgt spid="78852">
                                            <p:txEl>
                                              <p:charRg st="52" end="7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8853"/>
                                        </p:tgtEl>
                                        <p:attrNameLst>
                                          <p:attrName>style.visibility</p:attrName>
                                        </p:attrNameLst>
                                      </p:cBhvr>
                                      <p:to>
                                        <p:strVal val="visible"/>
                                      </p:to>
                                    </p:set>
                                    <p:animEffect transition="in" filter="slide(fromBottom)">
                                      <p:cBhvr>
                                        <p:cTn id="43"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ldLvl="0" animBg="1"/>
      <p:bldP spid="7885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5" name="Text Box 9"/>
          <p:cNvSpPr txBox="1">
            <a:spLocks noChangeArrowheads="1"/>
          </p:cNvSpPr>
          <p:nvPr/>
        </p:nvSpPr>
        <p:spPr bwMode="auto">
          <a:xfrm>
            <a:off x="755650" y="1484313"/>
            <a:ext cx="8064500" cy="4552950"/>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搬运改善：</a:t>
            </a:r>
            <a:endPar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1.搬运距离</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2.一次搬运量</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3.搬运容器</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4.搬运人</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800" kern="1200" cap="none" spc="0" normalizeH="0" baseline="0" noProof="0" smtClean="0">
                <a:latin typeface="楷体_GB2312" pitchFamily="49" charset="-122"/>
                <a:ea typeface="楷体_GB2312" pitchFamily="49" charset="-122"/>
                <a:cs typeface="+mn-cs"/>
              </a:rPr>
              <a:t>5.搬运方式</a:t>
            </a: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4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sz="2800"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9875">
                                            <p:txEl>
                                              <p:charRg st="0" end="6"/>
                                            </p:txEl>
                                          </p:spTgt>
                                        </p:tgtEl>
                                        <p:attrNameLst>
                                          <p:attrName>style.visibility</p:attrName>
                                        </p:attrNameLst>
                                      </p:cBhvr>
                                      <p:to>
                                        <p:strVal val="visible"/>
                                      </p:to>
                                    </p:set>
                                    <p:animEffect transition="in" filter="slide(fromRight)">
                                      <p:cBhvr>
                                        <p:cTn id="7" dur="500"/>
                                        <p:tgtEl>
                                          <p:spTgt spid="79875">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9875">
                                            <p:txEl>
                                              <p:charRg st="7" end="14"/>
                                            </p:txEl>
                                          </p:spTgt>
                                        </p:tgtEl>
                                        <p:attrNameLst>
                                          <p:attrName>style.visibility</p:attrName>
                                        </p:attrNameLst>
                                      </p:cBhvr>
                                      <p:to>
                                        <p:strVal val="visible"/>
                                      </p:to>
                                    </p:set>
                                    <p:animEffect transition="in" filter="slide(fromRight)">
                                      <p:cBhvr>
                                        <p:cTn id="12" dur="500"/>
                                        <p:tgtEl>
                                          <p:spTgt spid="79875">
                                            <p:txEl>
                                              <p:charRg st="7"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79875">
                                            <p:txEl>
                                              <p:charRg st="14" end="22"/>
                                            </p:txEl>
                                          </p:spTgt>
                                        </p:tgtEl>
                                        <p:attrNameLst>
                                          <p:attrName>style.visibility</p:attrName>
                                        </p:attrNameLst>
                                      </p:cBhvr>
                                      <p:to>
                                        <p:strVal val="visible"/>
                                      </p:to>
                                    </p:set>
                                    <p:animEffect transition="in" filter="slide(fromRight)">
                                      <p:cBhvr>
                                        <p:cTn id="17" dur="500"/>
                                        <p:tgtEl>
                                          <p:spTgt spid="79875">
                                            <p:txEl>
                                              <p:charRg st="14" end="2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79875">
                                            <p:txEl>
                                              <p:charRg st="22" end="29"/>
                                            </p:txEl>
                                          </p:spTgt>
                                        </p:tgtEl>
                                        <p:attrNameLst>
                                          <p:attrName>style.visibility</p:attrName>
                                        </p:attrNameLst>
                                      </p:cBhvr>
                                      <p:to>
                                        <p:strVal val="visible"/>
                                      </p:to>
                                    </p:set>
                                    <p:animEffect transition="in" filter="slide(fromRight)">
                                      <p:cBhvr>
                                        <p:cTn id="22" dur="500"/>
                                        <p:tgtEl>
                                          <p:spTgt spid="79875">
                                            <p:txEl>
                                              <p:charRg st="22" end="2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79875">
                                            <p:txEl>
                                              <p:charRg st="29" end="35"/>
                                            </p:txEl>
                                          </p:spTgt>
                                        </p:tgtEl>
                                        <p:attrNameLst>
                                          <p:attrName>style.visibility</p:attrName>
                                        </p:attrNameLst>
                                      </p:cBhvr>
                                      <p:to>
                                        <p:strVal val="visible"/>
                                      </p:to>
                                    </p:set>
                                    <p:animEffect transition="in" filter="slide(fromRight)">
                                      <p:cBhvr>
                                        <p:cTn id="27" dur="500"/>
                                        <p:tgtEl>
                                          <p:spTgt spid="79875">
                                            <p:txEl>
                                              <p:charRg st="29" end="3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79875">
                                            <p:txEl>
                                              <p:charRg st="35" end="42"/>
                                            </p:txEl>
                                          </p:spTgt>
                                        </p:tgtEl>
                                        <p:attrNameLst>
                                          <p:attrName>style.visibility</p:attrName>
                                        </p:attrNameLst>
                                      </p:cBhvr>
                                      <p:to>
                                        <p:strVal val="visible"/>
                                      </p:to>
                                    </p:set>
                                    <p:animEffect transition="in" filter="slide(fromRight)">
                                      <p:cBhvr>
                                        <p:cTn id="32" dur="500"/>
                                        <p:tgtEl>
                                          <p:spTgt spid="79875">
                                            <p:txEl>
                                              <p:charRg st="35"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Box 1"/>
          <p:cNvSpPr txBox="1"/>
          <p:nvPr/>
        </p:nvSpPr>
        <p:spPr>
          <a:xfrm>
            <a:off x="357188" y="714375"/>
            <a:ext cx="4822825" cy="646113"/>
          </a:xfrm>
          <a:prstGeom prst="rect">
            <a:avLst/>
          </a:prstGeom>
          <a:noFill/>
          <a:ln w="9525">
            <a:noFill/>
          </a:ln>
        </p:spPr>
        <p:txBody>
          <a:bodyPr wrap="none">
            <a:spAutoFit/>
          </a:bodyPr>
          <a:p>
            <a:r>
              <a:rPr lang="en-US" altLang="zh-CN" sz="3600" dirty="0">
                <a:latin typeface="楷体_GB2312" pitchFamily="49" charset="-122"/>
              </a:rPr>
              <a:t>201503</a:t>
            </a:r>
            <a:r>
              <a:rPr lang="zh-CN" altLang="en-US" sz="3600" dirty="0">
                <a:latin typeface="楷体_GB2312" pitchFamily="49" charset="-122"/>
              </a:rPr>
              <a:t>包材一重新布局</a:t>
            </a:r>
            <a:endParaRPr lang="zh-CN" altLang="en-US" sz="3600" dirty="0">
              <a:latin typeface="楷体_GB2312" pitchFamily="49" charset="-122"/>
            </a:endParaRPr>
          </a:p>
        </p:txBody>
      </p:sp>
      <p:sp>
        <p:nvSpPr>
          <p:cNvPr id="49155" name="TextBox 2"/>
          <p:cNvSpPr txBox="1"/>
          <p:nvPr/>
        </p:nvSpPr>
        <p:spPr>
          <a:xfrm>
            <a:off x="500063" y="1285875"/>
            <a:ext cx="6429375" cy="5694363"/>
          </a:xfrm>
          <a:prstGeom prst="rect">
            <a:avLst/>
          </a:prstGeom>
          <a:noFill/>
          <a:ln w="9525">
            <a:noFill/>
          </a:ln>
        </p:spPr>
        <p:txBody>
          <a:bodyPr>
            <a:spAutoFit/>
          </a:bodyPr>
          <a:p>
            <a:pPr algn="l"/>
            <a:r>
              <a:rPr lang="zh-CN" altLang="en-US" sz="2800" dirty="0">
                <a:latin typeface="楷体_GB2312" pitchFamily="49" charset="-122"/>
              </a:rPr>
              <a:t>考虑因素：物流、人流、信息流、现场管理和可视化便捷性、动力、采光通风、安全环保、存储区、通道和维修便利、产线平衡、成本、弹性</a:t>
            </a:r>
            <a:endParaRPr lang="en-US" altLang="zh-CN" sz="2800" dirty="0">
              <a:latin typeface="楷体_GB2312" pitchFamily="49" charset="-122"/>
            </a:endParaRPr>
          </a:p>
          <a:p>
            <a:pPr algn="l"/>
            <a:endParaRPr lang="en-US" altLang="zh-CN" sz="2800" dirty="0">
              <a:latin typeface="楷体_GB2312" pitchFamily="49" charset="-122"/>
            </a:endParaRPr>
          </a:p>
          <a:p>
            <a:pPr algn="l"/>
            <a:r>
              <a:rPr lang="en-US" altLang="zh-CN" sz="2800" dirty="0">
                <a:latin typeface="楷体_GB2312" pitchFamily="49" charset="-122"/>
              </a:rPr>
              <a:t>1.</a:t>
            </a:r>
            <a:r>
              <a:rPr lang="zh-CN" altLang="en-US" sz="2800" dirty="0">
                <a:latin typeface="楷体_GB2312" pitchFamily="49" charset="-122"/>
              </a:rPr>
              <a:t>识别现有布局的不合理之处；</a:t>
            </a:r>
            <a:endParaRPr lang="en-US" altLang="zh-CN" sz="2800" dirty="0">
              <a:latin typeface="楷体_GB2312" pitchFamily="49" charset="-122"/>
            </a:endParaRPr>
          </a:p>
          <a:p>
            <a:pPr algn="l"/>
            <a:r>
              <a:rPr lang="en-US" altLang="zh-CN" sz="2800" dirty="0">
                <a:latin typeface="楷体_GB2312" pitchFamily="49" charset="-122"/>
              </a:rPr>
              <a:t>2.</a:t>
            </a:r>
            <a:r>
              <a:rPr lang="zh-CN" altLang="en-US" sz="2800" dirty="0">
                <a:latin typeface="楷体_GB2312" pitchFamily="49" charset="-122"/>
              </a:rPr>
              <a:t>确定布局总体思路；</a:t>
            </a:r>
            <a:endParaRPr lang="en-US" altLang="zh-CN" sz="2800" dirty="0">
              <a:latin typeface="楷体_GB2312" pitchFamily="49" charset="-122"/>
            </a:endParaRPr>
          </a:p>
          <a:p>
            <a:pPr algn="l"/>
            <a:r>
              <a:rPr lang="en-US" altLang="zh-CN" sz="2800" dirty="0">
                <a:latin typeface="楷体_GB2312" pitchFamily="49" charset="-122"/>
              </a:rPr>
              <a:t>3.</a:t>
            </a:r>
            <a:r>
              <a:rPr lang="zh-CN" altLang="en-US" sz="2800" dirty="0">
                <a:latin typeface="楷体_GB2312" pitchFamily="49" charset="-122"/>
              </a:rPr>
              <a:t>空间和设备尺寸参数；</a:t>
            </a:r>
            <a:endParaRPr lang="en-US" altLang="zh-CN" sz="2800" dirty="0">
              <a:latin typeface="楷体_GB2312" pitchFamily="49" charset="-122"/>
            </a:endParaRPr>
          </a:p>
          <a:p>
            <a:pPr algn="l"/>
            <a:r>
              <a:rPr lang="en-US" altLang="zh-CN" sz="2800" dirty="0">
                <a:latin typeface="楷体_GB2312" pitchFamily="49" charset="-122"/>
              </a:rPr>
              <a:t>4.</a:t>
            </a:r>
            <a:r>
              <a:rPr lang="zh-CN" altLang="en-US" sz="2800" dirty="0">
                <a:latin typeface="楷体_GB2312" pitchFamily="49" charset="-122"/>
              </a:rPr>
              <a:t>沙盘模拟，面条图</a:t>
            </a:r>
            <a:endParaRPr lang="en-US" altLang="zh-CN" sz="2800" dirty="0">
              <a:latin typeface="楷体_GB2312" pitchFamily="49" charset="-122"/>
            </a:endParaRPr>
          </a:p>
          <a:p>
            <a:pPr algn="l"/>
            <a:r>
              <a:rPr lang="en-US" altLang="zh-CN" sz="2800" dirty="0">
                <a:latin typeface="楷体_GB2312" pitchFamily="49" charset="-122"/>
              </a:rPr>
              <a:t>5.</a:t>
            </a:r>
            <a:r>
              <a:rPr lang="zh-CN" altLang="en-US" sz="2800" dirty="0">
                <a:latin typeface="楷体_GB2312" pitchFamily="49" charset="-122"/>
              </a:rPr>
              <a:t>审查和完善；</a:t>
            </a:r>
            <a:endParaRPr lang="en-US" altLang="zh-CN" sz="2800" dirty="0">
              <a:latin typeface="楷体_GB2312" pitchFamily="49" charset="-122"/>
            </a:endParaRPr>
          </a:p>
          <a:p>
            <a:pPr algn="l"/>
            <a:r>
              <a:rPr lang="en-US" altLang="zh-CN" sz="2800" dirty="0">
                <a:latin typeface="楷体_GB2312" pitchFamily="49" charset="-122"/>
              </a:rPr>
              <a:t>6.</a:t>
            </a:r>
            <a:r>
              <a:rPr lang="zh-CN" altLang="en-US" sz="2800" dirty="0">
                <a:latin typeface="楷体_GB2312" pitchFamily="49" charset="-122"/>
              </a:rPr>
              <a:t>准备工作：日程表、分类编号</a:t>
            </a:r>
            <a:endParaRPr lang="en-US" altLang="zh-CN" sz="2800" dirty="0">
              <a:latin typeface="楷体_GB2312" pitchFamily="49" charset="-122"/>
            </a:endParaRPr>
          </a:p>
          <a:p>
            <a:pPr algn="l"/>
            <a:r>
              <a:rPr lang="en-US" altLang="zh-CN" sz="2800" dirty="0">
                <a:latin typeface="楷体_GB2312" pitchFamily="49" charset="-122"/>
              </a:rPr>
              <a:t>7.</a:t>
            </a:r>
            <a:r>
              <a:rPr lang="zh-CN" altLang="en-US" sz="2800" dirty="0">
                <a:latin typeface="楷体_GB2312" pitchFamily="49" charset="-122"/>
              </a:rPr>
              <a:t>方案实施；</a:t>
            </a:r>
            <a:endParaRPr lang="en-US" altLang="zh-CN" sz="2800" dirty="0">
              <a:latin typeface="楷体_GB2312" pitchFamily="49" charset="-122"/>
            </a:endParaRPr>
          </a:p>
          <a:p>
            <a:pPr algn="l"/>
            <a:endParaRPr lang="zh-CN" altLang="en-US" sz="2800" dirty="0">
              <a:latin typeface="楷体_GB2312" pitchFamily="49" charset="-122"/>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9" name="Text Box 9"/>
          <p:cNvSpPr txBox="1"/>
          <p:nvPr/>
        </p:nvSpPr>
        <p:spPr>
          <a:xfrm>
            <a:off x="827088" y="2276475"/>
            <a:ext cx="8066087" cy="2014538"/>
          </a:xfrm>
          <a:prstGeom prst="rect">
            <a:avLst/>
          </a:prstGeom>
          <a:noFill/>
          <a:ln w="9525">
            <a:noFill/>
          </a:ln>
        </p:spPr>
        <p:txBody>
          <a:bodyPr>
            <a:spAutoFit/>
          </a:bodyPr>
          <a:p>
            <a:pPr algn="l" eaLnBrk="1" hangingPunct="1">
              <a:spcBef>
                <a:spcPct val="5000"/>
              </a:spcBef>
              <a:spcAft>
                <a:spcPct val="5000"/>
              </a:spcAft>
              <a:buClr>
                <a:schemeClr val="hlink"/>
              </a:buClr>
              <a:buFont typeface="Wingdings" panose="05000000000000000000" pitchFamily="2" charset="2"/>
            </a:pPr>
            <a:r>
              <a:rPr lang="zh-CN" altLang="en-US" sz="10000" dirty="0">
                <a:latin typeface="楷体_GB2312" pitchFamily="49" charset="-122"/>
              </a:rPr>
              <a:t>End Thanks~</a:t>
            </a:r>
            <a:endParaRPr lang="zh-CN" altLang="en-US" sz="10000" dirty="0">
              <a:latin typeface="楷体_GB2312" pitchFamily="49" charset="-122"/>
            </a:endParaRPr>
          </a:p>
          <a:p>
            <a:pPr algn="l" eaLnBrk="1" hangingPunct="1">
              <a:spcBef>
                <a:spcPct val="5000"/>
              </a:spcBef>
              <a:spcAft>
                <a:spcPct val="5000"/>
              </a:spcAft>
              <a:buClr>
                <a:schemeClr val="hlink"/>
              </a:buClr>
              <a:buFont typeface="Wingdings" panose="05000000000000000000" pitchFamily="2" charset="2"/>
            </a:pPr>
            <a:endParaRPr lang="zh-CN" altLang="en-US" dirty="0">
              <a:latin typeface="楷体_GB2312" pitchFamily="49"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p:cNvSpPr>
          <p:nvPr>
            <p:ph type="title"/>
          </p:nvPr>
        </p:nvSpPr>
        <p:spPr>
          <a:xfrm>
            <a:off x="609600" y="304800"/>
            <a:ext cx="8686800" cy="914400"/>
          </a:xfrm>
          <a:ln/>
        </p:spPr>
        <p:txBody>
          <a:bodyPr vert="horz" wrap="square" lIns="91440" tIns="45720" rIns="91440" bIns="45720" anchor="ctr" anchorCtr="0"/>
          <a:p>
            <a:r>
              <a:rPr lang="zh-CN" altLang="en-US" sz="3200" dirty="0">
                <a:solidFill>
                  <a:srgbClr val="2417CD"/>
                </a:solidFill>
              </a:rPr>
              <a:t>★生产过程中浪费的种类</a:t>
            </a:r>
            <a:r>
              <a:rPr lang="en-US" altLang="zh-CN" sz="3200" dirty="0">
                <a:solidFill>
                  <a:srgbClr val="2417CD"/>
                </a:solidFill>
              </a:rPr>
              <a:t>…..</a:t>
            </a:r>
            <a:r>
              <a:rPr lang="zh-CN" altLang="en-US" sz="3200" dirty="0">
                <a:solidFill>
                  <a:srgbClr val="2417CD"/>
                </a:solidFill>
              </a:rPr>
              <a:t>消除</a:t>
            </a:r>
            <a:r>
              <a:rPr lang="en-US" altLang="zh-CN" sz="3200" dirty="0">
                <a:solidFill>
                  <a:srgbClr val="2417CD"/>
                </a:solidFill>
              </a:rPr>
              <a:t>7</a:t>
            </a:r>
            <a:r>
              <a:rPr lang="zh-CN" altLang="en-US" sz="3200" dirty="0">
                <a:solidFill>
                  <a:srgbClr val="2417CD"/>
                </a:solidFill>
              </a:rPr>
              <a:t>大浪费</a:t>
            </a:r>
            <a:endParaRPr lang="zh-CN" altLang="en-US" sz="3200" dirty="0">
              <a:solidFill>
                <a:srgbClr val="2417CD"/>
              </a:solidFill>
            </a:endParaRPr>
          </a:p>
        </p:txBody>
      </p:sp>
      <p:sp>
        <p:nvSpPr>
          <p:cNvPr id="9219" name="AutoShape 3"/>
          <p:cNvSpPr/>
          <p:nvPr/>
        </p:nvSpPr>
        <p:spPr>
          <a:xfrm>
            <a:off x="1219200" y="1447800"/>
            <a:ext cx="1981200" cy="6096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r>
              <a:rPr lang="zh-CN" altLang="en-US" b="0" dirty="0">
                <a:latin typeface="楷体_GB2312" pitchFamily="49" charset="-122"/>
              </a:rPr>
              <a:t>浪费类型</a:t>
            </a:r>
            <a:endParaRPr lang="zh-CN" altLang="en-US" b="0" dirty="0">
              <a:latin typeface="楷体_GB2312" pitchFamily="49" charset="-122"/>
            </a:endParaRPr>
          </a:p>
        </p:txBody>
      </p:sp>
      <p:sp>
        <p:nvSpPr>
          <p:cNvPr id="9220" name="Rectangle 4"/>
          <p:cNvSpPr/>
          <p:nvPr/>
        </p:nvSpPr>
        <p:spPr>
          <a:xfrm>
            <a:off x="990600" y="22098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①</a:t>
            </a:r>
            <a:endParaRPr lang="zh-CN" altLang="en-US" sz="2400" b="0" dirty="0">
              <a:latin typeface="楷体_GB2312" pitchFamily="49" charset="-122"/>
            </a:endParaRPr>
          </a:p>
        </p:txBody>
      </p:sp>
      <p:sp>
        <p:nvSpPr>
          <p:cNvPr id="9221" name="Rectangle 5"/>
          <p:cNvSpPr/>
          <p:nvPr/>
        </p:nvSpPr>
        <p:spPr>
          <a:xfrm>
            <a:off x="990600" y="59436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⑦</a:t>
            </a:r>
            <a:endParaRPr lang="zh-CN" altLang="en-US" sz="2400" b="0" dirty="0">
              <a:latin typeface="楷体_GB2312" pitchFamily="49" charset="-122"/>
            </a:endParaRPr>
          </a:p>
        </p:txBody>
      </p:sp>
      <p:sp>
        <p:nvSpPr>
          <p:cNvPr id="9222" name="Rectangle 6"/>
          <p:cNvSpPr/>
          <p:nvPr/>
        </p:nvSpPr>
        <p:spPr>
          <a:xfrm>
            <a:off x="990600" y="34290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③</a:t>
            </a:r>
            <a:endParaRPr lang="zh-CN" altLang="en-US" sz="2400" b="0" dirty="0">
              <a:latin typeface="楷体_GB2312" pitchFamily="49" charset="-122"/>
            </a:endParaRPr>
          </a:p>
        </p:txBody>
      </p:sp>
      <p:sp>
        <p:nvSpPr>
          <p:cNvPr id="9223" name="Rectangle 7"/>
          <p:cNvSpPr/>
          <p:nvPr/>
        </p:nvSpPr>
        <p:spPr>
          <a:xfrm>
            <a:off x="990600" y="28194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②</a:t>
            </a:r>
            <a:endParaRPr lang="zh-CN" altLang="en-US" sz="2400" b="0" dirty="0">
              <a:latin typeface="楷体_GB2312" pitchFamily="49" charset="-122"/>
            </a:endParaRPr>
          </a:p>
        </p:txBody>
      </p:sp>
      <p:sp>
        <p:nvSpPr>
          <p:cNvPr id="9224" name="Rectangle 8"/>
          <p:cNvSpPr/>
          <p:nvPr/>
        </p:nvSpPr>
        <p:spPr>
          <a:xfrm>
            <a:off x="990600" y="52578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⑥</a:t>
            </a:r>
            <a:endParaRPr lang="zh-CN" altLang="en-US" sz="2400" b="0" dirty="0">
              <a:latin typeface="楷体_GB2312" pitchFamily="49" charset="-122"/>
            </a:endParaRPr>
          </a:p>
        </p:txBody>
      </p:sp>
      <p:sp>
        <p:nvSpPr>
          <p:cNvPr id="9225" name="Rectangle 9"/>
          <p:cNvSpPr/>
          <p:nvPr/>
        </p:nvSpPr>
        <p:spPr>
          <a:xfrm>
            <a:off x="990600" y="40386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④</a:t>
            </a:r>
            <a:endParaRPr lang="zh-CN" altLang="en-US" sz="2400" b="0" dirty="0">
              <a:latin typeface="楷体_GB2312" pitchFamily="49" charset="-122"/>
            </a:endParaRPr>
          </a:p>
        </p:txBody>
      </p:sp>
      <p:sp>
        <p:nvSpPr>
          <p:cNvPr id="9226" name="Rectangle 10"/>
          <p:cNvSpPr/>
          <p:nvPr/>
        </p:nvSpPr>
        <p:spPr>
          <a:xfrm>
            <a:off x="990600" y="46482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sz="2400" b="0" dirty="0">
                <a:latin typeface="楷体_GB2312" pitchFamily="49" charset="-122"/>
              </a:rPr>
              <a:t>⑤</a:t>
            </a:r>
            <a:endParaRPr lang="zh-CN" altLang="en-US" sz="2400" b="0" dirty="0">
              <a:latin typeface="楷体_GB2312" pitchFamily="49" charset="-122"/>
            </a:endParaRPr>
          </a:p>
        </p:txBody>
      </p:sp>
      <p:sp>
        <p:nvSpPr>
          <p:cNvPr id="9227" name="AutoShape 11"/>
          <p:cNvSpPr/>
          <p:nvPr/>
        </p:nvSpPr>
        <p:spPr>
          <a:xfrm>
            <a:off x="4038600" y="23622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9228" name="AutoShape 12"/>
          <p:cNvSpPr/>
          <p:nvPr/>
        </p:nvSpPr>
        <p:spPr>
          <a:xfrm>
            <a:off x="4038600" y="30480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9229" name="AutoShape 13"/>
          <p:cNvSpPr/>
          <p:nvPr/>
        </p:nvSpPr>
        <p:spPr>
          <a:xfrm>
            <a:off x="4038600" y="42672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9230" name="AutoShape 14"/>
          <p:cNvSpPr/>
          <p:nvPr/>
        </p:nvSpPr>
        <p:spPr>
          <a:xfrm>
            <a:off x="4038600" y="36576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9231" name="AutoShape 15"/>
          <p:cNvSpPr/>
          <p:nvPr/>
        </p:nvSpPr>
        <p:spPr>
          <a:xfrm>
            <a:off x="4038600" y="48768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9232" name="AutoShape 16"/>
          <p:cNvSpPr/>
          <p:nvPr/>
        </p:nvSpPr>
        <p:spPr>
          <a:xfrm>
            <a:off x="4038600" y="54864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9233" name="AutoShape 17"/>
          <p:cNvSpPr/>
          <p:nvPr/>
        </p:nvSpPr>
        <p:spPr>
          <a:xfrm>
            <a:off x="4038600" y="61722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楷体_GB2312" pitchFamily="49" charset="-122"/>
            </a:endParaRPr>
          </a:p>
        </p:txBody>
      </p:sp>
      <p:sp>
        <p:nvSpPr>
          <p:cNvPr id="9234" name="AutoShape 18"/>
          <p:cNvSpPr/>
          <p:nvPr/>
        </p:nvSpPr>
        <p:spPr>
          <a:xfrm>
            <a:off x="5715000" y="1447800"/>
            <a:ext cx="1981200" cy="6096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r>
              <a:rPr lang="zh-CN" altLang="en-US" b="0" dirty="0">
                <a:solidFill>
                  <a:srgbClr val="FF0000"/>
                </a:solidFill>
                <a:latin typeface="楷体_GB2312" pitchFamily="49" charset="-122"/>
              </a:rPr>
              <a:t>浪费类型</a:t>
            </a:r>
            <a:endParaRPr lang="zh-CN" altLang="en-US" b="0" dirty="0">
              <a:solidFill>
                <a:srgbClr val="FF0000"/>
              </a:solidFill>
              <a:latin typeface="楷体_GB2312" pitchFamily="49" charset="-122"/>
            </a:endParaRPr>
          </a:p>
        </p:txBody>
      </p:sp>
      <p:sp>
        <p:nvSpPr>
          <p:cNvPr id="9235" name="Rectangle 19"/>
          <p:cNvSpPr/>
          <p:nvPr/>
        </p:nvSpPr>
        <p:spPr>
          <a:xfrm>
            <a:off x="5486400" y="22098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solidFill>
                  <a:srgbClr val="FF0000"/>
                </a:solidFill>
                <a:latin typeface="楷体_GB2312" pitchFamily="49" charset="-122"/>
              </a:rPr>
              <a:t>过多制作的浪费</a:t>
            </a:r>
            <a:endParaRPr lang="zh-CN" altLang="en-US" b="0" dirty="0">
              <a:solidFill>
                <a:srgbClr val="FF0000"/>
              </a:solidFill>
              <a:latin typeface="楷体_GB2312" pitchFamily="49" charset="-122"/>
            </a:endParaRPr>
          </a:p>
        </p:txBody>
      </p:sp>
      <p:sp>
        <p:nvSpPr>
          <p:cNvPr id="9236" name="Rectangle 20"/>
          <p:cNvSpPr/>
          <p:nvPr/>
        </p:nvSpPr>
        <p:spPr>
          <a:xfrm>
            <a:off x="5486400" y="59436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solidFill>
                  <a:srgbClr val="FF0000"/>
                </a:solidFill>
                <a:latin typeface="楷体_GB2312" pitchFamily="49" charset="-122"/>
              </a:rPr>
              <a:t>不良修理的浪费</a:t>
            </a:r>
            <a:endParaRPr lang="zh-CN" altLang="en-US" b="0" dirty="0">
              <a:solidFill>
                <a:srgbClr val="FF0000"/>
              </a:solidFill>
              <a:latin typeface="楷体_GB2312" pitchFamily="49" charset="-122"/>
            </a:endParaRPr>
          </a:p>
        </p:txBody>
      </p:sp>
      <p:sp>
        <p:nvSpPr>
          <p:cNvPr id="9237" name="Rectangle 21"/>
          <p:cNvSpPr/>
          <p:nvPr/>
        </p:nvSpPr>
        <p:spPr>
          <a:xfrm>
            <a:off x="5486400" y="34290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solidFill>
                  <a:srgbClr val="FF0000"/>
                </a:solidFill>
                <a:latin typeface="楷体_GB2312" pitchFamily="49" charset="-122"/>
              </a:rPr>
              <a:t>等待的浪费</a:t>
            </a:r>
            <a:endParaRPr lang="zh-CN" altLang="en-US" b="0" dirty="0">
              <a:solidFill>
                <a:srgbClr val="FF0000"/>
              </a:solidFill>
              <a:latin typeface="楷体_GB2312" pitchFamily="49" charset="-122"/>
            </a:endParaRPr>
          </a:p>
        </p:txBody>
      </p:sp>
      <p:sp>
        <p:nvSpPr>
          <p:cNvPr id="9238" name="Rectangle 22"/>
          <p:cNvSpPr/>
          <p:nvPr/>
        </p:nvSpPr>
        <p:spPr>
          <a:xfrm>
            <a:off x="5486400" y="28194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solidFill>
                  <a:srgbClr val="FF0000"/>
                </a:solidFill>
                <a:latin typeface="楷体_GB2312" pitchFamily="49" charset="-122"/>
              </a:rPr>
              <a:t>在库的浪费</a:t>
            </a:r>
            <a:endParaRPr lang="zh-CN" altLang="en-US" b="0" dirty="0">
              <a:solidFill>
                <a:srgbClr val="FF0000"/>
              </a:solidFill>
              <a:latin typeface="楷体_GB2312" pitchFamily="49" charset="-122"/>
            </a:endParaRPr>
          </a:p>
        </p:txBody>
      </p:sp>
      <p:sp>
        <p:nvSpPr>
          <p:cNvPr id="9239" name="Rectangle 23"/>
          <p:cNvSpPr/>
          <p:nvPr/>
        </p:nvSpPr>
        <p:spPr>
          <a:xfrm>
            <a:off x="5486400" y="52578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solidFill>
                  <a:srgbClr val="FF0000"/>
                </a:solidFill>
                <a:latin typeface="楷体_GB2312" pitchFamily="49" charset="-122"/>
              </a:rPr>
              <a:t>动作的浪费</a:t>
            </a:r>
            <a:endParaRPr lang="zh-CN" altLang="en-US" b="0" dirty="0">
              <a:solidFill>
                <a:srgbClr val="FF0000"/>
              </a:solidFill>
              <a:latin typeface="楷体_GB2312" pitchFamily="49" charset="-122"/>
            </a:endParaRPr>
          </a:p>
        </p:txBody>
      </p:sp>
      <p:sp>
        <p:nvSpPr>
          <p:cNvPr id="9240" name="Rectangle 24"/>
          <p:cNvSpPr/>
          <p:nvPr/>
        </p:nvSpPr>
        <p:spPr>
          <a:xfrm>
            <a:off x="5486400" y="40386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solidFill>
                  <a:srgbClr val="FF0000"/>
                </a:solidFill>
                <a:latin typeface="楷体_GB2312" pitchFamily="49" charset="-122"/>
              </a:rPr>
              <a:t>搬运的浪费</a:t>
            </a:r>
            <a:endParaRPr lang="zh-CN" altLang="en-US" b="0" dirty="0">
              <a:solidFill>
                <a:srgbClr val="FF0000"/>
              </a:solidFill>
              <a:latin typeface="楷体_GB2312" pitchFamily="49" charset="-122"/>
            </a:endParaRPr>
          </a:p>
        </p:txBody>
      </p:sp>
      <p:sp>
        <p:nvSpPr>
          <p:cNvPr id="9241" name="Rectangle 25"/>
          <p:cNvSpPr/>
          <p:nvPr/>
        </p:nvSpPr>
        <p:spPr>
          <a:xfrm>
            <a:off x="5486400" y="4648200"/>
            <a:ext cx="24384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b="0" dirty="0">
                <a:solidFill>
                  <a:srgbClr val="FF0000"/>
                </a:solidFill>
                <a:latin typeface="楷体_GB2312" pitchFamily="49" charset="-122"/>
              </a:rPr>
              <a:t>加工的浪费</a:t>
            </a:r>
            <a:endParaRPr lang="zh-CN" altLang="en-US" b="0" dirty="0">
              <a:solidFill>
                <a:srgbClr val="FF0000"/>
              </a:solidFill>
              <a:latin typeface="楷体_GB2312" pitchFamily="49"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Rectangle 2" descr="宽上对角线"/>
          <p:cNvSpPr>
            <a:spLocks noGrp="1" noChangeArrowheads="1"/>
          </p:cNvSpPr>
          <p:nvPr>
            <p:ph type="title" idx="4294967295"/>
          </p:nvPr>
        </p:nvSpPr>
        <p:spPr>
          <a:xfrm>
            <a:off x="1116013" y="1123950"/>
            <a:ext cx="6840538" cy="936625"/>
          </a:xfrm>
          <a:blipFill dpi="0" rotWithShape="0">
            <a:blip r:embed="rId1"/>
            <a:srcRect/>
            <a:tile tx="0" ty="0" sx="100000" sy="100000" flip="none" algn="tl"/>
          </a:blipFill>
          <a:ln w="28575">
            <a:solidFill>
              <a:schemeClr val="hlink"/>
            </a:solidFill>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defRPr/>
            </a:pPr>
            <a:r>
              <a:rPr kumimoji="0" lang="zh-CN" altLang="en-US" sz="4800" b="1" i="1" u="none" strike="noStrike" kern="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j-cs"/>
              </a:rPr>
              <a:t>第一节、生产线布局</a:t>
            </a:r>
            <a:endParaRPr kumimoji="0" lang="zh-CN" altLang="en-US" sz="4800" b="1" i="1" u="none" strike="noStrike" kern="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j-cs"/>
            </a:endParaRPr>
          </a:p>
        </p:txBody>
      </p:sp>
      <p:pic>
        <p:nvPicPr>
          <p:cNvPr id="43012" name="Picture 11" descr="0013">
            <a:hlinkClick r:id="rId2" action="ppaction://hlinksldjump"/>
          </p:cNvPr>
          <p:cNvPicPr>
            <a:picLocks noChangeAspect="1"/>
          </p:cNvPicPr>
          <p:nvPr/>
        </p:nvPicPr>
        <p:blipFill>
          <a:blip r:embed="rId3"/>
          <a:stretch>
            <a:fillRect/>
          </a:stretch>
        </p:blipFill>
        <p:spPr>
          <a:xfrm>
            <a:off x="323850" y="6021388"/>
            <a:ext cx="647700" cy="617537"/>
          </a:xfrm>
          <a:prstGeom prst="rect">
            <a:avLst/>
          </a:prstGeom>
          <a:noFill/>
          <a:ln w="9525">
            <a:noFill/>
          </a:ln>
        </p:spPr>
      </p:pic>
      <p:pic>
        <p:nvPicPr>
          <p:cNvPr id="10245" name="Picture 12" descr="上一节">
            <a:hlinkClick r:id="rId2" action="ppaction://hlinksldjump"/>
          </p:cNvPr>
          <p:cNvPicPr>
            <a:picLocks noChangeAspect="1"/>
          </p:cNvPicPr>
          <p:nvPr/>
        </p:nvPicPr>
        <p:blipFill>
          <a:blip r:embed="rId4"/>
          <a:stretch>
            <a:fillRect/>
          </a:stretch>
        </p:blipFill>
        <p:spPr>
          <a:xfrm>
            <a:off x="3276600" y="6453188"/>
            <a:ext cx="758825" cy="273050"/>
          </a:xfrm>
          <a:prstGeom prst="rect">
            <a:avLst/>
          </a:prstGeom>
          <a:noFill/>
          <a:ln w="9525">
            <a:noFill/>
          </a:ln>
        </p:spPr>
      </p:pic>
      <p:pic>
        <p:nvPicPr>
          <p:cNvPr id="10246" name="Picture 13" descr="下一节">
            <a:hlinkClick r:id="rId2" action="ppaction://hlinksldjump"/>
          </p:cNvPr>
          <p:cNvPicPr>
            <a:picLocks noChangeAspect="1"/>
          </p:cNvPicPr>
          <p:nvPr/>
        </p:nvPicPr>
        <p:blipFill>
          <a:blip r:embed="rId5"/>
          <a:stretch>
            <a:fillRect/>
          </a:stretch>
        </p:blipFill>
        <p:spPr>
          <a:xfrm>
            <a:off x="4211638" y="6453188"/>
            <a:ext cx="760412" cy="273050"/>
          </a:xfrm>
          <a:prstGeom prst="rect">
            <a:avLst/>
          </a:prstGeom>
          <a:noFill/>
          <a:ln w="9525">
            <a:noFill/>
          </a:ln>
        </p:spPr>
      </p:pic>
      <p:sp>
        <p:nvSpPr>
          <p:cNvPr id="10247" name="Rectangle 7"/>
          <p:cNvSpPr/>
          <p:nvPr/>
        </p:nvSpPr>
        <p:spPr>
          <a:xfrm>
            <a:off x="6010275" y="6354763"/>
            <a:ext cx="3133725" cy="503237"/>
          </a:xfrm>
          <a:prstGeom prst="rect">
            <a:avLst/>
          </a:prstGeom>
          <a:solidFill>
            <a:schemeClr val="accent1"/>
          </a:solidFill>
          <a:ln w="9525">
            <a:noFill/>
          </a:ln>
        </p:spPr>
        <p:txBody>
          <a:bodyPr lIns="0" tIns="0" rIns="0" bIns="0" anchor="ctr" anchorCtr="0"/>
          <a:p>
            <a:pPr eaLnBrk="1" hangingPunct="1"/>
            <a:r>
              <a:rPr lang="zh-CN" altLang="en-US" sz="2400" dirty="0">
                <a:solidFill>
                  <a:schemeClr val="bg1"/>
                </a:solidFill>
                <a:latin typeface="楷体_GB2312" pitchFamily="49" charset="-122"/>
              </a:rPr>
              <a:t>第一节生产布局</a:t>
            </a:r>
            <a:endParaRPr lang="zh-CN" altLang="en-US" dirty="0">
              <a:latin typeface="楷体_GB2312" pitchFamily="49" charset="-122"/>
            </a:endParaRPr>
          </a:p>
        </p:txBody>
      </p:sp>
      <p:sp>
        <p:nvSpPr>
          <p:cNvPr id="43016" name="Rectangle 6" descr="浅色横线"/>
          <p:cNvSpPr>
            <a:spLocks noChangeArrowheads="1"/>
          </p:cNvSpPr>
          <p:nvPr/>
        </p:nvSpPr>
        <p:spPr bwMode="auto">
          <a:xfrm>
            <a:off x="1187450" y="2636838"/>
            <a:ext cx="3673475" cy="506413"/>
          </a:xfrm>
          <a:prstGeom prst="rect">
            <a:avLst/>
          </a:prstGeom>
          <a:blipFill dpi="0" rotWithShape="0">
            <a:blip r:embed="rId6"/>
            <a:srcRect/>
            <a:tile tx="0" ty="0" sx="100000" sy="100000" flip="none" algn="tl"/>
          </a:blipFill>
          <a:ln w="19050">
            <a:solidFill>
              <a:schemeClr val="tx2"/>
            </a:solidFill>
            <a:miter lim="800000"/>
          </a:ln>
          <a:effectLst/>
        </p:spPr>
        <p:txBody>
          <a:bodyPr>
            <a:sp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zh-CN" altLang="en-US" sz="26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n-cs"/>
              </a:rPr>
              <a:t>一.生产线布局的类型:</a:t>
            </a: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3017" name="Text Box 9"/>
          <p:cNvSpPr txBox="1">
            <a:spLocks noChangeArrowheads="1"/>
          </p:cNvSpPr>
          <p:nvPr/>
        </p:nvSpPr>
        <p:spPr bwMode="auto">
          <a:xfrm>
            <a:off x="1116013" y="3429000"/>
            <a:ext cx="6480175" cy="2189163"/>
          </a:xfrm>
          <a:prstGeom prst="rect">
            <a:avLst/>
          </a:prstGeom>
          <a:noFill/>
          <a:ln w="9525">
            <a:noFill/>
            <a:miter lim="800000"/>
          </a:ln>
          <a:effectLst/>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32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定位原则布局</a:t>
            </a:r>
            <a:endParaRPr kumimoji="0" lang="zh-CN" altLang="en-US" sz="32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32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工艺原则布局</a:t>
            </a:r>
            <a:endParaRPr kumimoji="0" lang="zh-CN" altLang="en-US" sz="32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32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产品原则布局</a:t>
            </a:r>
            <a:endParaRPr kumimoji="0" lang="zh-CN" altLang="en-US" sz="32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32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成组技术（单元式）布局</a:t>
            </a:r>
            <a:endParaRPr kumimoji="0" lang="zh-CN" altLang="en-US" sz="32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1000" fill="hold"/>
                                        <p:tgtEl>
                                          <p:spTgt spid="43011"/>
                                        </p:tgtEl>
                                        <p:attrNameLst>
                                          <p:attrName>ppt_w</p:attrName>
                                        </p:attrNameLst>
                                      </p:cBhvr>
                                      <p:tavLst>
                                        <p:tav tm="0">
                                          <p:val>
                                            <p:strVal val="#ppt_w*0.70"/>
                                          </p:val>
                                        </p:tav>
                                        <p:tav tm="100000">
                                          <p:val>
                                            <p:strVal val="#ppt_w"/>
                                          </p:val>
                                        </p:tav>
                                      </p:tavLst>
                                    </p:anim>
                                    <p:anim calcmode="lin" valueType="num">
                                      <p:cBhvr>
                                        <p:cTn id="8" dur="1000" fill="hold"/>
                                        <p:tgtEl>
                                          <p:spTgt spid="43011"/>
                                        </p:tgtEl>
                                        <p:attrNameLst>
                                          <p:attrName>ppt_h</p:attrName>
                                        </p:attrNameLst>
                                      </p:cBhvr>
                                      <p:tavLst>
                                        <p:tav tm="0">
                                          <p:val>
                                            <p:strVal val="#ppt_h"/>
                                          </p:val>
                                        </p:tav>
                                        <p:tav tm="100000">
                                          <p:val>
                                            <p:strVal val="#ppt_h"/>
                                          </p:val>
                                        </p:tav>
                                      </p:tavLst>
                                    </p:anim>
                                    <p:animEffect transition="in" filter="fade">
                                      <p:cBhvr>
                                        <p:cTn id="9" dur="1000"/>
                                        <p:tgtEl>
                                          <p:spTgt spid="4301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3012"/>
                                        </p:tgtEl>
                                        <p:attrNameLst>
                                          <p:attrName>style.visibility</p:attrName>
                                        </p:attrNameLst>
                                      </p:cBhvr>
                                      <p:to>
                                        <p:strVal val="visible"/>
                                      </p:to>
                                    </p:set>
                                    <p:animEffect transition="in" filter="slide(fromBottom)">
                                      <p:cBhvr>
                                        <p:cTn id="14" dur="500"/>
                                        <p:tgtEl>
                                          <p:spTgt spid="430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6"/>
                                        </p:tgtEl>
                                        <p:attrNameLst>
                                          <p:attrName>style.visibility</p:attrName>
                                        </p:attrNameLst>
                                      </p:cBhvr>
                                      <p:to>
                                        <p:strVal val="visible"/>
                                      </p:to>
                                    </p:set>
                                    <p:anim calcmode="lin" valueType="num">
                                      <p:cBhvr additive="base">
                                        <p:cTn id="19" dur="500" fill="hold"/>
                                        <p:tgtEl>
                                          <p:spTgt spid="43016"/>
                                        </p:tgtEl>
                                        <p:attrNameLst>
                                          <p:attrName>ppt_x</p:attrName>
                                        </p:attrNameLst>
                                      </p:cBhvr>
                                      <p:tavLst>
                                        <p:tav tm="0">
                                          <p:val>
                                            <p:strVal val="0-#ppt_w/2"/>
                                          </p:val>
                                        </p:tav>
                                        <p:tav tm="100000">
                                          <p:val>
                                            <p:strVal val="#ppt_x"/>
                                          </p:val>
                                        </p:tav>
                                      </p:tavLst>
                                    </p:anim>
                                    <p:anim calcmode="lin" valueType="num">
                                      <p:cBhvr additive="base">
                                        <p:cTn id="20"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43017">
                                            <p:txEl>
                                              <p:charRg st="0" end="7"/>
                                            </p:txEl>
                                          </p:spTgt>
                                        </p:tgtEl>
                                        <p:attrNameLst>
                                          <p:attrName>style.visibility</p:attrName>
                                        </p:attrNameLst>
                                      </p:cBhvr>
                                      <p:to>
                                        <p:strVal val="visible"/>
                                      </p:to>
                                    </p:set>
                                    <p:animEffect transition="in" filter="slide(fromRight)">
                                      <p:cBhvr>
                                        <p:cTn id="25" dur="500"/>
                                        <p:tgtEl>
                                          <p:spTgt spid="43017">
                                            <p:txEl>
                                              <p:charRg st="0"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43017">
                                            <p:txEl>
                                              <p:charRg st="7" end="14"/>
                                            </p:txEl>
                                          </p:spTgt>
                                        </p:tgtEl>
                                        <p:attrNameLst>
                                          <p:attrName>style.visibility</p:attrName>
                                        </p:attrNameLst>
                                      </p:cBhvr>
                                      <p:to>
                                        <p:strVal val="visible"/>
                                      </p:to>
                                    </p:set>
                                    <p:animEffect transition="in" filter="slide(fromRight)">
                                      <p:cBhvr>
                                        <p:cTn id="30" dur="500"/>
                                        <p:tgtEl>
                                          <p:spTgt spid="43017">
                                            <p:txEl>
                                              <p:charRg st="7" end="1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43017">
                                            <p:txEl>
                                              <p:charRg st="14" end="21"/>
                                            </p:txEl>
                                          </p:spTgt>
                                        </p:tgtEl>
                                        <p:attrNameLst>
                                          <p:attrName>style.visibility</p:attrName>
                                        </p:attrNameLst>
                                      </p:cBhvr>
                                      <p:to>
                                        <p:strVal val="visible"/>
                                      </p:to>
                                    </p:set>
                                    <p:animEffect transition="in" filter="slide(fromRight)">
                                      <p:cBhvr>
                                        <p:cTn id="35" dur="500"/>
                                        <p:tgtEl>
                                          <p:spTgt spid="43017">
                                            <p:txEl>
                                              <p:charRg st="14" end="2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grpId="0" nodeType="clickEffect">
                                  <p:stCondLst>
                                    <p:cond delay="0"/>
                                  </p:stCondLst>
                                  <p:childTnLst>
                                    <p:set>
                                      <p:cBhvr>
                                        <p:cTn id="39" dur="1" fill="hold">
                                          <p:stCondLst>
                                            <p:cond delay="0"/>
                                          </p:stCondLst>
                                        </p:cTn>
                                        <p:tgtEl>
                                          <p:spTgt spid="43017">
                                            <p:txEl>
                                              <p:charRg st="21" end="33"/>
                                            </p:txEl>
                                          </p:spTgt>
                                        </p:tgtEl>
                                        <p:attrNameLst>
                                          <p:attrName>style.visibility</p:attrName>
                                        </p:attrNameLst>
                                      </p:cBhvr>
                                      <p:to>
                                        <p:strVal val="visible"/>
                                      </p:to>
                                    </p:set>
                                    <p:animEffect transition="in" filter="slide(fromRight)">
                                      <p:cBhvr>
                                        <p:cTn id="40" dur="500"/>
                                        <p:tgtEl>
                                          <p:spTgt spid="43017">
                                            <p:txEl>
                                              <p:charRg st="21"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ldLvl="0" animBg="1"/>
      <p:bldP spid="43016" grpId="0" bldLvl="0" animBg="1"/>
      <p:bldP spid="430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Rectangle 6" descr="浅色横线"/>
          <p:cNvSpPr>
            <a:spLocks noChangeArrowheads="1"/>
          </p:cNvSpPr>
          <p:nvPr/>
        </p:nvSpPr>
        <p:spPr bwMode="auto">
          <a:xfrm>
            <a:off x="684213" y="1052513"/>
            <a:ext cx="3527425" cy="506413"/>
          </a:xfrm>
          <a:prstGeom prst="rect">
            <a:avLst/>
          </a:prstGeom>
          <a:blipFill dpi="0" rotWithShape="0">
            <a:blip r:embed="rId1"/>
            <a:srcRect/>
            <a:tile tx="0" ty="0" sx="100000" sy="100000" flip="none" algn="tl"/>
          </a:blipFill>
          <a:ln w="19050">
            <a:solidFill>
              <a:schemeClr val="tx2"/>
            </a:solid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zh-CN" altLang="en-US" sz="26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n-cs"/>
              </a:rPr>
              <a:t>1.定位原则布局</a:t>
            </a: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5060" name="Text Box 9"/>
          <p:cNvSpPr txBox="1">
            <a:spLocks noChangeArrowheads="1"/>
          </p:cNvSpPr>
          <p:nvPr/>
        </p:nvSpPr>
        <p:spPr bwMode="auto">
          <a:xfrm>
            <a:off x="684213" y="2349500"/>
            <a:ext cx="7559675" cy="2028825"/>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布局特点：</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原材料和设备按照使用的次序和移动的难易程度布置在产品的四周进行生产。</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适用范围：产品生产数目较少及体积较大是产业</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例如：造船厂、重工行业、19世纪初福特汽车装配等</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p:txBody>
      </p:sp>
      <p:pic>
        <p:nvPicPr>
          <p:cNvPr id="45061" name="Picture 11" descr="0013">
            <a:hlinkClick r:id="rId2" action="ppaction://hlinksldjump"/>
          </p:cNvPr>
          <p:cNvPicPr>
            <a:picLocks noChangeAspect="1"/>
          </p:cNvPicPr>
          <p:nvPr/>
        </p:nvPicPr>
        <p:blipFill>
          <a:blip r:embed="rId3"/>
          <a:stretch>
            <a:fillRect/>
          </a:stretch>
        </p:blipFill>
        <p:spPr>
          <a:xfrm>
            <a:off x="323850" y="6021388"/>
            <a:ext cx="647700" cy="617537"/>
          </a:xfrm>
          <a:prstGeom prst="rect">
            <a:avLst/>
          </a:prstGeom>
          <a:noFill/>
          <a:ln w="9525">
            <a:noFill/>
          </a:ln>
        </p:spPr>
      </p:pic>
      <p:pic>
        <p:nvPicPr>
          <p:cNvPr id="11270" name="Picture 12" descr="上一节">
            <a:hlinkClick r:id="rId2" action="ppaction://hlinksldjump"/>
          </p:cNvPr>
          <p:cNvPicPr>
            <a:picLocks noChangeAspect="1"/>
          </p:cNvPicPr>
          <p:nvPr/>
        </p:nvPicPr>
        <p:blipFill>
          <a:blip r:embed="rId4"/>
          <a:stretch>
            <a:fillRect/>
          </a:stretch>
        </p:blipFill>
        <p:spPr>
          <a:xfrm>
            <a:off x="3276600" y="6524625"/>
            <a:ext cx="760413" cy="273050"/>
          </a:xfrm>
          <a:prstGeom prst="rect">
            <a:avLst/>
          </a:prstGeom>
          <a:noFill/>
          <a:ln w="9525">
            <a:noFill/>
          </a:ln>
        </p:spPr>
      </p:pic>
      <p:pic>
        <p:nvPicPr>
          <p:cNvPr id="11271" name="Picture 13" descr="下一节">
            <a:hlinkClick r:id="rId2" action="ppaction://hlinksldjump"/>
          </p:cNvPr>
          <p:cNvPicPr>
            <a:picLocks noChangeAspect="1"/>
          </p:cNvPicPr>
          <p:nvPr/>
        </p:nvPicPr>
        <p:blipFill>
          <a:blip r:embed="rId5"/>
          <a:stretch>
            <a:fillRect/>
          </a:stretch>
        </p:blipFill>
        <p:spPr>
          <a:xfrm>
            <a:off x="4356100" y="6524625"/>
            <a:ext cx="760413" cy="273050"/>
          </a:xfrm>
          <a:prstGeom prst="rect">
            <a:avLst/>
          </a:prstGeom>
          <a:noFill/>
          <a:ln w="9525">
            <a:noFill/>
          </a:ln>
        </p:spPr>
      </p:pic>
      <p:sp>
        <p:nvSpPr>
          <p:cNvPr id="11272" name="Rectangle 8"/>
          <p:cNvSpPr/>
          <p:nvPr/>
        </p:nvSpPr>
        <p:spPr>
          <a:xfrm>
            <a:off x="6013450" y="6381750"/>
            <a:ext cx="3133725" cy="503238"/>
          </a:xfrm>
          <a:prstGeom prst="rect">
            <a:avLst/>
          </a:prstGeom>
          <a:solidFill>
            <a:schemeClr val="accent1"/>
          </a:solidFill>
          <a:ln w="9525">
            <a:noFill/>
          </a:ln>
        </p:spPr>
        <p:txBody>
          <a:bodyPr lIns="0" tIns="0" rIns="0" bIns="0" anchor="ctr" anchorCtr="0"/>
          <a:p>
            <a:pPr eaLnBrk="1" hangingPunct="1"/>
            <a:r>
              <a:rPr lang="zh-CN" altLang="en-US" sz="2400" dirty="0">
                <a:solidFill>
                  <a:schemeClr val="bg1"/>
                </a:solidFill>
                <a:latin typeface="楷体_GB2312" pitchFamily="49" charset="-122"/>
              </a:rPr>
              <a:t>第一节生产布局</a:t>
            </a:r>
            <a:endParaRPr lang="zh-CN" altLang="en-US" dirty="0">
              <a:latin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0-#ppt_w/2"/>
                                          </p:val>
                                        </p:tav>
                                        <p:tav tm="100000">
                                          <p:val>
                                            <p:strVal val="#ppt_x"/>
                                          </p:val>
                                        </p:tav>
                                      </p:tavLst>
                                    </p:anim>
                                    <p:anim calcmode="lin" valueType="num">
                                      <p:cBhvr additive="base">
                                        <p:cTn id="8" dur="500" fill="hold"/>
                                        <p:tgtEl>
                                          <p:spTgt spid="450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45060">
                                            <p:txEl>
                                              <p:charRg st="0" end="6"/>
                                            </p:txEl>
                                          </p:spTgt>
                                        </p:tgtEl>
                                        <p:attrNameLst>
                                          <p:attrName>style.visibility</p:attrName>
                                        </p:attrNameLst>
                                      </p:cBhvr>
                                      <p:to>
                                        <p:strVal val="visible"/>
                                      </p:to>
                                    </p:set>
                                    <p:animEffect transition="in" filter="slide(fromRight)">
                                      <p:cBhvr>
                                        <p:cTn id="13" dur="500"/>
                                        <p:tgtEl>
                                          <p:spTgt spid="45060">
                                            <p:txEl>
                                              <p:charRg st="0"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45060">
                                            <p:txEl>
                                              <p:charRg st="6" end="41"/>
                                            </p:txEl>
                                          </p:spTgt>
                                        </p:tgtEl>
                                        <p:attrNameLst>
                                          <p:attrName>style.visibility</p:attrName>
                                        </p:attrNameLst>
                                      </p:cBhvr>
                                      <p:to>
                                        <p:strVal val="visible"/>
                                      </p:to>
                                    </p:set>
                                    <p:animEffect transition="in" filter="slide(fromRight)">
                                      <p:cBhvr>
                                        <p:cTn id="18" dur="500"/>
                                        <p:tgtEl>
                                          <p:spTgt spid="45060">
                                            <p:txEl>
                                              <p:charRg st="6" end="4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45060">
                                            <p:txEl>
                                              <p:charRg st="41" end="63"/>
                                            </p:txEl>
                                          </p:spTgt>
                                        </p:tgtEl>
                                        <p:attrNameLst>
                                          <p:attrName>style.visibility</p:attrName>
                                        </p:attrNameLst>
                                      </p:cBhvr>
                                      <p:to>
                                        <p:strVal val="visible"/>
                                      </p:to>
                                    </p:set>
                                    <p:animEffect transition="in" filter="slide(fromRight)">
                                      <p:cBhvr>
                                        <p:cTn id="23" dur="500"/>
                                        <p:tgtEl>
                                          <p:spTgt spid="45060">
                                            <p:txEl>
                                              <p:charRg st="41" end="6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45060">
                                            <p:txEl>
                                              <p:charRg st="63" end="88"/>
                                            </p:txEl>
                                          </p:spTgt>
                                        </p:tgtEl>
                                        <p:attrNameLst>
                                          <p:attrName>style.visibility</p:attrName>
                                        </p:attrNameLst>
                                      </p:cBhvr>
                                      <p:to>
                                        <p:strVal val="visible"/>
                                      </p:to>
                                    </p:set>
                                    <p:animEffect transition="in" filter="slide(fromRight)">
                                      <p:cBhvr>
                                        <p:cTn id="28" dur="500"/>
                                        <p:tgtEl>
                                          <p:spTgt spid="45060">
                                            <p:txEl>
                                              <p:charRg st="63" end="8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5061"/>
                                        </p:tgtEl>
                                        <p:attrNameLst>
                                          <p:attrName>style.visibility</p:attrName>
                                        </p:attrNameLst>
                                      </p:cBhvr>
                                      <p:to>
                                        <p:strVal val="visible"/>
                                      </p:to>
                                    </p:set>
                                    <p:animEffect transition="in" filter="slide(fromBottom)">
                                      <p:cBhvr>
                                        <p:cTn id="33"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ldLvl="0" animBg="1"/>
      <p:bldP spid="4506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1" name="Picture 12" descr="上一节">
            <a:hlinkClick r:id="rId1" action="ppaction://hlinksldjump"/>
          </p:cNvPr>
          <p:cNvPicPr>
            <a:picLocks noChangeAspect="1"/>
          </p:cNvPicPr>
          <p:nvPr/>
        </p:nvPicPr>
        <p:blipFill>
          <a:blip r:embed="rId2"/>
          <a:stretch>
            <a:fillRect/>
          </a:stretch>
        </p:blipFill>
        <p:spPr>
          <a:xfrm>
            <a:off x="323850" y="6453188"/>
            <a:ext cx="760413" cy="273050"/>
          </a:xfrm>
          <a:prstGeom prst="rect">
            <a:avLst/>
          </a:prstGeom>
          <a:noFill/>
          <a:ln w="9525">
            <a:noFill/>
          </a:ln>
        </p:spPr>
      </p:pic>
      <p:pic>
        <p:nvPicPr>
          <p:cNvPr id="12292" name="Picture 13" descr="下一节">
            <a:hlinkClick r:id="rId1" action="ppaction://hlinksldjump"/>
          </p:cNvPr>
          <p:cNvPicPr>
            <a:picLocks noChangeAspect="1"/>
          </p:cNvPicPr>
          <p:nvPr/>
        </p:nvPicPr>
        <p:blipFill>
          <a:blip r:embed="rId3"/>
          <a:stretch>
            <a:fillRect/>
          </a:stretch>
        </p:blipFill>
        <p:spPr>
          <a:xfrm>
            <a:off x="1116013" y="6453188"/>
            <a:ext cx="760412" cy="273050"/>
          </a:xfrm>
          <a:prstGeom prst="rect">
            <a:avLst/>
          </a:prstGeom>
          <a:noFill/>
          <a:ln w="9525">
            <a:noFill/>
          </a:ln>
        </p:spPr>
      </p:pic>
      <p:sp>
        <p:nvSpPr>
          <p:cNvPr id="12293" name="Rectangle 5"/>
          <p:cNvSpPr/>
          <p:nvPr/>
        </p:nvSpPr>
        <p:spPr>
          <a:xfrm>
            <a:off x="6013450" y="6381750"/>
            <a:ext cx="3133725" cy="503238"/>
          </a:xfrm>
          <a:prstGeom prst="rect">
            <a:avLst/>
          </a:prstGeom>
          <a:solidFill>
            <a:schemeClr val="accent1"/>
          </a:solidFill>
          <a:ln w="9525">
            <a:noFill/>
          </a:ln>
        </p:spPr>
        <p:txBody>
          <a:bodyPr lIns="0" tIns="0" rIns="0" bIns="0" anchor="ctr" anchorCtr="0"/>
          <a:p>
            <a:pPr eaLnBrk="1" hangingPunct="1"/>
            <a:r>
              <a:rPr lang="zh-CN" altLang="en-US" sz="2400" dirty="0">
                <a:solidFill>
                  <a:schemeClr val="bg1"/>
                </a:solidFill>
                <a:latin typeface="楷体_GB2312" pitchFamily="49" charset="-122"/>
              </a:rPr>
              <a:t>第一节生产布局</a:t>
            </a:r>
            <a:endParaRPr lang="zh-CN" altLang="en-US" dirty="0">
              <a:latin typeface="楷体_GB2312" pitchFamily="49" charset="-122"/>
            </a:endParaRPr>
          </a:p>
        </p:txBody>
      </p:sp>
      <p:sp>
        <p:nvSpPr>
          <p:cNvPr id="46086" name="Text Box 6"/>
          <p:cNvSpPr txBox="1"/>
          <p:nvPr/>
        </p:nvSpPr>
        <p:spPr>
          <a:xfrm>
            <a:off x="5105400" y="5667375"/>
            <a:ext cx="3505200" cy="354013"/>
          </a:xfrm>
          <a:prstGeom prst="rect">
            <a:avLst/>
          </a:prstGeom>
          <a:solidFill>
            <a:srgbClr val="3399FF"/>
          </a:solidFill>
          <a:ln w="9525">
            <a:noFill/>
          </a:ln>
        </p:spPr>
        <p:txBody>
          <a:bodyPr lIns="96762" tIns="48381" rIns="96762" bIns="48381">
            <a:spAutoFit/>
          </a:bodyPr>
          <a:p>
            <a:pPr defTabSz="968375">
              <a:buSzPct val="100000"/>
            </a:pPr>
            <a:r>
              <a:rPr lang="zh-CN" altLang="en-US" sz="1700" dirty="0">
                <a:solidFill>
                  <a:schemeClr val="bg1"/>
                </a:solidFill>
                <a:latin typeface="Arial" panose="020B0604020202020204" pitchFamily="34" charset="0"/>
                <a:ea typeface="宋体" panose="02010600030101010101" pitchFamily="2" charset="-122"/>
              </a:rPr>
              <a:t>上海大众车身焊接车间</a:t>
            </a:r>
            <a:endParaRPr lang="zh-CN" altLang="en-US" sz="1700" dirty="0">
              <a:solidFill>
                <a:schemeClr val="bg1"/>
              </a:solidFill>
              <a:latin typeface="Arial" panose="020B0604020202020204" pitchFamily="34" charset="0"/>
              <a:ea typeface="宋体" panose="02010600030101010101" pitchFamily="2" charset="-122"/>
            </a:endParaRPr>
          </a:p>
        </p:txBody>
      </p:sp>
      <p:sp>
        <p:nvSpPr>
          <p:cNvPr id="46087" name="Rectangle 2"/>
          <p:cNvSpPr>
            <a:spLocks noGrp="1" noChangeArrowheads="1"/>
          </p:cNvSpPr>
          <p:nvPr/>
        </p:nvSpPr>
        <p:spPr bwMode="auto">
          <a:xfrm>
            <a:off x="395288" y="836613"/>
            <a:ext cx="7313613" cy="685800"/>
          </a:xfrm>
          <a:prstGeom prst="rect">
            <a:avLst/>
          </a:prstGeom>
          <a:noFill/>
          <a:ln w="38100" cmpd="dbl">
            <a:solidFill>
              <a:srgbClr val="66CCFF"/>
            </a:solidFill>
            <a:miter lim="800000"/>
          </a:ln>
          <a:effectLst/>
        </p:spPr>
        <p:txBody>
          <a:bodyPr/>
          <a:lstStyle/>
          <a:p>
            <a:pPr marL="342900" marR="0" lvl="0" indent="-342900" algn="l" defTabSz="914400" rtl="0" eaLnBrk="1" fontAlgn="base" latinLnBrk="0" hangingPunct="1">
              <a:lnSpc>
                <a:spcPct val="105000"/>
              </a:lnSpc>
              <a:spcBef>
                <a:spcPct val="10000"/>
              </a:spcBef>
              <a:spcAft>
                <a:spcPct val="10000"/>
              </a:spcAft>
              <a:buClr>
                <a:schemeClr val="hlink"/>
              </a:buClr>
              <a:buSzTx/>
              <a:buFont typeface="Wingdings" panose="05000000000000000000" pitchFamily="2" charset="2"/>
              <a:buChar char="ü"/>
              <a:defRPr/>
            </a:pPr>
            <a:r>
              <a:rPr kumimoji="0" lang="zh-CN" altLang="en-US"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楷体_GB2312" pitchFamily="49" charset="-122"/>
                <a:cs typeface="+mn-cs"/>
              </a:rPr>
              <a:t>汽车制造业</a:t>
            </a:r>
            <a:endParaRPr kumimoji="0" lang="zh-CN" altLang="en-US"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sp>
        <p:nvSpPr>
          <p:cNvPr id="46088" name="Text Box 5"/>
          <p:cNvSpPr txBox="1"/>
          <p:nvPr/>
        </p:nvSpPr>
        <p:spPr>
          <a:xfrm>
            <a:off x="796925" y="5683250"/>
            <a:ext cx="3671888" cy="354013"/>
          </a:xfrm>
          <a:prstGeom prst="rect">
            <a:avLst/>
          </a:prstGeom>
          <a:solidFill>
            <a:srgbClr val="3399FF"/>
          </a:solidFill>
          <a:ln w="9525">
            <a:noFill/>
          </a:ln>
        </p:spPr>
        <p:txBody>
          <a:bodyPr lIns="96762" tIns="48381" rIns="96762" bIns="48381">
            <a:spAutoFit/>
          </a:bodyPr>
          <a:p>
            <a:pPr defTabSz="968375">
              <a:buSzPct val="100000"/>
            </a:pPr>
            <a:r>
              <a:rPr lang="zh-CN" altLang="en-US" sz="1700" dirty="0">
                <a:solidFill>
                  <a:schemeClr val="bg1"/>
                </a:solidFill>
                <a:latin typeface="Arial" panose="020B0604020202020204" pitchFamily="34" charset="0"/>
                <a:ea typeface="宋体" panose="02010600030101010101" pitchFamily="2" charset="-122"/>
              </a:rPr>
              <a:t>上海大众总装车间流水线</a:t>
            </a:r>
            <a:endParaRPr lang="zh-CN" altLang="en-US" sz="1700" dirty="0">
              <a:solidFill>
                <a:schemeClr val="bg1"/>
              </a:solidFill>
              <a:latin typeface="Arial" panose="020B0604020202020204" pitchFamily="34" charset="0"/>
              <a:ea typeface="宋体" panose="02010600030101010101" pitchFamily="2" charset="-122"/>
            </a:endParaRPr>
          </a:p>
        </p:txBody>
      </p:sp>
      <p:pic>
        <p:nvPicPr>
          <p:cNvPr id="46089" name="Picture 14" descr="上海大众汽车一厂总装车间流水线图片1"/>
          <p:cNvPicPr>
            <a:picLocks noChangeAspect="1"/>
          </p:cNvPicPr>
          <p:nvPr/>
        </p:nvPicPr>
        <p:blipFill>
          <a:blip r:embed="rId4"/>
          <a:stretch>
            <a:fillRect/>
          </a:stretch>
        </p:blipFill>
        <p:spPr>
          <a:xfrm>
            <a:off x="149225" y="1773238"/>
            <a:ext cx="4608513" cy="3743325"/>
          </a:xfrm>
          <a:prstGeom prst="rect">
            <a:avLst/>
          </a:prstGeom>
          <a:noFill/>
          <a:ln w="9525">
            <a:noFill/>
          </a:ln>
        </p:spPr>
      </p:pic>
      <p:pic>
        <p:nvPicPr>
          <p:cNvPr id="46090" name="Picture 15" descr="上海大众汽车三厂车身车间左右侧框外板与底板，及侧框与车顶横梁的固定焊接图片"/>
          <p:cNvPicPr/>
          <p:nvPr/>
        </p:nvPicPr>
        <p:blipFill>
          <a:blip r:embed="rId5"/>
          <a:stretch>
            <a:fillRect/>
          </a:stretch>
        </p:blipFill>
        <p:spPr>
          <a:xfrm>
            <a:off x="4902200" y="1774825"/>
            <a:ext cx="4032250" cy="37433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slide(fromBottom)">
                                      <p:cBhvr>
                                        <p:cTn id="7" dur="5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 calcmode="lin" valueType="num">
                                      <p:cBhvr additive="base">
                                        <p:cTn id="12" dur="500" fill="hold"/>
                                        <p:tgtEl>
                                          <p:spTgt spid="46087"/>
                                        </p:tgtEl>
                                        <p:attrNameLst>
                                          <p:attrName>ppt_x</p:attrName>
                                        </p:attrNameLst>
                                      </p:cBhvr>
                                      <p:tavLst>
                                        <p:tav tm="0">
                                          <p:val>
                                            <p:strVal val="0-#ppt_w/2"/>
                                          </p:val>
                                        </p:tav>
                                        <p:tav tm="100000">
                                          <p:val>
                                            <p:strVal val="#ppt_x"/>
                                          </p:val>
                                        </p:tav>
                                      </p:tavLst>
                                    </p:anim>
                                    <p:anim calcmode="lin" valueType="num">
                                      <p:cBhvr additive="base">
                                        <p:cTn id="13"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6088"/>
                                        </p:tgtEl>
                                        <p:attrNameLst>
                                          <p:attrName>style.visibility</p:attrName>
                                        </p:attrNameLst>
                                      </p:cBhvr>
                                      <p:to>
                                        <p:strVal val="visible"/>
                                      </p:to>
                                    </p:set>
                                    <p:animEffect transition="in" filter="slide(fromBottom)">
                                      <p:cBhvr>
                                        <p:cTn id="18" dur="500"/>
                                        <p:tgtEl>
                                          <p:spTgt spid="4608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6089"/>
                                        </p:tgtEl>
                                        <p:attrNameLst>
                                          <p:attrName>style.visibility</p:attrName>
                                        </p:attrNameLst>
                                      </p:cBhvr>
                                      <p:to>
                                        <p:strVal val="visible"/>
                                      </p:to>
                                    </p:set>
                                    <p:animEffect transition="in" filter="box(in)">
                                      <p:cBhvr>
                                        <p:cTn id="23" dur="500"/>
                                        <p:tgtEl>
                                          <p:spTgt spid="4608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0"/>
                                  </p:stCondLst>
                                  <p:childTnLst>
                                    <p:set>
                                      <p:cBhvr>
                                        <p:cTn id="27" dur="1" fill="hold">
                                          <p:stCondLst>
                                            <p:cond delay="0"/>
                                          </p:stCondLst>
                                        </p:cTn>
                                        <p:tgtEl>
                                          <p:spTgt spid="46090"/>
                                        </p:tgtEl>
                                        <p:attrNameLst>
                                          <p:attrName>style.visibility</p:attrName>
                                        </p:attrNameLst>
                                      </p:cBhvr>
                                      <p:to>
                                        <p:strVal val="visible"/>
                                      </p:to>
                                    </p:set>
                                    <p:animEffect transition="in" filter="slide(fromTop)">
                                      <p:cBhvr>
                                        <p:cTn id="28"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bldLvl="0" animBg="1"/>
      <p:bldP spid="4608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7" name="Rectangle 6" descr="浅色横线"/>
          <p:cNvSpPr>
            <a:spLocks noChangeArrowheads="1"/>
          </p:cNvSpPr>
          <p:nvPr/>
        </p:nvSpPr>
        <p:spPr bwMode="auto">
          <a:xfrm>
            <a:off x="684213" y="1052513"/>
            <a:ext cx="3527425" cy="506413"/>
          </a:xfrm>
          <a:prstGeom prst="rect">
            <a:avLst/>
          </a:prstGeom>
          <a:blipFill dpi="0" rotWithShape="0">
            <a:blip r:embed="rId1"/>
            <a:srcRect/>
            <a:tile tx="0" ty="0" sx="100000" sy="100000" flip="none" algn="tl"/>
          </a:blipFill>
          <a:ln w="19050">
            <a:solidFill>
              <a:schemeClr val="tx2"/>
            </a:solid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zh-CN" altLang="en-US" sz="26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楷体_GB2312" pitchFamily="49" charset="-122"/>
                <a:ea typeface="楷体_GB2312" pitchFamily="49" charset="-122"/>
                <a:cs typeface="+mn-cs"/>
              </a:rPr>
              <a:t>2.工艺原则布局</a:t>
            </a:r>
            <a:endParaRPr kumimoji="0"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7108" name="Text Box 9"/>
          <p:cNvSpPr txBox="1">
            <a:spLocks noChangeArrowheads="1"/>
          </p:cNvSpPr>
          <p:nvPr/>
        </p:nvSpPr>
        <p:spPr bwMode="auto">
          <a:xfrm>
            <a:off x="684213" y="2349500"/>
            <a:ext cx="7559675" cy="3005138"/>
          </a:xfrm>
          <a:prstGeom prst="rect">
            <a:avLst/>
          </a:prstGeom>
          <a:noFill/>
          <a:ln w="9525">
            <a:noFill/>
            <a:miter lim="800000"/>
          </a:ln>
        </p:spPr>
        <p:txBody>
          <a:bodyPr>
            <a:spAutoFit/>
          </a:bodyPr>
          <a:lstStyle/>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布局特点：</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工艺原则布局也称“车间布局”，</a:t>
            </a: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sym typeface="Arial" panose="020B0604020202020204" pitchFamily="34" charset="0"/>
              </a:rPr>
              <a:t>是按加工工艺的特点划分生产单位。</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sym typeface="Arial" panose="020B0604020202020204" pitchFamily="34" charset="0"/>
            </a:endParaRPr>
          </a:p>
          <a:p>
            <a:pPr marR="0" algn="l" defTabSz="914400" eaLnBrk="1" hangingPunct="1">
              <a:spcBef>
                <a:spcPct val="5000"/>
              </a:spcBef>
              <a:spcAft>
                <a:spcPct val="5000"/>
              </a:spcAft>
              <a:buClr>
                <a:schemeClr val="hlink"/>
              </a:buClr>
              <a:buSzTx/>
              <a:buFont typeface="Wingdings" panose="05000000000000000000" pitchFamily="2" charset="2"/>
              <a:buNone/>
              <a:defRPr/>
            </a:pPr>
            <a:r>
              <a:rPr kumimoji="0" lang="zh-CN" altLang="en-US" kern="1200" cap="none" spc="0" normalizeH="0" baseline="0" noProof="0" smtClean="0">
                <a:latin typeface="楷体_GB2312" pitchFamily="49" charset="-122"/>
                <a:ea typeface="楷体_GB2312" pitchFamily="49" charset="-122"/>
                <a:cs typeface="+mn-cs"/>
              </a:rPr>
              <a:t>同类型的设备、同工种的工人、同一加工方法、完成产品某一工艺过程加工、通用设备、通用工装、机群式布置</a:t>
            </a: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None/>
              <a:defRPr/>
            </a:pPr>
            <a:endParaRPr kumimoji="0" lang="zh-CN" altLang="en-US" kern="1200" cap="none" spc="0" normalizeH="0" baseline="0" noProof="0" smtClean="0">
              <a:latin typeface="楷体_GB2312" pitchFamily="49" charset="-122"/>
              <a:ea typeface="楷体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适用范围：适合多品种小批量生产的产品布置原则</a:t>
            </a:r>
            <a:endPar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endParaRPr>
          </a:p>
          <a:p>
            <a:pPr marR="0" algn="l" defTabSz="914400" eaLnBrk="1" hangingPunct="1">
              <a:spcBef>
                <a:spcPct val="5000"/>
              </a:spcBef>
              <a:spcAft>
                <a:spcPct val="5000"/>
              </a:spcAft>
              <a:buClr>
                <a:schemeClr val="hlink"/>
              </a:buClr>
              <a:buSzTx/>
              <a:buFont typeface="Wingdings" panose="05000000000000000000" pitchFamily="2" charset="2"/>
              <a:buChar char="ü"/>
              <a:defRPr/>
            </a:pPr>
            <a:r>
              <a:rPr kumimoji="0" lang="zh-CN" altLang="en-US" sz="2400" kern="1200" cap="none" spc="0" normalizeH="0" baseline="0" noProof="0" smtClean="0">
                <a:effectLst>
                  <a:outerShdw blurRad="38100" dist="38100" dir="2700000" algn="tl">
                    <a:srgbClr val="C0C0C0"/>
                  </a:outerShdw>
                </a:effectLst>
                <a:latin typeface="仿宋_GB2312" pitchFamily="49" charset="-122"/>
                <a:ea typeface="仿宋_GB2312" pitchFamily="49" charset="-122"/>
                <a:cs typeface="+mn-cs"/>
              </a:rPr>
              <a:t>例如：医院、车间布局等</a:t>
            </a:r>
            <a:endParaRPr kumimoji="0" lang="zh-CN" altLang="en-US" kern="1200" cap="none" spc="0" normalizeH="0" baseline="0" noProof="0" smtClean="0">
              <a:latin typeface="楷体_GB2312" pitchFamily="49" charset="-122"/>
              <a:ea typeface="楷体_GB2312" pitchFamily="49" charset="-122"/>
              <a:cs typeface="+mn-cs"/>
            </a:endParaRPr>
          </a:p>
        </p:txBody>
      </p:sp>
      <p:pic>
        <p:nvPicPr>
          <p:cNvPr id="47109" name="Picture 11" descr="0013">
            <a:hlinkClick r:id="rId2" action="ppaction://hlinksldjump"/>
          </p:cNvPr>
          <p:cNvPicPr>
            <a:picLocks noChangeAspect="1"/>
          </p:cNvPicPr>
          <p:nvPr/>
        </p:nvPicPr>
        <p:blipFill>
          <a:blip r:embed="rId3"/>
          <a:stretch>
            <a:fillRect/>
          </a:stretch>
        </p:blipFill>
        <p:spPr>
          <a:xfrm>
            <a:off x="323850" y="6021388"/>
            <a:ext cx="647700" cy="617537"/>
          </a:xfrm>
          <a:prstGeom prst="rect">
            <a:avLst/>
          </a:prstGeom>
          <a:noFill/>
          <a:ln w="9525">
            <a:noFill/>
          </a:ln>
        </p:spPr>
      </p:pic>
      <p:pic>
        <p:nvPicPr>
          <p:cNvPr id="13318" name="Picture 12" descr="上一节">
            <a:hlinkClick r:id="rId2" action="ppaction://hlinksldjump"/>
          </p:cNvPr>
          <p:cNvPicPr>
            <a:picLocks noChangeAspect="1"/>
          </p:cNvPicPr>
          <p:nvPr/>
        </p:nvPicPr>
        <p:blipFill>
          <a:blip r:embed="rId4"/>
          <a:stretch>
            <a:fillRect/>
          </a:stretch>
        </p:blipFill>
        <p:spPr>
          <a:xfrm>
            <a:off x="3276600" y="6524625"/>
            <a:ext cx="760413" cy="273050"/>
          </a:xfrm>
          <a:prstGeom prst="rect">
            <a:avLst/>
          </a:prstGeom>
          <a:noFill/>
          <a:ln w="9525">
            <a:noFill/>
          </a:ln>
        </p:spPr>
      </p:pic>
      <p:pic>
        <p:nvPicPr>
          <p:cNvPr id="13319" name="Picture 13" descr="下一节">
            <a:hlinkClick r:id="rId2" action="ppaction://hlinksldjump"/>
          </p:cNvPr>
          <p:cNvPicPr>
            <a:picLocks noChangeAspect="1"/>
          </p:cNvPicPr>
          <p:nvPr/>
        </p:nvPicPr>
        <p:blipFill>
          <a:blip r:embed="rId5"/>
          <a:stretch>
            <a:fillRect/>
          </a:stretch>
        </p:blipFill>
        <p:spPr>
          <a:xfrm>
            <a:off x="4356100" y="6524625"/>
            <a:ext cx="760413" cy="273050"/>
          </a:xfrm>
          <a:prstGeom prst="rect">
            <a:avLst/>
          </a:prstGeom>
          <a:noFill/>
          <a:ln w="9525">
            <a:noFill/>
          </a:ln>
        </p:spPr>
      </p:pic>
      <p:sp>
        <p:nvSpPr>
          <p:cNvPr id="13320" name="Rectangle 8"/>
          <p:cNvSpPr/>
          <p:nvPr/>
        </p:nvSpPr>
        <p:spPr>
          <a:xfrm>
            <a:off x="6013450" y="6381750"/>
            <a:ext cx="3133725" cy="503238"/>
          </a:xfrm>
          <a:prstGeom prst="rect">
            <a:avLst/>
          </a:prstGeom>
          <a:solidFill>
            <a:schemeClr val="accent1"/>
          </a:solidFill>
          <a:ln w="9525">
            <a:noFill/>
          </a:ln>
        </p:spPr>
        <p:txBody>
          <a:bodyPr lIns="0" tIns="0" rIns="0" bIns="0" anchor="ctr" anchorCtr="0"/>
          <a:p>
            <a:pPr eaLnBrk="1" hangingPunct="1"/>
            <a:r>
              <a:rPr lang="zh-CN" altLang="en-US" sz="2400" dirty="0">
                <a:solidFill>
                  <a:schemeClr val="bg1"/>
                </a:solidFill>
                <a:latin typeface="楷体_GB2312" pitchFamily="49" charset="-122"/>
              </a:rPr>
              <a:t>第一节生产布局</a:t>
            </a:r>
            <a:endParaRPr lang="zh-CN" altLang="en-US" dirty="0">
              <a:latin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47108">
                                            <p:txEl>
                                              <p:charRg st="0" end="6"/>
                                            </p:txEl>
                                          </p:spTgt>
                                        </p:tgtEl>
                                        <p:attrNameLst>
                                          <p:attrName>style.visibility</p:attrName>
                                        </p:attrNameLst>
                                      </p:cBhvr>
                                      <p:to>
                                        <p:strVal val="visible"/>
                                      </p:to>
                                    </p:set>
                                    <p:animEffect transition="in" filter="slide(fromRight)">
                                      <p:cBhvr>
                                        <p:cTn id="13" dur="500"/>
                                        <p:tgtEl>
                                          <p:spTgt spid="47108">
                                            <p:txEl>
                                              <p:charRg st="0"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47108">
                                            <p:txEl>
                                              <p:charRg st="6" end="38"/>
                                            </p:txEl>
                                          </p:spTgt>
                                        </p:tgtEl>
                                        <p:attrNameLst>
                                          <p:attrName>style.visibility</p:attrName>
                                        </p:attrNameLst>
                                      </p:cBhvr>
                                      <p:to>
                                        <p:strVal val="visible"/>
                                      </p:to>
                                    </p:set>
                                    <p:animEffect transition="in" filter="slide(fromRight)">
                                      <p:cBhvr>
                                        <p:cTn id="18" dur="500"/>
                                        <p:tgtEl>
                                          <p:spTgt spid="47108">
                                            <p:txEl>
                                              <p:charRg st="6" end="3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47108">
                                            <p:txEl>
                                              <p:charRg st="38" end="88"/>
                                            </p:txEl>
                                          </p:spTgt>
                                        </p:tgtEl>
                                        <p:attrNameLst>
                                          <p:attrName>style.visibility</p:attrName>
                                        </p:attrNameLst>
                                      </p:cBhvr>
                                      <p:to>
                                        <p:strVal val="visible"/>
                                      </p:to>
                                    </p:set>
                                    <p:animEffect transition="in" filter="slide(fromRight)">
                                      <p:cBhvr>
                                        <p:cTn id="23" dur="500"/>
                                        <p:tgtEl>
                                          <p:spTgt spid="47108">
                                            <p:txEl>
                                              <p:charRg st="38" end="8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47108">
                                            <p:txEl>
                                              <p:charRg st="89" end="112"/>
                                            </p:txEl>
                                          </p:spTgt>
                                        </p:tgtEl>
                                        <p:attrNameLst>
                                          <p:attrName>style.visibility</p:attrName>
                                        </p:attrNameLst>
                                      </p:cBhvr>
                                      <p:to>
                                        <p:strVal val="visible"/>
                                      </p:to>
                                    </p:set>
                                    <p:animEffect transition="in" filter="slide(fromRight)">
                                      <p:cBhvr>
                                        <p:cTn id="28" dur="500"/>
                                        <p:tgtEl>
                                          <p:spTgt spid="47108">
                                            <p:txEl>
                                              <p:charRg st="89" end="11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47108">
                                            <p:txEl>
                                              <p:charRg st="112" end="124"/>
                                            </p:txEl>
                                          </p:spTgt>
                                        </p:tgtEl>
                                        <p:attrNameLst>
                                          <p:attrName>style.visibility</p:attrName>
                                        </p:attrNameLst>
                                      </p:cBhvr>
                                      <p:to>
                                        <p:strVal val="visible"/>
                                      </p:to>
                                    </p:set>
                                    <p:animEffect transition="in" filter="slide(fromRight)">
                                      <p:cBhvr>
                                        <p:cTn id="33" dur="500"/>
                                        <p:tgtEl>
                                          <p:spTgt spid="47108">
                                            <p:txEl>
                                              <p:charRg st="112" end="12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47109"/>
                                        </p:tgtEl>
                                        <p:attrNameLst>
                                          <p:attrName>style.visibility</p:attrName>
                                        </p:attrNameLst>
                                      </p:cBhvr>
                                      <p:to>
                                        <p:strVal val="visible"/>
                                      </p:to>
                                    </p:set>
                                    <p:animEffect transition="in" filter="slide(fromBottom)">
                                      <p:cBhvr>
                                        <p:cTn id="38"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ldLvl="0" animBg="1"/>
      <p:bldP spid="47108" grpId="0" build="p"/>
    </p:bldLst>
  </p:timing>
</p:sld>
</file>

<file path=ppt/tags/tag1.xml><?xml version="1.0" encoding="utf-8"?>
<p:tagLst xmlns:p="http://schemas.openxmlformats.org/presentationml/2006/main">
  <p:tag name="KSO_WM_BEAUTIFY_FLAG" val=""/>
  <p:tag name="KSO_WM_UNIT_PLACING_PICTURE_USER_VIEWPORT" val="{&quot;height&quot;:876,&quot;width&quot;:2336}"/>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PP_MARK_KEY" val="3430e2d7-9662-468f-89cd-3c754ccba88e"/>
  <p:tag name="COMMONDATA" val="eyJoZGlkIjoiODc5OTdkZDQxOTMwNGQxNTBmNzRiMmEzNWM0ZjQ1MmMifQ=="/>
</p:tagLst>
</file>

<file path=ppt/theme/theme1.xml><?xml version="1.0" encoding="utf-8"?>
<a:theme xmlns:a="http://schemas.openxmlformats.org/drawingml/2006/main" name="Dad`s Tie">
  <a:themeElements>
    <a:clrScheme name="Dad`s Tie 11">
      <a:dk1>
        <a:srgbClr val="000000"/>
      </a:dk1>
      <a:lt1>
        <a:srgbClr val="FFFFFF"/>
      </a:lt1>
      <a:dk2>
        <a:srgbClr val="003366"/>
      </a:dk2>
      <a:lt2>
        <a:srgbClr val="FFFF99"/>
      </a:lt2>
      <a:accent1>
        <a:srgbClr val="0099CC"/>
      </a:accent1>
      <a:accent2>
        <a:srgbClr val="3366CC"/>
      </a:accent2>
      <a:accent3>
        <a:srgbClr val="FFFFFF"/>
      </a:accent3>
      <a:accent4>
        <a:srgbClr val="000000"/>
      </a:accent4>
      <a:accent5>
        <a:srgbClr val="AACAE2"/>
      </a:accent5>
      <a:accent6>
        <a:srgbClr val="2D5CB9"/>
      </a:accent6>
      <a:hlink>
        <a:srgbClr val="FF6600"/>
      </a:hlink>
      <a:folHlink>
        <a:srgbClr val="FF9900"/>
      </a:folHlink>
    </a:clrScheme>
    <a:fontScheme name="Dad`s Tie">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2000" b="1" i="0" u="none" strike="noStrike" cap="none" normalizeH="0" baseline="0" smtClean="0">
            <a:ln>
              <a:noFill/>
            </a:ln>
            <a:solidFill>
              <a:schemeClr val="tx1"/>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2000" b="1" i="0" u="none" strike="noStrike" cap="none" normalizeH="0" baseline="0" smtClean="0">
            <a:ln>
              <a:noFill/>
            </a:ln>
            <a:solidFill>
              <a:schemeClr val="tx1"/>
            </a:solidFill>
            <a:effectLst/>
            <a:latin typeface="楷体_GB2312" pitchFamily="49" charset="-122"/>
            <a:ea typeface="楷体_GB2312" pitchFamily="49" charset="-122"/>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7">
        <a:dk1>
          <a:srgbClr val="000000"/>
        </a:dk1>
        <a:lt1>
          <a:srgbClr val="FFFFFF"/>
        </a:lt1>
        <a:dk2>
          <a:srgbClr val="003366"/>
        </a:dk2>
        <a:lt2>
          <a:srgbClr val="FFFF99"/>
        </a:lt2>
        <a:accent1>
          <a:srgbClr val="0099CC"/>
        </a:accent1>
        <a:accent2>
          <a:srgbClr val="3366CC"/>
        </a:accent2>
        <a:accent3>
          <a:srgbClr val="FFFFFF"/>
        </a:accent3>
        <a:accent4>
          <a:srgbClr val="000000"/>
        </a:accent4>
        <a:accent5>
          <a:srgbClr val="AACAE2"/>
        </a:accent5>
        <a:accent6>
          <a:srgbClr val="2D5CB9"/>
        </a:accent6>
        <a:hlink>
          <a:srgbClr val="FF6600"/>
        </a:hlink>
        <a:folHlink>
          <a:srgbClr val="9999FF"/>
        </a:folHlink>
      </a:clrScheme>
      <a:clrMap bg1="lt1" tx1="dk1" bg2="lt2" tx2="dk2" accent1="accent1" accent2="accent2" accent3="accent3" accent4="accent4" accent5="accent5" accent6="accent6" hlink="hlink" folHlink="folHlink"/>
    </a:extraClrScheme>
    <a:extraClrScheme>
      <a:clrScheme name="Dad`s Tie 8">
        <a:dk1>
          <a:srgbClr val="000000"/>
        </a:dk1>
        <a:lt1>
          <a:srgbClr val="FFFFFF"/>
        </a:lt1>
        <a:dk2>
          <a:srgbClr val="003366"/>
        </a:dk2>
        <a:lt2>
          <a:srgbClr val="FFFF99"/>
        </a:lt2>
        <a:accent1>
          <a:srgbClr val="0099CC"/>
        </a:accent1>
        <a:accent2>
          <a:srgbClr val="3366CC"/>
        </a:accent2>
        <a:accent3>
          <a:srgbClr val="FFFFFF"/>
        </a:accent3>
        <a:accent4>
          <a:srgbClr val="000000"/>
        </a:accent4>
        <a:accent5>
          <a:srgbClr val="AACAE2"/>
        </a:accent5>
        <a:accent6>
          <a:srgbClr val="2D5C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Dad`s Tie 9">
        <a:dk1>
          <a:srgbClr val="000000"/>
        </a:dk1>
        <a:lt1>
          <a:srgbClr val="FFFFFF"/>
        </a:lt1>
        <a:dk2>
          <a:srgbClr val="003366"/>
        </a:dk2>
        <a:lt2>
          <a:srgbClr val="FFFF99"/>
        </a:lt2>
        <a:accent1>
          <a:srgbClr val="0099CC"/>
        </a:accent1>
        <a:accent2>
          <a:srgbClr val="3366CC"/>
        </a:accent2>
        <a:accent3>
          <a:srgbClr val="FFFFFF"/>
        </a:accent3>
        <a:accent4>
          <a:srgbClr val="000000"/>
        </a:accent4>
        <a:accent5>
          <a:srgbClr val="AACAE2"/>
        </a:accent5>
        <a:accent6>
          <a:srgbClr val="2D5CB9"/>
        </a:accent6>
        <a:hlink>
          <a:srgbClr val="FF6600"/>
        </a:hlink>
        <a:folHlink>
          <a:srgbClr val="FFCCFF"/>
        </a:folHlink>
      </a:clrScheme>
      <a:clrMap bg1="lt1" tx1="dk1" bg2="lt2" tx2="dk2" accent1="accent1" accent2="accent2" accent3="accent3" accent4="accent4" accent5="accent5" accent6="accent6" hlink="hlink" folHlink="folHlink"/>
    </a:extraClrScheme>
    <a:extraClrScheme>
      <a:clrScheme name="Dad`s Tie 10">
        <a:dk1>
          <a:srgbClr val="000000"/>
        </a:dk1>
        <a:lt1>
          <a:srgbClr val="FFFFFF"/>
        </a:lt1>
        <a:dk2>
          <a:srgbClr val="003366"/>
        </a:dk2>
        <a:lt2>
          <a:srgbClr val="FFFF99"/>
        </a:lt2>
        <a:accent1>
          <a:srgbClr val="0099CC"/>
        </a:accent1>
        <a:accent2>
          <a:srgbClr val="3366CC"/>
        </a:accent2>
        <a:accent3>
          <a:srgbClr val="FFFFFF"/>
        </a:accent3>
        <a:accent4>
          <a:srgbClr val="000000"/>
        </a:accent4>
        <a:accent5>
          <a:srgbClr val="AACAE2"/>
        </a:accent5>
        <a:accent6>
          <a:srgbClr val="2D5CB9"/>
        </a:accent6>
        <a:hlink>
          <a:srgbClr val="FF6600"/>
        </a:hlink>
        <a:folHlink>
          <a:srgbClr val="CCECFF"/>
        </a:folHlink>
      </a:clrScheme>
      <a:clrMap bg1="lt1" tx1="dk1" bg2="lt2" tx2="dk2" accent1="accent1" accent2="accent2" accent3="accent3" accent4="accent4" accent5="accent5" accent6="accent6" hlink="hlink" folHlink="folHlink"/>
    </a:extraClrScheme>
    <a:extraClrScheme>
      <a:clrScheme name="Dad`s Tie 11">
        <a:dk1>
          <a:srgbClr val="000000"/>
        </a:dk1>
        <a:lt1>
          <a:srgbClr val="FFFFFF"/>
        </a:lt1>
        <a:dk2>
          <a:srgbClr val="003366"/>
        </a:dk2>
        <a:lt2>
          <a:srgbClr val="FFFF99"/>
        </a:lt2>
        <a:accent1>
          <a:srgbClr val="0099CC"/>
        </a:accent1>
        <a:accent2>
          <a:srgbClr val="3366CC"/>
        </a:accent2>
        <a:accent3>
          <a:srgbClr val="FFFFFF"/>
        </a:accent3>
        <a:accent4>
          <a:srgbClr val="000000"/>
        </a:accent4>
        <a:accent5>
          <a:srgbClr val="AACAE2"/>
        </a:accent5>
        <a:accent6>
          <a:srgbClr val="2D5CB9"/>
        </a:accent6>
        <a:hlink>
          <a:srgbClr val="FF6600"/>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2000" b="1" i="0" u="none" strike="noStrike" cap="none" normalizeH="0" baseline="0" smtClean="0">
            <a:ln>
              <a:noFill/>
            </a:ln>
            <a:solidFill>
              <a:schemeClr val="tx1"/>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2000" b="1" i="0" u="none" strike="noStrike" cap="none" normalizeH="0" baseline="0" smtClean="0">
            <a:ln>
              <a:noFill/>
            </a:ln>
            <a:solidFill>
              <a:schemeClr val="tx1"/>
            </a:solidFill>
            <a:effectLst/>
            <a:latin typeface="楷体_GB2312" pitchFamily="49" charset="-122"/>
            <a:ea typeface="楷体_GB2312" pitchFamily="49"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0</TotalTime>
  <Words>4397</Words>
  <Application>WPS 演示</Application>
  <PresentationFormat>全屏显示(4:3)</PresentationFormat>
  <Paragraphs>1013</Paragraphs>
  <Slides>46</Slides>
  <Notes>0</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1</vt:i4>
      </vt:variant>
      <vt:variant>
        <vt:lpstr>幻灯片标题</vt:lpstr>
      </vt:variant>
      <vt:variant>
        <vt:i4>46</vt:i4>
      </vt:variant>
    </vt:vector>
  </HeadingPairs>
  <TitlesOfParts>
    <vt:vector size="67" baseType="lpstr">
      <vt:lpstr>Arial</vt:lpstr>
      <vt:lpstr>宋体</vt:lpstr>
      <vt:lpstr>Wingdings</vt:lpstr>
      <vt:lpstr>楷体_GB2312</vt:lpstr>
      <vt:lpstr>新宋体</vt:lpstr>
      <vt:lpstr>Times New Roman</vt:lpstr>
      <vt:lpstr>Calibri</vt:lpstr>
      <vt:lpstr>Wingdings 2</vt:lpstr>
      <vt:lpstr>方正综艺简体</vt:lpstr>
      <vt:lpstr>Arial Unicode MS</vt:lpstr>
      <vt:lpstr>仿宋_GB2312</vt:lpstr>
      <vt:lpstr>仿宋</vt:lpstr>
      <vt:lpstr>Tahoma</vt:lpstr>
      <vt:lpstr>黑体</vt:lpstr>
      <vt:lpstr>Monotype Sorts</vt:lpstr>
      <vt:lpstr>Wingdings</vt:lpstr>
      <vt:lpstr>微软雅黑</vt:lpstr>
      <vt:lpstr>Verdana</vt:lpstr>
      <vt:lpstr>Dad`s Tie</vt:lpstr>
      <vt:lpstr>吉祥如意</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WPS_1670316127</cp:lastModifiedBy>
  <cp:revision>266</cp:revision>
  <dcterms:created xsi:type="dcterms:W3CDTF">2023-01-17T07:15:51Z</dcterms:created>
  <dcterms:modified xsi:type="dcterms:W3CDTF">2023-01-17T07:28:19Z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A962658F81154D34A9744F33977ACA26</vt:lpwstr>
  </property>
</Properties>
</file>