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45"/>
  </p:handoutMasterIdLst>
  <p:sldIdLst>
    <p:sldId id="628" r:id="rId3"/>
    <p:sldId id="802" r:id="rId4"/>
    <p:sldId id="776" r:id="rId5"/>
    <p:sldId id="777" r:id="rId6"/>
    <p:sldId id="778" r:id="rId7"/>
    <p:sldId id="779" r:id="rId8"/>
    <p:sldId id="780" r:id="rId9"/>
    <p:sldId id="806" r:id="rId10"/>
    <p:sldId id="781" r:id="rId11"/>
    <p:sldId id="782" r:id="rId12"/>
    <p:sldId id="709" r:id="rId13"/>
    <p:sldId id="860" r:id="rId14"/>
    <p:sldId id="803" r:id="rId15"/>
    <p:sldId id="783" r:id="rId16"/>
    <p:sldId id="784" r:id="rId17"/>
    <p:sldId id="785" r:id="rId18"/>
    <p:sldId id="786" r:id="rId19"/>
    <p:sldId id="787" r:id="rId20"/>
    <p:sldId id="788" r:id="rId21"/>
    <p:sldId id="789" r:id="rId22"/>
    <p:sldId id="790" r:id="rId23"/>
    <p:sldId id="791" r:id="rId24"/>
    <p:sldId id="792" r:id="rId25"/>
    <p:sldId id="793" r:id="rId26"/>
    <p:sldId id="794" r:id="rId27"/>
    <p:sldId id="795" r:id="rId28"/>
    <p:sldId id="796" r:id="rId29"/>
    <p:sldId id="797" r:id="rId30"/>
    <p:sldId id="798" r:id="rId31"/>
    <p:sldId id="799" r:id="rId32"/>
    <p:sldId id="804" r:id="rId33"/>
    <p:sldId id="805" r:id="rId34"/>
    <p:sldId id="818" r:id="rId35"/>
    <p:sldId id="819" r:id="rId36"/>
    <p:sldId id="820" r:id="rId37"/>
    <p:sldId id="821" r:id="rId38"/>
    <p:sldId id="822" r:id="rId39"/>
    <p:sldId id="823" r:id="rId40"/>
    <p:sldId id="659" r:id="rId41"/>
    <p:sldId id="824" r:id="rId42"/>
    <p:sldId id="825" r:id="rId43"/>
    <p:sldId id="727" r:id="rId44"/>
    <p:sldId id="728" r:id="rId45"/>
    <p:sldId id="729" r:id="rId46"/>
    <p:sldId id="730" r:id="rId47"/>
    <p:sldId id="731" r:id="rId48"/>
    <p:sldId id="732" r:id="rId49"/>
    <p:sldId id="660" r:id="rId50"/>
    <p:sldId id="826" r:id="rId51"/>
    <p:sldId id="721" r:id="rId52"/>
    <p:sldId id="722" r:id="rId53"/>
    <p:sldId id="669" r:id="rId54"/>
    <p:sldId id="670" r:id="rId55"/>
    <p:sldId id="671" r:id="rId56"/>
    <p:sldId id="661" r:id="rId57"/>
    <p:sldId id="672" r:id="rId58"/>
    <p:sldId id="673" r:id="rId59"/>
    <p:sldId id="674" r:id="rId60"/>
    <p:sldId id="675" r:id="rId61"/>
    <p:sldId id="676" r:id="rId62"/>
    <p:sldId id="677" r:id="rId63"/>
    <p:sldId id="678" r:id="rId64"/>
    <p:sldId id="681" r:id="rId65"/>
    <p:sldId id="733" r:id="rId66"/>
    <p:sldId id="827" r:id="rId67"/>
    <p:sldId id="828" r:id="rId68"/>
    <p:sldId id="736" r:id="rId69"/>
    <p:sldId id="816" r:id="rId70"/>
    <p:sldId id="683" r:id="rId71"/>
    <p:sldId id="829" r:id="rId72"/>
    <p:sldId id="685" r:id="rId73"/>
    <p:sldId id="686" r:id="rId74"/>
    <p:sldId id="687" r:id="rId75"/>
    <p:sldId id="688" r:id="rId76"/>
    <p:sldId id="689" r:id="rId77"/>
    <p:sldId id="737" r:id="rId78"/>
    <p:sldId id="738" r:id="rId79"/>
    <p:sldId id="739" r:id="rId80"/>
    <p:sldId id="740" r:id="rId81"/>
    <p:sldId id="741" r:id="rId82"/>
    <p:sldId id="742" r:id="rId83"/>
    <p:sldId id="743" r:id="rId84"/>
    <p:sldId id="744" r:id="rId85"/>
    <p:sldId id="745" r:id="rId86"/>
    <p:sldId id="746" r:id="rId87"/>
    <p:sldId id="690" r:id="rId88"/>
    <p:sldId id="747" r:id="rId89"/>
    <p:sldId id="830" r:id="rId90"/>
    <p:sldId id="831" r:id="rId91"/>
    <p:sldId id="748" r:id="rId92"/>
    <p:sldId id="832" r:id="rId93"/>
    <p:sldId id="833" r:id="rId94"/>
    <p:sldId id="834" r:id="rId95"/>
    <p:sldId id="835" r:id="rId96"/>
    <p:sldId id="836" r:id="rId97"/>
    <p:sldId id="837" r:id="rId98"/>
    <p:sldId id="697" r:id="rId99"/>
    <p:sldId id="750" r:id="rId100"/>
    <p:sldId id="838" r:id="rId101"/>
    <p:sldId id="839" r:id="rId102"/>
    <p:sldId id="840" r:id="rId103"/>
    <p:sldId id="755" r:id="rId104"/>
    <p:sldId id="763" r:id="rId105"/>
    <p:sldId id="758" r:id="rId106"/>
    <p:sldId id="841" r:id="rId107"/>
    <p:sldId id="842" r:id="rId108"/>
    <p:sldId id="843" r:id="rId109"/>
    <p:sldId id="844" r:id="rId110"/>
    <p:sldId id="845" r:id="rId111"/>
    <p:sldId id="846" r:id="rId112"/>
    <p:sldId id="700" r:id="rId113"/>
    <p:sldId id="701" r:id="rId114"/>
    <p:sldId id="765" r:id="rId115"/>
    <p:sldId id="703" r:id="rId116"/>
    <p:sldId id="766" r:id="rId117"/>
    <p:sldId id="767" r:id="rId118"/>
    <p:sldId id="847" r:id="rId119"/>
    <p:sldId id="848" r:id="rId120"/>
    <p:sldId id="849" r:id="rId121"/>
    <p:sldId id="850" r:id="rId122"/>
    <p:sldId id="851" r:id="rId123"/>
    <p:sldId id="852" r:id="rId124"/>
    <p:sldId id="770" r:id="rId125"/>
    <p:sldId id="717" r:id="rId126"/>
    <p:sldId id="718" r:id="rId127"/>
    <p:sldId id="772" r:id="rId128"/>
    <p:sldId id="853" r:id="rId129"/>
    <p:sldId id="854" r:id="rId130"/>
    <p:sldId id="855" r:id="rId131"/>
    <p:sldId id="856" r:id="rId132"/>
    <p:sldId id="723" r:id="rId133"/>
    <p:sldId id="724" r:id="rId134"/>
    <p:sldId id="725" r:id="rId135"/>
    <p:sldId id="857" r:id="rId136"/>
    <p:sldId id="858" r:id="rId137"/>
    <p:sldId id="859" r:id="rId138"/>
    <p:sldId id="711" r:id="rId139"/>
    <p:sldId id="712" r:id="rId140"/>
    <p:sldId id="808" r:id="rId141"/>
    <p:sldId id="809" r:id="rId142"/>
    <p:sldId id="814" r:id="rId143"/>
    <p:sldId id="815" r:id="rId144"/>
  </p:sldIdLst>
  <p:sldSz cx="9144000" cy="6858000" type="screen4x3"/>
  <p:notesSz cx="9946005" cy="6858000"/>
  <p:custDataLst>
    <p:tags r:id="rId149"/>
  </p:custDataLst>
  <p:defaultTextStyle>
    <a:defPPr>
      <a:defRPr lang="zh-CN"/>
    </a:defPPr>
    <a:lvl1pPr marL="0" lvl="0" indent="0" algn="l" defTabSz="914400" rtl="0" eaLnBrk="1" fontAlgn="base" latinLnBrk="0" hangingPunct="1">
      <a:lnSpc>
        <a:spcPct val="100000"/>
      </a:lnSpc>
      <a:spcBef>
        <a:spcPct val="0"/>
      </a:spcBef>
      <a:spcAft>
        <a:spcPct val="0"/>
      </a:spcAft>
      <a:buSzPct val="100000"/>
      <a:buNone/>
      <a:defRPr sz="2000" b="0" i="0" u="none" kern="120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ClrTx/>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ClrTx/>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ClrTx/>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ClrTx/>
      <a:buSzPct val="100000"/>
      <a:buFontTx/>
      <a:buNone/>
      <a:defRPr sz="2400" b="0" i="0" u="none" kern="1200">
        <a:solidFill>
          <a:schemeClr val="tx1"/>
        </a:solidFill>
        <a:latin typeface="Times New Roman" panose="0202060305040502030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90" d="100"/>
          <a:sy n="9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9" Type="http://schemas.openxmlformats.org/officeDocument/2006/relationships/tags" Target="tags/tag5.xml"/><Relationship Id="rId148" Type="http://schemas.openxmlformats.org/officeDocument/2006/relationships/tableStyles" Target="tableStyles.xml"/><Relationship Id="rId147" Type="http://schemas.openxmlformats.org/officeDocument/2006/relationships/viewProps" Target="viewProps.xml"/><Relationship Id="rId146" Type="http://schemas.openxmlformats.org/officeDocument/2006/relationships/presProps" Target="presProps.xml"/><Relationship Id="rId145" Type="http://schemas.openxmlformats.org/officeDocument/2006/relationships/handoutMaster" Target="handoutMasters/handoutMaster1.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jpe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jpe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jpe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jpe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jpe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p:nvPr>
            <p:ph type="hdr" sz="quarter"/>
          </p:nvPr>
        </p:nvSpPr>
        <p:spPr>
          <a:xfrm>
            <a:off x="0" y="0"/>
            <a:ext cx="4310063" cy="342900"/>
          </a:xfrm>
          <a:prstGeom prst="rect">
            <a:avLst/>
          </a:prstGeom>
          <a:noFill/>
          <a:ln w="9525">
            <a:noFill/>
          </a:ln>
        </p:spPr>
        <p:txBody>
          <a:bodyPr lIns="92380" tIns="46189" rIns="92380" bIns="46189"/>
          <a:p>
            <a:pPr lvl="0" defTabSz="923925"/>
            <a:r>
              <a:rPr lang="en-US" altLang="zh-CN" sz="1200"/>
              <a:t>*</a:t>
            </a:r>
            <a:endParaRPr lang="en-US" altLang="zh-CN" sz="1200"/>
          </a:p>
        </p:txBody>
      </p:sp>
      <p:sp>
        <p:nvSpPr>
          <p:cNvPr id="5123" name="日期占位符 5122"/>
          <p:cNvSpPr/>
          <p:nvPr>
            <p:ph type="dt" sz="quarter" idx="1"/>
          </p:nvPr>
        </p:nvSpPr>
        <p:spPr>
          <a:xfrm>
            <a:off x="5635625" y="0"/>
            <a:ext cx="4310063" cy="342900"/>
          </a:xfrm>
          <a:prstGeom prst="rect">
            <a:avLst/>
          </a:prstGeom>
          <a:noFill/>
          <a:ln w="9525">
            <a:noFill/>
          </a:ln>
        </p:spPr>
        <p:txBody>
          <a:bodyPr lIns="92380" tIns="46189" rIns="92380" bIns="46189"/>
          <a:p>
            <a:pPr lvl="0" algn="r" defTabSz="923925"/>
            <a:endParaRPr lang="zh-CN" altLang="en-US" sz="1200"/>
          </a:p>
        </p:txBody>
      </p:sp>
      <p:sp>
        <p:nvSpPr>
          <p:cNvPr id="5124" name="页脚占位符 5123"/>
          <p:cNvSpPr/>
          <p:nvPr>
            <p:ph type="ftr" sz="quarter" idx="2"/>
          </p:nvPr>
        </p:nvSpPr>
        <p:spPr>
          <a:xfrm>
            <a:off x="0" y="6515100"/>
            <a:ext cx="4310063" cy="342900"/>
          </a:xfrm>
          <a:prstGeom prst="rect">
            <a:avLst/>
          </a:prstGeom>
          <a:noFill/>
          <a:ln w="9525">
            <a:noFill/>
          </a:ln>
        </p:spPr>
        <p:txBody>
          <a:bodyPr lIns="92380" tIns="46189" rIns="92380" bIns="46189" anchor="b" anchorCtr="0"/>
          <a:p>
            <a:pPr lvl="0" defTabSz="923925"/>
            <a:endParaRPr lang="zh-CN" altLang="en-US" sz="1200"/>
          </a:p>
        </p:txBody>
      </p:sp>
      <p:sp>
        <p:nvSpPr>
          <p:cNvPr id="5125" name="灯片编号占位符 5124"/>
          <p:cNvSpPr/>
          <p:nvPr>
            <p:ph type="sldNum" sz="quarter" idx="3"/>
          </p:nvPr>
        </p:nvSpPr>
        <p:spPr>
          <a:xfrm>
            <a:off x="5635625" y="6515100"/>
            <a:ext cx="4310063" cy="342900"/>
          </a:xfrm>
          <a:prstGeom prst="rect">
            <a:avLst/>
          </a:prstGeom>
          <a:noFill/>
          <a:ln w="9525">
            <a:noFill/>
          </a:ln>
        </p:spPr>
        <p:txBody>
          <a:bodyPr lIns="92380" tIns="46189" rIns="92380" bIns="46189" anchor="b" anchorCtr="0"/>
          <a:p>
            <a:pPr lvl="0" algn="r" defTabSz="923925"/>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tx2"/>
        </a:solidFill>
        <a:effectLst/>
      </p:bgPr>
    </p:bg>
    <p:spTree>
      <p:nvGrpSpPr>
        <p:cNvPr id="1" name=""/>
        <p:cNvGrpSpPr/>
        <p:nvPr/>
      </p:nvGrpSpPr>
      <p:grpSpPr/>
      <p:pic>
        <p:nvPicPr>
          <p:cNvPr id="1033" name="图片 3" descr="三角形透明底"/>
          <p:cNvPicPr>
            <a:picLocks noChangeAspect="1"/>
          </p:cNvPicPr>
          <p:nvPr userDrawn="1">
            <p:custDataLst>
              <p:tags r:id="rId2"/>
            </p:custDataLst>
          </p:nvPr>
        </p:nvPicPr>
        <p:blipFill>
          <a:blip r:embed="rId3"/>
          <a:stretch>
            <a:fillRect/>
          </a:stretch>
        </p:blipFill>
        <p:spPr>
          <a:xfrm>
            <a:off x="7710170" y="44450"/>
            <a:ext cx="1483360" cy="556260"/>
          </a:xfrm>
          <a:prstGeom prst="rect">
            <a:avLst/>
          </a:prstGeom>
          <a:noFill/>
          <a:ln w="9525">
            <a:noFill/>
          </a:ln>
        </p:spPr>
      </p:pic>
      <p:sp>
        <p:nvSpPr>
          <p:cNvPr id="2" name="文本框 13"/>
          <p:cNvSpPr txBox="1"/>
          <p:nvPr userDrawn="1">
            <p:custDataLst>
              <p:tags r:id="rId4"/>
            </p:custDataLst>
          </p:nvPr>
        </p:nvSpPr>
        <p:spPr>
          <a:xfrm>
            <a:off x="107315" y="645350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6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xml"/><Relationship Id="rId13" Type="http://schemas.openxmlformats.org/officeDocument/2006/relationships/image" Target="../media/image1.png"/><Relationship Id="rId12" Type="http://schemas.openxmlformats.org/officeDocument/2006/relationships/tags" Target="../tags/tag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1026" name="矩形 1025"/>
          <p:cNvSpPr/>
          <p:nvPr userDrawn="1"/>
        </p:nvSpPr>
        <p:spPr>
          <a:xfrm>
            <a:off x="467995" y="1196975"/>
            <a:ext cx="9144000" cy="0"/>
          </a:xfrm>
          <a:prstGeom prst="rect">
            <a:avLst/>
          </a:prstGeom>
          <a:noFill/>
          <a:ln w="38100">
            <a:noFill/>
          </a:ln>
          <a:effectLst>
            <a:outerShdw dist="107763" dir="2699999" algn="ctr" rotWithShape="0">
              <a:srgbClr val="6699FF"/>
            </a:outerShdw>
          </a:effectLst>
        </p:spPr>
        <p:txBody>
          <a:bodyPr/>
          <a:p>
            <a:endParaRPr lang="zh-CN" altLang="en-US"/>
          </a:p>
        </p:txBody>
      </p:sp>
      <p:sp>
        <p:nvSpPr>
          <p:cNvPr id="1028" name="矩形 1027"/>
          <p:cNvSpPr/>
          <p:nvPr userDrawn="1"/>
        </p:nvSpPr>
        <p:spPr>
          <a:xfrm>
            <a:off x="8534400" y="6540500"/>
            <a:ext cx="838200" cy="274638"/>
          </a:xfrm>
          <a:prstGeom prst="rect">
            <a:avLst/>
          </a:prstGeom>
          <a:noFill/>
          <a:ln w="12700">
            <a:noFill/>
          </a:ln>
        </p:spPr>
        <p:txBody>
          <a:bodyPr>
            <a:spAutoFit/>
          </a:bodyPr>
          <a:p>
            <a:pPr lvl="0" algn="ctr">
              <a:spcBef>
                <a:spcPct val="50000"/>
              </a:spcBef>
            </a:pPr>
            <a:fld id="{9A0DB2DC-4C9A-4742-B13C-FB6460FD3503}" type="slidenum">
              <a:rPr lang="zh-CN" altLang="en-US" sz="1200">
                <a:latin typeface="黑体" panose="02010609060101010101" charset="-122"/>
                <a:ea typeface="黑体" panose="02010609060101010101" charset="-122"/>
              </a:rPr>
            </a:fld>
            <a:endParaRPr lang="zh-CN" altLang="en-US" sz="1200">
              <a:latin typeface="黑体" panose="02010609060101010101" charset="-122"/>
              <a:ea typeface="黑体" panose="02010609060101010101" charset="-122"/>
            </a:endParaRPr>
          </a:p>
        </p:txBody>
      </p:sp>
      <p:cxnSp>
        <p:nvCxnSpPr>
          <p:cNvPr id="1029" name="直接连接符 1028"/>
          <p:cNvCxnSpPr/>
          <p:nvPr userDrawn="1"/>
        </p:nvCxnSpPr>
        <p:spPr>
          <a:xfrm>
            <a:off x="103188" y="685800"/>
            <a:ext cx="8926512" cy="0"/>
          </a:xfrm>
          <a:prstGeom prst="line">
            <a:avLst/>
          </a:prstGeom>
          <a:ln w="38100" cap="flat" cmpd="sng">
            <a:solidFill>
              <a:srgbClr val="CC0000"/>
            </a:solidFill>
            <a:prstDash val="solid"/>
            <a:headEnd type="none" w="med" len="med"/>
            <a:tailEnd type="none" w="med" len="med"/>
          </a:ln>
        </p:spPr>
      </p:cxnSp>
      <p:pic>
        <p:nvPicPr>
          <p:cNvPr id="1033" name="图片 3" descr="三角形透明底"/>
          <p:cNvPicPr>
            <a:picLocks noChangeAspect="1"/>
          </p:cNvPicPr>
          <p:nvPr userDrawn="1">
            <p:custDataLst>
              <p:tags r:id="rId12"/>
            </p:custDataLst>
          </p:nvPr>
        </p:nvPicPr>
        <p:blipFill>
          <a:blip r:embed="rId13"/>
          <a:stretch>
            <a:fillRect/>
          </a:stretch>
        </p:blipFill>
        <p:spPr>
          <a:xfrm>
            <a:off x="7710170" y="44450"/>
            <a:ext cx="1483360" cy="556260"/>
          </a:xfrm>
          <a:prstGeom prst="rect">
            <a:avLst/>
          </a:prstGeom>
          <a:noFill/>
          <a:ln w="9525">
            <a:noFill/>
          </a:ln>
        </p:spPr>
      </p:pic>
      <p:sp>
        <p:nvSpPr>
          <p:cNvPr id="2" name="文本框 13"/>
          <p:cNvSpPr txBox="1"/>
          <p:nvPr userDrawn="1">
            <p:custDataLst>
              <p:tags r:id="rId14"/>
            </p:custDataLst>
          </p:nvPr>
        </p:nvSpPr>
        <p:spPr>
          <a:xfrm>
            <a:off x="3203575" y="6551295"/>
            <a:ext cx="2296795" cy="306705"/>
          </a:xfrm>
          <a:prstGeom prst="rect">
            <a:avLst/>
          </a:prstGeom>
          <a:noFill/>
          <a:ln w="9525">
            <a:noFill/>
          </a:ln>
        </p:spPr>
        <p:txBody>
          <a:bodyPr>
            <a:no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rPr>
              <a:t>www.leanplants.com</a:t>
            </a:r>
            <a:endParaRPr kumimoji="0" lang="en-US" altLang="zh-CN" sz="1600" b="0" i="0" u="none" strike="noStrike" kern="1200" cap="none" spc="0" normalizeH="0" baseline="0" noProof="1" dirty="0">
              <a:solidFill>
                <a:srgbClr val="7F7F7F"/>
              </a:solidFill>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marL="0" lvl="0" indent="0" algn="l" defTabSz="914400" rtl="0" eaLnBrk="1" fontAlgn="base" latinLnBrk="0" hangingPunct="1">
        <a:lnSpc>
          <a:spcPct val="100000"/>
        </a:lnSpc>
        <a:spcBef>
          <a:spcPct val="0"/>
        </a:spcBef>
        <a:spcAft>
          <a:spcPct val="0"/>
        </a:spcAft>
        <a:buSzPct val="100000"/>
        <a:buNone/>
        <a:defRPr sz="2800" b="0" i="0" u="none" kern="1200">
          <a:solidFill>
            <a:srgbClr val="000099"/>
          </a:solidFill>
          <a:latin typeface="+mj-lt"/>
          <a:ea typeface="+mj-ea"/>
          <a:cs typeface="+mj-cs"/>
        </a:defRPr>
      </a:lvl1pPr>
    </p:titleStyle>
    <p:bodyStyle>
      <a:lvl1pPr marL="342900" lvl="0" indent="-34290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800" b="0" i="0" u="none" kern="1200">
          <a:solidFill>
            <a:srgbClr val="0033CC"/>
          </a:solidFill>
          <a:latin typeface="+mn-lt"/>
          <a:ea typeface="+mn-ea"/>
          <a:cs typeface="+mn-cs"/>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Char char="n"/>
        <a:defRPr sz="2000" b="0" i="0" u="none" kern="1200">
          <a:solidFill>
            <a:srgbClr val="333399"/>
          </a:solidFill>
          <a:latin typeface="Times New Roman" panose="02020603050405020304" charset="0"/>
          <a:ea typeface="宋体" panose="02010600030101010101" pitchFamily="2" charset="-122"/>
          <a:cs typeface="+mn-cs"/>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Char char="l"/>
        <a:defRPr sz="1800" b="0" i="0" u="none" kern="1200">
          <a:solidFill>
            <a:srgbClr val="000066"/>
          </a:solidFill>
          <a:latin typeface="Times New Roman" panose="02020603050405020304" charset="0"/>
          <a:ea typeface="宋体" panose="02010600030101010101" pitchFamily="2" charset="-122"/>
          <a:cs typeface="+mn-cs"/>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Char char="n"/>
        <a:defRPr sz="1600" b="0" i="0" u="none" kern="1200">
          <a:solidFill>
            <a:schemeClr val="tx1"/>
          </a:solidFill>
          <a:latin typeface="Times New Roman" panose="02020603050405020304" charset="0"/>
          <a:ea typeface="宋体" panose="02010600030101010101" pitchFamily="2" charset="-122"/>
          <a:cs typeface="+mn-cs"/>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Char char="l"/>
        <a:defRPr sz="1600" b="0" i="0" u="none" kern="1200">
          <a:solidFill>
            <a:schemeClr val="tx1"/>
          </a:solidFill>
          <a:latin typeface="Times New Roman" panose="02020603050405020304" charset="0"/>
          <a:ea typeface="宋体" panose="02010600030101010101" pitchFamily="2" charset="-122"/>
          <a:cs typeface="+mn-cs"/>
        </a:defRPr>
      </a:lvl5pPr>
      <a:lvl6pPr marL="2514600" lvl="5"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Char char="l"/>
        <a:defRPr sz="1600" b="0" i="0" u="none" kern="1200">
          <a:solidFill>
            <a:schemeClr val="tx1"/>
          </a:solidFill>
          <a:latin typeface="Times New Roman" panose="02020603050405020304" charset="0"/>
          <a:ea typeface="宋体" panose="02010600030101010101" pitchFamily="2" charset="-122"/>
          <a:cs typeface="+mn-cs"/>
        </a:defRPr>
      </a:lvl6pPr>
      <a:lvl7pPr marL="2971800" lvl="6"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Char char="l"/>
        <a:defRPr sz="1600" b="0" i="0" u="none" kern="1200">
          <a:solidFill>
            <a:schemeClr val="tx1"/>
          </a:solidFill>
          <a:latin typeface="Times New Roman" panose="02020603050405020304" charset="0"/>
          <a:ea typeface="宋体" panose="02010600030101010101" pitchFamily="2" charset="-122"/>
          <a:cs typeface="+mn-cs"/>
        </a:defRPr>
      </a:lvl7pPr>
      <a:lvl8pPr marL="3429000" lvl="7"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Char char="l"/>
        <a:defRPr sz="1600" b="0" i="0" u="none" kern="1200">
          <a:solidFill>
            <a:schemeClr val="tx1"/>
          </a:solidFill>
          <a:latin typeface="Times New Roman" panose="02020603050405020304" charset="0"/>
          <a:ea typeface="宋体" panose="02010600030101010101" pitchFamily="2" charset="-122"/>
          <a:cs typeface="+mn-cs"/>
        </a:defRPr>
      </a:lvl8pPr>
      <a:lvl9pPr marL="3886200" lvl="8"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Char char="l"/>
        <a:defRPr sz="1600" b="0" i="0" u="none" kern="1200">
          <a:solidFill>
            <a:schemeClr val="tx1"/>
          </a:solidFill>
          <a:latin typeface="Times New Roman" panose="02020603050405020304" charset="0"/>
          <a:ea typeface="宋体" panose="02010600030101010101" pitchFamily="2" charset="-122"/>
          <a:cs typeface="+mn-cs"/>
        </a:defRPr>
      </a:lvl9pPr>
    </p:bodyStyle>
    <p:otherStyle>
      <a:lvl1pPr lvl="0">
        <a:buNone/>
        <a:defRPr kern="1200">
          <a:latin typeface="+mn-lt"/>
          <a:ea typeface="+mn-ea"/>
          <a:cs typeface="+mn-cs"/>
        </a:defRPr>
      </a:lvl1pPr>
      <a:lvl2pPr marL="460375" lvl="1" indent="0">
        <a:buNone/>
        <a:defRPr kern="1200">
          <a:latin typeface="+mn-lt"/>
          <a:ea typeface="+mn-ea"/>
          <a:cs typeface="+mn-cs"/>
        </a:defRPr>
      </a:lvl2pPr>
      <a:lvl3pPr marL="923925" lvl="2" indent="0">
        <a:buNone/>
        <a:defRPr kern="1200">
          <a:latin typeface="+mn-lt"/>
          <a:ea typeface="+mn-ea"/>
          <a:cs typeface="+mn-cs"/>
        </a:defRPr>
      </a:lvl3pPr>
      <a:lvl4pPr marL="1384300" lvl="3" indent="0">
        <a:buNone/>
        <a:defRPr kern="1200">
          <a:latin typeface="+mn-lt"/>
          <a:ea typeface="+mn-ea"/>
          <a:cs typeface="+mn-cs"/>
        </a:defRPr>
      </a:lvl4pPr>
      <a:lvl5pPr marL="1847850" lvl="4" indent="0">
        <a:buNone/>
        <a:defRPr kern="1200">
          <a:latin typeface="+mn-lt"/>
          <a:ea typeface="+mn-ea"/>
          <a:cs typeface="+mn-cs"/>
        </a:defRPr>
      </a:lvl5pPr>
      <a:lvl6pPr marL="2286000" lvl="5" indent="0">
        <a:buNone/>
        <a:defRPr kern="1200">
          <a:latin typeface="+mn-lt"/>
          <a:ea typeface="+mn-ea"/>
          <a:cs typeface="+mn-cs"/>
        </a:defRPr>
      </a:lvl6pPr>
      <a:lvl7pPr marL="2743200" lvl="6" indent="0">
        <a:buNone/>
        <a:defRPr kern="1200">
          <a:latin typeface="+mn-lt"/>
          <a:ea typeface="+mn-ea"/>
          <a:cs typeface="+mn-cs"/>
        </a:defRPr>
      </a:lvl7pPr>
      <a:lvl8pPr marL="3200400" lvl="7" indent="0">
        <a:buNone/>
        <a:defRPr kern="1200">
          <a:latin typeface="+mn-lt"/>
          <a:ea typeface="+mn-ea"/>
          <a:cs typeface="+mn-cs"/>
        </a:defRPr>
      </a:lvl8pPr>
      <a:lvl9pPr marL="3657600" lvl="8" indent="0">
        <a:buNone/>
        <a:defRPr kern="1200">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oleObject" Target="../embeddings/oleObject4.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9.emf"/><Relationship Id="rId1" Type="http://schemas.openxmlformats.org/officeDocument/2006/relationships/oleObject" Target="../embeddings/oleObject5.bin"/></Relationships>
</file>

<file path=ppt/slides/_rels/slide12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oleObject" Target="../embeddings/oleObject6.bin"/></Relationships>
</file>

<file path=ppt/slides/_rels/slide125.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oleObject" Target="../embeddings/oleObject7.bin"/></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oleObject" Target="../embeddings/oleObject8.bin"/></Relationships>
</file>

<file path=ppt/slides/_rels/slide132.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3.wmf"/><Relationship Id="rId1" Type="http://schemas.openxmlformats.org/officeDocument/2006/relationships/oleObject" Target="../embeddings/oleObject9.bin"/></Relationships>
</file>

<file path=ppt/slides/_rels/slide133.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24.emf"/><Relationship Id="rId1" Type="http://schemas.openxmlformats.org/officeDocument/2006/relationships/oleObject" Target="../embeddings/oleObject10.bin"/></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e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16.emf"/><Relationship Id="rId1"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em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32454;&#33410;&#20016;&#30000;--&#26597;&#25214;&#38382;&#39064;&#21543;.pdf" TargetMode="External"/><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emf"/><Relationship Id="rId1" Type="http://schemas.openxmlformats.org/officeDocument/2006/relationships/image" Target="../media/image1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7.emf"/><Relationship Id="rId3" Type="http://schemas.openxmlformats.org/officeDocument/2006/relationships/oleObject" Target="../embeddings/oleObject3.bin"/><Relationship Id="rId2" Type="http://schemas.openxmlformats.org/officeDocument/2006/relationships/image" Target="../media/image16.emf"/><Relationship Id="rId1"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矩形 2051"/>
          <p:cNvSpPr/>
          <p:nvPr/>
        </p:nvSpPr>
        <p:spPr>
          <a:xfrm>
            <a:off x="1043305" y="765175"/>
            <a:ext cx="7239000" cy="1966913"/>
          </a:xfrm>
          <a:prstGeom prst="rect">
            <a:avLst/>
          </a:prstGeom>
          <a:noFill/>
          <a:ln w="38100">
            <a:noFill/>
          </a:ln>
        </p:spPr>
        <p:txBody>
          <a:bodyPr lIns="137160" tIns="68580" rIns="137160" bIns="68580">
            <a:spAutoFit/>
          </a:bodyPr>
          <a:p>
            <a:pPr algn="ctr">
              <a:spcBef>
                <a:spcPct val="50000"/>
              </a:spcBef>
            </a:pPr>
            <a:r>
              <a:rPr lang="zh-CN" altLang="en-US" sz="4800" b="1">
                <a:effectLst>
                  <a:outerShdw blurRad="38100" dist="38100" dir="2700000">
                    <a:srgbClr val="C0C0C0"/>
                  </a:outerShdw>
                </a:effectLst>
                <a:latin typeface="Arial" panose="020B0604020202020204" pitchFamily="34" charset="0"/>
                <a:ea typeface="黑体" panose="02010609060101010101" charset="-122"/>
              </a:rPr>
              <a:t>丰田管理方式</a:t>
            </a:r>
            <a:r>
              <a:rPr lang="en-US" altLang="zh-CN" sz="3600">
                <a:effectLst>
                  <a:outerShdw blurRad="38100" dist="38100" dir="2700000">
                    <a:srgbClr val="C0C0C0"/>
                  </a:outerShdw>
                </a:effectLst>
                <a:latin typeface="Arial" panose="020B0604020202020204" pitchFamily="34" charset="0"/>
                <a:ea typeface="黑体" panose="02010609060101010101" charset="-122"/>
              </a:rPr>
              <a:t>&amp;</a:t>
            </a:r>
            <a:endParaRPr lang="en-US" altLang="zh-CN" sz="3600">
              <a:effectLst>
                <a:outerShdw blurRad="38100" dist="38100" dir="2700000">
                  <a:srgbClr val="C0C0C0"/>
                </a:outerShdw>
              </a:effectLst>
              <a:latin typeface="Arial" panose="020B0604020202020204" pitchFamily="34" charset="0"/>
              <a:ea typeface="黑体" panose="02010609060101010101" charset="-122"/>
            </a:endParaRPr>
          </a:p>
          <a:p>
            <a:pPr algn="ctr">
              <a:spcBef>
                <a:spcPct val="50000"/>
              </a:spcBef>
            </a:pPr>
            <a:r>
              <a:rPr lang="zh-CN" altLang="en-US" sz="4800" b="1">
                <a:effectLst>
                  <a:outerShdw blurRad="38100" dist="38100" dir="2700000">
                    <a:srgbClr val="C0C0C0"/>
                  </a:outerShdw>
                </a:effectLst>
                <a:latin typeface="Arial" panose="020B0604020202020204" pitchFamily="34" charset="0"/>
                <a:ea typeface="黑体" panose="02010609060101010101" charset="-122"/>
              </a:rPr>
              <a:t>丰田的问题解决法</a:t>
            </a:r>
            <a:endParaRPr lang="zh-CN" altLang="en-US" sz="4800" b="1">
              <a:effectLst>
                <a:outerShdw blurRad="38100" dist="38100" dir="2700000">
                  <a:srgbClr val="C0C0C0"/>
                </a:outerShdw>
              </a:effectLst>
              <a:latin typeface="Arial" panose="020B0604020202020204" pitchFamily="34" charset="0"/>
              <a:ea typeface="黑体" panose="02010609060101010101" charset="-122"/>
            </a:endParaRPr>
          </a:p>
        </p:txBody>
      </p:sp>
      <p:pic>
        <p:nvPicPr>
          <p:cNvPr id="2" name="图片 1" descr="单线流"/>
          <p:cNvPicPr>
            <a:picLocks noChangeAspect="1"/>
          </p:cNvPicPr>
          <p:nvPr/>
        </p:nvPicPr>
        <p:blipFill>
          <a:blip r:embed="rId1"/>
          <a:stretch>
            <a:fillRect/>
          </a:stretch>
        </p:blipFill>
        <p:spPr>
          <a:xfrm>
            <a:off x="2051685" y="2853055"/>
            <a:ext cx="5284470" cy="3514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 name="矩形 2190"/>
          <p:cNvSpPr/>
          <p:nvPr/>
        </p:nvSpPr>
        <p:spPr>
          <a:xfrm>
            <a:off x="533400" y="838200"/>
            <a:ext cx="4191000" cy="441325"/>
          </a:xfrm>
          <a:prstGeom prst="rect">
            <a:avLst/>
          </a:prstGeom>
          <a:noFill/>
          <a:ln w="38100">
            <a:noFill/>
          </a:ln>
        </p:spPr>
        <p:txBody>
          <a:bodyPr lIns="137160" tIns="68580" rIns="137160" bIns="68580">
            <a:spAutoFit/>
          </a:bodyPr>
          <a:p>
            <a:pPr>
              <a:spcBef>
                <a:spcPct val="50000"/>
              </a:spcBef>
            </a:pPr>
            <a:r>
              <a:rPr lang="zh-CN" altLang="en-US">
                <a:latin typeface="Arial" panose="020B0604020202020204" pitchFamily="34" charset="0"/>
                <a:ea typeface="黑体" panose="02010609060101010101" charset="-122"/>
              </a:rPr>
              <a:t>奇瑞如何学习丰田</a:t>
            </a:r>
            <a:r>
              <a:rPr lang="en-US" altLang="zh-CN">
                <a:latin typeface="Arial" panose="020B0604020202020204" pitchFamily="34" charset="0"/>
                <a:ea typeface="黑体" panose="02010609060101010101" charset="-122"/>
              </a:rPr>
              <a:t>?</a:t>
            </a:r>
            <a:endParaRPr lang="en-US" altLang="zh-CN">
              <a:latin typeface="Arial" panose="020B0604020202020204" pitchFamily="34" charset="0"/>
              <a:ea typeface="黑体" panose="02010609060101010101" charset="-122"/>
            </a:endParaRPr>
          </a:p>
        </p:txBody>
      </p:sp>
      <p:sp>
        <p:nvSpPr>
          <p:cNvPr id="2192" name="矩形 2191"/>
          <p:cNvSpPr/>
          <p:nvPr/>
        </p:nvSpPr>
        <p:spPr>
          <a:xfrm>
            <a:off x="3810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193" name="矩形 2192"/>
          <p:cNvSpPr/>
          <p:nvPr/>
        </p:nvSpPr>
        <p:spPr>
          <a:xfrm>
            <a:off x="1598613" y="1387475"/>
            <a:ext cx="2517775" cy="1098550"/>
          </a:xfrm>
          <a:prstGeom prst="rect">
            <a:avLst/>
          </a:prstGeom>
          <a:gradFill rotWithShape="0">
            <a:gsLst>
              <a:gs pos="0">
                <a:srgbClr val="54A9D3">
                  <a:alpha val="100000"/>
                </a:srgbClr>
              </a:gs>
              <a:gs pos="50000">
                <a:srgbClr val="66CCFF">
                  <a:alpha val="100000"/>
                </a:srgbClr>
              </a:gs>
              <a:gs pos="100000">
                <a:srgbClr val="54A9D3"/>
              </a:gs>
            </a:gsLst>
            <a:lin ang="540000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ea typeface="黑体" panose="02010609060101010101" charset="-122"/>
              </a:rPr>
              <a:t>学习</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丰田的</a:t>
            </a:r>
            <a:endParaRPr lang="zh-CN" altLang="en-US" sz="1800">
              <a:latin typeface="Arial" panose="020B0604020202020204" pitchFamily="34" charset="0"/>
              <a:ea typeface="黑体" panose="02010609060101010101" charset="-122"/>
            </a:endParaRPr>
          </a:p>
          <a:p>
            <a:pPr algn="ctr">
              <a:spcBef>
                <a:spcPct val="50000"/>
              </a:spcBef>
            </a:pPr>
            <a:r>
              <a:rPr lang="zh-CN" altLang="en-US" sz="1800">
                <a:latin typeface="Arial" panose="020B0604020202020204" pitchFamily="34" charset="0"/>
                <a:ea typeface="黑体" panose="02010609060101010101" charset="-122"/>
              </a:rPr>
              <a:t>经营理念和价值观</a:t>
            </a:r>
            <a:r>
              <a:rPr lang="en-US" altLang="zh-CN" sz="1800">
                <a:latin typeface="Arial" panose="020B0604020202020204" pitchFamily="34" charset="0"/>
                <a:ea typeface="黑体" panose="02010609060101010101" charset="-122"/>
              </a:rPr>
              <a:t>TOYOTA WAY 2019</a:t>
            </a:r>
            <a:endParaRPr lang="en-US" altLang="zh-CN" sz="1800">
              <a:latin typeface="Arial" panose="020B0604020202020204" pitchFamily="34" charset="0"/>
              <a:ea typeface="黑体" panose="02010609060101010101" charset="-122"/>
            </a:endParaRPr>
          </a:p>
        </p:txBody>
      </p:sp>
      <p:sp>
        <p:nvSpPr>
          <p:cNvPr id="2194" name="矩形 2193"/>
          <p:cNvSpPr/>
          <p:nvPr/>
        </p:nvSpPr>
        <p:spPr>
          <a:xfrm>
            <a:off x="1600200" y="2590800"/>
            <a:ext cx="2514600" cy="823913"/>
          </a:xfrm>
          <a:prstGeom prst="rect">
            <a:avLst/>
          </a:prstGeom>
          <a:gradFill rotWithShape="0">
            <a:gsLst>
              <a:gs pos="0">
                <a:srgbClr val="54A9D3">
                  <a:alpha val="100000"/>
                </a:srgbClr>
              </a:gs>
              <a:gs pos="50000">
                <a:srgbClr val="66CCFF">
                  <a:alpha val="100000"/>
                </a:srgbClr>
              </a:gs>
              <a:gs pos="100000">
                <a:srgbClr val="54A9D3"/>
              </a:gs>
            </a:gsLst>
            <a:lin ang="540000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ea typeface="黑体" panose="02010609060101010101" charset="-122"/>
              </a:rPr>
              <a:t>借鉴</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丰田的</a:t>
            </a:r>
            <a:endParaRPr lang="zh-CN" altLang="en-US" sz="1800">
              <a:latin typeface="Arial" panose="020B0604020202020204" pitchFamily="34" charset="0"/>
              <a:ea typeface="黑体" panose="02010609060101010101" charset="-122"/>
            </a:endParaRPr>
          </a:p>
          <a:p>
            <a:pPr algn="ctr">
              <a:spcBef>
                <a:spcPct val="50000"/>
              </a:spcBef>
            </a:pPr>
            <a:r>
              <a:rPr lang="zh-CN" altLang="en-US" sz="1800">
                <a:latin typeface="Arial" panose="020B0604020202020204" pitchFamily="34" charset="0"/>
                <a:ea typeface="黑体" panose="02010609060101010101" charset="-122"/>
              </a:rPr>
              <a:t>具体的管理方法</a:t>
            </a:r>
            <a:r>
              <a:rPr lang="en-US" altLang="zh-CN" sz="1800">
                <a:latin typeface="Arial" panose="020B0604020202020204" pitchFamily="34" charset="0"/>
                <a:ea typeface="黑体" panose="02010609060101010101" charset="-122"/>
              </a:rPr>
              <a:t>TPS…</a:t>
            </a:r>
            <a:endParaRPr lang="en-US" altLang="zh-CN" sz="1800">
              <a:latin typeface="Arial" panose="020B0604020202020204" pitchFamily="34" charset="0"/>
              <a:ea typeface="黑体" panose="02010609060101010101" charset="-122"/>
            </a:endParaRPr>
          </a:p>
        </p:txBody>
      </p:sp>
      <p:sp>
        <p:nvSpPr>
          <p:cNvPr id="2195" name="矩形 2194"/>
          <p:cNvSpPr/>
          <p:nvPr/>
        </p:nvSpPr>
        <p:spPr>
          <a:xfrm>
            <a:off x="1600200" y="3657600"/>
            <a:ext cx="2514600" cy="2062163"/>
          </a:xfrm>
          <a:prstGeom prst="rect">
            <a:avLst/>
          </a:prstGeom>
          <a:gradFill rotWithShape="0">
            <a:gsLst>
              <a:gs pos="0">
                <a:srgbClr val="54A9D3">
                  <a:alpha val="100000"/>
                </a:srgbClr>
              </a:gs>
              <a:gs pos="50000">
                <a:srgbClr val="66CCFF">
                  <a:alpha val="100000"/>
                </a:srgbClr>
              </a:gs>
              <a:gs pos="100000">
                <a:srgbClr val="54A9D3"/>
              </a:gs>
            </a:gsLst>
            <a:lin ang="5400000"/>
            <a:tileRect/>
          </a:gradFill>
          <a:ln w="38100">
            <a:noFill/>
          </a:ln>
        </p:spPr>
        <p:txBody>
          <a:bodyPr lIns="137160" tIns="68580" rIns="137160" bIns="68580" anchor="ctr" anchorCtr="0">
            <a:spAutoFit/>
          </a:bodyPr>
          <a:p>
            <a:pPr>
              <a:spcBef>
                <a:spcPct val="50000"/>
              </a:spcBef>
            </a:pPr>
            <a:r>
              <a:rPr lang="zh-CN" altLang="en-US" sz="1800">
                <a:latin typeface="Arial" panose="020B0604020202020204" pitchFamily="34" charset="0"/>
                <a:ea typeface="黑体" panose="02010609060101010101" charset="-122"/>
              </a:rPr>
              <a:t>奇瑞的</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a:p>
            <a:pPr>
              <a:spcBef>
                <a:spcPct val="50000"/>
              </a:spcBef>
            </a:pP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经营理念和价值观</a:t>
            </a:r>
            <a:endParaRPr lang="zh-CN" altLang="en-US" sz="1800">
              <a:latin typeface="Arial" panose="020B0604020202020204" pitchFamily="34" charset="0"/>
              <a:ea typeface="黑体" panose="02010609060101010101" charset="-122"/>
            </a:endParaRPr>
          </a:p>
          <a:p>
            <a:pPr>
              <a:spcBef>
                <a:spcPct val="50000"/>
              </a:spcBef>
            </a:pP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市场环境</a:t>
            </a:r>
            <a:endParaRPr lang="zh-CN" altLang="en-US" sz="1800">
              <a:latin typeface="Arial" panose="020B0604020202020204" pitchFamily="34" charset="0"/>
              <a:ea typeface="黑体" panose="02010609060101010101" charset="-122"/>
            </a:endParaRPr>
          </a:p>
          <a:p>
            <a:pPr>
              <a:spcBef>
                <a:spcPct val="50000"/>
              </a:spcBef>
            </a:pP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自身的具备条件</a:t>
            </a:r>
            <a:endParaRPr lang="zh-CN" altLang="en-US" sz="1800">
              <a:latin typeface="Arial" panose="020B0604020202020204" pitchFamily="34" charset="0"/>
              <a:ea typeface="黑体" panose="02010609060101010101" charset="-122"/>
            </a:endParaRPr>
          </a:p>
          <a:p>
            <a:pPr>
              <a:spcBef>
                <a:spcPct val="50000"/>
              </a:spcBef>
            </a:pP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奇瑞人的智慧和勇气</a:t>
            </a:r>
            <a:endParaRPr lang="zh-CN" altLang="en-US" sz="1800">
              <a:latin typeface="Arial" panose="020B0604020202020204" pitchFamily="34" charset="0"/>
              <a:ea typeface="黑体" panose="02010609060101010101" charset="-122"/>
            </a:endParaRPr>
          </a:p>
        </p:txBody>
      </p:sp>
      <p:sp>
        <p:nvSpPr>
          <p:cNvPr id="2196" name="右箭头 2195"/>
          <p:cNvSpPr/>
          <p:nvPr/>
        </p:nvSpPr>
        <p:spPr>
          <a:xfrm>
            <a:off x="4495800" y="2590800"/>
            <a:ext cx="838200" cy="1600200"/>
          </a:xfrm>
          <a:prstGeom prst="rightArrow">
            <a:avLst>
              <a:gd name="adj1" fmla="val 51388"/>
              <a:gd name="adj2" fmla="val 52787"/>
            </a:avLst>
          </a:prstGeom>
          <a:gradFill rotWithShape="0">
            <a:gsLst>
              <a:gs pos="0">
                <a:srgbClr val="4790B4">
                  <a:alpha val="100000"/>
                </a:srgbClr>
              </a:gs>
              <a:gs pos="50000">
                <a:srgbClr val="66CCFF">
                  <a:alpha val="100000"/>
                </a:srgbClr>
              </a:gs>
              <a:gs pos="100000">
                <a:srgbClr val="4790B4"/>
              </a:gs>
            </a:gsLst>
            <a:lin ang="5400000"/>
            <a:tileRect/>
          </a:gradFill>
          <a:ln w="38100">
            <a:noFill/>
          </a:ln>
        </p:spPr>
        <p:txBody>
          <a:bodyPr/>
          <a:p>
            <a:endParaRPr lang="zh-CN" altLang="en-US"/>
          </a:p>
        </p:txBody>
      </p:sp>
      <p:sp>
        <p:nvSpPr>
          <p:cNvPr id="2197" name="矩形 2196"/>
          <p:cNvSpPr/>
          <p:nvPr/>
        </p:nvSpPr>
        <p:spPr>
          <a:xfrm>
            <a:off x="5791200" y="1295400"/>
            <a:ext cx="1371600" cy="4403725"/>
          </a:xfrm>
          <a:prstGeom prst="rect">
            <a:avLst/>
          </a:prstGeom>
          <a:gradFill rotWithShape="0">
            <a:gsLst>
              <a:gs pos="0">
                <a:srgbClr val="3E7C9C">
                  <a:alpha val="100000"/>
                </a:srgbClr>
              </a:gs>
              <a:gs pos="50000">
                <a:srgbClr val="66CCFF">
                  <a:alpha val="100000"/>
                </a:srgbClr>
              </a:gs>
              <a:gs pos="100000">
                <a:srgbClr val="3E7C9C"/>
              </a:gs>
            </a:gsLst>
            <a:lin ang="0"/>
            <a:tileRect/>
          </a:gradFill>
          <a:ln w="38100">
            <a:noFill/>
          </a:ln>
        </p:spPr>
        <p:txBody>
          <a:bodyPr lIns="137160" tIns="68580" rIns="137160" bIns="68580" anchor="ctr" anchorCtr="0">
            <a:spAutoFit/>
          </a:bodyPr>
          <a:p>
            <a:pPr algn="ctr">
              <a:spcBef>
                <a:spcPct val="50000"/>
              </a:spcBef>
            </a:pPr>
            <a:endParaRPr lang="en-US" altLang="zh-CN" sz="4000" b="1">
              <a:latin typeface="Arial" panose="020B0604020202020204" pitchFamily="34" charset="0"/>
              <a:ea typeface="黑体" panose="02010609060101010101" charset="-122"/>
            </a:endParaRPr>
          </a:p>
          <a:p>
            <a:pPr algn="ctr">
              <a:spcBef>
                <a:spcPct val="50000"/>
              </a:spcBef>
            </a:pPr>
            <a:r>
              <a:rPr lang="zh-CN" altLang="en-US" sz="4000" b="1">
                <a:latin typeface="Arial" panose="020B0604020202020204" pitchFamily="34" charset="0"/>
                <a:ea typeface="黑体" panose="02010609060101010101" charset="-122"/>
              </a:rPr>
              <a:t>奇瑞管理方式</a:t>
            </a:r>
            <a:r>
              <a:rPr lang="en-US" altLang="zh-CN" sz="4000" b="1">
                <a:latin typeface="Arial" panose="020B0604020202020204" pitchFamily="34" charset="0"/>
                <a:ea typeface="黑体" panose="02010609060101010101" charset="-122"/>
              </a:rPr>
              <a:t>CPS</a:t>
            </a:r>
            <a:endParaRPr lang="en-US" altLang="zh-CN" sz="4000" b="1">
              <a:latin typeface="Arial" panose="020B0604020202020204" pitchFamily="34" charset="0"/>
              <a:ea typeface="黑体" panose="02010609060101010101" charset="-122"/>
            </a:endParaRPr>
          </a:p>
          <a:p>
            <a:pPr algn="ctr">
              <a:spcBef>
                <a:spcPct val="50000"/>
              </a:spcBef>
            </a:pPr>
            <a:endParaRPr lang="en-US" altLang="zh-CN" sz="4000" b="1">
              <a:latin typeface="Arial" panose="020B0604020202020204" pitchFamily="34" charset="0"/>
              <a:ea typeface="黑体" panose="02010609060101010101" charset="-122"/>
            </a:endParaRPr>
          </a:p>
        </p:txBody>
      </p:sp>
      <p:sp>
        <p:nvSpPr>
          <p:cNvPr id="2198" name="矩形 219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193"/>
                                        </p:tgtEl>
                                        <p:attrNameLst>
                                          <p:attrName>style.visibility</p:attrName>
                                        </p:attrNameLst>
                                      </p:cBhvr>
                                      <p:to>
                                        <p:strVal val="visible"/>
                                      </p:to>
                                    </p:set>
                                    <p:anim calcmode="lin" valueType="num">
                                      <p:cBhvr additive="base">
                                        <p:cTn id="7" dur="500" fill="hold"/>
                                        <p:tgtEl>
                                          <p:spTgt spid="2193"/>
                                        </p:tgtEl>
                                        <p:attrNameLst>
                                          <p:attrName>ppt_x</p:attrName>
                                        </p:attrNameLst>
                                      </p:cBhvr>
                                      <p:tavLst>
                                        <p:tav tm="0">
                                          <p:val>
                                            <p:strVal val="0-#ppt_w/2"/>
                                          </p:val>
                                        </p:tav>
                                        <p:tav tm="100000">
                                          <p:val>
                                            <p:strVal val="#ppt_x"/>
                                          </p:val>
                                        </p:tav>
                                      </p:tavLst>
                                    </p:anim>
                                    <p:anim calcmode="lin" valueType="num">
                                      <p:cBhvr additive="base">
                                        <p:cTn id="8" dur="500" fill="hold"/>
                                        <p:tgtEl>
                                          <p:spTgt spid="21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childTnLst>
                                    <p:set>
                                      <p:cBhvr additive="base">
                                        <p:cTn id="11" dur="1" fill="hold">
                                          <p:stCondLst>
                                            <p:cond delay="0"/>
                                          </p:stCondLst>
                                        </p:cTn>
                                        <p:tgtEl>
                                          <p:spTgt spid="2194"/>
                                        </p:tgtEl>
                                        <p:attrNameLst>
                                          <p:attrName>style.visibility</p:attrName>
                                        </p:attrNameLst>
                                      </p:cBhvr>
                                      <p:to>
                                        <p:strVal val="visible"/>
                                      </p:to>
                                    </p:set>
                                    <p:anim calcmode="lin" valueType="num">
                                      <p:cBhvr additive="base">
                                        <p:cTn id="12" dur="500" fill="hold"/>
                                        <p:tgtEl>
                                          <p:spTgt spid="2194"/>
                                        </p:tgtEl>
                                        <p:attrNameLst>
                                          <p:attrName>ppt_x</p:attrName>
                                        </p:attrNameLst>
                                      </p:cBhvr>
                                      <p:tavLst>
                                        <p:tav tm="0">
                                          <p:val>
                                            <p:strVal val="0-#ppt_w/2"/>
                                          </p:val>
                                        </p:tav>
                                        <p:tav tm="100000">
                                          <p:val>
                                            <p:strVal val="#ppt_x"/>
                                          </p:val>
                                        </p:tav>
                                      </p:tavLst>
                                    </p:anim>
                                    <p:anim calcmode="lin" valueType="num">
                                      <p:cBhvr additive="base">
                                        <p:cTn id="13" dur="500" fill="hold"/>
                                        <p:tgtEl>
                                          <p:spTgt spid="21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2" nodeType="afterEffect">
                                  <p:childTnLst>
                                    <p:set>
                                      <p:cBhvr additive="base">
                                        <p:cTn id="16" dur="1" fill="hold">
                                          <p:stCondLst>
                                            <p:cond delay="0"/>
                                          </p:stCondLst>
                                        </p:cTn>
                                        <p:tgtEl>
                                          <p:spTgt spid="2195"/>
                                        </p:tgtEl>
                                        <p:attrNameLst>
                                          <p:attrName>style.visibility</p:attrName>
                                        </p:attrNameLst>
                                      </p:cBhvr>
                                      <p:to>
                                        <p:strVal val="visible"/>
                                      </p:to>
                                    </p:set>
                                    <p:anim calcmode="lin" valueType="num">
                                      <p:cBhvr additive="base">
                                        <p:cTn id="17" dur="500" fill="hold"/>
                                        <p:tgtEl>
                                          <p:spTgt spid="2195"/>
                                        </p:tgtEl>
                                        <p:attrNameLst>
                                          <p:attrName>ppt_x</p:attrName>
                                        </p:attrNameLst>
                                      </p:cBhvr>
                                      <p:tavLst>
                                        <p:tav tm="0">
                                          <p:val>
                                            <p:strVal val="0-#ppt_w/2"/>
                                          </p:val>
                                        </p:tav>
                                        <p:tav tm="100000">
                                          <p:val>
                                            <p:strVal val="#ppt_x"/>
                                          </p:val>
                                        </p:tav>
                                      </p:tavLst>
                                    </p:anim>
                                    <p:anim calcmode="lin" valueType="num">
                                      <p:cBhvr additive="base">
                                        <p:cTn id="18" dur="500" fill="hold"/>
                                        <p:tgtEl>
                                          <p:spTgt spid="219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childTnLst>
                                    <p:set>
                                      <p:cBhvr additive="base">
                                        <p:cTn id="22" dur="1" fill="hold">
                                          <p:stCondLst>
                                            <p:cond delay="0"/>
                                          </p:stCondLst>
                                        </p:cTn>
                                        <p:tgtEl>
                                          <p:spTgt spid="2196"/>
                                        </p:tgtEl>
                                        <p:attrNameLst>
                                          <p:attrName>style.visibility</p:attrName>
                                        </p:attrNameLst>
                                      </p:cBhvr>
                                      <p:to>
                                        <p:strVal val="visible"/>
                                      </p:to>
                                    </p:set>
                                    <p:anim calcmode="lin" valueType="num">
                                      <p:cBhvr additive="base">
                                        <p:cTn id="23" dur="500" fill="hold"/>
                                        <p:tgtEl>
                                          <p:spTgt spid="2196"/>
                                        </p:tgtEl>
                                        <p:attrNameLst>
                                          <p:attrName>ppt_x</p:attrName>
                                        </p:attrNameLst>
                                      </p:cBhvr>
                                      <p:tavLst>
                                        <p:tav tm="0">
                                          <p:val>
                                            <p:strVal val="0-#ppt_w/2"/>
                                          </p:val>
                                        </p:tav>
                                        <p:tav tm="100000">
                                          <p:val>
                                            <p:strVal val="#ppt_x"/>
                                          </p:val>
                                        </p:tav>
                                      </p:tavLst>
                                    </p:anim>
                                    <p:anim calcmode="lin" valueType="num">
                                      <p:cBhvr additive="base">
                                        <p:cTn id="24" dur="500" fill="hold"/>
                                        <p:tgtEl>
                                          <p:spTgt spid="219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3" nodeType="afterEffect">
                                  <p:childTnLst>
                                    <p:set>
                                      <p:cBhvr additive="base">
                                        <p:cTn id="27" dur="1" fill="hold">
                                          <p:stCondLst>
                                            <p:cond delay="0"/>
                                          </p:stCondLst>
                                        </p:cTn>
                                        <p:tgtEl>
                                          <p:spTgt spid="2197"/>
                                        </p:tgtEl>
                                        <p:attrNameLst>
                                          <p:attrName>style.visibility</p:attrName>
                                        </p:attrNameLst>
                                      </p:cBhvr>
                                      <p:to>
                                        <p:strVal val="visible"/>
                                      </p:to>
                                    </p:set>
                                    <p:anim calcmode="lin" valueType="num">
                                      <p:cBhvr additive="base">
                                        <p:cTn id="28" dur="500" fill="hold"/>
                                        <p:tgtEl>
                                          <p:spTgt spid="2197"/>
                                        </p:tgtEl>
                                        <p:attrNameLst>
                                          <p:attrName>ppt_x</p:attrName>
                                        </p:attrNameLst>
                                      </p:cBhvr>
                                      <p:tavLst>
                                        <p:tav tm="0">
                                          <p:val>
                                            <p:strVal val="0-#ppt_w/2"/>
                                          </p:val>
                                        </p:tav>
                                        <p:tav tm="100000">
                                          <p:val>
                                            <p:strVal val="#ppt_x"/>
                                          </p:val>
                                        </p:tav>
                                      </p:tavLst>
                                    </p:anim>
                                    <p:anim calcmode="lin" valueType="num">
                                      <p:cBhvr additive="base">
                                        <p:cTn id="29" dur="500" fill="hold"/>
                                        <p:tgtEl>
                                          <p:spTgt spid="2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3" grpId="0" animBg="1"/>
      <p:bldP spid="2194" grpId="1" animBg="1"/>
      <p:bldP spid="2195" grpId="2" animBg="1"/>
      <p:bldP spid="2197" grpId="3"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4" name="矩形 4003"/>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005" name="矩形 4004"/>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006" name="矩形 4005"/>
          <p:cNvSpPr/>
          <p:nvPr/>
        </p:nvSpPr>
        <p:spPr>
          <a:xfrm>
            <a:off x="1066800" y="1752600"/>
            <a:ext cx="5791200" cy="411163"/>
          </a:xfrm>
          <a:prstGeom prst="rect">
            <a:avLst/>
          </a:prstGeom>
          <a:noFill/>
          <a:ln w="19050">
            <a:noFill/>
          </a:ln>
        </p:spPr>
        <p:txBody>
          <a:bodyPr lIns="137160" tIns="68580" rIns="137160" bIns="68580">
            <a:spAutoFit/>
          </a:bodyPr>
          <a:p>
            <a:pPr>
              <a:spcBef>
                <a:spcPct val="50000"/>
              </a:spcBef>
              <a:buChar char="•"/>
            </a:pPr>
            <a:r>
              <a:rPr lang="en-US" altLang="zh-CN" sz="1800" b="1">
                <a:solidFill>
                  <a:srgbClr val="990000"/>
                </a:solidFill>
                <a:latin typeface="Arial" panose="020B0604020202020204" pitchFamily="34" charset="0"/>
                <a:ea typeface="黑体" panose="02010609060101010101" charset="-122"/>
              </a:rPr>
              <a:t> </a:t>
            </a:r>
            <a:r>
              <a:rPr lang="zh-CN" altLang="en-US" sz="1800" b="1">
                <a:solidFill>
                  <a:srgbClr val="990000"/>
                </a:solidFill>
                <a:latin typeface="Arial" panose="020B0604020202020204" pitchFamily="34" charset="0"/>
                <a:ea typeface="黑体" panose="02010609060101010101" charset="-122"/>
              </a:rPr>
              <a:t>把有问题的地方像放电影一样</a:t>
            </a:r>
            <a:r>
              <a:rPr lang="en-US" altLang="zh-CN" sz="1800" b="1">
                <a:solidFill>
                  <a:srgbClr val="990000"/>
                </a:solidFill>
                <a:latin typeface="Arial" panose="020B0604020202020204" pitchFamily="34" charset="0"/>
                <a:ea typeface="黑体" panose="02010609060101010101" charset="-122"/>
              </a:rPr>
              <a:t>, </a:t>
            </a:r>
            <a:r>
              <a:rPr lang="zh-CN" altLang="en-US" sz="1800" b="1">
                <a:solidFill>
                  <a:srgbClr val="990000"/>
                </a:solidFill>
                <a:latin typeface="Arial" panose="020B0604020202020204" pitchFamily="34" charset="0"/>
                <a:ea typeface="黑体" panose="02010609060101010101" charset="-122"/>
              </a:rPr>
              <a:t>想象具体的情景</a:t>
            </a:r>
            <a:endParaRPr lang="zh-CN" altLang="en-US" sz="1800" b="1">
              <a:solidFill>
                <a:srgbClr val="990000"/>
              </a:solidFill>
              <a:latin typeface="Arial" panose="020B0604020202020204" pitchFamily="34" charset="0"/>
              <a:ea typeface="黑体" panose="02010609060101010101" charset="-122"/>
            </a:endParaRPr>
          </a:p>
        </p:txBody>
      </p:sp>
      <p:sp>
        <p:nvSpPr>
          <p:cNvPr id="4007" name="矩形 4006"/>
          <p:cNvSpPr/>
          <p:nvPr/>
        </p:nvSpPr>
        <p:spPr>
          <a:xfrm>
            <a:off x="1066800" y="2209800"/>
            <a:ext cx="5715000" cy="823913"/>
          </a:xfrm>
          <a:prstGeom prst="rect">
            <a:avLst/>
          </a:prstGeom>
          <a:noFill/>
          <a:ln w="19050">
            <a:noFill/>
          </a:ln>
        </p:spPr>
        <p:txBody>
          <a:bodyPr lIns="137160" tIns="68580" rIns="137160" bIns="68580">
            <a:spAutoFit/>
          </a:bodyPr>
          <a:p>
            <a:pPr>
              <a:spcBef>
                <a:spcPct val="50000"/>
              </a:spcBef>
              <a:buChar char="•"/>
            </a:pPr>
            <a:r>
              <a:rPr lang="en-US" altLang="zh-CN" sz="1800" b="1">
                <a:solidFill>
                  <a:srgbClr val="990000"/>
                </a:solidFill>
                <a:latin typeface="Arial" panose="020B0604020202020204" pitchFamily="34" charset="0"/>
                <a:ea typeface="黑体" panose="02010609060101010101" charset="-122"/>
              </a:rPr>
              <a:t> </a:t>
            </a:r>
            <a:r>
              <a:rPr lang="zh-CN" altLang="en-US" sz="1800" b="1">
                <a:solidFill>
                  <a:srgbClr val="990000"/>
                </a:solidFill>
                <a:latin typeface="Arial" panose="020B0604020202020204" pitchFamily="34" charset="0"/>
                <a:ea typeface="黑体" panose="02010609060101010101" charset="-122"/>
              </a:rPr>
              <a:t>把影像中的所有事物</a:t>
            </a:r>
            <a:r>
              <a:rPr lang="en-US" altLang="zh-CN" sz="1800" b="1">
                <a:solidFill>
                  <a:srgbClr val="990000"/>
                </a:solidFill>
                <a:latin typeface="Arial" panose="020B0604020202020204" pitchFamily="34" charset="0"/>
                <a:ea typeface="黑体" panose="02010609060101010101" charset="-122"/>
              </a:rPr>
              <a:t>,</a:t>
            </a:r>
            <a:r>
              <a:rPr lang="zh-CN" altLang="en-US" sz="1800" b="1">
                <a:solidFill>
                  <a:srgbClr val="990000"/>
                </a:solidFill>
                <a:latin typeface="Arial" panose="020B0604020202020204" pitchFamily="34" charset="0"/>
                <a:ea typeface="黑体" panose="02010609060101010101" charset="-122"/>
              </a:rPr>
              <a:t>毫无遗漏的表达出来</a:t>
            </a:r>
            <a:endParaRPr lang="zh-CN" altLang="en-US" sz="1800" b="1">
              <a:solidFill>
                <a:srgbClr val="990000"/>
              </a:solidFill>
              <a:latin typeface="Arial" panose="020B0604020202020204" pitchFamily="34" charset="0"/>
              <a:ea typeface="黑体" panose="02010609060101010101" charset="-122"/>
            </a:endParaRPr>
          </a:p>
          <a:p>
            <a:pPr>
              <a:spcBef>
                <a:spcPct val="50000"/>
              </a:spcBef>
              <a:buNone/>
            </a:pPr>
            <a:r>
              <a:rPr lang="zh-CN" altLang="en-US" sz="1800" b="1">
                <a:solidFill>
                  <a:srgbClr val="990000"/>
                </a:solidFill>
                <a:latin typeface="Arial" panose="020B0604020202020204" pitchFamily="34" charset="0"/>
                <a:ea typeface="黑体" panose="02010609060101010101" charset="-122"/>
              </a:rPr>
              <a:t>   </a:t>
            </a:r>
            <a:r>
              <a:rPr lang="en-US" altLang="zh-CN" sz="1800" b="1">
                <a:solidFill>
                  <a:srgbClr val="990000"/>
                </a:solidFill>
                <a:latin typeface="Arial" panose="020B0604020202020204" pitchFamily="34" charset="0"/>
                <a:ea typeface="黑体" panose="02010609060101010101" charset="-122"/>
              </a:rPr>
              <a:t>(</a:t>
            </a:r>
            <a:r>
              <a:rPr lang="zh-CN" altLang="en-US" sz="1800" b="1">
                <a:solidFill>
                  <a:srgbClr val="990000"/>
                </a:solidFill>
                <a:latin typeface="Arial" panose="020B0604020202020204" pitchFamily="34" charset="0"/>
                <a:ea typeface="黑体" panose="02010609060101010101" charset="-122"/>
              </a:rPr>
              <a:t>涵盖对状况起到影响作用的全部要素</a:t>
            </a:r>
            <a:r>
              <a:rPr lang="en-US" altLang="zh-CN" sz="1800" b="1">
                <a:solidFill>
                  <a:srgbClr val="990000"/>
                </a:solidFill>
                <a:latin typeface="Arial" panose="020B0604020202020204" pitchFamily="34" charset="0"/>
                <a:ea typeface="黑体" panose="02010609060101010101" charset="-122"/>
              </a:rPr>
              <a:t>)</a:t>
            </a:r>
            <a:endParaRPr lang="en-US" altLang="zh-CN" sz="1800" b="1">
              <a:solidFill>
                <a:srgbClr val="990000"/>
              </a:solidFill>
              <a:latin typeface="Arial" panose="020B0604020202020204" pitchFamily="34" charset="0"/>
              <a:ea typeface="黑体" panose="02010609060101010101" charset="-122"/>
            </a:endParaRPr>
          </a:p>
        </p:txBody>
      </p:sp>
      <p:sp>
        <p:nvSpPr>
          <p:cNvPr id="4008" name="矩形 4007"/>
          <p:cNvSpPr/>
          <p:nvPr/>
        </p:nvSpPr>
        <p:spPr>
          <a:xfrm>
            <a:off x="533400" y="1295400"/>
            <a:ext cx="2286000" cy="411163"/>
          </a:xfrm>
          <a:prstGeom prst="rect">
            <a:avLst/>
          </a:prstGeom>
          <a:noFill/>
          <a:ln w="38100">
            <a:noFill/>
          </a:ln>
        </p:spPr>
        <p:txBody>
          <a:bodyPr lIns="137160" tIns="68580" rIns="137160" bIns="68580">
            <a:spAutoFit/>
          </a:bodyPr>
          <a:p>
            <a:pPr>
              <a:spcBef>
                <a:spcPct val="50000"/>
              </a:spcBef>
            </a:pPr>
            <a:r>
              <a:rPr lang="zh-CN" altLang="en-US" sz="1800" b="1">
                <a:solidFill>
                  <a:srgbClr val="990000"/>
                </a:solidFill>
                <a:latin typeface="Arial" panose="020B0604020202020204" pitchFamily="34" charset="0"/>
                <a:ea typeface="黑体" panose="02010609060101010101" charset="-122"/>
              </a:rPr>
              <a:t>切入点</a:t>
            </a:r>
            <a:r>
              <a:rPr lang="en-US" altLang="zh-CN" sz="1800" b="1">
                <a:solidFill>
                  <a:srgbClr val="990000"/>
                </a:solidFill>
                <a:latin typeface="Arial" panose="020B0604020202020204" pitchFamily="34" charset="0"/>
                <a:ea typeface="黑体" panose="02010609060101010101" charset="-122"/>
              </a:rPr>
              <a:t>:</a:t>
            </a:r>
            <a:endParaRPr lang="en-US" altLang="zh-CN" sz="1800" b="1">
              <a:solidFill>
                <a:srgbClr val="990000"/>
              </a:solidFill>
              <a:latin typeface="Arial" panose="020B0604020202020204" pitchFamily="34" charset="0"/>
              <a:ea typeface="黑体" panose="02010609060101010101" charset="-122"/>
            </a:endParaRPr>
          </a:p>
        </p:txBody>
      </p:sp>
      <p:sp>
        <p:nvSpPr>
          <p:cNvPr id="4009" name="矩形 4008"/>
          <p:cNvSpPr/>
          <p:nvPr/>
        </p:nvSpPr>
        <p:spPr>
          <a:xfrm>
            <a:off x="609600" y="3429000"/>
            <a:ext cx="7467600" cy="625475"/>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rPr>
              <a:t>       </a:t>
            </a:r>
            <a:r>
              <a:rPr lang="zh-CN" altLang="en-US" sz="1600">
                <a:latin typeface="Arial" panose="020B0604020202020204" pitchFamily="34" charset="0"/>
              </a:rPr>
              <a:t>想象一下你进入一家手机专卖店</a:t>
            </a:r>
            <a:r>
              <a:rPr lang="en-US" altLang="zh-CN" sz="1600">
                <a:latin typeface="Arial" panose="020B0604020202020204" pitchFamily="34" charset="0"/>
              </a:rPr>
              <a:t>,</a:t>
            </a:r>
            <a:r>
              <a:rPr lang="zh-CN" altLang="en-US" sz="1600">
                <a:latin typeface="Arial" panose="020B0604020202020204" pitchFamily="34" charset="0"/>
              </a:rPr>
              <a:t>看到了一款你中意的手机</a:t>
            </a:r>
            <a:r>
              <a:rPr lang="en-US" altLang="zh-CN" sz="1600">
                <a:latin typeface="Arial" panose="020B0604020202020204" pitchFamily="34" charset="0"/>
              </a:rPr>
              <a:t>,</a:t>
            </a:r>
            <a:r>
              <a:rPr lang="zh-CN" altLang="en-US" sz="1600">
                <a:latin typeface="Arial" panose="020B0604020202020204" pitchFamily="34" charset="0"/>
              </a:rPr>
              <a:t>并想把它买下来</a:t>
            </a:r>
            <a:r>
              <a:rPr lang="en-US" altLang="zh-CN" sz="1600">
                <a:latin typeface="Arial" panose="020B0604020202020204" pitchFamily="34" charset="0"/>
              </a:rPr>
              <a:t>,</a:t>
            </a:r>
            <a:r>
              <a:rPr lang="zh-CN" altLang="en-US" sz="1600">
                <a:latin typeface="Arial" panose="020B0604020202020204" pitchFamily="34" charset="0"/>
              </a:rPr>
              <a:t>这中间的过程中</a:t>
            </a:r>
            <a:r>
              <a:rPr lang="en-US" altLang="zh-CN" sz="1600">
                <a:latin typeface="Arial" panose="020B0604020202020204" pitchFamily="34" charset="0"/>
              </a:rPr>
              <a:t>, </a:t>
            </a:r>
            <a:r>
              <a:rPr lang="zh-CN" altLang="en-US" sz="1600">
                <a:latin typeface="Arial" panose="020B0604020202020204" pitchFamily="34" charset="0"/>
              </a:rPr>
              <a:t>具体会发生什么呢</a:t>
            </a:r>
            <a:r>
              <a:rPr lang="en-US" altLang="zh-CN" sz="1600">
                <a:latin typeface="Arial" panose="020B0604020202020204" pitchFamily="34" charset="0"/>
              </a:rPr>
              <a:t>?</a:t>
            </a:r>
            <a:endParaRPr lang="en-US" altLang="zh-CN" sz="1600">
              <a:latin typeface="Arial" panose="020B0604020202020204" pitchFamily="34" charset="0"/>
            </a:endParaRPr>
          </a:p>
        </p:txBody>
      </p:sp>
      <p:sp>
        <p:nvSpPr>
          <p:cNvPr id="4010" name="矩形 4009"/>
          <p:cNvSpPr/>
          <p:nvPr/>
        </p:nvSpPr>
        <p:spPr>
          <a:xfrm>
            <a:off x="838200" y="3810000"/>
            <a:ext cx="7162800" cy="381000"/>
          </a:xfrm>
          <a:prstGeom prst="rect">
            <a:avLst/>
          </a:prstGeom>
          <a:noFill/>
          <a:ln w="38100">
            <a:noFill/>
          </a:ln>
        </p:spPr>
        <p:txBody>
          <a:bodyPr lIns="137160" tIns="68580" rIns="137160" bIns="68580">
            <a:spAutoFit/>
          </a:bodyPr>
          <a:p>
            <a:pPr>
              <a:spcBef>
                <a:spcPct val="50000"/>
              </a:spcBef>
            </a:pPr>
            <a:endParaRPr sz="1600">
              <a:latin typeface="Arial" panose="020B0604020202020204" pitchFamily="34" charset="0"/>
              <a:ea typeface="黑体" panose="02010609060101010101" charset="-122"/>
            </a:endParaRPr>
          </a:p>
        </p:txBody>
      </p:sp>
      <p:sp>
        <p:nvSpPr>
          <p:cNvPr id="4011" name="矩形 4010"/>
          <p:cNvSpPr/>
          <p:nvPr/>
        </p:nvSpPr>
        <p:spPr>
          <a:xfrm>
            <a:off x="609600" y="4267200"/>
            <a:ext cx="7620000" cy="1490663"/>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Char char="Ø"/>
            </a:pPr>
            <a:r>
              <a:rPr lang="en-US" altLang="zh-CN" sz="1600">
                <a:latin typeface="宋体" panose="02010600030101010101" pitchFamily="2" charset="-122"/>
              </a:rPr>
              <a:t> </a:t>
            </a:r>
            <a:r>
              <a:rPr lang="zh-CN" altLang="en-US" sz="1600">
                <a:latin typeface="宋体" panose="02010600030101010101" pitchFamily="2" charset="-122"/>
              </a:rPr>
              <a:t>店内的情景怎么样</a:t>
            </a:r>
            <a:r>
              <a:rPr lang="en-US" altLang="zh-CN" sz="1600">
                <a:latin typeface="宋体" panose="02010600030101010101" pitchFamily="2" charset="-122"/>
              </a:rPr>
              <a:t>?</a:t>
            </a:r>
            <a:endParaRPr lang="en-US" altLang="zh-CN" sz="1600">
              <a:latin typeface="宋体" panose="02010600030101010101" pitchFamily="2" charset="-122"/>
            </a:endParaRPr>
          </a:p>
          <a:p>
            <a:pPr lvl="1">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店门前立着减价宣传的牌子</a:t>
            </a:r>
            <a:r>
              <a:rPr lang="en-US" altLang="zh-CN" sz="1600">
                <a:latin typeface="宋体" panose="02010600030101010101" pitchFamily="2" charset="-122"/>
              </a:rPr>
              <a:t>,</a:t>
            </a:r>
            <a:r>
              <a:rPr lang="zh-CN" altLang="en-US" sz="1600">
                <a:latin typeface="宋体" panose="02010600030101010101" pitchFamily="2" charset="-122"/>
              </a:rPr>
              <a:t>牌子上醒目的写着 “ </a:t>
            </a:r>
            <a:r>
              <a:rPr lang="en-US" altLang="zh-CN" sz="1600">
                <a:latin typeface="宋体" panose="02010600030101010101" pitchFamily="2" charset="-122"/>
              </a:rPr>
              <a:t>OO</a:t>
            </a:r>
            <a:r>
              <a:rPr lang="zh-CN" altLang="en-US" sz="1600">
                <a:latin typeface="宋体" panose="02010600030101010101" pitchFamily="2" charset="-122"/>
              </a:rPr>
              <a:t>手机</a:t>
            </a:r>
            <a:r>
              <a:rPr lang="en-US" altLang="zh-CN" sz="1600">
                <a:latin typeface="宋体" panose="02010600030101010101" pitchFamily="2" charset="-122"/>
              </a:rPr>
              <a:t>,</a:t>
            </a:r>
            <a:r>
              <a:rPr lang="zh-CN" altLang="en-US" sz="1600">
                <a:latin typeface="宋体" panose="02010600030101010101" pitchFamily="2" charset="-122"/>
              </a:rPr>
              <a:t>减价</a:t>
            </a:r>
            <a:r>
              <a:rPr lang="en-US" altLang="zh-CN" sz="1600">
                <a:latin typeface="宋体" panose="02010600030101010101" pitchFamily="2" charset="-122"/>
              </a:rPr>
              <a:t>XX</a:t>
            </a:r>
            <a:r>
              <a:rPr lang="zh-CN" altLang="en-US" sz="1600">
                <a:latin typeface="宋体" panose="02010600030101010101" pitchFamily="2" charset="-122"/>
              </a:rPr>
              <a:t>元”</a:t>
            </a:r>
            <a:endParaRPr lang="zh-CN" altLang="en-US" sz="1600">
              <a:latin typeface="宋体" panose="02010600030101010101" pitchFamily="2" charset="-122"/>
            </a:endParaRPr>
          </a:p>
          <a:p>
            <a:pPr lvl="1">
              <a:spcBef>
                <a:spcPct val="50000"/>
              </a:spcBef>
              <a:buFont typeface="Wingdings" panose="05000000000000000000" pitchFamily="2" charset="2"/>
              <a:buChar char="§"/>
            </a:pPr>
            <a:r>
              <a:rPr lang="zh-CN" altLang="en-US" sz="1600">
                <a:latin typeface="宋体" panose="02010600030101010101" pitchFamily="2" charset="-122"/>
              </a:rPr>
              <a:t> 在醒目的地方张贴着新机型的宣传广告</a:t>
            </a:r>
            <a:r>
              <a:rPr lang="en-US" altLang="zh-CN" sz="1600">
                <a:latin typeface="宋体" panose="02010600030101010101" pitchFamily="2" charset="-122"/>
              </a:rPr>
              <a:t>,</a:t>
            </a:r>
            <a:r>
              <a:rPr lang="zh-CN" altLang="en-US" sz="1600">
                <a:latin typeface="宋体" panose="02010600030101010101" pitchFamily="2" charset="-122"/>
              </a:rPr>
              <a:t>广告上的手机看上去很眩目</a:t>
            </a:r>
            <a:endParaRPr lang="zh-CN" altLang="en-US" sz="1600">
              <a:latin typeface="宋体" panose="02010600030101010101" pitchFamily="2" charset="-122"/>
            </a:endParaRPr>
          </a:p>
          <a:p>
            <a:pPr lvl="1">
              <a:spcBef>
                <a:spcPct val="50000"/>
              </a:spcBef>
              <a:buFont typeface="Wingdings" panose="05000000000000000000" pitchFamily="2" charset="2"/>
              <a:buChar char="§"/>
            </a:pPr>
            <a:r>
              <a:rPr lang="zh-CN" altLang="en-US" sz="1600">
                <a:latin typeface="宋体" panose="02010600030101010101" pitchFamily="2" charset="-122"/>
              </a:rPr>
              <a:t> 墙上贴着会员优惠的宣传报</a:t>
            </a:r>
            <a:r>
              <a:rPr lang="en-US" altLang="zh-CN" sz="1600">
                <a:latin typeface="宋体" panose="02010600030101010101" pitchFamily="2" charset="-122"/>
              </a:rPr>
              <a:t>,</a:t>
            </a:r>
            <a:r>
              <a:rPr lang="zh-CN" altLang="en-US" sz="1600">
                <a:latin typeface="宋体" panose="02010600030101010101" pitchFamily="2" charset="-122"/>
              </a:rPr>
              <a:t>上面写着“会员酬宾</a:t>
            </a:r>
            <a:r>
              <a:rPr lang="en-US" altLang="zh-CN" sz="1600">
                <a:latin typeface="宋体" panose="02010600030101010101" pitchFamily="2" charset="-122"/>
              </a:rPr>
              <a:t>,</a:t>
            </a:r>
            <a:r>
              <a:rPr lang="zh-CN" altLang="en-US" sz="1600">
                <a:latin typeface="宋体" panose="02010600030101010101" pitchFamily="2" charset="-122"/>
              </a:rPr>
              <a:t>积分返点</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012" name="矩形 4011"/>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006"/>
                                        </p:tgtEl>
                                        <p:attrNameLst>
                                          <p:attrName>style.visibility</p:attrName>
                                        </p:attrNameLst>
                                      </p:cBhvr>
                                      <p:to>
                                        <p:strVal val="visible"/>
                                      </p:to>
                                    </p:set>
                                    <p:animEffect transition="in" filter="blinds(horizontal)">
                                      <p:cBhvr additive="base">
                                        <p:cTn id="7" dur="500"/>
                                        <p:tgtEl>
                                          <p:spTgt spid="40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007"/>
                                        </p:tgtEl>
                                        <p:attrNameLst>
                                          <p:attrName>style.visibility</p:attrName>
                                        </p:attrNameLst>
                                      </p:cBhvr>
                                      <p:to>
                                        <p:strVal val="visible"/>
                                      </p:to>
                                    </p:set>
                                    <p:animEffect transition="in" filter="blinds(horizontal)">
                                      <p:cBhvr additive="base">
                                        <p:cTn id="12" dur="500"/>
                                        <p:tgtEl>
                                          <p:spTgt spid="40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009"/>
                                        </p:tgtEl>
                                        <p:attrNameLst>
                                          <p:attrName>style.visibility</p:attrName>
                                        </p:attrNameLst>
                                      </p:cBhvr>
                                      <p:to>
                                        <p:strVal val="visible"/>
                                      </p:to>
                                    </p:set>
                                    <p:animEffect transition="in" filter="blinds(horizontal)">
                                      <p:cBhvr additive="base">
                                        <p:cTn id="17" dur="500"/>
                                        <p:tgtEl>
                                          <p:spTgt spid="40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childTnLst>
                                    <p:set>
                                      <p:cBhvr additive="base">
                                        <p:cTn id="21" dur="1" fill="hold">
                                          <p:stCondLst>
                                            <p:cond delay="0"/>
                                          </p:stCondLst>
                                        </p:cTn>
                                        <p:tgtEl>
                                          <p:spTgt spid="4011"/>
                                        </p:tgtEl>
                                        <p:attrNameLst>
                                          <p:attrName>style.visibility</p:attrName>
                                        </p:attrNameLst>
                                      </p:cBhvr>
                                      <p:to>
                                        <p:strVal val="visible"/>
                                      </p:to>
                                    </p:set>
                                    <p:animEffect transition="in" filter="blinds(horizontal)">
                                      <p:cBhvr additive="base">
                                        <p:cTn id="22" dur="500"/>
                                        <p:tgtEl>
                                          <p:spTgt spid="4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6" grpId="0" animBg="1"/>
      <p:bldP spid="4007" grpId="1" animBg="1"/>
      <p:bldP spid="4009" grpId="2" animBg="1"/>
      <p:bldP spid="4011" grpId="3"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15" name="矩形 4014"/>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016" name="矩形 4015"/>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grpSp>
        <p:nvGrpSpPr>
          <p:cNvPr id="4017" name="组合 4016"/>
          <p:cNvGrpSpPr/>
          <p:nvPr/>
        </p:nvGrpSpPr>
        <p:grpSpPr>
          <a:xfrm>
            <a:off x="685800" y="4724400"/>
            <a:ext cx="8074025" cy="1554163"/>
            <a:chOff x="432" y="2976"/>
            <a:chExt cx="5086" cy="979"/>
          </a:xfrm>
        </p:grpSpPr>
        <p:sp>
          <p:nvSpPr>
            <p:cNvPr id="4018" name="矩形 4017"/>
            <p:cNvSpPr/>
            <p:nvPr/>
          </p:nvSpPr>
          <p:spPr>
            <a:xfrm>
              <a:off x="432" y="2976"/>
              <a:ext cx="4896" cy="642"/>
            </a:xfrm>
            <a:prstGeom prst="rect">
              <a:avLst/>
            </a:prstGeom>
            <a:noFill/>
            <a:ln w="38100">
              <a:noFill/>
            </a:ln>
          </p:spPr>
          <p:txBody>
            <a:bodyPr lIns="137160" tIns="68580" rIns="137160" bIns="68580">
              <a:spAutoFit/>
            </a:bodyPr>
            <a:p>
              <a:pPr>
                <a:spcBef>
                  <a:spcPct val="50000"/>
                </a:spcBef>
              </a:pPr>
              <a:r>
                <a:rPr lang="zh-CN" altLang="en-US" sz="1600" b="1">
                  <a:latin typeface="宋体" panose="02010600030101010101" pitchFamily="2" charset="-122"/>
                </a:rPr>
                <a:t>发挥自己的想象力</a:t>
              </a:r>
              <a:r>
                <a:rPr lang="en-US" altLang="zh-CN" sz="1600" b="1">
                  <a:latin typeface="宋体" panose="02010600030101010101" pitchFamily="2" charset="-122"/>
                </a:rPr>
                <a:t>,</a:t>
              </a:r>
              <a:r>
                <a:rPr lang="zh-CN" altLang="en-US" sz="1600" b="1">
                  <a:latin typeface="宋体" panose="02010600030101010101" pitchFamily="2" charset="-122"/>
                </a:rPr>
                <a:t>多方面的思考原因</a:t>
              </a:r>
              <a:r>
                <a:rPr lang="en-US" altLang="zh-CN" sz="1600" b="1">
                  <a:latin typeface="宋体" panose="02010600030101010101" pitchFamily="2" charset="-122"/>
                </a:rPr>
                <a:t>, </a:t>
              </a:r>
              <a:r>
                <a:rPr lang="zh-CN" altLang="en-US" sz="1600" b="1">
                  <a:latin typeface="宋体" panose="02010600030101010101" pitchFamily="2" charset="-122"/>
                </a:rPr>
                <a:t>选好切入点</a:t>
              </a:r>
              <a:r>
                <a:rPr lang="en-US" altLang="zh-CN" sz="1600" b="1">
                  <a:latin typeface="宋体" panose="02010600030101010101" pitchFamily="2" charset="-122"/>
                </a:rPr>
                <a:t>,</a:t>
              </a:r>
              <a:r>
                <a:rPr lang="zh-CN" altLang="en-US" sz="1600" b="1">
                  <a:latin typeface="宋体" panose="02010600030101010101" pitchFamily="2" charset="-122"/>
                </a:rPr>
                <a:t>找出尽可能多的原因</a:t>
              </a:r>
              <a:r>
                <a:rPr lang="en-US" altLang="zh-CN" sz="1600" b="1">
                  <a:latin typeface="宋体" panose="02010600030101010101" pitchFamily="2" charset="-122"/>
                </a:rPr>
                <a:t>!</a:t>
              </a:r>
              <a:endParaRPr lang="en-US" altLang="zh-CN" sz="1600" b="1">
                <a:latin typeface="宋体" panose="02010600030101010101" pitchFamily="2" charset="-122"/>
              </a:endParaRPr>
            </a:p>
            <a:p>
              <a:pPr>
                <a:spcBef>
                  <a:spcPct val="50000"/>
                </a:spcBef>
              </a:pPr>
              <a:endParaRPr lang="en-US" altLang="zh-CN" sz="1400">
                <a:latin typeface="宋体" panose="02010600030101010101" pitchFamily="2" charset="-122"/>
              </a:endParaRPr>
            </a:p>
            <a:p>
              <a:pPr>
                <a:spcBef>
                  <a:spcPct val="50000"/>
                </a:spcBef>
              </a:pPr>
              <a:endParaRPr lang="en-US" altLang="zh-CN" sz="1400">
                <a:latin typeface="宋体" panose="02010600030101010101" pitchFamily="2" charset="-122"/>
              </a:endParaRPr>
            </a:p>
          </p:txBody>
        </p:sp>
        <p:sp>
          <p:nvSpPr>
            <p:cNvPr id="4019" name="爆炸形 1 4018"/>
            <p:cNvSpPr/>
            <p:nvPr/>
          </p:nvSpPr>
          <p:spPr>
            <a:xfrm>
              <a:off x="3120" y="3216"/>
              <a:ext cx="2398" cy="739"/>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800" b="1" i="1">
                  <a:solidFill>
                    <a:srgbClr val="FF0000"/>
                  </a:solidFill>
                  <a:latin typeface="Arial" panose="020B0604020202020204" pitchFamily="34" charset="0"/>
                  <a:ea typeface="黑体" panose="02010609060101010101" charset="-122"/>
                </a:rPr>
                <a:t>头脑风暴</a:t>
              </a:r>
              <a:r>
                <a:rPr lang="en-US" altLang="zh-CN" sz="1000" b="1" i="1">
                  <a:solidFill>
                    <a:srgbClr val="FF0000"/>
                  </a:solidFill>
                  <a:latin typeface="Arial" panose="020B0604020202020204" pitchFamily="34" charset="0"/>
                  <a:ea typeface="黑体" panose="02010609060101010101" charset="-122"/>
                </a:rPr>
                <a:t>Brain Storm</a:t>
              </a:r>
              <a:r>
                <a:rPr lang="en-US" altLang="zh-CN" sz="2400" b="1" i="1">
                  <a:solidFill>
                    <a:srgbClr val="FF0000"/>
                  </a:solidFill>
                  <a:latin typeface="Arial" panose="020B0604020202020204" pitchFamily="34" charset="0"/>
                  <a:ea typeface="黑体" panose="02010609060101010101" charset="-122"/>
                </a:rPr>
                <a:t>!!!</a:t>
              </a:r>
              <a:endParaRPr lang="en-US" altLang="zh-CN" sz="2400" b="1" i="1">
                <a:solidFill>
                  <a:srgbClr val="FF0000"/>
                </a:solidFill>
                <a:latin typeface="Arial" panose="020B0604020202020204" pitchFamily="34" charset="0"/>
                <a:ea typeface="黑体" panose="02010609060101010101" charset="-122"/>
              </a:endParaRPr>
            </a:p>
          </p:txBody>
        </p:sp>
      </p:grpSp>
      <p:sp>
        <p:nvSpPr>
          <p:cNvPr id="4020" name="矩形 4019"/>
          <p:cNvSpPr/>
          <p:nvPr/>
        </p:nvSpPr>
        <p:spPr>
          <a:xfrm>
            <a:off x="609600" y="1371600"/>
            <a:ext cx="7696200" cy="1490663"/>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Char char="Ø"/>
            </a:pPr>
            <a:r>
              <a:rPr lang="en-US" altLang="zh-CN" sz="1600">
                <a:latin typeface="宋体" panose="02010600030101010101" pitchFamily="2" charset="-122"/>
              </a:rPr>
              <a:t> </a:t>
            </a:r>
            <a:r>
              <a:rPr lang="zh-CN" altLang="en-US" sz="1600">
                <a:latin typeface="宋体" panose="02010600030101010101" pitchFamily="2" charset="-122"/>
              </a:rPr>
              <a:t>柜台的情况怎么样</a:t>
            </a:r>
            <a:r>
              <a:rPr lang="en-US" altLang="zh-CN" sz="1600">
                <a:latin typeface="宋体" panose="02010600030101010101" pitchFamily="2" charset="-122"/>
              </a:rPr>
              <a:t>?</a:t>
            </a:r>
            <a:endParaRPr lang="en-US" altLang="zh-CN" sz="1600">
              <a:latin typeface="宋体" panose="02010600030101010101" pitchFamily="2" charset="-122"/>
            </a:endParaRPr>
          </a:p>
          <a:p>
            <a:pPr lvl="1">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手机专柜上摆着促销赠送的礼品</a:t>
            </a:r>
            <a:r>
              <a:rPr lang="en-US" altLang="zh-CN" sz="1600">
                <a:latin typeface="宋体" panose="02010600030101010101" pitchFamily="2" charset="-122"/>
              </a:rPr>
              <a:t>,</a:t>
            </a:r>
            <a:r>
              <a:rPr lang="zh-CN" altLang="en-US" sz="1600">
                <a:latin typeface="宋体" panose="02010600030101010101" pitchFamily="2" charset="-122"/>
              </a:rPr>
              <a:t>看上去很不错的样子</a:t>
            </a:r>
            <a:r>
              <a:rPr lang="en-US" altLang="zh-CN" sz="1600">
                <a:latin typeface="宋体" panose="02010600030101010101" pitchFamily="2" charset="-122"/>
              </a:rPr>
              <a:t>…..</a:t>
            </a:r>
            <a:endParaRPr lang="en-US" altLang="zh-CN" sz="1600">
              <a:latin typeface="宋体" panose="02010600030101010101" pitchFamily="2" charset="-122"/>
            </a:endParaRPr>
          </a:p>
          <a:p>
            <a:pPr lvl="1">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柜台上有各种机型的模型</a:t>
            </a:r>
            <a:r>
              <a:rPr lang="en-US" altLang="zh-CN" sz="1600">
                <a:latin typeface="宋体" panose="02010600030101010101" pitchFamily="2" charset="-122"/>
              </a:rPr>
              <a:t>,</a:t>
            </a:r>
            <a:r>
              <a:rPr lang="zh-CN" altLang="en-US" sz="1600">
                <a:latin typeface="宋体" panose="02010600030101010101" pitchFamily="2" charset="-122"/>
              </a:rPr>
              <a:t>其中有一款手机很别致</a:t>
            </a:r>
            <a:r>
              <a:rPr lang="en-US" altLang="zh-CN" sz="1600">
                <a:latin typeface="宋体" panose="02010600030101010101" pitchFamily="2" charset="-122"/>
              </a:rPr>
              <a:t>, </a:t>
            </a:r>
            <a:r>
              <a:rPr lang="zh-CN" altLang="en-US" sz="1600">
                <a:latin typeface="宋体" panose="02010600030101010101" pitchFamily="2" charset="-122"/>
              </a:rPr>
              <a:t>颜色和小巧的外观一下</a:t>
            </a:r>
            <a:endParaRPr lang="zh-CN" altLang="en-US" sz="1600">
              <a:latin typeface="宋体" panose="02010600030101010101" pitchFamily="2" charset="-122"/>
            </a:endParaRPr>
          </a:p>
          <a:p>
            <a:pPr lvl="1">
              <a:spcBef>
                <a:spcPct val="50000"/>
              </a:spcBef>
              <a:buFont typeface="Wingdings" panose="05000000000000000000" pitchFamily="2" charset="2"/>
              <a:buNone/>
            </a:pPr>
            <a:r>
              <a:rPr lang="zh-CN" altLang="en-US" sz="1600">
                <a:latin typeface="宋体" panose="02010600030101010101" pitchFamily="2" charset="-122"/>
              </a:rPr>
              <a:t>  子就映入你的眼帘</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021" name="矩形 4020"/>
          <p:cNvSpPr/>
          <p:nvPr/>
        </p:nvSpPr>
        <p:spPr>
          <a:xfrm>
            <a:off x="609600" y="3124200"/>
            <a:ext cx="7696200" cy="1123950"/>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Char char="Ø"/>
            </a:pPr>
            <a:r>
              <a:rPr lang="en-US" altLang="zh-CN" sz="1600">
                <a:latin typeface="宋体" panose="02010600030101010101" pitchFamily="2" charset="-122"/>
              </a:rPr>
              <a:t> </a:t>
            </a:r>
            <a:r>
              <a:rPr lang="zh-CN" altLang="en-US" sz="1600">
                <a:latin typeface="宋体" panose="02010600030101010101" pitchFamily="2" charset="-122"/>
              </a:rPr>
              <a:t>销售员对手机怎样进行销售</a:t>
            </a:r>
            <a:r>
              <a:rPr lang="en-US" altLang="zh-CN" sz="1600">
                <a:latin typeface="宋体" panose="02010600030101010101" pitchFamily="2" charset="-122"/>
              </a:rPr>
              <a:t>?</a:t>
            </a:r>
            <a:endParaRPr lang="en-US" altLang="zh-CN" sz="1600">
              <a:latin typeface="宋体" panose="02010600030101010101" pitchFamily="2" charset="-122"/>
            </a:endParaRPr>
          </a:p>
          <a:p>
            <a:pPr lvl="1">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对各种机型进行比较说明</a:t>
            </a:r>
            <a:r>
              <a:rPr lang="en-US" altLang="zh-CN" sz="1600">
                <a:latin typeface="宋体" panose="02010600030101010101" pitchFamily="2" charset="-122"/>
              </a:rPr>
              <a:t>,</a:t>
            </a:r>
            <a:r>
              <a:rPr lang="zh-CN" altLang="en-US" sz="1600">
                <a:latin typeface="宋体" panose="02010600030101010101" pitchFamily="2" charset="-122"/>
              </a:rPr>
              <a:t>从专业的角度给你推荐了一款手机</a:t>
            </a:r>
            <a:r>
              <a:rPr lang="en-US" altLang="zh-CN" sz="1600">
                <a:latin typeface="宋体" panose="02010600030101010101" pitchFamily="2" charset="-122"/>
              </a:rPr>
              <a:t>…..</a:t>
            </a:r>
            <a:endParaRPr lang="en-US" altLang="zh-CN" sz="1600">
              <a:latin typeface="宋体" panose="02010600030101010101" pitchFamily="2" charset="-122"/>
            </a:endParaRPr>
          </a:p>
          <a:p>
            <a:pPr lvl="1">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销售员说</a:t>
            </a:r>
            <a:r>
              <a:rPr lang="en-US" altLang="zh-CN" sz="1600">
                <a:latin typeface="宋体" panose="02010600030101010101" pitchFamily="2" charset="-122"/>
              </a:rPr>
              <a:t>OO</a:t>
            </a:r>
            <a:r>
              <a:rPr lang="zh-CN" altLang="en-US" sz="1600">
                <a:latin typeface="宋体" panose="02010600030101010101" pitchFamily="2" charset="-122"/>
              </a:rPr>
              <a:t>手机是现在最好的</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022" name="矩形 4021"/>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020"/>
                                        </p:tgtEl>
                                        <p:attrNameLst>
                                          <p:attrName>style.visibility</p:attrName>
                                        </p:attrNameLst>
                                      </p:cBhvr>
                                      <p:to>
                                        <p:strVal val="visible"/>
                                      </p:to>
                                    </p:set>
                                    <p:animEffect transition="in" filter="blinds(horizontal)">
                                      <p:cBhvr additive="base">
                                        <p:cTn id="7" dur="500"/>
                                        <p:tgtEl>
                                          <p:spTgt spid="40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021"/>
                                        </p:tgtEl>
                                        <p:attrNameLst>
                                          <p:attrName>style.visibility</p:attrName>
                                        </p:attrNameLst>
                                      </p:cBhvr>
                                      <p:to>
                                        <p:strVal val="visible"/>
                                      </p:to>
                                    </p:set>
                                    <p:animEffect transition="in" filter="blinds(horizontal)">
                                      <p:cBhvr additive="base">
                                        <p:cTn id="12" dur="500"/>
                                        <p:tgtEl>
                                          <p:spTgt spid="402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childTnLst>
                                    <p:set>
                                      <p:cBhvr additive="base">
                                        <p:cTn id="16" dur="1" fill="hold">
                                          <p:stCondLst>
                                            <p:cond delay="0"/>
                                          </p:stCondLst>
                                        </p:cTn>
                                        <p:tgtEl>
                                          <p:spTgt spid="4017"/>
                                        </p:tgtEl>
                                        <p:attrNameLst>
                                          <p:attrName>style.visibility</p:attrName>
                                        </p:attrNameLst>
                                      </p:cBhvr>
                                      <p:to>
                                        <p:strVal val="visible"/>
                                      </p:to>
                                    </p:set>
                                    <p:anim calcmode="lin" valueType="num">
                                      <p:cBhvr additive="base">
                                        <p:cTn id="17" dur="500" fill="hold"/>
                                        <p:tgtEl>
                                          <p:spTgt spid="4017"/>
                                        </p:tgtEl>
                                        <p:attrNameLst>
                                          <p:attrName>ppt_w</p:attrName>
                                        </p:attrNameLst>
                                      </p:cBhvr>
                                      <p:tavLst>
                                        <p:tav tm="0">
                                          <p:val>
                                            <p:fltVal val="0.000000"/>
                                          </p:val>
                                        </p:tav>
                                        <p:tav tm="100000">
                                          <p:val>
                                            <p:strVal val="#ppt_w"/>
                                          </p:val>
                                        </p:tav>
                                      </p:tavLst>
                                    </p:anim>
                                    <p:anim calcmode="lin" valueType="num">
                                      <p:cBhvr additive="base">
                                        <p:cTn id="18" dur="500" fill="hold"/>
                                        <p:tgtEl>
                                          <p:spTgt spid="40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0" grpId="0" animBg="1"/>
      <p:bldP spid="4021"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5" name="矩形 4024"/>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026" name="矩形 4025"/>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027" name="矩形 4026"/>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4028" name="矩形 4027"/>
          <p:cNvSpPr/>
          <p:nvPr/>
        </p:nvSpPr>
        <p:spPr>
          <a:xfrm>
            <a:off x="228600" y="3200400"/>
            <a:ext cx="1308100" cy="766763"/>
          </a:xfrm>
          <a:prstGeom prst="rect">
            <a:avLst/>
          </a:prstGeom>
          <a:noFill/>
          <a:ln w="19050" cap="flat" cmpd="sng">
            <a:solidFill>
              <a:srgbClr val="B2B2B2"/>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rPr>
              <a:t>没有找到</a:t>
            </a:r>
            <a:endParaRPr lang="zh-CN" altLang="en-US" sz="1600">
              <a:latin typeface="Arial" panose="020B0604020202020204" pitchFamily="34" charset="0"/>
            </a:endParaRPr>
          </a:p>
          <a:p>
            <a:pPr algn="ctr">
              <a:spcBef>
                <a:spcPct val="50000"/>
              </a:spcBef>
            </a:pPr>
            <a:r>
              <a:rPr lang="zh-CN" altLang="en-US" sz="1600">
                <a:latin typeface="Arial" panose="020B0604020202020204" pitchFamily="34" charset="0"/>
              </a:rPr>
              <a:t>中意的手机</a:t>
            </a:r>
            <a:endParaRPr lang="zh-CN" altLang="en-US" sz="1600">
              <a:latin typeface="Arial" panose="020B0604020202020204" pitchFamily="34" charset="0"/>
            </a:endParaRPr>
          </a:p>
        </p:txBody>
      </p:sp>
      <p:cxnSp>
        <p:nvCxnSpPr>
          <p:cNvPr id="4029" name="直接连接符 4028"/>
          <p:cNvCxnSpPr/>
          <p:nvPr/>
        </p:nvCxnSpPr>
        <p:spPr>
          <a:xfrm flipV="1">
            <a:off x="1524000" y="1828800"/>
            <a:ext cx="1143000" cy="1752600"/>
          </a:xfrm>
          <a:prstGeom prst="line">
            <a:avLst/>
          </a:prstGeom>
          <a:ln w="19050" cap="flat" cmpd="sng">
            <a:solidFill>
              <a:srgbClr val="B2B2B2"/>
            </a:solidFill>
            <a:prstDash val="solid"/>
            <a:headEnd type="none" w="med" len="med"/>
            <a:tailEnd type="none" w="med" len="med"/>
          </a:ln>
        </p:spPr>
      </p:cxnSp>
      <p:sp>
        <p:nvSpPr>
          <p:cNvPr id="4030" name="矩形 4029"/>
          <p:cNvSpPr/>
          <p:nvPr/>
        </p:nvSpPr>
        <p:spPr>
          <a:xfrm>
            <a:off x="2667000" y="1676400"/>
            <a:ext cx="1320800" cy="40005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原因是</a:t>
            </a:r>
            <a:r>
              <a:rPr lang="en-US" altLang="zh-CN" sz="1600">
                <a:latin typeface="Arial" panose="020B0604020202020204" pitchFamily="34" charset="0"/>
              </a:rPr>
              <a:t>…</a:t>
            </a:r>
            <a:endParaRPr lang="en-US" altLang="zh-CN" sz="1600">
              <a:latin typeface="Arial" panose="020B0604020202020204" pitchFamily="34" charset="0"/>
            </a:endParaRPr>
          </a:p>
        </p:txBody>
      </p:sp>
      <p:sp>
        <p:nvSpPr>
          <p:cNvPr id="4031" name="矩形 4030"/>
          <p:cNvSpPr/>
          <p:nvPr/>
        </p:nvSpPr>
        <p:spPr>
          <a:xfrm>
            <a:off x="2743200" y="2743200"/>
            <a:ext cx="1320800" cy="40005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原因是</a:t>
            </a:r>
            <a:r>
              <a:rPr lang="en-US" altLang="zh-CN" sz="1600">
                <a:latin typeface="Arial" panose="020B0604020202020204" pitchFamily="34" charset="0"/>
              </a:rPr>
              <a:t>…</a:t>
            </a:r>
            <a:endParaRPr lang="en-US" altLang="zh-CN" sz="1600">
              <a:latin typeface="Arial" panose="020B0604020202020204" pitchFamily="34" charset="0"/>
            </a:endParaRPr>
          </a:p>
        </p:txBody>
      </p:sp>
      <p:sp>
        <p:nvSpPr>
          <p:cNvPr id="4032" name="矩形 4031"/>
          <p:cNvSpPr/>
          <p:nvPr/>
        </p:nvSpPr>
        <p:spPr>
          <a:xfrm>
            <a:off x="2819400" y="3886200"/>
            <a:ext cx="1320800" cy="40005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原因是</a:t>
            </a:r>
            <a:r>
              <a:rPr lang="en-US" altLang="zh-CN" sz="1600">
                <a:latin typeface="Arial" panose="020B0604020202020204" pitchFamily="34" charset="0"/>
              </a:rPr>
              <a:t>…</a:t>
            </a:r>
            <a:endParaRPr lang="en-US" altLang="zh-CN" sz="1600">
              <a:latin typeface="Arial" panose="020B0604020202020204" pitchFamily="34" charset="0"/>
            </a:endParaRPr>
          </a:p>
        </p:txBody>
      </p:sp>
      <p:sp>
        <p:nvSpPr>
          <p:cNvPr id="4033" name="矩形 4032"/>
          <p:cNvSpPr/>
          <p:nvPr/>
        </p:nvSpPr>
        <p:spPr>
          <a:xfrm>
            <a:off x="2819400" y="5105400"/>
            <a:ext cx="1320800" cy="40005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原因是</a:t>
            </a:r>
            <a:r>
              <a:rPr lang="en-US" altLang="zh-CN" sz="1600">
                <a:latin typeface="Arial" panose="020B0604020202020204" pitchFamily="34" charset="0"/>
              </a:rPr>
              <a:t>…</a:t>
            </a:r>
            <a:endParaRPr lang="en-US" altLang="zh-CN" sz="1600">
              <a:latin typeface="Arial" panose="020B0604020202020204" pitchFamily="34" charset="0"/>
            </a:endParaRPr>
          </a:p>
        </p:txBody>
      </p:sp>
      <p:cxnSp>
        <p:nvCxnSpPr>
          <p:cNvPr id="4034" name="直接连接符 4033"/>
          <p:cNvCxnSpPr/>
          <p:nvPr/>
        </p:nvCxnSpPr>
        <p:spPr>
          <a:xfrm flipV="1">
            <a:off x="1524000" y="2971800"/>
            <a:ext cx="1219200" cy="609600"/>
          </a:xfrm>
          <a:prstGeom prst="line">
            <a:avLst/>
          </a:prstGeom>
          <a:ln w="19050" cap="flat" cmpd="sng">
            <a:solidFill>
              <a:srgbClr val="B2B2B2"/>
            </a:solidFill>
            <a:prstDash val="solid"/>
            <a:headEnd type="none" w="med" len="med"/>
            <a:tailEnd type="none" w="med" len="med"/>
          </a:ln>
        </p:spPr>
      </p:cxnSp>
      <p:cxnSp>
        <p:nvCxnSpPr>
          <p:cNvPr id="4035" name="直接连接符 4034"/>
          <p:cNvCxnSpPr/>
          <p:nvPr/>
        </p:nvCxnSpPr>
        <p:spPr>
          <a:xfrm>
            <a:off x="1524000" y="3657600"/>
            <a:ext cx="1295400" cy="457200"/>
          </a:xfrm>
          <a:prstGeom prst="line">
            <a:avLst/>
          </a:prstGeom>
          <a:ln w="19050" cap="flat" cmpd="sng">
            <a:solidFill>
              <a:srgbClr val="B2B2B2"/>
            </a:solidFill>
            <a:prstDash val="solid"/>
            <a:headEnd type="none" w="med" len="med"/>
            <a:tailEnd type="none" w="med" len="med"/>
          </a:ln>
        </p:spPr>
      </p:cxnSp>
      <p:cxnSp>
        <p:nvCxnSpPr>
          <p:cNvPr id="4036" name="直接连接符 4035"/>
          <p:cNvCxnSpPr/>
          <p:nvPr/>
        </p:nvCxnSpPr>
        <p:spPr>
          <a:xfrm>
            <a:off x="1524000" y="3657600"/>
            <a:ext cx="1295400" cy="1676400"/>
          </a:xfrm>
          <a:prstGeom prst="line">
            <a:avLst/>
          </a:prstGeom>
          <a:ln w="19050" cap="flat" cmpd="sng">
            <a:solidFill>
              <a:srgbClr val="B2B2B2"/>
            </a:solidFill>
            <a:prstDash val="solid"/>
            <a:headEnd type="none" w="med" len="med"/>
            <a:tailEnd type="none" w="med" len="med"/>
          </a:ln>
        </p:spPr>
      </p:cxnSp>
      <p:sp>
        <p:nvSpPr>
          <p:cNvPr id="4037" name="矩形 4036"/>
          <p:cNvSpPr/>
          <p:nvPr/>
        </p:nvSpPr>
        <p:spPr>
          <a:xfrm>
            <a:off x="4572000" y="13716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sp>
        <p:nvSpPr>
          <p:cNvPr id="4038" name="矩形 4037"/>
          <p:cNvSpPr/>
          <p:nvPr/>
        </p:nvSpPr>
        <p:spPr>
          <a:xfrm>
            <a:off x="4572000" y="19050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sp>
        <p:nvSpPr>
          <p:cNvPr id="4039" name="矩形 4038"/>
          <p:cNvSpPr/>
          <p:nvPr/>
        </p:nvSpPr>
        <p:spPr>
          <a:xfrm>
            <a:off x="4572000" y="24384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sp>
        <p:nvSpPr>
          <p:cNvPr id="4040" name="矩形 4039"/>
          <p:cNvSpPr/>
          <p:nvPr/>
        </p:nvSpPr>
        <p:spPr>
          <a:xfrm>
            <a:off x="4572000" y="29718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sp>
        <p:nvSpPr>
          <p:cNvPr id="4041" name="矩形 4040"/>
          <p:cNvSpPr/>
          <p:nvPr/>
        </p:nvSpPr>
        <p:spPr>
          <a:xfrm>
            <a:off x="4572000" y="35814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sp>
        <p:nvSpPr>
          <p:cNvPr id="4042" name="矩形 4041"/>
          <p:cNvSpPr/>
          <p:nvPr/>
        </p:nvSpPr>
        <p:spPr>
          <a:xfrm>
            <a:off x="4572000" y="41910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sp>
        <p:nvSpPr>
          <p:cNvPr id="4043" name="矩形 4042"/>
          <p:cNvSpPr/>
          <p:nvPr/>
        </p:nvSpPr>
        <p:spPr>
          <a:xfrm>
            <a:off x="4572000" y="48768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sp>
        <p:nvSpPr>
          <p:cNvPr id="4044" name="矩形 4043"/>
          <p:cNvSpPr/>
          <p:nvPr/>
        </p:nvSpPr>
        <p:spPr>
          <a:xfrm>
            <a:off x="4572000" y="54864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ndParaRPr>
          </a:p>
        </p:txBody>
      </p:sp>
      <p:cxnSp>
        <p:nvCxnSpPr>
          <p:cNvPr id="4045" name="直接连接符 4044"/>
          <p:cNvCxnSpPr/>
          <p:nvPr/>
        </p:nvCxnSpPr>
        <p:spPr>
          <a:xfrm flipV="1">
            <a:off x="3962400" y="1524000"/>
            <a:ext cx="609600" cy="304800"/>
          </a:xfrm>
          <a:prstGeom prst="line">
            <a:avLst/>
          </a:prstGeom>
          <a:ln w="19050" cap="flat" cmpd="sng">
            <a:solidFill>
              <a:srgbClr val="B2B2B2"/>
            </a:solidFill>
            <a:prstDash val="solid"/>
            <a:headEnd type="none" w="med" len="med"/>
            <a:tailEnd type="none" w="med" len="med"/>
          </a:ln>
        </p:spPr>
      </p:cxnSp>
      <p:cxnSp>
        <p:nvCxnSpPr>
          <p:cNvPr id="4046" name="直接连接符 4045"/>
          <p:cNvCxnSpPr/>
          <p:nvPr/>
        </p:nvCxnSpPr>
        <p:spPr>
          <a:xfrm>
            <a:off x="3962400" y="1828800"/>
            <a:ext cx="609600" cy="304800"/>
          </a:xfrm>
          <a:prstGeom prst="line">
            <a:avLst/>
          </a:prstGeom>
          <a:ln w="19050" cap="flat" cmpd="sng">
            <a:solidFill>
              <a:srgbClr val="B2B2B2"/>
            </a:solidFill>
            <a:prstDash val="solid"/>
            <a:headEnd type="none" w="med" len="med"/>
            <a:tailEnd type="none" w="med" len="med"/>
          </a:ln>
        </p:spPr>
      </p:cxnSp>
      <p:cxnSp>
        <p:nvCxnSpPr>
          <p:cNvPr id="4047" name="直接连接符 4046"/>
          <p:cNvCxnSpPr/>
          <p:nvPr/>
        </p:nvCxnSpPr>
        <p:spPr>
          <a:xfrm>
            <a:off x="4114800" y="5334000"/>
            <a:ext cx="457200" cy="304800"/>
          </a:xfrm>
          <a:prstGeom prst="line">
            <a:avLst/>
          </a:prstGeom>
          <a:ln w="19050" cap="flat" cmpd="sng">
            <a:solidFill>
              <a:srgbClr val="B2B2B2"/>
            </a:solidFill>
            <a:prstDash val="solid"/>
            <a:headEnd type="none" w="med" len="med"/>
            <a:tailEnd type="none" w="med" len="med"/>
          </a:ln>
        </p:spPr>
      </p:cxnSp>
      <p:cxnSp>
        <p:nvCxnSpPr>
          <p:cNvPr id="4048" name="直接连接符 4047"/>
          <p:cNvCxnSpPr/>
          <p:nvPr/>
        </p:nvCxnSpPr>
        <p:spPr>
          <a:xfrm>
            <a:off x="4114800" y="4038600"/>
            <a:ext cx="457200" cy="304800"/>
          </a:xfrm>
          <a:prstGeom prst="line">
            <a:avLst/>
          </a:prstGeom>
          <a:ln w="19050" cap="flat" cmpd="sng">
            <a:solidFill>
              <a:srgbClr val="B2B2B2"/>
            </a:solidFill>
            <a:prstDash val="solid"/>
            <a:headEnd type="none" w="med" len="med"/>
            <a:tailEnd type="none" w="med" len="med"/>
          </a:ln>
        </p:spPr>
      </p:cxnSp>
      <p:cxnSp>
        <p:nvCxnSpPr>
          <p:cNvPr id="4049" name="直接连接符 4048"/>
          <p:cNvCxnSpPr/>
          <p:nvPr/>
        </p:nvCxnSpPr>
        <p:spPr>
          <a:xfrm>
            <a:off x="4038600" y="2971800"/>
            <a:ext cx="533400" cy="228600"/>
          </a:xfrm>
          <a:prstGeom prst="line">
            <a:avLst/>
          </a:prstGeom>
          <a:ln w="19050" cap="flat" cmpd="sng">
            <a:solidFill>
              <a:srgbClr val="B2B2B2"/>
            </a:solidFill>
            <a:prstDash val="solid"/>
            <a:headEnd type="none" w="med" len="med"/>
            <a:tailEnd type="none" w="med" len="med"/>
          </a:ln>
        </p:spPr>
      </p:cxnSp>
      <p:cxnSp>
        <p:nvCxnSpPr>
          <p:cNvPr id="4050" name="直接连接符 4049"/>
          <p:cNvCxnSpPr/>
          <p:nvPr/>
        </p:nvCxnSpPr>
        <p:spPr>
          <a:xfrm flipV="1">
            <a:off x="4038600" y="2590800"/>
            <a:ext cx="533400" cy="304800"/>
          </a:xfrm>
          <a:prstGeom prst="line">
            <a:avLst/>
          </a:prstGeom>
          <a:ln w="19050" cap="flat" cmpd="sng">
            <a:solidFill>
              <a:srgbClr val="B2B2B2"/>
            </a:solidFill>
            <a:prstDash val="solid"/>
            <a:headEnd type="none" w="med" len="med"/>
            <a:tailEnd type="none" w="med" len="med"/>
          </a:ln>
        </p:spPr>
      </p:cxnSp>
      <p:cxnSp>
        <p:nvCxnSpPr>
          <p:cNvPr id="4051" name="直接连接符 4050"/>
          <p:cNvCxnSpPr/>
          <p:nvPr/>
        </p:nvCxnSpPr>
        <p:spPr>
          <a:xfrm flipV="1">
            <a:off x="4114800" y="3733800"/>
            <a:ext cx="457200" cy="304800"/>
          </a:xfrm>
          <a:prstGeom prst="line">
            <a:avLst/>
          </a:prstGeom>
          <a:ln w="19050" cap="flat" cmpd="sng">
            <a:solidFill>
              <a:srgbClr val="B2B2B2"/>
            </a:solidFill>
            <a:prstDash val="solid"/>
            <a:headEnd type="none" w="med" len="med"/>
            <a:tailEnd type="none" w="med" len="med"/>
          </a:ln>
        </p:spPr>
      </p:cxnSp>
      <p:cxnSp>
        <p:nvCxnSpPr>
          <p:cNvPr id="4052" name="直接连接符 4051"/>
          <p:cNvCxnSpPr/>
          <p:nvPr/>
        </p:nvCxnSpPr>
        <p:spPr>
          <a:xfrm flipV="1">
            <a:off x="4114800" y="5029200"/>
            <a:ext cx="457200" cy="304800"/>
          </a:xfrm>
          <a:prstGeom prst="line">
            <a:avLst/>
          </a:prstGeom>
          <a:ln w="19050" cap="flat" cmpd="sng">
            <a:solidFill>
              <a:srgbClr val="B2B2B2"/>
            </a:solidFill>
            <a:prstDash val="solid"/>
            <a:headEnd type="none" w="med" len="med"/>
            <a:tailEnd type="none" w="med" len="med"/>
          </a:ln>
        </p:spPr>
      </p:cxnSp>
      <p:sp>
        <p:nvSpPr>
          <p:cNvPr id="4053" name="矩形 4052"/>
          <p:cNvSpPr/>
          <p:nvPr/>
        </p:nvSpPr>
        <p:spPr>
          <a:xfrm>
            <a:off x="6553200" y="9906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54" name="矩形 4053"/>
          <p:cNvSpPr/>
          <p:nvPr/>
        </p:nvSpPr>
        <p:spPr>
          <a:xfrm>
            <a:off x="6553200" y="58674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55" name="矩形 4054"/>
          <p:cNvSpPr/>
          <p:nvPr/>
        </p:nvSpPr>
        <p:spPr>
          <a:xfrm>
            <a:off x="6553200" y="54864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56" name="矩形 4055"/>
          <p:cNvSpPr/>
          <p:nvPr/>
        </p:nvSpPr>
        <p:spPr>
          <a:xfrm>
            <a:off x="6553200" y="27432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57" name="矩形 4056"/>
          <p:cNvSpPr/>
          <p:nvPr/>
        </p:nvSpPr>
        <p:spPr>
          <a:xfrm>
            <a:off x="6553200" y="32004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58" name="矩形 4057"/>
          <p:cNvSpPr/>
          <p:nvPr/>
        </p:nvSpPr>
        <p:spPr>
          <a:xfrm>
            <a:off x="6553200" y="36576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59" name="矩形 4058"/>
          <p:cNvSpPr/>
          <p:nvPr/>
        </p:nvSpPr>
        <p:spPr>
          <a:xfrm>
            <a:off x="6553200" y="41148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60" name="矩形 4059"/>
          <p:cNvSpPr/>
          <p:nvPr/>
        </p:nvSpPr>
        <p:spPr>
          <a:xfrm>
            <a:off x="6553200" y="45720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61" name="矩形 4060"/>
          <p:cNvSpPr/>
          <p:nvPr/>
        </p:nvSpPr>
        <p:spPr>
          <a:xfrm>
            <a:off x="6553200" y="50292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62" name="矩形 4061"/>
          <p:cNvSpPr/>
          <p:nvPr/>
        </p:nvSpPr>
        <p:spPr>
          <a:xfrm>
            <a:off x="6553200" y="18288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sp>
        <p:nvSpPr>
          <p:cNvPr id="4063" name="矩形 4062"/>
          <p:cNvSpPr/>
          <p:nvPr/>
        </p:nvSpPr>
        <p:spPr>
          <a:xfrm>
            <a:off x="6553200" y="22860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cxnSp>
        <p:nvCxnSpPr>
          <p:cNvPr id="4064" name="直接连接符 4063"/>
          <p:cNvCxnSpPr/>
          <p:nvPr/>
        </p:nvCxnSpPr>
        <p:spPr>
          <a:xfrm>
            <a:off x="5867400" y="5715000"/>
            <a:ext cx="685800" cy="304800"/>
          </a:xfrm>
          <a:prstGeom prst="line">
            <a:avLst/>
          </a:prstGeom>
          <a:ln w="19050" cap="flat" cmpd="sng">
            <a:solidFill>
              <a:srgbClr val="B2B2B2"/>
            </a:solidFill>
            <a:prstDash val="solid"/>
            <a:headEnd type="none" w="med" len="med"/>
            <a:tailEnd type="none" w="med" len="med"/>
          </a:ln>
        </p:spPr>
      </p:cxnSp>
      <p:cxnSp>
        <p:nvCxnSpPr>
          <p:cNvPr id="4065" name="直接连接符 4064"/>
          <p:cNvCxnSpPr/>
          <p:nvPr/>
        </p:nvCxnSpPr>
        <p:spPr>
          <a:xfrm flipV="1">
            <a:off x="5867400" y="5638800"/>
            <a:ext cx="685800" cy="76200"/>
          </a:xfrm>
          <a:prstGeom prst="line">
            <a:avLst/>
          </a:prstGeom>
          <a:ln w="19050" cap="flat" cmpd="sng">
            <a:solidFill>
              <a:srgbClr val="B2B2B2"/>
            </a:solidFill>
            <a:prstDash val="solid"/>
            <a:headEnd type="none" w="med" len="med"/>
            <a:tailEnd type="none" w="med" len="med"/>
          </a:ln>
        </p:spPr>
      </p:cxnSp>
      <p:cxnSp>
        <p:nvCxnSpPr>
          <p:cNvPr id="4066" name="直接连接符 4065"/>
          <p:cNvCxnSpPr/>
          <p:nvPr/>
        </p:nvCxnSpPr>
        <p:spPr>
          <a:xfrm>
            <a:off x="5867400" y="5029200"/>
            <a:ext cx="685800" cy="76200"/>
          </a:xfrm>
          <a:prstGeom prst="line">
            <a:avLst/>
          </a:prstGeom>
          <a:ln w="19050" cap="flat" cmpd="sng">
            <a:solidFill>
              <a:srgbClr val="B2B2B2"/>
            </a:solidFill>
            <a:prstDash val="solid"/>
            <a:headEnd type="none" w="med" len="med"/>
            <a:tailEnd type="none" w="med" len="med"/>
          </a:ln>
        </p:spPr>
      </p:cxnSp>
      <p:cxnSp>
        <p:nvCxnSpPr>
          <p:cNvPr id="4067" name="直接连接符 4066"/>
          <p:cNvCxnSpPr/>
          <p:nvPr/>
        </p:nvCxnSpPr>
        <p:spPr>
          <a:xfrm flipV="1">
            <a:off x="5867400" y="4724400"/>
            <a:ext cx="685800" cy="304800"/>
          </a:xfrm>
          <a:prstGeom prst="line">
            <a:avLst/>
          </a:prstGeom>
          <a:ln w="19050" cap="flat" cmpd="sng">
            <a:solidFill>
              <a:srgbClr val="B2B2B2"/>
            </a:solidFill>
            <a:prstDash val="solid"/>
            <a:headEnd type="none" w="med" len="med"/>
            <a:tailEnd type="none" w="med" len="med"/>
          </a:ln>
        </p:spPr>
      </p:cxnSp>
      <p:cxnSp>
        <p:nvCxnSpPr>
          <p:cNvPr id="4068" name="直接连接符 4067"/>
          <p:cNvCxnSpPr/>
          <p:nvPr/>
        </p:nvCxnSpPr>
        <p:spPr>
          <a:xfrm flipV="1">
            <a:off x="5867400" y="4267200"/>
            <a:ext cx="685800" cy="76200"/>
          </a:xfrm>
          <a:prstGeom prst="line">
            <a:avLst/>
          </a:prstGeom>
          <a:ln w="19050" cap="flat" cmpd="sng">
            <a:solidFill>
              <a:srgbClr val="B2B2B2"/>
            </a:solidFill>
            <a:prstDash val="solid"/>
            <a:headEnd type="none" w="med" len="med"/>
            <a:tailEnd type="none" w="med" len="med"/>
          </a:ln>
        </p:spPr>
      </p:cxnSp>
      <p:cxnSp>
        <p:nvCxnSpPr>
          <p:cNvPr id="4069" name="直接连接符 4068"/>
          <p:cNvCxnSpPr/>
          <p:nvPr/>
        </p:nvCxnSpPr>
        <p:spPr>
          <a:xfrm flipV="1">
            <a:off x="5867400" y="3352800"/>
            <a:ext cx="685800" cy="381000"/>
          </a:xfrm>
          <a:prstGeom prst="line">
            <a:avLst/>
          </a:prstGeom>
          <a:ln w="19050" cap="flat" cmpd="sng">
            <a:solidFill>
              <a:srgbClr val="B2B2B2"/>
            </a:solidFill>
            <a:prstDash val="solid"/>
            <a:headEnd type="none" w="med" len="med"/>
            <a:tailEnd type="none" w="med" len="med"/>
          </a:ln>
        </p:spPr>
      </p:cxnSp>
      <p:cxnSp>
        <p:nvCxnSpPr>
          <p:cNvPr id="4070" name="直接连接符 4069"/>
          <p:cNvCxnSpPr/>
          <p:nvPr/>
        </p:nvCxnSpPr>
        <p:spPr>
          <a:xfrm>
            <a:off x="5867400" y="3733800"/>
            <a:ext cx="685800" cy="76200"/>
          </a:xfrm>
          <a:prstGeom prst="line">
            <a:avLst/>
          </a:prstGeom>
          <a:ln w="19050" cap="flat" cmpd="sng">
            <a:solidFill>
              <a:srgbClr val="B2B2B2"/>
            </a:solidFill>
            <a:prstDash val="solid"/>
            <a:headEnd type="none" w="med" len="med"/>
            <a:tailEnd type="none" w="med" len="med"/>
          </a:ln>
        </p:spPr>
      </p:cxnSp>
      <p:cxnSp>
        <p:nvCxnSpPr>
          <p:cNvPr id="4071" name="直接连接符 4070"/>
          <p:cNvCxnSpPr/>
          <p:nvPr/>
        </p:nvCxnSpPr>
        <p:spPr>
          <a:xfrm>
            <a:off x="5867400" y="2590800"/>
            <a:ext cx="685800" cy="304800"/>
          </a:xfrm>
          <a:prstGeom prst="line">
            <a:avLst/>
          </a:prstGeom>
          <a:ln w="19050" cap="flat" cmpd="sng">
            <a:solidFill>
              <a:srgbClr val="B2B2B2"/>
            </a:solidFill>
            <a:prstDash val="solid"/>
            <a:headEnd type="none" w="med" len="med"/>
            <a:tailEnd type="none" w="med" len="med"/>
          </a:ln>
        </p:spPr>
      </p:cxnSp>
      <p:cxnSp>
        <p:nvCxnSpPr>
          <p:cNvPr id="4072" name="直接连接符 4071"/>
          <p:cNvCxnSpPr/>
          <p:nvPr/>
        </p:nvCxnSpPr>
        <p:spPr>
          <a:xfrm flipV="1">
            <a:off x="5867400" y="2438400"/>
            <a:ext cx="685800" cy="152400"/>
          </a:xfrm>
          <a:prstGeom prst="line">
            <a:avLst/>
          </a:prstGeom>
          <a:ln w="19050" cap="flat" cmpd="sng">
            <a:solidFill>
              <a:srgbClr val="B2B2B2"/>
            </a:solidFill>
            <a:prstDash val="solid"/>
            <a:headEnd type="none" w="med" len="med"/>
            <a:tailEnd type="none" w="med" len="med"/>
          </a:ln>
        </p:spPr>
      </p:cxnSp>
      <p:cxnSp>
        <p:nvCxnSpPr>
          <p:cNvPr id="4073" name="直接连接符 4072"/>
          <p:cNvCxnSpPr/>
          <p:nvPr/>
        </p:nvCxnSpPr>
        <p:spPr>
          <a:xfrm flipV="1">
            <a:off x="5867400" y="1981200"/>
            <a:ext cx="685800" cy="609600"/>
          </a:xfrm>
          <a:prstGeom prst="line">
            <a:avLst/>
          </a:prstGeom>
          <a:ln w="19050" cap="flat" cmpd="sng">
            <a:solidFill>
              <a:srgbClr val="B2B2B2"/>
            </a:solidFill>
            <a:prstDash val="solid"/>
            <a:headEnd type="none" w="med" len="med"/>
            <a:tailEnd type="none" w="med" len="med"/>
          </a:ln>
        </p:spPr>
      </p:cxnSp>
      <p:sp>
        <p:nvSpPr>
          <p:cNvPr id="4074" name="矩形 4073"/>
          <p:cNvSpPr/>
          <p:nvPr/>
        </p:nvSpPr>
        <p:spPr>
          <a:xfrm>
            <a:off x="6553200" y="1447800"/>
            <a:ext cx="1981200" cy="2778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endParaRPr sz="800">
              <a:latin typeface="Arial" panose="020B0604020202020204" pitchFamily="34" charset="0"/>
            </a:endParaRPr>
          </a:p>
        </p:txBody>
      </p:sp>
      <p:cxnSp>
        <p:nvCxnSpPr>
          <p:cNvPr id="4075" name="直接连接符 4074"/>
          <p:cNvCxnSpPr/>
          <p:nvPr/>
        </p:nvCxnSpPr>
        <p:spPr>
          <a:xfrm flipV="1">
            <a:off x="5867400" y="1600200"/>
            <a:ext cx="685800" cy="0"/>
          </a:xfrm>
          <a:prstGeom prst="line">
            <a:avLst/>
          </a:prstGeom>
          <a:ln w="19050" cap="flat" cmpd="sng">
            <a:solidFill>
              <a:srgbClr val="B2B2B2"/>
            </a:solidFill>
            <a:prstDash val="solid"/>
            <a:headEnd type="none" w="med" len="med"/>
            <a:tailEnd type="none" w="med" len="med"/>
          </a:ln>
        </p:spPr>
      </p:cxnSp>
      <p:cxnSp>
        <p:nvCxnSpPr>
          <p:cNvPr id="4076" name="直接连接符 4075"/>
          <p:cNvCxnSpPr/>
          <p:nvPr/>
        </p:nvCxnSpPr>
        <p:spPr>
          <a:xfrm flipV="1">
            <a:off x="5867400" y="1143000"/>
            <a:ext cx="685800" cy="457200"/>
          </a:xfrm>
          <a:prstGeom prst="line">
            <a:avLst/>
          </a:prstGeom>
          <a:ln w="19050" cap="flat" cmpd="sng">
            <a:solidFill>
              <a:srgbClr val="B2B2B2"/>
            </a:solidFill>
            <a:prstDash val="solid"/>
            <a:headEnd type="none" w="med" len="med"/>
            <a:tailEnd type="none" w="med" len="med"/>
          </a:ln>
        </p:spPr>
      </p:cxn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9" name="矩形 4078"/>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080" name="矩形 4079"/>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081" name="矩形 4080"/>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4082" name="矩形 4081"/>
          <p:cNvSpPr/>
          <p:nvPr/>
        </p:nvSpPr>
        <p:spPr>
          <a:xfrm>
            <a:off x="1066800" y="1905000"/>
            <a:ext cx="21336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rPr>
              <a:t>小组总结陈述</a:t>
            </a:r>
            <a:endParaRPr lang="zh-CN" altLang="en-US" sz="1600">
              <a:latin typeface="Arial" panose="020B0604020202020204" pitchFamily="34" charset="0"/>
            </a:endParaRPr>
          </a:p>
        </p:txBody>
      </p:sp>
      <p:sp>
        <p:nvSpPr>
          <p:cNvPr id="4083" name="等腰三角形 4082"/>
          <p:cNvSpPr/>
          <p:nvPr/>
        </p:nvSpPr>
        <p:spPr>
          <a:xfrm rot="10620000">
            <a:off x="762000" y="1981200"/>
            <a:ext cx="228600" cy="304800"/>
          </a:xfrm>
          <a:prstGeom prst="triangle">
            <a:avLst>
              <a:gd name="adj" fmla="val 50000"/>
            </a:avLst>
          </a:prstGeom>
          <a:solidFill>
            <a:srgbClr val="969696"/>
          </a:solidFill>
          <a:ln w="38100">
            <a:noFill/>
          </a:ln>
        </p:spPr>
        <p:txBody>
          <a:bodyPr/>
          <a:p>
            <a:endParaRPr lang="zh-CN"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86" name="矩形 4085"/>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087" name="矩形 4086"/>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088" name="矩形 4087"/>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4089" name="矩形 4088"/>
          <p:cNvSpPr/>
          <p:nvPr/>
        </p:nvSpPr>
        <p:spPr>
          <a:xfrm>
            <a:off x="228600" y="3200400"/>
            <a:ext cx="1308100" cy="766763"/>
          </a:xfrm>
          <a:prstGeom prst="rect">
            <a:avLst/>
          </a:prstGeom>
          <a:noFill/>
          <a:ln w="19050" cap="flat" cmpd="sng">
            <a:solidFill>
              <a:srgbClr val="B2B2B2"/>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rPr>
              <a:t>没有找到</a:t>
            </a:r>
            <a:endParaRPr lang="zh-CN" altLang="en-US" sz="1600">
              <a:latin typeface="Arial" panose="020B0604020202020204" pitchFamily="34" charset="0"/>
            </a:endParaRPr>
          </a:p>
          <a:p>
            <a:pPr algn="ctr">
              <a:spcBef>
                <a:spcPct val="50000"/>
              </a:spcBef>
            </a:pPr>
            <a:r>
              <a:rPr lang="zh-CN" altLang="en-US" sz="1600">
                <a:latin typeface="Arial" panose="020B0604020202020204" pitchFamily="34" charset="0"/>
              </a:rPr>
              <a:t>中意的手机</a:t>
            </a:r>
            <a:endParaRPr lang="zh-CN" altLang="en-US" sz="1600">
              <a:latin typeface="Arial" panose="020B0604020202020204" pitchFamily="34" charset="0"/>
            </a:endParaRPr>
          </a:p>
        </p:txBody>
      </p:sp>
      <p:cxnSp>
        <p:nvCxnSpPr>
          <p:cNvPr id="4090" name="直接连接符 4089"/>
          <p:cNvCxnSpPr/>
          <p:nvPr/>
        </p:nvCxnSpPr>
        <p:spPr>
          <a:xfrm flipV="1">
            <a:off x="1524000" y="1828800"/>
            <a:ext cx="1143000" cy="1752600"/>
          </a:xfrm>
          <a:prstGeom prst="line">
            <a:avLst/>
          </a:prstGeom>
          <a:ln w="19050" cap="flat" cmpd="sng">
            <a:solidFill>
              <a:srgbClr val="B2B2B2"/>
            </a:solidFill>
            <a:prstDash val="solid"/>
            <a:headEnd type="none" w="med" len="med"/>
            <a:tailEnd type="none" w="med" len="med"/>
          </a:ln>
        </p:spPr>
      </p:cxnSp>
      <p:sp>
        <p:nvSpPr>
          <p:cNvPr id="4091" name="矩形 4090"/>
          <p:cNvSpPr/>
          <p:nvPr/>
        </p:nvSpPr>
        <p:spPr>
          <a:xfrm>
            <a:off x="2667000" y="1692275"/>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机型不合适</a:t>
            </a:r>
            <a:endParaRPr lang="zh-CN" altLang="en-US" sz="1400">
              <a:latin typeface="Arial" panose="020B0604020202020204" pitchFamily="34" charset="0"/>
            </a:endParaRPr>
          </a:p>
        </p:txBody>
      </p:sp>
      <p:sp>
        <p:nvSpPr>
          <p:cNvPr id="4092" name="矩形 4091"/>
          <p:cNvSpPr/>
          <p:nvPr/>
        </p:nvSpPr>
        <p:spPr>
          <a:xfrm>
            <a:off x="2667000" y="35814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销售不恰当</a:t>
            </a:r>
            <a:endParaRPr lang="zh-CN" altLang="en-US" sz="1400">
              <a:latin typeface="Arial" panose="020B0604020202020204" pitchFamily="34" charset="0"/>
            </a:endParaRPr>
          </a:p>
        </p:txBody>
      </p:sp>
      <p:sp>
        <p:nvSpPr>
          <p:cNvPr id="4093" name="矩形 4092"/>
          <p:cNvSpPr/>
          <p:nvPr/>
        </p:nvSpPr>
        <p:spPr>
          <a:xfrm>
            <a:off x="2743200" y="45720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店铺不好</a:t>
            </a:r>
            <a:endParaRPr lang="zh-CN" altLang="en-US" sz="1400">
              <a:latin typeface="Arial" panose="020B0604020202020204" pitchFamily="34" charset="0"/>
            </a:endParaRPr>
          </a:p>
        </p:txBody>
      </p:sp>
      <p:sp>
        <p:nvSpPr>
          <p:cNvPr id="4094" name="矩形 4093"/>
          <p:cNvSpPr/>
          <p:nvPr/>
        </p:nvSpPr>
        <p:spPr>
          <a:xfrm>
            <a:off x="2743200" y="5562600"/>
            <a:ext cx="1320800" cy="40005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价格不合理</a:t>
            </a:r>
            <a:endParaRPr lang="zh-CN" altLang="en-US" sz="1600">
              <a:latin typeface="Arial" panose="020B0604020202020204" pitchFamily="34" charset="0"/>
            </a:endParaRPr>
          </a:p>
        </p:txBody>
      </p:sp>
      <p:cxnSp>
        <p:nvCxnSpPr>
          <p:cNvPr id="4095" name="直接连接符 4094"/>
          <p:cNvCxnSpPr/>
          <p:nvPr/>
        </p:nvCxnSpPr>
        <p:spPr>
          <a:xfrm>
            <a:off x="1524000" y="3581400"/>
            <a:ext cx="1143000" cy="152400"/>
          </a:xfrm>
          <a:prstGeom prst="line">
            <a:avLst/>
          </a:prstGeom>
          <a:ln w="19050" cap="flat" cmpd="sng">
            <a:solidFill>
              <a:srgbClr val="B2B2B2"/>
            </a:solidFill>
            <a:prstDash val="solid"/>
            <a:headEnd type="none" w="med" len="med"/>
            <a:tailEnd type="none" w="med" len="med"/>
          </a:ln>
        </p:spPr>
      </p:cxnSp>
      <p:cxnSp>
        <p:nvCxnSpPr>
          <p:cNvPr id="4096" name="直接连接符 4095"/>
          <p:cNvCxnSpPr/>
          <p:nvPr/>
        </p:nvCxnSpPr>
        <p:spPr>
          <a:xfrm>
            <a:off x="1524000" y="3657600"/>
            <a:ext cx="1219200" cy="1066800"/>
          </a:xfrm>
          <a:prstGeom prst="line">
            <a:avLst/>
          </a:prstGeom>
          <a:ln w="19050" cap="flat" cmpd="sng">
            <a:solidFill>
              <a:srgbClr val="B2B2B2"/>
            </a:solidFill>
            <a:prstDash val="solid"/>
            <a:headEnd type="none" w="med" len="med"/>
            <a:tailEnd type="none" w="med" len="med"/>
          </a:ln>
        </p:spPr>
      </p:cxnSp>
      <p:cxnSp>
        <p:nvCxnSpPr>
          <p:cNvPr id="4097" name="直接连接符 4096"/>
          <p:cNvCxnSpPr/>
          <p:nvPr/>
        </p:nvCxnSpPr>
        <p:spPr>
          <a:xfrm>
            <a:off x="1524000" y="3657600"/>
            <a:ext cx="1219200" cy="2133600"/>
          </a:xfrm>
          <a:prstGeom prst="line">
            <a:avLst/>
          </a:prstGeom>
          <a:ln w="19050" cap="flat" cmpd="sng">
            <a:solidFill>
              <a:srgbClr val="B2B2B2"/>
            </a:solidFill>
            <a:prstDash val="solid"/>
            <a:headEnd type="none" w="med" len="med"/>
            <a:tailEnd type="none" w="med" len="med"/>
          </a:ln>
        </p:spPr>
      </p:cxnSp>
      <p:sp>
        <p:nvSpPr>
          <p:cNvPr id="4098" name="矩形 4097"/>
          <p:cNvSpPr/>
          <p:nvPr/>
        </p:nvSpPr>
        <p:spPr>
          <a:xfrm>
            <a:off x="4495800" y="12192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机型少</a:t>
            </a:r>
            <a:endParaRPr lang="zh-CN" altLang="en-US" sz="1400">
              <a:latin typeface="Arial" panose="020B0604020202020204" pitchFamily="34" charset="0"/>
            </a:endParaRPr>
          </a:p>
        </p:txBody>
      </p:sp>
      <p:sp>
        <p:nvSpPr>
          <p:cNvPr id="4099" name="矩形 4098"/>
          <p:cNvSpPr/>
          <p:nvPr/>
        </p:nvSpPr>
        <p:spPr>
          <a:xfrm>
            <a:off x="4495800" y="2057400"/>
            <a:ext cx="1320800" cy="581025"/>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市场上畅销的机型没有</a:t>
            </a:r>
            <a:endParaRPr lang="zh-CN" altLang="en-US" sz="1400">
              <a:latin typeface="Arial" panose="020B0604020202020204" pitchFamily="34" charset="0"/>
            </a:endParaRPr>
          </a:p>
        </p:txBody>
      </p:sp>
      <p:sp>
        <p:nvSpPr>
          <p:cNvPr id="4100" name="矩形 4099"/>
          <p:cNvSpPr/>
          <p:nvPr/>
        </p:nvSpPr>
        <p:spPr>
          <a:xfrm>
            <a:off x="4495800" y="2971800"/>
            <a:ext cx="1320800" cy="581025"/>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销售员的销售方法不好</a:t>
            </a:r>
            <a:endParaRPr lang="zh-CN" altLang="en-US" sz="1400">
              <a:latin typeface="Arial" panose="020B0604020202020204" pitchFamily="34" charset="0"/>
            </a:endParaRPr>
          </a:p>
        </p:txBody>
      </p:sp>
      <p:sp>
        <p:nvSpPr>
          <p:cNvPr id="4101" name="矩形 4100"/>
          <p:cNvSpPr/>
          <p:nvPr/>
        </p:nvSpPr>
        <p:spPr>
          <a:xfrm>
            <a:off x="4572000" y="4267200"/>
            <a:ext cx="1320800" cy="68738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促销活动</a:t>
            </a:r>
            <a:endParaRPr lang="zh-CN" altLang="en-US" sz="1400">
              <a:latin typeface="Arial" panose="020B0604020202020204" pitchFamily="34" charset="0"/>
            </a:endParaRPr>
          </a:p>
          <a:p>
            <a:pPr algn="ctr">
              <a:spcBef>
                <a:spcPct val="50000"/>
              </a:spcBef>
            </a:pPr>
            <a:r>
              <a:rPr lang="zh-CN" altLang="en-US" sz="1400">
                <a:latin typeface="Arial" panose="020B0604020202020204" pitchFamily="34" charset="0"/>
              </a:rPr>
              <a:t>组织不好</a:t>
            </a:r>
            <a:endParaRPr lang="zh-CN" altLang="en-US" sz="1400">
              <a:latin typeface="Arial" panose="020B0604020202020204" pitchFamily="34" charset="0"/>
            </a:endParaRPr>
          </a:p>
        </p:txBody>
      </p:sp>
      <p:sp>
        <p:nvSpPr>
          <p:cNvPr id="4102" name="矩形 4101"/>
          <p:cNvSpPr/>
          <p:nvPr/>
        </p:nvSpPr>
        <p:spPr>
          <a:xfrm>
            <a:off x="4572000" y="5562600"/>
            <a:ext cx="12954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价格高</a:t>
            </a:r>
            <a:endParaRPr lang="zh-CN" altLang="en-US" sz="1400">
              <a:latin typeface="Arial" panose="020B0604020202020204" pitchFamily="34" charset="0"/>
            </a:endParaRPr>
          </a:p>
        </p:txBody>
      </p:sp>
      <p:cxnSp>
        <p:nvCxnSpPr>
          <p:cNvPr id="4103" name="直接连接符 4102"/>
          <p:cNvCxnSpPr/>
          <p:nvPr/>
        </p:nvCxnSpPr>
        <p:spPr>
          <a:xfrm flipV="1">
            <a:off x="3962400" y="1371600"/>
            <a:ext cx="533400" cy="457200"/>
          </a:xfrm>
          <a:prstGeom prst="line">
            <a:avLst/>
          </a:prstGeom>
          <a:ln w="19050" cap="flat" cmpd="sng">
            <a:solidFill>
              <a:srgbClr val="B2B2B2"/>
            </a:solidFill>
            <a:prstDash val="solid"/>
            <a:headEnd type="none" w="med" len="med"/>
            <a:tailEnd type="none" w="med" len="med"/>
          </a:ln>
        </p:spPr>
      </p:cxnSp>
      <p:cxnSp>
        <p:nvCxnSpPr>
          <p:cNvPr id="4104" name="直接连接符 4103"/>
          <p:cNvCxnSpPr/>
          <p:nvPr/>
        </p:nvCxnSpPr>
        <p:spPr>
          <a:xfrm>
            <a:off x="3962400" y="1828800"/>
            <a:ext cx="533400" cy="381000"/>
          </a:xfrm>
          <a:prstGeom prst="line">
            <a:avLst/>
          </a:prstGeom>
          <a:ln w="19050" cap="flat" cmpd="sng">
            <a:solidFill>
              <a:srgbClr val="B2B2B2"/>
            </a:solidFill>
            <a:prstDash val="solid"/>
            <a:headEnd type="none" w="med" len="med"/>
            <a:tailEnd type="none" w="med" len="med"/>
          </a:ln>
        </p:spPr>
      </p:cxnSp>
      <p:cxnSp>
        <p:nvCxnSpPr>
          <p:cNvPr id="4105" name="直接连接符 4104"/>
          <p:cNvCxnSpPr/>
          <p:nvPr/>
        </p:nvCxnSpPr>
        <p:spPr>
          <a:xfrm>
            <a:off x="3962400" y="3810000"/>
            <a:ext cx="609600" cy="838200"/>
          </a:xfrm>
          <a:prstGeom prst="line">
            <a:avLst/>
          </a:prstGeom>
          <a:ln w="19050" cap="flat" cmpd="sng">
            <a:solidFill>
              <a:srgbClr val="B2B2B2"/>
            </a:solidFill>
            <a:prstDash val="solid"/>
            <a:headEnd type="none" w="med" len="med"/>
            <a:tailEnd type="none" w="med" len="med"/>
          </a:ln>
        </p:spPr>
      </p:cxnSp>
      <p:cxnSp>
        <p:nvCxnSpPr>
          <p:cNvPr id="4106" name="直接连接符 4105"/>
          <p:cNvCxnSpPr/>
          <p:nvPr/>
        </p:nvCxnSpPr>
        <p:spPr>
          <a:xfrm flipV="1">
            <a:off x="3962400" y="3276600"/>
            <a:ext cx="533400" cy="533400"/>
          </a:xfrm>
          <a:prstGeom prst="line">
            <a:avLst/>
          </a:prstGeom>
          <a:ln w="19050" cap="flat" cmpd="sng">
            <a:solidFill>
              <a:srgbClr val="B2B2B2"/>
            </a:solidFill>
            <a:prstDash val="solid"/>
            <a:headEnd type="none" w="med" len="med"/>
            <a:tailEnd type="none" w="med" len="med"/>
          </a:ln>
        </p:spPr>
      </p:cxnSp>
      <p:cxnSp>
        <p:nvCxnSpPr>
          <p:cNvPr id="4107" name="直接连接符 4106"/>
          <p:cNvCxnSpPr/>
          <p:nvPr/>
        </p:nvCxnSpPr>
        <p:spPr>
          <a:xfrm flipV="1">
            <a:off x="4038600" y="5791200"/>
            <a:ext cx="533400" cy="0"/>
          </a:xfrm>
          <a:prstGeom prst="line">
            <a:avLst/>
          </a:prstGeom>
          <a:ln w="19050" cap="flat" cmpd="sng">
            <a:solidFill>
              <a:srgbClr val="B2B2B2"/>
            </a:solidFill>
            <a:prstDash val="solid"/>
            <a:headEnd type="none" w="med" len="med"/>
            <a:tailEnd type="none" w="med" len="med"/>
          </a:ln>
        </p:spPr>
      </p:cxnSp>
      <p:sp>
        <p:nvSpPr>
          <p:cNvPr id="4108" name="矩形 4107"/>
          <p:cNvSpPr/>
          <p:nvPr/>
        </p:nvSpPr>
        <p:spPr>
          <a:xfrm>
            <a:off x="6553200" y="960438"/>
            <a:ext cx="1981200" cy="338137"/>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受店铺空间影响</a:t>
            </a:r>
            <a:endParaRPr lang="zh-CN" altLang="en-US" sz="1200">
              <a:latin typeface="Arial" panose="020B0604020202020204" pitchFamily="34" charset="0"/>
            </a:endParaRPr>
          </a:p>
        </p:txBody>
      </p:sp>
      <p:sp>
        <p:nvSpPr>
          <p:cNvPr id="4109" name="矩形 4108"/>
          <p:cNvSpPr/>
          <p:nvPr/>
        </p:nvSpPr>
        <p:spPr>
          <a:xfrm>
            <a:off x="6553200" y="28956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接待礼仪不好</a:t>
            </a:r>
            <a:endParaRPr lang="zh-CN" altLang="en-US" sz="1200">
              <a:latin typeface="Arial" panose="020B0604020202020204" pitchFamily="34" charset="0"/>
            </a:endParaRPr>
          </a:p>
        </p:txBody>
      </p:sp>
      <p:sp>
        <p:nvSpPr>
          <p:cNvPr id="4110" name="矩形 4109"/>
          <p:cNvSpPr/>
          <p:nvPr/>
        </p:nvSpPr>
        <p:spPr>
          <a:xfrm>
            <a:off x="6553200" y="52578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进价高</a:t>
            </a:r>
            <a:endParaRPr lang="zh-CN" altLang="en-US" sz="1200">
              <a:latin typeface="Arial" panose="020B0604020202020204" pitchFamily="34" charset="0"/>
            </a:endParaRPr>
          </a:p>
        </p:txBody>
      </p:sp>
      <p:sp>
        <p:nvSpPr>
          <p:cNvPr id="4111" name="矩形 4110"/>
          <p:cNvSpPr/>
          <p:nvPr/>
        </p:nvSpPr>
        <p:spPr>
          <a:xfrm>
            <a:off x="6553200" y="5715000"/>
            <a:ext cx="1981200" cy="5207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没有了解竞争对手的定价策略</a:t>
            </a:r>
            <a:endParaRPr lang="zh-CN" altLang="en-US" sz="1200">
              <a:latin typeface="Arial" panose="020B0604020202020204" pitchFamily="34" charset="0"/>
            </a:endParaRPr>
          </a:p>
        </p:txBody>
      </p:sp>
      <p:sp>
        <p:nvSpPr>
          <p:cNvPr id="4112" name="矩形 4111"/>
          <p:cNvSpPr/>
          <p:nvPr/>
        </p:nvSpPr>
        <p:spPr>
          <a:xfrm>
            <a:off x="6553200" y="19050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新品上货慢</a:t>
            </a:r>
            <a:r>
              <a:rPr lang="en-US" altLang="zh-CN" sz="1200">
                <a:latin typeface="Arial" panose="020B0604020202020204" pitchFamily="34" charset="0"/>
              </a:rPr>
              <a:t>,</a:t>
            </a:r>
            <a:r>
              <a:rPr lang="zh-CN" altLang="en-US" sz="1200">
                <a:latin typeface="Arial" panose="020B0604020202020204" pitchFamily="34" charset="0"/>
              </a:rPr>
              <a:t>跟不上潮流</a:t>
            </a:r>
            <a:endParaRPr lang="zh-CN" altLang="en-US" sz="1200">
              <a:latin typeface="Arial" panose="020B0604020202020204" pitchFamily="34" charset="0"/>
            </a:endParaRPr>
          </a:p>
        </p:txBody>
      </p:sp>
      <p:sp>
        <p:nvSpPr>
          <p:cNvPr id="4113" name="矩形 4112"/>
          <p:cNvSpPr/>
          <p:nvPr/>
        </p:nvSpPr>
        <p:spPr>
          <a:xfrm>
            <a:off x="6553200" y="23622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畅销机型断货</a:t>
            </a:r>
            <a:endParaRPr lang="zh-CN" altLang="en-US" sz="1200">
              <a:latin typeface="Arial" panose="020B0604020202020204" pitchFamily="34" charset="0"/>
            </a:endParaRPr>
          </a:p>
        </p:txBody>
      </p:sp>
      <p:cxnSp>
        <p:nvCxnSpPr>
          <p:cNvPr id="4114" name="直接连接符 4113"/>
          <p:cNvCxnSpPr/>
          <p:nvPr/>
        </p:nvCxnSpPr>
        <p:spPr>
          <a:xfrm>
            <a:off x="5867400" y="5791200"/>
            <a:ext cx="685800" cy="152400"/>
          </a:xfrm>
          <a:prstGeom prst="line">
            <a:avLst/>
          </a:prstGeom>
          <a:ln w="19050" cap="flat" cmpd="sng">
            <a:solidFill>
              <a:srgbClr val="B2B2B2"/>
            </a:solidFill>
            <a:prstDash val="solid"/>
            <a:headEnd type="none" w="med" len="med"/>
            <a:tailEnd type="none" w="med" len="med"/>
          </a:ln>
        </p:spPr>
      </p:cxnSp>
      <p:cxnSp>
        <p:nvCxnSpPr>
          <p:cNvPr id="4115" name="直接连接符 4114"/>
          <p:cNvCxnSpPr/>
          <p:nvPr/>
        </p:nvCxnSpPr>
        <p:spPr>
          <a:xfrm flipV="1">
            <a:off x="5867400" y="5410200"/>
            <a:ext cx="685800" cy="304800"/>
          </a:xfrm>
          <a:prstGeom prst="line">
            <a:avLst/>
          </a:prstGeom>
          <a:ln w="19050" cap="flat" cmpd="sng">
            <a:solidFill>
              <a:srgbClr val="B2B2B2"/>
            </a:solidFill>
            <a:prstDash val="solid"/>
            <a:headEnd type="none" w="med" len="med"/>
            <a:tailEnd type="none" w="med" len="med"/>
          </a:ln>
        </p:spPr>
      </p:cxnSp>
      <p:cxnSp>
        <p:nvCxnSpPr>
          <p:cNvPr id="4116" name="直接连接符 4115"/>
          <p:cNvCxnSpPr/>
          <p:nvPr/>
        </p:nvCxnSpPr>
        <p:spPr>
          <a:xfrm>
            <a:off x="5791200" y="3276600"/>
            <a:ext cx="762000" cy="381000"/>
          </a:xfrm>
          <a:prstGeom prst="line">
            <a:avLst/>
          </a:prstGeom>
          <a:ln w="19050" cap="flat" cmpd="sng">
            <a:solidFill>
              <a:srgbClr val="B2B2B2"/>
            </a:solidFill>
            <a:prstDash val="solid"/>
            <a:headEnd type="none" w="med" len="med"/>
            <a:tailEnd type="none" w="med" len="med"/>
          </a:ln>
        </p:spPr>
      </p:cxnSp>
      <p:cxnSp>
        <p:nvCxnSpPr>
          <p:cNvPr id="4117" name="直接连接符 4116"/>
          <p:cNvCxnSpPr/>
          <p:nvPr/>
        </p:nvCxnSpPr>
        <p:spPr>
          <a:xfrm>
            <a:off x="5791200" y="2362200"/>
            <a:ext cx="762000" cy="152400"/>
          </a:xfrm>
          <a:prstGeom prst="line">
            <a:avLst/>
          </a:prstGeom>
          <a:ln w="19050" cap="flat" cmpd="sng">
            <a:solidFill>
              <a:srgbClr val="B2B2B2"/>
            </a:solidFill>
            <a:prstDash val="solid"/>
            <a:headEnd type="none" w="med" len="med"/>
            <a:tailEnd type="none" w="med" len="med"/>
          </a:ln>
        </p:spPr>
      </p:cxnSp>
      <p:cxnSp>
        <p:nvCxnSpPr>
          <p:cNvPr id="4118" name="直接连接符 4117"/>
          <p:cNvCxnSpPr/>
          <p:nvPr/>
        </p:nvCxnSpPr>
        <p:spPr>
          <a:xfrm flipV="1">
            <a:off x="5791200" y="2057400"/>
            <a:ext cx="762000" cy="304800"/>
          </a:xfrm>
          <a:prstGeom prst="line">
            <a:avLst/>
          </a:prstGeom>
          <a:ln w="19050" cap="flat" cmpd="sng">
            <a:solidFill>
              <a:srgbClr val="B2B2B2"/>
            </a:solidFill>
            <a:prstDash val="solid"/>
            <a:headEnd type="none" w="med" len="med"/>
            <a:tailEnd type="none" w="med" len="med"/>
          </a:ln>
        </p:spPr>
      </p:cxnSp>
      <p:sp>
        <p:nvSpPr>
          <p:cNvPr id="4119" name="矩形 4118"/>
          <p:cNvSpPr/>
          <p:nvPr/>
        </p:nvSpPr>
        <p:spPr>
          <a:xfrm>
            <a:off x="6553200" y="1417638"/>
            <a:ext cx="1981200" cy="338137"/>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进货以大品牌为中心</a:t>
            </a:r>
            <a:endParaRPr lang="zh-CN" altLang="en-US" sz="1200">
              <a:latin typeface="Arial" panose="020B0604020202020204" pitchFamily="34" charset="0"/>
            </a:endParaRPr>
          </a:p>
        </p:txBody>
      </p:sp>
      <p:cxnSp>
        <p:nvCxnSpPr>
          <p:cNvPr id="4120" name="直接连接符 4119"/>
          <p:cNvCxnSpPr/>
          <p:nvPr/>
        </p:nvCxnSpPr>
        <p:spPr>
          <a:xfrm>
            <a:off x="5791200" y="1371600"/>
            <a:ext cx="762000" cy="228600"/>
          </a:xfrm>
          <a:prstGeom prst="line">
            <a:avLst/>
          </a:prstGeom>
          <a:ln w="19050" cap="flat" cmpd="sng">
            <a:solidFill>
              <a:srgbClr val="B2B2B2"/>
            </a:solidFill>
            <a:prstDash val="solid"/>
            <a:headEnd type="none" w="med" len="med"/>
            <a:tailEnd type="none" w="med" len="med"/>
          </a:ln>
        </p:spPr>
      </p:cxnSp>
      <p:cxnSp>
        <p:nvCxnSpPr>
          <p:cNvPr id="4121" name="直接连接符 4120"/>
          <p:cNvCxnSpPr/>
          <p:nvPr/>
        </p:nvCxnSpPr>
        <p:spPr>
          <a:xfrm flipV="1">
            <a:off x="5791200" y="1143000"/>
            <a:ext cx="762000" cy="228600"/>
          </a:xfrm>
          <a:prstGeom prst="line">
            <a:avLst/>
          </a:prstGeom>
          <a:ln w="19050" cap="flat" cmpd="sng">
            <a:solidFill>
              <a:srgbClr val="B2B2B2"/>
            </a:solidFill>
            <a:prstDash val="solid"/>
            <a:headEnd type="none" w="med" len="med"/>
            <a:tailEnd type="none" w="med" len="med"/>
          </a:ln>
        </p:spPr>
      </p:cxnSp>
      <p:sp>
        <p:nvSpPr>
          <p:cNvPr id="4122" name="矩形 4121"/>
          <p:cNvSpPr/>
          <p:nvPr/>
        </p:nvSpPr>
        <p:spPr>
          <a:xfrm>
            <a:off x="6553200" y="3429000"/>
            <a:ext cx="1981200" cy="5207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宣传的要点不符合客户的要求</a:t>
            </a:r>
            <a:endParaRPr lang="zh-CN" altLang="en-US" sz="1200">
              <a:latin typeface="Arial" panose="020B0604020202020204" pitchFamily="34" charset="0"/>
            </a:endParaRPr>
          </a:p>
        </p:txBody>
      </p:sp>
      <p:cxnSp>
        <p:nvCxnSpPr>
          <p:cNvPr id="4123" name="直接连接符 4122"/>
          <p:cNvCxnSpPr/>
          <p:nvPr/>
        </p:nvCxnSpPr>
        <p:spPr>
          <a:xfrm flipV="1">
            <a:off x="5791200" y="3048000"/>
            <a:ext cx="762000" cy="228600"/>
          </a:xfrm>
          <a:prstGeom prst="line">
            <a:avLst/>
          </a:prstGeom>
          <a:ln w="19050" cap="flat" cmpd="sng">
            <a:solidFill>
              <a:srgbClr val="B2B2B2"/>
            </a:solidFill>
            <a:prstDash val="solid"/>
            <a:headEnd type="none" w="med" len="med"/>
            <a:tailEnd type="none" w="med" len="med"/>
          </a:ln>
        </p:spPr>
      </p:cxnSp>
      <p:sp>
        <p:nvSpPr>
          <p:cNvPr id="4124" name="矩形 4123"/>
          <p:cNvSpPr/>
          <p:nvPr/>
        </p:nvSpPr>
        <p:spPr>
          <a:xfrm>
            <a:off x="6553200" y="41148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次数少</a:t>
            </a:r>
            <a:endParaRPr lang="zh-CN" altLang="en-US" sz="1200">
              <a:latin typeface="Arial" panose="020B0604020202020204" pitchFamily="34" charset="0"/>
            </a:endParaRPr>
          </a:p>
        </p:txBody>
      </p:sp>
      <p:sp>
        <p:nvSpPr>
          <p:cNvPr id="4125" name="矩形 4124"/>
          <p:cNvSpPr/>
          <p:nvPr/>
        </p:nvSpPr>
        <p:spPr>
          <a:xfrm>
            <a:off x="6553200" y="46482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内容不合顾客的口味</a:t>
            </a:r>
            <a:endParaRPr lang="zh-CN" altLang="en-US" sz="1200">
              <a:latin typeface="Arial" panose="020B0604020202020204" pitchFamily="34" charset="0"/>
            </a:endParaRPr>
          </a:p>
        </p:txBody>
      </p:sp>
      <p:cxnSp>
        <p:nvCxnSpPr>
          <p:cNvPr id="4126" name="直接连接符 4125"/>
          <p:cNvCxnSpPr/>
          <p:nvPr/>
        </p:nvCxnSpPr>
        <p:spPr>
          <a:xfrm>
            <a:off x="5867400" y="4572000"/>
            <a:ext cx="685800" cy="228600"/>
          </a:xfrm>
          <a:prstGeom prst="line">
            <a:avLst/>
          </a:prstGeom>
          <a:ln w="19050" cap="flat" cmpd="sng">
            <a:solidFill>
              <a:srgbClr val="B2B2B2"/>
            </a:solidFill>
            <a:prstDash val="solid"/>
            <a:headEnd type="none" w="med" len="med"/>
            <a:tailEnd type="none" w="med" len="med"/>
          </a:ln>
        </p:spPr>
      </p:cxnSp>
      <p:cxnSp>
        <p:nvCxnSpPr>
          <p:cNvPr id="4127" name="直接连接符 4126"/>
          <p:cNvCxnSpPr/>
          <p:nvPr/>
        </p:nvCxnSpPr>
        <p:spPr>
          <a:xfrm flipV="1">
            <a:off x="5867400" y="4267200"/>
            <a:ext cx="685800" cy="304800"/>
          </a:xfrm>
          <a:prstGeom prst="line">
            <a:avLst/>
          </a:prstGeom>
          <a:ln w="19050" cap="flat" cmpd="sng">
            <a:solidFill>
              <a:srgbClr val="B2B2B2"/>
            </a:solidFill>
            <a:prstDash val="solid"/>
            <a:headEnd type="none" w="med" len="med"/>
            <a:tailEnd type="none" w="med" len="med"/>
          </a:ln>
        </p:spPr>
      </p:cxnSp>
      <p:sp>
        <p:nvSpPr>
          <p:cNvPr id="4128" name="矩形 4127"/>
          <p:cNvSpPr/>
          <p:nvPr/>
        </p:nvSpPr>
        <p:spPr>
          <a:xfrm>
            <a:off x="381000" y="1295400"/>
            <a:ext cx="990600" cy="400050"/>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解答例</a:t>
            </a:r>
            <a:endParaRPr lang="zh-CN" altLang="en-US" sz="1600">
              <a:latin typeface="Arial" panose="020B0604020202020204" pitchFamily="34" charset="0"/>
              <a:ea typeface="黑体" panose="02010609060101010101" charset="-122"/>
            </a:endParaRPr>
          </a:p>
        </p:txBody>
      </p:sp>
      <p:sp>
        <p:nvSpPr>
          <p:cNvPr id="4129" name="矩形 4128"/>
          <p:cNvSpPr/>
          <p:nvPr/>
        </p:nvSpPr>
        <p:spPr>
          <a:xfrm>
            <a:off x="762000" y="2438400"/>
            <a:ext cx="914400" cy="914400"/>
          </a:xfrm>
          <a:prstGeom prst="rect">
            <a:avLst/>
          </a:prstGeom>
          <a:noFill/>
          <a:ln w="38100">
            <a:noFill/>
          </a:ln>
        </p:spPr>
        <p:txBody>
          <a:bodyPr/>
          <a:p>
            <a:endParaRPr lang="zh-CN"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32" name="矩形 4131"/>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133" name="矩形 4132"/>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134" name="矩形 4133"/>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4135" name="矩形 4134"/>
          <p:cNvSpPr/>
          <p:nvPr/>
        </p:nvSpPr>
        <p:spPr>
          <a:xfrm>
            <a:off x="304800" y="1371600"/>
            <a:ext cx="1066800" cy="358775"/>
          </a:xfrm>
          <a:prstGeom prst="rect">
            <a:avLst/>
          </a:prstGeom>
          <a:noFill/>
          <a:ln w="9525"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zh-CN" altLang="en-US" sz="1400" b="1">
                <a:latin typeface="Arial" panose="020B0604020202020204" pitchFamily="34" charset="0"/>
              </a:rPr>
              <a:t>补充信息</a:t>
            </a:r>
            <a:endParaRPr lang="zh-CN" altLang="en-US" sz="1400" b="1">
              <a:latin typeface="Arial" panose="020B0604020202020204" pitchFamily="34" charset="0"/>
            </a:endParaRPr>
          </a:p>
        </p:txBody>
      </p:sp>
      <p:sp>
        <p:nvSpPr>
          <p:cNvPr id="4136" name="矩形 4135"/>
          <p:cNvSpPr/>
          <p:nvPr/>
        </p:nvSpPr>
        <p:spPr>
          <a:xfrm>
            <a:off x="1371600" y="1371600"/>
            <a:ext cx="5181600" cy="381000"/>
          </a:xfrm>
          <a:prstGeom prst="rect">
            <a:avLst/>
          </a:prstGeom>
          <a:noFill/>
          <a:ln w="38100">
            <a:noFill/>
          </a:ln>
        </p:spPr>
        <p:txBody>
          <a:bodyPr lIns="137160" tIns="68580" rIns="137160" bIns="68580">
            <a:spAutoFit/>
          </a:bodyPr>
          <a:p>
            <a:pPr>
              <a:spcBef>
                <a:spcPct val="50000"/>
              </a:spcBef>
            </a:pPr>
            <a:r>
              <a:rPr lang="zh-CN" altLang="en-US" sz="1600" b="1">
                <a:latin typeface="宋体" panose="02010600030101010101" pitchFamily="2" charset="-122"/>
              </a:rPr>
              <a:t>进一步对顾客和店员调查了解</a:t>
            </a:r>
            <a:r>
              <a:rPr lang="en-US" altLang="zh-CN" sz="1600" b="1">
                <a:latin typeface="宋体" panose="02010600030101010101" pitchFamily="2" charset="-122"/>
              </a:rPr>
              <a:t>,</a:t>
            </a:r>
            <a:r>
              <a:rPr lang="zh-CN" altLang="en-US" sz="1600" b="1">
                <a:latin typeface="宋体" panose="02010600030101010101" pitchFamily="2" charset="-122"/>
              </a:rPr>
              <a:t>又听到了以下意见</a:t>
            </a:r>
            <a:r>
              <a:rPr lang="en-US" altLang="zh-CN" sz="1600" b="1">
                <a:latin typeface="宋体" panose="02010600030101010101" pitchFamily="2" charset="-122"/>
              </a:rPr>
              <a:t>:</a:t>
            </a:r>
            <a:endParaRPr lang="en-US" altLang="zh-CN" sz="1600" b="1">
              <a:latin typeface="宋体" panose="02010600030101010101" pitchFamily="2" charset="-122"/>
            </a:endParaRPr>
          </a:p>
        </p:txBody>
      </p:sp>
      <p:sp>
        <p:nvSpPr>
          <p:cNvPr id="4137" name="矩形 4136"/>
          <p:cNvSpPr/>
          <p:nvPr/>
        </p:nvSpPr>
        <p:spPr>
          <a:xfrm>
            <a:off x="457200" y="2057400"/>
            <a:ext cx="7848600" cy="1123950"/>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你们店的机型有点老</a:t>
            </a:r>
            <a:r>
              <a:rPr lang="en-US" altLang="zh-CN" sz="1600">
                <a:latin typeface="宋体" panose="02010600030101010101" pitchFamily="2" charset="-122"/>
              </a:rPr>
              <a:t>,</a:t>
            </a:r>
            <a:r>
              <a:rPr lang="zh-CN" altLang="en-US" sz="1600">
                <a:latin typeface="宋体" panose="02010600030101010101" pitchFamily="2" charset="-122"/>
              </a:rPr>
              <a:t>看广告已经有新机型上市了</a:t>
            </a:r>
            <a:r>
              <a:rPr lang="en-US" altLang="zh-CN" sz="1600">
                <a:latin typeface="宋体" panose="02010600030101010101" pitchFamily="2" charset="-122"/>
              </a:rPr>
              <a:t>.</a:t>
            </a:r>
            <a:r>
              <a:rPr lang="zh-CN" altLang="en-US" sz="1600">
                <a:latin typeface="宋体" panose="02010600030101010101" pitchFamily="2" charset="-122"/>
              </a:rPr>
              <a:t>但是到你们店一看</a:t>
            </a:r>
            <a:r>
              <a:rPr lang="en-US" altLang="zh-CN" sz="1600">
                <a:latin typeface="宋体" panose="02010600030101010101" pitchFamily="2" charset="-122"/>
              </a:rPr>
              <a:t>, </a:t>
            </a:r>
            <a:r>
              <a:rPr lang="zh-CN" altLang="en-US" sz="1600">
                <a:latin typeface="宋体" panose="02010600030101010101" pitchFamily="2" charset="-122"/>
              </a:rPr>
              <a:t>还没有到</a:t>
            </a:r>
            <a:endParaRPr lang="zh-CN" altLang="en-US" sz="1600">
              <a:latin typeface="宋体" panose="02010600030101010101" pitchFamily="2" charset="-122"/>
            </a:endParaRPr>
          </a:p>
          <a:p>
            <a:pPr>
              <a:spcBef>
                <a:spcPct val="50000"/>
              </a:spcBef>
              <a:buFont typeface="Wingdings" panose="05000000000000000000" pitchFamily="2" charset="2"/>
            </a:pPr>
            <a:r>
              <a:rPr lang="zh-CN" altLang="en-US" sz="1600">
                <a:latin typeface="宋体" panose="02010600030101010101" pitchFamily="2" charset="-122"/>
              </a:rPr>
              <a:t>   货呢</a:t>
            </a:r>
            <a:r>
              <a:rPr lang="en-US" altLang="zh-CN" sz="1600">
                <a:latin typeface="宋体" panose="02010600030101010101" pitchFamily="2" charset="-122"/>
              </a:rPr>
              <a:t>. </a:t>
            </a:r>
            <a:r>
              <a:rPr lang="zh-CN" altLang="en-US" sz="1600">
                <a:latin typeface="宋体" panose="02010600030101010101" pitchFamily="2" charset="-122"/>
              </a:rPr>
              <a:t>又不想等</a:t>
            </a:r>
            <a:r>
              <a:rPr lang="en-US" altLang="zh-CN" sz="1600">
                <a:latin typeface="宋体" panose="02010600030101010101" pitchFamily="2" charset="-122"/>
              </a:rPr>
              <a:t>, </a:t>
            </a:r>
            <a:r>
              <a:rPr lang="zh-CN" altLang="en-US" sz="1600">
                <a:latin typeface="宋体" panose="02010600030101010101" pitchFamily="2" charset="-122"/>
              </a:rPr>
              <a:t>所以就到附近别的手机专卖店去买了</a:t>
            </a:r>
            <a:r>
              <a:rPr lang="en-US" altLang="zh-CN" sz="1600">
                <a:latin typeface="宋体" panose="02010600030101010101" pitchFamily="2" charset="-122"/>
              </a:rPr>
              <a:t>,</a:t>
            </a:r>
            <a:r>
              <a:rPr lang="zh-CN" altLang="en-US" sz="1600">
                <a:latin typeface="宋体" panose="02010600030101010101" pitchFamily="2" charset="-122"/>
              </a:rPr>
              <a:t>反正价格也没有太大差</a:t>
            </a:r>
            <a:endParaRPr lang="zh-CN" altLang="en-US" sz="1600">
              <a:latin typeface="宋体" panose="02010600030101010101" pitchFamily="2" charset="-122"/>
            </a:endParaRPr>
          </a:p>
          <a:p>
            <a:pPr>
              <a:spcBef>
                <a:spcPct val="50000"/>
              </a:spcBef>
              <a:buFont typeface="Wingdings" panose="05000000000000000000" pitchFamily="2" charset="2"/>
              <a:buNone/>
            </a:pPr>
            <a:r>
              <a:rPr lang="zh-CN" altLang="en-US" sz="1600">
                <a:latin typeface="宋体" panose="02010600030101010101" pitchFamily="2" charset="-122"/>
              </a:rPr>
              <a:t>   别</a:t>
            </a:r>
            <a:r>
              <a:rPr lang="en-US" altLang="zh-CN" sz="1600">
                <a:latin typeface="宋体" panose="02010600030101010101" pitchFamily="2" charset="-122"/>
              </a:rPr>
              <a:t>.(</a:t>
            </a:r>
            <a:r>
              <a:rPr lang="zh-CN" altLang="en-US" sz="1600">
                <a:latin typeface="宋体" panose="02010600030101010101" pitchFamily="2" charset="-122"/>
              </a:rPr>
              <a:t>顾客</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138" name="矩形 4137"/>
          <p:cNvSpPr/>
          <p:nvPr/>
        </p:nvSpPr>
        <p:spPr>
          <a:xfrm>
            <a:off x="457200" y="3581400"/>
            <a:ext cx="7848600" cy="757238"/>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送话费</a:t>
            </a:r>
            <a:r>
              <a:rPr lang="en-US" altLang="zh-CN" sz="1600">
                <a:latin typeface="宋体" panose="02010600030101010101" pitchFamily="2" charset="-122"/>
              </a:rPr>
              <a:t>,</a:t>
            </a:r>
            <a:r>
              <a:rPr lang="zh-CN" altLang="en-US" sz="1600">
                <a:latin typeface="宋体" panose="02010600030101010101" pitchFamily="2" charset="-122"/>
              </a:rPr>
              <a:t>消费券</a:t>
            </a:r>
            <a:r>
              <a:rPr lang="en-US" altLang="zh-CN" sz="1600">
                <a:latin typeface="宋体" panose="02010600030101010101" pitchFamily="2" charset="-122"/>
              </a:rPr>
              <a:t>,</a:t>
            </a:r>
            <a:r>
              <a:rPr lang="zh-CN" altLang="en-US" sz="1600">
                <a:latin typeface="宋体" panose="02010600030101010101" pitchFamily="2" charset="-122"/>
              </a:rPr>
              <a:t>礼品券</a:t>
            </a:r>
            <a:r>
              <a:rPr lang="en-US" altLang="zh-CN" sz="1600">
                <a:latin typeface="宋体" panose="02010600030101010101" pitchFamily="2" charset="-122"/>
              </a:rPr>
              <a:t>,</a:t>
            </a:r>
            <a:r>
              <a:rPr lang="zh-CN" altLang="en-US" sz="1600">
                <a:latin typeface="宋体" panose="02010600030101010101" pitchFamily="2" charset="-122"/>
              </a:rPr>
              <a:t>或向会员提供优惠价格等</a:t>
            </a:r>
            <a:r>
              <a:rPr lang="en-US" altLang="zh-CN" sz="1600">
                <a:latin typeface="宋体" panose="02010600030101010101" pitchFamily="2" charset="-122"/>
              </a:rPr>
              <a:t>,</a:t>
            </a:r>
            <a:r>
              <a:rPr lang="zh-CN" altLang="en-US" sz="1600">
                <a:latin typeface="宋体" panose="02010600030101010101" pitchFamily="2" charset="-122"/>
              </a:rPr>
              <a:t>我们经常推出各种各样的促销活</a:t>
            </a:r>
            <a:endParaRPr lang="zh-CN" altLang="en-US" sz="1600">
              <a:latin typeface="宋体" panose="02010600030101010101" pitchFamily="2" charset="-122"/>
            </a:endParaRPr>
          </a:p>
          <a:p>
            <a:pPr>
              <a:spcBef>
                <a:spcPct val="50000"/>
              </a:spcBef>
              <a:buFont typeface="Wingdings" panose="05000000000000000000" pitchFamily="2" charset="2"/>
              <a:buNone/>
            </a:pPr>
            <a:r>
              <a:rPr lang="zh-CN" altLang="en-US" sz="1600">
                <a:latin typeface="宋体" panose="02010600030101010101" pitchFamily="2" charset="-122"/>
              </a:rPr>
              <a:t>  动</a:t>
            </a:r>
            <a:r>
              <a:rPr lang="en-US" altLang="zh-CN" sz="1600">
                <a:latin typeface="宋体" panose="02010600030101010101" pitchFamily="2" charset="-122"/>
              </a:rPr>
              <a:t>,</a:t>
            </a:r>
            <a:r>
              <a:rPr lang="zh-CN" altLang="en-US" sz="1600">
                <a:latin typeface="宋体" panose="02010600030101010101" pitchFamily="2" charset="-122"/>
              </a:rPr>
              <a:t>效果不错</a:t>
            </a:r>
            <a:r>
              <a:rPr lang="en-US" altLang="zh-CN" sz="1600">
                <a:latin typeface="宋体" panose="02010600030101010101" pitchFamily="2" charset="-122"/>
              </a:rPr>
              <a:t>.(</a:t>
            </a:r>
            <a:r>
              <a:rPr lang="zh-CN" altLang="en-US" sz="1600">
                <a:latin typeface="宋体" panose="02010600030101010101" pitchFamily="2" charset="-122"/>
              </a:rPr>
              <a:t>店员</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139" name="矩形 4138"/>
          <p:cNvSpPr/>
          <p:nvPr/>
        </p:nvSpPr>
        <p:spPr>
          <a:xfrm>
            <a:off x="457200" y="4648200"/>
            <a:ext cx="7848600" cy="757238"/>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很难把握什么样的机型该进多少货</a:t>
            </a:r>
            <a:r>
              <a:rPr lang="en-US" altLang="zh-CN" sz="1600">
                <a:latin typeface="宋体" panose="02010600030101010101" pitchFamily="2" charset="-122"/>
              </a:rPr>
              <a:t>. </a:t>
            </a:r>
            <a:r>
              <a:rPr lang="zh-CN" altLang="en-US" sz="1600">
                <a:latin typeface="宋体" panose="02010600030101010101" pitchFamily="2" charset="-122"/>
              </a:rPr>
              <a:t>为了减少库存的风险</a:t>
            </a:r>
            <a:r>
              <a:rPr lang="en-US" altLang="zh-CN" sz="1600">
                <a:latin typeface="宋体" panose="02010600030101010101" pitchFamily="2" charset="-122"/>
              </a:rPr>
              <a:t>,</a:t>
            </a:r>
            <a:r>
              <a:rPr lang="zh-CN" altLang="en-US" sz="1600">
                <a:latin typeface="宋体" panose="02010600030101010101" pitchFamily="2" charset="-122"/>
              </a:rPr>
              <a:t>我们一般采取少量进货</a:t>
            </a:r>
            <a:endParaRPr lang="zh-CN" altLang="en-US" sz="1600">
              <a:latin typeface="宋体" panose="02010600030101010101" pitchFamily="2" charset="-122"/>
            </a:endParaRPr>
          </a:p>
          <a:p>
            <a:pPr>
              <a:spcBef>
                <a:spcPct val="50000"/>
              </a:spcBef>
              <a:buFont typeface="Wingdings" panose="05000000000000000000" pitchFamily="2" charset="2"/>
              <a:buNone/>
            </a:pPr>
            <a:r>
              <a:rPr lang="zh-CN" altLang="en-US" sz="1600">
                <a:latin typeface="宋体" panose="02010600030101010101" pitchFamily="2" charset="-122"/>
              </a:rPr>
              <a:t>  的策略</a:t>
            </a:r>
            <a:r>
              <a:rPr lang="en-US" altLang="zh-CN" sz="1600">
                <a:latin typeface="宋体" panose="02010600030101010101" pitchFamily="2" charset="-122"/>
              </a:rPr>
              <a:t>.</a:t>
            </a:r>
            <a:r>
              <a:rPr lang="zh-CN" altLang="en-US" sz="1600">
                <a:latin typeface="宋体" panose="02010600030101010101" pitchFamily="2" charset="-122"/>
              </a:rPr>
              <a:t>卖完了再进</a:t>
            </a:r>
            <a:r>
              <a:rPr lang="en-US" altLang="zh-CN" sz="1600">
                <a:latin typeface="宋体" panose="02010600030101010101" pitchFamily="2" charset="-122"/>
              </a:rPr>
              <a:t>.</a:t>
            </a:r>
            <a:r>
              <a:rPr lang="zh-CN" altLang="en-US" sz="1600">
                <a:latin typeface="宋体" panose="02010600030101010101" pitchFamily="2" charset="-122"/>
              </a:rPr>
              <a:t>但这样一来</a:t>
            </a:r>
            <a:r>
              <a:rPr lang="en-US" altLang="zh-CN" sz="1600">
                <a:latin typeface="宋体" panose="02010600030101010101" pitchFamily="2" charset="-122"/>
              </a:rPr>
              <a:t>,</a:t>
            </a:r>
            <a:r>
              <a:rPr lang="zh-CN" altLang="en-US" sz="1600">
                <a:latin typeface="宋体" panose="02010600030101010101" pitchFamily="2" charset="-122"/>
              </a:rPr>
              <a:t>经常发生柜台上断货的现象</a:t>
            </a:r>
            <a:r>
              <a:rPr lang="en-US" altLang="zh-CN" sz="1600">
                <a:latin typeface="宋体" panose="02010600030101010101" pitchFamily="2" charset="-122"/>
              </a:rPr>
              <a:t>.(</a:t>
            </a:r>
            <a:r>
              <a:rPr lang="zh-CN" altLang="en-US" sz="1600">
                <a:latin typeface="宋体" panose="02010600030101010101" pitchFamily="2" charset="-122"/>
              </a:rPr>
              <a:t>库存订货员</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140" name="矩形 4139"/>
          <p:cNvSpPr/>
          <p:nvPr/>
        </p:nvSpPr>
        <p:spPr>
          <a:xfrm>
            <a:off x="533400" y="5562600"/>
            <a:ext cx="6553200" cy="381000"/>
          </a:xfrm>
          <a:prstGeom prst="rect">
            <a:avLst/>
          </a:prstGeom>
          <a:noFill/>
          <a:ln w="38100">
            <a:noFill/>
          </a:ln>
        </p:spPr>
        <p:txBody>
          <a:bodyPr lIns="137160" tIns="68580" rIns="137160" bIns="68580">
            <a:spAutoFit/>
          </a:bodyPr>
          <a:p>
            <a:pPr>
              <a:spcBef>
                <a:spcPct val="50000"/>
              </a:spcBef>
            </a:pPr>
            <a:r>
              <a:rPr lang="zh-CN" altLang="en-US" sz="1600" b="1">
                <a:latin typeface="宋体" panose="02010600030101010101" pitchFamily="2" charset="-122"/>
              </a:rPr>
              <a:t>从以上的意见出发来思考</a:t>
            </a:r>
            <a:r>
              <a:rPr lang="en-US" altLang="zh-CN" sz="1600" b="1">
                <a:latin typeface="宋体" panose="02010600030101010101" pitchFamily="2" charset="-122"/>
              </a:rPr>
              <a:t>, </a:t>
            </a:r>
            <a:r>
              <a:rPr lang="zh-CN" altLang="en-US" sz="1600" b="1">
                <a:latin typeface="宋体" panose="02010600030101010101" pitchFamily="2" charset="-122"/>
              </a:rPr>
              <a:t>问题到底发生在什么地方呢</a:t>
            </a:r>
            <a:r>
              <a:rPr lang="en-US" altLang="zh-CN" sz="1600" b="1">
                <a:latin typeface="宋体" panose="02010600030101010101" pitchFamily="2" charset="-122"/>
              </a:rPr>
              <a:t>?</a:t>
            </a:r>
            <a:endParaRPr lang="en-US" altLang="zh-CN" sz="16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137"/>
                                        </p:tgtEl>
                                        <p:attrNameLst>
                                          <p:attrName>style.visibility</p:attrName>
                                        </p:attrNameLst>
                                      </p:cBhvr>
                                      <p:to>
                                        <p:strVal val="visible"/>
                                      </p:to>
                                    </p:set>
                                    <p:animEffect transition="in" filter="blinds(horizontal)">
                                      <p:cBhvr additive="base">
                                        <p:cTn id="7" dur="500"/>
                                        <p:tgtEl>
                                          <p:spTgt spid="41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138"/>
                                        </p:tgtEl>
                                        <p:attrNameLst>
                                          <p:attrName>style.visibility</p:attrName>
                                        </p:attrNameLst>
                                      </p:cBhvr>
                                      <p:to>
                                        <p:strVal val="visible"/>
                                      </p:to>
                                    </p:set>
                                    <p:animEffect transition="in" filter="blinds(horizontal)">
                                      <p:cBhvr additive="base">
                                        <p:cTn id="12" dur="500"/>
                                        <p:tgtEl>
                                          <p:spTgt spid="41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139"/>
                                        </p:tgtEl>
                                        <p:attrNameLst>
                                          <p:attrName>style.visibility</p:attrName>
                                        </p:attrNameLst>
                                      </p:cBhvr>
                                      <p:to>
                                        <p:strVal val="visible"/>
                                      </p:to>
                                    </p:set>
                                    <p:animEffect transition="in" filter="blinds(horizontal)">
                                      <p:cBhvr additive="base">
                                        <p:cTn id="17" dur="500"/>
                                        <p:tgtEl>
                                          <p:spTgt spid="41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childTnLst>
                                    <p:set>
                                      <p:cBhvr additive="base">
                                        <p:cTn id="21" dur="1" fill="hold">
                                          <p:stCondLst>
                                            <p:cond delay="0"/>
                                          </p:stCondLst>
                                        </p:cTn>
                                        <p:tgtEl>
                                          <p:spTgt spid="4140"/>
                                        </p:tgtEl>
                                        <p:attrNameLst>
                                          <p:attrName>style.visibility</p:attrName>
                                        </p:attrNameLst>
                                      </p:cBhvr>
                                      <p:to>
                                        <p:strVal val="visible"/>
                                      </p:to>
                                    </p:set>
                                    <p:animEffect transition="in" filter="blinds(horizontal)">
                                      <p:cBhvr additive="base">
                                        <p:cTn id="22" dur="500"/>
                                        <p:tgtEl>
                                          <p:spTgt spid="4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 grpId="0" animBg="1"/>
      <p:bldP spid="4138" grpId="1" animBg="1"/>
      <p:bldP spid="4139" grpId="2" animBg="1"/>
      <p:bldP spid="4140" grpId="3"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3" name="矩形 4142"/>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144" name="矩形 4143"/>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145" name="矩形 4144"/>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4146" name="矩形 4145"/>
          <p:cNvSpPr/>
          <p:nvPr/>
        </p:nvSpPr>
        <p:spPr>
          <a:xfrm>
            <a:off x="228600" y="3200400"/>
            <a:ext cx="1308100" cy="766763"/>
          </a:xfrm>
          <a:prstGeom prst="rect">
            <a:avLst/>
          </a:prstGeom>
          <a:noFill/>
          <a:ln w="19050" cap="flat" cmpd="sng">
            <a:solidFill>
              <a:srgbClr val="B2B2B2"/>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rPr>
              <a:t>没有找到</a:t>
            </a:r>
            <a:endParaRPr lang="zh-CN" altLang="en-US" sz="1600">
              <a:latin typeface="Arial" panose="020B0604020202020204" pitchFamily="34" charset="0"/>
            </a:endParaRPr>
          </a:p>
          <a:p>
            <a:pPr algn="ctr">
              <a:spcBef>
                <a:spcPct val="50000"/>
              </a:spcBef>
            </a:pPr>
            <a:r>
              <a:rPr lang="zh-CN" altLang="en-US" sz="1600">
                <a:latin typeface="Arial" panose="020B0604020202020204" pitchFamily="34" charset="0"/>
              </a:rPr>
              <a:t>中意的手机</a:t>
            </a:r>
            <a:endParaRPr lang="zh-CN" altLang="en-US" sz="1600">
              <a:latin typeface="Arial" panose="020B0604020202020204" pitchFamily="34" charset="0"/>
            </a:endParaRPr>
          </a:p>
        </p:txBody>
      </p:sp>
      <p:cxnSp>
        <p:nvCxnSpPr>
          <p:cNvPr id="4147" name="直接连接符 4146"/>
          <p:cNvCxnSpPr/>
          <p:nvPr/>
        </p:nvCxnSpPr>
        <p:spPr>
          <a:xfrm flipV="1">
            <a:off x="1524000" y="1828800"/>
            <a:ext cx="1143000" cy="1752600"/>
          </a:xfrm>
          <a:prstGeom prst="line">
            <a:avLst/>
          </a:prstGeom>
          <a:ln w="19050" cap="flat" cmpd="sng">
            <a:solidFill>
              <a:srgbClr val="B2B2B2"/>
            </a:solidFill>
            <a:prstDash val="solid"/>
            <a:headEnd type="none" w="med" len="med"/>
            <a:tailEnd type="none" w="med" len="med"/>
          </a:ln>
        </p:spPr>
      </p:cxnSp>
      <p:sp>
        <p:nvSpPr>
          <p:cNvPr id="4148" name="矩形 4147"/>
          <p:cNvSpPr/>
          <p:nvPr/>
        </p:nvSpPr>
        <p:spPr>
          <a:xfrm>
            <a:off x="2667000" y="1692275"/>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机型不合适</a:t>
            </a:r>
            <a:endParaRPr lang="zh-CN" altLang="en-US" sz="1400">
              <a:latin typeface="Arial" panose="020B0604020202020204" pitchFamily="34" charset="0"/>
            </a:endParaRPr>
          </a:p>
        </p:txBody>
      </p:sp>
      <p:sp>
        <p:nvSpPr>
          <p:cNvPr id="4149" name="矩形 4148"/>
          <p:cNvSpPr/>
          <p:nvPr/>
        </p:nvSpPr>
        <p:spPr>
          <a:xfrm>
            <a:off x="2667000" y="35814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销售不恰当</a:t>
            </a:r>
            <a:endParaRPr lang="zh-CN" altLang="en-US" sz="1400">
              <a:latin typeface="Arial" panose="020B0604020202020204" pitchFamily="34" charset="0"/>
            </a:endParaRPr>
          </a:p>
        </p:txBody>
      </p:sp>
      <p:sp>
        <p:nvSpPr>
          <p:cNvPr id="4150" name="矩形 4149"/>
          <p:cNvSpPr/>
          <p:nvPr/>
        </p:nvSpPr>
        <p:spPr>
          <a:xfrm>
            <a:off x="2743200" y="45720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店铺不好</a:t>
            </a:r>
            <a:endParaRPr lang="zh-CN" altLang="en-US" sz="1400">
              <a:latin typeface="Arial" panose="020B0604020202020204" pitchFamily="34" charset="0"/>
            </a:endParaRPr>
          </a:p>
        </p:txBody>
      </p:sp>
      <p:sp>
        <p:nvSpPr>
          <p:cNvPr id="4151" name="矩形 4150"/>
          <p:cNvSpPr/>
          <p:nvPr/>
        </p:nvSpPr>
        <p:spPr>
          <a:xfrm>
            <a:off x="2743200" y="5562600"/>
            <a:ext cx="1320800" cy="40005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价格不合理</a:t>
            </a:r>
            <a:endParaRPr lang="zh-CN" altLang="en-US" sz="1600">
              <a:latin typeface="Arial" panose="020B0604020202020204" pitchFamily="34" charset="0"/>
            </a:endParaRPr>
          </a:p>
        </p:txBody>
      </p:sp>
      <p:cxnSp>
        <p:nvCxnSpPr>
          <p:cNvPr id="4152" name="直接连接符 4151"/>
          <p:cNvCxnSpPr/>
          <p:nvPr/>
        </p:nvCxnSpPr>
        <p:spPr>
          <a:xfrm>
            <a:off x="1524000" y="3581400"/>
            <a:ext cx="1143000" cy="152400"/>
          </a:xfrm>
          <a:prstGeom prst="line">
            <a:avLst/>
          </a:prstGeom>
          <a:ln w="19050" cap="flat" cmpd="sng">
            <a:solidFill>
              <a:srgbClr val="B2B2B2"/>
            </a:solidFill>
            <a:prstDash val="solid"/>
            <a:headEnd type="none" w="med" len="med"/>
            <a:tailEnd type="none" w="med" len="med"/>
          </a:ln>
        </p:spPr>
      </p:cxnSp>
      <p:cxnSp>
        <p:nvCxnSpPr>
          <p:cNvPr id="4153" name="直接连接符 4152"/>
          <p:cNvCxnSpPr/>
          <p:nvPr/>
        </p:nvCxnSpPr>
        <p:spPr>
          <a:xfrm>
            <a:off x="1524000" y="3657600"/>
            <a:ext cx="1219200" cy="1066800"/>
          </a:xfrm>
          <a:prstGeom prst="line">
            <a:avLst/>
          </a:prstGeom>
          <a:ln w="19050" cap="flat" cmpd="sng">
            <a:solidFill>
              <a:srgbClr val="B2B2B2"/>
            </a:solidFill>
            <a:prstDash val="solid"/>
            <a:headEnd type="none" w="med" len="med"/>
            <a:tailEnd type="none" w="med" len="med"/>
          </a:ln>
        </p:spPr>
      </p:cxnSp>
      <p:cxnSp>
        <p:nvCxnSpPr>
          <p:cNvPr id="4154" name="直接连接符 4153"/>
          <p:cNvCxnSpPr/>
          <p:nvPr/>
        </p:nvCxnSpPr>
        <p:spPr>
          <a:xfrm>
            <a:off x="1524000" y="3657600"/>
            <a:ext cx="1219200" cy="2133600"/>
          </a:xfrm>
          <a:prstGeom prst="line">
            <a:avLst/>
          </a:prstGeom>
          <a:ln w="19050" cap="flat" cmpd="sng">
            <a:solidFill>
              <a:srgbClr val="B2B2B2"/>
            </a:solidFill>
            <a:prstDash val="solid"/>
            <a:headEnd type="none" w="med" len="med"/>
            <a:tailEnd type="none" w="med" len="med"/>
          </a:ln>
        </p:spPr>
      </p:cxnSp>
      <p:sp>
        <p:nvSpPr>
          <p:cNvPr id="4155" name="矩形 4154"/>
          <p:cNvSpPr/>
          <p:nvPr/>
        </p:nvSpPr>
        <p:spPr>
          <a:xfrm>
            <a:off x="4495800" y="1219200"/>
            <a:ext cx="13208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机型少</a:t>
            </a:r>
            <a:endParaRPr lang="zh-CN" altLang="en-US" sz="1400">
              <a:latin typeface="Arial" panose="020B0604020202020204" pitchFamily="34" charset="0"/>
            </a:endParaRPr>
          </a:p>
        </p:txBody>
      </p:sp>
      <p:sp>
        <p:nvSpPr>
          <p:cNvPr id="4156" name="矩形 4155"/>
          <p:cNvSpPr/>
          <p:nvPr/>
        </p:nvSpPr>
        <p:spPr>
          <a:xfrm>
            <a:off x="4495800" y="2057400"/>
            <a:ext cx="1320800" cy="581025"/>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市场上畅销的机型没有</a:t>
            </a:r>
            <a:endParaRPr lang="zh-CN" altLang="en-US" sz="1400">
              <a:latin typeface="Arial" panose="020B0604020202020204" pitchFamily="34" charset="0"/>
            </a:endParaRPr>
          </a:p>
        </p:txBody>
      </p:sp>
      <p:sp>
        <p:nvSpPr>
          <p:cNvPr id="4157" name="矩形 4156"/>
          <p:cNvSpPr/>
          <p:nvPr/>
        </p:nvSpPr>
        <p:spPr>
          <a:xfrm>
            <a:off x="4495800" y="2971800"/>
            <a:ext cx="1320800" cy="581025"/>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销售员的销售方法不好</a:t>
            </a:r>
            <a:endParaRPr lang="zh-CN" altLang="en-US" sz="1400">
              <a:latin typeface="Arial" panose="020B0604020202020204" pitchFamily="34" charset="0"/>
            </a:endParaRPr>
          </a:p>
        </p:txBody>
      </p:sp>
      <p:sp>
        <p:nvSpPr>
          <p:cNvPr id="4158" name="矩形 4157"/>
          <p:cNvSpPr/>
          <p:nvPr/>
        </p:nvSpPr>
        <p:spPr>
          <a:xfrm>
            <a:off x="4572000" y="4267200"/>
            <a:ext cx="1320800" cy="68738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促销活动</a:t>
            </a:r>
            <a:endParaRPr lang="zh-CN" altLang="en-US" sz="1400">
              <a:latin typeface="Arial" panose="020B0604020202020204" pitchFamily="34" charset="0"/>
            </a:endParaRPr>
          </a:p>
          <a:p>
            <a:pPr algn="ctr">
              <a:spcBef>
                <a:spcPct val="50000"/>
              </a:spcBef>
            </a:pPr>
            <a:r>
              <a:rPr lang="zh-CN" altLang="en-US" sz="1400">
                <a:latin typeface="Arial" panose="020B0604020202020204" pitchFamily="34" charset="0"/>
              </a:rPr>
              <a:t>组织不好</a:t>
            </a:r>
            <a:endParaRPr lang="zh-CN" altLang="en-US" sz="1400">
              <a:latin typeface="Arial" panose="020B0604020202020204" pitchFamily="34" charset="0"/>
            </a:endParaRPr>
          </a:p>
        </p:txBody>
      </p:sp>
      <p:sp>
        <p:nvSpPr>
          <p:cNvPr id="4159" name="矩形 4158"/>
          <p:cNvSpPr/>
          <p:nvPr/>
        </p:nvSpPr>
        <p:spPr>
          <a:xfrm>
            <a:off x="4572000" y="5562600"/>
            <a:ext cx="1295400" cy="3683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价格高</a:t>
            </a:r>
            <a:endParaRPr lang="zh-CN" altLang="en-US" sz="1400">
              <a:latin typeface="Arial" panose="020B0604020202020204" pitchFamily="34" charset="0"/>
            </a:endParaRPr>
          </a:p>
        </p:txBody>
      </p:sp>
      <p:cxnSp>
        <p:nvCxnSpPr>
          <p:cNvPr id="4160" name="直接连接符 4159"/>
          <p:cNvCxnSpPr/>
          <p:nvPr/>
        </p:nvCxnSpPr>
        <p:spPr>
          <a:xfrm flipV="1">
            <a:off x="3962400" y="1371600"/>
            <a:ext cx="533400" cy="457200"/>
          </a:xfrm>
          <a:prstGeom prst="line">
            <a:avLst/>
          </a:prstGeom>
          <a:ln w="19050" cap="flat" cmpd="sng">
            <a:solidFill>
              <a:srgbClr val="B2B2B2"/>
            </a:solidFill>
            <a:prstDash val="solid"/>
            <a:headEnd type="none" w="med" len="med"/>
            <a:tailEnd type="none" w="med" len="med"/>
          </a:ln>
        </p:spPr>
      </p:cxnSp>
      <p:cxnSp>
        <p:nvCxnSpPr>
          <p:cNvPr id="4161" name="直接连接符 4160"/>
          <p:cNvCxnSpPr/>
          <p:nvPr/>
        </p:nvCxnSpPr>
        <p:spPr>
          <a:xfrm>
            <a:off x="3962400" y="1828800"/>
            <a:ext cx="533400" cy="381000"/>
          </a:xfrm>
          <a:prstGeom prst="line">
            <a:avLst/>
          </a:prstGeom>
          <a:ln w="19050" cap="flat" cmpd="sng">
            <a:solidFill>
              <a:srgbClr val="B2B2B2"/>
            </a:solidFill>
            <a:prstDash val="solid"/>
            <a:headEnd type="none" w="med" len="med"/>
            <a:tailEnd type="none" w="med" len="med"/>
          </a:ln>
        </p:spPr>
      </p:cxnSp>
      <p:cxnSp>
        <p:nvCxnSpPr>
          <p:cNvPr id="4162" name="直接连接符 4161"/>
          <p:cNvCxnSpPr/>
          <p:nvPr/>
        </p:nvCxnSpPr>
        <p:spPr>
          <a:xfrm>
            <a:off x="3962400" y="3810000"/>
            <a:ext cx="609600" cy="838200"/>
          </a:xfrm>
          <a:prstGeom prst="line">
            <a:avLst/>
          </a:prstGeom>
          <a:ln w="19050" cap="flat" cmpd="sng">
            <a:solidFill>
              <a:srgbClr val="B2B2B2"/>
            </a:solidFill>
            <a:prstDash val="solid"/>
            <a:headEnd type="none" w="med" len="med"/>
            <a:tailEnd type="none" w="med" len="med"/>
          </a:ln>
        </p:spPr>
      </p:cxnSp>
      <p:cxnSp>
        <p:nvCxnSpPr>
          <p:cNvPr id="4163" name="直接连接符 4162"/>
          <p:cNvCxnSpPr/>
          <p:nvPr/>
        </p:nvCxnSpPr>
        <p:spPr>
          <a:xfrm flipV="1">
            <a:off x="3962400" y="3276600"/>
            <a:ext cx="533400" cy="533400"/>
          </a:xfrm>
          <a:prstGeom prst="line">
            <a:avLst/>
          </a:prstGeom>
          <a:ln w="19050" cap="flat" cmpd="sng">
            <a:solidFill>
              <a:srgbClr val="B2B2B2"/>
            </a:solidFill>
            <a:prstDash val="solid"/>
            <a:headEnd type="none" w="med" len="med"/>
            <a:tailEnd type="none" w="med" len="med"/>
          </a:ln>
        </p:spPr>
      </p:cxnSp>
      <p:cxnSp>
        <p:nvCxnSpPr>
          <p:cNvPr id="4164" name="直接连接符 4163"/>
          <p:cNvCxnSpPr/>
          <p:nvPr/>
        </p:nvCxnSpPr>
        <p:spPr>
          <a:xfrm flipV="1">
            <a:off x="4038600" y="5791200"/>
            <a:ext cx="533400" cy="0"/>
          </a:xfrm>
          <a:prstGeom prst="line">
            <a:avLst/>
          </a:prstGeom>
          <a:ln w="19050" cap="flat" cmpd="sng">
            <a:solidFill>
              <a:srgbClr val="B2B2B2"/>
            </a:solidFill>
            <a:prstDash val="solid"/>
            <a:headEnd type="none" w="med" len="med"/>
            <a:tailEnd type="none" w="med" len="med"/>
          </a:ln>
        </p:spPr>
      </p:cxnSp>
      <p:sp>
        <p:nvSpPr>
          <p:cNvPr id="4165" name="矩形 4164"/>
          <p:cNvSpPr/>
          <p:nvPr/>
        </p:nvSpPr>
        <p:spPr>
          <a:xfrm>
            <a:off x="6553200" y="960438"/>
            <a:ext cx="1981200" cy="338137"/>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受店铺空间影响</a:t>
            </a:r>
            <a:endParaRPr lang="zh-CN" altLang="en-US" sz="1200">
              <a:latin typeface="Arial" panose="020B0604020202020204" pitchFamily="34" charset="0"/>
            </a:endParaRPr>
          </a:p>
        </p:txBody>
      </p:sp>
      <p:sp>
        <p:nvSpPr>
          <p:cNvPr id="4166" name="矩形 4165"/>
          <p:cNvSpPr/>
          <p:nvPr/>
        </p:nvSpPr>
        <p:spPr>
          <a:xfrm>
            <a:off x="6553200" y="28956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接待礼仪不好</a:t>
            </a:r>
            <a:endParaRPr lang="zh-CN" altLang="en-US" sz="1200">
              <a:latin typeface="Arial" panose="020B0604020202020204" pitchFamily="34" charset="0"/>
            </a:endParaRPr>
          </a:p>
        </p:txBody>
      </p:sp>
      <p:sp>
        <p:nvSpPr>
          <p:cNvPr id="4167" name="矩形 4166"/>
          <p:cNvSpPr/>
          <p:nvPr/>
        </p:nvSpPr>
        <p:spPr>
          <a:xfrm>
            <a:off x="6553200" y="52578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进价高</a:t>
            </a:r>
            <a:endParaRPr lang="zh-CN" altLang="en-US" sz="1200">
              <a:latin typeface="Arial" panose="020B0604020202020204" pitchFamily="34" charset="0"/>
            </a:endParaRPr>
          </a:p>
        </p:txBody>
      </p:sp>
      <p:sp>
        <p:nvSpPr>
          <p:cNvPr id="4168" name="矩形 4167"/>
          <p:cNvSpPr/>
          <p:nvPr/>
        </p:nvSpPr>
        <p:spPr>
          <a:xfrm>
            <a:off x="6553200" y="5715000"/>
            <a:ext cx="1981200" cy="5207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没有了解竞争对手的定价策略</a:t>
            </a:r>
            <a:endParaRPr lang="zh-CN" altLang="en-US" sz="1200">
              <a:latin typeface="Arial" panose="020B0604020202020204" pitchFamily="34" charset="0"/>
            </a:endParaRPr>
          </a:p>
        </p:txBody>
      </p:sp>
      <p:sp>
        <p:nvSpPr>
          <p:cNvPr id="4169" name="矩形 4168"/>
          <p:cNvSpPr/>
          <p:nvPr/>
        </p:nvSpPr>
        <p:spPr>
          <a:xfrm>
            <a:off x="6553200" y="19050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新品上货慢</a:t>
            </a:r>
            <a:r>
              <a:rPr lang="en-US" altLang="zh-CN" sz="1200">
                <a:latin typeface="Arial" panose="020B0604020202020204" pitchFamily="34" charset="0"/>
              </a:rPr>
              <a:t>,</a:t>
            </a:r>
            <a:r>
              <a:rPr lang="zh-CN" altLang="en-US" sz="1200">
                <a:latin typeface="Arial" panose="020B0604020202020204" pitchFamily="34" charset="0"/>
              </a:rPr>
              <a:t>跟不上潮流</a:t>
            </a:r>
            <a:endParaRPr lang="zh-CN" altLang="en-US" sz="1200">
              <a:latin typeface="Arial" panose="020B0604020202020204" pitchFamily="34" charset="0"/>
            </a:endParaRPr>
          </a:p>
        </p:txBody>
      </p:sp>
      <p:sp>
        <p:nvSpPr>
          <p:cNvPr id="4170" name="矩形 4169"/>
          <p:cNvSpPr/>
          <p:nvPr/>
        </p:nvSpPr>
        <p:spPr>
          <a:xfrm>
            <a:off x="6553200" y="23622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畅销机型断货</a:t>
            </a:r>
            <a:endParaRPr lang="zh-CN" altLang="en-US" sz="1200">
              <a:latin typeface="Arial" panose="020B0604020202020204" pitchFamily="34" charset="0"/>
            </a:endParaRPr>
          </a:p>
        </p:txBody>
      </p:sp>
      <p:cxnSp>
        <p:nvCxnSpPr>
          <p:cNvPr id="4171" name="直接连接符 4170"/>
          <p:cNvCxnSpPr/>
          <p:nvPr/>
        </p:nvCxnSpPr>
        <p:spPr>
          <a:xfrm>
            <a:off x="5867400" y="5791200"/>
            <a:ext cx="685800" cy="152400"/>
          </a:xfrm>
          <a:prstGeom prst="line">
            <a:avLst/>
          </a:prstGeom>
          <a:ln w="19050" cap="flat" cmpd="sng">
            <a:solidFill>
              <a:srgbClr val="B2B2B2"/>
            </a:solidFill>
            <a:prstDash val="solid"/>
            <a:headEnd type="none" w="med" len="med"/>
            <a:tailEnd type="none" w="med" len="med"/>
          </a:ln>
        </p:spPr>
      </p:cxnSp>
      <p:cxnSp>
        <p:nvCxnSpPr>
          <p:cNvPr id="4172" name="直接连接符 4171"/>
          <p:cNvCxnSpPr/>
          <p:nvPr/>
        </p:nvCxnSpPr>
        <p:spPr>
          <a:xfrm flipV="1">
            <a:off x="5867400" y="5410200"/>
            <a:ext cx="685800" cy="304800"/>
          </a:xfrm>
          <a:prstGeom prst="line">
            <a:avLst/>
          </a:prstGeom>
          <a:ln w="19050" cap="flat" cmpd="sng">
            <a:solidFill>
              <a:srgbClr val="B2B2B2"/>
            </a:solidFill>
            <a:prstDash val="solid"/>
            <a:headEnd type="none" w="med" len="med"/>
            <a:tailEnd type="none" w="med" len="med"/>
          </a:ln>
        </p:spPr>
      </p:cxnSp>
      <p:cxnSp>
        <p:nvCxnSpPr>
          <p:cNvPr id="4173" name="直接连接符 4172"/>
          <p:cNvCxnSpPr/>
          <p:nvPr/>
        </p:nvCxnSpPr>
        <p:spPr>
          <a:xfrm>
            <a:off x="5791200" y="3276600"/>
            <a:ext cx="762000" cy="381000"/>
          </a:xfrm>
          <a:prstGeom prst="line">
            <a:avLst/>
          </a:prstGeom>
          <a:ln w="19050" cap="flat" cmpd="sng">
            <a:solidFill>
              <a:srgbClr val="B2B2B2"/>
            </a:solidFill>
            <a:prstDash val="solid"/>
            <a:headEnd type="none" w="med" len="med"/>
            <a:tailEnd type="none" w="med" len="med"/>
          </a:ln>
        </p:spPr>
      </p:cxnSp>
      <p:cxnSp>
        <p:nvCxnSpPr>
          <p:cNvPr id="4174" name="直接连接符 4173"/>
          <p:cNvCxnSpPr/>
          <p:nvPr/>
        </p:nvCxnSpPr>
        <p:spPr>
          <a:xfrm>
            <a:off x="5791200" y="2362200"/>
            <a:ext cx="762000" cy="152400"/>
          </a:xfrm>
          <a:prstGeom prst="line">
            <a:avLst/>
          </a:prstGeom>
          <a:ln w="19050" cap="flat" cmpd="sng">
            <a:solidFill>
              <a:srgbClr val="B2B2B2"/>
            </a:solidFill>
            <a:prstDash val="solid"/>
            <a:headEnd type="none" w="med" len="med"/>
            <a:tailEnd type="none" w="med" len="med"/>
          </a:ln>
        </p:spPr>
      </p:cxnSp>
      <p:cxnSp>
        <p:nvCxnSpPr>
          <p:cNvPr id="4175" name="直接连接符 4174"/>
          <p:cNvCxnSpPr/>
          <p:nvPr/>
        </p:nvCxnSpPr>
        <p:spPr>
          <a:xfrm flipV="1">
            <a:off x="5791200" y="2057400"/>
            <a:ext cx="762000" cy="304800"/>
          </a:xfrm>
          <a:prstGeom prst="line">
            <a:avLst/>
          </a:prstGeom>
          <a:ln w="19050" cap="flat" cmpd="sng">
            <a:solidFill>
              <a:srgbClr val="B2B2B2"/>
            </a:solidFill>
            <a:prstDash val="solid"/>
            <a:headEnd type="none" w="med" len="med"/>
            <a:tailEnd type="none" w="med" len="med"/>
          </a:ln>
        </p:spPr>
      </p:cxnSp>
      <p:sp>
        <p:nvSpPr>
          <p:cNvPr id="4176" name="矩形 4175"/>
          <p:cNvSpPr/>
          <p:nvPr/>
        </p:nvSpPr>
        <p:spPr>
          <a:xfrm>
            <a:off x="6553200" y="1417638"/>
            <a:ext cx="1981200" cy="338137"/>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进货以大品牌为中心</a:t>
            </a:r>
            <a:endParaRPr lang="zh-CN" altLang="en-US" sz="1200">
              <a:latin typeface="Arial" panose="020B0604020202020204" pitchFamily="34" charset="0"/>
            </a:endParaRPr>
          </a:p>
        </p:txBody>
      </p:sp>
      <p:cxnSp>
        <p:nvCxnSpPr>
          <p:cNvPr id="4177" name="直接连接符 4176"/>
          <p:cNvCxnSpPr/>
          <p:nvPr/>
        </p:nvCxnSpPr>
        <p:spPr>
          <a:xfrm>
            <a:off x="5791200" y="1371600"/>
            <a:ext cx="762000" cy="228600"/>
          </a:xfrm>
          <a:prstGeom prst="line">
            <a:avLst/>
          </a:prstGeom>
          <a:ln w="19050" cap="flat" cmpd="sng">
            <a:solidFill>
              <a:srgbClr val="B2B2B2"/>
            </a:solidFill>
            <a:prstDash val="solid"/>
            <a:headEnd type="none" w="med" len="med"/>
            <a:tailEnd type="none" w="med" len="med"/>
          </a:ln>
        </p:spPr>
      </p:cxnSp>
      <p:cxnSp>
        <p:nvCxnSpPr>
          <p:cNvPr id="4178" name="直接连接符 4177"/>
          <p:cNvCxnSpPr/>
          <p:nvPr/>
        </p:nvCxnSpPr>
        <p:spPr>
          <a:xfrm flipV="1">
            <a:off x="5791200" y="1143000"/>
            <a:ext cx="762000" cy="228600"/>
          </a:xfrm>
          <a:prstGeom prst="line">
            <a:avLst/>
          </a:prstGeom>
          <a:ln w="19050" cap="flat" cmpd="sng">
            <a:solidFill>
              <a:srgbClr val="B2B2B2"/>
            </a:solidFill>
            <a:prstDash val="solid"/>
            <a:headEnd type="none" w="med" len="med"/>
            <a:tailEnd type="none" w="med" len="med"/>
          </a:ln>
        </p:spPr>
      </p:cxnSp>
      <p:sp>
        <p:nvSpPr>
          <p:cNvPr id="4179" name="矩形 4178"/>
          <p:cNvSpPr/>
          <p:nvPr/>
        </p:nvSpPr>
        <p:spPr>
          <a:xfrm>
            <a:off x="6553200" y="3429000"/>
            <a:ext cx="1981200" cy="52070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宣传的要点不符合客户的要求</a:t>
            </a:r>
            <a:endParaRPr lang="zh-CN" altLang="en-US" sz="1200">
              <a:latin typeface="Arial" panose="020B0604020202020204" pitchFamily="34" charset="0"/>
            </a:endParaRPr>
          </a:p>
        </p:txBody>
      </p:sp>
      <p:cxnSp>
        <p:nvCxnSpPr>
          <p:cNvPr id="4180" name="直接连接符 4179"/>
          <p:cNvCxnSpPr/>
          <p:nvPr/>
        </p:nvCxnSpPr>
        <p:spPr>
          <a:xfrm flipV="1">
            <a:off x="5791200" y="3048000"/>
            <a:ext cx="762000" cy="228600"/>
          </a:xfrm>
          <a:prstGeom prst="line">
            <a:avLst/>
          </a:prstGeom>
          <a:ln w="19050" cap="flat" cmpd="sng">
            <a:solidFill>
              <a:srgbClr val="B2B2B2"/>
            </a:solidFill>
            <a:prstDash val="solid"/>
            <a:headEnd type="none" w="med" len="med"/>
            <a:tailEnd type="none" w="med" len="med"/>
          </a:ln>
        </p:spPr>
      </p:cxnSp>
      <p:sp>
        <p:nvSpPr>
          <p:cNvPr id="4181" name="矩形 4180"/>
          <p:cNvSpPr/>
          <p:nvPr/>
        </p:nvSpPr>
        <p:spPr>
          <a:xfrm>
            <a:off x="6553200" y="41148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次数少</a:t>
            </a:r>
            <a:endParaRPr lang="zh-CN" altLang="en-US" sz="1200">
              <a:latin typeface="Arial" panose="020B0604020202020204" pitchFamily="34" charset="0"/>
            </a:endParaRPr>
          </a:p>
        </p:txBody>
      </p:sp>
      <p:sp>
        <p:nvSpPr>
          <p:cNvPr id="4182" name="矩形 4181"/>
          <p:cNvSpPr/>
          <p:nvPr/>
        </p:nvSpPr>
        <p:spPr>
          <a:xfrm>
            <a:off x="6553200" y="4648200"/>
            <a:ext cx="1981200" cy="33813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内容不合顾客的口味</a:t>
            </a:r>
            <a:endParaRPr lang="zh-CN" altLang="en-US" sz="1200">
              <a:latin typeface="Arial" panose="020B0604020202020204" pitchFamily="34" charset="0"/>
            </a:endParaRPr>
          </a:p>
        </p:txBody>
      </p:sp>
      <p:cxnSp>
        <p:nvCxnSpPr>
          <p:cNvPr id="4183" name="直接连接符 4182"/>
          <p:cNvCxnSpPr/>
          <p:nvPr/>
        </p:nvCxnSpPr>
        <p:spPr>
          <a:xfrm>
            <a:off x="5867400" y="4572000"/>
            <a:ext cx="685800" cy="228600"/>
          </a:xfrm>
          <a:prstGeom prst="line">
            <a:avLst/>
          </a:prstGeom>
          <a:ln w="19050" cap="flat" cmpd="sng">
            <a:solidFill>
              <a:srgbClr val="B2B2B2"/>
            </a:solidFill>
            <a:prstDash val="solid"/>
            <a:headEnd type="none" w="med" len="med"/>
            <a:tailEnd type="none" w="med" len="med"/>
          </a:ln>
        </p:spPr>
      </p:cxnSp>
      <p:cxnSp>
        <p:nvCxnSpPr>
          <p:cNvPr id="4184" name="直接连接符 4183"/>
          <p:cNvCxnSpPr/>
          <p:nvPr/>
        </p:nvCxnSpPr>
        <p:spPr>
          <a:xfrm flipV="1">
            <a:off x="5867400" y="4267200"/>
            <a:ext cx="685800" cy="304800"/>
          </a:xfrm>
          <a:prstGeom prst="line">
            <a:avLst/>
          </a:prstGeom>
          <a:ln w="19050" cap="flat" cmpd="sng">
            <a:solidFill>
              <a:srgbClr val="B2B2B2"/>
            </a:solidFill>
            <a:prstDash val="solid"/>
            <a:headEnd type="none" w="med" len="med"/>
            <a:tailEnd type="none" w="med" len="med"/>
          </a:ln>
        </p:spPr>
      </p:cxnSp>
      <p:sp>
        <p:nvSpPr>
          <p:cNvPr id="4185" name="矩形 4184"/>
          <p:cNvSpPr/>
          <p:nvPr/>
        </p:nvSpPr>
        <p:spPr>
          <a:xfrm>
            <a:off x="381000" y="1295400"/>
            <a:ext cx="990600" cy="400050"/>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解答例</a:t>
            </a:r>
            <a:endParaRPr lang="zh-CN" altLang="en-US" sz="1600">
              <a:latin typeface="Arial" panose="020B0604020202020204" pitchFamily="34" charset="0"/>
              <a:ea typeface="黑体" panose="02010609060101010101" charset="-122"/>
            </a:endParaRPr>
          </a:p>
        </p:txBody>
      </p:sp>
      <p:sp>
        <p:nvSpPr>
          <p:cNvPr id="4186" name="矩形 4185"/>
          <p:cNvSpPr/>
          <p:nvPr/>
        </p:nvSpPr>
        <p:spPr>
          <a:xfrm>
            <a:off x="762000" y="2438400"/>
            <a:ext cx="914400" cy="914400"/>
          </a:xfrm>
          <a:prstGeom prst="rect">
            <a:avLst/>
          </a:prstGeom>
          <a:noFill/>
          <a:ln w="38100">
            <a:noFill/>
          </a:ln>
        </p:spPr>
        <p:txBody>
          <a:bodyPr/>
          <a:p>
            <a:endParaRPr lang="zh-CN" altLang="en-US"/>
          </a:p>
        </p:txBody>
      </p:sp>
      <p:sp>
        <p:nvSpPr>
          <p:cNvPr id="4187" name="矩形 4186"/>
          <p:cNvSpPr/>
          <p:nvPr/>
        </p:nvSpPr>
        <p:spPr>
          <a:xfrm>
            <a:off x="7086600" y="6858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88" name="矩形 4187"/>
          <p:cNvSpPr/>
          <p:nvPr/>
        </p:nvSpPr>
        <p:spPr>
          <a:xfrm>
            <a:off x="7086600" y="11430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89" name="矩形 4188"/>
          <p:cNvSpPr/>
          <p:nvPr/>
        </p:nvSpPr>
        <p:spPr>
          <a:xfrm>
            <a:off x="7086600" y="25908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90" name="矩形 4189"/>
          <p:cNvSpPr/>
          <p:nvPr/>
        </p:nvSpPr>
        <p:spPr>
          <a:xfrm>
            <a:off x="7086600" y="32004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91" name="矩形 4190"/>
          <p:cNvSpPr/>
          <p:nvPr/>
        </p:nvSpPr>
        <p:spPr>
          <a:xfrm>
            <a:off x="7086600" y="38100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92" name="矩形 4191"/>
          <p:cNvSpPr/>
          <p:nvPr/>
        </p:nvSpPr>
        <p:spPr>
          <a:xfrm>
            <a:off x="7086600" y="43434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93" name="矩形 4192"/>
          <p:cNvSpPr/>
          <p:nvPr/>
        </p:nvSpPr>
        <p:spPr>
          <a:xfrm>
            <a:off x="7086600" y="49530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94" name="矩形 4193"/>
          <p:cNvSpPr/>
          <p:nvPr/>
        </p:nvSpPr>
        <p:spPr>
          <a:xfrm>
            <a:off x="7086600" y="5562600"/>
            <a:ext cx="1295400" cy="823913"/>
          </a:xfrm>
          <a:prstGeom prst="rect">
            <a:avLst/>
          </a:prstGeom>
          <a:noFill/>
          <a:ln w="9525">
            <a:noFill/>
          </a:ln>
        </p:spPr>
        <p:txBody>
          <a:bodyPr>
            <a:spAutoFit/>
          </a:bodyPr>
          <a:p>
            <a:pPr algn="just"/>
            <a:r>
              <a:rPr lang="en-US" altLang="zh-CN" sz="4800" b="1">
                <a:solidFill>
                  <a:schemeClr val="bg2"/>
                </a:solidFill>
                <a:latin typeface="Times New Roman" panose="02020603050405020304" charset="0"/>
              </a:rPr>
              <a:t>×</a:t>
            </a:r>
            <a:endParaRPr lang="en-US" altLang="zh-CN" sz="4800" b="1">
              <a:solidFill>
                <a:schemeClr val="bg2"/>
              </a:solidFill>
              <a:latin typeface="Times New Roman" panose="02020603050405020304" charset="0"/>
            </a:endParaRPr>
          </a:p>
        </p:txBody>
      </p:sp>
      <p:sp>
        <p:nvSpPr>
          <p:cNvPr id="4195" name="云形标注 4194"/>
          <p:cNvSpPr/>
          <p:nvPr/>
        </p:nvSpPr>
        <p:spPr>
          <a:xfrm>
            <a:off x="3429000" y="609600"/>
            <a:ext cx="3124200" cy="1524000"/>
          </a:xfrm>
          <a:prstGeom prst="cloudCallout">
            <a:avLst>
              <a:gd name="adj1" fmla="val 55486"/>
              <a:gd name="adj2" fmla="val 59583"/>
            </a:avLst>
          </a:prstGeom>
          <a:solidFill>
            <a:srgbClr val="FFCC99"/>
          </a:solidFill>
          <a:ln w="9525" cap="flat" cmpd="sng">
            <a:solidFill>
              <a:srgbClr val="FF6600"/>
            </a:solidFill>
            <a:prstDash val="solid"/>
            <a:headEnd type="none" w="med" len="med"/>
            <a:tailEnd type="none" w="med" len="med"/>
          </a:ln>
        </p:spPr>
        <p:txBody>
          <a:bodyPr lIns="137160" tIns="68580" rIns="137160" bIns="68580"/>
          <a:p>
            <a:pPr algn="ctr">
              <a:spcBef>
                <a:spcPct val="50000"/>
              </a:spcBef>
            </a:pPr>
            <a:r>
              <a:rPr lang="zh-CN" altLang="en-US" sz="1800" b="1">
                <a:solidFill>
                  <a:srgbClr val="800000"/>
                </a:solidFill>
                <a:latin typeface="Arial" panose="020B0604020202020204" pitchFamily="34" charset="0"/>
                <a:ea typeface="黑体" panose="02010609060101010101" charset="-122"/>
              </a:rPr>
              <a:t>是真正的原因了吗</a:t>
            </a:r>
            <a:r>
              <a:rPr lang="en-US" altLang="zh-CN" sz="1800" b="1">
                <a:solidFill>
                  <a:srgbClr val="800000"/>
                </a:solidFill>
                <a:latin typeface="Arial" panose="020B0604020202020204" pitchFamily="34" charset="0"/>
                <a:ea typeface="黑体" panose="02010609060101010101" charset="-122"/>
              </a:rPr>
              <a:t>? </a:t>
            </a:r>
            <a:endParaRPr lang="en-US" altLang="zh-CN" sz="1800" b="1">
              <a:solidFill>
                <a:srgbClr val="800000"/>
              </a:solidFill>
              <a:latin typeface="Arial" panose="020B0604020202020204" pitchFamily="34" charset="0"/>
              <a:ea typeface="黑体" panose="02010609060101010101" charset="-122"/>
            </a:endParaRPr>
          </a:p>
          <a:p>
            <a:pPr algn="ctr">
              <a:spcBef>
                <a:spcPct val="50000"/>
              </a:spcBef>
            </a:pPr>
            <a:r>
              <a:rPr lang="zh-CN" altLang="en-US" sz="1800" b="1">
                <a:solidFill>
                  <a:srgbClr val="800000"/>
                </a:solidFill>
                <a:latin typeface="Arial" panose="020B0604020202020204" pitchFamily="34" charset="0"/>
                <a:ea typeface="黑体" panose="02010609060101010101" charset="-122"/>
              </a:rPr>
              <a:t>是最终的原因了吗</a:t>
            </a:r>
            <a:r>
              <a:rPr lang="en-US" altLang="zh-CN" sz="1800" b="1">
                <a:solidFill>
                  <a:srgbClr val="800000"/>
                </a:solidFill>
                <a:latin typeface="Arial" panose="020B0604020202020204" pitchFamily="34" charset="0"/>
                <a:ea typeface="黑体" panose="02010609060101010101" charset="-122"/>
              </a:rPr>
              <a:t>?</a:t>
            </a:r>
            <a:endParaRPr lang="en-US" altLang="zh-CN" sz="1800" b="1">
              <a:solidFill>
                <a:srgbClr val="800000"/>
              </a:solidFill>
              <a:latin typeface="Arial" panose="020B0604020202020204" pitchFamily="34" charset="0"/>
              <a:ea typeface="黑体" panose="02010609060101010101" charset="-122"/>
            </a:endParaRPr>
          </a:p>
          <a:p>
            <a:pPr algn="ctr">
              <a:spcBef>
                <a:spcPct val="50000"/>
              </a:spcBef>
            </a:pPr>
            <a:r>
              <a:rPr lang="zh-CN" altLang="en-US" sz="1800" b="1">
                <a:solidFill>
                  <a:srgbClr val="800000"/>
                </a:solidFill>
                <a:latin typeface="Arial" panose="020B0604020202020204" pitchFamily="34" charset="0"/>
                <a:ea typeface="黑体" panose="02010609060101010101" charset="-122"/>
              </a:rPr>
              <a:t>还有要问的了吗</a:t>
            </a:r>
            <a:r>
              <a:rPr lang="en-US" altLang="zh-CN" sz="1800" b="1">
                <a:solidFill>
                  <a:srgbClr val="800000"/>
                </a:solidFill>
                <a:latin typeface="Arial" panose="020B0604020202020204" pitchFamily="34" charset="0"/>
                <a:ea typeface="黑体" panose="02010609060101010101" charset="-122"/>
              </a:rPr>
              <a:t>?</a:t>
            </a:r>
            <a:endParaRPr lang="en-US" altLang="zh-CN" sz="1800" b="1">
              <a:solidFill>
                <a:srgbClr val="80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187"/>
                                        </p:tgtEl>
                                        <p:attrNameLst>
                                          <p:attrName>style.visibility</p:attrName>
                                        </p:attrNameLst>
                                      </p:cBhvr>
                                      <p:to>
                                        <p:strVal val="visible"/>
                                      </p:to>
                                    </p:set>
                                    <p:animEffect transition="in" filter="blinds(horizontal)">
                                      <p:cBhvr additive="base">
                                        <p:cTn id="7" dur="500"/>
                                        <p:tgtEl>
                                          <p:spTgt spid="41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188"/>
                                        </p:tgtEl>
                                        <p:attrNameLst>
                                          <p:attrName>style.visibility</p:attrName>
                                        </p:attrNameLst>
                                      </p:cBhvr>
                                      <p:to>
                                        <p:strVal val="visible"/>
                                      </p:to>
                                    </p:set>
                                    <p:animEffect transition="in" filter="blinds(horizontal)">
                                      <p:cBhvr additive="base">
                                        <p:cTn id="12" dur="500"/>
                                        <p:tgtEl>
                                          <p:spTgt spid="41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189"/>
                                        </p:tgtEl>
                                        <p:attrNameLst>
                                          <p:attrName>style.visibility</p:attrName>
                                        </p:attrNameLst>
                                      </p:cBhvr>
                                      <p:to>
                                        <p:strVal val="visible"/>
                                      </p:to>
                                    </p:set>
                                    <p:animEffect transition="in" filter="blinds(horizontal)">
                                      <p:cBhvr additive="base">
                                        <p:cTn id="17" dur="500"/>
                                        <p:tgtEl>
                                          <p:spTgt spid="41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childTnLst>
                                    <p:set>
                                      <p:cBhvr additive="base">
                                        <p:cTn id="21" dur="1" fill="hold">
                                          <p:stCondLst>
                                            <p:cond delay="0"/>
                                          </p:stCondLst>
                                        </p:cTn>
                                        <p:tgtEl>
                                          <p:spTgt spid="4190"/>
                                        </p:tgtEl>
                                        <p:attrNameLst>
                                          <p:attrName>style.visibility</p:attrName>
                                        </p:attrNameLst>
                                      </p:cBhvr>
                                      <p:to>
                                        <p:strVal val="visible"/>
                                      </p:to>
                                    </p:set>
                                    <p:animEffect transition="in" filter="blinds(horizontal)">
                                      <p:cBhvr additive="base">
                                        <p:cTn id="22" dur="500"/>
                                        <p:tgtEl>
                                          <p:spTgt spid="419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childTnLst>
                                    <p:set>
                                      <p:cBhvr additive="base">
                                        <p:cTn id="26" dur="1" fill="hold">
                                          <p:stCondLst>
                                            <p:cond delay="0"/>
                                          </p:stCondLst>
                                        </p:cTn>
                                        <p:tgtEl>
                                          <p:spTgt spid="4191"/>
                                        </p:tgtEl>
                                        <p:attrNameLst>
                                          <p:attrName>style.visibility</p:attrName>
                                        </p:attrNameLst>
                                      </p:cBhvr>
                                      <p:to>
                                        <p:strVal val="visible"/>
                                      </p:to>
                                    </p:set>
                                    <p:animEffect transition="in" filter="blinds(horizontal)">
                                      <p:cBhvr additive="base">
                                        <p:cTn id="27" dur="500"/>
                                        <p:tgtEl>
                                          <p:spTgt spid="419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5" nodeType="clickEffect">
                                  <p:childTnLst>
                                    <p:set>
                                      <p:cBhvr additive="base">
                                        <p:cTn id="31" dur="1" fill="hold">
                                          <p:stCondLst>
                                            <p:cond delay="0"/>
                                          </p:stCondLst>
                                        </p:cTn>
                                        <p:tgtEl>
                                          <p:spTgt spid="4192"/>
                                        </p:tgtEl>
                                        <p:attrNameLst>
                                          <p:attrName>style.visibility</p:attrName>
                                        </p:attrNameLst>
                                      </p:cBhvr>
                                      <p:to>
                                        <p:strVal val="visible"/>
                                      </p:to>
                                    </p:set>
                                    <p:animEffect transition="in" filter="blinds(horizontal)">
                                      <p:cBhvr additive="base">
                                        <p:cTn id="32" dur="500"/>
                                        <p:tgtEl>
                                          <p:spTgt spid="419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6" nodeType="clickEffect">
                                  <p:childTnLst>
                                    <p:set>
                                      <p:cBhvr additive="base">
                                        <p:cTn id="36" dur="1" fill="hold">
                                          <p:stCondLst>
                                            <p:cond delay="0"/>
                                          </p:stCondLst>
                                        </p:cTn>
                                        <p:tgtEl>
                                          <p:spTgt spid="4193"/>
                                        </p:tgtEl>
                                        <p:attrNameLst>
                                          <p:attrName>style.visibility</p:attrName>
                                        </p:attrNameLst>
                                      </p:cBhvr>
                                      <p:to>
                                        <p:strVal val="visible"/>
                                      </p:to>
                                    </p:set>
                                    <p:animEffect transition="in" filter="blinds(horizontal)">
                                      <p:cBhvr additive="base">
                                        <p:cTn id="37" dur="500"/>
                                        <p:tgtEl>
                                          <p:spTgt spid="419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7" nodeType="clickEffect">
                                  <p:childTnLst>
                                    <p:set>
                                      <p:cBhvr additive="base">
                                        <p:cTn id="41" dur="1" fill="hold">
                                          <p:stCondLst>
                                            <p:cond delay="0"/>
                                          </p:stCondLst>
                                        </p:cTn>
                                        <p:tgtEl>
                                          <p:spTgt spid="4194"/>
                                        </p:tgtEl>
                                        <p:attrNameLst>
                                          <p:attrName>style.visibility</p:attrName>
                                        </p:attrNameLst>
                                      </p:cBhvr>
                                      <p:to>
                                        <p:strVal val="visible"/>
                                      </p:to>
                                    </p:set>
                                    <p:animEffect transition="in" filter="blinds(horizontal)">
                                      <p:cBhvr additive="base">
                                        <p:cTn id="42" dur="500"/>
                                        <p:tgtEl>
                                          <p:spTgt spid="419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8" nodeType="clickEffect">
                                  <p:childTnLst>
                                    <p:set>
                                      <p:cBhvr additive="base">
                                        <p:cTn id="46" dur="1" fill="hold">
                                          <p:stCondLst>
                                            <p:cond delay="0"/>
                                          </p:stCondLst>
                                        </p:cTn>
                                        <p:tgtEl>
                                          <p:spTgt spid="4195"/>
                                        </p:tgtEl>
                                        <p:attrNameLst>
                                          <p:attrName>style.visibility</p:attrName>
                                        </p:attrNameLst>
                                      </p:cBhvr>
                                      <p:to>
                                        <p:strVal val="visible"/>
                                      </p:to>
                                    </p:set>
                                    <p:animEffect transition="in" filter="blinds(horizontal)">
                                      <p:cBhvr additive="base">
                                        <p:cTn id="47" dur="500"/>
                                        <p:tgtEl>
                                          <p:spTgt spid="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7" grpId="0" animBg="1"/>
      <p:bldP spid="4188" grpId="1" animBg="1"/>
      <p:bldP spid="4189" grpId="2" animBg="1"/>
      <p:bldP spid="4190" grpId="3" animBg="1"/>
      <p:bldP spid="4191" grpId="4" animBg="1"/>
      <p:bldP spid="4192" grpId="5" animBg="1"/>
      <p:bldP spid="4193" grpId="6" animBg="1"/>
      <p:bldP spid="4194" grpId="7" animBg="1"/>
      <p:bldP spid="4195" grpId="8"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 name="矩形 4197"/>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199" name="矩形 4198"/>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4200" name="矩形 4199"/>
          <p:cNvSpPr/>
          <p:nvPr/>
        </p:nvSpPr>
        <p:spPr>
          <a:xfrm>
            <a:off x="609600" y="1295400"/>
            <a:ext cx="3352800" cy="358775"/>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en-US" altLang="zh-CN" sz="1400">
                <a:latin typeface="宋体" panose="02010600030101010101" pitchFamily="2" charset="-122"/>
              </a:rPr>
              <a:t>(</a:t>
            </a:r>
            <a:r>
              <a:rPr lang="zh-CN" altLang="en-US" sz="1400">
                <a:latin typeface="宋体" panose="02010600030101010101" pitchFamily="2" charset="-122"/>
              </a:rPr>
              <a:t>不买的理由</a:t>
            </a:r>
            <a:r>
              <a:rPr lang="en-US" altLang="zh-CN" sz="1400">
                <a:latin typeface="宋体" panose="02010600030101010101" pitchFamily="2" charset="-122"/>
              </a:rPr>
              <a:t>)</a:t>
            </a:r>
            <a:r>
              <a:rPr lang="zh-CN" altLang="en-US" sz="1400">
                <a:latin typeface="宋体" panose="02010600030101010101" pitchFamily="2" charset="-122"/>
              </a:rPr>
              <a:t>畅销的机型断货</a:t>
            </a:r>
            <a:endParaRPr lang="zh-CN" altLang="en-US" sz="1400">
              <a:latin typeface="宋体" panose="02010600030101010101" pitchFamily="2" charset="-122"/>
            </a:endParaRPr>
          </a:p>
        </p:txBody>
      </p:sp>
      <p:sp>
        <p:nvSpPr>
          <p:cNvPr id="4201" name="矩形 4200"/>
          <p:cNvSpPr/>
          <p:nvPr/>
        </p:nvSpPr>
        <p:spPr>
          <a:xfrm>
            <a:off x="4800600" y="1295400"/>
            <a:ext cx="3733800" cy="358775"/>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en-US" altLang="zh-CN" sz="1400">
                <a:latin typeface="宋体" panose="02010600030101010101" pitchFamily="2" charset="-122"/>
              </a:rPr>
              <a:t>(</a:t>
            </a:r>
            <a:r>
              <a:rPr lang="zh-CN" altLang="en-US" sz="1400">
                <a:latin typeface="宋体" panose="02010600030101010101" pitchFamily="2" charset="-122"/>
              </a:rPr>
              <a:t>不买的理由</a:t>
            </a:r>
            <a:r>
              <a:rPr lang="en-US" altLang="zh-CN" sz="1400">
                <a:latin typeface="宋体" panose="02010600030101010101" pitchFamily="2" charset="-122"/>
              </a:rPr>
              <a:t>)</a:t>
            </a:r>
            <a:r>
              <a:rPr lang="zh-CN" altLang="en-US" sz="1400">
                <a:latin typeface="宋体" panose="02010600030101010101" pitchFamily="2" charset="-122"/>
              </a:rPr>
              <a:t>新品上货慢</a:t>
            </a:r>
            <a:r>
              <a:rPr lang="en-US" altLang="zh-CN" sz="1400">
                <a:latin typeface="宋体" panose="02010600030101010101" pitchFamily="2" charset="-122"/>
              </a:rPr>
              <a:t>,</a:t>
            </a:r>
            <a:r>
              <a:rPr lang="zh-CN" altLang="en-US" sz="1400">
                <a:latin typeface="宋体" panose="02010600030101010101" pitchFamily="2" charset="-122"/>
              </a:rPr>
              <a:t>跟不上潮流</a:t>
            </a:r>
            <a:endParaRPr lang="zh-CN" altLang="en-US" sz="1400">
              <a:latin typeface="宋体" panose="02010600030101010101" pitchFamily="2" charset="-122"/>
            </a:endParaRPr>
          </a:p>
        </p:txBody>
      </p:sp>
      <p:sp>
        <p:nvSpPr>
          <p:cNvPr id="4202" name="下箭头 4201"/>
          <p:cNvSpPr/>
          <p:nvPr/>
        </p:nvSpPr>
        <p:spPr>
          <a:xfrm>
            <a:off x="1676400" y="1676400"/>
            <a:ext cx="1214438" cy="423863"/>
          </a:xfrm>
          <a:prstGeom prst="downArrow">
            <a:avLst>
              <a:gd name="adj1" fmla="val 70722"/>
              <a:gd name="adj2" fmla="val 62745"/>
            </a:avLst>
          </a:prstGeom>
          <a:no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为什么</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4203" name="矩形 4202"/>
          <p:cNvSpPr/>
          <p:nvPr/>
        </p:nvSpPr>
        <p:spPr>
          <a:xfrm>
            <a:off x="609600" y="2133600"/>
            <a:ext cx="3352800" cy="358775"/>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zh-CN" altLang="en-US" sz="1400">
                <a:latin typeface="宋体" panose="02010600030101010101" pitchFamily="2" charset="-122"/>
              </a:rPr>
              <a:t>对畅销的机型没有及时补充库存</a:t>
            </a:r>
            <a:endParaRPr lang="zh-CN" altLang="en-US" sz="1400">
              <a:latin typeface="宋体" panose="02010600030101010101" pitchFamily="2" charset="-122"/>
            </a:endParaRPr>
          </a:p>
        </p:txBody>
      </p:sp>
      <p:sp>
        <p:nvSpPr>
          <p:cNvPr id="4204" name="下箭头 4203"/>
          <p:cNvSpPr/>
          <p:nvPr/>
        </p:nvSpPr>
        <p:spPr>
          <a:xfrm>
            <a:off x="1676400" y="2590800"/>
            <a:ext cx="1214438" cy="423863"/>
          </a:xfrm>
          <a:prstGeom prst="downArrow">
            <a:avLst>
              <a:gd name="adj1" fmla="val 70722"/>
              <a:gd name="adj2" fmla="val 62745"/>
            </a:avLst>
          </a:prstGeom>
          <a:no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为什么</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4205" name="矩形 4204"/>
          <p:cNvSpPr/>
          <p:nvPr/>
        </p:nvSpPr>
        <p:spPr>
          <a:xfrm>
            <a:off x="609600" y="3048000"/>
            <a:ext cx="3352800" cy="571500"/>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zh-CN" altLang="en-US" sz="1400">
                <a:latin typeface="宋体" panose="02010600030101010101" pitchFamily="2" charset="-122"/>
              </a:rPr>
              <a:t>没有把握好什么样的外观</a:t>
            </a:r>
            <a:r>
              <a:rPr lang="en-US" altLang="zh-CN" sz="1400">
                <a:latin typeface="宋体" panose="02010600030101010101" pitchFamily="2" charset="-122"/>
              </a:rPr>
              <a:t>,</a:t>
            </a:r>
            <a:r>
              <a:rPr lang="zh-CN" altLang="en-US" sz="1400">
                <a:latin typeface="宋体" panose="02010600030101010101" pitchFamily="2" charset="-122"/>
              </a:rPr>
              <a:t>颜色</a:t>
            </a:r>
            <a:r>
              <a:rPr lang="en-US" altLang="zh-CN" sz="1400">
                <a:latin typeface="宋体" panose="02010600030101010101" pitchFamily="2" charset="-122"/>
              </a:rPr>
              <a:t>,</a:t>
            </a:r>
            <a:r>
              <a:rPr lang="zh-CN" altLang="en-US" sz="1400">
                <a:latin typeface="宋体" panose="02010600030101010101" pitchFamily="2" charset="-122"/>
              </a:rPr>
              <a:t>性能的手机受顾客欢迎的趋势</a:t>
            </a:r>
            <a:endParaRPr lang="zh-CN" altLang="en-US" sz="1400">
              <a:latin typeface="宋体" panose="02010600030101010101" pitchFamily="2" charset="-122"/>
            </a:endParaRPr>
          </a:p>
        </p:txBody>
      </p:sp>
      <p:sp>
        <p:nvSpPr>
          <p:cNvPr id="4206" name="下箭头 4205"/>
          <p:cNvSpPr/>
          <p:nvPr/>
        </p:nvSpPr>
        <p:spPr>
          <a:xfrm>
            <a:off x="1752600" y="3657600"/>
            <a:ext cx="1214438" cy="423863"/>
          </a:xfrm>
          <a:prstGeom prst="downArrow">
            <a:avLst>
              <a:gd name="adj1" fmla="val 70722"/>
              <a:gd name="adj2" fmla="val 62745"/>
            </a:avLst>
          </a:prstGeom>
          <a:no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为什么</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4207" name="矩形 4206"/>
          <p:cNvSpPr/>
          <p:nvPr/>
        </p:nvSpPr>
        <p:spPr>
          <a:xfrm>
            <a:off x="609600" y="4114800"/>
            <a:ext cx="3352800" cy="571500"/>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zh-CN" altLang="en-US" sz="1400">
                <a:latin typeface="宋体" panose="02010600030101010101" pitchFamily="2" charset="-122"/>
              </a:rPr>
              <a:t>没有把握能够反映手机销售情况</a:t>
            </a:r>
            <a:r>
              <a:rPr lang="en-US" altLang="zh-CN" sz="1400">
                <a:latin typeface="宋体" panose="02010600030101010101" pitchFamily="2" charset="-122"/>
              </a:rPr>
              <a:t>(</a:t>
            </a:r>
            <a:r>
              <a:rPr lang="zh-CN" altLang="en-US" sz="1400">
                <a:latin typeface="宋体" panose="02010600030101010101" pitchFamily="2" charset="-122"/>
              </a:rPr>
              <a:t>不同机型</a:t>
            </a:r>
            <a:r>
              <a:rPr lang="en-US" altLang="zh-CN" sz="1400">
                <a:latin typeface="宋体" panose="02010600030101010101" pitchFamily="2" charset="-122"/>
              </a:rPr>
              <a:t>,</a:t>
            </a:r>
            <a:r>
              <a:rPr lang="zh-CN" altLang="en-US" sz="1400">
                <a:latin typeface="宋体" panose="02010600030101010101" pitchFamily="2" charset="-122"/>
              </a:rPr>
              <a:t>性能</a:t>
            </a:r>
            <a:r>
              <a:rPr lang="en-US" altLang="zh-CN" sz="1400">
                <a:latin typeface="宋体" panose="02010600030101010101" pitchFamily="2" charset="-122"/>
              </a:rPr>
              <a:t>,</a:t>
            </a:r>
            <a:r>
              <a:rPr lang="zh-CN" altLang="en-US" sz="1400">
                <a:latin typeface="宋体" panose="02010600030101010101" pitchFamily="2" charset="-122"/>
              </a:rPr>
              <a:t>设计</a:t>
            </a:r>
            <a:r>
              <a:rPr lang="en-US" altLang="zh-CN" sz="1400">
                <a:latin typeface="宋体" panose="02010600030101010101" pitchFamily="2" charset="-122"/>
              </a:rPr>
              <a:t>..)</a:t>
            </a:r>
            <a:r>
              <a:rPr lang="zh-CN" altLang="en-US" sz="1400">
                <a:latin typeface="宋体" panose="02010600030101010101" pitchFamily="2" charset="-122"/>
              </a:rPr>
              <a:t>的分类数据</a:t>
            </a:r>
            <a:endParaRPr lang="zh-CN" altLang="en-US" sz="1400">
              <a:latin typeface="宋体" panose="02010600030101010101" pitchFamily="2" charset="-122"/>
            </a:endParaRPr>
          </a:p>
        </p:txBody>
      </p:sp>
      <p:sp>
        <p:nvSpPr>
          <p:cNvPr id="4208" name="下箭头 4207"/>
          <p:cNvSpPr/>
          <p:nvPr/>
        </p:nvSpPr>
        <p:spPr>
          <a:xfrm>
            <a:off x="1752600" y="4724400"/>
            <a:ext cx="1214438" cy="423863"/>
          </a:xfrm>
          <a:prstGeom prst="downArrow">
            <a:avLst>
              <a:gd name="adj1" fmla="val 70722"/>
              <a:gd name="adj2" fmla="val 62745"/>
            </a:avLst>
          </a:prstGeom>
          <a:no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为什么</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4209" name="矩形 4208"/>
          <p:cNvSpPr/>
          <p:nvPr/>
        </p:nvSpPr>
        <p:spPr>
          <a:xfrm>
            <a:off x="609600" y="5181600"/>
            <a:ext cx="3352800" cy="358775"/>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zh-CN" altLang="en-US" sz="1400">
                <a:latin typeface="宋体" panose="02010600030101010101" pitchFamily="2" charset="-122"/>
              </a:rPr>
              <a:t>没有认识到销售数据分析的重要性</a:t>
            </a:r>
            <a:endParaRPr lang="zh-CN" altLang="en-US" sz="1400">
              <a:latin typeface="宋体" panose="02010600030101010101" pitchFamily="2" charset="-122"/>
            </a:endParaRPr>
          </a:p>
        </p:txBody>
      </p:sp>
      <p:sp>
        <p:nvSpPr>
          <p:cNvPr id="4210" name="下箭头 4209"/>
          <p:cNvSpPr/>
          <p:nvPr/>
        </p:nvSpPr>
        <p:spPr>
          <a:xfrm>
            <a:off x="1752600" y="5562600"/>
            <a:ext cx="1214438" cy="423863"/>
          </a:xfrm>
          <a:prstGeom prst="downArrow">
            <a:avLst>
              <a:gd name="adj1" fmla="val 70722"/>
              <a:gd name="adj2" fmla="val 62745"/>
            </a:avLst>
          </a:prstGeom>
          <a:no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为什么</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4211" name="矩形 4210"/>
          <p:cNvSpPr/>
          <p:nvPr/>
        </p:nvSpPr>
        <p:spPr>
          <a:xfrm>
            <a:off x="609600" y="6019800"/>
            <a:ext cx="3352800" cy="571500"/>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zh-CN" altLang="en-US" sz="1400" b="1">
                <a:latin typeface="宋体" panose="02010600030101010101" pitchFamily="2" charset="-122"/>
              </a:rPr>
              <a:t>没有就销售的基础知识对包括店长在内的全体员工进行过培训</a:t>
            </a:r>
            <a:r>
              <a:rPr lang="en-US" altLang="zh-CN" sz="1400" b="1">
                <a:latin typeface="宋体" panose="02010600030101010101" pitchFamily="2" charset="-122"/>
              </a:rPr>
              <a:t>(</a:t>
            </a:r>
            <a:r>
              <a:rPr lang="zh-CN" altLang="en-US" sz="1400" b="1">
                <a:latin typeface="宋体" panose="02010600030101010101" pitchFamily="2" charset="-122"/>
              </a:rPr>
              <a:t>不知道应该</a:t>
            </a:r>
            <a:r>
              <a:rPr lang="en-US" altLang="zh-CN" sz="1400" b="1">
                <a:latin typeface="宋体" panose="02010600030101010101" pitchFamily="2" charset="-122"/>
              </a:rPr>
              <a:t>…)</a:t>
            </a:r>
            <a:endParaRPr lang="en-US" altLang="zh-CN" sz="1400" b="1">
              <a:latin typeface="宋体" panose="02010600030101010101" pitchFamily="2" charset="-122"/>
            </a:endParaRPr>
          </a:p>
        </p:txBody>
      </p:sp>
      <p:sp>
        <p:nvSpPr>
          <p:cNvPr id="4212" name="下箭头 4211"/>
          <p:cNvSpPr/>
          <p:nvPr/>
        </p:nvSpPr>
        <p:spPr>
          <a:xfrm>
            <a:off x="6096000" y="1676400"/>
            <a:ext cx="1214438" cy="423863"/>
          </a:xfrm>
          <a:prstGeom prst="downArrow">
            <a:avLst>
              <a:gd name="adj1" fmla="val 70722"/>
              <a:gd name="adj2" fmla="val 62745"/>
            </a:avLst>
          </a:prstGeom>
          <a:no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为什么</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4213" name="矩形 4212"/>
          <p:cNvSpPr/>
          <p:nvPr/>
        </p:nvSpPr>
        <p:spPr>
          <a:xfrm>
            <a:off x="4800600" y="2133600"/>
            <a:ext cx="3733800" cy="571500"/>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zh-CN" altLang="en-US" sz="1400">
                <a:latin typeface="宋体" panose="02010600030101010101" pitchFamily="2" charset="-122"/>
              </a:rPr>
              <a:t>想根据店里的实际销售情况再决定是否进货</a:t>
            </a:r>
            <a:r>
              <a:rPr lang="en-US" altLang="zh-CN" sz="1400">
                <a:latin typeface="宋体" panose="02010600030101010101" pitchFamily="2" charset="-122"/>
              </a:rPr>
              <a:t>,</a:t>
            </a:r>
            <a:r>
              <a:rPr lang="zh-CN" altLang="en-US" sz="1400">
                <a:latin typeface="宋体" panose="02010600030101010101" pitchFamily="2" charset="-122"/>
              </a:rPr>
              <a:t>进哪些货</a:t>
            </a:r>
            <a:r>
              <a:rPr lang="en-US" altLang="zh-CN" sz="1400">
                <a:latin typeface="宋体" panose="02010600030101010101" pitchFamily="2" charset="-122"/>
              </a:rPr>
              <a:t>,</a:t>
            </a:r>
            <a:r>
              <a:rPr lang="zh-CN" altLang="en-US" sz="1400">
                <a:latin typeface="宋体" panose="02010600030101010101" pitchFamily="2" charset="-122"/>
              </a:rPr>
              <a:t>进多少</a:t>
            </a:r>
            <a:endParaRPr lang="zh-CN" altLang="en-US" sz="1400">
              <a:latin typeface="宋体" panose="02010600030101010101" pitchFamily="2" charset="-122"/>
            </a:endParaRPr>
          </a:p>
        </p:txBody>
      </p:sp>
      <p:sp>
        <p:nvSpPr>
          <p:cNvPr id="4214" name="下箭头 4213"/>
          <p:cNvSpPr/>
          <p:nvPr/>
        </p:nvSpPr>
        <p:spPr>
          <a:xfrm>
            <a:off x="6172200" y="2743200"/>
            <a:ext cx="1214438" cy="423863"/>
          </a:xfrm>
          <a:prstGeom prst="downArrow">
            <a:avLst>
              <a:gd name="adj1" fmla="val 70722"/>
              <a:gd name="adj2" fmla="val 62745"/>
            </a:avLst>
          </a:prstGeom>
          <a:no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为什么</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4215" name="矩形 4214"/>
          <p:cNvSpPr/>
          <p:nvPr/>
        </p:nvSpPr>
        <p:spPr>
          <a:xfrm>
            <a:off x="4800600" y="3200400"/>
            <a:ext cx="3733800" cy="571500"/>
          </a:xfrm>
          <a:prstGeom prst="rect">
            <a:avLst/>
          </a:prstGeom>
          <a:noFill/>
          <a:ln w="9525" cap="flat" cmpd="sng">
            <a:solidFill>
              <a:srgbClr val="000000"/>
            </a:solidFill>
            <a:prstDash val="solid"/>
            <a:miter/>
            <a:headEnd type="none" w="med" len="med"/>
            <a:tailEnd type="none" w="med" len="med"/>
          </a:ln>
        </p:spPr>
        <p:txBody>
          <a:bodyPr lIns="137160" tIns="68580" rIns="137160" bIns="68580">
            <a:spAutoFit/>
          </a:bodyPr>
          <a:p>
            <a:pPr algn="ctr">
              <a:spcBef>
                <a:spcPct val="50000"/>
              </a:spcBef>
              <a:buFont typeface="Wingdings" panose="05000000000000000000" pitchFamily="2" charset="2"/>
            </a:pPr>
            <a:r>
              <a:rPr lang="zh-CN" altLang="en-US" sz="1400">
                <a:latin typeface="宋体" panose="02010600030101010101" pitchFamily="2" charset="-122"/>
              </a:rPr>
              <a:t>新品能不能卖出去还不清楚</a:t>
            </a:r>
            <a:r>
              <a:rPr lang="en-US" altLang="zh-CN" sz="1400">
                <a:latin typeface="宋体" panose="02010600030101010101" pitchFamily="2" charset="-122"/>
              </a:rPr>
              <a:t>,</a:t>
            </a:r>
            <a:r>
              <a:rPr lang="zh-CN" altLang="en-US" sz="1400">
                <a:latin typeface="宋体" panose="02010600030101010101" pitchFamily="2" charset="-122"/>
              </a:rPr>
              <a:t>想把库存的风险降到最低</a:t>
            </a:r>
            <a:endParaRPr lang="zh-CN" altLang="en-US" sz="1400">
              <a:latin typeface="宋体" panose="02010600030101010101" pitchFamily="2" charset="-122"/>
            </a:endParaRPr>
          </a:p>
        </p:txBody>
      </p:sp>
      <p:sp>
        <p:nvSpPr>
          <p:cNvPr id="4216" name="左箭头 4215"/>
          <p:cNvSpPr/>
          <p:nvPr/>
        </p:nvSpPr>
        <p:spPr>
          <a:xfrm>
            <a:off x="4038600" y="3200400"/>
            <a:ext cx="685800" cy="379413"/>
          </a:xfrm>
          <a:prstGeom prst="leftArrow">
            <a:avLst>
              <a:gd name="adj1" fmla="val 52648"/>
              <a:gd name="adj2" fmla="val 78142"/>
            </a:avLst>
          </a:prstGeom>
          <a:noFill/>
          <a:ln w="9525"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800">
                <a:latin typeface="Arial" panose="020B0604020202020204" pitchFamily="34" charset="0"/>
              </a:rPr>
              <a:t>为什么</a:t>
            </a:r>
            <a:endParaRPr lang="zh-CN" altLang="en-US" sz="800">
              <a:latin typeface="Arial" panose="020B0604020202020204" pitchFamily="34" charset="0"/>
            </a:endParaRPr>
          </a:p>
        </p:txBody>
      </p:sp>
      <p:sp>
        <p:nvSpPr>
          <p:cNvPr id="4217" name="爆炸形 1 4216"/>
          <p:cNvSpPr/>
          <p:nvPr/>
        </p:nvSpPr>
        <p:spPr>
          <a:xfrm>
            <a:off x="3810000" y="5638800"/>
            <a:ext cx="1447800" cy="917575"/>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800" b="1">
                <a:solidFill>
                  <a:srgbClr val="800000"/>
                </a:solidFill>
                <a:latin typeface="Arial" panose="020B0604020202020204" pitchFamily="34" charset="0"/>
                <a:ea typeface="黑体" panose="02010609060101010101" charset="-122"/>
              </a:rPr>
              <a:t>真因</a:t>
            </a:r>
            <a:endParaRPr lang="zh-CN" altLang="en-US" sz="1800" b="1">
              <a:solidFill>
                <a:srgbClr val="800000"/>
              </a:solidFill>
              <a:latin typeface="Arial" panose="020B0604020202020204" pitchFamily="34" charset="0"/>
              <a:ea typeface="黑体" panose="02010609060101010101" charset="-122"/>
            </a:endParaRPr>
          </a:p>
        </p:txBody>
      </p:sp>
      <p:sp>
        <p:nvSpPr>
          <p:cNvPr id="4218" name="笑脸 4217"/>
          <p:cNvSpPr/>
          <p:nvPr/>
        </p:nvSpPr>
        <p:spPr>
          <a:xfrm>
            <a:off x="5257800" y="5867400"/>
            <a:ext cx="609600" cy="587375"/>
          </a:xfrm>
          <a:prstGeom prst="smileyFace">
            <a:avLst>
              <a:gd name="adj" fmla="val 4653"/>
            </a:avLst>
          </a:prstGeom>
          <a:solidFill>
            <a:srgbClr val="FFFF00"/>
          </a:solidFill>
          <a:ln w="19050" cap="flat" cmpd="sng">
            <a:solidFill>
              <a:srgbClr val="969696"/>
            </a:solidFill>
            <a:prstDash val="solid"/>
            <a:headEnd type="none" w="med" len="med"/>
            <a:tailEnd type="none" w="med" len="med"/>
          </a:ln>
        </p:spPr>
        <p:txBody>
          <a:bodyPr lIns="137160" tIns="68580" rIns="137160" bIns="68580" anchor="ctr" anchorCtr="0">
            <a:spAutoFit/>
          </a:bodyPr>
          <a:p>
            <a:pPr algn="ctr">
              <a:spcBef>
                <a:spcPct val="50000"/>
              </a:spcBef>
            </a:pPr>
            <a:endParaRPr>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200"/>
                                        </p:tgtEl>
                                        <p:attrNameLst>
                                          <p:attrName>style.visibility</p:attrName>
                                        </p:attrNameLst>
                                      </p:cBhvr>
                                      <p:to>
                                        <p:strVal val="visible"/>
                                      </p:to>
                                    </p:set>
                                    <p:animEffect transition="in" filter="blinds(horizontal)">
                                      <p:cBhvr additive="base">
                                        <p:cTn id="7" dur="500"/>
                                        <p:tgtEl>
                                          <p:spTgt spid="42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201"/>
                                        </p:tgtEl>
                                        <p:attrNameLst>
                                          <p:attrName>style.visibility</p:attrName>
                                        </p:attrNameLst>
                                      </p:cBhvr>
                                      <p:to>
                                        <p:strVal val="visible"/>
                                      </p:to>
                                    </p:set>
                                    <p:animEffect transition="in" filter="blinds(horizontal)">
                                      <p:cBhvr additive="base">
                                        <p:cTn id="12" dur="500"/>
                                        <p:tgtEl>
                                          <p:spTgt spid="42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202"/>
                                        </p:tgtEl>
                                        <p:attrNameLst>
                                          <p:attrName>style.visibility</p:attrName>
                                        </p:attrNameLst>
                                      </p:cBhvr>
                                      <p:to>
                                        <p:strVal val="visible"/>
                                      </p:to>
                                    </p:set>
                                    <p:animEffect transition="in" filter="blinds(horizontal)">
                                      <p:cBhvr additive="base">
                                        <p:cTn id="17" dur="500"/>
                                        <p:tgtEl>
                                          <p:spTgt spid="4202"/>
                                        </p:tgtEl>
                                      </p:cBhvr>
                                    </p:animEffect>
                                  </p:childTnLst>
                                </p:cTn>
                              </p:par>
                            </p:childTnLst>
                          </p:cTn>
                        </p:par>
                        <p:par>
                          <p:cTn id="18" fill="hold">
                            <p:stCondLst>
                              <p:cond delay="500"/>
                            </p:stCondLst>
                            <p:childTnLst>
                              <p:par>
                                <p:cTn id="19" presetID="3" presetClass="entr" presetSubtype="10" fill="hold" grpId="3" nodeType="afterEffect">
                                  <p:childTnLst>
                                    <p:set>
                                      <p:cBhvr additive="base">
                                        <p:cTn id="20" dur="1" fill="hold">
                                          <p:stCondLst>
                                            <p:cond delay="0"/>
                                          </p:stCondLst>
                                        </p:cTn>
                                        <p:tgtEl>
                                          <p:spTgt spid="4203"/>
                                        </p:tgtEl>
                                        <p:attrNameLst>
                                          <p:attrName>style.visibility</p:attrName>
                                        </p:attrNameLst>
                                      </p:cBhvr>
                                      <p:to>
                                        <p:strVal val="visible"/>
                                      </p:to>
                                    </p:set>
                                    <p:animEffect transition="in" filter="blinds(horizontal)">
                                      <p:cBhvr additive="base">
                                        <p:cTn id="21" dur="500"/>
                                        <p:tgtEl>
                                          <p:spTgt spid="420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4" nodeType="clickEffect">
                                  <p:childTnLst>
                                    <p:set>
                                      <p:cBhvr additive="base">
                                        <p:cTn id="25" dur="1" fill="hold">
                                          <p:stCondLst>
                                            <p:cond delay="0"/>
                                          </p:stCondLst>
                                        </p:cTn>
                                        <p:tgtEl>
                                          <p:spTgt spid="4204"/>
                                        </p:tgtEl>
                                        <p:attrNameLst>
                                          <p:attrName>style.visibility</p:attrName>
                                        </p:attrNameLst>
                                      </p:cBhvr>
                                      <p:to>
                                        <p:strVal val="visible"/>
                                      </p:to>
                                    </p:set>
                                    <p:animEffect transition="in" filter="blinds(horizontal)">
                                      <p:cBhvr additive="base">
                                        <p:cTn id="26" dur="500"/>
                                        <p:tgtEl>
                                          <p:spTgt spid="4204"/>
                                        </p:tgtEl>
                                      </p:cBhvr>
                                    </p:animEffect>
                                  </p:childTnLst>
                                </p:cTn>
                              </p:par>
                            </p:childTnLst>
                          </p:cTn>
                        </p:par>
                        <p:par>
                          <p:cTn id="27" fill="hold">
                            <p:stCondLst>
                              <p:cond delay="500"/>
                            </p:stCondLst>
                            <p:childTnLst>
                              <p:par>
                                <p:cTn id="28" presetID="3" presetClass="entr" presetSubtype="10" fill="hold" grpId="5" nodeType="afterEffect">
                                  <p:childTnLst>
                                    <p:set>
                                      <p:cBhvr additive="base">
                                        <p:cTn id="29" dur="1" fill="hold">
                                          <p:stCondLst>
                                            <p:cond delay="0"/>
                                          </p:stCondLst>
                                        </p:cTn>
                                        <p:tgtEl>
                                          <p:spTgt spid="4205"/>
                                        </p:tgtEl>
                                        <p:attrNameLst>
                                          <p:attrName>style.visibility</p:attrName>
                                        </p:attrNameLst>
                                      </p:cBhvr>
                                      <p:to>
                                        <p:strVal val="visible"/>
                                      </p:to>
                                    </p:set>
                                    <p:animEffect transition="in" filter="blinds(horizontal)">
                                      <p:cBhvr additive="base">
                                        <p:cTn id="30" dur="500"/>
                                        <p:tgtEl>
                                          <p:spTgt spid="420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6" nodeType="clickEffect">
                                  <p:childTnLst>
                                    <p:set>
                                      <p:cBhvr additive="base">
                                        <p:cTn id="34" dur="1" fill="hold">
                                          <p:stCondLst>
                                            <p:cond delay="0"/>
                                          </p:stCondLst>
                                        </p:cTn>
                                        <p:tgtEl>
                                          <p:spTgt spid="4206"/>
                                        </p:tgtEl>
                                        <p:attrNameLst>
                                          <p:attrName>style.visibility</p:attrName>
                                        </p:attrNameLst>
                                      </p:cBhvr>
                                      <p:to>
                                        <p:strVal val="visible"/>
                                      </p:to>
                                    </p:set>
                                    <p:animEffect transition="in" filter="blinds(horizontal)">
                                      <p:cBhvr additive="base">
                                        <p:cTn id="35" dur="500"/>
                                        <p:tgtEl>
                                          <p:spTgt spid="4206"/>
                                        </p:tgtEl>
                                      </p:cBhvr>
                                    </p:animEffect>
                                  </p:childTnLst>
                                </p:cTn>
                              </p:par>
                            </p:childTnLst>
                          </p:cTn>
                        </p:par>
                        <p:par>
                          <p:cTn id="36" fill="hold">
                            <p:stCondLst>
                              <p:cond delay="500"/>
                            </p:stCondLst>
                            <p:childTnLst>
                              <p:par>
                                <p:cTn id="37" presetID="3" presetClass="entr" presetSubtype="10" fill="hold" grpId="7" nodeType="afterEffect">
                                  <p:childTnLst>
                                    <p:set>
                                      <p:cBhvr additive="base">
                                        <p:cTn id="38" dur="1" fill="hold">
                                          <p:stCondLst>
                                            <p:cond delay="0"/>
                                          </p:stCondLst>
                                        </p:cTn>
                                        <p:tgtEl>
                                          <p:spTgt spid="4207"/>
                                        </p:tgtEl>
                                        <p:attrNameLst>
                                          <p:attrName>style.visibility</p:attrName>
                                        </p:attrNameLst>
                                      </p:cBhvr>
                                      <p:to>
                                        <p:strVal val="visible"/>
                                      </p:to>
                                    </p:set>
                                    <p:animEffect transition="in" filter="blinds(horizontal)">
                                      <p:cBhvr additive="base">
                                        <p:cTn id="39" dur="500"/>
                                        <p:tgtEl>
                                          <p:spTgt spid="420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8" nodeType="clickEffect">
                                  <p:childTnLst>
                                    <p:set>
                                      <p:cBhvr additive="base">
                                        <p:cTn id="43" dur="1" fill="hold">
                                          <p:stCondLst>
                                            <p:cond delay="0"/>
                                          </p:stCondLst>
                                        </p:cTn>
                                        <p:tgtEl>
                                          <p:spTgt spid="4208"/>
                                        </p:tgtEl>
                                        <p:attrNameLst>
                                          <p:attrName>style.visibility</p:attrName>
                                        </p:attrNameLst>
                                      </p:cBhvr>
                                      <p:to>
                                        <p:strVal val="visible"/>
                                      </p:to>
                                    </p:set>
                                    <p:animEffect transition="in" filter="blinds(horizontal)">
                                      <p:cBhvr additive="base">
                                        <p:cTn id="44" dur="500"/>
                                        <p:tgtEl>
                                          <p:spTgt spid="4208"/>
                                        </p:tgtEl>
                                      </p:cBhvr>
                                    </p:animEffect>
                                  </p:childTnLst>
                                </p:cTn>
                              </p:par>
                            </p:childTnLst>
                          </p:cTn>
                        </p:par>
                        <p:par>
                          <p:cTn id="45" fill="hold">
                            <p:stCondLst>
                              <p:cond delay="500"/>
                            </p:stCondLst>
                            <p:childTnLst>
                              <p:par>
                                <p:cTn id="46" presetID="3" presetClass="entr" presetSubtype="10" fill="hold" grpId="9" nodeType="afterEffect">
                                  <p:childTnLst>
                                    <p:set>
                                      <p:cBhvr additive="base">
                                        <p:cTn id="47" dur="1" fill="hold">
                                          <p:stCondLst>
                                            <p:cond delay="0"/>
                                          </p:stCondLst>
                                        </p:cTn>
                                        <p:tgtEl>
                                          <p:spTgt spid="4209"/>
                                        </p:tgtEl>
                                        <p:attrNameLst>
                                          <p:attrName>style.visibility</p:attrName>
                                        </p:attrNameLst>
                                      </p:cBhvr>
                                      <p:to>
                                        <p:strVal val="visible"/>
                                      </p:to>
                                    </p:set>
                                    <p:animEffect transition="in" filter="blinds(horizontal)">
                                      <p:cBhvr additive="base">
                                        <p:cTn id="48" dur="500"/>
                                        <p:tgtEl>
                                          <p:spTgt spid="420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10" nodeType="clickEffect">
                                  <p:childTnLst>
                                    <p:set>
                                      <p:cBhvr additive="base">
                                        <p:cTn id="52" dur="1" fill="hold">
                                          <p:stCondLst>
                                            <p:cond delay="0"/>
                                          </p:stCondLst>
                                        </p:cTn>
                                        <p:tgtEl>
                                          <p:spTgt spid="4210"/>
                                        </p:tgtEl>
                                        <p:attrNameLst>
                                          <p:attrName>style.visibility</p:attrName>
                                        </p:attrNameLst>
                                      </p:cBhvr>
                                      <p:to>
                                        <p:strVal val="visible"/>
                                      </p:to>
                                    </p:set>
                                    <p:animEffect transition="in" filter="blinds(horizontal)">
                                      <p:cBhvr additive="base">
                                        <p:cTn id="53" dur="500"/>
                                        <p:tgtEl>
                                          <p:spTgt spid="4210"/>
                                        </p:tgtEl>
                                      </p:cBhvr>
                                    </p:animEffect>
                                  </p:childTnLst>
                                </p:cTn>
                              </p:par>
                            </p:childTnLst>
                          </p:cTn>
                        </p:par>
                        <p:par>
                          <p:cTn id="54" fill="hold">
                            <p:stCondLst>
                              <p:cond delay="500"/>
                            </p:stCondLst>
                            <p:childTnLst>
                              <p:par>
                                <p:cTn id="55" presetID="3" presetClass="entr" presetSubtype="10" fill="hold" grpId="11" nodeType="afterEffect">
                                  <p:childTnLst>
                                    <p:set>
                                      <p:cBhvr additive="base">
                                        <p:cTn id="56" dur="1" fill="hold">
                                          <p:stCondLst>
                                            <p:cond delay="0"/>
                                          </p:stCondLst>
                                        </p:cTn>
                                        <p:tgtEl>
                                          <p:spTgt spid="4211"/>
                                        </p:tgtEl>
                                        <p:attrNameLst>
                                          <p:attrName>style.visibility</p:attrName>
                                        </p:attrNameLst>
                                      </p:cBhvr>
                                      <p:to>
                                        <p:strVal val="visible"/>
                                      </p:to>
                                    </p:set>
                                    <p:animEffect transition="in" filter="blinds(horizontal)">
                                      <p:cBhvr additive="base">
                                        <p:cTn id="57" dur="500"/>
                                        <p:tgtEl>
                                          <p:spTgt spid="42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12" nodeType="clickEffect">
                                  <p:childTnLst>
                                    <p:set>
                                      <p:cBhvr additive="base">
                                        <p:cTn id="61" dur="1" fill="hold">
                                          <p:stCondLst>
                                            <p:cond delay="0"/>
                                          </p:stCondLst>
                                        </p:cTn>
                                        <p:tgtEl>
                                          <p:spTgt spid="4212"/>
                                        </p:tgtEl>
                                        <p:attrNameLst>
                                          <p:attrName>style.visibility</p:attrName>
                                        </p:attrNameLst>
                                      </p:cBhvr>
                                      <p:to>
                                        <p:strVal val="visible"/>
                                      </p:to>
                                    </p:set>
                                    <p:animEffect transition="in" filter="blinds(horizontal)">
                                      <p:cBhvr additive="base">
                                        <p:cTn id="62" dur="500"/>
                                        <p:tgtEl>
                                          <p:spTgt spid="4212"/>
                                        </p:tgtEl>
                                      </p:cBhvr>
                                    </p:animEffect>
                                  </p:childTnLst>
                                </p:cTn>
                              </p:par>
                            </p:childTnLst>
                          </p:cTn>
                        </p:par>
                        <p:par>
                          <p:cTn id="63" fill="hold">
                            <p:stCondLst>
                              <p:cond delay="500"/>
                            </p:stCondLst>
                            <p:childTnLst>
                              <p:par>
                                <p:cTn id="64" presetID="3" presetClass="entr" presetSubtype="10" fill="hold" grpId="13" nodeType="afterEffect">
                                  <p:childTnLst>
                                    <p:set>
                                      <p:cBhvr additive="base">
                                        <p:cTn id="65" dur="1" fill="hold">
                                          <p:stCondLst>
                                            <p:cond delay="0"/>
                                          </p:stCondLst>
                                        </p:cTn>
                                        <p:tgtEl>
                                          <p:spTgt spid="4213"/>
                                        </p:tgtEl>
                                        <p:attrNameLst>
                                          <p:attrName>style.visibility</p:attrName>
                                        </p:attrNameLst>
                                      </p:cBhvr>
                                      <p:to>
                                        <p:strVal val="visible"/>
                                      </p:to>
                                    </p:set>
                                    <p:animEffect transition="in" filter="blinds(horizontal)">
                                      <p:cBhvr additive="base">
                                        <p:cTn id="66" dur="500"/>
                                        <p:tgtEl>
                                          <p:spTgt spid="421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14" nodeType="clickEffect">
                                  <p:childTnLst>
                                    <p:set>
                                      <p:cBhvr additive="base">
                                        <p:cTn id="70" dur="1" fill="hold">
                                          <p:stCondLst>
                                            <p:cond delay="0"/>
                                          </p:stCondLst>
                                        </p:cTn>
                                        <p:tgtEl>
                                          <p:spTgt spid="4214"/>
                                        </p:tgtEl>
                                        <p:attrNameLst>
                                          <p:attrName>style.visibility</p:attrName>
                                        </p:attrNameLst>
                                      </p:cBhvr>
                                      <p:to>
                                        <p:strVal val="visible"/>
                                      </p:to>
                                    </p:set>
                                    <p:animEffect transition="in" filter="blinds(horizontal)">
                                      <p:cBhvr additive="base">
                                        <p:cTn id="71" dur="500"/>
                                        <p:tgtEl>
                                          <p:spTgt spid="4214"/>
                                        </p:tgtEl>
                                      </p:cBhvr>
                                    </p:animEffect>
                                  </p:childTnLst>
                                </p:cTn>
                              </p:par>
                            </p:childTnLst>
                          </p:cTn>
                        </p:par>
                        <p:par>
                          <p:cTn id="72" fill="hold">
                            <p:stCondLst>
                              <p:cond delay="500"/>
                            </p:stCondLst>
                            <p:childTnLst>
                              <p:par>
                                <p:cTn id="73" presetID="3" presetClass="entr" presetSubtype="10" fill="hold" grpId="15" nodeType="afterEffect">
                                  <p:childTnLst>
                                    <p:set>
                                      <p:cBhvr additive="base">
                                        <p:cTn id="74" dur="1" fill="hold">
                                          <p:stCondLst>
                                            <p:cond delay="0"/>
                                          </p:stCondLst>
                                        </p:cTn>
                                        <p:tgtEl>
                                          <p:spTgt spid="4215"/>
                                        </p:tgtEl>
                                        <p:attrNameLst>
                                          <p:attrName>style.visibility</p:attrName>
                                        </p:attrNameLst>
                                      </p:cBhvr>
                                      <p:to>
                                        <p:strVal val="visible"/>
                                      </p:to>
                                    </p:set>
                                    <p:animEffect transition="in" filter="blinds(horizontal)">
                                      <p:cBhvr additive="base">
                                        <p:cTn id="75" dur="500"/>
                                        <p:tgtEl>
                                          <p:spTgt spid="4215"/>
                                        </p:tgtEl>
                                      </p:cBhvr>
                                    </p:animEffect>
                                  </p:childTnLst>
                                </p:cTn>
                              </p:par>
                            </p:childTnLst>
                          </p:cTn>
                        </p:par>
                        <p:par>
                          <p:cTn id="76" fill="hold">
                            <p:stCondLst>
                              <p:cond delay="1000"/>
                            </p:stCondLst>
                            <p:childTnLst>
                              <p:par>
                                <p:cTn id="77" presetID="3" presetClass="entr" presetSubtype="10" fill="hold" grpId="16" nodeType="afterEffect">
                                  <p:childTnLst>
                                    <p:set>
                                      <p:cBhvr additive="base">
                                        <p:cTn id="78" dur="1" fill="hold">
                                          <p:stCondLst>
                                            <p:cond delay="0"/>
                                          </p:stCondLst>
                                        </p:cTn>
                                        <p:tgtEl>
                                          <p:spTgt spid="4216"/>
                                        </p:tgtEl>
                                        <p:attrNameLst>
                                          <p:attrName>style.visibility</p:attrName>
                                        </p:attrNameLst>
                                      </p:cBhvr>
                                      <p:to>
                                        <p:strVal val="visible"/>
                                      </p:to>
                                    </p:set>
                                    <p:animEffect transition="in" filter="blinds(horizontal)">
                                      <p:cBhvr additive="base">
                                        <p:cTn id="79" dur="500"/>
                                        <p:tgtEl>
                                          <p:spTgt spid="4216"/>
                                        </p:tgtEl>
                                      </p:cBhvr>
                                    </p:animEffect>
                                  </p:childTnLst>
                                </p:cTn>
                              </p:par>
                            </p:childTnLst>
                          </p:cTn>
                        </p:par>
                        <p:par>
                          <p:cTn id="80" fill="hold">
                            <p:stCondLst>
                              <p:cond delay="1500"/>
                            </p:stCondLst>
                            <p:childTnLst>
                              <p:par>
                                <p:cTn id="81" presetID="23" presetClass="entr" presetSubtype="16" fill="hold" grpId="17" nodeType="afterEffect">
                                  <p:childTnLst>
                                    <p:set>
                                      <p:cBhvr additive="base">
                                        <p:cTn id="82" dur="1" fill="hold">
                                          <p:stCondLst>
                                            <p:cond delay="0"/>
                                          </p:stCondLst>
                                        </p:cTn>
                                        <p:tgtEl>
                                          <p:spTgt spid="4217"/>
                                        </p:tgtEl>
                                        <p:attrNameLst>
                                          <p:attrName>style.visibility</p:attrName>
                                        </p:attrNameLst>
                                      </p:cBhvr>
                                      <p:to>
                                        <p:strVal val="visible"/>
                                      </p:to>
                                    </p:set>
                                    <p:anim calcmode="lin" valueType="num">
                                      <p:cBhvr additive="base">
                                        <p:cTn id="83" dur="500" fill="hold"/>
                                        <p:tgtEl>
                                          <p:spTgt spid="4217"/>
                                        </p:tgtEl>
                                        <p:attrNameLst>
                                          <p:attrName>ppt_w</p:attrName>
                                        </p:attrNameLst>
                                      </p:cBhvr>
                                      <p:tavLst>
                                        <p:tav tm="0">
                                          <p:val>
                                            <p:fltVal val="0.000000"/>
                                          </p:val>
                                        </p:tav>
                                        <p:tav tm="100000">
                                          <p:val>
                                            <p:strVal val="#ppt_w"/>
                                          </p:val>
                                        </p:tav>
                                      </p:tavLst>
                                    </p:anim>
                                    <p:anim calcmode="lin" valueType="num">
                                      <p:cBhvr additive="base">
                                        <p:cTn id="84" dur="500" fill="hold"/>
                                        <p:tgtEl>
                                          <p:spTgt spid="4217"/>
                                        </p:tgtEl>
                                        <p:attrNameLst>
                                          <p:attrName>ppt_h</p:attrName>
                                        </p:attrNameLst>
                                      </p:cBhvr>
                                      <p:tavLst>
                                        <p:tav tm="0">
                                          <p:val>
                                            <p:fltVal val="0.000000"/>
                                          </p:val>
                                        </p:tav>
                                        <p:tav tm="100000">
                                          <p:val>
                                            <p:strVal val="#ppt_h"/>
                                          </p:val>
                                        </p:tav>
                                      </p:tavLst>
                                    </p:anim>
                                  </p:childTnLst>
                                </p:cTn>
                              </p:par>
                            </p:childTnLst>
                          </p:cTn>
                        </p:par>
                        <p:par>
                          <p:cTn id="85" fill="hold">
                            <p:stCondLst>
                              <p:cond delay="2000"/>
                            </p:stCondLst>
                            <p:childTnLst>
                              <p:par>
                                <p:cTn id="86" presetID="2" presetClass="entr" presetSubtype="8" fill="hold" grpId="18" nodeType="afterEffect">
                                  <p:childTnLst>
                                    <p:set>
                                      <p:cBhvr additive="base">
                                        <p:cTn id="87" dur="1" fill="hold">
                                          <p:stCondLst>
                                            <p:cond delay="0"/>
                                          </p:stCondLst>
                                        </p:cTn>
                                        <p:tgtEl>
                                          <p:spTgt spid="4218"/>
                                        </p:tgtEl>
                                        <p:attrNameLst>
                                          <p:attrName>style.visibility</p:attrName>
                                        </p:attrNameLst>
                                      </p:cBhvr>
                                      <p:to>
                                        <p:strVal val="visible"/>
                                      </p:to>
                                    </p:set>
                                    <p:anim calcmode="lin" valueType="num">
                                      <p:cBhvr additive="base">
                                        <p:cTn id="88" dur="500" fill="hold"/>
                                        <p:tgtEl>
                                          <p:spTgt spid="4218"/>
                                        </p:tgtEl>
                                        <p:attrNameLst>
                                          <p:attrName>ppt_x</p:attrName>
                                        </p:attrNameLst>
                                      </p:cBhvr>
                                      <p:tavLst>
                                        <p:tav tm="0">
                                          <p:val>
                                            <p:strVal val="0-#ppt_w/2"/>
                                          </p:val>
                                        </p:tav>
                                        <p:tav tm="100000">
                                          <p:val>
                                            <p:strVal val="#ppt_x"/>
                                          </p:val>
                                        </p:tav>
                                      </p:tavLst>
                                    </p:anim>
                                    <p:anim calcmode="lin" valueType="num">
                                      <p:cBhvr additive="base">
                                        <p:cTn id="89" dur="500" fill="hold"/>
                                        <p:tgtEl>
                                          <p:spTgt spid="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 grpId="0" animBg="1"/>
      <p:bldP spid="4201" grpId="1" animBg="1"/>
      <p:bldP spid="4202" grpId="2" animBg="1"/>
      <p:bldP spid="4203" grpId="3" animBg="1"/>
      <p:bldP spid="4204" grpId="4" animBg="1"/>
      <p:bldP spid="4205" grpId="5" animBg="1"/>
      <p:bldP spid="4206" grpId="6" animBg="1"/>
      <p:bldP spid="4207" grpId="7" animBg="1"/>
      <p:bldP spid="4208" grpId="8" animBg="1"/>
      <p:bldP spid="4209" grpId="9" animBg="1"/>
      <p:bldP spid="4210" grpId="10" animBg="1"/>
      <p:bldP spid="4211" grpId="11" animBg="1"/>
      <p:bldP spid="4212" grpId="12" animBg="1"/>
      <p:bldP spid="4213" grpId="13" animBg="1"/>
      <p:bldP spid="4214" grpId="14" animBg="1"/>
      <p:bldP spid="4215" grpId="15" animBg="1"/>
      <p:bldP spid="4216" grpId="16" animBg="1"/>
      <p:bldP spid="4217" grpId="17" animBg="1"/>
      <p:bldP spid="4218" grpId="18"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1" name="矩形 4220"/>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222" name="矩形 4221"/>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223" name="矩形 4222"/>
          <p:cNvSpPr/>
          <p:nvPr/>
        </p:nvSpPr>
        <p:spPr>
          <a:xfrm>
            <a:off x="457200" y="1016000"/>
            <a:ext cx="1885950" cy="411163"/>
          </a:xfrm>
          <a:prstGeom prst="rect">
            <a:avLst/>
          </a:prstGeom>
          <a:noFill/>
          <a:ln w="38100">
            <a:noFill/>
          </a:ln>
        </p:spPr>
        <p:txBody>
          <a:bodyPr wrap="none" lIns="137160" tIns="68580" rIns="137160" bIns="68580" anchor="t" anchorCtr="0">
            <a:spAutoFit/>
          </a:bodyPr>
          <a:p>
            <a:pPr>
              <a:spcBef>
                <a:spcPct val="50000"/>
              </a:spcBef>
            </a:pPr>
            <a:r>
              <a:rPr lang="zh-CN" altLang="en-US" sz="1800" b="1" u="sng">
                <a:solidFill>
                  <a:srgbClr val="333300"/>
                </a:solidFill>
                <a:latin typeface="黑体" panose="02010609060101010101" charset="-122"/>
                <a:ea typeface="黑体" panose="02010609060101010101" charset="-122"/>
              </a:rPr>
              <a:t>把握真因 小节 </a:t>
            </a:r>
            <a:endParaRPr lang="zh-CN" altLang="en-US" sz="1800" b="1" u="sng">
              <a:solidFill>
                <a:srgbClr val="333300"/>
              </a:solidFill>
              <a:latin typeface="黑体" panose="02010609060101010101" charset="-122"/>
              <a:ea typeface="黑体" panose="02010609060101010101" charset="-122"/>
            </a:endParaRPr>
          </a:p>
        </p:txBody>
      </p:sp>
      <p:sp>
        <p:nvSpPr>
          <p:cNvPr id="4224" name="矩形 4223"/>
          <p:cNvSpPr/>
          <p:nvPr/>
        </p:nvSpPr>
        <p:spPr>
          <a:xfrm>
            <a:off x="533400" y="1524000"/>
            <a:ext cx="7543800" cy="1236663"/>
          </a:xfrm>
          <a:prstGeom prst="rect">
            <a:avLst/>
          </a:prstGeom>
          <a:solidFill>
            <a:srgbClr val="EAEAEA"/>
          </a:solidFill>
          <a:ln w="19050">
            <a:noFill/>
          </a:ln>
          <a:effectLst>
            <a:outerShdw dist="107763" dir="2699999" algn="ctr" rotWithShape="0">
              <a:srgbClr val="6699FF"/>
            </a:outerShdw>
          </a:effectLst>
        </p:spPr>
        <p:txBody>
          <a:bodyPr lIns="137160" tIns="68580" rIns="137160" bIns="68580">
            <a:spAutoFit/>
          </a:bodyPr>
          <a:p>
            <a:pPr marL="457200" indent="-457200">
              <a:spcBef>
                <a:spcPct val="50000"/>
              </a:spcBef>
              <a:buChar char="•"/>
            </a:pPr>
            <a:r>
              <a:rPr lang="zh-CN" altLang="en-US" sz="1800">
                <a:latin typeface="Arial" panose="020B0604020202020204" pitchFamily="34" charset="0"/>
                <a:ea typeface="黑体" panose="02010609060101010101" charset="-122"/>
              </a:rPr>
              <a:t>抛弃先入为主的观念</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多方面思考原因</a:t>
            </a:r>
            <a:endParaRPr lang="zh-CN" altLang="en-US" sz="1800">
              <a:latin typeface="Arial" panose="020B0604020202020204" pitchFamily="34" charset="0"/>
              <a:ea typeface="黑体" panose="02010609060101010101" charset="-122"/>
            </a:endParaRPr>
          </a:p>
          <a:p>
            <a:pPr marL="457200" indent="-457200">
              <a:spcBef>
                <a:spcPct val="50000"/>
              </a:spcBef>
              <a:buChar char="•"/>
            </a:pPr>
            <a:r>
              <a:rPr lang="zh-CN" altLang="en-US" sz="1800">
                <a:latin typeface="Arial" panose="020B0604020202020204" pitchFamily="34" charset="0"/>
                <a:ea typeface="黑体" panose="02010609060101010101" charset="-122"/>
              </a:rPr>
              <a:t>现地现物的确认事实</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活用经验和感觉</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反复追问“为什么”</a:t>
            </a:r>
            <a:endParaRPr lang="zh-CN" altLang="en-US" sz="1800">
              <a:latin typeface="Arial" panose="020B0604020202020204" pitchFamily="34" charset="0"/>
              <a:ea typeface="黑体" panose="02010609060101010101" charset="-122"/>
            </a:endParaRPr>
          </a:p>
          <a:p>
            <a:pPr marL="457200" indent="-457200">
              <a:spcBef>
                <a:spcPct val="50000"/>
              </a:spcBef>
              <a:buNone/>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把握真因   </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真正的原因</a:t>
            </a:r>
            <a:r>
              <a:rPr lang="en-US" altLang="zh-CN" sz="14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4225" name="矩形 4224"/>
          <p:cNvSpPr/>
          <p:nvPr/>
        </p:nvSpPr>
        <p:spPr>
          <a:xfrm>
            <a:off x="533400" y="3733800"/>
            <a:ext cx="7620000" cy="1668463"/>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None/>
            </a:pPr>
            <a:r>
              <a:rPr lang="zh-CN" altLang="en-US" sz="1800" b="1">
                <a:latin typeface="宋体" panose="02010600030101010101" pitchFamily="2" charset="-122"/>
              </a:rPr>
              <a:t>注意事项</a:t>
            </a:r>
            <a:r>
              <a:rPr lang="en-US" altLang="zh-CN" sz="1800" b="1">
                <a:latin typeface="宋体" panose="02010600030101010101" pitchFamily="2" charset="-122"/>
              </a:rPr>
              <a:t>: </a:t>
            </a:r>
            <a:endParaRPr lang="en-US" altLang="zh-CN" sz="1800" b="1">
              <a:latin typeface="宋体" panose="02010600030101010101" pitchFamily="2" charset="-122"/>
            </a:endParaRPr>
          </a:p>
          <a:p>
            <a:pPr>
              <a:spcBef>
                <a:spcPct val="50000"/>
              </a:spcBef>
              <a:buFont typeface="Wingdings" panose="05000000000000000000" pitchFamily="2" charset="2"/>
              <a:buChar char="§"/>
            </a:pPr>
            <a:r>
              <a:rPr lang="en-US" altLang="zh-CN" sz="1800" b="1">
                <a:latin typeface="宋体" panose="02010600030101010101" pitchFamily="2" charset="-122"/>
              </a:rPr>
              <a:t> </a:t>
            </a:r>
            <a:r>
              <a:rPr lang="zh-CN" altLang="en-US" sz="1800" b="1">
                <a:latin typeface="宋体" panose="02010600030101010101" pitchFamily="2" charset="-122"/>
              </a:rPr>
              <a:t>将状况影象化</a:t>
            </a:r>
            <a:r>
              <a:rPr lang="en-US" altLang="zh-CN" sz="1800" b="1">
                <a:latin typeface="宋体" panose="02010600030101010101" pitchFamily="2" charset="-122"/>
              </a:rPr>
              <a:t>,</a:t>
            </a:r>
            <a:r>
              <a:rPr lang="zh-CN" altLang="en-US" sz="1800" b="1">
                <a:latin typeface="宋体" panose="02010600030101010101" pitchFamily="2" charset="-122"/>
              </a:rPr>
              <a:t>筛选出所有的可能原因 </a:t>
            </a:r>
            <a:endParaRPr lang="zh-CN" altLang="en-US" sz="1800" b="1">
              <a:latin typeface="宋体" panose="02010600030101010101" pitchFamily="2" charset="-122"/>
            </a:endParaRPr>
          </a:p>
          <a:p>
            <a:pPr>
              <a:spcBef>
                <a:spcPct val="50000"/>
              </a:spcBef>
              <a:buFont typeface="Wingdings" panose="05000000000000000000" pitchFamily="2" charset="2"/>
              <a:buChar char="§"/>
            </a:pPr>
            <a:r>
              <a:rPr lang="zh-CN" altLang="en-US" sz="1800" b="1">
                <a:latin typeface="宋体" panose="02010600030101010101" pitchFamily="2" charset="-122"/>
              </a:rPr>
              <a:t> 现地现物的进行分析</a:t>
            </a:r>
            <a:r>
              <a:rPr lang="en-US" altLang="zh-CN" sz="1800" b="1">
                <a:latin typeface="宋体" panose="02010600030101010101" pitchFamily="2" charset="-122"/>
              </a:rPr>
              <a:t>,</a:t>
            </a:r>
            <a:r>
              <a:rPr lang="zh-CN" altLang="en-US" sz="1800" b="1">
                <a:latin typeface="宋体" panose="02010600030101010101" pitchFamily="2" charset="-122"/>
              </a:rPr>
              <a:t>筛选</a:t>
            </a:r>
            <a:endParaRPr lang="zh-CN" altLang="en-US" sz="1800" b="1">
              <a:latin typeface="宋体" panose="02010600030101010101" pitchFamily="2" charset="-122"/>
            </a:endParaRPr>
          </a:p>
          <a:p>
            <a:pPr>
              <a:spcBef>
                <a:spcPct val="50000"/>
              </a:spcBef>
              <a:buFont typeface="Wingdings" panose="05000000000000000000" pitchFamily="2" charset="2"/>
              <a:buChar char="§"/>
            </a:pPr>
            <a:r>
              <a:rPr lang="zh-CN" altLang="en-US" sz="1800" b="1">
                <a:latin typeface="宋体" panose="02010600030101010101" pitchFamily="2" charset="-122"/>
              </a:rPr>
              <a:t> 总结归纳真因</a:t>
            </a:r>
            <a:r>
              <a:rPr lang="en-US" altLang="zh-CN" sz="1800" b="1">
                <a:latin typeface="宋体" panose="02010600030101010101" pitchFamily="2" charset="-122"/>
              </a:rPr>
              <a:t>,</a:t>
            </a:r>
            <a:r>
              <a:rPr lang="zh-CN" altLang="en-US" sz="1800" b="1">
                <a:latin typeface="宋体" panose="02010600030101010101" pitchFamily="2" charset="-122"/>
              </a:rPr>
              <a:t>尽量详细</a:t>
            </a:r>
            <a:r>
              <a:rPr lang="en-US" altLang="zh-CN" sz="1800" b="1">
                <a:latin typeface="宋体" panose="02010600030101010101" pitchFamily="2" charset="-122"/>
              </a:rPr>
              <a:t>, </a:t>
            </a:r>
            <a:r>
              <a:rPr lang="zh-CN" altLang="en-US" sz="1800" b="1">
                <a:latin typeface="宋体" panose="02010600030101010101" pitchFamily="2" charset="-122"/>
              </a:rPr>
              <a:t>并且少而精炼</a:t>
            </a:r>
            <a:endParaRPr lang="zh-CN" altLang="en-US" sz="18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4225"/>
                                        </p:tgtEl>
                                        <p:attrNameLst>
                                          <p:attrName>style.visibility</p:attrName>
                                        </p:attrNameLst>
                                      </p:cBhvr>
                                      <p:to>
                                        <p:strVal val="visible"/>
                                      </p:to>
                                    </p:set>
                                    <p:anim calcmode="lin" valueType="num">
                                      <p:cBhvr additive="base">
                                        <p:cTn id="7" dur="500" fill="hold"/>
                                        <p:tgtEl>
                                          <p:spTgt spid="4225"/>
                                        </p:tgtEl>
                                        <p:attrNameLst>
                                          <p:attrName>ppt_x</p:attrName>
                                        </p:attrNameLst>
                                      </p:cBhvr>
                                      <p:tavLst>
                                        <p:tav tm="0">
                                          <p:val>
                                            <p:strVal val="0-#ppt_w/2"/>
                                          </p:val>
                                        </p:tav>
                                        <p:tav tm="100000">
                                          <p:val>
                                            <p:strVal val="#ppt_x"/>
                                          </p:val>
                                        </p:tav>
                                      </p:tavLst>
                                    </p:anim>
                                    <p:anim calcmode="lin" valueType="num">
                                      <p:cBhvr additive="base">
                                        <p:cTn id="8" dur="500" fill="hold"/>
                                        <p:tgtEl>
                                          <p:spTgt spid="4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8" name="矩形 4227"/>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229" name="矩形 4228"/>
          <p:cNvSpPr/>
          <p:nvPr/>
        </p:nvSpPr>
        <p:spPr>
          <a:xfrm>
            <a:off x="304800" y="838200"/>
            <a:ext cx="2192338" cy="441325"/>
          </a:xfrm>
          <a:prstGeom prst="rect">
            <a:avLst/>
          </a:prstGeom>
          <a:noFill/>
          <a:ln w="38100">
            <a:noFill/>
          </a:ln>
        </p:spPr>
        <p:txBody>
          <a:bodyPr wrap="none" lIns="137160" tIns="68580" rIns="137160" bIns="68580" anchor="t" anchorCtr="0">
            <a:spAutoFit/>
          </a:bodyPr>
          <a:p>
            <a:pP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5.</a:t>
            </a:r>
            <a:r>
              <a:rPr lang="zh-CN" altLang="en-US" b="1">
                <a:solidFill>
                  <a:srgbClr val="333300"/>
                </a:solidFill>
                <a:latin typeface="黑体" panose="02010609060101010101" charset="-122"/>
                <a:ea typeface="黑体" panose="02010609060101010101" charset="-122"/>
              </a:rPr>
              <a:t>制定对策 </a:t>
            </a:r>
            <a:endParaRPr lang="zh-CN" altLang="en-US" b="1">
              <a:solidFill>
                <a:srgbClr val="333300"/>
              </a:solidFill>
              <a:latin typeface="黑体" panose="02010609060101010101" charset="-122"/>
              <a:ea typeface="黑体" panose="02010609060101010101" charset="-122"/>
            </a:endParaRPr>
          </a:p>
        </p:txBody>
      </p:sp>
      <p:sp>
        <p:nvSpPr>
          <p:cNvPr id="4230" name="矩形 4229"/>
          <p:cNvSpPr/>
          <p:nvPr/>
        </p:nvSpPr>
        <p:spPr>
          <a:xfrm>
            <a:off x="609600" y="1295400"/>
            <a:ext cx="7848600" cy="1481138"/>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在制定对策的时侯</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不拘泥于固有观念以及自己的工作范围</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不因困难而放弃</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广泛地</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pPr>
            <a:r>
              <a:rPr lang="zh-CN" altLang="en-US" sz="1600">
                <a:latin typeface="Arial" panose="020B0604020202020204" pitchFamily="34" charset="0"/>
                <a:ea typeface="黑体" panose="02010609060101010101" charset="-122"/>
              </a:rPr>
              <a:t>    从公司内外寻求建设性意见。</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Char char="q"/>
            </a:pPr>
            <a:r>
              <a:rPr lang="zh-CN" altLang="en-US" sz="1600">
                <a:latin typeface="Arial" panose="020B0604020202020204" pitchFamily="34" charset="0"/>
                <a:ea typeface="黑体" panose="02010609060101010101" charset="-122"/>
              </a:rPr>
              <a:t> 从“效果”， “成本</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时间”， ”风险“的观点来商讨对策，制定实施计划。</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None/>
            </a:pPr>
            <a:r>
              <a:rPr lang="zh-CN" altLang="en-US" sz="1600">
                <a:latin typeface="Arial" panose="020B0604020202020204" pitchFamily="34" charset="0"/>
                <a:ea typeface="黑体" panose="02010609060101010101" charset="-122"/>
              </a:rPr>
              <a:t>    要与相关人员和相关部门达成共识。</a:t>
            </a:r>
            <a:endParaRPr lang="zh-CN" altLang="en-US" sz="1600">
              <a:latin typeface="Arial" panose="020B0604020202020204" pitchFamily="34" charset="0"/>
              <a:ea typeface="黑体" panose="02010609060101010101" charset="-122"/>
            </a:endParaRPr>
          </a:p>
        </p:txBody>
      </p:sp>
      <p:sp>
        <p:nvSpPr>
          <p:cNvPr id="4231" name="椭圆 4230"/>
          <p:cNvSpPr/>
          <p:nvPr/>
        </p:nvSpPr>
        <p:spPr>
          <a:xfrm>
            <a:off x="152400" y="4343400"/>
            <a:ext cx="2133600" cy="654050"/>
          </a:xfrm>
          <a:prstGeom prst="ellipse">
            <a:avLst/>
          </a:prstGeom>
          <a:gradFill rotWithShape="0">
            <a:gsLst>
              <a:gs pos="0">
                <a:srgbClr val="C0C0C0"/>
              </a:gs>
              <a:gs pos="100000">
                <a:srgbClr val="757575"/>
              </a:gs>
            </a:gsLst>
            <a:path path="shape">
              <a:fillToRect l="50000" t="50000" r="50000" b="50000"/>
            </a:path>
            <a:tileRect/>
          </a:gradFill>
          <a:ln w="38100">
            <a:noFill/>
          </a:ln>
        </p:spPr>
        <p:txBody>
          <a:bodyPr lIns="137160" tIns="68580" rIns="137160" bIns="68580" anchor="ctr" anchorCtr="0">
            <a:spAutoFit/>
          </a:bodyPr>
          <a:p>
            <a:pPr algn="ctr" fontAlgn="ctr">
              <a:spcBef>
                <a:spcPct val="50000"/>
              </a:spcBef>
            </a:pPr>
            <a:r>
              <a:rPr lang="zh-CN" altLang="en-US" sz="2400" b="1">
                <a:latin typeface="Arial" panose="020B0604020202020204" pitchFamily="34" charset="0"/>
                <a:ea typeface="黑体" panose="02010609060101010101" charset="-122"/>
              </a:rPr>
              <a:t>真因</a:t>
            </a:r>
            <a:endParaRPr lang="zh-CN" altLang="en-US" sz="2400" b="1">
              <a:latin typeface="Arial" panose="020B0604020202020204" pitchFamily="34" charset="0"/>
              <a:ea typeface="黑体" panose="02010609060101010101" charset="-122"/>
            </a:endParaRPr>
          </a:p>
        </p:txBody>
      </p:sp>
      <p:cxnSp>
        <p:nvCxnSpPr>
          <p:cNvPr id="4232" name="直接连接符 4231"/>
          <p:cNvCxnSpPr/>
          <p:nvPr/>
        </p:nvCxnSpPr>
        <p:spPr>
          <a:xfrm>
            <a:off x="2286000" y="4648200"/>
            <a:ext cx="457200" cy="0"/>
          </a:xfrm>
          <a:prstGeom prst="line">
            <a:avLst/>
          </a:prstGeom>
          <a:ln w="38100" cap="flat" cmpd="sng">
            <a:solidFill>
              <a:srgbClr val="969696"/>
            </a:solidFill>
            <a:prstDash val="solid"/>
            <a:headEnd type="none" w="med" len="med"/>
            <a:tailEnd type="none" w="med" len="med"/>
          </a:ln>
        </p:spPr>
      </p:cxnSp>
      <p:cxnSp>
        <p:nvCxnSpPr>
          <p:cNvPr id="4233" name="直接连接符 4232"/>
          <p:cNvCxnSpPr/>
          <p:nvPr/>
        </p:nvCxnSpPr>
        <p:spPr>
          <a:xfrm flipV="1">
            <a:off x="2743200" y="3200400"/>
            <a:ext cx="0" cy="3200400"/>
          </a:xfrm>
          <a:prstGeom prst="line">
            <a:avLst/>
          </a:prstGeom>
          <a:ln w="38100" cap="flat" cmpd="sng">
            <a:solidFill>
              <a:srgbClr val="969696"/>
            </a:solidFill>
            <a:prstDash val="solid"/>
            <a:headEnd type="none" w="med" len="med"/>
            <a:tailEnd type="none" w="med" len="med"/>
          </a:ln>
        </p:spPr>
      </p:cxnSp>
      <p:sp>
        <p:nvSpPr>
          <p:cNvPr id="4234" name="椭圆 4233"/>
          <p:cNvSpPr/>
          <p:nvPr/>
        </p:nvSpPr>
        <p:spPr>
          <a:xfrm>
            <a:off x="3352800" y="2971800"/>
            <a:ext cx="1989138" cy="476250"/>
          </a:xfrm>
          <a:prstGeom prst="ellipse">
            <a:avLst/>
          </a:prstGeom>
          <a:noFill/>
          <a:ln w="38100" cap="flat" cmpd="sng">
            <a:solidFill>
              <a:srgbClr val="969696"/>
            </a:solidFill>
            <a:prstDash val="sysDot"/>
            <a:headEnd type="none" w="med" len="med"/>
            <a:tailEnd type="none" w="med" len="med"/>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对策方案</a:t>
            </a:r>
            <a:endParaRPr lang="zh-CN" altLang="en-US" sz="1400" b="1">
              <a:latin typeface="Arial" panose="020B0604020202020204" pitchFamily="34" charset="0"/>
            </a:endParaRPr>
          </a:p>
        </p:txBody>
      </p:sp>
      <p:sp>
        <p:nvSpPr>
          <p:cNvPr id="4235" name="椭圆 4234"/>
          <p:cNvSpPr/>
          <p:nvPr/>
        </p:nvSpPr>
        <p:spPr>
          <a:xfrm>
            <a:off x="3352800" y="3505200"/>
            <a:ext cx="1989138" cy="476250"/>
          </a:xfrm>
          <a:prstGeom prst="ellipse">
            <a:avLst/>
          </a:prstGeom>
          <a:noFill/>
          <a:ln w="38100" cap="flat" cmpd="sng">
            <a:solidFill>
              <a:srgbClr val="969696"/>
            </a:solidFill>
            <a:prstDash val="sysDot"/>
            <a:headEnd type="none" w="med" len="med"/>
            <a:tailEnd type="none" w="med" len="med"/>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对策方案</a:t>
            </a:r>
            <a:endParaRPr lang="zh-CN" altLang="en-US" sz="1400" b="1">
              <a:latin typeface="Arial" panose="020B0604020202020204" pitchFamily="34" charset="0"/>
            </a:endParaRPr>
          </a:p>
        </p:txBody>
      </p:sp>
      <p:sp>
        <p:nvSpPr>
          <p:cNvPr id="4236" name="椭圆 4235"/>
          <p:cNvSpPr/>
          <p:nvPr/>
        </p:nvSpPr>
        <p:spPr>
          <a:xfrm>
            <a:off x="3352800" y="4038600"/>
            <a:ext cx="1989138" cy="476250"/>
          </a:xfrm>
          <a:prstGeom prst="ellipse">
            <a:avLst/>
          </a:prstGeom>
          <a:noFill/>
          <a:ln w="38100" cap="flat" cmpd="sng">
            <a:solidFill>
              <a:srgbClr val="969696"/>
            </a:solidFill>
            <a:prstDash val="sysDot"/>
            <a:headEnd type="none" w="med" len="med"/>
            <a:tailEnd type="none" w="med" len="med"/>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对策方案</a:t>
            </a:r>
            <a:endParaRPr lang="zh-CN" altLang="en-US" sz="1400" b="1">
              <a:latin typeface="Arial" panose="020B0604020202020204" pitchFamily="34" charset="0"/>
            </a:endParaRPr>
          </a:p>
        </p:txBody>
      </p:sp>
      <p:sp>
        <p:nvSpPr>
          <p:cNvPr id="4237" name="椭圆 4236"/>
          <p:cNvSpPr/>
          <p:nvPr/>
        </p:nvSpPr>
        <p:spPr>
          <a:xfrm>
            <a:off x="3352800" y="4586288"/>
            <a:ext cx="1989138" cy="447675"/>
          </a:xfrm>
          <a:prstGeom prst="ellipse">
            <a:avLst/>
          </a:prstGeom>
          <a:gradFill rotWithShape="0">
            <a:gsLst>
              <a:gs pos="0">
                <a:srgbClr val="C0C0C0"/>
              </a:gs>
              <a:gs pos="100000">
                <a:srgbClr val="696969"/>
              </a:gs>
            </a:gsLst>
            <a:path path="shape">
              <a:fillToRect l="50000" t="50000" r="50000" b="50000"/>
            </a:path>
            <a:tileRect/>
          </a:gradFill>
          <a:ln w="9525" cap="flat" cmpd="sng">
            <a:solidFill>
              <a:srgbClr val="969696"/>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对策方案</a:t>
            </a:r>
            <a:endParaRPr lang="zh-CN" altLang="en-US" sz="1400" b="1">
              <a:latin typeface="Arial" panose="020B0604020202020204" pitchFamily="34" charset="0"/>
            </a:endParaRPr>
          </a:p>
        </p:txBody>
      </p:sp>
      <p:sp>
        <p:nvSpPr>
          <p:cNvPr id="4238" name="椭圆 4237"/>
          <p:cNvSpPr/>
          <p:nvPr/>
        </p:nvSpPr>
        <p:spPr>
          <a:xfrm>
            <a:off x="3352800" y="5105400"/>
            <a:ext cx="1989138" cy="476250"/>
          </a:xfrm>
          <a:prstGeom prst="ellipse">
            <a:avLst/>
          </a:prstGeom>
          <a:noFill/>
          <a:ln w="38100" cap="flat" cmpd="sng">
            <a:solidFill>
              <a:srgbClr val="969696"/>
            </a:solidFill>
            <a:prstDash val="sysDot"/>
            <a:headEnd type="none" w="med" len="med"/>
            <a:tailEnd type="none" w="med" len="med"/>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对策方案</a:t>
            </a:r>
            <a:endParaRPr lang="zh-CN" altLang="en-US" sz="1400" b="1">
              <a:latin typeface="Arial" panose="020B0604020202020204" pitchFamily="34" charset="0"/>
            </a:endParaRPr>
          </a:p>
        </p:txBody>
      </p:sp>
      <p:sp>
        <p:nvSpPr>
          <p:cNvPr id="4239" name="椭圆 4238"/>
          <p:cNvSpPr/>
          <p:nvPr/>
        </p:nvSpPr>
        <p:spPr>
          <a:xfrm>
            <a:off x="3352800" y="5638800"/>
            <a:ext cx="1989138" cy="476250"/>
          </a:xfrm>
          <a:prstGeom prst="ellipse">
            <a:avLst/>
          </a:prstGeom>
          <a:noFill/>
          <a:ln w="38100" cap="flat" cmpd="sng">
            <a:solidFill>
              <a:srgbClr val="969696"/>
            </a:solidFill>
            <a:prstDash val="sysDot"/>
            <a:headEnd type="none" w="med" len="med"/>
            <a:tailEnd type="none" w="med" len="med"/>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对策方案</a:t>
            </a:r>
            <a:endParaRPr lang="zh-CN" altLang="en-US" sz="1400" b="1">
              <a:latin typeface="Arial" panose="020B0604020202020204" pitchFamily="34" charset="0"/>
            </a:endParaRPr>
          </a:p>
        </p:txBody>
      </p:sp>
      <p:sp>
        <p:nvSpPr>
          <p:cNvPr id="4240" name="椭圆 4239"/>
          <p:cNvSpPr/>
          <p:nvPr/>
        </p:nvSpPr>
        <p:spPr>
          <a:xfrm>
            <a:off x="3352800" y="6172200"/>
            <a:ext cx="1989138" cy="476250"/>
          </a:xfrm>
          <a:prstGeom prst="ellipse">
            <a:avLst/>
          </a:prstGeom>
          <a:noFill/>
          <a:ln w="38100" cap="flat" cmpd="sng">
            <a:solidFill>
              <a:srgbClr val="969696"/>
            </a:solidFill>
            <a:prstDash val="sysDot"/>
            <a:headEnd type="none" w="med" len="med"/>
            <a:tailEnd type="none" w="med" len="med"/>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对策方案</a:t>
            </a:r>
            <a:endParaRPr lang="zh-CN" altLang="en-US" sz="1400" b="1">
              <a:latin typeface="Arial" panose="020B0604020202020204" pitchFamily="34" charset="0"/>
            </a:endParaRPr>
          </a:p>
        </p:txBody>
      </p:sp>
      <p:cxnSp>
        <p:nvCxnSpPr>
          <p:cNvPr id="4241" name="直接连接符 4240"/>
          <p:cNvCxnSpPr/>
          <p:nvPr/>
        </p:nvCxnSpPr>
        <p:spPr>
          <a:xfrm>
            <a:off x="2743200" y="3200400"/>
            <a:ext cx="457200" cy="0"/>
          </a:xfrm>
          <a:prstGeom prst="line">
            <a:avLst/>
          </a:prstGeom>
          <a:ln w="38100" cap="flat" cmpd="sng">
            <a:solidFill>
              <a:srgbClr val="969696"/>
            </a:solidFill>
            <a:prstDash val="solid"/>
            <a:headEnd type="none" w="med" len="med"/>
            <a:tailEnd type="none" w="med" len="med"/>
          </a:ln>
        </p:spPr>
      </p:cxnSp>
      <p:cxnSp>
        <p:nvCxnSpPr>
          <p:cNvPr id="4242" name="直接连接符 4241"/>
          <p:cNvCxnSpPr/>
          <p:nvPr/>
        </p:nvCxnSpPr>
        <p:spPr>
          <a:xfrm>
            <a:off x="2743200" y="6400800"/>
            <a:ext cx="457200" cy="0"/>
          </a:xfrm>
          <a:prstGeom prst="line">
            <a:avLst/>
          </a:prstGeom>
          <a:ln w="38100" cap="flat" cmpd="sng">
            <a:solidFill>
              <a:srgbClr val="969696"/>
            </a:solidFill>
            <a:prstDash val="solid"/>
            <a:headEnd type="none" w="med" len="med"/>
            <a:tailEnd type="none" w="med" len="med"/>
          </a:ln>
        </p:spPr>
      </p:cxnSp>
      <p:sp>
        <p:nvSpPr>
          <p:cNvPr id="4243" name="左箭头 4242"/>
          <p:cNvSpPr/>
          <p:nvPr/>
        </p:nvSpPr>
        <p:spPr>
          <a:xfrm>
            <a:off x="1412875" y="4902200"/>
            <a:ext cx="1482725" cy="463550"/>
          </a:xfrm>
          <a:prstGeom prst="leftArrow">
            <a:avLst>
              <a:gd name="adj1" fmla="val 65148"/>
              <a:gd name="adj2" fmla="val 166017"/>
            </a:avLst>
          </a:prstGeom>
          <a:gradFill rotWithShape="0">
            <a:gsLst>
              <a:gs pos="0">
                <a:srgbClr val="5A5A5A"/>
              </a:gs>
              <a:gs pos="100000">
                <a:srgbClr val="C0C0C0"/>
              </a:gs>
            </a:gsLst>
            <a:lin ang="0"/>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能否消除</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4244" name="圆角矩形 4243"/>
          <p:cNvSpPr/>
          <p:nvPr/>
        </p:nvSpPr>
        <p:spPr>
          <a:xfrm>
            <a:off x="2971800" y="3962400"/>
            <a:ext cx="5943600" cy="1676400"/>
          </a:xfrm>
          <a:prstGeom prst="roundRect">
            <a:avLst>
              <a:gd name="adj" fmla="val 16667"/>
            </a:avLst>
          </a:prstGeom>
          <a:noFill/>
          <a:ln w="57150" cap="flat" cmpd="thinThick">
            <a:solidFill>
              <a:srgbClr val="000000"/>
            </a:solidFill>
            <a:prstDash val="solid"/>
            <a:headEnd type="none" w="med" len="med"/>
            <a:tailEnd type="none" w="med" len="med"/>
          </a:ln>
        </p:spPr>
        <p:txBody>
          <a:bodyPr/>
          <a:p>
            <a:endParaRPr lang="zh-CN" altLang="en-US"/>
          </a:p>
        </p:txBody>
      </p:sp>
      <p:sp>
        <p:nvSpPr>
          <p:cNvPr id="4245" name="矩形 4244"/>
          <p:cNvSpPr/>
          <p:nvPr/>
        </p:nvSpPr>
        <p:spPr>
          <a:xfrm>
            <a:off x="7391400" y="4419600"/>
            <a:ext cx="1371600" cy="668338"/>
          </a:xfrm>
          <a:prstGeom prst="rect">
            <a:avLst/>
          </a:prstGeom>
          <a:noFill/>
          <a:ln w="38100">
            <a:noFill/>
          </a:ln>
        </p:spPr>
        <p:txBody>
          <a:bodyPr lIns="137160" tIns="68580" rIns="137160" bIns="68580">
            <a:spAutoFit/>
          </a:bodyPr>
          <a:p>
            <a:pPr>
              <a:spcBef>
                <a:spcPct val="50000"/>
              </a:spcBef>
            </a:pPr>
            <a:r>
              <a:rPr lang="zh-CN" altLang="en-US" sz="1400" b="1">
                <a:latin typeface="Arial" panose="020B0604020202020204" pitchFamily="34" charset="0"/>
                <a:ea typeface="黑体" panose="02010609060101010101" charset="-122"/>
              </a:rPr>
              <a:t>固有观念框架</a:t>
            </a:r>
            <a:endParaRPr lang="zh-CN" altLang="en-US" sz="1400" b="1">
              <a:latin typeface="Arial" panose="020B0604020202020204" pitchFamily="34" charset="0"/>
              <a:ea typeface="黑体" panose="02010609060101010101" charset="-122"/>
            </a:endParaRPr>
          </a:p>
          <a:p>
            <a:pPr>
              <a:spcBef>
                <a:spcPct val="50000"/>
              </a:spcBef>
            </a:pPr>
            <a:r>
              <a:rPr lang="zh-CN" altLang="en-US" sz="1400" b="1">
                <a:latin typeface="Arial" panose="020B0604020202020204" pitchFamily="34" charset="0"/>
                <a:ea typeface="黑体" panose="02010609060101010101" charset="-122"/>
              </a:rPr>
              <a:t>本职工作框架</a:t>
            </a:r>
            <a:endParaRPr lang="zh-CN" altLang="en-US" sz="1400" b="1">
              <a:latin typeface="Arial" panose="020B0604020202020204" pitchFamily="34" charset="0"/>
              <a:ea typeface="黑体" panose="02010609060101010101" charset="-122"/>
            </a:endParaRPr>
          </a:p>
        </p:txBody>
      </p:sp>
      <p:sp>
        <p:nvSpPr>
          <p:cNvPr id="4246" name="左箭头 4245"/>
          <p:cNvSpPr/>
          <p:nvPr/>
        </p:nvSpPr>
        <p:spPr>
          <a:xfrm rot="5340000">
            <a:off x="7745413" y="3163888"/>
            <a:ext cx="725487" cy="1139825"/>
          </a:xfrm>
          <a:prstGeom prst="leftArrow">
            <a:avLst>
              <a:gd name="adj1" fmla="val 46916"/>
              <a:gd name="adj2" fmla="val 40574"/>
            </a:avLst>
          </a:prstGeom>
          <a:gradFill rotWithShape="0">
            <a:gsLst>
              <a:gs pos="0">
                <a:srgbClr val="5A5A5A"/>
              </a:gs>
              <a:gs pos="100000">
                <a:srgbClr val="C0C0C0"/>
              </a:gs>
            </a:gsLst>
            <a:lin ang="0"/>
            <a:tileRect/>
          </a:gradFill>
          <a:ln w="38100">
            <a:noFill/>
          </a:ln>
        </p:spPr>
        <p:txBody>
          <a:bodyPr rot="10800000" vert="eaVert" lIns="137160" tIns="68580" rIns="137160" bIns="68580" anchor="ctr" anchorCtr="0">
            <a:spAutoFit/>
          </a:bodyPr>
          <a:p>
            <a:pPr algn="ctr">
              <a:spcBef>
                <a:spcPct val="50000"/>
              </a:spcBef>
            </a:pPr>
            <a:endParaRPr sz="2400">
              <a:latin typeface="Arial" panose="020B0604020202020204" pitchFamily="34" charset="0"/>
              <a:ea typeface="黑体" panose="02010609060101010101" charset="-122"/>
            </a:endParaRPr>
          </a:p>
        </p:txBody>
      </p:sp>
      <p:sp>
        <p:nvSpPr>
          <p:cNvPr id="4247" name="左箭头 4246"/>
          <p:cNvSpPr/>
          <p:nvPr/>
        </p:nvSpPr>
        <p:spPr>
          <a:xfrm rot="16140000">
            <a:off x="7826375" y="5278438"/>
            <a:ext cx="725488" cy="1139825"/>
          </a:xfrm>
          <a:prstGeom prst="leftArrow">
            <a:avLst>
              <a:gd name="adj1" fmla="val 46916"/>
              <a:gd name="adj2" fmla="val 40574"/>
            </a:avLst>
          </a:prstGeom>
          <a:gradFill rotWithShape="0">
            <a:gsLst>
              <a:gs pos="0">
                <a:srgbClr val="5A5A5A"/>
              </a:gs>
              <a:gs pos="100000">
                <a:srgbClr val="C0C0C0"/>
              </a:gs>
            </a:gsLst>
            <a:lin ang="0"/>
            <a:tileRect/>
          </a:gradFill>
          <a:ln w="38100">
            <a:noFill/>
          </a:ln>
        </p:spPr>
        <p:txBody>
          <a:bodyPr rot="0" vert="eaVert" lIns="137160" tIns="68580" rIns="137160" bIns="68580" anchor="ctr" anchorCtr="0">
            <a:spAutoFit/>
          </a:bodyPr>
          <a:p>
            <a:pPr algn="ctr">
              <a:spcBef>
                <a:spcPct val="50000"/>
              </a:spcBef>
            </a:pPr>
            <a:endParaRPr sz="2400">
              <a:latin typeface="Arial" panose="020B0604020202020204" pitchFamily="34" charset="0"/>
              <a:ea typeface="黑体" panose="02010609060101010101" charset="-122"/>
            </a:endParaRPr>
          </a:p>
        </p:txBody>
      </p:sp>
      <p:sp>
        <p:nvSpPr>
          <p:cNvPr id="4248" name="云形标注 4247"/>
          <p:cNvSpPr/>
          <p:nvPr/>
        </p:nvSpPr>
        <p:spPr>
          <a:xfrm>
            <a:off x="5562600" y="3810000"/>
            <a:ext cx="1981200" cy="685800"/>
          </a:xfrm>
          <a:prstGeom prst="cloudCallout">
            <a:avLst>
              <a:gd name="adj1" fmla="val -59296"/>
              <a:gd name="adj2" fmla="val 80324"/>
            </a:avLst>
          </a:prstGeom>
          <a:solidFill>
            <a:srgbClr val="C0C0C0"/>
          </a:solidFill>
          <a:ln w="12700" cap="flat" cmpd="sng">
            <a:solidFill>
              <a:srgbClr val="969696"/>
            </a:solidFill>
            <a:prstDash val="solid"/>
            <a:headEnd type="none" w="med" len="med"/>
            <a:tailEnd type="none" w="med" len="med"/>
          </a:ln>
        </p:spPr>
        <p:txBody>
          <a:bodyPr lIns="137160" tIns="68580" rIns="137160" bIns="68580"/>
          <a:p>
            <a:pPr algn="ctr">
              <a:spcBef>
                <a:spcPct val="50000"/>
              </a:spcBef>
            </a:pPr>
            <a:r>
              <a:rPr lang="zh-CN" altLang="en-US" sz="1400">
                <a:latin typeface="宋体" panose="02010600030101010101" pitchFamily="2" charset="-122"/>
              </a:rPr>
              <a:t>效果</a:t>
            </a:r>
            <a:r>
              <a:rPr lang="en-US" altLang="zh-CN" sz="1400">
                <a:latin typeface="宋体" panose="02010600030101010101" pitchFamily="2" charset="-122"/>
              </a:rPr>
              <a:t>, </a:t>
            </a:r>
            <a:r>
              <a:rPr lang="zh-CN" altLang="en-US" sz="1400">
                <a:latin typeface="宋体" panose="02010600030101010101" pitchFamily="2" charset="-122"/>
              </a:rPr>
              <a:t>成本</a:t>
            </a:r>
            <a:r>
              <a:rPr lang="en-US" altLang="zh-CN" sz="1400">
                <a:latin typeface="宋体" panose="02010600030101010101" pitchFamily="2" charset="-122"/>
              </a:rPr>
              <a:t>.</a:t>
            </a:r>
            <a:r>
              <a:rPr lang="zh-CN" altLang="en-US" sz="1400">
                <a:latin typeface="宋体" panose="02010600030101010101" pitchFamily="2" charset="-122"/>
              </a:rPr>
              <a:t>时间</a:t>
            </a:r>
            <a:r>
              <a:rPr lang="en-US" altLang="zh-CN" sz="1400">
                <a:latin typeface="宋体" panose="02010600030101010101" pitchFamily="2" charset="-122"/>
              </a:rPr>
              <a:t>, </a:t>
            </a:r>
            <a:r>
              <a:rPr lang="zh-CN" altLang="en-US" sz="1400">
                <a:latin typeface="宋体" panose="02010600030101010101" pitchFamily="2" charset="-122"/>
              </a:rPr>
              <a:t>风险？</a:t>
            </a:r>
            <a:endParaRPr lang="zh-CN" altLang="en-US" sz="1400">
              <a:latin typeface="宋体" panose="02010600030101010101" pitchFamily="2" charset="-122"/>
            </a:endParaRPr>
          </a:p>
        </p:txBody>
      </p:sp>
      <p:sp>
        <p:nvSpPr>
          <p:cNvPr id="4249" name="云形标注 4248"/>
          <p:cNvSpPr/>
          <p:nvPr/>
        </p:nvSpPr>
        <p:spPr>
          <a:xfrm>
            <a:off x="5715000" y="5105400"/>
            <a:ext cx="2057400" cy="838200"/>
          </a:xfrm>
          <a:prstGeom prst="cloudCallout">
            <a:avLst>
              <a:gd name="adj1" fmla="val -72764"/>
              <a:gd name="adj2" fmla="val -64583"/>
            </a:avLst>
          </a:prstGeom>
          <a:solidFill>
            <a:srgbClr val="C0C0C0"/>
          </a:solidFill>
          <a:ln w="12700" cap="flat" cmpd="sng">
            <a:solidFill>
              <a:srgbClr val="969696"/>
            </a:solidFill>
            <a:prstDash val="solid"/>
            <a:headEnd type="none" w="med" len="med"/>
            <a:tailEnd type="none" w="med" len="med"/>
          </a:ln>
        </p:spPr>
        <p:txBody>
          <a:bodyPr lIns="137160" tIns="68580" rIns="137160" bIns="68580"/>
          <a:p>
            <a:pPr algn="ctr">
              <a:spcBef>
                <a:spcPct val="50000"/>
              </a:spcBef>
            </a:pPr>
            <a:r>
              <a:rPr lang="zh-CN" altLang="en-US" sz="1400">
                <a:latin typeface="宋体" panose="02010600030101010101" pitchFamily="2" charset="-122"/>
              </a:rPr>
              <a:t>相关人员共识</a:t>
            </a:r>
            <a:r>
              <a:rPr lang="en-US" altLang="zh-CN" sz="1400">
                <a:latin typeface="宋体" panose="02010600030101010101" pitchFamily="2" charset="-122"/>
              </a:rPr>
              <a:t>?</a:t>
            </a:r>
            <a:endParaRPr lang="en-US" altLang="zh-CN" sz="1400">
              <a:latin typeface="宋体" panose="02010600030101010101" pitchFamily="2" charset="-122"/>
            </a:endParaRPr>
          </a:p>
          <a:p>
            <a:pPr algn="ctr">
              <a:spcBef>
                <a:spcPct val="50000"/>
              </a:spcBef>
            </a:pPr>
            <a:r>
              <a:rPr lang="zh-CN" altLang="en-US" sz="1400">
                <a:latin typeface="宋体" panose="02010600030101010101" pitchFamily="2" charset="-122"/>
              </a:rPr>
              <a:t>相关部门共识</a:t>
            </a:r>
            <a:r>
              <a:rPr lang="en-US" altLang="zh-CN" sz="1400">
                <a:latin typeface="宋体" panose="02010600030101010101" pitchFamily="2" charset="-122"/>
              </a:rPr>
              <a:t>?</a:t>
            </a:r>
            <a:endParaRPr lang="en-US" altLang="zh-CN" sz="1400">
              <a:latin typeface="宋体" panose="02010600030101010101" pitchFamily="2" charset="-122"/>
            </a:endParaRPr>
          </a:p>
        </p:txBody>
      </p:sp>
      <p:sp>
        <p:nvSpPr>
          <p:cNvPr id="4250" name="矩形 4249"/>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01" name="图片 2200"/>
          <p:cNvPicPr>
            <a:picLocks noChangeAspect="1"/>
          </p:cNvPicPr>
          <p:nvPr/>
        </p:nvPicPr>
        <p:blipFill>
          <a:blip r:embed="rId1"/>
          <a:stretch>
            <a:fillRect/>
          </a:stretch>
        </p:blipFill>
        <p:spPr>
          <a:xfrm>
            <a:off x="228600" y="990600"/>
            <a:ext cx="3505200" cy="5334000"/>
          </a:xfrm>
          <a:prstGeom prst="rect">
            <a:avLst/>
          </a:prstGeom>
          <a:noFill/>
          <a:ln w="9525">
            <a:noFill/>
          </a:ln>
        </p:spPr>
      </p:pic>
      <p:sp>
        <p:nvSpPr>
          <p:cNvPr id="2202" name="矩形 2201"/>
          <p:cNvSpPr/>
          <p:nvPr/>
        </p:nvSpPr>
        <p:spPr>
          <a:xfrm>
            <a:off x="2667000" y="1524000"/>
            <a:ext cx="7315200" cy="3063875"/>
          </a:xfrm>
          <a:prstGeom prst="rect">
            <a:avLst/>
          </a:prstGeom>
          <a:noFill/>
          <a:ln w="38100">
            <a:noFill/>
          </a:ln>
          <a:effectLst>
            <a:outerShdw dist="107763" dir="2699999" algn="ctr" rotWithShape="0">
              <a:srgbClr val="6699FF"/>
            </a:outerShdw>
          </a:effectLst>
        </p:spPr>
        <p:txBody>
          <a:bodyPr lIns="137160" tIns="68580" rIns="137160" bIns="68580">
            <a:spAutoFit/>
          </a:bodyPr>
          <a:p>
            <a:pPr algn="ctr">
              <a:spcBef>
                <a:spcPct val="50000"/>
              </a:spcBef>
            </a:pPr>
            <a:r>
              <a:rPr lang="zh-CN" altLang="en-US" sz="6000" b="1">
                <a:solidFill>
                  <a:srgbClr val="800000"/>
                </a:solidFill>
                <a:effectLst>
                  <a:outerShdw blurRad="38100" dist="38100" dir="2700000">
                    <a:srgbClr val="C0C0C0"/>
                  </a:outerShdw>
                </a:effectLst>
                <a:latin typeface="黑体" panose="02010609060101010101" charset="-122"/>
                <a:ea typeface="黑体" panose="02010609060101010101" charset="-122"/>
              </a:rPr>
              <a:t>取人鱼</a:t>
            </a:r>
            <a:r>
              <a:rPr lang="en-US" altLang="zh-CN" sz="6000" b="1">
                <a:solidFill>
                  <a:srgbClr val="800000"/>
                </a:solidFill>
                <a:effectLst>
                  <a:outerShdw blurRad="38100" dist="38100" dir="2700000">
                    <a:srgbClr val="C0C0C0"/>
                  </a:outerShdw>
                </a:effectLst>
                <a:latin typeface="黑体" panose="02010609060101010101" charset="-122"/>
                <a:ea typeface="黑体" panose="02010609060101010101" charset="-122"/>
              </a:rPr>
              <a:t>,</a:t>
            </a:r>
            <a:endParaRPr lang="en-US" altLang="zh-CN" sz="6000" b="1">
              <a:solidFill>
                <a:srgbClr val="800000"/>
              </a:solidFill>
              <a:effectLst>
                <a:outerShdw blurRad="38100" dist="38100" dir="2700000">
                  <a:srgbClr val="C0C0C0"/>
                </a:outerShdw>
              </a:effectLst>
              <a:latin typeface="黑体" panose="02010609060101010101" charset="-122"/>
              <a:ea typeface="黑体" panose="02010609060101010101" charset="-122"/>
            </a:endParaRPr>
          </a:p>
          <a:p>
            <a:pPr algn="ctr">
              <a:spcBef>
                <a:spcPct val="50000"/>
              </a:spcBef>
            </a:pPr>
            <a:r>
              <a:rPr lang="zh-CN" altLang="en-US" sz="8800" b="1">
                <a:solidFill>
                  <a:srgbClr val="800000"/>
                </a:solidFill>
                <a:effectLst>
                  <a:outerShdw blurRad="38100" dist="38100" dir="2700000">
                    <a:srgbClr val="C0C0C0"/>
                  </a:outerShdw>
                </a:effectLst>
                <a:latin typeface="黑体" panose="02010609060101010101" charset="-122"/>
                <a:ea typeface="黑体" panose="02010609060101010101" charset="-122"/>
              </a:rPr>
              <a:t>学人渔</a:t>
            </a:r>
            <a:r>
              <a:rPr lang="en-US" altLang="zh-CN" sz="8800" b="1">
                <a:solidFill>
                  <a:srgbClr val="800000"/>
                </a:solidFill>
                <a:effectLst>
                  <a:outerShdw blurRad="38100" dist="38100" dir="2700000">
                    <a:srgbClr val="C0C0C0"/>
                  </a:outerShdw>
                </a:effectLst>
                <a:latin typeface="黑体" panose="02010609060101010101" charset="-122"/>
                <a:ea typeface="黑体" panose="02010609060101010101" charset="-122"/>
              </a:rPr>
              <a:t>!</a:t>
            </a:r>
            <a:endParaRPr lang="en-US" altLang="zh-CN" sz="8800" b="1">
              <a:solidFill>
                <a:srgbClr val="800000"/>
              </a:solidFill>
              <a:effectLst>
                <a:outerShdw blurRad="38100" dist="38100" dir="2700000">
                  <a:srgbClr val="C0C0C0"/>
                </a:outerShdw>
              </a:effectLst>
              <a:latin typeface="黑体" panose="02010609060101010101" charset="-122"/>
              <a:ea typeface="黑体" panose="02010609060101010101" charset="-122"/>
            </a:endParaRPr>
          </a:p>
        </p:txBody>
      </p:sp>
      <p:sp>
        <p:nvSpPr>
          <p:cNvPr id="2203" name="矩形 2202"/>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204" name="矩形 2203"/>
          <p:cNvSpPr/>
          <p:nvPr/>
        </p:nvSpPr>
        <p:spPr>
          <a:xfrm>
            <a:off x="3810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53" name="矩形 4252"/>
          <p:cNvSpPr/>
          <p:nvPr/>
        </p:nvSpPr>
        <p:spPr>
          <a:xfrm>
            <a:off x="1524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254" name="矩形 4253"/>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255" name="矩形 4254"/>
          <p:cNvSpPr/>
          <p:nvPr/>
        </p:nvSpPr>
        <p:spPr>
          <a:xfrm>
            <a:off x="533400" y="6858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(1) </a:t>
            </a:r>
            <a:r>
              <a:rPr lang="zh-CN" altLang="en-US" sz="1800">
                <a:latin typeface="Arial" panose="020B0604020202020204" pitchFamily="34" charset="0"/>
                <a:ea typeface="黑体" panose="02010609060101010101" charset="-122"/>
              </a:rPr>
              <a:t>思考尽可能多的对策</a:t>
            </a:r>
            <a:endParaRPr lang="zh-CN" altLang="en-US" sz="1800">
              <a:latin typeface="Arial" panose="020B0604020202020204" pitchFamily="34" charset="0"/>
              <a:ea typeface="黑体" panose="02010609060101010101" charset="-122"/>
            </a:endParaRPr>
          </a:p>
        </p:txBody>
      </p:sp>
      <p:sp>
        <p:nvSpPr>
          <p:cNvPr id="4256" name="矩形 4255"/>
          <p:cNvSpPr/>
          <p:nvPr/>
        </p:nvSpPr>
        <p:spPr>
          <a:xfrm>
            <a:off x="685800" y="1143000"/>
            <a:ext cx="5105400" cy="330041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黑体" panose="02010609060101010101" charset="-122"/>
                <a:ea typeface="黑体" panose="02010609060101010101" charset="-122"/>
              </a:rPr>
              <a:t>针对每个真因</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尽可能准备多个对策</a:t>
            </a:r>
            <a:endParaRPr lang="zh-CN" altLang="en-US" sz="1600">
              <a:latin typeface="黑体" panose="02010609060101010101" charset="-122"/>
              <a:ea typeface="黑体" panose="02010609060101010101" charset="-122"/>
            </a:endParaRPr>
          </a:p>
          <a:p>
            <a:pPr lvl="1" fontAlgn="ctr">
              <a:spcBef>
                <a:spcPct val="50000"/>
              </a:spcBef>
              <a:buFont typeface="Wingdings" panose="05000000000000000000" pitchFamily="2" charset="2"/>
              <a:buChar char="§"/>
            </a:pPr>
            <a:r>
              <a:rPr lang="zh-CN" altLang="en-US" sz="1600">
                <a:latin typeface="Arial" panose="020B0604020202020204" pitchFamily="34" charset="0"/>
              </a:rPr>
              <a:t> </a:t>
            </a:r>
            <a:r>
              <a:rPr lang="zh-CN" altLang="en-US" sz="1400">
                <a:latin typeface="Arial" panose="020B0604020202020204" pitchFamily="34" charset="0"/>
              </a:rPr>
              <a:t>克服思维框架束缚</a:t>
            </a:r>
            <a:r>
              <a:rPr lang="en-US" altLang="zh-CN" sz="1400">
                <a:latin typeface="Arial" panose="020B0604020202020204" pitchFamily="34" charset="0"/>
              </a:rPr>
              <a:t>, </a:t>
            </a:r>
            <a:r>
              <a:rPr lang="zh-CN" altLang="en-US" sz="1400">
                <a:latin typeface="Arial" panose="020B0604020202020204" pitchFamily="34" charset="0"/>
              </a:rPr>
              <a:t>大胆提出各种对策构想</a:t>
            </a:r>
            <a:r>
              <a:rPr lang="en-US" altLang="zh-CN" sz="1400">
                <a:latin typeface="Arial" panose="020B0604020202020204" pitchFamily="34" charset="0"/>
              </a:rPr>
              <a:t>. </a:t>
            </a:r>
            <a:endParaRPr lang="en-US" altLang="zh-CN" sz="1400">
              <a:latin typeface="Arial" panose="020B0604020202020204" pitchFamily="34" charset="0"/>
            </a:endParaRPr>
          </a:p>
          <a:p>
            <a:pPr lvl="1" fontAlgn="ctr">
              <a:spcBef>
                <a:spcPct val="50000"/>
              </a:spcBef>
              <a:buFont typeface="Wingdings" panose="05000000000000000000" pitchFamily="2" charset="2"/>
            </a:pPr>
            <a:r>
              <a:rPr lang="en-US" altLang="zh-CN" sz="1400">
                <a:latin typeface="Arial" panose="020B0604020202020204" pitchFamily="34" charset="0"/>
              </a:rPr>
              <a:t>   </a:t>
            </a:r>
            <a:r>
              <a:rPr lang="zh-CN" altLang="en-US" sz="1400">
                <a:latin typeface="Arial" panose="020B0604020202020204" pitchFamily="34" charset="0"/>
              </a:rPr>
              <a:t>如</a:t>
            </a:r>
            <a:r>
              <a:rPr lang="en-US" altLang="zh-CN" sz="1400">
                <a:latin typeface="Arial" panose="020B0604020202020204" pitchFamily="34" charset="0"/>
              </a:rPr>
              <a:t>: “</a:t>
            </a:r>
            <a:r>
              <a:rPr lang="zh-CN" altLang="en-US" sz="1400">
                <a:latin typeface="Arial" panose="020B0604020202020204" pitchFamily="34" charset="0"/>
              </a:rPr>
              <a:t>因为</a:t>
            </a:r>
            <a:r>
              <a:rPr lang="en-US" altLang="zh-CN" sz="1400">
                <a:latin typeface="Arial" panose="020B0604020202020204" pitchFamily="34" charset="0"/>
              </a:rPr>
              <a:t>…</a:t>
            </a:r>
            <a:r>
              <a:rPr lang="zh-CN" altLang="en-US" sz="1400">
                <a:latin typeface="Arial" panose="020B0604020202020204" pitchFamily="34" charset="0"/>
              </a:rPr>
              <a:t>所以不行”</a:t>
            </a:r>
            <a:r>
              <a:rPr lang="en-US" altLang="zh-CN" sz="1400">
                <a:latin typeface="Arial" panose="020B0604020202020204" pitchFamily="34" charset="0"/>
              </a:rPr>
              <a:t>, “</a:t>
            </a:r>
            <a:r>
              <a:rPr lang="zh-CN" altLang="en-US" sz="1400">
                <a:latin typeface="Arial" panose="020B0604020202020204" pitchFamily="34" charset="0"/>
              </a:rPr>
              <a:t>我干不了”</a:t>
            </a:r>
            <a:endParaRPr lang="zh-CN" altLang="en-US" sz="1400">
              <a:latin typeface="Arial" panose="020B0604020202020204" pitchFamily="34" charset="0"/>
            </a:endParaRPr>
          </a:p>
          <a:p>
            <a:pPr lvl="1" fontAlgn="ctr">
              <a:spcBef>
                <a:spcPct val="50000"/>
              </a:spcBef>
              <a:buFont typeface="Wingdings" panose="05000000000000000000" pitchFamily="2" charset="2"/>
              <a:buChar char="§"/>
            </a:pPr>
            <a:r>
              <a:rPr lang="zh-CN" altLang="en-US" sz="1400">
                <a:latin typeface="Arial" panose="020B0604020202020204" pitchFamily="34" charset="0"/>
              </a:rPr>
              <a:t> 思考对策的要点</a:t>
            </a:r>
            <a:r>
              <a:rPr lang="en-US" altLang="zh-CN" sz="1400">
                <a:latin typeface="Arial" panose="020B0604020202020204" pitchFamily="34" charset="0"/>
              </a:rPr>
              <a:t>:</a:t>
            </a:r>
            <a:endParaRPr lang="en-US" altLang="zh-CN" sz="1400">
              <a:latin typeface="Arial" panose="020B0604020202020204" pitchFamily="34" charset="0"/>
            </a:endParaRPr>
          </a:p>
          <a:p>
            <a:pPr lvl="2" fontAlgn="ctr">
              <a:spcBef>
                <a:spcPct val="50000"/>
              </a:spcBef>
              <a:buFont typeface="Wingdings" panose="05000000000000000000" pitchFamily="2" charset="2"/>
              <a:buChar char="ü"/>
            </a:pPr>
            <a:r>
              <a:rPr lang="en-US" altLang="zh-CN" sz="1400">
                <a:latin typeface="宋体" panose="02010600030101010101" pitchFamily="2" charset="-122"/>
              </a:rPr>
              <a:t> </a:t>
            </a:r>
            <a:r>
              <a:rPr lang="zh-CN" altLang="en-US" sz="1400">
                <a:latin typeface="宋体" panose="02010600030101010101" pitchFamily="2" charset="-122"/>
              </a:rPr>
              <a:t>预想一下</a:t>
            </a:r>
            <a:r>
              <a:rPr lang="en-US" altLang="zh-CN" sz="1400">
                <a:latin typeface="宋体" panose="02010600030101010101" pitchFamily="2" charset="-122"/>
              </a:rPr>
              <a:t>,</a:t>
            </a:r>
            <a:r>
              <a:rPr lang="zh-CN" altLang="en-US" sz="1400">
                <a:latin typeface="宋体" panose="02010600030101010101" pitchFamily="2" charset="-122"/>
              </a:rPr>
              <a:t>采取这样的对策</a:t>
            </a:r>
            <a:r>
              <a:rPr lang="en-US" altLang="zh-CN" sz="1400">
                <a:latin typeface="宋体" panose="02010600030101010101" pitchFamily="2" charset="-122"/>
              </a:rPr>
              <a:t>,</a:t>
            </a:r>
            <a:r>
              <a:rPr lang="zh-CN" altLang="en-US" sz="1400">
                <a:latin typeface="宋体" panose="02010600030101010101" pitchFamily="2" charset="-122"/>
              </a:rPr>
              <a:t>谁会受益</a:t>
            </a:r>
            <a:r>
              <a:rPr lang="en-US" altLang="zh-CN" sz="1400">
                <a:latin typeface="宋体" panose="02010600030101010101" pitchFamily="2" charset="-122"/>
              </a:rPr>
              <a:t>?</a:t>
            </a:r>
            <a:endParaRPr lang="en-US" altLang="zh-CN" sz="1400">
              <a:latin typeface="宋体" panose="02010600030101010101" pitchFamily="2" charset="-122"/>
            </a:endParaRPr>
          </a:p>
          <a:p>
            <a:pPr lvl="2" fontAlgn="ctr">
              <a:spcBef>
                <a:spcPct val="50000"/>
              </a:spcBef>
              <a:buFont typeface="Wingdings" panose="05000000000000000000" pitchFamily="2" charset="2"/>
              <a:buChar char="ü"/>
            </a:pPr>
            <a:r>
              <a:rPr lang="en-US" altLang="zh-CN" sz="1400">
                <a:latin typeface="宋体" panose="02010600030101010101" pitchFamily="2" charset="-122"/>
              </a:rPr>
              <a:t> </a:t>
            </a:r>
            <a:r>
              <a:rPr lang="zh-CN" altLang="en-US" sz="1400">
                <a:latin typeface="宋体" panose="02010600030101010101" pitchFamily="2" charset="-122"/>
              </a:rPr>
              <a:t>思考 “对策的实施会关系到谁</a:t>
            </a:r>
            <a:r>
              <a:rPr lang="en-US" altLang="zh-CN" sz="1400">
                <a:latin typeface="宋体" panose="02010600030101010101" pitchFamily="2" charset="-122"/>
              </a:rPr>
              <a:t>?”,</a:t>
            </a:r>
            <a:endParaRPr lang="en-US" altLang="zh-CN" sz="1400">
              <a:latin typeface="宋体" panose="02010600030101010101" pitchFamily="2" charset="-122"/>
            </a:endParaRPr>
          </a:p>
          <a:p>
            <a:pPr lvl="2" fontAlgn="ctr">
              <a:spcBef>
                <a:spcPct val="50000"/>
              </a:spcBef>
              <a:buFont typeface="Wingdings" panose="05000000000000000000" pitchFamily="2" charset="2"/>
            </a:pPr>
            <a:r>
              <a:rPr lang="en-US" altLang="zh-CN" sz="1400">
                <a:latin typeface="宋体" panose="02010600030101010101" pitchFamily="2" charset="-122"/>
              </a:rPr>
              <a:t>        “</a:t>
            </a:r>
            <a:r>
              <a:rPr lang="zh-CN" altLang="en-US" sz="1400">
                <a:latin typeface="宋体" panose="02010600030101010101" pitchFamily="2" charset="-122"/>
              </a:rPr>
              <a:t>后道工序是否适用</a:t>
            </a:r>
            <a:r>
              <a:rPr lang="en-US" altLang="zh-CN" sz="1400">
                <a:latin typeface="宋体" panose="02010600030101010101" pitchFamily="2" charset="-122"/>
              </a:rPr>
              <a:t>?”,</a:t>
            </a:r>
            <a:endParaRPr lang="en-US" altLang="zh-CN" sz="1400">
              <a:latin typeface="宋体" panose="02010600030101010101" pitchFamily="2" charset="-122"/>
            </a:endParaRPr>
          </a:p>
          <a:p>
            <a:pPr lvl="2" fontAlgn="ctr">
              <a:spcBef>
                <a:spcPct val="50000"/>
              </a:spcBef>
              <a:buFont typeface="Wingdings" panose="05000000000000000000" pitchFamily="2" charset="2"/>
            </a:pPr>
            <a:r>
              <a:rPr lang="en-US" altLang="zh-CN" sz="1400">
                <a:latin typeface="宋体" panose="02010600030101010101" pitchFamily="2" charset="-122"/>
              </a:rPr>
              <a:t>        “</a:t>
            </a:r>
            <a:r>
              <a:rPr lang="zh-CN" altLang="en-US" sz="1400">
                <a:latin typeface="宋体" panose="02010600030101010101" pitchFamily="2" charset="-122"/>
              </a:rPr>
              <a:t>能否固定化</a:t>
            </a:r>
            <a:r>
              <a:rPr lang="en-US" altLang="zh-CN" sz="1400">
                <a:latin typeface="宋体" panose="02010600030101010101" pitchFamily="2" charset="-122"/>
              </a:rPr>
              <a:t>?”</a:t>
            </a:r>
            <a:endParaRPr lang="en-US" altLang="zh-CN" sz="1400">
              <a:latin typeface="宋体" panose="02010600030101010101" pitchFamily="2" charset="-122"/>
            </a:endParaRPr>
          </a:p>
          <a:p>
            <a:pPr lvl="2" fontAlgn="ctr">
              <a:spcBef>
                <a:spcPct val="50000"/>
              </a:spcBef>
              <a:buFont typeface="Wingdings" panose="05000000000000000000" pitchFamily="2" charset="2"/>
              <a:buChar char="ü"/>
            </a:pPr>
            <a:r>
              <a:rPr lang="en-US" altLang="zh-CN" sz="1400">
                <a:latin typeface="宋体" panose="02010600030101010101" pitchFamily="2" charset="-122"/>
              </a:rPr>
              <a:t> </a:t>
            </a:r>
            <a:r>
              <a:rPr lang="zh-CN" altLang="en-US" sz="1400">
                <a:latin typeface="宋体" panose="02010600030101010101" pitchFamily="2" charset="-122"/>
              </a:rPr>
              <a:t>善于从上司</a:t>
            </a:r>
            <a:r>
              <a:rPr lang="en-US" altLang="zh-CN" sz="1400">
                <a:latin typeface="宋体" panose="02010600030101010101" pitchFamily="2" charset="-122"/>
              </a:rPr>
              <a:t>,</a:t>
            </a:r>
            <a:r>
              <a:rPr lang="zh-CN" altLang="en-US" sz="1400">
                <a:latin typeface="宋体" panose="02010600030101010101" pitchFamily="2" charset="-122"/>
              </a:rPr>
              <a:t>前辈</a:t>
            </a:r>
            <a:r>
              <a:rPr lang="en-US" altLang="zh-CN" sz="1400">
                <a:latin typeface="宋体" panose="02010600030101010101" pitchFamily="2" charset="-122"/>
              </a:rPr>
              <a:t>,</a:t>
            </a:r>
            <a:r>
              <a:rPr lang="zh-CN" altLang="en-US" sz="1400">
                <a:latin typeface="宋体" panose="02010600030101010101" pitchFamily="2" charset="-122"/>
              </a:rPr>
              <a:t>以及业界其它公司类似</a:t>
            </a:r>
            <a:endParaRPr lang="zh-CN" altLang="en-US" sz="1400">
              <a:latin typeface="宋体" panose="02010600030101010101" pitchFamily="2" charset="-122"/>
            </a:endParaRPr>
          </a:p>
          <a:p>
            <a:pPr lvl="2" fontAlgn="ctr">
              <a:spcBef>
                <a:spcPct val="50000"/>
              </a:spcBef>
              <a:buFont typeface="Wingdings" panose="05000000000000000000" pitchFamily="2" charset="2"/>
              <a:buNone/>
            </a:pPr>
            <a:r>
              <a:rPr lang="zh-CN" altLang="en-US" sz="1400">
                <a:latin typeface="宋体" panose="02010600030101010101" pitchFamily="2" charset="-122"/>
              </a:rPr>
              <a:t>   情况寻找可借鉴的有效方法</a:t>
            </a:r>
            <a:endParaRPr lang="zh-CN" altLang="en-US" sz="1400">
              <a:latin typeface="宋体" panose="02010600030101010101" pitchFamily="2" charset="-122"/>
            </a:endParaRPr>
          </a:p>
        </p:txBody>
      </p:sp>
      <p:sp>
        <p:nvSpPr>
          <p:cNvPr id="4257" name="矩形 4256"/>
          <p:cNvSpPr/>
          <p:nvPr/>
        </p:nvSpPr>
        <p:spPr>
          <a:xfrm>
            <a:off x="762000" y="4724400"/>
            <a:ext cx="5105400" cy="175101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Arial" panose="020B0604020202020204" pitchFamily="34" charset="0"/>
                <a:ea typeface="黑体" panose="02010609060101010101" charset="-122"/>
              </a:rPr>
              <a:t>整理对策方案</a:t>
            </a:r>
            <a:endParaRPr lang="zh-CN" altLang="en-US" sz="1600">
              <a:latin typeface="Arial" panose="020B0604020202020204" pitchFamily="34" charset="0"/>
              <a:ea typeface="黑体" panose="02010609060101010101" charset="-122"/>
            </a:endParaRPr>
          </a:p>
          <a:p>
            <a:pPr lvl="1" fontAlgn="ctr">
              <a:spcBef>
                <a:spcPct val="50000"/>
              </a:spcBef>
              <a:buFont typeface="Wingdings" panose="05000000000000000000" pitchFamily="2" charset="2"/>
              <a:buChar char="§"/>
            </a:pPr>
            <a:r>
              <a:rPr lang="zh-CN" altLang="en-US" sz="1800">
                <a:latin typeface="宋体" panose="02010600030101010101" pitchFamily="2" charset="-122"/>
              </a:rPr>
              <a:t> </a:t>
            </a:r>
            <a:r>
              <a:rPr lang="zh-CN" altLang="en-US" sz="1400">
                <a:latin typeface="宋体" panose="02010600030101010101" pitchFamily="2" charset="-122"/>
              </a:rPr>
              <a:t>将类似的方案放在一组</a:t>
            </a:r>
            <a:r>
              <a:rPr lang="en-US" altLang="zh-CN" sz="1400">
                <a:latin typeface="宋体" panose="02010600030101010101" pitchFamily="2" charset="-122"/>
              </a:rPr>
              <a:t>,</a:t>
            </a:r>
            <a:r>
              <a:rPr lang="zh-CN" altLang="en-US" sz="1400">
                <a:latin typeface="宋体" panose="02010600030101010101" pitchFamily="2" charset="-122"/>
              </a:rPr>
              <a:t>整理成树状</a:t>
            </a:r>
            <a:endParaRPr lang="zh-CN" altLang="en-US" sz="1400">
              <a:latin typeface="宋体" panose="02010600030101010101" pitchFamily="2" charset="-122"/>
            </a:endParaRPr>
          </a:p>
          <a:p>
            <a:pPr lvl="1" fontAlgn="ctr">
              <a:spcBef>
                <a:spcPct val="50000"/>
              </a:spcBef>
              <a:buFont typeface="Wingdings" panose="05000000000000000000" pitchFamily="2" charset="2"/>
              <a:buChar char="§"/>
            </a:pPr>
            <a:r>
              <a:rPr lang="zh-CN" altLang="en-US" sz="1400">
                <a:latin typeface="宋体" panose="02010600030101010101" pitchFamily="2" charset="-122"/>
              </a:rPr>
              <a:t>  针对真因</a:t>
            </a:r>
            <a:r>
              <a:rPr lang="en-US" altLang="zh-CN" sz="1400">
                <a:latin typeface="宋体" panose="02010600030101010101" pitchFamily="2" charset="-122"/>
              </a:rPr>
              <a:t>,</a:t>
            </a:r>
            <a:r>
              <a:rPr lang="zh-CN" altLang="en-US" sz="1400">
                <a:latin typeface="宋体" panose="02010600030101010101" pitchFamily="2" charset="-122"/>
              </a:rPr>
              <a:t>提炼对策</a:t>
            </a:r>
            <a:endParaRPr lang="zh-CN" altLang="en-US" sz="1400">
              <a:latin typeface="宋体" panose="02010600030101010101" pitchFamily="2" charset="-122"/>
            </a:endParaRPr>
          </a:p>
          <a:p>
            <a:pPr lvl="1" fontAlgn="ctr">
              <a:spcBef>
                <a:spcPct val="50000"/>
              </a:spcBef>
              <a:buFont typeface="Wingdings" panose="05000000000000000000" pitchFamily="2" charset="2"/>
              <a:buChar char="§"/>
            </a:pPr>
            <a:r>
              <a:rPr lang="zh-CN" altLang="en-US" sz="1400">
                <a:latin typeface="宋体" panose="02010600030101010101" pitchFamily="2" charset="-122"/>
              </a:rPr>
              <a:t>  避免一下子提出过于具体的对策</a:t>
            </a:r>
            <a:r>
              <a:rPr lang="en-US" altLang="zh-CN" sz="1400">
                <a:latin typeface="宋体" panose="02010600030101010101" pitchFamily="2" charset="-122"/>
              </a:rPr>
              <a:t>,</a:t>
            </a:r>
            <a:r>
              <a:rPr lang="zh-CN" altLang="en-US" sz="1400">
                <a:latin typeface="宋体" panose="02010600030101010101" pitchFamily="2" charset="-122"/>
              </a:rPr>
              <a:t>对想到的对策</a:t>
            </a:r>
            <a:endParaRPr lang="zh-CN" altLang="en-US" sz="1400">
              <a:latin typeface="宋体" panose="02010600030101010101" pitchFamily="2" charset="-122"/>
            </a:endParaRPr>
          </a:p>
          <a:p>
            <a:pPr lvl="1" fontAlgn="ctr">
              <a:spcBef>
                <a:spcPct val="50000"/>
              </a:spcBef>
              <a:buFont typeface="Wingdings" panose="05000000000000000000" pitchFamily="2" charset="2"/>
              <a:buNone/>
            </a:pPr>
            <a:r>
              <a:rPr lang="zh-CN" altLang="en-US" sz="1400">
                <a:latin typeface="宋体" panose="02010600030101010101" pitchFamily="2" charset="-122"/>
              </a:rPr>
              <a:t>  进行梳理</a:t>
            </a:r>
            <a:r>
              <a:rPr lang="en-US" altLang="zh-CN" sz="1400">
                <a:latin typeface="宋体" panose="02010600030101010101" pitchFamily="2" charset="-122"/>
              </a:rPr>
              <a:t>,</a:t>
            </a:r>
            <a:r>
              <a:rPr lang="zh-CN" altLang="en-US" sz="1400">
                <a:latin typeface="宋体" panose="02010600030101010101" pitchFamily="2" charset="-122"/>
              </a:rPr>
              <a:t>可以帮助找到方向</a:t>
            </a:r>
            <a:endParaRPr lang="zh-CN" altLang="en-US" sz="1400">
              <a:latin typeface="宋体" panose="02010600030101010101" pitchFamily="2" charset="-122"/>
            </a:endParaRPr>
          </a:p>
        </p:txBody>
      </p:sp>
      <p:cxnSp>
        <p:nvCxnSpPr>
          <p:cNvPr id="4258" name="直接连接符 4257"/>
          <p:cNvCxnSpPr/>
          <p:nvPr/>
        </p:nvCxnSpPr>
        <p:spPr>
          <a:xfrm>
            <a:off x="7924800" y="6102350"/>
            <a:ext cx="228600" cy="0"/>
          </a:xfrm>
          <a:prstGeom prst="line">
            <a:avLst/>
          </a:prstGeom>
          <a:ln w="12700" cap="flat" cmpd="sng">
            <a:solidFill>
              <a:srgbClr val="000000"/>
            </a:solidFill>
            <a:prstDash val="solid"/>
            <a:headEnd type="none" w="med" len="med"/>
            <a:tailEnd type="none" w="med" len="med"/>
          </a:ln>
        </p:spPr>
      </p:cxnSp>
      <p:sp>
        <p:nvSpPr>
          <p:cNvPr id="4259" name="下箭头 4258"/>
          <p:cNvSpPr/>
          <p:nvPr/>
        </p:nvSpPr>
        <p:spPr>
          <a:xfrm>
            <a:off x="6781800" y="3505200"/>
            <a:ext cx="1371600" cy="762000"/>
          </a:xfrm>
          <a:prstGeom prst="downArrow">
            <a:avLst>
              <a:gd name="adj1" fmla="val 58796"/>
              <a:gd name="adj2" fmla="val 45416"/>
            </a:avLst>
          </a:prstGeom>
          <a:gradFill rotWithShape="0">
            <a:gsLst>
              <a:gs pos="0">
                <a:srgbClr val="C0C0C0"/>
              </a:gs>
              <a:gs pos="100000">
                <a:srgbClr val="878787"/>
              </a:gs>
            </a:gsLst>
            <a:lin ang="5400000"/>
            <a:tileRect/>
          </a:gradFill>
          <a:ln w="38100">
            <a:noFill/>
          </a:ln>
        </p:spPr>
        <p:txBody>
          <a:bodyPr/>
          <a:p>
            <a:endParaRPr lang="zh-CN" altLang="en-US"/>
          </a:p>
        </p:txBody>
      </p:sp>
      <p:grpSp>
        <p:nvGrpSpPr>
          <p:cNvPr id="4260" name="组合 4259"/>
          <p:cNvGrpSpPr/>
          <p:nvPr/>
        </p:nvGrpSpPr>
        <p:grpSpPr>
          <a:xfrm>
            <a:off x="6248400" y="1676400"/>
            <a:ext cx="2438400" cy="1573213"/>
            <a:chOff x="3936" y="1056"/>
            <a:chExt cx="1536" cy="991"/>
          </a:xfrm>
        </p:grpSpPr>
        <p:sp>
          <p:nvSpPr>
            <p:cNvPr id="4261" name="圆角矩形 4260"/>
            <p:cNvSpPr/>
            <p:nvPr/>
          </p:nvSpPr>
          <p:spPr>
            <a:xfrm>
              <a:off x="4176" y="1152"/>
              <a:ext cx="480" cy="223"/>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zh-CN" altLang="en-US" sz="1200" b="1">
                  <a:latin typeface="Arial" panose="020B0604020202020204" pitchFamily="34" charset="0"/>
                  <a:ea typeface="黑体" panose="02010609060101010101" charset="-122"/>
                </a:rPr>
                <a:t>对策</a:t>
              </a:r>
              <a:r>
                <a:rPr lang="en-US" altLang="zh-CN" sz="1200" b="1">
                  <a:latin typeface="Arial" panose="020B0604020202020204" pitchFamily="34" charset="0"/>
                  <a:ea typeface="黑体" panose="02010609060101010101" charset="-122"/>
                </a:rPr>
                <a:t>a</a:t>
              </a:r>
              <a:endParaRPr lang="en-US" altLang="zh-CN" sz="1200" b="1">
                <a:latin typeface="Arial" panose="020B0604020202020204" pitchFamily="34" charset="0"/>
                <a:ea typeface="黑体" panose="02010609060101010101" charset="-122"/>
              </a:endParaRPr>
            </a:p>
          </p:txBody>
        </p:sp>
        <p:sp>
          <p:nvSpPr>
            <p:cNvPr id="4262" name="圆角矩形 4261"/>
            <p:cNvSpPr/>
            <p:nvPr/>
          </p:nvSpPr>
          <p:spPr>
            <a:xfrm>
              <a:off x="4608" y="1488"/>
              <a:ext cx="480" cy="223"/>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zh-CN" altLang="en-US" sz="1200" b="1">
                  <a:latin typeface="Arial" panose="020B0604020202020204" pitchFamily="34" charset="0"/>
                  <a:ea typeface="黑体" panose="02010609060101010101" charset="-122"/>
                </a:rPr>
                <a:t>对策</a:t>
              </a:r>
              <a:r>
                <a:rPr lang="en-US" altLang="zh-CN" sz="1200" b="1">
                  <a:latin typeface="Arial" panose="020B0604020202020204" pitchFamily="34" charset="0"/>
                  <a:ea typeface="黑体" panose="02010609060101010101" charset="-122"/>
                </a:rPr>
                <a:t>e</a:t>
              </a:r>
              <a:endParaRPr lang="en-US" altLang="zh-CN" sz="1200" b="1">
                <a:latin typeface="Arial" panose="020B0604020202020204" pitchFamily="34" charset="0"/>
                <a:ea typeface="黑体" panose="02010609060101010101" charset="-122"/>
              </a:endParaRPr>
            </a:p>
          </p:txBody>
        </p:sp>
        <p:sp>
          <p:nvSpPr>
            <p:cNvPr id="4263" name="圆角矩形 4262"/>
            <p:cNvSpPr/>
            <p:nvPr/>
          </p:nvSpPr>
          <p:spPr>
            <a:xfrm>
              <a:off x="3936" y="1680"/>
              <a:ext cx="480" cy="223"/>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zh-CN" altLang="en-US" sz="1200" b="1">
                  <a:latin typeface="Arial" panose="020B0604020202020204" pitchFamily="34" charset="0"/>
                  <a:ea typeface="黑体" panose="02010609060101010101" charset="-122"/>
                </a:rPr>
                <a:t>对策</a:t>
              </a:r>
              <a:r>
                <a:rPr lang="en-US" altLang="zh-CN" sz="1200" b="1">
                  <a:latin typeface="Arial" panose="020B0604020202020204" pitchFamily="34" charset="0"/>
                  <a:ea typeface="黑体" panose="02010609060101010101" charset="-122"/>
                </a:rPr>
                <a:t>d</a:t>
              </a:r>
              <a:endParaRPr lang="en-US" altLang="zh-CN" sz="1200" b="1">
                <a:latin typeface="Arial" panose="020B0604020202020204" pitchFamily="34" charset="0"/>
                <a:ea typeface="黑体" panose="02010609060101010101" charset="-122"/>
              </a:endParaRPr>
            </a:p>
          </p:txBody>
        </p:sp>
        <p:sp>
          <p:nvSpPr>
            <p:cNvPr id="4264" name="圆角矩形 4263"/>
            <p:cNvSpPr/>
            <p:nvPr/>
          </p:nvSpPr>
          <p:spPr>
            <a:xfrm>
              <a:off x="4800" y="1824"/>
              <a:ext cx="480" cy="223"/>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zh-CN" altLang="en-US" sz="1200" b="1">
                  <a:latin typeface="Arial" panose="020B0604020202020204" pitchFamily="34" charset="0"/>
                  <a:ea typeface="黑体" panose="02010609060101010101" charset="-122"/>
                </a:rPr>
                <a:t>对策</a:t>
              </a:r>
              <a:r>
                <a:rPr lang="en-US" altLang="zh-CN" sz="1200" b="1">
                  <a:latin typeface="Arial" panose="020B0604020202020204" pitchFamily="34" charset="0"/>
                  <a:ea typeface="黑体" panose="02010609060101010101" charset="-122"/>
                </a:rPr>
                <a:t>c</a:t>
              </a:r>
              <a:endParaRPr lang="en-US" altLang="zh-CN" sz="1200" b="1">
                <a:latin typeface="Arial" panose="020B0604020202020204" pitchFamily="34" charset="0"/>
                <a:ea typeface="黑体" panose="02010609060101010101" charset="-122"/>
              </a:endParaRPr>
            </a:p>
          </p:txBody>
        </p:sp>
        <p:sp>
          <p:nvSpPr>
            <p:cNvPr id="4265" name="圆角矩形 4264"/>
            <p:cNvSpPr/>
            <p:nvPr/>
          </p:nvSpPr>
          <p:spPr>
            <a:xfrm>
              <a:off x="4992" y="1056"/>
              <a:ext cx="480" cy="223"/>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zh-CN" altLang="en-US" sz="1200" b="1">
                  <a:latin typeface="Arial" panose="020B0604020202020204" pitchFamily="34" charset="0"/>
                  <a:ea typeface="黑体" panose="02010609060101010101" charset="-122"/>
                </a:rPr>
                <a:t>对策</a:t>
              </a:r>
              <a:r>
                <a:rPr lang="en-US" altLang="zh-CN" sz="1200" b="1">
                  <a:latin typeface="Arial" panose="020B0604020202020204" pitchFamily="34" charset="0"/>
                  <a:ea typeface="黑体" panose="02010609060101010101" charset="-122"/>
                </a:rPr>
                <a:t>b</a:t>
              </a:r>
              <a:endParaRPr lang="en-US" altLang="zh-CN" sz="1200" b="1">
                <a:latin typeface="Arial" panose="020B0604020202020204" pitchFamily="34" charset="0"/>
                <a:ea typeface="黑体" panose="02010609060101010101" charset="-122"/>
              </a:endParaRPr>
            </a:p>
          </p:txBody>
        </p:sp>
      </p:grpSp>
      <p:grpSp>
        <p:nvGrpSpPr>
          <p:cNvPr id="4266" name="组合 4265"/>
          <p:cNvGrpSpPr/>
          <p:nvPr/>
        </p:nvGrpSpPr>
        <p:grpSpPr>
          <a:xfrm>
            <a:off x="6248400" y="4419600"/>
            <a:ext cx="2286000" cy="1881188"/>
            <a:chOff x="3936" y="2784"/>
            <a:chExt cx="1440" cy="1185"/>
          </a:xfrm>
        </p:grpSpPr>
        <p:sp>
          <p:nvSpPr>
            <p:cNvPr id="4267" name="圆角矩形 4266"/>
            <p:cNvSpPr/>
            <p:nvPr/>
          </p:nvSpPr>
          <p:spPr>
            <a:xfrm>
              <a:off x="4560" y="3028"/>
              <a:ext cx="271" cy="244"/>
            </a:xfrm>
            <a:prstGeom prst="roundRect">
              <a:avLst>
                <a:gd name="adj" fmla="val 16667"/>
              </a:avLst>
            </a:prstGeom>
            <a:noFill/>
            <a:ln w="12700" cap="flat" cmpd="sng">
              <a:solidFill>
                <a:srgbClr val="000000"/>
              </a:solidFill>
              <a:prstDash val="solid"/>
              <a:headEnd type="none" w="med" len="med"/>
              <a:tailEnd type="none" w="med" len="med"/>
            </a:ln>
          </p:spPr>
          <p:txBody>
            <a:bodyPr wrap="none" lIns="137160" tIns="68580" rIns="137160" bIns="68580" anchor="ctr" anchorCtr="0">
              <a:spAutoFit/>
            </a:bodyPr>
            <a:p>
              <a:pPr algn="ctr">
                <a:spcBef>
                  <a:spcPct val="50000"/>
                </a:spcBef>
              </a:pPr>
              <a:r>
                <a:rPr lang="en-US" altLang="zh-CN" sz="1400" b="1">
                  <a:latin typeface="Arial" panose="020B0604020202020204" pitchFamily="34" charset="0"/>
                  <a:ea typeface="黑体" panose="02010609060101010101" charset="-122"/>
                </a:rPr>
                <a:t>A</a:t>
              </a:r>
              <a:endParaRPr lang="en-US" altLang="zh-CN" sz="1400" b="1">
                <a:latin typeface="Arial" panose="020B0604020202020204" pitchFamily="34" charset="0"/>
                <a:ea typeface="黑体" panose="02010609060101010101" charset="-122"/>
              </a:endParaRPr>
            </a:p>
          </p:txBody>
        </p:sp>
        <p:sp>
          <p:nvSpPr>
            <p:cNvPr id="4268" name="矩形 4267"/>
            <p:cNvSpPr/>
            <p:nvPr/>
          </p:nvSpPr>
          <p:spPr>
            <a:xfrm>
              <a:off x="3936" y="3172"/>
              <a:ext cx="432" cy="340"/>
            </a:xfrm>
            <a:prstGeom prst="rect">
              <a:avLst/>
            </a:prstGeom>
            <a:noFill/>
            <a:ln w="38100" cap="flat" cmpd="dbl">
              <a:solidFill>
                <a:srgbClr val="000000"/>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rPr>
                <a:t>消除真因</a:t>
              </a:r>
              <a:endParaRPr lang="zh-CN" altLang="en-US" sz="1200">
                <a:latin typeface="Arial" panose="020B0604020202020204" pitchFamily="34" charset="0"/>
              </a:endParaRPr>
            </a:p>
          </p:txBody>
        </p:sp>
        <p:sp>
          <p:nvSpPr>
            <p:cNvPr id="4269" name="圆角矩形 4268"/>
            <p:cNvSpPr/>
            <p:nvPr/>
          </p:nvSpPr>
          <p:spPr>
            <a:xfrm>
              <a:off x="4560" y="3460"/>
              <a:ext cx="269" cy="244"/>
            </a:xfrm>
            <a:prstGeom prst="roundRect">
              <a:avLst>
                <a:gd name="adj" fmla="val 16667"/>
              </a:avLst>
            </a:prstGeom>
            <a:noFill/>
            <a:ln w="12700" cap="flat" cmpd="sng">
              <a:solidFill>
                <a:srgbClr val="000000"/>
              </a:solidFill>
              <a:prstDash val="solid"/>
              <a:headEnd type="none" w="med" len="med"/>
              <a:tailEnd type="none" w="med" len="med"/>
            </a:ln>
          </p:spPr>
          <p:txBody>
            <a:bodyPr wrap="none" lIns="137160" tIns="68580" rIns="137160" bIns="68580" anchor="ctr" anchorCtr="0">
              <a:spAutoFit/>
            </a:bodyPr>
            <a:p>
              <a:pPr algn="ctr">
                <a:spcBef>
                  <a:spcPct val="50000"/>
                </a:spcBef>
              </a:pPr>
              <a:r>
                <a:rPr lang="en-US" altLang="zh-CN" sz="1400" b="1">
                  <a:latin typeface="Arial" panose="020B0604020202020204" pitchFamily="34" charset="0"/>
                  <a:ea typeface="黑体" panose="02010609060101010101" charset="-122"/>
                </a:rPr>
                <a:t>B</a:t>
              </a:r>
              <a:endParaRPr lang="en-US" altLang="zh-CN" sz="1400" b="1">
                <a:latin typeface="Arial" panose="020B0604020202020204" pitchFamily="34" charset="0"/>
                <a:ea typeface="黑体" panose="02010609060101010101" charset="-122"/>
              </a:endParaRPr>
            </a:p>
          </p:txBody>
        </p:sp>
        <p:cxnSp>
          <p:nvCxnSpPr>
            <p:cNvPr id="4270" name="肘形连接符 4269"/>
            <p:cNvCxnSpPr/>
            <p:nvPr/>
          </p:nvCxnSpPr>
          <p:spPr>
            <a:xfrm flipV="1">
              <a:off x="4380" y="3150"/>
              <a:ext cx="180" cy="192"/>
            </a:xfrm>
            <a:prstGeom prst="bentConnector3">
              <a:avLst>
                <a:gd name="adj1" fmla="val 46667"/>
              </a:avLst>
            </a:prstGeom>
            <a:ln w="12700" cap="flat" cmpd="sng">
              <a:solidFill>
                <a:srgbClr val="000000"/>
              </a:solidFill>
              <a:prstDash val="solid"/>
              <a:miter/>
              <a:headEnd type="none" w="med" len="med"/>
              <a:tailEnd type="none" w="med" len="med"/>
            </a:ln>
          </p:spPr>
        </p:cxnSp>
        <p:cxnSp>
          <p:nvCxnSpPr>
            <p:cNvPr id="4271" name="肘形连接符 4270"/>
            <p:cNvCxnSpPr/>
            <p:nvPr/>
          </p:nvCxnSpPr>
          <p:spPr>
            <a:xfrm>
              <a:off x="4380" y="3342"/>
              <a:ext cx="180" cy="240"/>
            </a:xfrm>
            <a:prstGeom prst="bentConnector3">
              <a:avLst>
                <a:gd name="adj1" fmla="val 46667"/>
              </a:avLst>
            </a:prstGeom>
            <a:ln w="12700" cap="flat" cmpd="sng">
              <a:solidFill>
                <a:srgbClr val="000000"/>
              </a:solidFill>
              <a:prstDash val="solid"/>
              <a:miter/>
              <a:headEnd type="none" w="med" len="med"/>
              <a:tailEnd type="none" w="med" len="med"/>
            </a:ln>
          </p:spPr>
        </p:cxnSp>
        <p:sp>
          <p:nvSpPr>
            <p:cNvPr id="4272" name="圆角矩形 4271"/>
            <p:cNvSpPr/>
            <p:nvPr/>
          </p:nvSpPr>
          <p:spPr>
            <a:xfrm>
              <a:off x="5136" y="3268"/>
              <a:ext cx="240" cy="221"/>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en-US" altLang="zh-CN" sz="1200" b="1">
                  <a:latin typeface="Arial" panose="020B0604020202020204" pitchFamily="34" charset="0"/>
                  <a:ea typeface="黑体" panose="02010609060101010101" charset="-122"/>
                </a:rPr>
                <a:t>c</a:t>
              </a:r>
              <a:endParaRPr lang="en-US" altLang="zh-CN" sz="1200" b="1">
                <a:latin typeface="Arial" panose="020B0604020202020204" pitchFamily="34" charset="0"/>
                <a:ea typeface="黑体" panose="02010609060101010101" charset="-122"/>
              </a:endParaRPr>
            </a:p>
          </p:txBody>
        </p:sp>
        <p:sp>
          <p:nvSpPr>
            <p:cNvPr id="4273" name="圆角矩形 4272"/>
            <p:cNvSpPr/>
            <p:nvPr/>
          </p:nvSpPr>
          <p:spPr>
            <a:xfrm>
              <a:off x="5136" y="3508"/>
              <a:ext cx="240" cy="221"/>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en-US" altLang="zh-CN" sz="1200" b="1">
                  <a:latin typeface="Arial" panose="020B0604020202020204" pitchFamily="34" charset="0"/>
                  <a:ea typeface="黑体" panose="02010609060101010101" charset="-122"/>
                </a:rPr>
                <a:t>d</a:t>
              </a:r>
              <a:endParaRPr lang="en-US" altLang="zh-CN" sz="1200" b="1">
                <a:latin typeface="Arial" panose="020B0604020202020204" pitchFamily="34" charset="0"/>
                <a:ea typeface="黑体" panose="02010609060101010101" charset="-122"/>
              </a:endParaRPr>
            </a:p>
          </p:txBody>
        </p:sp>
        <p:sp>
          <p:nvSpPr>
            <p:cNvPr id="4274" name="圆角矩形 4273"/>
            <p:cNvSpPr/>
            <p:nvPr/>
          </p:nvSpPr>
          <p:spPr>
            <a:xfrm>
              <a:off x="5136" y="3748"/>
              <a:ext cx="240" cy="221"/>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en-US" altLang="zh-CN" sz="1200" b="1">
                  <a:latin typeface="Arial" panose="020B0604020202020204" pitchFamily="34" charset="0"/>
                  <a:ea typeface="黑体" panose="02010609060101010101" charset="-122"/>
                </a:rPr>
                <a:t>e</a:t>
              </a:r>
              <a:endParaRPr lang="en-US" altLang="zh-CN" sz="1200" b="1">
                <a:latin typeface="Arial" panose="020B0604020202020204" pitchFamily="34" charset="0"/>
                <a:ea typeface="黑体" panose="02010609060101010101" charset="-122"/>
              </a:endParaRPr>
            </a:p>
          </p:txBody>
        </p:sp>
        <p:sp>
          <p:nvSpPr>
            <p:cNvPr id="4275" name="圆角矩形 4274"/>
            <p:cNvSpPr/>
            <p:nvPr/>
          </p:nvSpPr>
          <p:spPr>
            <a:xfrm>
              <a:off x="5136" y="3028"/>
              <a:ext cx="240" cy="221"/>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en-US" altLang="zh-CN" sz="1200" b="1">
                  <a:latin typeface="Arial" panose="020B0604020202020204" pitchFamily="34" charset="0"/>
                  <a:ea typeface="黑体" panose="02010609060101010101" charset="-122"/>
                </a:rPr>
                <a:t>b</a:t>
              </a:r>
              <a:endParaRPr lang="en-US" altLang="zh-CN" sz="1200" b="1">
                <a:latin typeface="Arial" panose="020B0604020202020204" pitchFamily="34" charset="0"/>
                <a:ea typeface="黑体" panose="02010609060101010101" charset="-122"/>
              </a:endParaRPr>
            </a:p>
          </p:txBody>
        </p:sp>
        <p:cxnSp>
          <p:nvCxnSpPr>
            <p:cNvPr id="4276" name="肘形连接符 4275"/>
            <p:cNvCxnSpPr/>
            <p:nvPr/>
          </p:nvCxnSpPr>
          <p:spPr>
            <a:xfrm flipV="1">
              <a:off x="4831" y="2932"/>
              <a:ext cx="293" cy="218"/>
            </a:xfrm>
            <a:prstGeom prst="bentConnector3">
              <a:avLst>
                <a:gd name="adj1" fmla="val 49829"/>
              </a:avLst>
            </a:prstGeom>
            <a:ln w="12700" cap="flat" cmpd="sng">
              <a:solidFill>
                <a:srgbClr val="000000"/>
              </a:solidFill>
              <a:prstDash val="solid"/>
              <a:miter/>
              <a:headEnd type="none" w="med" len="med"/>
              <a:tailEnd type="none" w="med" len="med"/>
            </a:ln>
          </p:spPr>
        </p:cxnSp>
        <p:cxnSp>
          <p:nvCxnSpPr>
            <p:cNvPr id="4277" name="肘形连接符 4276"/>
            <p:cNvCxnSpPr/>
            <p:nvPr/>
          </p:nvCxnSpPr>
          <p:spPr>
            <a:xfrm rot="10800000">
              <a:off x="4831" y="3150"/>
              <a:ext cx="305" cy="229"/>
            </a:xfrm>
            <a:prstGeom prst="bentConnector3">
              <a:avLst>
                <a:gd name="adj1" fmla="val 49838"/>
              </a:avLst>
            </a:prstGeom>
            <a:ln w="12700" cap="flat" cmpd="sng">
              <a:solidFill>
                <a:srgbClr val="000000"/>
              </a:solidFill>
              <a:prstDash val="solid"/>
              <a:miter/>
              <a:headEnd type="none" w="med" len="med"/>
              <a:tailEnd type="none" w="med" len="med"/>
            </a:ln>
          </p:spPr>
        </p:cxnSp>
        <p:cxnSp>
          <p:nvCxnSpPr>
            <p:cNvPr id="4278" name="直接连接符 4277"/>
            <p:cNvCxnSpPr/>
            <p:nvPr/>
          </p:nvCxnSpPr>
          <p:spPr>
            <a:xfrm>
              <a:off x="4848" y="3604"/>
              <a:ext cx="288" cy="0"/>
            </a:xfrm>
            <a:prstGeom prst="line">
              <a:avLst/>
            </a:prstGeom>
            <a:ln w="12700" cap="flat" cmpd="sng">
              <a:solidFill>
                <a:srgbClr val="000000"/>
              </a:solidFill>
              <a:prstDash val="solid"/>
              <a:headEnd type="none" w="med" len="med"/>
              <a:tailEnd type="none" w="med" len="med"/>
            </a:ln>
          </p:spPr>
        </p:cxnSp>
        <p:cxnSp>
          <p:nvCxnSpPr>
            <p:cNvPr id="4279" name="直接连接符 4278"/>
            <p:cNvCxnSpPr/>
            <p:nvPr/>
          </p:nvCxnSpPr>
          <p:spPr>
            <a:xfrm>
              <a:off x="4992" y="3604"/>
              <a:ext cx="0" cy="240"/>
            </a:xfrm>
            <a:prstGeom prst="line">
              <a:avLst/>
            </a:prstGeom>
            <a:ln w="12700" cap="flat" cmpd="sng">
              <a:solidFill>
                <a:srgbClr val="000000"/>
              </a:solidFill>
              <a:prstDash val="solid"/>
              <a:headEnd type="none" w="med" len="med"/>
              <a:tailEnd type="none" w="med" len="med"/>
            </a:ln>
          </p:spPr>
        </p:cxnSp>
        <p:sp>
          <p:nvSpPr>
            <p:cNvPr id="4280" name="圆角矩形 4279"/>
            <p:cNvSpPr/>
            <p:nvPr/>
          </p:nvSpPr>
          <p:spPr>
            <a:xfrm>
              <a:off x="5136" y="2784"/>
              <a:ext cx="240" cy="223"/>
            </a:xfrm>
            <a:prstGeom prst="roundRect">
              <a:avLst>
                <a:gd name="adj" fmla="val 16667"/>
              </a:avLst>
            </a:prstGeom>
            <a:noFill/>
            <a:ln w="12700" cap="flat" cmpd="sng">
              <a:solidFill>
                <a:srgbClr val="000000"/>
              </a:solidFill>
              <a:prstDash val="solid"/>
              <a:headEnd type="none" w="med" len="med"/>
              <a:tailEnd type="none" w="med" len="med"/>
            </a:ln>
          </p:spPr>
          <p:txBody>
            <a:bodyPr lIns="137160" tIns="68580" rIns="137160" bIns="68580" anchor="ctr" anchorCtr="0">
              <a:spAutoFit/>
            </a:bodyPr>
            <a:p>
              <a:pPr>
                <a:spcBef>
                  <a:spcPct val="50000"/>
                </a:spcBef>
              </a:pPr>
              <a:r>
                <a:rPr lang="en-US" altLang="zh-CN" sz="1200" b="1">
                  <a:latin typeface="Arial" panose="020B0604020202020204" pitchFamily="34" charset="0"/>
                  <a:ea typeface="黑体" panose="02010609060101010101" charset="-122"/>
                </a:rPr>
                <a:t>a</a:t>
              </a:r>
              <a:endParaRPr lang="en-US" altLang="zh-CN" sz="1200" b="1">
                <a:latin typeface="Arial" panose="020B0604020202020204" pitchFamily="34" charset="0"/>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256"/>
                                        </p:tgtEl>
                                        <p:attrNameLst>
                                          <p:attrName>style.visibility</p:attrName>
                                        </p:attrNameLst>
                                      </p:cBhvr>
                                      <p:to>
                                        <p:strVal val="visible"/>
                                      </p:to>
                                    </p:set>
                                    <p:animEffect transition="in" filter="blinds(horizontal)">
                                      <p:cBhvr additive="base">
                                        <p:cTn id="7" dur="500"/>
                                        <p:tgtEl>
                                          <p:spTgt spid="4256"/>
                                        </p:tgtEl>
                                      </p:cBhvr>
                                    </p:animEffect>
                                  </p:childTnLst>
                                </p:cTn>
                              </p:par>
                            </p:childTnLst>
                          </p:cTn>
                        </p:par>
                        <p:par>
                          <p:cTn id="8" fill="hold">
                            <p:stCondLst>
                              <p:cond delay="500"/>
                            </p:stCondLst>
                            <p:childTnLst>
                              <p:par>
                                <p:cTn id="9" presetID="3" presetClass="entr" presetSubtype="10" fill="hold" nodeType="afterEffect">
                                  <p:childTnLst>
                                    <p:set>
                                      <p:cBhvr additive="base">
                                        <p:cTn id="10" dur="1" fill="hold">
                                          <p:stCondLst>
                                            <p:cond delay="0"/>
                                          </p:stCondLst>
                                        </p:cTn>
                                        <p:tgtEl>
                                          <p:spTgt spid="4260"/>
                                        </p:tgtEl>
                                        <p:attrNameLst>
                                          <p:attrName>style.visibility</p:attrName>
                                        </p:attrNameLst>
                                      </p:cBhvr>
                                      <p:to>
                                        <p:strVal val="visible"/>
                                      </p:to>
                                    </p:set>
                                    <p:animEffect transition="in" filter="blinds(horizontal)">
                                      <p:cBhvr additive="base">
                                        <p:cTn id="11" dur="500"/>
                                        <p:tgtEl>
                                          <p:spTgt spid="426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1" nodeType="clickEffect">
                                  <p:childTnLst>
                                    <p:set>
                                      <p:cBhvr additive="base">
                                        <p:cTn id="15" dur="1" fill="hold">
                                          <p:stCondLst>
                                            <p:cond delay="0"/>
                                          </p:stCondLst>
                                        </p:cTn>
                                        <p:tgtEl>
                                          <p:spTgt spid="4257"/>
                                        </p:tgtEl>
                                        <p:attrNameLst>
                                          <p:attrName>style.visibility</p:attrName>
                                        </p:attrNameLst>
                                      </p:cBhvr>
                                      <p:to>
                                        <p:strVal val="visible"/>
                                      </p:to>
                                    </p:set>
                                    <p:animEffect transition="in" filter="blinds(horizontal)">
                                      <p:cBhvr additive="base">
                                        <p:cTn id="16" dur="500"/>
                                        <p:tgtEl>
                                          <p:spTgt spid="4257"/>
                                        </p:tgtEl>
                                      </p:cBhvr>
                                    </p:animEffect>
                                  </p:childTnLst>
                                </p:cTn>
                              </p:par>
                            </p:childTnLst>
                          </p:cTn>
                        </p:par>
                        <p:par>
                          <p:cTn id="17" fill="hold">
                            <p:stCondLst>
                              <p:cond delay="500"/>
                            </p:stCondLst>
                            <p:childTnLst>
                              <p:par>
                                <p:cTn id="18" presetID="3" presetClass="entr" presetSubtype="10" fill="hold" nodeType="afterEffect">
                                  <p:childTnLst>
                                    <p:set>
                                      <p:cBhvr additive="base">
                                        <p:cTn id="19" dur="1" fill="hold">
                                          <p:stCondLst>
                                            <p:cond delay="0"/>
                                          </p:stCondLst>
                                        </p:cTn>
                                        <p:tgtEl>
                                          <p:spTgt spid="4259"/>
                                        </p:tgtEl>
                                        <p:attrNameLst>
                                          <p:attrName>style.visibility</p:attrName>
                                        </p:attrNameLst>
                                      </p:cBhvr>
                                      <p:to>
                                        <p:strVal val="visible"/>
                                      </p:to>
                                    </p:set>
                                    <p:animEffect transition="in" filter="blinds(horizontal)">
                                      <p:cBhvr additive="base">
                                        <p:cTn id="20" dur="500"/>
                                        <p:tgtEl>
                                          <p:spTgt spid="4259"/>
                                        </p:tgtEl>
                                      </p:cBhvr>
                                    </p:animEffect>
                                  </p:childTnLst>
                                </p:cTn>
                              </p:par>
                            </p:childTnLst>
                          </p:cTn>
                        </p:par>
                        <p:par>
                          <p:cTn id="21" fill="hold">
                            <p:stCondLst>
                              <p:cond delay="1000"/>
                            </p:stCondLst>
                            <p:childTnLst>
                              <p:par>
                                <p:cTn id="22" presetID="3" presetClass="entr" presetSubtype="10" fill="hold" nodeType="afterEffect">
                                  <p:childTnLst>
                                    <p:set>
                                      <p:cBhvr additive="base">
                                        <p:cTn id="23" dur="1" fill="hold">
                                          <p:stCondLst>
                                            <p:cond delay="0"/>
                                          </p:stCondLst>
                                        </p:cTn>
                                        <p:tgtEl>
                                          <p:spTgt spid="4266"/>
                                        </p:tgtEl>
                                        <p:attrNameLst>
                                          <p:attrName>style.visibility</p:attrName>
                                        </p:attrNameLst>
                                      </p:cBhvr>
                                      <p:to>
                                        <p:strVal val="visible"/>
                                      </p:to>
                                    </p:set>
                                    <p:animEffect transition="in" filter="blinds(horizontal)">
                                      <p:cBhvr additive="base">
                                        <p:cTn id="24" dur="500"/>
                                        <p:tgtEl>
                                          <p:spTgt spid="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6" grpId="0" animBg="1"/>
      <p:bldP spid="4257"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83" name="矩形 4282"/>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284" name="矩形 4283"/>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285" name="矩形 4284"/>
          <p:cNvSpPr/>
          <p:nvPr/>
        </p:nvSpPr>
        <p:spPr>
          <a:xfrm>
            <a:off x="381000" y="852488"/>
            <a:ext cx="8077200" cy="381000"/>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黑体" panose="02010609060101010101" charset="-122"/>
                <a:ea typeface="黑体" panose="02010609060101010101" charset="-122"/>
              </a:rPr>
              <a:t>确认没有重复和遗漏</a:t>
            </a: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将对策具体化</a:t>
            </a:r>
            <a:endParaRPr lang="zh-CN" altLang="en-US" sz="1600">
              <a:latin typeface="黑体" panose="02010609060101010101" charset="-122"/>
              <a:ea typeface="黑体" panose="02010609060101010101" charset="-122"/>
            </a:endParaRPr>
          </a:p>
        </p:txBody>
      </p:sp>
      <p:sp>
        <p:nvSpPr>
          <p:cNvPr id="4286" name="矩形 4285"/>
          <p:cNvSpPr/>
          <p:nvPr/>
        </p:nvSpPr>
        <p:spPr>
          <a:xfrm>
            <a:off x="381000" y="1295400"/>
            <a:ext cx="7848600" cy="381000"/>
          </a:xfrm>
          <a:prstGeom prst="rect">
            <a:avLst/>
          </a:prstGeom>
          <a:noFill/>
          <a:ln w="38100">
            <a:noFill/>
          </a:ln>
        </p:spPr>
        <p:txBody>
          <a:bodyPr lIns="137160" tIns="68580" rIns="137160" bIns="68580">
            <a:spAutoFit/>
          </a:bodyPr>
          <a:p>
            <a:pPr>
              <a:spcBef>
                <a:spcPct val="50000"/>
              </a:spcBef>
            </a:pPr>
            <a:r>
              <a:rPr lang="zh-CN" altLang="en-US" sz="1600" b="1">
                <a:latin typeface="宋体" panose="02010600030101010101" pitchFamily="2" charset="-122"/>
              </a:rPr>
              <a:t>例</a:t>
            </a:r>
            <a:r>
              <a:rPr lang="en-US" altLang="zh-CN" sz="1600" b="1">
                <a:latin typeface="宋体" panose="02010600030101010101" pitchFamily="2" charset="-122"/>
              </a:rPr>
              <a:t>: </a:t>
            </a:r>
            <a:r>
              <a:rPr lang="zh-CN" altLang="en-US" sz="1600" b="1">
                <a:latin typeface="宋体" panose="02010600030101010101" pitchFamily="2" charset="-122"/>
              </a:rPr>
              <a:t>强化</a:t>
            </a:r>
            <a:r>
              <a:rPr lang="en-US" altLang="zh-CN" sz="1600" b="1">
                <a:latin typeface="宋体" panose="02010600030101010101" pitchFamily="2" charset="-122"/>
              </a:rPr>
              <a:t>CR</a:t>
            </a:r>
            <a:r>
              <a:rPr lang="zh-CN" altLang="en-US" sz="1600" b="1">
                <a:latin typeface="宋体" panose="02010600030101010101" pitchFamily="2" charset="-122"/>
              </a:rPr>
              <a:t>活动的对策  </a:t>
            </a:r>
            <a:r>
              <a:rPr lang="en-US" altLang="zh-CN" sz="1600">
                <a:latin typeface="宋体" panose="02010600030101010101" pitchFamily="2" charset="-122"/>
              </a:rPr>
              <a:t>(CR—Customer Relations </a:t>
            </a:r>
            <a:r>
              <a:rPr lang="zh-CN" altLang="en-US" sz="1600">
                <a:latin typeface="宋体" panose="02010600030101010101" pitchFamily="2" charset="-122"/>
              </a:rPr>
              <a:t>建立良好客户关系</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287" name="矩形 4286"/>
          <p:cNvSpPr/>
          <p:nvPr/>
        </p:nvSpPr>
        <p:spPr>
          <a:xfrm>
            <a:off x="228600" y="2825750"/>
            <a:ext cx="381000" cy="1798638"/>
          </a:xfrm>
          <a:prstGeom prst="rect">
            <a:avLst/>
          </a:prstGeom>
          <a:noFill/>
          <a:ln w="19050" cap="flat" cmpd="sng">
            <a:solidFill>
              <a:srgbClr val="333333"/>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1200">
                <a:latin typeface="Arial" panose="020B0604020202020204" pitchFamily="34" charset="0"/>
                <a:ea typeface="黑体" panose="02010609060101010101" charset="-122"/>
              </a:rPr>
              <a:t>如何强化</a:t>
            </a:r>
            <a:r>
              <a:rPr lang="en-US" altLang="zh-CN" sz="1200">
                <a:latin typeface="Arial" panose="020B0604020202020204" pitchFamily="34" charset="0"/>
                <a:ea typeface="黑体" panose="02010609060101010101" charset="-122"/>
              </a:rPr>
              <a:t>CR</a:t>
            </a:r>
            <a:r>
              <a:rPr lang="zh-CN" altLang="en-US" sz="1200">
                <a:latin typeface="Arial" panose="020B0604020202020204" pitchFamily="34" charset="0"/>
                <a:ea typeface="黑体" panose="02010609060101010101" charset="-122"/>
              </a:rPr>
              <a:t>活动</a:t>
            </a:r>
            <a:r>
              <a:rPr lang="en-US" altLang="zh-CN" sz="1200">
                <a:latin typeface="Arial" panose="020B0604020202020204" pitchFamily="34" charset="0"/>
                <a:ea typeface="黑体" panose="02010609060101010101" charset="-122"/>
              </a:rPr>
              <a:t>?</a:t>
            </a:r>
            <a:endParaRPr lang="en-US" altLang="zh-CN" sz="1200">
              <a:latin typeface="Arial" panose="020B0604020202020204" pitchFamily="34" charset="0"/>
              <a:ea typeface="黑体" panose="02010609060101010101" charset="-122"/>
            </a:endParaRPr>
          </a:p>
        </p:txBody>
      </p:sp>
      <p:cxnSp>
        <p:nvCxnSpPr>
          <p:cNvPr id="4288" name="直接连接符 4287"/>
          <p:cNvCxnSpPr/>
          <p:nvPr/>
        </p:nvCxnSpPr>
        <p:spPr>
          <a:xfrm>
            <a:off x="609600" y="3740150"/>
            <a:ext cx="457200" cy="0"/>
          </a:xfrm>
          <a:prstGeom prst="line">
            <a:avLst/>
          </a:prstGeom>
          <a:ln w="12700" cap="flat" cmpd="sng">
            <a:solidFill>
              <a:srgbClr val="333333"/>
            </a:solidFill>
            <a:prstDash val="solid"/>
            <a:headEnd type="none" w="med" len="med"/>
            <a:tailEnd type="none" w="med" len="med"/>
          </a:ln>
        </p:spPr>
      </p:cxnSp>
      <p:cxnSp>
        <p:nvCxnSpPr>
          <p:cNvPr id="4289" name="直接连接符 4288"/>
          <p:cNvCxnSpPr/>
          <p:nvPr/>
        </p:nvCxnSpPr>
        <p:spPr>
          <a:xfrm flipV="1">
            <a:off x="838200" y="2063750"/>
            <a:ext cx="0" cy="3352800"/>
          </a:xfrm>
          <a:prstGeom prst="line">
            <a:avLst/>
          </a:prstGeom>
          <a:ln w="12700" cap="flat" cmpd="sng">
            <a:solidFill>
              <a:srgbClr val="333333"/>
            </a:solidFill>
            <a:prstDash val="solid"/>
            <a:headEnd type="none" w="med" len="med"/>
            <a:tailEnd type="none" w="med" len="med"/>
          </a:ln>
        </p:spPr>
      </p:cxnSp>
      <p:sp>
        <p:nvSpPr>
          <p:cNvPr id="4290" name="矩形 4289"/>
          <p:cNvSpPr/>
          <p:nvPr/>
        </p:nvSpPr>
        <p:spPr>
          <a:xfrm>
            <a:off x="1066800" y="19113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访问顾客</a:t>
            </a:r>
            <a:endParaRPr lang="zh-CN" altLang="en-US" sz="1000">
              <a:latin typeface="Arial" panose="020B0604020202020204" pitchFamily="34" charset="0"/>
            </a:endParaRPr>
          </a:p>
        </p:txBody>
      </p:sp>
      <p:sp>
        <p:nvSpPr>
          <p:cNvPr id="4291" name="矩形 4290"/>
          <p:cNvSpPr/>
          <p:nvPr/>
        </p:nvSpPr>
        <p:spPr>
          <a:xfrm>
            <a:off x="2362200" y="191452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员工</a:t>
            </a:r>
            <a:endParaRPr lang="zh-CN" altLang="en-US" sz="1000">
              <a:latin typeface="Arial" panose="020B0604020202020204" pitchFamily="34" charset="0"/>
            </a:endParaRPr>
          </a:p>
        </p:txBody>
      </p:sp>
      <p:sp>
        <p:nvSpPr>
          <p:cNvPr id="4292" name="矩形 4291"/>
          <p:cNvSpPr/>
          <p:nvPr/>
        </p:nvSpPr>
        <p:spPr>
          <a:xfrm>
            <a:off x="3733800" y="19113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询问新车情况</a:t>
            </a:r>
            <a:endParaRPr lang="zh-CN" altLang="en-US" sz="1000">
              <a:latin typeface="Arial" panose="020B0604020202020204" pitchFamily="34" charset="0"/>
            </a:endParaRPr>
          </a:p>
        </p:txBody>
      </p:sp>
      <p:sp>
        <p:nvSpPr>
          <p:cNvPr id="4293" name="矩形 4292"/>
          <p:cNvSpPr/>
          <p:nvPr/>
        </p:nvSpPr>
        <p:spPr>
          <a:xfrm>
            <a:off x="5410200" y="19113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每月</a:t>
            </a:r>
            <a:endParaRPr lang="zh-CN" altLang="en-US" sz="1000">
              <a:latin typeface="Arial" panose="020B0604020202020204" pitchFamily="34" charset="0"/>
            </a:endParaRPr>
          </a:p>
        </p:txBody>
      </p:sp>
      <p:cxnSp>
        <p:nvCxnSpPr>
          <p:cNvPr id="4294" name="直接连接符 4293"/>
          <p:cNvCxnSpPr/>
          <p:nvPr/>
        </p:nvCxnSpPr>
        <p:spPr>
          <a:xfrm>
            <a:off x="838200" y="2063750"/>
            <a:ext cx="228600" cy="0"/>
          </a:xfrm>
          <a:prstGeom prst="line">
            <a:avLst/>
          </a:prstGeom>
          <a:ln w="12700" cap="flat" cmpd="sng">
            <a:solidFill>
              <a:srgbClr val="333333"/>
            </a:solidFill>
            <a:prstDash val="solid"/>
            <a:headEnd type="none" w="med" len="med"/>
            <a:tailEnd type="none" w="med" len="med"/>
          </a:ln>
        </p:spPr>
      </p:cxnSp>
      <p:cxnSp>
        <p:nvCxnSpPr>
          <p:cNvPr id="4295" name="直接连接符 4294"/>
          <p:cNvCxnSpPr/>
          <p:nvPr/>
        </p:nvCxnSpPr>
        <p:spPr>
          <a:xfrm>
            <a:off x="2057400" y="2063750"/>
            <a:ext cx="304800" cy="0"/>
          </a:xfrm>
          <a:prstGeom prst="line">
            <a:avLst/>
          </a:prstGeom>
          <a:ln w="12700" cap="flat" cmpd="sng">
            <a:solidFill>
              <a:srgbClr val="333333"/>
            </a:solidFill>
            <a:prstDash val="solid"/>
            <a:headEnd type="none" w="med" len="med"/>
            <a:tailEnd type="none" w="med" len="med"/>
          </a:ln>
        </p:spPr>
      </p:cxnSp>
      <p:cxnSp>
        <p:nvCxnSpPr>
          <p:cNvPr id="4296" name="直接连接符 4295"/>
          <p:cNvCxnSpPr/>
          <p:nvPr/>
        </p:nvCxnSpPr>
        <p:spPr>
          <a:xfrm>
            <a:off x="4876800" y="2063750"/>
            <a:ext cx="533400" cy="0"/>
          </a:xfrm>
          <a:prstGeom prst="line">
            <a:avLst/>
          </a:prstGeom>
          <a:ln w="12700" cap="flat" cmpd="sng">
            <a:solidFill>
              <a:srgbClr val="333333"/>
            </a:solidFill>
            <a:prstDash val="solid"/>
            <a:headEnd type="none" w="med" len="med"/>
            <a:tailEnd type="none" w="med" len="med"/>
          </a:ln>
        </p:spPr>
      </p:cxnSp>
      <p:cxnSp>
        <p:nvCxnSpPr>
          <p:cNvPr id="4297" name="直接连接符 4296"/>
          <p:cNvCxnSpPr/>
          <p:nvPr/>
        </p:nvCxnSpPr>
        <p:spPr>
          <a:xfrm>
            <a:off x="3352800" y="2063750"/>
            <a:ext cx="381000" cy="0"/>
          </a:xfrm>
          <a:prstGeom prst="line">
            <a:avLst/>
          </a:prstGeom>
          <a:ln w="12700" cap="flat" cmpd="sng">
            <a:solidFill>
              <a:srgbClr val="333333"/>
            </a:solidFill>
            <a:prstDash val="solid"/>
            <a:headEnd type="none" w="med" len="med"/>
            <a:tailEnd type="none" w="med" len="med"/>
          </a:ln>
        </p:spPr>
      </p:cxnSp>
      <p:cxnSp>
        <p:nvCxnSpPr>
          <p:cNvPr id="4298" name="直接连接符 4297"/>
          <p:cNvCxnSpPr/>
          <p:nvPr/>
        </p:nvCxnSpPr>
        <p:spPr>
          <a:xfrm>
            <a:off x="2209800" y="2825750"/>
            <a:ext cx="152400" cy="0"/>
          </a:xfrm>
          <a:prstGeom prst="line">
            <a:avLst/>
          </a:prstGeom>
          <a:ln w="12700" cap="flat" cmpd="sng">
            <a:solidFill>
              <a:srgbClr val="333333"/>
            </a:solidFill>
            <a:prstDash val="solid"/>
            <a:headEnd type="none" w="med" len="med"/>
            <a:tailEnd type="none" w="med" len="med"/>
          </a:ln>
        </p:spPr>
      </p:cxnSp>
      <p:sp>
        <p:nvSpPr>
          <p:cNvPr id="4299" name="矩形 4298"/>
          <p:cNvSpPr/>
          <p:nvPr/>
        </p:nvSpPr>
        <p:spPr>
          <a:xfrm>
            <a:off x="2362200" y="26733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工程师</a:t>
            </a:r>
            <a:endParaRPr lang="zh-CN" altLang="en-US" sz="1000">
              <a:latin typeface="Arial" panose="020B0604020202020204" pitchFamily="34" charset="0"/>
            </a:endParaRPr>
          </a:p>
        </p:txBody>
      </p:sp>
      <p:sp>
        <p:nvSpPr>
          <p:cNvPr id="4300" name="矩形 4299"/>
          <p:cNvSpPr/>
          <p:nvPr/>
        </p:nvSpPr>
        <p:spPr>
          <a:xfrm>
            <a:off x="3733800" y="22923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请顾客来店</a:t>
            </a:r>
            <a:endParaRPr lang="zh-CN" altLang="en-US" sz="1000">
              <a:latin typeface="Arial" panose="020B0604020202020204" pitchFamily="34" charset="0"/>
            </a:endParaRPr>
          </a:p>
        </p:txBody>
      </p:sp>
      <p:sp>
        <p:nvSpPr>
          <p:cNvPr id="4301" name="矩形 4300"/>
          <p:cNvSpPr/>
          <p:nvPr/>
        </p:nvSpPr>
        <p:spPr>
          <a:xfrm>
            <a:off x="3733800" y="26733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建议改装</a:t>
            </a:r>
            <a:endParaRPr lang="zh-CN" altLang="en-US" sz="1000">
              <a:latin typeface="Arial" panose="020B0604020202020204" pitchFamily="34" charset="0"/>
            </a:endParaRPr>
          </a:p>
        </p:txBody>
      </p:sp>
      <p:sp>
        <p:nvSpPr>
          <p:cNvPr id="4302" name="矩形 4301"/>
          <p:cNvSpPr/>
          <p:nvPr/>
        </p:nvSpPr>
        <p:spPr>
          <a:xfrm>
            <a:off x="3733800" y="30543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保险更新</a:t>
            </a:r>
            <a:endParaRPr lang="zh-CN" altLang="en-US" sz="1000">
              <a:latin typeface="Arial" panose="020B0604020202020204" pitchFamily="34" charset="0"/>
            </a:endParaRPr>
          </a:p>
        </p:txBody>
      </p:sp>
      <p:cxnSp>
        <p:nvCxnSpPr>
          <p:cNvPr id="4303" name="直接连接符 4302"/>
          <p:cNvCxnSpPr/>
          <p:nvPr/>
        </p:nvCxnSpPr>
        <p:spPr>
          <a:xfrm flipV="1">
            <a:off x="3505200" y="2063750"/>
            <a:ext cx="0" cy="1143000"/>
          </a:xfrm>
          <a:prstGeom prst="line">
            <a:avLst/>
          </a:prstGeom>
          <a:ln w="12700" cap="flat" cmpd="sng">
            <a:solidFill>
              <a:srgbClr val="333333"/>
            </a:solidFill>
            <a:prstDash val="solid"/>
            <a:headEnd type="none" w="med" len="med"/>
            <a:tailEnd type="none" w="med" len="med"/>
          </a:ln>
        </p:spPr>
      </p:cxnSp>
      <p:cxnSp>
        <p:nvCxnSpPr>
          <p:cNvPr id="4304" name="直接连接符 4303"/>
          <p:cNvCxnSpPr/>
          <p:nvPr/>
        </p:nvCxnSpPr>
        <p:spPr>
          <a:xfrm>
            <a:off x="3505200" y="2825750"/>
            <a:ext cx="228600" cy="0"/>
          </a:xfrm>
          <a:prstGeom prst="line">
            <a:avLst/>
          </a:prstGeom>
          <a:ln w="12700" cap="flat" cmpd="sng">
            <a:solidFill>
              <a:srgbClr val="333333"/>
            </a:solidFill>
            <a:prstDash val="solid"/>
            <a:headEnd type="none" w="med" len="med"/>
            <a:tailEnd type="none" w="med" len="med"/>
          </a:ln>
        </p:spPr>
      </p:cxnSp>
      <p:cxnSp>
        <p:nvCxnSpPr>
          <p:cNvPr id="4305" name="直接连接符 4304"/>
          <p:cNvCxnSpPr/>
          <p:nvPr/>
        </p:nvCxnSpPr>
        <p:spPr>
          <a:xfrm>
            <a:off x="3505200" y="2444750"/>
            <a:ext cx="228600" cy="0"/>
          </a:xfrm>
          <a:prstGeom prst="line">
            <a:avLst/>
          </a:prstGeom>
          <a:ln w="12700" cap="flat" cmpd="sng">
            <a:solidFill>
              <a:srgbClr val="333333"/>
            </a:solidFill>
            <a:prstDash val="solid"/>
            <a:headEnd type="none" w="med" len="med"/>
            <a:tailEnd type="none" w="med" len="med"/>
          </a:ln>
        </p:spPr>
      </p:cxnSp>
      <p:cxnSp>
        <p:nvCxnSpPr>
          <p:cNvPr id="4306" name="直接连接符 4305"/>
          <p:cNvCxnSpPr/>
          <p:nvPr/>
        </p:nvCxnSpPr>
        <p:spPr>
          <a:xfrm>
            <a:off x="3505200" y="3206750"/>
            <a:ext cx="228600" cy="0"/>
          </a:xfrm>
          <a:prstGeom prst="line">
            <a:avLst/>
          </a:prstGeom>
          <a:ln w="12700" cap="flat" cmpd="sng">
            <a:solidFill>
              <a:srgbClr val="333333"/>
            </a:solidFill>
            <a:prstDash val="solid"/>
            <a:headEnd type="none" w="med" len="med"/>
            <a:tailEnd type="none" w="med" len="med"/>
          </a:ln>
        </p:spPr>
      </p:cxnSp>
      <p:cxnSp>
        <p:nvCxnSpPr>
          <p:cNvPr id="4307" name="直接连接符 4306"/>
          <p:cNvCxnSpPr/>
          <p:nvPr/>
        </p:nvCxnSpPr>
        <p:spPr>
          <a:xfrm>
            <a:off x="5257800" y="2825750"/>
            <a:ext cx="0" cy="457200"/>
          </a:xfrm>
          <a:prstGeom prst="line">
            <a:avLst/>
          </a:prstGeom>
          <a:ln w="12700" cap="flat" cmpd="sng">
            <a:solidFill>
              <a:srgbClr val="333333"/>
            </a:solidFill>
            <a:prstDash val="sysDot"/>
            <a:headEnd type="none" w="med" len="med"/>
            <a:tailEnd type="none" w="med" len="med"/>
          </a:ln>
        </p:spPr>
      </p:cxnSp>
      <p:cxnSp>
        <p:nvCxnSpPr>
          <p:cNvPr id="4308" name="直接连接符 4307"/>
          <p:cNvCxnSpPr/>
          <p:nvPr/>
        </p:nvCxnSpPr>
        <p:spPr>
          <a:xfrm>
            <a:off x="5257800" y="3130550"/>
            <a:ext cx="228600" cy="0"/>
          </a:xfrm>
          <a:prstGeom prst="line">
            <a:avLst/>
          </a:prstGeom>
          <a:ln w="12700" cap="flat" cmpd="sng">
            <a:solidFill>
              <a:srgbClr val="333333"/>
            </a:solidFill>
            <a:prstDash val="sysDot"/>
            <a:headEnd type="none" w="med" len="med"/>
            <a:tailEnd type="none" w="med" len="med"/>
          </a:ln>
        </p:spPr>
      </p:cxnSp>
      <p:cxnSp>
        <p:nvCxnSpPr>
          <p:cNvPr id="4309" name="直接连接符 4308"/>
          <p:cNvCxnSpPr/>
          <p:nvPr/>
        </p:nvCxnSpPr>
        <p:spPr>
          <a:xfrm>
            <a:off x="4876800" y="2444750"/>
            <a:ext cx="228600" cy="0"/>
          </a:xfrm>
          <a:prstGeom prst="line">
            <a:avLst/>
          </a:prstGeom>
          <a:ln w="12700" cap="flat" cmpd="sng">
            <a:solidFill>
              <a:srgbClr val="333333"/>
            </a:solidFill>
            <a:prstDash val="solid"/>
            <a:headEnd type="none" w="med" len="med"/>
            <a:tailEnd type="none" w="med" len="med"/>
          </a:ln>
        </p:spPr>
      </p:cxnSp>
      <p:cxnSp>
        <p:nvCxnSpPr>
          <p:cNvPr id="4310" name="直接连接符 4309"/>
          <p:cNvCxnSpPr/>
          <p:nvPr/>
        </p:nvCxnSpPr>
        <p:spPr>
          <a:xfrm>
            <a:off x="4876800" y="2825750"/>
            <a:ext cx="228600" cy="0"/>
          </a:xfrm>
          <a:prstGeom prst="line">
            <a:avLst/>
          </a:prstGeom>
          <a:ln w="12700" cap="flat" cmpd="sng">
            <a:solidFill>
              <a:srgbClr val="333333"/>
            </a:solidFill>
            <a:prstDash val="solid"/>
            <a:headEnd type="none" w="med" len="med"/>
            <a:tailEnd type="none" w="med" len="med"/>
          </a:ln>
        </p:spPr>
      </p:cxnSp>
      <p:cxnSp>
        <p:nvCxnSpPr>
          <p:cNvPr id="4311" name="直接连接符 4310"/>
          <p:cNvCxnSpPr/>
          <p:nvPr/>
        </p:nvCxnSpPr>
        <p:spPr>
          <a:xfrm>
            <a:off x="4876800" y="3206750"/>
            <a:ext cx="228600" cy="0"/>
          </a:xfrm>
          <a:prstGeom prst="line">
            <a:avLst/>
          </a:prstGeom>
          <a:ln w="12700" cap="flat" cmpd="sng">
            <a:solidFill>
              <a:srgbClr val="333333"/>
            </a:solidFill>
            <a:prstDash val="solid"/>
            <a:headEnd type="none" w="med" len="med"/>
            <a:tailEnd type="none" w="med" len="med"/>
          </a:ln>
        </p:spPr>
      </p:cxnSp>
      <p:sp>
        <p:nvSpPr>
          <p:cNvPr id="4312" name="矩形 4311"/>
          <p:cNvSpPr/>
          <p:nvPr/>
        </p:nvSpPr>
        <p:spPr>
          <a:xfrm>
            <a:off x="5410200" y="22891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en-US" altLang="zh-CN" sz="1000">
                <a:latin typeface="Arial" panose="020B0604020202020204" pitchFamily="34" charset="0"/>
              </a:rPr>
              <a:t>3</a:t>
            </a:r>
            <a:r>
              <a:rPr lang="zh-CN" altLang="en-US" sz="1000">
                <a:latin typeface="Arial" panose="020B0604020202020204" pitchFamily="34" charset="0"/>
              </a:rPr>
              <a:t>个月</a:t>
            </a:r>
            <a:r>
              <a:rPr lang="en-US" altLang="zh-CN" sz="1000">
                <a:latin typeface="Arial" panose="020B0604020202020204" pitchFamily="34" charset="0"/>
              </a:rPr>
              <a:t>1</a:t>
            </a:r>
            <a:r>
              <a:rPr lang="zh-CN" altLang="en-US" sz="1000">
                <a:latin typeface="Arial" panose="020B0604020202020204" pitchFamily="34" charset="0"/>
              </a:rPr>
              <a:t>次</a:t>
            </a:r>
            <a:endParaRPr lang="zh-CN" altLang="en-US" sz="1000">
              <a:latin typeface="Arial" panose="020B0604020202020204" pitchFamily="34" charset="0"/>
            </a:endParaRPr>
          </a:p>
        </p:txBody>
      </p:sp>
      <p:sp>
        <p:nvSpPr>
          <p:cNvPr id="4313" name="矩形 4312"/>
          <p:cNvSpPr/>
          <p:nvPr/>
        </p:nvSpPr>
        <p:spPr>
          <a:xfrm>
            <a:off x="5410200" y="26701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根据需要</a:t>
            </a:r>
            <a:endParaRPr lang="zh-CN" altLang="en-US" sz="1000">
              <a:latin typeface="Arial" panose="020B0604020202020204" pitchFamily="34" charset="0"/>
            </a:endParaRPr>
          </a:p>
        </p:txBody>
      </p:sp>
      <p:cxnSp>
        <p:nvCxnSpPr>
          <p:cNvPr id="4314" name="直接连接符 4313"/>
          <p:cNvCxnSpPr/>
          <p:nvPr/>
        </p:nvCxnSpPr>
        <p:spPr>
          <a:xfrm flipV="1">
            <a:off x="5257800" y="2063750"/>
            <a:ext cx="0" cy="762000"/>
          </a:xfrm>
          <a:prstGeom prst="line">
            <a:avLst/>
          </a:prstGeom>
          <a:ln w="12700" cap="flat" cmpd="sng">
            <a:solidFill>
              <a:srgbClr val="333333"/>
            </a:solidFill>
            <a:prstDash val="solid"/>
            <a:headEnd type="none" w="med" len="med"/>
            <a:tailEnd type="none" w="med" len="med"/>
          </a:ln>
        </p:spPr>
      </p:cxnSp>
      <p:cxnSp>
        <p:nvCxnSpPr>
          <p:cNvPr id="4315" name="直接连接符 4314"/>
          <p:cNvCxnSpPr/>
          <p:nvPr/>
        </p:nvCxnSpPr>
        <p:spPr>
          <a:xfrm>
            <a:off x="5257800" y="2825750"/>
            <a:ext cx="152400" cy="0"/>
          </a:xfrm>
          <a:prstGeom prst="line">
            <a:avLst/>
          </a:prstGeom>
          <a:ln w="12700" cap="flat" cmpd="sng">
            <a:solidFill>
              <a:srgbClr val="333333"/>
            </a:solidFill>
            <a:prstDash val="solid"/>
            <a:headEnd type="none" w="med" len="med"/>
            <a:tailEnd type="none" w="med" len="med"/>
          </a:ln>
        </p:spPr>
      </p:cxnSp>
      <p:cxnSp>
        <p:nvCxnSpPr>
          <p:cNvPr id="4316" name="直接连接符 4315"/>
          <p:cNvCxnSpPr/>
          <p:nvPr/>
        </p:nvCxnSpPr>
        <p:spPr>
          <a:xfrm>
            <a:off x="5257800" y="2444750"/>
            <a:ext cx="152400" cy="0"/>
          </a:xfrm>
          <a:prstGeom prst="line">
            <a:avLst/>
          </a:prstGeom>
          <a:ln w="12700" cap="flat" cmpd="sng">
            <a:solidFill>
              <a:srgbClr val="333333"/>
            </a:solidFill>
            <a:prstDash val="solid"/>
            <a:headEnd type="none" w="med" len="med"/>
            <a:tailEnd type="none" w="med" len="med"/>
          </a:ln>
        </p:spPr>
      </p:cxnSp>
      <p:cxnSp>
        <p:nvCxnSpPr>
          <p:cNvPr id="4317" name="直接连接符 4316"/>
          <p:cNvCxnSpPr/>
          <p:nvPr/>
        </p:nvCxnSpPr>
        <p:spPr>
          <a:xfrm flipV="1">
            <a:off x="2209800" y="2063750"/>
            <a:ext cx="0" cy="762000"/>
          </a:xfrm>
          <a:prstGeom prst="line">
            <a:avLst/>
          </a:prstGeom>
          <a:ln w="12700" cap="flat" cmpd="sng">
            <a:solidFill>
              <a:srgbClr val="333333"/>
            </a:solidFill>
            <a:prstDash val="solid"/>
            <a:headEnd type="none" w="med" len="med"/>
            <a:tailEnd type="none" w="med" len="med"/>
          </a:ln>
        </p:spPr>
      </p:cxnSp>
      <p:sp>
        <p:nvSpPr>
          <p:cNvPr id="4318" name="矩形 4317"/>
          <p:cNvSpPr/>
          <p:nvPr/>
        </p:nvSpPr>
        <p:spPr>
          <a:xfrm>
            <a:off x="1066800" y="35877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打电话给顾客</a:t>
            </a:r>
            <a:endParaRPr lang="zh-CN" altLang="en-US" sz="1000">
              <a:latin typeface="Arial" panose="020B0604020202020204" pitchFamily="34" charset="0"/>
            </a:endParaRPr>
          </a:p>
        </p:txBody>
      </p:sp>
      <p:cxnSp>
        <p:nvCxnSpPr>
          <p:cNvPr id="4319" name="直接连接符 4318"/>
          <p:cNvCxnSpPr/>
          <p:nvPr/>
        </p:nvCxnSpPr>
        <p:spPr>
          <a:xfrm>
            <a:off x="3505200" y="3206750"/>
            <a:ext cx="0" cy="304800"/>
          </a:xfrm>
          <a:prstGeom prst="line">
            <a:avLst/>
          </a:prstGeom>
          <a:ln w="12700" cap="flat" cmpd="sng">
            <a:solidFill>
              <a:srgbClr val="333333"/>
            </a:solidFill>
            <a:prstDash val="sysDot"/>
            <a:headEnd type="none" w="med" len="med"/>
            <a:tailEnd type="none" w="med" len="med"/>
          </a:ln>
        </p:spPr>
      </p:cxnSp>
      <p:cxnSp>
        <p:nvCxnSpPr>
          <p:cNvPr id="4320" name="直接连接符 4319"/>
          <p:cNvCxnSpPr/>
          <p:nvPr/>
        </p:nvCxnSpPr>
        <p:spPr>
          <a:xfrm>
            <a:off x="3505200" y="3435350"/>
            <a:ext cx="228600" cy="0"/>
          </a:xfrm>
          <a:prstGeom prst="line">
            <a:avLst/>
          </a:prstGeom>
          <a:ln w="12700" cap="flat" cmpd="sng">
            <a:solidFill>
              <a:srgbClr val="333333"/>
            </a:solidFill>
            <a:prstDash val="sysDot"/>
            <a:headEnd type="none" w="med" len="med"/>
            <a:tailEnd type="none" w="med" len="med"/>
          </a:ln>
        </p:spPr>
      </p:cxnSp>
      <p:sp>
        <p:nvSpPr>
          <p:cNvPr id="4321" name="矩形 4320"/>
          <p:cNvSpPr/>
          <p:nvPr/>
        </p:nvSpPr>
        <p:spPr>
          <a:xfrm>
            <a:off x="2438400" y="35877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员工</a:t>
            </a:r>
            <a:endParaRPr lang="zh-CN" altLang="en-US" sz="1000">
              <a:latin typeface="Arial" panose="020B0604020202020204" pitchFamily="34" charset="0"/>
            </a:endParaRPr>
          </a:p>
        </p:txBody>
      </p:sp>
      <p:cxnSp>
        <p:nvCxnSpPr>
          <p:cNvPr id="4322" name="直接连接符 4321"/>
          <p:cNvCxnSpPr/>
          <p:nvPr/>
        </p:nvCxnSpPr>
        <p:spPr>
          <a:xfrm>
            <a:off x="2209800" y="3740150"/>
            <a:ext cx="228600" cy="3175"/>
          </a:xfrm>
          <a:prstGeom prst="line">
            <a:avLst/>
          </a:prstGeom>
          <a:ln w="12700" cap="flat" cmpd="sng">
            <a:solidFill>
              <a:srgbClr val="333333"/>
            </a:solidFill>
            <a:prstDash val="solid"/>
            <a:headEnd type="none" w="med" len="med"/>
            <a:tailEnd type="none" w="med" len="med"/>
          </a:ln>
        </p:spPr>
      </p:cxnSp>
      <p:sp>
        <p:nvSpPr>
          <p:cNvPr id="4323" name="矩形 4322"/>
          <p:cNvSpPr/>
          <p:nvPr/>
        </p:nvSpPr>
        <p:spPr>
          <a:xfrm>
            <a:off x="2438400" y="39687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工程师</a:t>
            </a:r>
            <a:endParaRPr lang="zh-CN" altLang="en-US" sz="1000">
              <a:latin typeface="Arial" panose="020B0604020202020204" pitchFamily="34" charset="0"/>
            </a:endParaRPr>
          </a:p>
        </p:txBody>
      </p:sp>
      <p:cxnSp>
        <p:nvCxnSpPr>
          <p:cNvPr id="4324" name="直接连接符 4323"/>
          <p:cNvCxnSpPr/>
          <p:nvPr/>
        </p:nvCxnSpPr>
        <p:spPr>
          <a:xfrm flipV="1">
            <a:off x="2286000" y="3740150"/>
            <a:ext cx="0" cy="1143000"/>
          </a:xfrm>
          <a:prstGeom prst="line">
            <a:avLst/>
          </a:prstGeom>
          <a:ln w="12700" cap="flat" cmpd="sng">
            <a:solidFill>
              <a:srgbClr val="333333"/>
            </a:solidFill>
            <a:prstDash val="solid"/>
            <a:headEnd type="none" w="med" len="med"/>
            <a:tailEnd type="none" w="med" len="med"/>
          </a:ln>
        </p:spPr>
      </p:cxnSp>
      <p:sp>
        <p:nvSpPr>
          <p:cNvPr id="4325" name="矩形 4324"/>
          <p:cNvSpPr/>
          <p:nvPr/>
        </p:nvSpPr>
        <p:spPr>
          <a:xfrm>
            <a:off x="2438400" y="43497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理赔人员</a:t>
            </a:r>
            <a:endParaRPr lang="zh-CN" altLang="en-US" sz="1000">
              <a:latin typeface="Arial" panose="020B0604020202020204" pitchFamily="34" charset="0"/>
            </a:endParaRPr>
          </a:p>
        </p:txBody>
      </p:sp>
      <p:sp>
        <p:nvSpPr>
          <p:cNvPr id="4326" name="矩形 4325"/>
          <p:cNvSpPr/>
          <p:nvPr/>
        </p:nvSpPr>
        <p:spPr>
          <a:xfrm>
            <a:off x="2438400" y="47307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支援人员</a:t>
            </a:r>
            <a:endParaRPr lang="zh-CN" altLang="en-US" sz="1000">
              <a:latin typeface="Arial" panose="020B0604020202020204" pitchFamily="34" charset="0"/>
            </a:endParaRPr>
          </a:p>
        </p:txBody>
      </p:sp>
      <p:sp>
        <p:nvSpPr>
          <p:cNvPr id="4327" name="矩形 4326"/>
          <p:cNvSpPr/>
          <p:nvPr/>
        </p:nvSpPr>
        <p:spPr>
          <a:xfrm>
            <a:off x="2438400" y="52641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员工</a:t>
            </a:r>
            <a:endParaRPr lang="zh-CN" altLang="en-US" sz="1000">
              <a:latin typeface="Arial" panose="020B0604020202020204" pitchFamily="34" charset="0"/>
            </a:endParaRPr>
          </a:p>
        </p:txBody>
      </p:sp>
      <p:sp>
        <p:nvSpPr>
          <p:cNvPr id="4328" name="矩形 4327"/>
          <p:cNvSpPr/>
          <p:nvPr/>
        </p:nvSpPr>
        <p:spPr>
          <a:xfrm>
            <a:off x="2438400" y="56451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工程师</a:t>
            </a:r>
            <a:endParaRPr lang="zh-CN" altLang="en-US" sz="1000">
              <a:latin typeface="Arial" panose="020B0604020202020204" pitchFamily="34" charset="0"/>
            </a:endParaRPr>
          </a:p>
        </p:txBody>
      </p:sp>
      <p:sp>
        <p:nvSpPr>
          <p:cNvPr id="4329" name="矩形 4328"/>
          <p:cNvSpPr/>
          <p:nvPr/>
        </p:nvSpPr>
        <p:spPr>
          <a:xfrm>
            <a:off x="2438400" y="60261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理赔人员</a:t>
            </a:r>
            <a:endParaRPr lang="zh-CN" altLang="en-US" sz="1000">
              <a:latin typeface="Arial" panose="020B0604020202020204" pitchFamily="34" charset="0"/>
            </a:endParaRPr>
          </a:p>
        </p:txBody>
      </p:sp>
      <p:sp>
        <p:nvSpPr>
          <p:cNvPr id="4330" name="矩形 4329"/>
          <p:cNvSpPr/>
          <p:nvPr/>
        </p:nvSpPr>
        <p:spPr>
          <a:xfrm>
            <a:off x="2438400" y="64071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支援人员</a:t>
            </a:r>
            <a:endParaRPr lang="zh-CN" altLang="en-US" sz="1000">
              <a:latin typeface="Arial" panose="020B0604020202020204" pitchFamily="34" charset="0"/>
            </a:endParaRPr>
          </a:p>
        </p:txBody>
      </p:sp>
      <p:cxnSp>
        <p:nvCxnSpPr>
          <p:cNvPr id="4331" name="直接连接符 4330"/>
          <p:cNvCxnSpPr/>
          <p:nvPr/>
        </p:nvCxnSpPr>
        <p:spPr>
          <a:xfrm>
            <a:off x="2286000" y="4121150"/>
            <a:ext cx="152400" cy="0"/>
          </a:xfrm>
          <a:prstGeom prst="line">
            <a:avLst/>
          </a:prstGeom>
          <a:ln w="12700" cap="flat" cmpd="sng">
            <a:solidFill>
              <a:srgbClr val="333333"/>
            </a:solidFill>
            <a:prstDash val="solid"/>
            <a:headEnd type="none" w="med" len="med"/>
            <a:tailEnd type="none" w="med" len="med"/>
          </a:ln>
        </p:spPr>
      </p:cxnSp>
      <p:cxnSp>
        <p:nvCxnSpPr>
          <p:cNvPr id="4332" name="直接连接符 4331"/>
          <p:cNvCxnSpPr/>
          <p:nvPr/>
        </p:nvCxnSpPr>
        <p:spPr>
          <a:xfrm>
            <a:off x="2286000" y="4502150"/>
            <a:ext cx="152400" cy="0"/>
          </a:xfrm>
          <a:prstGeom prst="line">
            <a:avLst/>
          </a:prstGeom>
          <a:ln w="12700" cap="flat" cmpd="sng">
            <a:solidFill>
              <a:srgbClr val="333333"/>
            </a:solidFill>
            <a:prstDash val="solid"/>
            <a:headEnd type="none" w="med" len="med"/>
            <a:tailEnd type="none" w="med" len="med"/>
          </a:ln>
        </p:spPr>
      </p:cxnSp>
      <p:cxnSp>
        <p:nvCxnSpPr>
          <p:cNvPr id="4333" name="直接连接符 4332"/>
          <p:cNvCxnSpPr/>
          <p:nvPr/>
        </p:nvCxnSpPr>
        <p:spPr>
          <a:xfrm>
            <a:off x="2286000" y="4883150"/>
            <a:ext cx="152400" cy="0"/>
          </a:xfrm>
          <a:prstGeom prst="line">
            <a:avLst/>
          </a:prstGeom>
          <a:ln w="12700" cap="flat" cmpd="sng">
            <a:solidFill>
              <a:srgbClr val="333333"/>
            </a:solidFill>
            <a:prstDash val="solid"/>
            <a:headEnd type="none" w="med" len="med"/>
            <a:tailEnd type="none" w="med" len="med"/>
          </a:ln>
        </p:spPr>
      </p:cxnSp>
      <p:sp>
        <p:nvSpPr>
          <p:cNvPr id="4334" name="矩形 4333"/>
          <p:cNvSpPr/>
          <p:nvPr/>
        </p:nvSpPr>
        <p:spPr>
          <a:xfrm>
            <a:off x="1066800" y="52641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寄邮件给顾客</a:t>
            </a:r>
            <a:endParaRPr lang="zh-CN" altLang="en-US" sz="1000">
              <a:latin typeface="Arial" panose="020B0604020202020204" pitchFamily="34" charset="0"/>
            </a:endParaRPr>
          </a:p>
        </p:txBody>
      </p:sp>
      <p:cxnSp>
        <p:nvCxnSpPr>
          <p:cNvPr id="4335" name="直接连接符 4334"/>
          <p:cNvCxnSpPr/>
          <p:nvPr/>
        </p:nvCxnSpPr>
        <p:spPr>
          <a:xfrm>
            <a:off x="2438400" y="5035550"/>
            <a:ext cx="152400" cy="0"/>
          </a:xfrm>
          <a:prstGeom prst="line">
            <a:avLst/>
          </a:prstGeom>
          <a:ln w="12700" cap="flat" cmpd="sng">
            <a:solidFill>
              <a:srgbClr val="333333"/>
            </a:solidFill>
            <a:prstDash val="solid"/>
            <a:headEnd type="none" w="med" len="med"/>
            <a:tailEnd type="none" w="med" len="med"/>
          </a:ln>
        </p:spPr>
      </p:cxnSp>
      <p:cxnSp>
        <p:nvCxnSpPr>
          <p:cNvPr id="4336" name="直接连接符 4335"/>
          <p:cNvCxnSpPr/>
          <p:nvPr/>
        </p:nvCxnSpPr>
        <p:spPr>
          <a:xfrm>
            <a:off x="838200" y="5416550"/>
            <a:ext cx="228600" cy="0"/>
          </a:xfrm>
          <a:prstGeom prst="line">
            <a:avLst/>
          </a:prstGeom>
          <a:ln w="12700" cap="flat" cmpd="sng">
            <a:solidFill>
              <a:srgbClr val="333333"/>
            </a:solidFill>
            <a:prstDash val="solid"/>
            <a:headEnd type="none" w="med" len="med"/>
            <a:tailEnd type="none" w="med" len="med"/>
          </a:ln>
        </p:spPr>
      </p:cxnSp>
      <p:cxnSp>
        <p:nvCxnSpPr>
          <p:cNvPr id="4337" name="直接连接符 4336"/>
          <p:cNvCxnSpPr/>
          <p:nvPr/>
        </p:nvCxnSpPr>
        <p:spPr>
          <a:xfrm>
            <a:off x="2209800" y="5416550"/>
            <a:ext cx="228600" cy="0"/>
          </a:xfrm>
          <a:prstGeom prst="line">
            <a:avLst/>
          </a:prstGeom>
          <a:ln w="12700" cap="flat" cmpd="sng">
            <a:solidFill>
              <a:srgbClr val="333333"/>
            </a:solidFill>
            <a:prstDash val="solid"/>
            <a:headEnd type="none" w="med" len="med"/>
            <a:tailEnd type="none" w="med" len="med"/>
          </a:ln>
        </p:spPr>
      </p:cxnSp>
      <p:cxnSp>
        <p:nvCxnSpPr>
          <p:cNvPr id="4338" name="直接连接符 4337"/>
          <p:cNvCxnSpPr/>
          <p:nvPr/>
        </p:nvCxnSpPr>
        <p:spPr>
          <a:xfrm flipV="1">
            <a:off x="2286000" y="5416550"/>
            <a:ext cx="0" cy="1143000"/>
          </a:xfrm>
          <a:prstGeom prst="line">
            <a:avLst/>
          </a:prstGeom>
          <a:ln w="12700" cap="flat" cmpd="sng">
            <a:solidFill>
              <a:srgbClr val="333333"/>
            </a:solidFill>
            <a:prstDash val="solid"/>
            <a:headEnd type="none" w="med" len="med"/>
            <a:tailEnd type="none" w="med" len="med"/>
          </a:ln>
        </p:spPr>
      </p:cxnSp>
      <p:cxnSp>
        <p:nvCxnSpPr>
          <p:cNvPr id="4339" name="直接连接符 4338"/>
          <p:cNvCxnSpPr/>
          <p:nvPr/>
        </p:nvCxnSpPr>
        <p:spPr>
          <a:xfrm>
            <a:off x="2286000" y="5797550"/>
            <a:ext cx="152400" cy="0"/>
          </a:xfrm>
          <a:prstGeom prst="line">
            <a:avLst/>
          </a:prstGeom>
          <a:ln w="12700" cap="flat" cmpd="sng">
            <a:solidFill>
              <a:srgbClr val="333333"/>
            </a:solidFill>
            <a:prstDash val="solid"/>
            <a:headEnd type="none" w="med" len="med"/>
            <a:tailEnd type="none" w="med" len="med"/>
          </a:ln>
        </p:spPr>
      </p:cxnSp>
      <p:cxnSp>
        <p:nvCxnSpPr>
          <p:cNvPr id="4340" name="直接连接符 4339"/>
          <p:cNvCxnSpPr/>
          <p:nvPr/>
        </p:nvCxnSpPr>
        <p:spPr>
          <a:xfrm>
            <a:off x="2286000" y="6178550"/>
            <a:ext cx="152400" cy="0"/>
          </a:xfrm>
          <a:prstGeom prst="line">
            <a:avLst/>
          </a:prstGeom>
          <a:ln w="12700" cap="flat" cmpd="sng">
            <a:solidFill>
              <a:srgbClr val="333333"/>
            </a:solidFill>
            <a:prstDash val="solid"/>
            <a:headEnd type="none" w="med" len="med"/>
            <a:tailEnd type="none" w="med" len="med"/>
          </a:ln>
        </p:spPr>
      </p:cxnSp>
      <p:cxnSp>
        <p:nvCxnSpPr>
          <p:cNvPr id="4341" name="直接连接符 4340"/>
          <p:cNvCxnSpPr/>
          <p:nvPr/>
        </p:nvCxnSpPr>
        <p:spPr>
          <a:xfrm>
            <a:off x="2286000" y="6559550"/>
            <a:ext cx="152400" cy="0"/>
          </a:xfrm>
          <a:prstGeom prst="line">
            <a:avLst/>
          </a:prstGeom>
          <a:ln w="12700" cap="flat" cmpd="sng">
            <a:solidFill>
              <a:srgbClr val="333333"/>
            </a:solidFill>
            <a:prstDash val="solid"/>
            <a:headEnd type="none" w="med" len="med"/>
            <a:tailEnd type="none" w="med" len="med"/>
          </a:ln>
        </p:spPr>
      </p:cxnSp>
      <p:sp>
        <p:nvSpPr>
          <p:cNvPr id="4342" name="矩形 4341"/>
          <p:cNvSpPr/>
          <p:nvPr/>
        </p:nvSpPr>
        <p:spPr>
          <a:xfrm>
            <a:off x="3810000" y="35877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询问新车情况</a:t>
            </a:r>
            <a:endParaRPr lang="zh-CN" altLang="en-US" sz="1000">
              <a:latin typeface="Arial" panose="020B0604020202020204" pitchFamily="34" charset="0"/>
            </a:endParaRPr>
          </a:p>
        </p:txBody>
      </p:sp>
      <p:cxnSp>
        <p:nvCxnSpPr>
          <p:cNvPr id="4343" name="直接连接符 4342"/>
          <p:cNvCxnSpPr/>
          <p:nvPr/>
        </p:nvCxnSpPr>
        <p:spPr>
          <a:xfrm>
            <a:off x="3429000" y="3740150"/>
            <a:ext cx="381000" cy="0"/>
          </a:xfrm>
          <a:prstGeom prst="line">
            <a:avLst/>
          </a:prstGeom>
          <a:ln w="12700" cap="flat" cmpd="sng">
            <a:solidFill>
              <a:srgbClr val="333333"/>
            </a:solidFill>
            <a:prstDash val="solid"/>
            <a:headEnd type="none" w="med" len="med"/>
            <a:tailEnd type="none" w="med" len="med"/>
          </a:ln>
        </p:spPr>
      </p:cxnSp>
      <p:sp>
        <p:nvSpPr>
          <p:cNvPr id="4344" name="矩形 4343"/>
          <p:cNvSpPr/>
          <p:nvPr/>
        </p:nvSpPr>
        <p:spPr>
          <a:xfrm>
            <a:off x="3810000" y="39687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请顾客来店</a:t>
            </a:r>
            <a:endParaRPr lang="zh-CN" altLang="en-US" sz="1000">
              <a:latin typeface="Arial" panose="020B0604020202020204" pitchFamily="34" charset="0"/>
            </a:endParaRPr>
          </a:p>
        </p:txBody>
      </p:sp>
      <p:sp>
        <p:nvSpPr>
          <p:cNvPr id="4345" name="矩形 4344"/>
          <p:cNvSpPr/>
          <p:nvPr/>
        </p:nvSpPr>
        <p:spPr>
          <a:xfrm>
            <a:off x="3810000" y="43497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建议改装</a:t>
            </a:r>
            <a:endParaRPr lang="zh-CN" altLang="en-US" sz="1000">
              <a:latin typeface="Arial" panose="020B0604020202020204" pitchFamily="34" charset="0"/>
            </a:endParaRPr>
          </a:p>
        </p:txBody>
      </p:sp>
      <p:cxnSp>
        <p:nvCxnSpPr>
          <p:cNvPr id="4346" name="直接连接符 4345"/>
          <p:cNvCxnSpPr/>
          <p:nvPr/>
        </p:nvCxnSpPr>
        <p:spPr>
          <a:xfrm flipV="1">
            <a:off x="3581400" y="3740150"/>
            <a:ext cx="0" cy="762000"/>
          </a:xfrm>
          <a:prstGeom prst="line">
            <a:avLst/>
          </a:prstGeom>
          <a:ln w="12700" cap="flat" cmpd="sng">
            <a:solidFill>
              <a:srgbClr val="333333"/>
            </a:solidFill>
            <a:prstDash val="solid"/>
            <a:headEnd type="none" w="med" len="med"/>
            <a:tailEnd type="none" w="med" len="med"/>
          </a:ln>
        </p:spPr>
      </p:cxnSp>
      <p:cxnSp>
        <p:nvCxnSpPr>
          <p:cNvPr id="4347" name="直接连接符 4346"/>
          <p:cNvCxnSpPr/>
          <p:nvPr/>
        </p:nvCxnSpPr>
        <p:spPr>
          <a:xfrm>
            <a:off x="3581400" y="4502150"/>
            <a:ext cx="228600" cy="0"/>
          </a:xfrm>
          <a:prstGeom prst="line">
            <a:avLst/>
          </a:prstGeom>
          <a:ln w="12700" cap="flat" cmpd="sng">
            <a:solidFill>
              <a:srgbClr val="333333"/>
            </a:solidFill>
            <a:prstDash val="solid"/>
            <a:headEnd type="none" w="med" len="med"/>
            <a:tailEnd type="none" w="med" len="med"/>
          </a:ln>
        </p:spPr>
      </p:cxnSp>
      <p:cxnSp>
        <p:nvCxnSpPr>
          <p:cNvPr id="4348" name="直接连接符 4347"/>
          <p:cNvCxnSpPr/>
          <p:nvPr/>
        </p:nvCxnSpPr>
        <p:spPr>
          <a:xfrm>
            <a:off x="3581400" y="4121150"/>
            <a:ext cx="228600" cy="0"/>
          </a:xfrm>
          <a:prstGeom prst="line">
            <a:avLst/>
          </a:prstGeom>
          <a:ln w="12700" cap="flat" cmpd="sng">
            <a:solidFill>
              <a:srgbClr val="333333"/>
            </a:solidFill>
            <a:prstDash val="solid"/>
            <a:headEnd type="none" w="med" len="med"/>
            <a:tailEnd type="none" w="med" len="med"/>
          </a:ln>
        </p:spPr>
      </p:cxnSp>
      <p:cxnSp>
        <p:nvCxnSpPr>
          <p:cNvPr id="4349" name="直接连接符 4348"/>
          <p:cNvCxnSpPr/>
          <p:nvPr/>
        </p:nvCxnSpPr>
        <p:spPr>
          <a:xfrm>
            <a:off x="3581400" y="4502150"/>
            <a:ext cx="0" cy="304800"/>
          </a:xfrm>
          <a:prstGeom prst="line">
            <a:avLst/>
          </a:prstGeom>
          <a:ln w="12700" cap="flat" cmpd="sng">
            <a:solidFill>
              <a:srgbClr val="333333"/>
            </a:solidFill>
            <a:prstDash val="sysDot"/>
            <a:headEnd type="none" w="med" len="med"/>
            <a:tailEnd type="none" w="med" len="med"/>
          </a:ln>
        </p:spPr>
      </p:cxnSp>
      <p:cxnSp>
        <p:nvCxnSpPr>
          <p:cNvPr id="4350" name="直接连接符 4349"/>
          <p:cNvCxnSpPr/>
          <p:nvPr/>
        </p:nvCxnSpPr>
        <p:spPr>
          <a:xfrm>
            <a:off x="3581400" y="4730750"/>
            <a:ext cx="228600" cy="0"/>
          </a:xfrm>
          <a:prstGeom prst="line">
            <a:avLst/>
          </a:prstGeom>
          <a:ln w="12700" cap="flat" cmpd="sng">
            <a:solidFill>
              <a:srgbClr val="333333"/>
            </a:solidFill>
            <a:prstDash val="sysDot"/>
            <a:headEnd type="none" w="med" len="med"/>
            <a:tailEnd type="none" w="med" len="med"/>
          </a:ln>
        </p:spPr>
      </p:cxnSp>
      <p:cxnSp>
        <p:nvCxnSpPr>
          <p:cNvPr id="4351" name="直接连接符 4350"/>
          <p:cNvCxnSpPr/>
          <p:nvPr/>
        </p:nvCxnSpPr>
        <p:spPr>
          <a:xfrm>
            <a:off x="2438400" y="5949950"/>
            <a:ext cx="152400" cy="0"/>
          </a:xfrm>
          <a:prstGeom prst="line">
            <a:avLst/>
          </a:prstGeom>
          <a:ln w="12700" cap="flat" cmpd="sng">
            <a:solidFill>
              <a:srgbClr val="333333"/>
            </a:solidFill>
            <a:prstDash val="solid"/>
            <a:headEnd type="none" w="med" len="med"/>
            <a:tailEnd type="none" w="med" len="med"/>
          </a:ln>
        </p:spPr>
      </p:cxnSp>
      <p:cxnSp>
        <p:nvCxnSpPr>
          <p:cNvPr id="4352" name="直接连接符 4351"/>
          <p:cNvCxnSpPr/>
          <p:nvPr/>
        </p:nvCxnSpPr>
        <p:spPr>
          <a:xfrm>
            <a:off x="3429000" y="4121150"/>
            <a:ext cx="76200" cy="0"/>
          </a:xfrm>
          <a:prstGeom prst="line">
            <a:avLst/>
          </a:prstGeom>
          <a:ln w="12700" cap="flat" cmpd="sng">
            <a:solidFill>
              <a:srgbClr val="333333"/>
            </a:solidFill>
            <a:prstDash val="solid"/>
            <a:headEnd type="none" w="med" len="med"/>
            <a:tailEnd type="none" w="med" len="med"/>
          </a:ln>
        </p:spPr>
      </p:cxnSp>
      <p:cxnSp>
        <p:nvCxnSpPr>
          <p:cNvPr id="4353" name="直接连接符 4352"/>
          <p:cNvCxnSpPr/>
          <p:nvPr/>
        </p:nvCxnSpPr>
        <p:spPr>
          <a:xfrm>
            <a:off x="2743200" y="6254750"/>
            <a:ext cx="152400" cy="0"/>
          </a:xfrm>
          <a:prstGeom prst="line">
            <a:avLst/>
          </a:prstGeom>
          <a:ln w="12700" cap="flat" cmpd="sng">
            <a:solidFill>
              <a:srgbClr val="333333"/>
            </a:solidFill>
            <a:prstDash val="solid"/>
            <a:headEnd type="none" w="med" len="med"/>
            <a:tailEnd type="none" w="med" len="med"/>
          </a:ln>
        </p:spPr>
      </p:cxnSp>
      <p:cxnSp>
        <p:nvCxnSpPr>
          <p:cNvPr id="4354" name="直接连接符 4353"/>
          <p:cNvCxnSpPr/>
          <p:nvPr/>
        </p:nvCxnSpPr>
        <p:spPr>
          <a:xfrm>
            <a:off x="4953000" y="6178550"/>
            <a:ext cx="152400" cy="0"/>
          </a:xfrm>
          <a:prstGeom prst="line">
            <a:avLst/>
          </a:prstGeom>
          <a:ln w="12700" cap="flat" cmpd="sng">
            <a:solidFill>
              <a:srgbClr val="333333"/>
            </a:solidFill>
            <a:prstDash val="solid"/>
            <a:headEnd type="none" w="med" len="med"/>
            <a:tailEnd type="none" w="med" len="med"/>
          </a:ln>
        </p:spPr>
      </p:cxnSp>
      <p:cxnSp>
        <p:nvCxnSpPr>
          <p:cNvPr id="4355" name="直接连接符 4354"/>
          <p:cNvCxnSpPr/>
          <p:nvPr/>
        </p:nvCxnSpPr>
        <p:spPr>
          <a:xfrm>
            <a:off x="3429000" y="4502150"/>
            <a:ext cx="76200" cy="0"/>
          </a:xfrm>
          <a:prstGeom prst="line">
            <a:avLst/>
          </a:prstGeom>
          <a:ln w="12700" cap="flat" cmpd="sng">
            <a:solidFill>
              <a:srgbClr val="333333"/>
            </a:solidFill>
            <a:prstDash val="solid"/>
            <a:headEnd type="none" w="med" len="med"/>
            <a:tailEnd type="none" w="med" len="med"/>
          </a:ln>
        </p:spPr>
      </p:cxnSp>
      <p:cxnSp>
        <p:nvCxnSpPr>
          <p:cNvPr id="4356" name="直接连接符 4355"/>
          <p:cNvCxnSpPr/>
          <p:nvPr/>
        </p:nvCxnSpPr>
        <p:spPr>
          <a:xfrm>
            <a:off x="3429000" y="4883150"/>
            <a:ext cx="76200" cy="0"/>
          </a:xfrm>
          <a:prstGeom prst="line">
            <a:avLst/>
          </a:prstGeom>
          <a:ln w="12700" cap="flat" cmpd="sng">
            <a:solidFill>
              <a:srgbClr val="333333"/>
            </a:solidFill>
            <a:prstDash val="solid"/>
            <a:headEnd type="none" w="med" len="med"/>
            <a:tailEnd type="none" w="med" len="med"/>
          </a:ln>
        </p:spPr>
      </p:cxnSp>
      <p:cxnSp>
        <p:nvCxnSpPr>
          <p:cNvPr id="4357" name="直接连接符 4356"/>
          <p:cNvCxnSpPr/>
          <p:nvPr/>
        </p:nvCxnSpPr>
        <p:spPr>
          <a:xfrm>
            <a:off x="4953000" y="5797550"/>
            <a:ext cx="152400" cy="0"/>
          </a:xfrm>
          <a:prstGeom prst="line">
            <a:avLst/>
          </a:prstGeom>
          <a:ln w="12700" cap="flat" cmpd="sng">
            <a:solidFill>
              <a:srgbClr val="333333"/>
            </a:solidFill>
            <a:prstDash val="solid"/>
            <a:headEnd type="none" w="med" len="med"/>
            <a:tailEnd type="none" w="med" len="med"/>
          </a:ln>
        </p:spPr>
      </p:cxnSp>
      <p:sp>
        <p:nvSpPr>
          <p:cNvPr id="4358" name="矩形 4357"/>
          <p:cNvSpPr/>
          <p:nvPr/>
        </p:nvSpPr>
        <p:spPr>
          <a:xfrm>
            <a:off x="5486400" y="35877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每月</a:t>
            </a:r>
            <a:endParaRPr lang="zh-CN" altLang="en-US" sz="1000">
              <a:latin typeface="Arial" panose="020B0604020202020204" pitchFamily="34" charset="0"/>
            </a:endParaRPr>
          </a:p>
        </p:txBody>
      </p:sp>
      <p:cxnSp>
        <p:nvCxnSpPr>
          <p:cNvPr id="4359" name="直接连接符 4358"/>
          <p:cNvCxnSpPr/>
          <p:nvPr/>
        </p:nvCxnSpPr>
        <p:spPr>
          <a:xfrm>
            <a:off x="4953000" y="3740150"/>
            <a:ext cx="533400" cy="0"/>
          </a:xfrm>
          <a:prstGeom prst="line">
            <a:avLst/>
          </a:prstGeom>
          <a:ln w="12700" cap="flat" cmpd="sng">
            <a:solidFill>
              <a:srgbClr val="333333"/>
            </a:solidFill>
            <a:prstDash val="solid"/>
            <a:headEnd type="none" w="med" len="med"/>
            <a:tailEnd type="none" w="med" len="med"/>
          </a:ln>
        </p:spPr>
      </p:cxnSp>
      <p:cxnSp>
        <p:nvCxnSpPr>
          <p:cNvPr id="4360" name="直接连接符 4359"/>
          <p:cNvCxnSpPr/>
          <p:nvPr/>
        </p:nvCxnSpPr>
        <p:spPr>
          <a:xfrm>
            <a:off x="5334000" y="4502150"/>
            <a:ext cx="0" cy="457200"/>
          </a:xfrm>
          <a:prstGeom prst="line">
            <a:avLst/>
          </a:prstGeom>
          <a:ln w="12700" cap="flat" cmpd="sng">
            <a:solidFill>
              <a:srgbClr val="333333"/>
            </a:solidFill>
            <a:prstDash val="sysDot"/>
            <a:headEnd type="none" w="med" len="med"/>
            <a:tailEnd type="none" w="med" len="med"/>
          </a:ln>
        </p:spPr>
      </p:cxnSp>
      <p:cxnSp>
        <p:nvCxnSpPr>
          <p:cNvPr id="4361" name="直接连接符 4360"/>
          <p:cNvCxnSpPr/>
          <p:nvPr/>
        </p:nvCxnSpPr>
        <p:spPr>
          <a:xfrm>
            <a:off x="5334000" y="4806950"/>
            <a:ext cx="228600" cy="0"/>
          </a:xfrm>
          <a:prstGeom prst="line">
            <a:avLst/>
          </a:prstGeom>
          <a:ln w="12700" cap="flat" cmpd="sng">
            <a:solidFill>
              <a:srgbClr val="333333"/>
            </a:solidFill>
            <a:prstDash val="sysDot"/>
            <a:headEnd type="none" w="med" len="med"/>
            <a:tailEnd type="none" w="med" len="med"/>
          </a:ln>
        </p:spPr>
      </p:cxnSp>
      <p:sp>
        <p:nvSpPr>
          <p:cNvPr id="4362" name="矩形 4361"/>
          <p:cNvSpPr/>
          <p:nvPr/>
        </p:nvSpPr>
        <p:spPr>
          <a:xfrm>
            <a:off x="5486400" y="39655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en-US" altLang="zh-CN" sz="1000">
                <a:latin typeface="Arial" panose="020B0604020202020204" pitchFamily="34" charset="0"/>
              </a:rPr>
              <a:t>3</a:t>
            </a:r>
            <a:r>
              <a:rPr lang="zh-CN" altLang="en-US" sz="1000">
                <a:latin typeface="Arial" panose="020B0604020202020204" pitchFamily="34" charset="0"/>
              </a:rPr>
              <a:t>个月</a:t>
            </a:r>
            <a:r>
              <a:rPr lang="en-US" altLang="zh-CN" sz="1000">
                <a:latin typeface="Arial" panose="020B0604020202020204" pitchFamily="34" charset="0"/>
              </a:rPr>
              <a:t>1</a:t>
            </a:r>
            <a:r>
              <a:rPr lang="zh-CN" altLang="en-US" sz="1000">
                <a:latin typeface="Arial" panose="020B0604020202020204" pitchFamily="34" charset="0"/>
              </a:rPr>
              <a:t>次</a:t>
            </a:r>
            <a:endParaRPr lang="zh-CN" altLang="en-US" sz="1000">
              <a:latin typeface="Arial" panose="020B0604020202020204" pitchFamily="34" charset="0"/>
            </a:endParaRPr>
          </a:p>
        </p:txBody>
      </p:sp>
      <p:sp>
        <p:nvSpPr>
          <p:cNvPr id="4363" name="矩形 4362"/>
          <p:cNvSpPr/>
          <p:nvPr/>
        </p:nvSpPr>
        <p:spPr>
          <a:xfrm>
            <a:off x="5486400" y="43465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根据需要</a:t>
            </a:r>
            <a:endParaRPr lang="zh-CN" altLang="en-US" sz="1000">
              <a:latin typeface="Arial" panose="020B0604020202020204" pitchFamily="34" charset="0"/>
            </a:endParaRPr>
          </a:p>
        </p:txBody>
      </p:sp>
      <p:cxnSp>
        <p:nvCxnSpPr>
          <p:cNvPr id="4364" name="直接连接符 4363"/>
          <p:cNvCxnSpPr/>
          <p:nvPr/>
        </p:nvCxnSpPr>
        <p:spPr>
          <a:xfrm flipV="1">
            <a:off x="5334000" y="3740150"/>
            <a:ext cx="0" cy="762000"/>
          </a:xfrm>
          <a:prstGeom prst="line">
            <a:avLst/>
          </a:prstGeom>
          <a:ln w="12700" cap="flat" cmpd="sng">
            <a:solidFill>
              <a:srgbClr val="333333"/>
            </a:solidFill>
            <a:prstDash val="solid"/>
            <a:headEnd type="none" w="med" len="med"/>
            <a:tailEnd type="none" w="med" len="med"/>
          </a:ln>
        </p:spPr>
      </p:cxnSp>
      <p:cxnSp>
        <p:nvCxnSpPr>
          <p:cNvPr id="4365" name="直接连接符 4364"/>
          <p:cNvCxnSpPr/>
          <p:nvPr/>
        </p:nvCxnSpPr>
        <p:spPr>
          <a:xfrm>
            <a:off x="5334000" y="4502150"/>
            <a:ext cx="152400" cy="0"/>
          </a:xfrm>
          <a:prstGeom prst="line">
            <a:avLst/>
          </a:prstGeom>
          <a:ln w="12700" cap="flat" cmpd="sng">
            <a:solidFill>
              <a:srgbClr val="333333"/>
            </a:solidFill>
            <a:prstDash val="solid"/>
            <a:headEnd type="none" w="med" len="med"/>
            <a:tailEnd type="none" w="med" len="med"/>
          </a:ln>
        </p:spPr>
      </p:cxnSp>
      <p:cxnSp>
        <p:nvCxnSpPr>
          <p:cNvPr id="4366" name="直接连接符 4365"/>
          <p:cNvCxnSpPr/>
          <p:nvPr/>
        </p:nvCxnSpPr>
        <p:spPr>
          <a:xfrm>
            <a:off x="5334000" y="4121150"/>
            <a:ext cx="152400" cy="0"/>
          </a:xfrm>
          <a:prstGeom prst="line">
            <a:avLst/>
          </a:prstGeom>
          <a:ln w="12700" cap="flat" cmpd="sng">
            <a:solidFill>
              <a:srgbClr val="333333"/>
            </a:solidFill>
            <a:prstDash val="solid"/>
            <a:headEnd type="none" w="med" len="med"/>
            <a:tailEnd type="none" w="med" len="med"/>
          </a:ln>
        </p:spPr>
      </p:cxnSp>
      <p:sp>
        <p:nvSpPr>
          <p:cNvPr id="4367" name="矩形 4366"/>
          <p:cNvSpPr/>
          <p:nvPr/>
        </p:nvSpPr>
        <p:spPr>
          <a:xfrm>
            <a:off x="3810000" y="52641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询问新车情况</a:t>
            </a:r>
            <a:endParaRPr lang="zh-CN" altLang="en-US" sz="1000">
              <a:latin typeface="Arial" panose="020B0604020202020204" pitchFamily="34" charset="0"/>
            </a:endParaRPr>
          </a:p>
        </p:txBody>
      </p:sp>
      <p:cxnSp>
        <p:nvCxnSpPr>
          <p:cNvPr id="4368" name="直接连接符 4367"/>
          <p:cNvCxnSpPr/>
          <p:nvPr/>
        </p:nvCxnSpPr>
        <p:spPr>
          <a:xfrm>
            <a:off x="3429000" y="5416550"/>
            <a:ext cx="381000" cy="0"/>
          </a:xfrm>
          <a:prstGeom prst="line">
            <a:avLst/>
          </a:prstGeom>
          <a:ln w="12700" cap="flat" cmpd="sng">
            <a:solidFill>
              <a:srgbClr val="333333"/>
            </a:solidFill>
            <a:prstDash val="solid"/>
            <a:headEnd type="none" w="med" len="med"/>
            <a:tailEnd type="none" w="med" len="med"/>
          </a:ln>
        </p:spPr>
      </p:cxnSp>
      <p:sp>
        <p:nvSpPr>
          <p:cNvPr id="4369" name="矩形 4368"/>
          <p:cNvSpPr/>
          <p:nvPr/>
        </p:nvSpPr>
        <p:spPr>
          <a:xfrm>
            <a:off x="3810000" y="56451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请顾客来店</a:t>
            </a:r>
            <a:endParaRPr lang="zh-CN" altLang="en-US" sz="1000">
              <a:latin typeface="Arial" panose="020B0604020202020204" pitchFamily="34" charset="0"/>
            </a:endParaRPr>
          </a:p>
        </p:txBody>
      </p:sp>
      <p:sp>
        <p:nvSpPr>
          <p:cNvPr id="4370" name="矩形 4369"/>
          <p:cNvSpPr/>
          <p:nvPr/>
        </p:nvSpPr>
        <p:spPr>
          <a:xfrm>
            <a:off x="3810000" y="6026150"/>
            <a:ext cx="11430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建议改装</a:t>
            </a:r>
            <a:endParaRPr lang="zh-CN" altLang="en-US" sz="1000">
              <a:latin typeface="Arial" panose="020B0604020202020204" pitchFamily="34" charset="0"/>
            </a:endParaRPr>
          </a:p>
        </p:txBody>
      </p:sp>
      <p:cxnSp>
        <p:nvCxnSpPr>
          <p:cNvPr id="4371" name="直接连接符 4370"/>
          <p:cNvCxnSpPr/>
          <p:nvPr/>
        </p:nvCxnSpPr>
        <p:spPr>
          <a:xfrm flipV="1">
            <a:off x="3581400" y="5416550"/>
            <a:ext cx="0" cy="762000"/>
          </a:xfrm>
          <a:prstGeom prst="line">
            <a:avLst/>
          </a:prstGeom>
          <a:ln w="12700" cap="flat" cmpd="sng">
            <a:solidFill>
              <a:srgbClr val="333333"/>
            </a:solidFill>
            <a:prstDash val="solid"/>
            <a:headEnd type="none" w="med" len="med"/>
            <a:tailEnd type="none" w="med" len="med"/>
          </a:ln>
        </p:spPr>
      </p:cxnSp>
      <p:cxnSp>
        <p:nvCxnSpPr>
          <p:cNvPr id="4372" name="直接连接符 4371"/>
          <p:cNvCxnSpPr/>
          <p:nvPr/>
        </p:nvCxnSpPr>
        <p:spPr>
          <a:xfrm>
            <a:off x="3581400" y="6178550"/>
            <a:ext cx="228600" cy="0"/>
          </a:xfrm>
          <a:prstGeom prst="line">
            <a:avLst/>
          </a:prstGeom>
          <a:ln w="12700" cap="flat" cmpd="sng">
            <a:solidFill>
              <a:srgbClr val="333333"/>
            </a:solidFill>
            <a:prstDash val="solid"/>
            <a:headEnd type="none" w="med" len="med"/>
            <a:tailEnd type="none" w="med" len="med"/>
          </a:ln>
        </p:spPr>
      </p:cxnSp>
      <p:cxnSp>
        <p:nvCxnSpPr>
          <p:cNvPr id="4373" name="直接连接符 4372"/>
          <p:cNvCxnSpPr/>
          <p:nvPr/>
        </p:nvCxnSpPr>
        <p:spPr>
          <a:xfrm>
            <a:off x="3581400" y="5797550"/>
            <a:ext cx="228600" cy="0"/>
          </a:xfrm>
          <a:prstGeom prst="line">
            <a:avLst/>
          </a:prstGeom>
          <a:ln w="12700" cap="flat" cmpd="sng">
            <a:solidFill>
              <a:srgbClr val="333333"/>
            </a:solidFill>
            <a:prstDash val="solid"/>
            <a:headEnd type="none" w="med" len="med"/>
            <a:tailEnd type="none" w="med" len="med"/>
          </a:ln>
        </p:spPr>
      </p:cxnSp>
      <p:cxnSp>
        <p:nvCxnSpPr>
          <p:cNvPr id="4374" name="直接连接符 4373"/>
          <p:cNvCxnSpPr/>
          <p:nvPr/>
        </p:nvCxnSpPr>
        <p:spPr>
          <a:xfrm>
            <a:off x="3581400" y="6178550"/>
            <a:ext cx="0" cy="304800"/>
          </a:xfrm>
          <a:prstGeom prst="line">
            <a:avLst/>
          </a:prstGeom>
          <a:ln w="12700" cap="flat" cmpd="sng">
            <a:solidFill>
              <a:srgbClr val="333333"/>
            </a:solidFill>
            <a:prstDash val="sysDot"/>
            <a:headEnd type="none" w="med" len="med"/>
            <a:tailEnd type="none" w="med" len="med"/>
          </a:ln>
        </p:spPr>
      </p:cxnSp>
      <p:cxnSp>
        <p:nvCxnSpPr>
          <p:cNvPr id="4375" name="直接连接符 4374"/>
          <p:cNvCxnSpPr/>
          <p:nvPr/>
        </p:nvCxnSpPr>
        <p:spPr>
          <a:xfrm>
            <a:off x="3581400" y="6407150"/>
            <a:ext cx="228600" cy="0"/>
          </a:xfrm>
          <a:prstGeom prst="line">
            <a:avLst/>
          </a:prstGeom>
          <a:ln w="12700" cap="flat" cmpd="sng">
            <a:solidFill>
              <a:srgbClr val="333333"/>
            </a:solidFill>
            <a:prstDash val="sysDot"/>
            <a:headEnd type="none" w="med" len="med"/>
            <a:tailEnd type="none" w="med" len="med"/>
          </a:ln>
        </p:spPr>
      </p:cxnSp>
      <p:cxnSp>
        <p:nvCxnSpPr>
          <p:cNvPr id="4376" name="直接连接符 4375"/>
          <p:cNvCxnSpPr/>
          <p:nvPr/>
        </p:nvCxnSpPr>
        <p:spPr>
          <a:xfrm>
            <a:off x="3429000" y="5797550"/>
            <a:ext cx="76200" cy="0"/>
          </a:xfrm>
          <a:prstGeom prst="line">
            <a:avLst/>
          </a:prstGeom>
          <a:ln w="12700" cap="flat" cmpd="sng">
            <a:solidFill>
              <a:srgbClr val="333333"/>
            </a:solidFill>
            <a:prstDash val="solid"/>
            <a:headEnd type="none" w="med" len="med"/>
            <a:tailEnd type="none" w="med" len="med"/>
          </a:ln>
        </p:spPr>
      </p:cxnSp>
      <p:cxnSp>
        <p:nvCxnSpPr>
          <p:cNvPr id="4377" name="直接连接符 4376"/>
          <p:cNvCxnSpPr/>
          <p:nvPr/>
        </p:nvCxnSpPr>
        <p:spPr>
          <a:xfrm>
            <a:off x="3429000" y="6178550"/>
            <a:ext cx="76200" cy="0"/>
          </a:xfrm>
          <a:prstGeom prst="line">
            <a:avLst/>
          </a:prstGeom>
          <a:ln w="12700" cap="flat" cmpd="sng">
            <a:solidFill>
              <a:srgbClr val="333333"/>
            </a:solidFill>
            <a:prstDash val="solid"/>
            <a:headEnd type="none" w="med" len="med"/>
            <a:tailEnd type="none" w="med" len="med"/>
          </a:ln>
        </p:spPr>
      </p:cxnSp>
      <p:cxnSp>
        <p:nvCxnSpPr>
          <p:cNvPr id="4378" name="直接连接符 4377"/>
          <p:cNvCxnSpPr/>
          <p:nvPr/>
        </p:nvCxnSpPr>
        <p:spPr>
          <a:xfrm>
            <a:off x="3429000" y="6559550"/>
            <a:ext cx="76200" cy="0"/>
          </a:xfrm>
          <a:prstGeom prst="line">
            <a:avLst/>
          </a:prstGeom>
          <a:ln w="12700" cap="flat" cmpd="sng">
            <a:solidFill>
              <a:srgbClr val="333333"/>
            </a:solidFill>
            <a:prstDash val="solid"/>
            <a:headEnd type="none" w="med" len="med"/>
            <a:tailEnd type="none" w="med" len="med"/>
          </a:ln>
        </p:spPr>
      </p:cxnSp>
      <p:sp>
        <p:nvSpPr>
          <p:cNvPr id="4379" name="矩形 4378"/>
          <p:cNvSpPr/>
          <p:nvPr/>
        </p:nvSpPr>
        <p:spPr>
          <a:xfrm>
            <a:off x="5486400" y="52641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每月</a:t>
            </a:r>
            <a:endParaRPr lang="zh-CN" altLang="en-US" sz="1000">
              <a:latin typeface="Arial" panose="020B0604020202020204" pitchFamily="34" charset="0"/>
            </a:endParaRPr>
          </a:p>
        </p:txBody>
      </p:sp>
      <p:cxnSp>
        <p:nvCxnSpPr>
          <p:cNvPr id="4380" name="直接连接符 4379"/>
          <p:cNvCxnSpPr/>
          <p:nvPr/>
        </p:nvCxnSpPr>
        <p:spPr>
          <a:xfrm>
            <a:off x="4953000" y="5416550"/>
            <a:ext cx="533400" cy="0"/>
          </a:xfrm>
          <a:prstGeom prst="line">
            <a:avLst/>
          </a:prstGeom>
          <a:ln w="12700" cap="flat" cmpd="sng">
            <a:solidFill>
              <a:srgbClr val="333333"/>
            </a:solidFill>
            <a:prstDash val="solid"/>
            <a:headEnd type="none" w="med" len="med"/>
            <a:tailEnd type="none" w="med" len="med"/>
          </a:ln>
        </p:spPr>
      </p:cxnSp>
      <p:cxnSp>
        <p:nvCxnSpPr>
          <p:cNvPr id="4381" name="直接连接符 4380"/>
          <p:cNvCxnSpPr/>
          <p:nvPr/>
        </p:nvCxnSpPr>
        <p:spPr>
          <a:xfrm>
            <a:off x="5334000" y="6178550"/>
            <a:ext cx="0" cy="457200"/>
          </a:xfrm>
          <a:prstGeom prst="line">
            <a:avLst/>
          </a:prstGeom>
          <a:ln w="12700" cap="flat" cmpd="sng">
            <a:solidFill>
              <a:srgbClr val="333333"/>
            </a:solidFill>
            <a:prstDash val="sysDot"/>
            <a:headEnd type="none" w="med" len="med"/>
            <a:tailEnd type="none" w="med" len="med"/>
          </a:ln>
        </p:spPr>
      </p:cxnSp>
      <p:cxnSp>
        <p:nvCxnSpPr>
          <p:cNvPr id="4382" name="直接连接符 4381"/>
          <p:cNvCxnSpPr/>
          <p:nvPr/>
        </p:nvCxnSpPr>
        <p:spPr>
          <a:xfrm>
            <a:off x="5334000" y="6483350"/>
            <a:ext cx="228600" cy="0"/>
          </a:xfrm>
          <a:prstGeom prst="line">
            <a:avLst/>
          </a:prstGeom>
          <a:ln w="12700" cap="flat" cmpd="sng">
            <a:solidFill>
              <a:srgbClr val="333333"/>
            </a:solidFill>
            <a:prstDash val="sysDot"/>
            <a:headEnd type="none" w="med" len="med"/>
            <a:tailEnd type="none" w="med" len="med"/>
          </a:ln>
        </p:spPr>
      </p:cxnSp>
      <p:sp>
        <p:nvSpPr>
          <p:cNvPr id="4383" name="矩形 4382"/>
          <p:cNvSpPr/>
          <p:nvPr/>
        </p:nvSpPr>
        <p:spPr>
          <a:xfrm>
            <a:off x="5486400" y="56419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en-US" altLang="zh-CN" sz="1000">
                <a:latin typeface="Arial" panose="020B0604020202020204" pitchFamily="34" charset="0"/>
              </a:rPr>
              <a:t>3</a:t>
            </a:r>
            <a:r>
              <a:rPr lang="zh-CN" altLang="en-US" sz="1000">
                <a:latin typeface="Arial" panose="020B0604020202020204" pitchFamily="34" charset="0"/>
              </a:rPr>
              <a:t>个月</a:t>
            </a:r>
            <a:r>
              <a:rPr lang="en-US" altLang="zh-CN" sz="1000">
                <a:latin typeface="Arial" panose="020B0604020202020204" pitchFamily="34" charset="0"/>
              </a:rPr>
              <a:t>1</a:t>
            </a:r>
            <a:r>
              <a:rPr lang="zh-CN" altLang="en-US" sz="1000">
                <a:latin typeface="Arial" panose="020B0604020202020204" pitchFamily="34" charset="0"/>
              </a:rPr>
              <a:t>次</a:t>
            </a:r>
            <a:endParaRPr lang="zh-CN" altLang="en-US" sz="1000">
              <a:latin typeface="Arial" panose="020B0604020202020204" pitchFamily="34" charset="0"/>
            </a:endParaRPr>
          </a:p>
        </p:txBody>
      </p:sp>
      <p:sp>
        <p:nvSpPr>
          <p:cNvPr id="4384" name="矩形 4383"/>
          <p:cNvSpPr/>
          <p:nvPr/>
        </p:nvSpPr>
        <p:spPr>
          <a:xfrm>
            <a:off x="5486400" y="60229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根据需要</a:t>
            </a:r>
            <a:endParaRPr lang="zh-CN" altLang="en-US" sz="1000">
              <a:latin typeface="Arial" panose="020B0604020202020204" pitchFamily="34" charset="0"/>
            </a:endParaRPr>
          </a:p>
        </p:txBody>
      </p:sp>
      <p:cxnSp>
        <p:nvCxnSpPr>
          <p:cNvPr id="4385" name="直接连接符 4384"/>
          <p:cNvCxnSpPr/>
          <p:nvPr/>
        </p:nvCxnSpPr>
        <p:spPr>
          <a:xfrm flipV="1">
            <a:off x="5334000" y="5416550"/>
            <a:ext cx="0" cy="762000"/>
          </a:xfrm>
          <a:prstGeom prst="line">
            <a:avLst/>
          </a:prstGeom>
          <a:ln w="12700" cap="flat" cmpd="sng">
            <a:solidFill>
              <a:srgbClr val="333333"/>
            </a:solidFill>
            <a:prstDash val="solid"/>
            <a:headEnd type="none" w="med" len="med"/>
            <a:tailEnd type="none" w="med" len="med"/>
          </a:ln>
        </p:spPr>
      </p:cxnSp>
      <p:cxnSp>
        <p:nvCxnSpPr>
          <p:cNvPr id="4386" name="直接连接符 4385"/>
          <p:cNvCxnSpPr/>
          <p:nvPr/>
        </p:nvCxnSpPr>
        <p:spPr>
          <a:xfrm>
            <a:off x="5334000" y="6178550"/>
            <a:ext cx="152400" cy="0"/>
          </a:xfrm>
          <a:prstGeom prst="line">
            <a:avLst/>
          </a:prstGeom>
          <a:ln w="12700" cap="flat" cmpd="sng">
            <a:solidFill>
              <a:srgbClr val="333333"/>
            </a:solidFill>
            <a:prstDash val="solid"/>
            <a:headEnd type="none" w="med" len="med"/>
            <a:tailEnd type="none" w="med" len="med"/>
          </a:ln>
        </p:spPr>
      </p:cxnSp>
      <p:cxnSp>
        <p:nvCxnSpPr>
          <p:cNvPr id="4387" name="直接连接符 4386"/>
          <p:cNvCxnSpPr/>
          <p:nvPr/>
        </p:nvCxnSpPr>
        <p:spPr>
          <a:xfrm>
            <a:off x="5334000" y="5797550"/>
            <a:ext cx="152400" cy="0"/>
          </a:xfrm>
          <a:prstGeom prst="line">
            <a:avLst/>
          </a:prstGeom>
          <a:ln w="12700" cap="flat" cmpd="sng">
            <a:solidFill>
              <a:srgbClr val="333333"/>
            </a:solidFill>
            <a:prstDash val="solid"/>
            <a:headEnd type="none" w="med" len="med"/>
            <a:tailEnd type="none" w="med" len="med"/>
          </a:ln>
        </p:spPr>
      </p:cxnSp>
      <p:sp>
        <p:nvSpPr>
          <p:cNvPr id="4388" name="矩形 4387"/>
          <p:cNvSpPr/>
          <p:nvPr/>
        </p:nvSpPr>
        <p:spPr>
          <a:xfrm>
            <a:off x="7010400" y="5264150"/>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明信片</a:t>
            </a:r>
            <a:endParaRPr lang="zh-CN" altLang="en-US" sz="1000">
              <a:latin typeface="Arial" panose="020B0604020202020204" pitchFamily="34" charset="0"/>
            </a:endParaRPr>
          </a:p>
        </p:txBody>
      </p:sp>
      <p:cxnSp>
        <p:nvCxnSpPr>
          <p:cNvPr id="4389" name="直接连接符 4388"/>
          <p:cNvCxnSpPr/>
          <p:nvPr/>
        </p:nvCxnSpPr>
        <p:spPr>
          <a:xfrm>
            <a:off x="6477000" y="5416550"/>
            <a:ext cx="533400" cy="0"/>
          </a:xfrm>
          <a:prstGeom prst="line">
            <a:avLst/>
          </a:prstGeom>
          <a:ln w="12700" cap="flat" cmpd="sng">
            <a:solidFill>
              <a:srgbClr val="333333"/>
            </a:solidFill>
            <a:prstDash val="solid"/>
            <a:headEnd type="none" w="med" len="med"/>
            <a:tailEnd type="none" w="med" len="med"/>
          </a:ln>
        </p:spPr>
      </p:cxnSp>
      <p:cxnSp>
        <p:nvCxnSpPr>
          <p:cNvPr id="4390" name="直接连接符 4389"/>
          <p:cNvCxnSpPr/>
          <p:nvPr/>
        </p:nvCxnSpPr>
        <p:spPr>
          <a:xfrm>
            <a:off x="6858000" y="6178550"/>
            <a:ext cx="0" cy="457200"/>
          </a:xfrm>
          <a:prstGeom prst="line">
            <a:avLst/>
          </a:prstGeom>
          <a:ln w="12700" cap="flat" cmpd="sng">
            <a:solidFill>
              <a:srgbClr val="333333"/>
            </a:solidFill>
            <a:prstDash val="sysDot"/>
            <a:headEnd type="none" w="med" len="med"/>
            <a:tailEnd type="none" w="med" len="med"/>
          </a:ln>
        </p:spPr>
      </p:cxnSp>
      <p:cxnSp>
        <p:nvCxnSpPr>
          <p:cNvPr id="4391" name="直接连接符 4390"/>
          <p:cNvCxnSpPr/>
          <p:nvPr/>
        </p:nvCxnSpPr>
        <p:spPr>
          <a:xfrm>
            <a:off x="6858000" y="6483350"/>
            <a:ext cx="228600" cy="0"/>
          </a:xfrm>
          <a:prstGeom prst="line">
            <a:avLst/>
          </a:prstGeom>
          <a:ln w="12700" cap="flat" cmpd="sng">
            <a:solidFill>
              <a:srgbClr val="333333"/>
            </a:solidFill>
            <a:prstDash val="sysDot"/>
            <a:headEnd type="none" w="med" len="med"/>
            <a:tailEnd type="none" w="med" len="med"/>
          </a:ln>
        </p:spPr>
      </p:cxnSp>
      <p:sp>
        <p:nvSpPr>
          <p:cNvPr id="4392" name="矩形 4391"/>
          <p:cNvSpPr/>
          <p:nvPr/>
        </p:nvSpPr>
        <p:spPr>
          <a:xfrm>
            <a:off x="7010400" y="56419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rPr>
              <a:t>信件</a:t>
            </a:r>
            <a:endParaRPr lang="zh-CN" altLang="en-US" sz="1000">
              <a:latin typeface="Arial" panose="020B0604020202020204" pitchFamily="34" charset="0"/>
            </a:endParaRPr>
          </a:p>
        </p:txBody>
      </p:sp>
      <p:sp>
        <p:nvSpPr>
          <p:cNvPr id="4393" name="矩形 4392"/>
          <p:cNvSpPr/>
          <p:nvPr/>
        </p:nvSpPr>
        <p:spPr>
          <a:xfrm>
            <a:off x="7010400" y="6022975"/>
            <a:ext cx="990600" cy="301625"/>
          </a:xfrm>
          <a:prstGeom prst="rect">
            <a:avLst/>
          </a:prstGeom>
          <a:no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en-US" altLang="zh-CN" sz="1000">
                <a:latin typeface="Arial" panose="020B0604020202020204" pitchFamily="34" charset="0"/>
              </a:rPr>
              <a:t>E-mail</a:t>
            </a:r>
            <a:endParaRPr lang="en-US" altLang="zh-CN" sz="1000">
              <a:latin typeface="Arial" panose="020B0604020202020204" pitchFamily="34" charset="0"/>
            </a:endParaRPr>
          </a:p>
        </p:txBody>
      </p:sp>
      <p:cxnSp>
        <p:nvCxnSpPr>
          <p:cNvPr id="4394" name="直接连接符 4393"/>
          <p:cNvCxnSpPr/>
          <p:nvPr/>
        </p:nvCxnSpPr>
        <p:spPr>
          <a:xfrm flipV="1">
            <a:off x="6858000" y="5416550"/>
            <a:ext cx="0" cy="762000"/>
          </a:xfrm>
          <a:prstGeom prst="line">
            <a:avLst/>
          </a:prstGeom>
          <a:ln w="12700" cap="flat" cmpd="sng">
            <a:solidFill>
              <a:srgbClr val="333333"/>
            </a:solidFill>
            <a:prstDash val="solid"/>
            <a:headEnd type="none" w="med" len="med"/>
            <a:tailEnd type="none" w="med" len="med"/>
          </a:ln>
        </p:spPr>
      </p:cxnSp>
      <p:cxnSp>
        <p:nvCxnSpPr>
          <p:cNvPr id="4395" name="直接连接符 4394"/>
          <p:cNvCxnSpPr/>
          <p:nvPr/>
        </p:nvCxnSpPr>
        <p:spPr>
          <a:xfrm>
            <a:off x="6858000" y="6178550"/>
            <a:ext cx="152400" cy="0"/>
          </a:xfrm>
          <a:prstGeom prst="line">
            <a:avLst/>
          </a:prstGeom>
          <a:ln w="12700" cap="flat" cmpd="sng">
            <a:solidFill>
              <a:srgbClr val="333333"/>
            </a:solidFill>
            <a:prstDash val="solid"/>
            <a:headEnd type="none" w="med" len="med"/>
            <a:tailEnd type="none" w="med" len="med"/>
          </a:ln>
        </p:spPr>
      </p:cxnSp>
      <p:cxnSp>
        <p:nvCxnSpPr>
          <p:cNvPr id="4396" name="直接连接符 4395"/>
          <p:cNvCxnSpPr/>
          <p:nvPr/>
        </p:nvCxnSpPr>
        <p:spPr>
          <a:xfrm>
            <a:off x="6858000" y="5797550"/>
            <a:ext cx="152400" cy="0"/>
          </a:xfrm>
          <a:prstGeom prst="line">
            <a:avLst/>
          </a:prstGeom>
          <a:ln w="12700" cap="flat" cmpd="sng">
            <a:solidFill>
              <a:srgbClr val="333333"/>
            </a:solidFill>
            <a:prstDash val="solid"/>
            <a:headEnd type="none" w="med" len="med"/>
            <a:tailEnd type="none" w="med" len="med"/>
          </a:ln>
        </p:spPr>
      </p:cxnSp>
      <p:cxnSp>
        <p:nvCxnSpPr>
          <p:cNvPr id="4397" name="直接连接符 4396"/>
          <p:cNvCxnSpPr/>
          <p:nvPr/>
        </p:nvCxnSpPr>
        <p:spPr>
          <a:xfrm>
            <a:off x="6477000" y="6178550"/>
            <a:ext cx="152400" cy="0"/>
          </a:xfrm>
          <a:prstGeom prst="line">
            <a:avLst/>
          </a:prstGeom>
          <a:ln w="12700" cap="flat" cmpd="sng">
            <a:solidFill>
              <a:srgbClr val="333333"/>
            </a:solidFill>
            <a:prstDash val="solid"/>
            <a:headEnd type="none" w="med" len="med"/>
            <a:tailEnd type="none" w="med" len="med"/>
          </a:ln>
        </p:spPr>
      </p:cxnSp>
      <p:cxnSp>
        <p:nvCxnSpPr>
          <p:cNvPr id="4398" name="直接连接符 4397"/>
          <p:cNvCxnSpPr/>
          <p:nvPr/>
        </p:nvCxnSpPr>
        <p:spPr>
          <a:xfrm>
            <a:off x="6477000" y="5797550"/>
            <a:ext cx="152400" cy="0"/>
          </a:xfrm>
          <a:prstGeom prst="line">
            <a:avLst/>
          </a:prstGeom>
          <a:ln w="12700" cap="flat" cmpd="sng">
            <a:solidFill>
              <a:srgbClr val="333333"/>
            </a:solidFill>
            <a:prstDash val="solid"/>
            <a:headEnd type="none" w="med" len="med"/>
            <a:tailEnd type="none" w="med" len="med"/>
          </a:ln>
        </p:spPr>
      </p:cxnSp>
      <p:sp>
        <p:nvSpPr>
          <p:cNvPr id="4399" name="矩形 4398"/>
          <p:cNvSpPr/>
          <p:nvPr/>
        </p:nvSpPr>
        <p:spPr>
          <a:xfrm>
            <a:off x="2514600" y="1600200"/>
            <a:ext cx="6096000" cy="319088"/>
          </a:xfrm>
          <a:prstGeom prst="rect">
            <a:avLst/>
          </a:prstGeom>
          <a:noFill/>
          <a:ln w="38100">
            <a:noFill/>
          </a:ln>
        </p:spPr>
        <p:txBody>
          <a:bodyPr lIns="137160" tIns="68580" rIns="137160" bIns="68580">
            <a:spAutoFit/>
          </a:bodyPr>
          <a:p>
            <a:pPr fontAlgn="ctr">
              <a:spcBef>
                <a:spcPct val="50000"/>
              </a:spcBef>
            </a:pP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人物</a:t>
            </a:r>
            <a:r>
              <a:rPr lang="en-US" altLang="zh-CN" sz="1200" b="1">
                <a:latin typeface="Arial" panose="020B0604020202020204" pitchFamily="34" charset="0"/>
                <a:ea typeface="黑体" panose="02010609060101010101" charset="-122"/>
              </a:rPr>
              <a:t>]                        [</a:t>
            </a:r>
            <a:r>
              <a:rPr lang="zh-CN" altLang="en-US" sz="1200" b="1">
                <a:latin typeface="Arial" panose="020B0604020202020204" pitchFamily="34" charset="0"/>
                <a:ea typeface="黑体" panose="02010609060101010101" charset="-122"/>
              </a:rPr>
              <a:t>内容</a:t>
            </a:r>
            <a:r>
              <a:rPr lang="en-US" altLang="zh-CN" sz="1200" b="1">
                <a:latin typeface="Arial" panose="020B0604020202020204" pitchFamily="34" charset="0"/>
                <a:ea typeface="黑体" panose="02010609060101010101" charset="-122"/>
              </a:rPr>
              <a:t>]                              [</a:t>
            </a:r>
            <a:r>
              <a:rPr lang="zh-CN" altLang="en-US" sz="1200" b="1">
                <a:latin typeface="Arial" panose="020B0604020202020204" pitchFamily="34" charset="0"/>
                <a:ea typeface="黑体" panose="02010609060101010101" charset="-122"/>
              </a:rPr>
              <a:t>时间</a:t>
            </a:r>
            <a:r>
              <a:rPr lang="en-US" altLang="zh-CN" sz="1200" b="1">
                <a:latin typeface="Arial" panose="020B0604020202020204" pitchFamily="34" charset="0"/>
                <a:ea typeface="黑体" panose="02010609060101010101" charset="-122"/>
              </a:rPr>
              <a:t>]                       [</a:t>
            </a:r>
            <a:r>
              <a:rPr lang="zh-CN" altLang="en-US" sz="1200" b="1">
                <a:latin typeface="Arial" panose="020B0604020202020204" pitchFamily="34" charset="0"/>
                <a:ea typeface="黑体" panose="02010609060101010101" charset="-122"/>
              </a:rPr>
              <a:t>方法</a:t>
            </a:r>
            <a:r>
              <a:rPr lang="en-US" altLang="zh-CN" sz="1200" b="1">
                <a:latin typeface="Arial" panose="020B0604020202020204" pitchFamily="34" charset="0"/>
                <a:ea typeface="黑体" panose="02010609060101010101" charset="-122"/>
              </a:rPr>
              <a:t>] </a:t>
            </a:r>
            <a:endParaRPr lang="en-US" altLang="zh-CN" sz="1200" b="1">
              <a:latin typeface="Arial" panose="020B0604020202020204" pitchFamily="34" charset="0"/>
              <a:ea typeface="黑体" panose="02010609060101010101" charset="-122"/>
            </a:endParaRPr>
          </a:p>
        </p:txBody>
      </p:sp>
      <p:cxnSp>
        <p:nvCxnSpPr>
          <p:cNvPr id="4400" name="直接连接符 4399"/>
          <p:cNvCxnSpPr/>
          <p:nvPr/>
        </p:nvCxnSpPr>
        <p:spPr>
          <a:xfrm>
            <a:off x="3352800" y="2819400"/>
            <a:ext cx="76200" cy="0"/>
          </a:xfrm>
          <a:prstGeom prst="line">
            <a:avLst/>
          </a:prstGeom>
          <a:ln w="12700" cap="flat" cmpd="sng">
            <a:solidFill>
              <a:srgbClr val="333333"/>
            </a:solidFill>
            <a:prstDash val="solid"/>
            <a:headEnd type="none" w="med" len="med"/>
            <a:tailEnd type="none" w="med" len="med"/>
          </a:ln>
        </p:spPr>
      </p:cxn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 name="矩形 4402"/>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404" name="矩形 440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405" name="矩形 4404"/>
          <p:cNvSpPr/>
          <p:nvPr/>
        </p:nvSpPr>
        <p:spPr>
          <a:xfrm>
            <a:off x="457200" y="8382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筛选出附加值高的对策</a:t>
            </a:r>
            <a:endParaRPr lang="zh-CN" altLang="en-US" sz="1800">
              <a:latin typeface="Arial" panose="020B0604020202020204" pitchFamily="34" charset="0"/>
              <a:ea typeface="黑体" panose="02010609060101010101" charset="-122"/>
            </a:endParaRPr>
          </a:p>
        </p:txBody>
      </p:sp>
      <p:sp>
        <p:nvSpPr>
          <p:cNvPr id="4406" name="矩形 4405"/>
          <p:cNvSpPr/>
          <p:nvPr/>
        </p:nvSpPr>
        <p:spPr>
          <a:xfrm>
            <a:off x="533400" y="1219200"/>
            <a:ext cx="8001000" cy="74771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Arial" panose="020B0604020202020204" pitchFamily="34" charset="0"/>
                <a:ea typeface="黑体" panose="02010609060101010101" charset="-122"/>
              </a:rPr>
              <a:t>把握对相关人员</a:t>
            </a:r>
            <a:r>
              <a:rPr lang="zh-CN" altLang="en-US" sz="800">
                <a:latin typeface="Arial" panose="020B0604020202020204" pitchFamily="34" charset="0"/>
                <a:ea typeface="Dotum" panose="020B0600000101010101" charset="-127"/>
              </a:rPr>
              <a:t>●</a:t>
            </a:r>
            <a:r>
              <a:rPr lang="zh-CN" altLang="en-US" sz="1600">
                <a:latin typeface="Arial" panose="020B0604020202020204" pitchFamily="34" charset="0"/>
                <a:ea typeface="黑体" panose="02010609060101010101" charset="-122"/>
              </a:rPr>
              <a:t>部门的影响</a:t>
            </a:r>
            <a:endParaRPr lang="zh-CN" altLang="en-US" sz="1600">
              <a:latin typeface="宋体" panose="02010600030101010101" pitchFamily="2" charset="-122"/>
              <a:ea typeface="黑体" panose="02010609060101010101" charset="-122"/>
            </a:endParaRPr>
          </a:p>
          <a:p>
            <a:pPr fontAlgn="ctr">
              <a:spcBef>
                <a:spcPct val="50000"/>
              </a:spcBef>
              <a:buFont typeface="Wingdings" panose="05000000000000000000" pitchFamily="2" charset="2"/>
              <a:buNone/>
            </a:pPr>
            <a:r>
              <a:rPr lang="zh-CN" altLang="en-US" sz="1600">
                <a:latin typeface="宋体" panose="02010600030101010101" pitchFamily="2" charset="-122"/>
              </a:rPr>
              <a:t>        好的影响  坏的影响   派生的影响</a:t>
            </a:r>
            <a:endParaRPr lang="zh-CN" altLang="en-US" sz="1600">
              <a:latin typeface="宋体" panose="02010600030101010101" pitchFamily="2" charset="-122"/>
            </a:endParaRPr>
          </a:p>
        </p:txBody>
      </p:sp>
      <p:sp>
        <p:nvSpPr>
          <p:cNvPr id="4407" name="折角形 4406"/>
          <p:cNvSpPr/>
          <p:nvPr/>
        </p:nvSpPr>
        <p:spPr>
          <a:xfrm>
            <a:off x="533400" y="2055813"/>
            <a:ext cx="8001000" cy="4268787"/>
          </a:xfrm>
          <a:prstGeom prst="foldedCorner">
            <a:avLst>
              <a:gd name="adj" fmla="val 12500"/>
            </a:avLst>
          </a:prstGeom>
          <a:noFill/>
          <a:ln w="19050">
            <a:noFill/>
          </a:ln>
        </p:spPr>
        <p:txBody>
          <a:bodyPr lIns="137160" tIns="68580" rIns="137160" bIns="68580" anchor="ctr" anchorCtr="0">
            <a:spAutoFit/>
          </a:bodyPr>
          <a:p>
            <a:pPr fontAlgn="ctr">
              <a:spcBef>
                <a:spcPct val="50000"/>
              </a:spcBef>
            </a:pPr>
            <a:r>
              <a:rPr lang="zh-CN" altLang="en-US" sz="1600">
                <a:latin typeface="Arial" panose="020B0604020202020204" pitchFamily="34" charset="0"/>
                <a:ea typeface="黑体" panose="02010609060101010101" charset="-122"/>
              </a:rPr>
              <a:t>例</a:t>
            </a:r>
            <a:r>
              <a:rPr lang="en-US" altLang="zh-CN" sz="1600">
                <a:latin typeface="Arial" panose="020B0604020202020204" pitchFamily="34" charset="0"/>
                <a:ea typeface="黑体" panose="02010609060101010101" charset="-122"/>
              </a:rPr>
              <a:t>: </a:t>
            </a:r>
            <a:r>
              <a:rPr lang="zh-CN" altLang="en-US" sz="1400">
                <a:latin typeface="Arial" panose="020B0604020202020204" pitchFamily="34" charset="0"/>
              </a:rPr>
              <a:t>小魏是公司物流部的职员</a:t>
            </a:r>
            <a:r>
              <a:rPr lang="en-US" altLang="zh-CN" sz="1400">
                <a:latin typeface="Arial" panose="020B0604020202020204" pitchFamily="34" charset="0"/>
              </a:rPr>
              <a:t>.</a:t>
            </a:r>
            <a:endParaRPr lang="en-US" altLang="zh-CN" sz="1400">
              <a:latin typeface="Arial" panose="020B0604020202020204" pitchFamily="34" charset="0"/>
            </a:endParaRPr>
          </a:p>
          <a:p>
            <a:pPr fontAlgn="ctr">
              <a:spcBef>
                <a:spcPct val="50000"/>
              </a:spcBef>
            </a:pPr>
            <a:r>
              <a:rPr lang="en-US" altLang="zh-CN" sz="1400">
                <a:latin typeface="Arial" panose="020B0604020202020204" pitchFamily="34" charset="0"/>
              </a:rPr>
              <a:t>       </a:t>
            </a:r>
            <a:r>
              <a:rPr lang="en-US" altLang="zh-CN" sz="1200">
                <a:latin typeface="Arial" panose="020B0604020202020204" pitchFamily="34" charset="0"/>
              </a:rPr>
              <a:t>X</a:t>
            </a:r>
            <a:r>
              <a:rPr lang="zh-CN" altLang="en-US" sz="1200">
                <a:latin typeface="Arial" panose="020B0604020202020204" pitchFamily="34" charset="0"/>
              </a:rPr>
              <a:t>汽车在交付新车时</a:t>
            </a:r>
            <a:r>
              <a:rPr lang="en-US" altLang="zh-CN" sz="1200">
                <a:latin typeface="Arial" panose="020B0604020202020204" pitchFamily="34" charset="0"/>
              </a:rPr>
              <a:t>, </a:t>
            </a:r>
            <a:r>
              <a:rPr lang="zh-CN" altLang="en-US" sz="1200">
                <a:latin typeface="Arial" panose="020B0604020202020204" pitchFamily="34" charset="0"/>
              </a:rPr>
              <a:t>一般是在交车日的前一天从中心配送到经销店</a:t>
            </a:r>
            <a:r>
              <a:rPr lang="en-US" altLang="zh-CN" sz="1200">
                <a:latin typeface="Arial" panose="020B0604020202020204" pitchFamily="34" charset="0"/>
              </a:rPr>
              <a:t>. </a:t>
            </a:r>
            <a:r>
              <a:rPr lang="zh-CN" altLang="en-US" sz="1200">
                <a:latin typeface="Arial" panose="020B0604020202020204" pitchFamily="34" charset="0"/>
              </a:rPr>
              <a:t>但是由于交付前的准备和配送中发生的问题经常延误发送</a:t>
            </a:r>
            <a:r>
              <a:rPr lang="en-US" altLang="zh-CN" sz="1200">
                <a:latin typeface="Arial" panose="020B0604020202020204" pitchFamily="34" charset="0"/>
              </a:rPr>
              <a:t>, </a:t>
            </a:r>
            <a:r>
              <a:rPr lang="zh-CN" altLang="en-US" sz="1200">
                <a:latin typeface="Arial" panose="020B0604020202020204" pitchFamily="34" charset="0"/>
              </a:rPr>
              <a:t>而给购车的顾客造成麻烦</a:t>
            </a:r>
            <a:r>
              <a:rPr lang="en-US" altLang="zh-CN" sz="1200">
                <a:latin typeface="Arial" panose="020B0604020202020204" pitchFamily="34" charset="0"/>
              </a:rPr>
              <a:t>, </a:t>
            </a:r>
            <a:r>
              <a:rPr lang="zh-CN" altLang="en-US" sz="1200">
                <a:latin typeface="Arial" panose="020B0604020202020204" pitchFamily="34" charset="0"/>
              </a:rPr>
              <a:t>同时也增加了经销商员工的麻烦</a:t>
            </a:r>
            <a:r>
              <a:rPr lang="en-US" altLang="zh-CN" sz="1200">
                <a:latin typeface="Arial" panose="020B0604020202020204" pitchFamily="34" charset="0"/>
              </a:rPr>
              <a:t>.</a:t>
            </a:r>
            <a:endParaRPr lang="en-US" altLang="zh-CN" sz="1200">
              <a:latin typeface="Arial" panose="020B0604020202020204" pitchFamily="34" charset="0"/>
            </a:endParaRPr>
          </a:p>
          <a:p>
            <a:pPr fontAlgn="ctr">
              <a:spcBef>
                <a:spcPct val="50000"/>
              </a:spcBef>
            </a:pPr>
            <a:r>
              <a:rPr lang="en-US" altLang="zh-CN" sz="1200">
                <a:latin typeface="Arial" panose="020B0604020202020204" pitchFamily="34" charset="0"/>
              </a:rPr>
              <a:t>       </a:t>
            </a:r>
            <a:r>
              <a:rPr lang="zh-CN" altLang="en-US" sz="1200">
                <a:latin typeface="Arial" panose="020B0604020202020204" pitchFamily="34" charset="0"/>
              </a:rPr>
              <a:t>为了改善现状</a:t>
            </a:r>
            <a:r>
              <a:rPr lang="en-US" altLang="zh-CN" sz="1200">
                <a:latin typeface="Arial" panose="020B0604020202020204" pitchFamily="34" charset="0"/>
              </a:rPr>
              <a:t>, </a:t>
            </a:r>
            <a:r>
              <a:rPr lang="zh-CN" altLang="en-US" sz="1200">
                <a:latin typeface="Arial" panose="020B0604020202020204" pitchFamily="34" charset="0"/>
              </a:rPr>
              <a:t>打算采取“在交车前三天向经销店配送汽车”的制度</a:t>
            </a:r>
            <a:r>
              <a:rPr lang="en-US" altLang="zh-CN" sz="1200">
                <a:latin typeface="Arial" panose="020B0604020202020204" pitchFamily="34" charset="0"/>
              </a:rPr>
              <a:t>. </a:t>
            </a:r>
            <a:r>
              <a:rPr lang="zh-CN" altLang="en-US" sz="1200">
                <a:latin typeface="Arial" panose="020B0604020202020204" pitchFamily="34" charset="0"/>
              </a:rPr>
              <a:t>小魏对新制度可能产生的影响进行了调查</a:t>
            </a:r>
            <a:r>
              <a:rPr lang="en-US" altLang="zh-CN" sz="1200">
                <a:latin typeface="Arial" panose="020B0604020202020204" pitchFamily="34" charset="0"/>
              </a:rPr>
              <a:t>. </a:t>
            </a:r>
            <a:r>
              <a:rPr lang="zh-CN" altLang="en-US" sz="1200">
                <a:latin typeface="Arial" panose="020B0604020202020204" pitchFamily="34" charset="0"/>
              </a:rPr>
              <a:t>结果发现</a:t>
            </a:r>
            <a:r>
              <a:rPr lang="en-US" altLang="zh-CN" sz="1200">
                <a:latin typeface="Arial" panose="020B0604020202020204" pitchFamily="34" charset="0"/>
              </a:rPr>
              <a:t>……..</a:t>
            </a:r>
            <a:endParaRPr lang="en-US" altLang="zh-CN" sz="1200">
              <a:latin typeface="Arial" panose="020B0604020202020204" pitchFamily="34" charset="0"/>
            </a:endParaRPr>
          </a:p>
          <a:p>
            <a:pPr fontAlgn="ctr">
              <a:spcBef>
                <a:spcPct val="50000"/>
              </a:spcBef>
            </a:pPr>
            <a:endParaRPr lang="en-US" altLang="zh-CN" sz="1200">
              <a:latin typeface="Arial" panose="020B0604020202020204" pitchFamily="34" charset="0"/>
            </a:endParaRPr>
          </a:p>
          <a:p>
            <a:pPr fontAlgn="ctr">
              <a:spcBef>
                <a:spcPct val="50000"/>
              </a:spcBef>
            </a:pPr>
            <a:endParaRPr lang="en-US" altLang="zh-CN" sz="1400">
              <a:latin typeface="Arial" panose="020B0604020202020204" pitchFamily="34" charset="0"/>
            </a:endParaRPr>
          </a:p>
          <a:p>
            <a:pPr fontAlgn="ctr">
              <a:spcBef>
                <a:spcPct val="50000"/>
              </a:spcBef>
            </a:pPr>
            <a:endParaRPr lang="en-US" altLang="zh-CN" sz="1400">
              <a:latin typeface="Arial" panose="020B0604020202020204" pitchFamily="34" charset="0"/>
            </a:endParaRPr>
          </a:p>
          <a:p>
            <a:pPr fontAlgn="ctr">
              <a:spcBef>
                <a:spcPct val="50000"/>
              </a:spcBef>
            </a:pPr>
            <a:endParaRPr lang="en-US" altLang="zh-CN" sz="1400">
              <a:latin typeface="Arial" panose="020B0604020202020204" pitchFamily="34" charset="0"/>
            </a:endParaRPr>
          </a:p>
          <a:p>
            <a:pPr fontAlgn="ctr">
              <a:spcBef>
                <a:spcPct val="50000"/>
              </a:spcBef>
            </a:pPr>
            <a:endParaRPr lang="en-US" altLang="zh-CN" sz="1400">
              <a:latin typeface="Arial" panose="020B0604020202020204" pitchFamily="34" charset="0"/>
            </a:endParaRPr>
          </a:p>
          <a:p>
            <a:pPr fontAlgn="ctr">
              <a:spcBef>
                <a:spcPct val="50000"/>
              </a:spcBef>
            </a:pPr>
            <a:endParaRPr lang="en-US" altLang="zh-CN" sz="1400">
              <a:latin typeface="Arial" panose="020B0604020202020204" pitchFamily="34" charset="0"/>
            </a:endParaRPr>
          </a:p>
          <a:p>
            <a:pPr fontAlgn="ctr">
              <a:spcBef>
                <a:spcPct val="50000"/>
              </a:spcBef>
            </a:pPr>
            <a:endParaRPr lang="en-US" altLang="zh-CN" sz="1400">
              <a:latin typeface="Arial" panose="020B0604020202020204" pitchFamily="34" charset="0"/>
            </a:endParaRPr>
          </a:p>
          <a:p>
            <a:pPr fontAlgn="ctr">
              <a:spcBef>
                <a:spcPct val="50000"/>
              </a:spcBef>
            </a:pPr>
            <a:endParaRPr lang="en-US" altLang="zh-CN" sz="1400">
              <a:latin typeface="Arial" panose="020B0604020202020204" pitchFamily="34" charset="0"/>
            </a:endParaRPr>
          </a:p>
        </p:txBody>
      </p:sp>
      <p:graphicFrame>
        <p:nvGraphicFramePr>
          <p:cNvPr id="4408" name="表格 4407"/>
          <p:cNvGraphicFramePr/>
          <p:nvPr/>
        </p:nvGraphicFramePr>
        <p:xfrm>
          <a:off x="609600" y="3429000"/>
          <a:ext cx="7620000" cy="3219450"/>
        </p:xfrm>
        <a:graphic>
          <a:graphicData uri="http://schemas.openxmlformats.org/drawingml/2006/table">
            <a:tbl>
              <a:tblPr/>
              <a:tblGrid>
                <a:gridCol w="990600"/>
                <a:gridCol w="2895600"/>
                <a:gridCol w="3733800"/>
              </a:tblGrid>
              <a:tr h="3651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对前道工序的影响</a:t>
                      </a:r>
                      <a:r>
                        <a:rPr lang="en-US" altLang="zh-CN" sz="1200">
                          <a:solidFill>
                            <a:schemeClr val="tx1"/>
                          </a:solidFill>
                        </a:rPr>
                        <a:t>(</a:t>
                      </a:r>
                      <a:r>
                        <a:rPr lang="zh-CN" altLang="en-US" sz="1200">
                          <a:solidFill>
                            <a:schemeClr val="tx1"/>
                          </a:solidFill>
                        </a:rPr>
                        <a:t>装配线</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对后道工序的影响</a:t>
                      </a:r>
                      <a:r>
                        <a:rPr lang="en-US" altLang="zh-CN" sz="1200">
                          <a:solidFill>
                            <a:schemeClr val="tx1"/>
                          </a:solidFill>
                        </a:rPr>
                        <a:t>(</a:t>
                      </a:r>
                      <a:r>
                        <a:rPr lang="zh-CN" altLang="en-US" sz="1200">
                          <a:solidFill>
                            <a:schemeClr val="tx1"/>
                          </a:solidFill>
                        </a:rPr>
                        <a:t>经销商</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6842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好的影响</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减少了来自经销商关于交车时间的咨询</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200">
                          <a:solidFill>
                            <a:schemeClr val="tx1"/>
                          </a:solidFill>
                        </a:rPr>
                        <a:t>* </a:t>
                      </a:r>
                      <a:r>
                        <a:rPr lang="zh-CN" altLang="en-US" sz="1200">
                          <a:solidFill>
                            <a:schemeClr val="tx1"/>
                          </a:solidFill>
                        </a:rPr>
                        <a:t>减少了不能在指定的日期向顾客交车的风险</a:t>
                      </a:r>
                      <a:r>
                        <a:rPr lang="en-US" altLang="zh-CN" sz="1200">
                          <a:solidFill>
                            <a:schemeClr val="tx1"/>
                          </a:solidFill>
                        </a:rPr>
                        <a:t>.</a:t>
                      </a:r>
                      <a:endParaRPr lang="en-US" altLang="zh-CN" sz="1200">
                        <a:solidFill>
                          <a:schemeClr val="tx1"/>
                        </a:solidFill>
                      </a:endParaRPr>
                    </a:p>
                    <a:p>
                      <a:pPr marL="0" lvl="0" indent="0">
                        <a:buClr>
                          <a:srgbClr val="0033CC"/>
                        </a:buClr>
                        <a:buNone/>
                      </a:pPr>
                      <a:r>
                        <a:rPr lang="en-US" altLang="zh-CN" sz="1200">
                          <a:solidFill>
                            <a:schemeClr val="tx1"/>
                          </a:solidFill>
                        </a:rPr>
                        <a:t>* </a:t>
                      </a:r>
                      <a:r>
                        <a:rPr lang="zh-CN" altLang="en-US" sz="1200">
                          <a:solidFill>
                            <a:schemeClr val="tx1"/>
                          </a:solidFill>
                        </a:rPr>
                        <a:t>减少了销售人员确认交车日期的工作量</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11795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坏的影响</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发运前时间的缩短</a:t>
                      </a:r>
                      <a:r>
                        <a:rPr lang="en-US" altLang="zh-CN" sz="1200">
                          <a:solidFill>
                            <a:schemeClr val="tx1"/>
                          </a:solidFill>
                        </a:rPr>
                        <a:t>,</a:t>
                      </a:r>
                      <a:r>
                        <a:rPr lang="zh-CN" altLang="en-US" sz="1200">
                          <a:solidFill>
                            <a:schemeClr val="tx1"/>
                          </a:solidFill>
                        </a:rPr>
                        <a:t>增加了负担</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200">
                          <a:solidFill>
                            <a:schemeClr val="tx1"/>
                          </a:solidFill>
                        </a:rPr>
                        <a:t>* </a:t>
                      </a:r>
                      <a:r>
                        <a:rPr lang="zh-CN" altLang="en-US" sz="1200">
                          <a:solidFill>
                            <a:schemeClr val="tx1"/>
                          </a:solidFill>
                        </a:rPr>
                        <a:t>在库多了</a:t>
                      </a:r>
                      <a:r>
                        <a:rPr lang="en-US" altLang="zh-CN" sz="1200">
                          <a:solidFill>
                            <a:schemeClr val="tx1"/>
                          </a:solidFill>
                        </a:rPr>
                        <a:t>3</a:t>
                      </a:r>
                      <a:r>
                        <a:rPr lang="zh-CN" altLang="en-US" sz="1200">
                          <a:solidFill>
                            <a:schemeClr val="tx1"/>
                          </a:solidFill>
                        </a:rPr>
                        <a:t>天时间</a:t>
                      </a:r>
                      <a:endParaRPr lang="zh-CN" altLang="en-US" sz="1200">
                        <a:solidFill>
                          <a:schemeClr val="tx1"/>
                        </a:solidFill>
                      </a:endParaRPr>
                    </a:p>
                    <a:p>
                      <a:pPr marL="0" lvl="0" indent="0">
                        <a:buClr>
                          <a:srgbClr val="0033CC"/>
                        </a:buClr>
                        <a:buNone/>
                      </a:pPr>
                      <a:r>
                        <a:rPr lang="en-US" altLang="zh-CN" sz="1200">
                          <a:solidFill>
                            <a:schemeClr val="tx1"/>
                          </a:solidFill>
                        </a:rPr>
                        <a:t>* </a:t>
                      </a:r>
                      <a:r>
                        <a:rPr lang="zh-CN" altLang="en-US" sz="1200">
                          <a:solidFill>
                            <a:schemeClr val="tx1"/>
                          </a:solidFill>
                        </a:rPr>
                        <a:t>由于增加了等待交付的车</a:t>
                      </a:r>
                      <a:r>
                        <a:rPr lang="en-US" altLang="zh-CN" sz="1200">
                          <a:solidFill>
                            <a:schemeClr val="tx1"/>
                          </a:solidFill>
                        </a:rPr>
                        <a:t>,</a:t>
                      </a:r>
                      <a:r>
                        <a:rPr lang="zh-CN" altLang="en-US" sz="1200">
                          <a:solidFill>
                            <a:schemeClr val="tx1"/>
                          </a:solidFill>
                        </a:rPr>
                        <a:t>展厅内的空间显得拥挤了</a:t>
                      </a:r>
                      <a:endParaRPr lang="zh-CN" altLang="en-US" sz="1200">
                        <a:solidFill>
                          <a:schemeClr val="tx1"/>
                        </a:solidFill>
                      </a:endParaRPr>
                    </a:p>
                    <a:p>
                      <a:pPr marL="0" lvl="0" indent="0">
                        <a:buClr>
                          <a:srgbClr val="0033CC"/>
                        </a:buClr>
                        <a:buNone/>
                      </a:pPr>
                      <a:r>
                        <a:rPr lang="en-US" altLang="zh-CN" sz="1200">
                          <a:solidFill>
                            <a:schemeClr val="tx1"/>
                          </a:solidFill>
                        </a:rPr>
                        <a:t>* </a:t>
                      </a:r>
                      <a:r>
                        <a:rPr lang="zh-CN" altLang="en-US" sz="1200">
                          <a:solidFill>
                            <a:schemeClr val="tx1"/>
                          </a:solidFill>
                        </a:rPr>
                        <a:t>为防备等待交付的车被盗</a:t>
                      </a:r>
                      <a:r>
                        <a:rPr lang="en-US" altLang="zh-CN" sz="1200">
                          <a:solidFill>
                            <a:schemeClr val="tx1"/>
                          </a:solidFill>
                        </a:rPr>
                        <a:t>,</a:t>
                      </a:r>
                      <a:r>
                        <a:rPr lang="zh-CN" altLang="en-US" sz="1200">
                          <a:solidFill>
                            <a:schemeClr val="tx1"/>
                          </a:solidFill>
                        </a:rPr>
                        <a:t>增加了防备的费用</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9906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派生的影响</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为使接到订单到出货的时间留有一定的余地</a:t>
                      </a:r>
                      <a:r>
                        <a:rPr lang="en-US" altLang="zh-CN" sz="1200">
                          <a:solidFill>
                            <a:schemeClr val="tx1"/>
                          </a:solidFill>
                        </a:rPr>
                        <a:t>,</a:t>
                      </a:r>
                      <a:r>
                        <a:rPr lang="zh-CN" altLang="en-US" sz="1200">
                          <a:solidFill>
                            <a:schemeClr val="tx1"/>
                          </a:solidFill>
                        </a:rPr>
                        <a:t>造成生产过程中的浪费</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200">
                          <a:solidFill>
                            <a:schemeClr val="tx1"/>
                          </a:solidFill>
                        </a:rPr>
                        <a:t>* </a:t>
                      </a:r>
                      <a:r>
                        <a:rPr lang="zh-CN" altLang="en-US" sz="1200">
                          <a:solidFill>
                            <a:schemeClr val="tx1"/>
                          </a:solidFill>
                        </a:rPr>
                        <a:t>顾壳用的车位减少</a:t>
                      </a:r>
                      <a:r>
                        <a:rPr lang="en-US" altLang="zh-CN" sz="1200">
                          <a:solidFill>
                            <a:schemeClr val="tx1"/>
                          </a:solidFill>
                        </a:rPr>
                        <a:t>,</a:t>
                      </a:r>
                      <a:r>
                        <a:rPr lang="zh-CN" altLang="en-US" sz="1200">
                          <a:solidFill>
                            <a:schemeClr val="tx1"/>
                          </a:solidFill>
                        </a:rPr>
                        <a:t>使来店顾客的满意度下降</a:t>
                      </a:r>
                      <a:endParaRPr lang="zh-CN" altLang="en-US" sz="1200">
                        <a:solidFill>
                          <a:schemeClr val="tx1"/>
                        </a:solidFill>
                      </a:endParaRPr>
                    </a:p>
                    <a:p>
                      <a:pPr marL="0" lvl="0" indent="0">
                        <a:buClr>
                          <a:srgbClr val="0033CC"/>
                        </a:buClr>
                        <a:buNone/>
                      </a:pPr>
                      <a:r>
                        <a:rPr lang="en-US" altLang="zh-CN" sz="1200">
                          <a:solidFill>
                            <a:schemeClr val="tx1"/>
                          </a:solidFill>
                        </a:rPr>
                        <a:t>* </a:t>
                      </a:r>
                      <a:r>
                        <a:rPr lang="zh-CN" altLang="en-US" sz="1200">
                          <a:solidFill>
                            <a:schemeClr val="tx1"/>
                          </a:solidFill>
                        </a:rPr>
                        <a:t>增加了不必要的维持店面的成本</a:t>
                      </a:r>
                      <a:endParaRPr lang="zh-CN" altLang="en-US" sz="1200">
                        <a:solidFill>
                          <a:schemeClr val="tx1"/>
                        </a:solidFill>
                      </a:endParaRPr>
                    </a:p>
                    <a:p>
                      <a:pPr marL="0" lvl="0" indent="0">
                        <a:buClr>
                          <a:srgbClr val="0033CC"/>
                        </a:buClr>
                        <a:buNone/>
                      </a:pPr>
                      <a:r>
                        <a:rPr lang="en-US" altLang="zh-CN" sz="1200">
                          <a:solidFill>
                            <a:schemeClr val="tx1"/>
                          </a:solidFill>
                        </a:rPr>
                        <a:t>* </a:t>
                      </a:r>
                      <a:r>
                        <a:rPr lang="zh-CN" altLang="en-US" sz="1200">
                          <a:solidFill>
                            <a:schemeClr val="tx1"/>
                          </a:solidFill>
                        </a:rPr>
                        <a:t>在库导致额外的资金占用</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407"/>
                                        </p:tgtEl>
                                        <p:attrNameLst>
                                          <p:attrName>style.visibility</p:attrName>
                                        </p:attrNameLst>
                                      </p:cBhvr>
                                      <p:to>
                                        <p:strVal val="visible"/>
                                      </p:to>
                                    </p:set>
                                    <p:animEffect transition="in" filter="blinds(horizontal)">
                                      <p:cBhvr additive="base">
                                        <p:cTn id="7" dur="500"/>
                                        <p:tgtEl>
                                          <p:spTgt spid="44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4408"/>
                                        </p:tgtEl>
                                        <p:attrNameLst>
                                          <p:attrName>style.visibility</p:attrName>
                                        </p:attrNameLst>
                                      </p:cBhvr>
                                      <p:to>
                                        <p:strVal val="visible"/>
                                      </p:to>
                                    </p:set>
                                    <p:animEffect transition="in" filter="blinds(horizontal)">
                                      <p:cBhvr additive="base">
                                        <p:cTn id="12" dur="500"/>
                                        <p:tgtEl>
                                          <p:spTgt spid="4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32" name="矩形 4431"/>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433" name="矩形 443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434" name="矩形 4433"/>
          <p:cNvSpPr/>
          <p:nvPr/>
        </p:nvSpPr>
        <p:spPr>
          <a:xfrm>
            <a:off x="457200" y="1219200"/>
            <a:ext cx="7772400" cy="2581275"/>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Arial" panose="020B0604020202020204" pitchFamily="34" charset="0"/>
                <a:ea typeface="黑体" panose="02010609060101010101" charset="-122"/>
              </a:rPr>
              <a:t>甄选方案</a:t>
            </a:r>
            <a:endParaRPr lang="zh-CN" altLang="en-US" sz="1600">
              <a:latin typeface="宋体" panose="02010600030101010101" pitchFamily="2" charset="-122"/>
              <a:ea typeface="黑体" panose="02010609060101010101"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效果</a:t>
            </a:r>
            <a:r>
              <a:rPr lang="en-US" altLang="zh-CN" sz="1600">
                <a:latin typeface="宋体" panose="02010600030101010101" pitchFamily="2" charset="-122"/>
              </a:rPr>
              <a:t>:   </a:t>
            </a:r>
            <a:r>
              <a:rPr lang="zh-CN" altLang="en-US" sz="1600">
                <a:latin typeface="宋体" panose="02010600030101010101" pitchFamily="2" charset="-122"/>
              </a:rPr>
              <a:t>这个对策能否消除真因</a:t>
            </a:r>
            <a:r>
              <a:rPr lang="en-US" altLang="zh-CN" sz="1600">
                <a:latin typeface="宋体" panose="02010600030101010101" pitchFamily="2" charset="-122"/>
              </a:rPr>
              <a:t>? </a:t>
            </a:r>
            <a:r>
              <a:rPr lang="zh-CN" altLang="en-US" sz="1600">
                <a:latin typeface="宋体" panose="02010600030101010101" pitchFamily="2" charset="-122"/>
              </a:rPr>
              <a:t>能否达到设定的目标</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成本</a:t>
            </a:r>
            <a:r>
              <a:rPr lang="en-US" altLang="zh-CN" sz="1600">
                <a:latin typeface="宋体" panose="02010600030101010101" pitchFamily="2" charset="-122"/>
              </a:rPr>
              <a:t>:   </a:t>
            </a:r>
            <a:r>
              <a:rPr lang="zh-CN" altLang="en-US" sz="1600">
                <a:latin typeface="宋体" panose="02010600030101010101" pitchFamily="2" charset="-122"/>
              </a:rPr>
              <a:t>实施这个对策投入的成本是否合适</a:t>
            </a:r>
            <a:r>
              <a:rPr lang="en-US" altLang="zh-CN" sz="1600">
                <a:latin typeface="宋体" panose="02010600030101010101" pitchFamily="2" charset="-122"/>
              </a:rPr>
              <a:t>? </a:t>
            </a:r>
            <a:endParaRPr lang="en-US" altLang="zh-CN" sz="16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工时</a:t>
            </a:r>
            <a:r>
              <a:rPr lang="en-US" altLang="zh-CN" sz="1600">
                <a:latin typeface="宋体" panose="02010600030101010101" pitchFamily="2" charset="-122"/>
              </a:rPr>
              <a:t>:   </a:t>
            </a:r>
            <a:r>
              <a:rPr lang="zh-CN" altLang="en-US" sz="1600">
                <a:latin typeface="宋体" panose="02010600030101010101" pitchFamily="2" charset="-122"/>
              </a:rPr>
              <a:t>实施这个对策能否赶上交货期</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风险</a:t>
            </a:r>
            <a:r>
              <a:rPr lang="en-US" altLang="zh-CN" sz="1600">
                <a:latin typeface="宋体" panose="02010600030101010101" pitchFamily="2" charset="-122"/>
              </a:rPr>
              <a:t>:   </a:t>
            </a:r>
            <a:r>
              <a:rPr lang="zh-CN" altLang="en-US" sz="1600">
                <a:latin typeface="宋体" panose="02010600030101010101" pitchFamily="2" charset="-122"/>
              </a:rPr>
              <a:t>对策实施阶段的风险</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pPr>
            <a:r>
              <a:rPr lang="en-US" altLang="zh-CN" sz="1600">
                <a:latin typeface="宋体" panose="02010600030101010101" pitchFamily="2" charset="-122"/>
              </a:rPr>
              <a:t>          </a:t>
            </a:r>
            <a:r>
              <a:rPr lang="zh-CN" altLang="en-US" sz="1600">
                <a:latin typeface="宋体" panose="02010600030101010101" pitchFamily="2" charset="-122"/>
              </a:rPr>
              <a:t>对策实施后运营和巩固阶段的风险</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buNone/>
            </a:pPr>
            <a:endParaRPr lang="en-US" altLang="zh-CN" sz="1600">
              <a:latin typeface="宋体" panose="02010600030101010101" pitchFamily="2" charset="-122"/>
            </a:endParaRPr>
          </a:p>
        </p:txBody>
      </p:sp>
      <p:sp>
        <p:nvSpPr>
          <p:cNvPr id="4435" name="矩形 4434"/>
          <p:cNvSpPr/>
          <p:nvPr/>
        </p:nvSpPr>
        <p:spPr>
          <a:xfrm>
            <a:off x="533400" y="4267200"/>
            <a:ext cx="7772400" cy="1500188"/>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en-US" altLang="zh-CN" sz="1600" b="1">
                <a:latin typeface="宋体" panose="02010600030101010101" pitchFamily="2" charset="-122"/>
              </a:rPr>
              <a:t>    </a:t>
            </a:r>
            <a:r>
              <a:rPr lang="zh-CN" altLang="en-US" sz="1600" b="1">
                <a:latin typeface="宋体" panose="02010600030101010101" pitchFamily="2" charset="-122"/>
              </a:rPr>
              <a:t>三种可能的结果</a:t>
            </a:r>
            <a:r>
              <a:rPr lang="en-US" altLang="zh-CN" sz="1600" b="1">
                <a:latin typeface="宋体" panose="02010600030101010101" pitchFamily="2" charset="-122"/>
              </a:rPr>
              <a:t>:</a:t>
            </a:r>
            <a:endParaRPr lang="en-US" altLang="zh-CN" sz="1600" b="1">
              <a:latin typeface="宋体" panose="02010600030101010101" pitchFamily="2" charset="-122"/>
            </a:endParaRPr>
          </a:p>
          <a:p>
            <a:pPr>
              <a:spcBef>
                <a:spcPct val="50000"/>
              </a:spcBef>
            </a:pPr>
            <a:r>
              <a:rPr lang="en-US" altLang="zh-CN" sz="1600" b="1">
                <a:latin typeface="宋体" panose="02010600030101010101" pitchFamily="2" charset="-122"/>
              </a:rPr>
              <a:t>             </a:t>
            </a:r>
            <a:r>
              <a:rPr lang="zh-CN" altLang="en-US" sz="1600" b="1">
                <a:latin typeface="宋体" panose="02010600030101010101" pitchFamily="2" charset="-122"/>
              </a:rPr>
              <a:t>效果 </a:t>
            </a:r>
            <a:r>
              <a:rPr lang="en-US" altLang="zh-CN" sz="1600" b="1">
                <a:latin typeface="宋体" panose="02010600030101010101" pitchFamily="2" charset="-122"/>
              </a:rPr>
              <a:t>&gt; </a:t>
            </a:r>
            <a:r>
              <a:rPr lang="zh-CN" altLang="en-US" sz="1600" b="1">
                <a:latin typeface="宋体" panose="02010600030101010101" pitchFamily="2" charset="-122"/>
              </a:rPr>
              <a:t>成本</a:t>
            </a:r>
            <a:r>
              <a:rPr lang="en-US" altLang="zh-CN" sz="1600" b="1">
                <a:latin typeface="宋体" panose="02010600030101010101" pitchFamily="2" charset="-122"/>
              </a:rPr>
              <a:t>+</a:t>
            </a:r>
            <a:r>
              <a:rPr lang="zh-CN" altLang="en-US" sz="1600" b="1">
                <a:latin typeface="宋体" panose="02010600030101010101" pitchFamily="2" charset="-122"/>
              </a:rPr>
              <a:t>交货期</a:t>
            </a:r>
            <a:r>
              <a:rPr lang="en-US" altLang="zh-CN" sz="1600" b="1">
                <a:latin typeface="宋体" panose="02010600030101010101" pitchFamily="2" charset="-122"/>
              </a:rPr>
              <a:t>+</a:t>
            </a:r>
            <a:r>
              <a:rPr lang="zh-CN" altLang="en-US" sz="1600" b="1">
                <a:latin typeface="宋体" panose="02010600030101010101" pitchFamily="2" charset="-122"/>
              </a:rPr>
              <a:t>风险</a:t>
            </a:r>
            <a:endParaRPr lang="zh-CN" altLang="en-US" sz="1600" b="1">
              <a:latin typeface="宋体" panose="02010600030101010101" pitchFamily="2" charset="-122"/>
            </a:endParaRPr>
          </a:p>
          <a:p>
            <a:pPr>
              <a:spcBef>
                <a:spcPct val="50000"/>
              </a:spcBef>
            </a:pPr>
            <a:r>
              <a:rPr lang="zh-CN" altLang="en-US" sz="1600" b="1">
                <a:latin typeface="宋体" panose="02010600030101010101" pitchFamily="2" charset="-122"/>
              </a:rPr>
              <a:t>             效果 </a:t>
            </a:r>
            <a:r>
              <a:rPr lang="en-US" altLang="zh-CN" sz="1600" b="1">
                <a:latin typeface="宋体" panose="02010600030101010101" pitchFamily="2" charset="-122"/>
              </a:rPr>
              <a:t>= </a:t>
            </a:r>
            <a:r>
              <a:rPr lang="zh-CN" altLang="en-US" sz="1600" b="1">
                <a:latin typeface="宋体" panose="02010600030101010101" pitchFamily="2" charset="-122"/>
              </a:rPr>
              <a:t>成本</a:t>
            </a:r>
            <a:r>
              <a:rPr lang="en-US" altLang="zh-CN" sz="1600" b="1">
                <a:latin typeface="宋体" panose="02010600030101010101" pitchFamily="2" charset="-122"/>
              </a:rPr>
              <a:t>+</a:t>
            </a:r>
            <a:r>
              <a:rPr lang="zh-CN" altLang="en-US" sz="1600" b="1">
                <a:latin typeface="宋体" panose="02010600030101010101" pitchFamily="2" charset="-122"/>
              </a:rPr>
              <a:t>交货期</a:t>
            </a:r>
            <a:r>
              <a:rPr lang="en-US" altLang="zh-CN" sz="1600" b="1">
                <a:latin typeface="宋体" panose="02010600030101010101" pitchFamily="2" charset="-122"/>
              </a:rPr>
              <a:t>+</a:t>
            </a:r>
            <a:r>
              <a:rPr lang="zh-CN" altLang="en-US" sz="1600" b="1">
                <a:latin typeface="宋体" panose="02010600030101010101" pitchFamily="2" charset="-122"/>
              </a:rPr>
              <a:t>风险</a:t>
            </a:r>
            <a:endParaRPr lang="zh-CN" altLang="en-US" sz="1600" b="1">
              <a:latin typeface="宋体" panose="02010600030101010101" pitchFamily="2" charset="-122"/>
            </a:endParaRPr>
          </a:p>
          <a:p>
            <a:pPr>
              <a:spcBef>
                <a:spcPct val="50000"/>
              </a:spcBef>
            </a:pPr>
            <a:r>
              <a:rPr lang="zh-CN" altLang="en-US" sz="1600" b="1">
                <a:latin typeface="宋体" panose="02010600030101010101" pitchFamily="2" charset="-122"/>
              </a:rPr>
              <a:t>             效果 </a:t>
            </a:r>
            <a:r>
              <a:rPr lang="en-US" altLang="zh-CN" sz="1600" b="1">
                <a:latin typeface="宋体" panose="02010600030101010101" pitchFamily="2" charset="-122"/>
              </a:rPr>
              <a:t>&lt; </a:t>
            </a:r>
            <a:r>
              <a:rPr lang="zh-CN" altLang="en-US" sz="1600" b="1">
                <a:latin typeface="宋体" panose="02010600030101010101" pitchFamily="2" charset="-122"/>
              </a:rPr>
              <a:t>成本</a:t>
            </a:r>
            <a:r>
              <a:rPr lang="en-US" altLang="zh-CN" sz="1600" b="1">
                <a:latin typeface="宋体" panose="02010600030101010101" pitchFamily="2" charset="-122"/>
              </a:rPr>
              <a:t>+</a:t>
            </a:r>
            <a:r>
              <a:rPr lang="zh-CN" altLang="en-US" sz="1600" b="1">
                <a:latin typeface="宋体" panose="02010600030101010101" pitchFamily="2" charset="-122"/>
              </a:rPr>
              <a:t>交货期</a:t>
            </a:r>
            <a:r>
              <a:rPr lang="en-US" altLang="zh-CN" sz="1600" b="1">
                <a:latin typeface="宋体" panose="02010600030101010101" pitchFamily="2" charset="-122"/>
              </a:rPr>
              <a:t>+</a:t>
            </a:r>
            <a:r>
              <a:rPr lang="zh-CN" altLang="en-US" sz="1600" b="1">
                <a:latin typeface="宋体" panose="02010600030101010101" pitchFamily="2" charset="-122"/>
              </a:rPr>
              <a:t>风险</a:t>
            </a:r>
            <a:endParaRPr lang="zh-CN" altLang="en-US" sz="16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435"/>
                                        </p:tgtEl>
                                        <p:attrNameLst>
                                          <p:attrName>style.visibility</p:attrName>
                                        </p:attrNameLst>
                                      </p:cBhvr>
                                      <p:to>
                                        <p:strVal val="visible"/>
                                      </p:to>
                                    </p:set>
                                    <p:animEffect transition="in" filter="blinds(horizontal)">
                                      <p:cBhvr additive="base">
                                        <p:cTn id="7" dur="500"/>
                                        <p:tgtEl>
                                          <p:spTgt spid="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38" name="矩形 4437"/>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439" name="矩形 443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440" name="矩形 4439"/>
          <p:cNvSpPr/>
          <p:nvPr/>
        </p:nvSpPr>
        <p:spPr>
          <a:xfrm>
            <a:off x="685800" y="1600200"/>
            <a:ext cx="7696200" cy="1114425"/>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将对策的目的</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目标</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对策制定的背景向相关人员</a:t>
            </a:r>
            <a:r>
              <a:rPr lang="zh-CN" altLang="en-US" sz="800">
                <a:latin typeface="Arial" panose="020B0604020202020204" pitchFamily="34" charset="0"/>
                <a:ea typeface="黑体" panose="02010609060101010101" charset="-122"/>
              </a:rPr>
              <a:t>●</a:t>
            </a:r>
            <a:r>
              <a:rPr lang="zh-CN" altLang="en-US" sz="1600">
                <a:latin typeface="黑体" panose="02010609060101010101" charset="-122"/>
                <a:ea typeface="黑体" panose="02010609060101010101" charset="-122"/>
              </a:rPr>
              <a:t>部门进行说明</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取得共识</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 听取多方意见</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达到整体优化</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制定更好的对策</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 对策实施时能得到相关人员</a:t>
            </a:r>
            <a:r>
              <a:rPr lang="zh-CN" altLang="en-US" sz="800">
                <a:latin typeface="Arial" panose="020B0604020202020204" pitchFamily="34" charset="0"/>
                <a:ea typeface="黑体" panose="02010609060101010101" charset="-122"/>
              </a:rPr>
              <a:t>●</a:t>
            </a:r>
            <a:r>
              <a:rPr lang="zh-CN" altLang="en-US" sz="1600">
                <a:latin typeface="黑体" panose="02010609060101010101" charset="-122"/>
                <a:ea typeface="黑体" panose="02010609060101010101" charset="-122"/>
              </a:rPr>
              <a:t>部门的支援       </a:t>
            </a:r>
            <a:endParaRPr lang="zh-CN" altLang="en-US" sz="1600">
              <a:latin typeface="黑体" panose="02010609060101010101" charset="-122"/>
              <a:ea typeface="黑体" panose="02010609060101010101" charset="-122"/>
            </a:endParaRPr>
          </a:p>
        </p:txBody>
      </p:sp>
      <p:sp>
        <p:nvSpPr>
          <p:cNvPr id="4441" name="矩形 4440"/>
          <p:cNvSpPr/>
          <p:nvPr/>
        </p:nvSpPr>
        <p:spPr>
          <a:xfrm>
            <a:off x="533400" y="9144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寻求共识</a:t>
            </a:r>
            <a:endParaRPr lang="zh-CN" altLang="en-US" sz="1800">
              <a:latin typeface="Arial" panose="020B0604020202020204" pitchFamily="34" charset="0"/>
              <a:ea typeface="黑体" panose="02010609060101010101" charset="-122"/>
            </a:endParaRPr>
          </a:p>
        </p:txBody>
      </p:sp>
      <p:sp>
        <p:nvSpPr>
          <p:cNvPr id="4442" name="矩形 4441"/>
          <p:cNvSpPr/>
          <p:nvPr/>
        </p:nvSpPr>
        <p:spPr>
          <a:xfrm>
            <a:off x="609600" y="31242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(4) </a:t>
            </a:r>
            <a:r>
              <a:rPr lang="zh-CN" altLang="en-US" sz="1800">
                <a:latin typeface="Arial" panose="020B0604020202020204" pitchFamily="34" charset="0"/>
                <a:ea typeface="黑体" panose="02010609060101010101" charset="-122"/>
              </a:rPr>
              <a:t>制定明确具体的实施计划</a:t>
            </a:r>
            <a:endParaRPr lang="zh-CN" altLang="en-US" sz="1800">
              <a:latin typeface="Arial" panose="020B0604020202020204" pitchFamily="34" charset="0"/>
              <a:ea typeface="黑体" panose="02010609060101010101" charset="-122"/>
            </a:endParaRPr>
          </a:p>
        </p:txBody>
      </p:sp>
      <p:sp>
        <p:nvSpPr>
          <p:cNvPr id="4443" name="矩形 4442"/>
          <p:cNvSpPr/>
          <p:nvPr/>
        </p:nvSpPr>
        <p:spPr>
          <a:xfrm>
            <a:off x="685800" y="3810000"/>
            <a:ext cx="7696200" cy="22907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None/>
            </a:pPr>
            <a:r>
              <a:rPr lang="en-US" altLang="zh-CN" sz="1800">
                <a:latin typeface="Arial" panose="020B0604020202020204" pitchFamily="34" charset="0"/>
              </a:rPr>
              <a:t>5W2H (</a:t>
            </a:r>
            <a:r>
              <a:rPr lang="zh-CN" altLang="en-US" sz="1800">
                <a:latin typeface="Arial" panose="020B0604020202020204" pitchFamily="34" charset="0"/>
              </a:rPr>
              <a:t>谁</a:t>
            </a:r>
            <a:r>
              <a:rPr lang="en-US" altLang="zh-CN" sz="1800">
                <a:latin typeface="Arial" panose="020B0604020202020204" pitchFamily="34" charset="0"/>
              </a:rPr>
              <a:t>,</a:t>
            </a:r>
            <a:r>
              <a:rPr lang="zh-CN" altLang="en-US" sz="1800">
                <a:latin typeface="Arial" panose="020B0604020202020204" pitchFamily="34" charset="0"/>
              </a:rPr>
              <a:t>做什么</a:t>
            </a:r>
            <a:r>
              <a:rPr lang="en-US" altLang="zh-CN" sz="1800">
                <a:latin typeface="Arial" panose="020B0604020202020204" pitchFamily="34" charset="0"/>
              </a:rPr>
              <a:t>,</a:t>
            </a:r>
            <a:r>
              <a:rPr lang="zh-CN" altLang="en-US" sz="1800">
                <a:latin typeface="Arial" panose="020B0604020202020204" pitchFamily="34" charset="0"/>
              </a:rPr>
              <a:t>何时</a:t>
            </a:r>
            <a:r>
              <a:rPr lang="en-US" altLang="zh-CN" sz="1800">
                <a:latin typeface="Arial" panose="020B0604020202020204" pitchFamily="34" charset="0"/>
              </a:rPr>
              <a:t>,</a:t>
            </a:r>
            <a:r>
              <a:rPr lang="zh-CN" altLang="en-US" sz="1800">
                <a:latin typeface="Arial" panose="020B0604020202020204" pitchFamily="34" charset="0"/>
              </a:rPr>
              <a:t>何地</a:t>
            </a:r>
            <a:r>
              <a:rPr lang="en-US" altLang="zh-CN" sz="1800">
                <a:latin typeface="Arial" panose="020B0604020202020204" pitchFamily="34" charset="0"/>
              </a:rPr>
              <a:t>,</a:t>
            </a:r>
            <a:r>
              <a:rPr lang="zh-CN" altLang="en-US" sz="1800">
                <a:latin typeface="Arial" panose="020B0604020202020204" pitchFamily="34" charset="0"/>
              </a:rPr>
              <a:t>为何</a:t>
            </a:r>
            <a:r>
              <a:rPr lang="en-US" altLang="zh-CN" sz="1800">
                <a:latin typeface="Arial" panose="020B0604020202020204" pitchFamily="34" charset="0"/>
              </a:rPr>
              <a:t>,</a:t>
            </a:r>
            <a:r>
              <a:rPr lang="zh-CN" altLang="en-US" sz="1800">
                <a:latin typeface="Arial" panose="020B0604020202020204" pitchFamily="34" charset="0"/>
              </a:rPr>
              <a:t>如何</a:t>
            </a:r>
            <a:r>
              <a:rPr lang="en-US" altLang="zh-CN" sz="1800">
                <a:latin typeface="Arial" panose="020B0604020202020204" pitchFamily="34" charset="0"/>
              </a:rPr>
              <a:t>,</a:t>
            </a:r>
            <a:r>
              <a:rPr lang="zh-CN" altLang="en-US" sz="1800">
                <a:latin typeface="Arial" panose="020B0604020202020204" pitchFamily="34" charset="0"/>
              </a:rPr>
              <a:t>费用</a:t>
            </a:r>
            <a:r>
              <a:rPr lang="en-US" altLang="zh-CN" sz="1800">
                <a:latin typeface="Arial" panose="020B0604020202020204" pitchFamily="34" charset="0"/>
              </a:rPr>
              <a:t>) </a:t>
            </a:r>
            <a:endParaRPr lang="en-US" altLang="zh-CN" sz="1800">
              <a:latin typeface="Arial" panose="020B0604020202020204" pitchFamily="34" charset="0"/>
            </a:endParaRPr>
          </a:p>
          <a:p>
            <a:pPr fontAlgn="ctr">
              <a:spcBef>
                <a:spcPct val="50000"/>
              </a:spcBef>
              <a:buFont typeface="Wingdings" panose="05000000000000000000" pitchFamily="2" charset="2"/>
              <a:buChar char="v"/>
            </a:pPr>
            <a:r>
              <a:rPr lang="en-US" altLang="zh-CN" sz="1800">
                <a:latin typeface="宋体" panose="02010600030101010101" pitchFamily="2" charset="-122"/>
              </a:rPr>
              <a:t> </a:t>
            </a:r>
            <a:r>
              <a:rPr lang="zh-CN" altLang="en-US" sz="1600">
                <a:latin typeface="黑体" panose="02010609060101010101" charset="-122"/>
                <a:ea typeface="黑体" panose="02010609060101010101" charset="-122"/>
              </a:rPr>
              <a:t>明确实施的顺序</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 明确每个人的分工</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 预想可能出现的障碍</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应采取的对策</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 日程留有余地</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防止无法按原计划进行的情况</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 预留汇报</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联络</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冾谈的时间</a:t>
            </a:r>
            <a:endParaRPr lang="zh-CN" altLang="en-US" sz="16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childTnLst>
                                    <p:set>
                                      <p:cBhvr additive="base">
                                        <p:cTn id="6" dur="1" fill="hold">
                                          <p:stCondLst>
                                            <p:cond delay="0"/>
                                          </p:stCondLst>
                                        </p:cTn>
                                        <p:tgtEl>
                                          <p:spTgt spid="4441"/>
                                        </p:tgtEl>
                                        <p:attrNameLst>
                                          <p:attrName>style.visibility</p:attrName>
                                        </p:attrNameLst>
                                      </p:cBhvr>
                                      <p:to>
                                        <p:strVal val="visible"/>
                                      </p:to>
                                    </p:set>
                                    <p:animEffect transition="in" filter="blinds(horizontal)">
                                      <p:cBhvr additive="base">
                                        <p:cTn id="7" dur="500"/>
                                        <p:tgtEl>
                                          <p:spTgt spid="4441"/>
                                        </p:tgtEl>
                                      </p:cBhvr>
                                    </p:animEffect>
                                  </p:childTnLst>
                                </p:cTn>
                              </p:par>
                            </p:childTnLst>
                          </p:cTn>
                        </p:par>
                        <p:par>
                          <p:cTn id="8" fill="hold">
                            <p:stCondLst>
                              <p:cond delay="500"/>
                            </p:stCondLst>
                            <p:childTnLst>
                              <p:par>
                                <p:cTn id="9" presetID="3" presetClass="entr" presetSubtype="10" fill="hold" grpId="0" nodeType="afterEffect">
                                  <p:childTnLst>
                                    <p:set>
                                      <p:cBhvr additive="base">
                                        <p:cTn id="10" dur="1" fill="hold">
                                          <p:stCondLst>
                                            <p:cond delay="0"/>
                                          </p:stCondLst>
                                        </p:cTn>
                                        <p:tgtEl>
                                          <p:spTgt spid="4440"/>
                                        </p:tgtEl>
                                        <p:attrNameLst>
                                          <p:attrName>style.visibility</p:attrName>
                                        </p:attrNameLst>
                                      </p:cBhvr>
                                      <p:to>
                                        <p:strVal val="visible"/>
                                      </p:to>
                                    </p:set>
                                    <p:animEffect transition="in" filter="blinds(horizontal)">
                                      <p:cBhvr additive="base">
                                        <p:cTn id="11" dur="500"/>
                                        <p:tgtEl>
                                          <p:spTgt spid="444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2" nodeType="clickEffect">
                                  <p:childTnLst>
                                    <p:set>
                                      <p:cBhvr additive="base">
                                        <p:cTn id="15" dur="1" fill="hold">
                                          <p:stCondLst>
                                            <p:cond delay="0"/>
                                          </p:stCondLst>
                                        </p:cTn>
                                        <p:tgtEl>
                                          <p:spTgt spid="4442"/>
                                        </p:tgtEl>
                                        <p:attrNameLst>
                                          <p:attrName>style.visibility</p:attrName>
                                        </p:attrNameLst>
                                      </p:cBhvr>
                                      <p:to>
                                        <p:strVal val="visible"/>
                                      </p:to>
                                    </p:set>
                                    <p:animEffect transition="in" filter="blinds(horizontal)">
                                      <p:cBhvr additive="base">
                                        <p:cTn id="16" dur="500"/>
                                        <p:tgtEl>
                                          <p:spTgt spid="4442"/>
                                        </p:tgtEl>
                                      </p:cBhvr>
                                    </p:animEffect>
                                  </p:childTnLst>
                                </p:cTn>
                              </p:par>
                            </p:childTnLst>
                          </p:cTn>
                        </p:par>
                        <p:par>
                          <p:cTn id="17" fill="hold">
                            <p:stCondLst>
                              <p:cond delay="500"/>
                            </p:stCondLst>
                            <p:childTnLst>
                              <p:par>
                                <p:cTn id="18" presetID="3" presetClass="entr" presetSubtype="10" fill="hold" grpId="3" nodeType="afterEffect">
                                  <p:childTnLst>
                                    <p:set>
                                      <p:cBhvr additive="base">
                                        <p:cTn id="19" dur="1" fill="hold">
                                          <p:stCondLst>
                                            <p:cond delay="0"/>
                                          </p:stCondLst>
                                        </p:cTn>
                                        <p:tgtEl>
                                          <p:spTgt spid="4443"/>
                                        </p:tgtEl>
                                        <p:attrNameLst>
                                          <p:attrName>style.visibility</p:attrName>
                                        </p:attrNameLst>
                                      </p:cBhvr>
                                      <p:to>
                                        <p:strVal val="visible"/>
                                      </p:to>
                                    </p:set>
                                    <p:animEffect transition="in" filter="blinds(horizontal)">
                                      <p:cBhvr additive="base">
                                        <p:cTn id="20" dur="500"/>
                                        <p:tgtEl>
                                          <p:spTgt spid="4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0" grpId="0" animBg="1"/>
      <p:bldP spid="4441" grpId="1" animBg="1"/>
      <p:bldP spid="4442" grpId="2" animBg="1"/>
      <p:bldP spid="4443" grpId="3"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46" name="矩形 4445"/>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447" name="矩形 4446"/>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448" name="矩形 4447"/>
          <p:cNvSpPr/>
          <p:nvPr/>
        </p:nvSpPr>
        <p:spPr>
          <a:xfrm>
            <a:off x="304800" y="692150"/>
            <a:ext cx="34290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5</a:t>
            </a:r>
            <a:endParaRPr lang="en-US" altLang="zh-CN" sz="1800" b="1" u="sng">
              <a:latin typeface="黑体" panose="02010609060101010101" charset="-122"/>
              <a:ea typeface="黑体" panose="02010609060101010101" charset="-122"/>
            </a:endParaRPr>
          </a:p>
        </p:txBody>
      </p:sp>
      <p:sp>
        <p:nvSpPr>
          <p:cNvPr id="4449" name="矩形 4448"/>
          <p:cNvSpPr/>
          <p:nvPr/>
        </p:nvSpPr>
        <p:spPr>
          <a:xfrm>
            <a:off x="609600" y="1219200"/>
            <a:ext cx="7696200" cy="625475"/>
          </a:xfrm>
          <a:prstGeom prst="rect">
            <a:avLst/>
          </a:prstGeom>
          <a:noFill/>
          <a:ln w="38100">
            <a:noFill/>
          </a:ln>
        </p:spPr>
        <p:txBody>
          <a:bodyPr lIns="137160" tIns="68580" rIns="137160" bIns="68580">
            <a:spAutoFit/>
          </a:bodyPr>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从对计划的影响程度考虑</a:t>
            </a:r>
            <a:r>
              <a:rPr lang="en-US" altLang="zh-CN" sz="1600">
                <a:latin typeface="宋体" panose="02010600030101010101" pitchFamily="2" charset="-122"/>
              </a:rPr>
              <a:t>, </a:t>
            </a:r>
            <a:r>
              <a:rPr lang="zh-CN" altLang="en-US" sz="1600">
                <a:latin typeface="宋体" panose="02010600030101010101" pitchFamily="2" charset="-122"/>
              </a:rPr>
              <a:t>锁定了重点的</a:t>
            </a:r>
            <a:r>
              <a:rPr lang="en-US" altLang="zh-CN" sz="1600">
                <a:latin typeface="宋体" panose="02010600030101010101" pitchFamily="2" charset="-122"/>
              </a:rPr>
              <a:t>3</a:t>
            </a:r>
            <a:r>
              <a:rPr lang="zh-CN" altLang="en-US" sz="1600">
                <a:latin typeface="宋体" panose="02010600030101010101" pitchFamily="2" charset="-122"/>
              </a:rPr>
              <a:t>款车型</a:t>
            </a:r>
            <a:r>
              <a:rPr lang="en-US" altLang="zh-CN" sz="1600">
                <a:latin typeface="宋体" panose="02010600030101010101" pitchFamily="2" charset="-122"/>
              </a:rPr>
              <a:t>,</a:t>
            </a:r>
            <a:r>
              <a:rPr lang="zh-CN" altLang="en-US" sz="1600">
                <a:latin typeface="宋体" panose="02010600030101010101" pitchFamily="2" charset="-122"/>
              </a:rPr>
              <a:t>决定将它们每天的销售计划完成率追加到日报表中去</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450" name="矩形 4449"/>
          <p:cNvSpPr/>
          <p:nvPr/>
        </p:nvSpPr>
        <p:spPr>
          <a:xfrm>
            <a:off x="609600" y="1828800"/>
            <a:ext cx="7696200" cy="747713"/>
          </a:xfrm>
          <a:prstGeom prst="rect">
            <a:avLst/>
          </a:prstGeom>
          <a:noFill/>
          <a:ln w="38100">
            <a:noFill/>
          </a:ln>
        </p:spPr>
        <p:txBody>
          <a:bodyPr lIns="137160" tIns="68580" rIns="137160" bIns="68580">
            <a:spAutoFit/>
          </a:bodyPr>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接下来</a:t>
            </a:r>
            <a:r>
              <a:rPr lang="en-US" altLang="zh-CN" sz="1600">
                <a:latin typeface="宋体" panose="02010600030101010101" pitchFamily="2" charset="-122"/>
              </a:rPr>
              <a:t>,</a:t>
            </a: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考虑了日报的具体输出形式</a:t>
            </a:r>
            <a:r>
              <a:rPr lang="en-US" altLang="zh-CN" sz="1600">
                <a:latin typeface="宋体" panose="02010600030101010101" pitchFamily="2" charset="-122"/>
              </a:rPr>
              <a:t>,</a:t>
            </a:r>
            <a:r>
              <a:rPr lang="zh-CN" altLang="en-US" sz="1600">
                <a:latin typeface="宋体" panose="02010600030101010101" pitchFamily="2" charset="-122"/>
              </a:rPr>
              <a:t>设计了一套数据加工</a:t>
            </a:r>
            <a:r>
              <a:rPr lang="en-US" altLang="zh-CN" sz="1600">
                <a:latin typeface="宋体" panose="02010600030101010101" pitchFamily="2" charset="-122"/>
              </a:rPr>
              <a:t>EXCEL</a:t>
            </a:r>
            <a:r>
              <a:rPr lang="zh-CN" altLang="en-US" sz="1600">
                <a:latin typeface="宋体" panose="02010600030101010101" pitchFamily="2" charset="-122"/>
              </a:rPr>
              <a:t>表格</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列出了以下的具体对策</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451" name="矩形 4450"/>
          <p:cNvSpPr/>
          <p:nvPr/>
        </p:nvSpPr>
        <p:spPr>
          <a:xfrm>
            <a:off x="381000" y="4495800"/>
            <a:ext cx="914400" cy="644525"/>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日报表的发放</a:t>
            </a:r>
            <a:endParaRPr lang="zh-CN" altLang="en-US" sz="1600">
              <a:latin typeface="Arial" panose="020B0604020202020204" pitchFamily="34" charset="0"/>
            </a:endParaRPr>
          </a:p>
        </p:txBody>
      </p:sp>
      <p:sp>
        <p:nvSpPr>
          <p:cNvPr id="4452" name="矩形 4451"/>
          <p:cNvSpPr/>
          <p:nvPr/>
        </p:nvSpPr>
        <p:spPr>
          <a:xfrm>
            <a:off x="1981200" y="2800350"/>
            <a:ext cx="1219200" cy="438150"/>
          </a:xfrm>
          <a:prstGeom prst="rect">
            <a:avLst/>
          </a:prstGeom>
          <a:noFill/>
          <a:ln w="57150" cap="flat" cmpd="thinThick">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对象</a:t>
            </a:r>
            <a:endParaRPr lang="zh-CN" altLang="en-US" sz="1600">
              <a:latin typeface="Arial" panose="020B0604020202020204" pitchFamily="34" charset="0"/>
            </a:endParaRPr>
          </a:p>
        </p:txBody>
      </p:sp>
      <p:sp>
        <p:nvSpPr>
          <p:cNvPr id="4453" name="矩形 4452"/>
          <p:cNvSpPr/>
          <p:nvPr/>
        </p:nvSpPr>
        <p:spPr>
          <a:xfrm>
            <a:off x="3733800" y="2800350"/>
            <a:ext cx="1143000" cy="438150"/>
          </a:xfrm>
          <a:prstGeom prst="rect">
            <a:avLst/>
          </a:prstGeom>
          <a:noFill/>
          <a:ln w="57150" cap="flat" cmpd="thinThick">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汇总内容</a:t>
            </a:r>
            <a:endParaRPr lang="zh-CN" altLang="en-US" sz="1600">
              <a:latin typeface="Arial" panose="020B0604020202020204" pitchFamily="34" charset="0"/>
            </a:endParaRPr>
          </a:p>
        </p:txBody>
      </p:sp>
      <p:sp>
        <p:nvSpPr>
          <p:cNvPr id="4454" name="矩形 4453"/>
          <p:cNvSpPr/>
          <p:nvPr/>
        </p:nvSpPr>
        <p:spPr>
          <a:xfrm>
            <a:off x="5257800" y="2800350"/>
            <a:ext cx="1219200" cy="438150"/>
          </a:xfrm>
          <a:prstGeom prst="rect">
            <a:avLst/>
          </a:prstGeom>
          <a:noFill/>
          <a:ln w="57150" cap="flat" cmpd="thinThick">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汇总形式</a:t>
            </a:r>
            <a:endParaRPr lang="zh-CN" altLang="en-US" sz="1600">
              <a:latin typeface="Arial" panose="020B0604020202020204" pitchFamily="34" charset="0"/>
            </a:endParaRPr>
          </a:p>
        </p:txBody>
      </p:sp>
      <p:sp>
        <p:nvSpPr>
          <p:cNvPr id="4455" name="矩形 4454"/>
          <p:cNvSpPr/>
          <p:nvPr/>
        </p:nvSpPr>
        <p:spPr>
          <a:xfrm>
            <a:off x="6858000" y="2800350"/>
            <a:ext cx="1219200" cy="438150"/>
          </a:xfrm>
          <a:prstGeom prst="rect">
            <a:avLst/>
          </a:prstGeom>
          <a:noFill/>
          <a:ln w="57150" cap="flat" cmpd="thinThick">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rPr>
              <a:t>发放方式</a:t>
            </a:r>
            <a:endParaRPr lang="zh-CN" altLang="en-US" sz="1600">
              <a:latin typeface="Arial" panose="020B0604020202020204" pitchFamily="34" charset="0"/>
            </a:endParaRPr>
          </a:p>
        </p:txBody>
      </p:sp>
      <p:cxnSp>
        <p:nvCxnSpPr>
          <p:cNvPr id="4456" name="直接连接符 4455"/>
          <p:cNvCxnSpPr/>
          <p:nvPr/>
        </p:nvCxnSpPr>
        <p:spPr>
          <a:xfrm>
            <a:off x="1295400" y="4800600"/>
            <a:ext cx="381000" cy="0"/>
          </a:xfrm>
          <a:prstGeom prst="line">
            <a:avLst/>
          </a:prstGeom>
          <a:ln w="19050" cap="flat" cmpd="sng">
            <a:solidFill>
              <a:srgbClr val="969696"/>
            </a:solidFill>
            <a:prstDash val="solid"/>
            <a:headEnd type="none" w="med" len="med"/>
            <a:tailEnd type="none" w="med" len="med"/>
          </a:ln>
        </p:spPr>
      </p:cxnSp>
      <p:cxnSp>
        <p:nvCxnSpPr>
          <p:cNvPr id="4457" name="直接连接符 4456"/>
          <p:cNvCxnSpPr/>
          <p:nvPr/>
        </p:nvCxnSpPr>
        <p:spPr>
          <a:xfrm flipV="1">
            <a:off x="1676400" y="4343400"/>
            <a:ext cx="0" cy="990600"/>
          </a:xfrm>
          <a:prstGeom prst="line">
            <a:avLst/>
          </a:prstGeom>
          <a:ln w="19050" cap="flat" cmpd="sng">
            <a:solidFill>
              <a:srgbClr val="969696"/>
            </a:solidFill>
            <a:prstDash val="solid"/>
            <a:headEnd type="none" w="med" len="med"/>
            <a:tailEnd type="none" w="med" len="med"/>
          </a:ln>
        </p:spPr>
      </p:cxnSp>
      <p:cxnSp>
        <p:nvCxnSpPr>
          <p:cNvPr id="4458" name="直接连接符 4457"/>
          <p:cNvCxnSpPr/>
          <p:nvPr/>
        </p:nvCxnSpPr>
        <p:spPr>
          <a:xfrm>
            <a:off x="1676400" y="5334000"/>
            <a:ext cx="0" cy="685800"/>
          </a:xfrm>
          <a:prstGeom prst="line">
            <a:avLst/>
          </a:prstGeom>
          <a:ln w="28575" cap="flat" cmpd="sng">
            <a:solidFill>
              <a:srgbClr val="969696"/>
            </a:solidFill>
            <a:prstDash val="sysDot"/>
            <a:headEnd type="none" w="med" len="med"/>
            <a:tailEnd type="none" w="med" len="med"/>
          </a:ln>
        </p:spPr>
      </p:cxnSp>
      <p:sp>
        <p:nvSpPr>
          <p:cNvPr id="4459" name="矩形 4458"/>
          <p:cNvSpPr/>
          <p:nvPr/>
        </p:nvSpPr>
        <p:spPr>
          <a:xfrm>
            <a:off x="1981200" y="4130675"/>
            <a:ext cx="12954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总经理</a:t>
            </a:r>
            <a:r>
              <a:rPr lang="en-US" altLang="zh-CN" sz="1400">
                <a:latin typeface="Arial" panose="020B0604020202020204" pitchFamily="34" charset="0"/>
              </a:rPr>
              <a:t>/</a:t>
            </a:r>
            <a:r>
              <a:rPr lang="zh-CN" altLang="en-US" sz="1400">
                <a:latin typeface="Arial" panose="020B0604020202020204" pitchFamily="34" charset="0"/>
              </a:rPr>
              <a:t>部长</a:t>
            </a:r>
            <a:endParaRPr lang="zh-CN" altLang="en-US" sz="1400">
              <a:latin typeface="Arial" panose="020B0604020202020204" pitchFamily="34" charset="0"/>
            </a:endParaRPr>
          </a:p>
        </p:txBody>
      </p:sp>
      <p:cxnSp>
        <p:nvCxnSpPr>
          <p:cNvPr id="4460" name="直接连接符 4459"/>
          <p:cNvCxnSpPr/>
          <p:nvPr/>
        </p:nvCxnSpPr>
        <p:spPr>
          <a:xfrm>
            <a:off x="1676400" y="4343400"/>
            <a:ext cx="304800" cy="0"/>
          </a:xfrm>
          <a:prstGeom prst="line">
            <a:avLst/>
          </a:prstGeom>
          <a:ln w="19050" cap="flat" cmpd="sng">
            <a:solidFill>
              <a:srgbClr val="969696"/>
            </a:solidFill>
            <a:prstDash val="solid"/>
            <a:headEnd type="none" w="med" len="med"/>
            <a:tailEnd type="none" w="med" len="med"/>
          </a:ln>
        </p:spPr>
      </p:cxnSp>
      <p:sp>
        <p:nvSpPr>
          <p:cNvPr id="4461" name="矩形 4460"/>
          <p:cNvSpPr/>
          <p:nvPr/>
        </p:nvSpPr>
        <p:spPr>
          <a:xfrm>
            <a:off x="3657600" y="3733800"/>
            <a:ext cx="12192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总销售辆数</a:t>
            </a:r>
            <a:endParaRPr lang="zh-CN" altLang="en-US" sz="1400">
              <a:latin typeface="Arial" panose="020B0604020202020204" pitchFamily="34" charset="0"/>
            </a:endParaRPr>
          </a:p>
        </p:txBody>
      </p:sp>
      <p:cxnSp>
        <p:nvCxnSpPr>
          <p:cNvPr id="4462" name="直接连接符 4461"/>
          <p:cNvCxnSpPr/>
          <p:nvPr/>
        </p:nvCxnSpPr>
        <p:spPr>
          <a:xfrm>
            <a:off x="3276600" y="4267200"/>
            <a:ext cx="228600" cy="0"/>
          </a:xfrm>
          <a:prstGeom prst="line">
            <a:avLst/>
          </a:prstGeom>
          <a:ln w="19050" cap="flat" cmpd="sng">
            <a:solidFill>
              <a:srgbClr val="969696"/>
            </a:solidFill>
            <a:prstDash val="solid"/>
            <a:headEnd type="none" w="med" len="med"/>
            <a:tailEnd type="none" w="med" len="med"/>
          </a:ln>
        </p:spPr>
      </p:cxnSp>
      <p:cxnSp>
        <p:nvCxnSpPr>
          <p:cNvPr id="4463" name="直接连接符 4462"/>
          <p:cNvCxnSpPr/>
          <p:nvPr/>
        </p:nvCxnSpPr>
        <p:spPr>
          <a:xfrm flipV="1">
            <a:off x="3505200" y="3962400"/>
            <a:ext cx="0" cy="304800"/>
          </a:xfrm>
          <a:prstGeom prst="line">
            <a:avLst/>
          </a:prstGeom>
          <a:ln w="19050" cap="flat" cmpd="sng">
            <a:solidFill>
              <a:srgbClr val="969696"/>
            </a:solidFill>
            <a:prstDash val="solid"/>
            <a:headEnd type="none" w="med" len="med"/>
            <a:tailEnd type="none" w="med" len="med"/>
          </a:ln>
        </p:spPr>
      </p:cxnSp>
      <p:cxnSp>
        <p:nvCxnSpPr>
          <p:cNvPr id="4464" name="直接连接符 4463"/>
          <p:cNvCxnSpPr/>
          <p:nvPr/>
        </p:nvCxnSpPr>
        <p:spPr>
          <a:xfrm>
            <a:off x="3505200" y="4419600"/>
            <a:ext cx="0" cy="457200"/>
          </a:xfrm>
          <a:prstGeom prst="line">
            <a:avLst/>
          </a:prstGeom>
          <a:ln w="28575" cap="flat" cmpd="sng">
            <a:solidFill>
              <a:srgbClr val="969696"/>
            </a:solidFill>
            <a:prstDash val="sysDot"/>
            <a:headEnd type="none" w="med" len="med"/>
            <a:tailEnd type="none" w="med" len="med"/>
          </a:ln>
        </p:spPr>
      </p:cxnSp>
      <p:cxnSp>
        <p:nvCxnSpPr>
          <p:cNvPr id="4465" name="直接连接符 4464"/>
          <p:cNvCxnSpPr/>
          <p:nvPr/>
        </p:nvCxnSpPr>
        <p:spPr>
          <a:xfrm>
            <a:off x="3505200" y="3962400"/>
            <a:ext cx="152400" cy="0"/>
          </a:xfrm>
          <a:prstGeom prst="line">
            <a:avLst/>
          </a:prstGeom>
          <a:ln w="19050" cap="flat" cmpd="sng">
            <a:solidFill>
              <a:srgbClr val="969696"/>
            </a:solidFill>
            <a:prstDash val="solid"/>
            <a:headEnd type="none" w="med" len="med"/>
            <a:tailEnd type="none" w="med" len="med"/>
          </a:ln>
        </p:spPr>
      </p:cxnSp>
      <p:sp>
        <p:nvSpPr>
          <p:cNvPr id="4466" name="矩形 4465"/>
          <p:cNvSpPr/>
          <p:nvPr/>
        </p:nvSpPr>
        <p:spPr>
          <a:xfrm>
            <a:off x="3657600" y="4267200"/>
            <a:ext cx="12192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重点车型</a:t>
            </a:r>
            <a:endParaRPr lang="zh-CN" altLang="en-US" sz="1400">
              <a:latin typeface="Arial" panose="020B0604020202020204" pitchFamily="34" charset="0"/>
            </a:endParaRPr>
          </a:p>
        </p:txBody>
      </p:sp>
      <p:cxnSp>
        <p:nvCxnSpPr>
          <p:cNvPr id="4467" name="直接连接符 4466"/>
          <p:cNvCxnSpPr/>
          <p:nvPr/>
        </p:nvCxnSpPr>
        <p:spPr>
          <a:xfrm flipV="1">
            <a:off x="3505200" y="4114800"/>
            <a:ext cx="0" cy="304800"/>
          </a:xfrm>
          <a:prstGeom prst="line">
            <a:avLst/>
          </a:prstGeom>
          <a:ln w="19050" cap="flat" cmpd="sng">
            <a:solidFill>
              <a:srgbClr val="969696"/>
            </a:solidFill>
            <a:prstDash val="solid"/>
            <a:headEnd type="none" w="med" len="med"/>
            <a:tailEnd type="none" w="med" len="med"/>
          </a:ln>
        </p:spPr>
      </p:cxnSp>
      <p:cxnSp>
        <p:nvCxnSpPr>
          <p:cNvPr id="4468" name="直接连接符 4467"/>
          <p:cNvCxnSpPr/>
          <p:nvPr/>
        </p:nvCxnSpPr>
        <p:spPr>
          <a:xfrm>
            <a:off x="3505200" y="4419600"/>
            <a:ext cx="152400" cy="0"/>
          </a:xfrm>
          <a:prstGeom prst="line">
            <a:avLst/>
          </a:prstGeom>
          <a:ln w="19050" cap="flat" cmpd="sng">
            <a:solidFill>
              <a:srgbClr val="969696"/>
            </a:solidFill>
            <a:prstDash val="solid"/>
            <a:headEnd type="none" w="med" len="med"/>
            <a:tailEnd type="none" w="med" len="med"/>
          </a:ln>
        </p:spPr>
      </p:cxnSp>
      <p:sp>
        <p:nvSpPr>
          <p:cNvPr id="4469" name="矩形 4468"/>
          <p:cNvSpPr/>
          <p:nvPr/>
        </p:nvSpPr>
        <p:spPr>
          <a:xfrm>
            <a:off x="5257800" y="3581400"/>
            <a:ext cx="12192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使用表格</a:t>
            </a:r>
            <a:endParaRPr lang="zh-CN" altLang="en-US" sz="1400">
              <a:latin typeface="Arial" panose="020B0604020202020204" pitchFamily="34" charset="0"/>
            </a:endParaRPr>
          </a:p>
        </p:txBody>
      </p:sp>
      <p:cxnSp>
        <p:nvCxnSpPr>
          <p:cNvPr id="4470" name="直接连接符 4469"/>
          <p:cNvCxnSpPr/>
          <p:nvPr/>
        </p:nvCxnSpPr>
        <p:spPr>
          <a:xfrm>
            <a:off x="4876800" y="3962400"/>
            <a:ext cx="228600" cy="0"/>
          </a:xfrm>
          <a:prstGeom prst="line">
            <a:avLst/>
          </a:prstGeom>
          <a:ln w="19050" cap="flat" cmpd="sng">
            <a:solidFill>
              <a:srgbClr val="969696"/>
            </a:solidFill>
            <a:prstDash val="solid"/>
            <a:headEnd type="none" w="med" len="med"/>
            <a:tailEnd type="none" w="med" len="med"/>
          </a:ln>
        </p:spPr>
      </p:cxnSp>
      <p:cxnSp>
        <p:nvCxnSpPr>
          <p:cNvPr id="4471" name="直接连接符 4470"/>
          <p:cNvCxnSpPr/>
          <p:nvPr/>
        </p:nvCxnSpPr>
        <p:spPr>
          <a:xfrm>
            <a:off x="5105400" y="4343400"/>
            <a:ext cx="0" cy="685800"/>
          </a:xfrm>
          <a:prstGeom prst="line">
            <a:avLst/>
          </a:prstGeom>
          <a:ln w="28575" cap="flat" cmpd="sng">
            <a:solidFill>
              <a:srgbClr val="969696"/>
            </a:solidFill>
            <a:prstDash val="sysDot"/>
            <a:headEnd type="none" w="med" len="med"/>
            <a:tailEnd type="none" w="med" len="med"/>
          </a:ln>
        </p:spPr>
      </p:cxnSp>
      <p:cxnSp>
        <p:nvCxnSpPr>
          <p:cNvPr id="4472" name="直接连接符 4471"/>
          <p:cNvCxnSpPr/>
          <p:nvPr/>
        </p:nvCxnSpPr>
        <p:spPr>
          <a:xfrm>
            <a:off x="5105400" y="3810000"/>
            <a:ext cx="152400" cy="0"/>
          </a:xfrm>
          <a:prstGeom prst="line">
            <a:avLst/>
          </a:prstGeom>
          <a:ln w="19050" cap="flat" cmpd="sng">
            <a:solidFill>
              <a:srgbClr val="969696"/>
            </a:solidFill>
            <a:prstDash val="solid"/>
            <a:headEnd type="none" w="med" len="med"/>
            <a:tailEnd type="none" w="med" len="med"/>
          </a:ln>
        </p:spPr>
      </p:cxnSp>
      <p:cxnSp>
        <p:nvCxnSpPr>
          <p:cNvPr id="4473" name="直接连接符 4472"/>
          <p:cNvCxnSpPr/>
          <p:nvPr/>
        </p:nvCxnSpPr>
        <p:spPr>
          <a:xfrm flipV="1">
            <a:off x="5105400" y="3810000"/>
            <a:ext cx="0" cy="533400"/>
          </a:xfrm>
          <a:prstGeom prst="line">
            <a:avLst/>
          </a:prstGeom>
          <a:ln w="19050" cap="flat" cmpd="sng">
            <a:solidFill>
              <a:srgbClr val="969696"/>
            </a:solidFill>
            <a:prstDash val="solid"/>
            <a:headEnd type="none" w="med" len="med"/>
            <a:tailEnd type="none" w="med" len="med"/>
          </a:ln>
        </p:spPr>
      </p:cxnSp>
      <p:sp>
        <p:nvSpPr>
          <p:cNvPr id="4474" name="矩形 4473"/>
          <p:cNvSpPr/>
          <p:nvPr/>
        </p:nvSpPr>
        <p:spPr>
          <a:xfrm>
            <a:off x="6858000" y="3429000"/>
            <a:ext cx="11430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书面发放</a:t>
            </a:r>
            <a:endParaRPr lang="zh-CN" altLang="en-US" sz="1400">
              <a:latin typeface="Arial" panose="020B0604020202020204" pitchFamily="34" charset="0"/>
            </a:endParaRPr>
          </a:p>
        </p:txBody>
      </p:sp>
      <p:sp>
        <p:nvSpPr>
          <p:cNvPr id="4475" name="矩形 4474"/>
          <p:cNvSpPr/>
          <p:nvPr/>
        </p:nvSpPr>
        <p:spPr>
          <a:xfrm>
            <a:off x="6858000" y="3962400"/>
            <a:ext cx="11430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电子邮件</a:t>
            </a:r>
            <a:endParaRPr lang="zh-CN" altLang="en-US" sz="1400">
              <a:latin typeface="Arial" panose="020B0604020202020204" pitchFamily="34" charset="0"/>
            </a:endParaRPr>
          </a:p>
        </p:txBody>
      </p:sp>
      <p:cxnSp>
        <p:nvCxnSpPr>
          <p:cNvPr id="4476" name="直接连接符 4475"/>
          <p:cNvCxnSpPr/>
          <p:nvPr/>
        </p:nvCxnSpPr>
        <p:spPr>
          <a:xfrm>
            <a:off x="6477000" y="3733800"/>
            <a:ext cx="228600" cy="0"/>
          </a:xfrm>
          <a:prstGeom prst="line">
            <a:avLst/>
          </a:prstGeom>
          <a:ln w="19050" cap="flat" cmpd="sng">
            <a:solidFill>
              <a:srgbClr val="969696"/>
            </a:solidFill>
            <a:prstDash val="solid"/>
            <a:headEnd type="none" w="med" len="med"/>
            <a:tailEnd type="none" w="med" len="med"/>
          </a:ln>
        </p:spPr>
      </p:cxnSp>
      <p:cxnSp>
        <p:nvCxnSpPr>
          <p:cNvPr id="4477" name="直接连接符 4476"/>
          <p:cNvCxnSpPr/>
          <p:nvPr/>
        </p:nvCxnSpPr>
        <p:spPr>
          <a:xfrm>
            <a:off x="6705600" y="4038600"/>
            <a:ext cx="0" cy="685800"/>
          </a:xfrm>
          <a:prstGeom prst="line">
            <a:avLst/>
          </a:prstGeom>
          <a:ln w="28575" cap="flat" cmpd="sng">
            <a:solidFill>
              <a:srgbClr val="969696"/>
            </a:solidFill>
            <a:prstDash val="sysDot"/>
            <a:headEnd type="none" w="med" len="med"/>
            <a:tailEnd type="none" w="med" len="med"/>
          </a:ln>
        </p:spPr>
      </p:cxnSp>
      <p:cxnSp>
        <p:nvCxnSpPr>
          <p:cNvPr id="4478" name="直接连接符 4477"/>
          <p:cNvCxnSpPr/>
          <p:nvPr/>
        </p:nvCxnSpPr>
        <p:spPr>
          <a:xfrm>
            <a:off x="6705600" y="3581400"/>
            <a:ext cx="152400" cy="0"/>
          </a:xfrm>
          <a:prstGeom prst="line">
            <a:avLst/>
          </a:prstGeom>
          <a:ln w="19050" cap="flat" cmpd="sng">
            <a:solidFill>
              <a:srgbClr val="969696"/>
            </a:solidFill>
            <a:prstDash val="solid"/>
            <a:headEnd type="none" w="med" len="med"/>
            <a:tailEnd type="none" w="med" len="med"/>
          </a:ln>
        </p:spPr>
      </p:cxnSp>
      <p:cxnSp>
        <p:nvCxnSpPr>
          <p:cNvPr id="4479" name="直接连接符 4478"/>
          <p:cNvCxnSpPr/>
          <p:nvPr/>
        </p:nvCxnSpPr>
        <p:spPr>
          <a:xfrm flipV="1">
            <a:off x="6705600" y="3581400"/>
            <a:ext cx="0" cy="533400"/>
          </a:xfrm>
          <a:prstGeom prst="line">
            <a:avLst/>
          </a:prstGeom>
          <a:ln w="19050" cap="flat" cmpd="sng">
            <a:solidFill>
              <a:srgbClr val="969696"/>
            </a:solidFill>
            <a:prstDash val="solid"/>
            <a:headEnd type="none" w="med" len="med"/>
            <a:tailEnd type="none" w="med" len="med"/>
          </a:ln>
        </p:spPr>
      </p:cxnSp>
      <p:cxnSp>
        <p:nvCxnSpPr>
          <p:cNvPr id="4480" name="直接连接符 4479"/>
          <p:cNvCxnSpPr/>
          <p:nvPr/>
        </p:nvCxnSpPr>
        <p:spPr>
          <a:xfrm>
            <a:off x="6705600" y="4114800"/>
            <a:ext cx="152400" cy="0"/>
          </a:xfrm>
          <a:prstGeom prst="line">
            <a:avLst/>
          </a:prstGeom>
          <a:ln w="19050" cap="flat" cmpd="sng">
            <a:solidFill>
              <a:srgbClr val="969696"/>
            </a:solidFill>
            <a:prstDash val="solid"/>
            <a:headEnd type="none" w="med" len="med"/>
            <a:tailEnd type="none" w="med" len="med"/>
          </a:ln>
        </p:spPr>
      </p:cxnSp>
      <p:sp>
        <p:nvSpPr>
          <p:cNvPr id="4481" name="矩形 4480"/>
          <p:cNvSpPr/>
          <p:nvPr/>
        </p:nvSpPr>
        <p:spPr>
          <a:xfrm>
            <a:off x="5257800" y="4114800"/>
            <a:ext cx="12192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使用图形</a:t>
            </a:r>
            <a:endParaRPr lang="zh-CN" altLang="en-US" sz="1400">
              <a:latin typeface="Arial" panose="020B0604020202020204" pitchFamily="34" charset="0"/>
            </a:endParaRPr>
          </a:p>
        </p:txBody>
      </p:sp>
      <p:cxnSp>
        <p:nvCxnSpPr>
          <p:cNvPr id="4482" name="直接连接符 4481"/>
          <p:cNvCxnSpPr/>
          <p:nvPr/>
        </p:nvCxnSpPr>
        <p:spPr>
          <a:xfrm flipH="1" flipV="1">
            <a:off x="5105400" y="4343400"/>
            <a:ext cx="152400" cy="0"/>
          </a:xfrm>
          <a:prstGeom prst="line">
            <a:avLst/>
          </a:prstGeom>
          <a:ln w="19050" cap="flat" cmpd="sng">
            <a:solidFill>
              <a:srgbClr val="969696"/>
            </a:solidFill>
            <a:prstDash val="solid"/>
            <a:headEnd type="none" w="med" len="med"/>
            <a:tailEnd type="none" w="med" len="med"/>
          </a:ln>
        </p:spPr>
      </p:cxnSp>
      <p:sp>
        <p:nvSpPr>
          <p:cNvPr id="4483" name="矩形 4482"/>
          <p:cNvSpPr/>
          <p:nvPr/>
        </p:nvSpPr>
        <p:spPr>
          <a:xfrm>
            <a:off x="1981200" y="5181600"/>
            <a:ext cx="1295400" cy="36830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本部门人员</a:t>
            </a:r>
            <a:endParaRPr lang="zh-CN" altLang="en-US" sz="1400">
              <a:latin typeface="Arial" panose="020B0604020202020204" pitchFamily="34" charset="0"/>
            </a:endParaRPr>
          </a:p>
        </p:txBody>
      </p:sp>
      <p:cxnSp>
        <p:nvCxnSpPr>
          <p:cNvPr id="4484" name="直接连接符 4483"/>
          <p:cNvCxnSpPr/>
          <p:nvPr/>
        </p:nvCxnSpPr>
        <p:spPr>
          <a:xfrm>
            <a:off x="1676400" y="5334000"/>
            <a:ext cx="304800" cy="0"/>
          </a:xfrm>
          <a:prstGeom prst="line">
            <a:avLst/>
          </a:prstGeom>
          <a:ln w="19050" cap="flat" cmpd="sng">
            <a:solidFill>
              <a:srgbClr val="969696"/>
            </a:solidFill>
            <a:prstDash val="solid"/>
            <a:headEnd type="none" w="med" len="med"/>
            <a:tailEnd type="none" w="med" len="med"/>
          </a:ln>
        </p:spPr>
      </p:cxnSp>
      <p:cxnSp>
        <p:nvCxnSpPr>
          <p:cNvPr id="4485" name="直接连接符 4484"/>
          <p:cNvCxnSpPr/>
          <p:nvPr/>
        </p:nvCxnSpPr>
        <p:spPr>
          <a:xfrm>
            <a:off x="3276600" y="5334000"/>
            <a:ext cx="228600" cy="0"/>
          </a:xfrm>
          <a:prstGeom prst="line">
            <a:avLst/>
          </a:prstGeom>
          <a:ln w="19050" cap="flat" cmpd="sng">
            <a:solidFill>
              <a:srgbClr val="969696"/>
            </a:solidFill>
            <a:prstDash val="solid"/>
            <a:headEnd type="none" w="med" len="med"/>
            <a:tailEnd type="none" w="med" len="med"/>
          </a:ln>
        </p:spPr>
      </p:cxnSp>
      <p:cxnSp>
        <p:nvCxnSpPr>
          <p:cNvPr id="4486" name="直接连接符 4485"/>
          <p:cNvCxnSpPr/>
          <p:nvPr/>
        </p:nvCxnSpPr>
        <p:spPr>
          <a:xfrm>
            <a:off x="3505200" y="5486400"/>
            <a:ext cx="0" cy="457200"/>
          </a:xfrm>
          <a:prstGeom prst="line">
            <a:avLst/>
          </a:prstGeom>
          <a:ln w="28575" cap="flat" cmpd="sng">
            <a:solidFill>
              <a:srgbClr val="969696"/>
            </a:solidFill>
            <a:prstDash val="sysDot"/>
            <a:headEnd type="none" w="med" len="med"/>
            <a:tailEnd type="none" w="med" len="med"/>
          </a:ln>
        </p:spPr>
      </p:cxnSp>
      <p:cxnSp>
        <p:nvCxnSpPr>
          <p:cNvPr id="4487" name="直接连接符 4486"/>
          <p:cNvCxnSpPr/>
          <p:nvPr/>
        </p:nvCxnSpPr>
        <p:spPr>
          <a:xfrm>
            <a:off x="3505200" y="5029200"/>
            <a:ext cx="152400" cy="0"/>
          </a:xfrm>
          <a:prstGeom prst="line">
            <a:avLst/>
          </a:prstGeom>
          <a:ln w="19050" cap="flat" cmpd="sng">
            <a:solidFill>
              <a:srgbClr val="969696"/>
            </a:solidFill>
            <a:prstDash val="solid"/>
            <a:headEnd type="none" w="med" len="med"/>
            <a:tailEnd type="none" w="med" len="med"/>
          </a:ln>
        </p:spPr>
      </p:cxnSp>
      <p:cxnSp>
        <p:nvCxnSpPr>
          <p:cNvPr id="4488" name="直接连接符 4487"/>
          <p:cNvCxnSpPr/>
          <p:nvPr/>
        </p:nvCxnSpPr>
        <p:spPr>
          <a:xfrm>
            <a:off x="3505200" y="5486400"/>
            <a:ext cx="152400" cy="0"/>
          </a:xfrm>
          <a:prstGeom prst="line">
            <a:avLst/>
          </a:prstGeom>
          <a:ln w="19050" cap="flat" cmpd="sng">
            <a:solidFill>
              <a:srgbClr val="969696"/>
            </a:solidFill>
            <a:prstDash val="solid"/>
            <a:headEnd type="none" w="med" len="med"/>
            <a:tailEnd type="none" w="med" len="med"/>
          </a:ln>
        </p:spPr>
      </p:cxnSp>
      <p:cxnSp>
        <p:nvCxnSpPr>
          <p:cNvPr id="4489" name="直接连接符 4488"/>
          <p:cNvCxnSpPr/>
          <p:nvPr/>
        </p:nvCxnSpPr>
        <p:spPr>
          <a:xfrm flipV="1">
            <a:off x="3505200" y="5029200"/>
            <a:ext cx="0" cy="457200"/>
          </a:xfrm>
          <a:prstGeom prst="line">
            <a:avLst/>
          </a:prstGeom>
          <a:ln w="19050" cap="flat" cmpd="sng">
            <a:solidFill>
              <a:srgbClr val="969696"/>
            </a:solidFill>
            <a:prstDash val="solid"/>
            <a:headEnd type="none" w="med" len="med"/>
            <a:tailEnd type="none" w="med" len="med"/>
          </a:ln>
        </p:spPr>
      </p:cxn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92" name="矩形 4491"/>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493" name="矩形 449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494" name="矩形 4493"/>
          <p:cNvSpPr/>
          <p:nvPr/>
        </p:nvSpPr>
        <p:spPr>
          <a:xfrm>
            <a:off x="304800" y="692150"/>
            <a:ext cx="34290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5</a:t>
            </a:r>
            <a:endParaRPr lang="en-US" altLang="zh-CN" sz="1800" b="1" u="sng">
              <a:latin typeface="黑体" panose="02010609060101010101" charset="-122"/>
              <a:ea typeface="黑体" panose="02010609060101010101" charset="-122"/>
            </a:endParaRPr>
          </a:p>
        </p:txBody>
      </p:sp>
      <p:graphicFrame>
        <p:nvGraphicFramePr>
          <p:cNvPr id="4495" name="对象 4494"/>
          <p:cNvGraphicFramePr>
            <a:graphicFrameLocks noChangeAspect="1"/>
          </p:cNvGraphicFramePr>
          <p:nvPr/>
        </p:nvGraphicFramePr>
        <p:xfrm>
          <a:off x="533400" y="1295400"/>
          <a:ext cx="7924800" cy="4800600"/>
        </p:xfrm>
        <a:graphic>
          <a:graphicData uri="http://schemas.openxmlformats.org/presentationml/2006/ole">
            <mc:AlternateContent xmlns:mc="http://schemas.openxmlformats.org/markup-compatibility/2006">
              <mc:Choice xmlns:v="urn:schemas-microsoft-com:vml" Requires="v">
                <p:oleObj spid="_x0000_s3079" name="" r:id="rId1" imgW="1560830" imgH="1560830" progId="Excel.Sheet.8">
                  <p:embed/>
                </p:oleObj>
              </mc:Choice>
              <mc:Fallback>
                <p:oleObj name="" r:id="rId1" imgW="1560830" imgH="1560830" progId="Excel.Sheet.8">
                  <p:embed/>
                  <p:pic>
                    <p:nvPicPr>
                      <p:cNvPr id="0" name="图片 3078"/>
                      <p:cNvPicPr/>
                      <p:nvPr/>
                    </p:nvPicPr>
                    <p:blipFill>
                      <a:blip r:embed="rId2"/>
                      <a:stretch>
                        <a:fillRect/>
                      </a:stretch>
                    </p:blipFill>
                    <p:spPr>
                      <a:xfrm>
                        <a:off x="533400" y="1295400"/>
                        <a:ext cx="7924800" cy="4800600"/>
                      </a:xfrm>
                      <a:prstGeom prst="rect">
                        <a:avLst/>
                      </a:prstGeom>
                      <a:noFill/>
                      <a:ln w="38100">
                        <a:noFill/>
                        <a:miter/>
                      </a:ln>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98" name="矩形 4497"/>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499" name="矩形 449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500" name="矩形 4499"/>
          <p:cNvSpPr/>
          <p:nvPr/>
        </p:nvSpPr>
        <p:spPr>
          <a:xfrm>
            <a:off x="304800" y="838200"/>
            <a:ext cx="3124200" cy="381000"/>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练习</a:t>
            </a:r>
            <a:r>
              <a:rPr lang="zh-CN" altLang="en-US" sz="1600" b="1">
                <a:latin typeface="Arial" panose="020B0604020202020204" pitchFamily="34" charset="0"/>
              </a:rPr>
              <a:t>   情景设定</a:t>
            </a:r>
            <a:r>
              <a:rPr lang="zh-CN" altLang="en-US" sz="1600" u="sng">
                <a:latin typeface="Arial" panose="020B0604020202020204" pitchFamily="34" charset="0"/>
                <a:ea typeface="黑体" panose="02010609060101010101" charset="-122"/>
              </a:rPr>
              <a:t>  </a:t>
            </a:r>
            <a:endParaRPr lang="zh-CN" altLang="en-US" sz="1600" u="sng">
              <a:latin typeface="Arial" panose="020B0604020202020204" pitchFamily="34" charset="0"/>
              <a:ea typeface="黑体" panose="02010609060101010101" charset="-122"/>
            </a:endParaRPr>
          </a:p>
        </p:txBody>
      </p:sp>
      <p:sp>
        <p:nvSpPr>
          <p:cNvPr id="4501" name="折角形 4500"/>
          <p:cNvSpPr/>
          <p:nvPr/>
        </p:nvSpPr>
        <p:spPr>
          <a:xfrm>
            <a:off x="838200" y="1676400"/>
            <a:ext cx="7315200" cy="681038"/>
          </a:xfrm>
          <a:prstGeom prst="foldedCorner">
            <a:avLst>
              <a:gd name="adj" fmla="val 12500"/>
            </a:avLst>
          </a:prstGeom>
          <a:noFill/>
          <a:ln w="19050">
            <a:noFill/>
          </a:ln>
        </p:spPr>
        <p:txBody>
          <a:bodyPr lIns="137160" tIns="68580" rIns="137160" bIns="68580" anchor="ctr" anchorCtr="0">
            <a:spAutoFit/>
          </a:bodyPr>
          <a:p>
            <a:pPr fontAlgn="ctr">
              <a:spcBef>
                <a:spcPct val="50000"/>
              </a:spcBef>
            </a:pPr>
            <a:r>
              <a:rPr lang="en-US" altLang="zh-CN" sz="1600">
                <a:latin typeface="Arial" panose="020B0604020202020204" pitchFamily="34" charset="0"/>
              </a:rPr>
              <a:t>      </a:t>
            </a:r>
            <a:r>
              <a:rPr lang="zh-CN" altLang="en-US" sz="1600">
                <a:latin typeface="Arial" panose="020B0604020202020204" pitchFamily="34" charset="0"/>
              </a:rPr>
              <a:t>你是奇瑞销售公司售后服务部员工</a:t>
            </a:r>
            <a:r>
              <a:rPr lang="en-US" altLang="zh-CN" sz="1600">
                <a:latin typeface="Arial" panose="020B0604020202020204" pitchFamily="34" charset="0"/>
              </a:rPr>
              <a:t>, </a:t>
            </a:r>
            <a:r>
              <a:rPr lang="zh-CN" altLang="en-US" sz="1600">
                <a:latin typeface="Arial" panose="020B0604020202020204" pitchFamily="34" charset="0"/>
              </a:rPr>
              <a:t>最近经销商的抱怨很多</a:t>
            </a:r>
            <a:r>
              <a:rPr lang="en-US" altLang="zh-CN" sz="1600">
                <a:latin typeface="Arial" panose="020B0604020202020204" pitchFamily="34" charset="0"/>
              </a:rPr>
              <a:t>. </a:t>
            </a:r>
            <a:r>
              <a:rPr lang="zh-CN" altLang="en-US" sz="1600">
                <a:latin typeface="Arial" panose="020B0604020202020204" pitchFamily="34" charset="0"/>
              </a:rPr>
              <a:t>部长派你去解决这个问题</a:t>
            </a:r>
            <a:r>
              <a:rPr lang="en-US" altLang="zh-CN" sz="1600">
                <a:latin typeface="Arial" panose="020B0604020202020204" pitchFamily="34" charset="0"/>
              </a:rPr>
              <a:t>.           </a:t>
            </a:r>
            <a:endParaRPr lang="en-US" altLang="zh-CN" sz="1600">
              <a:latin typeface="Arial" panose="020B0604020202020204" pitchFamily="34" charset="0"/>
            </a:endParaRPr>
          </a:p>
        </p:txBody>
      </p:sp>
      <p:sp>
        <p:nvSpPr>
          <p:cNvPr id="4502" name="矩形 4501"/>
          <p:cNvSpPr/>
          <p:nvPr/>
        </p:nvSpPr>
        <p:spPr>
          <a:xfrm>
            <a:off x="838200" y="2514600"/>
            <a:ext cx="7543800" cy="625475"/>
          </a:xfrm>
          <a:prstGeom prst="rect">
            <a:avLst/>
          </a:prstGeom>
          <a:noFill/>
          <a:ln w="38100">
            <a:noFill/>
          </a:ln>
        </p:spPr>
        <p:txBody>
          <a:bodyPr lIns="137160" tIns="68580" rIns="137160" bIns="68580">
            <a:spAutoFit/>
          </a:bodyPr>
          <a:p>
            <a:pPr fontAlgn="ctr">
              <a:spcBef>
                <a:spcPct val="50000"/>
              </a:spcBef>
            </a:pPr>
            <a:r>
              <a:rPr lang="en-US" altLang="zh-CN" sz="1600">
                <a:latin typeface="Arial" panose="020B0604020202020204" pitchFamily="34" charset="0"/>
              </a:rPr>
              <a:t>       </a:t>
            </a:r>
            <a:r>
              <a:rPr lang="zh-CN" altLang="en-US" sz="1600">
                <a:latin typeface="Arial" panose="020B0604020202020204" pitchFamily="34" charset="0"/>
              </a:rPr>
              <a:t>经过“明确问题”</a:t>
            </a:r>
            <a:r>
              <a:rPr lang="en-US" altLang="zh-CN" sz="1600">
                <a:latin typeface="Arial" panose="020B0604020202020204" pitchFamily="34" charset="0"/>
              </a:rPr>
              <a:t>, “</a:t>
            </a:r>
            <a:r>
              <a:rPr lang="zh-CN" altLang="en-US" sz="1600">
                <a:latin typeface="Arial" panose="020B0604020202020204" pitchFamily="34" charset="0"/>
              </a:rPr>
              <a:t>分解问题”</a:t>
            </a:r>
            <a:r>
              <a:rPr lang="en-US" altLang="zh-CN" sz="1600">
                <a:latin typeface="Arial" panose="020B0604020202020204" pitchFamily="34" charset="0"/>
              </a:rPr>
              <a:t>….,     </a:t>
            </a:r>
            <a:r>
              <a:rPr lang="zh-CN" altLang="en-US" sz="1600">
                <a:latin typeface="Arial" panose="020B0604020202020204" pitchFamily="34" charset="0"/>
              </a:rPr>
              <a:t>发现问题是不能及时的回答经销商发来的</a:t>
            </a:r>
            <a:r>
              <a:rPr lang="en-US" altLang="zh-CN" sz="1600">
                <a:latin typeface="Arial" panose="020B0604020202020204" pitchFamily="34" charset="0"/>
              </a:rPr>
              <a:t>E-MAIL, </a:t>
            </a:r>
            <a:r>
              <a:rPr lang="zh-CN" altLang="en-US" sz="1600">
                <a:latin typeface="Arial" panose="020B0604020202020204" pitchFamily="34" charset="0"/>
              </a:rPr>
              <a:t>回答经销商的维修人员新型发动机的</a:t>
            </a:r>
            <a:r>
              <a:rPr lang="en-US" altLang="zh-CN" sz="1600">
                <a:latin typeface="Arial" panose="020B0604020202020204" pitchFamily="34" charset="0"/>
              </a:rPr>
              <a:t>XX</a:t>
            </a:r>
            <a:r>
              <a:rPr lang="zh-CN" altLang="en-US" sz="1600">
                <a:latin typeface="Arial" panose="020B0604020202020204" pitchFamily="34" charset="0"/>
              </a:rPr>
              <a:t>部件如何更换</a:t>
            </a:r>
            <a:r>
              <a:rPr lang="en-US" altLang="zh-CN" sz="1600">
                <a:latin typeface="Arial" panose="020B0604020202020204" pitchFamily="34" charset="0"/>
              </a:rPr>
              <a:t>.</a:t>
            </a:r>
            <a:endParaRPr lang="en-US" altLang="zh-CN" sz="1600">
              <a:latin typeface="Arial" panose="020B0604020202020204" pitchFamily="34" charset="0"/>
              <a:ea typeface="黑体" panose="02010609060101010101" charset="-122"/>
            </a:endParaRPr>
          </a:p>
        </p:txBody>
      </p:sp>
      <p:sp>
        <p:nvSpPr>
          <p:cNvPr id="4503" name="矩形 4502"/>
          <p:cNvSpPr/>
          <p:nvPr/>
        </p:nvSpPr>
        <p:spPr>
          <a:xfrm>
            <a:off x="685800" y="3505200"/>
            <a:ext cx="8153400" cy="381000"/>
          </a:xfrm>
          <a:prstGeom prst="rect">
            <a:avLst/>
          </a:prstGeom>
          <a:noFill/>
          <a:ln w="38100">
            <a:noFill/>
          </a:ln>
        </p:spPr>
        <p:txBody>
          <a:bodyPr lIns="137160" tIns="68580" rIns="137160" bIns="68580">
            <a:spAutoFit/>
          </a:bodyPr>
          <a:p>
            <a:pPr fontAlgn="ctr">
              <a:spcBef>
                <a:spcPct val="50000"/>
              </a:spcBef>
            </a:pPr>
            <a:r>
              <a:rPr lang="en-US" altLang="zh-CN" sz="1600">
                <a:latin typeface="Arial" panose="020B0604020202020204" pitchFamily="34" charset="0"/>
              </a:rPr>
              <a:t>       </a:t>
            </a:r>
            <a:r>
              <a:rPr lang="zh-CN" altLang="en-US" sz="1600">
                <a:latin typeface="Arial" panose="020B0604020202020204" pitchFamily="34" charset="0"/>
              </a:rPr>
              <a:t>于是</a:t>
            </a:r>
            <a:r>
              <a:rPr lang="en-US" altLang="zh-CN" sz="1600">
                <a:latin typeface="Arial" panose="020B0604020202020204" pitchFamily="34" charset="0"/>
              </a:rPr>
              <a:t>, </a:t>
            </a:r>
            <a:r>
              <a:rPr lang="zh-CN" altLang="en-US" sz="1600">
                <a:latin typeface="Arial" panose="020B0604020202020204" pitchFamily="34" charset="0"/>
              </a:rPr>
              <a:t>你设定了一个目标</a:t>
            </a:r>
            <a:r>
              <a:rPr lang="en-US" altLang="zh-CN" sz="1600">
                <a:latin typeface="Arial" panose="020B0604020202020204" pitchFamily="34" charset="0"/>
              </a:rPr>
              <a:t>: </a:t>
            </a:r>
            <a:r>
              <a:rPr lang="zh-CN" altLang="en-US" sz="1600">
                <a:latin typeface="Arial" panose="020B0604020202020204" pitchFamily="34" charset="0"/>
              </a:rPr>
              <a:t>不论是什么疑问的</a:t>
            </a:r>
            <a:r>
              <a:rPr lang="en-US" altLang="zh-CN" sz="1600">
                <a:latin typeface="Arial" panose="020B0604020202020204" pitchFamily="34" charset="0"/>
              </a:rPr>
              <a:t>E-MAIL, </a:t>
            </a:r>
            <a:r>
              <a:rPr lang="zh-CN" altLang="en-US" sz="1600">
                <a:latin typeface="Arial" panose="020B0604020202020204" pitchFamily="34" charset="0"/>
              </a:rPr>
              <a:t>都必须在</a:t>
            </a:r>
            <a:r>
              <a:rPr lang="en-US" altLang="zh-CN" sz="1600">
                <a:latin typeface="Arial" panose="020B0604020202020204" pitchFamily="34" charset="0"/>
              </a:rPr>
              <a:t>24</a:t>
            </a:r>
            <a:r>
              <a:rPr lang="zh-CN" altLang="en-US" sz="1600">
                <a:latin typeface="Arial" panose="020B0604020202020204" pitchFamily="34" charset="0"/>
              </a:rPr>
              <a:t>小时内答复</a:t>
            </a:r>
            <a:r>
              <a:rPr lang="en-US" altLang="zh-CN" sz="1600">
                <a:latin typeface="Arial" panose="020B0604020202020204" pitchFamily="34" charset="0"/>
              </a:rPr>
              <a:t>.</a:t>
            </a:r>
            <a:endParaRPr lang="en-US" altLang="zh-CN" sz="1600">
              <a:latin typeface="Arial" panose="020B0604020202020204" pitchFamily="34" charset="0"/>
              <a:ea typeface="黑体" panose="02010609060101010101" charset="-122"/>
            </a:endParaRPr>
          </a:p>
        </p:txBody>
      </p:sp>
      <p:sp>
        <p:nvSpPr>
          <p:cNvPr id="4504" name="矩形 4503"/>
          <p:cNvSpPr/>
          <p:nvPr/>
        </p:nvSpPr>
        <p:spPr>
          <a:xfrm>
            <a:off x="762000" y="4191000"/>
            <a:ext cx="7543800" cy="869950"/>
          </a:xfrm>
          <a:prstGeom prst="rect">
            <a:avLst/>
          </a:prstGeom>
          <a:noFill/>
          <a:ln w="38100">
            <a:noFill/>
          </a:ln>
        </p:spPr>
        <p:txBody>
          <a:bodyPr lIns="137160" tIns="68580" rIns="137160" bIns="68580">
            <a:spAutoFit/>
          </a:bodyPr>
          <a:p>
            <a:pPr fontAlgn="ctr">
              <a:spcBef>
                <a:spcPct val="50000"/>
              </a:spcBef>
            </a:pPr>
            <a:r>
              <a:rPr lang="en-US" altLang="zh-CN" sz="1600">
                <a:latin typeface="Arial" panose="020B0604020202020204" pitchFamily="34" charset="0"/>
              </a:rPr>
              <a:t>     </a:t>
            </a:r>
            <a:r>
              <a:rPr lang="zh-CN" altLang="en-US" sz="1600">
                <a:latin typeface="Arial" panose="020B0604020202020204" pitchFamily="34" charset="0"/>
              </a:rPr>
              <a:t>根据目标</a:t>
            </a:r>
            <a:r>
              <a:rPr lang="en-US" altLang="zh-CN" sz="1600">
                <a:latin typeface="Arial" panose="020B0604020202020204" pitchFamily="34" charset="0"/>
              </a:rPr>
              <a:t>, </a:t>
            </a:r>
            <a:r>
              <a:rPr lang="zh-CN" altLang="en-US" sz="1600">
                <a:latin typeface="Arial" panose="020B0604020202020204" pitchFamily="34" charset="0"/>
              </a:rPr>
              <a:t>查找原因后发现</a:t>
            </a:r>
            <a:r>
              <a:rPr lang="en-US" altLang="zh-CN" sz="1600">
                <a:latin typeface="Arial" panose="020B0604020202020204" pitchFamily="34" charset="0"/>
              </a:rPr>
              <a:t>, </a:t>
            </a:r>
            <a:r>
              <a:rPr lang="zh-CN" altLang="en-US" sz="1600">
                <a:latin typeface="Arial" panose="020B0604020202020204" pitchFamily="34" charset="0"/>
              </a:rPr>
              <a:t>只有小刘才能回答新型发动机的</a:t>
            </a:r>
            <a:r>
              <a:rPr lang="en-US" altLang="zh-CN" sz="1600">
                <a:latin typeface="Arial" panose="020B0604020202020204" pitchFamily="34" charset="0"/>
              </a:rPr>
              <a:t>XX</a:t>
            </a:r>
            <a:r>
              <a:rPr lang="zh-CN" altLang="en-US" sz="1600">
                <a:latin typeface="Arial" panose="020B0604020202020204" pitchFamily="34" charset="0"/>
              </a:rPr>
              <a:t>部件如何更换的</a:t>
            </a:r>
            <a:r>
              <a:rPr lang="en-US" altLang="zh-CN" sz="1600">
                <a:latin typeface="Arial" panose="020B0604020202020204" pitchFamily="34" charset="0"/>
              </a:rPr>
              <a:t>E-MAIL,</a:t>
            </a:r>
            <a:r>
              <a:rPr lang="zh-CN" altLang="en-US" sz="1600">
                <a:latin typeface="Arial" panose="020B0604020202020204" pitchFamily="34" charset="0"/>
              </a:rPr>
              <a:t>每次回复要作很多说明</a:t>
            </a:r>
            <a:r>
              <a:rPr lang="en-US" altLang="zh-CN" sz="1600">
                <a:latin typeface="Arial" panose="020B0604020202020204" pitchFamily="34" charset="0"/>
              </a:rPr>
              <a:t>,</a:t>
            </a:r>
            <a:r>
              <a:rPr lang="zh-CN" altLang="en-US" sz="1600">
                <a:latin typeface="Arial" panose="020B0604020202020204" pitchFamily="34" charset="0"/>
              </a:rPr>
              <a:t>并且要附上结构图</a:t>
            </a:r>
            <a:r>
              <a:rPr lang="en-US" altLang="zh-CN" sz="1600">
                <a:latin typeface="Arial" panose="020B0604020202020204" pitchFamily="34" charset="0"/>
              </a:rPr>
              <a:t>. </a:t>
            </a:r>
            <a:r>
              <a:rPr lang="zh-CN" altLang="en-US" sz="1600">
                <a:latin typeface="Arial" panose="020B0604020202020204" pitchFamily="34" charset="0"/>
              </a:rPr>
              <a:t>而小刘又同时负责其他很多业务</a:t>
            </a:r>
            <a:r>
              <a:rPr lang="en-US" altLang="zh-CN" sz="1600">
                <a:latin typeface="Arial" panose="020B0604020202020204" pitchFamily="34" charset="0"/>
              </a:rPr>
              <a:t>,</a:t>
            </a:r>
            <a:r>
              <a:rPr lang="zh-CN" altLang="en-US" sz="1600">
                <a:latin typeface="Arial" panose="020B0604020202020204" pitchFamily="34" charset="0"/>
              </a:rPr>
              <a:t>十分繁忙</a:t>
            </a:r>
            <a:r>
              <a:rPr lang="en-US" altLang="zh-CN" sz="1600">
                <a:latin typeface="Arial" panose="020B0604020202020204" pitchFamily="34" charset="0"/>
              </a:rPr>
              <a:t>, </a:t>
            </a:r>
            <a:r>
              <a:rPr lang="zh-CN" altLang="en-US" sz="1600">
                <a:latin typeface="Arial" panose="020B0604020202020204" pitchFamily="34" charset="0"/>
              </a:rPr>
              <a:t>无法及时回复经销商的</a:t>
            </a:r>
            <a:r>
              <a:rPr lang="en-US" altLang="zh-CN" sz="1600">
                <a:latin typeface="Arial" panose="020B0604020202020204" pitchFamily="34" charset="0"/>
              </a:rPr>
              <a:t>E-MAIL,</a:t>
            </a:r>
            <a:r>
              <a:rPr lang="zh-CN" altLang="en-US" sz="1600">
                <a:latin typeface="Arial" panose="020B0604020202020204" pitchFamily="34" charset="0"/>
              </a:rPr>
              <a:t>这才是真正的原因</a:t>
            </a:r>
            <a:r>
              <a:rPr lang="en-US" altLang="zh-CN" sz="1600">
                <a:latin typeface="Arial" panose="020B0604020202020204" pitchFamily="34" charset="0"/>
              </a:rPr>
              <a:t>.</a:t>
            </a:r>
            <a:endParaRPr lang="en-US" altLang="zh-CN" sz="16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502"/>
                                        </p:tgtEl>
                                        <p:attrNameLst>
                                          <p:attrName>style.visibility</p:attrName>
                                        </p:attrNameLst>
                                      </p:cBhvr>
                                      <p:to>
                                        <p:strVal val="visible"/>
                                      </p:to>
                                    </p:set>
                                    <p:animEffect transition="in" filter="blinds(horizontal)">
                                      <p:cBhvr additive="base">
                                        <p:cTn id="7" dur="500"/>
                                        <p:tgtEl>
                                          <p:spTgt spid="45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503"/>
                                        </p:tgtEl>
                                        <p:attrNameLst>
                                          <p:attrName>style.visibility</p:attrName>
                                        </p:attrNameLst>
                                      </p:cBhvr>
                                      <p:to>
                                        <p:strVal val="visible"/>
                                      </p:to>
                                    </p:set>
                                    <p:animEffect transition="in" filter="blinds(horizontal)">
                                      <p:cBhvr additive="base">
                                        <p:cTn id="12" dur="500"/>
                                        <p:tgtEl>
                                          <p:spTgt spid="45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504"/>
                                        </p:tgtEl>
                                        <p:attrNameLst>
                                          <p:attrName>style.visibility</p:attrName>
                                        </p:attrNameLst>
                                      </p:cBhvr>
                                      <p:to>
                                        <p:strVal val="visible"/>
                                      </p:to>
                                    </p:set>
                                    <p:animEffect transition="in" filter="blinds(horizontal)">
                                      <p:cBhvr additive="base">
                                        <p:cTn id="17" dur="500"/>
                                        <p:tgtEl>
                                          <p:spTgt spid="4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2" grpId="0" animBg="1"/>
      <p:bldP spid="4503" grpId="1" animBg="1"/>
      <p:bldP spid="4504" grpId="2"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7" name="矩形 4506"/>
          <p:cNvSpPr/>
          <p:nvPr/>
        </p:nvSpPr>
        <p:spPr>
          <a:xfrm>
            <a:off x="152400" y="2965450"/>
            <a:ext cx="1143000" cy="88900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600">
                <a:latin typeface="Arial" panose="020B0604020202020204" pitchFamily="34" charset="0"/>
                <a:ea typeface="黑体" panose="02010609060101010101" charset="-122"/>
              </a:rPr>
              <a:t>经销商对售后服务抱怨很多</a:t>
            </a:r>
            <a:endParaRPr lang="zh-CN" altLang="en-US" sz="1600">
              <a:latin typeface="Arial" panose="020B0604020202020204" pitchFamily="34" charset="0"/>
              <a:ea typeface="黑体" panose="02010609060101010101" charset="-122"/>
            </a:endParaRPr>
          </a:p>
        </p:txBody>
      </p:sp>
      <p:cxnSp>
        <p:nvCxnSpPr>
          <p:cNvPr id="4508" name="直接连接符 4507"/>
          <p:cNvCxnSpPr/>
          <p:nvPr/>
        </p:nvCxnSpPr>
        <p:spPr>
          <a:xfrm>
            <a:off x="1295400" y="3352800"/>
            <a:ext cx="152400" cy="0"/>
          </a:xfrm>
          <a:prstGeom prst="line">
            <a:avLst/>
          </a:prstGeom>
          <a:ln w="19050" cap="flat" cmpd="sng">
            <a:solidFill>
              <a:srgbClr val="969696"/>
            </a:solidFill>
            <a:prstDash val="solid"/>
            <a:headEnd type="none" w="med" len="med"/>
            <a:tailEnd type="none" w="med" len="med"/>
          </a:ln>
        </p:spPr>
      </p:cxnSp>
      <p:cxnSp>
        <p:nvCxnSpPr>
          <p:cNvPr id="4509" name="直接连接符 4508"/>
          <p:cNvCxnSpPr/>
          <p:nvPr/>
        </p:nvCxnSpPr>
        <p:spPr>
          <a:xfrm flipV="1">
            <a:off x="1447800" y="1828800"/>
            <a:ext cx="0" cy="3886200"/>
          </a:xfrm>
          <a:prstGeom prst="line">
            <a:avLst/>
          </a:prstGeom>
          <a:ln w="19050" cap="flat" cmpd="sng">
            <a:solidFill>
              <a:srgbClr val="969696"/>
            </a:solidFill>
            <a:prstDash val="solid"/>
            <a:headEnd type="none" w="med" len="med"/>
            <a:tailEnd type="none" w="med" len="med"/>
          </a:ln>
        </p:spPr>
      </p:cxnSp>
      <p:cxnSp>
        <p:nvCxnSpPr>
          <p:cNvPr id="4510" name="直接连接符 4509"/>
          <p:cNvCxnSpPr/>
          <p:nvPr/>
        </p:nvCxnSpPr>
        <p:spPr>
          <a:xfrm>
            <a:off x="1447800" y="1828800"/>
            <a:ext cx="152400" cy="0"/>
          </a:xfrm>
          <a:prstGeom prst="line">
            <a:avLst/>
          </a:prstGeom>
          <a:ln w="19050" cap="flat" cmpd="sng">
            <a:solidFill>
              <a:srgbClr val="969696"/>
            </a:solidFill>
            <a:prstDash val="solid"/>
            <a:headEnd type="none" w="med" len="med"/>
            <a:tailEnd type="none" w="med" len="med"/>
          </a:ln>
        </p:spPr>
      </p:cxnSp>
      <p:sp>
        <p:nvSpPr>
          <p:cNvPr id="4511" name="矩形 4510"/>
          <p:cNvSpPr/>
          <p:nvPr/>
        </p:nvSpPr>
        <p:spPr>
          <a:xfrm>
            <a:off x="1600200" y="1706563"/>
            <a:ext cx="990600" cy="338137"/>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问题</a:t>
            </a:r>
            <a:r>
              <a:rPr lang="en-US" altLang="zh-CN" sz="1200">
                <a:latin typeface="Arial" panose="020B0604020202020204" pitchFamily="34" charset="0"/>
                <a:ea typeface="黑体" panose="02010609060101010101" charset="-122"/>
              </a:rPr>
              <a:t>1</a:t>
            </a:r>
            <a:endParaRPr lang="en-US" altLang="zh-CN" sz="1200">
              <a:latin typeface="Arial" panose="020B0604020202020204" pitchFamily="34" charset="0"/>
              <a:ea typeface="黑体" panose="02010609060101010101" charset="-122"/>
            </a:endParaRPr>
          </a:p>
        </p:txBody>
      </p:sp>
      <p:sp>
        <p:nvSpPr>
          <p:cNvPr id="4512" name="矩形 4511"/>
          <p:cNvSpPr/>
          <p:nvPr/>
        </p:nvSpPr>
        <p:spPr>
          <a:xfrm>
            <a:off x="1600200" y="2619375"/>
            <a:ext cx="9906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问题</a:t>
            </a:r>
            <a:r>
              <a:rPr lang="en-US" altLang="zh-CN" sz="1200">
                <a:latin typeface="Arial" panose="020B0604020202020204" pitchFamily="34" charset="0"/>
                <a:ea typeface="黑体" panose="02010609060101010101" charset="-122"/>
              </a:rPr>
              <a:t>2</a:t>
            </a:r>
            <a:endParaRPr lang="en-US" altLang="zh-CN" sz="1200">
              <a:latin typeface="Arial" panose="020B0604020202020204" pitchFamily="34" charset="0"/>
              <a:ea typeface="黑体" panose="02010609060101010101" charset="-122"/>
            </a:endParaRPr>
          </a:p>
        </p:txBody>
      </p:sp>
      <p:cxnSp>
        <p:nvCxnSpPr>
          <p:cNvPr id="4513" name="直接连接符 4512"/>
          <p:cNvCxnSpPr/>
          <p:nvPr/>
        </p:nvCxnSpPr>
        <p:spPr>
          <a:xfrm>
            <a:off x="1447800" y="2819400"/>
            <a:ext cx="152400" cy="0"/>
          </a:xfrm>
          <a:prstGeom prst="line">
            <a:avLst/>
          </a:prstGeom>
          <a:ln w="19050" cap="flat" cmpd="sng">
            <a:solidFill>
              <a:srgbClr val="969696"/>
            </a:solidFill>
            <a:prstDash val="solid"/>
            <a:headEnd type="none" w="med" len="med"/>
            <a:tailEnd type="none" w="med" len="med"/>
          </a:ln>
        </p:spPr>
      </p:cxnSp>
      <p:sp>
        <p:nvSpPr>
          <p:cNvPr id="4514" name="矩形 4513"/>
          <p:cNvSpPr/>
          <p:nvPr/>
        </p:nvSpPr>
        <p:spPr>
          <a:xfrm>
            <a:off x="1600200" y="3582988"/>
            <a:ext cx="990600" cy="52070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新型发动机的询问</a:t>
            </a:r>
            <a:endParaRPr lang="zh-CN" altLang="en-US" sz="1200">
              <a:latin typeface="Arial" panose="020B0604020202020204" pitchFamily="34" charset="0"/>
              <a:ea typeface="黑体" panose="02010609060101010101" charset="-122"/>
            </a:endParaRPr>
          </a:p>
        </p:txBody>
      </p:sp>
      <p:cxnSp>
        <p:nvCxnSpPr>
          <p:cNvPr id="4515" name="直接连接符 4514"/>
          <p:cNvCxnSpPr/>
          <p:nvPr/>
        </p:nvCxnSpPr>
        <p:spPr>
          <a:xfrm>
            <a:off x="1447800" y="3810000"/>
            <a:ext cx="152400" cy="0"/>
          </a:xfrm>
          <a:prstGeom prst="line">
            <a:avLst/>
          </a:prstGeom>
          <a:ln w="19050" cap="flat" cmpd="sng">
            <a:solidFill>
              <a:srgbClr val="969696"/>
            </a:solidFill>
            <a:prstDash val="solid"/>
            <a:headEnd type="none" w="med" len="med"/>
            <a:tailEnd type="none" w="med" len="med"/>
          </a:ln>
        </p:spPr>
      </p:cxnSp>
      <p:sp>
        <p:nvSpPr>
          <p:cNvPr id="4516" name="矩形 4515"/>
          <p:cNvSpPr/>
          <p:nvPr/>
        </p:nvSpPr>
        <p:spPr>
          <a:xfrm>
            <a:off x="1600200" y="5562600"/>
            <a:ext cx="9906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问题</a:t>
            </a:r>
            <a:r>
              <a:rPr lang="en-US" altLang="zh-CN" sz="1200">
                <a:latin typeface="Arial" panose="020B0604020202020204" pitchFamily="34" charset="0"/>
                <a:ea typeface="黑体" panose="02010609060101010101" charset="-122"/>
              </a:rPr>
              <a:t>3</a:t>
            </a:r>
            <a:endParaRPr lang="en-US" altLang="zh-CN" sz="1200">
              <a:latin typeface="Arial" panose="020B0604020202020204" pitchFamily="34" charset="0"/>
              <a:ea typeface="黑体" panose="02010609060101010101" charset="-122"/>
            </a:endParaRPr>
          </a:p>
        </p:txBody>
      </p:sp>
      <p:cxnSp>
        <p:nvCxnSpPr>
          <p:cNvPr id="4517" name="直接连接符 4516"/>
          <p:cNvCxnSpPr/>
          <p:nvPr/>
        </p:nvCxnSpPr>
        <p:spPr>
          <a:xfrm>
            <a:off x="1447800" y="5715000"/>
            <a:ext cx="152400" cy="0"/>
          </a:xfrm>
          <a:prstGeom prst="line">
            <a:avLst/>
          </a:prstGeom>
          <a:ln w="19050" cap="flat" cmpd="sng">
            <a:solidFill>
              <a:srgbClr val="969696"/>
            </a:solidFill>
            <a:prstDash val="solid"/>
            <a:headEnd type="none" w="med" len="med"/>
            <a:tailEnd type="none" w="med" len="med"/>
          </a:ln>
        </p:spPr>
      </p:cxnSp>
      <p:sp>
        <p:nvSpPr>
          <p:cNvPr id="4518" name="矩形 4517"/>
          <p:cNvSpPr/>
          <p:nvPr/>
        </p:nvSpPr>
        <p:spPr>
          <a:xfrm>
            <a:off x="2895600" y="3138488"/>
            <a:ext cx="1143000" cy="338137"/>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不能回答</a:t>
            </a:r>
            <a:endParaRPr lang="zh-CN" altLang="en-US" sz="1200">
              <a:latin typeface="Arial" panose="020B0604020202020204" pitchFamily="34" charset="0"/>
              <a:ea typeface="黑体" panose="02010609060101010101" charset="-122"/>
            </a:endParaRPr>
          </a:p>
        </p:txBody>
      </p:sp>
      <p:sp>
        <p:nvSpPr>
          <p:cNvPr id="4519" name="矩形 4518"/>
          <p:cNvSpPr/>
          <p:nvPr/>
        </p:nvSpPr>
        <p:spPr>
          <a:xfrm>
            <a:off x="2895600" y="3810000"/>
            <a:ext cx="1143000" cy="70326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新型发动机的</a:t>
            </a:r>
            <a:r>
              <a:rPr lang="en-US" altLang="zh-CN" sz="1200">
                <a:latin typeface="Arial" panose="020B0604020202020204" pitchFamily="34" charset="0"/>
              </a:rPr>
              <a:t>XX</a:t>
            </a:r>
            <a:r>
              <a:rPr lang="zh-CN" altLang="en-US" sz="1200">
                <a:latin typeface="Arial" panose="020B0604020202020204" pitchFamily="34" charset="0"/>
              </a:rPr>
              <a:t>部件如何更换</a:t>
            </a:r>
            <a:endParaRPr lang="zh-CN" altLang="en-US" sz="1200">
              <a:latin typeface="Arial" panose="020B0604020202020204" pitchFamily="34" charset="0"/>
            </a:endParaRPr>
          </a:p>
        </p:txBody>
      </p:sp>
      <p:cxnSp>
        <p:nvCxnSpPr>
          <p:cNvPr id="4520" name="直接连接符 4519"/>
          <p:cNvCxnSpPr/>
          <p:nvPr/>
        </p:nvCxnSpPr>
        <p:spPr>
          <a:xfrm>
            <a:off x="2590800" y="3810000"/>
            <a:ext cx="152400" cy="0"/>
          </a:xfrm>
          <a:prstGeom prst="line">
            <a:avLst/>
          </a:prstGeom>
          <a:ln w="19050" cap="flat" cmpd="sng">
            <a:solidFill>
              <a:srgbClr val="969696"/>
            </a:solidFill>
            <a:prstDash val="solid"/>
            <a:headEnd type="none" w="med" len="med"/>
            <a:tailEnd type="none" w="med" len="med"/>
          </a:ln>
        </p:spPr>
      </p:cxnSp>
      <p:cxnSp>
        <p:nvCxnSpPr>
          <p:cNvPr id="4521" name="直接连接符 4520"/>
          <p:cNvCxnSpPr/>
          <p:nvPr/>
        </p:nvCxnSpPr>
        <p:spPr>
          <a:xfrm flipV="1">
            <a:off x="2743200" y="3352800"/>
            <a:ext cx="0" cy="838200"/>
          </a:xfrm>
          <a:prstGeom prst="line">
            <a:avLst/>
          </a:prstGeom>
          <a:ln w="19050" cap="flat" cmpd="sng">
            <a:solidFill>
              <a:srgbClr val="969696"/>
            </a:solidFill>
            <a:prstDash val="solid"/>
            <a:headEnd type="none" w="med" len="med"/>
            <a:tailEnd type="none" w="med" len="med"/>
          </a:ln>
        </p:spPr>
      </p:cxnSp>
      <p:cxnSp>
        <p:nvCxnSpPr>
          <p:cNvPr id="4522" name="直接连接符 4521"/>
          <p:cNvCxnSpPr/>
          <p:nvPr/>
        </p:nvCxnSpPr>
        <p:spPr>
          <a:xfrm>
            <a:off x="2743200" y="4191000"/>
            <a:ext cx="152400" cy="0"/>
          </a:xfrm>
          <a:prstGeom prst="line">
            <a:avLst/>
          </a:prstGeom>
          <a:ln w="19050" cap="flat" cmpd="sng">
            <a:solidFill>
              <a:srgbClr val="969696"/>
            </a:solidFill>
            <a:prstDash val="solid"/>
            <a:headEnd type="none" w="med" len="med"/>
            <a:tailEnd type="none" w="med" len="med"/>
          </a:ln>
        </p:spPr>
      </p:cxnSp>
      <p:cxnSp>
        <p:nvCxnSpPr>
          <p:cNvPr id="4523" name="直接连接符 4522"/>
          <p:cNvCxnSpPr/>
          <p:nvPr/>
        </p:nvCxnSpPr>
        <p:spPr>
          <a:xfrm>
            <a:off x="2743200" y="3352800"/>
            <a:ext cx="152400" cy="0"/>
          </a:xfrm>
          <a:prstGeom prst="line">
            <a:avLst/>
          </a:prstGeom>
          <a:ln w="19050" cap="flat" cmpd="sng">
            <a:solidFill>
              <a:srgbClr val="969696"/>
            </a:solidFill>
            <a:prstDash val="solid"/>
            <a:headEnd type="none" w="med" len="med"/>
            <a:tailEnd type="none" w="med" len="med"/>
          </a:ln>
        </p:spPr>
      </p:cxnSp>
      <p:sp>
        <p:nvSpPr>
          <p:cNvPr id="4524" name="矩形 4523"/>
          <p:cNvSpPr/>
          <p:nvPr/>
        </p:nvSpPr>
        <p:spPr>
          <a:xfrm>
            <a:off x="4343400" y="3352800"/>
            <a:ext cx="1143000" cy="52070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en-US" altLang="zh-CN" sz="1200">
                <a:latin typeface="Arial" panose="020B0604020202020204" pitchFamily="34" charset="0"/>
                <a:ea typeface="黑体" panose="02010609060101010101" charset="-122"/>
              </a:rPr>
              <a:t>E-MAIL</a:t>
            </a:r>
            <a:r>
              <a:rPr lang="zh-CN" altLang="en-US" sz="1200">
                <a:latin typeface="Arial" panose="020B0604020202020204" pitchFamily="34" charset="0"/>
                <a:ea typeface="黑体" panose="02010609060101010101" charset="-122"/>
              </a:rPr>
              <a:t>回复不及时</a:t>
            </a:r>
            <a:endParaRPr lang="zh-CN" altLang="en-US" sz="1200">
              <a:latin typeface="Arial" panose="020B0604020202020204" pitchFamily="34" charset="0"/>
              <a:ea typeface="黑体" panose="02010609060101010101" charset="-122"/>
            </a:endParaRPr>
          </a:p>
        </p:txBody>
      </p:sp>
      <p:sp>
        <p:nvSpPr>
          <p:cNvPr id="4525" name="矩形 4524"/>
          <p:cNvSpPr/>
          <p:nvPr/>
        </p:nvSpPr>
        <p:spPr>
          <a:xfrm>
            <a:off x="4343400" y="3962400"/>
            <a:ext cx="1143000" cy="52070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回答的内容不易读懂</a:t>
            </a:r>
            <a:endParaRPr lang="zh-CN" altLang="en-US" sz="1200">
              <a:latin typeface="Arial" panose="020B0604020202020204" pitchFamily="34" charset="0"/>
              <a:ea typeface="黑体" panose="02010609060101010101" charset="-122"/>
            </a:endParaRPr>
          </a:p>
        </p:txBody>
      </p:sp>
      <p:sp>
        <p:nvSpPr>
          <p:cNvPr id="4526" name="矩形 4525"/>
          <p:cNvSpPr/>
          <p:nvPr/>
        </p:nvSpPr>
        <p:spPr>
          <a:xfrm>
            <a:off x="4343400" y="4754563"/>
            <a:ext cx="1143000" cy="338137"/>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态度差</a:t>
            </a:r>
            <a:endParaRPr lang="zh-CN" altLang="en-US" sz="1200">
              <a:latin typeface="Arial" panose="020B0604020202020204" pitchFamily="34" charset="0"/>
              <a:ea typeface="黑体" panose="02010609060101010101" charset="-122"/>
            </a:endParaRPr>
          </a:p>
        </p:txBody>
      </p:sp>
      <p:cxnSp>
        <p:nvCxnSpPr>
          <p:cNvPr id="4527" name="直接连接符 4526"/>
          <p:cNvCxnSpPr/>
          <p:nvPr/>
        </p:nvCxnSpPr>
        <p:spPr>
          <a:xfrm flipV="1">
            <a:off x="4191000" y="3581400"/>
            <a:ext cx="0" cy="1219200"/>
          </a:xfrm>
          <a:prstGeom prst="line">
            <a:avLst/>
          </a:prstGeom>
          <a:ln w="19050" cap="flat" cmpd="sng">
            <a:solidFill>
              <a:srgbClr val="969696"/>
            </a:solidFill>
            <a:prstDash val="solid"/>
            <a:headEnd type="none" w="med" len="med"/>
            <a:tailEnd type="none" w="med" len="med"/>
          </a:ln>
        </p:spPr>
      </p:cxnSp>
      <p:cxnSp>
        <p:nvCxnSpPr>
          <p:cNvPr id="4528" name="直接连接符 4527"/>
          <p:cNvCxnSpPr/>
          <p:nvPr/>
        </p:nvCxnSpPr>
        <p:spPr>
          <a:xfrm>
            <a:off x="4191000" y="4800600"/>
            <a:ext cx="152400" cy="0"/>
          </a:xfrm>
          <a:prstGeom prst="line">
            <a:avLst/>
          </a:prstGeom>
          <a:ln w="19050" cap="flat" cmpd="sng">
            <a:solidFill>
              <a:srgbClr val="969696"/>
            </a:solidFill>
            <a:prstDash val="solid"/>
            <a:headEnd type="none" w="med" len="med"/>
            <a:tailEnd type="none" w="med" len="med"/>
          </a:ln>
        </p:spPr>
      </p:cxnSp>
      <p:cxnSp>
        <p:nvCxnSpPr>
          <p:cNvPr id="4529" name="直接连接符 4528"/>
          <p:cNvCxnSpPr/>
          <p:nvPr/>
        </p:nvCxnSpPr>
        <p:spPr>
          <a:xfrm>
            <a:off x="4191000" y="4191000"/>
            <a:ext cx="152400" cy="0"/>
          </a:xfrm>
          <a:prstGeom prst="line">
            <a:avLst/>
          </a:prstGeom>
          <a:ln w="19050" cap="flat" cmpd="sng">
            <a:solidFill>
              <a:srgbClr val="969696"/>
            </a:solidFill>
            <a:prstDash val="solid"/>
            <a:headEnd type="none" w="med" len="med"/>
            <a:tailEnd type="none" w="med" len="med"/>
          </a:ln>
        </p:spPr>
      </p:cxnSp>
      <p:cxnSp>
        <p:nvCxnSpPr>
          <p:cNvPr id="4530" name="直接连接符 4529"/>
          <p:cNvCxnSpPr/>
          <p:nvPr/>
        </p:nvCxnSpPr>
        <p:spPr>
          <a:xfrm>
            <a:off x="4191000" y="3581400"/>
            <a:ext cx="152400" cy="0"/>
          </a:xfrm>
          <a:prstGeom prst="line">
            <a:avLst/>
          </a:prstGeom>
          <a:ln w="19050" cap="flat" cmpd="sng">
            <a:solidFill>
              <a:srgbClr val="969696"/>
            </a:solidFill>
            <a:prstDash val="solid"/>
            <a:headEnd type="none" w="med" len="med"/>
            <a:tailEnd type="none" w="med" len="med"/>
          </a:ln>
        </p:spPr>
      </p:cxnSp>
      <p:cxnSp>
        <p:nvCxnSpPr>
          <p:cNvPr id="4531" name="直接连接符 4530"/>
          <p:cNvCxnSpPr/>
          <p:nvPr/>
        </p:nvCxnSpPr>
        <p:spPr>
          <a:xfrm>
            <a:off x="4038600" y="4191000"/>
            <a:ext cx="152400" cy="0"/>
          </a:xfrm>
          <a:prstGeom prst="line">
            <a:avLst/>
          </a:prstGeom>
          <a:ln w="19050" cap="flat" cmpd="sng">
            <a:solidFill>
              <a:srgbClr val="969696"/>
            </a:solidFill>
            <a:prstDash val="solid"/>
            <a:headEnd type="none" w="med" len="med"/>
            <a:tailEnd type="none" w="med" len="med"/>
          </a:ln>
        </p:spPr>
      </p:cxnSp>
      <p:cxnSp>
        <p:nvCxnSpPr>
          <p:cNvPr id="4532" name="直接连接符 4531"/>
          <p:cNvCxnSpPr/>
          <p:nvPr/>
        </p:nvCxnSpPr>
        <p:spPr>
          <a:xfrm>
            <a:off x="10896600" y="7467600"/>
            <a:ext cx="457200" cy="304800"/>
          </a:xfrm>
          <a:prstGeom prst="line">
            <a:avLst/>
          </a:prstGeom>
          <a:ln w="57150" cap="flat" cmpd="sng">
            <a:solidFill>
              <a:srgbClr val="777777"/>
            </a:solidFill>
            <a:prstDash val="solid"/>
            <a:headEnd type="none" w="med" len="med"/>
            <a:tailEnd type="none" w="med" len="med"/>
          </a:ln>
        </p:spPr>
      </p:cxnSp>
      <p:cxnSp>
        <p:nvCxnSpPr>
          <p:cNvPr id="4533" name="直接连接符 4532"/>
          <p:cNvCxnSpPr/>
          <p:nvPr/>
        </p:nvCxnSpPr>
        <p:spPr>
          <a:xfrm flipV="1">
            <a:off x="10896600" y="7467600"/>
            <a:ext cx="457200" cy="304800"/>
          </a:xfrm>
          <a:prstGeom prst="line">
            <a:avLst/>
          </a:prstGeom>
          <a:ln w="57150" cap="flat" cmpd="sng">
            <a:solidFill>
              <a:srgbClr val="777777"/>
            </a:solidFill>
            <a:prstDash val="solid"/>
            <a:headEnd type="none" w="med" len="med"/>
            <a:tailEnd type="none" w="med" len="med"/>
          </a:ln>
        </p:spPr>
      </p:cxnSp>
      <p:sp>
        <p:nvSpPr>
          <p:cNvPr id="4534" name="爆炸形 1 4533"/>
          <p:cNvSpPr/>
          <p:nvPr/>
        </p:nvSpPr>
        <p:spPr>
          <a:xfrm>
            <a:off x="7926388" y="1981200"/>
            <a:ext cx="1217612" cy="7413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真因</a:t>
            </a:r>
            <a:r>
              <a:rPr lang="en-US" altLang="zh-CN" sz="1400">
                <a:latin typeface="Arial" panose="020B0604020202020204" pitchFamily="34" charset="0"/>
                <a:ea typeface="黑体" panose="02010609060101010101" charset="-122"/>
              </a:rPr>
              <a:t>1</a:t>
            </a:r>
            <a:endParaRPr lang="en-US" altLang="zh-CN" sz="1400">
              <a:latin typeface="Arial" panose="020B0604020202020204" pitchFamily="34" charset="0"/>
              <a:ea typeface="黑体" panose="02010609060101010101" charset="-122"/>
            </a:endParaRPr>
          </a:p>
        </p:txBody>
      </p:sp>
      <p:sp>
        <p:nvSpPr>
          <p:cNvPr id="4535" name="矩形 453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536" name="矩形 4535"/>
          <p:cNvSpPr/>
          <p:nvPr/>
        </p:nvSpPr>
        <p:spPr>
          <a:xfrm>
            <a:off x="1676400" y="13716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37" name="矩形 4536"/>
          <p:cNvSpPr/>
          <p:nvPr/>
        </p:nvSpPr>
        <p:spPr>
          <a:xfrm>
            <a:off x="1600200" y="22860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38" name="矩形 4537"/>
          <p:cNvSpPr/>
          <p:nvPr/>
        </p:nvSpPr>
        <p:spPr>
          <a:xfrm>
            <a:off x="2971800" y="28194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39" name="矩形 4538"/>
          <p:cNvSpPr/>
          <p:nvPr/>
        </p:nvSpPr>
        <p:spPr>
          <a:xfrm>
            <a:off x="1524000" y="52578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40" name="矩形 4539"/>
          <p:cNvSpPr/>
          <p:nvPr/>
        </p:nvSpPr>
        <p:spPr>
          <a:xfrm>
            <a:off x="4419600" y="37338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41" name="矩形 4540"/>
          <p:cNvSpPr/>
          <p:nvPr/>
        </p:nvSpPr>
        <p:spPr>
          <a:xfrm>
            <a:off x="4419600" y="44196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42" name="矩形 4541"/>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543" name="矩形 4542"/>
          <p:cNvSpPr/>
          <p:nvPr/>
        </p:nvSpPr>
        <p:spPr>
          <a:xfrm>
            <a:off x="304800" y="609600"/>
            <a:ext cx="1905000" cy="381000"/>
          </a:xfrm>
          <a:prstGeom prst="rect">
            <a:avLst/>
          </a:prstGeom>
          <a:noFill/>
          <a:ln w="38100">
            <a:noFill/>
          </a:ln>
        </p:spPr>
        <p:txBody>
          <a:bodyPr lIns="137160" tIns="68580" rIns="137160" bIns="68580">
            <a:spAutoFit/>
          </a:bodyPr>
          <a:p>
            <a:pPr>
              <a:spcBef>
                <a:spcPct val="50000"/>
              </a:spcBef>
            </a:pPr>
            <a:r>
              <a:rPr lang="zh-CN" altLang="en-US" sz="1600" b="1" u="sng">
                <a:latin typeface="Arial" panose="020B0604020202020204" pitchFamily="34" charset="0"/>
                <a:ea typeface="黑体" panose="02010609060101010101" charset="-122"/>
              </a:rPr>
              <a:t>练习</a:t>
            </a:r>
            <a:endParaRPr lang="zh-CN" altLang="en-US" sz="1600" b="1" u="sng">
              <a:latin typeface="Arial" panose="020B0604020202020204" pitchFamily="34" charset="0"/>
              <a:ea typeface="黑体" panose="02010609060101010101" charset="-122"/>
            </a:endParaRPr>
          </a:p>
        </p:txBody>
      </p:sp>
      <p:sp>
        <p:nvSpPr>
          <p:cNvPr id="4544" name="燕尾形 4543"/>
          <p:cNvSpPr/>
          <p:nvPr/>
        </p:nvSpPr>
        <p:spPr>
          <a:xfrm rot="5340000">
            <a:off x="5083175" y="1546225"/>
            <a:ext cx="501650" cy="1219200"/>
          </a:xfrm>
          <a:prstGeom prst="chevron">
            <a:avLst>
              <a:gd name="adj" fmla="val 25000"/>
            </a:avLst>
          </a:prstGeom>
          <a:noFill/>
          <a:ln w="19050" cap="flat" cmpd="sng">
            <a:solidFill>
              <a:srgbClr val="969696"/>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zh-CN" altLang="en-US" sz="1200">
                <a:latin typeface="Arial" panose="020B0604020202020204" pitchFamily="34" charset="0"/>
              </a:rPr>
              <a:t>思考如何说明</a:t>
            </a:r>
            <a:endParaRPr lang="zh-CN" altLang="en-US" sz="1200">
              <a:latin typeface="Arial" panose="020B0604020202020204" pitchFamily="34" charset="0"/>
            </a:endParaRPr>
          </a:p>
        </p:txBody>
      </p:sp>
      <p:sp>
        <p:nvSpPr>
          <p:cNvPr id="4545" name="五边形 4544"/>
          <p:cNvSpPr/>
          <p:nvPr/>
        </p:nvSpPr>
        <p:spPr>
          <a:xfrm rot="5340000">
            <a:off x="5083175" y="1165225"/>
            <a:ext cx="501650" cy="1219200"/>
          </a:xfrm>
          <a:prstGeom prst="homePlate">
            <a:avLst>
              <a:gd name="adj" fmla="val 25000"/>
            </a:avLst>
          </a:prstGeom>
          <a:noFill/>
          <a:ln w="19050" cap="flat" cmpd="sng">
            <a:solidFill>
              <a:srgbClr val="969696"/>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zh-CN" altLang="en-US" sz="1200">
                <a:latin typeface="宋体" panose="02010600030101010101" pitchFamily="2" charset="-122"/>
              </a:rPr>
              <a:t>看</a:t>
            </a:r>
            <a:r>
              <a:rPr lang="en-US" altLang="zh-CN" sz="1200">
                <a:latin typeface="宋体" panose="02010600030101010101" pitchFamily="2" charset="-122"/>
              </a:rPr>
              <a:t>E-MAIL</a:t>
            </a:r>
            <a:endParaRPr lang="en-US" altLang="zh-CN" sz="1200">
              <a:latin typeface="宋体" panose="02010600030101010101" pitchFamily="2" charset="-122"/>
            </a:endParaRPr>
          </a:p>
        </p:txBody>
      </p:sp>
      <p:sp>
        <p:nvSpPr>
          <p:cNvPr id="4546" name="燕尾形 4545"/>
          <p:cNvSpPr/>
          <p:nvPr/>
        </p:nvSpPr>
        <p:spPr>
          <a:xfrm rot="5340000">
            <a:off x="5083175" y="1927225"/>
            <a:ext cx="501650" cy="1219200"/>
          </a:xfrm>
          <a:prstGeom prst="chevron">
            <a:avLst>
              <a:gd name="adj" fmla="val 25000"/>
            </a:avLst>
          </a:prstGeom>
          <a:noFill/>
          <a:ln w="19050" cap="flat" cmpd="sng">
            <a:solidFill>
              <a:srgbClr val="969696"/>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zh-CN" altLang="en-US" sz="1200">
                <a:latin typeface="Arial" panose="020B0604020202020204" pitchFamily="34" charset="0"/>
              </a:rPr>
              <a:t>写回复</a:t>
            </a:r>
            <a:endParaRPr lang="zh-CN" altLang="en-US" sz="1200">
              <a:latin typeface="Arial" panose="020B0604020202020204" pitchFamily="34" charset="0"/>
            </a:endParaRPr>
          </a:p>
        </p:txBody>
      </p:sp>
      <p:sp>
        <p:nvSpPr>
          <p:cNvPr id="4547" name="燕尾形 4546"/>
          <p:cNvSpPr/>
          <p:nvPr/>
        </p:nvSpPr>
        <p:spPr>
          <a:xfrm rot="5340000">
            <a:off x="5083175" y="2308225"/>
            <a:ext cx="501650" cy="1219200"/>
          </a:xfrm>
          <a:prstGeom prst="chevron">
            <a:avLst>
              <a:gd name="adj" fmla="val 25000"/>
            </a:avLst>
          </a:prstGeom>
          <a:noFill/>
          <a:ln w="19050" cap="flat" cmpd="sng">
            <a:solidFill>
              <a:srgbClr val="969696"/>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200">
                <a:latin typeface="Arial" panose="020B0604020202020204" pitchFamily="34" charset="0"/>
              </a:rPr>
              <a:t>………..</a:t>
            </a:r>
            <a:endParaRPr lang="en-US" altLang="zh-CN" sz="1200">
              <a:latin typeface="Arial" panose="020B0604020202020204" pitchFamily="34" charset="0"/>
            </a:endParaRPr>
          </a:p>
        </p:txBody>
      </p:sp>
      <p:sp>
        <p:nvSpPr>
          <p:cNvPr id="4548" name="矩形 4547"/>
          <p:cNvSpPr/>
          <p:nvPr/>
        </p:nvSpPr>
        <p:spPr>
          <a:xfrm>
            <a:off x="7391400" y="2590800"/>
            <a:ext cx="1219200" cy="885825"/>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只有小刘能回答新型发动机的</a:t>
            </a:r>
            <a:r>
              <a:rPr lang="en-US" altLang="zh-CN" sz="1200">
                <a:latin typeface="Arial" panose="020B0604020202020204" pitchFamily="34" charset="0"/>
              </a:rPr>
              <a:t>XX</a:t>
            </a:r>
            <a:r>
              <a:rPr lang="zh-CN" altLang="en-US" sz="1200">
                <a:latin typeface="Arial" panose="020B0604020202020204" pitchFamily="34" charset="0"/>
              </a:rPr>
              <a:t>部件如何更换</a:t>
            </a:r>
            <a:endParaRPr lang="zh-CN" altLang="en-US" sz="1200">
              <a:latin typeface="Arial" panose="020B0604020202020204" pitchFamily="34" charset="0"/>
            </a:endParaRPr>
          </a:p>
        </p:txBody>
      </p:sp>
      <p:sp>
        <p:nvSpPr>
          <p:cNvPr id="4549" name="矩形 4548"/>
          <p:cNvSpPr/>
          <p:nvPr/>
        </p:nvSpPr>
        <p:spPr>
          <a:xfrm>
            <a:off x="7467600" y="3811588"/>
            <a:ext cx="1143000" cy="885825"/>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小刘又同时负责其他很多业务</a:t>
            </a:r>
            <a:r>
              <a:rPr lang="en-US" altLang="zh-CN" sz="1200">
                <a:latin typeface="Arial" panose="020B0604020202020204" pitchFamily="34" charset="0"/>
              </a:rPr>
              <a:t>,</a:t>
            </a:r>
            <a:r>
              <a:rPr lang="zh-CN" altLang="en-US" sz="1200">
                <a:latin typeface="Arial" panose="020B0604020202020204" pitchFamily="34" charset="0"/>
              </a:rPr>
              <a:t>十分繁忙</a:t>
            </a:r>
            <a:endParaRPr lang="zh-CN" altLang="en-US" sz="1200">
              <a:latin typeface="Arial" panose="020B0604020202020204" pitchFamily="34" charset="0"/>
            </a:endParaRPr>
          </a:p>
        </p:txBody>
      </p:sp>
      <p:cxnSp>
        <p:nvCxnSpPr>
          <p:cNvPr id="4550" name="直接连接符 4549"/>
          <p:cNvCxnSpPr/>
          <p:nvPr/>
        </p:nvCxnSpPr>
        <p:spPr>
          <a:xfrm flipV="1">
            <a:off x="5486400" y="3581400"/>
            <a:ext cx="1828800" cy="0"/>
          </a:xfrm>
          <a:prstGeom prst="line">
            <a:avLst/>
          </a:prstGeom>
          <a:ln w="19050" cap="flat" cmpd="sng">
            <a:solidFill>
              <a:srgbClr val="969696"/>
            </a:solidFill>
            <a:prstDash val="solid"/>
            <a:headEnd type="none" w="med" len="med"/>
            <a:tailEnd type="none" w="med" len="med"/>
          </a:ln>
        </p:spPr>
      </p:cxnSp>
      <p:cxnSp>
        <p:nvCxnSpPr>
          <p:cNvPr id="4551" name="直接连接符 4550"/>
          <p:cNvCxnSpPr/>
          <p:nvPr/>
        </p:nvCxnSpPr>
        <p:spPr>
          <a:xfrm flipH="1" flipV="1">
            <a:off x="7315200" y="3003550"/>
            <a:ext cx="0" cy="2895600"/>
          </a:xfrm>
          <a:prstGeom prst="line">
            <a:avLst/>
          </a:prstGeom>
          <a:ln w="19050" cap="flat" cmpd="sng">
            <a:solidFill>
              <a:srgbClr val="969696"/>
            </a:solidFill>
            <a:prstDash val="solid"/>
            <a:headEnd type="none" w="med" len="med"/>
            <a:tailEnd type="none" w="med" len="med"/>
          </a:ln>
        </p:spPr>
      </p:cxnSp>
      <p:cxnSp>
        <p:nvCxnSpPr>
          <p:cNvPr id="4552" name="直接连接符 4551"/>
          <p:cNvCxnSpPr/>
          <p:nvPr/>
        </p:nvCxnSpPr>
        <p:spPr>
          <a:xfrm>
            <a:off x="7315200" y="4222750"/>
            <a:ext cx="152400" cy="0"/>
          </a:xfrm>
          <a:prstGeom prst="line">
            <a:avLst/>
          </a:prstGeom>
          <a:ln w="19050" cap="flat" cmpd="sng">
            <a:solidFill>
              <a:srgbClr val="969696"/>
            </a:solidFill>
            <a:prstDash val="solid"/>
            <a:headEnd type="none" w="med" len="med"/>
            <a:tailEnd type="none" w="med" len="med"/>
          </a:ln>
        </p:spPr>
      </p:cxnSp>
      <p:cxnSp>
        <p:nvCxnSpPr>
          <p:cNvPr id="4553" name="直接连接符 4552"/>
          <p:cNvCxnSpPr/>
          <p:nvPr/>
        </p:nvCxnSpPr>
        <p:spPr>
          <a:xfrm>
            <a:off x="7315200" y="3003550"/>
            <a:ext cx="76200" cy="0"/>
          </a:xfrm>
          <a:prstGeom prst="line">
            <a:avLst/>
          </a:prstGeom>
          <a:ln w="19050" cap="flat" cmpd="sng">
            <a:solidFill>
              <a:srgbClr val="969696"/>
            </a:solidFill>
            <a:prstDash val="solid"/>
            <a:headEnd type="none" w="med" len="med"/>
            <a:tailEnd type="none" w="med" len="med"/>
          </a:ln>
        </p:spPr>
      </p:cxnSp>
      <p:sp>
        <p:nvSpPr>
          <p:cNvPr id="4554" name="爆炸形 1 4553"/>
          <p:cNvSpPr/>
          <p:nvPr/>
        </p:nvSpPr>
        <p:spPr>
          <a:xfrm>
            <a:off x="7926388" y="3352800"/>
            <a:ext cx="1217612" cy="7413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真因</a:t>
            </a:r>
            <a:r>
              <a:rPr lang="en-US" altLang="zh-CN" sz="1400">
                <a:latin typeface="Arial" panose="020B0604020202020204" pitchFamily="34" charset="0"/>
                <a:ea typeface="黑体" panose="02010609060101010101" charset="-122"/>
              </a:rPr>
              <a:t>2</a:t>
            </a:r>
            <a:endParaRPr lang="en-US" altLang="zh-CN" sz="1400">
              <a:latin typeface="Arial" panose="020B0604020202020204" pitchFamily="34" charset="0"/>
              <a:ea typeface="黑体" panose="02010609060101010101" charset="-122"/>
            </a:endParaRPr>
          </a:p>
        </p:txBody>
      </p:sp>
      <p:sp>
        <p:nvSpPr>
          <p:cNvPr id="4555" name="矩形 4554"/>
          <p:cNvSpPr/>
          <p:nvPr/>
        </p:nvSpPr>
        <p:spPr>
          <a:xfrm>
            <a:off x="381000" y="6096000"/>
            <a:ext cx="8153400" cy="381000"/>
          </a:xfrm>
          <a:prstGeom prst="rect">
            <a:avLst/>
          </a:prstGeom>
          <a:noFill/>
          <a:ln w="38100">
            <a:noFill/>
          </a:ln>
        </p:spPr>
        <p:txBody>
          <a:bodyPr lIns="137160" tIns="68580" rIns="137160" bIns="68580">
            <a:spAutoFit/>
          </a:bodyPr>
          <a:p>
            <a:pPr fontAlgn="ctr">
              <a:spcBef>
                <a:spcPct val="50000"/>
              </a:spcBef>
            </a:pPr>
            <a:r>
              <a:rPr lang="en-US" altLang="zh-CN" sz="1600" b="1">
                <a:latin typeface="Arial" panose="020B0604020202020204" pitchFamily="34" charset="0"/>
              </a:rPr>
              <a:t>       </a:t>
            </a:r>
            <a:r>
              <a:rPr lang="zh-CN" altLang="en-US" sz="1600" b="1">
                <a:latin typeface="Arial" panose="020B0604020202020204" pitchFamily="34" charset="0"/>
              </a:rPr>
              <a:t>该制定什么样的对策呢</a:t>
            </a:r>
            <a:r>
              <a:rPr lang="en-US" altLang="zh-CN" sz="1600" b="1">
                <a:latin typeface="Arial" panose="020B0604020202020204" pitchFamily="34" charset="0"/>
              </a:rPr>
              <a:t>?</a:t>
            </a:r>
            <a:endParaRPr lang="en-US" altLang="zh-CN" sz="1600" b="1">
              <a:latin typeface="Arial" panose="020B0604020202020204" pitchFamily="34" charset="0"/>
              <a:ea typeface="黑体" panose="02010609060101010101" charset="-122"/>
            </a:endParaRPr>
          </a:p>
        </p:txBody>
      </p:sp>
      <p:sp>
        <p:nvSpPr>
          <p:cNvPr id="4556" name="椭圆 4555"/>
          <p:cNvSpPr/>
          <p:nvPr/>
        </p:nvSpPr>
        <p:spPr>
          <a:xfrm>
            <a:off x="6019800" y="1371600"/>
            <a:ext cx="1600200" cy="1343025"/>
          </a:xfrm>
          <a:prstGeom prst="ellipse">
            <a:avLst/>
          </a:prstGeom>
          <a:noFill/>
          <a:ln w="19050" cap="flat" cmpd="sng">
            <a:solidFill>
              <a:srgbClr val="969696"/>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1000" b="1">
                <a:latin typeface="Arial" panose="020B0604020202020204" pitchFamily="34" charset="0"/>
              </a:rPr>
              <a:t>目标</a:t>
            </a:r>
            <a:r>
              <a:rPr lang="en-US" altLang="zh-CN" sz="1000" b="1">
                <a:latin typeface="Arial" panose="020B0604020202020204" pitchFamily="34" charset="0"/>
              </a:rPr>
              <a:t>:</a:t>
            </a:r>
            <a:r>
              <a:rPr lang="en-US" altLang="zh-CN" sz="1000">
                <a:latin typeface="Arial" panose="020B0604020202020204" pitchFamily="34" charset="0"/>
              </a:rPr>
              <a:t>  </a:t>
            </a:r>
            <a:r>
              <a:rPr lang="zh-CN" altLang="en-US" sz="1000">
                <a:latin typeface="Arial" panose="020B0604020202020204" pitchFamily="34" charset="0"/>
              </a:rPr>
              <a:t>在</a:t>
            </a:r>
            <a:r>
              <a:rPr lang="en-US" altLang="zh-CN" sz="1000">
                <a:latin typeface="Arial" panose="020B0604020202020204" pitchFamily="34" charset="0"/>
              </a:rPr>
              <a:t>24</a:t>
            </a:r>
            <a:r>
              <a:rPr lang="zh-CN" altLang="en-US" sz="1000">
                <a:latin typeface="Arial" panose="020B0604020202020204" pitchFamily="34" charset="0"/>
              </a:rPr>
              <a:t>小时内回复新型发动机的</a:t>
            </a:r>
            <a:r>
              <a:rPr lang="en-US" altLang="zh-CN" sz="1000">
                <a:latin typeface="Arial" panose="020B0604020202020204" pitchFamily="34" charset="0"/>
              </a:rPr>
              <a:t>XX</a:t>
            </a:r>
            <a:r>
              <a:rPr lang="zh-CN" altLang="en-US" sz="1000">
                <a:latin typeface="Arial" panose="020B0604020202020204" pitchFamily="34" charset="0"/>
              </a:rPr>
              <a:t>部件如何更换</a:t>
            </a:r>
            <a:endParaRPr lang="zh-CN" altLang="en-US" sz="1000">
              <a:latin typeface="Arial" panose="020B0604020202020204" pitchFamily="34" charset="0"/>
            </a:endParaRPr>
          </a:p>
          <a:p>
            <a:pPr algn="ctr" fontAlgn="ctr">
              <a:spcBef>
                <a:spcPct val="50000"/>
              </a:spcBef>
            </a:pPr>
            <a:r>
              <a:rPr lang="zh-CN" altLang="en-US" sz="1000">
                <a:latin typeface="Arial" panose="020B0604020202020204" pitchFamily="34" charset="0"/>
              </a:rPr>
              <a:t>的</a:t>
            </a:r>
            <a:r>
              <a:rPr lang="en-US" altLang="zh-CN" sz="1000">
                <a:latin typeface="Arial" panose="020B0604020202020204" pitchFamily="34" charset="0"/>
              </a:rPr>
              <a:t>E-MAIL</a:t>
            </a:r>
            <a:endParaRPr lang="en-US" altLang="zh-CN" sz="1000">
              <a:latin typeface="Arial" panose="020B0604020202020204" pitchFamily="34" charset="0"/>
            </a:endParaRPr>
          </a:p>
        </p:txBody>
      </p:sp>
      <p:sp>
        <p:nvSpPr>
          <p:cNvPr id="4557" name="矩形 4556"/>
          <p:cNvSpPr/>
          <p:nvPr/>
        </p:nvSpPr>
        <p:spPr>
          <a:xfrm>
            <a:off x="7543800" y="5746750"/>
            <a:ext cx="9906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原因</a:t>
            </a:r>
            <a:r>
              <a:rPr lang="en-US" altLang="zh-CN" sz="1200">
                <a:latin typeface="Arial" panose="020B0604020202020204" pitchFamily="34" charset="0"/>
                <a:ea typeface="黑体" panose="02010609060101010101" charset="-122"/>
              </a:rPr>
              <a:t>4</a:t>
            </a:r>
            <a:endParaRPr lang="en-US" altLang="zh-CN" sz="1200">
              <a:latin typeface="Arial" panose="020B0604020202020204" pitchFamily="34" charset="0"/>
              <a:ea typeface="黑体" panose="02010609060101010101" charset="-122"/>
            </a:endParaRPr>
          </a:p>
        </p:txBody>
      </p:sp>
      <p:sp>
        <p:nvSpPr>
          <p:cNvPr id="4558" name="矩形 4557"/>
          <p:cNvSpPr/>
          <p:nvPr/>
        </p:nvSpPr>
        <p:spPr>
          <a:xfrm>
            <a:off x="7543800" y="5137150"/>
            <a:ext cx="9906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原因</a:t>
            </a:r>
            <a:r>
              <a:rPr lang="en-US" altLang="zh-CN" sz="1200">
                <a:latin typeface="Arial" panose="020B0604020202020204" pitchFamily="34" charset="0"/>
                <a:ea typeface="黑体" panose="02010609060101010101" charset="-122"/>
              </a:rPr>
              <a:t>3</a:t>
            </a:r>
            <a:endParaRPr lang="en-US" altLang="zh-CN" sz="1200">
              <a:latin typeface="Arial" panose="020B0604020202020204" pitchFamily="34" charset="0"/>
              <a:ea typeface="黑体" panose="02010609060101010101" charset="-122"/>
            </a:endParaRPr>
          </a:p>
        </p:txBody>
      </p:sp>
      <p:cxnSp>
        <p:nvCxnSpPr>
          <p:cNvPr id="4559" name="直接连接符 4558"/>
          <p:cNvCxnSpPr/>
          <p:nvPr/>
        </p:nvCxnSpPr>
        <p:spPr>
          <a:xfrm>
            <a:off x="7315200" y="5899150"/>
            <a:ext cx="228600" cy="0"/>
          </a:xfrm>
          <a:prstGeom prst="line">
            <a:avLst/>
          </a:prstGeom>
          <a:ln w="19050" cap="flat" cmpd="sng">
            <a:solidFill>
              <a:srgbClr val="969696"/>
            </a:solidFill>
            <a:prstDash val="solid"/>
            <a:headEnd type="none" w="med" len="med"/>
            <a:tailEnd type="none" w="med" len="med"/>
          </a:ln>
        </p:spPr>
      </p:cxnSp>
      <p:cxnSp>
        <p:nvCxnSpPr>
          <p:cNvPr id="4560" name="直接连接符 4559"/>
          <p:cNvCxnSpPr/>
          <p:nvPr/>
        </p:nvCxnSpPr>
        <p:spPr>
          <a:xfrm>
            <a:off x="7315200" y="5289550"/>
            <a:ext cx="228600" cy="0"/>
          </a:xfrm>
          <a:prstGeom prst="line">
            <a:avLst/>
          </a:prstGeom>
          <a:ln w="19050" cap="flat" cmpd="sng">
            <a:solidFill>
              <a:srgbClr val="969696"/>
            </a:solidFill>
            <a:prstDash val="solid"/>
            <a:headEnd type="none" w="med" len="med"/>
            <a:tailEnd type="none" w="med" len="med"/>
          </a:ln>
        </p:spPr>
      </p:cxnSp>
      <p:sp>
        <p:nvSpPr>
          <p:cNvPr id="4561" name="矩形 4560"/>
          <p:cNvSpPr/>
          <p:nvPr/>
        </p:nvSpPr>
        <p:spPr>
          <a:xfrm>
            <a:off x="0" y="914400"/>
            <a:ext cx="1143000" cy="381000"/>
          </a:xfrm>
          <a:prstGeom prst="rect">
            <a:avLst/>
          </a:prstGeom>
          <a:noFill/>
          <a:ln w="38100">
            <a:noFill/>
          </a:ln>
        </p:spPr>
        <p:txBody>
          <a:bodyPr lIns="137160" tIns="68580" rIns="137160" bIns="68580">
            <a:spAutoFit/>
          </a:bodyPr>
          <a:p>
            <a:pPr algn="ctr">
              <a:spcBef>
                <a:spcPct val="50000"/>
              </a:spcBef>
            </a:pPr>
            <a:r>
              <a:rPr lang="zh-CN" altLang="en-US" sz="1600" b="1">
                <a:latin typeface="Arial" panose="020B0604020202020204" pitchFamily="34" charset="0"/>
              </a:rPr>
              <a:t>明确问题</a:t>
            </a:r>
            <a:endParaRPr lang="zh-CN" altLang="en-US" sz="1600" b="1">
              <a:latin typeface="Arial" panose="020B0604020202020204" pitchFamily="34" charset="0"/>
            </a:endParaRPr>
          </a:p>
        </p:txBody>
      </p:sp>
      <p:sp>
        <p:nvSpPr>
          <p:cNvPr id="4562" name="矩形 4561"/>
          <p:cNvSpPr/>
          <p:nvPr/>
        </p:nvSpPr>
        <p:spPr>
          <a:xfrm>
            <a:off x="2209800" y="914400"/>
            <a:ext cx="1143000" cy="381000"/>
          </a:xfrm>
          <a:prstGeom prst="rect">
            <a:avLst/>
          </a:prstGeom>
          <a:noFill/>
          <a:ln w="38100">
            <a:noFill/>
          </a:ln>
        </p:spPr>
        <p:txBody>
          <a:bodyPr lIns="137160" tIns="68580" rIns="137160" bIns="68580">
            <a:spAutoFit/>
          </a:bodyPr>
          <a:p>
            <a:pPr algn="ctr">
              <a:spcBef>
                <a:spcPct val="50000"/>
              </a:spcBef>
            </a:pPr>
            <a:r>
              <a:rPr lang="zh-CN" altLang="en-US" sz="1600" b="1">
                <a:latin typeface="Arial" panose="020B0604020202020204" pitchFamily="34" charset="0"/>
              </a:rPr>
              <a:t>分解问题</a:t>
            </a:r>
            <a:endParaRPr lang="zh-CN" altLang="en-US" sz="1600" b="1">
              <a:latin typeface="Arial" panose="020B0604020202020204" pitchFamily="34" charset="0"/>
            </a:endParaRPr>
          </a:p>
        </p:txBody>
      </p:sp>
      <p:sp>
        <p:nvSpPr>
          <p:cNvPr id="4563" name="矩形 4562"/>
          <p:cNvSpPr/>
          <p:nvPr/>
        </p:nvSpPr>
        <p:spPr>
          <a:xfrm>
            <a:off x="5943600" y="914400"/>
            <a:ext cx="1143000" cy="381000"/>
          </a:xfrm>
          <a:prstGeom prst="rect">
            <a:avLst/>
          </a:prstGeom>
          <a:noFill/>
          <a:ln w="38100">
            <a:noFill/>
          </a:ln>
        </p:spPr>
        <p:txBody>
          <a:bodyPr lIns="137160" tIns="68580" rIns="137160" bIns="68580">
            <a:spAutoFit/>
          </a:bodyPr>
          <a:p>
            <a:pPr algn="ctr">
              <a:spcBef>
                <a:spcPct val="50000"/>
              </a:spcBef>
            </a:pPr>
            <a:r>
              <a:rPr lang="zh-CN" altLang="en-US" sz="1600" b="1">
                <a:latin typeface="Arial" panose="020B0604020202020204" pitchFamily="34" charset="0"/>
              </a:rPr>
              <a:t>设定目标</a:t>
            </a:r>
            <a:endParaRPr lang="zh-CN" altLang="en-US" sz="1600" b="1">
              <a:latin typeface="Arial" panose="020B0604020202020204" pitchFamily="34" charset="0"/>
            </a:endParaRPr>
          </a:p>
        </p:txBody>
      </p:sp>
      <p:sp>
        <p:nvSpPr>
          <p:cNvPr id="4564" name="矩形 4563"/>
          <p:cNvSpPr/>
          <p:nvPr/>
        </p:nvSpPr>
        <p:spPr>
          <a:xfrm>
            <a:off x="7467600" y="914400"/>
            <a:ext cx="1143000" cy="381000"/>
          </a:xfrm>
          <a:prstGeom prst="rect">
            <a:avLst/>
          </a:prstGeom>
          <a:noFill/>
          <a:ln w="38100">
            <a:noFill/>
          </a:ln>
        </p:spPr>
        <p:txBody>
          <a:bodyPr lIns="137160" tIns="68580" rIns="137160" bIns="68580">
            <a:spAutoFit/>
          </a:bodyPr>
          <a:p>
            <a:pPr algn="ctr">
              <a:spcBef>
                <a:spcPct val="50000"/>
              </a:spcBef>
            </a:pPr>
            <a:r>
              <a:rPr lang="zh-CN" altLang="en-US" sz="1600" b="1">
                <a:latin typeface="Arial" panose="020B0604020202020204" pitchFamily="34" charset="0"/>
              </a:rPr>
              <a:t>把握真因</a:t>
            </a:r>
            <a:endParaRPr lang="zh-CN" altLang="en-US" sz="1600" b="1">
              <a:latin typeface="Arial" panose="020B0604020202020204" pitchFamily="34" charset="0"/>
            </a:endParaRPr>
          </a:p>
        </p:txBody>
      </p:sp>
      <p:sp>
        <p:nvSpPr>
          <p:cNvPr id="4565" name="矩形 4564"/>
          <p:cNvSpPr/>
          <p:nvPr/>
        </p:nvSpPr>
        <p:spPr>
          <a:xfrm>
            <a:off x="4724400" y="1219200"/>
            <a:ext cx="1143000" cy="319088"/>
          </a:xfrm>
          <a:prstGeom prst="rect">
            <a:avLst/>
          </a:prstGeom>
          <a:noFill/>
          <a:ln w="38100">
            <a:noFill/>
          </a:ln>
        </p:spPr>
        <p:txBody>
          <a:bodyPr lIns="137160" tIns="68580" rIns="137160" bIns="68580">
            <a:spAutoFit/>
          </a:bodyPr>
          <a:p>
            <a:pPr algn="ctr">
              <a:spcBef>
                <a:spcPct val="50000"/>
              </a:spcBef>
            </a:pPr>
            <a:r>
              <a:rPr lang="zh-CN" altLang="en-US" sz="1200">
                <a:latin typeface="Arial" panose="020B0604020202020204" pitchFamily="34" charset="0"/>
              </a:rPr>
              <a:t>查看流程</a:t>
            </a:r>
            <a:endParaRPr lang="zh-CN" altLang="en-US" sz="1200">
              <a:latin typeface="Arial" panose="020B0604020202020204" pitchFamily="34" charset="0"/>
            </a:endParaRPr>
          </a:p>
        </p:txBody>
      </p:sp>
      <p:sp>
        <p:nvSpPr>
          <p:cNvPr id="4566" name="矩形 4565"/>
          <p:cNvSpPr/>
          <p:nvPr/>
        </p:nvSpPr>
        <p:spPr>
          <a:xfrm>
            <a:off x="7620000" y="48006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67" name="矩形 4566"/>
          <p:cNvSpPr/>
          <p:nvPr/>
        </p:nvSpPr>
        <p:spPr>
          <a:xfrm>
            <a:off x="7620000" y="54102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568" name="矩形 4567"/>
          <p:cNvSpPr/>
          <p:nvPr/>
        </p:nvSpPr>
        <p:spPr>
          <a:xfrm>
            <a:off x="4343400" y="2286000"/>
            <a:ext cx="381000" cy="990600"/>
          </a:xfrm>
          <a:noFill/>
          <a:ln w="19050" cap="flat" cmpd="sng">
            <a:solidFill>
              <a:srgbClr val="969696"/>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4511"/>
                                        </p:tgtEl>
                                        <p:attrNameLst>
                                          <p:attrName>style.visibility</p:attrName>
                                        </p:attrNameLst>
                                      </p:cBhvr>
                                      <p:to>
                                        <p:strVal val="visible"/>
                                      </p:to>
                                    </p:set>
                                    <p:anim calcmode="lin" valueType="num">
                                      <p:cBhvr additive="base">
                                        <p:cTn id="7" dur="500" fill="hold"/>
                                        <p:tgtEl>
                                          <p:spTgt spid="4511"/>
                                        </p:tgtEl>
                                        <p:attrNameLst>
                                          <p:attrName>ppt_x</p:attrName>
                                        </p:attrNameLst>
                                      </p:cBhvr>
                                      <p:tavLst>
                                        <p:tav tm="0">
                                          <p:val>
                                            <p:strVal val="0-#ppt_w/2"/>
                                          </p:val>
                                        </p:tav>
                                        <p:tav tm="100000">
                                          <p:val>
                                            <p:strVal val="#ppt_x"/>
                                          </p:val>
                                        </p:tav>
                                      </p:tavLst>
                                    </p:anim>
                                    <p:anim calcmode="lin" valueType="num">
                                      <p:cBhvr additive="base">
                                        <p:cTn id="8" dur="500" fill="hold"/>
                                        <p:tgtEl>
                                          <p:spTgt spid="45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childTnLst>
                                    <p:set>
                                      <p:cBhvr additive="base">
                                        <p:cTn id="11" dur="1" fill="hold">
                                          <p:stCondLst>
                                            <p:cond delay="0"/>
                                          </p:stCondLst>
                                        </p:cTn>
                                        <p:tgtEl>
                                          <p:spTgt spid="4512"/>
                                        </p:tgtEl>
                                        <p:attrNameLst>
                                          <p:attrName>style.visibility</p:attrName>
                                        </p:attrNameLst>
                                      </p:cBhvr>
                                      <p:to>
                                        <p:strVal val="visible"/>
                                      </p:to>
                                    </p:set>
                                    <p:anim calcmode="lin" valueType="num">
                                      <p:cBhvr additive="base">
                                        <p:cTn id="12" dur="500" fill="hold"/>
                                        <p:tgtEl>
                                          <p:spTgt spid="4512"/>
                                        </p:tgtEl>
                                        <p:attrNameLst>
                                          <p:attrName>ppt_x</p:attrName>
                                        </p:attrNameLst>
                                      </p:cBhvr>
                                      <p:tavLst>
                                        <p:tav tm="0">
                                          <p:val>
                                            <p:strVal val="0-#ppt_w/2"/>
                                          </p:val>
                                        </p:tav>
                                        <p:tav tm="100000">
                                          <p:val>
                                            <p:strVal val="#ppt_x"/>
                                          </p:val>
                                        </p:tav>
                                      </p:tavLst>
                                    </p:anim>
                                    <p:anim calcmode="lin" valueType="num">
                                      <p:cBhvr additive="base">
                                        <p:cTn id="13" dur="500" fill="hold"/>
                                        <p:tgtEl>
                                          <p:spTgt spid="45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2" nodeType="afterEffect">
                                  <p:childTnLst>
                                    <p:set>
                                      <p:cBhvr additive="base">
                                        <p:cTn id="16" dur="1" fill="hold">
                                          <p:stCondLst>
                                            <p:cond delay="0"/>
                                          </p:stCondLst>
                                        </p:cTn>
                                        <p:tgtEl>
                                          <p:spTgt spid="4514"/>
                                        </p:tgtEl>
                                        <p:attrNameLst>
                                          <p:attrName>style.visibility</p:attrName>
                                        </p:attrNameLst>
                                      </p:cBhvr>
                                      <p:to>
                                        <p:strVal val="visible"/>
                                      </p:to>
                                    </p:set>
                                    <p:anim calcmode="lin" valueType="num">
                                      <p:cBhvr additive="base">
                                        <p:cTn id="17" dur="500" fill="hold"/>
                                        <p:tgtEl>
                                          <p:spTgt spid="4514"/>
                                        </p:tgtEl>
                                        <p:attrNameLst>
                                          <p:attrName>ppt_x</p:attrName>
                                        </p:attrNameLst>
                                      </p:cBhvr>
                                      <p:tavLst>
                                        <p:tav tm="0">
                                          <p:val>
                                            <p:strVal val="0-#ppt_w/2"/>
                                          </p:val>
                                        </p:tav>
                                        <p:tav tm="100000">
                                          <p:val>
                                            <p:strVal val="#ppt_x"/>
                                          </p:val>
                                        </p:tav>
                                      </p:tavLst>
                                    </p:anim>
                                    <p:anim calcmode="lin" valueType="num">
                                      <p:cBhvr additive="base">
                                        <p:cTn id="18" dur="500" fill="hold"/>
                                        <p:tgtEl>
                                          <p:spTgt spid="45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3" nodeType="afterEffect">
                                  <p:childTnLst>
                                    <p:set>
                                      <p:cBhvr additive="base">
                                        <p:cTn id="21" dur="1" fill="hold">
                                          <p:stCondLst>
                                            <p:cond delay="0"/>
                                          </p:stCondLst>
                                        </p:cTn>
                                        <p:tgtEl>
                                          <p:spTgt spid="4516"/>
                                        </p:tgtEl>
                                        <p:attrNameLst>
                                          <p:attrName>style.visibility</p:attrName>
                                        </p:attrNameLst>
                                      </p:cBhvr>
                                      <p:to>
                                        <p:strVal val="visible"/>
                                      </p:to>
                                    </p:set>
                                    <p:anim calcmode="lin" valueType="num">
                                      <p:cBhvr additive="base">
                                        <p:cTn id="22" dur="500" fill="hold"/>
                                        <p:tgtEl>
                                          <p:spTgt spid="4516"/>
                                        </p:tgtEl>
                                        <p:attrNameLst>
                                          <p:attrName>ppt_x</p:attrName>
                                        </p:attrNameLst>
                                      </p:cBhvr>
                                      <p:tavLst>
                                        <p:tav tm="0">
                                          <p:val>
                                            <p:strVal val="0-#ppt_w/2"/>
                                          </p:val>
                                        </p:tav>
                                        <p:tav tm="100000">
                                          <p:val>
                                            <p:strVal val="#ppt_x"/>
                                          </p:val>
                                        </p:tav>
                                      </p:tavLst>
                                    </p:anim>
                                    <p:anim calcmode="lin" valueType="num">
                                      <p:cBhvr additive="base">
                                        <p:cTn id="23" dur="500" fill="hold"/>
                                        <p:tgtEl>
                                          <p:spTgt spid="451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10" nodeType="clickEffect">
                                  <p:childTnLst>
                                    <p:set>
                                      <p:cBhvr additive="base">
                                        <p:cTn id="27" dur="1" fill="hold">
                                          <p:stCondLst>
                                            <p:cond delay="0"/>
                                          </p:stCondLst>
                                        </p:cTn>
                                        <p:tgtEl>
                                          <p:spTgt spid="4536"/>
                                        </p:tgtEl>
                                        <p:attrNameLst>
                                          <p:attrName>style.visibility</p:attrName>
                                        </p:attrNameLst>
                                      </p:cBhvr>
                                      <p:to>
                                        <p:strVal val="visible"/>
                                      </p:to>
                                    </p:set>
                                    <p:anim calcmode="lin" valueType="num">
                                      <p:cBhvr additive="base">
                                        <p:cTn id="28" dur="500" fill="hold"/>
                                        <p:tgtEl>
                                          <p:spTgt spid="4536"/>
                                        </p:tgtEl>
                                        <p:attrNameLst>
                                          <p:attrName>ppt_x</p:attrName>
                                        </p:attrNameLst>
                                      </p:cBhvr>
                                      <p:tavLst>
                                        <p:tav tm="0">
                                          <p:val>
                                            <p:strVal val="#ppt_x"/>
                                          </p:val>
                                        </p:tav>
                                        <p:tav tm="100000">
                                          <p:val>
                                            <p:strVal val="#ppt_x"/>
                                          </p:val>
                                        </p:tav>
                                      </p:tavLst>
                                    </p:anim>
                                    <p:anim calcmode="lin" valueType="num">
                                      <p:cBhvr additive="base">
                                        <p:cTn id="29" dur="500" fill="hold"/>
                                        <p:tgtEl>
                                          <p:spTgt spid="4536"/>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 presetClass="entr" presetSubtype="1" fill="hold" grpId="11" nodeType="afterEffect">
                                  <p:childTnLst>
                                    <p:set>
                                      <p:cBhvr additive="base">
                                        <p:cTn id="32" dur="1" fill="hold">
                                          <p:stCondLst>
                                            <p:cond delay="0"/>
                                          </p:stCondLst>
                                        </p:cTn>
                                        <p:tgtEl>
                                          <p:spTgt spid="4537"/>
                                        </p:tgtEl>
                                        <p:attrNameLst>
                                          <p:attrName>style.visibility</p:attrName>
                                        </p:attrNameLst>
                                      </p:cBhvr>
                                      <p:to>
                                        <p:strVal val="visible"/>
                                      </p:to>
                                    </p:set>
                                    <p:anim calcmode="lin" valueType="num">
                                      <p:cBhvr additive="base">
                                        <p:cTn id="33" dur="500" fill="hold"/>
                                        <p:tgtEl>
                                          <p:spTgt spid="4537"/>
                                        </p:tgtEl>
                                        <p:attrNameLst>
                                          <p:attrName>ppt_x</p:attrName>
                                        </p:attrNameLst>
                                      </p:cBhvr>
                                      <p:tavLst>
                                        <p:tav tm="0">
                                          <p:val>
                                            <p:strVal val="#ppt_x"/>
                                          </p:val>
                                        </p:tav>
                                        <p:tav tm="100000">
                                          <p:val>
                                            <p:strVal val="#ppt_x"/>
                                          </p:val>
                                        </p:tav>
                                      </p:tavLst>
                                    </p:anim>
                                    <p:anim calcmode="lin" valueType="num">
                                      <p:cBhvr additive="base">
                                        <p:cTn id="34" dur="500" fill="hold"/>
                                        <p:tgtEl>
                                          <p:spTgt spid="4537"/>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2" presetClass="entr" presetSubtype="1" fill="hold" grpId="13" nodeType="afterEffect">
                                  <p:childTnLst>
                                    <p:set>
                                      <p:cBhvr additive="base">
                                        <p:cTn id="37" dur="1" fill="hold">
                                          <p:stCondLst>
                                            <p:cond delay="0"/>
                                          </p:stCondLst>
                                        </p:cTn>
                                        <p:tgtEl>
                                          <p:spTgt spid="4539"/>
                                        </p:tgtEl>
                                        <p:attrNameLst>
                                          <p:attrName>style.visibility</p:attrName>
                                        </p:attrNameLst>
                                      </p:cBhvr>
                                      <p:to>
                                        <p:strVal val="visible"/>
                                      </p:to>
                                    </p:set>
                                    <p:anim calcmode="lin" valueType="num">
                                      <p:cBhvr additive="base">
                                        <p:cTn id="38" dur="500" fill="hold"/>
                                        <p:tgtEl>
                                          <p:spTgt spid="4539"/>
                                        </p:tgtEl>
                                        <p:attrNameLst>
                                          <p:attrName>ppt_x</p:attrName>
                                        </p:attrNameLst>
                                      </p:cBhvr>
                                      <p:tavLst>
                                        <p:tav tm="0">
                                          <p:val>
                                            <p:strVal val="#ppt_x"/>
                                          </p:val>
                                        </p:tav>
                                        <p:tav tm="100000">
                                          <p:val>
                                            <p:strVal val="#ppt_x"/>
                                          </p:val>
                                        </p:tav>
                                      </p:tavLst>
                                    </p:anim>
                                    <p:anim calcmode="lin" valueType="num">
                                      <p:cBhvr additive="base">
                                        <p:cTn id="39" dur="500" fill="hold"/>
                                        <p:tgtEl>
                                          <p:spTgt spid="45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4" nodeType="clickEffect">
                                  <p:childTnLst>
                                    <p:set>
                                      <p:cBhvr additive="base">
                                        <p:cTn id="43" dur="1" fill="hold">
                                          <p:stCondLst>
                                            <p:cond delay="0"/>
                                          </p:stCondLst>
                                        </p:cTn>
                                        <p:tgtEl>
                                          <p:spTgt spid="4518"/>
                                        </p:tgtEl>
                                        <p:attrNameLst>
                                          <p:attrName>style.visibility</p:attrName>
                                        </p:attrNameLst>
                                      </p:cBhvr>
                                      <p:to>
                                        <p:strVal val="visible"/>
                                      </p:to>
                                    </p:set>
                                    <p:anim calcmode="lin" valueType="num">
                                      <p:cBhvr additive="base">
                                        <p:cTn id="44" dur="500" fill="hold"/>
                                        <p:tgtEl>
                                          <p:spTgt spid="4518"/>
                                        </p:tgtEl>
                                        <p:attrNameLst>
                                          <p:attrName>ppt_x</p:attrName>
                                        </p:attrNameLst>
                                      </p:cBhvr>
                                      <p:tavLst>
                                        <p:tav tm="0">
                                          <p:val>
                                            <p:strVal val="0-#ppt_w/2"/>
                                          </p:val>
                                        </p:tav>
                                        <p:tav tm="100000">
                                          <p:val>
                                            <p:strVal val="#ppt_x"/>
                                          </p:val>
                                        </p:tav>
                                      </p:tavLst>
                                    </p:anim>
                                    <p:anim calcmode="lin" valueType="num">
                                      <p:cBhvr additive="base">
                                        <p:cTn id="45" dur="500" fill="hold"/>
                                        <p:tgtEl>
                                          <p:spTgt spid="4518"/>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grpId="5" nodeType="afterEffect">
                                  <p:childTnLst>
                                    <p:set>
                                      <p:cBhvr additive="base">
                                        <p:cTn id="48" dur="1" fill="hold">
                                          <p:stCondLst>
                                            <p:cond delay="0"/>
                                          </p:stCondLst>
                                        </p:cTn>
                                        <p:tgtEl>
                                          <p:spTgt spid="4519"/>
                                        </p:tgtEl>
                                        <p:attrNameLst>
                                          <p:attrName>style.visibility</p:attrName>
                                        </p:attrNameLst>
                                      </p:cBhvr>
                                      <p:to>
                                        <p:strVal val="visible"/>
                                      </p:to>
                                    </p:set>
                                    <p:anim calcmode="lin" valueType="num">
                                      <p:cBhvr additive="base">
                                        <p:cTn id="49" dur="500" fill="hold"/>
                                        <p:tgtEl>
                                          <p:spTgt spid="4519"/>
                                        </p:tgtEl>
                                        <p:attrNameLst>
                                          <p:attrName>ppt_x</p:attrName>
                                        </p:attrNameLst>
                                      </p:cBhvr>
                                      <p:tavLst>
                                        <p:tav tm="0">
                                          <p:val>
                                            <p:strVal val="0-#ppt_w/2"/>
                                          </p:val>
                                        </p:tav>
                                        <p:tav tm="100000">
                                          <p:val>
                                            <p:strVal val="#ppt_x"/>
                                          </p:val>
                                        </p:tav>
                                      </p:tavLst>
                                    </p:anim>
                                    <p:anim calcmode="lin" valueType="num">
                                      <p:cBhvr additive="base">
                                        <p:cTn id="50" dur="500" fill="hold"/>
                                        <p:tgtEl>
                                          <p:spTgt spid="45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12" nodeType="clickEffect">
                                  <p:childTnLst>
                                    <p:set>
                                      <p:cBhvr additive="base">
                                        <p:cTn id="54" dur="1" fill="hold">
                                          <p:stCondLst>
                                            <p:cond delay="0"/>
                                          </p:stCondLst>
                                        </p:cTn>
                                        <p:tgtEl>
                                          <p:spTgt spid="4538"/>
                                        </p:tgtEl>
                                        <p:attrNameLst>
                                          <p:attrName>style.visibility</p:attrName>
                                        </p:attrNameLst>
                                      </p:cBhvr>
                                      <p:to>
                                        <p:strVal val="visible"/>
                                      </p:to>
                                    </p:set>
                                    <p:anim calcmode="lin" valueType="num">
                                      <p:cBhvr additive="base">
                                        <p:cTn id="55" dur="500" fill="hold"/>
                                        <p:tgtEl>
                                          <p:spTgt spid="4538"/>
                                        </p:tgtEl>
                                        <p:attrNameLst>
                                          <p:attrName>ppt_x</p:attrName>
                                        </p:attrNameLst>
                                      </p:cBhvr>
                                      <p:tavLst>
                                        <p:tav tm="0">
                                          <p:val>
                                            <p:strVal val="#ppt_x"/>
                                          </p:val>
                                        </p:tav>
                                        <p:tav tm="100000">
                                          <p:val>
                                            <p:strVal val="#ppt_x"/>
                                          </p:val>
                                        </p:tav>
                                      </p:tavLst>
                                    </p:anim>
                                    <p:anim calcmode="lin" valueType="num">
                                      <p:cBhvr additive="base">
                                        <p:cTn id="56" dur="500" fill="hold"/>
                                        <p:tgtEl>
                                          <p:spTgt spid="4538"/>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6" nodeType="clickEffect">
                                  <p:childTnLst>
                                    <p:set>
                                      <p:cBhvr additive="base">
                                        <p:cTn id="60" dur="1" fill="hold">
                                          <p:stCondLst>
                                            <p:cond delay="0"/>
                                          </p:stCondLst>
                                        </p:cTn>
                                        <p:tgtEl>
                                          <p:spTgt spid="4524"/>
                                        </p:tgtEl>
                                        <p:attrNameLst>
                                          <p:attrName>style.visibility</p:attrName>
                                        </p:attrNameLst>
                                      </p:cBhvr>
                                      <p:to>
                                        <p:strVal val="visible"/>
                                      </p:to>
                                    </p:set>
                                    <p:animEffect transition="in" filter="blinds(horizontal)">
                                      <p:cBhvr additive="base">
                                        <p:cTn id="61" dur="500"/>
                                        <p:tgtEl>
                                          <p:spTgt spid="4524"/>
                                        </p:tgtEl>
                                      </p:cBhvr>
                                    </p:animEffect>
                                  </p:childTnLst>
                                </p:cTn>
                              </p:par>
                            </p:childTnLst>
                          </p:cTn>
                        </p:par>
                        <p:par>
                          <p:cTn id="62" fill="hold">
                            <p:stCondLst>
                              <p:cond delay="500"/>
                            </p:stCondLst>
                            <p:childTnLst>
                              <p:par>
                                <p:cTn id="63" presetID="3" presetClass="entr" presetSubtype="10" fill="hold" grpId="7" nodeType="afterEffect">
                                  <p:childTnLst>
                                    <p:set>
                                      <p:cBhvr additive="base">
                                        <p:cTn id="64" dur="1" fill="hold">
                                          <p:stCondLst>
                                            <p:cond delay="0"/>
                                          </p:stCondLst>
                                        </p:cTn>
                                        <p:tgtEl>
                                          <p:spTgt spid="4525"/>
                                        </p:tgtEl>
                                        <p:attrNameLst>
                                          <p:attrName>style.visibility</p:attrName>
                                        </p:attrNameLst>
                                      </p:cBhvr>
                                      <p:to>
                                        <p:strVal val="visible"/>
                                      </p:to>
                                    </p:set>
                                    <p:animEffect transition="in" filter="blinds(horizontal)">
                                      <p:cBhvr additive="base">
                                        <p:cTn id="65" dur="500"/>
                                        <p:tgtEl>
                                          <p:spTgt spid="4525"/>
                                        </p:tgtEl>
                                      </p:cBhvr>
                                    </p:animEffect>
                                  </p:childTnLst>
                                </p:cTn>
                              </p:par>
                            </p:childTnLst>
                          </p:cTn>
                        </p:par>
                        <p:par>
                          <p:cTn id="66" fill="hold">
                            <p:stCondLst>
                              <p:cond delay="1000"/>
                            </p:stCondLst>
                            <p:childTnLst>
                              <p:par>
                                <p:cTn id="67" presetID="3" presetClass="entr" presetSubtype="10" fill="hold" grpId="8" nodeType="afterEffect">
                                  <p:childTnLst>
                                    <p:set>
                                      <p:cBhvr additive="base">
                                        <p:cTn id="68" dur="1" fill="hold">
                                          <p:stCondLst>
                                            <p:cond delay="0"/>
                                          </p:stCondLst>
                                        </p:cTn>
                                        <p:tgtEl>
                                          <p:spTgt spid="4526"/>
                                        </p:tgtEl>
                                        <p:attrNameLst>
                                          <p:attrName>style.visibility</p:attrName>
                                        </p:attrNameLst>
                                      </p:cBhvr>
                                      <p:to>
                                        <p:strVal val="visible"/>
                                      </p:to>
                                    </p:set>
                                    <p:animEffect transition="in" filter="blinds(horizontal)">
                                      <p:cBhvr additive="base">
                                        <p:cTn id="69" dur="500"/>
                                        <p:tgtEl>
                                          <p:spTgt spid="452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grpId="14" nodeType="clickEffect">
                                  <p:childTnLst>
                                    <p:set>
                                      <p:cBhvr additive="base">
                                        <p:cTn id="73" dur="1" fill="hold">
                                          <p:stCondLst>
                                            <p:cond delay="0"/>
                                          </p:stCondLst>
                                        </p:cTn>
                                        <p:tgtEl>
                                          <p:spTgt spid="4540"/>
                                        </p:tgtEl>
                                        <p:attrNameLst>
                                          <p:attrName>style.visibility</p:attrName>
                                        </p:attrNameLst>
                                      </p:cBhvr>
                                      <p:to>
                                        <p:strVal val="visible"/>
                                      </p:to>
                                    </p:set>
                                    <p:anim calcmode="lin" valueType="num">
                                      <p:cBhvr additive="base">
                                        <p:cTn id="74" dur="500" fill="hold"/>
                                        <p:tgtEl>
                                          <p:spTgt spid="4540"/>
                                        </p:tgtEl>
                                        <p:attrNameLst>
                                          <p:attrName>ppt_x</p:attrName>
                                        </p:attrNameLst>
                                      </p:cBhvr>
                                      <p:tavLst>
                                        <p:tav tm="0">
                                          <p:val>
                                            <p:strVal val="#ppt_x"/>
                                          </p:val>
                                        </p:tav>
                                        <p:tav tm="100000">
                                          <p:val>
                                            <p:strVal val="#ppt_x"/>
                                          </p:val>
                                        </p:tav>
                                      </p:tavLst>
                                    </p:anim>
                                    <p:anim calcmode="lin" valueType="num">
                                      <p:cBhvr additive="base">
                                        <p:cTn id="75" dur="500" fill="hold"/>
                                        <p:tgtEl>
                                          <p:spTgt spid="4540"/>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1" fill="hold" grpId="15" nodeType="clickEffect">
                                  <p:childTnLst>
                                    <p:set>
                                      <p:cBhvr additive="base">
                                        <p:cTn id="79" dur="1" fill="hold">
                                          <p:stCondLst>
                                            <p:cond delay="0"/>
                                          </p:stCondLst>
                                        </p:cTn>
                                        <p:tgtEl>
                                          <p:spTgt spid="4541"/>
                                        </p:tgtEl>
                                        <p:attrNameLst>
                                          <p:attrName>style.visibility</p:attrName>
                                        </p:attrNameLst>
                                      </p:cBhvr>
                                      <p:to>
                                        <p:strVal val="visible"/>
                                      </p:to>
                                    </p:set>
                                    <p:anim calcmode="lin" valueType="num">
                                      <p:cBhvr additive="base">
                                        <p:cTn id="80" dur="500" fill="hold"/>
                                        <p:tgtEl>
                                          <p:spTgt spid="4541"/>
                                        </p:tgtEl>
                                        <p:attrNameLst>
                                          <p:attrName>ppt_x</p:attrName>
                                        </p:attrNameLst>
                                      </p:cBhvr>
                                      <p:tavLst>
                                        <p:tav tm="0">
                                          <p:val>
                                            <p:strVal val="#ppt_x"/>
                                          </p:val>
                                        </p:tav>
                                        <p:tav tm="100000">
                                          <p:val>
                                            <p:strVal val="#ppt_x"/>
                                          </p:val>
                                        </p:tav>
                                      </p:tavLst>
                                    </p:anim>
                                    <p:anim calcmode="lin" valueType="num">
                                      <p:cBhvr additive="base">
                                        <p:cTn id="81" dur="500" fill="hold"/>
                                        <p:tgtEl>
                                          <p:spTgt spid="4541"/>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17" nodeType="clickEffect">
                                  <p:childTnLst>
                                    <p:set>
                                      <p:cBhvr additive="base">
                                        <p:cTn id="85" dur="1" fill="hold">
                                          <p:stCondLst>
                                            <p:cond delay="0"/>
                                          </p:stCondLst>
                                        </p:cTn>
                                        <p:tgtEl>
                                          <p:spTgt spid="4545"/>
                                        </p:tgtEl>
                                        <p:attrNameLst>
                                          <p:attrName>style.visibility</p:attrName>
                                        </p:attrNameLst>
                                      </p:cBhvr>
                                      <p:to>
                                        <p:strVal val="visible"/>
                                      </p:to>
                                    </p:set>
                                    <p:animEffect transition="in" filter="blinds(horizontal)">
                                      <p:cBhvr additive="base">
                                        <p:cTn id="86" dur="500"/>
                                        <p:tgtEl>
                                          <p:spTgt spid="4545"/>
                                        </p:tgtEl>
                                      </p:cBhvr>
                                    </p:animEffect>
                                  </p:childTnLst>
                                </p:cTn>
                              </p:par>
                            </p:childTnLst>
                          </p:cTn>
                        </p:par>
                        <p:par>
                          <p:cTn id="87" fill="hold">
                            <p:stCondLst>
                              <p:cond delay="500"/>
                            </p:stCondLst>
                            <p:childTnLst>
                              <p:par>
                                <p:cTn id="88" presetID="3" presetClass="entr" presetSubtype="10" fill="hold" grpId="16" nodeType="afterEffect">
                                  <p:childTnLst>
                                    <p:set>
                                      <p:cBhvr additive="base">
                                        <p:cTn id="89" dur="1" fill="hold">
                                          <p:stCondLst>
                                            <p:cond delay="0"/>
                                          </p:stCondLst>
                                        </p:cTn>
                                        <p:tgtEl>
                                          <p:spTgt spid="4544"/>
                                        </p:tgtEl>
                                        <p:attrNameLst>
                                          <p:attrName>style.visibility</p:attrName>
                                        </p:attrNameLst>
                                      </p:cBhvr>
                                      <p:to>
                                        <p:strVal val="visible"/>
                                      </p:to>
                                    </p:set>
                                    <p:animEffect transition="in" filter="blinds(horizontal)">
                                      <p:cBhvr additive="base">
                                        <p:cTn id="90" dur="500"/>
                                        <p:tgtEl>
                                          <p:spTgt spid="4544"/>
                                        </p:tgtEl>
                                      </p:cBhvr>
                                    </p:animEffect>
                                  </p:childTnLst>
                                </p:cTn>
                              </p:par>
                            </p:childTnLst>
                          </p:cTn>
                        </p:par>
                        <p:par>
                          <p:cTn id="91" fill="hold">
                            <p:stCondLst>
                              <p:cond delay="1000"/>
                            </p:stCondLst>
                            <p:childTnLst>
                              <p:par>
                                <p:cTn id="92" presetID="3" presetClass="entr" presetSubtype="10" fill="hold" grpId="18" nodeType="afterEffect">
                                  <p:childTnLst>
                                    <p:set>
                                      <p:cBhvr additive="base">
                                        <p:cTn id="93" dur="1" fill="hold">
                                          <p:stCondLst>
                                            <p:cond delay="0"/>
                                          </p:stCondLst>
                                        </p:cTn>
                                        <p:tgtEl>
                                          <p:spTgt spid="4546"/>
                                        </p:tgtEl>
                                        <p:attrNameLst>
                                          <p:attrName>style.visibility</p:attrName>
                                        </p:attrNameLst>
                                      </p:cBhvr>
                                      <p:to>
                                        <p:strVal val="visible"/>
                                      </p:to>
                                    </p:set>
                                    <p:animEffect transition="in" filter="blinds(horizontal)">
                                      <p:cBhvr additive="base">
                                        <p:cTn id="94" dur="500"/>
                                        <p:tgtEl>
                                          <p:spTgt spid="4546"/>
                                        </p:tgtEl>
                                      </p:cBhvr>
                                    </p:animEffect>
                                  </p:childTnLst>
                                </p:cTn>
                              </p:par>
                            </p:childTnLst>
                          </p:cTn>
                        </p:par>
                        <p:par>
                          <p:cTn id="95" fill="hold">
                            <p:stCondLst>
                              <p:cond delay="1500"/>
                            </p:stCondLst>
                            <p:childTnLst>
                              <p:par>
                                <p:cTn id="96" presetID="3" presetClass="entr" presetSubtype="10" fill="hold" grpId="19" nodeType="afterEffect">
                                  <p:childTnLst>
                                    <p:set>
                                      <p:cBhvr additive="base">
                                        <p:cTn id="97" dur="1" fill="hold">
                                          <p:stCondLst>
                                            <p:cond delay="0"/>
                                          </p:stCondLst>
                                        </p:cTn>
                                        <p:tgtEl>
                                          <p:spTgt spid="4547"/>
                                        </p:tgtEl>
                                        <p:attrNameLst>
                                          <p:attrName>style.visibility</p:attrName>
                                        </p:attrNameLst>
                                      </p:cBhvr>
                                      <p:to>
                                        <p:strVal val="visible"/>
                                      </p:to>
                                    </p:set>
                                    <p:animEffect transition="in" filter="blinds(horizontal)">
                                      <p:cBhvr additive="base">
                                        <p:cTn id="98" dur="500"/>
                                        <p:tgtEl>
                                          <p:spTgt spid="4547"/>
                                        </p:tgtEl>
                                      </p:cBhvr>
                                    </p:animEffect>
                                  </p:childTnLst>
                                </p:cTn>
                              </p:par>
                            </p:childTnLst>
                          </p:cTn>
                        </p:par>
                        <p:par>
                          <p:cTn id="99" fill="hold">
                            <p:stCondLst>
                              <p:cond delay="2000"/>
                            </p:stCondLst>
                            <p:childTnLst>
                              <p:par>
                                <p:cTn id="100" presetID="3" presetClass="entr" presetSubtype="10" fill="hold" nodeType="afterEffect">
                                  <p:childTnLst>
                                    <p:set>
                                      <p:cBhvr additive="base">
                                        <p:cTn id="101" dur="1" fill="hold">
                                          <p:stCondLst>
                                            <p:cond delay="0"/>
                                          </p:stCondLst>
                                        </p:cTn>
                                        <p:tgtEl>
                                          <p:spTgt spid="4568"/>
                                        </p:tgtEl>
                                        <p:attrNameLst>
                                          <p:attrName>style.visibility</p:attrName>
                                        </p:attrNameLst>
                                      </p:cBhvr>
                                      <p:to>
                                        <p:strVal val="visible"/>
                                      </p:to>
                                    </p:set>
                                    <p:animEffect transition="in" filter="blinds(horizontal)">
                                      <p:cBhvr additive="base">
                                        <p:cTn id="102" dur="500"/>
                                        <p:tgtEl>
                                          <p:spTgt spid="456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24" nodeType="clickEffect">
                                  <p:childTnLst>
                                    <p:set>
                                      <p:cBhvr additive="base">
                                        <p:cTn id="106" dur="1" fill="hold">
                                          <p:stCondLst>
                                            <p:cond delay="0"/>
                                          </p:stCondLst>
                                        </p:cTn>
                                        <p:tgtEl>
                                          <p:spTgt spid="4556"/>
                                        </p:tgtEl>
                                        <p:attrNameLst>
                                          <p:attrName>style.visibility</p:attrName>
                                        </p:attrNameLst>
                                      </p:cBhvr>
                                      <p:to>
                                        <p:strVal val="visible"/>
                                      </p:to>
                                    </p:set>
                                    <p:animEffect transition="in" filter="blinds(horizontal)">
                                      <p:cBhvr additive="base">
                                        <p:cTn id="107" dur="500"/>
                                        <p:tgtEl>
                                          <p:spTgt spid="455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20" nodeType="clickEffect">
                                  <p:childTnLst>
                                    <p:set>
                                      <p:cBhvr additive="base">
                                        <p:cTn id="111" dur="1" fill="hold">
                                          <p:stCondLst>
                                            <p:cond delay="0"/>
                                          </p:stCondLst>
                                        </p:cTn>
                                        <p:tgtEl>
                                          <p:spTgt spid="4548"/>
                                        </p:tgtEl>
                                        <p:attrNameLst>
                                          <p:attrName>style.visibility</p:attrName>
                                        </p:attrNameLst>
                                      </p:cBhvr>
                                      <p:to>
                                        <p:strVal val="visible"/>
                                      </p:to>
                                    </p:set>
                                    <p:animEffect transition="in" filter="blinds(horizontal)">
                                      <p:cBhvr additive="base">
                                        <p:cTn id="112" dur="500"/>
                                        <p:tgtEl>
                                          <p:spTgt spid="4548"/>
                                        </p:tgtEl>
                                      </p:cBhvr>
                                    </p:animEffect>
                                  </p:childTnLst>
                                </p:cTn>
                              </p:par>
                            </p:childTnLst>
                          </p:cTn>
                        </p:par>
                        <p:par>
                          <p:cTn id="113" fill="hold">
                            <p:stCondLst>
                              <p:cond delay="500"/>
                            </p:stCondLst>
                            <p:childTnLst>
                              <p:par>
                                <p:cTn id="114" presetID="3" presetClass="entr" presetSubtype="10" fill="hold" grpId="21" nodeType="afterEffect">
                                  <p:childTnLst>
                                    <p:set>
                                      <p:cBhvr additive="base">
                                        <p:cTn id="115" dur="1" fill="hold">
                                          <p:stCondLst>
                                            <p:cond delay="0"/>
                                          </p:stCondLst>
                                        </p:cTn>
                                        <p:tgtEl>
                                          <p:spTgt spid="4549"/>
                                        </p:tgtEl>
                                        <p:attrNameLst>
                                          <p:attrName>style.visibility</p:attrName>
                                        </p:attrNameLst>
                                      </p:cBhvr>
                                      <p:to>
                                        <p:strVal val="visible"/>
                                      </p:to>
                                    </p:set>
                                    <p:animEffect transition="in" filter="blinds(horizontal)">
                                      <p:cBhvr additive="base">
                                        <p:cTn id="116" dur="500"/>
                                        <p:tgtEl>
                                          <p:spTgt spid="4549"/>
                                        </p:tgtEl>
                                      </p:cBhvr>
                                    </p:animEffect>
                                  </p:childTnLst>
                                </p:cTn>
                              </p:par>
                            </p:childTnLst>
                          </p:cTn>
                        </p:par>
                        <p:par>
                          <p:cTn id="117" fill="hold">
                            <p:stCondLst>
                              <p:cond delay="1000"/>
                            </p:stCondLst>
                            <p:childTnLst>
                              <p:par>
                                <p:cTn id="118" presetID="3" presetClass="entr" presetSubtype="10" fill="hold" grpId="26" nodeType="afterEffect">
                                  <p:childTnLst>
                                    <p:set>
                                      <p:cBhvr additive="base">
                                        <p:cTn id="119" dur="1" fill="hold">
                                          <p:stCondLst>
                                            <p:cond delay="0"/>
                                          </p:stCondLst>
                                        </p:cTn>
                                        <p:tgtEl>
                                          <p:spTgt spid="4558"/>
                                        </p:tgtEl>
                                        <p:attrNameLst>
                                          <p:attrName>style.visibility</p:attrName>
                                        </p:attrNameLst>
                                      </p:cBhvr>
                                      <p:to>
                                        <p:strVal val="visible"/>
                                      </p:to>
                                    </p:set>
                                    <p:animEffect transition="in" filter="blinds(horizontal)">
                                      <p:cBhvr additive="base">
                                        <p:cTn id="120" dur="500"/>
                                        <p:tgtEl>
                                          <p:spTgt spid="4558"/>
                                        </p:tgtEl>
                                      </p:cBhvr>
                                    </p:animEffect>
                                  </p:childTnLst>
                                </p:cTn>
                              </p:par>
                            </p:childTnLst>
                          </p:cTn>
                        </p:par>
                        <p:par>
                          <p:cTn id="121" fill="hold">
                            <p:stCondLst>
                              <p:cond delay="1500"/>
                            </p:stCondLst>
                            <p:childTnLst>
                              <p:par>
                                <p:cTn id="122" presetID="3" presetClass="entr" presetSubtype="10" fill="hold" grpId="25" nodeType="afterEffect">
                                  <p:childTnLst>
                                    <p:set>
                                      <p:cBhvr additive="base">
                                        <p:cTn id="123" dur="1" fill="hold">
                                          <p:stCondLst>
                                            <p:cond delay="0"/>
                                          </p:stCondLst>
                                        </p:cTn>
                                        <p:tgtEl>
                                          <p:spTgt spid="4557"/>
                                        </p:tgtEl>
                                        <p:attrNameLst>
                                          <p:attrName>style.visibility</p:attrName>
                                        </p:attrNameLst>
                                      </p:cBhvr>
                                      <p:to>
                                        <p:strVal val="visible"/>
                                      </p:to>
                                    </p:set>
                                    <p:animEffect transition="in" filter="blinds(horizontal)">
                                      <p:cBhvr additive="base">
                                        <p:cTn id="124" dur="500"/>
                                        <p:tgtEl>
                                          <p:spTgt spid="4557"/>
                                        </p:tgtEl>
                                      </p:cBhvr>
                                    </p:animEffect>
                                  </p:childTnLst>
                                </p:cTn>
                              </p:par>
                            </p:childTnLst>
                          </p:cTn>
                        </p:par>
                        <p:par>
                          <p:cTn id="125" fill="hold">
                            <p:stCondLst>
                              <p:cond delay="2000"/>
                            </p:stCondLst>
                            <p:childTnLst>
                              <p:par>
                                <p:cTn id="126" presetID="2" presetClass="entr" presetSubtype="1" fill="hold" grpId="27" nodeType="afterEffect">
                                  <p:childTnLst>
                                    <p:set>
                                      <p:cBhvr additive="base">
                                        <p:cTn id="127" dur="1" fill="hold">
                                          <p:stCondLst>
                                            <p:cond delay="0"/>
                                          </p:stCondLst>
                                        </p:cTn>
                                        <p:tgtEl>
                                          <p:spTgt spid="4566"/>
                                        </p:tgtEl>
                                        <p:attrNameLst>
                                          <p:attrName>style.visibility</p:attrName>
                                        </p:attrNameLst>
                                      </p:cBhvr>
                                      <p:to>
                                        <p:strVal val="visible"/>
                                      </p:to>
                                    </p:set>
                                    <p:anim calcmode="lin" valueType="num">
                                      <p:cBhvr additive="base">
                                        <p:cTn id="128" dur="500" fill="hold"/>
                                        <p:tgtEl>
                                          <p:spTgt spid="4566"/>
                                        </p:tgtEl>
                                        <p:attrNameLst>
                                          <p:attrName>ppt_x</p:attrName>
                                        </p:attrNameLst>
                                      </p:cBhvr>
                                      <p:tavLst>
                                        <p:tav tm="0">
                                          <p:val>
                                            <p:strVal val="#ppt_x"/>
                                          </p:val>
                                        </p:tav>
                                        <p:tav tm="100000">
                                          <p:val>
                                            <p:strVal val="#ppt_x"/>
                                          </p:val>
                                        </p:tav>
                                      </p:tavLst>
                                    </p:anim>
                                    <p:anim calcmode="lin" valueType="num">
                                      <p:cBhvr additive="base">
                                        <p:cTn id="129" dur="500" fill="hold"/>
                                        <p:tgtEl>
                                          <p:spTgt spid="4566"/>
                                        </p:tgtEl>
                                        <p:attrNameLst>
                                          <p:attrName>ppt_y</p:attrName>
                                        </p:attrNameLst>
                                      </p:cBhvr>
                                      <p:tavLst>
                                        <p:tav tm="0">
                                          <p:val>
                                            <p:strVal val="0-#ppt_h/2"/>
                                          </p:val>
                                        </p:tav>
                                        <p:tav tm="100000">
                                          <p:val>
                                            <p:strVal val="#ppt_y"/>
                                          </p:val>
                                        </p:tav>
                                      </p:tavLst>
                                    </p:anim>
                                  </p:childTnLst>
                                </p:cTn>
                              </p:par>
                            </p:childTnLst>
                          </p:cTn>
                        </p:par>
                        <p:par>
                          <p:cTn id="130" fill="hold">
                            <p:stCondLst>
                              <p:cond delay="2500"/>
                            </p:stCondLst>
                            <p:childTnLst>
                              <p:par>
                                <p:cTn id="131" presetID="2" presetClass="entr" presetSubtype="1" fill="hold" grpId="28" nodeType="afterEffect">
                                  <p:childTnLst>
                                    <p:set>
                                      <p:cBhvr additive="base">
                                        <p:cTn id="132" dur="1" fill="hold">
                                          <p:stCondLst>
                                            <p:cond delay="0"/>
                                          </p:stCondLst>
                                        </p:cTn>
                                        <p:tgtEl>
                                          <p:spTgt spid="4567"/>
                                        </p:tgtEl>
                                        <p:attrNameLst>
                                          <p:attrName>style.visibility</p:attrName>
                                        </p:attrNameLst>
                                      </p:cBhvr>
                                      <p:to>
                                        <p:strVal val="visible"/>
                                      </p:to>
                                    </p:set>
                                    <p:anim calcmode="lin" valueType="num">
                                      <p:cBhvr additive="base">
                                        <p:cTn id="133" dur="500" fill="hold"/>
                                        <p:tgtEl>
                                          <p:spTgt spid="4567"/>
                                        </p:tgtEl>
                                        <p:attrNameLst>
                                          <p:attrName>ppt_x</p:attrName>
                                        </p:attrNameLst>
                                      </p:cBhvr>
                                      <p:tavLst>
                                        <p:tav tm="0">
                                          <p:val>
                                            <p:strVal val="#ppt_x"/>
                                          </p:val>
                                        </p:tav>
                                        <p:tav tm="100000">
                                          <p:val>
                                            <p:strVal val="#ppt_x"/>
                                          </p:val>
                                        </p:tav>
                                      </p:tavLst>
                                    </p:anim>
                                    <p:anim calcmode="lin" valueType="num">
                                      <p:cBhvr additive="base">
                                        <p:cTn id="134" dur="500" fill="hold"/>
                                        <p:tgtEl>
                                          <p:spTgt spid="4567"/>
                                        </p:tgtEl>
                                        <p:attrNameLst>
                                          <p:attrName>ppt_y</p:attrName>
                                        </p:attrNameLst>
                                      </p:cBhvr>
                                      <p:tavLst>
                                        <p:tav tm="0">
                                          <p:val>
                                            <p:strVal val="0-#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6" presetClass="entr" presetSubtype="42" fill="hold" grpId="9" nodeType="clickEffect">
                                  <p:childTnLst>
                                    <p:set>
                                      <p:cBhvr additive="base">
                                        <p:cTn id="138" dur="1" fill="hold">
                                          <p:stCondLst>
                                            <p:cond delay="0"/>
                                          </p:stCondLst>
                                        </p:cTn>
                                        <p:tgtEl>
                                          <p:spTgt spid="4534"/>
                                        </p:tgtEl>
                                        <p:attrNameLst>
                                          <p:attrName>style.visibility</p:attrName>
                                        </p:attrNameLst>
                                      </p:cBhvr>
                                      <p:to>
                                        <p:strVal val="visible"/>
                                      </p:to>
                                    </p:set>
                                    <p:animEffect transition="in" filter="barn(outHorizontal)">
                                      <p:cBhvr additive="base">
                                        <p:cTn id="139" dur="500"/>
                                        <p:tgtEl>
                                          <p:spTgt spid="4534"/>
                                        </p:tgtEl>
                                      </p:cBhvr>
                                    </p:animEffect>
                                  </p:childTnLst>
                                </p:cTn>
                              </p:par>
                            </p:childTnLst>
                          </p:cTn>
                        </p:par>
                        <p:par>
                          <p:cTn id="140" fill="hold">
                            <p:stCondLst>
                              <p:cond delay="500"/>
                            </p:stCondLst>
                            <p:childTnLst>
                              <p:par>
                                <p:cTn id="141" presetID="16" presetClass="entr" presetSubtype="42" fill="hold" grpId="22" nodeType="afterEffect">
                                  <p:childTnLst>
                                    <p:set>
                                      <p:cBhvr additive="base">
                                        <p:cTn id="142" dur="1" fill="hold">
                                          <p:stCondLst>
                                            <p:cond delay="0"/>
                                          </p:stCondLst>
                                        </p:cTn>
                                        <p:tgtEl>
                                          <p:spTgt spid="4554"/>
                                        </p:tgtEl>
                                        <p:attrNameLst>
                                          <p:attrName>style.visibility</p:attrName>
                                        </p:attrNameLst>
                                      </p:cBhvr>
                                      <p:to>
                                        <p:strVal val="visible"/>
                                      </p:to>
                                    </p:set>
                                    <p:animEffect transition="in" filter="barn(outHorizontal)">
                                      <p:cBhvr additive="base">
                                        <p:cTn id="143" dur="500"/>
                                        <p:tgtEl>
                                          <p:spTgt spid="4554"/>
                                        </p:tgtEl>
                                      </p:cBhvr>
                                    </p:animEffect>
                                  </p:childTnLst>
                                </p:cTn>
                              </p:par>
                            </p:childTnLst>
                          </p:cTn>
                        </p:par>
                        <p:par>
                          <p:cTn id="144" fill="hold">
                            <p:stCondLst>
                              <p:cond delay="1000"/>
                            </p:stCondLst>
                            <p:childTnLst>
                              <p:par>
                                <p:cTn id="145" presetID="2" presetClass="entr" presetSubtype="8" fill="hold" grpId="23" nodeType="afterEffect">
                                  <p:childTnLst>
                                    <p:set>
                                      <p:cBhvr additive="base">
                                        <p:cTn id="146" dur="1" fill="hold">
                                          <p:stCondLst>
                                            <p:cond delay="0"/>
                                          </p:stCondLst>
                                        </p:cTn>
                                        <p:tgtEl>
                                          <p:spTgt spid="4555"/>
                                        </p:tgtEl>
                                        <p:attrNameLst>
                                          <p:attrName>style.visibility</p:attrName>
                                        </p:attrNameLst>
                                      </p:cBhvr>
                                      <p:to>
                                        <p:strVal val="visible"/>
                                      </p:to>
                                    </p:set>
                                    <p:anim calcmode="lin" valueType="num">
                                      <p:cBhvr additive="base">
                                        <p:cTn id="147" dur="500" fill="hold"/>
                                        <p:tgtEl>
                                          <p:spTgt spid="4555"/>
                                        </p:tgtEl>
                                        <p:attrNameLst>
                                          <p:attrName>ppt_x</p:attrName>
                                        </p:attrNameLst>
                                      </p:cBhvr>
                                      <p:tavLst>
                                        <p:tav tm="0">
                                          <p:val>
                                            <p:strVal val="0-#ppt_w/2"/>
                                          </p:val>
                                        </p:tav>
                                        <p:tav tm="100000">
                                          <p:val>
                                            <p:strVal val="#ppt_x"/>
                                          </p:val>
                                        </p:tav>
                                      </p:tavLst>
                                    </p:anim>
                                    <p:anim calcmode="lin" valueType="num">
                                      <p:cBhvr additive="base">
                                        <p:cTn id="148" dur="500" fill="hold"/>
                                        <p:tgtEl>
                                          <p:spTgt spid="4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 grpId="0" animBg="1"/>
      <p:bldP spid="4512" grpId="1" animBg="1"/>
      <p:bldP spid="4514" grpId="2" animBg="1"/>
      <p:bldP spid="4516" grpId="3" animBg="1"/>
      <p:bldP spid="4518" grpId="4" animBg="1"/>
      <p:bldP spid="4519" grpId="5" animBg="1"/>
      <p:bldP spid="4524" grpId="6" animBg="1"/>
      <p:bldP spid="4525" grpId="7" animBg="1"/>
      <p:bldP spid="4526" grpId="8" animBg="1"/>
      <p:bldP spid="4534" grpId="9" animBg="1"/>
      <p:bldP spid="4536" grpId="10" animBg="1"/>
      <p:bldP spid="4537" grpId="11" animBg="1"/>
      <p:bldP spid="4538" grpId="12" animBg="1"/>
      <p:bldP spid="4539" grpId="13" animBg="1"/>
      <p:bldP spid="4540" grpId="14" animBg="1"/>
      <p:bldP spid="4541" grpId="15" animBg="1"/>
      <p:bldP spid="4544" grpId="16" animBg="1"/>
      <p:bldP spid="4545" grpId="17" animBg="1"/>
      <p:bldP spid="4546" grpId="18" animBg="1"/>
      <p:bldP spid="4547" grpId="19" animBg="1"/>
      <p:bldP spid="4548" grpId="20" animBg="1"/>
      <p:bldP spid="4549" grpId="21" animBg="1"/>
      <p:bldP spid="4554" grpId="22" animBg="1"/>
      <p:bldP spid="4555" grpId="23" animBg="1"/>
      <p:bldP spid="4556" grpId="24" animBg="1"/>
      <p:bldP spid="4557" grpId="25" animBg="1"/>
      <p:bldP spid="4558" grpId="26" animBg="1"/>
      <p:bldP spid="4566" grpId="27" animBg="1"/>
      <p:bldP spid="4567" grpId="28"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71" name="矩形 4570"/>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572" name="矩形 457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573" name="矩形 4572"/>
          <p:cNvSpPr/>
          <p:nvPr/>
        </p:nvSpPr>
        <p:spPr>
          <a:xfrm>
            <a:off x="304800" y="838200"/>
            <a:ext cx="1905000" cy="381000"/>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endParaRPr lang="zh-CN" altLang="en-US" sz="1600" u="sng">
              <a:latin typeface="Arial" panose="020B0604020202020204" pitchFamily="34" charset="0"/>
              <a:ea typeface="黑体" panose="02010609060101010101" charset="-122"/>
            </a:endParaRPr>
          </a:p>
        </p:txBody>
      </p:sp>
      <p:sp>
        <p:nvSpPr>
          <p:cNvPr id="4574" name="矩形 4573"/>
          <p:cNvSpPr/>
          <p:nvPr/>
        </p:nvSpPr>
        <p:spPr>
          <a:xfrm>
            <a:off x="2286000" y="2286000"/>
            <a:ext cx="1219200" cy="885825"/>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只有小刘能回答新型发动机的</a:t>
            </a:r>
            <a:r>
              <a:rPr lang="en-US" altLang="zh-CN" sz="1200">
                <a:latin typeface="Arial" panose="020B0604020202020204" pitchFamily="34" charset="0"/>
              </a:rPr>
              <a:t>XX</a:t>
            </a:r>
            <a:r>
              <a:rPr lang="zh-CN" altLang="en-US" sz="1200">
                <a:latin typeface="Arial" panose="020B0604020202020204" pitchFamily="34" charset="0"/>
              </a:rPr>
              <a:t>部件如何更换</a:t>
            </a:r>
            <a:endParaRPr lang="zh-CN" altLang="en-US" sz="1200">
              <a:latin typeface="Arial" panose="020B0604020202020204" pitchFamily="34" charset="0"/>
            </a:endParaRPr>
          </a:p>
        </p:txBody>
      </p:sp>
      <p:sp>
        <p:nvSpPr>
          <p:cNvPr id="4575" name="矩形 4574"/>
          <p:cNvSpPr/>
          <p:nvPr/>
        </p:nvSpPr>
        <p:spPr>
          <a:xfrm>
            <a:off x="2286000" y="4038600"/>
            <a:ext cx="1219200" cy="70326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小刘又同时负责其他很多业务</a:t>
            </a:r>
            <a:r>
              <a:rPr lang="en-US" altLang="zh-CN" sz="1200">
                <a:latin typeface="Arial" panose="020B0604020202020204" pitchFamily="34" charset="0"/>
              </a:rPr>
              <a:t>,</a:t>
            </a:r>
            <a:r>
              <a:rPr lang="zh-CN" altLang="en-US" sz="1200">
                <a:latin typeface="Arial" panose="020B0604020202020204" pitchFamily="34" charset="0"/>
              </a:rPr>
              <a:t>十分繁忙</a:t>
            </a:r>
            <a:endParaRPr lang="zh-CN" altLang="en-US" sz="1200">
              <a:latin typeface="Arial" panose="020B0604020202020204" pitchFamily="34" charset="0"/>
            </a:endParaRPr>
          </a:p>
        </p:txBody>
      </p:sp>
      <p:sp>
        <p:nvSpPr>
          <p:cNvPr id="4576" name="矩形 4575"/>
          <p:cNvSpPr/>
          <p:nvPr/>
        </p:nvSpPr>
        <p:spPr>
          <a:xfrm>
            <a:off x="533400" y="2516188"/>
            <a:ext cx="1219200" cy="1160462"/>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在</a:t>
            </a:r>
            <a:r>
              <a:rPr lang="en-US" altLang="zh-CN" sz="1200">
                <a:latin typeface="Arial" panose="020B0604020202020204" pitchFamily="34" charset="0"/>
              </a:rPr>
              <a:t>24</a:t>
            </a:r>
            <a:r>
              <a:rPr lang="zh-CN" altLang="en-US" sz="1200">
                <a:latin typeface="Arial" panose="020B0604020202020204" pitchFamily="34" charset="0"/>
              </a:rPr>
              <a:t>小时内回复新型发动机的</a:t>
            </a:r>
            <a:r>
              <a:rPr lang="en-US" altLang="zh-CN" sz="1200">
                <a:latin typeface="Arial" panose="020B0604020202020204" pitchFamily="34" charset="0"/>
              </a:rPr>
              <a:t>XX</a:t>
            </a:r>
            <a:r>
              <a:rPr lang="zh-CN" altLang="en-US" sz="1200">
                <a:latin typeface="Arial" panose="020B0604020202020204" pitchFamily="34" charset="0"/>
              </a:rPr>
              <a:t>部件如何更换</a:t>
            </a:r>
            <a:endParaRPr lang="zh-CN" altLang="en-US" sz="1200">
              <a:latin typeface="Arial" panose="020B0604020202020204" pitchFamily="34" charset="0"/>
            </a:endParaRPr>
          </a:p>
          <a:p>
            <a:pPr algn="ctr" fontAlgn="ctr">
              <a:spcBef>
                <a:spcPct val="50000"/>
              </a:spcBef>
            </a:pPr>
            <a:r>
              <a:rPr lang="zh-CN" altLang="en-US" sz="1200">
                <a:latin typeface="Arial" panose="020B0604020202020204" pitchFamily="34" charset="0"/>
              </a:rPr>
              <a:t>的</a:t>
            </a:r>
            <a:r>
              <a:rPr lang="en-US" altLang="zh-CN" sz="1200">
                <a:latin typeface="Arial" panose="020B0604020202020204" pitchFamily="34" charset="0"/>
              </a:rPr>
              <a:t>E-MAIL</a:t>
            </a:r>
            <a:endParaRPr lang="en-US" altLang="zh-CN" sz="1200">
              <a:latin typeface="Arial" panose="020B0604020202020204" pitchFamily="34" charset="0"/>
            </a:endParaRPr>
          </a:p>
        </p:txBody>
      </p:sp>
      <p:sp>
        <p:nvSpPr>
          <p:cNvPr id="4577" name="矩形 4576"/>
          <p:cNvSpPr/>
          <p:nvPr/>
        </p:nvSpPr>
        <p:spPr>
          <a:xfrm>
            <a:off x="533400" y="2057400"/>
            <a:ext cx="685800" cy="381000"/>
          </a:xfrm>
          <a:prstGeom prst="rect">
            <a:avLst/>
          </a:prstGeom>
          <a:noFill/>
          <a:ln w="38100">
            <a:noFill/>
          </a:ln>
        </p:spPr>
        <p:txBody>
          <a:bodyPr lIns="137160" tIns="68580" rIns="137160" bIns="68580">
            <a:spAutoFit/>
          </a:bodyPr>
          <a:p>
            <a:pPr algn="ctr">
              <a:spcBef>
                <a:spcPct val="50000"/>
              </a:spcBef>
            </a:pPr>
            <a:r>
              <a:rPr lang="zh-CN" altLang="en-US" sz="1600">
                <a:latin typeface="Arial" panose="020B0604020202020204" pitchFamily="34" charset="0"/>
                <a:ea typeface="黑体" panose="02010609060101010101" charset="-122"/>
              </a:rPr>
              <a:t>目标</a:t>
            </a:r>
            <a:endParaRPr lang="zh-CN" altLang="en-US" sz="1600">
              <a:latin typeface="Arial" panose="020B0604020202020204" pitchFamily="34" charset="0"/>
              <a:ea typeface="黑体" panose="02010609060101010101" charset="-122"/>
            </a:endParaRPr>
          </a:p>
        </p:txBody>
      </p:sp>
      <p:sp>
        <p:nvSpPr>
          <p:cNvPr id="4578" name="矩形 4577"/>
          <p:cNvSpPr/>
          <p:nvPr/>
        </p:nvSpPr>
        <p:spPr>
          <a:xfrm>
            <a:off x="5105400" y="1982788"/>
            <a:ext cx="990600" cy="338137"/>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a typeface="黑体" panose="02010609060101010101" charset="-122"/>
            </a:endParaRPr>
          </a:p>
        </p:txBody>
      </p:sp>
      <p:cxnSp>
        <p:nvCxnSpPr>
          <p:cNvPr id="4579" name="直接连接符 4578"/>
          <p:cNvCxnSpPr/>
          <p:nvPr/>
        </p:nvCxnSpPr>
        <p:spPr>
          <a:xfrm>
            <a:off x="4953000" y="2119313"/>
            <a:ext cx="152400" cy="0"/>
          </a:xfrm>
          <a:prstGeom prst="line">
            <a:avLst/>
          </a:prstGeom>
          <a:ln w="19050" cap="flat" cmpd="sng">
            <a:solidFill>
              <a:srgbClr val="969696"/>
            </a:solidFill>
            <a:prstDash val="solid"/>
            <a:headEnd type="none" w="med" len="med"/>
            <a:tailEnd type="none" w="med" len="med"/>
          </a:ln>
        </p:spPr>
      </p:cxnSp>
      <p:sp>
        <p:nvSpPr>
          <p:cNvPr id="4580" name="矩形 4579"/>
          <p:cNvSpPr/>
          <p:nvPr/>
        </p:nvSpPr>
        <p:spPr>
          <a:xfrm>
            <a:off x="3810000" y="1981200"/>
            <a:ext cx="11430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a typeface="黑体" panose="02010609060101010101" charset="-122"/>
            </a:endParaRPr>
          </a:p>
        </p:txBody>
      </p:sp>
      <p:sp>
        <p:nvSpPr>
          <p:cNvPr id="4581" name="矩形 4580"/>
          <p:cNvSpPr/>
          <p:nvPr/>
        </p:nvSpPr>
        <p:spPr>
          <a:xfrm>
            <a:off x="3810000" y="2835275"/>
            <a:ext cx="11430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ndParaRPr>
          </a:p>
        </p:txBody>
      </p:sp>
      <p:cxnSp>
        <p:nvCxnSpPr>
          <p:cNvPr id="4582" name="直接连接符 4581"/>
          <p:cNvCxnSpPr/>
          <p:nvPr/>
        </p:nvCxnSpPr>
        <p:spPr>
          <a:xfrm>
            <a:off x="3505200" y="2652713"/>
            <a:ext cx="152400" cy="0"/>
          </a:xfrm>
          <a:prstGeom prst="line">
            <a:avLst/>
          </a:prstGeom>
          <a:ln w="19050" cap="flat" cmpd="sng">
            <a:solidFill>
              <a:srgbClr val="969696"/>
            </a:solidFill>
            <a:prstDash val="solid"/>
            <a:headEnd type="none" w="med" len="med"/>
            <a:tailEnd type="none" w="med" len="med"/>
          </a:ln>
        </p:spPr>
      </p:cxnSp>
      <p:cxnSp>
        <p:nvCxnSpPr>
          <p:cNvPr id="4583" name="直接连接符 4582"/>
          <p:cNvCxnSpPr/>
          <p:nvPr/>
        </p:nvCxnSpPr>
        <p:spPr>
          <a:xfrm flipV="1">
            <a:off x="3657600" y="2195513"/>
            <a:ext cx="0" cy="838200"/>
          </a:xfrm>
          <a:prstGeom prst="line">
            <a:avLst/>
          </a:prstGeom>
          <a:ln w="19050" cap="flat" cmpd="sng">
            <a:solidFill>
              <a:srgbClr val="969696"/>
            </a:solidFill>
            <a:prstDash val="solid"/>
            <a:headEnd type="none" w="med" len="med"/>
            <a:tailEnd type="none" w="med" len="med"/>
          </a:ln>
        </p:spPr>
      </p:cxnSp>
      <p:cxnSp>
        <p:nvCxnSpPr>
          <p:cNvPr id="4584" name="直接连接符 4583"/>
          <p:cNvCxnSpPr/>
          <p:nvPr/>
        </p:nvCxnSpPr>
        <p:spPr>
          <a:xfrm>
            <a:off x="3657600" y="3033713"/>
            <a:ext cx="152400" cy="0"/>
          </a:xfrm>
          <a:prstGeom prst="line">
            <a:avLst/>
          </a:prstGeom>
          <a:ln w="19050" cap="flat" cmpd="sng">
            <a:solidFill>
              <a:srgbClr val="969696"/>
            </a:solidFill>
            <a:prstDash val="solid"/>
            <a:headEnd type="none" w="med" len="med"/>
            <a:tailEnd type="none" w="med" len="med"/>
          </a:ln>
        </p:spPr>
      </p:cxnSp>
      <p:cxnSp>
        <p:nvCxnSpPr>
          <p:cNvPr id="4585" name="直接连接符 4584"/>
          <p:cNvCxnSpPr/>
          <p:nvPr/>
        </p:nvCxnSpPr>
        <p:spPr>
          <a:xfrm>
            <a:off x="3657600" y="2195513"/>
            <a:ext cx="152400" cy="0"/>
          </a:xfrm>
          <a:prstGeom prst="line">
            <a:avLst/>
          </a:prstGeom>
          <a:ln w="19050" cap="flat" cmpd="sng">
            <a:solidFill>
              <a:srgbClr val="969696"/>
            </a:solidFill>
            <a:prstDash val="solid"/>
            <a:headEnd type="none" w="med" len="med"/>
            <a:tailEnd type="none" w="med" len="med"/>
          </a:ln>
        </p:spPr>
      </p:cxnSp>
      <p:sp>
        <p:nvSpPr>
          <p:cNvPr id="4586" name="矩形 4585"/>
          <p:cNvSpPr/>
          <p:nvPr/>
        </p:nvSpPr>
        <p:spPr>
          <a:xfrm>
            <a:off x="3657600" y="4268788"/>
            <a:ext cx="990600" cy="338137"/>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a typeface="黑体" panose="02010609060101010101" charset="-122"/>
            </a:endParaRPr>
          </a:p>
        </p:txBody>
      </p:sp>
      <p:cxnSp>
        <p:nvCxnSpPr>
          <p:cNvPr id="4587" name="直接连接符 4586"/>
          <p:cNvCxnSpPr/>
          <p:nvPr/>
        </p:nvCxnSpPr>
        <p:spPr>
          <a:xfrm>
            <a:off x="3505200" y="4405313"/>
            <a:ext cx="152400" cy="0"/>
          </a:xfrm>
          <a:prstGeom prst="line">
            <a:avLst/>
          </a:prstGeom>
          <a:ln w="19050" cap="flat" cmpd="sng">
            <a:solidFill>
              <a:srgbClr val="969696"/>
            </a:solidFill>
            <a:prstDash val="solid"/>
            <a:headEnd type="none" w="med" len="med"/>
            <a:tailEnd type="none" w="med" len="med"/>
          </a:ln>
        </p:spPr>
      </p:cxnSp>
      <p:sp>
        <p:nvSpPr>
          <p:cNvPr id="4588" name="矩形 4587"/>
          <p:cNvSpPr/>
          <p:nvPr/>
        </p:nvSpPr>
        <p:spPr>
          <a:xfrm>
            <a:off x="4953000" y="3733800"/>
            <a:ext cx="11430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a typeface="黑体" panose="02010609060101010101" charset="-122"/>
            </a:endParaRPr>
          </a:p>
        </p:txBody>
      </p:sp>
      <p:sp>
        <p:nvSpPr>
          <p:cNvPr id="4589" name="矩形 4588"/>
          <p:cNvSpPr/>
          <p:nvPr/>
        </p:nvSpPr>
        <p:spPr>
          <a:xfrm>
            <a:off x="4953000" y="4587875"/>
            <a:ext cx="11430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ndParaRPr>
          </a:p>
        </p:txBody>
      </p:sp>
      <p:cxnSp>
        <p:nvCxnSpPr>
          <p:cNvPr id="4590" name="直接连接符 4589"/>
          <p:cNvCxnSpPr/>
          <p:nvPr/>
        </p:nvCxnSpPr>
        <p:spPr>
          <a:xfrm>
            <a:off x="4648200" y="4405313"/>
            <a:ext cx="152400" cy="0"/>
          </a:xfrm>
          <a:prstGeom prst="line">
            <a:avLst/>
          </a:prstGeom>
          <a:ln w="19050" cap="flat" cmpd="sng">
            <a:solidFill>
              <a:srgbClr val="969696"/>
            </a:solidFill>
            <a:prstDash val="solid"/>
            <a:headEnd type="none" w="med" len="med"/>
            <a:tailEnd type="none" w="med" len="med"/>
          </a:ln>
        </p:spPr>
      </p:cxnSp>
      <p:cxnSp>
        <p:nvCxnSpPr>
          <p:cNvPr id="4591" name="直接连接符 4590"/>
          <p:cNvCxnSpPr/>
          <p:nvPr/>
        </p:nvCxnSpPr>
        <p:spPr>
          <a:xfrm flipV="1">
            <a:off x="4800600" y="3948113"/>
            <a:ext cx="0" cy="838200"/>
          </a:xfrm>
          <a:prstGeom prst="line">
            <a:avLst/>
          </a:prstGeom>
          <a:ln w="19050" cap="flat" cmpd="sng">
            <a:solidFill>
              <a:srgbClr val="969696"/>
            </a:solidFill>
            <a:prstDash val="solid"/>
            <a:headEnd type="none" w="med" len="med"/>
            <a:tailEnd type="none" w="med" len="med"/>
          </a:ln>
        </p:spPr>
      </p:cxnSp>
      <p:cxnSp>
        <p:nvCxnSpPr>
          <p:cNvPr id="4592" name="直接连接符 4591"/>
          <p:cNvCxnSpPr/>
          <p:nvPr/>
        </p:nvCxnSpPr>
        <p:spPr>
          <a:xfrm>
            <a:off x="4800600" y="4786313"/>
            <a:ext cx="152400" cy="0"/>
          </a:xfrm>
          <a:prstGeom prst="line">
            <a:avLst/>
          </a:prstGeom>
          <a:ln w="19050" cap="flat" cmpd="sng">
            <a:solidFill>
              <a:srgbClr val="969696"/>
            </a:solidFill>
            <a:prstDash val="solid"/>
            <a:headEnd type="none" w="med" len="med"/>
            <a:tailEnd type="none" w="med" len="med"/>
          </a:ln>
        </p:spPr>
      </p:cxnSp>
      <p:cxnSp>
        <p:nvCxnSpPr>
          <p:cNvPr id="4593" name="直接连接符 4592"/>
          <p:cNvCxnSpPr/>
          <p:nvPr/>
        </p:nvCxnSpPr>
        <p:spPr>
          <a:xfrm>
            <a:off x="4800600" y="3948113"/>
            <a:ext cx="152400" cy="0"/>
          </a:xfrm>
          <a:prstGeom prst="line">
            <a:avLst/>
          </a:prstGeom>
          <a:ln w="19050" cap="flat" cmpd="sng">
            <a:solidFill>
              <a:srgbClr val="969696"/>
            </a:solidFill>
            <a:prstDash val="solid"/>
            <a:headEnd type="none" w="med" len="med"/>
            <a:tailEnd type="none" w="med" len="med"/>
          </a:ln>
        </p:spPr>
      </p:cxnSp>
      <p:sp>
        <p:nvSpPr>
          <p:cNvPr id="4594" name="矩形 4593"/>
          <p:cNvSpPr/>
          <p:nvPr/>
        </p:nvSpPr>
        <p:spPr>
          <a:xfrm>
            <a:off x="6400800" y="1447800"/>
            <a:ext cx="11430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a typeface="黑体" panose="02010609060101010101" charset="-122"/>
            </a:endParaRPr>
          </a:p>
        </p:txBody>
      </p:sp>
      <p:sp>
        <p:nvSpPr>
          <p:cNvPr id="4595" name="矩形 4594"/>
          <p:cNvSpPr/>
          <p:nvPr/>
        </p:nvSpPr>
        <p:spPr>
          <a:xfrm>
            <a:off x="6400800" y="2301875"/>
            <a:ext cx="1143000" cy="33813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200">
              <a:latin typeface="Arial" panose="020B0604020202020204" pitchFamily="34" charset="0"/>
            </a:endParaRPr>
          </a:p>
        </p:txBody>
      </p:sp>
      <p:cxnSp>
        <p:nvCxnSpPr>
          <p:cNvPr id="4596" name="直接连接符 4595"/>
          <p:cNvCxnSpPr/>
          <p:nvPr/>
        </p:nvCxnSpPr>
        <p:spPr>
          <a:xfrm>
            <a:off x="6096000" y="2119313"/>
            <a:ext cx="152400" cy="0"/>
          </a:xfrm>
          <a:prstGeom prst="line">
            <a:avLst/>
          </a:prstGeom>
          <a:ln w="19050" cap="flat" cmpd="sng">
            <a:solidFill>
              <a:srgbClr val="969696"/>
            </a:solidFill>
            <a:prstDash val="solid"/>
            <a:headEnd type="none" w="med" len="med"/>
            <a:tailEnd type="none" w="med" len="med"/>
          </a:ln>
        </p:spPr>
      </p:cxnSp>
      <p:cxnSp>
        <p:nvCxnSpPr>
          <p:cNvPr id="4597" name="直接连接符 4596"/>
          <p:cNvCxnSpPr/>
          <p:nvPr/>
        </p:nvCxnSpPr>
        <p:spPr>
          <a:xfrm flipV="1">
            <a:off x="6248400" y="1662113"/>
            <a:ext cx="0" cy="838200"/>
          </a:xfrm>
          <a:prstGeom prst="line">
            <a:avLst/>
          </a:prstGeom>
          <a:ln w="19050" cap="flat" cmpd="sng">
            <a:solidFill>
              <a:srgbClr val="969696"/>
            </a:solidFill>
            <a:prstDash val="solid"/>
            <a:headEnd type="none" w="med" len="med"/>
            <a:tailEnd type="none" w="med" len="med"/>
          </a:ln>
        </p:spPr>
      </p:cxnSp>
      <p:cxnSp>
        <p:nvCxnSpPr>
          <p:cNvPr id="4598" name="直接连接符 4597"/>
          <p:cNvCxnSpPr/>
          <p:nvPr/>
        </p:nvCxnSpPr>
        <p:spPr>
          <a:xfrm>
            <a:off x="6248400" y="2500313"/>
            <a:ext cx="152400" cy="0"/>
          </a:xfrm>
          <a:prstGeom prst="line">
            <a:avLst/>
          </a:prstGeom>
          <a:ln w="19050" cap="flat" cmpd="sng">
            <a:solidFill>
              <a:srgbClr val="969696"/>
            </a:solidFill>
            <a:prstDash val="solid"/>
            <a:headEnd type="none" w="med" len="med"/>
            <a:tailEnd type="none" w="med" len="med"/>
          </a:ln>
        </p:spPr>
      </p:cxnSp>
      <p:cxnSp>
        <p:nvCxnSpPr>
          <p:cNvPr id="4599" name="直接连接符 4598"/>
          <p:cNvCxnSpPr/>
          <p:nvPr/>
        </p:nvCxnSpPr>
        <p:spPr>
          <a:xfrm>
            <a:off x="6248400" y="1662113"/>
            <a:ext cx="152400" cy="0"/>
          </a:xfrm>
          <a:prstGeom prst="line">
            <a:avLst/>
          </a:prstGeom>
          <a:ln w="19050" cap="flat" cmpd="sng">
            <a:solidFill>
              <a:srgbClr val="969696"/>
            </a:solidFill>
            <a:prstDash val="solid"/>
            <a:headEnd type="none" w="med" len="med"/>
            <a:tailEnd type="none" w="med" len="med"/>
          </a:ln>
        </p:spPr>
      </p:cxnSp>
      <p:sp>
        <p:nvSpPr>
          <p:cNvPr id="4600" name="爆炸形 1 4599"/>
          <p:cNvSpPr/>
          <p:nvPr/>
        </p:nvSpPr>
        <p:spPr>
          <a:xfrm>
            <a:off x="5029200" y="5029200"/>
            <a:ext cx="3806825" cy="11731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800" b="1" i="1">
                <a:solidFill>
                  <a:srgbClr val="FF0000"/>
                </a:solidFill>
                <a:latin typeface="Arial" panose="020B0604020202020204" pitchFamily="34" charset="0"/>
                <a:ea typeface="黑体" panose="02010609060101010101" charset="-122"/>
              </a:rPr>
              <a:t>头脑风暴</a:t>
            </a:r>
            <a:r>
              <a:rPr lang="en-US" altLang="zh-CN" sz="1000" b="1" i="1">
                <a:solidFill>
                  <a:srgbClr val="FF0000"/>
                </a:solidFill>
                <a:latin typeface="Arial" panose="020B0604020202020204" pitchFamily="34" charset="0"/>
                <a:ea typeface="黑体" panose="02010609060101010101" charset="-122"/>
              </a:rPr>
              <a:t>Brain Storm</a:t>
            </a:r>
            <a:r>
              <a:rPr lang="en-US" altLang="zh-CN" sz="2400" b="1" i="1">
                <a:solidFill>
                  <a:srgbClr val="FF0000"/>
                </a:solidFill>
                <a:latin typeface="Arial" panose="020B0604020202020204" pitchFamily="34" charset="0"/>
                <a:ea typeface="黑体" panose="02010609060101010101" charset="-122"/>
              </a:rPr>
              <a:t>!!!</a:t>
            </a:r>
            <a:endParaRPr lang="en-US" altLang="zh-CN" sz="2400" b="1" i="1">
              <a:solidFill>
                <a:srgbClr val="FF0000"/>
              </a:solidFill>
              <a:latin typeface="Arial" panose="020B0604020202020204" pitchFamily="34" charset="0"/>
              <a:ea typeface="黑体" panose="02010609060101010101" charset="-122"/>
            </a:endParaRPr>
          </a:p>
        </p:txBody>
      </p:sp>
      <p:sp>
        <p:nvSpPr>
          <p:cNvPr id="4601" name="爆炸形 1 4600"/>
          <p:cNvSpPr/>
          <p:nvPr/>
        </p:nvSpPr>
        <p:spPr>
          <a:xfrm>
            <a:off x="1752600" y="1676400"/>
            <a:ext cx="1217613" cy="7413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真因</a:t>
            </a:r>
            <a:r>
              <a:rPr lang="en-US" altLang="zh-CN" sz="1400">
                <a:latin typeface="Arial" panose="020B0604020202020204" pitchFamily="34" charset="0"/>
                <a:ea typeface="黑体" panose="02010609060101010101" charset="-122"/>
              </a:rPr>
              <a:t>1</a:t>
            </a:r>
            <a:endParaRPr lang="en-US" altLang="zh-CN" sz="1400">
              <a:latin typeface="Arial" panose="020B0604020202020204" pitchFamily="34" charset="0"/>
              <a:ea typeface="黑体" panose="02010609060101010101" charset="-122"/>
            </a:endParaRPr>
          </a:p>
        </p:txBody>
      </p:sp>
      <p:sp>
        <p:nvSpPr>
          <p:cNvPr id="4602" name="爆炸形 1 4601"/>
          <p:cNvSpPr/>
          <p:nvPr/>
        </p:nvSpPr>
        <p:spPr>
          <a:xfrm>
            <a:off x="1752600" y="3505200"/>
            <a:ext cx="1217613" cy="7413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真因</a:t>
            </a:r>
            <a:r>
              <a:rPr lang="en-US" altLang="zh-CN" sz="1400">
                <a:latin typeface="Arial" panose="020B0604020202020204" pitchFamily="34" charset="0"/>
                <a:ea typeface="黑体" panose="02010609060101010101" charset="-122"/>
              </a:rPr>
              <a:t>2</a:t>
            </a:r>
            <a:endParaRPr lang="en-US" altLang="zh-CN" sz="1400">
              <a:latin typeface="Arial" panose="020B0604020202020204" pitchFamily="34" charset="0"/>
              <a:ea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7" name="矩形 2206"/>
          <p:cNvSpPr/>
          <p:nvPr/>
        </p:nvSpPr>
        <p:spPr>
          <a:xfrm>
            <a:off x="682625" y="1066800"/>
            <a:ext cx="7856538" cy="4941888"/>
          </a:xfrm>
          <a:prstGeom prst="rect">
            <a:avLst/>
          </a:prstGeom>
          <a:noFill/>
          <a:ln w="19050">
            <a:noFill/>
          </a:ln>
        </p:spPr>
        <p:txBody>
          <a:bodyPr lIns="137160" tIns="76176" rIns="137160" bIns="76176">
            <a:spAutoFit/>
          </a:bodyPr>
          <a:p>
            <a:pPr indent="304800" algn="ctr"/>
            <a:r>
              <a:rPr lang="zh-CN" altLang="en-US" b="1">
                <a:latin typeface="Times New Roman" panose="02020603050405020304" charset="0"/>
                <a:ea typeface="黑体" panose="02010609060101010101" charset="-122"/>
              </a:rPr>
              <a:t>过快增长带来的烦恼</a:t>
            </a:r>
            <a:r>
              <a:rPr lang="en-US" altLang="zh-CN" sz="1400" b="1">
                <a:latin typeface="Times New Roman" panose="02020603050405020304" charset="0"/>
                <a:ea typeface="黑体" panose="02010609060101010101" charset="-122"/>
              </a:rPr>
              <a:t>----</a:t>
            </a:r>
            <a:r>
              <a:rPr lang="zh-CN" altLang="en-US" sz="1600" b="1">
                <a:latin typeface="Times New Roman" panose="02020603050405020304" charset="0"/>
                <a:ea typeface="黑体" panose="02010609060101010101" charset="-122"/>
              </a:rPr>
              <a:t>丰田汽车质量下滑销量下降 美国市场遭重挫</a:t>
            </a:r>
            <a:endParaRPr lang="zh-CN" altLang="en-US" sz="1600" b="1">
              <a:latin typeface="Times New Roman" panose="02020603050405020304" charset="0"/>
              <a:ea typeface="黑体" panose="02010609060101010101" charset="-122"/>
            </a:endParaRPr>
          </a:p>
          <a:p>
            <a:pPr indent="304800" algn="just" eaLnBrk="0" hangingPunct="0"/>
            <a:r>
              <a:rPr lang="zh-CN" altLang="en-US" sz="1400">
                <a:latin typeface="宋体" panose="02010600030101010101" pitchFamily="2" charset="-122"/>
              </a:rPr>
              <a:t>打算取代通用汽车成为世界第一的丰田汽车正在遭遇“成长的烦恼”。</a:t>
            </a:r>
            <a:endParaRPr lang="zh-CN" altLang="en-US" sz="1400">
              <a:latin typeface="Arial Unicode MS" panose="020B0604020202020204" charset="-122"/>
              <a:cs typeface="Times New Roman" panose="02020603050405020304" charset="0"/>
            </a:endParaRPr>
          </a:p>
          <a:p>
            <a:pPr indent="304800" algn="just" eaLnBrk="0" hangingPunct="0"/>
            <a:r>
              <a:rPr lang="zh-CN" altLang="en-US" sz="1400">
                <a:latin typeface="宋体" panose="02010600030101010101" pitchFamily="2" charset="-122"/>
              </a:rPr>
              <a:t>丰田公司</a:t>
            </a:r>
            <a:r>
              <a:rPr lang="en-US" altLang="zh-CN" sz="1400">
                <a:latin typeface="宋体" panose="02010600030101010101" pitchFamily="2" charset="-122"/>
              </a:rPr>
              <a:t>7</a:t>
            </a:r>
            <a:r>
              <a:rPr lang="zh-CN" altLang="en-US" sz="1400">
                <a:latin typeface="宋体" panose="02010600030101010101" pitchFamily="2" charset="-122"/>
              </a:rPr>
              <a:t>月份在美国这个世界第一汽车市场的销量出现</a:t>
            </a:r>
            <a:r>
              <a:rPr lang="en-US" altLang="zh-CN" sz="1400">
                <a:latin typeface="宋体" panose="02010600030101010101" pitchFamily="2" charset="-122"/>
              </a:rPr>
              <a:t>3</a:t>
            </a:r>
            <a:r>
              <a:rPr lang="zh-CN" altLang="en-US" sz="1400">
                <a:latin typeface="宋体" panose="02010600030101010101" pitchFamily="2" charset="-122"/>
              </a:rPr>
              <a:t>年来的最大滑坡。与去年同期相比，</a:t>
            </a:r>
            <a:r>
              <a:rPr lang="en-US" altLang="zh-CN" sz="1400">
                <a:latin typeface="宋体" panose="02010600030101010101" pitchFamily="2" charset="-122"/>
              </a:rPr>
              <a:t>2019</a:t>
            </a:r>
            <a:r>
              <a:rPr lang="zh-CN" altLang="en-US" sz="1400">
                <a:latin typeface="宋体" panose="02010600030101010101" pitchFamily="2" charset="-122"/>
              </a:rPr>
              <a:t>年</a:t>
            </a:r>
            <a:r>
              <a:rPr lang="en-US" altLang="zh-CN" sz="1400">
                <a:latin typeface="宋体" panose="02010600030101010101" pitchFamily="2" charset="-122"/>
              </a:rPr>
              <a:t>7</a:t>
            </a:r>
            <a:r>
              <a:rPr lang="zh-CN" altLang="en-US" sz="1400">
                <a:latin typeface="宋体" panose="02010600030101010101" pitchFamily="2" charset="-122"/>
              </a:rPr>
              <a:t>月份的销量跌幅为</a:t>
            </a:r>
            <a:r>
              <a:rPr lang="en-US" altLang="zh-CN" sz="1400">
                <a:latin typeface="宋体" panose="02010600030101010101" pitchFamily="2" charset="-122"/>
              </a:rPr>
              <a:t>7.4%</a:t>
            </a:r>
            <a:r>
              <a:rPr lang="zh-CN" altLang="en-US" sz="1400">
                <a:latin typeface="宋体" panose="02010600030101010101" pitchFamily="2" charset="-122"/>
              </a:rPr>
              <a:t>，轿车的销量更是下跌了</a:t>
            </a:r>
            <a:r>
              <a:rPr lang="en-US" altLang="zh-CN" sz="1400">
                <a:latin typeface="宋体" panose="02010600030101010101" pitchFamily="2" charset="-122"/>
              </a:rPr>
              <a:t>11.8%</a:t>
            </a:r>
            <a:r>
              <a:rPr lang="zh-CN" altLang="en-US" sz="1400">
                <a:latin typeface="宋体" panose="02010600030101010101" pitchFamily="2" charset="-122"/>
              </a:rPr>
              <a:t>。其中，其</a:t>
            </a:r>
            <a:r>
              <a:rPr lang="en-US" altLang="zh-CN" sz="1400">
                <a:latin typeface="宋体" panose="02010600030101010101" pitchFamily="2" charset="-122"/>
              </a:rPr>
              <a:t>Corolla</a:t>
            </a:r>
            <a:r>
              <a:rPr lang="zh-CN" altLang="en-US" sz="1400">
                <a:latin typeface="宋体" panose="02010600030101010101" pitchFamily="2" charset="-122"/>
              </a:rPr>
              <a:t>车型的销量减少了</a:t>
            </a:r>
            <a:r>
              <a:rPr lang="en-US" altLang="zh-CN" sz="1400">
                <a:latin typeface="宋体" panose="02010600030101010101" pitchFamily="2" charset="-122"/>
              </a:rPr>
              <a:t>29%</a:t>
            </a:r>
            <a:r>
              <a:rPr lang="zh-CN" altLang="en-US" sz="1400">
                <a:latin typeface="宋体" panose="02010600030101010101" pitchFamily="2" charset="-122"/>
              </a:rPr>
              <a:t>，</a:t>
            </a:r>
            <a:r>
              <a:rPr lang="en-US" altLang="zh-CN" sz="1400">
                <a:latin typeface="宋体" panose="02010600030101010101" pitchFamily="2" charset="-122"/>
              </a:rPr>
              <a:t>Yaris</a:t>
            </a:r>
            <a:r>
              <a:rPr lang="zh-CN" altLang="en-US" sz="1400">
                <a:latin typeface="宋体" panose="02010600030101010101" pitchFamily="2" charset="-122"/>
              </a:rPr>
              <a:t>的销售数字也狂跌</a:t>
            </a:r>
            <a:r>
              <a:rPr lang="en-US" altLang="zh-CN" sz="1400">
                <a:latin typeface="宋体" panose="02010600030101010101" pitchFamily="2" charset="-122"/>
              </a:rPr>
              <a:t>20%</a:t>
            </a:r>
            <a:r>
              <a:rPr lang="zh-CN" altLang="en-US" sz="1400">
                <a:latin typeface="宋体" panose="02010600030101010101" pitchFamily="2" charset="-122"/>
              </a:rPr>
              <a:t>。</a:t>
            </a:r>
            <a:endParaRPr lang="zh-CN" altLang="en-US" sz="1400">
              <a:latin typeface="Arial Unicode MS" panose="020B0604020202020204" charset="-122"/>
              <a:cs typeface="Times New Roman" panose="02020603050405020304" charset="0"/>
            </a:endParaRPr>
          </a:p>
          <a:p>
            <a:pPr indent="304800" algn="just" eaLnBrk="0" hangingPunct="0"/>
            <a:r>
              <a:rPr lang="zh-CN" altLang="en-US" sz="1400">
                <a:latin typeface="宋体" panose="02010600030101010101" pitchFamily="2" charset="-122"/>
              </a:rPr>
              <a:t>美国市场调研公司</a:t>
            </a:r>
            <a:r>
              <a:rPr lang="en-US" altLang="zh-CN" sz="1400">
                <a:latin typeface="宋体" panose="02010600030101010101" pitchFamily="2" charset="-122"/>
              </a:rPr>
              <a:t>J.D.power</a:t>
            </a:r>
            <a:r>
              <a:rPr lang="zh-CN" altLang="en-US" sz="1400">
                <a:latin typeface="宋体" panose="02010600030101010101" pitchFamily="2" charset="-122"/>
              </a:rPr>
              <a:t>最近对汽车购买体验的消费者满意度调查中，丰田经销商的满意度依旧不高，并且汽车客户群的年龄趋大，别克、奥兹莫比尔这些苦苦挣扎的汽车品牌也都有过同样的经历。在</a:t>
            </a:r>
            <a:r>
              <a:rPr lang="en-US" altLang="zh-CN" sz="1400">
                <a:latin typeface="宋体" panose="02010600030101010101" pitchFamily="2" charset="-122"/>
              </a:rPr>
              <a:t>J.D.power</a:t>
            </a:r>
            <a:r>
              <a:rPr lang="zh-CN" altLang="en-US" sz="1400">
                <a:latin typeface="宋体" panose="02010600030101010101" pitchFamily="2" charset="-122"/>
              </a:rPr>
              <a:t>公司</a:t>
            </a:r>
            <a:r>
              <a:rPr lang="en-US" altLang="zh-CN" sz="1400">
                <a:latin typeface="宋体" panose="02010600030101010101" pitchFamily="2" charset="-122"/>
              </a:rPr>
              <a:t>2019</a:t>
            </a:r>
            <a:r>
              <a:rPr lang="zh-CN" altLang="en-US" sz="1400">
                <a:latin typeface="宋体" panose="02010600030101010101" pitchFamily="2" charset="-122"/>
              </a:rPr>
              <a:t>年对消费者全面体验的排名中，丰田汽车在</a:t>
            </a:r>
            <a:r>
              <a:rPr lang="en-US" altLang="zh-CN" sz="1400">
                <a:latin typeface="宋体" panose="02010600030101010101" pitchFamily="2" charset="-122"/>
              </a:rPr>
              <a:t>36</a:t>
            </a:r>
            <a:r>
              <a:rPr lang="zh-CN" altLang="en-US" sz="1400">
                <a:latin typeface="宋体" panose="02010600030101010101" pitchFamily="2" charset="-122"/>
              </a:rPr>
              <a:t>家汽车品牌中列第</a:t>
            </a:r>
            <a:r>
              <a:rPr lang="en-US" altLang="zh-CN" sz="1400">
                <a:latin typeface="宋体" panose="02010600030101010101" pitchFamily="2" charset="-122"/>
              </a:rPr>
              <a:t>28</a:t>
            </a:r>
            <a:r>
              <a:rPr lang="zh-CN" altLang="en-US" sz="1400">
                <a:latin typeface="宋体" panose="02010600030101010101" pitchFamily="2" charset="-122"/>
              </a:rPr>
              <a:t>位。</a:t>
            </a:r>
            <a:endParaRPr lang="zh-CN" altLang="en-US" sz="1400">
              <a:latin typeface="Arial Unicode MS" panose="020B0604020202020204" charset="-122"/>
              <a:cs typeface="Times New Roman" panose="02020603050405020304" charset="0"/>
            </a:endParaRPr>
          </a:p>
          <a:p>
            <a:pPr indent="304800" algn="just" eaLnBrk="0" hangingPunct="0"/>
            <a:r>
              <a:rPr lang="zh-CN" altLang="en-US" sz="1400">
                <a:latin typeface="宋体" panose="02010600030101010101" pitchFamily="2" charset="-122"/>
              </a:rPr>
              <a:t>在日本市场，丰田同样状态欠佳。尽管在今年的前</a:t>
            </a:r>
            <a:r>
              <a:rPr lang="en-US" altLang="zh-CN" sz="1400">
                <a:latin typeface="宋体" panose="02010600030101010101" pitchFamily="2" charset="-122"/>
              </a:rPr>
              <a:t>6</a:t>
            </a:r>
            <a:r>
              <a:rPr lang="zh-CN" altLang="en-US" sz="1400">
                <a:latin typeface="宋体" panose="02010600030101010101" pitchFamily="2" charset="-122"/>
              </a:rPr>
              <a:t>个月，丰田在日本市场投放的全新和改款车型多达</a:t>
            </a:r>
            <a:r>
              <a:rPr lang="en-US" altLang="zh-CN" sz="1400">
                <a:latin typeface="宋体" panose="02010600030101010101" pitchFamily="2" charset="-122"/>
              </a:rPr>
              <a:t>7</a:t>
            </a:r>
            <a:r>
              <a:rPr lang="zh-CN" altLang="en-US" sz="1400">
                <a:latin typeface="宋体" panose="02010600030101010101" pitchFamily="2" charset="-122"/>
              </a:rPr>
              <a:t>款，但上半年在日本市场的销量仍减少了</a:t>
            </a:r>
            <a:r>
              <a:rPr lang="en-US" altLang="zh-CN" sz="1400">
                <a:latin typeface="宋体" panose="02010600030101010101" pitchFamily="2" charset="-122"/>
              </a:rPr>
              <a:t>10%</a:t>
            </a:r>
            <a:r>
              <a:rPr lang="zh-CN" altLang="en-US" sz="1400">
                <a:latin typeface="宋体" panose="02010600030101010101" pitchFamily="2" charset="-122"/>
              </a:rPr>
              <a:t>。</a:t>
            </a:r>
            <a:endParaRPr lang="zh-CN" altLang="en-US" sz="1400">
              <a:latin typeface="Arial Unicode MS" panose="020B0604020202020204" charset="-122"/>
              <a:cs typeface="Times New Roman" panose="02020603050405020304" charset="0"/>
            </a:endParaRPr>
          </a:p>
          <a:p>
            <a:pPr indent="304800" algn="just" eaLnBrk="0" hangingPunct="0"/>
            <a:r>
              <a:rPr lang="zh-CN" altLang="en-US" sz="1400">
                <a:latin typeface="宋体" panose="02010600030101010101" pitchFamily="2" charset="-122"/>
              </a:rPr>
              <a:t>这一系列的数据表明，丰田汽车在问鼎全球汽车市场之路面临更多变数。</a:t>
            </a:r>
            <a:endParaRPr lang="zh-CN" altLang="en-US" sz="1400">
              <a:latin typeface="Arial Unicode MS" panose="020B0604020202020204" charset="-122"/>
              <a:cs typeface="Times New Roman" panose="02020603050405020304" charset="0"/>
            </a:endParaRPr>
          </a:p>
          <a:p>
            <a:pPr indent="304800" algn="just" eaLnBrk="0" hangingPunct="0"/>
            <a:r>
              <a:rPr lang="zh-CN" altLang="en-US" sz="1400">
                <a:latin typeface="Arial Unicode MS" panose="020B0604020202020204" charset="-122"/>
                <a:ea typeface="黑体" panose="02010609060101010101" charset="-122"/>
              </a:rPr>
              <a:t>质量下滑销量下降</a:t>
            </a:r>
            <a:endParaRPr lang="zh-CN" altLang="en-US" sz="1400">
              <a:latin typeface="Arial Unicode MS" panose="020B0604020202020204" charset="-122"/>
              <a:ea typeface="黑体" panose="02010609060101010101" charset="-122"/>
            </a:endParaRPr>
          </a:p>
          <a:p>
            <a:pPr indent="304800" algn="just" eaLnBrk="0" hangingPunct="0"/>
            <a:r>
              <a:rPr lang="zh-CN" altLang="en-US" sz="1400">
                <a:latin typeface="宋体" panose="02010600030101010101" pitchFamily="2" charset="-122"/>
              </a:rPr>
              <a:t>而丰田在美国市场的</a:t>
            </a:r>
            <a:r>
              <a:rPr lang="en-US" altLang="zh-CN" sz="1400">
                <a:latin typeface="宋体" panose="02010600030101010101" pitchFamily="2" charset="-122"/>
              </a:rPr>
              <a:t>7</a:t>
            </a:r>
            <a:r>
              <a:rPr lang="zh-CN" altLang="en-US" sz="1400">
                <a:latin typeface="宋体" panose="02010600030101010101" pitchFamily="2" charset="-122"/>
              </a:rPr>
              <a:t>月份销量之所以出现颓相，则与其车型质量下滑息息相关。</a:t>
            </a:r>
            <a:endParaRPr lang="zh-CN" altLang="en-US" sz="1400">
              <a:latin typeface="Arial Unicode MS" panose="020B0604020202020204" charset="-122"/>
              <a:cs typeface="Times New Roman" panose="02020603050405020304" charset="0"/>
            </a:endParaRPr>
          </a:p>
          <a:p>
            <a:pPr indent="304800" algn="just" eaLnBrk="0" hangingPunct="0"/>
            <a:r>
              <a:rPr lang="en-US" altLang="zh-CN" sz="1400">
                <a:latin typeface="宋体" panose="02010600030101010101" pitchFamily="2" charset="-122"/>
              </a:rPr>
              <a:t>J.D.power</a:t>
            </a:r>
            <a:r>
              <a:rPr lang="zh-CN" altLang="en-US" sz="1400">
                <a:latin typeface="宋体" panose="02010600030101010101" pitchFamily="2" charset="-122"/>
              </a:rPr>
              <a:t>于</a:t>
            </a:r>
            <a:r>
              <a:rPr lang="en-US" altLang="zh-CN" sz="1400">
                <a:latin typeface="宋体" panose="02010600030101010101" pitchFamily="2" charset="-122"/>
              </a:rPr>
              <a:t>6</a:t>
            </a:r>
            <a:r>
              <a:rPr lang="zh-CN" altLang="en-US" sz="1400">
                <a:latin typeface="宋体" panose="02010600030101010101" pitchFamily="2" charset="-122"/>
              </a:rPr>
              <a:t>月</a:t>
            </a:r>
            <a:r>
              <a:rPr lang="en-US" altLang="zh-CN" sz="1400">
                <a:latin typeface="宋体" panose="02010600030101010101" pitchFamily="2" charset="-122"/>
              </a:rPr>
              <a:t>6</a:t>
            </a:r>
            <a:r>
              <a:rPr lang="zh-CN" altLang="en-US" sz="1400">
                <a:latin typeface="宋体" panose="02010600030101010101" pitchFamily="2" charset="-122"/>
              </a:rPr>
              <a:t>日公布的调查结果显示，在北美新车初始质量调查中，丰田</a:t>
            </a:r>
            <a:r>
              <a:rPr lang="en-US" altLang="zh-CN" sz="1400">
                <a:latin typeface="宋体" panose="02010600030101010101" pitchFamily="2" charset="-122"/>
              </a:rPr>
              <a:t>4</a:t>
            </a:r>
            <a:r>
              <a:rPr lang="zh-CN" altLang="en-US" sz="1400">
                <a:latin typeface="宋体" panose="02010600030101010101" pitchFamily="2" charset="-122"/>
              </a:rPr>
              <a:t>款新车的得分排名已被福特反超，而在去年同期的调查中，丰田的</a:t>
            </a:r>
            <a:r>
              <a:rPr lang="en-US" altLang="zh-CN" sz="1400">
                <a:latin typeface="宋体" panose="02010600030101010101" pitchFamily="2" charset="-122"/>
              </a:rPr>
              <a:t>11</a:t>
            </a:r>
            <a:r>
              <a:rPr lang="zh-CN" altLang="en-US" sz="1400">
                <a:latin typeface="宋体" panose="02010600030101010101" pitchFamily="2" charset="-122"/>
              </a:rPr>
              <a:t>款新车得分一度雄踞榜首。作为丰田在北美市场的豪华车主打产品，雷克萨斯在今年的调查中也是表现平平。丰田在今年的</a:t>
            </a:r>
            <a:r>
              <a:rPr lang="en-US" altLang="zh-CN" sz="1400">
                <a:latin typeface="宋体" panose="02010600030101010101" pitchFamily="2" charset="-122"/>
              </a:rPr>
              <a:t>PP100(Problem Per 100 Vehicles</a:t>
            </a:r>
            <a:r>
              <a:rPr lang="zh-CN" altLang="en-US" sz="1400">
                <a:latin typeface="宋体" panose="02010600030101010101" pitchFamily="2" charset="-122"/>
              </a:rPr>
              <a:t>，指每一百台车发生的问题总数</a:t>
            </a:r>
            <a:r>
              <a:rPr lang="en-US" altLang="zh-CN" sz="1400">
                <a:latin typeface="宋体" panose="02010600030101010101" pitchFamily="2" charset="-122"/>
              </a:rPr>
              <a:t>)</a:t>
            </a:r>
            <a:r>
              <a:rPr lang="zh-CN" altLang="en-US" sz="1400">
                <a:latin typeface="宋体" panose="02010600030101010101" pitchFamily="2" charset="-122"/>
              </a:rPr>
              <a:t>也从</a:t>
            </a:r>
            <a:r>
              <a:rPr lang="en-US" altLang="zh-CN" sz="1400">
                <a:latin typeface="宋体" panose="02010600030101010101" pitchFamily="2" charset="-122"/>
              </a:rPr>
              <a:t>2019</a:t>
            </a:r>
            <a:r>
              <a:rPr lang="zh-CN" altLang="en-US" sz="1400">
                <a:latin typeface="宋体" panose="02010600030101010101" pitchFamily="2" charset="-122"/>
              </a:rPr>
              <a:t>年的</a:t>
            </a:r>
            <a:r>
              <a:rPr lang="en-US" altLang="zh-CN" sz="1400">
                <a:latin typeface="宋体" panose="02010600030101010101" pitchFamily="2" charset="-122"/>
              </a:rPr>
              <a:t>106</a:t>
            </a:r>
            <a:r>
              <a:rPr lang="zh-CN" altLang="en-US" sz="1400">
                <a:latin typeface="宋体" panose="02010600030101010101" pitchFamily="2" charset="-122"/>
              </a:rPr>
              <a:t>下滑至</a:t>
            </a:r>
            <a:r>
              <a:rPr lang="en-US" altLang="zh-CN" sz="1400">
                <a:latin typeface="宋体" panose="02010600030101010101" pitchFamily="2" charset="-122"/>
              </a:rPr>
              <a:t>112</a:t>
            </a:r>
            <a:r>
              <a:rPr lang="zh-CN" altLang="en-US" sz="1400">
                <a:latin typeface="宋体" panose="02010600030101010101" pitchFamily="2" charset="-122"/>
              </a:rPr>
              <a:t>。在过去</a:t>
            </a:r>
            <a:r>
              <a:rPr lang="en-US" altLang="zh-CN" sz="1400">
                <a:latin typeface="宋体" panose="02010600030101010101" pitchFamily="2" charset="-122"/>
              </a:rPr>
              <a:t>3</a:t>
            </a:r>
            <a:r>
              <a:rPr lang="zh-CN" altLang="en-US" sz="1400">
                <a:latin typeface="宋体" panose="02010600030101010101" pitchFamily="2" charset="-122"/>
              </a:rPr>
              <a:t>年里，</a:t>
            </a:r>
            <a:r>
              <a:rPr lang="zh-CN" altLang="en-US" sz="1400" b="1" i="1">
                <a:solidFill>
                  <a:srgbClr val="FF0000"/>
                </a:solidFill>
                <a:latin typeface="宋体" panose="02010600030101010101" pitchFamily="2" charset="-122"/>
              </a:rPr>
              <a:t>丰田汽车因为质量问题或隐患召回的汽车数量增长了</a:t>
            </a:r>
            <a:r>
              <a:rPr lang="en-US" altLang="zh-CN" sz="1400" b="1" i="1">
                <a:solidFill>
                  <a:srgbClr val="FF0000"/>
                </a:solidFill>
                <a:latin typeface="宋体" panose="02010600030101010101" pitchFamily="2" charset="-122"/>
              </a:rPr>
              <a:t>3</a:t>
            </a:r>
            <a:r>
              <a:rPr lang="zh-CN" altLang="en-US" sz="1400" b="1" i="1">
                <a:solidFill>
                  <a:srgbClr val="FF0000"/>
                </a:solidFill>
                <a:latin typeface="宋体" panose="02010600030101010101" pitchFamily="2" charset="-122"/>
              </a:rPr>
              <a:t>倍。</a:t>
            </a:r>
            <a:endParaRPr lang="zh-CN" altLang="en-US" sz="1400" b="1" i="1">
              <a:solidFill>
                <a:srgbClr val="FF0000"/>
              </a:solidFill>
              <a:latin typeface="Arial Unicode MS" panose="020B0604020202020204" charset="-122"/>
              <a:cs typeface="Times New Roman" panose="02020603050405020304" charset="0"/>
            </a:endParaRPr>
          </a:p>
          <a:p>
            <a:pPr indent="304800" algn="just" eaLnBrk="0" hangingPunct="0"/>
            <a:r>
              <a:rPr lang="zh-CN" altLang="en-US" sz="1400">
                <a:latin typeface="宋体" panose="02010600030101010101" pitchFamily="2" charset="-122"/>
              </a:rPr>
              <a:t>丰田总裁渡边捷昭在近期表示，丰田将对研发设计、生产和销售环节的质量控制进行升级，以期减少不断增长的车辆召回事故。希望使不断下滑的市场销量有所改善。</a:t>
            </a:r>
            <a:endParaRPr lang="zh-CN" altLang="en-US" sz="1400">
              <a:latin typeface="Arial Unicode MS" panose="020B0604020202020204" charset="-122"/>
              <a:cs typeface="Times New Roman" panose="02020603050405020304" charset="0"/>
            </a:endParaRPr>
          </a:p>
          <a:p>
            <a:pPr indent="304800" eaLnBrk="0" hangingPunct="0"/>
            <a:endParaRPr lang="zh-CN" altLang="en-US" sz="1400">
              <a:latin typeface="Times New Roman" panose="0202060305040502030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5" name="矩形 4604"/>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606" name="矩形 460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607" name="矩形 4606"/>
          <p:cNvSpPr/>
          <p:nvPr/>
        </p:nvSpPr>
        <p:spPr>
          <a:xfrm>
            <a:off x="304800" y="838200"/>
            <a:ext cx="1905000" cy="381000"/>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练习</a:t>
            </a:r>
            <a:r>
              <a:rPr lang="zh-CN" altLang="en-US" sz="1600">
                <a:latin typeface="Arial" panose="020B0604020202020204" pitchFamily="34" charset="0"/>
                <a:ea typeface="黑体" panose="02010609060101010101" charset="-122"/>
              </a:rPr>
              <a:t>    解说分析</a:t>
            </a:r>
            <a:endParaRPr lang="zh-CN" altLang="en-US" sz="1600">
              <a:latin typeface="Arial" panose="020B0604020202020204" pitchFamily="34" charset="0"/>
              <a:ea typeface="黑体" panose="02010609060101010101" charset="-122"/>
            </a:endParaRPr>
          </a:p>
        </p:txBody>
      </p:sp>
      <p:sp>
        <p:nvSpPr>
          <p:cNvPr id="4608" name="矩形 4607"/>
          <p:cNvSpPr/>
          <p:nvPr/>
        </p:nvSpPr>
        <p:spPr>
          <a:xfrm>
            <a:off x="914400" y="1371600"/>
            <a:ext cx="7924800" cy="2214563"/>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一般的想法</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a:spcBef>
                <a:spcPct val="50000"/>
              </a:spcBef>
            </a:pPr>
            <a:r>
              <a:rPr lang="zh-CN" altLang="en-US" sz="1600">
                <a:latin typeface="Arial" panose="020B0604020202020204" pitchFamily="34" charset="0"/>
              </a:rPr>
              <a:t>小刘更加认真地对应就可以了</a:t>
            </a:r>
            <a:r>
              <a:rPr lang="en-US" altLang="zh-CN" sz="1600">
                <a:latin typeface="Arial" panose="020B0604020202020204" pitchFamily="34" charset="0"/>
              </a:rPr>
              <a:t>, </a:t>
            </a:r>
            <a:r>
              <a:rPr lang="zh-CN" altLang="en-US" sz="1600">
                <a:latin typeface="Arial" panose="020B0604020202020204" pitchFamily="34" charset="0"/>
              </a:rPr>
              <a:t>比如</a:t>
            </a:r>
            <a:r>
              <a:rPr lang="en-US" altLang="zh-CN" sz="1600">
                <a:latin typeface="Arial" panose="020B0604020202020204" pitchFamily="34" charset="0"/>
              </a:rPr>
              <a:t>: </a:t>
            </a:r>
            <a:r>
              <a:rPr lang="zh-CN" altLang="en-US" sz="1600">
                <a:latin typeface="Arial" panose="020B0604020202020204" pitchFamily="34" charset="0"/>
              </a:rPr>
              <a:t>加班</a:t>
            </a:r>
            <a:r>
              <a:rPr lang="en-US" altLang="zh-CN" sz="1600">
                <a:latin typeface="Arial" panose="020B0604020202020204" pitchFamily="34" charset="0"/>
              </a:rPr>
              <a:t>, </a:t>
            </a:r>
            <a:r>
              <a:rPr lang="zh-CN" altLang="en-US" sz="1600">
                <a:latin typeface="Arial" panose="020B0604020202020204" pitchFamily="34" charset="0"/>
              </a:rPr>
              <a:t>做一些固定的回复模板</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r>
              <a:rPr lang="zh-CN" altLang="en-US" sz="1600">
                <a:latin typeface="Arial" panose="020B0604020202020204" pitchFamily="34" charset="0"/>
              </a:rPr>
              <a:t>这项工作的人手确实紧了一些</a:t>
            </a:r>
            <a:r>
              <a:rPr lang="en-US" altLang="zh-CN" sz="1600">
                <a:latin typeface="Arial" panose="020B0604020202020204" pitchFamily="34" charset="0"/>
              </a:rPr>
              <a:t>, </a:t>
            </a:r>
            <a:r>
              <a:rPr lang="zh-CN" altLang="en-US" sz="1600">
                <a:latin typeface="Arial" panose="020B0604020202020204" pitchFamily="34" charset="0"/>
              </a:rPr>
              <a:t>是否增加人手</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r>
              <a:rPr lang="zh-CN" altLang="en-US" sz="1600">
                <a:latin typeface="Arial" panose="020B0604020202020204" pitchFamily="34" charset="0"/>
              </a:rPr>
              <a:t>小刘担负的工作量过大</a:t>
            </a:r>
            <a:r>
              <a:rPr lang="en-US" altLang="zh-CN" sz="1600">
                <a:latin typeface="Arial" panose="020B0604020202020204" pitchFamily="34" charset="0"/>
              </a:rPr>
              <a:t>, </a:t>
            </a:r>
            <a:r>
              <a:rPr lang="zh-CN" altLang="en-US" sz="1600">
                <a:latin typeface="Arial" panose="020B0604020202020204" pitchFamily="34" charset="0"/>
              </a:rPr>
              <a:t>是否分一些给别人</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r>
              <a:rPr lang="zh-CN" altLang="en-US" sz="1600">
                <a:latin typeface="Arial" panose="020B0604020202020204" pitchFamily="34" charset="0"/>
              </a:rPr>
              <a:t>小刘把如何回复新型发动机的</a:t>
            </a:r>
            <a:r>
              <a:rPr lang="en-US" altLang="zh-CN" sz="1600">
                <a:latin typeface="Arial" panose="020B0604020202020204" pitchFamily="34" charset="0"/>
              </a:rPr>
              <a:t>XX</a:t>
            </a:r>
            <a:r>
              <a:rPr lang="zh-CN" altLang="en-US" sz="1600">
                <a:latin typeface="Arial" panose="020B0604020202020204" pitchFamily="34" charset="0"/>
              </a:rPr>
              <a:t>部件怎样更换教会另一个同事</a:t>
            </a:r>
            <a:r>
              <a:rPr lang="en-US" altLang="zh-CN" sz="1600">
                <a:latin typeface="Arial" panose="020B0604020202020204" pitchFamily="34" charset="0"/>
              </a:rPr>
              <a:t>,</a:t>
            </a:r>
            <a:r>
              <a:rPr lang="zh-CN" altLang="en-US" sz="1600">
                <a:latin typeface="Arial" panose="020B0604020202020204" pitchFamily="34" charset="0"/>
              </a:rPr>
              <a:t>小刘不在时由他来回复</a:t>
            </a:r>
            <a:endParaRPr lang="zh-CN" altLang="en-US" sz="1600">
              <a:latin typeface="Arial" panose="020B0604020202020204" pitchFamily="34" charset="0"/>
            </a:endParaRPr>
          </a:p>
          <a:p>
            <a:pPr>
              <a:spcBef>
                <a:spcPct val="50000"/>
              </a:spcBef>
            </a:pPr>
            <a:r>
              <a:rPr lang="en-US" altLang="zh-CN" sz="1600">
                <a:latin typeface="Arial" panose="020B0604020202020204" pitchFamily="34" charset="0"/>
              </a:rPr>
              <a:t>………..</a:t>
            </a:r>
            <a:endParaRPr lang="en-US" altLang="zh-CN" sz="1600">
              <a:latin typeface="Arial" panose="020B0604020202020204" pitchFamily="34" charset="0"/>
            </a:endParaRPr>
          </a:p>
        </p:txBody>
      </p:sp>
      <p:sp>
        <p:nvSpPr>
          <p:cNvPr id="4609" name="矩形 4608"/>
          <p:cNvSpPr/>
          <p:nvPr/>
        </p:nvSpPr>
        <p:spPr>
          <a:xfrm>
            <a:off x="914400" y="3810000"/>
            <a:ext cx="7162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但是</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这是最好的办法吗</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4610" name="矩形 4609"/>
          <p:cNvSpPr/>
          <p:nvPr/>
        </p:nvSpPr>
        <p:spPr>
          <a:xfrm>
            <a:off x="838200" y="5334000"/>
            <a:ext cx="7162800" cy="747713"/>
          </a:xfrm>
          <a:prstGeom prst="rect">
            <a:avLst/>
          </a:prstGeom>
          <a:noFill/>
          <a:ln w="38100">
            <a:noFill/>
          </a:ln>
        </p:spPr>
        <p:txBody>
          <a:bodyPr lIns="137160" tIns="68580" rIns="137160" bIns="68580">
            <a:spAutoFit/>
          </a:bodyPr>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考虑到对策实施后运营和巩固阶段整个对应机制了吗</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endParaRPr lang="en-US" altLang="zh-CN" sz="1600">
              <a:latin typeface="宋体" panose="02010600030101010101" pitchFamily="2" charset="-122"/>
            </a:endParaRPr>
          </a:p>
        </p:txBody>
      </p:sp>
      <p:sp>
        <p:nvSpPr>
          <p:cNvPr id="4611" name="矩形 4610"/>
          <p:cNvSpPr/>
          <p:nvPr/>
        </p:nvSpPr>
        <p:spPr>
          <a:xfrm>
            <a:off x="914400" y="4267200"/>
            <a:ext cx="4038600" cy="381000"/>
          </a:xfrm>
          <a:prstGeom prst="rect">
            <a:avLst/>
          </a:prstGeom>
          <a:noFill/>
          <a:ln w="38100">
            <a:noFill/>
          </a:ln>
        </p:spPr>
        <p:txBody>
          <a:bodyPr lIns="137160" tIns="68580" rIns="137160" bIns="68580">
            <a:spAutoFit/>
          </a:bodyPr>
          <a:p>
            <a:pPr>
              <a:spcBef>
                <a:spcPct val="50000"/>
              </a:spcBef>
            </a:pPr>
            <a:r>
              <a:rPr lang="zh-CN" altLang="en-US" sz="1600">
                <a:latin typeface="宋体" panose="02010600030101010101" pitchFamily="2" charset="-122"/>
              </a:rPr>
              <a:t>考虑到工时</a:t>
            </a:r>
            <a:r>
              <a:rPr lang="en-US" altLang="zh-CN" sz="1600">
                <a:latin typeface="宋体" panose="02010600030101010101" pitchFamily="2" charset="-122"/>
              </a:rPr>
              <a:t>.</a:t>
            </a:r>
            <a:r>
              <a:rPr lang="zh-CN" altLang="en-US" sz="1600">
                <a:latin typeface="宋体" panose="02010600030101010101" pitchFamily="2" charset="-122"/>
              </a:rPr>
              <a:t>成本因素了吗</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4612" name="矩形 4611"/>
          <p:cNvSpPr/>
          <p:nvPr/>
        </p:nvSpPr>
        <p:spPr>
          <a:xfrm>
            <a:off x="914400" y="4800600"/>
            <a:ext cx="4038600" cy="381000"/>
          </a:xfrm>
          <a:prstGeom prst="rect">
            <a:avLst/>
          </a:prstGeom>
          <a:noFill/>
          <a:ln w="38100">
            <a:noFill/>
          </a:ln>
        </p:spPr>
        <p:txBody>
          <a:bodyPr lIns="137160" tIns="68580" rIns="137160" bIns="68580">
            <a:spAutoFit/>
          </a:bodyPr>
          <a:p>
            <a:pPr>
              <a:spcBef>
                <a:spcPct val="50000"/>
              </a:spcBef>
            </a:pPr>
            <a:r>
              <a:rPr lang="zh-CN" altLang="en-US" sz="1600">
                <a:latin typeface="宋体" panose="02010600030101010101" pitchFamily="2" charset="-122"/>
              </a:rPr>
              <a:t>考虑到效果因素了吗</a:t>
            </a:r>
            <a:r>
              <a:rPr lang="en-US" altLang="zh-CN" sz="1600">
                <a:latin typeface="宋体" panose="02010600030101010101" pitchFamily="2" charset="-122"/>
              </a:rPr>
              <a:t>?</a:t>
            </a:r>
            <a:endParaRPr lang="en-US" altLang="zh-CN" sz="16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609"/>
                                        </p:tgtEl>
                                        <p:attrNameLst>
                                          <p:attrName>style.visibility</p:attrName>
                                        </p:attrNameLst>
                                      </p:cBhvr>
                                      <p:to>
                                        <p:strVal val="visible"/>
                                      </p:to>
                                    </p:set>
                                    <p:animEffect transition="in" filter="blinds(horizontal)">
                                      <p:cBhvr additive="base">
                                        <p:cTn id="7" dur="500"/>
                                        <p:tgtEl>
                                          <p:spTgt spid="46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childTnLst>
                                    <p:set>
                                      <p:cBhvr additive="base">
                                        <p:cTn id="11" dur="1" fill="hold">
                                          <p:stCondLst>
                                            <p:cond delay="0"/>
                                          </p:stCondLst>
                                        </p:cTn>
                                        <p:tgtEl>
                                          <p:spTgt spid="4611"/>
                                        </p:tgtEl>
                                        <p:attrNameLst>
                                          <p:attrName>style.visibility</p:attrName>
                                        </p:attrNameLst>
                                      </p:cBhvr>
                                      <p:to>
                                        <p:strVal val="visible"/>
                                      </p:to>
                                    </p:set>
                                    <p:animEffect transition="in" filter="blinds(horizontal)">
                                      <p:cBhvr additive="base">
                                        <p:cTn id="12" dur="500"/>
                                        <p:tgtEl>
                                          <p:spTgt spid="46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3" nodeType="clickEffect">
                                  <p:childTnLst>
                                    <p:set>
                                      <p:cBhvr additive="base">
                                        <p:cTn id="16" dur="1" fill="hold">
                                          <p:stCondLst>
                                            <p:cond delay="0"/>
                                          </p:stCondLst>
                                        </p:cTn>
                                        <p:tgtEl>
                                          <p:spTgt spid="4612"/>
                                        </p:tgtEl>
                                        <p:attrNameLst>
                                          <p:attrName>style.visibility</p:attrName>
                                        </p:attrNameLst>
                                      </p:cBhvr>
                                      <p:to>
                                        <p:strVal val="visible"/>
                                      </p:to>
                                    </p:set>
                                    <p:animEffect transition="in" filter="blinds(horizontal)">
                                      <p:cBhvr additive="base">
                                        <p:cTn id="17" dur="500"/>
                                        <p:tgtEl>
                                          <p:spTgt spid="46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childTnLst>
                                    <p:set>
                                      <p:cBhvr additive="base">
                                        <p:cTn id="21" dur="1" fill="hold">
                                          <p:stCondLst>
                                            <p:cond delay="0"/>
                                          </p:stCondLst>
                                        </p:cTn>
                                        <p:tgtEl>
                                          <p:spTgt spid="4610"/>
                                        </p:tgtEl>
                                        <p:attrNameLst>
                                          <p:attrName>style.visibility</p:attrName>
                                        </p:attrNameLst>
                                      </p:cBhvr>
                                      <p:to>
                                        <p:strVal val="visible"/>
                                      </p:to>
                                    </p:set>
                                    <p:animEffect transition="in" filter="blinds(horizontal)">
                                      <p:cBhvr additive="base">
                                        <p:cTn id="22" dur="500"/>
                                        <p:tgtEl>
                                          <p:spTgt spid="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 grpId="0" animBg="1"/>
      <p:bldP spid="4610" grpId="1" animBg="1"/>
      <p:bldP spid="4611" grpId="2" animBg="1"/>
      <p:bldP spid="4612" grpId="3"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15" name="矩形 4614"/>
          <p:cNvSpPr/>
          <p:nvPr/>
        </p:nvSpPr>
        <p:spPr>
          <a:xfrm>
            <a:off x="0" y="3771900"/>
            <a:ext cx="9144000" cy="0"/>
          </a:xfrm>
          <a:prstGeom prst="rect">
            <a:avLst/>
          </a:prstGeom>
          <a:noFill/>
          <a:ln w="38100">
            <a:noFill/>
          </a:ln>
        </p:spPr>
        <p:txBody>
          <a:bodyPr/>
          <a:p>
            <a:endParaRPr lang="zh-CN" altLang="en-US"/>
          </a:p>
        </p:txBody>
      </p:sp>
      <p:sp>
        <p:nvSpPr>
          <p:cNvPr id="4616" name="矩形 4615"/>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617" name="矩形 4616"/>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618" name="矩形 4617"/>
          <p:cNvSpPr/>
          <p:nvPr/>
        </p:nvSpPr>
        <p:spPr>
          <a:xfrm>
            <a:off x="304800" y="838200"/>
            <a:ext cx="1905000" cy="381000"/>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练习</a:t>
            </a:r>
            <a:r>
              <a:rPr lang="zh-CN" altLang="en-US" sz="1600">
                <a:latin typeface="Arial" panose="020B0604020202020204" pitchFamily="34" charset="0"/>
                <a:ea typeface="黑体" panose="02010609060101010101" charset="-122"/>
              </a:rPr>
              <a:t>   解答例</a:t>
            </a:r>
            <a:endParaRPr lang="zh-CN" altLang="en-US" sz="1600">
              <a:latin typeface="Arial" panose="020B0604020202020204" pitchFamily="34" charset="0"/>
              <a:ea typeface="黑体" panose="02010609060101010101" charset="-122"/>
            </a:endParaRPr>
          </a:p>
        </p:txBody>
      </p:sp>
      <p:sp>
        <p:nvSpPr>
          <p:cNvPr id="4619" name="矩形 4618"/>
          <p:cNvSpPr/>
          <p:nvPr/>
        </p:nvSpPr>
        <p:spPr>
          <a:xfrm>
            <a:off x="1752600" y="2209800"/>
            <a:ext cx="1219200" cy="885825"/>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只有小刘能回答新型发动机的</a:t>
            </a:r>
            <a:r>
              <a:rPr lang="en-US" altLang="zh-CN" sz="1200">
                <a:latin typeface="Arial" panose="020B0604020202020204" pitchFamily="34" charset="0"/>
              </a:rPr>
              <a:t>XX</a:t>
            </a:r>
            <a:r>
              <a:rPr lang="zh-CN" altLang="en-US" sz="1200">
                <a:latin typeface="Arial" panose="020B0604020202020204" pitchFamily="34" charset="0"/>
              </a:rPr>
              <a:t>部件如何更换</a:t>
            </a:r>
            <a:endParaRPr lang="zh-CN" altLang="en-US" sz="1200">
              <a:latin typeface="Arial" panose="020B0604020202020204" pitchFamily="34" charset="0"/>
            </a:endParaRPr>
          </a:p>
        </p:txBody>
      </p:sp>
      <p:sp>
        <p:nvSpPr>
          <p:cNvPr id="4620" name="矩形 4619"/>
          <p:cNvSpPr/>
          <p:nvPr/>
        </p:nvSpPr>
        <p:spPr>
          <a:xfrm>
            <a:off x="1828800" y="4419600"/>
            <a:ext cx="1219200" cy="70326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小刘又同时负责其他很多业务</a:t>
            </a:r>
            <a:r>
              <a:rPr lang="en-US" altLang="zh-CN" sz="1200">
                <a:latin typeface="Arial" panose="020B0604020202020204" pitchFamily="34" charset="0"/>
              </a:rPr>
              <a:t>,</a:t>
            </a:r>
            <a:r>
              <a:rPr lang="zh-CN" altLang="en-US" sz="1200">
                <a:latin typeface="Arial" panose="020B0604020202020204" pitchFamily="34" charset="0"/>
              </a:rPr>
              <a:t>十分繁忙</a:t>
            </a:r>
            <a:endParaRPr lang="zh-CN" altLang="en-US" sz="1200">
              <a:latin typeface="Arial" panose="020B0604020202020204" pitchFamily="34" charset="0"/>
            </a:endParaRPr>
          </a:p>
        </p:txBody>
      </p:sp>
      <p:sp>
        <p:nvSpPr>
          <p:cNvPr id="4621" name="矩形 4620"/>
          <p:cNvSpPr/>
          <p:nvPr/>
        </p:nvSpPr>
        <p:spPr>
          <a:xfrm>
            <a:off x="228600" y="2514600"/>
            <a:ext cx="1219200" cy="116046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在</a:t>
            </a:r>
            <a:r>
              <a:rPr lang="en-US" altLang="zh-CN" sz="1200">
                <a:latin typeface="Arial" panose="020B0604020202020204" pitchFamily="34" charset="0"/>
              </a:rPr>
              <a:t>24</a:t>
            </a:r>
            <a:r>
              <a:rPr lang="zh-CN" altLang="en-US" sz="1200">
                <a:latin typeface="Arial" panose="020B0604020202020204" pitchFamily="34" charset="0"/>
              </a:rPr>
              <a:t>小时内回复新型发动机的</a:t>
            </a:r>
            <a:r>
              <a:rPr lang="en-US" altLang="zh-CN" sz="1200">
                <a:latin typeface="Arial" panose="020B0604020202020204" pitchFamily="34" charset="0"/>
              </a:rPr>
              <a:t>XX</a:t>
            </a:r>
            <a:r>
              <a:rPr lang="zh-CN" altLang="en-US" sz="1200">
                <a:latin typeface="Arial" panose="020B0604020202020204" pitchFamily="34" charset="0"/>
              </a:rPr>
              <a:t>部件如何更换</a:t>
            </a:r>
            <a:endParaRPr lang="zh-CN" altLang="en-US" sz="1200">
              <a:latin typeface="Arial" panose="020B0604020202020204" pitchFamily="34" charset="0"/>
            </a:endParaRPr>
          </a:p>
          <a:p>
            <a:pPr algn="ctr" fontAlgn="ctr">
              <a:spcBef>
                <a:spcPct val="50000"/>
              </a:spcBef>
            </a:pPr>
            <a:r>
              <a:rPr lang="zh-CN" altLang="en-US" sz="1200">
                <a:latin typeface="Arial" panose="020B0604020202020204" pitchFamily="34" charset="0"/>
              </a:rPr>
              <a:t>的</a:t>
            </a:r>
            <a:r>
              <a:rPr lang="en-US" altLang="zh-CN" sz="1200">
                <a:latin typeface="Arial" panose="020B0604020202020204" pitchFamily="34" charset="0"/>
              </a:rPr>
              <a:t>E-MAIL</a:t>
            </a:r>
            <a:endParaRPr lang="en-US" altLang="zh-CN" sz="1200">
              <a:latin typeface="Arial" panose="020B0604020202020204" pitchFamily="34" charset="0"/>
            </a:endParaRPr>
          </a:p>
        </p:txBody>
      </p:sp>
      <p:sp>
        <p:nvSpPr>
          <p:cNvPr id="4622" name="矩形 4621"/>
          <p:cNvSpPr/>
          <p:nvPr/>
        </p:nvSpPr>
        <p:spPr>
          <a:xfrm>
            <a:off x="152400" y="2057400"/>
            <a:ext cx="685800" cy="381000"/>
          </a:xfrm>
          <a:prstGeom prst="rect">
            <a:avLst/>
          </a:prstGeom>
          <a:noFill/>
          <a:ln w="38100">
            <a:noFill/>
          </a:ln>
        </p:spPr>
        <p:txBody>
          <a:bodyPr lIns="137160" tIns="68580" rIns="137160" bIns="68580">
            <a:spAutoFit/>
          </a:bodyPr>
          <a:p>
            <a:pPr algn="ctr">
              <a:spcBef>
                <a:spcPct val="50000"/>
              </a:spcBef>
            </a:pPr>
            <a:r>
              <a:rPr lang="zh-CN" altLang="en-US" sz="1600">
                <a:latin typeface="Arial" panose="020B0604020202020204" pitchFamily="34" charset="0"/>
                <a:ea typeface="黑体" panose="02010609060101010101" charset="-122"/>
              </a:rPr>
              <a:t>目标</a:t>
            </a:r>
            <a:endParaRPr lang="zh-CN" altLang="en-US" sz="1600">
              <a:latin typeface="Arial" panose="020B0604020202020204" pitchFamily="34" charset="0"/>
              <a:ea typeface="黑体" panose="02010609060101010101" charset="-122"/>
            </a:endParaRPr>
          </a:p>
        </p:txBody>
      </p:sp>
      <p:cxnSp>
        <p:nvCxnSpPr>
          <p:cNvPr id="4623" name="直接连接符 4622"/>
          <p:cNvCxnSpPr/>
          <p:nvPr/>
        </p:nvCxnSpPr>
        <p:spPr>
          <a:xfrm>
            <a:off x="2971800" y="2667000"/>
            <a:ext cx="152400" cy="0"/>
          </a:xfrm>
          <a:prstGeom prst="line">
            <a:avLst/>
          </a:prstGeom>
          <a:ln w="19050" cap="flat" cmpd="sng">
            <a:solidFill>
              <a:srgbClr val="969696"/>
            </a:solidFill>
            <a:prstDash val="solid"/>
            <a:headEnd type="none" w="med" len="med"/>
            <a:tailEnd type="none" w="med" len="med"/>
          </a:ln>
        </p:spPr>
      </p:cxnSp>
      <p:cxnSp>
        <p:nvCxnSpPr>
          <p:cNvPr id="4624" name="直接连接符 4623"/>
          <p:cNvCxnSpPr/>
          <p:nvPr/>
        </p:nvCxnSpPr>
        <p:spPr>
          <a:xfrm flipV="1">
            <a:off x="3124200" y="1600200"/>
            <a:ext cx="0" cy="1447800"/>
          </a:xfrm>
          <a:prstGeom prst="line">
            <a:avLst/>
          </a:prstGeom>
          <a:ln w="19050" cap="flat" cmpd="sng">
            <a:solidFill>
              <a:srgbClr val="969696"/>
            </a:solidFill>
            <a:prstDash val="solid"/>
            <a:headEnd type="none" w="med" len="med"/>
            <a:tailEnd type="none" w="med" len="med"/>
          </a:ln>
        </p:spPr>
      </p:cxnSp>
      <p:cxnSp>
        <p:nvCxnSpPr>
          <p:cNvPr id="4625" name="直接连接符 4624"/>
          <p:cNvCxnSpPr/>
          <p:nvPr/>
        </p:nvCxnSpPr>
        <p:spPr>
          <a:xfrm>
            <a:off x="3124200" y="3048000"/>
            <a:ext cx="152400" cy="0"/>
          </a:xfrm>
          <a:prstGeom prst="line">
            <a:avLst/>
          </a:prstGeom>
          <a:ln w="19050" cap="flat" cmpd="sng">
            <a:solidFill>
              <a:srgbClr val="969696"/>
            </a:solidFill>
            <a:prstDash val="solid"/>
            <a:headEnd type="none" w="med" len="med"/>
            <a:tailEnd type="none" w="med" len="med"/>
          </a:ln>
        </p:spPr>
      </p:cxnSp>
      <p:cxnSp>
        <p:nvCxnSpPr>
          <p:cNvPr id="4626" name="直接连接符 4625"/>
          <p:cNvCxnSpPr/>
          <p:nvPr/>
        </p:nvCxnSpPr>
        <p:spPr>
          <a:xfrm>
            <a:off x="3124200" y="1600200"/>
            <a:ext cx="152400" cy="0"/>
          </a:xfrm>
          <a:prstGeom prst="line">
            <a:avLst/>
          </a:prstGeom>
          <a:ln w="19050" cap="flat" cmpd="sng">
            <a:solidFill>
              <a:srgbClr val="969696"/>
            </a:solidFill>
            <a:prstDash val="solid"/>
            <a:headEnd type="none" w="med" len="med"/>
            <a:tailEnd type="none" w="med" len="med"/>
          </a:ln>
        </p:spPr>
      </p:cxnSp>
      <p:cxnSp>
        <p:nvCxnSpPr>
          <p:cNvPr id="4627" name="直接连接符 4626"/>
          <p:cNvCxnSpPr/>
          <p:nvPr/>
        </p:nvCxnSpPr>
        <p:spPr>
          <a:xfrm>
            <a:off x="4648200" y="4343400"/>
            <a:ext cx="304800" cy="0"/>
          </a:xfrm>
          <a:prstGeom prst="line">
            <a:avLst/>
          </a:prstGeom>
          <a:ln w="19050" cap="flat" cmpd="sng">
            <a:solidFill>
              <a:srgbClr val="969696"/>
            </a:solidFill>
            <a:prstDash val="solid"/>
            <a:headEnd type="none" w="med" len="med"/>
            <a:tailEnd type="none" w="med" len="med"/>
          </a:ln>
        </p:spPr>
      </p:cxnSp>
      <p:grpSp>
        <p:nvGrpSpPr>
          <p:cNvPr id="4628" name="组合 4627"/>
          <p:cNvGrpSpPr/>
          <p:nvPr/>
        </p:nvGrpSpPr>
        <p:grpSpPr>
          <a:xfrm>
            <a:off x="3276600" y="1219200"/>
            <a:ext cx="1371600" cy="4695825"/>
            <a:chOff x="2064" y="768"/>
            <a:chExt cx="864" cy="2958"/>
          </a:xfrm>
        </p:grpSpPr>
        <p:sp>
          <p:nvSpPr>
            <p:cNvPr id="4629" name="矩形 4628"/>
            <p:cNvSpPr/>
            <p:nvPr/>
          </p:nvSpPr>
          <p:spPr>
            <a:xfrm>
              <a:off x="2064" y="768"/>
              <a:ext cx="864"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增加能够在</a:t>
              </a:r>
              <a:r>
                <a:rPr lang="en-US" altLang="zh-CN" sz="1200">
                  <a:latin typeface="Arial" panose="020B0604020202020204" pitchFamily="34" charset="0"/>
                  <a:ea typeface="黑体" panose="02010609060101010101" charset="-122"/>
                </a:rPr>
                <a:t>24</a:t>
              </a:r>
              <a:r>
                <a:rPr lang="zh-CN" altLang="en-US" sz="1200">
                  <a:latin typeface="Arial" panose="020B0604020202020204" pitchFamily="34" charset="0"/>
                  <a:ea typeface="黑体" panose="02010609060101010101" charset="-122"/>
                </a:rPr>
                <a:t>小时之内回信的工作人员人数</a:t>
              </a:r>
              <a:endParaRPr lang="zh-CN" altLang="en-US" sz="1200">
                <a:latin typeface="Arial" panose="020B0604020202020204" pitchFamily="34" charset="0"/>
                <a:ea typeface="黑体" panose="02010609060101010101" charset="-122"/>
              </a:endParaRPr>
            </a:p>
          </p:txBody>
        </p:sp>
        <p:sp>
          <p:nvSpPr>
            <p:cNvPr id="4630" name="矩形 4629"/>
            <p:cNvSpPr/>
            <p:nvPr/>
          </p:nvSpPr>
          <p:spPr>
            <a:xfrm>
              <a:off x="2064" y="1632"/>
              <a:ext cx="864" cy="55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由小刘把所有可能出现的问题及对应的措施写下来</a:t>
              </a:r>
              <a:endParaRPr lang="zh-CN" altLang="en-US" sz="1200">
                <a:latin typeface="Arial" panose="020B0604020202020204" pitchFamily="34" charset="0"/>
              </a:endParaRPr>
            </a:p>
          </p:txBody>
        </p:sp>
        <p:sp>
          <p:nvSpPr>
            <p:cNvPr id="4631" name="矩形 4630"/>
            <p:cNvSpPr/>
            <p:nvPr/>
          </p:nvSpPr>
          <p:spPr>
            <a:xfrm>
              <a:off x="2112" y="2640"/>
              <a:ext cx="816"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改变回复方式</a:t>
              </a:r>
              <a:endParaRPr lang="zh-CN" altLang="en-US" sz="1200">
                <a:latin typeface="Arial" panose="020B0604020202020204" pitchFamily="34" charset="0"/>
                <a:ea typeface="黑体" panose="02010609060101010101" charset="-122"/>
              </a:endParaRPr>
            </a:p>
          </p:txBody>
        </p:sp>
        <p:sp>
          <p:nvSpPr>
            <p:cNvPr id="4632" name="矩形 4631"/>
            <p:cNvSpPr/>
            <p:nvPr/>
          </p:nvSpPr>
          <p:spPr>
            <a:xfrm>
              <a:off x="2112" y="3168"/>
              <a:ext cx="816" cy="55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在不改变回复内容的前题下</a:t>
              </a:r>
              <a:r>
                <a:rPr lang="en-US" altLang="zh-CN" sz="1200">
                  <a:latin typeface="Arial" panose="020B0604020202020204" pitchFamily="34" charset="0"/>
                </a:rPr>
                <a:t>,</a:t>
              </a:r>
              <a:r>
                <a:rPr lang="zh-CN" altLang="en-US" sz="1200">
                  <a:latin typeface="Arial" panose="020B0604020202020204" pitchFamily="34" charset="0"/>
                </a:rPr>
                <a:t>提高回复的速度</a:t>
              </a:r>
              <a:endParaRPr lang="zh-CN" altLang="en-US" sz="1200">
                <a:latin typeface="Arial" panose="020B0604020202020204" pitchFamily="34" charset="0"/>
              </a:endParaRPr>
            </a:p>
          </p:txBody>
        </p:sp>
      </p:grpSp>
      <p:cxnSp>
        <p:nvCxnSpPr>
          <p:cNvPr id="4633" name="直接连接符 4632"/>
          <p:cNvCxnSpPr/>
          <p:nvPr/>
        </p:nvCxnSpPr>
        <p:spPr>
          <a:xfrm>
            <a:off x="3048000" y="4786313"/>
            <a:ext cx="152400" cy="0"/>
          </a:xfrm>
          <a:prstGeom prst="line">
            <a:avLst/>
          </a:prstGeom>
          <a:ln w="19050" cap="flat" cmpd="sng">
            <a:solidFill>
              <a:srgbClr val="969696"/>
            </a:solidFill>
            <a:prstDash val="solid"/>
            <a:headEnd type="none" w="med" len="med"/>
            <a:tailEnd type="none" w="med" len="med"/>
          </a:ln>
        </p:spPr>
      </p:cxnSp>
      <p:cxnSp>
        <p:nvCxnSpPr>
          <p:cNvPr id="4634" name="直接连接符 4633"/>
          <p:cNvCxnSpPr/>
          <p:nvPr/>
        </p:nvCxnSpPr>
        <p:spPr>
          <a:xfrm flipV="1">
            <a:off x="3200400" y="4329113"/>
            <a:ext cx="0" cy="1157287"/>
          </a:xfrm>
          <a:prstGeom prst="line">
            <a:avLst/>
          </a:prstGeom>
          <a:ln w="19050" cap="flat" cmpd="sng">
            <a:solidFill>
              <a:srgbClr val="969696"/>
            </a:solidFill>
            <a:prstDash val="solid"/>
            <a:headEnd type="none" w="med" len="med"/>
            <a:tailEnd type="none" w="med" len="med"/>
          </a:ln>
        </p:spPr>
      </p:cxnSp>
      <p:cxnSp>
        <p:nvCxnSpPr>
          <p:cNvPr id="4635" name="直接连接符 4634"/>
          <p:cNvCxnSpPr/>
          <p:nvPr/>
        </p:nvCxnSpPr>
        <p:spPr>
          <a:xfrm>
            <a:off x="3200400" y="5486400"/>
            <a:ext cx="152400" cy="0"/>
          </a:xfrm>
          <a:prstGeom prst="line">
            <a:avLst/>
          </a:prstGeom>
          <a:ln w="19050" cap="flat" cmpd="sng">
            <a:solidFill>
              <a:srgbClr val="969696"/>
            </a:solidFill>
            <a:prstDash val="solid"/>
            <a:headEnd type="none" w="med" len="med"/>
            <a:tailEnd type="none" w="med" len="med"/>
          </a:ln>
        </p:spPr>
      </p:cxnSp>
      <p:cxnSp>
        <p:nvCxnSpPr>
          <p:cNvPr id="4636" name="直接连接符 4635"/>
          <p:cNvCxnSpPr/>
          <p:nvPr/>
        </p:nvCxnSpPr>
        <p:spPr>
          <a:xfrm>
            <a:off x="3200400" y="4329113"/>
            <a:ext cx="152400" cy="0"/>
          </a:xfrm>
          <a:prstGeom prst="line">
            <a:avLst/>
          </a:prstGeom>
          <a:ln w="19050" cap="flat" cmpd="sng">
            <a:solidFill>
              <a:srgbClr val="969696"/>
            </a:solidFill>
            <a:prstDash val="solid"/>
            <a:headEnd type="none" w="med" len="med"/>
            <a:tailEnd type="none" w="med" len="med"/>
          </a:ln>
        </p:spPr>
      </p:cxnSp>
      <p:cxnSp>
        <p:nvCxnSpPr>
          <p:cNvPr id="4637" name="直接连接符 4636"/>
          <p:cNvCxnSpPr/>
          <p:nvPr/>
        </p:nvCxnSpPr>
        <p:spPr>
          <a:xfrm>
            <a:off x="4648200" y="1524000"/>
            <a:ext cx="152400" cy="0"/>
          </a:xfrm>
          <a:prstGeom prst="line">
            <a:avLst/>
          </a:prstGeom>
          <a:ln w="19050" cap="flat" cmpd="sng">
            <a:solidFill>
              <a:srgbClr val="969696"/>
            </a:solidFill>
            <a:prstDash val="solid"/>
            <a:headEnd type="none" w="med" len="med"/>
            <a:tailEnd type="none" w="med" len="med"/>
          </a:ln>
        </p:spPr>
      </p:cxnSp>
      <p:cxnSp>
        <p:nvCxnSpPr>
          <p:cNvPr id="4638" name="直接连接符 4637"/>
          <p:cNvCxnSpPr/>
          <p:nvPr/>
        </p:nvCxnSpPr>
        <p:spPr>
          <a:xfrm flipV="1">
            <a:off x="4800600" y="1295400"/>
            <a:ext cx="0" cy="533400"/>
          </a:xfrm>
          <a:prstGeom prst="line">
            <a:avLst/>
          </a:prstGeom>
          <a:ln w="19050" cap="flat" cmpd="sng">
            <a:solidFill>
              <a:srgbClr val="969696"/>
            </a:solidFill>
            <a:prstDash val="solid"/>
            <a:headEnd type="none" w="med" len="med"/>
            <a:tailEnd type="none" w="med" len="med"/>
          </a:ln>
        </p:spPr>
      </p:cxnSp>
      <p:cxnSp>
        <p:nvCxnSpPr>
          <p:cNvPr id="4639" name="直接连接符 4638"/>
          <p:cNvCxnSpPr/>
          <p:nvPr/>
        </p:nvCxnSpPr>
        <p:spPr>
          <a:xfrm>
            <a:off x="4800600" y="1828800"/>
            <a:ext cx="152400" cy="0"/>
          </a:xfrm>
          <a:prstGeom prst="line">
            <a:avLst/>
          </a:prstGeom>
          <a:ln w="19050" cap="flat" cmpd="sng">
            <a:solidFill>
              <a:srgbClr val="969696"/>
            </a:solidFill>
            <a:prstDash val="solid"/>
            <a:headEnd type="none" w="med" len="med"/>
            <a:tailEnd type="none" w="med" len="med"/>
          </a:ln>
        </p:spPr>
      </p:cxnSp>
      <p:cxnSp>
        <p:nvCxnSpPr>
          <p:cNvPr id="4640" name="直接连接符 4639"/>
          <p:cNvCxnSpPr/>
          <p:nvPr/>
        </p:nvCxnSpPr>
        <p:spPr>
          <a:xfrm>
            <a:off x="4800600" y="1295400"/>
            <a:ext cx="152400" cy="0"/>
          </a:xfrm>
          <a:prstGeom prst="line">
            <a:avLst/>
          </a:prstGeom>
          <a:ln w="19050" cap="flat" cmpd="sng">
            <a:solidFill>
              <a:srgbClr val="969696"/>
            </a:solidFill>
            <a:prstDash val="solid"/>
            <a:headEnd type="none" w="med" len="med"/>
            <a:tailEnd type="none" w="med" len="med"/>
          </a:ln>
        </p:spPr>
      </p:cxnSp>
      <p:sp>
        <p:nvSpPr>
          <p:cNvPr id="4641" name="爆炸形 1 4640"/>
          <p:cNvSpPr/>
          <p:nvPr/>
        </p:nvSpPr>
        <p:spPr>
          <a:xfrm>
            <a:off x="1143000" y="1752600"/>
            <a:ext cx="1217613" cy="7413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真因</a:t>
            </a:r>
            <a:r>
              <a:rPr lang="en-US" altLang="zh-CN" sz="1400">
                <a:latin typeface="Arial" panose="020B0604020202020204" pitchFamily="34" charset="0"/>
                <a:ea typeface="黑体" panose="02010609060101010101" charset="-122"/>
              </a:rPr>
              <a:t>1</a:t>
            </a:r>
            <a:endParaRPr lang="en-US" altLang="zh-CN" sz="1400">
              <a:latin typeface="Arial" panose="020B0604020202020204" pitchFamily="34" charset="0"/>
              <a:ea typeface="黑体" panose="02010609060101010101" charset="-122"/>
            </a:endParaRPr>
          </a:p>
        </p:txBody>
      </p:sp>
      <p:sp>
        <p:nvSpPr>
          <p:cNvPr id="4642" name="爆炸形 1 4641"/>
          <p:cNvSpPr/>
          <p:nvPr/>
        </p:nvSpPr>
        <p:spPr>
          <a:xfrm>
            <a:off x="1219200" y="5029200"/>
            <a:ext cx="1217613" cy="7413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真因</a:t>
            </a:r>
            <a:r>
              <a:rPr lang="en-US" altLang="zh-CN" sz="1400">
                <a:latin typeface="Arial" panose="020B0604020202020204" pitchFamily="34" charset="0"/>
                <a:ea typeface="黑体" panose="02010609060101010101" charset="-122"/>
              </a:rPr>
              <a:t>2</a:t>
            </a:r>
            <a:endParaRPr lang="en-US" altLang="zh-CN" sz="1400">
              <a:latin typeface="Arial" panose="020B0604020202020204" pitchFamily="34" charset="0"/>
              <a:ea typeface="黑体" panose="02010609060101010101" charset="-122"/>
            </a:endParaRPr>
          </a:p>
        </p:txBody>
      </p:sp>
      <p:cxnSp>
        <p:nvCxnSpPr>
          <p:cNvPr id="4643" name="直接连接符 4642"/>
          <p:cNvCxnSpPr/>
          <p:nvPr/>
        </p:nvCxnSpPr>
        <p:spPr>
          <a:xfrm>
            <a:off x="4800600" y="3657600"/>
            <a:ext cx="152400" cy="0"/>
          </a:xfrm>
          <a:prstGeom prst="line">
            <a:avLst/>
          </a:prstGeom>
          <a:ln w="19050" cap="flat" cmpd="sng">
            <a:solidFill>
              <a:srgbClr val="969696"/>
            </a:solidFill>
            <a:prstDash val="solid"/>
            <a:headEnd type="none" w="med" len="med"/>
            <a:tailEnd type="none" w="med" len="med"/>
          </a:ln>
        </p:spPr>
      </p:cxnSp>
      <p:cxnSp>
        <p:nvCxnSpPr>
          <p:cNvPr id="4644" name="直接连接符 4643"/>
          <p:cNvCxnSpPr/>
          <p:nvPr/>
        </p:nvCxnSpPr>
        <p:spPr>
          <a:xfrm flipV="1">
            <a:off x="4800600" y="2362200"/>
            <a:ext cx="0" cy="1295400"/>
          </a:xfrm>
          <a:prstGeom prst="line">
            <a:avLst/>
          </a:prstGeom>
          <a:ln w="19050" cap="flat" cmpd="sng">
            <a:solidFill>
              <a:srgbClr val="969696"/>
            </a:solidFill>
            <a:prstDash val="solid"/>
            <a:headEnd type="none" w="med" len="med"/>
            <a:tailEnd type="none" w="med" len="med"/>
          </a:ln>
        </p:spPr>
      </p:cxnSp>
      <p:cxnSp>
        <p:nvCxnSpPr>
          <p:cNvPr id="4645" name="直接连接符 4644"/>
          <p:cNvCxnSpPr/>
          <p:nvPr/>
        </p:nvCxnSpPr>
        <p:spPr>
          <a:xfrm>
            <a:off x="4648200" y="3048000"/>
            <a:ext cx="304800" cy="0"/>
          </a:xfrm>
          <a:prstGeom prst="line">
            <a:avLst/>
          </a:prstGeom>
          <a:ln w="19050" cap="flat" cmpd="sng">
            <a:solidFill>
              <a:srgbClr val="969696"/>
            </a:solidFill>
            <a:prstDash val="solid"/>
            <a:headEnd type="none" w="med" len="med"/>
            <a:tailEnd type="none" w="med" len="med"/>
          </a:ln>
        </p:spPr>
      </p:cxnSp>
      <p:cxnSp>
        <p:nvCxnSpPr>
          <p:cNvPr id="4646" name="直接连接符 4645"/>
          <p:cNvCxnSpPr/>
          <p:nvPr/>
        </p:nvCxnSpPr>
        <p:spPr>
          <a:xfrm>
            <a:off x="4800600" y="2362200"/>
            <a:ext cx="152400" cy="0"/>
          </a:xfrm>
          <a:prstGeom prst="line">
            <a:avLst/>
          </a:prstGeom>
          <a:ln w="19050" cap="flat" cmpd="sng">
            <a:solidFill>
              <a:srgbClr val="969696"/>
            </a:solidFill>
            <a:prstDash val="solid"/>
            <a:headEnd type="none" w="med" len="med"/>
            <a:tailEnd type="none" w="med" len="med"/>
          </a:ln>
        </p:spPr>
      </p:cxnSp>
      <p:grpSp>
        <p:nvGrpSpPr>
          <p:cNvPr id="4647" name="组合 4646"/>
          <p:cNvGrpSpPr/>
          <p:nvPr/>
        </p:nvGrpSpPr>
        <p:grpSpPr>
          <a:xfrm>
            <a:off x="4953000" y="1096963"/>
            <a:ext cx="3048000" cy="5108575"/>
            <a:chOff x="3120" y="691"/>
            <a:chExt cx="1920" cy="3218"/>
          </a:xfrm>
        </p:grpSpPr>
        <p:sp>
          <p:nvSpPr>
            <p:cNvPr id="4648" name="矩形 4647"/>
            <p:cNvSpPr/>
            <p:nvPr/>
          </p:nvSpPr>
          <p:spPr>
            <a:xfrm>
              <a:off x="3120" y="2640"/>
              <a:ext cx="1920"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用电话回复</a:t>
              </a:r>
              <a:endParaRPr lang="zh-CN" altLang="en-US" sz="1200">
                <a:latin typeface="Arial" panose="020B0604020202020204" pitchFamily="34" charset="0"/>
                <a:ea typeface="黑体" panose="02010609060101010101" charset="-122"/>
              </a:endParaRPr>
            </a:p>
          </p:txBody>
        </p:sp>
        <p:sp>
          <p:nvSpPr>
            <p:cNvPr id="4649" name="矩形 4648"/>
            <p:cNvSpPr/>
            <p:nvPr/>
          </p:nvSpPr>
          <p:spPr>
            <a:xfrm>
              <a:off x="3120" y="691"/>
              <a:ext cx="1920"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增加</a:t>
              </a:r>
              <a:r>
                <a:rPr lang="zh-CN" altLang="en-US" sz="1200">
                  <a:latin typeface="Arial" panose="020B0604020202020204" pitchFamily="34" charset="0"/>
                </a:rPr>
                <a:t>新型发动机</a:t>
              </a:r>
              <a:r>
                <a:rPr lang="en-US" altLang="zh-CN" sz="1200">
                  <a:latin typeface="Arial" panose="020B0604020202020204" pitchFamily="34" charset="0"/>
                </a:rPr>
                <a:t>XX</a:t>
              </a:r>
              <a:r>
                <a:rPr lang="zh-CN" altLang="en-US" sz="1200">
                  <a:latin typeface="Arial" panose="020B0604020202020204" pitchFamily="34" charset="0"/>
                </a:rPr>
                <a:t>部件的负责人员</a:t>
              </a:r>
              <a:endParaRPr lang="zh-CN" altLang="en-US" sz="1200">
                <a:latin typeface="Arial" panose="020B0604020202020204" pitchFamily="34" charset="0"/>
              </a:endParaRPr>
            </a:p>
          </p:txBody>
        </p:sp>
        <p:sp>
          <p:nvSpPr>
            <p:cNvPr id="4650" name="矩形 4649"/>
            <p:cNvSpPr/>
            <p:nvPr/>
          </p:nvSpPr>
          <p:spPr>
            <a:xfrm>
              <a:off x="3120" y="1008"/>
              <a:ext cx="1920"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rPr>
                <a:t>让其他人员兼职</a:t>
              </a:r>
              <a:r>
                <a:rPr lang="en-US" altLang="zh-CN" sz="1200">
                  <a:latin typeface="Arial" panose="020B0604020202020204" pitchFamily="34" charset="0"/>
                </a:rPr>
                <a:t>,</a:t>
              </a:r>
              <a:r>
                <a:rPr lang="zh-CN" altLang="en-US" sz="1200">
                  <a:latin typeface="Arial" panose="020B0604020202020204" pitchFamily="34" charset="0"/>
                </a:rPr>
                <a:t>与小刘同时负责</a:t>
              </a:r>
              <a:endParaRPr lang="zh-CN" altLang="en-US" sz="1200">
                <a:latin typeface="Arial" panose="020B0604020202020204" pitchFamily="34" charset="0"/>
              </a:endParaRPr>
            </a:p>
          </p:txBody>
        </p:sp>
        <p:sp>
          <p:nvSpPr>
            <p:cNvPr id="4651" name="矩形 4650"/>
            <p:cNvSpPr/>
            <p:nvPr/>
          </p:nvSpPr>
          <p:spPr>
            <a:xfrm>
              <a:off x="3120" y="1344"/>
              <a:ext cx="1920"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1200">
                  <a:latin typeface="Arial" panose="020B0604020202020204" pitchFamily="34" charset="0"/>
                </a:rPr>
                <a:t>事先准备好应对每个问题的标准回复</a:t>
              </a:r>
              <a:r>
                <a:rPr lang="en-US" altLang="zh-CN" sz="1200">
                  <a:latin typeface="Arial" panose="020B0604020202020204" pitchFamily="34" charset="0"/>
                </a:rPr>
                <a:t>, </a:t>
              </a:r>
              <a:r>
                <a:rPr lang="zh-CN" altLang="en-US" sz="1200">
                  <a:latin typeface="Arial" panose="020B0604020202020204" pitchFamily="34" charset="0"/>
                </a:rPr>
                <a:t>由其他人代笔回复</a:t>
              </a:r>
              <a:endParaRPr lang="zh-CN" altLang="en-US" sz="1200">
                <a:latin typeface="Arial" panose="020B0604020202020204" pitchFamily="34" charset="0"/>
              </a:endParaRPr>
            </a:p>
          </p:txBody>
        </p:sp>
        <p:sp>
          <p:nvSpPr>
            <p:cNvPr id="4652" name="矩形 4651"/>
            <p:cNvSpPr/>
            <p:nvPr/>
          </p:nvSpPr>
          <p:spPr>
            <a:xfrm>
              <a:off x="3120" y="1824"/>
              <a:ext cx="1920"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1200">
                  <a:latin typeface="Arial" panose="020B0604020202020204" pitchFamily="34" charset="0"/>
                </a:rPr>
                <a:t>制订业务手册</a:t>
              </a:r>
              <a:r>
                <a:rPr lang="en-US" altLang="zh-CN" sz="1200">
                  <a:latin typeface="Arial" panose="020B0604020202020204" pitchFamily="34" charset="0"/>
                </a:rPr>
                <a:t>,</a:t>
              </a:r>
              <a:r>
                <a:rPr lang="zh-CN" altLang="en-US" sz="1200">
                  <a:latin typeface="Arial" panose="020B0604020202020204" pitchFamily="34" charset="0"/>
                </a:rPr>
                <a:t>写清各种情况的应对办法</a:t>
              </a:r>
              <a:endParaRPr lang="zh-CN" altLang="en-US" sz="1200">
                <a:latin typeface="Arial" panose="020B0604020202020204" pitchFamily="34" charset="0"/>
              </a:endParaRPr>
            </a:p>
          </p:txBody>
        </p:sp>
        <p:sp>
          <p:nvSpPr>
            <p:cNvPr id="4653" name="矩形 4652"/>
            <p:cNvSpPr/>
            <p:nvPr/>
          </p:nvSpPr>
          <p:spPr>
            <a:xfrm>
              <a:off x="3120" y="3696"/>
              <a:ext cx="1920"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减少其它工作</a:t>
              </a:r>
              <a:endParaRPr lang="zh-CN" altLang="en-US" sz="1200">
                <a:latin typeface="Arial" panose="020B0604020202020204" pitchFamily="34" charset="0"/>
                <a:ea typeface="黑体" panose="02010609060101010101" charset="-122"/>
              </a:endParaRPr>
            </a:p>
          </p:txBody>
        </p:sp>
        <p:sp>
          <p:nvSpPr>
            <p:cNvPr id="4654" name="矩形 4653"/>
            <p:cNvSpPr/>
            <p:nvPr/>
          </p:nvSpPr>
          <p:spPr>
            <a:xfrm>
              <a:off x="3120" y="2976"/>
              <a:ext cx="1920"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按紧急程度排出回复的先后顺序</a:t>
              </a:r>
              <a:endParaRPr lang="zh-CN" altLang="en-US" sz="1200">
                <a:latin typeface="Arial" panose="020B0604020202020204" pitchFamily="34" charset="0"/>
                <a:ea typeface="黑体" panose="02010609060101010101" charset="-122"/>
              </a:endParaRPr>
            </a:p>
          </p:txBody>
        </p:sp>
        <p:sp>
          <p:nvSpPr>
            <p:cNvPr id="4655" name="矩形 4654"/>
            <p:cNvSpPr/>
            <p:nvPr/>
          </p:nvSpPr>
          <p:spPr>
            <a:xfrm>
              <a:off x="3120" y="3312"/>
              <a:ext cx="1920" cy="2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加班</a:t>
              </a:r>
              <a:endParaRPr lang="zh-CN" altLang="en-US" sz="1200">
                <a:latin typeface="Arial" panose="020B0604020202020204" pitchFamily="34" charset="0"/>
                <a:ea typeface="黑体" panose="02010609060101010101" charset="-122"/>
              </a:endParaRPr>
            </a:p>
          </p:txBody>
        </p:sp>
        <p:sp>
          <p:nvSpPr>
            <p:cNvPr id="4656" name="矩形 4655"/>
            <p:cNvSpPr/>
            <p:nvPr/>
          </p:nvSpPr>
          <p:spPr>
            <a:xfrm>
              <a:off x="3120" y="2112"/>
              <a:ext cx="1920"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1200">
                  <a:latin typeface="Arial" panose="020B0604020202020204" pitchFamily="34" charset="0"/>
                </a:rPr>
                <a:t>在公司网站上开辟一个栏目</a:t>
              </a:r>
              <a:r>
                <a:rPr lang="en-US" altLang="zh-CN" sz="1200">
                  <a:latin typeface="Arial" panose="020B0604020202020204" pitchFamily="34" charset="0"/>
                </a:rPr>
                <a:t>,</a:t>
              </a:r>
              <a:r>
                <a:rPr lang="zh-CN" altLang="en-US" sz="1200">
                  <a:latin typeface="Arial" panose="020B0604020202020204" pitchFamily="34" charset="0"/>
                </a:rPr>
                <a:t>把新型发动机的</a:t>
              </a:r>
              <a:r>
                <a:rPr lang="en-US" altLang="zh-CN" sz="1200">
                  <a:latin typeface="Arial" panose="020B0604020202020204" pitchFamily="34" charset="0"/>
                </a:rPr>
                <a:t>XX</a:t>
              </a:r>
              <a:r>
                <a:rPr lang="zh-CN" altLang="en-US" sz="1200">
                  <a:latin typeface="Arial" panose="020B0604020202020204" pitchFamily="34" charset="0"/>
                </a:rPr>
                <a:t>部件如何更换的各种应对办法挂上去</a:t>
              </a:r>
              <a:r>
                <a:rPr lang="en-US" altLang="zh-CN" sz="1200">
                  <a:latin typeface="Arial" panose="020B0604020202020204" pitchFamily="34" charset="0"/>
                </a:rPr>
                <a:t>, </a:t>
              </a:r>
              <a:r>
                <a:rPr lang="zh-CN" altLang="en-US" sz="1200">
                  <a:latin typeface="Arial" panose="020B0604020202020204" pitchFamily="34" charset="0"/>
                </a:rPr>
                <a:t>可以随时查看</a:t>
              </a:r>
              <a:endParaRPr lang="zh-CN" altLang="en-US" sz="1200">
                <a:latin typeface="Arial" panose="020B0604020202020204" pitchFamily="34" charset="0"/>
              </a:endParaRPr>
            </a:p>
          </p:txBody>
        </p:sp>
      </p:grpSp>
      <p:cxnSp>
        <p:nvCxnSpPr>
          <p:cNvPr id="4657" name="直接连接符 4656"/>
          <p:cNvCxnSpPr/>
          <p:nvPr/>
        </p:nvCxnSpPr>
        <p:spPr>
          <a:xfrm>
            <a:off x="4800600" y="6019800"/>
            <a:ext cx="152400" cy="0"/>
          </a:xfrm>
          <a:prstGeom prst="line">
            <a:avLst/>
          </a:prstGeom>
          <a:ln w="19050" cap="flat" cmpd="sng">
            <a:solidFill>
              <a:srgbClr val="969696"/>
            </a:solidFill>
            <a:prstDash val="solid"/>
            <a:headEnd type="none" w="med" len="med"/>
            <a:tailEnd type="none" w="med" len="med"/>
          </a:ln>
        </p:spPr>
      </p:cxnSp>
      <p:cxnSp>
        <p:nvCxnSpPr>
          <p:cNvPr id="4658" name="直接连接符 4657"/>
          <p:cNvCxnSpPr/>
          <p:nvPr/>
        </p:nvCxnSpPr>
        <p:spPr>
          <a:xfrm flipV="1">
            <a:off x="4800600" y="4876800"/>
            <a:ext cx="0" cy="1143000"/>
          </a:xfrm>
          <a:prstGeom prst="line">
            <a:avLst/>
          </a:prstGeom>
          <a:ln w="19050" cap="flat" cmpd="sng">
            <a:solidFill>
              <a:srgbClr val="969696"/>
            </a:solidFill>
            <a:prstDash val="solid"/>
            <a:headEnd type="none" w="med" len="med"/>
            <a:tailEnd type="none" w="med" len="med"/>
          </a:ln>
        </p:spPr>
      </p:cxnSp>
      <p:cxnSp>
        <p:nvCxnSpPr>
          <p:cNvPr id="4659" name="直接连接符 4658"/>
          <p:cNvCxnSpPr/>
          <p:nvPr/>
        </p:nvCxnSpPr>
        <p:spPr>
          <a:xfrm>
            <a:off x="4648200" y="5410200"/>
            <a:ext cx="304800" cy="0"/>
          </a:xfrm>
          <a:prstGeom prst="line">
            <a:avLst/>
          </a:prstGeom>
          <a:ln w="19050" cap="flat" cmpd="sng">
            <a:solidFill>
              <a:srgbClr val="969696"/>
            </a:solidFill>
            <a:prstDash val="solid"/>
            <a:headEnd type="none" w="med" len="med"/>
            <a:tailEnd type="none" w="med" len="med"/>
          </a:ln>
        </p:spPr>
      </p:cxnSp>
      <p:cxnSp>
        <p:nvCxnSpPr>
          <p:cNvPr id="4660" name="直接连接符 4659"/>
          <p:cNvCxnSpPr/>
          <p:nvPr/>
        </p:nvCxnSpPr>
        <p:spPr>
          <a:xfrm>
            <a:off x="4800600" y="4876800"/>
            <a:ext cx="152400" cy="0"/>
          </a:xfrm>
          <a:prstGeom prst="line">
            <a:avLst/>
          </a:prstGeom>
          <a:ln w="19050" cap="flat" cmpd="sng">
            <a:solidFill>
              <a:srgbClr val="969696"/>
            </a:solidFill>
            <a:prstDash val="solid"/>
            <a:headEnd type="none" w="med" len="med"/>
            <a:tailEnd type="none" w="med" len="med"/>
          </a:ln>
        </p:spPr>
      </p:cxnSp>
      <p:grpSp>
        <p:nvGrpSpPr>
          <p:cNvPr id="4661" name="组合 4660"/>
          <p:cNvGrpSpPr/>
          <p:nvPr/>
        </p:nvGrpSpPr>
        <p:grpSpPr>
          <a:xfrm>
            <a:off x="5791200" y="1295400"/>
            <a:ext cx="1524000" cy="5181600"/>
            <a:chOff x="3600" y="816"/>
            <a:chExt cx="960" cy="3264"/>
          </a:xfrm>
        </p:grpSpPr>
        <p:sp>
          <p:nvSpPr>
            <p:cNvPr id="4662" name="矩形 4661"/>
            <p:cNvSpPr/>
            <p:nvPr/>
          </p:nvSpPr>
          <p:spPr>
            <a:xfrm>
              <a:off x="3600" y="816"/>
              <a:ext cx="816" cy="576"/>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663" name="矩形 4662"/>
            <p:cNvSpPr/>
            <p:nvPr/>
          </p:nvSpPr>
          <p:spPr>
            <a:xfrm>
              <a:off x="3744" y="3504"/>
              <a:ext cx="816" cy="576"/>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4664" name="矩形 4663"/>
            <p:cNvSpPr/>
            <p:nvPr/>
          </p:nvSpPr>
          <p:spPr>
            <a:xfrm>
              <a:off x="3648" y="1200"/>
              <a:ext cx="816" cy="576"/>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4628"/>
                                        </p:tgtEl>
                                        <p:attrNameLst>
                                          <p:attrName>style.visibility</p:attrName>
                                        </p:attrNameLst>
                                      </p:cBhvr>
                                      <p:to>
                                        <p:strVal val="visible"/>
                                      </p:to>
                                    </p:set>
                                    <p:animEffect transition="in" filter="blinds(horizontal)">
                                      <p:cBhvr additive="base">
                                        <p:cTn id="7" dur="500"/>
                                        <p:tgtEl>
                                          <p:spTgt spid="46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4647"/>
                                        </p:tgtEl>
                                        <p:attrNameLst>
                                          <p:attrName>style.visibility</p:attrName>
                                        </p:attrNameLst>
                                      </p:cBhvr>
                                      <p:to>
                                        <p:strVal val="visible"/>
                                      </p:to>
                                    </p:set>
                                    <p:animEffect transition="in" filter="blinds(horizontal)">
                                      <p:cBhvr additive="base">
                                        <p:cTn id="12" dur="500"/>
                                        <p:tgtEl>
                                          <p:spTgt spid="46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childTnLst>
                                    <p:set>
                                      <p:cBhvr additive="base">
                                        <p:cTn id="16" dur="1" fill="hold">
                                          <p:stCondLst>
                                            <p:cond delay="0"/>
                                          </p:stCondLst>
                                        </p:cTn>
                                        <p:tgtEl>
                                          <p:spTgt spid="4661"/>
                                        </p:tgtEl>
                                        <p:attrNameLst>
                                          <p:attrName>style.visibility</p:attrName>
                                        </p:attrNameLst>
                                      </p:cBhvr>
                                      <p:to>
                                        <p:strVal val="visible"/>
                                      </p:to>
                                    </p:set>
                                    <p:anim calcmode="lin" valueType="num">
                                      <p:cBhvr additive="base">
                                        <p:cTn id="17" dur="500" fill="hold"/>
                                        <p:tgtEl>
                                          <p:spTgt spid="4661"/>
                                        </p:tgtEl>
                                        <p:attrNameLst>
                                          <p:attrName>ppt_x</p:attrName>
                                        </p:attrNameLst>
                                      </p:cBhvr>
                                      <p:tavLst>
                                        <p:tav tm="0">
                                          <p:val>
                                            <p:strVal val="#ppt_x"/>
                                          </p:val>
                                        </p:tav>
                                        <p:tav tm="100000">
                                          <p:val>
                                            <p:strVal val="#ppt_x"/>
                                          </p:val>
                                        </p:tav>
                                      </p:tavLst>
                                    </p:anim>
                                    <p:anim calcmode="lin" valueType="num">
                                      <p:cBhvr additive="base">
                                        <p:cTn id="18" dur="500" fill="hold"/>
                                        <p:tgtEl>
                                          <p:spTgt spid="4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67" name="矩形 4666"/>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668" name="矩形 466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669" name="矩形 4668"/>
          <p:cNvSpPr/>
          <p:nvPr/>
        </p:nvSpPr>
        <p:spPr>
          <a:xfrm>
            <a:off x="304800" y="838200"/>
            <a:ext cx="1981200" cy="381000"/>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en-US" altLang="zh-CN" sz="1600" u="sng">
                <a:solidFill>
                  <a:srgbClr val="B2B2B2"/>
                </a:solidFill>
                <a:latin typeface="Arial" panose="020B0604020202020204" pitchFamily="34" charset="0"/>
                <a:ea typeface="黑体" panose="02010609060101010101" charset="-122"/>
              </a:rPr>
              <a:t>(</a:t>
            </a:r>
            <a:r>
              <a:rPr lang="zh-CN" altLang="en-US" sz="1600" u="sng">
                <a:solidFill>
                  <a:srgbClr val="B2B2B2"/>
                </a:solidFill>
                <a:latin typeface="Arial" panose="020B0604020202020204" pitchFamily="34" charset="0"/>
                <a:ea typeface="黑体" panose="02010609060101010101" charset="-122"/>
              </a:rPr>
              <a:t>及解答</a:t>
            </a:r>
            <a:r>
              <a:rPr lang="en-US" altLang="zh-CN" sz="1600" u="sng">
                <a:solidFill>
                  <a:srgbClr val="B2B2B2"/>
                </a:solidFill>
                <a:latin typeface="Arial" panose="020B0604020202020204" pitchFamily="34" charset="0"/>
                <a:ea typeface="黑体" panose="02010609060101010101" charset="-122"/>
              </a:rPr>
              <a:t>)</a:t>
            </a:r>
            <a:endParaRPr lang="en-US" altLang="zh-CN" sz="1600">
              <a:solidFill>
                <a:srgbClr val="B2B2B2"/>
              </a:solidFill>
              <a:latin typeface="Arial" panose="020B0604020202020204" pitchFamily="34" charset="0"/>
              <a:ea typeface="黑体" panose="02010609060101010101" charset="-122"/>
            </a:endParaRPr>
          </a:p>
        </p:txBody>
      </p:sp>
      <p:graphicFrame>
        <p:nvGraphicFramePr>
          <p:cNvPr id="4670" name="表格 4669"/>
          <p:cNvGraphicFramePr/>
          <p:nvPr/>
        </p:nvGraphicFramePr>
        <p:xfrm>
          <a:off x="1066800" y="1447800"/>
          <a:ext cx="6781800" cy="4244975"/>
        </p:xfrm>
        <a:graphic>
          <a:graphicData uri="http://schemas.openxmlformats.org/drawingml/2006/table">
            <a:tbl>
              <a:tblPr/>
              <a:tblGrid>
                <a:gridCol w="1657350"/>
                <a:gridCol w="995363"/>
                <a:gridCol w="995362"/>
                <a:gridCol w="1000125"/>
                <a:gridCol w="989013"/>
                <a:gridCol w="1144587"/>
              </a:tblGrid>
              <a:tr h="5810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对策案</a:t>
                      </a:r>
                      <a:endParaRPr lang="zh-CN" altLang="en-US" sz="16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效果</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成本</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交货期</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风险</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综合评价</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79438">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增员</a:t>
                      </a:r>
                      <a:endParaRPr lang="zh-CN" altLang="en-US" sz="16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810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制作业务手册</a:t>
                      </a:r>
                      <a:endParaRPr lang="zh-CN" altLang="en-US" sz="16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937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latin typeface="Arial" panose="020B0604020202020204" pitchFamily="34" charset="0"/>
                        </a:rPr>
                        <a:t>将所有应对办法挂在网站上</a:t>
                      </a:r>
                      <a:endParaRPr lang="zh-CN" altLang="en-US" sz="1200">
                        <a:solidFill>
                          <a:schemeClr val="tx1"/>
                        </a:solidFill>
                        <a:latin typeface="Arial" panose="020B0604020202020204" pitchFamily="34" charset="0"/>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810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用电话回复</a:t>
                      </a:r>
                      <a:endParaRPr lang="zh-CN" altLang="en-US" sz="16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7477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按紧急程度排序回答</a:t>
                      </a:r>
                      <a:endParaRPr lang="zh-CN" altLang="en-US" sz="16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810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600">
                          <a:solidFill>
                            <a:schemeClr val="tx1"/>
                          </a:solidFill>
                        </a:rPr>
                        <a:t>加班</a:t>
                      </a:r>
                      <a:endParaRPr lang="zh-CN" altLang="en-US" sz="16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sp>
        <p:nvSpPr>
          <p:cNvPr id="4728" name="等腰三角形 4727"/>
          <p:cNvSpPr/>
          <p:nvPr/>
        </p:nvSpPr>
        <p:spPr>
          <a:xfrm>
            <a:off x="4876800" y="60960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29" name="任意多边形 4728"/>
          <p:cNvSpPr/>
          <p:nvPr/>
        </p:nvSpPr>
        <p:spPr>
          <a:xfrm>
            <a:off x="1600200" y="6096000"/>
            <a:ext cx="304800" cy="304800"/>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4730" name="椭圆 4729"/>
          <p:cNvSpPr/>
          <p:nvPr/>
        </p:nvSpPr>
        <p:spPr>
          <a:xfrm>
            <a:off x="3200400" y="60960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31" name="矩形 4730"/>
          <p:cNvSpPr/>
          <p:nvPr/>
        </p:nvSpPr>
        <p:spPr>
          <a:xfrm>
            <a:off x="1828800" y="6096000"/>
            <a:ext cx="12192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最重要 </a:t>
            </a:r>
            <a:r>
              <a:rPr lang="en-US" altLang="zh-CN" sz="1200" b="1">
                <a:latin typeface="Arial" panose="020B0604020202020204" pitchFamily="34" charset="0"/>
              </a:rPr>
              <a:t>/ </a:t>
            </a:r>
            <a:r>
              <a:rPr lang="zh-CN" altLang="en-US" sz="1200" b="1">
                <a:latin typeface="Arial" panose="020B0604020202020204" pitchFamily="34" charset="0"/>
              </a:rPr>
              <a:t>最好</a:t>
            </a:r>
            <a:endParaRPr lang="zh-CN" altLang="en-US" sz="1200" b="1">
              <a:latin typeface="Arial" panose="020B0604020202020204" pitchFamily="34" charset="0"/>
            </a:endParaRPr>
          </a:p>
        </p:txBody>
      </p:sp>
      <p:sp>
        <p:nvSpPr>
          <p:cNvPr id="4732" name="矩形 4731"/>
          <p:cNvSpPr/>
          <p:nvPr/>
        </p:nvSpPr>
        <p:spPr>
          <a:xfrm>
            <a:off x="5105400" y="6019800"/>
            <a:ext cx="7620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一般</a:t>
            </a:r>
            <a:endParaRPr lang="zh-CN" altLang="en-US" sz="1200" b="1">
              <a:latin typeface="Arial" panose="020B0604020202020204" pitchFamily="34" charset="0"/>
            </a:endParaRPr>
          </a:p>
        </p:txBody>
      </p:sp>
      <p:sp>
        <p:nvSpPr>
          <p:cNvPr id="4733" name="矩形 4732"/>
          <p:cNvSpPr/>
          <p:nvPr/>
        </p:nvSpPr>
        <p:spPr>
          <a:xfrm>
            <a:off x="3429000" y="6096000"/>
            <a:ext cx="12954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较重要 </a:t>
            </a:r>
            <a:r>
              <a:rPr lang="en-US" altLang="zh-CN" sz="1200" b="1">
                <a:latin typeface="Arial" panose="020B0604020202020204" pitchFamily="34" charset="0"/>
              </a:rPr>
              <a:t>/ </a:t>
            </a:r>
            <a:r>
              <a:rPr lang="zh-CN" altLang="en-US" sz="1200" b="1">
                <a:latin typeface="Arial" panose="020B0604020202020204" pitchFamily="34" charset="0"/>
              </a:rPr>
              <a:t>较好</a:t>
            </a:r>
            <a:endParaRPr lang="zh-CN" altLang="en-US" sz="1200" b="1">
              <a:latin typeface="Arial" panose="020B0604020202020204" pitchFamily="34" charset="0"/>
            </a:endParaRPr>
          </a:p>
        </p:txBody>
      </p:sp>
      <p:sp>
        <p:nvSpPr>
          <p:cNvPr id="4734" name="矩形 4733"/>
          <p:cNvSpPr/>
          <p:nvPr/>
        </p:nvSpPr>
        <p:spPr>
          <a:xfrm>
            <a:off x="6477000" y="6096000"/>
            <a:ext cx="16764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最不重要 </a:t>
            </a:r>
            <a:r>
              <a:rPr lang="en-US" altLang="zh-CN" sz="1200" b="1">
                <a:latin typeface="Arial" panose="020B0604020202020204" pitchFamily="34" charset="0"/>
              </a:rPr>
              <a:t>/ </a:t>
            </a:r>
            <a:r>
              <a:rPr lang="zh-CN" altLang="en-US" sz="1200" b="1">
                <a:latin typeface="Arial" panose="020B0604020202020204" pitchFamily="34" charset="0"/>
              </a:rPr>
              <a:t>最差</a:t>
            </a:r>
            <a:endParaRPr lang="zh-CN" altLang="en-US" sz="1200" b="1">
              <a:latin typeface="Arial" panose="020B0604020202020204" pitchFamily="34" charset="0"/>
            </a:endParaRPr>
          </a:p>
        </p:txBody>
      </p:sp>
      <p:sp>
        <p:nvSpPr>
          <p:cNvPr id="4735" name="矩形 4734"/>
          <p:cNvSpPr/>
          <p:nvPr/>
        </p:nvSpPr>
        <p:spPr>
          <a:xfrm>
            <a:off x="6248400" y="5943600"/>
            <a:ext cx="1295400" cy="519113"/>
          </a:xfrm>
          <a:prstGeom prst="rect">
            <a:avLst/>
          </a:prstGeom>
          <a:noFill/>
          <a:ln w="9525">
            <a:noFill/>
          </a:ln>
        </p:spPr>
        <p:txBody>
          <a:bodyPr>
            <a:spAutoFit/>
          </a:bodyPr>
          <a:p>
            <a:pPr algn="just"/>
            <a:r>
              <a:rPr lang="en-US" altLang="zh-CN" sz="2800" b="1">
                <a:solidFill>
                  <a:schemeClr val="bg2"/>
                </a:solidFill>
                <a:latin typeface="Times New Roman" panose="02020603050405020304" charset="0"/>
              </a:rPr>
              <a:t>×</a:t>
            </a:r>
            <a:endParaRPr lang="en-US" altLang="zh-CN" sz="2800" b="1">
              <a:solidFill>
                <a:schemeClr val="bg2"/>
              </a:solidFill>
              <a:latin typeface="Times New Roman" panose="02020603050405020304" charset="0"/>
            </a:endParaRPr>
          </a:p>
        </p:txBody>
      </p:sp>
      <p:grpSp>
        <p:nvGrpSpPr>
          <p:cNvPr id="4736" name="组合 4735"/>
          <p:cNvGrpSpPr/>
          <p:nvPr/>
        </p:nvGrpSpPr>
        <p:grpSpPr>
          <a:xfrm>
            <a:off x="2895600" y="2057400"/>
            <a:ext cx="5334000" cy="3567113"/>
            <a:chOff x="1824" y="1296"/>
            <a:chExt cx="3360" cy="2247"/>
          </a:xfrm>
        </p:grpSpPr>
        <p:sp>
          <p:nvSpPr>
            <p:cNvPr id="4737" name="任意多边形 4736"/>
            <p:cNvSpPr/>
            <p:nvPr/>
          </p:nvSpPr>
          <p:spPr>
            <a:xfrm>
              <a:off x="1920" y="2112"/>
              <a:ext cx="192" cy="192"/>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4738" name="等腰三角形 4737"/>
            <p:cNvSpPr/>
            <p:nvPr/>
          </p:nvSpPr>
          <p:spPr>
            <a:xfrm>
              <a:off x="1920" y="1392"/>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39" name="椭圆 4738"/>
            <p:cNvSpPr/>
            <p:nvPr/>
          </p:nvSpPr>
          <p:spPr>
            <a:xfrm>
              <a:off x="1920" y="1776"/>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40" name="矩形 4739"/>
            <p:cNvSpPr/>
            <p:nvPr/>
          </p:nvSpPr>
          <p:spPr>
            <a:xfrm>
              <a:off x="2496" y="1296"/>
              <a:ext cx="336" cy="327"/>
            </a:xfrm>
            <a:prstGeom prst="rect">
              <a:avLst/>
            </a:prstGeom>
            <a:noFill/>
            <a:ln w="9525">
              <a:noFill/>
            </a:ln>
          </p:spPr>
          <p:txBody>
            <a:bodyPr>
              <a:spAutoFit/>
            </a:bodyPr>
            <a:p>
              <a:pPr algn="just"/>
              <a:r>
                <a:rPr lang="en-US" altLang="zh-CN" sz="2800" b="1">
                  <a:solidFill>
                    <a:schemeClr val="bg2"/>
                  </a:solidFill>
                  <a:latin typeface="Times New Roman" panose="02020603050405020304" charset="0"/>
                </a:rPr>
                <a:t>×</a:t>
              </a:r>
              <a:endParaRPr lang="en-US" altLang="zh-CN" sz="2800" b="1">
                <a:solidFill>
                  <a:schemeClr val="bg2"/>
                </a:solidFill>
                <a:latin typeface="Times New Roman" panose="02020603050405020304" charset="0"/>
              </a:endParaRPr>
            </a:p>
          </p:txBody>
        </p:sp>
        <p:sp>
          <p:nvSpPr>
            <p:cNvPr id="4741" name="矩形 4740"/>
            <p:cNvSpPr/>
            <p:nvPr/>
          </p:nvSpPr>
          <p:spPr>
            <a:xfrm>
              <a:off x="3120" y="1296"/>
              <a:ext cx="288" cy="327"/>
            </a:xfrm>
            <a:prstGeom prst="rect">
              <a:avLst/>
            </a:prstGeom>
            <a:noFill/>
            <a:ln w="9525">
              <a:noFill/>
            </a:ln>
          </p:spPr>
          <p:txBody>
            <a:bodyPr>
              <a:spAutoFit/>
            </a:bodyPr>
            <a:p>
              <a:pPr algn="just"/>
              <a:r>
                <a:rPr lang="en-US" altLang="zh-CN" sz="2800" b="1">
                  <a:solidFill>
                    <a:schemeClr val="bg2"/>
                  </a:solidFill>
                  <a:latin typeface="Times New Roman" panose="02020603050405020304" charset="0"/>
                </a:rPr>
                <a:t>×</a:t>
              </a:r>
              <a:endParaRPr lang="en-US" altLang="zh-CN" sz="2800" b="1">
                <a:solidFill>
                  <a:schemeClr val="bg2"/>
                </a:solidFill>
                <a:latin typeface="Times New Roman" panose="02020603050405020304" charset="0"/>
              </a:endParaRPr>
            </a:p>
          </p:txBody>
        </p:sp>
        <p:sp>
          <p:nvSpPr>
            <p:cNvPr id="4742" name="等腰三角形 4741"/>
            <p:cNvSpPr/>
            <p:nvPr/>
          </p:nvSpPr>
          <p:spPr>
            <a:xfrm>
              <a:off x="3792" y="1392"/>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43" name="等腰三角形 4742"/>
            <p:cNvSpPr/>
            <p:nvPr/>
          </p:nvSpPr>
          <p:spPr>
            <a:xfrm>
              <a:off x="2544" y="2496"/>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44" name="等腰三角形 4743"/>
            <p:cNvSpPr/>
            <p:nvPr/>
          </p:nvSpPr>
          <p:spPr>
            <a:xfrm>
              <a:off x="3792" y="2496"/>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45" name="等腰三角形 4744"/>
            <p:cNvSpPr/>
            <p:nvPr/>
          </p:nvSpPr>
          <p:spPr>
            <a:xfrm>
              <a:off x="3792" y="2880"/>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46" name="等腰三角形 4745"/>
            <p:cNvSpPr/>
            <p:nvPr/>
          </p:nvSpPr>
          <p:spPr>
            <a:xfrm>
              <a:off x="3792" y="3264"/>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47" name="等腰三角形 4746"/>
            <p:cNvSpPr/>
            <p:nvPr/>
          </p:nvSpPr>
          <p:spPr>
            <a:xfrm>
              <a:off x="1920" y="2880"/>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48" name="等腰三角形 4747"/>
            <p:cNvSpPr/>
            <p:nvPr/>
          </p:nvSpPr>
          <p:spPr>
            <a:xfrm>
              <a:off x="1920" y="3312"/>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49" name="等腰三角形 4748"/>
            <p:cNvSpPr/>
            <p:nvPr/>
          </p:nvSpPr>
          <p:spPr>
            <a:xfrm>
              <a:off x="4464" y="2496"/>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50" name="等腰三角形 4749"/>
            <p:cNvSpPr/>
            <p:nvPr/>
          </p:nvSpPr>
          <p:spPr>
            <a:xfrm>
              <a:off x="4464" y="2928"/>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51" name="等腰三角形 4750"/>
            <p:cNvSpPr/>
            <p:nvPr/>
          </p:nvSpPr>
          <p:spPr>
            <a:xfrm>
              <a:off x="4464" y="3312"/>
              <a:ext cx="192" cy="144"/>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4752" name="椭圆 4751"/>
            <p:cNvSpPr/>
            <p:nvPr/>
          </p:nvSpPr>
          <p:spPr>
            <a:xfrm>
              <a:off x="3216" y="3312"/>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53" name="椭圆 4752"/>
            <p:cNvSpPr/>
            <p:nvPr/>
          </p:nvSpPr>
          <p:spPr>
            <a:xfrm>
              <a:off x="3216" y="2928"/>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54" name="椭圆 4753"/>
            <p:cNvSpPr/>
            <p:nvPr/>
          </p:nvSpPr>
          <p:spPr>
            <a:xfrm>
              <a:off x="2544" y="2928"/>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55" name="椭圆 4754"/>
            <p:cNvSpPr/>
            <p:nvPr/>
          </p:nvSpPr>
          <p:spPr>
            <a:xfrm>
              <a:off x="3216" y="2496"/>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56" name="椭圆 4755"/>
            <p:cNvSpPr/>
            <p:nvPr/>
          </p:nvSpPr>
          <p:spPr>
            <a:xfrm>
              <a:off x="3792" y="2112"/>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57" name="椭圆 4756"/>
            <p:cNvSpPr/>
            <p:nvPr/>
          </p:nvSpPr>
          <p:spPr>
            <a:xfrm>
              <a:off x="4464" y="1776"/>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58" name="椭圆 4757"/>
            <p:cNvSpPr/>
            <p:nvPr/>
          </p:nvSpPr>
          <p:spPr>
            <a:xfrm>
              <a:off x="3792" y="1776"/>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59" name="椭圆 4758"/>
            <p:cNvSpPr/>
            <p:nvPr/>
          </p:nvSpPr>
          <p:spPr>
            <a:xfrm>
              <a:off x="3216" y="1776"/>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60" name="椭圆 4759"/>
            <p:cNvSpPr/>
            <p:nvPr/>
          </p:nvSpPr>
          <p:spPr>
            <a:xfrm>
              <a:off x="2592" y="1776"/>
              <a:ext cx="144" cy="144"/>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4761" name="任意多边形 4760"/>
            <p:cNvSpPr/>
            <p:nvPr/>
          </p:nvSpPr>
          <p:spPr>
            <a:xfrm>
              <a:off x="4464" y="2112"/>
              <a:ext cx="192" cy="192"/>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4762" name="矩形 4761"/>
            <p:cNvSpPr/>
            <p:nvPr/>
          </p:nvSpPr>
          <p:spPr>
            <a:xfrm>
              <a:off x="2448" y="3216"/>
              <a:ext cx="336" cy="327"/>
            </a:xfrm>
            <a:prstGeom prst="rect">
              <a:avLst/>
            </a:prstGeom>
            <a:noFill/>
            <a:ln w="9525">
              <a:noFill/>
            </a:ln>
          </p:spPr>
          <p:txBody>
            <a:bodyPr>
              <a:spAutoFit/>
            </a:bodyPr>
            <a:p>
              <a:pPr algn="just"/>
              <a:r>
                <a:rPr lang="en-US" altLang="zh-CN" sz="2800" b="1">
                  <a:solidFill>
                    <a:schemeClr val="bg2"/>
                  </a:solidFill>
                  <a:latin typeface="Times New Roman" panose="02020603050405020304" charset="0"/>
                </a:rPr>
                <a:t>×</a:t>
              </a:r>
              <a:endParaRPr lang="en-US" altLang="zh-CN" sz="2800" b="1">
                <a:solidFill>
                  <a:schemeClr val="bg2"/>
                </a:solidFill>
                <a:latin typeface="Times New Roman" panose="02020603050405020304" charset="0"/>
              </a:endParaRPr>
            </a:p>
          </p:txBody>
        </p:sp>
        <p:sp>
          <p:nvSpPr>
            <p:cNvPr id="4763" name="矩形 4762"/>
            <p:cNvSpPr/>
            <p:nvPr/>
          </p:nvSpPr>
          <p:spPr>
            <a:xfrm>
              <a:off x="1824" y="2400"/>
              <a:ext cx="384" cy="327"/>
            </a:xfrm>
            <a:prstGeom prst="rect">
              <a:avLst/>
            </a:prstGeom>
            <a:noFill/>
            <a:ln w="9525">
              <a:noFill/>
            </a:ln>
          </p:spPr>
          <p:txBody>
            <a:bodyPr>
              <a:spAutoFit/>
            </a:bodyPr>
            <a:p>
              <a:pPr algn="just"/>
              <a:r>
                <a:rPr lang="en-US" altLang="zh-CN" sz="2800" b="1">
                  <a:solidFill>
                    <a:schemeClr val="bg2"/>
                  </a:solidFill>
                  <a:latin typeface="Times New Roman" panose="02020603050405020304" charset="0"/>
                </a:rPr>
                <a:t>×</a:t>
              </a:r>
              <a:endParaRPr lang="en-US" altLang="zh-CN" sz="2800" b="1">
                <a:solidFill>
                  <a:schemeClr val="bg2"/>
                </a:solidFill>
                <a:latin typeface="Times New Roman" panose="02020603050405020304" charset="0"/>
              </a:endParaRPr>
            </a:p>
          </p:txBody>
        </p:sp>
        <p:sp>
          <p:nvSpPr>
            <p:cNvPr id="4764" name="矩形 4763"/>
            <p:cNvSpPr/>
            <p:nvPr/>
          </p:nvSpPr>
          <p:spPr>
            <a:xfrm>
              <a:off x="4368" y="1296"/>
              <a:ext cx="816" cy="327"/>
            </a:xfrm>
            <a:prstGeom prst="rect">
              <a:avLst/>
            </a:prstGeom>
            <a:noFill/>
            <a:ln w="9525">
              <a:noFill/>
            </a:ln>
          </p:spPr>
          <p:txBody>
            <a:bodyPr>
              <a:spAutoFit/>
            </a:bodyPr>
            <a:p>
              <a:pPr algn="just"/>
              <a:r>
                <a:rPr lang="en-US" altLang="zh-CN" sz="2800" b="1">
                  <a:solidFill>
                    <a:schemeClr val="bg2"/>
                  </a:solidFill>
                  <a:latin typeface="Times New Roman" panose="02020603050405020304" charset="0"/>
                </a:rPr>
                <a:t>×</a:t>
              </a:r>
              <a:endParaRPr lang="en-US" altLang="zh-CN" sz="2800" b="1">
                <a:solidFill>
                  <a:schemeClr val="bg2"/>
                </a:solidFill>
                <a:latin typeface="Times New Roman" panose="02020603050405020304" charset="0"/>
              </a:endParaRPr>
            </a:p>
          </p:txBody>
        </p:sp>
        <p:sp>
          <p:nvSpPr>
            <p:cNvPr id="4765" name="任意多边形 4764"/>
            <p:cNvSpPr/>
            <p:nvPr/>
          </p:nvSpPr>
          <p:spPr>
            <a:xfrm>
              <a:off x="3168" y="2112"/>
              <a:ext cx="192" cy="192"/>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4766" name="任意多边形 4765"/>
            <p:cNvSpPr/>
            <p:nvPr/>
          </p:nvSpPr>
          <p:spPr>
            <a:xfrm>
              <a:off x="2592" y="2112"/>
              <a:ext cx="192" cy="192"/>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grpSp>
      <p:grpSp>
        <p:nvGrpSpPr>
          <p:cNvPr id="4767" name="组合 4766"/>
          <p:cNvGrpSpPr/>
          <p:nvPr/>
        </p:nvGrpSpPr>
        <p:grpSpPr>
          <a:xfrm>
            <a:off x="7239000" y="2743200"/>
            <a:ext cx="381000" cy="914400"/>
            <a:chOff x="4560" y="1728"/>
            <a:chExt cx="240" cy="576"/>
          </a:xfrm>
        </p:grpSpPr>
        <p:sp>
          <p:nvSpPr>
            <p:cNvPr id="4768" name="十六角星 4767"/>
            <p:cNvSpPr/>
            <p:nvPr/>
          </p:nvSpPr>
          <p:spPr>
            <a:xfrm>
              <a:off x="4608" y="2112"/>
              <a:ext cx="192" cy="192"/>
            </a:xfrm>
            <a:prstGeom prst="star16">
              <a:avLst>
                <a:gd name="adj" fmla="val 38426"/>
              </a:avLst>
            </a:prstGeom>
            <a:solidFill>
              <a:srgbClr val="FF66FF"/>
            </a:solidFill>
            <a:ln w="38100">
              <a:noFill/>
            </a:ln>
          </p:spPr>
          <p:txBody>
            <a:bodyPr/>
            <a:p>
              <a:endParaRPr lang="zh-CN" altLang="en-US"/>
            </a:p>
          </p:txBody>
        </p:sp>
        <p:sp>
          <p:nvSpPr>
            <p:cNvPr id="4769" name="十六角星 4768"/>
            <p:cNvSpPr/>
            <p:nvPr/>
          </p:nvSpPr>
          <p:spPr>
            <a:xfrm>
              <a:off x="4560" y="1728"/>
              <a:ext cx="192" cy="192"/>
            </a:xfrm>
            <a:prstGeom prst="star16">
              <a:avLst>
                <a:gd name="adj" fmla="val 38426"/>
              </a:avLst>
            </a:prstGeom>
            <a:solidFill>
              <a:srgbClr val="FF66FF"/>
            </a:solidFill>
            <a:ln w="38100">
              <a:noFill/>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4736"/>
                                        </p:tgtEl>
                                        <p:attrNameLst>
                                          <p:attrName>style.visibility</p:attrName>
                                        </p:attrNameLst>
                                      </p:cBhvr>
                                      <p:to>
                                        <p:strVal val="visible"/>
                                      </p:to>
                                    </p:set>
                                    <p:animEffect transition="in" filter="blinds(horizontal)">
                                      <p:cBhvr additive="base">
                                        <p:cTn id="7" dur="500"/>
                                        <p:tgtEl>
                                          <p:spTgt spid="47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childTnLst>
                                    <p:set>
                                      <p:cBhvr additive="base">
                                        <p:cTn id="11" dur="1" fill="hold">
                                          <p:stCondLst>
                                            <p:cond delay="0"/>
                                          </p:stCondLst>
                                        </p:cTn>
                                        <p:tgtEl>
                                          <p:spTgt spid="4767"/>
                                        </p:tgtEl>
                                        <p:attrNameLst>
                                          <p:attrName>style.visibility</p:attrName>
                                        </p:attrNameLst>
                                      </p:cBhvr>
                                      <p:to>
                                        <p:strVal val="visible"/>
                                      </p:to>
                                    </p:set>
                                    <p:anim calcmode="lin" valueType="num">
                                      <p:cBhvr additive="base">
                                        <p:cTn id="12" dur="500" fill="hold"/>
                                        <p:tgtEl>
                                          <p:spTgt spid="4767"/>
                                        </p:tgtEl>
                                        <p:attrNameLst>
                                          <p:attrName>ppt_x</p:attrName>
                                        </p:attrNameLst>
                                      </p:cBhvr>
                                      <p:tavLst>
                                        <p:tav tm="0">
                                          <p:val>
                                            <p:strVal val="0-#ppt_w/2"/>
                                          </p:val>
                                        </p:tav>
                                        <p:tav tm="100000">
                                          <p:val>
                                            <p:strVal val="#ppt_x"/>
                                          </p:val>
                                        </p:tav>
                                      </p:tavLst>
                                    </p:anim>
                                    <p:anim calcmode="lin" valueType="num">
                                      <p:cBhvr additive="base">
                                        <p:cTn id="13" dur="500" fill="hold"/>
                                        <p:tgtEl>
                                          <p:spTgt spid="47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72" name="矩形 4771"/>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773" name="矩形 477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graphicFrame>
        <p:nvGraphicFramePr>
          <p:cNvPr id="4774" name="对象 4773"/>
          <p:cNvGraphicFramePr>
            <a:graphicFrameLocks noChangeAspect="1"/>
          </p:cNvGraphicFramePr>
          <p:nvPr/>
        </p:nvGraphicFramePr>
        <p:xfrm>
          <a:off x="533400" y="1447800"/>
          <a:ext cx="8001000" cy="3810000"/>
        </p:xfrm>
        <a:graphic>
          <a:graphicData uri="http://schemas.openxmlformats.org/presentationml/2006/ole">
            <mc:AlternateContent xmlns:mc="http://schemas.openxmlformats.org/markup-compatibility/2006">
              <mc:Choice xmlns:v="urn:schemas-microsoft-com:vml" Requires="v">
                <p:oleObj spid="_x0000_s3080" name="" r:id="rId1" imgW="8364855" imgH="3126740" progId="Excel.Sheet.8">
                  <p:embed/>
                </p:oleObj>
              </mc:Choice>
              <mc:Fallback>
                <p:oleObj name="" r:id="rId1" imgW="8364855" imgH="3126740" progId="Excel.Sheet.8">
                  <p:embed/>
                  <p:pic>
                    <p:nvPicPr>
                      <p:cNvPr id="0" name="图片 3079"/>
                      <p:cNvPicPr/>
                      <p:nvPr/>
                    </p:nvPicPr>
                    <p:blipFill>
                      <a:blip r:embed="rId2"/>
                      <a:stretch>
                        <a:fillRect/>
                      </a:stretch>
                    </p:blipFill>
                    <p:spPr>
                      <a:xfrm>
                        <a:off x="533400" y="1447800"/>
                        <a:ext cx="8001000" cy="3810000"/>
                      </a:xfrm>
                      <a:prstGeom prst="rect">
                        <a:avLst/>
                      </a:prstGeom>
                      <a:noFill/>
                      <a:ln w="38100">
                        <a:noFill/>
                        <a:miter/>
                      </a:ln>
                    </p:spPr>
                  </p:pic>
                </p:oleObj>
              </mc:Fallback>
            </mc:AlternateContent>
          </a:graphicData>
        </a:graphic>
      </p:graphicFrame>
      <p:sp>
        <p:nvSpPr>
          <p:cNvPr id="4775" name="矩形 4774"/>
          <p:cNvSpPr/>
          <p:nvPr/>
        </p:nvSpPr>
        <p:spPr>
          <a:xfrm>
            <a:off x="2971800" y="914400"/>
            <a:ext cx="2362200" cy="441325"/>
          </a:xfrm>
          <a:prstGeom prst="rect">
            <a:avLst/>
          </a:prstGeom>
          <a:noFill/>
          <a:ln w="38100">
            <a:noFill/>
          </a:ln>
        </p:spPr>
        <p:txBody>
          <a:bodyPr lIns="137160" tIns="68580" rIns="137160" bIns="68580">
            <a:spAutoFit/>
          </a:bodyPr>
          <a:p>
            <a:pPr algn="ctr">
              <a:spcBef>
                <a:spcPct val="50000"/>
              </a:spcBef>
            </a:pPr>
            <a:r>
              <a:rPr lang="zh-CN" altLang="en-US" b="1">
                <a:latin typeface="Arial" panose="020B0604020202020204" pitchFamily="34" charset="0"/>
                <a:ea typeface="黑体" panose="02010609060101010101" charset="-122"/>
              </a:rPr>
              <a:t>工作计划书</a:t>
            </a:r>
            <a:endParaRPr lang="zh-CN" altLang="en-US" b="1">
              <a:latin typeface="Arial" panose="020B0604020202020204" pitchFamily="34" charset="0"/>
              <a:ea typeface="黑体" panose="02010609060101010101" charset="-122"/>
            </a:endParaRPr>
          </a:p>
        </p:txBody>
      </p:sp>
      <p:sp>
        <p:nvSpPr>
          <p:cNvPr id="4776" name="等腰三角形 4775"/>
          <p:cNvSpPr/>
          <p:nvPr/>
        </p:nvSpPr>
        <p:spPr>
          <a:xfrm rot="10860000">
            <a:off x="2819400" y="2663825"/>
            <a:ext cx="74613" cy="79375"/>
          </a:xfrm>
          <a:prstGeom prst="triangle">
            <a:avLst>
              <a:gd name="adj" fmla="val 50000"/>
            </a:avLst>
          </a:prstGeom>
          <a:solidFill>
            <a:srgbClr val="000000"/>
          </a:solidFill>
          <a:ln w="38100">
            <a:noFill/>
          </a:ln>
        </p:spPr>
        <p:txBody>
          <a:bodyPr/>
          <a:p>
            <a:endParaRPr lang="zh-CN" altLang="en-US"/>
          </a:p>
        </p:txBody>
      </p:sp>
      <p:sp>
        <p:nvSpPr>
          <p:cNvPr id="4777" name="矩形 4776"/>
          <p:cNvSpPr/>
          <p:nvPr/>
        </p:nvSpPr>
        <p:spPr>
          <a:xfrm>
            <a:off x="2819400" y="2590800"/>
            <a:ext cx="1371600" cy="501650"/>
          </a:xfrm>
          <a:prstGeom prst="rect">
            <a:avLst/>
          </a:prstGeom>
          <a:noFill/>
          <a:ln w="38100">
            <a:noFill/>
          </a:ln>
        </p:spPr>
        <p:txBody>
          <a:bodyPr lIns="137160" tIns="68580" rIns="137160" bIns="68580">
            <a:spAutoFit/>
          </a:bodyPr>
          <a:p>
            <a:pPr>
              <a:spcBef>
                <a:spcPct val="50000"/>
              </a:spcBef>
            </a:pPr>
            <a:r>
              <a:rPr lang="en-US" altLang="zh-CN" sz="1200">
                <a:latin typeface="Arial" panose="020B0604020202020204" pitchFamily="34" charset="0"/>
              </a:rPr>
              <a:t>(4</a:t>
            </a:r>
            <a:r>
              <a:rPr lang="zh-CN" altLang="en-US" sz="1200">
                <a:latin typeface="Arial" panose="020B0604020202020204" pitchFamily="34" charset="0"/>
              </a:rPr>
              <a:t>日</a:t>
            </a:r>
            <a:r>
              <a:rPr lang="en-US" altLang="zh-CN" sz="1200">
                <a:latin typeface="Arial" panose="020B0604020202020204" pitchFamily="34" charset="0"/>
              </a:rPr>
              <a:t>)</a:t>
            </a:r>
            <a:r>
              <a:rPr lang="zh-CN" altLang="en-US" sz="1200">
                <a:latin typeface="Arial" panose="020B0604020202020204" pitchFamily="34" charset="0"/>
              </a:rPr>
              <a:t>取得产品设计照片</a:t>
            </a:r>
            <a:endParaRPr lang="zh-CN" altLang="en-US" sz="1200">
              <a:latin typeface="Arial" panose="020B0604020202020204" pitchFamily="34" charset="0"/>
            </a:endParaRPr>
          </a:p>
        </p:txBody>
      </p:sp>
      <p:cxnSp>
        <p:nvCxnSpPr>
          <p:cNvPr id="4778" name="直接连接符 4777"/>
          <p:cNvCxnSpPr/>
          <p:nvPr/>
        </p:nvCxnSpPr>
        <p:spPr>
          <a:xfrm>
            <a:off x="3657600" y="3276600"/>
            <a:ext cx="914400" cy="0"/>
          </a:xfrm>
          <a:prstGeom prst="line">
            <a:avLst/>
          </a:prstGeom>
          <a:ln w="19050" cap="flat" cmpd="sng">
            <a:solidFill>
              <a:srgbClr val="000000"/>
            </a:solidFill>
            <a:prstDash val="solid"/>
            <a:headEnd type="none" w="med" len="med"/>
            <a:tailEnd type="triangle" w="med" len="med"/>
          </a:ln>
        </p:spPr>
      </p:cxnSp>
      <p:sp>
        <p:nvSpPr>
          <p:cNvPr id="4779" name="矩形 4778"/>
          <p:cNvSpPr/>
          <p:nvPr/>
        </p:nvSpPr>
        <p:spPr>
          <a:xfrm>
            <a:off x="3733800" y="3352800"/>
            <a:ext cx="838200" cy="501650"/>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制作手册草案</a:t>
            </a:r>
            <a:endParaRPr lang="zh-CN" altLang="en-US" sz="1200">
              <a:latin typeface="Arial" panose="020B0604020202020204" pitchFamily="34" charset="0"/>
            </a:endParaRPr>
          </a:p>
        </p:txBody>
      </p:sp>
      <p:sp>
        <p:nvSpPr>
          <p:cNvPr id="4780" name="等腰三角形 4779"/>
          <p:cNvSpPr/>
          <p:nvPr/>
        </p:nvSpPr>
        <p:spPr>
          <a:xfrm rot="10860000">
            <a:off x="4495800" y="2743200"/>
            <a:ext cx="74613" cy="79375"/>
          </a:xfrm>
          <a:prstGeom prst="triangle">
            <a:avLst>
              <a:gd name="adj" fmla="val 50000"/>
            </a:avLst>
          </a:prstGeom>
          <a:solidFill>
            <a:srgbClr val="000000"/>
          </a:solidFill>
          <a:ln w="38100">
            <a:noFill/>
          </a:ln>
        </p:spPr>
        <p:txBody>
          <a:bodyPr/>
          <a:p>
            <a:endParaRPr lang="zh-CN" altLang="en-US"/>
          </a:p>
        </p:txBody>
      </p:sp>
      <p:sp>
        <p:nvSpPr>
          <p:cNvPr id="4781" name="矩形 4780"/>
          <p:cNvSpPr/>
          <p:nvPr/>
        </p:nvSpPr>
        <p:spPr>
          <a:xfrm>
            <a:off x="4495800" y="2667000"/>
            <a:ext cx="1066800" cy="319088"/>
          </a:xfrm>
          <a:prstGeom prst="rect">
            <a:avLst/>
          </a:prstGeom>
          <a:noFill/>
          <a:ln w="38100">
            <a:noFill/>
          </a:ln>
        </p:spPr>
        <p:txBody>
          <a:bodyPr lIns="137160" tIns="68580" rIns="137160" bIns="68580">
            <a:spAutoFit/>
          </a:bodyPr>
          <a:p>
            <a:pPr>
              <a:spcBef>
                <a:spcPct val="50000"/>
              </a:spcBef>
            </a:pPr>
            <a:r>
              <a:rPr lang="en-US" altLang="zh-CN" sz="1200">
                <a:latin typeface="Arial" panose="020B0604020202020204" pitchFamily="34" charset="0"/>
              </a:rPr>
              <a:t>(28</a:t>
            </a:r>
            <a:r>
              <a:rPr lang="zh-CN" altLang="en-US" sz="1200">
                <a:latin typeface="Arial" panose="020B0604020202020204" pitchFamily="34" charset="0"/>
              </a:rPr>
              <a:t>日</a:t>
            </a:r>
            <a:r>
              <a:rPr lang="en-US" altLang="zh-CN" sz="1200">
                <a:latin typeface="Arial" panose="020B0604020202020204" pitchFamily="34" charset="0"/>
              </a:rPr>
              <a:t>)</a:t>
            </a:r>
            <a:r>
              <a:rPr lang="zh-CN" altLang="en-US" sz="1200">
                <a:latin typeface="Arial" panose="020B0604020202020204" pitchFamily="34" charset="0"/>
              </a:rPr>
              <a:t>报告</a:t>
            </a:r>
            <a:endParaRPr lang="zh-CN" altLang="en-US" sz="1200">
              <a:latin typeface="Arial" panose="020B0604020202020204" pitchFamily="34" charset="0"/>
            </a:endParaRPr>
          </a:p>
        </p:txBody>
      </p:sp>
      <p:cxnSp>
        <p:nvCxnSpPr>
          <p:cNvPr id="4782" name="直接连接符 4781"/>
          <p:cNvCxnSpPr/>
          <p:nvPr/>
        </p:nvCxnSpPr>
        <p:spPr>
          <a:xfrm>
            <a:off x="4648200" y="3276600"/>
            <a:ext cx="685800" cy="0"/>
          </a:xfrm>
          <a:prstGeom prst="line">
            <a:avLst/>
          </a:prstGeom>
          <a:ln w="19050" cap="flat" cmpd="sng">
            <a:solidFill>
              <a:srgbClr val="000000"/>
            </a:solidFill>
            <a:prstDash val="solid"/>
            <a:headEnd type="none" w="med" len="med"/>
            <a:tailEnd type="triangle" w="med" len="med"/>
          </a:ln>
        </p:spPr>
      </p:cxnSp>
      <p:sp>
        <p:nvSpPr>
          <p:cNvPr id="4783" name="矩形 4782"/>
          <p:cNvSpPr/>
          <p:nvPr/>
        </p:nvSpPr>
        <p:spPr>
          <a:xfrm>
            <a:off x="4724400" y="3352800"/>
            <a:ext cx="10668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修正</a:t>
            </a:r>
            <a:endParaRPr lang="zh-CN" altLang="en-US" sz="1200">
              <a:latin typeface="Arial" panose="020B0604020202020204" pitchFamily="34" charset="0"/>
            </a:endParaRPr>
          </a:p>
        </p:txBody>
      </p:sp>
      <p:cxnSp>
        <p:nvCxnSpPr>
          <p:cNvPr id="4784" name="直接连接符 4783"/>
          <p:cNvCxnSpPr/>
          <p:nvPr/>
        </p:nvCxnSpPr>
        <p:spPr>
          <a:xfrm>
            <a:off x="5257800" y="3276600"/>
            <a:ext cx="838200" cy="0"/>
          </a:xfrm>
          <a:prstGeom prst="line">
            <a:avLst/>
          </a:prstGeom>
          <a:ln w="19050" cap="flat" cmpd="sng">
            <a:solidFill>
              <a:srgbClr val="000000"/>
            </a:solidFill>
            <a:prstDash val="solid"/>
            <a:headEnd type="none" w="med" len="med"/>
            <a:tailEnd type="triangle" w="med" len="med"/>
          </a:ln>
        </p:spPr>
      </p:cxnSp>
      <p:sp>
        <p:nvSpPr>
          <p:cNvPr id="4785" name="矩形 4784"/>
          <p:cNvSpPr/>
          <p:nvPr/>
        </p:nvSpPr>
        <p:spPr>
          <a:xfrm>
            <a:off x="5334000" y="3352800"/>
            <a:ext cx="10668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印刷</a:t>
            </a:r>
            <a:endParaRPr lang="zh-CN" altLang="en-US" sz="1200">
              <a:latin typeface="Arial" panose="020B0604020202020204" pitchFamily="34" charset="0"/>
            </a:endParaRPr>
          </a:p>
        </p:txBody>
      </p:sp>
      <p:sp>
        <p:nvSpPr>
          <p:cNvPr id="4786" name="等腰三角形 4785"/>
          <p:cNvSpPr/>
          <p:nvPr/>
        </p:nvSpPr>
        <p:spPr>
          <a:xfrm rot="10860000">
            <a:off x="6248400" y="2971800"/>
            <a:ext cx="74613" cy="79375"/>
          </a:xfrm>
          <a:prstGeom prst="triangle">
            <a:avLst>
              <a:gd name="adj" fmla="val 50000"/>
            </a:avLst>
          </a:prstGeom>
          <a:solidFill>
            <a:srgbClr val="000000"/>
          </a:solidFill>
          <a:ln w="38100">
            <a:noFill/>
          </a:ln>
        </p:spPr>
        <p:txBody>
          <a:bodyPr/>
          <a:p>
            <a:endParaRPr lang="zh-CN" altLang="en-US"/>
          </a:p>
        </p:txBody>
      </p:sp>
      <p:sp>
        <p:nvSpPr>
          <p:cNvPr id="4787" name="矩形 4786"/>
          <p:cNvSpPr/>
          <p:nvPr/>
        </p:nvSpPr>
        <p:spPr>
          <a:xfrm>
            <a:off x="6248400" y="2819400"/>
            <a:ext cx="838200" cy="501650"/>
          </a:xfrm>
          <a:prstGeom prst="rect">
            <a:avLst/>
          </a:prstGeom>
          <a:noFill/>
          <a:ln w="38100">
            <a:noFill/>
          </a:ln>
        </p:spPr>
        <p:txBody>
          <a:bodyPr lIns="137160" tIns="68580" rIns="137160" bIns="68580">
            <a:spAutoFit/>
          </a:bodyPr>
          <a:p>
            <a:pPr>
              <a:spcBef>
                <a:spcPct val="50000"/>
              </a:spcBef>
            </a:pPr>
            <a:r>
              <a:rPr lang="en-US" altLang="zh-CN" sz="1200">
                <a:latin typeface="Arial" panose="020B0604020202020204" pitchFamily="34" charset="0"/>
              </a:rPr>
              <a:t>(25</a:t>
            </a:r>
            <a:r>
              <a:rPr lang="zh-CN" altLang="en-US" sz="1200">
                <a:latin typeface="Arial" panose="020B0604020202020204" pitchFamily="34" charset="0"/>
              </a:rPr>
              <a:t>日</a:t>
            </a:r>
            <a:r>
              <a:rPr lang="en-US" altLang="zh-CN" sz="1200">
                <a:latin typeface="Arial" panose="020B0604020202020204" pitchFamily="34" charset="0"/>
              </a:rPr>
              <a:t>)</a:t>
            </a:r>
            <a:r>
              <a:rPr lang="zh-CN" altLang="en-US" sz="1200">
                <a:latin typeface="Arial" panose="020B0604020202020204" pitchFamily="34" charset="0"/>
              </a:rPr>
              <a:t>说明会</a:t>
            </a:r>
            <a:endParaRPr lang="zh-CN" altLang="en-US" sz="1200">
              <a:latin typeface="Arial" panose="020B0604020202020204" pitchFamily="34" charset="0"/>
            </a:endParaRPr>
          </a:p>
        </p:txBody>
      </p:sp>
      <p:cxnSp>
        <p:nvCxnSpPr>
          <p:cNvPr id="4788" name="直接连接符 4787"/>
          <p:cNvCxnSpPr/>
          <p:nvPr/>
        </p:nvCxnSpPr>
        <p:spPr>
          <a:xfrm>
            <a:off x="5334000" y="4343400"/>
            <a:ext cx="1371600" cy="0"/>
          </a:xfrm>
          <a:prstGeom prst="line">
            <a:avLst/>
          </a:prstGeom>
          <a:ln w="19050" cap="flat" cmpd="sng">
            <a:solidFill>
              <a:srgbClr val="000000"/>
            </a:solidFill>
            <a:prstDash val="solid"/>
            <a:headEnd type="none" w="med" len="med"/>
            <a:tailEnd type="triangle" w="med" len="med"/>
          </a:ln>
        </p:spPr>
      </p:cxnSp>
      <p:cxnSp>
        <p:nvCxnSpPr>
          <p:cNvPr id="4789" name="直接连接符 4788"/>
          <p:cNvCxnSpPr/>
          <p:nvPr/>
        </p:nvCxnSpPr>
        <p:spPr>
          <a:xfrm>
            <a:off x="2667000" y="3124200"/>
            <a:ext cx="990600" cy="0"/>
          </a:xfrm>
          <a:prstGeom prst="line">
            <a:avLst/>
          </a:prstGeom>
          <a:ln w="19050" cap="flat" cmpd="sng">
            <a:solidFill>
              <a:srgbClr val="000000"/>
            </a:solidFill>
            <a:prstDash val="solid"/>
            <a:headEnd type="none" w="med" len="med"/>
            <a:tailEnd type="triangle" w="med" len="med"/>
          </a:ln>
        </p:spPr>
      </p:cxnSp>
      <p:sp>
        <p:nvSpPr>
          <p:cNvPr id="4790" name="矩形 4789"/>
          <p:cNvSpPr/>
          <p:nvPr/>
        </p:nvSpPr>
        <p:spPr>
          <a:xfrm>
            <a:off x="2667000" y="3124200"/>
            <a:ext cx="914400" cy="684213"/>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总结经常出现的问题</a:t>
            </a:r>
            <a:endParaRPr lang="zh-CN" altLang="en-US" sz="1200">
              <a:latin typeface="Arial" panose="020B0604020202020204" pitchFamily="34" charset="0"/>
            </a:endParaRPr>
          </a:p>
        </p:txBody>
      </p:sp>
      <p:sp>
        <p:nvSpPr>
          <p:cNvPr id="4791" name="矩形 4790"/>
          <p:cNvSpPr/>
          <p:nvPr/>
        </p:nvSpPr>
        <p:spPr>
          <a:xfrm>
            <a:off x="5257800" y="3810000"/>
            <a:ext cx="1371600" cy="501650"/>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取得所有应对方法的书面说明</a:t>
            </a:r>
            <a:endParaRPr lang="zh-CN" altLang="en-US" sz="1200">
              <a:latin typeface="Arial" panose="020B0604020202020204" pitchFamily="34" charset="0"/>
            </a:endParaRPr>
          </a:p>
        </p:txBody>
      </p:sp>
      <p:sp>
        <p:nvSpPr>
          <p:cNvPr id="4792" name="等腰三角形 4791"/>
          <p:cNvSpPr/>
          <p:nvPr/>
        </p:nvSpPr>
        <p:spPr>
          <a:xfrm rot="10860000">
            <a:off x="5257800" y="4038600"/>
            <a:ext cx="74613" cy="79375"/>
          </a:xfrm>
          <a:prstGeom prst="triangle">
            <a:avLst>
              <a:gd name="adj" fmla="val 50000"/>
            </a:avLst>
          </a:prstGeom>
          <a:solidFill>
            <a:srgbClr val="000000"/>
          </a:solidFill>
          <a:ln w="38100">
            <a:noFill/>
          </a:ln>
        </p:spPr>
        <p:txBody>
          <a:bodyPr/>
          <a:p>
            <a:endParaRPr lang="zh-CN" altLang="en-US"/>
          </a:p>
        </p:txBody>
      </p:sp>
      <p:sp>
        <p:nvSpPr>
          <p:cNvPr id="4793" name="矩形 4792"/>
          <p:cNvSpPr/>
          <p:nvPr/>
        </p:nvSpPr>
        <p:spPr>
          <a:xfrm>
            <a:off x="5486400" y="4419600"/>
            <a:ext cx="10668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网叶设计</a:t>
            </a:r>
            <a:endParaRPr lang="zh-CN" altLang="en-US" sz="1200">
              <a:latin typeface="Arial" panose="020B0604020202020204" pitchFamily="34" charset="0"/>
            </a:endParaRPr>
          </a:p>
        </p:txBody>
      </p:sp>
      <p:cxnSp>
        <p:nvCxnSpPr>
          <p:cNvPr id="4794" name="直接连接符 4793"/>
          <p:cNvCxnSpPr/>
          <p:nvPr/>
        </p:nvCxnSpPr>
        <p:spPr>
          <a:xfrm>
            <a:off x="4191000" y="4343400"/>
            <a:ext cx="1143000" cy="0"/>
          </a:xfrm>
          <a:prstGeom prst="line">
            <a:avLst/>
          </a:prstGeom>
          <a:ln w="19050" cap="flat" cmpd="sng">
            <a:solidFill>
              <a:srgbClr val="000000"/>
            </a:solidFill>
            <a:prstDash val="solid"/>
            <a:headEnd type="none" w="med" len="med"/>
            <a:tailEnd type="triangle" w="med" len="med"/>
          </a:ln>
        </p:spPr>
      </p:cxnSp>
      <p:sp>
        <p:nvSpPr>
          <p:cNvPr id="4795" name="矩形 4794"/>
          <p:cNvSpPr/>
          <p:nvPr/>
        </p:nvSpPr>
        <p:spPr>
          <a:xfrm>
            <a:off x="4191000" y="4419600"/>
            <a:ext cx="1066800" cy="319088"/>
          </a:xfrm>
          <a:prstGeom prst="rect">
            <a:avLst/>
          </a:prstGeom>
          <a:noFill/>
          <a:ln w="38100">
            <a:noFill/>
          </a:ln>
        </p:spPr>
        <p:txBody>
          <a:bodyPr lIns="137160" tIns="68580" rIns="137160" bIns="68580">
            <a:spAutoFit/>
          </a:bodyPr>
          <a:p>
            <a:pPr>
              <a:spcBef>
                <a:spcPct val="50000"/>
              </a:spcBef>
            </a:pPr>
            <a:r>
              <a:rPr lang="en-US" altLang="zh-CN" sz="1200">
                <a:latin typeface="Arial" panose="020B0604020202020204" pitchFamily="34" charset="0"/>
              </a:rPr>
              <a:t>IT</a:t>
            </a:r>
            <a:r>
              <a:rPr lang="zh-CN" altLang="en-US" sz="1200">
                <a:latin typeface="Arial" panose="020B0604020202020204" pitchFamily="34" charset="0"/>
              </a:rPr>
              <a:t>相关准备</a:t>
            </a:r>
            <a:endParaRPr lang="zh-CN" altLang="en-US" sz="1200">
              <a:latin typeface="Arial" panose="020B0604020202020204" pitchFamily="34" charset="0"/>
            </a:endParaRPr>
          </a:p>
        </p:txBody>
      </p:sp>
      <p:cxnSp>
        <p:nvCxnSpPr>
          <p:cNvPr id="4796" name="直接连接符 4795"/>
          <p:cNvCxnSpPr/>
          <p:nvPr/>
        </p:nvCxnSpPr>
        <p:spPr>
          <a:xfrm>
            <a:off x="6705600" y="4343400"/>
            <a:ext cx="1828800" cy="0"/>
          </a:xfrm>
          <a:prstGeom prst="line">
            <a:avLst/>
          </a:prstGeom>
          <a:ln w="19050" cap="flat" cmpd="sng">
            <a:solidFill>
              <a:srgbClr val="000000"/>
            </a:solidFill>
            <a:prstDash val="solid"/>
            <a:headEnd type="none" w="med" len="med"/>
            <a:tailEnd type="triangle" w="med" len="med"/>
          </a:ln>
        </p:spPr>
      </p:cxnSp>
      <p:sp>
        <p:nvSpPr>
          <p:cNvPr id="4797" name="等腰三角形 4796"/>
          <p:cNvSpPr/>
          <p:nvPr/>
        </p:nvSpPr>
        <p:spPr>
          <a:xfrm rot="10860000">
            <a:off x="6629400" y="3886200"/>
            <a:ext cx="74613" cy="79375"/>
          </a:xfrm>
          <a:prstGeom prst="triangle">
            <a:avLst>
              <a:gd name="adj" fmla="val 50000"/>
            </a:avLst>
          </a:prstGeom>
          <a:solidFill>
            <a:srgbClr val="000000"/>
          </a:solidFill>
          <a:ln w="38100">
            <a:noFill/>
          </a:ln>
        </p:spPr>
        <p:txBody>
          <a:bodyPr/>
          <a:p>
            <a:endParaRPr lang="zh-CN" altLang="en-US"/>
          </a:p>
        </p:txBody>
      </p:sp>
      <p:sp>
        <p:nvSpPr>
          <p:cNvPr id="4798" name="矩形 4797"/>
          <p:cNvSpPr/>
          <p:nvPr/>
        </p:nvSpPr>
        <p:spPr>
          <a:xfrm>
            <a:off x="6629400" y="3810000"/>
            <a:ext cx="1219200" cy="501650"/>
          </a:xfrm>
          <a:prstGeom prst="rect">
            <a:avLst/>
          </a:prstGeom>
          <a:noFill/>
          <a:ln w="38100">
            <a:noFill/>
          </a:ln>
        </p:spPr>
        <p:txBody>
          <a:bodyPr lIns="137160" tIns="68580" rIns="137160" bIns="68580">
            <a:spAutoFit/>
          </a:bodyPr>
          <a:p>
            <a:pPr>
              <a:spcBef>
                <a:spcPct val="50000"/>
              </a:spcBef>
            </a:pPr>
            <a:r>
              <a:rPr lang="en-US" altLang="zh-CN" sz="1200">
                <a:latin typeface="Arial" panose="020B0604020202020204" pitchFamily="34" charset="0"/>
              </a:rPr>
              <a:t>(4</a:t>
            </a:r>
            <a:r>
              <a:rPr lang="zh-CN" altLang="en-US" sz="1200">
                <a:latin typeface="Arial" panose="020B0604020202020204" pitchFamily="34" charset="0"/>
              </a:rPr>
              <a:t>日</a:t>
            </a:r>
            <a:r>
              <a:rPr lang="en-US" altLang="zh-CN" sz="1200">
                <a:latin typeface="Arial" panose="020B0604020202020204" pitchFamily="34" charset="0"/>
              </a:rPr>
              <a:t>)</a:t>
            </a:r>
            <a:r>
              <a:rPr lang="zh-CN" altLang="en-US" sz="1200">
                <a:latin typeface="Arial" panose="020B0604020202020204" pitchFamily="34" charset="0"/>
              </a:rPr>
              <a:t>网叶正式启用</a:t>
            </a:r>
            <a:endParaRPr lang="zh-CN" altLang="en-US" sz="1200">
              <a:latin typeface="Arial" panose="020B0604020202020204" pitchFamily="34" charset="0"/>
            </a:endParaRPr>
          </a:p>
        </p:txBody>
      </p:sp>
      <p:sp>
        <p:nvSpPr>
          <p:cNvPr id="4799" name="矩形 4798"/>
          <p:cNvSpPr/>
          <p:nvPr/>
        </p:nvSpPr>
        <p:spPr>
          <a:xfrm>
            <a:off x="6934200" y="4419600"/>
            <a:ext cx="10668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网叶维护</a:t>
            </a:r>
            <a:endParaRPr lang="zh-CN" altLang="en-US" sz="1200">
              <a:latin typeface="Arial" panose="020B0604020202020204"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02" name="对象 4801"/>
          <p:cNvGraphicFramePr>
            <a:graphicFrameLocks noChangeAspect="1"/>
          </p:cNvGraphicFramePr>
          <p:nvPr/>
        </p:nvGraphicFramePr>
        <p:xfrm>
          <a:off x="685800" y="2590800"/>
          <a:ext cx="7620000" cy="2514600"/>
        </p:xfrm>
        <a:graphic>
          <a:graphicData uri="http://schemas.openxmlformats.org/presentationml/2006/ole">
            <mc:AlternateContent xmlns:mc="http://schemas.openxmlformats.org/markup-compatibility/2006">
              <mc:Choice xmlns:v="urn:schemas-microsoft-com:vml" Requires="v">
                <p:oleObj spid="_x0000_s3081" name="" r:id="rId1" imgW="5829300" imgH="3973195" progId="Excel.Sheet.8">
                  <p:embed/>
                </p:oleObj>
              </mc:Choice>
              <mc:Fallback>
                <p:oleObj name="" r:id="rId1" imgW="5829300" imgH="3973195" progId="Excel.Sheet.8">
                  <p:embed/>
                  <p:pic>
                    <p:nvPicPr>
                      <p:cNvPr id="0" name="图片 3080"/>
                      <p:cNvPicPr/>
                      <p:nvPr/>
                    </p:nvPicPr>
                    <p:blipFill>
                      <a:blip r:embed="rId2"/>
                      <a:stretch>
                        <a:fillRect/>
                      </a:stretch>
                    </p:blipFill>
                    <p:spPr>
                      <a:xfrm>
                        <a:off x="685800" y="2590800"/>
                        <a:ext cx="7620000" cy="2514600"/>
                      </a:xfrm>
                      <a:prstGeom prst="rect">
                        <a:avLst/>
                      </a:prstGeom>
                      <a:noFill/>
                      <a:ln w="38100">
                        <a:noFill/>
                        <a:miter/>
                      </a:ln>
                    </p:spPr>
                  </p:pic>
                </p:oleObj>
              </mc:Fallback>
            </mc:AlternateContent>
          </a:graphicData>
        </a:graphic>
      </p:graphicFrame>
      <p:sp>
        <p:nvSpPr>
          <p:cNvPr id="4803" name="矩形 4802"/>
          <p:cNvSpPr/>
          <p:nvPr/>
        </p:nvSpPr>
        <p:spPr>
          <a:xfrm>
            <a:off x="304800" y="2222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804" name="矩形 480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805" name="矩形 4804"/>
          <p:cNvSpPr/>
          <p:nvPr/>
        </p:nvSpPr>
        <p:spPr>
          <a:xfrm>
            <a:off x="304800" y="838200"/>
            <a:ext cx="48006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案例</a:t>
            </a:r>
            <a:r>
              <a:rPr lang="en-US" altLang="zh-CN" sz="1800" b="1" u="sng">
                <a:latin typeface="黑体" panose="02010609060101010101" charset="-122"/>
                <a:ea typeface="黑体" panose="02010609060101010101" charset="-122"/>
              </a:rPr>
              <a:t>.</a:t>
            </a:r>
            <a:r>
              <a:rPr lang="zh-CN" altLang="en-US" sz="1800" b="1" u="sng">
                <a:solidFill>
                  <a:srgbClr val="333333"/>
                </a:solidFill>
                <a:latin typeface="黑体" panose="02010609060101010101" charset="-122"/>
                <a:ea typeface="黑体" panose="02010609060101010101" charset="-122"/>
              </a:rPr>
              <a:t>创新汽车金融产品的甄别</a:t>
            </a:r>
            <a:endParaRPr lang="zh-CN" altLang="en-US" sz="1800" b="1" u="sng">
              <a:solidFill>
                <a:srgbClr val="333333"/>
              </a:solidFill>
              <a:latin typeface="黑体" panose="02010609060101010101" charset="-122"/>
              <a:ea typeface="黑体" panose="02010609060101010101" charset="-122"/>
            </a:endParaRPr>
          </a:p>
        </p:txBody>
      </p:sp>
      <p:sp>
        <p:nvSpPr>
          <p:cNvPr id="4806" name="矩形 4805"/>
          <p:cNvSpPr/>
          <p:nvPr/>
        </p:nvSpPr>
        <p:spPr>
          <a:xfrm>
            <a:off x="609600" y="1447800"/>
            <a:ext cx="7467600" cy="685800"/>
          </a:xfrm>
          <a:prstGeom prst="rect">
            <a:avLst/>
          </a:prstGeom>
          <a:noFill/>
          <a:ln w="38100">
            <a:noFill/>
          </a:ln>
        </p:spPr>
        <p:txBody>
          <a:bodyPr lIns="137160" tIns="68580" rIns="137160" bIns="68580">
            <a:spAutoFit/>
          </a:bodyPr>
          <a:p>
            <a:pPr>
              <a:spcBef>
                <a:spcPct val="50000"/>
              </a:spcBef>
            </a:pPr>
            <a:r>
              <a:rPr lang="zh-CN" altLang="en-US" sz="1800">
                <a:latin typeface="宋体" panose="02010600030101010101" pitchFamily="2" charset="-122"/>
              </a:rPr>
              <a:t>最近</a:t>
            </a:r>
            <a:r>
              <a:rPr lang="en-US" altLang="zh-CN" sz="1800">
                <a:latin typeface="宋体" panose="02010600030101010101" pitchFamily="2" charset="-122"/>
              </a:rPr>
              <a:t>,A,B,C,D</a:t>
            </a:r>
            <a:r>
              <a:rPr lang="zh-CN" altLang="en-US" sz="1800">
                <a:latin typeface="宋体" panose="02010600030101010101" pitchFamily="2" charset="-122"/>
              </a:rPr>
              <a:t>四家银行向奇瑞经销商提供四种不同的融资产品</a:t>
            </a:r>
            <a:r>
              <a:rPr lang="en-US" altLang="zh-CN" sz="1800">
                <a:latin typeface="宋体" panose="02010600030101010101" pitchFamily="2" charset="-122"/>
              </a:rPr>
              <a:t>,</a:t>
            </a:r>
            <a:r>
              <a:rPr lang="zh-CN" altLang="en-US" sz="1800">
                <a:latin typeface="宋体" panose="02010600030101010101" pitchFamily="2" charset="-122"/>
              </a:rPr>
              <a:t>来支持经销商向奇瑞销售公司批量购买汽车</a:t>
            </a:r>
            <a:r>
              <a:rPr lang="en-US" altLang="zh-CN" sz="1800">
                <a:latin typeface="宋体" panose="02010600030101010101" pitchFamily="2" charset="-122"/>
              </a:rPr>
              <a:t>. </a:t>
            </a:r>
            <a:r>
              <a:rPr lang="zh-CN" altLang="en-US" sz="1800">
                <a:latin typeface="宋体" panose="02010600030101010101" pitchFamily="2" charset="-122"/>
              </a:rPr>
              <a:t>如何甄别出哪一种产品最好呢</a:t>
            </a:r>
            <a:r>
              <a:rPr lang="en-US" altLang="zh-CN" sz="1800">
                <a:latin typeface="宋体" panose="02010600030101010101" pitchFamily="2" charset="-122"/>
              </a:rPr>
              <a:t>?</a:t>
            </a:r>
            <a:endParaRPr lang="en-US" altLang="zh-CN" sz="1800">
              <a:latin typeface="宋体" panose="02010600030101010101" pitchFamily="2" charset="-122"/>
            </a:endParaRPr>
          </a:p>
        </p:txBody>
      </p:sp>
      <p:sp>
        <p:nvSpPr>
          <p:cNvPr id="4807" name="矩形 4806"/>
          <p:cNvSpPr/>
          <p:nvPr/>
        </p:nvSpPr>
        <p:spPr>
          <a:xfrm>
            <a:off x="762000" y="2209800"/>
            <a:ext cx="1447800" cy="411163"/>
          </a:xfrm>
          <a:prstGeom prst="rect">
            <a:avLst/>
          </a:prstGeom>
          <a:noFill/>
          <a:ln w="38100">
            <a:noFill/>
          </a:ln>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打分表</a:t>
            </a:r>
            <a:endParaRPr lang="zh-CN" altLang="en-US" sz="1800">
              <a:latin typeface="Arial" panose="020B0604020202020204" pitchFamily="34" charset="0"/>
              <a:ea typeface="黑体" panose="02010609060101010101"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10" name="对象 4809"/>
          <p:cNvGraphicFramePr>
            <a:graphicFrameLocks noChangeAspect="1"/>
          </p:cNvGraphicFramePr>
          <p:nvPr/>
        </p:nvGraphicFramePr>
        <p:xfrm>
          <a:off x="228600" y="1371600"/>
          <a:ext cx="8458200" cy="3657600"/>
        </p:xfrm>
        <a:graphic>
          <a:graphicData uri="http://schemas.openxmlformats.org/presentationml/2006/ole">
            <mc:AlternateContent xmlns:mc="http://schemas.openxmlformats.org/markup-compatibility/2006">
              <mc:Choice xmlns:v="urn:schemas-microsoft-com:vml" Requires="v">
                <p:oleObj spid="_x0000_s3082" name="" r:id="rId1" imgW="5829300" imgH="3744595" progId="Excel.Sheet.8">
                  <p:embed/>
                </p:oleObj>
              </mc:Choice>
              <mc:Fallback>
                <p:oleObj name="" r:id="rId1" imgW="5829300" imgH="3744595" progId="Excel.Sheet.8">
                  <p:embed/>
                  <p:pic>
                    <p:nvPicPr>
                      <p:cNvPr id="0" name="图片 3081"/>
                      <p:cNvPicPr/>
                      <p:nvPr/>
                    </p:nvPicPr>
                    <p:blipFill>
                      <a:blip r:embed="rId2"/>
                      <a:stretch>
                        <a:fillRect/>
                      </a:stretch>
                    </p:blipFill>
                    <p:spPr>
                      <a:xfrm>
                        <a:off x="228600" y="1371600"/>
                        <a:ext cx="8458200" cy="3657600"/>
                      </a:xfrm>
                      <a:prstGeom prst="rect">
                        <a:avLst/>
                      </a:prstGeom>
                      <a:noFill/>
                      <a:ln w="38100">
                        <a:noFill/>
                        <a:miter/>
                      </a:ln>
                    </p:spPr>
                  </p:pic>
                </p:oleObj>
              </mc:Fallback>
            </mc:AlternateContent>
          </a:graphicData>
        </a:graphic>
      </p:graphicFrame>
      <p:sp>
        <p:nvSpPr>
          <p:cNvPr id="4811" name="椭圆 4810"/>
          <p:cNvSpPr/>
          <p:nvPr/>
        </p:nvSpPr>
        <p:spPr>
          <a:xfrm>
            <a:off x="5105400" y="4648200"/>
            <a:ext cx="1143000" cy="304800"/>
          </a:xfrm>
          <a:prstGeom prst="ellipse">
            <a:avLst/>
          </a:prstGeom>
          <a:noFill/>
          <a:ln w="38100" cap="flat" cmpd="sng">
            <a:solidFill>
              <a:srgbClr val="990000"/>
            </a:solidFill>
            <a:prstDash val="solid"/>
            <a:headEnd type="none" w="med" len="med"/>
            <a:tailEnd type="none" w="med" len="med"/>
          </a:ln>
        </p:spPr>
        <p:txBody>
          <a:bodyPr/>
          <a:p>
            <a:endParaRPr lang="zh-CN" altLang="en-US"/>
          </a:p>
        </p:txBody>
      </p:sp>
      <p:sp>
        <p:nvSpPr>
          <p:cNvPr id="4812" name="右箭头 4811"/>
          <p:cNvSpPr/>
          <p:nvPr/>
        </p:nvSpPr>
        <p:spPr>
          <a:xfrm>
            <a:off x="609600" y="5562600"/>
            <a:ext cx="685800" cy="457200"/>
          </a:xfrm>
          <a:prstGeom prst="rightArrow">
            <a:avLst>
              <a:gd name="adj1" fmla="val 50000"/>
              <a:gd name="adj2" fmla="val 37326"/>
            </a:avLst>
          </a:prstGeom>
          <a:noFill/>
          <a:ln w="38100" cap="flat" cmpd="sng">
            <a:solidFill>
              <a:srgbClr val="990000"/>
            </a:solidFill>
            <a:prstDash val="solid"/>
            <a:miter/>
            <a:headEnd type="none" w="med" len="med"/>
            <a:tailEnd type="none" w="med" len="med"/>
          </a:ln>
        </p:spPr>
        <p:txBody>
          <a:bodyPr/>
          <a:p>
            <a:endParaRPr lang="zh-CN" altLang="en-US"/>
          </a:p>
        </p:txBody>
      </p:sp>
      <p:sp>
        <p:nvSpPr>
          <p:cNvPr id="4813" name="矩形 4812"/>
          <p:cNvSpPr/>
          <p:nvPr/>
        </p:nvSpPr>
        <p:spPr>
          <a:xfrm>
            <a:off x="1524000" y="5486400"/>
            <a:ext cx="7010400" cy="685800"/>
          </a:xfrm>
          <a:prstGeom prst="rect">
            <a:avLst/>
          </a:prstGeom>
          <a:noFill/>
          <a:ln w="19050" cap="flat" cmpd="sng">
            <a:solidFill>
              <a:srgbClr val="993300"/>
            </a:solidFill>
            <a:prstDash val="solid"/>
            <a:miter/>
            <a:headEnd type="none" w="med" len="med"/>
            <a:tailEnd type="none" w="med" len="med"/>
          </a:ln>
        </p:spPr>
        <p:txBody>
          <a:bodyPr wrap="none" lIns="0" tIns="0" rIns="0" bIns="0" anchor="ctr" anchorCtr="0"/>
          <a:p>
            <a:r>
              <a:rPr lang="en-US" altLang="zh-CN" sz="1800" b="1">
                <a:solidFill>
                  <a:srgbClr val="990000"/>
                </a:solidFill>
                <a:latin typeface="宋体" panose="02010600030101010101" pitchFamily="2" charset="-122"/>
              </a:rPr>
              <a:t> B</a:t>
            </a:r>
            <a:r>
              <a:rPr lang="zh-CN" altLang="en-US" sz="1800" b="1">
                <a:solidFill>
                  <a:srgbClr val="990000"/>
                </a:solidFill>
                <a:latin typeface="宋体" panose="02010600030101010101" pitchFamily="2" charset="-122"/>
              </a:rPr>
              <a:t>银行的电子银票是一个值得向奇瑞经销商推广的汽车金融服务产品</a:t>
            </a:r>
            <a:endParaRPr lang="zh-CN" altLang="en-US" sz="1800" b="1">
              <a:solidFill>
                <a:srgbClr val="990000"/>
              </a:solidFill>
              <a:latin typeface="宋体" panose="02010600030101010101" pitchFamily="2" charset="-122"/>
            </a:endParaRPr>
          </a:p>
        </p:txBody>
      </p:sp>
      <p:sp>
        <p:nvSpPr>
          <p:cNvPr id="4814" name="矩形 4813"/>
          <p:cNvSpPr/>
          <p:nvPr/>
        </p:nvSpPr>
        <p:spPr>
          <a:xfrm>
            <a:off x="304800" y="2222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815" name="矩形 481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4811"/>
                                        </p:tgtEl>
                                        <p:attrNameLst>
                                          <p:attrName>style.visibility</p:attrName>
                                        </p:attrNameLst>
                                      </p:cBhvr>
                                      <p:to>
                                        <p:strVal val="visible"/>
                                      </p:to>
                                    </p:set>
                                    <p:anim calcmode="lin" valueType="num">
                                      <p:cBhvr additive="base">
                                        <p:cTn id="7" dur="500" fill="hold"/>
                                        <p:tgtEl>
                                          <p:spTgt spid="4811"/>
                                        </p:tgtEl>
                                        <p:attrNameLst>
                                          <p:attrName>ppt_x</p:attrName>
                                        </p:attrNameLst>
                                      </p:cBhvr>
                                      <p:tavLst>
                                        <p:tav tm="0">
                                          <p:val>
                                            <p:strVal val="0-#ppt_w/2"/>
                                          </p:val>
                                        </p:tav>
                                        <p:tav tm="100000">
                                          <p:val>
                                            <p:strVal val="#ppt_x"/>
                                          </p:val>
                                        </p:tav>
                                      </p:tavLst>
                                    </p:anim>
                                    <p:anim calcmode="lin" valueType="num">
                                      <p:cBhvr additive="base">
                                        <p:cTn id="8" dur="500" fill="hold"/>
                                        <p:tgtEl>
                                          <p:spTgt spid="48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4812"/>
                                        </p:tgtEl>
                                        <p:attrNameLst>
                                          <p:attrName>style.visibility</p:attrName>
                                        </p:attrNameLst>
                                      </p:cBhvr>
                                      <p:to>
                                        <p:strVal val="visible"/>
                                      </p:to>
                                    </p:set>
                                    <p:anim calcmode="lin" valueType="num">
                                      <p:cBhvr additive="base">
                                        <p:cTn id="13" dur="500" fill="hold"/>
                                        <p:tgtEl>
                                          <p:spTgt spid="4812"/>
                                        </p:tgtEl>
                                        <p:attrNameLst>
                                          <p:attrName>ppt_x</p:attrName>
                                        </p:attrNameLst>
                                      </p:cBhvr>
                                      <p:tavLst>
                                        <p:tav tm="0">
                                          <p:val>
                                            <p:strVal val="0-#ppt_w/2"/>
                                          </p:val>
                                        </p:tav>
                                        <p:tav tm="100000">
                                          <p:val>
                                            <p:strVal val="#ppt_x"/>
                                          </p:val>
                                        </p:tav>
                                      </p:tavLst>
                                    </p:anim>
                                    <p:anim calcmode="lin" valueType="num">
                                      <p:cBhvr additive="base">
                                        <p:cTn id="14" dur="500" fill="hold"/>
                                        <p:tgtEl>
                                          <p:spTgt spid="481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childTnLst>
                                    <p:set>
                                      <p:cBhvr additive="base">
                                        <p:cTn id="17" dur="1" fill="hold">
                                          <p:stCondLst>
                                            <p:cond delay="0"/>
                                          </p:stCondLst>
                                        </p:cTn>
                                        <p:tgtEl>
                                          <p:spTgt spid="4813"/>
                                        </p:tgtEl>
                                        <p:attrNameLst>
                                          <p:attrName>style.visibility</p:attrName>
                                        </p:attrNameLst>
                                      </p:cBhvr>
                                      <p:to>
                                        <p:strVal val="visible"/>
                                      </p:to>
                                    </p:set>
                                    <p:anim calcmode="lin" valueType="num">
                                      <p:cBhvr additive="base">
                                        <p:cTn id="18" dur="500" fill="hold"/>
                                        <p:tgtEl>
                                          <p:spTgt spid="4813"/>
                                        </p:tgtEl>
                                        <p:attrNameLst>
                                          <p:attrName>ppt_x</p:attrName>
                                        </p:attrNameLst>
                                      </p:cBhvr>
                                      <p:tavLst>
                                        <p:tav tm="0">
                                          <p:val>
                                            <p:strVal val="0-#ppt_w/2"/>
                                          </p:val>
                                        </p:tav>
                                        <p:tav tm="100000">
                                          <p:val>
                                            <p:strVal val="#ppt_x"/>
                                          </p:val>
                                        </p:tav>
                                      </p:tavLst>
                                    </p:anim>
                                    <p:anim calcmode="lin" valueType="num">
                                      <p:cBhvr additive="base">
                                        <p:cTn id="19" dur="500" fill="hold"/>
                                        <p:tgtEl>
                                          <p:spTgt spid="48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8" name="矩形 4817"/>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5.</a:t>
            </a:r>
            <a:r>
              <a:rPr lang="zh-CN" altLang="en-US" sz="1400">
                <a:solidFill>
                  <a:srgbClr val="333300"/>
                </a:solidFill>
                <a:latin typeface="黑体" panose="02010609060101010101" charset="-122"/>
                <a:ea typeface="黑体" panose="02010609060101010101" charset="-122"/>
              </a:rPr>
              <a:t>制定对策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819" name="矩形 481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820" name="矩形 4819"/>
          <p:cNvSpPr/>
          <p:nvPr/>
        </p:nvSpPr>
        <p:spPr>
          <a:xfrm>
            <a:off x="457200" y="1016000"/>
            <a:ext cx="1885950" cy="411163"/>
          </a:xfrm>
          <a:prstGeom prst="rect">
            <a:avLst/>
          </a:prstGeom>
          <a:noFill/>
          <a:ln w="38100">
            <a:noFill/>
          </a:ln>
        </p:spPr>
        <p:txBody>
          <a:bodyPr wrap="none" lIns="137160" tIns="68580" rIns="137160" bIns="68580" anchor="t" anchorCtr="0">
            <a:spAutoFit/>
          </a:bodyPr>
          <a:p>
            <a:pPr>
              <a:spcBef>
                <a:spcPct val="50000"/>
              </a:spcBef>
            </a:pPr>
            <a:r>
              <a:rPr lang="zh-CN" altLang="en-US" sz="1800" b="1" u="sng">
                <a:solidFill>
                  <a:srgbClr val="333300"/>
                </a:solidFill>
                <a:latin typeface="黑体" panose="02010609060101010101" charset="-122"/>
                <a:ea typeface="黑体" panose="02010609060101010101" charset="-122"/>
              </a:rPr>
              <a:t>制定对策 小节 </a:t>
            </a:r>
            <a:endParaRPr lang="zh-CN" altLang="en-US" sz="1800" b="1" u="sng">
              <a:solidFill>
                <a:srgbClr val="333300"/>
              </a:solidFill>
              <a:latin typeface="黑体" panose="02010609060101010101" charset="-122"/>
              <a:ea typeface="黑体" panose="02010609060101010101" charset="-122"/>
            </a:endParaRPr>
          </a:p>
        </p:txBody>
      </p:sp>
      <p:sp>
        <p:nvSpPr>
          <p:cNvPr id="4821" name="矩形 4820"/>
          <p:cNvSpPr/>
          <p:nvPr/>
        </p:nvSpPr>
        <p:spPr>
          <a:xfrm>
            <a:off x="533400" y="1524000"/>
            <a:ext cx="7543800" cy="1511300"/>
          </a:xfrm>
          <a:prstGeom prst="rect">
            <a:avLst/>
          </a:prstGeom>
          <a:solidFill>
            <a:srgbClr val="EAEAEA"/>
          </a:solidFill>
          <a:ln w="19050">
            <a:noFill/>
          </a:ln>
          <a:effectLst>
            <a:outerShdw dist="107763" dir="2699999" algn="ctr" rotWithShape="0">
              <a:srgbClr val="6699FF"/>
            </a:outerShdw>
          </a:effectLst>
        </p:spPr>
        <p:txBody>
          <a:bodyPr lIns="137160" tIns="68580" rIns="137160" bIns="68580">
            <a:spAutoFit/>
          </a:bodyPr>
          <a:p>
            <a:pPr marL="457200" indent="-457200">
              <a:spcBef>
                <a:spcPct val="50000"/>
              </a:spcBef>
              <a:buChar char="•"/>
            </a:pPr>
            <a:r>
              <a:rPr lang="zh-CN" altLang="en-US" sz="1800">
                <a:latin typeface="Arial" panose="020B0604020202020204" pitchFamily="34" charset="0"/>
                <a:ea typeface="黑体" panose="02010609060101010101" charset="-122"/>
              </a:rPr>
              <a:t>思考尽可能多的对策</a:t>
            </a:r>
            <a:endParaRPr lang="zh-CN" altLang="en-US" sz="1800">
              <a:latin typeface="Arial" panose="020B0604020202020204" pitchFamily="34" charset="0"/>
              <a:ea typeface="黑体" panose="02010609060101010101" charset="-122"/>
            </a:endParaRPr>
          </a:p>
          <a:p>
            <a:pPr marL="914400" lvl="1" indent="-457200">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针对每个真因</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尽可能准备多个对策</a:t>
            </a:r>
            <a:endParaRPr lang="zh-CN" altLang="en-US" sz="1600">
              <a:latin typeface="黑体" panose="02010609060101010101" charset="-122"/>
              <a:ea typeface="黑体" panose="02010609060101010101" charset="-122"/>
            </a:endParaRPr>
          </a:p>
          <a:p>
            <a:pPr marL="914400" lvl="1" indent="-457200">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整理对策方案</a:t>
            </a:r>
            <a:endParaRPr lang="zh-CN" altLang="en-US" sz="1600">
              <a:latin typeface="Arial" panose="020B0604020202020204" pitchFamily="34" charset="0"/>
              <a:ea typeface="黑体" panose="02010609060101010101" charset="-122"/>
            </a:endParaRPr>
          </a:p>
          <a:p>
            <a:pPr marL="914400" lvl="1" indent="-457200">
              <a:spcBef>
                <a:spcPct val="50000"/>
              </a:spcBef>
              <a:buFont typeface="Wingdings" panose="05000000000000000000" pitchFamily="2" charset="2"/>
              <a:buChar char="v"/>
            </a:pPr>
            <a:r>
              <a:rPr lang="zh-CN" altLang="en-US" sz="1600">
                <a:latin typeface="黑体" panose="02010609060101010101" charset="-122"/>
                <a:ea typeface="黑体" panose="02010609060101010101" charset="-122"/>
              </a:rPr>
              <a:t>确认没有重复和遗漏</a:t>
            </a: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将对策具体化</a:t>
            </a:r>
            <a:endParaRPr lang="zh-CN" altLang="en-US" sz="1600">
              <a:latin typeface="黑体" panose="02010609060101010101" charset="-122"/>
              <a:ea typeface="黑体" panose="02010609060101010101" charset="-122"/>
            </a:endParaRPr>
          </a:p>
        </p:txBody>
      </p:sp>
      <p:sp>
        <p:nvSpPr>
          <p:cNvPr id="4822" name="矩形 4821"/>
          <p:cNvSpPr/>
          <p:nvPr/>
        </p:nvSpPr>
        <p:spPr>
          <a:xfrm>
            <a:off x="609600" y="3276600"/>
            <a:ext cx="7467600" cy="1144588"/>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marL="457200" indent="-457200" fontAlgn="ctr">
              <a:spcBef>
                <a:spcPct val="50000"/>
              </a:spcBef>
              <a:buChar char="•"/>
            </a:pPr>
            <a:r>
              <a:rPr lang="zh-CN" altLang="en-US" sz="1800">
                <a:latin typeface="Arial" panose="020B0604020202020204" pitchFamily="34" charset="0"/>
                <a:ea typeface="黑体" panose="02010609060101010101" charset="-122"/>
              </a:rPr>
              <a:t>筛选出附加值高的对策</a:t>
            </a:r>
            <a:endParaRPr lang="zh-CN" altLang="en-US" sz="1800">
              <a:latin typeface="Arial" panose="020B0604020202020204" pitchFamily="34" charset="0"/>
              <a:ea typeface="黑体" panose="02010609060101010101" charset="-122"/>
            </a:endParaRPr>
          </a:p>
          <a:p>
            <a:pPr marL="914400" lvl="1" indent="-457200"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把握对相关人员</a:t>
            </a:r>
            <a:r>
              <a:rPr lang="zh-CN" altLang="en-US" sz="800">
                <a:latin typeface="Arial" panose="020B0604020202020204" pitchFamily="34" charset="0"/>
                <a:ea typeface="Dotum" panose="020B0600000101010101" charset="-127"/>
              </a:rPr>
              <a:t>●</a:t>
            </a:r>
            <a:r>
              <a:rPr lang="zh-CN" altLang="en-US" sz="1600">
                <a:latin typeface="Arial" panose="020B0604020202020204" pitchFamily="34" charset="0"/>
                <a:ea typeface="黑体" panose="02010609060101010101" charset="-122"/>
              </a:rPr>
              <a:t>部门的影响</a:t>
            </a:r>
            <a:endParaRPr lang="zh-CN" altLang="en-US" sz="1600">
              <a:latin typeface="宋体" panose="02010600030101010101" pitchFamily="2" charset="-122"/>
              <a:ea typeface="黑体" panose="02010609060101010101" charset="-122"/>
            </a:endParaRPr>
          </a:p>
          <a:p>
            <a:pPr marL="914400" lvl="1" indent="-457200"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甄选方案</a:t>
            </a:r>
            <a:endParaRPr lang="zh-CN" altLang="en-US" sz="1600">
              <a:latin typeface="Arial" panose="020B0604020202020204" pitchFamily="34" charset="0"/>
              <a:ea typeface="黑体" panose="02010609060101010101" charset="-122"/>
            </a:endParaRPr>
          </a:p>
        </p:txBody>
      </p:sp>
      <p:sp>
        <p:nvSpPr>
          <p:cNvPr id="4823" name="矩形 4822"/>
          <p:cNvSpPr/>
          <p:nvPr/>
        </p:nvSpPr>
        <p:spPr>
          <a:xfrm>
            <a:off x="609600" y="4732338"/>
            <a:ext cx="7467600" cy="823912"/>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marL="457200" indent="-457200" fontAlgn="ctr">
              <a:spcBef>
                <a:spcPct val="50000"/>
              </a:spcBef>
              <a:buChar char="•"/>
            </a:pPr>
            <a:r>
              <a:rPr lang="zh-CN" altLang="en-US" sz="1800">
                <a:latin typeface="Arial" panose="020B0604020202020204" pitchFamily="34" charset="0"/>
                <a:ea typeface="黑体" panose="02010609060101010101" charset="-122"/>
              </a:rPr>
              <a:t>寻求共识</a:t>
            </a:r>
            <a:endParaRPr lang="zh-CN" altLang="en-US" sz="1800">
              <a:latin typeface="Arial" panose="020B0604020202020204" pitchFamily="34" charset="0"/>
              <a:ea typeface="黑体" panose="02010609060101010101" charset="-122"/>
            </a:endParaRPr>
          </a:p>
          <a:p>
            <a:pPr marL="457200" indent="-457200" fontAlgn="ctr">
              <a:spcBef>
                <a:spcPct val="50000"/>
              </a:spcBef>
              <a:buChar char="•"/>
            </a:pPr>
            <a:r>
              <a:rPr lang="zh-CN" altLang="en-US" sz="1800">
                <a:latin typeface="Arial" panose="020B0604020202020204" pitchFamily="34" charset="0"/>
                <a:ea typeface="黑体" panose="02010609060101010101" charset="-122"/>
              </a:rPr>
              <a:t>制定明确具体的实施计划</a:t>
            </a:r>
            <a:endParaRPr lang="zh-CN" altLang="en-US" sz="1800">
              <a:latin typeface="Arial" panose="020B0604020202020204" pitchFamily="34" charset="0"/>
              <a:ea typeface="黑体" panose="02010609060101010101"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26" name="燕尾形 4825"/>
          <p:cNvSpPr/>
          <p:nvPr/>
        </p:nvSpPr>
        <p:spPr>
          <a:xfrm>
            <a:off x="990600" y="3505200"/>
            <a:ext cx="2590800" cy="1981200"/>
          </a:xfrm>
          <a:prstGeom prst="chevron">
            <a:avLst>
              <a:gd name="adj" fmla="val 27885"/>
            </a:avLst>
          </a:prstGeom>
          <a:gradFill rotWithShape="0">
            <a:gsLst>
              <a:gs pos="0">
                <a:srgbClr val="000000">
                  <a:alpha val="100000"/>
                </a:srgbClr>
              </a:gs>
              <a:gs pos="50000">
                <a:srgbClr val="B2B2B2">
                  <a:alpha val="100000"/>
                </a:srgbClr>
              </a:gs>
              <a:gs pos="100000">
                <a:srgbClr val="000000"/>
              </a:gs>
            </a:gsLst>
            <a:lin ang="5400000"/>
            <a:tileRect/>
          </a:gradFill>
          <a:ln w="38100">
            <a:noFill/>
          </a:ln>
        </p:spPr>
        <p:txBody>
          <a:bodyPr/>
          <a:p>
            <a:endParaRPr lang="zh-CN" altLang="en-US"/>
          </a:p>
        </p:txBody>
      </p:sp>
      <p:sp>
        <p:nvSpPr>
          <p:cNvPr id="4827" name="立方体 4826"/>
          <p:cNvSpPr/>
          <p:nvPr/>
        </p:nvSpPr>
        <p:spPr>
          <a:xfrm>
            <a:off x="2133600" y="2514600"/>
            <a:ext cx="1447800" cy="3733800"/>
          </a:xfrm>
          <a:prstGeom prst="cube">
            <a:avLst>
              <a:gd name="adj" fmla="val 66884"/>
            </a:avLst>
          </a:prstGeom>
          <a:solidFill>
            <a:srgbClr val="777777"/>
          </a:solidFill>
          <a:ln w="19050" cap="flat" cmpd="sng">
            <a:solidFill>
              <a:srgbClr val="000000"/>
            </a:solidFill>
            <a:prstDash val="solid"/>
            <a:miter/>
            <a:headEnd type="none" w="med" len="med"/>
            <a:tailEnd type="none" w="med" len="med"/>
          </a:ln>
        </p:spPr>
        <p:txBody>
          <a:bodyPr/>
          <a:p>
            <a:endParaRPr lang="zh-CN" altLang="en-US"/>
          </a:p>
        </p:txBody>
      </p:sp>
      <p:sp>
        <p:nvSpPr>
          <p:cNvPr id="4828" name="矩形 4827"/>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829" name="矩形 4828"/>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6.</a:t>
            </a:r>
            <a:r>
              <a:rPr lang="zh-CN" altLang="en-US" sz="1400">
                <a:solidFill>
                  <a:srgbClr val="333300"/>
                </a:solidFill>
                <a:latin typeface="黑体" panose="02010609060101010101" charset="-122"/>
                <a:ea typeface="黑体" panose="02010609060101010101" charset="-122"/>
              </a:rPr>
              <a:t>贯彻实施对策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830" name="矩形 4829"/>
          <p:cNvSpPr/>
          <p:nvPr/>
        </p:nvSpPr>
        <p:spPr>
          <a:xfrm>
            <a:off x="381000" y="838200"/>
            <a:ext cx="2703513" cy="441325"/>
          </a:xfrm>
          <a:prstGeom prst="rect">
            <a:avLst/>
          </a:prstGeom>
          <a:noFill/>
          <a:ln w="38100">
            <a:noFill/>
          </a:ln>
        </p:spPr>
        <p:txBody>
          <a:bodyPr wrap="none" lIns="137160" tIns="68580" rIns="137160" bIns="68580" anchor="t" anchorCtr="0">
            <a:spAutoFit/>
          </a:bodyPr>
          <a:p>
            <a:pP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5.</a:t>
            </a:r>
            <a:r>
              <a:rPr lang="zh-CN" altLang="en-US" b="1">
                <a:solidFill>
                  <a:srgbClr val="333300"/>
                </a:solidFill>
                <a:latin typeface="黑体" panose="02010609060101010101" charset="-122"/>
                <a:ea typeface="黑体" panose="02010609060101010101" charset="-122"/>
              </a:rPr>
              <a:t>贯彻实施对策 </a:t>
            </a:r>
            <a:endParaRPr lang="zh-CN" altLang="en-US" b="1">
              <a:solidFill>
                <a:srgbClr val="333300"/>
              </a:solidFill>
              <a:latin typeface="黑体" panose="02010609060101010101" charset="-122"/>
              <a:ea typeface="黑体" panose="02010609060101010101" charset="-122"/>
            </a:endParaRPr>
          </a:p>
        </p:txBody>
      </p:sp>
      <p:sp>
        <p:nvSpPr>
          <p:cNvPr id="4831" name="矩形 4830"/>
          <p:cNvSpPr/>
          <p:nvPr/>
        </p:nvSpPr>
        <p:spPr>
          <a:xfrm>
            <a:off x="533400" y="1371600"/>
            <a:ext cx="7848600" cy="74771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en-US" altLang="zh-CN" sz="1600">
                <a:latin typeface="Arial" panose="020B0604020202020204" pitchFamily="34" charset="0"/>
                <a:ea typeface="黑体" panose="02010609060101010101" charset="-122"/>
              </a:rPr>
              <a:t> </a:t>
            </a:r>
            <a:r>
              <a:rPr lang="zh-CN" altLang="en-US" sz="1600">
                <a:latin typeface="黑体" panose="02010609060101010101" charset="-122"/>
                <a:ea typeface="黑体" panose="02010609060101010101" charset="-122"/>
              </a:rPr>
              <a:t>齐心协力</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迅速贯彻。通过及时地汇报</a:t>
            </a:r>
            <a:r>
              <a:rPr lang="zh-CN" altLang="en-US" sz="800">
                <a:latin typeface="Arial" panose="020B0604020202020204" pitchFamily="34" charset="0"/>
                <a:cs typeface="Arial" panose="020B0604020202020204" pitchFamily="34" charset="0"/>
              </a:rPr>
              <a:t>● </a:t>
            </a:r>
            <a:r>
              <a:rPr lang="zh-CN" altLang="en-US" sz="1600">
                <a:latin typeface="Arial" panose="020B0604020202020204" pitchFamily="34" charset="0"/>
                <a:ea typeface="黑体" panose="02010609060101010101" charset="-122"/>
              </a:rPr>
              <a:t>联络</a:t>
            </a:r>
            <a:r>
              <a:rPr lang="zh-CN" altLang="en-US" sz="800">
                <a:latin typeface="Arial" panose="020B0604020202020204" pitchFamily="34" charset="0"/>
                <a:cs typeface="Arial" panose="020B0604020202020204" pitchFamily="34" charset="0"/>
              </a:rPr>
              <a:t>● </a:t>
            </a:r>
            <a:r>
              <a:rPr lang="zh-CN" altLang="en-US" sz="1600">
                <a:latin typeface="Arial" panose="020B0604020202020204" pitchFamily="34" charset="0"/>
                <a:ea typeface="黑体" panose="02010609060101010101" charset="-122"/>
              </a:rPr>
              <a:t>商谈共享进展信息</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Char char="q"/>
            </a:pPr>
            <a:r>
              <a:rPr lang="zh-CN" altLang="en-US" sz="1600">
                <a:latin typeface="Arial" panose="020B0604020202020204" pitchFamily="34" charset="0"/>
                <a:ea typeface="黑体" panose="02010609060101010101" charset="-122"/>
              </a:rPr>
              <a:t> 重视速度</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遇到障碍进展不顺时</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不言放弃</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坚持到底</a:t>
            </a:r>
            <a:endParaRPr lang="zh-CN" altLang="en-US" sz="1600">
              <a:latin typeface="Arial" panose="020B0604020202020204" pitchFamily="34" charset="0"/>
              <a:ea typeface="黑体" panose="02010609060101010101" charset="-122"/>
            </a:endParaRPr>
          </a:p>
        </p:txBody>
      </p:sp>
      <p:sp>
        <p:nvSpPr>
          <p:cNvPr id="4832" name="直角三角形 4831"/>
          <p:cNvSpPr/>
          <p:nvPr/>
        </p:nvSpPr>
        <p:spPr>
          <a:xfrm>
            <a:off x="3200400" y="3810000"/>
            <a:ext cx="76200" cy="76200"/>
          </a:xfrm>
          <a:prstGeom prst="rtTriangle">
            <a:avLst/>
          </a:prstGeom>
          <a:noFill/>
          <a:ln w="38100">
            <a:noFill/>
          </a:ln>
        </p:spPr>
        <p:txBody>
          <a:bodyPr/>
          <a:p>
            <a:endParaRPr lang="zh-CN" altLang="en-US"/>
          </a:p>
        </p:txBody>
      </p:sp>
      <p:grpSp>
        <p:nvGrpSpPr>
          <p:cNvPr id="4833" name="组合 4832"/>
          <p:cNvGrpSpPr/>
          <p:nvPr/>
        </p:nvGrpSpPr>
        <p:grpSpPr>
          <a:xfrm>
            <a:off x="2971800" y="3505200"/>
            <a:ext cx="5181600" cy="1981200"/>
            <a:chOff x="1872" y="2208"/>
            <a:chExt cx="3264" cy="1248"/>
          </a:xfrm>
        </p:grpSpPr>
        <p:sp>
          <p:nvSpPr>
            <p:cNvPr id="4834" name="五边形 4833"/>
            <p:cNvSpPr/>
            <p:nvPr/>
          </p:nvSpPr>
          <p:spPr>
            <a:xfrm>
              <a:off x="1872" y="2208"/>
              <a:ext cx="3264" cy="1248"/>
            </a:xfrm>
            <a:prstGeom prst="homePlate">
              <a:avLst>
                <a:gd name="adj" fmla="val 65384"/>
              </a:avLst>
            </a:prstGeom>
            <a:gradFill rotWithShape="0">
              <a:gsLst>
                <a:gs pos="0">
                  <a:srgbClr val="3F3F3F">
                    <a:alpha val="100000"/>
                  </a:srgbClr>
                </a:gs>
                <a:gs pos="50000">
                  <a:srgbClr val="B2B2B2">
                    <a:alpha val="100000"/>
                  </a:srgbClr>
                </a:gs>
                <a:gs pos="100000">
                  <a:srgbClr val="3F3F3F"/>
                </a:gs>
              </a:gsLst>
              <a:lin ang="5400000"/>
              <a:tileRect/>
            </a:gradFill>
            <a:ln w="38100">
              <a:noFill/>
            </a:ln>
          </p:spPr>
          <p:txBody>
            <a:bodyPr/>
            <a:p>
              <a:endParaRPr lang="zh-CN" altLang="en-US"/>
            </a:p>
          </p:txBody>
        </p:sp>
        <p:sp>
          <p:nvSpPr>
            <p:cNvPr id="4835" name="矩形 4834"/>
            <p:cNvSpPr/>
            <p:nvPr/>
          </p:nvSpPr>
          <p:spPr>
            <a:xfrm>
              <a:off x="2112" y="2256"/>
              <a:ext cx="1776" cy="278"/>
            </a:xfrm>
            <a:prstGeom prst="rect">
              <a:avLst/>
            </a:prstGeom>
            <a:noFill/>
            <a:ln w="38100">
              <a:noFill/>
            </a:ln>
          </p:spPr>
          <p:txBody>
            <a:bodyPr lIns="137160" tIns="68580" rIns="137160" bIns="68580">
              <a:spAutoFit/>
            </a:bodyPr>
            <a:p>
              <a:pPr>
                <a:spcBef>
                  <a:spcPct val="50000"/>
                </a:spcBef>
              </a:pPr>
              <a:r>
                <a:rPr lang="zh-CN" altLang="en-US" b="1">
                  <a:solidFill>
                    <a:srgbClr val="EAEAEA"/>
                  </a:solidFill>
                  <a:latin typeface="黑体" panose="02010609060101010101" charset="-122"/>
                  <a:ea typeface="黑体" panose="02010609060101010101" charset="-122"/>
                </a:rPr>
                <a:t>齐心协力</a:t>
              </a:r>
              <a:r>
                <a:rPr lang="en-US" altLang="zh-CN" b="1">
                  <a:solidFill>
                    <a:srgbClr val="EAEAEA"/>
                  </a:solidFill>
                  <a:latin typeface="黑体" panose="02010609060101010101" charset="-122"/>
                  <a:ea typeface="黑体" panose="02010609060101010101" charset="-122"/>
                </a:rPr>
                <a:t>,</a:t>
              </a:r>
              <a:r>
                <a:rPr lang="zh-CN" altLang="en-US" b="1">
                  <a:solidFill>
                    <a:srgbClr val="EAEAEA"/>
                  </a:solidFill>
                  <a:latin typeface="黑体" panose="02010609060101010101" charset="-122"/>
                  <a:ea typeface="黑体" panose="02010609060101010101" charset="-122"/>
                </a:rPr>
                <a:t>迅速贯彻</a:t>
              </a:r>
              <a:r>
                <a:rPr lang="en-US" altLang="zh-CN" b="1">
                  <a:solidFill>
                    <a:srgbClr val="EAEAEA"/>
                  </a:solidFill>
                  <a:latin typeface="黑体" panose="02010609060101010101" charset="-122"/>
                  <a:ea typeface="黑体" panose="02010609060101010101" charset="-122"/>
                </a:rPr>
                <a:t>!</a:t>
              </a:r>
              <a:endParaRPr lang="en-US" altLang="zh-CN" b="1">
                <a:solidFill>
                  <a:srgbClr val="EAEAEA"/>
                </a:solidFill>
                <a:latin typeface="黑体" panose="02010609060101010101" charset="-122"/>
                <a:ea typeface="黑体" panose="02010609060101010101" charset="-122"/>
              </a:endParaRPr>
            </a:p>
          </p:txBody>
        </p:sp>
        <p:sp>
          <p:nvSpPr>
            <p:cNvPr id="4836" name="矩形 4835"/>
            <p:cNvSpPr/>
            <p:nvPr/>
          </p:nvSpPr>
          <p:spPr>
            <a:xfrm>
              <a:off x="3024" y="3072"/>
              <a:ext cx="1728" cy="278"/>
            </a:xfrm>
            <a:prstGeom prst="rect">
              <a:avLst/>
            </a:prstGeom>
            <a:noFill/>
            <a:ln w="38100">
              <a:noFill/>
            </a:ln>
          </p:spPr>
          <p:txBody>
            <a:bodyPr lIns="137160" tIns="68580" rIns="137160" bIns="68580">
              <a:spAutoFit/>
            </a:bodyPr>
            <a:p>
              <a:pPr>
                <a:spcBef>
                  <a:spcPct val="50000"/>
                </a:spcBef>
              </a:pPr>
              <a:r>
                <a:rPr lang="zh-CN" altLang="en-US" b="1">
                  <a:solidFill>
                    <a:srgbClr val="EAEAEA"/>
                  </a:solidFill>
                  <a:latin typeface="黑体" panose="02010609060101010101" charset="-122"/>
                  <a:ea typeface="黑体" panose="02010609060101010101" charset="-122"/>
                </a:rPr>
                <a:t>不言放弃</a:t>
              </a:r>
              <a:r>
                <a:rPr lang="en-US" altLang="zh-CN" b="1">
                  <a:solidFill>
                    <a:srgbClr val="EAEAEA"/>
                  </a:solidFill>
                  <a:latin typeface="黑体" panose="02010609060101010101" charset="-122"/>
                  <a:ea typeface="黑体" panose="02010609060101010101" charset="-122"/>
                </a:rPr>
                <a:t>,</a:t>
              </a:r>
              <a:r>
                <a:rPr lang="zh-CN" altLang="en-US" b="1">
                  <a:solidFill>
                    <a:srgbClr val="EAEAEA"/>
                  </a:solidFill>
                  <a:latin typeface="黑体" panose="02010609060101010101" charset="-122"/>
                  <a:ea typeface="黑体" panose="02010609060101010101" charset="-122"/>
                </a:rPr>
                <a:t>坚持到底</a:t>
              </a:r>
              <a:r>
                <a:rPr lang="en-US" altLang="zh-CN" b="1">
                  <a:solidFill>
                    <a:srgbClr val="EAEAEA"/>
                  </a:solidFill>
                  <a:latin typeface="黑体" panose="02010609060101010101" charset="-122"/>
                  <a:ea typeface="黑体" panose="02010609060101010101" charset="-122"/>
                </a:rPr>
                <a:t>!</a:t>
              </a:r>
              <a:endParaRPr lang="en-US" altLang="zh-CN" b="1">
                <a:solidFill>
                  <a:srgbClr val="EAEAEA"/>
                </a:solidFill>
                <a:latin typeface="黑体" panose="02010609060101010101" charset="-122"/>
                <a:ea typeface="黑体" panose="02010609060101010101" charset="-122"/>
              </a:endParaRPr>
            </a:p>
          </p:txBody>
        </p:sp>
      </p:grpSp>
      <p:grpSp>
        <p:nvGrpSpPr>
          <p:cNvPr id="4837" name="组合 4836"/>
          <p:cNvGrpSpPr/>
          <p:nvPr/>
        </p:nvGrpSpPr>
        <p:grpSpPr>
          <a:xfrm>
            <a:off x="2590800" y="5486400"/>
            <a:ext cx="1295400" cy="838200"/>
            <a:chOff x="1632" y="3456"/>
            <a:chExt cx="816" cy="528"/>
          </a:xfrm>
        </p:grpSpPr>
        <p:cxnSp>
          <p:nvCxnSpPr>
            <p:cNvPr id="4838" name="直接连接符 4837"/>
            <p:cNvCxnSpPr/>
            <p:nvPr/>
          </p:nvCxnSpPr>
          <p:spPr>
            <a:xfrm flipV="1">
              <a:off x="2064" y="3456"/>
              <a:ext cx="0" cy="288"/>
            </a:xfrm>
            <a:prstGeom prst="line">
              <a:avLst/>
            </a:prstGeom>
            <a:ln w="76200" cap="flat" cmpd="sng">
              <a:solidFill>
                <a:srgbClr val="000000"/>
              </a:solidFill>
              <a:prstDash val="solid"/>
              <a:headEnd type="none" w="med" len="med"/>
              <a:tailEnd type="triangle" w="med" len="med"/>
            </a:ln>
          </p:spPr>
        </p:cxnSp>
        <p:sp>
          <p:nvSpPr>
            <p:cNvPr id="4839" name="矩形 4838"/>
            <p:cNvSpPr/>
            <p:nvPr/>
          </p:nvSpPr>
          <p:spPr>
            <a:xfrm>
              <a:off x="1632" y="3744"/>
              <a:ext cx="816" cy="24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rPr>
                <a:t>切实检查</a:t>
              </a:r>
              <a:endParaRPr lang="zh-CN" altLang="en-US" sz="1600" b="1">
                <a:latin typeface="Arial" panose="020B0604020202020204" pitchFamily="34" charset="0"/>
              </a:endParaRPr>
            </a:p>
          </p:txBody>
        </p:sp>
      </p:grpSp>
      <p:grpSp>
        <p:nvGrpSpPr>
          <p:cNvPr id="4840" name="组合 4839"/>
          <p:cNvGrpSpPr/>
          <p:nvPr/>
        </p:nvGrpSpPr>
        <p:grpSpPr>
          <a:xfrm>
            <a:off x="3505200" y="5562600"/>
            <a:ext cx="1524000" cy="1128713"/>
            <a:chOff x="2208" y="3456"/>
            <a:chExt cx="960" cy="711"/>
          </a:xfrm>
        </p:grpSpPr>
        <p:cxnSp>
          <p:nvCxnSpPr>
            <p:cNvPr id="4841" name="直接连接符 4840"/>
            <p:cNvCxnSpPr/>
            <p:nvPr/>
          </p:nvCxnSpPr>
          <p:spPr>
            <a:xfrm>
              <a:off x="2544" y="3456"/>
              <a:ext cx="0" cy="288"/>
            </a:xfrm>
            <a:prstGeom prst="line">
              <a:avLst/>
            </a:prstGeom>
            <a:ln w="76200" cap="flat" cmpd="sng">
              <a:solidFill>
                <a:srgbClr val="000000"/>
              </a:solidFill>
              <a:prstDash val="solid"/>
              <a:headEnd type="none" w="med" len="med"/>
              <a:tailEnd type="triangle" w="med" len="med"/>
            </a:ln>
          </p:spPr>
        </p:cxnSp>
        <p:sp>
          <p:nvSpPr>
            <p:cNvPr id="4842" name="矩形 4841"/>
            <p:cNvSpPr/>
            <p:nvPr/>
          </p:nvSpPr>
          <p:spPr>
            <a:xfrm>
              <a:off x="2208" y="3696"/>
              <a:ext cx="960" cy="471"/>
            </a:xfrm>
            <a:prstGeom prst="rect">
              <a:avLst/>
            </a:prstGeom>
            <a:noFill/>
            <a:ln w="38100">
              <a:noFill/>
            </a:ln>
          </p:spPr>
          <p:txBody>
            <a:bodyPr lIns="137160" tIns="68580" rIns="137160" bIns="68580">
              <a:spAutoFit/>
            </a:bodyPr>
            <a:p>
              <a:pPr>
                <a:spcBef>
                  <a:spcPct val="50000"/>
                </a:spcBef>
              </a:pPr>
              <a:r>
                <a:rPr lang="zh-CN" altLang="en-US" sz="1600" b="1">
                  <a:latin typeface="宋体" panose="02010600030101010101" pitchFamily="2" charset="-122"/>
                </a:rPr>
                <a:t>及时汇报</a:t>
              </a:r>
              <a:r>
                <a:rPr lang="zh-CN" altLang="en-US" sz="800">
                  <a:latin typeface="宋体" panose="02010600030101010101" pitchFamily="2" charset="-122"/>
                </a:rPr>
                <a:t>● </a:t>
              </a:r>
              <a:endParaRPr lang="zh-CN" altLang="en-US" sz="800">
                <a:latin typeface="宋体" panose="02010600030101010101" pitchFamily="2" charset="-122"/>
              </a:endParaRPr>
            </a:p>
            <a:p>
              <a:pPr>
                <a:spcBef>
                  <a:spcPct val="50000"/>
                </a:spcBef>
              </a:pPr>
              <a:r>
                <a:rPr lang="zh-CN" altLang="en-US" sz="1600" b="1">
                  <a:latin typeface="宋体" panose="02010600030101010101" pitchFamily="2" charset="-122"/>
                </a:rPr>
                <a:t>联络</a:t>
              </a:r>
              <a:r>
                <a:rPr lang="zh-CN" altLang="en-US" sz="800">
                  <a:latin typeface="宋体" panose="02010600030101010101" pitchFamily="2" charset="-122"/>
                </a:rPr>
                <a:t>● </a:t>
              </a:r>
              <a:r>
                <a:rPr lang="zh-CN" altLang="en-US" sz="1600" b="1">
                  <a:latin typeface="宋体" panose="02010600030101010101" pitchFamily="2" charset="-122"/>
                </a:rPr>
                <a:t>商谈</a:t>
              </a:r>
              <a:endParaRPr lang="zh-CN" altLang="en-US" sz="1600" b="1">
                <a:latin typeface="宋体" panose="02010600030101010101" pitchFamily="2" charset="-122"/>
              </a:endParaRPr>
            </a:p>
          </p:txBody>
        </p:sp>
      </p:grpSp>
      <p:sp>
        <p:nvSpPr>
          <p:cNvPr id="4843" name="矩形 4842"/>
          <p:cNvSpPr/>
          <p:nvPr/>
        </p:nvSpPr>
        <p:spPr>
          <a:xfrm>
            <a:off x="533400" y="2362200"/>
            <a:ext cx="7924800" cy="4343400"/>
          </a:xfrm>
          <a:prstGeom prst="rect">
            <a:avLst/>
          </a:prstGeom>
          <a:noFill/>
          <a:ln w="19050" cap="flat" cmpd="sng">
            <a:solidFill>
              <a:srgbClr val="969696"/>
            </a:solidFill>
            <a:prstDash val="solid"/>
            <a:miter/>
            <a:headEnd type="none" w="med" len="med"/>
            <a:tailEnd type="none" w="med" len="med"/>
          </a:ln>
        </p:spPr>
        <p:txBody>
          <a:bodyPr/>
          <a:p>
            <a:endParaRPr lang="zh-CN" altLang="en-US"/>
          </a:p>
        </p:txBody>
      </p:sp>
      <p:grpSp>
        <p:nvGrpSpPr>
          <p:cNvPr id="4844" name="组合 4843"/>
          <p:cNvGrpSpPr/>
          <p:nvPr/>
        </p:nvGrpSpPr>
        <p:grpSpPr>
          <a:xfrm>
            <a:off x="3303588" y="2743200"/>
            <a:ext cx="2640012" cy="3419475"/>
            <a:chOff x="2081" y="1728"/>
            <a:chExt cx="1663" cy="2154"/>
          </a:xfrm>
        </p:grpSpPr>
        <p:sp>
          <p:nvSpPr>
            <p:cNvPr id="4845" name="等腰三角形 4844"/>
            <p:cNvSpPr/>
            <p:nvPr/>
          </p:nvSpPr>
          <p:spPr>
            <a:xfrm rot="7320000">
              <a:off x="2810" y="3334"/>
              <a:ext cx="618" cy="478"/>
            </a:xfrm>
            <a:prstGeom prst="triangle">
              <a:avLst>
                <a:gd name="adj" fmla="val 63625"/>
              </a:avLst>
            </a:prstGeom>
            <a:gradFill rotWithShape="0">
              <a:gsLst>
                <a:gs pos="0">
                  <a:srgbClr val="777777"/>
                </a:gs>
                <a:gs pos="100000">
                  <a:srgbClr val="161616"/>
                </a:gs>
              </a:gsLst>
              <a:lin ang="5400000"/>
              <a:tileRect/>
            </a:gradFill>
            <a:ln w="38100"/>
            <a:scene3d>
              <a:camera prst="legacyObliqueTopLeft">
                <a:rot lat="0" lon="0" rev="0"/>
              </a:camera>
              <a:lightRig rig="legacyFlat3" dir="t"/>
            </a:scene3d>
            <a:sp3d extrusionH="430200" prstMaterial="legacyMatte">
              <a:bevelT w="13500" h="13500" prst="angle"/>
              <a:bevelB w="13500" h="13500" prst="angle"/>
              <a:extrusionClr>
                <a:srgbClr val="000000"/>
              </a:extrusionClr>
            </a:sp3d>
          </p:spPr>
          <p:txBody>
            <a:bodyPr/>
            <a:p>
              <a:endParaRPr lang="zh-CN" altLang="en-US"/>
            </a:p>
          </p:txBody>
        </p:sp>
        <p:sp>
          <p:nvSpPr>
            <p:cNvPr id="4846" name="等腰三角形 4845"/>
            <p:cNvSpPr/>
            <p:nvPr/>
          </p:nvSpPr>
          <p:spPr>
            <a:xfrm rot="17220000">
              <a:off x="2201" y="2356"/>
              <a:ext cx="528" cy="768"/>
            </a:xfrm>
            <a:prstGeom prst="triangle">
              <a:avLst>
                <a:gd name="adj" fmla="val 63625"/>
              </a:avLst>
            </a:prstGeom>
            <a:gradFill rotWithShape="0">
              <a:gsLst>
                <a:gs pos="0">
                  <a:srgbClr val="777777"/>
                </a:gs>
                <a:gs pos="100000">
                  <a:srgbClr val="161616"/>
                </a:gs>
              </a:gsLst>
              <a:lin ang="5400000"/>
              <a:tileRect/>
            </a:gradFill>
            <a:ln w="38100"/>
            <a:scene3d>
              <a:camera prst="legacyObliqueTopLeft">
                <a:rot lat="0" lon="0" rev="0"/>
              </a:camera>
              <a:lightRig rig="legacyFlat3" dir="t"/>
            </a:scene3d>
            <a:sp3d extrusionH="430200" prstMaterial="legacyMatte">
              <a:bevelT w="13500" h="13500" prst="angle"/>
              <a:bevelB w="13500" h="13500" prst="angle"/>
              <a:extrusionClr>
                <a:srgbClr val="000000"/>
              </a:extrusionClr>
            </a:sp3d>
          </p:spPr>
          <p:txBody>
            <a:bodyPr/>
            <a:p>
              <a:endParaRPr lang="zh-CN" altLang="en-US"/>
            </a:p>
          </p:txBody>
        </p:sp>
        <p:sp>
          <p:nvSpPr>
            <p:cNvPr id="4847" name="等腰三角形 4846"/>
            <p:cNvSpPr/>
            <p:nvPr/>
          </p:nvSpPr>
          <p:spPr>
            <a:xfrm rot="7500000">
              <a:off x="3250" y="2762"/>
              <a:ext cx="435" cy="104"/>
            </a:xfrm>
            <a:prstGeom prst="triangle">
              <a:avLst>
                <a:gd name="adj" fmla="val 54111"/>
              </a:avLst>
            </a:prstGeom>
            <a:gradFill rotWithShape="0">
              <a:gsLst>
                <a:gs pos="0">
                  <a:srgbClr val="777777"/>
                </a:gs>
                <a:gs pos="100000">
                  <a:srgbClr val="161616"/>
                </a:gs>
              </a:gsLst>
              <a:lin ang="5400000"/>
              <a:tileRect/>
            </a:gradFill>
            <a:ln w="38100"/>
            <a:scene3d>
              <a:camera prst="legacyObliqueTopLeft">
                <a:rot lat="0" lon="0" rev="0"/>
              </a:camera>
              <a:lightRig rig="legacyFlat3" dir="t"/>
            </a:scene3d>
            <a:sp3d extrusionH="430200" prstMaterial="legacyMatte">
              <a:bevelT w="13500" h="13500" prst="angle"/>
              <a:bevelB w="13500" h="13500" prst="angle"/>
              <a:extrusionClr>
                <a:srgbClr val="000000"/>
              </a:extrusionClr>
            </a:sp3d>
          </p:spPr>
          <p:txBody>
            <a:bodyPr/>
            <a:p>
              <a:endParaRPr lang="zh-CN" altLang="en-US"/>
            </a:p>
          </p:txBody>
        </p:sp>
        <p:sp>
          <p:nvSpPr>
            <p:cNvPr id="4848" name="等腰三角形 4847"/>
            <p:cNvSpPr/>
            <p:nvPr/>
          </p:nvSpPr>
          <p:spPr>
            <a:xfrm rot="13140000">
              <a:off x="3216" y="1728"/>
              <a:ext cx="528" cy="678"/>
            </a:xfrm>
            <a:prstGeom prst="triangle">
              <a:avLst>
                <a:gd name="adj" fmla="val 63625"/>
              </a:avLst>
            </a:prstGeom>
            <a:gradFill rotWithShape="0">
              <a:gsLst>
                <a:gs pos="0">
                  <a:srgbClr val="777777"/>
                </a:gs>
                <a:gs pos="100000">
                  <a:srgbClr val="161616"/>
                </a:gs>
              </a:gsLst>
              <a:lin ang="5400000"/>
              <a:tileRect/>
            </a:gradFill>
            <a:ln w="38100"/>
            <a:scene3d>
              <a:camera prst="legacyObliqueTopLeft">
                <a:rot lat="0" lon="0" rev="0"/>
              </a:camera>
              <a:lightRig rig="legacyFlat3" dir="t"/>
            </a:scene3d>
            <a:sp3d extrusionH="430200" prstMaterial="legacyMatte">
              <a:bevelT w="13500" h="13500" prst="angle"/>
              <a:bevelB w="13500" h="13500" prst="angle"/>
              <a:extrusionClr>
                <a:srgbClr val="000000"/>
              </a:extrusionClr>
            </a:sp3d>
          </p:spPr>
          <p:txBody>
            <a:bodyPr/>
            <a:p>
              <a:endParaRPr lang="zh-CN" altLang="en-US"/>
            </a:p>
          </p:txBody>
        </p:sp>
        <p:sp>
          <p:nvSpPr>
            <p:cNvPr id="4849" name="等腰三角形 4848"/>
            <p:cNvSpPr/>
            <p:nvPr/>
          </p:nvSpPr>
          <p:spPr>
            <a:xfrm rot="960000">
              <a:off x="2400" y="1920"/>
              <a:ext cx="618" cy="314"/>
            </a:xfrm>
            <a:prstGeom prst="triangle">
              <a:avLst>
                <a:gd name="adj" fmla="val 63625"/>
              </a:avLst>
            </a:prstGeom>
            <a:gradFill rotWithShape="0">
              <a:gsLst>
                <a:gs pos="0">
                  <a:srgbClr val="777777"/>
                </a:gs>
                <a:gs pos="100000">
                  <a:srgbClr val="161616"/>
                </a:gs>
              </a:gsLst>
              <a:lin ang="5400000"/>
              <a:tileRect/>
            </a:gradFill>
            <a:ln w="38100"/>
            <a:scene3d>
              <a:camera prst="legacyObliqueTopLeft">
                <a:rot lat="0" lon="0" rev="0"/>
              </a:camera>
              <a:lightRig rig="legacyFlat3" dir="t"/>
            </a:scene3d>
            <a:sp3d extrusionH="430200" prstMaterial="legacyMatte">
              <a:bevelT w="13500" h="13500" prst="angle"/>
              <a:bevelB w="13500" h="13500" prst="angle"/>
              <a:extrusionClr>
                <a:srgbClr val="000000"/>
              </a:extrusionClr>
            </a:sp3d>
          </p:spPr>
          <p:txBody>
            <a:bodyPr/>
            <a:p>
              <a:endParaRPr lang="zh-CN" altLang="en-US"/>
            </a:p>
          </p:txBody>
        </p:sp>
        <p:sp>
          <p:nvSpPr>
            <p:cNvPr id="4850" name="立方体 4849"/>
            <p:cNvSpPr/>
            <p:nvPr/>
          </p:nvSpPr>
          <p:spPr>
            <a:xfrm rot="20040000">
              <a:off x="3408" y="3456"/>
              <a:ext cx="288" cy="240"/>
            </a:xfrm>
            <a:prstGeom prst="cube">
              <a:avLst>
                <a:gd name="adj" fmla="val 25000"/>
              </a:avLst>
            </a:prstGeom>
            <a:gradFill rotWithShape="0">
              <a:gsLst>
                <a:gs pos="0">
                  <a:srgbClr val="777777">
                    <a:alpha val="100000"/>
                  </a:srgbClr>
                </a:gs>
                <a:gs pos="50000">
                  <a:srgbClr val="000000">
                    <a:alpha val="100000"/>
                  </a:srgbClr>
                </a:gs>
                <a:gs pos="100000">
                  <a:srgbClr val="777777"/>
                </a:gs>
              </a:gsLst>
              <a:lin ang="2700000"/>
              <a:tileRect/>
            </a:gradFill>
            <a:ln w="38100">
              <a:noFill/>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4833"/>
                                        </p:tgtEl>
                                        <p:attrNameLst>
                                          <p:attrName>style.visibility</p:attrName>
                                        </p:attrNameLst>
                                      </p:cBhvr>
                                      <p:to>
                                        <p:strVal val="visible"/>
                                      </p:to>
                                    </p:set>
                                    <p:anim calcmode="lin" valueType="num">
                                      <p:cBhvr additive="base">
                                        <p:cTn id="7" dur="500" fill="hold"/>
                                        <p:tgtEl>
                                          <p:spTgt spid="4833"/>
                                        </p:tgtEl>
                                        <p:attrNameLst>
                                          <p:attrName>ppt_x</p:attrName>
                                        </p:attrNameLst>
                                      </p:cBhvr>
                                      <p:tavLst>
                                        <p:tav tm="0">
                                          <p:val>
                                            <p:strVal val="0-#ppt_w/2"/>
                                          </p:val>
                                        </p:tav>
                                        <p:tav tm="100000">
                                          <p:val>
                                            <p:strVal val="#ppt_x"/>
                                          </p:val>
                                        </p:tav>
                                      </p:tavLst>
                                    </p:anim>
                                    <p:anim calcmode="lin" valueType="num">
                                      <p:cBhvr additive="base">
                                        <p:cTn id="8" dur="500" fill="hold"/>
                                        <p:tgtEl>
                                          <p:spTgt spid="48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childTnLst>
                                    <p:set>
                                      <p:cBhvr additive="base">
                                        <p:cTn id="11" dur="1" fill="hold">
                                          <p:stCondLst>
                                            <p:cond delay="499"/>
                                          </p:stCondLst>
                                        </p:cTn>
                                        <p:tgtEl>
                                          <p:spTgt spid="4844"/>
                                        </p:tgtEl>
                                        <p:attrNameLst>
                                          <p:attrName>style.visibility</p:attrName>
                                        </p:attrNameLst>
                                      </p:cBhvr>
                                      <p:to>
                                        <p:strVal val="visible"/>
                                      </p:to>
                                    </p:set>
                                  </p:childTnLst>
                                </p:cTn>
                              </p:par>
                            </p:childTnLst>
                          </p:cTn>
                        </p:par>
                        <p:par>
                          <p:cTn id="12" fill="hold">
                            <p:stCondLst>
                              <p:cond delay="1000"/>
                            </p:stCondLst>
                            <p:childTnLst>
                              <p:par>
                                <p:cTn id="13" presetID="2" presetClass="entr" presetSubtype="8" fill="hold" nodeType="afterEffect">
                                  <p:childTnLst>
                                    <p:set>
                                      <p:cBhvr additive="base">
                                        <p:cTn id="14" dur="1" fill="hold">
                                          <p:stCondLst>
                                            <p:cond delay="0"/>
                                          </p:stCondLst>
                                        </p:cTn>
                                        <p:tgtEl>
                                          <p:spTgt spid="4826"/>
                                        </p:tgtEl>
                                        <p:attrNameLst>
                                          <p:attrName>style.visibility</p:attrName>
                                        </p:attrNameLst>
                                      </p:cBhvr>
                                      <p:to>
                                        <p:strVal val="visible"/>
                                      </p:to>
                                    </p:set>
                                    <p:anim calcmode="lin" valueType="num">
                                      <p:cBhvr additive="base">
                                        <p:cTn id="15" dur="500" fill="hold"/>
                                        <p:tgtEl>
                                          <p:spTgt spid="4826"/>
                                        </p:tgtEl>
                                        <p:attrNameLst>
                                          <p:attrName>ppt_x</p:attrName>
                                        </p:attrNameLst>
                                      </p:cBhvr>
                                      <p:tavLst>
                                        <p:tav tm="0">
                                          <p:val>
                                            <p:strVal val="0-#ppt_w/2"/>
                                          </p:val>
                                        </p:tav>
                                        <p:tav tm="100000">
                                          <p:val>
                                            <p:strVal val="#ppt_x"/>
                                          </p:val>
                                        </p:tav>
                                      </p:tavLst>
                                    </p:anim>
                                    <p:anim calcmode="lin" valueType="num">
                                      <p:cBhvr additive="base">
                                        <p:cTn id="16" dur="500" fill="hold"/>
                                        <p:tgtEl>
                                          <p:spTgt spid="48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childTnLst>
                                    <p:set>
                                      <p:cBhvr additive="base">
                                        <p:cTn id="20" dur="1" fill="hold">
                                          <p:stCondLst>
                                            <p:cond delay="0"/>
                                          </p:stCondLst>
                                        </p:cTn>
                                        <p:tgtEl>
                                          <p:spTgt spid="4837"/>
                                        </p:tgtEl>
                                        <p:attrNameLst>
                                          <p:attrName>style.visibility</p:attrName>
                                        </p:attrNameLst>
                                      </p:cBhvr>
                                      <p:to>
                                        <p:strVal val="visible"/>
                                      </p:to>
                                    </p:set>
                                    <p:anim calcmode="lin" valueType="num">
                                      <p:cBhvr additive="base">
                                        <p:cTn id="21" dur="500" fill="hold"/>
                                        <p:tgtEl>
                                          <p:spTgt spid="4837"/>
                                        </p:tgtEl>
                                        <p:attrNameLst>
                                          <p:attrName>ppt_x</p:attrName>
                                        </p:attrNameLst>
                                      </p:cBhvr>
                                      <p:tavLst>
                                        <p:tav tm="0">
                                          <p:val>
                                            <p:strVal val="0-#ppt_w/2"/>
                                          </p:val>
                                        </p:tav>
                                        <p:tav tm="100000">
                                          <p:val>
                                            <p:strVal val="#ppt_x"/>
                                          </p:val>
                                        </p:tav>
                                      </p:tavLst>
                                    </p:anim>
                                    <p:anim calcmode="lin" valueType="num">
                                      <p:cBhvr additive="base">
                                        <p:cTn id="22" dur="500" fill="hold"/>
                                        <p:tgtEl>
                                          <p:spTgt spid="483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childTnLst>
                                    <p:set>
                                      <p:cBhvr additive="base">
                                        <p:cTn id="26" dur="1" fill="hold">
                                          <p:stCondLst>
                                            <p:cond delay="0"/>
                                          </p:stCondLst>
                                        </p:cTn>
                                        <p:tgtEl>
                                          <p:spTgt spid="4840"/>
                                        </p:tgtEl>
                                        <p:attrNameLst>
                                          <p:attrName>style.visibility</p:attrName>
                                        </p:attrNameLst>
                                      </p:cBhvr>
                                      <p:to>
                                        <p:strVal val="visible"/>
                                      </p:to>
                                    </p:set>
                                    <p:anim calcmode="lin" valueType="num">
                                      <p:cBhvr additive="base">
                                        <p:cTn id="27" dur="500" fill="hold"/>
                                        <p:tgtEl>
                                          <p:spTgt spid="4840"/>
                                        </p:tgtEl>
                                        <p:attrNameLst>
                                          <p:attrName>ppt_x</p:attrName>
                                        </p:attrNameLst>
                                      </p:cBhvr>
                                      <p:tavLst>
                                        <p:tav tm="0">
                                          <p:val>
                                            <p:strVal val="0-#ppt_w/2"/>
                                          </p:val>
                                        </p:tav>
                                        <p:tav tm="100000">
                                          <p:val>
                                            <p:strVal val="#ppt_x"/>
                                          </p:val>
                                        </p:tav>
                                      </p:tavLst>
                                    </p:anim>
                                    <p:anim calcmode="lin" valueType="num">
                                      <p:cBhvr additive="base">
                                        <p:cTn id="28" dur="500" fill="hold"/>
                                        <p:tgtEl>
                                          <p:spTgt spid="48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53" name="矩形 485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854" name="矩形 4853"/>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6.</a:t>
            </a:r>
            <a:r>
              <a:rPr lang="zh-CN" altLang="en-US" sz="1400">
                <a:solidFill>
                  <a:srgbClr val="333300"/>
                </a:solidFill>
                <a:latin typeface="黑体" panose="02010609060101010101" charset="-122"/>
                <a:ea typeface="黑体" panose="02010609060101010101" charset="-122"/>
              </a:rPr>
              <a:t>贯彻实施对策</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855" name="矩形 4854"/>
          <p:cNvSpPr/>
          <p:nvPr/>
        </p:nvSpPr>
        <p:spPr>
          <a:xfrm>
            <a:off x="685800" y="1295400"/>
            <a:ext cx="7696200" cy="2336800"/>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rPr>
              <a:t> </a:t>
            </a:r>
            <a:r>
              <a:rPr lang="zh-CN" altLang="en-US" sz="1600">
                <a:latin typeface="Arial" panose="020B0604020202020204" pitchFamily="34" charset="0"/>
                <a:ea typeface="黑体" panose="02010609060101010101" charset="-122"/>
              </a:rPr>
              <a:t>集中处理</a:t>
            </a:r>
            <a:endParaRPr lang="zh-CN" altLang="en-US" sz="1600">
              <a:latin typeface="Arial" panose="020B0604020202020204" pitchFamily="34" charset="0"/>
              <a:ea typeface="黑体" panose="02010609060101010101" charset="-122"/>
            </a:endParaRPr>
          </a:p>
          <a:p>
            <a:pPr lvl="1" fontAlgn="ctr">
              <a:spcBef>
                <a:spcPct val="50000"/>
              </a:spcBef>
              <a:buFont typeface="Wingdings" panose="05000000000000000000" pitchFamily="2" charset="2"/>
              <a:buChar char="§"/>
            </a:pPr>
            <a:r>
              <a:rPr lang="zh-CN" altLang="en-US" sz="1800">
                <a:latin typeface="Arial" panose="020B0604020202020204" pitchFamily="34" charset="0"/>
              </a:rPr>
              <a:t>   </a:t>
            </a:r>
            <a:r>
              <a:rPr lang="zh-CN" altLang="en-US" sz="1600">
                <a:latin typeface="Arial" panose="020B0604020202020204" pitchFamily="34" charset="0"/>
              </a:rPr>
              <a:t>一鼓作气</a:t>
            </a:r>
            <a:r>
              <a:rPr lang="en-US" altLang="zh-CN" sz="1600">
                <a:latin typeface="Arial" panose="020B0604020202020204" pitchFamily="34" charset="0"/>
              </a:rPr>
              <a:t>,</a:t>
            </a:r>
            <a:r>
              <a:rPr lang="zh-CN" altLang="en-US" sz="1600">
                <a:latin typeface="Arial" panose="020B0604020202020204" pitchFamily="34" charset="0"/>
              </a:rPr>
              <a:t>齐心协力</a:t>
            </a:r>
            <a:r>
              <a:rPr lang="en-US" altLang="zh-CN" sz="1600">
                <a:latin typeface="Arial" panose="020B0604020202020204" pitchFamily="34" charset="0"/>
              </a:rPr>
              <a:t>, </a:t>
            </a:r>
            <a:r>
              <a:rPr lang="zh-CN" altLang="en-US" sz="1600">
                <a:latin typeface="Arial" panose="020B0604020202020204" pitchFamily="34" charset="0"/>
              </a:rPr>
              <a:t>集中处理</a:t>
            </a:r>
            <a:r>
              <a:rPr lang="en-US" altLang="zh-CN" sz="1600">
                <a:latin typeface="Arial" panose="020B0604020202020204" pitchFamily="34" charset="0"/>
              </a:rPr>
              <a:t>, </a:t>
            </a:r>
            <a:r>
              <a:rPr lang="zh-CN" altLang="en-US" sz="1600">
                <a:latin typeface="Arial" panose="020B0604020202020204" pitchFamily="34" charset="0"/>
              </a:rPr>
              <a:t>迅速贯彻</a:t>
            </a:r>
            <a:r>
              <a:rPr lang="en-US" altLang="zh-CN" sz="1600">
                <a:latin typeface="Arial" panose="020B0604020202020204" pitchFamily="34" charset="0"/>
              </a:rPr>
              <a:t>.   </a:t>
            </a:r>
            <a:endParaRPr lang="en-US" altLang="zh-CN" sz="1600">
              <a:latin typeface="Arial" panose="020B0604020202020204" pitchFamily="34" charset="0"/>
            </a:endParaRPr>
          </a:p>
          <a:p>
            <a:pPr lvl="1" fontAlgn="ctr">
              <a:spcBef>
                <a:spcPct val="50000"/>
              </a:spcBef>
              <a:buFont typeface="Wingdings" panose="05000000000000000000" pitchFamily="2" charset="2"/>
              <a:buChar char="§"/>
            </a:pPr>
            <a:r>
              <a:rPr lang="en-US" altLang="zh-CN" sz="1600">
                <a:latin typeface="Arial" panose="020B0604020202020204" pitchFamily="34" charset="0"/>
              </a:rPr>
              <a:t>  </a:t>
            </a:r>
            <a:r>
              <a:rPr lang="zh-CN" altLang="en-US" sz="1600">
                <a:latin typeface="Arial" panose="020B0604020202020204" pitchFamily="34" charset="0"/>
              </a:rPr>
              <a:t>不轻意妥协</a:t>
            </a:r>
            <a:endParaRPr lang="zh-CN" altLang="en-US" sz="1600">
              <a:latin typeface="Arial" panose="020B0604020202020204" pitchFamily="34" charset="0"/>
            </a:endParaRPr>
          </a:p>
          <a:p>
            <a:pPr fontAlgn="ctr">
              <a:spcBef>
                <a:spcPct val="50000"/>
              </a:spcBef>
              <a:buFont typeface="Wingdings" panose="05000000000000000000" pitchFamily="2" charset="2"/>
              <a:buChar char="v"/>
            </a:pPr>
            <a:r>
              <a:rPr lang="zh-CN" altLang="en-US" sz="1800">
                <a:latin typeface="Arial" panose="020B0604020202020204" pitchFamily="34" charset="0"/>
              </a:rPr>
              <a:t>  </a:t>
            </a:r>
            <a:r>
              <a:rPr lang="zh-CN" altLang="en-US" sz="1600">
                <a:latin typeface="Arial" panose="020B0604020202020204" pitchFamily="34" charset="0"/>
                <a:ea typeface="黑体" panose="02010609060101010101" charset="-122"/>
              </a:rPr>
              <a:t>确认进展</a:t>
            </a:r>
            <a:endParaRPr lang="zh-CN" altLang="en-US" sz="1600">
              <a:latin typeface="Arial" panose="020B0604020202020204" pitchFamily="34" charset="0"/>
              <a:ea typeface="黑体" panose="02010609060101010101"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随时确认工作进展情况</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迅速修正工作与计划的偏差</a:t>
            </a:r>
            <a:r>
              <a:rPr lang="en-US" altLang="zh-CN" sz="1600">
                <a:latin typeface="宋体" panose="02010600030101010101" pitchFamily="2" charset="-122"/>
              </a:rPr>
              <a:t>,</a:t>
            </a:r>
            <a:r>
              <a:rPr lang="zh-CN" altLang="en-US" sz="1600">
                <a:latin typeface="宋体" panose="02010600030101010101" pitchFamily="2" charset="-122"/>
              </a:rPr>
              <a:t>避免发生重大错误     </a:t>
            </a:r>
            <a:endParaRPr lang="zh-CN" altLang="en-US" sz="1600">
              <a:latin typeface="宋体" panose="02010600030101010101" pitchFamily="2" charset="-122"/>
            </a:endParaRPr>
          </a:p>
        </p:txBody>
      </p:sp>
      <p:sp>
        <p:nvSpPr>
          <p:cNvPr id="4856" name="矩形 4855"/>
          <p:cNvSpPr/>
          <p:nvPr/>
        </p:nvSpPr>
        <p:spPr>
          <a:xfrm>
            <a:off x="533400" y="8382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(1) </a:t>
            </a:r>
            <a:r>
              <a:rPr lang="zh-CN" altLang="en-US" sz="1800">
                <a:latin typeface="Arial" panose="020B0604020202020204" pitchFamily="34" charset="0"/>
                <a:ea typeface="黑体" panose="02010609060101010101" charset="-122"/>
              </a:rPr>
              <a:t>齐心协力</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迅速贯彻</a:t>
            </a:r>
            <a:endParaRPr lang="zh-CN" altLang="en-US" sz="1800">
              <a:latin typeface="Arial" panose="020B0604020202020204" pitchFamily="34" charset="0"/>
              <a:ea typeface="黑体" panose="02010609060101010101" charset="-122"/>
            </a:endParaRPr>
          </a:p>
        </p:txBody>
      </p:sp>
      <p:sp>
        <p:nvSpPr>
          <p:cNvPr id="4857" name="矩形 4856"/>
          <p:cNvSpPr/>
          <p:nvPr/>
        </p:nvSpPr>
        <p:spPr>
          <a:xfrm>
            <a:off x="533400" y="38100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通过及时地汇报</a:t>
            </a:r>
            <a:r>
              <a:rPr lang="zh-CN" altLang="en-US" sz="800">
                <a:latin typeface="宋体" panose="02010600030101010101" pitchFamily="2" charset="-122"/>
              </a:rPr>
              <a:t>●</a:t>
            </a:r>
            <a:r>
              <a:rPr lang="zh-CN" altLang="en-US" sz="1800">
                <a:latin typeface="黑体" panose="02010609060101010101" charset="-122"/>
                <a:ea typeface="黑体" panose="02010609060101010101" charset="-122"/>
              </a:rPr>
              <a:t>联络</a:t>
            </a:r>
            <a:r>
              <a:rPr lang="zh-CN" altLang="en-US" sz="800">
                <a:latin typeface="宋体" panose="02010600030101010101" pitchFamily="2" charset="-122"/>
              </a:rPr>
              <a:t>● </a:t>
            </a:r>
            <a:r>
              <a:rPr lang="zh-CN" altLang="en-US" sz="1800">
                <a:latin typeface="黑体" panose="02010609060101010101" charset="-122"/>
                <a:ea typeface="黑体" panose="02010609060101010101" charset="-122"/>
              </a:rPr>
              <a:t>商谈</a:t>
            </a:r>
            <a:r>
              <a:rPr lang="en-US" altLang="zh-CN" sz="1800">
                <a:latin typeface="黑体" panose="02010609060101010101" charset="-122"/>
                <a:ea typeface="黑体" panose="02010609060101010101" charset="-122"/>
              </a:rPr>
              <a:t>,</a:t>
            </a:r>
            <a:r>
              <a:rPr lang="zh-CN" altLang="en-US" sz="1800">
                <a:latin typeface="黑体" panose="02010609060101010101" charset="-122"/>
                <a:ea typeface="黑体" panose="02010609060101010101" charset="-122"/>
              </a:rPr>
              <a:t>共享进展信息</a:t>
            </a:r>
            <a:endParaRPr lang="zh-CN" altLang="en-US" sz="1800">
              <a:latin typeface="黑体" panose="02010609060101010101" charset="-122"/>
              <a:ea typeface="黑体" panose="02010609060101010101" charset="-122"/>
            </a:endParaRPr>
          </a:p>
          <a:p>
            <a:pPr>
              <a:spcBef>
                <a:spcPct val="50000"/>
              </a:spcBef>
            </a:pPr>
            <a:endParaRPr lang="zh-CN" altLang="en-US" sz="1800">
              <a:latin typeface="黑体" panose="02010609060101010101" charset="-122"/>
              <a:ea typeface="黑体" panose="02010609060101010101" charset="-122"/>
            </a:endParaRPr>
          </a:p>
          <a:p>
            <a:pPr>
              <a:spcBef>
                <a:spcPct val="50000"/>
              </a:spcBef>
            </a:pPr>
            <a:endParaRPr lang="zh-CN" altLang="en-US" sz="1800">
              <a:latin typeface="黑体" panose="02010609060101010101" charset="-122"/>
              <a:ea typeface="黑体" panose="02010609060101010101" charset="-122"/>
            </a:endParaRPr>
          </a:p>
        </p:txBody>
      </p:sp>
      <p:sp>
        <p:nvSpPr>
          <p:cNvPr id="4858" name="矩形 4857"/>
          <p:cNvSpPr/>
          <p:nvPr/>
        </p:nvSpPr>
        <p:spPr>
          <a:xfrm>
            <a:off x="533400" y="48768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决不放弃</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迅速实施下一步对策</a:t>
            </a:r>
            <a:endParaRPr lang="zh-CN" altLang="en-US" sz="1800">
              <a:latin typeface="Arial" panose="020B0604020202020204" pitchFamily="34" charset="0"/>
              <a:ea typeface="黑体" panose="02010609060101010101" charset="-122"/>
            </a:endParaRPr>
          </a:p>
          <a:p>
            <a:pPr>
              <a:spcBef>
                <a:spcPct val="50000"/>
              </a:spcBef>
            </a:pPr>
            <a:endParaRPr lang="zh-CN" altLang="en-US" sz="1800">
              <a:latin typeface="黑体" panose="02010609060101010101" charset="-122"/>
              <a:ea typeface="黑体" panose="02010609060101010101" charset="-122"/>
            </a:endParaRPr>
          </a:p>
          <a:p>
            <a:pPr>
              <a:spcBef>
                <a:spcPct val="50000"/>
              </a:spcBef>
            </a:pPr>
            <a:endParaRPr lang="zh-CN" altLang="en-US" sz="1800">
              <a:latin typeface="黑体" panose="02010609060101010101" charset="-122"/>
              <a:ea typeface="黑体" panose="02010609060101010101" charset="-122"/>
            </a:endParaRPr>
          </a:p>
          <a:p>
            <a:pPr>
              <a:spcBef>
                <a:spcPct val="50000"/>
              </a:spcBef>
            </a:pPr>
            <a:endParaRPr lang="zh-CN" altLang="en-US" sz="1800">
              <a:latin typeface="黑体" panose="02010609060101010101" charset="-122"/>
              <a:ea typeface="黑体" panose="02010609060101010101" charset="-122"/>
            </a:endParaRPr>
          </a:p>
        </p:txBody>
      </p:sp>
      <p:sp>
        <p:nvSpPr>
          <p:cNvPr id="4859" name="矩形 4858"/>
          <p:cNvSpPr/>
          <p:nvPr/>
        </p:nvSpPr>
        <p:spPr>
          <a:xfrm>
            <a:off x="762000" y="5370513"/>
            <a:ext cx="7696200" cy="823912"/>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pPr>
            <a:r>
              <a:rPr lang="zh-CN" altLang="en-US" sz="1800">
                <a:latin typeface="宋体" panose="02010600030101010101" pitchFamily="2" charset="-122"/>
              </a:rPr>
              <a:t>通向目标的最大障碍就是“想要放弃”。</a:t>
            </a:r>
            <a:endParaRPr lang="zh-CN" altLang="en-US" sz="1800">
              <a:latin typeface="宋体" panose="02010600030101010101" pitchFamily="2" charset="-122"/>
            </a:endParaRPr>
          </a:p>
          <a:p>
            <a:pPr fontAlgn="ctr">
              <a:spcBef>
                <a:spcPct val="50000"/>
              </a:spcBef>
              <a:buFont typeface="Wingdings" panose="05000000000000000000" pitchFamily="2" charset="2"/>
            </a:pPr>
            <a:r>
              <a:rPr lang="zh-CN" altLang="en-US" sz="1800">
                <a:latin typeface="宋体" panose="02010600030101010101" pitchFamily="2" charset="-122"/>
              </a:rPr>
              <a:t>不管遇到什么样的困难</a:t>
            </a:r>
            <a:r>
              <a:rPr lang="en-US" altLang="zh-CN" sz="1800">
                <a:latin typeface="宋体" panose="02010600030101010101" pitchFamily="2" charset="-122"/>
              </a:rPr>
              <a:t>,</a:t>
            </a:r>
            <a:r>
              <a:rPr lang="zh-CN" altLang="en-US" sz="1800">
                <a:latin typeface="宋体" panose="02010600030101010101" pitchFamily="2" charset="-122"/>
              </a:rPr>
              <a:t>都要反复尝试</a:t>
            </a:r>
            <a:r>
              <a:rPr lang="en-US" altLang="zh-CN" sz="1800">
                <a:latin typeface="宋体" panose="02010600030101010101" pitchFamily="2" charset="-122"/>
              </a:rPr>
              <a:t>, </a:t>
            </a:r>
            <a:r>
              <a:rPr lang="zh-CN" altLang="en-US" sz="1800">
                <a:latin typeface="宋体" panose="02010600030101010101" pitchFamily="2" charset="-122"/>
              </a:rPr>
              <a:t>不怕犯错误。</a:t>
            </a:r>
            <a:endParaRPr lang="zh-CN" altLang="en-US" sz="1800">
              <a:latin typeface="宋体" panose="02010600030101010101" pitchFamily="2" charset="-122"/>
            </a:endParaRPr>
          </a:p>
        </p:txBody>
      </p:sp>
      <p:sp>
        <p:nvSpPr>
          <p:cNvPr id="4860" name="矩形 4859"/>
          <p:cNvSpPr/>
          <p:nvPr/>
        </p:nvSpPr>
        <p:spPr>
          <a:xfrm>
            <a:off x="685800" y="4267200"/>
            <a:ext cx="7772400" cy="4111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pPr>
            <a:r>
              <a:rPr lang="zh-CN" altLang="en-US" sz="1800">
                <a:latin typeface="宋体" panose="02010600030101010101" pitchFamily="2" charset="-122"/>
              </a:rPr>
              <a:t>不掩盖错误</a:t>
            </a:r>
            <a:endParaRPr lang="zh-CN" altLang="en-US" sz="18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childTnLst>
                                    <p:set>
                                      <p:cBhvr additive="base">
                                        <p:cTn id="6" dur="1" fill="hold">
                                          <p:stCondLst>
                                            <p:cond delay="0"/>
                                          </p:stCondLst>
                                        </p:cTn>
                                        <p:tgtEl>
                                          <p:spTgt spid="4855"/>
                                        </p:tgtEl>
                                        <p:attrNameLst>
                                          <p:attrName>style.visibility</p:attrName>
                                        </p:attrNameLst>
                                      </p:cBhvr>
                                      <p:to>
                                        <p:strVal val="visible"/>
                                      </p:to>
                                    </p:set>
                                    <p:animEffect transition="in" filter="blinds(horizontal)">
                                      <p:cBhvr additive="base">
                                        <p:cTn id="7" dur="500"/>
                                        <p:tgtEl>
                                          <p:spTgt spid="48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857"/>
                                        </p:tgtEl>
                                        <p:attrNameLst>
                                          <p:attrName>style.visibility</p:attrName>
                                        </p:attrNameLst>
                                      </p:cBhvr>
                                      <p:to>
                                        <p:strVal val="visible"/>
                                      </p:to>
                                    </p:set>
                                    <p:animEffect transition="in" filter="blinds(horizontal)">
                                      <p:cBhvr additive="base">
                                        <p:cTn id="12" dur="500"/>
                                        <p:tgtEl>
                                          <p:spTgt spid="4857"/>
                                        </p:tgtEl>
                                      </p:cBhvr>
                                    </p:animEffect>
                                  </p:childTnLst>
                                </p:cTn>
                              </p:par>
                            </p:childTnLst>
                          </p:cTn>
                        </p:par>
                        <p:par>
                          <p:cTn id="13" fill="hold">
                            <p:stCondLst>
                              <p:cond delay="500"/>
                            </p:stCondLst>
                            <p:childTnLst>
                              <p:par>
                                <p:cTn id="14" presetID="3" presetClass="entr" presetSubtype="10" fill="hold" grpId="4" nodeType="afterEffect">
                                  <p:childTnLst>
                                    <p:set>
                                      <p:cBhvr additive="base">
                                        <p:cTn id="15" dur="1" fill="hold">
                                          <p:stCondLst>
                                            <p:cond delay="0"/>
                                          </p:stCondLst>
                                        </p:cTn>
                                        <p:tgtEl>
                                          <p:spTgt spid="4860"/>
                                        </p:tgtEl>
                                        <p:attrNameLst>
                                          <p:attrName>style.visibility</p:attrName>
                                        </p:attrNameLst>
                                      </p:cBhvr>
                                      <p:to>
                                        <p:strVal val="visible"/>
                                      </p:to>
                                    </p:set>
                                    <p:animEffect transition="in" filter="blinds(horizontal)">
                                      <p:cBhvr additive="base">
                                        <p:cTn id="16" dur="500"/>
                                        <p:tgtEl>
                                          <p:spTgt spid="486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2" nodeType="clickEffect">
                                  <p:childTnLst>
                                    <p:set>
                                      <p:cBhvr additive="base">
                                        <p:cTn id="20" dur="1" fill="hold">
                                          <p:stCondLst>
                                            <p:cond delay="0"/>
                                          </p:stCondLst>
                                        </p:cTn>
                                        <p:tgtEl>
                                          <p:spTgt spid="4858"/>
                                        </p:tgtEl>
                                        <p:attrNameLst>
                                          <p:attrName>style.visibility</p:attrName>
                                        </p:attrNameLst>
                                      </p:cBhvr>
                                      <p:to>
                                        <p:strVal val="visible"/>
                                      </p:to>
                                    </p:set>
                                    <p:animEffect transition="in" filter="blinds(horizontal)">
                                      <p:cBhvr additive="base">
                                        <p:cTn id="21" dur="500"/>
                                        <p:tgtEl>
                                          <p:spTgt spid="4858"/>
                                        </p:tgtEl>
                                      </p:cBhvr>
                                    </p:animEffect>
                                  </p:childTnLst>
                                </p:cTn>
                              </p:par>
                            </p:childTnLst>
                          </p:cTn>
                        </p:par>
                        <p:par>
                          <p:cTn id="22" fill="hold">
                            <p:stCondLst>
                              <p:cond delay="500"/>
                            </p:stCondLst>
                            <p:childTnLst>
                              <p:par>
                                <p:cTn id="23" presetID="3" presetClass="entr" presetSubtype="10" fill="hold" grpId="3" nodeType="afterEffect">
                                  <p:childTnLst>
                                    <p:set>
                                      <p:cBhvr additive="base">
                                        <p:cTn id="24" dur="1" fill="hold">
                                          <p:stCondLst>
                                            <p:cond delay="0"/>
                                          </p:stCondLst>
                                        </p:cTn>
                                        <p:tgtEl>
                                          <p:spTgt spid="4859"/>
                                        </p:tgtEl>
                                        <p:attrNameLst>
                                          <p:attrName>style.visibility</p:attrName>
                                        </p:attrNameLst>
                                      </p:cBhvr>
                                      <p:to>
                                        <p:strVal val="visible"/>
                                      </p:to>
                                    </p:set>
                                    <p:animEffect transition="in" filter="blinds(horizontal)">
                                      <p:cBhvr additive="base">
                                        <p:cTn id="25" dur="500"/>
                                        <p:tgtEl>
                                          <p:spTgt spid="4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5" grpId="0" animBg="1"/>
      <p:bldP spid="4857" grpId="1" animBg="1"/>
      <p:bldP spid="4858" grpId="2" animBg="1"/>
      <p:bldP spid="4859" grpId="3" animBg="1"/>
      <p:bldP spid="4860" grpId="4"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63" name="矩形 4862"/>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864" name="矩形 4863"/>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7.</a:t>
            </a:r>
            <a:r>
              <a:rPr lang="zh-CN" altLang="en-US" sz="1400">
                <a:solidFill>
                  <a:srgbClr val="333300"/>
                </a:solidFill>
                <a:latin typeface="黑体" panose="02010609060101010101" charset="-122"/>
                <a:ea typeface="黑体" panose="02010609060101010101" charset="-122"/>
              </a:rPr>
              <a:t>评价结果和过程</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865" name="矩形 4864"/>
          <p:cNvSpPr/>
          <p:nvPr/>
        </p:nvSpPr>
        <p:spPr>
          <a:xfrm>
            <a:off x="457200" y="914400"/>
            <a:ext cx="2830513" cy="441325"/>
          </a:xfrm>
          <a:prstGeom prst="rect">
            <a:avLst/>
          </a:prstGeom>
          <a:noFill/>
          <a:ln w="38100">
            <a:noFill/>
          </a:ln>
        </p:spPr>
        <p:txBody>
          <a:bodyPr wrap="none" lIns="137160" tIns="68580" rIns="137160" bIns="68580" anchor="t" anchorCtr="0">
            <a:spAutoFit/>
          </a:bodyPr>
          <a:p>
            <a:pP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7.</a:t>
            </a:r>
            <a:r>
              <a:rPr lang="zh-CN" altLang="en-US" b="1">
                <a:solidFill>
                  <a:srgbClr val="333300"/>
                </a:solidFill>
                <a:latin typeface="黑体" panose="02010609060101010101" charset="-122"/>
                <a:ea typeface="黑体" panose="02010609060101010101" charset="-122"/>
              </a:rPr>
              <a:t>评价结果和过程</a:t>
            </a:r>
            <a:endParaRPr lang="zh-CN" altLang="en-US" b="1">
              <a:solidFill>
                <a:srgbClr val="333300"/>
              </a:solidFill>
              <a:latin typeface="黑体" panose="02010609060101010101" charset="-122"/>
              <a:ea typeface="黑体" panose="02010609060101010101" charset="-122"/>
            </a:endParaRPr>
          </a:p>
        </p:txBody>
      </p:sp>
      <p:sp>
        <p:nvSpPr>
          <p:cNvPr id="4866" name="矩形 4865"/>
          <p:cNvSpPr/>
          <p:nvPr/>
        </p:nvSpPr>
        <p:spPr>
          <a:xfrm>
            <a:off x="533400" y="1447800"/>
            <a:ext cx="7848600" cy="74771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客观地评价目标的达成结果和过程</a:t>
            </a:r>
            <a:endParaRPr lang="zh-CN" altLang="en-US" sz="1600">
              <a:latin typeface="黑体" panose="02010609060101010101" charset="-122"/>
              <a:ea typeface="黑体" panose="02010609060101010101" charset="-122"/>
            </a:endParaRPr>
          </a:p>
          <a:p>
            <a:pPr>
              <a:spcBef>
                <a:spcPct val="50000"/>
              </a:spcBef>
              <a:buClr>
                <a:schemeClr val="tx1"/>
              </a:buClr>
              <a:buFont typeface="Wingdings" panose="05000000000000000000" pitchFamily="2" charset="2"/>
              <a:buChar char="q"/>
            </a:pPr>
            <a:r>
              <a:rPr lang="zh-CN" altLang="en-US" sz="1600">
                <a:latin typeface="黑体" panose="02010609060101010101" charset="-122"/>
                <a:ea typeface="黑体" panose="02010609060101010101" charset="-122"/>
              </a:rPr>
              <a:t>  从成功和失败中学习，积累知识和技能</a:t>
            </a:r>
            <a:endParaRPr lang="zh-CN" altLang="en-US" sz="1600">
              <a:latin typeface="黑体" panose="02010609060101010101" charset="-122"/>
              <a:ea typeface="黑体" panose="02010609060101010101" charset="-122"/>
            </a:endParaRPr>
          </a:p>
        </p:txBody>
      </p:sp>
      <p:sp>
        <p:nvSpPr>
          <p:cNvPr id="4867" name="椭圆 4866"/>
          <p:cNvSpPr/>
          <p:nvPr/>
        </p:nvSpPr>
        <p:spPr>
          <a:xfrm>
            <a:off x="1752600" y="3352800"/>
            <a:ext cx="5029200" cy="525463"/>
          </a:xfrm>
          <a:prstGeom prst="ellipse">
            <a:avLst/>
          </a:prstGeom>
          <a:gradFill rotWithShape="0">
            <a:gsLst>
              <a:gs pos="0">
                <a:srgbClr val="C0C0C0"/>
              </a:gs>
              <a:gs pos="100000">
                <a:srgbClr val="818181"/>
              </a:gs>
            </a:gsLst>
            <a:path path="shape">
              <a:fillToRect l="50000" t="50000" r="50000" b="50000"/>
            </a:path>
            <a:tileRect/>
          </a:gradFill>
          <a:ln w="38100">
            <a:noFill/>
          </a:ln>
        </p:spPr>
        <p:txBody>
          <a:bodyPr lIns="137160" tIns="68580" rIns="137160" bIns="68580" anchor="ctr" anchorCtr="0">
            <a:spAutoFit/>
          </a:bodyPr>
          <a:p>
            <a:pPr algn="ctr" fontAlgn="ctr">
              <a:spcBef>
                <a:spcPct val="50000"/>
              </a:spcBef>
            </a:pPr>
            <a:r>
              <a:rPr lang="zh-CN" altLang="en-US" sz="1800">
                <a:latin typeface="Arial" panose="020B0604020202020204" pitchFamily="34" charset="0"/>
                <a:ea typeface="黑体" panose="02010609060101010101" charset="-122"/>
              </a:rPr>
              <a:t>目标的达成情况如何</a:t>
            </a:r>
            <a:endParaRPr lang="zh-CN" altLang="en-US" sz="1800">
              <a:latin typeface="Arial" panose="020B0604020202020204" pitchFamily="34" charset="0"/>
              <a:ea typeface="黑体" panose="02010609060101010101" charset="-122"/>
            </a:endParaRPr>
          </a:p>
        </p:txBody>
      </p:sp>
      <p:sp>
        <p:nvSpPr>
          <p:cNvPr id="4868" name="圆角矩形 4867"/>
          <p:cNvSpPr/>
          <p:nvPr/>
        </p:nvSpPr>
        <p:spPr>
          <a:xfrm>
            <a:off x="3505200" y="5029200"/>
            <a:ext cx="1219200" cy="762000"/>
          </a:xfrm>
          <a:prstGeom prst="roundRect">
            <a:avLst>
              <a:gd name="adj" fmla="val 12292"/>
            </a:avLst>
          </a:prstGeom>
          <a:solidFill>
            <a:srgbClr val="C0C0C0"/>
          </a:solidFill>
          <a:ln w="38100"/>
          <a:scene3d>
            <a:camera prst="legacyObliqueTopRight">
              <a:rot lat="0" lon="0" rev="0"/>
            </a:camera>
            <a:lightRig rig="legacyFlat3" dir="b"/>
          </a:scene3d>
          <a:sp3d extrusionH="430200" prstMaterial="legacyMatte">
            <a:bevelT w="13500" h="13500" prst="angle"/>
            <a:bevelB w="13500" h="13500" prst="angle"/>
            <a:extrusionClr>
              <a:srgbClr val="C0C0C0"/>
            </a:extrusionClr>
          </a:sp3d>
        </p:spPr>
        <p:txBody>
          <a:bodyPr/>
          <a:p>
            <a:endParaRPr lang="zh-CN" altLang="en-US"/>
          </a:p>
        </p:txBody>
      </p:sp>
      <p:sp>
        <p:nvSpPr>
          <p:cNvPr id="4869" name="圆角矩形 4868"/>
          <p:cNvSpPr/>
          <p:nvPr/>
        </p:nvSpPr>
        <p:spPr>
          <a:xfrm>
            <a:off x="5029200" y="5029200"/>
            <a:ext cx="1295400" cy="762000"/>
          </a:xfrm>
          <a:prstGeom prst="roundRect">
            <a:avLst>
              <a:gd name="adj" fmla="val 12292"/>
            </a:avLst>
          </a:prstGeom>
          <a:solidFill>
            <a:srgbClr val="C0C0C0"/>
          </a:solidFill>
          <a:ln w="38100"/>
          <a:scene3d>
            <a:camera prst="legacyObliqueTopRight">
              <a:rot lat="0" lon="0" rev="0"/>
            </a:camera>
            <a:lightRig rig="legacyFlat3" dir="b"/>
          </a:scene3d>
          <a:sp3d extrusionH="430200" prstMaterial="legacyMatte">
            <a:bevelT w="13500" h="13500" prst="angle"/>
            <a:bevelB w="13500" h="13500" prst="angle"/>
            <a:extrusionClr>
              <a:srgbClr val="C0C0C0"/>
            </a:extrusionClr>
          </a:sp3d>
        </p:spPr>
        <p:txBody>
          <a:bodyPr/>
          <a:p>
            <a:endParaRPr lang="zh-CN" altLang="en-US"/>
          </a:p>
        </p:txBody>
      </p:sp>
      <p:sp>
        <p:nvSpPr>
          <p:cNvPr id="4870" name="上箭头 4869"/>
          <p:cNvSpPr/>
          <p:nvPr/>
        </p:nvSpPr>
        <p:spPr>
          <a:xfrm>
            <a:off x="1981200" y="4132263"/>
            <a:ext cx="1447800" cy="498475"/>
          </a:xfrm>
          <a:prstGeom prst="upArrow">
            <a:avLst>
              <a:gd name="adj1" fmla="val 51962"/>
              <a:gd name="adj2" fmla="val 45833"/>
            </a:avLst>
          </a:prstGeom>
          <a:solidFill>
            <a:srgbClr val="C0C0C0"/>
          </a:soli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评价</a:t>
            </a:r>
            <a:endParaRPr lang="zh-CN" altLang="en-US" sz="1800">
              <a:latin typeface="Arial" panose="020B0604020202020204" pitchFamily="34" charset="0"/>
            </a:endParaRPr>
          </a:p>
        </p:txBody>
      </p:sp>
      <p:sp>
        <p:nvSpPr>
          <p:cNvPr id="4871" name="上箭头 4870"/>
          <p:cNvSpPr/>
          <p:nvPr/>
        </p:nvSpPr>
        <p:spPr>
          <a:xfrm>
            <a:off x="3505200" y="4160838"/>
            <a:ext cx="1447800" cy="498475"/>
          </a:xfrm>
          <a:prstGeom prst="upArrow">
            <a:avLst>
              <a:gd name="adj1" fmla="val 51962"/>
              <a:gd name="adj2" fmla="val 45833"/>
            </a:avLst>
          </a:prstGeom>
          <a:solidFill>
            <a:srgbClr val="C0C0C0"/>
          </a:soli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评价</a:t>
            </a:r>
            <a:endParaRPr lang="zh-CN" altLang="en-US" sz="1800">
              <a:latin typeface="Arial" panose="020B0604020202020204" pitchFamily="34" charset="0"/>
            </a:endParaRPr>
          </a:p>
        </p:txBody>
      </p:sp>
      <p:sp>
        <p:nvSpPr>
          <p:cNvPr id="4872" name="上箭头 4871"/>
          <p:cNvSpPr/>
          <p:nvPr/>
        </p:nvSpPr>
        <p:spPr>
          <a:xfrm>
            <a:off x="5105400" y="4160838"/>
            <a:ext cx="1447800" cy="498475"/>
          </a:xfrm>
          <a:prstGeom prst="upArrow">
            <a:avLst>
              <a:gd name="adj1" fmla="val 51962"/>
              <a:gd name="adj2" fmla="val 45833"/>
            </a:avLst>
          </a:prstGeom>
          <a:solidFill>
            <a:srgbClr val="C0C0C0"/>
          </a:soli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评价</a:t>
            </a:r>
            <a:endParaRPr lang="zh-CN" altLang="en-US" sz="1800">
              <a:latin typeface="Arial" panose="020B0604020202020204" pitchFamily="34" charset="0"/>
            </a:endParaRPr>
          </a:p>
        </p:txBody>
      </p:sp>
      <p:sp>
        <p:nvSpPr>
          <p:cNvPr id="4873" name="圆角矩形 4872"/>
          <p:cNvSpPr/>
          <p:nvPr/>
        </p:nvSpPr>
        <p:spPr>
          <a:xfrm>
            <a:off x="1981200" y="5029200"/>
            <a:ext cx="1219200" cy="762000"/>
          </a:xfrm>
          <a:prstGeom prst="roundRect">
            <a:avLst>
              <a:gd name="adj" fmla="val 12292"/>
            </a:avLst>
          </a:prstGeom>
          <a:solidFill>
            <a:srgbClr val="C0C0C0"/>
          </a:solidFill>
          <a:ln w="38100"/>
          <a:scene3d>
            <a:camera prst="legacyObliqueTopRight">
              <a:rot lat="0" lon="0" rev="0"/>
            </a:camera>
            <a:lightRig rig="legacyFlat3" dir="b"/>
          </a:scene3d>
          <a:sp3d extrusionH="430200" prstMaterial="legacyMatte">
            <a:bevelT w="13500" h="13500" prst="angle"/>
            <a:bevelB w="13500" h="13500" prst="angle"/>
            <a:extrusionClr>
              <a:srgbClr val="C0C0C0"/>
            </a:extrusionClr>
          </a:sp3d>
        </p:spPr>
        <p:txBody>
          <a:bodyPr/>
          <a:p>
            <a:endParaRPr lang="zh-CN" altLang="en-US"/>
          </a:p>
        </p:txBody>
      </p:sp>
      <p:sp>
        <p:nvSpPr>
          <p:cNvPr id="4874" name="矩形 4873"/>
          <p:cNvSpPr/>
          <p:nvPr/>
        </p:nvSpPr>
        <p:spPr>
          <a:xfrm>
            <a:off x="1981200" y="5181600"/>
            <a:ext cx="1371600" cy="381000"/>
          </a:xfrm>
          <a:prstGeom prst="rect">
            <a:avLst/>
          </a:prstGeom>
          <a:noFill/>
          <a:ln w="38100">
            <a:noFill/>
          </a:ln>
        </p:spPr>
        <p:txBody>
          <a:bodyPr lIns="137160" tIns="68580" rIns="137160" bIns="68580">
            <a:spAutoFit/>
          </a:bodyPr>
          <a:p>
            <a:pPr>
              <a:spcBef>
                <a:spcPct val="50000"/>
              </a:spcBef>
            </a:pPr>
            <a:r>
              <a:rPr lang="zh-CN" altLang="en-US" sz="1600" b="1">
                <a:solidFill>
                  <a:schemeClr val="tx2"/>
                </a:solidFill>
                <a:latin typeface="Arial" panose="020B0604020202020204" pitchFamily="34" charset="0"/>
                <a:ea typeface="黑体" panose="02010609060101010101" charset="-122"/>
              </a:rPr>
              <a:t>客户的角度</a:t>
            </a:r>
            <a:endParaRPr lang="zh-CN" altLang="en-US" sz="1600" b="1">
              <a:solidFill>
                <a:schemeClr val="tx2"/>
              </a:solidFill>
              <a:latin typeface="Arial" panose="020B0604020202020204" pitchFamily="34" charset="0"/>
              <a:ea typeface="黑体" panose="02010609060101010101" charset="-122"/>
            </a:endParaRPr>
          </a:p>
        </p:txBody>
      </p:sp>
      <p:sp>
        <p:nvSpPr>
          <p:cNvPr id="4875" name="矩形 4874"/>
          <p:cNvSpPr/>
          <p:nvPr/>
        </p:nvSpPr>
        <p:spPr>
          <a:xfrm>
            <a:off x="3429000" y="5181600"/>
            <a:ext cx="1371600" cy="381000"/>
          </a:xfrm>
          <a:prstGeom prst="rect">
            <a:avLst/>
          </a:prstGeom>
          <a:noFill/>
          <a:ln w="38100">
            <a:noFill/>
          </a:ln>
        </p:spPr>
        <p:txBody>
          <a:bodyPr lIns="137160" tIns="68580" rIns="137160" bIns="68580">
            <a:spAutoFit/>
          </a:bodyPr>
          <a:p>
            <a:pPr>
              <a:spcBef>
                <a:spcPct val="50000"/>
              </a:spcBef>
            </a:pPr>
            <a:r>
              <a:rPr lang="zh-CN" altLang="en-US" sz="1600" b="1">
                <a:solidFill>
                  <a:schemeClr val="tx2"/>
                </a:solidFill>
                <a:latin typeface="Arial" panose="020B0604020202020204" pitchFamily="34" charset="0"/>
                <a:ea typeface="黑体" panose="02010609060101010101" charset="-122"/>
              </a:rPr>
              <a:t>丰田的角度</a:t>
            </a:r>
            <a:endParaRPr lang="zh-CN" altLang="en-US" sz="1600" b="1">
              <a:solidFill>
                <a:schemeClr val="tx2"/>
              </a:solidFill>
              <a:latin typeface="Arial" panose="020B0604020202020204" pitchFamily="34" charset="0"/>
              <a:ea typeface="黑体" panose="02010609060101010101" charset="-122"/>
            </a:endParaRPr>
          </a:p>
        </p:txBody>
      </p:sp>
      <p:sp>
        <p:nvSpPr>
          <p:cNvPr id="4876" name="矩形 4875"/>
          <p:cNvSpPr/>
          <p:nvPr/>
        </p:nvSpPr>
        <p:spPr>
          <a:xfrm>
            <a:off x="5029200" y="5181600"/>
            <a:ext cx="1371600" cy="381000"/>
          </a:xfrm>
          <a:prstGeom prst="rect">
            <a:avLst/>
          </a:prstGeom>
          <a:noFill/>
          <a:ln w="38100">
            <a:noFill/>
          </a:ln>
        </p:spPr>
        <p:txBody>
          <a:bodyPr lIns="137160" tIns="68580" rIns="137160" bIns="68580">
            <a:spAutoFit/>
          </a:bodyPr>
          <a:p>
            <a:pPr>
              <a:spcBef>
                <a:spcPct val="50000"/>
              </a:spcBef>
            </a:pPr>
            <a:r>
              <a:rPr lang="zh-CN" altLang="en-US" sz="1600" b="1">
                <a:solidFill>
                  <a:schemeClr val="tx2"/>
                </a:solidFill>
                <a:latin typeface="Arial" panose="020B0604020202020204" pitchFamily="34" charset="0"/>
                <a:ea typeface="黑体" panose="02010609060101010101" charset="-122"/>
              </a:rPr>
              <a:t>自己的角度</a:t>
            </a:r>
            <a:endParaRPr lang="zh-CN" altLang="en-US" sz="1600" b="1">
              <a:solidFill>
                <a:schemeClr val="tx2"/>
              </a:solidFill>
              <a:latin typeface="Arial" panose="020B0604020202020204" pitchFamily="34" charset="0"/>
              <a:ea typeface="黑体" panose="02010609060101010101" charset="-122"/>
            </a:endParaRPr>
          </a:p>
        </p:txBody>
      </p:sp>
      <p:sp>
        <p:nvSpPr>
          <p:cNvPr id="4877" name="云形标注 4876"/>
          <p:cNvSpPr/>
          <p:nvPr/>
        </p:nvSpPr>
        <p:spPr>
          <a:xfrm>
            <a:off x="6324600" y="2895600"/>
            <a:ext cx="1371600" cy="533400"/>
          </a:xfrm>
          <a:prstGeom prst="cloudCallout">
            <a:avLst>
              <a:gd name="adj1" fmla="val -78472"/>
              <a:gd name="adj2" fmla="val 59819"/>
            </a:avLst>
          </a:prstGeom>
          <a:noFill/>
          <a:ln w="19050" cap="flat" cmpd="sng">
            <a:solidFill>
              <a:srgbClr val="969696"/>
            </a:solidFill>
            <a:prstDash val="solid"/>
            <a:headEnd type="none" w="med" len="med"/>
            <a:tailEnd type="none" w="med" len="med"/>
          </a:ln>
        </p:spPr>
        <p:txBody>
          <a:bodyPr lIns="137160" tIns="68580" rIns="137160" bIns="68580"/>
          <a:p>
            <a:pPr algn="ctr">
              <a:spcBef>
                <a:spcPct val="50000"/>
              </a:spcBef>
            </a:pPr>
            <a:r>
              <a:rPr lang="zh-CN" altLang="en-US" sz="1600" b="1">
                <a:latin typeface="Arial" panose="020B0604020202020204" pitchFamily="34" charset="0"/>
                <a:ea typeface="黑体" panose="02010609060101010101" charset="-122"/>
              </a:rPr>
              <a:t>过程？</a:t>
            </a:r>
            <a:endParaRPr lang="zh-CN" altLang="en-US" sz="1600" b="1">
              <a:latin typeface="Arial" panose="020B0604020202020204" pitchFamily="34" charset="0"/>
              <a:ea typeface="黑体" panose="02010609060101010101" charset="-122"/>
            </a:endParaRPr>
          </a:p>
        </p:txBody>
      </p:sp>
      <p:sp>
        <p:nvSpPr>
          <p:cNvPr id="4878" name="云形标注 4877"/>
          <p:cNvSpPr/>
          <p:nvPr/>
        </p:nvSpPr>
        <p:spPr>
          <a:xfrm>
            <a:off x="762000" y="2819400"/>
            <a:ext cx="1447800" cy="533400"/>
          </a:xfrm>
          <a:prstGeom prst="cloudCallout">
            <a:avLst>
              <a:gd name="adj1" fmla="val 70287"/>
              <a:gd name="adj2" fmla="val 79764"/>
            </a:avLst>
          </a:prstGeom>
          <a:noFill/>
          <a:ln w="19050" cap="flat" cmpd="sng">
            <a:solidFill>
              <a:srgbClr val="969696"/>
            </a:solidFill>
            <a:prstDash val="solid"/>
            <a:headEnd type="none" w="med" len="med"/>
            <a:tailEnd type="none" w="med" len="med"/>
          </a:ln>
        </p:spPr>
        <p:txBody>
          <a:bodyPr lIns="137160" tIns="68580" rIns="137160" bIns="68580"/>
          <a:p>
            <a:pPr algn="ctr">
              <a:spcBef>
                <a:spcPct val="50000"/>
              </a:spcBef>
            </a:pPr>
            <a:r>
              <a:rPr lang="zh-CN" altLang="en-US" sz="1600" b="1">
                <a:latin typeface="Arial" panose="020B0604020202020204" pitchFamily="34" charset="0"/>
                <a:ea typeface="黑体" panose="02010609060101010101" charset="-122"/>
              </a:rPr>
              <a:t>结果？</a:t>
            </a:r>
            <a:endParaRPr lang="zh-CN" altLang="en-US" sz="1600" b="1">
              <a:latin typeface="Arial" panose="020B0604020202020204" pitchFamily="34" charset="0"/>
              <a:ea typeface="黑体" panose="02010609060101010101" charset="-122"/>
            </a:endParaRPr>
          </a:p>
        </p:txBody>
      </p:sp>
      <p:sp>
        <p:nvSpPr>
          <p:cNvPr id="4879" name="矩形 4878"/>
          <p:cNvSpPr/>
          <p:nvPr/>
        </p:nvSpPr>
        <p:spPr>
          <a:xfrm>
            <a:off x="533400" y="2667000"/>
            <a:ext cx="7924800" cy="3657600"/>
          </a:xfrm>
          <a:prstGeom prst="rect">
            <a:avLst/>
          </a:prstGeom>
          <a:noFill/>
          <a:ln w="19050" cap="flat" cmpd="sng">
            <a:solidFill>
              <a:srgbClr val="969696"/>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4874"/>
                                        </p:tgtEl>
                                        <p:attrNameLst>
                                          <p:attrName>style.visibility</p:attrName>
                                        </p:attrNameLst>
                                      </p:cBhvr>
                                      <p:to>
                                        <p:strVal val="visible"/>
                                      </p:to>
                                    </p:set>
                                    <p:animEffect transition="in" filter="blinds(horizontal)">
                                      <p:cBhvr additive="base">
                                        <p:cTn id="7" dur="500"/>
                                        <p:tgtEl>
                                          <p:spTgt spid="48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875"/>
                                        </p:tgtEl>
                                        <p:attrNameLst>
                                          <p:attrName>style.visibility</p:attrName>
                                        </p:attrNameLst>
                                      </p:cBhvr>
                                      <p:to>
                                        <p:strVal val="visible"/>
                                      </p:to>
                                    </p:set>
                                    <p:animEffect transition="in" filter="blinds(horizontal)">
                                      <p:cBhvr additive="base">
                                        <p:cTn id="12" dur="500"/>
                                        <p:tgtEl>
                                          <p:spTgt spid="48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876"/>
                                        </p:tgtEl>
                                        <p:attrNameLst>
                                          <p:attrName>style.visibility</p:attrName>
                                        </p:attrNameLst>
                                      </p:cBhvr>
                                      <p:to>
                                        <p:strVal val="visible"/>
                                      </p:to>
                                    </p:set>
                                    <p:animEffect transition="in" filter="blinds(horizontal)">
                                      <p:cBhvr additive="base">
                                        <p:cTn id="17" dur="500"/>
                                        <p:tgtEl>
                                          <p:spTgt spid="4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 grpId="0" animBg="1"/>
      <p:bldP spid="4875" grpId="1" animBg="1"/>
      <p:bldP spid="487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0" name="矩形 2209"/>
          <p:cNvSpPr/>
          <p:nvPr/>
        </p:nvSpPr>
        <p:spPr>
          <a:xfrm>
            <a:off x="1752600" y="1219200"/>
            <a:ext cx="2819400" cy="457200"/>
          </a:xfrm>
          <a:prstGeom prst="rect">
            <a:avLst/>
          </a:prstGeom>
          <a:noFill/>
          <a:ln w="9525">
            <a:noFill/>
          </a:ln>
        </p:spPr>
        <p:txBody>
          <a:bodyPr/>
          <a:p>
            <a:endParaRPr sz="2800" b="1">
              <a:latin typeface="黑体" panose="02010609060101010101" charset="-122"/>
              <a:ea typeface="黑体" panose="02010609060101010101" charset="-122"/>
            </a:endParaRPr>
          </a:p>
        </p:txBody>
      </p:sp>
      <p:sp>
        <p:nvSpPr>
          <p:cNvPr id="2211" name="矩形 2210"/>
          <p:cNvSpPr/>
          <p:nvPr/>
        </p:nvSpPr>
        <p:spPr>
          <a:xfrm>
            <a:off x="1143000" y="34290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1. </a:t>
            </a:r>
            <a:r>
              <a:rPr lang="zh-CN" altLang="en-US" sz="1800" b="1">
                <a:latin typeface="Arial" panose="020B0604020202020204" pitchFamily="34" charset="0"/>
                <a:ea typeface="黑体" panose="02010609060101010101" charset="-122"/>
              </a:rPr>
              <a:t>什么是丰田的问题解决法</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212" name="矩形 2211"/>
          <p:cNvSpPr/>
          <p:nvPr/>
        </p:nvSpPr>
        <p:spPr>
          <a:xfrm>
            <a:off x="1143000" y="39624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2. </a:t>
            </a:r>
            <a:r>
              <a:rPr lang="zh-CN" altLang="en-US" sz="1800" b="1">
                <a:latin typeface="Arial" panose="020B0604020202020204" pitchFamily="34" charset="0"/>
                <a:ea typeface="黑体" panose="02010609060101010101" charset="-122"/>
              </a:rPr>
              <a:t>日常工作中的</a:t>
            </a:r>
            <a:r>
              <a:rPr lang="en-US" altLang="zh-CN" sz="1800" b="1">
                <a:latin typeface="Arial" panose="020B0604020202020204" pitchFamily="34" charset="0"/>
                <a:ea typeface="黑体" panose="02010609060101010101" charset="-122"/>
              </a:rPr>
              <a:t>10</a:t>
            </a:r>
            <a:r>
              <a:rPr lang="zh-CN" altLang="en-US" sz="1800" b="1">
                <a:latin typeface="Arial" panose="020B0604020202020204" pitchFamily="34" charset="0"/>
                <a:ea typeface="黑体" panose="02010609060101010101" charset="-122"/>
              </a:rPr>
              <a:t>个基本意识</a:t>
            </a:r>
            <a:endParaRPr lang="zh-CN" altLang="en-US" sz="1800" b="1">
              <a:latin typeface="Arial" panose="020B0604020202020204" pitchFamily="34" charset="0"/>
              <a:ea typeface="黑体" panose="02010609060101010101" charset="-122"/>
            </a:endParaRPr>
          </a:p>
        </p:txBody>
      </p:sp>
      <p:sp>
        <p:nvSpPr>
          <p:cNvPr id="2213" name="矩形 2212"/>
          <p:cNvSpPr/>
          <p:nvPr/>
        </p:nvSpPr>
        <p:spPr>
          <a:xfrm>
            <a:off x="228600" y="762000"/>
            <a:ext cx="2514600" cy="501650"/>
          </a:xfrm>
          <a:prstGeom prst="rect">
            <a:avLst/>
          </a:prstGeom>
          <a:noFill/>
          <a:ln w="38100">
            <a:noFill/>
          </a:ln>
        </p:spPr>
        <p:txBody>
          <a:bodyPr lIns="137160" tIns="68580" rIns="137160" bIns="68580">
            <a:spAutoFit/>
          </a:bodyPr>
          <a:p>
            <a:pPr>
              <a:spcBef>
                <a:spcPct val="50000"/>
              </a:spcBef>
            </a:pPr>
            <a:r>
              <a:rPr lang="zh-CN" altLang="en-US" sz="2400">
                <a:latin typeface="Arial" panose="020B0604020202020204" pitchFamily="34" charset="0"/>
                <a:ea typeface="黑体" panose="02010609060101010101" charset="-122"/>
              </a:rPr>
              <a:t>内容</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p:txBody>
      </p:sp>
      <p:sp>
        <p:nvSpPr>
          <p:cNvPr id="2214" name="矩形 2213"/>
          <p:cNvSpPr/>
          <p:nvPr/>
        </p:nvSpPr>
        <p:spPr>
          <a:xfrm>
            <a:off x="1143000" y="44958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 3. </a:t>
            </a:r>
            <a:r>
              <a:rPr lang="zh-CN" altLang="en-US" sz="1800" b="1">
                <a:latin typeface="Arial" panose="020B0604020202020204" pitchFamily="34" charset="0"/>
                <a:ea typeface="黑体" panose="02010609060101010101" charset="-122"/>
              </a:rPr>
              <a:t>什么是丰田的 “问题” </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215" name="矩形 2214"/>
          <p:cNvSpPr/>
          <p:nvPr/>
        </p:nvSpPr>
        <p:spPr>
          <a:xfrm>
            <a:off x="1143000" y="50292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4. </a:t>
            </a:r>
            <a:r>
              <a:rPr lang="zh-CN" altLang="en-US" sz="1800" b="1">
                <a:latin typeface="Arial" panose="020B0604020202020204" pitchFamily="34" charset="0"/>
                <a:ea typeface="黑体" panose="02010609060101010101" charset="-122"/>
              </a:rPr>
              <a:t>问题解决的步骤</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具体行动</a:t>
            </a:r>
            <a:endParaRPr lang="zh-CN" altLang="en-US" sz="1800" b="1">
              <a:latin typeface="Arial" panose="020B0604020202020204" pitchFamily="34" charset="0"/>
              <a:ea typeface="黑体" panose="02010609060101010101" charset="-122"/>
            </a:endParaRPr>
          </a:p>
        </p:txBody>
      </p:sp>
      <p:sp>
        <p:nvSpPr>
          <p:cNvPr id="2216" name="矩形 2215"/>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217" name="矩形 2216"/>
          <p:cNvSpPr/>
          <p:nvPr/>
        </p:nvSpPr>
        <p:spPr>
          <a:xfrm>
            <a:off x="838200" y="13716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一</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如何学习丰田</a:t>
            </a:r>
            <a:endParaRPr lang="zh-CN" altLang="en-US" sz="2400" b="1">
              <a:latin typeface="黑体" panose="02010609060101010101" charset="-122"/>
              <a:ea typeface="黑体" panose="02010609060101010101" charset="-122"/>
            </a:endParaRPr>
          </a:p>
        </p:txBody>
      </p:sp>
      <p:sp>
        <p:nvSpPr>
          <p:cNvPr id="2218" name="矩形 2217"/>
          <p:cNvSpPr/>
          <p:nvPr/>
        </p:nvSpPr>
        <p:spPr>
          <a:xfrm>
            <a:off x="838200" y="2057400"/>
            <a:ext cx="7016750" cy="503238"/>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二</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丰田管理方式 </a:t>
            </a:r>
            <a:r>
              <a:rPr lang="en-US" altLang="zh-CN" sz="2400" b="1">
                <a:latin typeface="黑体" panose="02010609060101010101" charset="-122"/>
                <a:ea typeface="黑体" panose="02010609060101010101" charset="-122"/>
              </a:rPr>
              <a:t>Toyota Way 2019</a:t>
            </a:r>
            <a:endParaRPr lang="en-US" altLang="zh-CN" sz="2400" b="1">
              <a:latin typeface="黑体" panose="02010609060101010101" charset="-122"/>
              <a:ea typeface="黑体" panose="02010609060101010101" charset="-122"/>
            </a:endParaRPr>
          </a:p>
        </p:txBody>
      </p:sp>
      <p:sp>
        <p:nvSpPr>
          <p:cNvPr id="2219" name="矩形 2218"/>
          <p:cNvSpPr/>
          <p:nvPr/>
        </p:nvSpPr>
        <p:spPr>
          <a:xfrm>
            <a:off x="838200" y="27432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丰田问题解决法 </a:t>
            </a:r>
            <a:r>
              <a:rPr lang="en-US" altLang="zh-CN" sz="2400" b="1">
                <a:latin typeface="黑体" panose="02010609060101010101" charset="-122"/>
                <a:ea typeface="黑体" panose="02010609060101010101" charset="-122"/>
              </a:rPr>
              <a:t>Toyota Business Practices</a:t>
            </a:r>
            <a:endParaRPr lang="en-US" altLang="zh-CN" sz="2400" b="1">
              <a:latin typeface="黑体" panose="02010609060101010101" charset="-122"/>
              <a:ea typeface="黑体" panose="02010609060101010101" charset="-122"/>
            </a:endParaRPr>
          </a:p>
        </p:txBody>
      </p:sp>
      <p:sp>
        <p:nvSpPr>
          <p:cNvPr id="2220" name="矩形 2219"/>
          <p:cNvSpPr/>
          <p:nvPr/>
        </p:nvSpPr>
        <p:spPr>
          <a:xfrm>
            <a:off x="1143000" y="55626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5. 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82" name="矩形 488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883" name="矩形 4882"/>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7.</a:t>
            </a:r>
            <a:r>
              <a:rPr lang="zh-CN" altLang="en-US" sz="1400">
                <a:solidFill>
                  <a:srgbClr val="333300"/>
                </a:solidFill>
                <a:latin typeface="黑体" panose="02010609060101010101" charset="-122"/>
                <a:ea typeface="黑体" panose="02010609060101010101" charset="-122"/>
              </a:rPr>
              <a:t>评价结果和过程</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884" name="矩形 4883"/>
          <p:cNvSpPr/>
          <p:nvPr/>
        </p:nvSpPr>
        <p:spPr>
          <a:xfrm>
            <a:off x="609600" y="1219200"/>
            <a:ext cx="7696200" cy="2841625"/>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rPr>
              <a:t> </a:t>
            </a:r>
            <a:r>
              <a:rPr lang="zh-CN" altLang="en-US" sz="1600">
                <a:latin typeface="Arial" panose="020B0604020202020204" pitchFamily="34" charset="0"/>
                <a:ea typeface="黑体" panose="02010609060101010101" charset="-122"/>
              </a:rPr>
              <a:t>评价实施结果</a:t>
            </a:r>
            <a:endParaRPr lang="zh-CN" altLang="en-US" sz="1600">
              <a:latin typeface="Arial" panose="020B0604020202020204" pitchFamily="34" charset="0"/>
              <a:ea typeface="黑体" panose="02010609060101010101" charset="-122"/>
            </a:endParaRPr>
          </a:p>
          <a:p>
            <a:pPr lvl="2" fontAlgn="ctr">
              <a:spcBef>
                <a:spcPct val="50000"/>
              </a:spcBef>
              <a:buFont typeface="Wingdings" panose="05000000000000000000" pitchFamily="2" charset="2"/>
              <a:buChar char="§"/>
            </a:pPr>
            <a:r>
              <a:rPr lang="zh-CN" altLang="en-US" sz="1800">
                <a:latin typeface="宋体" panose="02010600030101010101" pitchFamily="2" charset="-122"/>
              </a:rPr>
              <a:t> </a:t>
            </a:r>
            <a:r>
              <a:rPr lang="zh-CN" altLang="en-US" sz="1600">
                <a:latin typeface="宋体" panose="02010600030101010101" pitchFamily="2" charset="-122"/>
              </a:rPr>
              <a:t>如仅取得了一定的效果</a:t>
            </a:r>
            <a:r>
              <a:rPr lang="en-US" altLang="zh-CN" sz="1600">
                <a:latin typeface="宋体" panose="02010600030101010101" pitchFamily="2" charset="-122"/>
              </a:rPr>
              <a:t>,</a:t>
            </a:r>
            <a:r>
              <a:rPr lang="zh-CN" altLang="en-US" sz="1600">
                <a:latin typeface="宋体" panose="02010600030101010101" pitchFamily="2" charset="-122"/>
              </a:rPr>
              <a:t>但没达到目标</a:t>
            </a:r>
            <a:r>
              <a:rPr lang="en-US" altLang="zh-CN" sz="1600">
                <a:latin typeface="宋体" panose="02010600030101010101" pitchFamily="2" charset="-122"/>
              </a:rPr>
              <a:t>,</a:t>
            </a:r>
            <a:r>
              <a:rPr lang="zh-CN" altLang="en-US" sz="1600">
                <a:latin typeface="宋体" panose="02010600030101010101" pitchFamily="2" charset="-122"/>
              </a:rPr>
              <a:t>也不能认为是成功了</a:t>
            </a:r>
            <a:endParaRPr lang="zh-CN" altLang="en-US" sz="1600">
              <a:latin typeface="宋体" panose="02010600030101010101" pitchFamily="2" charset="-122"/>
            </a:endParaRPr>
          </a:p>
          <a:p>
            <a:pPr lvl="2" fontAlgn="ctr">
              <a:spcBef>
                <a:spcPct val="50000"/>
              </a:spcBef>
              <a:buFont typeface="Wingdings" panose="05000000000000000000" pitchFamily="2" charset="2"/>
              <a:buChar char="§"/>
            </a:pPr>
            <a:r>
              <a:rPr lang="zh-CN" altLang="en-US" sz="1600">
                <a:latin typeface="宋体" panose="02010600030101010101" pitchFamily="2" charset="-122"/>
              </a:rPr>
              <a:t> 客观地评价，不要为自己辩护</a:t>
            </a:r>
            <a:endParaRPr lang="zh-CN" altLang="en-US" sz="1600">
              <a:latin typeface="宋体" panose="02010600030101010101" pitchFamily="2" charset="-122"/>
            </a:endParaRPr>
          </a:p>
          <a:p>
            <a:pPr lvl="2" fontAlgn="ctr">
              <a:spcBef>
                <a:spcPct val="50000"/>
              </a:spcBef>
              <a:buFont typeface="Wingdings" panose="05000000000000000000" pitchFamily="2" charset="2"/>
              <a:buChar char="§"/>
            </a:pPr>
            <a:r>
              <a:rPr lang="zh-CN" altLang="en-US" sz="1600">
                <a:latin typeface="宋体" panose="02010600030101010101" pitchFamily="2" charset="-122"/>
              </a:rPr>
              <a:t> 没有完成，要究其原因，将经验活用到今后</a:t>
            </a:r>
            <a:r>
              <a:rPr lang="zh-CN" altLang="en-US" sz="1800">
                <a:latin typeface="宋体" panose="02010600030101010101" pitchFamily="2" charset="-122"/>
              </a:rPr>
              <a:t> </a:t>
            </a:r>
            <a:endParaRPr lang="zh-CN" altLang="en-US" sz="1800">
              <a:latin typeface="宋体" panose="02010600030101010101" pitchFamily="2" charset="-122"/>
            </a:endParaRPr>
          </a:p>
          <a:p>
            <a:pPr fontAlgn="ctr">
              <a:spcBef>
                <a:spcPct val="50000"/>
              </a:spcBef>
              <a:buFont typeface="Wingdings" panose="05000000000000000000" pitchFamily="2" charset="2"/>
              <a:buChar char="v"/>
            </a:pPr>
            <a:r>
              <a:rPr lang="zh-CN" altLang="en-US" sz="1800">
                <a:latin typeface="宋体" panose="02010600030101010101" pitchFamily="2" charset="-122"/>
              </a:rPr>
              <a:t> </a:t>
            </a:r>
            <a:r>
              <a:rPr lang="zh-CN" altLang="en-US" sz="1600">
                <a:latin typeface="黑体" panose="02010609060101010101" charset="-122"/>
                <a:ea typeface="黑体" panose="02010609060101010101" charset="-122"/>
              </a:rPr>
              <a:t>评价实施过程</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pPr>
            <a:r>
              <a:rPr lang="zh-CN" altLang="en-US" sz="1800">
                <a:latin typeface="宋体" panose="02010600030101010101" pitchFamily="2" charset="-122"/>
              </a:rPr>
              <a:t>     </a:t>
            </a:r>
            <a:r>
              <a:rPr lang="zh-CN" altLang="en-US" sz="1600">
                <a:latin typeface="宋体" panose="02010600030101010101" pitchFamily="2" charset="-122"/>
              </a:rPr>
              <a:t>结果有其产生的过程</a:t>
            </a:r>
            <a:r>
              <a:rPr lang="en-US" altLang="zh-CN" sz="1600">
                <a:latin typeface="宋体" panose="02010600030101010101" pitchFamily="2" charset="-122"/>
              </a:rPr>
              <a:t>,</a:t>
            </a:r>
            <a:r>
              <a:rPr lang="zh-CN" altLang="en-US" sz="1600">
                <a:latin typeface="宋体" panose="02010600030101010101" pitchFamily="2" charset="-122"/>
              </a:rPr>
              <a:t>只有能够必然</a:t>
            </a:r>
            <a:r>
              <a:rPr lang="en-US" altLang="zh-CN" sz="1600">
                <a:latin typeface="宋体" panose="02010600030101010101" pitchFamily="2" charset="-122"/>
              </a:rPr>
              <a:t>,</a:t>
            </a:r>
            <a:r>
              <a:rPr lang="zh-CN" altLang="en-US" sz="1600">
                <a:latin typeface="宋体" panose="02010600030101010101" pitchFamily="2" charset="-122"/>
              </a:rPr>
              <a:t>持续地产生好的结果</a:t>
            </a:r>
            <a:r>
              <a:rPr lang="en-US" altLang="zh-CN" sz="1600">
                <a:latin typeface="宋体" panose="02010600030101010101" pitchFamily="2" charset="-122"/>
              </a:rPr>
              <a:t>,</a:t>
            </a:r>
            <a:r>
              <a:rPr lang="zh-CN" altLang="en-US" sz="1600">
                <a:latin typeface="宋体" panose="02010600030101010101" pitchFamily="2" charset="-122"/>
              </a:rPr>
              <a:t>才能得到好的评价</a:t>
            </a:r>
            <a:r>
              <a:rPr lang="en-US" altLang="zh-CN" sz="1800">
                <a:latin typeface="宋体" panose="02010600030101010101" pitchFamily="2" charset="-122"/>
              </a:rPr>
              <a:t>.</a:t>
            </a:r>
            <a:endParaRPr lang="en-US" altLang="zh-CN" sz="1800">
              <a:latin typeface="宋体" panose="02010600030101010101" pitchFamily="2" charset="-122"/>
            </a:endParaRPr>
          </a:p>
          <a:p>
            <a:pPr fontAlgn="ctr">
              <a:spcBef>
                <a:spcPct val="50000"/>
              </a:spcBef>
              <a:buFont typeface="Wingdings" panose="05000000000000000000" pitchFamily="2" charset="2"/>
              <a:buChar char="v"/>
            </a:pPr>
            <a:r>
              <a:rPr lang="en-US" altLang="zh-CN" sz="1800">
                <a:latin typeface="宋体" panose="02010600030101010101" pitchFamily="2" charset="-122"/>
              </a:rPr>
              <a:t> </a:t>
            </a:r>
            <a:r>
              <a:rPr lang="zh-CN" altLang="en-US" sz="1600">
                <a:latin typeface="黑体" panose="02010609060101010101" charset="-122"/>
                <a:ea typeface="黑体" panose="02010609060101010101" charset="-122"/>
              </a:rPr>
              <a:t>与相关人员</a:t>
            </a:r>
            <a:r>
              <a:rPr lang="zh-CN" altLang="en-US" sz="800">
                <a:latin typeface="Arial" panose="020B0604020202020204" pitchFamily="34" charset="0"/>
                <a:ea typeface="黑体" panose="02010609060101010101" charset="-122"/>
              </a:rPr>
              <a:t>●</a:t>
            </a:r>
            <a:r>
              <a:rPr lang="zh-CN" altLang="en-US" sz="1600">
                <a:latin typeface="黑体" panose="02010609060101010101" charset="-122"/>
                <a:ea typeface="黑体" panose="02010609060101010101" charset="-122"/>
              </a:rPr>
              <a:t>部门共享评价结果</a:t>
            </a:r>
            <a:endParaRPr lang="zh-CN" altLang="en-US" sz="1600">
              <a:latin typeface="黑体" panose="02010609060101010101" charset="-122"/>
              <a:ea typeface="黑体" panose="02010609060101010101" charset="-122"/>
            </a:endParaRPr>
          </a:p>
        </p:txBody>
      </p:sp>
      <p:sp>
        <p:nvSpPr>
          <p:cNvPr id="4885" name="矩形 4884"/>
          <p:cNvSpPr/>
          <p:nvPr/>
        </p:nvSpPr>
        <p:spPr>
          <a:xfrm>
            <a:off x="533400" y="7620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(1) </a:t>
            </a:r>
            <a:r>
              <a:rPr lang="zh-CN" altLang="en-US" sz="1800">
                <a:latin typeface="Arial" panose="020B0604020202020204" pitchFamily="34" charset="0"/>
                <a:ea typeface="黑体" panose="02010609060101010101" charset="-122"/>
              </a:rPr>
              <a:t>对目标达成的结果和过程作出评价，并与相关人员共享信息</a:t>
            </a:r>
            <a:endParaRPr lang="zh-CN" altLang="en-US" sz="1800">
              <a:latin typeface="Arial" panose="020B0604020202020204" pitchFamily="34" charset="0"/>
              <a:ea typeface="黑体" panose="02010609060101010101" charset="-122"/>
            </a:endParaRPr>
          </a:p>
        </p:txBody>
      </p:sp>
      <p:sp>
        <p:nvSpPr>
          <p:cNvPr id="4886" name="矩形 4885"/>
          <p:cNvSpPr/>
          <p:nvPr/>
        </p:nvSpPr>
        <p:spPr>
          <a:xfrm>
            <a:off x="685800" y="41910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站在客户</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丰田和自己的角度上反思</a:t>
            </a:r>
            <a:endParaRPr lang="zh-CN" altLang="en-US" sz="1800">
              <a:latin typeface="Arial" panose="020B0604020202020204" pitchFamily="34" charset="0"/>
              <a:ea typeface="黑体" panose="02010609060101010101" charset="-122"/>
            </a:endParaRPr>
          </a:p>
        </p:txBody>
      </p:sp>
      <p:sp>
        <p:nvSpPr>
          <p:cNvPr id="4887" name="矩形 4886"/>
          <p:cNvSpPr/>
          <p:nvPr/>
        </p:nvSpPr>
        <p:spPr>
          <a:xfrm>
            <a:off x="609600" y="4648200"/>
            <a:ext cx="7772400" cy="1114425"/>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
            </a:pP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是否提高了客户满意度</a:t>
            </a:r>
            <a:endParaRPr lang="zh-CN" altLang="en-US" sz="1600">
              <a:latin typeface="黑体" panose="02010609060101010101" charset="-122"/>
              <a:ea typeface="黑体" panose="02010609060101010101" charset="-122"/>
            </a:endParaRPr>
          </a:p>
          <a:p>
            <a:pPr>
              <a:spcBef>
                <a:spcPct val="50000"/>
              </a:spcBef>
              <a:buClr>
                <a:schemeClr val="tx1"/>
              </a:buClr>
              <a:buFont typeface="Wingdings" panose="05000000000000000000" pitchFamily="2" charset="2"/>
              <a:buChar char="§"/>
            </a:pPr>
            <a:r>
              <a:rPr lang="zh-CN" altLang="en-US" sz="1600">
                <a:latin typeface="黑体" panose="02010609060101010101" charset="-122"/>
                <a:ea typeface="黑体" panose="02010609060101010101" charset="-122"/>
              </a:rPr>
              <a:t>  是否有助于带来公司的发展</a:t>
            </a:r>
            <a:endParaRPr lang="zh-CN" altLang="en-US" sz="1600">
              <a:latin typeface="黑体" panose="02010609060101010101" charset="-122"/>
              <a:ea typeface="黑体" panose="02010609060101010101" charset="-122"/>
            </a:endParaRPr>
          </a:p>
          <a:p>
            <a:pPr>
              <a:spcBef>
                <a:spcPct val="50000"/>
              </a:spcBef>
              <a:buClr>
                <a:schemeClr val="tx1"/>
              </a:buClr>
              <a:buFont typeface="Wingdings" panose="05000000000000000000" pitchFamily="2" charset="2"/>
              <a:buChar char="§"/>
            </a:pPr>
            <a:r>
              <a:rPr lang="zh-CN" altLang="en-US" sz="1600">
                <a:latin typeface="黑体" panose="02010609060101010101" charset="-122"/>
                <a:ea typeface="黑体" panose="02010609060101010101" charset="-122"/>
              </a:rPr>
              <a:t>  是否实现了个人的成长       </a:t>
            </a:r>
            <a:endParaRPr lang="zh-CN" altLang="en-US" sz="1600">
              <a:latin typeface="黑体" panose="02010609060101010101" charset="-122"/>
              <a:ea typeface="黑体" panose="02010609060101010101" charset="-122"/>
            </a:endParaRPr>
          </a:p>
        </p:txBody>
      </p:sp>
      <p:sp>
        <p:nvSpPr>
          <p:cNvPr id="4888" name="矩形 4887"/>
          <p:cNvSpPr/>
          <p:nvPr/>
        </p:nvSpPr>
        <p:spPr>
          <a:xfrm>
            <a:off x="685800" y="60198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学习成功和失败的经验</a:t>
            </a:r>
            <a:endParaRPr lang="zh-CN" altLang="en-US" sz="18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childTnLst>
                                    <p:set>
                                      <p:cBhvr additive="base">
                                        <p:cTn id="6" dur="1" fill="hold">
                                          <p:stCondLst>
                                            <p:cond delay="0"/>
                                          </p:stCondLst>
                                        </p:cTn>
                                        <p:tgtEl>
                                          <p:spTgt spid="4884"/>
                                        </p:tgtEl>
                                        <p:attrNameLst>
                                          <p:attrName>style.visibility</p:attrName>
                                        </p:attrNameLst>
                                      </p:cBhvr>
                                      <p:to>
                                        <p:strVal val="visible"/>
                                      </p:to>
                                    </p:set>
                                    <p:animEffect transition="in" filter="blinds(horizontal)">
                                      <p:cBhvr additive="base">
                                        <p:cTn id="7" dur="500"/>
                                        <p:tgtEl>
                                          <p:spTgt spid="48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886"/>
                                        </p:tgtEl>
                                        <p:attrNameLst>
                                          <p:attrName>style.visibility</p:attrName>
                                        </p:attrNameLst>
                                      </p:cBhvr>
                                      <p:to>
                                        <p:strVal val="visible"/>
                                      </p:to>
                                    </p:set>
                                    <p:animEffect transition="in" filter="blinds(horizontal)">
                                      <p:cBhvr additive="base">
                                        <p:cTn id="12" dur="500"/>
                                        <p:tgtEl>
                                          <p:spTgt spid="4886"/>
                                        </p:tgtEl>
                                      </p:cBhvr>
                                    </p:animEffect>
                                  </p:childTnLst>
                                </p:cTn>
                              </p:par>
                            </p:childTnLst>
                          </p:cTn>
                        </p:par>
                        <p:par>
                          <p:cTn id="13" fill="hold">
                            <p:stCondLst>
                              <p:cond delay="500"/>
                            </p:stCondLst>
                            <p:childTnLst>
                              <p:par>
                                <p:cTn id="14" presetID="3" presetClass="entr" presetSubtype="10" fill="hold" grpId="2" nodeType="afterEffect">
                                  <p:childTnLst>
                                    <p:set>
                                      <p:cBhvr additive="base">
                                        <p:cTn id="15" dur="1" fill="hold">
                                          <p:stCondLst>
                                            <p:cond delay="0"/>
                                          </p:stCondLst>
                                        </p:cTn>
                                        <p:tgtEl>
                                          <p:spTgt spid="4887"/>
                                        </p:tgtEl>
                                        <p:attrNameLst>
                                          <p:attrName>style.visibility</p:attrName>
                                        </p:attrNameLst>
                                      </p:cBhvr>
                                      <p:to>
                                        <p:strVal val="visible"/>
                                      </p:to>
                                    </p:set>
                                    <p:animEffect transition="in" filter="blinds(horizontal)">
                                      <p:cBhvr additive="base">
                                        <p:cTn id="16" dur="500"/>
                                        <p:tgtEl>
                                          <p:spTgt spid="488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3" nodeType="clickEffect">
                                  <p:childTnLst>
                                    <p:set>
                                      <p:cBhvr additive="base">
                                        <p:cTn id="20" dur="1" fill="hold">
                                          <p:stCondLst>
                                            <p:cond delay="0"/>
                                          </p:stCondLst>
                                        </p:cTn>
                                        <p:tgtEl>
                                          <p:spTgt spid="4888"/>
                                        </p:tgtEl>
                                        <p:attrNameLst>
                                          <p:attrName>style.visibility</p:attrName>
                                        </p:attrNameLst>
                                      </p:cBhvr>
                                      <p:to>
                                        <p:strVal val="visible"/>
                                      </p:to>
                                    </p:set>
                                    <p:animEffect transition="in" filter="blinds(horizontal)">
                                      <p:cBhvr additive="base">
                                        <p:cTn id="21" dur="500"/>
                                        <p:tgtEl>
                                          <p:spTgt spid="4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 grpId="0" animBg="1"/>
      <p:bldP spid="4886" grpId="1" animBg="1"/>
      <p:bldP spid="4887" grpId="2" animBg="1"/>
      <p:bldP spid="4888" grpId="3"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91" name="矩形 4890"/>
          <p:cNvSpPr/>
          <p:nvPr/>
        </p:nvSpPr>
        <p:spPr>
          <a:xfrm>
            <a:off x="228600" y="990600"/>
            <a:ext cx="4984750" cy="304800"/>
          </a:xfrm>
          <a:prstGeom prst="rect">
            <a:avLst/>
          </a:prstGeom>
          <a:noFill/>
          <a:ln w="38100">
            <a:noFill/>
          </a:ln>
        </p:spPr>
        <p:txBody>
          <a:bodyPr wrap="none" lIns="0" tIns="0" rIns="0" bIns="0" anchor="t" anchorCtr="0">
            <a:spAutoFit/>
          </a:bodyPr>
          <a:p>
            <a:pPr algn="ctr"/>
            <a:r>
              <a:rPr lang="zh-CN" altLang="en-US" b="1">
                <a:solidFill>
                  <a:srgbClr val="333333"/>
                </a:solidFill>
                <a:latin typeface="宋体" panose="02010600030101010101" pitchFamily="2" charset="-122"/>
              </a:rPr>
              <a:t>案例</a:t>
            </a:r>
            <a:r>
              <a:rPr lang="en-US" altLang="zh-CN" b="1">
                <a:solidFill>
                  <a:srgbClr val="333333"/>
                </a:solidFill>
                <a:latin typeface="宋体" panose="02010600030101010101" pitchFamily="2" charset="-122"/>
              </a:rPr>
              <a:t>:</a:t>
            </a:r>
            <a:r>
              <a:rPr lang="zh-CN" altLang="en-US" b="1">
                <a:solidFill>
                  <a:srgbClr val="333333"/>
                </a:solidFill>
                <a:latin typeface="宋体" panose="02010600030101010101" pitchFamily="2" charset="-122"/>
              </a:rPr>
              <a:t>几种汽车金融服务产品实施成果的比较</a:t>
            </a:r>
            <a:endParaRPr lang="zh-CN" altLang="en-US" b="1">
              <a:solidFill>
                <a:srgbClr val="333333"/>
              </a:solidFill>
              <a:latin typeface="宋体" panose="02010600030101010101" pitchFamily="2" charset="-122"/>
            </a:endParaRPr>
          </a:p>
        </p:txBody>
      </p:sp>
      <p:sp>
        <p:nvSpPr>
          <p:cNvPr id="4892" name="矩形 4891"/>
          <p:cNvSpPr/>
          <p:nvPr/>
        </p:nvSpPr>
        <p:spPr>
          <a:xfrm>
            <a:off x="436563" y="1423988"/>
            <a:ext cx="5740400" cy="244475"/>
          </a:xfrm>
          <a:prstGeom prst="rect">
            <a:avLst/>
          </a:prstGeom>
          <a:noFill/>
          <a:ln w="38100">
            <a:noFill/>
          </a:ln>
        </p:spPr>
        <p:txBody>
          <a:bodyPr wrap="none" lIns="0" tIns="0" rIns="0" bIns="0" anchor="t" anchorCtr="0">
            <a:spAutoFit/>
          </a:bodyPr>
          <a:p>
            <a:pPr algn="ctr"/>
            <a:r>
              <a:rPr lang="en-US" altLang="zh-CN" sz="1600" b="1">
                <a:solidFill>
                  <a:srgbClr val="333333"/>
                </a:solidFill>
                <a:latin typeface="宋体" panose="02010600030101010101" pitchFamily="2" charset="-122"/>
              </a:rPr>
              <a:t>1</a:t>
            </a:r>
            <a:r>
              <a:rPr lang="zh-CN" altLang="en-US" sz="1600" b="1">
                <a:solidFill>
                  <a:srgbClr val="333333"/>
                </a:solidFill>
                <a:latin typeface="宋体" panose="02010600030101010101" pitchFamily="2" charset="-122"/>
              </a:rPr>
              <a:t>、经销商的角度</a:t>
            </a:r>
            <a:r>
              <a:rPr lang="en-US" altLang="zh-CN" sz="1600" b="1">
                <a:solidFill>
                  <a:srgbClr val="333333"/>
                </a:solidFill>
                <a:latin typeface="宋体" panose="02010600030101010101" pitchFamily="2" charset="-122"/>
              </a:rPr>
              <a:t>---</a:t>
            </a:r>
            <a:r>
              <a:rPr lang="zh-CN" altLang="en-US" sz="1600" b="1">
                <a:solidFill>
                  <a:srgbClr val="333333"/>
                </a:solidFill>
                <a:latin typeface="宋体" panose="02010600030101010101" pitchFamily="2" charset="-122"/>
              </a:rPr>
              <a:t>经销商资金成本（以</a:t>
            </a:r>
            <a:r>
              <a:rPr lang="en-US" altLang="zh-CN" sz="1600" b="1">
                <a:solidFill>
                  <a:srgbClr val="333333"/>
                </a:solidFill>
                <a:latin typeface="宋体" panose="02010600030101010101" pitchFamily="2" charset="-122"/>
              </a:rPr>
              <a:t>100</a:t>
            </a:r>
            <a:r>
              <a:rPr lang="zh-CN" altLang="en-US" sz="1600" b="1">
                <a:solidFill>
                  <a:srgbClr val="333333"/>
                </a:solidFill>
                <a:latin typeface="宋体" panose="02010600030101010101" pitchFamily="2" charset="-122"/>
              </a:rPr>
              <a:t>万融资</a:t>
            </a:r>
            <a:r>
              <a:rPr lang="en-US" altLang="zh-CN" sz="1600" b="1">
                <a:solidFill>
                  <a:srgbClr val="333333"/>
                </a:solidFill>
                <a:latin typeface="宋体" panose="02010600030101010101" pitchFamily="2" charset="-122"/>
              </a:rPr>
              <a:t>3</a:t>
            </a:r>
            <a:r>
              <a:rPr lang="zh-CN" altLang="en-US" sz="1600" b="1">
                <a:solidFill>
                  <a:srgbClr val="333333"/>
                </a:solidFill>
                <a:latin typeface="宋体" panose="02010600030101010101" pitchFamily="2" charset="-122"/>
              </a:rPr>
              <a:t>个月计算）</a:t>
            </a:r>
            <a:endParaRPr lang="zh-CN" altLang="en-US" sz="1600" b="1">
              <a:solidFill>
                <a:srgbClr val="333333"/>
              </a:solidFill>
              <a:latin typeface="宋体" panose="02010600030101010101" pitchFamily="2" charset="-122"/>
            </a:endParaRPr>
          </a:p>
        </p:txBody>
      </p:sp>
      <p:graphicFrame>
        <p:nvGraphicFramePr>
          <p:cNvPr id="4893" name="对象 4892"/>
          <p:cNvGraphicFramePr>
            <a:graphicFrameLocks noChangeAspect="1"/>
          </p:cNvGraphicFramePr>
          <p:nvPr/>
        </p:nvGraphicFramePr>
        <p:xfrm>
          <a:off x="304800" y="1752600"/>
          <a:ext cx="8534400" cy="4495800"/>
        </p:xfrm>
        <a:graphic>
          <a:graphicData uri="http://schemas.openxmlformats.org/presentationml/2006/ole">
            <mc:AlternateContent xmlns:mc="http://schemas.openxmlformats.org/markup-compatibility/2006">
              <mc:Choice xmlns:v="urn:schemas-microsoft-com:vml" Requires="v">
                <p:oleObj spid="_x0000_s3083" name="" r:id="rId1" imgW="762000" imgH="952500" progId="Excel.Sheet.8">
                  <p:embed/>
                </p:oleObj>
              </mc:Choice>
              <mc:Fallback>
                <p:oleObj name="" r:id="rId1" imgW="762000" imgH="952500" progId="Excel.Sheet.8">
                  <p:embed/>
                  <p:pic>
                    <p:nvPicPr>
                      <p:cNvPr id="0" name="图片 3082"/>
                      <p:cNvPicPr/>
                      <p:nvPr/>
                    </p:nvPicPr>
                    <p:blipFill>
                      <a:blip r:embed="rId2"/>
                      <a:stretch>
                        <a:fillRect/>
                      </a:stretch>
                    </p:blipFill>
                    <p:spPr>
                      <a:xfrm>
                        <a:off x="304800" y="1752600"/>
                        <a:ext cx="8534400" cy="4495800"/>
                      </a:xfrm>
                      <a:prstGeom prst="rect">
                        <a:avLst/>
                      </a:prstGeom>
                      <a:noFill/>
                      <a:ln w="38100">
                        <a:noFill/>
                        <a:miter/>
                      </a:ln>
                    </p:spPr>
                  </p:pic>
                </p:oleObj>
              </mc:Fallback>
            </mc:AlternateContent>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96" name="矩形 4895"/>
          <p:cNvSpPr/>
          <p:nvPr/>
        </p:nvSpPr>
        <p:spPr>
          <a:xfrm>
            <a:off x="609600" y="1371600"/>
            <a:ext cx="6045200" cy="244475"/>
          </a:xfrm>
          <a:prstGeom prst="rect">
            <a:avLst/>
          </a:prstGeom>
          <a:noFill/>
          <a:ln w="38100">
            <a:noFill/>
          </a:ln>
        </p:spPr>
        <p:txBody>
          <a:bodyPr wrap="none" lIns="0" tIns="0" rIns="0" bIns="0" anchor="t" anchorCtr="0">
            <a:spAutoFit/>
          </a:bodyPr>
          <a:p>
            <a:pPr algn="ctr"/>
            <a:r>
              <a:rPr lang="en-US" altLang="zh-CN" sz="1600" b="1">
                <a:solidFill>
                  <a:srgbClr val="333333"/>
                </a:solidFill>
                <a:latin typeface="宋体" panose="02010600030101010101" pitchFamily="2" charset="-122"/>
              </a:rPr>
              <a:t>2.</a:t>
            </a:r>
            <a:r>
              <a:rPr lang="zh-CN" altLang="en-US" sz="1600" b="1">
                <a:solidFill>
                  <a:srgbClr val="333333"/>
                </a:solidFill>
                <a:latin typeface="宋体" panose="02010600030101010101" pitchFamily="2" charset="-122"/>
              </a:rPr>
              <a:t>奇瑞公司财务部的角度</a:t>
            </a:r>
            <a:r>
              <a:rPr lang="en-US" altLang="zh-CN" sz="1600" b="1">
                <a:solidFill>
                  <a:srgbClr val="333333"/>
                </a:solidFill>
                <a:latin typeface="宋体" panose="02010600030101010101" pitchFamily="2" charset="-122"/>
              </a:rPr>
              <a:t>---</a:t>
            </a:r>
            <a:r>
              <a:rPr lang="zh-CN" altLang="en-US" sz="1600" b="1">
                <a:solidFill>
                  <a:srgbClr val="333333"/>
                </a:solidFill>
                <a:latin typeface="宋体" panose="02010600030101010101" pitchFamily="2" charset="-122"/>
              </a:rPr>
              <a:t>汽车金融服务产品的流动性和成本收益</a:t>
            </a:r>
            <a:endParaRPr lang="zh-CN" altLang="en-US" sz="1600" b="1">
              <a:solidFill>
                <a:srgbClr val="333333"/>
              </a:solidFill>
              <a:latin typeface="宋体" panose="02010600030101010101" pitchFamily="2" charset="-122"/>
            </a:endParaRPr>
          </a:p>
        </p:txBody>
      </p:sp>
      <p:graphicFrame>
        <p:nvGraphicFramePr>
          <p:cNvPr id="4897" name="对象 4896"/>
          <p:cNvGraphicFramePr>
            <a:graphicFrameLocks noChangeAspect="1"/>
          </p:cNvGraphicFramePr>
          <p:nvPr/>
        </p:nvGraphicFramePr>
        <p:xfrm>
          <a:off x="609600" y="1981200"/>
          <a:ext cx="8077200" cy="2362200"/>
        </p:xfrm>
        <a:graphic>
          <a:graphicData uri="http://schemas.openxmlformats.org/presentationml/2006/ole">
            <mc:AlternateContent xmlns:mc="http://schemas.openxmlformats.org/markup-compatibility/2006">
              <mc:Choice xmlns:v="urn:schemas-microsoft-com:vml" Requires="v">
                <p:oleObj spid="_x0000_s3084" name="" r:id="rId1" imgW="5942330" imgH="3293110" progId="Excel.Sheet.8">
                  <p:embed/>
                </p:oleObj>
              </mc:Choice>
              <mc:Fallback>
                <p:oleObj name="" r:id="rId1" imgW="5942330" imgH="3293110" progId="Excel.Sheet.8">
                  <p:embed/>
                  <p:pic>
                    <p:nvPicPr>
                      <p:cNvPr id="0" name="图片 3083"/>
                      <p:cNvPicPr/>
                      <p:nvPr/>
                    </p:nvPicPr>
                    <p:blipFill>
                      <a:blip r:embed="rId2"/>
                      <a:stretch>
                        <a:fillRect/>
                      </a:stretch>
                    </p:blipFill>
                    <p:spPr>
                      <a:xfrm>
                        <a:off x="609600" y="1981200"/>
                        <a:ext cx="8077200" cy="2362200"/>
                      </a:xfrm>
                      <a:prstGeom prst="rect">
                        <a:avLst/>
                      </a:prstGeom>
                      <a:noFill/>
                      <a:ln w="38100">
                        <a:noFill/>
                        <a:miter/>
                      </a:ln>
                    </p:spPr>
                  </p:pic>
                </p:oleObj>
              </mc:Fallback>
            </mc:AlternateContent>
          </a:graphicData>
        </a:graphic>
      </p:graphicFrame>
      <p:graphicFrame>
        <p:nvGraphicFramePr>
          <p:cNvPr id="4898" name="表格 4897"/>
          <p:cNvGraphicFramePr/>
          <p:nvPr/>
        </p:nvGraphicFramePr>
        <p:xfrm>
          <a:off x="609600" y="4343400"/>
          <a:ext cx="8077200" cy="533400"/>
        </p:xfrm>
        <a:graphic>
          <a:graphicData uri="http://schemas.openxmlformats.org/drawingml/2006/table">
            <a:tbl>
              <a:tblPr/>
              <a:tblGrid>
                <a:gridCol w="1676400"/>
                <a:gridCol w="1295400"/>
                <a:gridCol w="1371600"/>
                <a:gridCol w="1295400"/>
                <a:gridCol w="1143000"/>
                <a:gridCol w="1295400"/>
              </a:tblGrid>
              <a:tr h="5334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600">
                          <a:solidFill>
                            <a:schemeClr val="tx1"/>
                          </a:solidFill>
                        </a:rPr>
                        <a:t>收益</a:t>
                      </a:r>
                      <a:endParaRPr lang="zh-CN" altLang="en-US" sz="16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600">
                          <a:solidFill>
                            <a:schemeClr val="tx1"/>
                          </a:solidFill>
                        </a:rPr>
                        <a:t>   4500</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600">
                          <a:solidFill>
                            <a:schemeClr val="tx1"/>
                          </a:solidFill>
                        </a:rPr>
                        <a:t>   27000</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600">
                          <a:solidFill>
                            <a:schemeClr val="tx1"/>
                          </a:solidFill>
                        </a:rPr>
                        <a:t>     4500</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600">
                          <a:solidFill>
                            <a:schemeClr val="tx1"/>
                          </a:solidFill>
                        </a:rPr>
                        <a:t>   4000</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600">
                          <a:solidFill>
                            <a:schemeClr val="tx1"/>
                          </a:solidFill>
                        </a:rPr>
                        <a:t>       -15</a:t>
                      </a:r>
                      <a:endParaRPr lang="zh-CN" altLang="en-US" sz="16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6" name="矩形 4915"/>
          <p:cNvSpPr/>
          <p:nvPr/>
        </p:nvSpPr>
        <p:spPr>
          <a:xfrm>
            <a:off x="228600" y="1066800"/>
            <a:ext cx="3997325" cy="244475"/>
          </a:xfrm>
          <a:prstGeom prst="rect">
            <a:avLst/>
          </a:prstGeom>
          <a:noFill/>
          <a:ln w="38100">
            <a:noFill/>
          </a:ln>
        </p:spPr>
        <p:txBody>
          <a:bodyPr wrap="none" lIns="0" tIns="0" rIns="0" bIns="0" anchor="t" anchorCtr="0">
            <a:spAutoFit/>
          </a:bodyPr>
          <a:p>
            <a:pPr algn="ctr"/>
            <a:r>
              <a:rPr lang="en-US" altLang="zh-CN" sz="1600" b="1">
                <a:solidFill>
                  <a:srgbClr val="333333"/>
                </a:solidFill>
                <a:latin typeface="宋体" panose="02010600030101010101" pitchFamily="2" charset="-122"/>
              </a:rPr>
              <a:t>3.</a:t>
            </a:r>
            <a:r>
              <a:rPr lang="zh-CN" altLang="en-US" sz="1600" b="1">
                <a:solidFill>
                  <a:srgbClr val="333333"/>
                </a:solidFill>
                <a:latin typeface="宋体" panose="02010600030101010101" pitchFamily="2" charset="-122"/>
              </a:rPr>
              <a:t>汽车金融部的角度</a:t>
            </a:r>
            <a:r>
              <a:rPr lang="en-US" altLang="zh-CN" sz="1600" b="1">
                <a:solidFill>
                  <a:srgbClr val="333333"/>
                </a:solidFill>
                <a:latin typeface="宋体" panose="02010600030101010101" pitchFamily="2" charset="-122"/>
              </a:rPr>
              <a:t>---</a:t>
            </a:r>
            <a:r>
              <a:rPr lang="zh-CN" altLang="en-US" sz="1600" b="1">
                <a:solidFill>
                  <a:srgbClr val="333333"/>
                </a:solidFill>
                <a:latin typeface="宋体" panose="02010600030101010101" pitchFamily="2" charset="-122"/>
              </a:rPr>
              <a:t>使用效率及风险责任</a:t>
            </a:r>
            <a:endParaRPr lang="zh-CN" altLang="en-US" sz="1600" b="1">
              <a:solidFill>
                <a:srgbClr val="333333"/>
              </a:solidFill>
              <a:latin typeface="宋体" panose="02010600030101010101" pitchFamily="2" charset="-122"/>
            </a:endParaRPr>
          </a:p>
        </p:txBody>
      </p:sp>
      <p:graphicFrame>
        <p:nvGraphicFramePr>
          <p:cNvPr id="4917" name="对象 4916"/>
          <p:cNvGraphicFramePr>
            <a:graphicFrameLocks noChangeAspect="1"/>
          </p:cNvGraphicFramePr>
          <p:nvPr/>
        </p:nvGraphicFramePr>
        <p:xfrm>
          <a:off x="228600" y="1447800"/>
          <a:ext cx="8686800" cy="4610100"/>
        </p:xfrm>
        <a:graphic>
          <a:graphicData uri="http://schemas.openxmlformats.org/presentationml/2006/ole">
            <mc:AlternateContent xmlns:mc="http://schemas.openxmlformats.org/markup-compatibility/2006">
              <mc:Choice xmlns:v="urn:schemas-microsoft-com:vml" Requires="v">
                <p:oleObj spid="_x0000_s3085" name="" r:id="rId1" imgW="8342630" imgH="1964055" progId="Excel.Sheet.8">
                  <p:embed/>
                </p:oleObj>
              </mc:Choice>
              <mc:Fallback>
                <p:oleObj name="" r:id="rId1" imgW="8342630" imgH="1964055" progId="Excel.Sheet.8">
                  <p:embed/>
                  <p:pic>
                    <p:nvPicPr>
                      <p:cNvPr id="0" name="图片 3084"/>
                      <p:cNvPicPr/>
                      <p:nvPr/>
                    </p:nvPicPr>
                    <p:blipFill>
                      <a:blip r:embed="rId2"/>
                      <a:stretch>
                        <a:fillRect/>
                      </a:stretch>
                    </p:blipFill>
                    <p:spPr>
                      <a:xfrm>
                        <a:off x="228600" y="1447800"/>
                        <a:ext cx="8686800" cy="4610100"/>
                      </a:xfrm>
                      <a:prstGeom prst="rect">
                        <a:avLst/>
                      </a:prstGeom>
                      <a:noFill/>
                      <a:ln w="38100">
                        <a:noFill/>
                        <a:miter/>
                      </a:ln>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20" name="矩形 4919"/>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921" name="矩形 4920"/>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8.</a:t>
            </a:r>
            <a:r>
              <a:rPr lang="zh-CN" altLang="en-US" sz="1400">
                <a:solidFill>
                  <a:srgbClr val="333300"/>
                </a:solidFill>
                <a:latin typeface="黑体" panose="02010609060101010101" charset="-122"/>
                <a:ea typeface="黑体" panose="02010609060101010101" charset="-122"/>
              </a:rPr>
              <a:t>巩固成果</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922" name="矩形 4921"/>
          <p:cNvSpPr/>
          <p:nvPr/>
        </p:nvSpPr>
        <p:spPr>
          <a:xfrm>
            <a:off x="457200" y="838200"/>
            <a:ext cx="2063750" cy="441325"/>
          </a:xfrm>
          <a:prstGeom prst="rect">
            <a:avLst/>
          </a:prstGeom>
          <a:noFill/>
          <a:ln w="38100">
            <a:noFill/>
          </a:ln>
        </p:spPr>
        <p:txBody>
          <a:bodyPr wrap="none" lIns="137160" tIns="68580" rIns="137160" bIns="68580" anchor="t" anchorCtr="0">
            <a:spAutoFit/>
          </a:bodyPr>
          <a:p>
            <a:pP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8.</a:t>
            </a:r>
            <a:r>
              <a:rPr lang="zh-CN" altLang="en-US" b="1">
                <a:solidFill>
                  <a:srgbClr val="333300"/>
                </a:solidFill>
                <a:latin typeface="黑体" panose="02010609060101010101" charset="-122"/>
                <a:ea typeface="黑体" panose="02010609060101010101" charset="-122"/>
              </a:rPr>
              <a:t>巩固成果</a:t>
            </a:r>
            <a:endParaRPr lang="zh-CN" altLang="en-US" sz="1800" b="1">
              <a:solidFill>
                <a:srgbClr val="333300"/>
              </a:solidFill>
              <a:latin typeface="楷体_GB2312" charset="-122"/>
              <a:ea typeface="楷体_GB2312" charset="-122"/>
            </a:endParaRPr>
          </a:p>
        </p:txBody>
      </p:sp>
      <p:sp>
        <p:nvSpPr>
          <p:cNvPr id="4923" name="矩形 4922"/>
          <p:cNvSpPr/>
          <p:nvPr/>
        </p:nvSpPr>
        <p:spPr>
          <a:xfrm>
            <a:off x="533400" y="1295400"/>
            <a:ext cx="7848600" cy="123666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将成功的过程制度化并固定下来。这样即使从事这项工作的人发生变动，</a:t>
            </a:r>
            <a:endParaRPr lang="zh-CN" altLang="en-US" sz="18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pPr>
            <a:r>
              <a:rPr lang="zh-CN" altLang="en-US" sz="1800">
                <a:latin typeface="Arial" panose="020B0604020202020204" pitchFamily="34" charset="0"/>
                <a:ea typeface="黑体" panose="02010609060101010101" charset="-122"/>
              </a:rPr>
              <a:t>    也能够保证继续创造成果。</a:t>
            </a:r>
            <a:endParaRPr lang="zh-CN" altLang="en-US" sz="18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Char char="q"/>
            </a:pPr>
            <a:r>
              <a:rPr lang="zh-CN" altLang="en-US" sz="1800">
                <a:latin typeface="Arial" panose="020B0604020202020204" pitchFamily="34" charset="0"/>
                <a:ea typeface="黑体" panose="02010609060101010101" charset="-122"/>
              </a:rPr>
              <a:t>  积极推广成功的机制，以提高组织整体的战斗力</a:t>
            </a:r>
            <a:endParaRPr lang="zh-CN" altLang="en-US" sz="1800">
              <a:latin typeface="Arial" panose="020B0604020202020204" pitchFamily="34" charset="0"/>
              <a:ea typeface="黑体" panose="02010609060101010101" charset="-122"/>
            </a:endParaRPr>
          </a:p>
        </p:txBody>
      </p:sp>
      <p:sp>
        <p:nvSpPr>
          <p:cNvPr id="4924" name="圆角矩形 4923"/>
          <p:cNvSpPr/>
          <p:nvPr/>
        </p:nvSpPr>
        <p:spPr>
          <a:xfrm>
            <a:off x="533400" y="5715000"/>
            <a:ext cx="874713" cy="442913"/>
          </a:xfrm>
          <a:prstGeom prst="roundRect">
            <a:avLst>
              <a:gd name="adj" fmla="val 16667"/>
            </a:avLst>
          </a:prstGeom>
          <a:solidFill>
            <a:srgbClr val="C0C0C0"/>
          </a:solidFill>
          <a:ln w="38100">
            <a:noFill/>
          </a:ln>
        </p:spPr>
        <p:txBody>
          <a:bodyPr lIns="137160" tIns="68580" rIns="137160" bIns="68580" anchor="ctr" anchorCtr="0">
            <a:spAutoFit/>
          </a:bodyPr>
          <a:p>
            <a:pPr algn="ctr" fontAlgn="ctr">
              <a:spcBef>
                <a:spcPct val="50000"/>
              </a:spcBef>
            </a:pPr>
            <a:r>
              <a:rPr lang="zh-CN" altLang="en-US" sz="1800" b="1">
                <a:latin typeface="Arial" panose="020B0604020202020204" pitchFamily="34" charset="0"/>
              </a:rPr>
              <a:t>实施</a:t>
            </a:r>
            <a:endParaRPr lang="zh-CN" altLang="en-US" sz="1800" b="1">
              <a:latin typeface="Arial" panose="020B0604020202020204" pitchFamily="34" charset="0"/>
            </a:endParaRPr>
          </a:p>
        </p:txBody>
      </p:sp>
      <p:sp>
        <p:nvSpPr>
          <p:cNvPr id="4925" name="椭圆 4924"/>
          <p:cNvSpPr/>
          <p:nvPr/>
        </p:nvSpPr>
        <p:spPr>
          <a:xfrm>
            <a:off x="1828800" y="5257800"/>
            <a:ext cx="920750" cy="525463"/>
          </a:xfrm>
          <a:prstGeom prst="ellipse">
            <a:avLst/>
          </a:prstGeom>
          <a:gradFill rotWithShape="0">
            <a:gsLst>
              <a:gs pos="0">
                <a:srgbClr val="878787"/>
              </a:gs>
              <a:gs pos="100000">
                <a:srgbClr val="C0C0C0"/>
              </a:gs>
            </a:gsLst>
            <a:lin ang="2700000"/>
            <a:tileRect/>
          </a:gradFill>
          <a:ln w="38100">
            <a:noFill/>
          </a:ln>
        </p:spPr>
        <p:txBody>
          <a:bodyPr wrap="none" lIns="137160" tIns="68580" rIns="137160" bIns="68580" anchor="ctr" anchorCtr="0">
            <a:spAutoFit/>
          </a:bodyPr>
          <a:p>
            <a:pPr algn="ctr">
              <a:spcBef>
                <a:spcPct val="50000"/>
              </a:spcBef>
            </a:pPr>
            <a:r>
              <a:rPr lang="zh-CN" altLang="en-US" sz="1800" b="1">
                <a:latin typeface="Arial" panose="020B0604020202020204" pitchFamily="34" charset="0"/>
              </a:rPr>
              <a:t>成功</a:t>
            </a:r>
            <a:endParaRPr lang="zh-CN" altLang="en-US" sz="1800" b="1">
              <a:latin typeface="Arial" panose="020B0604020202020204" pitchFamily="34" charset="0"/>
            </a:endParaRPr>
          </a:p>
        </p:txBody>
      </p:sp>
      <p:sp>
        <p:nvSpPr>
          <p:cNvPr id="4926" name="椭圆 4925"/>
          <p:cNvSpPr/>
          <p:nvPr/>
        </p:nvSpPr>
        <p:spPr>
          <a:xfrm>
            <a:off x="1828800" y="6096000"/>
            <a:ext cx="927100" cy="525463"/>
          </a:xfrm>
          <a:prstGeom prst="ellipse">
            <a:avLst/>
          </a:prstGeom>
          <a:gradFill rotWithShape="0">
            <a:gsLst>
              <a:gs pos="0">
                <a:srgbClr val="878787"/>
              </a:gs>
              <a:gs pos="100000">
                <a:srgbClr val="C0C0C0"/>
              </a:gs>
            </a:gsLst>
            <a:lin ang="2700000"/>
            <a:tileRect/>
          </a:gradFill>
          <a:ln w="38100">
            <a:noFill/>
          </a:ln>
        </p:spPr>
        <p:txBody>
          <a:bodyPr wrap="none" lIns="137160" tIns="68580" rIns="137160" bIns="68580" anchor="ctr" anchorCtr="0">
            <a:spAutoFit/>
          </a:bodyPr>
          <a:p>
            <a:pPr algn="ctr">
              <a:spcBef>
                <a:spcPct val="50000"/>
              </a:spcBef>
            </a:pPr>
            <a:r>
              <a:rPr lang="zh-CN" altLang="en-US" sz="1800" b="1">
                <a:latin typeface="Arial" panose="020B0604020202020204" pitchFamily="34" charset="0"/>
              </a:rPr>
              <a:t>失败</a:t>
            </a:r>
            <a:endParaRPr lang="zh-CN" altLang="en-US" sz="1800" b="1">
              <a:latin typeface="Arial" panose="020B0604020202020204" pitchFamily="34" charset="0"/>
            </a:endParaRPr>
          </a:p>
        </p:txBody>
      </p:sp>
      <p:cxnSp>
        <p:nvCxnSpPr>
          <p:cNvPr id="4927" name="肘形连接符 4926"/>
          <p:cNvCxnSpPr/>
          <p:nvPr/>
        </p:nvCxnSpPr>
        <p:spPr>
          <a:xfrm>
            <a:off x="1408113" y="5937250"/>
            <a:ext cx="420687" cy="422275"/>
          </a:xfrm>
          <a:prstGeom prst="bentConnector3">
            <a:avLst>
              <a:gd name="adj1" fmla="val 49810"/>
            </a:avLst>
          </a:prstGeom>
          <a:ln w="19050" cap="flat" cmpd="sng">
            <a:solidFill>
              <a:srgbClr val="969696"/>
            </a:solidFill>
            <a:prstDash val="solid"/>
            <a:miter/>
            <a:headEnd type="none" w="med" len="med"/>
            <a:tailEnd type="none" w="med" len="med"/>
          </a:ln>
        </p:spPr>
      </p:cxnSp>
      <p:cxnSp>
        <p:nvCxnSpPr>
          <p:cNvPr id="4928" name="肘形连接符 4927"/>
          <p:cNvCxnSpPr/>
          <p:nvPr/>
        </p:nvCxnSpPr>
        <p:spPr>
          <a:xfrm flipV="1">
            <a:off x="1408113" y="5521325"/>
            <a:ext cx="420687" cy="415925"/>
          </a:xfrm>
          <a:prstGeom prst="bentConnector3">
            <a:avLst>
              <a:gd name="adj1" fmla="val 49810"/>
            </a:avLst>
          </a:prstGeom>
          <a:ln w="19050" cap="flat" cmpd="sng">
            <a:solidFill>
              <a:srgbClr val="969696"/>
            </a:solidFill>
            <a:prstDash val="solid"/>
            <a:miter/>
            <a:headEnd type="none" w="med" len="med"/>
            <a:tailEnd type="none" w="med" len="med"/>
          </a:ln>
        </p:spPr>
      </p:cxnSp>
      <p:sp>
        <p:nvSpPr>
          <p:cNvPr id="4929" name="矩形 4928"/>
          <p:cNvSpPr/>
          <p:nvPr/>
        </p:nvSpPr>
        <p:spPr>
          <a:xfrm>
            <a:off x="1752600" y="5668963"/>
            <a:ext cx="990600" cy="1189037"/>
          </a:xfrm>
          <a:prstGeom prst="rect">
            <a:avLst/>
          </a:prstGeom>
          <a:noFill/>
          <a:ln w="28575">
            <a:noFill/>
          </a:ln>
        </p:spPr>
        <p:txBody>
          <a:bodyPr>
            <a:spAutoFit/>
          </a:bodyPr>
          <a:p>
            <a:pPr algn="just"/>
            <a:r>
              <a:rPr lang="en-US" altLang="zh-CN" sz="7200">
                <a:solidFill>
                  <a:srgbClr val="F50707"/>
                </a:solidFill>
                <a:latin typeface="Times New Roman" panose="02020603050405020304" charset="0"/>
              </a:rPr>
              <a:t>×</a:t>
            </a:r>
            <a:endParaRPr lang="en-US" altLang="zh-CN" sz="7200">
              <a:solidFill>
                <a:srgbClr val="F50707"/>
              </a:solidFill>
              <a:latin typeface="Times New Roman" panose="02020603050405020304" charset="0"/>
            </a:endParaRPr>
          </a:p>
        </p:txBody>
      </p:sp>
      <p:cxnSp>
        <p:nvCxnSpPr>
          <p:cNvPr id="4930" name="直接连接符 4929"/>
          <p:cNvCxnSpPr/>
          <p:nvPr/>
        </p:nvCxnSpPr>
        <p:spPr>
          <a:xfrm flipV="1">
            <a:off x="2286000" y="5791200"/>
            <a:ext cx="0" cy="304800"/>
          </a:xfrm>
          <a:prstGeom prst="line">
            <a:avLst/>
          </a:prstGeom>
          <a:ln w="38100" cap="flat" cmpd="sng">
            <a:solidFill>
              <a:srgbClr val="868686"/>
            </a:solidFill>
            <a:prstDash val="sysDot"/>
            <a:headEnd type="none" w="med" len="med"/>
            <a:tailEnd type="triangle" w="med" len="med"/>
          </a:ln>
        </p:spPr>
      </p:cxnSp>
      <p:sp>
        <p:nvSpPr>
          <p:cNvPr id="4931" name="矩形 4930"/>
          <p:cNvSpPr/>
          <p:nvPr/>
        </p:nvSpPr>
        <p:spPr>
          <a:xfrm>
            <a:off x="2743200" y="5562600"/>
            <a:ext cx="1219200" cy="1143000"/>
          </a:xfrm>
          <a:prstGeom prst="rect">
            <a:avLst/>
          </a:prstGeom>
          <a:noFill/>
          <a:ln w="38100">
            <a:noFill/>
          </a:ln>
        </p:spPr>
        <p:txBody>
          <a:bodyPr lIns="137160" tIns="68580" rIns="137160" bIns="68580">
            <a:spAutoFit/>
          </a:bodyPr>
          <a:p>
            <a:pPr>
              <a:spcBef>
                <a:spcPct val="50000"/>
              </a:spcBef>
            </a:pPr>
            <a:r>
              <a:rPr lang="en-US" altLang="zh-CN" sz="1200" b="1">
                <a:latin typeface="Arial" panose="020B0604020202020204" pitchFamily="34" charset="0"/>
                <a:ea typeface="黑体" panose="02010609060101010101" charset="-122"/>
              </a:rPr>
              <a:t>     P</a:t>
            </a:r>
            <a:endParaRPr lang="en-US" altLang="zh-CN" sz="1200" b="1">
              <a:latin typeface="Arial" panose="020B0604020202020204" pitchFamily="34" charset="0"/>
              <a:ea typeface="黑体" panose="02010609060101010101" charset="-122"/>
            </a:endParaRPr>
          </a:p>
          <a:p>
            <a:pPr>
              <a:spcBef>
                <a:spcPct val="50000"/>
              </a:spcBef>
            </a:pPr>
            <a:r>
              <a:rPr lang="en-US" altLang="zh-CN" sz="1200" b="1">
                <a:latin typeface="Arial" panose="020B0604020202020204" pitchFamily="34" charset="0"/>
                <a:ea typeface="黑体" panose="02010609060101010101" charset="-122"/>
              </a:rPr>
              <a:t>A         D</a:t>
            </a:r>
            <a:endParaRPr lang="en-US" altLang="zh-CN" sz="1200" b="1">
              <a:latin typeface="Arial" panose="020B0604020202020204" pitchFamily="34" charset="0"/>
              <a:ea typeface="黑体" panose="02010609060101010101" charset="-122"/>
            </a:endParaRPr>
          </a:p>
          <a:p>
            <a:pPr>
              <a:spcBef>
                <a:spcPct val="50000"/>
              </a:spcBef>
            </a:pPr>
            <a:r>
              <a:rPr lang="en-US" altLang="zh-CN" sz="1200" b="1">
                <a:latin typeface="Arial" panose="020B0604020202020204" pitchFamily="34" charset="0"/>
                <a:ea typeface="黑体" panose="02010609060101010101" charset="-122"/>
              </a:rPr>
              <a:t>     C</a:t>
            </a:r>
            <a:endParaRPr lang="en-US" altLang="zh-CN" sz="1200" b="1">
              <a:latin typeface="Arial" panose="020B0604020202020204" pitchFamily="34" charset="0"/>
              <a:ea typeface="黑体" panose="02010609060101010101" charset="-122"/>
            </a:endParaRPr>
          </a:p>
          <a:p>
            <a:pPr>
              <a:spcBef>
                <a:spcPct val="50000"/>
              </a:spcBef>
            </a:pPr>
            <a:endParaRPr lang="en-US" altLang="zh-CN" sz="1200" b="1">
              <a:latin typeface="Arial" panose="020B0604020202020204" pitchFamily="34" charset="0"/>
              <a:ea typeface="黑体" panose="02010609060101010101" charset="-122"/>
            </a:endParaRPr>
          </a:p>
        </p:txBody>
      </p:sp>
      <p:sp>
        <p:nvSpPr>
          <p:cNvPr id="4932" name="矩形 4931"/>
          <p:cNvSpPr/>
          <p:nvPr/>
        </p:nvSpPr>
        <p:spPr>
          <a:xfrm rot="3540000">
            <a:off x="3190875" y="5648325"/>
            <a:ext cx="252413" cy="233363"/>
          </a:xfrm>
          <a:solidFill>
            <a:srgbClr val="5F5F5F"/>
          </a:solidFill>
          <a:ln w="9525" cap="flat" cmpd="sng">
            <a:solidFill>
              <a:srgbClr val="868686"/>
            </a:solidFill>
            <a:prstDash val="solid"/>
            <a:headEnd type="none" w="med" len="med"/>
            <a:tailEnd type="none" w="med" len="med"/>
          </a:ln>
        </p:spPr>
        <p:txBody>
          <a:bodyPr/>
          <a:p>
            <a:endParaRPr lang="zh-CN" altLang="en-US"/>
          </a:p>
        </p:txBody>
      </p:sp>
      <p:sp>
        <p:nvSpPr>
          <p:cNvPr id="4933" name="矩形 4932"/>
          <p:cNvSpPr/>
          <p:nvPr/>
        </p:nvSpPr>
        <p:spPr>
          <a:xfrm rot="19260000">
            <a:off x="2819400" y="5715000"/>
            <a:ext cx="252413" cy="233363"/>
          </a:xfrm>
          <a:solidFill>
            <a:srgbClr val="5F5F5F"/>
          </a:solidFill>
          <a:ln w="9525" cap="flat" cmpd="sng">
            <a:solidFill>
              <a:srgbClr val="868686"/>
            </a:solidFill>
            <a:prstDash val="solid"/>
            <a:headEnd type="none" w="med" len="med"/>
            <a:tailEnd type="none" w="med" len="med"/>
          </a:ln>
        </p:spPr>
        <p:txBody>
          <a:bodyPr/>
          <a:p>
            <a:endParaRPr lang="zh-CN" altLang="en-US"/>
          </a:p>
        </p:txBody>
      </p:sp>
      <p:sp>
        <p:nvSpPr>
          <p:cNvPr id="4934" name="矩形 4933"/>
          <p:cNvSpPr/>
          <p:nvPr/>
        </p:nvSpPr>
        <p:spPr>
          <a:xfrm rot="14340000">
            <a:off x="2886075" y="6105525"/>
            <a:ext cx="252413" cy="233363"/>
          </a:xfrm>
          <a:solidFill>
            <a:srgbClr val="5F5F5F"/>
          </a:solidFill>
          <a:ln w="9525" cap="flat" cmpd="sng">
            <a:solidFill>
              <a:srgbClr val="868686"/>
            </a:solidFill>
            <a:prstDash val="solid"/>
            <a:headEnd type="none" w="med" len="med"/>
            <a:tailEnd type="none" w="med" len="med"/>
          </a:ln>
        </p:spPr>
        <p:txBody>
          <a:bodyPr/>
          <a:p>
            <a:endParaRPr lang="zh-CN" altLang="en-US"/>
          </a:p>
        </p:txBody>
      </p:sp>
      <p:sp>
        <p:nvSpPr>
          <p:cNvPr id="4935" name="矩形 4934"/>
          <p:cNvSpPr/>
          <p:nvPr/>
        </p:nvSpPr>
        <p:spPr>
          <a:xfrm rot="7500000">
            <a:off x="3187700" y="6107113"/>
            <a:ext cx="252413" cy="228600"/>
          </a:xfrm>
          <a:solidFill>
            <a:srgbClr val="5F5F5F"/>
          </a:solidFill>
          <a:ln w="9525" cap="flat" cmpd="sng">
            <a:solidFill>
              <a:srgbClr val="868686"/>
            </a:solidFill>
            <a:prstDash val="solid"/>
            <a:headEnd type="none" w="med" len="med"/>
            <a:tailEnd type="none" w="med" len="med"/>
          </a:ln>
        </p:spPr>
        <p:txBody>
          <a:bodyPr/>
          <a:p>
            <a:endParaRPr lang="zh-CN" altLang="en-US"/>
          </a:p>
        </p:txBody>
      </p:sp>
      <p:sp>
        <p:nvSpPr>
          <p:cNvPr id="4936" name="矩形 4935"/>
          <p:cNvSpPr/>
          <p:nvPr/>
        </p:nvSpPr>
        <p:spPr>
          <a:xfrm>
            <a:off x="3505200" y="5791200"/>
            <a:ext cx="2514600" cy="319088"/>
          </a:xfrm>
          <a:prstGeom prst="rect">
            <a:avLst/>
          </a:prstGeom>
          <a:noFill/>
          <a:ln w="38100">
            <a:noFill/>
          </a:ln>
        </p:spPr>
        <p:txBody>
          <a:bodyPr lIns="137160" tIns="68580" rIns="137160" bIns="68580">
            <a:spAutoFit/>
          </a:bodyPr>
          <a:p>
            <a:pPr>
              <a:spcBef>
                <a:spcPct val="50000"/>
              </a:spcBef>
            </a:pPr>
            <a:r>
              <a:rPr lang="zh-CN" altLang="en-US" sz="1200">
                <a:latin typeface="宋体" panose="02010600030101010101" pitchFamily="2" charset="-122"/>
              </a:rPr>
              <a:t>重复</a:t>
            </a:r>
            <a:r>
              <a:rPr lang="en-US" altLang="zh-CN" sz="1200">
                <a:latin typeface="宋体" panose="02010600030101010101" pitchFamily="2" charset="-122"/>
              </a:rPr>
              <a:t>PDCA</a:t>
            </a:r>
            <a:r>
              <a:rPr lang="zh-CN" altLang="en-US" sz="1200">
                <a:latin typeface="宋体" panose="02010600030101010101" pitchFamily="2" charset="-122"/>
              </a:rPr>
              <a:t>循环</a:t>
            </a:r>
            <a:endParaRPr lang="zh-CN" altLang="en-US" sz="1200">
              <a:latin typeface="宋体" panose="02010600030101010101" pitchFamily="2" charset="-122"/>
            </a:endParaRPr>
          </a:p>
        </p:txBody>
      </p:sp>
      <p:sp>
        <p:nvSpPr>
          <p:cNvPr id="4937" name="右箭头 4936"/>
          <p:cNvSpPr/>
          <p:nvPr/>
        </p:nvSpPr>
        <p:spPr>
          <a:xfrm>
            <a:off x="2819400" y="5334000"/>
            <a:ext cx="304800" cy="152400"/>
          </a:xfrm>
          <a:prstGeom prst="rightArrow">
            <a:avLst>
              <a:gd name="adj1" fmla="val 50000"/>
              <a:gd name="adj2" fmla="val 49768"/>
            </a:avLst>
          </a:prstGeom>
          <a:solidFill>
            <a:srgbClr val="5F5F5F"/>
          </a:solidFill>
          <a:ln w="38100" cap="flat" cmpd="dbl">
            <a:solidFill>
              <a:srgbClr val="868686"/>
            </a:solidFill>
            <a:prstDash val="solid"/>
            <a:miter/>
            <a:headEnd type="none" w="med" len="med"/>
            <a:tailEnd type="none" w="med" len="med"/>
          </a:ln>
        </p:spPr>
        <p:txBody>
          <a:bodyPr/>
          <a:p>
            <a:endParaRPr lang="zh-CN" altLang="en-US"/>
          </a:p>
        </p:txBody>
      </p:sp>
      <p:sp>
        <p:nvSpPr>
          <p:cNvPr id="4938" name="矩形 4937"/>
          <p:cNvSpPr/>
          <p:nvPr/>
        </p:nvSpPr>
        <p:spPr>
          <a:xfrm>
            <a:off x="3138488" y="5181600"/>
            <a:ext cx="887412" cy="381000"/>
          </a:xfrm>
          <a:prstGeom prst="rect">
            <a:avLst/>
          </a:prstGeom>
          <a:gradFill rotWithShape="0">
            <a:gsLst>
              <a:gs pos="0">
                <a:srgbClr val="686868">
                  <a:alpha val="100000"/>
                </a:srgbClr>
              </a:gs>
              <a:gs pos="50000">
                <a:srgbClr val="DDDDDD">
                  <a:alpha val="100000"/>
                </a:srgbClr>
              </a:gs>
              <a:gs pos="100000">
                <a:srgbClr val="686868"/>
              </a:gs>
            </a:gsLst>
            <a:lin ang="5400000"/>
            <a:tileRect/>
          </a:gradFill>
          <a:ln w="38100">
            <a:noFill/>
          </a:ln>
        </p:spPr>
        <p:txBody>
          <a:bodyPr wrap="none" lIns="137160" tIns="68580" rIns="137160" bIns="68580" anchor="ctr" anchorCtr="0">
            <a:spAutoFit/>
          </a:bodyPr>
          <a:p>
            <a:pPr algn="ctr">
              <a:spcBef>
                <a:spcPct val="50000"/>
              </a:spcBef>
            </a:pPr>
            <a:r>
              <a:rPr lang="zh-CN" altLang="en-US" sz="1600" b="1">
                <a:latin typeface="Arial" panose="020B0604020202020204" pitchFamily="34" charset="0"/>
              </a:rPr>
              <a:t>标准化</a:t>
            </a:r>
            <a:endParaRPr lang="zh-CN" altLang="en-US" sz="1600" b="1">
              <a:latin typeface="Arial" panose="020B0604020202020204" pitchFamily="34" charset="0"/>
            </a:endParaRPr>
          </a:p>
        </p:txBody>
      </p:sp>
      <p:sp>
        <p:nvSpPr>
          <p:cNvPr id="4939" name="圆角矩形 4938"/>
          <p:cNvSpPr/>
          <p:nvPr/>
        </p:nvSpPr>
        <p:spPr>
          <a:xfrm>
            <a:off x="4114800" y="2667000"/>
            <a:ext cx="4648200" cy="990600"/>
          </a:xfrm>
          <a:prstGeom prst="roundRect">
            <a:avLst>
              <a:gd name="adj" fmla="val 16667"/>
            </a:avLst>
          </a:prstGeom>
          <a:noFill/>
          <a:ln w="19050" cap="flat" cmpd="sng">
            <a:solidFill>
              <a:srgbClr val="969696"/>
            </a:solidFill>
            <a:prstDash val="solid"/>
            <a:headEnd type="none" w="med" len="med"/>
            <a:tailEnd type="none" w="med" len="med"/>
          </a:ln>
        </p:spPr>
        <p:txBody>
          <a:bodyPr/>
          <a:p>
            <a:endParaRPr lang="zh-CN" altLang="en-US"/>
          </a:p>
        </p:txBody>
      </p:sp>
      <p:sp>
        <p:nvSpPr>
          <p:cNvPr id="4940" name="矩形 4939"/>
          <p:cNvSpPr/>
          <p:nvPr/>
        </p:nvSpPr>
        <p:spPr>
          <a:xfrm>
            <a:off x="5562600" y="2667000"/>
            <a:ext cx="2438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新的“理想状态”</a:t>
            </a:r>
            <a:endParaRPr lang="zh-CN" altLang="en-US" sz="1600" b="1">
              <a:latin typeface="Arial" panose="020B0604020202020204" pitchFamily="34" charset="0"/>
              <a:ea typeface="黑体" panose="02010609060101010101" charset="-122"/>
            </a:endParaRPr>
          </a:p>
        </p:txBody>
      </p:sp>
      <p:grpSp>
        <p:nvGrpSpPr>
          <p:cNvPr id="4941" name="组合 4940"/>
          <p:cNvGrpSpPr/>
          <p:nvPr/>
        </p:nvGrpSpPr>
        <p:grpSpPr>
          <a:xfrm>
            <a:off x="6477000" y="3124200"/>
            <a:ext cx="1981200" cy="1025525"/>
            <a:chOff x="4080" y="1968"/>
            <a:chExt cx="1248" cy="646"/>
          </a:xfrm>
        </p:grpSpPr>
        <p:sp>
          <p:nvSpPr>
            <p:cNvPr id="4942" name="椭圆 4941"/>
            <p:cNvSpPr/>
            <p:nvPr/>
          </p:nvSpPr>
          <p:spPr>
            <a:xfrm>
              <a:off x="4080" y="1968"/>
              <a:ext cx="1248" cy="276"/>
            </a:xfrm>
            <a:prstGeom prst="ellipse">
              <a:avLst/>
            </a:prstGeom>
            <a:gradFill rotWithShape="0">
              <a:gsLst>
                <a:gs pos="0">
                  <a:srgbClr val="DDDDDD"/>
                </a:gs>
                <a:gs pos="100000">
                  <a:srgbClr val="A3A3A3"/>
                </a:gs>
              </a:gsLst>
              <a:path path="shape">
                <a:fillToRect l="50000" t="50000" r="50000" b="50000"/>
              </a:path>
              <a:tileRect/>
            </a:gradFill>
            <a:ln w="38100">
              <a:noFill/>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对公司而言</a:t>
              </a:r>
              <a:endParaRPr lang="zh-CN" altLang="en-US" sz="1400" b="1">
                <a:latin typeface="Arial" panose="020B0604020202020204" pitchFamily="34" charset="0"/>
              </a:endParaRPr>
            </a:p>
          </p:txBody>
        </p:sp>
        <p:sp>
          <p:nvSpPr>
            <p:cNvPr id="4943" name="下弧形箭头 4942"/>
            <p:cNvSpPr/>
            <p:nvPr/>
          </p:nvSpPr>
          <p:spPr>
            <a:xfrm rot="18660000">
              <a:off x="4621" y="2387"/>
              <a:ext cx="310" cy="144"/>
            </a:xfrm>
            <a:prstGeom prst="curvedUpArrow">
              <a:avLst>
                <a:gd name="adj1" fmla="val 32201"/>
                <a:gd name="adj2" fmla="val 75795"/>
                <a:gd name="adj3" fmla="val 33333"/>
              </a:avLst>
            </a:prstGeom>
            <a:noFill/>
            <a:ln w="19050" cap="flat" cmpd="sng">
              <a:solidFill>
                <a:srgbClr val="868686"/>
              </a:solidFill>
              <a:prstDash val="solid"/>
              <a:miter/>
              <a:headEnd type="none" w="med" len="med"/>
              <a:tailEnd type="none" w="med" len="med"/>
            </a:ln>
          </p:spPr>
          <p:txBody>
            <a:bodyPr/>
            <a:p>
              <a:endParaRPr lang="zh-CN" altLang="en-US"/>
            </a:p>
          </p:txBody>
        </p:sp>
      </p:grpSp>
      <p:grpSp>
        <p:nvGrpSpPr>
          <p:cNvPr id="4944" name="组合 4943"/>
          <p:cNvGrpSpPr/>
          <p:nvPr/>
        </p:nvGrpSpPr>
        <p:grpSpPr>
          <a:xfrm>
            <a:off x="3581400" y="4495800"/>
            <a:ext cx="1192213" cy="873125"/>
            <a:chOff x="2256" y="2832"/>
            <a:chExt cx="751" cy="550"/>
          </a:xfrm>
        </p:grpSpPr>
        <p:sp>
          <p:nvSpPr>
            <p:cNvPr id="4945" name="矩形 4944"/>
            <p:cNvSpPr/>
            <p:nvPr/>
          </p:nvSpPr>
          <p:spPr>
            <a:xfrm>
              <a:off x="2448" y="2832"/>
              <a:ext cx="559" cy="240"/>
            </a:xfrm>
            <a:prstGeom prst="rect">
              <a:avLst/>
            </a:prstGeom>
            <a:gradFill rotWithShape="0">
              <a:gsLst>
                <a:gs pos="0">
                  <a:srgbClr val="686868">
                    <a:alpha val="100000"/>
                  </a:srgbClr>
                </a:gs>
                <a:gs pos="50000">
                  <a:srgbClr val="DDDDDD">
                    <a:alpha val="100000"/>
                  </a:srgbClr>
                </a:gs>
                <a:gs pos="100000">
                  <a:srgbClr val="686868"/>
                </a:gs>
              </a:gsLst>
              <a:lin ang="5400000"/>
              <a:tileRect/>
            </a:gradFill>
            <a:ln w="38100">
              <a:noFill/>
            </a:ln>
          </p:spPr>
          <p:txBody>
            <a:bodyPr wrap="none" lIns="137160" tIns="68580" rIns="137160" bIns="68580" anchor="ctr" anchorCtr="0">
              <a:spAutoFit/>
            </a:bodyPr>
            <a:p>
              <a:pPr algn="ctr">
                <a:spcBef>
                  <a:spcPct val="50000"/>
                </a:spcBef>
              </a:pPr>
              <a:r>
                <a:rPr lang="zh-CN" altLang="en-US" sz="1600" b="1">
                  <a:latin typeface="Arial" panose="020B0604020202020204" pitchFamily="34" charset="0"/>
                </a:rPr>
                <a:t>标准化</a:t>
              </a:r>
              <a:endParaRPr lang="zh-CN" altLang="en-US" sz="1600" b="1">
                <a:latin typeface="Arial" panose="020B0604020202020204" pitchFamily="34" charset="0"/>
              </a:endParaRPr>
            </a:p>
          </p:txBody>
        </p:sp>
        <p:sp>
          <p:nvSpPr>
            <p:cNvPr id="4946" name="下弧形箭头 4945"/>
            <p:cNvSpPr/>
            <p:nvPr/>
          </p:nvSpPr>
          <p:spPr>
            <a:xfrm rot="18660000">
              <a:off x="2557" y="3155"/>
              <a:ext cx="310" cy="144"/>
            </a:xfrm>
            <a:prstGeom prst="curvedUpArrow">
              <a:avLst>
                <a:gd name="adj1" fmla="val 32201"/>
                <a:gd name="adj2" fmla="val 75795"/>
                <a:gd name="adj3" fmla="val 33333"/>
              </a:avLst>
            </a:prstGeom>
            <a:noFill/>
            <a:ln w="19050" cap="flat" cmpd="sng">
              <a:solidFill>
                <a:srgbClr val="868686"/>
              </a:solidFill>
              <a:prstDash val="solid"/>
              <a:miter/>
              <a:headEnd type="none" w="med" len="med"/>
              <a:tailEnd type="none" w="med" len="med"/>
            </a:ln>
          </p:spPr>
          <p:txBody>
            <a:bodyPr/>
            <a:p>
              <a:endParaRPr lang="zh-CN" altLang="en-US"/>
            </a:p>
          </p:txBody>
        </p:sp>
        <p:sp>
          <p:nvSpPr>
            <p:cNvPr id="4947" name="矩形 4946"/>
            <p:cNvSpPr/>
            <p:nvPr/>
          </p:nvSpPr>
          <p:spPr>
            <a:xfrm>
              <a:off x="2256" y="3072"/>
              <a:ext cx="528" cy="22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改善</a:t>
              </a:r>
              <a:endParaRPr lang="zh-CN" altLang="en-US" sz="1400">
                <a:latin typeface="Arial" panose="020B0604020202020204" pitchFamily="34" charset="0"/>
              </a:endParaRPr>
            </a:p>
          </p:txBody>
        </p:sp>
      </p:grpSp>
      <p:grpSp>
        <p:nvGrpSpPr>
          <p:cNvPr id="4948" name="组合 4947"/>
          <p:cNvGrpSpPr/>
          <p:nvPr/>
        </p:nvGrpSpPr>
        <p:grpSpPr>
          <a:xfrm>
            <a:off x="4343400" y="3886200"/>
            <a:ext cx="1116013" cy="873125"/>
            <a:chOff x="2736" y="2448"/>
            <a:chExt cx="703" cy="550"/>
          </a:xfrm>
        </p:grpSpPr>
        <p:sp>
          <p:nvSpPr>
            <p:cNvPr id="4949" name="矩形 4948"/>
            <p:cNvSpPr/>
            <p:nvPr/>
          </p:nvSpPr>
          <p:spPr>
            <a:xfrm>
              <a:off x="2880" y="2448"/>
              <a:ext cx="559" cy="240"/>
            </a:xfrm>
            <a:prstGeom prst="rect">
              <a:avLst/>
            </a:prstGeom>
            <a:gradFill rotWithShape="0">
              <a:gsLst>
                <a:gs pos="0">
                  <a:srgbClr val="686868">
                    <a:alpha val="100000"/>
                  </a:srgbClr>
                </a:gs>
                <a:gs pos="50000">
                  <a:srgbClr val="DDDDDD">
                    <a:alpha val="100000"/>
                  </a:srgbClr>
                </a:gs>
                <a:gs pos="100000">
                  <a:srgbClr val="686868"/>
                </a:gs>
              </a:gsLst>
              <a:lin ang="5400000"/>
              <a:tileRect/>
            </a:gradFill>
            <a:ln w="38100">
              <a:noFill/>
            </a:ln>
          </p:spPr>
          <p:txBody>
            <a:bodyPr wrap="none" lIns="137160" tIns="68580" rIns="137160" bIns="68580" anchor="ctr" anchorCtr="0">
              <a:spAutoFit/>
            </a:bodyPr>
            <a:p>
              <a:pPr algn="ctr">
                <a:spcBef>
                  <a:spcPct val="50000"/>
                </a:spcBef>
              </a:pPr>
              <a:r>
                <a:rPr lang="zh-CN" altLang="en-US" sz="1600" b="1">
                  <a:latin typeface="Arial" panose="020B0604020202020204" pitchFamily="34" charset="0"/>
                </a:rPr>
                <a:t>标准化</a:t>
              </a:r>
              <a:endParaRPr lang="zh-CN" altLang="en-US" sz="1600" b="1">
                <a:latin typeface="Arial" panose="020B0604020202020204" pitchFamily="34" charset="0"/>
              </a:endParaRPr>
            </a:p>
          </p:txBody>
        </p:sp>
        <p:sp>
          <p:nvSpPr>
            <p:cNvPr id="4950" name="下弧形箭头 4949"/>
            <p:cNvSpPr/>
            <p:nvPr/>
          </p:nvSpPr>
          <p:spPr>
            <a:xfrm rot="18660000">
              <a:off x="3037" y="2771"/>
              <a:ext cx="310" cy="144"/>
            </a:xfrm>
            <a:prstGeom prst="curvedUpArrow">
              <a:avLst>
                <a:gd name="adj1" fmla="val 32201"/>
                <a:gd name="adj2" fmla="val 75795"/>
                <a:gd name="adj3" fmla="val 33333"/>
              </a:avLst>
            </a:prstGeom>
            <a:noFill/>
            <a:ln w="19050" cap="flat" cmpd="sng">
              <a:solidFill>
                <a:srgbClr val="868686"/>
              </a:solidFill>
              <a:prstDash val="solid"/>
              <a:miter/>
              <a:headEnd type="none" w="med" len="med"/>
              <a:tailEnd type="none" w="med" len="med"/>
            </a:ln>
          </p:spPr>
          <p:txBody>
            <a:bodyPr/>
            <a:p>
              <a:endParaRPr lang="zh-CN" altLang="en-US"/>
            </a:p>
          </p:txBody>
        </p:sp>
        <p:sp>
          <p:nvSpPr>
            <p:cNvPr id="4951" name="矩形 4950"/>
            <p:cNvSpPr/>
            <p:nvPr/>
          </p:nvSpPr>
          <p:spPr>
            <a:xfrm>
              <a:off x="2736" y="2640"/>
              <a:ext cx="528" cy="22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改善</a:t>
              </a:r>
              <a:endParaRPr lang="zh-CN" altLang="en-US" sz="1400">
                <a:latin typeface="Arial" panose="020B0604020202020204" pitchFamily="34" charset="0"/>
              </a:endParaRPr>
            </a:p>
          </p:txBody>
        </p:sp>
      </p:grpSp>
      <p:grpSp>
        <p:nvGrpSpPr>
          <p:cNvPr id="4952" name="组合 4951"/>
          <p:cNvGrpSpPr/>
          <p:nvPr/>
        </p:nvGrpSpPr>
        <p:grpSpPr>
          <a:xfrm>
            <a:off x="4343400" y="3124200"/>
            <a:ext cx="2035175" cy="873125"/>
            <a:chOff x="2736" y="1968"/>
            <a:chExt cx="1282" cy="550"/>
          </a:xfrm>
        </p:grpSpPr>
        <p:sp>
          <p:nvSpPr>
            <p:cNvPr id="4953" name="椭圆 4952"/>
            <p:cNvSpPr/>
            <p:nvPr/>
          </p:nvSpPr>
          <p:spPr>
            <a:xfrm>
              <a:off x="2736" y="1968"/>
              <a:ext cx="1282" cy="276"/>
            </a:xfrm>
            <a:prstGeom prst="ellipse">
              <a:avLst/>
            </a:prstGeom>
            <a:gradFill rotWithShape="0">
              <a:gsLst>
                <a:gs pos="0">
                  <a:srgbClr val="DDDDDD"/>
                </a:gs>
                <a:gs pos="100000">
                  <a:srgbClr val="A3A3A3"/>
                </a:gs>
              </a:gsLst>
              <a:path path="shape">
                <a:fillToRect l="50000" t="50000" r="50000" b="50000"/>
              </a:path>
              <a:tileRect/>
            </a:gradFill>
            <a:ln w="38100">
              <a:noFill/>
            </a:ln>
          </p:spPr>
          <p:txBody>
            <a:bodyPr wrap="none" lIns="137160" tIns="68580" rIns="137160" bIns="68580" anchor="ctr" anchorCtr="0">
              <a:spAutoFit/>
            </a:bodyPr>
            <a:p>
              <a:pPr algn="ctr">
                <a:spcBef>
                  <a:spcPct val="50000"/>
                </a:spcBef>
              </a:pPr>
              <a:r>
                <a:rPr lang="zh-CN" altLang="en-US" sz="1400" b="1">
                  <a:latin typeface="Arial" panose="020B0604020202020204" pitchFamily="34" charset="0"/>
                </a:rPr>
                <a:t>就本职工作而言</a:t>
              </a:r>
              <a:endParaRPr lang="zh-CN" altLang="en-US" sz="1400" b="1">
                <a:latin typeface="Arial" panose="020B0604020202020204" pitchFamily="34" charset="0"/>
              </a:endParaRPr>
            </a:p>
          </p:txBody>
        </p:sp>
        <p:sp>
          <p:nvSpPr>
            <p:cNvPr id="4954" name="下弧形箭头 4953"/>
            <p:cNvSpPr/>
            <p:nvPr/>
          </p:nvSpPr>
          <p:spPr>
            <a:xfrm rot="18660000">
              <a:off x="3421" y="2291"/>
              <a:ext cx="310" cy="144"/>
            </a:xfrm>
            <a:prstGeom prst="curvedUpArrow">
              <a:avLst>
                <a:gd name="adj1" fmla="val 32201"/>
                <a:gd name="adj2" fmla="val 75795"/>
                <a:gd name="adj3" fmla="val 33333"/>
              </a:avLst>
            </a:prstGeom>
            <a:noFill/>
            <a:ln w="19050" cap="flat" cmpd="sng">
              <a:solidFill>
                <a:srgbClr val="868686"/>
              </a:solidFill>
              <a:prstDash val="solid"/>
              <a:miter/>
              <a:headEnd type="none" w="med" len="med"/>
              <a:tailEnd type="none" w="med" len="med"/>
            </a:ln>
          </p:spPr>
          <p:txBody>
            <a:bodyPr/>
            <a:p>
              <a:endParaRPr lang="zh-CN" altLang="en-US"/>
            </a:p>
          </p:txBody>
        </p:sp>
        <p:sp>
          <p:nvSpPr>
            <p:cNvPr id="4955" name="矩形 4954"/>
            <p:cNvSpPr/>
            <p:nvPr/>
          </p:nvSpPr>
          <p:spPr>
            <a:xfrm>
              <a:off x="3120" y="2256"/>
              <a:ext cx="528" cy="22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改善</a:t>
              </a:r>
              <a:endParaRPr lang="zh-CN" altLang="en-US" sz="1400">
                <a:latin typeface="Arial" panose="020B0604020202020204" pitchFamily="34" charset="0"/>
              </a:endParaRPr>
            </a:p>
          </p:txBody>
        </p:sp>
      </p:grpSp>
      <p:grpSp>
        <p:nvGrpSpPr>
          <p:cNvPr id="4956" name="组合 4955"/>
          <p:cNvGrpSpPr/>
          <p:nvPr/>
        </p:nvGrpSpPr>
        <p:grpSpPr>
          <a:xfrm>
            <a:off x="5029200" y="4572000"/>
            <a:ext cx="1752600" cy="501650"/>
            <a:chOff x="3168" y="2880"/>
            <a:chExt cx="1104" cy="316"/>
          </a:xfrm>
        </p:grpSpPr>
        <p:cxnSp>
          <p:nvCxnSpPr>
            <p:cNvPr id="4957" name="直接连接符 4956"/>
            <p:cNvCxnSpPr/>
            <p:nvPr/>
          </p:nvCxnSpPr>
          <p:spPr>
            <a:xfrm>
              <a:off x="3168" y="2976"/>
              <a:ext cx="960" cy="0"/>
            </a:xfrm>
            <a:prstGeom prst="line">
              <a:avLst/>
            </a:prstGeom>
            <a:ln w="57150" cap="flat" cmpd="sng">
              <a:solidFill>
                <a:srgbClr val="969696"/>
              </a:solidFill>
              <a:prstDash val="sysDot"/>
              <a:headEnd type="none" w="med" len="med"/>
              <a:tailEnd type="none" w="med" len="med"/>
            </a:ln>
          </p:spPr>
        </p:cxnSp>
        <p:sp>
          <p:nvSpPr>
            <p:cNvPr id="4958" name="椭圆 4957"/>
            <p:cNvSpPr/>
            <p:nvPr/>
          </p:nvSpPr>
          <p:spPr>
            <a:xfrm>
              <a:off x="4128" y="2880"/>
              <a:ext cx="144" cy="144"/>
            </a:xfrm>
            <a:prstGeom prst="ellipse">
              <a:avLst/>
            </a:prstGeom>
            <a:solidFill>
              <a:srgbClr val="B2B2B2"/>
            </a:solidFill>
            <a:ln w="38100">
              <a:noFill/>
            </a:ln>
          </p:spPr>
          <p:txBody>
            <a:bodyPr/>
            <a:p>
              <a:endParaRPr lang="zh-CN" altLang="en-US"/>
            </a:p>
          </p:txBody>
        </p:sp>
        <p:sp>
          <p:nvSpPr>
            <p:cNvPr id="4959" name="矩形 4958"/>
            <p:cNvSpPr/>
            <p:nvPr/>
          </p:nvSpPr>
          <p:spPr>
            <a:xfrm>
              <a:off x="3456" y="2976"/>
              <a:ext cx="528" cy="22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推广</a:t>
              </a:r>
              <a:endParaRPr lang="zh-CN" altLang="en-US" sz="1400">
                <a:latin typeface="Arial" panose="020B0604020202020204" pitchFamily="34" charset="0"/>
              </a:endParaRPr>
            </a:p>
          </p:txBody>
        </p:sp>
      </p:grpSp>
      <p:grpSp>
        <p:nvGrpSpPr>
          <p:cNvPr id="4960" name="组合 4959"/>
          <p:cNvGrpSpPr/>
          <p:nvPr/>
        </p:nvGrpSpPr>
        <p:grpSpPr>
          <a:xfrm>
            <a:off x="5486400" y="3962400"/>
            <a:ext cx="1752600" cy="796925"/>
            <a:chOff x="3456" y="2496"/>
            <a:chExt cx="1104" cy="502"/>
          </a:xfrm>
        </p:grpSpPr>
        <p:sp>
          <p:nvSpPr>
            <p:cNvPr id="4961" name="下弧形箭头 4960"/>
            <p:cNvSpPr/>
            <p:nvPr/>
          </p:nvSpPr>
          <p:spPr>
            <a:xfrm rot="18660000">
              <a:off x="4333" y="2771"/>
              <a:ext cx="310" cy="144"/>
            </a:xfrm>
            <a:prstGeom prst="curvedUpArrow">
              <a:avLst>
                <a:gd name="adj1" fmla="val 32201"/>
                <a:gd name="adj2" fmla="val 75795"/>
                <a:gd name="adj3" fmla="val 33333"/>
              </a:avLst>
            </a:prstGeom>
            <a:noFill/>
            <a:ln w="19050" cap="flat" cmpd="sng">
              <a:solidFill>
                <a:srgbClr val="868686"/>
              </a:solidFill>
              <a:prstDash val="solid"/>
              <a:miter/>
              <a:headEnd type="none" w="med" len="med"/>
              <a:tailEnd type="none" w="med" len="med"/>
            </a:ln>
          </p:spPr>
          <p:txBody>
            <a:bodyPr/>
            <a:p>
              <a:endParaRPr lang="zh-CN" altLang="en-US"/>
            </a:p>
          </p:txBody>
        </p:sp>
        <p:cxnSp>
          <p:nvCxnSpPr>
            <p:cNvPr id="4962" name="直接连接符 4961"/>
            <p:cNvCxnSpPr/>
            <p:nvPr/>
          </p:nvCxnSpPr>
          <p:spPr>
            <a:xfrm>
              <a:off x="3456" y="2544"/>
              <a:ext cx="912" cy="0"/>
            </a:xfrm>
            <a:prstGeom prst="line">
              <a:avLst/>
            </a:prstGeom>
            <a:ln w="57150" cap="flat" cmpd="sng">
              <a:solidFill>
                <a:srgbClr val="969696"/>
              </a:solidFill>
              <a:prstDash val="sysDot"/>
              <a:headEnd type="none" w="med" len="med"/>
              <a:tailEnd type="none" w="med" len="med"/>
            </a:ln>
          </p:spPr>
        </p:cxnSp>
        <p:sp>
          <p:nvSpPr>
            <p:cNvPr id="4963" name="椭圆 4962"/>
            <p:cNvSpPr/>
            <p:nvPr/>
          </p:nvSpPr>
          <p:spPr>
            <a:xfrm>
              <a:off x="4416" y="2496"/>
              <a:ext cx="144" cy="144"/>
            </a:xfrm>
            <a:prstGeom prst="ellipse">
              <a:avLst/>
            </a:prstGeom>
            <a:solidFill>
              <a:srgbClr val="B2B2B2"/>
            </a:solidFill>
            <a:ln w="38100">
              <a:noFill/>
            </a:ln>
          </p:spPr>
          <p:txBody>
            <a:bodyPr/>
            <a:p>
              <a:endParaRPr lang="zh-CN" altLang="en-US"/>
            </a:p>
          </p:txBody>
        </p:sp>
        <p:sp>
          <p:nvSpPr>
            <p:cNvPr id="4964" name="矩形 4963"/>
            <p:cNvSpPr/>
            <p:nvPr/>
          </p:nvSpPr>
          <p:spPr>
            <a:xfrm>
              <a:off x="3648" y="2544"/>
              <a:ext cx="528" cy="22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推广</a:t>
              </a:r>
              <a:endParaRPr lang="zh-CN" altLang="en-US" sz="1400">
                <a:latin typeface="Arial" panose="020B0604020202020204" pitchFamily="34" charset="0"/>
              </a:endParaRPr>
            </a:p>
          </p:txBody>
        </p:sp>
      </p:grpSp>
      <p:grpSp>
        <p:nvGrpSpPr>
          <p:cNvPr id="4965" name="组合 4964"/>
          <p:cNvGrpSpPr/>
          <p:nvPr/>
        </p:nvGrpSpPr>
        <p:grpSpPr>
          <a:xfrm>
            <a:off x="304800" y="2895600"/>
            <a:ext cx="1695450" cy="1644650"/>
            <a:chOff x="192" y="1824"/>
            <a:chExt cx="1068" cy="1036"/>
          </a:xfrm>
        </p:grpSpPr>
        <p:pic>
          <p:nvPicPr>
            <p:cNvPr id="4966" name="图片 4965"/>
            <p:cNvPicPr>
              <a:picLocks noChangeAspect="1"/>
            </p:cNvPicPr>
            <p:nvPr/>
          </p:nvPicPr>
          <p:blipFill>
            <a:blip r:embed="rId1"/>
            <a:stretch>
              <a:fillRect/>
            </a:stretch>
          </p:blipFill>
          <p:spPr>
            <a:xfrm>
              <a:off x="384" y="1824"/>
              <a:ext cx="616" cy="818"/>
            </a:xfrm>
            <a:prstGeom prst="rect">
              <a:avLst/>
            </a:prstGeom>
            <a:noFill/>
            <a:ln w="9525">
              <a:noFill/>
            </a:ln>
          </p:spPr>
        </p:pic>
        <p:sp>
          <p:nvSpPr>
            <p:cNvPr id="4967" name="矩形 4966"/>
            <p:cNvSpPr/>
            <p:nvPr/>
          </p:nvSpPr>
          <p:spPr>
            <a:xfrm>
              <a:off x="192" y="2640"/>
              <a:ext cx="1068" cy="220"/>
            </a:xfrm>
            <a:prstGeom prst="rect">
              <a:avLst/>
            </a:prstGeom>
            <a:noFill/>
            <a:ln w="38100">
              <a:noFill/>
            </a:ln>
          </p:spPr>
          <p:txBody>
            <a:bodyPr wrap="none" lIns="137160" tIns="68580" rIns="137160" bIns="68580" anchor="t" anchorCtr="0">
              <a:spAutoFit/>
            </a:bodyPr>
            <a:p>
              <a:pPr>
                <a:spcBef>
                  <a:spcPct val="50000"/>
                </a:spcBef>
              </a:pPr>
              <a:r>
                <a:rPr lang="zh-CN" altLang="en-US" sz="1400">
                  <a:solidFill>
                    <a:srgbClr val="333300"/>
                  </a:solidFill>
                  <a:latin typeface="宋体" panose="02010600030101010101" pitchFamily="2" charset="-122"/>
                </a:rPr>
                <a:t>不做掰玉米的猴子</a:t>
              </a:r>
              <a:endParaRPr lang="zh-CN" altLang="en-US" sz="1400">
                <a:solidFill>
                  <a:srgbClr val="333300"/>
                </a:solidFill>
                <a:latin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4937"/>
                                        </p:tgtEl>
                                        <p:attrNameLst>
                                          <p:attrName>style.visibility</p:attrName>
                                        </p:attrNameLst>
                                      </p:cBhvr>
                                      <p:to>
                                        <p:strVal val="visible"/>
                                      </p:to>
                                    </p:set>
                                    <p:animEffect transition="in" filter="blinds(horizontal)">
                                      <p:cBhvr additive="base">
                                        <p:cTn id="7" dur="500"/>
                                        <p:tgtEl>
                                          <p:spTgt spid="4937"/>
                                        </p:tgtEl>
                                      </p:cBhvr>
                                    </p:animEffect>
                                  </p:childTnLst>
                                </p:cTn>
                              </p:par>
                            </p:childTnLst>
                          </p:cTn>
                        </p:par>
                        <p:par>
                          <p:cTn id="8" fill="hold">
                            <p:stCondLst>
                              <p:cond delay="500"/>
                            </p:stCondLst>
                            <p:childTnLst>
                              <p:par>
                                <p:cTn id="9" presetID="3" presetClass="entr" presetSubtype="10" fill="hold" grpId="0" nodeType="afterEffect">
                                  <p:childTnLst>
                                    <p:set>
                                      <p:cBhvr additive="base">
                                        <p:cTn id="10" dur="1" fill="hold">
                                          <p:stCondLst>
                                            <p:cond delay="0"/>
                                          </p:stCondLst>
                                        </p:cTn>
                                        <p:tgtEl>
                                          <p:spTgt spid="4938"/>
                                        </p:tgtEl>
                                        <p:attrNameLst>
                                          <p:attrName>style.visibility</p:attrName>
                                        </p:attrNameLst>
                                      </p:cBhvr>
                                      <p:to>
                                        <p:strVal val="visible"/>
                                      </p:to>
                                    </p:set>
                                    <p:animEffect transition="in" filter="blinds(horizontal)">
                                      <p:cBhvr additive="base">
                                        <p:cTn id="11" dur="500"/>
                                        <p:tgtEl>
                                          <p:spTgt spid="493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childTnLst>
                                    <p:set>
                                      <p:cBhvr additive="base">
                                        <p:cTn id="15" dur="1" fill="hold">
                                          <p:stCondLst>
                                            <p:cond delay="0"/>
                                          </p:stCondLst>
                                        </p:cTn>
                                        <p:tgtEl>
                                          <p:spTgt spid="4944"/>
                                        </p:tgtEl>
                                        <p:attrNameLst>
                                          <p:attrName>style.visibility</p:attrName>
                                        </p:attrNameLst>
                                      </p:cBhvr>
                                      <p:to>
                                        <p:strVal val="visible"/>
                                      </p:to>
                                    </p:set>
                                    <p:animEffect transition="in" filter="blinds(horizontal)">
                                      <p:cBhvr additive="base">
                                        <p:cTn id="16" dur="500"/>
                                        <p:tgtEl>
                                          <p:spTgt spid="4944"/>
                                        </p:tgtEl>
                                      </p:cBhvr>
                                    </p:animEffect>
                                  </p:childTnLst>
                                </p:cTn>
                              </p:par>
                            </p:childTnLst>
                          </p:cTn>
                        </p:par>
                        <p:par>
                          <p:cTn id="17" fill="hold">
                            <p:stCondLst>
                              <p:cond delay="500"/>
                            </p:stCondLst>
                            <p:childTnLst>
                              <p:par>
                                <p:cTn id="18" presetID="3" presetClass="entr" presetSubtype="10" fill="hold" nodeType="afterEffect">
                                  <p:childTnLst>
                                    <p:set>
                                      <p:cBhvr additive="base">
                                        <p:cTn id="19" dur="1" fill="hold">
                                          <p:stCondLst>
                                            <p:cond delay="0"/>
                                          </p:stCondLst>
                                        </p:cTn>
                                        <p:tgtEl>
                                          <p:spTgt spid="4948"/>
                                        </p:tgtEl>
                                        <p:attrNameLst>
                                          <p:attrName>style.visibility</p:attrName>
                                        </p:attrNameLst>
                                      </p:cBhvr>
                                      <p:to>
                                        <p:strVal val="visible"/>
                                      </p:to>
                                    </p:set>
                                    <p:animEffect transition="in" filter="blinds(horizontal)">
                                      <p:cBhvr additive="base">
                                        <p:cTn id="20" dur="500"/>
                                        <p:tgtEl>
                                          <p:spTgt spid="4948"/>
                                        </p:tgtEl>
                                      </p:cBhvr>
                                    </p:animEffect>
                                  </p:childTnLst>
                                </p:cTn>
                              </p:par>
                            </p:childTnLst>
                          </p:cTn>
                        </p:par>
                        <p:par>
                          <p:cTn id="21" fill="hold">
                            <p:stCondLst>
                              <p:cond delay="1000"/>
                            </p:stCondLst>
                            <p:childTnLst>
                              <p:par>
                                <p:cTn id="22" presetID="3" presetClass="entr" presetSubtype="10" fill="hold" nodeType="afterEffect">
                                  <p:childTnLst>
                                    <p:set>
                                      <p:cBhvr additive="base">
                                        <p:cTn id="23" dur="1" fill="hold">
                                          <p:stCondLst>
                                            <p:cond delay="0"/>
                                          </p:stCondLst>
                                        </p:cTn>
                                        <p:tgtEl>
                                          <p:spTgt spid="4952"/>
                                        </p:tgtEl>
                                        <p:attrNameLst>
                                          <p:attrName>style.visibility</p:attrName>
                                        </p:attrNameLst>
                                      </p:cBhvr>
                                      <p:to>
                                        <p:strVal val="visible"/>
                                      </p:to>
                                    </p:set>
                                    <p:animEffect transition="in" filter="blinds(horizontal)">
                                      <p:cBhvr additive="base">
                                        <p:cTn id="24" dur="500"/>
                                        <p:tgtEl>
                                          <p:spTgt spid="495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childTnLst>
                                    <p:set>
                                      <p:cBhvr additive="base">
                                        <p:cTn id="28" dur="1" fill="hold">
                                          <p:stCondLst>
                                            <p:cond delay="0"/>
                                          </p:stCondLst>
                                        </p:cTn>
                                        <p:tgtEl>
                                          <p:spTgt spid="4956"/>
                                        </p:tgtEl>
                                        <p:attrNameLst>
                                          <p:attrName>style.visibility</p:attrName>
                                        </p:attrNameLst>
                                      </p:cBhvr>
                                      <p:to>
                                        <p:strVal val="visible"/>
                                      </p:to>
                                    </p:set>
                                    <p:animEffect transition="in" filter="blinds(horizontal)">
                                      <p:cBhvr additive="base">
                                        <p:cTn id="29" dur="500"/>
                                        <p:tgtEl>
                                          <p:spTgt spid="4956"/>
                                        </p:tgtEl>
                                      </p:cBhvr>
                                    </p:animEffect>
                                  </p:childTnLst>
                                </p:cTn>
                              </p:par>
                            </p:childTnLst>
                          </p:cTn>
                        </p:par>
                        <p:par>
                          <p:cTn id="30" fill="hold">
                            <p:stCondLst>
                              <p:cond delay="500"/>
                            </p:stCondLst>
                            <p:childTnLst>
                              <p:par>
                                <p:cTn id="31" presetID="3" presetClass="entr" presetSubtype="10" fill="hold" nodeType="afterEffect">
                                  <p:childTnLst>
                                    <p:set>
                                      <p:cBhvr additive="base">
                                        <p:cTn id="32" dur="1" fill="hold">
                                          <p:stCondLst>
                                            <p:cond delay="0"/>
                                          </p:stCondLst>
                                        </p:cTn>
                                        <p:tgtEl>
                                          <p:spTgt spid="4960"/>
                                        </p:tgtEl>
                                        <p:attrNameLst>
                                          <p:attrName>style.visibility</p:attrName>
                                        </p:attrNameLst>
                                      </p:cBhvr>
                                      <p:to>
                                        <p:strVal val="visible"/>
                                      </p:to>
                                    </p:set>
                                    <p:animEffect transition="in" filter="blinds(horizontal)">
                                      <p:cBhvr additive="base">
                                        <p:cTn id="33" dur="500"/>
                                        <p:tgtEl>
                                          <p:spTgt spid="4960"/>
                                        </p:tgtEl>
                                      </p:cBhvr>
                                    </p:animEffect>
                                  </p:childTnLst>
                                </p:cTn>
                              </p:par>
                            </p:childTnLst>
                          </p:cTn>
                        </p:par>
                        <p:par>
                          <p:cTn id="34" fill="hold">
                            <p:stCondLst>
                              <p:cond delay="1000"/>
                            </p:stCondLst>
                            <p:childTnLst>
                              <p:par>
                                <p:cTn id="35" presetID="3" presetClass="entr" presetSubtype="10" fill="hold" nodeType="afterEffect">
                                  <p:childTnLst>
                                    <p:set>
                                      <p:cBhvr additive="base">
                                        <p:cTn id="36" dur="1" fill="hold">
                                          <p:stCondLst>
                                            <p:cond delay="0"/>
                                          </p:stCondLst>
                                        </p:cTn>
                                        <p:tgtEl>
                                          <p:spTgt spid="4941"/>
                                        </p:tgtEl>
                                        <p:attrNameLst>
                                          <p:attrName>style.visibility</p:attrName>
                                        </p:attrNameLst>
                                      </p:cBhvr>
                                      <p:to>
                                        <p:strVal val="visible"/>
                                      </p:to>
                                    </p:set>
                                    <p:animEffect transition="in" filter="blinds(horizontal)">
                                      <p:cBhvr additive="base">
                                        <p:cTn id="37" dur="500"/>
                                        <p:tgtEl>
                                          <p:spTgt spid="49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nodeType="clickEffect">
                                  <p:childTnLst>
                                    <p:set>
                                      <p:cBhvr additive="base">
                                        <p:cTn id="41" dur="1" fill="hold">
                                          <p:stCondLst>
                                            <p:cond delay="0"/>
                                          </p:stCondLst>
                                        </p:cTn>
                                        <p:tgtEl>
                                          <p:spTgt spid="4965"/>
                                        </p:tgtEl>
                                        <p:attrNameLst>
                                          <p:attrName>style.visibility</p:attrName>
                                        </p:attrNameLst>
                                      </p:cBhvr>
                                      <p:to>
                                        <p:strVal val="visible"/>
                                      </p:to>
                                    </p:set>
                                    <p:animEffect transition="in" filter="blinds(vertical)">
                                      <p:cBhvr additive="base">
                                        <p:cTn id="42" dur="500"/>
                                        <p:tgtEl>
                                          <p:spTgt spid="4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70" name="矩形 4969"/>
          <p:cNvSpPr/>
          <p:nvPr/>
        </p:nvSpPr>
        <p:spPr>
          <a:xfrm>
            <a:off x="457200" y="1295400"/>
            <a:ext cx="8458200" cy="2428875"/>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rPr>
              <a:t> </a:t>
            </a:r>
            <a:r>
              <a:rPr lang="zh-CN" altLang="en-US" sz="1600">
                <a:latin typeface="黑体" panose="02010609060101010101" charset="-122"/>
                <a:ea typeface="黑体" panose="02010609060101010101" charset="-122"/>
              </a:rPr>
              <a:t>将成果以及成功的过程作为机制固定下来</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标准化</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a:t>
            </a:r>
            <a:endParaRPr lang="zh-CN" altLang="en-US" sz="1600">
              <a:latin typeface="黑体" panose="02010609060101010101" charset="-122"/>
              <a:ea typeface="黑体" panose="02010609060101010101" charset="-122"/>
            </a:endParaRPr>
          </a:p>
          <a:p>
            <a:pPr fontAlgn="ctr">
              <a:spcBef>
                <a:spcPct val="50000"/>
              </a:spcBef>
              <a:buFont typeface="Wingdings" panose="05000000000000000000" pitchFamily="2" charset="2"/>
            </a:pPr>
            <a:r>
              <a:rPr lang="zh-CN" altLang="en-US" sz="1800">
                <a:latin typeface="Arial" panose="020B0604020202020204" pitchFamily="34" charset="0"/>
              </a:rPr>
              <a:t>      </a:t>
            </a:r>
            <a:r>
              <a:rPr lang="zh-CN" altLang="en-US" sz="1600">
                <a:latin typeface="Arial" panose="020B0604020202020204" pitchFamily="34" charset="0"/>
              </a:rPr>
              <a:t>无论何时</a:t>
            </a:r>
            <a:r>
              <a:rPr lang="en-US" altLang="zh-CN" sz="1600">
                <a:latin typeface="Arial" panose="020B0604020202020204" pitchFamily="34" charset="0"/>
              </a:rPr>
              <a:t>,</a:t>
            </a:r>
            <a:r>
              <a:rPr lang="zh-CN" altLang="en-US" sz="1600">
                <a:latin typeface="Arial" panose="020B0604020202020204" pitchFamily="34" charset="0"/>
              </a:rPr>
              <a:t>由谁都能避免蛮干，暇疵</a:t>
            </a:r>
            <a:r>
              <a:rPr lang="en-US" altLang="zh-CN" sz="1600">
                <a:latin typeface="Arial" panose="020B0604020202020204" pitchFamily="34" charset="0"/>
              </a:rPr>
              <a:t>,</a:t>
            </a:r>
            <a:r>
              <a:rPr lang="zh-CN" altLang="en-US" sz="1600">
                <a:latin typeface="Arial" panose="020B0604020202020204" pitchFamily="34" charset="0"/>
              </a:rPr>
              <a:t>浪费</a:t>
            </a:r>
            <a:r>
              <a:rPr lang="en-US" altLang="zh-CN" sz="1600">
                <a:latin typeface="Arial" panose="020B0604020202020204" pitchFamily="34" charset="0"/>
              </a:rPr>
              <a:t>,</a:t>
            </a:r>
            <a:r>
              <a:rPr lang="zh-CN" altLang="en-US" sz="1600">
                <a:latin typeface="Arial" panose="020B0604020202020204" pitchFamily="34" charset="0"/>
              </a:rPr>
              <a:t>达到同样效果。</a:t>
            </a:r>
            <a:endParaRPr lang="zh-CN" altLang="en-US" sz="1600">
              <a:latin typeface="Arial" panose="020B0604020202020204" pitchFamily="34" charset="0"/>
            </a:endParaRPr>
          </a:p>
          <a:p>
            <a:pPr fontAlgn="ctr">
              <a:spcBef>
                <a:spcPct val="50000"/>
              </a:spcBef>
              <a:buFont typeface="Wingdings" panose="05000000000000000000" pitchFamily="2" charset="2"/>
              <a:buChar char="v"/>
            </a:pPr>
            <a:r>
              <a:rPr lang="zh-CN" altLang="en-US" sz="1800">
                <a:latin typeface="宋体" panose="02010600030101010101" pitchFamily="2" charset="-122"/>
              </a:rPr>
              <a:t> </a:t>
            </a:r>
            <a:r>
              <a:rPr lang="zh-CN" altLang="en-US" sz="1600">
                <a:latin typeface="黑体" panose="02010609060101010101" charset="-122"/>
                <a:ea typeface="黑体" panose="02010609060101010101" charset="-122"/>
              </a:rPr>
              <a:t>实施的人不同，其工作能力，经验，业务内容也不同，因而做法也会多种多样。</a:t>
            </a:r>
            <a:endParaRPr lang="zh-CN" altLang="en-US" sz="1600">
              <a:latin typeface="黑体" panose="02010609060101010101" charset="-122"/>
              <a:ea typeface="黑体" panose="02010609060101010101" charset="-122"/>
            </a:endParaRPr>
          </a:p>
          <a:p>
            <a:pPr lvl="1" fontAlgn="ctr">
              <a:spcBef>
                <a:spcPct val="50000"/>
              </a:spcBef>
              <a:buFont typeface="Wingdings" panose="05000000000000000000" pitchFamily="2" charset="2"/>
              <a:buChar char="§"/>
            </a:pPr>
            <a:r>
              <a:rPr lang="zh-CN" altLang="en-US" sz="1800">
                <a:latin typeface="宋体" panose="02010600030101010101" pitchFamily="2" charset="-122"/>
              </a:rPr>
              <a:t>  </a:t>
            </a:r>
            <a:r>
              <a:rPr lang="zh-CN" altLang="en-US" sz="1600">
                <a:latin typeface="宋体" panose="02010600030101010101" pitchFamily="2" charset="-122"/>
              </a:rPr>
              <a:t>“言传身教”在一定场合是有效的</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工作手册，范本，</a:t>
            </a:r>
            <a:r>
              <a:rPr lang="en-US" altLang="zh-CN" sz="1600">
                <a:latin typeface="宋体" panose="02010600030101010101" pitchFamily="2" charset="-122"/>
              </a:rPr>
              <a:t>Check List,</a:t>
            </a:r>
            <a:r>
              <a:rPr lang="zh-CN" altLang="en-US" sz="1600">
                <a:latin typeface="宋体" panose="02010600030101010101" pitchFamily="2" charset="-122"/>
              </a:rPr>
              <a:t>流程图，规定等也是巩固成果的有效方法</a:t>
            </a:r>
            <a:endParaRPr lang="zh-CN" altLang="en-US" sz="1600">
              <a:latin typeface="宋体" panose="02010600030101010101" pitchFamily="2" charset="-122"/>
            </a:endParaRPr>
          </a:p>
          <a:p>
            <a:pPr fontAlgn="ctr">
              <a:spcBef>
                <a:spcPct val="50000"/>
              </a:spcBef>
              <a:buFont typeface="Wingdings" panose="05000000000000000000" pitchFamily="2" charset="2"/>
              <a:buChar char="v"/>
            </a:pPr>
            <a:r>
              <a:rPr lang="zh-CN" altLang="en-US" sz="1800">
                <a:latin typeface="宋体" panose="02010600030101010101" pitchFamily="2" charset="-122"/>
              </a:rPr>
              <a:t> </a:t>
            </a:r>
            <a:r>
              <a:rPr lang="zh-CN" altLang="en-US" sz="1600">
                <a:latin typeface="宋体" panose="02010600030101010101" pitchFamily="2" charset="-122"/>
              </a:rPr>
              <a:t> </a:t>
            </a:r>
            <a:r>
              <a:rPr lang="zh-CN" altLang="en-US" sz="1800" b="1">
                <a:solidFill>
                  <a:srgbClr val="CC3300"/>
                </a:solidFill>
                <a:latin typeface="黑体" panose="02010609060101010101" charset="-122"/>
                <a:ea typeface="黑体" panose="02010609060101010101" charset="-122"/>
              </a:rPr>
              <a:t>机制的建立不是一次做成就一劳永逸了。要根据情况的变化，及时地修正。</a:t>
            </a:r>
            <a:endParaRPr lang="zh-CN" altLang="en-US" sz="1800" b="1">
              <a:solidFill>
                <a:srgbClr val="CC3300"/>
              </a:solidFill>
              <a:latin typeface="黑体" panose="02010609060101010101" charset="-122"/>
              <a:ea typeface="黑体" panose="02010609060101010101" charset="-122"/>
            </a:endParaRPr>
          </a:p>
        </p:txBody>
      </p:sp>
      <p:sp>
        <p:nvSpPr>
          <p:cNvPr id="4971" name="矩形 4970"/>
          <p:cNvSpPr/>
          <p:nvPr/>
        </p:nvSpPr>
        <p:spPr>
          <a:xfrm>
            <a:off x="381000" y="8382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(1) </a:t>
            </a:r>
            <a:r>
              <a:rPr lang="zh-CN" altLang="en-US" sz="1800">
                <a:latin typeface="Arial" panose="020B0604020202020204" pitchFamily="34" charset="0"/>
                <a:ea typeface="黑体" panose="02010609060101010101" charset="-122"/>
              </a:rPr>
              <a:t>将成果制度化并巩固</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标准化</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4972" name="矩形 497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4973" name="矩形 4972"/>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8.</a:t>
            </a:r>
            <a:r>
              <a:rPr lang="zh-CN" altLang="en-US" sz="1400">
                <a:solidFill>
                  <a:srgbClr val="333300"/>
                </a:solidFill>
                <a:latin typeface="黑体" panose="02010609060101010101" charset="-122"/>
                <a:ea typeface="黑体" panose="02010609060101010101" charset="-122"/>
              </a:rPr>
              <a:t>巩固成果</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4974" name="矩形 4973"/>
          <p:cNvSpPr/>
          <p:nvPr/>
        </p:nvSpPr>
        <p:spPr>
          <a:xfrm>
            <a:off x="457200" y="40386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将成功的机制横向推广和展开</a:t>
            </a:r>
            <a:endParaRPr lang="zh-CN" altLang="en-US" sz="1800">
              <a:latin typeface="Arial" panose="020B0604020202020204" pitchFamily="34" charset="0"/>
              <a:ea typeface="黑体" panose="02010609060101010101" charset="-122"/>
            </a:endParaRPr>
          </a:p>
          <a:p>
            <a:pPr>
              <a:spcBef>
                <a:spcPct val="50000"/>
              </a:spcBef>
            </a:pPr>
            <a:endParaRPr lang="zh-CN" altLang="en-US" sz="1800">
              <a:latin typeface="Arial" panose="020B0604020202020204" pitchFamily="34" charset="0"/>
              <a:ea typeface="黑体" panose="02010609060101010101" charset="-122"/>
            </a:endParaRPr>
          </a:p>
        </p:txBody>
      </p:sp>
      <p:sp>
        <p:nvSpPr>
          <p:cNvPr id="4975" name="矩形 4974"/>
          <p:cNvSpPr/>
          <p:nvPr/>
        </p:nvSpPr>
        <p:spPr>
          <a:xfrm>
            <a:off x="457200" y="44958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着手下一步的改善</a:t>
            </a:r>
            <a:endParaRPr lang="zh-CN" altLang="en-US" sz="1800">
              <a:latin typeface="Arial" panose="020B0604020202020204" pitchFamily="34" charset="0"/>
              <a:ea typeface="黑体" panose="02010609060101010101" charset="-122"/>
            </a:endParaRPr>
          </a:p>
          <a:p>
            <a:pPr>
              <a:spcBef>
                <a:spcPct val="50000"/>
              </a:spcBef>
            </a:pPr>
            <a:endParaRPr lang="zh-CN" altLang="en-US" sz="1800">
              <a:latin typeface="Arial" panose="020B0604020202020204" pitchFamily="34" charset="0"/>
              <a:ea typeface="黑体" panose="02010609060101010101" charset="-122"/>
            </a:endParaRPr>
          </a:p>
        </p:txBody>
      </p:sp>
      <p:sp>
        <p:nvSpPr>
          <p:cNvPr id="4976" name="矩形 4975"/>
          <p:cNvSpPr/>
          <p:nvPr/>
        </p:nvSpPr>
        <p:spPr>
          <a:xfrm>
            <a:off x="1295400" y="6858000"/>
            <a:ext cx="914400" cy="914400"/>
          </a:xfrm>
          <a:prstGeom prst="rect">
            <a:avLst/>
          </a:prstGeom>
          <a:noFill/>
          <a:ln w="38100">
            <a:noFill/>
          </a:ln>
        </p:spPr>
        <p:txBody>
          <a:bodyPr/>
          <a:p>
            <a:endParaRPr lang="zh-CN" altLang="en-US"/>
          </a:p>
        </p:txBody>
      </p:sp>
      <p:sp>
        <p:nvSpPr>
          <p:cNvPr id="4977" name="矩形 4976"/>
          <p:cNvSpPr/>
          <p:nvPr/>
        </p:nvSpPr>
        <p:spPr>
          <a:xfrm>
            <a:off x="457200" y="5095875"/>
            <a:ext cx="8382000" cy="1293813"/>
          </a:xfrm>
          <a:prstGeom prst="rect">
            <a:avLst/>
          </a:prstGeom>
          <a:noFill/>
          <a:ln w="57150" cap="flat" cmpd="thinThick">
            <a:solidFill>
              <a:srgbClr val="9900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Ø"/>
            </a:pPr>
            <a:r>
              <a:rPr lang="zh-CN" altLang="en-US" sz="1800" b="1">
                <a:solidFill>
                  <a:srgbClr val="990000"/>
                </a:solidFill>
                <a:latin typeface="Arial" panose="020B0604020202020204" pitchFamily="34" charset="0"/>
                <a:ea typeface="黑体" panose="02010609060101010101" charset="-122"/>
              </a:rPr>
              <a:t>将成功的过程作为机制在组织中巩固下来，这样的彻底反复的过程是丰田</a:t>
            </a:r>
            <a:endParaRPr lang="zh-CN" altLang="en-US" sz="1800" b="1">
              <a:solidFill>
                <a:srgbClr val="990000"/>
              </a:solidFill>
              <a:latin typeface="Arial" panose="020B0604020202020204" pitchFamily="34" charset="0"/>
              <a:ea typeface="黑体" panose="02010609060101010101" charset="-122"/>
            </a:endParaRPr>
          </a:p>
          <a:p>
            <a:pPr>
              <a:spcBef>
                <a:spcPct val="50000"/>
              </a:spcBef>
            </a:pPr>
            <a:r>
              <a:rPr lang="zh-CN" altLang="en-US" sz="1800" b="1">
                <a:solidFill>
                  <a:srgbClr val="990000"/>
                </a:solidFill>
                <a:latin typeface="Arial" panose="020B0604020202020204" pitchFamily="34" charset="0"/>
                <a:ea typeface="黑体" panose="02010609060101010101" charset="-122"/>
              </a:rPr>
              <a:t>   的强势所在。</a:t>
            </a:r>
            <a:endParaRPr lang="zh-CN" altLang="en-US" sz="1800" b="1">
              <a:solidFill>
                <a:srgbClr val="990000"/>
              </a:solidFill>
              <a:latin typeface="Arial" panose="020B0604020202020204" pitchFamily="34" charset="0"/>
              <a:ea typeface="黑体" panose="02010609060101010101" charset="-122"/>
            </a:endParaRPr>
          </a:p>
          <a:p>
            <a:pPr>
              <a:spcBef>
                <a:spcPct val="50000"/>
              </a:spcBef>
              <a:buFont typeface="Wingdings" panose="05000000000000000000" pitchFamily="2" charset="2"/>
              <a:buChar char="Ø"/>
            </a:pPr>
            <a:r>
              <a:rPr lang="zh-CN" altLang="en-US" sz="1800" b="1">
                <a:solidFill>
                  <a:srgbClr val="990000"/>
                </a:solidFill>
                <a:latin typeface="Arial" panose="020B0604020202020204" pitchFamily="34" charset="0"/>
                <a:ea typeface="黑体" panose="02010609060101010101" charset="-122"/>
              </a:rPr>
              <a:t> 一旦成为机制并不意味着终结，而应该向更高的理想状态，持续改善</a:t>
            </a:r>
            <a:endParaRPr lang="zh-CN" altLang="en-US" sz="1800" b="1">
              <a:solidFill>
                <a:srgbClr val="99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childTnLst>
                                    <p:set>
                                      <p:cBhvr additive="base">
                                        <p:cTn id="6" dur="1" fill="hold">
                                          <p:stCondLst>
                                            <p:cond delay="0"/>
                                          </p:stCondLst>
                                        </p:cTn>
                                        <p:tgtEl>
                                          <p:spTgt spid="4970"/>
                                        </p:tgtEl>
                                        <p:attrNameLst>
                                          <p:attrName>style.visibility</p:attrName>
                                        </p:attrNameLst>
                                      </p:cBhvr>
                                      <p:to>
                                        <p:strVal val="visible"/>
                                      </p:to>
                                    </p:set>
                                    <p:animEffect transition="in" filter="blinds(horizontal)">
                                      <p:cBhvr additive="base">
                                        <p:cTn id="7" dur="500"/>
                                        <p:tgtEl>
                                          <p:spTgt spid="49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4974"/>
                                        </p:tgtEl>
                                        <p:attrNameLst>
                                          <p:attrName>style.visibility</p:attrName>
                                        </p:attrNameLst>
                                      </p:cBhvr>
                                      <p:to>
                                        <p:strVal val="visible"/>
                                      </p:to>
                                    </p:set>
                                    <p:animEffect transition="in" filter="blinds(horizontal)">
                                      <p:cBhvr additive="base">
                                        <p:cTn id="12" dur="500"/>
                                        <p:tgtEl>
                                          <p:spTgt spid="49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975"/>
                                        </p:tgtEl>
                                        <p:attrNameLst>
                                          <p:attrName>style.visibility</p:attrName>
                                        </p:attrNameLst>
                                      </p:cBhvr>
                                      <p:to>
                                        <p:strVal val="visible"/>
                                      </p:to>
                                    </p:set>
                                    <p:animEffect transition="in" filter="blinds(horizontal)">
                                      <p:cBhvr additive="base">
                                        <p:cTn id="17" dur="500"/>
                                        <p:tgtEl>
                                          <p:spTgt spid="49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childTnLst>
                                    <p:set>
                                      <p:cBhvr additive="base">
                                        <p:cTn id="21" dur="1" fill="hold">
                                          <p:stCondLst>
                                            <p:cond delay="0"/>
                                          </p:stCondLst>
                                        </p:cTn>
                                        <p:tgtEl>
                                          <p:spTgt spid="4977"/>
                                        </p:tgtEl>
                                        <p:attrNameLst>
                                          <p:attrName>style.visibility</p:attrName>
                                        </p:attrNameLst>
                                      </p:cBhvr>
                                      <p:to>
                                        <p:strVal val="visible"/>
                                      </p:to>
                                    </p:set>
                                    <p:animEffect transition="in" filter="blinds(horizontal)">
                                      <p:cBhvr additive="base">
                                        <p:cTn id="22" dur="500"/>
                                        <p:tgtEl>
                                          <p:spTgt spid="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0" grpId="0" animBg="1"/>
      <p:bldP spid="4974" grpId="1" animBg="1"/>
      <p:bldP spid="4975" grpId="2" animBg="1"/>
      <p:bldP spid="4977" grpId="3"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80" name="矩形 4979"/>
          <p:cNvSpPr/>
          <p:nvPr/>
        </p:nvSpPr>
        <p:spPr>
          <a:xfrm>
            <a:off x="6781800" y="762000"/>
            <a:ext cx="990600" cy="5808663"/>
          </a:xfrm>
          <a:prstGeom prst="rect">
            <a:avLst/>
          </a:prstGeom>
          <a:solidFill>
            <a:srgbClr val="99CCFF"/>
          </a:solidFill>
          <a:ln w="38100">
            <a:noFill/>
          </a:ln>
        </p:spPr>
        <p:txBody>
          <a:bodyPr lIns="137160" tIns="68580" rIns="137160" bIns="68580">
            <a:spAutoFit/>
          </a:bodyPr>
          <a:p>
            <a:pPr fontAlgn="ctr">
              <a:spcBef>
                <a:spcPct val="50000"/>
              </a:spcBef>
            </a:pPr>
            <a:r>
              <a:rPr lang="zh-CN" altLang="en-US" sz="1200">
                <a:solidFill>
                  <a:srgbClr val="333300"/>
                </a:solidFill>
                <a:latin typeface="Arial" panose="020B0604020202020204" pitchFamily="34" charset="0"/>
                <a:ea typeface="黑体" panose="02010609060101010101" charset="-122"/>
              </a:rPr>
              <a:t>步骤</a:t>
            </a:r>
            <a:r>
              <a:rPr lang="en-US" altLang="zh-CN" sz="1200">
                <a:solidFill>
                  <a:srgbClr val="333300"/>
                </a:solidFill>
                <a:latin typeface="Arial" panose="020B0604020202020204" pitchFamily="34" charset="0"/>
                <a:ea typeface="黑体" panose="02010609060101010101" charset="-122"/>
              </a:rPr>
              <a:t>7.</a:t>
            </a:r>
            <a:endParaRPr lang="en-US" altLang="zh-CN" sz="1200">
              <a:solidFill>
                <a:srgbClr val="333300"/>
              </a:solidFill>
              <a:latin typeface="Arial" panose="020B0604020202020204" pitchFamily="34" charset="0"/>
              <a:ea typeface="黑体" panose="02010609060101010101" charset="-122"/>
            </a:endParaRPr>
          </a:p>
          <a:p>
            <a:pPr fontAlgn="ctr">
              <a:spcBef>
                <a:spcPct val="50000"/>
              </a:spcBef>
            </a:pPr>
            <a:r>
              <a:rPr lang="zh-CN" altLang="en-US" sz="1200">
                <a:solidFill>
                  <a:srgbClr val="333300"/>
                </a:solidFill>
                <a:latin typeface="Arial" panose="020B0604020202020204" pitchFamily="34" charset="0"/>
                <a:ea typeface="黑体" panose="02010609060101010101" charset="-122"/>
              </a:rPr>
              <a:t>评价结果            和过程</a:t>
            </a: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对目标的达成结果及过程进行评价</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并同相关人员共享信息</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 </a:t>
            </a:r>
            <a:r>
              <a:rPr lang="zh-CN" altLang="en-US" sz="1000">
                <a:latin typeface="Arial" panose="020B0604020202020204" pitchFamily="34" charset="0"/>
                <a:ea typeface="黑体" panose="02010609060101010101" charset="-122"/>
              </a:rPr>
              <a:t>站在客户</a:t>
            </a:r>
            <a:r>
              <a:rPr lang="en-US" altLang="zh-CN" sz="1000">
                <a:latin typeface="Arial" panose="020B0604020202020204" pitchFamily="34" charset="0"/>
                <a:ea typeface="黑体" panose="02010609060101010101" charset="-122"/>
              </a:rPr>
              <a:t>.TOYOTA.</a:t>
            </a:r>
            <a:r>
              <a:rPr lang="zh-CN" altLang="en-US" sz="1000">
                <a:latin typeface="Arial" panose="020B0604020202020204" pitchFamily="34" charset="0"/>
                <a:ea typeface="黑体" panose="02010609060101010101" charset="-122"/>
              </a:rPr>
              <a:t>自身的立场上重新审视整个过程</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学习成功和失败的经验</a:t>
            </a:r>
            <a:endParaRPr lang="zh-CN" altLang="en-US" sz="1000">
              <a:latin typeface="Arial" panose="020B0604020202020204" pitchFamily="34" charset="0"/>
              <a:ea typeface="黑体" panose="02010609060101010101" charset="-122"/>
            </a:endParaRPr>
          </a:p>
        </p:txBody>
      </p:sp>
      <p:sp>
        <p:nvSpPr>
          <p:cNvPr id="4981" name="矩形 4980"/>
          <p:cNvSpPr/>
          <p:nvPr/>
        </p:nvSpPr>
        <p:spPr>
          <a:xfrm>
            <a:off x="7848600" y="762000"/>
            <a:ext cx="1066800" cy="5734050"/>
          </a:xfrm>
          <a:prstGeom prst="rect">
            <a:avLst/>
          </a:prstGeom>
          <a:solidFill>
            <a:srgbClr val="99CCFF"/>
          </a:solidFill>
          <a:ln w="38100">
            <a:noFill/>
          </a:ln>
        </p:spPr>
        <p:txBody>
          <a:bodyPr lIns="137160" tIns="68580" rIns="137160" bIns="68580">
            <a:spAutoFit/>
          </a:bodyPr>
          <a:p>
            <a:pPr fontAlgn="ctr">
              <a:spcBef>
                <a:spcPct val="50000"/>
              </a:spcBef>
            </a:pPr>
            <a:r>
              <a:rPr lang="zh-CN" altLang="en-US" sz="1200">
                <a:solidFill>
                  <a:srgbClr val="333300"/>
                </a:solidFill>
                <a:latin typeface="Arial" panose="020B0604020202020204" pitchFamily="34" charset="0"/>
                <a:ea typeface="黑体" panose="02010609060101010101" charset="-122"/>
              </a:rPr>
              <a:t>步骤</a:t>
            </a:r>
            <a:r>
              <a:rPr lang="en-US" altLang="zh-CN" sz="1200">
                <a:solidFill>
                  <a:srgbClr val="333300"/>
                </a:solidFill>
                <a:latin typeface="Arial" panose="020B0604020202020204" pitchFamily="34" charset="0"/>
                <a:ea typeface="黑体" panose="02010609060101010101" charset="-122"/>
              </a:rPr>
              <a:t>8.</a:t>
            </a:r>
            <a:endParaRPr lang="en-US" altLang="zh-CN" sz="1200">
              <a:solidFill>
                <a:srgbClr val="333300"/>
              </a:solidFill>
              <a:latin typeface="Arial" panose="020B0604020202020204" pitchFamily="34" charset="0"/>
              <a:ea typeface="黑体" panose="02010609060101010101" charset="-122"/>
            </a:endParaRPr>
          </a:p>
          <a:p>
            <a:pPr fontAlgn="ctr">
              <a:spcBef>
                <a:spcPct val="50000"/>
              </a:spcBef>
            </a:pPr>
            <a:r>
              <a:rPr lang="zh-CN" altLang="en-US" sz="1200">
                <a:solidFill>
                  <a:srgbClr val="333300"/>
                </a:solidFill>
                <a:latin typeface="Arial" panose="020B0604020202020204" pitchFamily="34" charset="0"/>
                <a:ea typeface="黑体" panose="02010609060101010101" charset="-122"/>
              </a:rPr>
              <a:t>巩固成果</a:t>
            </a: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将成果制度化并巩固</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标准化</a:t>
            </a:r>
            <a:r>
              <a:rPr lang="en-US" altLang="zh-CN" sz="1000">
                <a:latin typeface="Arial" panose="020B0604020202020204" pitchFamily="34" charset="0"/>
                <a:ea typeface="黑体" panose="02010609060101010101" charset="-122"/>
              </a:rPr>
              <a:t>)</a:t>
            </a:r>
            <a:endParaRPr lang="en-US" altLang="zh-CN"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推广促成成功的机制</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着手下一步的改善</a:t>
            </a:r>
            <a:endParaRPr lang="zh-CN" altLang="en-US" sz="1000">
              <a:latin typeface="Arial" panose="020B0604020202020204" pitchFamily="34" charset="0"/>
              <a:ea typeface="黑体" panose="02010609060101010101" charset="-122"/>
            </a:endParaRPr>
          </a:p>
        </p:txBody>
      </p:sp>
      <p:sp>
        <p:nvSpPr>
          <p:cNvPr id="4982" name="矩形 4981"/>
          <p:cNvSpPr/>
          <p:nvPr/>
        </p:nvSpPr>
        <p:spPr>
          <a:xfrm>
            <a:off x="5715000" y="762000"/>
            <a:ext cx="990600" cy="5718175"/>
          </a:xfrm>
          <a:prstGeom prst="rect">
            <a:avLst/>
          </a:prstGeom>
          <a:solidFill>
            <a:srgbClr val="99CCFF"/>
          </a:solidFill>
          <a:ln w="38100">
            <a:noFill/>
          </a:ln>
        </p:spPr>
        <p:txBody>
          <a:bodyPr lIns="137160" tIns="68580" rIns="137160" bIns="68580">
            <a:spAutoFit/>
          </a:bodyPr>
          <a:p>
            <a:pPr algn="ctr" fontAlgn="ctr">
              <a:spcBef>
                <a:spcPct val="50000"/>
              </a:spcBef>
            </a:pPr>
            <a:r>
              <a:rPr lang="zh-CN" altLang="en-US" sz="1200">
                <a:solidFill>
                  <a:srgbClr val="333300"/>
                </a:solidFill>
                <a:latin typeface="Arial" panose="020B0604020202020204" pitchFamily="34" charset="0"/>
                <a:ea typeface="黑体" panose="02010609060101010101" charset="-122"/>
              </a:rPr>
              <a:t>步骤</a:t>
            </a:r>
            <a:r>
              <a:rPr lang="en-US" altLang="zh-CN" sz="1200">
                <a:solidFill>
                  <a:srgbClr val="333300"/>
                </a:solidFill>
                <a:latin typeface="Arial" panose="020B0604020202020204" pitchFamily="34" charset="0"/>
                <a:ea typeface="黑体" panose="02010609060101010101" charset="-122"/>
              </a:rPr>
              <a:t>6.</a:t>
            </a:r>
            <a:endParaRPr lang="en-US" altLang="zh-CN" sz="1200">
              <a:solidFill>
                <a:srgbClr val="333300"/>
              </a:solidFill>
              <a:latin typeface="Arial" panose="020B0604020202020204" pitchFamily="34" charset="0"/>
              <a:ea typeface="黑体" panose="02010609060101010101" charset="-122"/>
            </a:endParaRPr>
          </a:p>
          <a:p>
            <a:pPr algn="ctr" fontAlgn="ctr">
              <a:spcBef>
                <a:spcPct val="50000"/>
              </a:spcBef>
            </a:pPr>
            <a:r>
              <a:rPr lang="zh-CN" altLang="en-US" sz="1200">
                <a:solidFill>
                  <a:srgbClr val="333300"/>
                </a:solidFill>
                <a:latin typeface="Arial" panose="020B0604020202020204" pitchFamily="34" charset="0"/>
                <a:ea typeface="黑体" panose="02010609060101010101" charset="-122"/>
              </a:rPr>
              <a:t>贯彻实施</a:t>
            </a: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(1) </a:t>
            </a:r>
            <a:r>
              <a:rPr lang="zh-CN" altLang="en-US" sz="1000">
                <a:latin typeface="Arial" panose="020B0604020202020204" pitchFamily="34" charset="0"/>
                <a:ea typeface="黑体" panose="02010609060101010101" charset="-122"/>
              </a:rPr>
              <a:t>齐心协力</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迅速贯彻</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 </a:t>
            </a:r>
            <a:r>
              <a:rPr lang="zh-CN" altLang="en-US" sz="1000">
                <a:latin typeface="Arial" panose="020B0604020202020204" pitchFamily="34" charset="0"/>
                <a:ea typeface="黑体" panose="02010609060101010101" charset="-122"/>
              </a:rPr>
              <a:t>通过及时地汇报</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联络</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商谈</a:t>
            </a:r>
            <a:r>
              <a:rPr lang="en-US" altLang="zh-CN" sz="1000">
                <a:latin typeface="Arial" panose="020B0604020202020204" pitchFamily="34" charset="0"/>
                <a:ea typeface="黑体" panose="02010609060101010101" charset="-122"/>
              </a:rPr>
              <a:t>, </a:t>
            </a:r>
            <a:r>
              <a:rPr lang="zh-CN" altLang="en-US" sz="1000">
                <a:latin typeface="Arial" panose="020B0604020202020204" pitchFamily="34" charset="0"/>
                <a:ea typeface="黑体" panose="02010609060101010101" charset="-122"/>
              </a:rPr>
              <a:t>共享进展信息</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 </a:t>
            </a:r>
            <a:r>
              <a:rPr lang="zh-CN" altLang="en-US" sz="1000">
                <a:latin typeface="Arial" panose="020B0604020202020204" pitchFamily="34" charset="0"/>
                <a:ea typeface="黑体" panose="02010609060101010101" charset="-122"/>
              </a:rPr>
              <a:t>决不放弃</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迅速实施下一对策</a:t>
            </a:r>
            <a:endParaRPr lang="zh-CN" altLang="en-US" sz="1000">
              <a:latin typeface="Arial" panose="020B0604020202020204" pitchFamily="34" charset="0"/>
              <a:ea typeface="黑体" panose="02010609060101010101" charset="-122"/>
            </a:endParaRPr>
          </a:p>
          <a:p>
            <a:pPr>
              <a:spcBef>
                <a:spcPct val="50000"/>
              </a:spcBef>
            </a:pPr>
            <a:endParaRPr lang="zh-CN" altLang="en-US" sz="1000">
              <a:latin typeface="Arial" panose="020B0604020202020204" pitchFamily="34" charset="0"/>
              <a:ea typeface="黑体" panose="02010609060101010101" charset="-122"/>
            </a:endParaRPr>
          </a:p>
        </p:txBody>
      </p:sp>
      <p:sp>
        <p:nvSpPr>
          <p:cNvPr id="4983" name="矩形 4982"/>
          <p:cNvSpPr/>
          <p:nvPr/>
        </p:nvSpPr>
        <p:spPr>
          <a:xfrm>
            <a:off x="4648200" y="762000"/>
            <a:ext cx="990600" cy="5840413"/>
          </a:xfrm>
          <a:prstGeom prst="rect">
            <a:avLst/>
          </a:prstGeom>
          <a:solidFill>
            <a:srgbClr val="99CCFF"/>
          </a:solidFill>
          <a:ln w="38100">
            <a:noFill/>
          </a:ln>
        </p:spPr>
        <p:txBody>
          <a:bodyPr lIns="137160" tIns="68580" rIns="137160" bIns="68580">
            <a:spAutoFit/>
          </a:bodyPr>
          <a:p>
            <a:pPr>
              <a:spcBef>
                <a:spcPct val="50000"/>
              </a:spcBef>
            </a:pPr>
            <a:r>
              <a:rPr lang="zh-CN" altLang="en-US" sz="1200">
                <a:solidFill>
                  <a:srgbClr val="333300"/>
                </a:solidFill>
                <a:latin typeface="宋体" panose="02010600030101010101" pitchFamily="2" charset="-122"/>
              </a:rPr>
              <a:t>步骤</a:t>
            </a:r>
            <a:r>
              <a:rPr lang="en-US" altLang="zh-CN" sz="1200">
                <a:solidFill>
                  <a:srgbClr val="333300"/>
                </a:solidFill>
                <a:latin typeface="宋体" panose="02010600030101010101" pitchFamily="2" charset="-122"/>
              </a:rPr>
              <a:t>5.</a:t>
            </a:r>
            <a:endParaRPr lang="en-US" altLang="zh-CN" sz="1200">
              <a:solidFill>
                <a:srgbClr val="333300"/>
              </a:solidFill>
              <a:latin typeface="宋体" panose="02010600030101010101" pitchFamily="2" charset="-122"/>
            </a:endParaRPr>
          </a:p>
          <a:p>
            <a:pPr>
              <a:spcBef>
                <a:spcPct val="50000"/>
              </a:spcBef>
            </a:pPr>
            <a:r>
              <a:rPr lang="zh-CN" altLang="en-US" sz="1200">
                <a:solidFill>
                  <a:srgbClr val="333300"/>
                </a:solidFill>
                <a:latin typeface="宋体" panose="02010600030101010101" pitchFamily="2" charset="-122"/>
              </a:rPr>
              <a:t>制定对策</a:t>
            </a:r>
            <a:endParaRPr lang="zh-CN" altLang="en-US" sz="1200">
              <a:solidFill>
                <a:srgbClr val="333300"/>
              </a:solidFill>
              <a:latin typeface="宋体" panose="02010600030101010101" pitchFamily="2" charset="-122"/>
            </a:endParaRPr>
          </a:p>
          <a:p>
            <a:pPr>
              <a:spcBef>
                <a:spcPct val="50000"/>
              </a:spcBef>
            </a:pPr>
            <a:endParaRPr lang="zh-CN" altLang="en-US" sz="1200">
              <a:solidFill>
                <a:srgbClr val="333300"/>
              </a:solidFill>
              <a:latin typeface="宋体" panose="02010600030101010101" pitchFamily="2"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思考尽可能多的对策</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筛选出附加值高的对策</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寻求共识</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(4)</a:t>
            </a:r>
            <a:r>
              <a:rPr lang="zh-CN" altLang="en-US" sz="1000">
                <a:latin typeface="Arial" panose="020B0604020202020204" pitchFamily="34" charset="0"/>
                <a:ea typeface="黑体" panose="02010609060101010101" charset="-122"/>
              </a:rPr>
              <a:t>制定明确具体的实施计划</a:t>
            </a:r>
            <a:endParaRPr lang="zh-CN" altLang="en-US" sz="1000">
              <a:latin typeface="Arial" panose="020B0604020202020204" pitchFamily="34" charset="0"/>
              <a:ea typeface="黑体" panose="02010609060101010101" charset="-122"/>
            </a:endParaRPr>
          </a:p>
        </p:txBody>
      </p:sp>
      <p:sp>
        <p:nvSpPr>
          <p:cNvPr id="4984" name="矩形 4983"/>
          <p:cNvSpPr/>
          <p:nvPr/>
        </p:nvSpPr>
        <p:spPr>
          <a:xfrm>
            <a:off x="3581400" y="762000"/>
            <a:ext cx="990600" cy="5641975"/>
          </a:xfrm>
          <a:prstGeom prst="rect">
            <a:avLst/>
          </a:prstGeom>
          <a:solidFill>
            <a:srgbClr val="99CCFF"/>
          </a:solidFill>
          <a:ln w="38100">
            <a:noFill/>
          </a:ln>
        </p:spPr>
        <p:txBody>
          <a:bodyPr lIns="137160" tIns="68580" rIns="137160" bIns="68580">
            <a:spAutoFit/>
          </a:bodyPr>
          <a:p>
            <a:pPr>
              <a:spcBef>
                <a:spcPct val="50000"/>
              </a:spcBef>
            </a:pPr>
            <a:r>
              <a:rPr lang="zh-CN" altLang="en-US" sz="1200">
                <a:solidFill>
                  <a:srgbClr val="333300"/>
                </a:solidFill>
                <a:latin typeface="Arial" panose="020B0604020202020204" pitchFamily="34" charset="0"/>
                <a:ea typeface="黑体" panose="02010609060101010101" charset="-122"/>
              </a:rPr>
              <a:t>步骤</a:t>
            </a:r>
            <a:r>
              <a:rPr lang="en-US" altLang="zh-CN" sz="1200">
                <a:solidFill>
                  <a:srgbClr val="333300"/>
                </a:solidFill>
                <a:latin typeface="Arial" panose="020B0604020202020204" pitchFamily="34" charset="0"/>
                <a:ea typeface="黑体" panose="02010609060101010101" charset="-122"/>
              </a:rPr>
              <a:t>4.</a:t>
            </a:r>
            <a:endParaRPr lang="en-US" altLang="zh-CN" sz="1200">
              <a:solidFill>
                <a:srgbClr val="333300"/>
              </a:solidFill>
              <a:latin typeface="Arial" panose="020B0604020202020204" pitchFamily="34" charset="0"/>
              <a:ea typeface="黑体" panose="02010609060101010101" charset="-122"/>
            </a:endParaRPr>
          </a:p>
          <a:p>
            <a:pPr>
              <a:spcBef>
                <a:spcPct val="50000"/>
              </a:spcBef>
            </a:pPr>
            <a:r>
              <a:rPr lang="zh-CN" altLang="en-US" sz="1200">
                <a:solidFill>
                  <a:srgbClr val="333300"/>
                </a:solidFill>
                <a:latin typeface="Arial" panose="020B0604020202020204" pitchFamily="34" charset="0"/>
                <a:ea typeface="黑体" panose="02010609060101010101" charset="-122"/>
              </a:rPr>
              <a:t>把握真因</a:t>
            </a: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endParaRPr lang="zh-CN" altLang="en-US" sz="1200">
              <a:solidFill>
                <a:srgbClr val="333300"/>
              </a:solidFill>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抛弃先入为主的观念</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多方面思考愿因</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现地现物地确认事实</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反复追问“为什么</a:t>
            </a:r>
            <a:r>
              <a:rPr lang="en-US" altLang="zh-CN" sz="1000">
                <a:latin typeface="Arial" panose="020B0604020202020204" pitchFamily="34" charset="0"/>
                <a:ea typeface="黑体" panose="02010609060101010101" charset="-122"/>
              </a:rPr>
              <a:t>?”</a:t>
            </a:r>
            <a:endParaRPr lang="en-US" altLang="zh-CN"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把握根本原因</a:t>
            </a:r>
            <a:endParaRPr lang="zh-CN" altLang="en-US" sz="1000">
              <a:latin typeface="Arial" panose="020B0604020202020204" pitchFamily="34" charset="0"/>
              <a:ea typeface="黑体" panose="02010609060101010101" charset="-122"/>
            </a:endParaRPr>
          </a:p>
        </p:txBody>
      </p:sp>
      <p:sp>
        <p:nvSpPr>
          <p:cNvPr id="4985" name="矩形 4984"/>
          <p:cNvSpPr/>
          <p:nvPr/>
        </p:nvSpPr>
        <p:spPr>
          <a:xfrm>
            <a:off x="2514600" y="762000"/>
            <a:ext cx="990600" cy="5668963"/>
          </a:xfrm>
          <a:prstGeom prst="rect">
            <a:avLst/>
          </a:prstGeom>
          <a:solidFill>
            <a:srgbClr val="99CCFF"/>
          </a:solidFill>
          <a:ln w="38100">
            <a:noFill/>
          </a:ln>
        </p:spPr>
        <p:txBody>
          <a:bodyPr lIns="137160" tIns="68580" rIns="137160" bIns="68580">
            <a:spAutoFit/>
          </a:bodyPr>
          <a:p>
            <a:pPr>
              <a:spcBef>
                <a:spcPct val="50000"/>
              </a:spcBef>
            </a:pPr>
            <a:r>
              <a:rPr lang="zh-CN" altLang="en-US" sz="1200">
                <a:solidFill>
                  <a:srgbClr val="333300"/>
                </a:solidFill>
                <a:latin typeface="宋体" panose="02010600030101010101" pitchFamily="2" charset="-122"/>
              </a:rPr>
              <a:t>步骤</a:t>
            </a:r>
            <a:r>
              <a:rPr lang="en-US" altLang="zh-CN" sz="1200">
                <a:solidFill>
                  <a:srgbClr val="333300"/>
                </a:solidFill>
                <a:latin typeface="宋体" panose="02010600030101010101" pitchFamily="2" charset="-122"/>
              </a:rPr>
              <a:t>3.</a:t>
            </a:r>
            <a:endParaRPr lang="en-US" altLang="zh-CN" sz="1200">
              <a:solidFill>
                <a:srgbClr val="333300"/>
              </a:solidFill>
              <a:latin typeface="宋体" panose="02010600030101010101" pitchFamily="2" charset="-122"/>
            </a:endParaRPr>
          </a:p>
          <a:p>
            <a:pPr>
              <a:spcBef>
                <a:spcPct val="50000"/>
              </a:spcBef>
            </a:pPr>
            <a:r>
              <a:rPr lang="zh-CN" altLang="en-US" sz="1200">
                <a:solidFill>
                  <a:srgbClr val="333300"/>
                </a:solidFill>
                <a:latin typeface="宋体" panose="02010600030101010101" pitchFamily="2" charset="-122"/>
              </a:rPr>
              <a:t>设定目标</a:t>
            </a:r>
            <a:endParaRPr lang="zh-CN" altLang="en-US" sz="1200">
              <a:solidFill>
                <a:srgbClr val="333300"/>
              </a:solidFill>
              <a:latin typeface="宋体" panose="02010600030101010101" pitchFamily="2" charset="-122"/>
            </a:endParaRPr>
          </a:p>
          <a:p>
            <a:pPr>
              <a:spcBef>
                <a:spcPct val="50000"/>
              </a:spcBef>
            </a:pPr>
            <a:endParaRPr lang="zh-CN" altLang="en-US" sz="12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latin typeface="宋体" panose="02010600030101010101" pitchFamily="2" charset="-122"/>
            </a:endParaRPr>
          </a:p>
          <a:p>
            <a:pPr>
              <a:spcBef>
                <a:spcPct val="50000"/>
              </a:spcBef>
            </a:pPr>
            <a:endParaRPr lang="zh-CN" altLang="en-US" sz="1000">
              <a:latin typeface="宋体" panose="02010600030101010101" pitchFamily="2" charset="-122"/>
            </a:endParaRPr>
          </a:p>
          <a:p>
            <a:pPr>
              <a:spcBef>
                <a:spcPct val="50000"/>
              </a:spcBef>
            </a:pPr>
            <a:r>
              <a:rPr lang="en-US" altLang="zh-CN" sz="1000">
                <a:latin typeface="宋体" panose="02010600030101010101" pitchFamily="2" charset="-122"/>
              </a:rPr>
              <a:t>1.</a:t>
            </a:r>
            <a:r>
              <a:rPr lang="zh-CN" altLang="en-US" sz="1000">
                <a:latin typeface="宋体" panose="02010600030101010101" pitchFamily="2" charset="-122"/>
              </a:rPr>
              <a:t>思考工作的真正目的</a:t>
            </a:r>
            <a:endParaRPr lang="zh-CN" altLang="en-US" sz="1000">
              <a:latin typeface="宋体" panose="02010600030101010101" pitchFamily="2" charset="-122"/>
            </a:endParaRPr>
          </a:p>
          <a:p>
            <a:pPr>
              <a:spcBef>
                <a:spcPct val="50000"/>
              </a:spcBef>
            </a:pPr>
            <a:r>
              <a:rPr lang="en-US" altLang="zh-CN" sz="1000">
                <a:latin typeface="宋体" panose="02010600030101010101" pitchFamily="2" charset="-122"/>
              </a:rPr>
              <a:t>2.</a:t>
            </a:r>
            <a:r>
              <a:rPr lang="zh-CN" altLang="en-US" sz="1000">
                <a:latin typeface="宋体" panose="02010600030101010101" pitchFamily="2" charset="-122"/>
              </a:rPr>
              <a:t>思考工作的“理想状态”</a:t>
            </a:r>
            <a:endParaRPr lang="zh-CN" altLang="en-US" sz="1000">
              <a:latin typeface="宋体" panose="02010600030101010101" pitchFamily="2" charset="-122"/>
            </a:endParaRPr>
          </a:p>
          <a:p>
            <a:pPr>
              <a:spcBef>
                <a:spcPct val="50000"/>
              </a:spcBef>
            </a:pPr>
            <a:r>
              <a:rPr lang="en-US" altLang="zh-CN" sz="1000">
                <a:latin typeface="宋体" panose="02010600030101010101" pitchFamily="2" charset="-122"/>
              </a:rPr>
              <a:t>3 </a:t>
            </a:r>
            <a:r>
              <a:rPr lang="zh-CN" altLang="en-US" sz="1000">
                <a:latin typeface="宋体" panose="02010600030101010101" pitchFamily="2" charset="-122"/>
              </a:rPr>
              <a:t>把握现状</a:t>
            </a:r>
            <a:endParaRPr lang="zh-CN" altLang="en-US" sz="1000">
              <a:latin typeface="宋体" panose="02010600030101010101" pitchFamily="2" charset="-122"/>
            </a:endParaRPr>
          </a:p>
          <a:p>
            <a:pPr>
              <a:spcBef>
                <a:spcPct val="50000"/>
              </a:spcBef>
            </a:pPr>
            <a:r>
              <a:rPr lang="en-US" altLang="zh-CN" sz="1000">
                <a:latin typeface="宋体" panose="02010600030101010101" pitchFamily="2" charset="-122"/>
              </a:rPr>
              <a:t>4. </a:t>
            </a:r>
            <a:r>
              <a:rPr lang="zh-CN" altLang="en-US" sz="1000">
                <a:latin typeface="宋体" panose="02010600030101010101" pitchFamily="2" charset="-122"/>
              </a:rPr>
              <a:t>将差距 “可视化”</a:t>
            </a:r>
            <a:endParaRPr lang="zh-CN" altLang="en-US" sz="1000">
              <a:latin typeface="宋体" panose="02010600030101010101" pitchFamily="2" charset="-122"/>
            </a:endParaRPr>
          </a:p>
        </p:txBody>
      </p:sp>
      <p:sp>
        <p:nvSpPr>
          <p:cNvPr id="4986" name="矩形 4985"/>
          <p:cNvSpPr/>
          <p:nvPr/>
        </p:nvSpPr>
        <p:spPr>
          <a:xfrm>
            <a:off x="1447800" y="762000"/>
            <a:ext cx="990600" cy="5745163"/>
          </a:xfrm>
          <a:prstGeom prst="rect">
            <a:avLst/>
          </a:prstGeom>
          <a:solidFill>
            <a:srgbClr val="99CCFF"/>
          </a:solidFill>
          <a:ln w="38100">
            <a:noFill/>
          </a:ln>
        </p:spPr>
        <p:txBody>
          <a:bodyPr lIns="137160" tIns="68580" rIns="137160" bIns="68580">
            <a:spAutoFit/>
          </a:bodyPr>
          <a:p>
            <a:pPr>
              <a:spcBef>
                <a:spcPct val="50000"/>
              </a:spcBef>
            </a:pPr>
            <a:r>
              <a:rPr lang="zh-CN" altLang="en-US" sz="1200">
                <a:solidFill>
                  <a:srgbClr val="333300"/>
                </a:solidFill>
                <a:latin typeface="宋体" panose="02010600030101010101" pitchFamily="2" charset="-122"/>
              </a:rPr>
              <a:t>步骤</a:t>
            </a:r>
            <a:r>
              <a:rPr lang="en-US" altLang="zh-CN" sz="1200">
                <a:solidFill>
                  <a:srgbClr val="333300"/>
                </a:solidFill>
                <a:latin typeface="宋体" panose="02010600030101010101" pitchFamily="2" charset="-122"/>
              </a:rPr>
              <a:t>2.</a:t>
            </a:r>
            <a:endParaRPr lang="en-US" altLang="zh-CN" sz="1200">
              <a:solidFill>
                <a:srgbClr val="333300"/>
              </a:solidFill>
              <a:latin typeface="宋体" panose="02010600030101010101" pitchFamily="2" charset="-122"/>
            </a:endParaRPr>
          </a:p>
          <a:p>
            <a:pPr>
              <a:spcBef>
                <a:spcPct val="50000"/>
              </a:spcBef>
            </a:pPr>
            <a:r>
              <a:rPr lang="zh-CN" altLang="en-US" sz="1200">
                <a:solidFill>
                  <a:srgbClr val="333300"/>
                </a:solidFill>
                <a:latin typeface="宋体" panose="02010600030101010101" pitchFamily="2" charset="-122"/>
              </a:rPr>
              <a:t>分解问题</a:t>
            </a:r>
            <a:endParaRPr lang="zh-CN" altLang="en-US" sz="1200">
              <a:solidFill>
                <a:srgbClr val="333300"/>
              </a:solidFill>
              <a:latin typeface="宋体" panose="02010600030101010101" pitchFamily="2" charset="-122"/>
            </a:endParaRPr>
          </a:p>
          <a:p>
            <a:pPr>
              <a:spcBef>
                <a:spcPct val="50000"/>
              </a:spcBef>
            </a:pPr>
            <a:endParaRPr lang="zh-CN" altLang="en-US" sz="12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latin typeface="宋体" panose="02010600030101010101" pitchFamily="2" charset="-122"/>
            </a:endParaRPr>
          </a:p>
          <a:p>
            <a:pPr>
              <a:spcBef>
                <a:spcPct val="50000"/>
              </a:spcBef>
            </a:pPr>
            <a:endParaRPr lang="zh-CN" altLang="en-US" sz="1000">
              <a:latin typeface="宋体" panose="02010600030101010101" pitchFamily="2" charset="-122"/>
            </a:endParaRPr>
          </a:p>
          <a:p>
            <a:pPr>
              <a:spcBef>
                <a:spcPct val="50000"/>
              </a:spcBef>
            </a:pPr>
            <a:endParaRPr lang="zh-CN" altLang="en-US" sz="1000">
              <a:latin typeface="宋体" panose="02010600030101010101" pitchFamily="2" charset="-122"/>
            </a:endParaRPr>
          </a:p>
          <a:p>
            <a:pPr>
              <a:spcBef>
                <a:spcPct val="50000"/>
              </a:spcBef>
            </a:pPr>
            <a:endParaRPr lang="zh-CN" altLang="en-US" sz="1000">
              <a:latin typeface="宋体" panose="02010600030101010101" pitchFamily="2" charset="-122"/>
            </a:endParaRPr>
          </a:p>
          <a:p>
            <a:pPr>
              <a:spcBef>
                <a:spcPct val="50000"/>
              </a:spcBef>
            </a:pPr>
            <a:endParaRPr lang="zh-CN" altLang="en-US" sz="1000">
              <a:latin typeface="宋体" panose="02010600030101010101" pitchFamily="2" charset="-122"/>
            </a:endParaRPr>
          </a:p>
          <a:p>
            <a:pPr>
              <a:spcBef>
                <a:spcPct val="50000"/>
              </a:spcBef>
            </a:pPr>
            <a:r>
              <a:rPr lang="en-US" altLang="zh-CN" sz="1000">
                <a:latin typeface="宋体" panose="02010600030101010101" pitchFamily="2" charset="-122"/>
              </a:rPr>
              <a:t>1.</a:t>
            </a:r>
            <a:r>
              <a:rPr lang="zh-CN" altLang="en-US" sz="1000">
                <a:latin typeface="宋体" panose="02010600030101010101" pitchFamily="2" charset="-122"/>
              </a:rPr>
              <a:t>将问题分层次化</a:t>
            </a:r>
            <a:endParaRPr lang="zh-CN" altLang="en-US" sz="1000">
              <a:latin typeface="宋体" panose="02010600030101010101" pitchFamily="2" charset="-122"/>
            </a:endParaRPr>
          </a:p>
          <a:p>
            <a:pPr>
              <a:spcBef>
                <a:spcPct val="50000"/>
              </a:spcBef>
            </a:pPr>
            <a:r>
              <a:rPr lang="en-US" altLang="zh-CN" sz="1000">
                <a:latin typeface="宋体" panose="02010600030101010101" pitchFamily="2" charset="-122"/>
              </a:rPr>
              <a:t>2.</a:t>
            </a:r>
            <a:r>
              <a:rPr lang="zh-CN" altLang="en-US" sz="1000">
                <a:latin typeface="宋体" panose="02010600030101010101" pitchFamily="2" charset="-122"/>
              </a:rPr>
              <a:t>选定要着手解决的问题</a:t>
            </a:r>
            <a:endParaRPr lang="zh-CN" altLang="en-US" sz="1000">
              <a:latin typeface="宋体" panose="02010600030101010101" pitchFamily="2" charset="-122"/>
            </a:endParaRPr>
          </a:p>
          <a:p>
            <a:pPr>
              <a:spcBef>
                <a:spcPct val="50000"/>
              </a:spcBef>
            </a:pPr>
            <a:r>
              <a:rPr lang="en-US" altLang="zh-CN" sz="1000">
                <a:latin typeface="宋体" panose="02010600030101010101" pitchFamily="2" charset="-122"/>
              </a:rPr>
              <a:t>3. “</a:t>
            </a:r>
            <a:r>
              <a:rPr lang="zh-CN" altLang="en-US" sz="1000">
                <a:latin typeface="宋体" panose="02010600030101010101" pitchFamily="2" charset="-122"/>
              </a:rPr>
              <a:t>现地现物”地观察问题</a:t>
            </a:r>
            <a:endParaRPr lang="zh-CN" altLang="en-US" sz="1000">
              <a:latin typeface="宋体" panose="02010600030101010101" pitchFamily="2" charset="-122"/>
            </a:endParaRPr>
          </a:p>
        </p:txBody>
      </p:sp>
      <p:sp>
        <p:nvSpPr>
          <p:cNvPr id="4987" name="矩形 4986"/>
          <p:cNvSpPr/>
          <p:nvPr/>
        </p:nvSpPr>
        <p:spPr>
          <a:xfrm>
            <a:off x="381000" y="762000"/>
            <a:ext cx="990600" cy="5851525"/>
          </a:xfrm>
          <a:prstGeom prst="rect">
            <a:avLst/>
          </a:prstGeom>
          <a:solidFill>
            <a:srgbClr val="99CCFF"/>
          </a:solidFill>
          <a:ln w="38100">
            <a:noFill/>
          </a:ln>
        </p:spPr>
        <p:txBody>
          <a:bodyPr lIns="137160" tIns="68580" rIns="137160" bIns="68580">
            <a:spAutoFit/>
          </a:bodyPr>
          <a:p>
            <a:pPr>
              <a:spcBef>
                <a:spcPct val="50000"/>
              </a:spcBef>
            </a:pPr>
            <a:r>
              <a:rPr lang="zh-CN" altLang="en-US" sz="1200">
                <a:solidFill>
                  <a:srgbClr val="333300"/>
                </a:solidFill>
                <a:latin typeface="宋体" panose="02010600030101010101" pitchFamily="2" charset="-122"/>
              </a:rPr>
              <a:t>步骤</a:t>
            </a:r>
            <a:r>
              <a:rPr lang="en-US" altLang="zh-CN" sz="1200">
                <a:solidFill>
                  <a:srgbClr val="333300"/>
                </a:solidFill>
                <a:latin typeface="宋体" panose="02010600030101010101" pitchFamily="2" charset="-122"/>
              </a:rPr>
              <a:t>1. </a:t>
            </a:r>
            <a:endParaRPr lang="en-US" altLang="zh-CN" sz="1200">
              <a:solidFill>
                <a:srgbClr val="333300"/>
              </a:solidFill>
              <a:latin typeface="宋体" panose="02010600030101010101" pitchFamily="2" charset="-122"/>
            </a:endParaRPr>
          </a:p>
          <a:p>
            <a:pPr>
              <a:spcBef>
                <a:spcPct val="50000"/>
              </a:spcBef>
            </a:pPr>
            <a:r>
              <a:rPr lang="zh-CN" altLang="en-US" sz="1200">
                <a:solidFill>
                  <a:srgbClr val="333300"/>
                </a:solidFill>
                <a:latin typeface="宋体" panose="02010600030101010101" pitchFamily="2" charset="-122"/>
              </a:rPr>
              <a:t>明确问题</a:t>
            </a:r>
            <a:endParaRPr lang="zh-CN" altLang="en-US" sz="1200">
              <a:solidFill>
                <a:srgbClr val="333300"/>
              </a:solidFill>
              <a:latin typeface="宋体" panose="02010600030101010101" pitchFamily="2"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宋体" panose="02010600030101010101" pitchFamily="2"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solidFill>
                <a:srgbClr val="333300"/>
              </a:solidFill>
              <a:latin typeface="黑体" panose="02010609060101010101" charset="-122"/>
              <a:ea typeface="黑体" panose="02010609060101010101" charset="-122"/>
            </a:endParaRPr>
          </a:p>
          <a:p>
            <a:pPr>
              <a:spcBef>
                <a:spcPct val="50000"/>
              </a:spcBef>
            </a:pPr>
            <a:endParaRPr lang="zh-CN" altLang="en-US" sz="1000">
              <a:latin typeface="黑体" panose="02010609060101010101" charset="-122"/>
              <a:ea typeface="黑体" panose="02010609060101010101" charset="-122"/>
            </a:endParaRPr>
          </a:p>
          <a:p>
            <a:pPr>
              <a:spcBef>
                <a:spcPct val="50000"/>
              </a:spcBef>
            </a:pPr>
            <a:endParaRPr lang="zh-CN" altLang="en-US" sz="1000">
              <a:latin typeface="黑体" panose="02010609060101010101" charset="-122"/>
              <a:ea typeface="黑体" panose="02010609060101010101" charset="-122"/>
            </a:endParaRPr>
          </a:p>
          <a:p>
            <a:pPr>
              <a:spcBef>
                <a:spcPct val="50000"/>
              </a:spcBef>
            </a:pPr>
            <a:r>
              <a:rPr lang="en-US" altLang="zh-CN" sz="1000">
                <a:latin typeface="黑体" panose="02010609060101010101" charset="-122"/>
                <a:ea typeface="黑体" panose="02010609060101010101" charset="-122"/>
              </a:rPr>
              <a:t>1.</a:t>
            </a:r>
            <a:r>
              <a:rPr lang="zh-CN" altLang="en-US" sz="1000">
                <a:latin typeface="黑体" panose="02010609060101010101" charset="-122"/>
                <a:ea typeface="黑体" panose="02010609060101010101" charset="-122"/>
              </a:rPr>
              <a:t>思考工作的真正目的</a:t>
            </a:r>
            <a:endParaRPr lang="zh-CN" altLang="en-US" sz="1000">
              <a:latin typeface="黑体" panose="02010609060101010101" charset="-122"/>
              <a:ea typeface="黑体" panose="02010609060101010101" charset="-122"/>
            </a:endParaRPr>
          </a:p>
          <a:p>
            <a:pPr>
              <a:spcBef>
                <a:spcPct val="50000"/>
              </a:spcBef>
            </a:pPr>
            <a:r>
              <a:rPr lang="en-US" altLang="zh-CN" sz="1000">
                <a:latin typeface="黑体" panose="02010609060101010101" charset="-122"/>
                <a:ea typeface="黑体" panose="02010609060101010101" charset="-122"/>
              </a:rPr>
              <a:t>2.</a:t>
            </a:r>
            <a:r>
              <a:rPr lang="zh-CN" altLang="en-US" sz="1000">
                <a:latin typeface="黑体" panose="02010609060101010101" charset="-122"/>
                <a:ea typeface="黑体" panose="02010609060101010101" charset="-122"/>
              </a:rPr>
              <a:t>思考工作的“理想状态”</a:t>
            </a:r>
            <a:endParaRPr lang="zh-CN" altLang="en-US" sz="1000">
              <a:latin typeface="黑体" panose="02010609060101010101" charset="-122"/>
              <a:ea typeface="黑体" panose="02010609060101010101" charset="-122"/>
            </a:endParaRPr>
          </a:p>
          <a:p>
            <a:pPr>
              <a:spcBef>
                <a:spcPct val="50000"/>
              </a:spcBef>
            </a:pPr>
            <a:r>
              <a:rPr lang="en-US" altLang="zh-CN" sz="1000">
                <a:latin typeface="黑体" panose="02010609060101010101" charset="-122"/>
                <a:ea typeface="黑体" panose="02010609060101010101" charset="-122"/>
              </a:rPr>
              <a:t>3 </a:t>
            </a:r>
            <a:r>
              <a:rPr lang="zh-CN" altLang="en-US" sz="1000">
                <a:latin typeface="黑体" panose="02010609060101010101" charset="-122"/>
                <a:ea typeface="黑体" panose="02010609060101010101" charset="-122"/>
              </a:rPr>
              <a:t>把握现状</a:t>
            </a:r>
            <a:endParaRPr lang="zh-CN" altLang="en-US" sz="1000">
              <a:latin typeface="黑体" panose="02010609060101010101" charset="-122"/>
              <a:ea typeface="黑体" panose="02010609060101010101" charset="-122"/>
            </a:endParaRPr>
          </a:p>
          <a:p>
            <a:pPr>
              <a:spcBef>
                <a:spcPct val="50000"/>
              </a:spcBef>
            </a:pPr>
            <a:r>
              <a:rPr lang="en-US" altLang="zh-CN" sz="1000">
                <a:latin typeface="黑体" panose="02010609060101010101" charset="-122"/>
                <a:ea typeface="黑体" panose="02010609060101010101" charset="-122"/>
              </a:rPr>
              <a:t>4. </a:t>
            </a:r>
            <a:r>
              <a:rPr lang="zh-CN" altLang="en-US" sz="1000">
                <a:latin typeface="黑体" panose="02010609060101010101" charset="-122"/>
                <a:ea typeface="黑体" panose="02010609060101010101" charset="-122"/>
              </a:rPr>
              <a:t>将差距 “可视化”</a:t>
            </a:r>
            <a:endParaRPr lang="zh-CN" altLang="en-US" sz="1000">
              <a:solidFill>
                <a:srgbClr val="333300"/>
              </a:solidFill>
              <a:latin typeface="黑体" panose="02010609060101010101" charset="-122"/>
              <a:ea typeface="黑体" panose="02010609060101010101" charset="-122"/>
            </a:endParaRPr>
          </a:p>
        </p:txBody>
      </p:sp>
      <p:sp>
        <p:nvSpPr>
          <p:cNvPr id="4988" name="矩形 4987"/>
          <p:cNvSpPr/>
          <p:nvPr/>
        </p:nvSpPr>
        <p:spPr>
          <a:xfrm>
            <a:off x="381000" y="1828800"/>
            <a:ext cx="990600" cy="441325"/>
          </a:xfrm>
          <a:prstGeom prst="rect">
            <a:avLst/>
          </a:prstGeom>
          <a:noFill/>
          <a:ln w="9525">
            <a:noFill/>
          </a:ln>
        </p:spPr>
        <p:txBody>
          <a:bodyPr lIns="137160" tIns="68580" rIns="137160" bIns="68580">
            <a:spAutoFit/>
          </a:bodyPr>
          <a:p>
            <a:pPr>
              <a:spcBef>
                <a:spcPct val="50000"/>
              </a:spcBef>
            </a:pPr>
            <a:r>
              <a:rPr lang="zh-CN" altLang="en-US" sz="1000" b="1">
                <a:latin typeface="Arial" panose="020B0604020202020204" pitchFamily="34" charset="0"/>
                <a:ea typeface="黑体" panose="02010609060101010101" charset="-122"/>
              </a:rPr>
              <a:t>将模糊的问题可视化</a:t>
            </a:r>
            <a:endParaRPr lang="zh-CN" altLang="en-US" sz="1000" b="1">
              <a:latin typeface="Arial" panose="020B0604020202020204" pitchFamily="34" charset="0"/>
              <a:ea typeface="黑体" panose="02010609060101010101" charset="-122"/>
            </a:endParaRPr>
          </a:p>
        </p:txBody>
      </p:sp>
      <p:sp>
        <p:nvSpPr>
          <p:cNvPr id="4989" name="矩形 4988"/>
          <p:cNvSpPr/>
          <p:nvPr/>
        </p:nvSpPr>
        <p:spPr>
          <a:xfrm>
            <a:off x="304800" y="3429000"/>
            <a:ext cx="1138238" cy="298450"/>
          </a:xfrm>
          <a:prstGeom prst="rect">
            <a:avLst/>
          </a:prstGeom>
          <a:noFill/>
          <a:ln w="9525" cap="flat" cmpd="sng">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ea typeface="黑体" panose="02010609060101010101" charset="-122"/>
              </a:rPr>
              <a:t>理想状态</a:t>
            </a:r>
            <a:endParaRPr lang="zh-CN" altLang="en-US" sz="1000">
              <a:latin typeface="Arial" panose="020B0604020202020204" pitchFamily="34" charset="0"/>
              <a:ea typeface="黑体" panose="02010609060101010101" charset="-122"/>
            </a:endParaRPr>
          </a:p>
        </p:txBody>
      </p:sp>
      <p:sp>
        <p:nvSpPr>
          <p:cNvPr id="4990" name="矩形 4989"/>
          <p:cNvSpPr/>
          <p:nvPr/>
        </p:nvSpPr>
        <p:spPr>
          <a:xfrm>
            <a:off x="381000" y="4343400"/>
            <a:ext cx="985838" cy="298450"/>
          </a:xfrm>
          <a:prstGeom prst="rect">
            <a:avLst/>
          </a:prstGeom>
          <a:noFill/>
          <a:ln w="9525" cap="flat" cmpd="sng">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a:latin typeface="Arial" panose="020B0604020202020204" pitchFamily="34" charset="0"/>
                <a:ea typeface="黑体" panose="02010609060101010101" charset="-122"/>
              </a:rPr>
              <a:t>现  状</a:t>
            </a:r>
            <a:endParaRPr lang="zh-CN" altLang="en-US" sz="1000">
              <a:latin typeface="Arial" panose="020B0604020202020204" pitchFamily="34" charset="0"/>
              <a:ea typeface="黑体" panose="02010609060101010101" charset="-122"/>
            </a:endParaRPr>
          </a:p>
        </p:txBody>
      </p:sp>
      <p:sp>
        <p:nvSpPr>
          <p:cNvPr id="4991" name="上下箭头 4990"/>
          <p:cNvSpPr/>
          <p:nvPr/>
        </p:nvSpPr>
        <p:spPr>
          <a:xfrm>
            <a:off x="533400" y="3733800"/>
            <a:ext cx="454025" cy="527050"/>
          </a:xfrm>
          <a:prstGeom prst="upDownArrow">
            <a:avLst>
              <a:gd name="adj1" fmla="val 50000"/>
              <a:gd name="adj2" fmla="val 23109"/>
            </a:avLst>
          </a:prstGeom>
          <a:noFill/>
          <a:ln w="9525" cap="flat" cmpd="sng">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000" b="1">
                <a:latin typeface="Arial" panose="020B0604020202020204" pitchFamily="34" charset="0"/>
                <a:ea typeface="黑体" panose="02010609060101010101" charset="-122"/>
              </a:rPr>
              <a:t>差距</a:t>
            </a:r>
            <a:endParaRPr lang="zh-CN" altLang="en-US" sz="1000" b="1">
              <a:latin typeface="Arial" panose="020B0604020202020204" pitchFamily="34" charset="0"/>
              <a:ea typeface="黑体" panose="02010609060101010101" charset="-122"/>
            </a:endParaRPr>
          </a:p>
        </p:txBody>
      </p:sp>
      <p:sp>
        <p:nvSpPr>
          <p:cNvPr id="4992" name="右箭头 4991"/>
          <p:cNvSpPr/>
          <p:nvPr/>
        </p:nvSpPr>
        <p:spPr>
          <a:xfrm>
            <a:off x="914400" y="3810000"/>
            <a:ext cx="152400" cy="304800"/>
          </a:xfrm>
          <a:prstGeom prst="rightArrow">
            <a:avLst>
              <a:gd name="adj1" fmla="val 50000"/>
              <a:gd name="adj2" fmla="val 24884"/>
            </a:avLst>
          </a:prstGeom>
          <a:noFill/>
          <a:ln w="9525" cap="flat" cmpd="sng">
            <a:solidFill>
              <a:srgbClr val="767676"/>
            </a:solidFill>
            <a:prstDash val="solid"/>
            <a:miter/>
            <a:headEnd type="none" w="med" len="med"/>
            <a:tailEnd type="none" w="med" len="med"/>
          </a:ln>
        </p:spPr>
        <p:txBody>
          <a:bodyPr/>
          <a:p>
            <a:endParaRPr lang="zh-CN" altLang="en-US"/>
          </a:p>
        </p:txBody>
      </p:sp>
      <p:sp>
        <p:nvSpPr>
          <p:cNvPr id="4993" name="椭圆 4992"/>
          <p:cNvSpPr/>
          <p:nvPr/>
        </p:nvSpPr>
        <p:spPr>
          <a:xfrm>
            <a:off x="152400" y="2622550"/>
            <a:ext cx="1290638" cy="361950"/>
          </a:xfrm>
          <a:prstGeom prst="ellipse">
            <a:avLst/>
          </a:prstGeom>
          <a:gradFill rotWithShape="0">
            <a:gsLst>
              <a:gs pos="0">
                <a:srgbClr val="797979">
                  <a:alpha val="100000"/>
                </a:srgbClr>
              </a:gs>
              <a:gs pos="50000">
                <a:srgbClr val="DDDDDD">
                  <a:alpha val="100000"/>
                </a:srgbClr>
              </a:gs>
              <a:gs pos="100000">
                <a:srgbClr val="797979"/>
              </a:gs>
            </a:gsLst>
            <a:lin ang="5400000"/>
            <a:tileRect/>
          </a:gradFill>
          <a:ln w="9525" cap="flat" cmpd="sng">
            <a:solidFill>
              <a:srgbClr val="969696"/>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1000" b="1">
                <a:latin typeface="Arial" panose="020B0604020202020204" pitchFamily="34" charset="0"/>
                <a:ea typeface="黑体" panose="02010609060101010101" charset="-122"/>
              </a:rPr>
              <a:t>真正的目的</a:t>
            </a:r>
            <a:endParaRPr lang="zh-CN" altLang="en-US" sz="1000" b="1">
              <a:latin typeface="Arial" panose="020B0604020202020204" pitchFamily="34" charset="0"/>
              <a:ea typeface="黑体" panose="02010609060101010101" charset="-122"/>
            </a:endParaRPr>
          </a:p>
        </p:txBody>
      </p:sp>
      <p:sp>
        <p:nvSpPr>
          <p:cNvPr id="4994" name="上箭头 4993"/>
          <p:cNvSpPr/>
          <p:nvPr/>
        </p:nvSpPr>
        <p:spPr>
          <a:xfrm>
            <a:off x="609600" y="3048000"/>
            <a:ext cx="265113" cy="304800"/>
          </a:xfrm>
          <a:prstGeom prst="upArrow">
            <a:avLst>
              <a:gd name="adj1" fmla="val 50000"/>
              <a:gd name="adj2" fmla="val 28742"/>
            </a:avLst>
          </a:prstGeom>
          <a:noFill/>
          <a:ln w="9525" cap="flat" cmpd="sng">
            <a:solidFill>
              <a:srgbClr val="969696"/>
            </a:solidFill>
            <a:prstDash val="solid"/>
            <a:miter/>
            <a:headEnd type="none" w="med" len="med"/>
            <a:tailEnd type="none" w="med" len="med"/>
          </a:ln>
        </p:spPr>
        <p:txBody>
          <a:bodyPr/>
          <a:p>
            <a:endParaRPr lang="zh-CN" altLang="en-US"/>
          </a:p>
        </p:txBody>
      </p:sp>
      <p:sp>
        <p:nvSpPr>
          <p:cNvPr id="4995" name="矩形 4994"/>
          <p:cNvSpPr/>
          <p:nvPr/>
        </p:nvSpPr>
        <p:spPr>
          <a:xfrm>
            <a:off x="762000" y="3048000"/>
            <a:ext cx="609600" cy="288925"/>
          </a:xfrm>
          <a:prstGeom prst="rect">
            <a:avLst/>
          </a:prstGeom>
          <a:noFill/>
          <a:ln w="9525">
            <a:noFill/>
          </a:ln>
        </p:spPr>
        <p:txBody>
          <a:bodyPr lIns="137160" tIns="68580" rIns="137160" bIns="68580">
            <a:spAutoFit/>
          </a:bodyPr>
          <a:p>
            <a:pPr>
              <a:spcBef>
                <a:spcPct val="50000"/>
              </a:spcBef>
            </a:pPr>
            <a:r>
              <a:rPr lang="zh-CN" altLang="en-US" sz="1000">
                <a:latin typeface="Arial" panose="020B0604020202020204" pitchFamily="34" charset="0"/>
                <a:ea typeface="黑体" panose="02010609060101010101" charset="-122"/>
              </a:rPr>
              <a:t>贡献</a:t>
            </a:r>
            <a:endParaRPr lang="zh-CN" altLang="en-US" sz="1000">
              <a:latin typeface="Arial" panose="020B0604020202020204" pitchFamily="34" charset="0"/>
              <a:ea typeface="黑体" panose="02010609060101010101" charset="-122"/>
            </a:endParaRPr>
          </a:p>
        </p:txBody>
      </p:sp>
      <p:sp>
        <p:nvSpPr>
          <p:cNvPr id="4996" name="折角形 4995"/>
          <p:cNvSpPr/>
          <p:nvPr/>
        </p:nvSpPr>
        <p:spPr>
          <a:xfrm>
            <a:off x="1066800" y="3733800"/>
            <a:ext cx="304800" cy="504825"/>
          </a:xfrm>
          <a:prstGeom prst="foldedCorner">
            <a:avLst>
              <a:gd name="adj" fmla="val 18204"/>
            </a:avLst>
          </a:prstGeom>
          <a:noFill/>
          <a:ln w="9525" cap="flat" cmpd="sng">
            <a:solidFill>
              <a:srgbClr val="969696"/>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1000">
                <a:solidFill>
                  <a:srgbClr val="990000"/>
                </a:solidFill>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sp>
        <p:nvSpPr>
          <p:cNvPr id="4997" name="圆角矩形 4996"/>
          <p:cNvSpPr/>
          <p:nvPr/>
        </p:nvSpPr>
        <p:spPr>
          <a:xfrm>
            <a:off x="1447800" y="1935163"/>
            <a:ext cx="304800" cy="1017587"/>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ea typeface="黑体" panose="02010609060101010101" charset="-122"/>
              </a:rPr>
              <a:t>大而模糊的问题</a:t>
            </a:r>
            <a:endParaRPr lang="zh-CN" altLang="en-US" sz="800">
              <a:latin typeface="Arial" panose="020B0604020202020204" pitchFamily="34" charset="0"/>
              <a:ea typeface="黑体" panose="02010609060101010101" charset="-122"/>
            </a:endParaRPr>
          </a:p>
        </p:txBody>
      </p:sp>
      <p:sp>
        <p:nvSpPr>
          <p:cNvPr id="4998" name="圆角矩形 4997"/>
          <p:cNvSpPr/>
          <p:nvPr/>
        </p:nvSpPr>
        <p:spPr>
          <a:xfrm>
            <a:off x="1806575" y="1677988"/>
            <a:ext cx="327025" cy="466725"/>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sp>
        <p:nvSpPr>
          <p:cNvPr id="4999" name="燕尾形 4998"/>
          <p:cNvSpPr/>
          <p:nvPr/>
        </p:nvSpPr>
        <p:spPr>
          <a:xfrm>
            <a:off x="1676400" y="4191000"/>
            <a:ext cx="304800" cy="758825"/>
          </a:xfrm>
          <a:prstGeom prst="chevron">
            <a:avLst>
              <a:gd name="adj" fmla="val 2500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000">
                <a:latin typeface="Arial" panose="020B0604020202020204" pitchFamily="34" charset="0"/>
                <a:ea typeface="黑体" panose="02010609060101010101" charset="-122"/>
              </a:rPr>
              <a:t>  </a:t>
            </a:r>
            <a:r>
              <a:rPr lang="zh-CN" altLang="en-US" sz="1000">
                <a:latin typeface="Arial" panose="020B0604020202020204" pitchFamily="34" charset="0"/>
                <a:ea typeface="黑体" panose="02010609060101010101" charset="-122"/>
              </a:rPr>
              <a:t>问题点</a:t>
            </a:r>
            <a:endParaRPr lang="zh-CN" altLang="en-US" sz="1000">
              <a:latin typeface="Arial" panose="020B0604020202020204" pitchFamily="34" charset="0"/>
              <a:ea typeface="黑体" panose="02010609060101010101" charset="-122"/>
            </a:endParaRPr>
          </a:p>
        </p:txBody>
      </p:sp>
      <p:sp>
        <p:nvSpPr>
          <p:cNvPr id="5000" name="燕尾形 4999"/>
          <p:cNvSpPr/>
          <p:nvPr/>
        </p:nvSpPr>
        <p:spPr>
          <a:xfrm>
            <a:off x="1447800" y="4191000"/>
            <a:ext cx="304800" cy="758825"/>
          </a:xfrm>
          <a:prstGeom prst="chevron">
            <a:avLst>
              <a:gd name="adj" fmla="val 2500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endParaRPr lang="en-US" altLang="zh-CN" sz="1000">
              <a:latin typeface="Arial" panose="020B0604020202020204" pitchFamily="34" charset="0"/>
              <a:ea typeface="黑体" panose="02010609060101010101" charset="-122"/>
            </a:endParaRPr>
          </a:p>
          <a:p>
            <a:pPr algn="ctr">
              <a:spcBef>
                <a:spcPct val="50000"/>
              </a:spcBef>
            </a:pPr>
            <a:endParaRPr lang="en-US" altLang="zh-CN" sz="1000">
              <a:latin typeface="Arial" panose="020B0604020202020204" pitchFamily="34" charset="0"/>
              <a:ea typeface="黑体" panose="02010609060101010101" charset="-122"/>
            </a:endParaRPr>
          </a:p>
          <a:p>
            <a:pPr algn="ctr">
              <a:spcBef>
                <a:spcPct val="50000"/>
              </a:spcBef>
            </a:pPr>
            <a:endParaRPr lang="en-US" altLang="zh-CN" sz="1000">
              <a:latin typeface="Arial" panose="020B0604020202020204" pitchFamily="34" charset="0"/>
              <a:ea typeface="黑体" panose="02010609060101010101" charset="-122"/>
            </a:endParaRPr>
          </a:p>
        </p:txBody>
      </p:sp>
      <p:sp>
        <p:nvSpPr>
          <p:cNvPr id="5001" name="圆角矩形 5000"/>
          <p:cNvSpPr/>
          <p:nvPr/>
        </p:nvSpPr>
        <p:spPr>
          <a:xfrm>
            <a:off x="1828800" y="2746375"/>
            <a:ext cx="304800" cy="4635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sp>
        <p:nvSpPr>
          <p:cNvPr id="5002" name="圆角矩形 5001"/>
          <p:cNvSpPr/>
          <p:nvPr/>
        </p:nvSpPr>
        <p:spPr>
          <a:xfrm>
            <a:off x="1828800" y="2212975"/>
            <a:ext cx="304800" cy="4635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cxnSp>
        <p:nvCxnSpPr>
          <p:cNvPr id="5003" name="直接连接符 5002"/>
          <p:cNvCxnSpPr/>
          <p:nvPr/>
        </p:nvCxnSpPr>
        <p:spPr>
          <a:xfrm>
            <a:off x="1752600" y="1905000"/>
            <a:ext cx="0" cy="1066800"/>
          </a:xfrm>
          <a:prstGeom prst="line">
            <a:avLst/>
          </a:prstGeom>
          <a:ln w="9525" cap="flat" cmpd="sng">
            <a:solidFill>
              <a:srgbClr val="000000"/>
            </a:solidFill>
            <a:prstDash val="solid"/>
            <a:headEnd type="none" w="med" len="med"/>
            <a:tailEnd type="none" w="med" len="med"/>
          </a:ln>
        </p:spPr>
      </p:cxnSp>
      <p:cxnSp>
        <p:nvCxnSpPr>
          <p:cNvPr id="5004" name="直接连接符 5003"/>
          <p:cNvCxnSpPr/>
          <p:nvPr/>
        </p:nvCxnSpPr>
        <p:spPr>
          <a:xfrm>
            <a:off x="1676400" y="2438400"/>
            <a:ext cx="152400" cy="0"/>
          </a:xfrm>
          <a:prstGeom prst="line">
            <a:avLst/>
          </a:prstGeom>
          <a:ln w="9525" cap="flat" cmpd="sng">
            <a:solidFill>
              <a:srgbClr val="000000"/>
            </a:solidFill>
            <a:prstDash val="solid"/>
            <a:headEnd type="none" w="med" len="med"/>
            <a:tailEnd type="none" w="med" len="med"/>
          </a:ln>
        </p:spPr>
      </p:cxnSp>
      <p:cxnSp>
        <p:nvCxnSpPr>
          <p:cNvPr id="5005" name="直接连接符 5004"/>
          <p:cNvCxnSpPr/>
          <p:nvPr/>
        </p:nvCxnSpPr>
        <p:spPr>
          <a:xfrm>
            <a:off x="1752600" y="2971800"/>
            <a:ext cx="76200" cy="0"/>
          </a:xfrm>
          <a:prstGeom prst="line">
            <a:avLst/>
          </a:prstGeom>
          <a:ln w="9525" cap="flat" cmpd="sng">
            <a:solidFill>
              <a:srgbClr val="000000"/>
            </a:solidFill>
            <a:prstDash val="solid"/>
            <a:headEnd type="none" w="med" len="med"/>
            <a:tailEnd type="none" w="med" len="med"/>
          </a:ln>
        </p:spPr>
      </p:cxnSp>
      <p:cxnSp>
        <p:nvCxnSpPr>
          <p:cNvPr id="5006" name="直接连接符 5005"/>
          <p:cNvCxnSpPr/>
          <p:nvPr/>
        </p:nvCxnSpPr>
        <p:spPr>
          <a:xfrm>
            <a:off x="1752600" y="1905000"/>
            <a:ext cx="76200" cy="0"/>
          </a:xfrm>
          <a:prstGeom prst="line">
            <a:avLst/>
          </a:prstGeom>
          <a:ln w="9525" cap="flat" cmpd="sng">
            <a:solidFill>
              <a:srgbClr val="000000"/>
            </a:solidFill>
            <a:prstDash val="solid"/>
            <a:headEnd type="none" w="med" len="med"/>
            <a:tailEnd type="none" w="med" len="med"/>
          </a:ln>
        </p:spPr>
      </p:cxnSp>
      <p:sp>
        <p:nvSpPr>
          <p:cNvPr id="5007" name="圆角矩形 5006"/>
          <p:cNvSpPr/>
          <p:nvPr/>
        </p:nvSpPr>
        <p:spPr>
          <a:xfrm>
            <a:off x="2286000" y="1143000"/>
            <a:ext cx="327025" cy="466725"/>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sp>
        <p:nvSpPr>
          <p:cNvPr id="5008" name="圆角矩形 5007"/>
          <p:cNvSpPr/>
          <p:nvPr/>
        </p:nvSpPr>
        <p:spPr>
          <a:xfrm>
            <a:off x="2286000" y="2209800"/>
            <a:ext cx="304800" cy="4635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sp>
        <p:nvSpPr>
          <p:cNvPr id="5009" name="圆角矩形 5008"/>
          <p:cNvSpPr/>
          <p:nvPr/>
        </p:nvSpPr>
        <p:spPr>
          <a:xfrm>
            <a:off x="2286000" y="1676400"/>
            <a:ext cx="304800" cy="4635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cxnSp>
        <p:nvCxnSpPr>
          <p:cNvPr id="5010" name="直接连接符 5009"/>
          <p:cNvCxnSpPr/>
          <p:nvPr/>
        </p:nvCxnSpPr>
        <p:spPr>
          <a:xfrm>
            <a:off x="2232025" y="1370013"/>
            <a:ext cx="0" cy="1066800"/>
          </a:xfrm>
          <a:prstGeom prst="line">
            <a:avLst/>
          </a:prstGeom>
          <a:ln w="9525" cap="flat" cmpd="sng">
            <a:solidFill>
              <a:srgbClr val="000000"/>
            </a:solidFill>
            <a:prstDash val="solid"/>
            <a:headEnd type="none" w="med" len="med"/>
            <a:tailEnd type="none" w="med" len="med"/>
          </a:ln>
        </p:spPr>
      </p:cxnSp>
      <p:cxnSp>
        <p:nvCxnSpPr>
          <p:cNvPr id="5011" name="直接连接符 5010"/>
          <p:cNvCxnSpPr/>
          <p:nvPr/>
        </p:nvCxnSpPr>
        <p:spPr>
          <a:xfrm>
            <a:off x="2155825" y="1903413"/>
            <a:ext cx="152400" cy="0"/>
          </a:xfrm>
          <a:prstGeom prst="line">
            <a:avLst/>
          </a:prstGeom>
          <a:ln w="9525" cap="flat" cmpd="sng">
            <a:solidFill>
              <a:srgbClr val="000000"/>
            </a:solidFill>
            <a:prstDash val="solid"/>
            <a:headEnd type="none" w="med" len="med"/>
            <a:tailEnd type="none" w="med" len="med"/>
          </a:ln>
        </p:spPr>
      </p:cxnSp>
      <p:cxnSp>
        <p:nvCxnSpPr>
          <p:cNvPr id="5012" name="直接连接符 5011"/>
          <p:cNvCxnSpPr/>
          <p:nvPr/>
        </p:nvCxnSpPr>
        <p:spPr>
          <a:xfrm>
            <a:off x="2232025" y="2436813"/>
            <a:ext cx="76200" cy="0"/>
          </a:xfrm>
          <a:prstGeom prst="line">
            <a:avLst/>
          </a:prstGeom>
          <a:ln w="9525" cap="flat" cmpd="sng">
            <a:solidFill>
              <a:srgbClr val="000000"/>
            </a:solidFill>
            <a:prstDash val="solid"/>
            <a:headEnd type="none" w="med" len="med"/>
            <a:tailEnd type="none" w="med" len="med"/>
          </a:ln>
        </p:spPr>
      </p:cxnSp>
      <p:cxnSp>
        <p:nvCxnSpPr>
          <p:cNvPr id="5013" name="直接连接符 5012"/>
          <p:cNvCxnSpPr/>
          <p:nvPr/>
        </p:nvCxnSpPr>
        <p:spPr>
          <a:xfrm>
            <a:off x="2232025" y="1370013"/>
            <a:ext cx="76200" cy="0"/>
          </a:xfrm>
          <a:prstGeom prst="line">
            <a:avLst/>
          </a:prstGeom>
          <a:ln w="9525" cap="flat" cmpd="sng">
            <a:solidFill>
              <a:srgbClr val="000000"/>
            </a:solidFill>
            <a:prstDash val="solid"/>
            <a:headEnd type="none" w="med" len="med"/>
            <a:tailEnd type="none" w="med" len="med"/>
          </a:ln>
        </p:spPr>
      </p:cxnSp>
      <p:sp>
        <p:nvSpPr>
          <p:cNvPr id="5014" name="圆角矩形 5013"/>
          <p:cNvSpPr/>
          <p:nvPr/>
        </p:nvSpPr>
        <p:spPr>
          <a:xfrm>
            <a:off x="2286000" y="2735263"/>
            <a:ext cx="327025" cy="466725"/>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sp>
        <p:nvSpPr>
          <p:cNvPr id="5015" name="圆角矩形 5014"/>
          <p:cNvSpPr/>
          <p:nvPr/>
        </p:nvSpPr>
        <p:spPr>
          <a:xfrm>
            <a:off x="2286000" y="3276600"/>
            <a:ext cx="304800" cy="4635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000">
                <a:latin typeface="Arial" panose="020B0604020202020204" pitchFamily="34" charset="0"/>
                <a:ea typeface="黑体" panose="02010609060101010101" charset="-122"/>
              </a:rPr>
              <a:t>问题</a:t>
            </a:r>
            <a:endParaRPr lang="zh-CN" altLang="en-US" sz="1000">
              <a:latin typeface="Arial" panose="020B0604020202020204" pitchFamily="34" charset="0"/>
              <a:ea typeface="黑体" panose="02010609060101010101" charset="-122"/>
            </a:endParaRPr>
          </a:p>
        </p:txBody>
      </p:sp>
      <p:cxnSp>
        <p:nvCxnSpPr>
          <p:cNvPr id="5016" name="直接连接符 5015"/>
          <p:cNvCxnSpPr/>
          <p:nvPr/>
        </p:nvCxnSpPr>
        <p:spPr>
          <a:xfrm flipH="1">
            <a:off x="2209800" y="2971800"/>
            <a:ext cx="0" cy="533400"/>
          </a:xfrm>
          <a:prstGeom prst="line">
            <a:avLst/>
          </a:prstGeom>
          <a:ln w="9525" cap="flat" cmpd="sng">
            <a:solidFill>
              <a:srgbClr val="000000"/>
            </a:solidFill>
            <a:prstDash val="solid"/>
            <a:headEnd type="none" w="med" len="med"/>
            <a:tailEnd type="none" w="med" len="med"/>
          </a:ln>
        </p:spPr>
      </p:cxnSp>
      <p:cxnSp>
        <p:nvCxnSpPr>
          <p:cNvPr id="5017" name="直接连接符 5016"/>
          <p:cNvCxnSpPr/>
          <p:nvPr/>
        </p:nvCxnSpPr>
        <p:spPr>
          <a:xfrm flipV="1">
            <a:off x="2209800" y="3495675"/>
            <a:ext cx="98425" cy="9525"/>
          </a:xfrm>
          <a:prstGeom prst="line">
            <a:avLst/>
          </a:prstGeom>
          <a:ln w="9525" cap="flat" cmpd="sng">
            <a:solidFill>
              <a:srgbClr val="000000"/>
            </a:solidFill>
            <a:prstDash val="solid"/>
            <a:headEnd type="none" w="med" len="med"/>
            <a:tailEnd type="none" w="med" len="med"/>
          </a:ln>
        </p:spPr>
      </p:cxnSp>
      <p:cxnSp>
        <p:nvCxnSpPr>
          <p:cNvPr id="5018" name="直接连接符 5017"/>
          <p:cNvCxnSpPr/>
          <p:nvPr/>
        </p:nvCxnSpPr>
        <p:spPr>
          <a:xfrm flipV="1">
            <a:off x="2133600" y="2962275"/>
            <a:ext cx="174625" cy="9525"/>
          </a:xfrm>
          <a:prstGeom prst="line">
            <a:avLst/>
          </a:prstGeom>
          <a:ln w="9525" cap="flat" cmpd="sng">
            <a:solidFill>
              <a:srgbClr val="000000"/>
            </a:solidFill>
            <a:prstDash val="solid"/>
            <a:headEnd type="none" w="med" len="med"/>
            <a:tailEnd type="none" w="med" len="med"/>
          </a:ln>
        </p:spPr>
      </p:cxnSp>
      <p:sp>
        <p:nvSpPr>
          <p:cNvPr id="5019" name="燕尾形 5018"/>
          <p:cNvSpPr/>
          <p:nvPr/>
        </p:nvSpPr>
        <p:spPr>
          <a:xfrm>
            <a:off x="1905000" y="4191000"/>
            <a:ext cx="304800" cy="758825"/>
          </a:xfrm>
          <a:prstGeom prst="chevron">
            <a:avLst>
              <a:gd name="adj" fmla="val 2500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endParaRPr lang="en-US" altLang="zh-CN" sz="1000">
              <a:latin typeface="Arial" panose="020B0604020202020204" pitchFamily="34" charset="0"/>
              <a:ea typeface="黑体" panose="02010609060101010101" charset="-122"/>
            </a:endParaRPr>
          </a:p>
          <a:p>
            <a:pPr algn="ctr">
              <a:spcBef>
                <a:spcPct val="50000"/>
              </a:spcBef>
            </a:pPr>
            <a:endParaRPr lang="en-US" altLang="zh-CN" sz="1000">
              <a:latin typeface="Arial" panose="020B0604020202020204" pitchFamily="34" charset="0"/>
              <a:ea typeface="黑体" panose="02010609060101010101" charset="-122"/>
            </a:endParaRPr>
          </a:p>
          <a:p>
            <a:pPr algn="ctr">
              <a:spcBef>
                <a:spcPct val="50000"/>
              </a:spcBef>
            </a:pPr>
            <a:endParaRPr lang="en-US" altLang="zh-CN" sz="1000">
              <a:latin typeface="Arial" panose="020B0604020202020204" pitchFamily="34" charset="0"/>
              <a:ea typeface="黑体" panose="02010609060101010101" charset="-122"/>
            </a:endParaRPr>
          </a:p>
        </p:txBody>
      </p:sp>
      <p:sp>
        <p:nvSpPr>
          <p:cNvPr id="5020" name="燕尾形 5019"/>
          <p:cNvSpPr/>
          <p:nvPr/>
        </p:nvSpPr>
        <p:spPr>
          <a:xfrm>
            <a:off x="2133600" y="4191000"/>
            <a:ext cx="304800" cy="758825"/>
          </a:xfrm>
          <a:prstGeom prst="chevron">
            <a:avLst>
              <a:gd name="adj" fmla="val 2500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endParaRPr lang="en-US" altLang="zh-CN" sz="1000">
              <a:latin typeface="Arial" panose="020B0604020202020204" pitchFamily="34" charset="0"/>
              <a:ea typeface="黑体" panose="02010609060101010101" charset="-122"/>
            </a:endParaRPr>
          </a:p>
          <a:p>
            <a:pPr algn="ctr">
              <a:spcBef>
                <a:spcPct val="50000"/>
              </a:spcBef>
            </a:pPr>
            <a:endParaRPr lang="en-US" altLang="zh-CN" sz="1000">
              <a:latin typeface="Arial" panose="020B0604020202020204" pitchFamily="34" charset="0"/>
              <a:ea typeface="黑体" panose="02010609060101010101" charset="-122"/>
            </a:endParaRPr>
          </a:p>
          <a:p>
            <a:pPr algn="ctr">
              <a:spcBef>
                <a:spcPct val="50000"/>
              </a:spcBef>
            </a:pPr>
            <a:endParaRPr lang="en-US" altLang="zh-CN" sz="1000">
              <a:latin typeface="Arial" panose="020B0604020202020204" pitchFamily="34" charset="0"/>
              <a:ea typeface="黑体" panose="02010609060101010101" charset="-122"/>
            </a:endParaRPr>
          </a:p>
        </p:txBody>
      </p:sp>
      <p:sp>
        <p:nvSpPr>
          <p:cNvPr id="5021" name="圆角矩形 5020"/>
          <p:cNvSpPr/>
          <p:nvPr/>
        </p:nvSpPr>
        <p:spPr>
          <a:xfrm>
            <a:off x="2590800" y="4419600"/>
            <a:ext cx="838200" cy="409575"/>
          </a:xfrm>
          <a:prstGeom prst="roundRect">
            <a:avLst>
              <a:gd name="adj" fmla="val 16667"/>
            </a:avLst>
          </a:prstGeom>
          <a:gradFill rotWithShape="0">
            <a:gsLst>
              <a:gs pos="0">
                <a:srgbClr val="DDDDDD"/>
              </a:gs>
              <a:gs pos="100000">
                <a:srgbClr val="686868"/>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b="1">
                <a:latin typeface="Arial" panose="020B0604020202020204" pitchFamily="34" charset="0"/>
              </a:rPr>
              <a:t>要着手解决的问题点</a:t>
            </a:r>
            <a:endParaRPr lang="zh-CN" altLang="en-US" sz="800" b="1">
              <a:latin typeface="Arial" panose="020B0604020202020204" pitchFamily="34" charset="0"/>
            </a:endParaRPr>
          </a:p>
        </p:txBody>
      </p:sp>
      <p:sp>
        <p:nvSpPr>
          <p:cNvPr id="5022" name="椭圆 5021"/>
          <p:cNvSpPr/>
          <p:nvPr/>
        </p:nvSpPr>
        <p:spPr>
          <a:xfrm>
            <a:off x="2590800" y="3505200"/>
            <a:ext cx="914400" cy="309563"/>
          </a:xfrm>
          <a:prstGeom prst="ellipse">
            <a:avLst/>
          </a:prstGeom>
          <a:gradFill rotWithShape="0">
            <a:gsLst>
              <a:gs pos="0">
                <a:srgbClr val="DDDDDD"/>
              </a:gs>
              <a:gs pos="100000">
                <a:srgbClr val="686868"/>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b="1">
                <a:latin typeface="Arial" panose="020B0604020202020204" pitchFamily="34" charset="0"/>
                <a:ea typeface="黑体" panose="02010609060101010101" charset="-122"/>
              </a:rPr>
              <a:t>目   标</a:t>
            </a:r>
            <a:endParaRPr lang="zh-CN" altLang="en-US" sz="800" b="1">
              <a:latin typeface="Arial" panose="020B0604020202020204" pitchFamily="34" charset="0"/>
              <a:ea typeface="黑体" panose="02010609060101010101" charset="-122"/>
            </a:endParaRPr>
          </a:p>
        </p:txBody>
      </p:sp>
      <p:sp>
        <p:nvSpPr>
          <p:cNvPr id="5023" name="圆角矩形 5022"/>
          <p:cNvSpPr/>
          <p:nvPr/>
        </p:nvSpPr>
        <p:spPr>
          <a:xfrm>
            <a:off x="3429000" y="2133600"/>
            <a:ext cx="327025" cy="1020763"/>
          </a:xfrm>
          <a:prstGeom prst="roundRect">
            <a:avLst>
              <a:gd name="adj" fmla="val 16667"/>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ea typeface="黑体" panose="02010609060101010101" charset="-122"/>
              </a:rPr>
              <a:t>要着手的问题点</a:t>
            </a:r>
            <a:endParaRPr lang="zh-CN" altLang="en-US" sz="800">
              <a:latin typeface="Arial" panose="020B0604020202020204" pitchFamily="34" charset="0"/>
              <a:ea typeface="黑体" panose="02010609060101010101" charset="-122"/>
            </a:endParaRPr>
          </a:p>
        </p:txBody>
      </p:sp>
      <p:sp>
        <p:nvSpPr>
          <p:cNvPr id="5024" name="椭圆 5023"/>
          <p:cNvSpPr/>
          <p:nvPr/>
        </p:nvSpPr>
        <p:spPr>
          <a:xfrm>
            <a:off x="3810000" y="2895600"/>
            <a:ext cx="304800" cy="48260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原因</a:t>
            </a:r>
            <a:endParaRPr lang="zh-CN" altLang="en-US" sz="800">
              <a:latin typeface="Arial" panose="020B0604020202020204" pitchFamily="34" charset="0"/>
            </a:endParaRPr>
          </a:p>
        </p:txBody>
      </p:sp>
      <p:sp>
        <p:nvSpPr>
          <p:cNvPr id="5025" name="椭圆 5024"/>
          <p:cNvSpPr/>
          <p:nvPr/>
        </p:nvSpPr>
        <p:spPr>
          <a:xfrm>
            <a:off x="3810000" y="2362200"/>
            <a:ext cx="304800" cy="48260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原因</a:t>
            </a:r>
            <a:endParaRPr lang="zh-CN" altLang="en-US" sz="800">
              <a:latin typeface="Arial" panose="020B0604020202020204" pitchFamily="34" charset="0"/>
            </a:endParaRPr>
          </a:p>
        </p:txBody>
      </p:sp>
      <p:sp>
        <p:nvSpPr>
          <p:cNvPr id="5026" name="椭圆 5025"/>
          <p:cNvSpPr/>
          <p:nvPr/>
        </p:nvSpPr>
        <p:spPr>
          <a:xfrm>
            <a:off x="3810000" y="1828800"/>
            <a:ext cx="304800" cy="48260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原因</a:t>
            </a:r>
            <a:endParaRPr lang="zh-CN" altLang="en-US" sz="800">
              <a:latin typeface="Arial" panose="020B0604020202020204" pitchFamily="34" charset="0"/>
            </a:endParaRPr>
          </a:p>
        </p:txBody>
      </p:sp>
      <p:sp>
        <p:nvSpPr>
          <p:cNvPr id="5027" name="椭圆 5026"/>
          <p:cNvSpPr/>
          <p:nvPr/>
        </p:nvSpPr>
        <p:spPr>
          <a:xfrm>
            <a:off x="4114800" y="1447800"/>
            <a:ext cx="304800" cy="48260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原因</a:t>
            </a:r>
            <a:endParaRPr lang="zh-CN" altLang="en-US" sz="800">
              <a:latin typeface="Arial" panose="020B0604020202020204" pitchFamily="34" charset="0"/>
            </a:endParaRPr>
          </a:p>
        </p:txBody>
      </p:sp>
      <p:sp>
        <p:nvSpPr>
          <p:cNvPr id="5028" name="椭圆 5027"/>
          <p:cNvSpPr/>
          <p:nvPr/>
        </p:nvSpPr>
        <p:spPr>
          <a:xfrm>
            <a:off x="4114800" y="2667000"/>
            <a:ext cx="304800" cy="48260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原因</a:t>
            </a:r>
            <a:endParaRPr lang="zh-CN" altLang="en-US" sz="800">
              <a:latin typeface="Arial" panose="020B0604020202020204" pitchFamily="34" charset="0"/>
            </a:endParaRPr>
          </a:p>
        </p:txBody>
      </p:sp>
      <p:sp>
        <p:nvSpPr>
          <p:cNvPr id="5029" name="椭圆 5028"/>
          <p:cNvSpPr/>
          <p:nvPr/>
        </p:nvSpPr>
        <p:spPr>
          <a:xfrm>
            <a:off x="4114800" y="3276600"/>
            <a:ext cx="304800" cy="48260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原因</a:t>
            </a:r>
            <a:endParaRPr lang="zh-CN" altLang="en-US" sz="800">
              <a:latin typeface="Arial" panose="020B0604020202020204" pitchFamily="34" charset="0"/>
            </a:endParaRPr>
          </a:p>
        </p:txBody>
      </p:sp>
      <p:sp>
        <p:nvSpPr>
          <p:cNvPr id="5030" name="椭圆 5029"/>
          <p:cNvSpPr/>
          <p:nvPr/>
        </p:nvSpPr>
        <p:spPr>
          <a:xfrm>
            <a:off x="4114800" y="2057400"/>
            <a:ext cx="304800" cy="48260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原因</a:t>
            </a:r>
            <a:endParaRPr lang="zh-CN" altLang="en-US" sz="800">
              <a:latin typeface="Arial" panose="020B0604020202020204" pitchFamily="34" charset="0"/>
            </a:endParaRPr>
          </a:p>
        </p:txBody>
      </p:sp>
      <p:cxnSp>
        <p:nvCxnSpPr>
          <p:cNvPr id="5031" name="直接连接符 5030"/>
          <p:cNvCxnSpPr/>
          <p:nvPr/>
        </p:nvCxnSpPr>
        <p:spPr>
          <a:xfrm>
            <a:off x="3810000" y="2057400"/>
            <a:ext cx="0" cy="1143000"/>
          </a:xfrm>
          <a:prstGeom prst="line">
            <a:avLst/>
          </a:prstGeom>
          <a:ln w="9525" cap="flat" cmpd="sng">
            <a:solidFill>
              <a:srgbClr val="969696"/>
            </a:solidFill>
            <a:prstDash val="solid"/>
            <a:headEnd type="none" w="med" len="med"/>
            <a:tailEnd type="none" w="med" len="med"/>
          </a:ln>
        </p:spPr>
      </p:cxnSp>
      <p:cxnSp>
        <p:nvCxnSpPr>
          <p:cNvPr id="5032" name="直接连接符 5031"/>
          <p:cNvCxnSpPr/>
          <p:nvPr/>
        </p:nvCxnSpPr>
        <p:spPr>
          <a:xfrm>
            <a:off x="4114800" y="1676400"/>
            <a:ext cx="0" cy="685800"/>
          </a:xfrm>
          <a:prstGeom prst="line">
            <a:avLst/>
          </a:prstGeom>
          <a:ln w="9525" cap="flat" cmpd="sng">
            <a:solidFill>
              <a:srgbClr val="969696"/>
            </a:solidFill>
            <a:prstDash val="solid"/>
            <a:headEnd type="none" w="med" len="med"/>
            <a:tailEnd type="none" w="med" len="med"/>
          </a:ln>
        </p:spPr>
      </p:cxnSp>
      <p:cxnSp>
        <p:nvCxnSpPr>
          <p:cNvPr id="5033" name="直接连接符 5032"/>
          <p:cNvCxnSpPr/>
          <p:nvPr/>
        </p:nvCxnSpPr>
        <p:spPr>
          <a:xfrm>
            <a:off x="4114800" y="2895600"/>
            <a:ext cx="0" cy="685800"/>
          </a:xfrm>
          <a:prstGeom prst="line">
            <a:avLst/>
          </a:prstGeom>
          <a:ln w="9525" cap="flat" cmpd="sng">
            <a:solidFill>
              <a:srgbClr val="969696"/>
            </a:solidFill>
            <a:prstDash val="solid"/>
            <a:headEnd type="none" w="med" len="med"/>
            <a:tailEnd type="none" w="med" len="med"/>
          </a:ln>
        </p:spPr>
      </p:cxnSp>
      <p:cxnSp>
        <p:nvCxnSpPr>
          <p:cNvPr id="5034" name="直接连接符 5033"/>
          <p:cNvCxnSpPr/>
          <p:nvPr/>
        </p:nvCxnSpPr>
        <p:spPr>
          <a:xfrm>
            <a:off x="3733800" y="2590800"/>
            <a:ext cx="76200" cy="0"/>
          </a:xfrm>
          <a:prstGeom prst="line">
            <a:avLst/>
          </a:prstGeom>
          <a:ln w="9525" cap="flat" cmpd="sng">
            <a:solidFill>
              <a:srgbClr val="969696"/>
            </a:solidFill>
            <a:prstDash val="solid"/>
            <a:headEnd type="none" w="med" len="med"/>
            <a:tailEnd type="none" w="med" len="med"/>
          </a:ln>
        </p:spPr>
      </p:cxnSp>
      <p:sp>
        <p:nvSpPr>
          <p:cNvPr id="5035" name="爆炸形 1 5034"/>
          <p:cNvSpPr/>
          <p:nvPr/>
        </p:nvSpPr>
        <p:spPr>
          <a:xfrm>
            <a:off x="4267200" y="3200400"/>
            <a:ext cx="304800" cy="228600"/>
          </a:xfrm>
          <a:prstGeom prst="irregularSeal1">
            <a:avLst/>
          </a:prstGeom>
          <a:solidFill>
            <a:srgbClr val="FF0000"/>
          </a:solidFill>
          <a:ln w="38100">
            <a:noFill/>
          </a:ln>
        </p:spPr>
        <p:txBody>
          <a:bodyPr/>
          <a:p>
            <a:endParaRPr lang="zh-CN" altLang="en-US"/>
          </a:p>
        </p:txBody>
      </p:sp>
      <p:sp>
        <p:nvSpPr>
          <p:cNvPr id="5036" name="上箭头 5035"/>
          <p:cNvSpPr/>
          <p:nvPr/>
        </p:nvSpPr>
        <p:spPr>
          <a:xfrm>
            <a:off x="2438400" y="3810000"/>
            <a:ext cx="1066800" cy="527050"/>
          </a:xfrm>
          <a:prstGeom prst="upArrow">
            <a:avLst>
              <a:gd name="adj1" fmla="val 72027"/>
              <a:gd name="adj2" fmla="val 29675"/>
            </a:avLst>
          </a:prstGeom>
          <a:gradFill rotWithShape="0">
            <a:gsLst>
              <a:gs pos="0">
                <a:srgbClr val="959595"/>
              </a:gs>
              <a:gs pos="100000">
                <a:srgbClr val="DDDDDD"/>
              </a:gs>
            </a:gsLst>
            <a:lin ang="5400000"/>
            <a:tileRect/>
          </a:gradFill>
          <a:ln w="38100">
            <a:noFill/>
          </a:ln>
        </p:spPr>
        <p:txBody>
          <a:bodyPr lIns="137160" tIns="68580" rIns="137160" bIns="68580" anchor="ctr" anchorCtr="0">
            <a:spAutoFit/>
          </a:bodyPr>
          <a:p>
            <a:pPr algn="ctr">
              <a:spcBef>
                <a:spcPct val="50000"/>
              </a:spcBef>
              <a:buSzPct val="125000"/>
              <a:buFont typeface="Wingdings" panose="05000000000000000000" pitchFamily="2" charset="2"/>
              <a:buChar char="§"/>
            </a:pPr>
            <a:r>
              <a:rPr lang="zh-CN" altLang="en-US" sz="800">
                <a:latin typeface="Arial" panose="020B0604020202020204" pitchFamily="34" charset="0"/>
                <a:ea typeface="黑体" panose="02010609060101010101" charset="-122"/>
              </a:rPr>
              <a:t>到什么程度？</a:t>
            </a:r>
            <a:endParaRPr lang="zh-CN" altLang="en-US" sz="800">
              <a:latin typeface="Arial" panose="020B0604020202020204" pitchFamily="34" charset="0"/>
              <a:ea typeface="黑体" panose="02010609060101010101" charset="-122"/>
            </a:endParaRPr>
          </a:p>
          <a:p>
            <a:pPr algn="ctr">
              <a:spcBef>
                <a:spcPct val="50000"/>
              </a:spcBef>
              <a:buSzPct val="125000"/>
              <a:buFont typeface="Wingdings" panose="05000000000000000000" pitchFamily="2" charset="2"/>
              <a:buChar char="§"/>
            </a:pPr>
            <a:r>
              <a:rPr lang="zh-CN" altLang="en-US" sz="800">
                <a:latin typeface="Arial" panose="020B0604020202020204" pitchFamily="34" charset="0"/>
                <a:ea typeface="黑体" panose="02010609060101010101" charset="-122"/>
              </a:rPr>
              <a:t>到什么时侯？</a:t>
            </a:r>
            <a:endParaRPr lang="zh-CN" altLang="en-US" sz="800">
              <a:latin typeface="Arial" panose="020B0604020202020204" pitchFamily="34" charset="0"/>
              <a:ea typeface="黑体" panose="02010609060101010101" charset="-122"/>
            </a:endParaRPr>
          </a:p>
        </p:txBody>
      </p:sp>
      <p:sp>
        <p:nvSpPr>
          <p:cNvPr id="5037" name="下箭头 5036"/>
          <p:cNvSpPr/>
          <p:nvPr/>
        </p:nvSpPr>
        <p:spPr>
          <a:xfrm>
            <a:off x="1676400" y="3962400"/>
            <a:ext cx="228600" cy="228600"/>
          </a:xfrm>
          <a:prstGeom prst="downArrow">
            <a:avLst>
              <a:gd name="adj1" fmla="val 50000"/>
              <a:gd name="adj2" fmla="val 25000"/>
            </a:avLst>
          </a:prstGeom>
          <a:solidFill>
            <a:srgbClr val="B2B2B2"/>
          </a:solidFill>
          <a:ln w="12700" cap="flat" cmpd="sng">
            <a:solidFill>
              <a:srgbClr val="868686"/>
            </a:solidFill>
            <a:prstDash val="solid"/>
            <a:miter/>
            <a:headEnd type="none" w="med" len="med"/>
            <a:tailEnd type="none" w="med" len="med"/>
          </a:ln>
        </p:spPr>
        <p:txBody>
          <a:bodyPr/>
          <a:p>
            <a:endParaRPr lang="zh-CN" altLang="en-US"/>
          </a:p>
        </p:txBody>
      </p:sp>
      <p:sp>
        <p:nvSpPr>
          <p:cNvPr id="5038" name="圆角矩形 5037"/>
          <p:cNvSpPr/>
          <p:nvPr/>
        </p:nvSpPr>
        <p:spPr>
          <a:xfrm>
            <a:off x="4648200" y="3276600"/>
            <a:ext cx="327025" cy="403225"/>
          </a:xfrm>
          <a:prstGeom prst="roundRect">
            <a:avLst>
              <a:gd name="adj" fmla="val 16667"/>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ea typeface="黑体" panose="02010609060101010101" charset="-122"/>
              </a:rPr>
              <a:t>真因</a:t>
            </a:r>
            <a:endParaRPr lang="zh-CN" altLang="en-US" sz="800">
              <a:latin typeface="Arial" panose="020B0604020202020204" pitchFamily="34" charset="0"/>
              <a:ea typeface="黑体" panose="02010609060101010101" charset="-122"/>
            </a:endParaRPr>
          </a:p>
        </p:txBody>
      </p:sp>
      <p:sp>
        <p:nvSpPr>
          <p:cNvPr id="5039" name="椭圆 5038"/>
          <p:cNvSpPr/>
          <p:nvPr/>
        </p:nvSpPr>
        <p:spPr>
          <a:xfrm>
            <a:off x="5029200" y="3352800"/>
            <a:ext cx="606425" cy="309563"/>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对策</a:t>
            </a:r>
            <a:endParaRPr lang="zh-CN" altLang="en-US" sz="800">
              <a:latin typeface="Arial" panose="020B0604020202020204" pitchFamily="34" charset="0"/>
            </a:endParaRPr>
          </a:p>
        </p:txBody>
      </p:sp>
      <p:cxnSp>
        <p:nvCxnSpPr>
          <p:cNvPr id="5040" name="直接连接符 5039"/>
          <p:cNvCxnSpPr/>
          <p:nvPr/>
        </p:nvCxnSpPr>
        <p:spPr>
          <a:xfrm>
            <a:off x="5029200" y="2819400"/>
            <a:ext cx="0" cy="1295400"/>
          </a:xfrm>
          <a:prstGeom prst="line">
            <a:avLst/>
          </a:prstGeom>
          <a:ln w="9525" cap="flat" cmpd="sng">
            <a:solidFill>
              <a:srgbClr val="969696"/>
            </a:solidFill>
            <a:prstDash val="solid"/>
            <a:headEnd type="none" w="med" len="med"/>
            <a:tailEnd type="none" w="med" len="med"/>
          </a:ln>
        </p:spPr>
      </p:cxnSp>
      <p:sp>
        <p:nvSpPr>
          <p:cNvPr id="5041" name="椭圆 5040"/>
          <p:cNvSpPr/>
          <p:nvPr/>
        </p:nvSpPr>
        <p:spPr>
          <a:xfrm>
            <a:off x="5030788" y="3638550"/>
            <a:ext cx="603250" cy="347663"/>
          </a:xfrm>
          <a:prstGeom prst="ellipse">
            <a:avLst/>
          </a:prstGeom>
          <a:solidFill>
            <a:srgbClr val="EAEAEA"/>
          </a:solidFill>
          <a:ln w="38100" cap="flat" cmpd="dbl">
            <a:solidFill>
              <a:srgbClr val="969696"/>
            </a:solidFill>
            <a:prstDash val="sysDot"/>
            <a:headEnd type="none" w="med" len="med"/>
            <a:tailEnd type="none" w="med" len="med"/>
          </a:ln>
        </p:spPr>
        <p:txBody>
          <a:bodyPr lIns="137160" tIns="68580" rIns="137160" bIns="68580" anchor="ctr" anchorCtr="0">
            <a:spAutoFit/>
          </a:bodyPr>
          <a:p>
            <a:pPr algn="ctr">
              <a:spcBef>
                <a:spcPct val="50000"/>
              </a:spcBef>
            </a:pPr>
            <a:r>
              <a:rPr lang="zh-CN" altLang="en-US" sz="800">
                <a:latin typeface="Arial" panose="020B0604020202020204" pitchFamily="34" charset="0"/>
              </a:rPr>
              <a:t>对策</a:t>
            </a:r>
            <a:endParaRPr lang="zh-CN" altLang="en-US" sz="800">
              <a:latin typeface="Arial" panose="020B0604020202020204" pitchFamily="34" charset="0"/>
            </a:endParaRPr>
          </a:p>
        </p:txBody>
      </p:sp>
      <p:sp>
        <p:nvSpPr>
          <p:cNvPr id="5042" name="椭圆 5041"/>
          <p:cNvSpPr/>
          <p:nvPr/>
        </p:nvSpPr>
        <p:spPr>
          <a:xfrm>
            <a:off x="5029200" y="3962400"/>
            <a:ext cx="603250" cy="347663"/>
          </a:xfrm>
          <a:prstGeom prst="ellipse">
            <a:avLst/>
          </a:prstGeom>
          <a:solidFill>
            <a:srgbClr val="EAEAEA"/>
          </a:solidFill>
          <a:ln w="38100" cap="flat" cmpd="dbl">
            <a:solidFill>
              <a:srgbClr val="969696"/>
            </a:solidFill>
            <a:prstDash val="sysDot"/>
            <a:headEnd type="none" w="med" len="med"/>
            <a:tailEnd type="none" w="med" len="med"/>
          </a:ln>
        </p:spPr>
        <p:txBody>
          <a:bodyPr lIns="137160" tIns="68580" rIns="137160" bIns="68580" anchor="ctr" anchorCtr="0">
            <a:spAutoFit/>
          </a:bodyPr>
          <a:p>
            <a:pPr algn="ctr">
              <a:spcBef>
                <a:spcPct val="50000"/>
              </a:spcBef>
            </a:pPr>
            <a:r>
              <a:rPr lang="zh-CN" altLang="en-US" sz="800">
                <a:latin typeface="Arial" panose="020B0604020202020204" pitchFamily="34" charset="0"/>
              </a:rPr>
              <a:t>对策</a:t>
            </a:r>
            <a:endParaRPr lang="zh-CN" altLang="en-US" sz="800">
              <a:latin typeface="Arial" panose="020B0604020202020204" pitchFamily="34" charset="0"/>
            </a:endParaRPr>
          </a:p>
        </p:txBody>
      </p:sp>
      <p:sp>
        <p:nvSpPr>
          <p:cNvPr id="5043" name="椭圆 5042"/>
          <p:cNvSpPr/>
          <p:nvPr/>
        </p:nvSpPr>
        <p:spPr>
          <a:xfrm>
            <a:off x="5029200" y="2667000"/>
            <a:ext cx="603250" cy="347663"/>
          </a:xfrm>
          <a:prstGeom prst="ellipse">
            <a:avLst/>
          </a:prstGeom>
          <a:solidFill>
            <a:srgbClr val="EAEAEA"/>
          </a:solidFill>
          <a:ln w="38100" cap="flat" cmpd="dbl">
            <a:solidFill>
              <a:srgbClr val="969696"/>
            </a:solidFill>
            <a:prstDash val="sysDot"/>
            <a:headEnd type="none" w="med" len="med"/>
            <a:tailEnd type="none" w="med" len="med"/>
          </a:ln>
        </p:spPr>
        <p:txBody>
          <a:bodyPr lIns="137160" tIns="68580" rIns="137160" bIns="68580" anchor="ctr" anchorCtr="0">
            <a:spAutoFit/>
          </a:bodyPr>
          <a:p>
            <a:pPr algn="ctr">
              <a:spcBef>
                <a:spcPct val="50000"/>
              </a:spcBef>
            </a:pPr>
            <a:r>
              <a:rPr lang="zh-CN" altLang="en-US" sz="800">
                <a:latin typeface="Arial" panose="020B0604020202020204" pitchFamily="34" charset="0"/>
              </a:rPr>
              <a:t>对策</a:t>
            </a:r>
            <a:endParaRPr lang="zh-CN" altLang="en-US" sz="800">
              <a:latin typeface="Arial" panose="020B0604020202020204" pitchFamily="34" charset="0"/>
            </a:endParaRPr>
          </a:p>
        </p:txBody>
      </p:sp>
      <p:sp>
        <p:nvSpPr>
          <p:cNvPr id="5044" name="椭圆 5043"/>
          <p:cNvSpPr/>
          <p:nvPr/>
        </p:nvSpPr>
        <p:spPr>
          <a:xfrm>
            <a:off x="5029200" y="2971800"/>
            <a:ext cx="603250" cy="347663"/>
          </a:xfrm>
          <a:prstGeom prst="ellipse">
            <a:avLst/>
          </a:prstGeom>
          <a:solidFill>
            <a:srgbClr val="EAEAEA"/>
          </a:solidFill>
          <a:ln w="38100" cap="flat" cmpd="dbl">
            <a:solidFill>
              <a:srgbClr val="969696"/>
            </a:solidFill>
            <a:prstDash val="sysDot"/>
            <a:headEnd type="none" w="med" len="med"/>
            <a:tailEnd type="none" w="med" len="med"/>
          </a:ln>
        </p:spPr>
        <p:txBody>
          <a:bodyPr lIns="137160" tIns="68580" rIns="137160" bIns="68580" anchor="ctr" anchorCtr="0">
            <a:spAutoFit/>
          </a:bodyPr>
          <a:p>
            <a:pPr algn="ctr">
              <a:spcBef>
                <a:spcPct val="50000"/>
              </a:spcBef>
            </a:pPr>
            <a:r>
              <a:rPr lang="zh-CN" altLang="en-US" sz="800">
                <a:latin typeface="Arial" panose="020B0604020202020204" pitchFamily="34" charset="0"/>
              </a:rPr>
              <a:t>对策</a:t>
            </a:r>
            <a:endParaRPr lang="zh-CN" altLang="en-US" sz="800">
              <a:latin typeface="Arial" panose="020B0604020202020204" pitchFamily="34" charset="0"/>
            </a:endParaRPr>
          </a:p>
        </p:txBody>
      </p:sp>
      <p:cxnSp>
        <p:nvCxnSpPr>
          <p:cNvPr id="5045" name="直接连接符 5044"/>
          <p:cNvCxnSpPr/>
          <p:nvPr/>
        </p:nvCxnSpPr>
        <p:spPr>
          <a:xfrm>
            <a:off x="4953000" y="3505200"/>
            <a:ext cx="76200" cy="0"/>
          </a:xfrm>
          <a:prstGeom prst="line">
            <a:avLst/>
          </a:prstGeom>
          <a:ln w="9525" cap="flat" cmpd="sng">
            <a:solidFill>
              <a:srgbClr val="969696"/>
            </a:solidFill>
            <a:prstDash val="solid"/>
            <a:headEnd type="none" w="med" len="med"/>
            <a:tailEnd type="none" w="med" len="med"/>
          </a:ln>
        </p:spPr>
      </p:cxnSp>
      <p:sp>
        <p:nvSpPr>
          <p:cNvPr id="5046" name="燕尾形 5045"/>
          <p:cNvSpPr/>
          <p:nvPr/>
        </p:nvSpPr>
        <p:spPr>
          <a:xfrm>
            <a:off x="5715000" y="2057400"/>
            <a:ext cx="342900" cy="1143000"/>
          </a:xfrm>
          <a:prstGeom prst="chevron">
            <a:avLst>
              <a:gd name="adj" fmla="val 21324"/>
            </a:avLst>
          </a:prstGeom>
          <a:gradFill rotWithShape="0">
            <a:gsLst>
              <a:gs pos="0">
                <a:srgbClr val="000000">
                  <a:alpha val="100000"/>
                </a:srgbClr>
              </a:gs>
              <a:gs pos="50000">
                <a:srgbClr val="B2B2B2">
                  <a:alpha val="100000"/>
                </a:srgbClr>
              </a:gs>
              <a:gs pos="100000">
                <a:srgbClr val="000000"/>
              </a:gs>
            </a:gsLst>
            <a:lin ang="5400000"/>
            <a:tileRect/>
          </a:gradFill>
          <a:ln w="38100">
            <a:noFill/>
          </a:ln>
        </p:spPr>
        <p:txBody>
          <a:bodyPr/>
          <a:p>
            <a:endParaRPr lang="zh-CN" altLang="en-US"/>
          </a:p>
        </p:txBody>
      </p:sp>
      <p:sp>
        <p:nvSpPr>
          <p:cNvPr id="5047" name="立方体 5046"/>
          <p:cNvSpPr/>
          <p:nvPr/>
        </p:nvSpPr>
        <p:spPr>
          <a:xfrm>
            <a:off x="5943600" y="1581150"/>
            <a:ext cx="192088" cy="2152650"/>
          </a:xfrm>
          <a:prstGeom prst="cube">
            <a:avLst>
              <a:gd name="adj" fmla="val 66884"/>
            </a:avLst>
          </a:prstGeom>
          <a:blipFill rotWithShape="0">
            <a:blip r:embed="rId1"/>
          </a:blipFill>
          <a:ln w="19050" cap="flat" cmpd="sng">
            <a:solidFill>
              <a:srgbClr val="000000"/>
            </a:solidFill>
            <a:prstDash val="solid"/>
            <a:miter/>
            <a:headEnd type="none" w="med" len="med"/>
            <a:tailEnd type="none" w="med" len="med"/>
          </a:ln>
        </p:spPr>
        <p:txBody>
          <a:bodyPr/>
          <a:p>
            <a:endParaRPr lang="zh-CN" altLang="en-US"/>
          </a:p>
        </p:txBody>
      </p:sp>
      <p:sp>
        <p:nvSpPr>
          <p:cNvPr id="5048" name="五边形 5047"/>
          <p:cNvSpPr/>
          <p:nvPr/>
        </p:nvSpPr>
        <p:spPr>
          <a:xfrm>
            <a:off x="6096000" y="2057400"/>
            <a:ext cx="381000" cy="1143000"/>
          </a:xfrm>
          <a:prstGeom prst="homePlate">
            <a:avLst>
              <a:gd name="adj" fmla="val 56250"/>
            </a:avLst>
          </a:prstGeom>
          <a:gradFill rotWithShape="0">
            <a:gsLst>
              <a:gs pos="0">
                <a:srgbClr val="3F3F3F">
                  <a:alpha val="100000"/>
                </a:srgbClr>
              </a:gs>
              <a:gs pos="50000">
                <a:srgbClr val="B2B2B2">
                  <a:alpha val="100000"/>
                </a:srgbClr>
              </a:gs>
              <a:gs pos="100000">
                <a:srgbClr val="3F3F3F"/>
              </a:gs>
            </a:gsLst>
            <a:lin ang="5400000"/>
            <a:tileRect/>
          </a:gradFill>
          <a:ln w="38100">
            <a:noFill/>
          </a:ln>
        </p:spPr>
        <p:txBody>
          <a:bodyPr/>
          <a:p>
            <a:endParaRPr lang="zh-CN" altLang="en-US"/>
          </a:p>
        </p:txBody>
      </p:sp>
      <p:sp>
        <p:nvSpPr>
          <p:cNvPr id="5049" name="椭圆 5048"/>
          <p:cNvSpPr/>
          <p:nvPr/>
        </p:nvSpPr>
        <p:spPr>
          <a:xfrm>
            <a:off x="6553200" y="1524000"/>
            <a:ext cx="1292225" cy="482600"/>
          </a:xfrm>
          <a:prstGeom prst="ellipse">
            <a:avLst/>
          </a:prstGeom>
          <a:gradFill rotWithShape="0">
            <a:gsLst>
              <a:gs pos="0">
                <a:srgbClr val="C0C0C0"/>
              </a:gs>
              <a:gs pos="100000">
                <a:srgbClr val="818181"/>
              </a:gs>
            </a:gsLst>
            <a:path path="shape">
              <a:fillToRect l="50000" t="50000" r="50000" b="50000"/>
            </a:path>
            <a:tileRect/>
          </a:gradFill>
          <a:ln w="38100">
            <a:noFill/>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目标的达成情况如何</a:t>
            </a:r>
            <a:endParaRPr lang="zh-CN" altLang="en-US" sz="800">
              <a:latin typeface="Arial" panose="020B0604020202020204" pitchFamily="34" charset="0"/>
              <a:ea typeface="黑体" panose="02010609060101010101" charset="-122"/>
            </a:endParaRPr>
          </a:p>
        </p:txBody>
      </p:sp>
      <p:sp>
        <p:nvSpPr>
          <p:cNvPr id="5050" name="上箭头 5049"/>
          <p:cNvSpPr/>
          <p:nvPr/>
        </p:nvSpPr>
        <p:spPr>
          <a:xfrm>
            <a:off x="6629400" y="1981200"/>
            <a:ext cx="379413" cy="458788"/>
          </a:xfrm>
          <a:prstGeom prst="upArrow">
            <a:avLst>
              <a:gd name="adj1" fmla="val 51962"/>
              <a:gd name="adj2" fmla="val 55421"/>
            </a:avLst>
          </a:prstGeom>
          <a:solidFill>
            <a:srgbClr val="C0C0C0"/>
          </a:soli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评价</a:t>
            </a:r>
            <a:endParaRPr lang="zh-CN" altLang="en-US" sz="800">
              <a:latin typeface="Arial" panose="020B0604020202020204" pitchFamily="34" charset="0"/>
            </a:endParaRPr>
          </a:p>
        </p:txBody>
      </p:sp>
      <p:sp>
        <p:nvSpPr>
          <p:cNvPr id="5051" name="圆角矩形 5050"/>
          <p:cNvSpPr/>
          <p:nvPr/>
        </p:nvSpPr>
        <p:spPr>
          <a:xfrm>
            <a:off x="6629400" y="2514600"/>
            <a:ext cx="381000" cy="400050"/>
          </a:xfrm>
          <a:prstGeom prst="roundRect">
            <a:avLst>
              <a:gd name="adj" fmla="val 12292"/>
            </a:avLst>
          </a:prstGeom>
          <a:solidFill>
            <a:srgbClr val="C0C0C0"/>
          </a:soli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客户</a:t>
            </a:r>
            <a:endParaRPr lang="zh-CN" altLang="en-US" sz="800">
              <a:latin typeface="Arial" panose="020B0604020202020204" pitchFamily="34" charset="0"/>
            </a:endParaRPr>
          </a:p>
        </p:txBody>
      </p:sp>
      <p:sp>
        <p:nvSpPr>
          <p:cNvPr id="5052" name="上箭头 5051"/>
          <p:cNvSpPr/>
          <p:nvPr/>
        </p:nvSpPr>
        <p:spPr>
          <a:xfrm>
            <a:off x="7010400" y="1981200"/>
            <a:ext cx="379413" cy="458788"/>
          </a:xfrm>
          <a:prstGeom prst="upArrow">
            <a:avLst>
              <a:gd name="adj1" fmla="val 51962"/>
              <a:gd name="adj2" fmla="val 55421"/>
            </a:avLst>
          </a:prstGeom>
          <a:solidFill>
            <a:srgbClr val="C0C0C0"/>
          </a:soli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评价</a:t>
            </a:r>
            <a:endParaRPr lang="zh-CN" altLang="en-US" sz="800">
              <a:latin typeface="Arial" panose="020B0604020202020204" pitchFamily="34" charset="0"/>
            </a:endParaRPr>
          </a:p>
        </p:txBody>
      </p:sp>
      <p:sp>
        <p:nvSpPr>
          <p:cNvPr id="5053" name="上箭头 5052"/>
          <p:cNvSpPr/>
          <p:nvPr/>
        </p:nvSpPr>
        <p:spPr>
          <a:xfrm>
            <a:off x="7391400" y="1981200"/>
            <a:ext cx="379413" cy="458788"/>
          </a:xfrm>
          <a:prstGeom prst="upArrow">
            <a:avLst>
              <a:gd name="adj1" fmla="val 51962"/>
              <a:gd name="adj2" fmla="val 55421"/>
            </a:avLst>
          </a:prstGeom>
          <a:solidFill>
            <a:srgbClr val="C0C0C0"/>
          </a:soli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评价</a:t>
            </a:r>
            <a:endParaRPr lang="zh-CN" altLang="en-US" sz="800">
              <a:latin typeface="Arial" panose="020B0604020202020204" pitchFamily="34" charset="0"/>
            </a:endParaRPr>
          </a:p>
        </p:txBody>
      </p:sp>
      <p:sp>
        <p:nvSpPr>
          <p:cNvPr id="5054" name="圆角矩形 5053"/>
          <p:cNvSpPr/>
          <p:nvPr/>
        </p:nvSpPr>
        <p:spPr>
          <a:xfrm>
            <a:off x="7011988" y="2514600"/>
            <a:ext cx="377825" cy="400050"/>
          </a:xfrm>
          <a:prstGeom prst="roundRect">
            <a:avLst>
              <a:gd name="adj" fmla="val 12292"/>
            </a:avLst>
          </a:prstGeom>
          <a:solidFill>
            <a:srgbClr val="C0C0C0"/>
          </a:soli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公司</a:t>
            </a:r>
            <a:endParaRPr lang="zh-CN" altLang="en-US" sz="800">
              <a:latin typeface="Arial" panose="020B0604020202020204" pitchFamily="34" charset="0"/>
            </a:endParaRPr>
          </a:p>
        </p:txBody>
      </p:sp>
      <p:sp>
        <p:nvSpPr>
          <p:cNvPr id="5055" name="圆角矩形 5054"/>
          <p:cNvSpPr/>
          <p:nvPr/>
        </p:nvSpPr>
        <p:spPr>
          <a:xfrm>
            <a:off x="7391400" y="2514600"/>
            <a:ext cx="381000" cy="400050"/>
          </a:xfrm>
          <a:prstGeom prst="roundRect">
            <a:avLst>
              <a:gd name="adj" fmla="val 12292"/>
            </a:avLst>
          </a:prstGeom>
          <a:solidFill>
            <a:srgbClr val="C0C0C0"/>
          </a:soli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rPr>
              <a:t>自己</a:t>
            </a:r>
            <a:endParaRPr lang="zh-CN" altLang="en-US" sz="800">
              <a:latin typeface="Arial" panose="020B0604020202020204" pitchFamily="34" charset="0"/>
            </a:endParaRPr>
          </a:p>
        </p:txBody>
      </p:sp>
      <p:sp>
        <p:nvSpPr>
          <p:cNvPr id="5056" name="圆角矩形 5055"/>
          <p:cNvSpPr/>
          <p:nvPr/>
        </p:nvSpPr>
        <p:spPr>
          <a:xfrm>
            <a:off x="7543800" y="4041775"/>
            <a:ext cx="309563" cy="403225"/>
          </a:xfrm>
          <a:prstGeom prst="roundRect">
            <a:avLst>
              <a:gd name="adj" fmla="val 16667"/>
            </a:avLst>
          </a:prstGeom>
          <a:solidFill>
            <a:srgbClr val="C0C0C0"/>
          </a:solidFill>
          <a:ln w="38100">
            <a:noFill/>
          </a:ln>
        </p:spPr>
        <p:txBody>
          <a:bodyPr lIns="137160" tIns="68580" rIns="137160" bIns="68580" anchor="ctr" anchorCtr="0">
            <a:spAutoFit/>
          </a:bodyPr>
          <a:p>
            <a:pPr algn="ctr" fontAlgn="ctr">
              <a:spcBef>
                <a:spcPct val="50000"/>
              </a:spcBef>
            </a:pPr>
            <a:r>
              <a:rPr lang="zh-CN" altLang="en-US" sz="800" b="1">
                <a:latin typeface="Arial" panose="020B0604020202020204" pitchFamily="34" charset="0"/>
              </a:rPr>
              <a:t>实施</a:t>
            </a:r>
            <a:endParaRPr lang="zh-CN" altLang="en-US" sz="800" b="1">
              <a:latin typeface="Arial" panose="020B0604020202020204" pitchFamily="34" charset="0"/>
            </a:endParaRPr>
          </a:p>
        </p:txBody>
      </p:sp>
      <p:sp>
        <p:nvSpPr>
          <p:cNvPr id="5057" name="椭圆 5056"/>
          <p:cNvSpPr/>
          <p:nvPr/>
        </p:nvSpPr>
        <p:spPr>
          <a:xfrm>
            <a:off x="7848600" y="3886200"/>
            <a:ext cx="561975" cy="309563"/>
          </a:xfrm>
          <a:prstGeom prst="ellipse">
            <a:avLst/>
          </a:prstGeom>
          <a:gradFill rotWithShape="0">
            <a:gsLst>
              <a:gs pos="0">
                <a:srgbClr val="878787"/>
              </a:gs>
              <a:gs pos="100000">
                <a:srgbClr val="C0C0C0"/>
              </a:gs>
            </a:gsLst>
            <a:lin ang="2700000"/>
            <a:tileRect/>
          </a:gradFill>
          <a:ln w="38100">
            <a:noFill/>
          </a:ln>
        </p:spPr>
        <p:txBody>
          <a:bodyPr wrap="none" lIns="137160" tIns="68580" rIns="137160" bIns="68580" anchor="ctr" anchorCtr="0">
            <a:spAutoFit/>
          </a:bodyPr>
          <a:p>
            <a:pPr algn="ctr">
              <a:spcBef>
                <a:spcPct val="50000"/>
              </a:spcBef>
            </a:pPr>
            <a:r>
              <a:rPr lang="zh-CN" altLang="en-US" sz="800" b="1">
                <a:latin typeface="Arial" panose="020B0604020202020204" pitchFamily="34" charset="0"/>
              </a:rPr>
              <a:t>成功</a:t>
            </a:r>
            <a:endParaRPr lang="zh-CN" altLang="en-US" sz="800" b="1">
              <a:latin typeface="Arial" panose="020B0604020202020204" pitchFamily="34" charset="0"/>
            </a:endParaRPr>
          </a:p>
        </p:txBody>
      </p:sp>
      <p:sp>
        <p:nvSpPr>
          <p:cNvPr id="5058" name="矩形 5057"/>
          <p:cNvSpPr/>
          <p:nvPr/>
        </p:nvSpPr>
        <p:spPr>
          <a:xfrm>
            <a:off x="7940675" y="3429000"/>
            <a:ext cx="577850" cy="258763"/>
          </a:xfrm>
          <a:prstGeom prst="rect">
            <a:avLst/>
          </a:prstGeom>
          <a:gradFill rotWithShape="0">
            <a:gsLst>
              <a:gs pos="0">
                <a:srgbClr val="686868">
                  <a:alpha val="100000"/>
                </a:srgbClr>
              </a:gs>
              <a:gs pos="50000">
                <a:srgbClr val="DDDDDD">
                  <a:alpha val="100000"/>
                </a:srgbClr>
              </a:gs>
              <a:gs pos="100000">
                <a:srgbClr val="686868"/>
              </a:gs>
            </a:gsLst>
            <a:lin ang="5400000"/>
            <a:tileRect/>
          </a:gradFill>
          <a:ln w="38100">
            <a:noFill/>
          </a:ln>
        </p:spPr>
        <p:txBody>
          <a:bodyPr wrap="none" lIns="137160" tIns="68580" rIns="137160" bIns="68580" anchor="ctr" anchorCtr="0">
            <a:spAutoFit/>
          </a:bodyPr>
          <a:p>
            <a:pPr algn="ctr">
              <a:spcBef>
                <a:spcPct val="50000"/>
              </a:spcBef>
            </a:pPr>
            <a:r>
              <a:rPr lang="zh-CN" altLang="en-US" sz="800" b="1">
                <a:latin typeface="Arial" panose="020B0604020202020204" pitchFamily="34" charset="0"/>
              </a:rPr>
              <a:t>标准化</a:t>
            </a:r>
            <a:endParaRPr lang="zh-CN" altLang="en-US" sz="800" b="1">
              <a:latin typeface="Arial" panose="020B0604020202020204" pitchFamily="34" charset="0"/>
            </a:endParaRPr>
          </a:p>
        </p:txBody>
      </p:sp>
      <p:sp>
        <p:nvSpPr>
          <p:cNvPr id="5059" name="矩形 5058"/>
          <p:cNvSpPr/>
          <p:nvPr/>
        </p:nvSpPr>
        <p:spPr>
          <a:xfrm>
            <a:off x="8169275" y="3048000"/>
            <a:ext cx="577850" cy="258763"/>
          </a:xfrm>
          <a:prstGeom prst="rect">
            <a:avLst/>
          </a:prstGeom>
          <a:gradFill rotWithShape="0">
            <a:gsLst>
              <a:gs pos="0">
                <a:srgbClr val="686868">
                  <a:alpha val="100000"/>
                </a:srgbClr>
              </a:gs>
              <a:gs pos="50000">
                <a:srgbClr val="DDDDDD">
                  <a:alpha val="100000"/>
                </a:srgbClr>
              </a:gs>
              <a:gs pos="100000">
                <a:srgbClr val="686868"/>
              </a:gs>
            </a:gsLst>
            <a:lin ang="5400000"/>
            <a:tileRect/>
          </a:gradFill>
          <a:ln w="38100">
            <a:noFill/>
          </a:ln>
        </p:spPr>
        <p:txBody>
          <a:bodyPr wrap="none" lIns="137160" tIns="68580" rIns="137160" bIns="68580" anchor="ctr" anchorCtr="0">
            <a:spAutoFit/>
          </a:bodyPr>
          <a:p>
            <a:pPr algn="ctr">
              <a:spcBef>
                <a:spcPct val="50000"/>
              </a:spcBef>
            </a:pPr>
            <a:r>
              <a:rPr lang="zh-CN" altLang="en-US" sz="800" b="1">
                <a:latin typeface="Arial" panose="020B0604020202020204" pitchFamily="34" charset="0"/>
              </a:rPr>
              <a:t>标准化</a:t>
            </a:r>
            <a:endParaRPr lang="zh-CN" altLang="en-US" sz="800" b="1">
              <a:latin typeface="Arial" panose="020B0604020202020204" pitchFamily="34" charset="0"/>
            </a:endParaRPr>
          </a:p>
        </p:txBody>
      </p:sp>
      <p:sp>
        <p:nvSpPr>
          <p:cNvPr id="5060" name="下弧形箭头 5059"/>
          <p:cNvSpPr/>
          <p:nvPr/>
        </p:nvSpPr>
        <p:spPr>
          <a:xfrm rot="18660000">
            <a:off x="8394700" y="3354388"/>
            <a:ext cx="538163" cy="228600"/>
          </a:xfrm>
          <a:prstGeom prst="curvedUpArrow">
            <a:avLst>
              <a:gd name="adj1" fmla="val 35206"/>
              <a:gd name="adj2" fmla="val 82789"/>
              <a:gd name="adj3" fmla="val 33333"/>
            </a:avLst>
          </a:prstGeom>
          <a:noFill/>
          <a:ln w="19050" cap="flat" cmpd="sng">
            <a:solidFill>
              <a:srgbClr val="868686"/>
            </a:solidFill>
            <a:prstDash val="solid"/>
            <a:miter/>
            <a:headEnd type="none" w="med" len="med"/>
            <a:tailEnd type="none" w="med" len="med"/>
          </a:ln>
        </p:spPr>
        <p:txBody>
          <a:bodyPr/>
          <a:p>
            <a:endParaRPr lang="zh-CN" altLang="en-US"/>
          </a:p>
        </p:txBody>
      </p:sp>
      <p:sp>
        <p:nvSpPr>
          <p:cNvPr id="5061" name="椭圆 5060"/>
          <p:cNvSpPr/>
          <p:nvPr/>
        </p:nvSpPr>
        <p:spPr>
          <a:xfrm>
            <a:off x="7864475" y="2667000"/>
            <a:ext cx="1279525" cy="309563"/>
          </a:xfrm>
          <a:prstGeom prst="ellipse">
            <a:avLst/>
          </a:prstGeom>
          <a:gradFill rotWithShape="0">
            <a:gsLst>
              <a:gs pos="0">
                <a:srgbClr val="DDDDDD"/>
              </a:gs>
              <a:gs pos="100000">
                <a:srgbClr val="A3A3A3"/>
              </a:gs>
            </a:gsLst>
            <a:path path="shape">
              <a:fillToRect l="50000" t="50000" r="50000" b="50000"/>
            </a:path>
            <a:tileRect/>
          </a:gradFill>
          <a:ln w="38100">
            <a:noFill/>
          </a:ln>
        </p:spPr>
        <p:txBody>
          <a:bodyPr wrap="none" lIns="137160" tIns="68580" rIns="137160" bIns="68580" anchor="ctr" anchorCtr="0">
            <a:spAutoFit/>
          </a:bodyPr>
          <a:p>
            <a:pPr algn="ctr">
              <a:spcBef>
                <a:spcPct val="50000"/>
              </a:spcBef>
            </a:pPr>
            <a:r>
              <a:rPr lang="zh-CN" altLang="en-US" sz="800" b="1">
                <a:latin typeface="Arial" panose="020B0604020202020204" pitchFamily="34" charset="0"/>
              </a:rPr>
              <a:t>就本职工作而言</a:t>
            </a:r>
            <a:endParaRPr lang="zh-CN" altLang="en-US" sz="800" b="1">
              <a:latin typeface="Arial" panose="020B0604020202020204" pitchFamily="34" charset="0"/>
            </a:endParaRPr>
          </a:p>
        </p:txBody>
      </p:sp>
      <p:sp>
        <p:nvSpPr>
          <p:cNvPr id="5062" name="下弧形箭头 5061"/>
          <p:cNvSpPr/>
          <p:nvPr/>
        </p:nvSpPr>
        <p:spPr>
          <a:xfrm rot="18660000">
            <a:off x="8723313" y="2951163"/>
            <a:ext cx="492125" cy="228600"/>
          </a:xfrm>
          <a:prstGeom prst="curvedUpArrow">
            <a:avLst>
              <a:gd name="adj1" fmla="val 32201"/>
              <a:gd name="adj2" fmla="val 75795"/>
              <a:gd name="adj3" fmla="val 33333"/>
            </a:avLst>
          </a:prstGeom>
          <a:noFill/>
          <a:ln w="19050" cap="flat" cmpd="sng">
            <a:solidFill>
              <a:srgbClr val="868686"/>
            </a:solidFill>
            <a:prstDash val="solid"/>
            <a:miter/>
            <a:headEnd type="none" w="med" len="med"/>
            <a:tailEnd type="none" w="med" len="med"/>
          </a:ln>
        </p:spPr>
        <p:txBody>
          <a:bodyPr/>
          <a:p>
            <a:endParaRPr lang="zh-CN" altLang="en-US"/>
          </a:p>
        </p:txBody>
      </p:sp>
      <p:sp>
        <p:nvSpPr>
          <p:cNvPr id="5063" name="椭圆 5062"/>
          <p:cNvSpPr/>
          <p:nvPr/>
        </p:nvSpPr>
        <p:spPr>
          <a:xfrm>
            <a:off x="7848600" y="4267200"/>
            <a:ext cx="561975" cy="309563"/>
          </a:xfrm>
          <a:prstGeom prst="ellipse">
            <a:avLst/>
          </a:prstGeom>
          <a:gradFill rotWithShape="0">
            <a:gsLst>
              <a:gs pos="0">
                <a:srgbClr val="878787"/>
              </a:gs>
              <a:gs pos="100000">
                <a:srgbClr val="C0C0C0"/>
              </a:gs>
            </a:gsLst>
            <a:lin ang="2700000"/>
            <a:tileRect/>
          </a:gradFill>
          <a:ln w="38100">
            <a:noFill/>
          </a:ln>
        </p:spPr>
        <p:txBody>
          <a:bodyPr wrap="none" lIns="137160" tIns="68580" rIns="137160" bIns="68580" anchor="ctr" anchorCtr="0">
            <a:spAutoFit/>
          </a:bodyPr>
          <a:p>
            <a:pPr algn="ctr">
              <a:spcBef>
                <a:spcPct val="50000"/>
              </a:spcBef>
            </a:pPr>
            <a:r>
              <a:rPr lang="zh-CN" altLang="en-US" sz="800" b="1">
                <a:latin typeface="Arial" panose="020B0604020202020204" pitchFamily="34" charset="0"/>
              </a:rPr>
              <a:t>成功</a:t>
            </a:r>
            <a:endParaRPr lang="zh-CN" altLang="en-US" sz="800" b="1">
              <a:latin typeface="Arial" panose="020B0604020202020204" pitchFamily="34" charset="0"/>
            </a:endParaRPr>
          </a:p>
        </p:txBody>
      </p:sp>
      <p:sp>
        <p:nvSpPr>
          <p:cNvPr id="5064" name="上箭头 5063"/>
          <p:cNvSpPr/>
          <p:nvPr/>
        </p:nvSpPr>
        <p:spPr>
          <a:xfrm>
            <a:off x="8077200" y="3733800"/>
            <a:ext cx="152400" cy="152400"/>
          </a:xfrm>
          <a:prstGeom prst="upArrow">
            <a:avLst>
              <a:gd name="adj1" fmla="val 50000"/>
              <a:gd name="adj2" fmla="val 25000"/>
            </a:avLst>
          </a:prstGeom>
          <a:solidFill>
            <a:srgbClr val="B2B2B2"/>
          </a:solidFill>
          <a:ln w="9525" cap="flat" cmpd="sng">
            <a:solidFill>
              <a:srgbClr val="000000"/>
            </a:solidFill>
            <a:prstDash val="solid"/>
            <a:miter/>
            <a:headEnd type="none" w="med" len="med"/>
            <a:tailEnd type="none" w="med" len="med"/>
          </a:ln>
        </p:spPr>
        <p:txBody>
          <a:bodyPr/>
          <a:p>
            <a:endParaRPr lang="zh-CN" altLang="en-US"/>
          </a:p>
        </p:txBody>
      </p:sp>
      <p:sp>
        <p:nvSpPr>
          <p:cNvPr id="5065" name="五边形 5064"/>
          <p:cNvSpPr/>
          <p:nvPr/>
        </p:nvSpPr>
        <p:spPr>
          <a:xfrm>
            <a:off x="381000" y="352425"/>
            <a:ext cx="5334000" cy="361950"/>
          </a:xfrm>
          <a:prstGeom prst="homePlate">
            <a:avLst>
              <a:gd name="adj" fmla="val 73411"/>
            </a:avLst>
          </a:prstGeom>
          <a:solidFill>
            <a:srgbClr val="DDDDDD"/>
          </a:solidFill>
          <a:ln w="12700" cap="flat" cmpd="sng">
            <a:solidFill>
              <a:srgbClr val="5F5F5F"/>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400" b="1">
                <a:latin typeface="Arial" panose="020B0604020202020204" pitchFamily="34" charset="0"/>
              </a:rPr>
              <a:t>P</a:t>
            </a:r>
            <a:endParaRPr lang="en-US" altLang="zh-CN" sz="1400" b="1">
              <a:latin typeface="Arial" panose="020B0604020202020204" pitchFamily="34" charset="0"/>
            </a:endParaRPr>
          </a:p>
        </p:txBody>
      </p:sp>
      <p:sp>
        <p:nvSpPr>
          <p:cNvPr id="5066" name="燕尾形 5065"/>
          <p:cNvSpPr/>
          <p:nvPr/>
        </p:nvSpPr>
        <p:spPr>
          <a:xfrm>
            <a:off x="5486400" y="352425"/>
            <a:ext cx="1371600" cy="361950"/>
          </a:xfrm>
          <a:prstGeom prst="chevron">
            <a:avLst>
              <a:gd name="adj" fmla="val 63596"/>
            </a:avLst>
          </a:prstGeom>
          <a:solidFill>
            <a:srgbClr val="DDDDDD"/>
          </a:solid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400" b="1">
                <a:latin typeface="Arial" panose="020B0604020202020204" pitchFamily="34" charset="0"/>
              </a:rPr>
              <a:t>D</a:t>
            </a:r>
            <a:endParaRPr lang="en-US" altLang="zh-CN" sz="1400" b="1">
              <a:latin typeface="Arial" panose="020B0604020202020204" pitchFamily="34" charset="0"/>
            </a:endParaRPr>
          </a:p>
        </p:txBody>
      </p:sp>
      <p:sp>
        <p:nvSpPr>
          <p:cNvPr id="5067" name="燕尾形 5066"/>
          <p:cNvSpPr/>
          <p:nvPr/>
        </p:nvSpPr>
        <p:spPr>
          <a:xfrm>
            <a:off x="6629400" y="352425"/>
            <a:ext cx="1371600" cy="361950"/>
          </a:xfrm>
          <a:prstGeom prst="chevron">
            <a:avLst>
              <a:gd name="adj" fmla="val 63596"/>
            </a:avLst>
          </a:prstGeom>
          <a:solidFill>
            <a:srgbClr val="DDDDDD"/>
          </a:solid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400" b="1">
                <a:latin typeface="Arial" panose="020B0604020202020204" pitchFamily="34" charset="0"/>
              </a:rPr>
              <a:t>C</a:t>
            </a:r>
            <a:endParaRPr lang="en-US" altLang="zh-CN" sz="1400" b="1">
              <a:latin typeface="Arial" panose="020B0604020202020204" pitchFamily="34" charset="0"/>
            </a:endParaRPr>
          </a:p>
        </p:txBody>
      </p:sp>
      <p:sp>
        <p:nvSpPr>
          <p:cNvPr id="5068" name="燕尾形 5067"/>
          <p:cNvSpPr/>
          <p:nvPr/>
        </p:nvSpPr>
        <p:spPr>
          <a:xfrm>
            <a:off x="7772400" y="381000"/>
            <a:ext cx="1217613" cy="361950"/>
          </a:xfrm>
          <a:prstGeom prst="chevron">
            <a:avLst>
              <a:gd name="adj" fmla="val 65271"/>
            </a:avLst>
          </a:prstGeom>
          <a:solidFill>
            <a:srgbClr val="DDDDDD"/>
          </a:solidFill>
          <a:ln w="12700" cap="flat" cmpd="sng">
            <a:solidFill>
              <a:srgbClr val="000000"/>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400" b="1">
                <a:latin typeface="Arial" panose="020B0604020202020204" pitchFamily="34" charset="0"/>
              </a:rPr>
              <a:t>A</a:t>
            </a:r>
            <a:endParaRPr lang="en-US" altLang="zh-CN" sz="1400" b="1">
              <a:latin typeface="Arial" panose="020B0604020202020204" pitchFamily="34" charset="0"/>
            </a:endParaRPr>
          </a:p>
        </p:txBody>
      </p:sp>
      <p:sp>
        <p:nvSpPr>
          <p:cNvPr id="5069" name="等腰三角形 5068"/>
          <p:cNvSpPr/>
          <p:nvPr/>
        </p:nvSpPr>
        <p:spPr>
          <a:xfrm>
            <a:off x="6248400" y="1752600"/>
            <a:ext cx="152400" cy="76200"/>
          </a:xfrm>
          <a:prstGeom prst="triangle">
            <a:avLst>
              <a:gd name="adj" fmla="val 50000"/>
            </a:avLst>
          </a:prstGeom>
          <a:pattFill prst="horz">
            <a:fgClr>
              <a:srgbClr val="777777"/>
            </a:fgClr>
            <a:bgClr>
              <a:srgbClr val="FFFFFF"/>
            </a:bgClr>
          </a:pattFill>
          <a:ln w="19050" cap="flat" cmpd="sng">
            <a:prstDash val="solid"/>
            <a:miter/>
            <a:headEnd type="none" w="med" len="med"/>
            <a:tailEnd type="none" w="med" len="med"/>
          </a:ln>
          <a:scene3d>
            <a:camera prst="legacyPerspectiveFront">
              <a:rot lat="20100000" lon="20100000" rev="0"/>
            </a:camera>
            <a:lightRig rig="legacyFlat2" dir="t"/>
          </a:scene3d>
          <a:sp3d extrusionH="430200" prstMaterial="legacyMatte">
            <a:bevelT w="13500" h="13500" prst="angle"/>
            <a:bevelB w="13500" h="13500" prst="angle"/>
            <a:extrusionClr>
              <a:srgbClr val="000000"/>
            </a:extrusionClr>
          </a:sp3d>
        </p:spPr>
        <p:txBody>
          <a:bodyPr/>
          <a:p>
            <a:endParaRPr lang="zh-CN" altLang="en-US"/>
          </a:p>
        </p:txBody>
      </p:sp>
      <p:sp>
        <p:nvSpPr>
          <p:cNvPr id="5070" name="平行四边形 5069"/>
          <p:cNvSpPr/>
          <p:nvPr/>
        </p:nvSpPr>
        <p:spPr>
          <a:xfrm>
            <a:off x="6172200" y="2590800"/>
            <a:ext cx="152400" cy="228600"/>
          </a:xfrm>
          <a:prstGeom prst="parallelogram">
            <a:avLst>
              <a:gd name="adj" fmla="val 25000"/>
            </a:avLst>
          </a:prstGeom>
          <a:solidFill>
            <a:srgbClr val="808080"/>
          </a:solidFill>
          <a:ln w="19050" cap="flat" cmpd="sng">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rgbClr val="808080"/>
            </a:extrusionClr>
          </a:sp3d>
        </p:spPr>
        <p:txBody>
          <a:bodyPr/>
          <a:p>
            <a:endParaRPr lang="zh-CN" altLang="en-US"/>
          </a:p>
        </p:txBody>
      </p:sp>
      <p:sp>
        <p:nvSpPr>
          <p:cNvPr id="5071" name="等腰三角形 5070"/>
          <p:cNvSpPr/>
          <p:nvPr/>
        </p:nvSpPr>
        <p:spPr>
          <a:xfrm>
            <a:off x="6400800" y="3200400"/>
            <a:ext cx="152400" cy="76200"/>
          </a:xfrm>
          <a:prstGeom prst="triangle">
            <a:avLst>
              <a:gd name="adj" fmla="val 0"/>
            </a:avLst>
          </a:prstGeom>
          <a:pattFill prst="horz">
            <a:fgClr>
              <a:srgbClr val="777777"/>
            </a:fgClr>
            <a:bgClr>
              <a:srgbClr val="FFFFFF"/>
            </a:bgClr>
          </a:pattFill>
          <a:ln w="19050" cap="flat" cmpd="sng">
            <a:prstDash val="solid"/>
            <a:miter/>
            <a:headEnd type="none" w="med" len="med"/>
            <a:tailEnd type="none" w="med" len="med"/>
          </a:ln>
          <a:scene3d>
            <a:camera prst="legacyPerspectiveFront">
              <a:rot lat="1500000" lon="20100000" rev="0"/>
            </a:camera>
            <a:lightRig rig="legacyFlat4" dir="t"/>
          </a:scene3d>
          <a:sp3d extrusionH="887400" prstMaterial="legacyMatte">
            <a:bevelT w="13500" h="13500" prst="angle"/>
            <a:bevelB w="13500" h="13500" prst="angle"/>
            <a:extrusionClr>
              <a:srgbClr val="000000"/>
            </a:extrusionClr>
          </a:sp3d>
        </p:spPr>
        <p:txBody>
          <a:bodyPr/>
          <a:p>
            <a:endParaRPr lang="zh-CN"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74" name="矩形 5073"/>
          <p:cNvSpPr/>
          <p:nvPr/>
        </p:nvSpPr>
        <p:spPr>
          <a:xfrm>
            <a:off x="228600" y="228600"/>
            <a:ext cx="4800600" cy="381000"/>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endParaRPr lang="zh-CN" altLang="en-US" b="1">
              <a:solidFill>
                <a:srgbClr val="333300"/>
              </a:solidFill>
              <a:latin typeface="黑体" panose="02010609060101010101" charset="-122"/>
              <a:ea typeface="黑体" panose="02010609060101010101" charset="-122"/>
            </a:endParaRPr>
          </a:p>
        </p:txBody>
      </p:sp>
      <p:sp>
        <p:nvSpPr>
          <p:cNvPr id="5075" name="矩形 5074"/>
          <p:cNvSpPr/>
          <p:nvPr/>
        </p:nvSpPr>
        <p:spPr>
          <a:xfrm>
            <a:off x="573088" y="1128713"/>
            <a:ext cx="3535362" cy="441325"/>
          </a:xfrm>
          <a:prstGeom prst="rect">
            <a:avLst/>
          </a:prstGeom>
          <a:noFill/>
          <a:ln w="38100">
            <a:noFill/>
          </a:ln>
        </p:spPr>
        <p:txBody>
          <a:bodyPr wrap="none" lIns="137160" tIns="68580" rIns="137160" bIns="68580" anchor="ctr" anchorCtr="0">
            <a:spAutoFit/>
          </a:bodyPr>
          <a:p>
            <a:pPr algn="ctr">
              <a:spcBef>
                <a:spcPct val="50000"/>
              </a:spcBef>
            </a:pPr>
            <a:r>
              <a:rPr lang="zh-CN" altLang="en-US" b="1">
                <a:latin typeface="Arial" panose="020B0604020202020204" pitchFamily="34" charset="0"/>
                <a:ea typeface="黑体" panose="02010609060101010101" charset="-122"/>
              </a:rPr>
              <a:t>问题</a:t>
            </a:r>
            <a:r>
              <a:rPr lang="en-US" altLang="zh-CN" b="1">
                <a:latin typeface="Arial" panose="020B0604020202020204" pitchFamily="34" charset="0"/>
                <a:ea typeface="黑体" panose="02010609060101010101" charset="-122"/>
              </a:rPr>
              <a:t>:</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现实工作种类的多样性</a:t>
            </a:r>
            <a:endParaRPr lang="zh-CN" altLang="en-US" sz="1800">
              <a:latin typeface="Arial" panose="020B0604020202020204" pitchFamily="34" charset="0"/>
              <a:ea typeface="黑体" panose="02010609060101010101" charset="-122"/>
            </a:endParaRPr>
          </a:p>
        </p:txBody>
      </p:sp>
      <p:sp>
        <p:nvSpPr>
          <p:cNvPr id="5076" name="椭圆 5075"/>
          <p:cNvSpPr/>
          <p:nvPr/>
        </p:nvSpPr>
        <p:spPr>
          <a:xfrm>
            <a:off x="533400" y="1752600"/>
            <a:ext cx="5302250" cy="438150"/>
          </a:xfrm>
          <a:prstGeom prst="ellipse">
            <a:avLst/>
          </a:prstGeom>
          <a:solidFill>
            <a:srgbClr val="EAEAEA"/>
          </a:solidFill>
          <a:ln w="38100">
            <a:noFill/>
          </a:ln>
          <a:effectLst>
            <a:outerShdw dist="107763" dir="2699999" algn="ctr" rotWithShape="0">
              <a:srgbClr val="6699FF"/>
            </a:outerShdw>
          </a:effectLst>
        </p:spPr>
        <p:txBody>
          <a:bodyPr wrap="none" lIns="137160" tIns="68580" rIns="137160" bIns="68580" anchor="ctr" anchorCtr="0">
            <a:spAutoFit/>
          </a:bodyPr>
          <a:p>
            <a:pPr algn="ctr">
              <a:spcBef>
                <a:spcPct val="50000"/>
              </a:spcBef>
            </a:pPr>
            <a:r>
              <a:rPr lang="zh-CN" altLang="en-US" sz="1400">
                <a:latin typeface="Arial" panose="020B0604020202020204" pitchFamily="34" charset="0"/>
              </a:rPr>
              <a:t>有些工作问题已经很明确，不需要进一步分解</a:t>
            </a:r>
            <a:endParaRPr lang="zh-CN" altLang="en-US" sz="1400">
              <a:latin typeface="Arial" panose="020B0604020202020204" pitchFamily="34" charset="0"/>
            </a:endParaRPr>
          </a:p>
        </p:txBody>
      </p:sp>
      <p:sp>
        <p:nvSpPr>
          <p:cNvPr id="5077" name="椭圆 5076"/>
          <p:cNvSpPr/>
          <p:nvPr/>
        </p:nvSpPr>
        <p:spPr>
          <a:xfrm>
            <a:off x="3048000" y="2286000"/>
            <a:ext cx="5334000" cy="438150"/>
          </a:xfrm>
          <a:prstGeom prst="ellipse">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lgn="ctr">
              <a:spcBef>
                <a:spcPct val="50000"/>
              </a:spcBef>
            </a:pPr>
            <a:r>
              <a:rPr lang="zh-CN" altLang="en-US" sz="1400">
                <a:latin typeface="Arial" panose="020B0604020202020204" pitchFamily="34" charset="0"/>
              </a:rPr>
              <a:t>有些问题方案已经明确，只要实施就可以了</a:t>
            </a:r>
            <a:endParaRPr lang="zh-CN" altLang="en-US" sz="1400">
              <a:latin typeface="Arial" panose="020B0604020202020204" pitchFamily="34" charset="0"/>
            </a:endParaRPr>
          </a:p>
        </p:txBody>
      </p:sp>
      <p:sp>
        <p:nvSpPr>
          <p:cNvPr id="5078" name="椭圆 5077"/>
          <p:cNvSpPr/>
          <p:nvPr/>
        </p:nvSpPr>
        <p:spPr>
          <a:xfrm>
            <a:off x="304800" y="2743200"/>
            <a:ext cx="5051425" cy="438150"/>
          </a:xfrm>
          <a:prstGeom prst="ellipse">
            <a:avLst/>
          </a:prstGeom>
          <a:solidFill>
            <a:srgbClr val="EAEAEA"/>
          </a:solidFill>
          <a:ln w="38100">
            <a:noFill/>
          </a:ln>
          <a:effectLst>
            <a:outerShdw dist="107763" dir="2699999" algn="ctr" rotWithShape="0">
              <a:srgbClr val="6699FF"/>
            </a:outerShdw>
          </a:effectLst>
        </p:spPr>
        <p:txBody>
          <a:bodyPr wrap="none" lIns="137160" tIns="68580" rIns="137160" bIns="68580" anchor="ctr" anchorCtr="0">
            <a:spAutoFit/>
          </a:bodyPr>
          <a:p>
            <a:pPr algn="ctr">
              <a:spcBef>
                <a:spcPct val="50000"/>
              </a:spcBef>
            </a:pPr>
            <a:r>
              <a:rPr lang="zh-CN" altLang="en-US" sz="1400">
                <a:latin typeface="Arial" panose="020B0604020202020204" pitchFamily="34" charset="0"/>
              </a:rPr>
              <a:t>有的工作很紧急，没有时间遵循所有的步骤</a:t>
            </a:r>
            <a:endParaRPr lang="zh-CN" altLang="en-US" sz="1400">
              <a:latin typeface="Arial" panose="020B0604020202020204" pitchFamily="34" charset="0"/>
            </a:endParaRPr>
          </a:p>
        </p:txBody>
      </p:sp>
      <p:sp>
        <p:nvSpPr>
          <p:cNvPr id="5079" name="椭圆 5078"/>
          <p:cNvSpPr/>
          <p:nvPr/>
        </p:nvSpPr>
        <p:spPr>
          <a:xfrm>
            <a:off x="4572000" y="3048000"/>
            <a:ext cx="3543300" cy="438150"/>
          </a:xfrm>
          <a:prstGeom prst="ellipse">
            <a:avLst/>
          </a:prstGeom>
          <a:solidFill>
            <a:srgbClr val="EAEAEA"/>
          </a:solidFill>
          <a:ln w="38100">
            <a:noFill/>
          </a:ln>
          <a:effectLst>
            <a:outerShdw dist="107763" dir="2699999" algn="ctr" rotWithShape="0">
              <a:srgbClr val="6699FF"/>
            </a:outerShdw>
          </a:effectLst>
        </p:spPr>
        <p:txBody>
          <a:bodyPr wrap="none" lIns="137160" tIns="68580" rIns="137160" bIns="68580" anchor="ctr" anchorCtr="0">
            <a:spAutoFit/>
          </a:bodyPr>
          <a:p>
            <a:pPr algn="ctr">
              <a:spcBef>
                <a:spcPct val="50000"/>
              </a:spcBef>
            </a:pPr>
            <a:r>
              <a:rPr lang="zh-CN" altLang="en-US" sz="1400">
                <a:latin typeface="Arial" panose="020B0604020202020204" pitchFamily="34" charset="0"/>
              </a:rPr>
              <a:t>有的工作只需要临时处理一下</a:t>
            </a:r>
            <a:endParaRPr lang="zh-CN" altLang="en-US" sz="1400">
              <a:latin typeface="Arial" panose="020B0604020202020204" pitchFamily="34" charset="0"/>
            </a:endParaRPr>
          </a:p>
        </p:txBody>
      </p:sp>
      <p:sp>
        <p:nvSpPr>
          <p:cNvPr id="5080" name="椭圆 5079"/>
          <p:cNvSpPr/>
          <p:nvPr/>
        </p:nvSpPr>
        <p:spPr>
          <a:xfrm>
            <a:off x="4572000" y="3505200"/>
            <a:ext cx="1793875" cy="438150"/>
          </a:xfrm>
          <a:prstGeom prst="ellipse">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lgn="ctr" fontAlgn="ctr">
              <a:spcBef>
                <a:spcPct val="50000"/>
              </a:spcBef>
            </a:pPr>
            <a:endParaRPr sz="1400">
              <a:latin typeface="Arial" panose="020B0604020202020204" pitchFamily="34" charset="0"/>
            </a:endParaRPr>
          </a:p>
        </p:txBody>
      </p:sp>
      <p:sp>
        <p:nvSpPr>
          <p:cNvPr id="5081" name="椭圆 5080"/>
          <p:cNvSpPr/>
          <p:nvPr/>
        </p:nvSpPr>
        <p:spPr>
          <a:xfrm>
            <a:off x="1828800" y="3276600"/>
            <a:ext cx="2590800" cy="438150"/>
          </a:xfrm>
          <a:prstGeom prst="ellipse">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lgn="ctr" fontAlgn="ctr">
              <a:spcBef>
                <a:spcPct val="50000"/>
              </a:spcBef>
            </a:pPr>
            <a:endParaRPr sz="1400">
              <a:latin typeface="Arial" panose="020B0604020202020204" pitchFamily="34" charset="0"/>
            </a:endParaRPr>
          </a:p>
        </p:txBody>
      </p:sp>
      <p:sp>
        <p:nvSpPr>
          <p:cNvPr id="5082" name="矩形 5081"/>
          <p:cNvSpPr/>
          <p:nvPr/>
        </p:nvSpPr>
        <p:spPr>
          <a:xfrm>
            <a:off x="381000" y="4419600"/>
            <a:ext cx="8077200" cy="41116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pPr>
            <a:r>
              <a:rPr lang="zh-CN" altLang="en-US" sz="1800" b="1">
                <a:latin typeface="宋体" panose="02010600030101010101" pitchFamily="2" charset="-122"/>
              </a:rPr>
              <a:t>在日常工作中，对实际的事务人员和技术人员来说，八个步骤并非都能致用。       </a:t>
            </a:r>
            <a:endParaRPr lang="zh-CN" altLang="en-US" sz="1800" b="1">
              <a:latin typeface="宋体" panose="02010600030101010101" pitchFamily="2" charset="-122"/>
            </a:endParaRPr>
          </a:p>
        </p:txBody>
      </p:sp>
      <p:sp>
        <p:nvSpPr>
          <p:cNvPr id="5083" name="矩形 5082"/>
          <p:cNvSpPr/>
          <p:nvPr/>
        </p:nvSpPr>
        <p:spPr>
          <a:xfrm>
            <a:off x="5715000" y="5410200"/>
            <a:ext cx="2209800" cy="411163"/>
          </a:xfrm>
          <a:prstGeom prst="rect">
            <a:avLst/>
          </a:prstGeom>
          <a:noFill/>
          <a:ln w="38100">
            <a:noFill/>
          </a:ln>
        </p:spPr>
        <p:txBody>
          <a:bodyPr lIns="137160" tIns="68580" rIns="137160" bIns="68580">
            <a:spAutoFit/>
          </a:bodyPr>
          <a:p>
            <a:pPr>
              <a:spcBef>
                <a:spcPct val="50000"/>
              </a:spcBef>
            </a:pPr>
            <a:endParaRPr sz="1800">
              <a:latin typeface="Arial" panose="020B0604020202020204" pitchFamily="34" charset="0"/>
              <a:ea typeface="黑体" panose="02010609060101010101" charset="-122"/>
            </a:endParaRPr>
          </a:p>
        </p:txBody>
      </p:sp>
      <p:sp>
        <p:nvSpPr>
          <p:cNvPr id="5084" name="下箭头 5083"/>
          <p:cNvSpPr/>
          <p:nvPr/>
        </p:nvSpPr>
        <p:spPr>
          <a:xfrm>
            <a:off x="2743200" y="3886200"/>
            <a:ext cx="2514600" cy="457200"/>
          </a:xfrm>
          <a:prstGeom prst="downArrow">
            <a:avLst>
              <a:gd name="adj1" fmla="val 49120"/>
              <a:gd name="adj2" fmla="val 69097"/>
            </a:avLst>
          </a:prstGeom>
          <a:solidFill>
            <a:srgbClr val="EAEAEA"/>
          </a:solidFill>
          <a:ln w="12700" cap="flat" cmpd="sng">
            <a:solidFill>
              <a:srgbClr val="969696"/>
            </a:solidFill>
            <a:prstDash val="solid"/>
            <a:miter/>
            <a:headEnd type="none" w="med" len="med"/>
            <a:tailEnd type="none" w="med" len="med"/>
          </a:ln>
        </p:spPr>
        <p:txBody>
          <a:bodyPr/>
          <a:p>
            <a:endParaRPr lang="zh-CN" altLang="en-US"/>
          </a:p>
        </p:txBody>
      </p:sp>
      <p:sp>
        <p:nvSpPr>
          <p:cNvPr id="5085" name="矩形 5084"/>
          <p:cNvSpPr/>
          <p:nvPr/>
        </p:nvSpPr>
        <p:spPr>
          <a:xfrm>
            <a:off x="457200" y="5257800"/>
            <a:ext cx="8077200" cy="74771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pPr>
            <a:r>
              <a:rPr lang="zh-CN" altLang="en-US" sz="1600" b="1">
                <a:latin typeface="宋体" panose="02010600030101010101" pitchFamily="2" charset="-122"/>
              </a:rPr>
              <a:t>常常会觉得</a:t>
            </a:r>
            <a:r>
              <a:rPr lang="en-US" altLang="zh-CN" sz="1600" b="1">
                <a:latin typeface="宋体" panose="02010600030101010101" pitchFamily="2" charset="-122"/>
              </a:rPr>
              <a:t>:   “</a:t>
            </a:r>
            <a:r>
              <a:rPr lang="zh-CN" altLang="en-US" sz="1600" b="1">
                <a:latin typeface="宋体" panose="02010600030101010101" pitchFamily="2" charset="-122"/>
              </a:rPr>
              <a:t>这一步不对？”       “真的需要八步走吗？”  </a:t>
            </a:r>
            <a:r>
              <a:rPr lang="en-US" altLang="zh-CN" sz="1600" b="1">
                <a:latin typeface="宋体" panose="02010600030101010101" pitchFamily="2" charset="-122"/>
              </a:rPr>
              <a:t>……</a:t>
            </a:r>
            <a:endParaRPr lang="en-US" altLang="zh-CN" sz="1600" b="1">
              <a:latin typeface="宋体" panose="02010600030101010101" pitchFamily="2" charset="-122"/>
            </a:endParaRPr>
          </a:p>
          <a:p>
            <a:pPr>
              <a:spcBef>
                <a:spcPct val="50000"/>
              </a:spcBef>
            </a:pPr>
            <a:r>
              <a:rPr lang="en-US" altLang="zh-CN" sz="1600" b="1">
                <a:latin typeface="宋体" panose="02010600030101010101" pitchFamily="2" charset="-122"/>
              </a:rPr>
              <a:t>     </a:t>
            </a:r>
            <a:r>
              <a:rPr lang="zh-CN" altLang="en-US" sz="1600" b="1">
                <a:latin typeface="宋体" panose="02010600030101010101" pitchFamily="2" charset="-122"/>
              </a:rPr>
              <a:t>这是因为问题解决的八个步骤不是由自己从头到尾做的</a:t>
            </a:r>
            <a:endParaRPr lang="zh-CN" altLang="en-US" sz="1600" b="1">
              <a:latin typeface="宋体" panose="02010600030101010101" pitchFamily="2" charset="-122"/>
            </a:endParaRPr>
          </a:p>
        </p:txBody>
      </p:sp>
      <p:sp>
        <p:nvSpPr>
          <p:cNvPr id="5086" name="矩形 508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5085"/>
                                        </p:tgtEl>
                                        <p:attrNameLst>
                                          <p:attrName>style.visibility</p:attrName>
                                        </p:attrNameLst>
                                      </p:cBhvr>
                                      <p:to>
                                        <p:strVal val="visible"/>
                                      </p:to>
                                    </p:set>
                                    <p:animEffect transition="in" filter="blinds(horizontal)">
                                      <p:cBhvr additive="base">
                                        <p:cTn id="7" dur="500"/>
                                        <p:tgtEl>
                                          <p:spTgt spid="5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89" name="矩形 508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5090" name="矩形 5089"/>
          <p:cNvSpPr/>
          <p:nvPr/>
        </p:nvSpPr>
        <p:spPr>
          <a:xfrm>
            <a:off x="228600" y="228600"/>
            <a:ext cx="4800600" cy="381000"/>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endParaRPr lang="zh-CN" altLang="en-US" b="1">
              <a:solidFill>
                <a:srgbClr val="333300"/>
              </a:solidFill>
              <a:latin typeface="黑体" panose="02010609060101010101" charset="-122"/>
              <a:ea typeface="黑体" panose="02010609060101010101" charset="-122"/>
            </a:endParaRPr>
          </a:p>
        </p:txBody>
      </p:sp>
      <p:sp>
        <p:nvSpPr>
          <p:cNvPr id="5091" name="矩形 5090"/>
          <p:cNvSpPr/>
          <p:nvPr/>
        </p:nvSpPr>
        <p:spPr>
          <a:xfrm>
            <a:off x="609600" y="1905000"/>
            <a:ext cx="7659688" cy="898525"/>
          </a:xfrm>
          <a:prstGeom prst="rect">
            <a:avLst/>
          </a:prstGeom>
          <a:solidFill>
            <a:srgbClr val="EAEAEA"/>
          </a:solidFill>
          <a:ln w="38100">
            <a:noFill/>
          </a:ln>
          <a:effectLst>
            <a:outerShdw dist="107763" dir="2699999" algn="ctr" rotWithShape="0">
              <a:srgbClr val="6699FF"/>
            </a:outerShdw>
          </a:effectLst>
        </p:spPr>
        <p:txBody>
          <a:bodyPr wrap="none" lIns="137160" tIns="68580" rIns="137160" bIns="68580" anchor="ctr" anchorCtr="0">
            <a:spAutoFit/>
          </a:bodyPr>
          <a:p>
            <a:pPr>
              <a:spcBef>
                <a:spcPct val="50000"/>
              </a:spcBef>
            </a:pPr>
            <a:r>
              <a:rPr lang="zh-CN" altLang="en-US" b="1">
                <a:latin typeface="Arial" panose="020B0604020202020204" pitchFamily="34" charset="0"/>
                <a:ea typeface="MingLiU" panose="02020509000000000000" charset="-120"/>
              </a:rPr>
              <a:t>结束语</a:t>
            </a:r>
            <a:r>
              <a:rPr lang="en-US" altLang="zh-CN" b="1">
                <a:latin typeface="Arial" panose="020B0604020202020204" pitchFamily="34" charset="0"/>
                <a:ea typeface="MingLiU" panose="02020509000000000000" charset="-120"/>
              </a:rPr>
              <a:t>1. </a:t>
            </a:r>
            <a:r>
              <a:rPr lang="zh-CN" altLang="en-US" b="1">
                <a:latin typeface="Arial" panose="020B0604020202020204" pitchFamily="34" charset="0"/>
              </a:rPr>
              <a:t>对分配给自己的工作</a:t>
            </a:r>
            <a:r>
              <a:rPr lang="en-US" altLang="zh-CN" b="1">
                <a:latin typeface="Arial" panose="020B0604020202020204" pitchFamily="34" charset="0"/>
              </a:rPr>
              <a:t>, </a:t>
            </a:r>
            <a:r>
              <a:rPr lang="zh-CN" altLang="en-US" b="1">
                <a:latin typeface="Arial" panose="020B0604020202020204" pitchFamily="34" charset="0"/>
              </a:rPr>
              <a:t>首先要明确它的框架</a:t>
            </a:r>
            <a:r>
              <a:rPr lang="en-US" altLang="zh-CN" b="1">
                <a:latin typeface="Arial" panose="020B0604020202020204" pitchFamily="34" charset="0"/>
              </a:rPr>
              <a:t>,</a:t>
            </a:r>
            <a:r>
              <a:rPr lang="zh-CN" altLang="en-US" b="1">
                <a:latin typeface="Arial" panose="020B0604020202020204" pitchFamily="34" charset="0"/>
              </a:rPr>
              <a:t>理解自己负责</a:t>
            </a:r>
            <a:endParaRPr lang="zh-CN" altLang="en-US" b="1">
              <a:latin typeface="Arial" panose="020B0604020202020204" pitchFamily="34" charset="0"/>
            </a:endParaRPr>
          </a:p>
          <a:p>
            <a:pPr>
              <a:spcBef>
                <a:spcPct val="50000"/>
              </a:spcBef>
            </a:pPr>
            <a:r>
              <a:rPr lang="zh-CN" altLang="en-US" b="1">
                <a:latin typeface="Arial" panose="020B0604020202020204" pitchFamily="34" charset="0"/>
              </a:rPr>
              <a:t>              八步中的哪一步</a:t>
            </a:r>
            <a:r>
              <a:rPr lang="en-US" altLang="zh-CN" b="1">
                <a:latin typeface="Arial" panose="020B0604020202020204" pitchFamily="34" charset="0"/>
              </a:rPr>
              <a:t>,</a:t>
            </a:r>
            <a:r>
              <a:rPr lang="zh-CN" altLang="en-US" b="1">
                <a:latin typeface="Arial" panose="020B0604020202020204" pitchFamily="34" charset="0"/>
              </a:rPr>
              <a:t>在考虑前后环节的基础上</a:t>
            </a:r>
            <a:r>
              <a:rPr lang="en-US" altLang="zh-CN" b="1">
                <a:latin typeface="Arial" panose="020B0604020202020204" pitchFamily="34" charset="0"/>
              </a:rPr>
              <a:t>,</a:t>
            </a:r>
            <a:r>
              <a:rPr lang="zh-CN" altLang="en-US" b="1">
                <a:latin typeface="Arial" panose="020B0604020202020204" pitchFamily="34" charset="0"/>
              </a:rPr>
              <a:t>推进工作</a:t>
            </a:r>
            <a:r>
              <a:rPr lang="en-US" altLang="zh-CN" b="1">
                <a:latin typeface="Arial" panose="020B0604020202020204" pitchFamily="34" charset="0"/>
              </a:rPr>
              <a:t>.</a:t>
            </a:r>
            <a:endParaRPr lang="en-US" altLang="zh-CN" b="1">
              <a:latin typeface="Arial" panose="020B0604020202020204" pitchFamily="34" charset="0"/>
            </a:endParaRPr>
          </a:p>
        </p:txBody>
      </p:sp>
      <p:sp>
        <p:nvSpPr>
          <p:cNvPr id="5092" name="矩形 5091"/>
          <p:cNvSpPr/>
          <p:nvPr/>
        </p:nvSpPr>
        <p:spPr>
          <a:xfrm>
            <a:off x="609600" y="3200400"/>
            <a:ext cx="7696200" cy="898525"/>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spcBef>
                <a:spcPct val="50000"/>
              </a:spcBef>
            </a:pPr>
            <a:r>
              <a:rPr lang="zh-CN" altLang="en-US" b="1">
                <a:latin typeface="Arial" panose="020B0604020202020204" pitchFamily="34" charset="0"/>
                <a:ea typeface="MingLiU" panose="02020509000000000000" charset="-120"/>
              </a:rPr>
              <a:t>结束语</a:t>
            </a:r>
            <a:r>
              <a:rPr lang="en-US" altLang="zh-CN" b="1">
                <a:latin typeface="Arial" panose="020B0604020202020204" pitchFamily="34" charset="0"/>
                <a:ea typeface="MingLiU" panose="02020509000000000000" charset="-120"/>
              </a:rPr>
              <a:t>2. </a:t>
            </a:r>
            <a:r>
              <a:rPr lang="zh-CN" altLang="en-US" b="1">
                <a:latin typeface="Arial" panose="020B0604020202020204" pitchFamily="34" charset="0"/>
              </a:rPr>
              <a:t>充分理解“丰田的问题解决法”</a:t>
            </a:r>
            <a:r>
              <a:rPr lang="en-US" altLang="zh-CN" b="1">
                <a:latin typeface="Arial" panose="020B0604020202020204" pitchFamily="34" charset="0"/>
              </a:rPr>
              <a:t>, </a:t>
            </a:r>
            <a:r>
              <a:rPr lang="zh-CN" altLang="en-US" b="1">
                <a:latin typeface="Arial" panose="020B0604020202020204" pitchFamily="34" charset="0"/>
              </a:rPr>
              <a:t>在实际工作中随机应变</a:t>
            </a:r>
            <a:r>
              <a:rPr lang="en-US" altLang="zh-CN" b="1">
                <a:latin typeface="Arial" panose="020B0604020202020204" pitchFamily="34" charset="0"/>
              </a:rPr>
              <a:t>,</a:t>
            </a:r>
            <a:r>
              <a:rPr lang="zh-CN" altLang="en-US" b="1">
                <a:latin typeface="Arial" panose="020B0604020202020204" pitchFamily="34" charset="0"/>
              </a:rPr>
              <a:t>灵</a:t>
            </a:r>
            <a:endParaRPr lang="zh-CN" altLang="en-US" b="1">
              <a:latin typeface="Arial" panose="020B0604020202020204" pitchFamily="34" charset="0"/>
            </a:endParaRPr>
          </a:p>
          <a:p>
            <a:pPr>
              <a:spcBef>
                <a:spcPct val="50000"/>
              </a:spcBef>
            </a:pPr>
            <a:r>
              <a:rPr lang="zh-CN" altLang="en-US" b="1">
                <a:latin typeface="Arial" panose="020B0604020202020204" pitchFamily="34" charset="0"/>
              </a:rPr>
              <a:t>               活运用</a:t>
            </a:r>
            <a:r>
              <a:rPr lang="en-US" altLang="zh-CN" b="1">
                <a:latin typeface="Arial" panose="020B0604020202020204" pitchFamily="34" charset="0"/>
              </a:rPr>
              <a:t>.       </a:t>
            </a:r>
            <a:endParaRPr lang="en-US" altLang="zh-CN" b="1">
              <a:latin typeface="Arial" panose="020B0604020202020204" pitchFamily="34" charset="0"/>
            </a:endParaRPr>
          </a:p>
        </p:txBody>
      </p:sp>
      <p:sp>
        <p:nvSpPr>
          <p:cNvPr id="5093" name="矩形 5092"/>
          <p:cNvSpPr/>
          <p:nvPr/>
        </p:nvSpPr>
        <p:spPr>
          <a:xfrm>
            <a:off x="3124200" y="1066800"/>
            <a:ext cx="2895600" cy="563563"/>
          </a:xfrm>
          <a:prstGeom prst="rect">
            <a:avLst/>
          </a:prstGeom>
          <a:noFill/>
          <a:ln w="38100">
            <a:noFill/>
          </a:ln>
        </p:spPr>
        <p:txBody>
          <a:bodyPr lIns="137160" tIns="68580" rIns="137160" bIns="68580">
            <a:spAutoFit/>
          </a:bodyPr>
          <a:p>
            <a:pPr>
              <a:spcBef>
                <a:spcPct val="50000"/>
              </a:spcBef>
            </a:pPr>
            <a:r>
              <a:rPr lang="zh-CN" altLang="en-US" sz="2800" b="1">
                <a:latin typeface="Arial" panose="020B0604020202020204" pitchFamily="34" charset="0"/>
                <a:ea typeface="黑体" panose="02010609060101010101" charset="-122"/>
              </a:rPr>
              <a:t>结束语</a:t>
            </a:r>
            <a:endParaRPr lang="zh-CN" altLang="en-US" sz="2800" b="1">
              <a:latin typeface="Arial" panose="020B0604020202020204" pitchFamily="34" charset="0"/>
              <a:ea typeface="黑体" panose="02010609060101010101" charset="-122"/>
            </a:endParaRPr>
          </a:p>
        </p:txBody>
      </p:sp>
      <p:sp>
        <p:nvSpPr>
          <p:cNvPr id="5094" name="矩形 5093"/>
          <p:cNvSpPr/>
          <p:nvPr/>
        </p:nvSpPr>
        <p:spPr>
          <a:xfrm>
            <a:off x="609600" y="4495800"/>
            <a:ext cx="7696200" cy="441325"/>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spcBef>
                <a:spcPct val="50000"/>
              </a:spcBef>
            </a:pPr>
            <a:r>
              <a:rPr lang="zh-CN" altLang="en-US" b="1">
                <a:latin typeface="Arial" panose="020B0604020202020204" pitchFamily="34" charset="0"/>
                <a:ea typeface="MingLiU" panose="02020509000000000000" charset="-120"/>
              </a:rPr>
              <a:t>结束语</a:t>
            </a:r>
            <a:r>
              <a:rPr lang="en-US" altLang="zh-CN" b="1">
                <a:latin typeface="Arial" panose="020B0604020202020204" pitchFamily="34" charset="0"/>
                <a:ea typeface="MingLiU" panose="02020509000000000000" charset="-120"/>
              </a:rPr>
              <a:t>3. </a:t>
            </a:r>
            <a:r>
              <a:rPr lang="en-US" altLang="zh-CN" b="1">
                <a:latin typeface="Arial" panose="020B0604020202020204" pitchFamily="34" charset="0"/>
              </a:rPr>
              <a:t> </a:t>
            </a:r>
            <a:r>
              <a:rPr lang="zh-CN" altLang="en-US" b="1">
                <a:latin typeface="Arial" panose="020B0604020202020204" pitchFamily="34" charset="0"/>
              </a:rPr>
              <a:t>坚持下去</a:t>
            </a:r>
            <a:r>
              <a:rPr lang="en-US" altLang="zh-CN" b="1">
                <a:latin typeface="Arial" panose="020B0604020202020204" pitchFamily="34" charset="0"/>
              </a:rPr>
              <a:t>,</a:t>
            </a:r>
            <a:r>
              <a:rPr lang="zh-CN" altLang="en-US" b="1">
                <a:latin typeface="Arial" panose="020B0604020202020204" pitchFamily="34" charset="0"/>
              </a:rPr>
              <a:t>必定大不一样</a:t>
            </a:r>
            <a:endParaRPr lang="zh-CN" alt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5091"/>
                                        </p:tgtEl>
                                        <p:attrNameLst>
                                          <p:attrName>style.visibility</p:attrName>
                                        </p:attrNameLst>
                                      </p:cBhvr>
                                      <p:to>
                                        <p:strVal val="visible"/>
                                      </p:to>
                                    </p:set>
                                    <p:animEffect transition="in" filter="blinds(horizontal)">
                                      <p:cBhvr additive="base">
                                        <p:cTn id="7" dur="500"/>
                                        <p:tgtEl>
                                          <p:spTgt spid="50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5092"/>
                                        </p:tgtEl>
                                        <p:attrNameLst>
                                          <p:attrName>style.visibility</p:attrName>
                                        </p:attrNameLst>
                                      </p:cBhvr>
                                      <p:to>
                                        <p:strVal val="visible"/>
                                      </p:to>
                                    </p:set>
                                    <p:animEffect transition="in" filter="blinds(horizontal)">
                                      <p:cBhvr additive="base">
                                        <p:cTn id="12" dur="500"/>
                                        <p:tgtEl>
                                          <p:spTgt spid="50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5094"/>
                                        </p:tgtEl>
                                        <p:attrNameLst>
                                          <p:attrName>style.visibility</p:attrName>
                                        </p:attrNameLst>
                                      </p:cBhvr>
                                      <p:to>
                                        <p:strVal val="visible"/>
                                      </p:to>
                                    </p:set>
                                    <p:animEffect transition="in" filter="blinds(horizontal)">
                                      <p:cBhvr additive="base">
                                        <p:cTn id="17" dur="500"/>
                                        <p:tgtEl>
                                          <p:spTgt spid="5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1" grpId="0" animBg="1"/>
      <p:bldP spid="5092" grpId="1" animBg="1"/>
      <p:bldP spid="5094" grpId="2"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97" name="矩形 5096"/>
          <p:cNvSpPr/>
          <p:nvPr/>
        </p:nvSpPr>
        <p:spPr>
          <a:xfrm>
            <a:off x="1752600" y="1212850"/>
            <a:ext cx="2819400" cy="457200"/>
          </a:xfrm>
          <a:prstGeom prst="rect">
            <a:avLst/>
          </a:prstGeom>
          <a:noFill/>
          <a:ln w="9525">
            <a:noFill/>
          </a:ln>
        </p:spPr>
        <p:txBody>
          <a:bodyPr/>
          <a:p>
            <a:endParaRPr sz="2800" b="1">
              <a:latin typeface="黑体" panose="02010609060101010101" charset="-122"/>
              <a:ea typeface="黑体" panose="02010609060101010101" charset="-122"/>
            </a:endParaRPr>
          </a:p>
        </p:txBody>
      </p:sp>
      <p:sp>
        <p:nvSpPr>
          <p:cNvPr id="5098" name="矩形 5097"/>
          <p:cNvSpPr/>
          <p:nvPr/>
        </p:nvSpPr>
        <p:spPr>
          <a:xfrm>
            <a:off x="1143000" y="342265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1. </a:t>
            </a:r>
            <a:r>
              <a:rPr lang="zh-CN" altLang="en-US" sz="1800" b="1">
                <a:latin typeface="Arial" panose="020B0604020202020204" pitchFamily="34" charset="0"/>
                <a:ea typeface="黑体" panose="02010609060101010101" charset="-122"/>
              </a:rPr>
              <a:t>什么是丰田的问题解决法</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5099" name="矩形 5098"/>
          <p:cNvSpPr/>
          <p:nvPr/>
        </p:nvSpPr>
        <p:spPr>
          <a:xfrm>
            <a:off x="1143000" y="395605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2. </a:t>
            </a:r>
            <a:r>
              <a:rPr lang="zh-CN" altLang="en-US" sz="1800" b="1">
                <a:latin typeface="Arial" panose="020B0604020202020204" pitchFamily="34" charset="0"/>
                <a:ea typeface="黑体" panose="02010609060101010101" charset="-122"/>
              </a:rPr>
              <a:t>日常工作中的</a:t>
            </a:r>
            <a:r>
              <a:rPr lang="en-US" altLang="zh-CN" sz="1800" b="1">
                <a:latin typeface="Arial" panose="020B0604020202020204" pitchFamily="34" charset="0"/>
                <a:ea typeface="黑体" panose="02010609060101010101" charset="-122"/>
              </a:rPr>
              <a:t>10</a:t>
            </a:r>
            <a:r>
              <a:rPr lang="zh-CN" altLang="en-US" sz="1800" b="1">
                <a:latin typeface="Arial" panose="020B0604020202020204" pitchFamily="34" charset="0"/>
                <a:ea typeface="黑体" panose="02010609060101010101" charset="-122"/>
              </a:rPr>
              <a:t>个基本意识</a:t>
            </a:r>
            <a:endParaRPr lang="zh-CN" altLang="en-US" sz="1800" b="1">
              <a:latin typeface="Arial" panose="020B0604020202020204" pitchFamily="34" charset="0"/>
              <a:ea typeface="黑体" panose="02010609060101010101" charset="-122"/>
            </a:endParaRPr>
          </a:p>
        </p:txBody>
      </p:sp>
      <p:sp>
        <p:nvSpPr>
          <p:cNvPr id="5100" name="矩形 5099"/>
          <p:cNvSpPr/>
          <p:nvPr/>
        </p:nvSpPr>
        <p:spPr>
          <a:xfrm>
            <a:off x="228600" y="755650"/>
            <a:ext cx="2514600" cy="501650"/>
          </a:xfrm>
          <a:prstGeom prst="rect">
            <a:avLst/>
          </a:prstGeom>
          <a:noFill/>
          <a:ln w="38100">
            <a:noFill/>
          </a:ln>
        </p:spPr>
        <p:txBody>
          <a:bodyPr lIns="137160" tIns="68580" rIns="137160" bIns="68580">
            <a:spAutoFit/>
          </a:bodyPr>
          <a:p>
            <a:pPr>
              <a:spcBef>
                <a:spcPct val="50000"/>
              </a:spcBef>
            </a:pPr>
            <a:r>
              <a:rPr lang="zh-CN" altLang="en-US" sz="2400">
                <a:latin typeface="Arial" panose="020B0604020202020204" pitchFamily="34" charset="0"/>
                <a:ea typeface="黑体" panose="02010609060101010101" charset="-122"/>
              </a:rPr>
              <a:t>内容</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p:txBody>
      </p:sp>
      <p:sp>
        <p:nvSpPr>
          <p:cNvPr id="5101" name="矩形 5100"/>
          <p:cNvSpPr/>
          <p:nvPr/>
        </p:nvSpPr>
        <p:spPr>
          <a:xfrm>
            <a:off x="1143000" y="448945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 3. </a:t>
            </a:r>
            <a:r>
              <a:rPr lang="zh-CN" altLang="en-US" sz="1800" b="1">
                <a:latin typeface="Arial" panose="020B0604020202020204" pitchFamily="34" charset="0"/>
                <a:ea typeface="黑体" panose="02010609060101010101" charset="-122"/>
              </a:rPr>
              <a:t>什么是丰田的 “问题” </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5102" name="矩形 5101"/>
          <p:cNvSpPr/>
          <p:nvPr/>
        </p:nvSpPr>
        <p:spPr>
          <a:xfrm>
            <a:off x="1143000" y="502285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4. </a:t>
            </a:r>
            <a:r>
              <a:rPr lang="zh-CN" altLang="en-US" sz="1800" b="1">
                <a:latin typeface="Arial" panose="020B0604020202020204" pitchFamily="34" charset="0"/>
                <a:ea typeface="黑体" panose="02010609060101010101" charset="-122"/>
              </a:rPr>
              <a:t>问题解决的步骤</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具体行动</a:t>
            </a:r>
            <a:endParaRPr lang="zh-CN" altLang="en-US" sz="1800" b="1">
              <a:latin typeface="Arial" panose="020B0604020202020204" pitchFamily="34" charset="0"/>
              <a:ea typeface="黑体" panose="02010609060101010101" charset="-122"/>
            </a:endParaRPr>
          </a:p>
        </p:txBody>
      </p:sp>
      <p:sp>
        <p:nvSpPr>
          <p:cNvPr id="5103" name="矩形 510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5104" name="矩形 5103"/>
          <p:cNvSpPr/>
          <p:nvPr/>
        </p:nvSpPr>
        <p:spPr>
          <a:xfrm>
            <a:off x="838200" y="136525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一</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如何学习丰田</a:t>
            </a:r>
            <a:endParaRPr lang="zh-CN" altLang="en-US" sz="2400" b="1">
              <a:latin typeface="黑体" panose="02010609060101010101" charset="-122"/>
              <a:ea typeface="黑体" panose="02010609060101010101" charset="-122"/>
            </a:endParaRPr>
          </a:p>
        </p:txBody>
      </p:sp>
      <p:sp>
        <p:nvSpPr>
          <p:cNvPr id="5105" name="矩形 5104"/>
          <p:cNvSpPr/>
          <p:nvPr/>
        </p:nvSpPr>
        <p:spPr>
          <a:xfrm>
            <a:off x="838200" y="2051050"/>
            <a:ext cx="7016750" cy="50323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二</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丰田管理方式 </a:t>
            </a:r>
            <a:r>
              <a:rPr lang="en-US" altLang="zh-CN" sz="2400" b="1">
                <a:latin typeface="黑体" panose="02010609060101010101" charset="-122"/>
                <a:ea typeface="黑体" panose="02010609060101010101" charset="-122"/>
              </a:rPr>
              <a:t>Toyota Way 2019</a:t>
            </a:r>
            <a:endParaRPr lang="en-US" altLang="zh-CN" sz="2400" b="1">
              <a:latin typeface="黑体" panose="02010609060101010101" charset="-122"/>
              <a:ea typeface="黑体" panose="02010609060101010101" charset="-122"/>
            </a:endParaRPr>
          </a:p>
        </p:txBody>
      </p:sp>
      <p:sp>
        <p:nvSpPr>
          <p:cNvPr id="5106" name="矩形 5105"/>
          <p:cNvSpPr/>
          <p:nvPr/>
        </p:nvSpPr>
        <p:spPr>
          <a:xfrm>
            <a:off x="838200" y="273685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丰田问题解决法 </a:t>
            </a:r>
            <a:r>
              <a:rPr lang="en-US" altLang="zh-CN" sz="2400" b="1">
                <a:latin typeface="黑体" panose="02010609060101010101" charset="-122"/>
                <a:ea typeface="黑体" panose="02010609060101010101" charset="-122"/>
              </a:rPr>
              <a:t>Toyota Business Practices</a:t>
            </a:r>
            <a:endParaRPr lang="en-US" altLang="zh-CN" sz="2400" b="1">
              <a:latin typeface="黑体" panose="02010609060101010101" charset="-122"/>
              <a:ea typeface="黑体" panose="02010609060101010101" charset="-122"/>
            </a:endParaRPr>
          </a:p>
        </p:txBody>
      </p:sp>
      <p:sp>
        <p:nvSpPr>
          <p:cNvPr id="5107" name="矩形 5106"/>
          <p:cNvSpPr/>
          <p:nvPr/>
        </p:nvSpPr>
        <p:spPr>
          <a:xfrm>
            <a:off x="1143000" y="5556250"/>
            <a:ext cx="4267200" cy="420688"/>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5. 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3" name="矩形 2222"/>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24" name="矩形 2223"/>
          <p:cNvSpPr/>
          <p:nvPr/>
        </p:nvSpPr>
        <p:spPr>
          <a:xfrm>
            <a:off x="457200" y="838200"/>
            <a:ext cx="6934200" cy="411163"/>
          </a:xfrm>
          <a:prstGeom prst="rect">
            <a:avLst/>
          </a:prstGeom>
          <a:noFill/>
          <a:ln w="38100">
            <a:noFill/>
          </a:ln>
        </p:spPr>
        <p:txBody>
          <a:bodyPr lIns="137160" tIns="68580" rIns="137160" bIns="68580">
            <a:spAutoFit/>
          </a:bodyPr>
          <a:p>
            <a:pPr>
              <a:spcBef>
                <a:spcPct val="50000"/>
              </a:spcBef>
            </a:pPr>
            <a:r>
              <a:rPr lang="en-US" altLang="zh-CN" sz="1800">
                <a:latin typeface="黑体" panose="02010609060101010101" charset="-122"/>
                <a:ea typeface="黑体" panose="02010609060101010101" charset="-122"/>
              </a:rPr>
              <a:t>“</a:t>
            </a:r>
            <a:r>
              <a:rPr lang="zh-CN" altLang="en-US" sz="1800">
                <a:latin typeface="黑体" panose="02010609060101010101" charset="-122"/>
                <a:ea typeface="黑体" panose="02010609060101010101" charset="-122"/>
              </a:rPr>
              <a:t>丰田管理方式”发表和丰田问体解决法产生的背景</a:t>
            </a:r>
            <a:endParaRPr lang="zh-CN" altLang="en-US" sz="1800">
              <a:latin typeface="黑体" panose="02010609060101010101" charset="-122"/>
              <a:ea typeface="黑体" panose="02010609060101010101" charset="-122"/>
            </a:endParaRPr>
          </a:p>
        </p:txBody>
      </p:sp>
      <p:sp>
        <p:nvSpPr>
          <p:cNvPr id="2225" name="棱台 2224"/>
          <p:cNvSpPr/>
          <p:nvPr/>
        </p:nvSpPr>
        <p:spPr>
          <a:xfrm>
            <a:off x="582613" y="1600200"/>
            <a:ext cx="2389187" cy="1471613"/>
          </a:xfrm>
          <a:prstGeom prst="bevel">
            <a:avLst>
              <a:gd name="adj" fmla="val 8713"/>
            </a:avLst>
          </a:prstGeom>
          <a:solidFill>
            <a:srgbClr val="FFFFCC"/>
          </a:solidFill>
          <a:ln w="38100">
            <a:noFill/>
          </a:ln>
        </p:spPr>
        <p:txBody>
          <a:bodyPr lIns="137160" tIns="68580" rIns="137160" bIns="68580" anchor="ctr" anchorCtr="0">
            <a:spAutoFit/>
          </a:bodyPr>
          <a:p>
            <a:pPr>
              <a:spcBef>
                <a:spcPct val="50000"/>
              </a:spcBef>
            </a:pPr>
            <a:r>
              <a:rPr lang="zh-CN" altLang="en-US" sz="1600">
                <a:latin typeface="Arial" panose="020B0604020202020204" pitchFamily="34" charset="0"/>
                <a:ea typeface="黑体" panose="02010609060101010101" charset="-122"/>
              </a:rPr>
              <a:t>对日常工作中经常使用的常识</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手段进行系统的理论的总结</a:t>
            </a:r>
            <a:endParaRPr lang="zh-CN" altLang="en-US" sz="1600">
              <a:latin typeface="Arial" panose="020B0604020202020204" pitchFamily="34" charset="0"/>
              <a:ea typeface="黑体" panose="02010609060101010101" charset="-122"/>
            </a:endParaRPr>
          </a:p>
          <a:p>
            <a:pPr>
              <a:spcBef>
                <a:spcPct val="50000"/>
              </a:spcBef>
            </a:pPr>
            <a:r>
              <a:rPr lang="en-US" altLang="zh-CN" sz="1600">
                <a:latin typeface="Arial" panose="020B0604020202020204" pitchFamily="34" charset="0"/>
                <a:ea typeface="黑体" panose="02010609060101010101" charset="-122"/>
              </a:rPr>
              <a:t>Fundamental DNA</a:t>
            </a:r>
            <a:endParaRPr lang="en-US" altLang="zh-CN" sz="1600">
              <a:latin typeface="Arial" panose="020B0604020202020204" pitchFamily="34" charset="0"/>
              <a:ea typeface="黑体" panose="02010609060101010101" charset="-122"/>
            </a:endParaRPr>
          </a:p>
        </p:txBody>
      </p:sp>
      <p:sp>
        <p:nvSpPr>
          <p:cNvPr id="2226" name="棱台 2225"/>
          <p:cNvSpPr/>
          <p:nvPr/>
        </p:nvSpPr>
        <p:spPr>
          <a:xfrm>
            <a:off x="557213" y="3430588"/>
            <a:ext cx="2490787" cy="1025525"/>
          </a:xfrm>
          <a:prstGeom prst="bevel">
            <a:avLst>
              <a:gd name="adj" fmla="val 8713"/>
            </a:avLst>
          </a:prstGeom>
          <a:solidFill>
            <a:srgbClr val="FFFFCC"/>
          </a:solidFill>
          <a:ln w="38100">
            <a:noFill/>
          </a:ln>
        </p:spPr>
        <p:txBody>
          <a:bodyPr lIns="137160" tIns="68580" rIns="137160" bIns="68580" anchor="ctr" anchorCtr="0">
            <a:spAutoFit/>
          </a:bodyPr>
          <a:p>
            <a:pPr>
              <a:spcBef>
                <a:spcPct val="50000"/>
              </a:spcBef>
            </a:pPr>
            <a:r>
              <a:rPr lang="zh-CN" altLang="en-US" sz="1600">
                <a:latin typeface="Arial" panose="020B0604020202020204" pitchFamily="34" charset="0"/>
                <a:ea typeface="黑体" panose="02010609060101010101" charset="-122"/>
              </a:rPr>
              <a:t>随着丰田事业的全球拓展</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越来越多不同价值观的人员加入丰田</a:t>
            </a:r>
            <a:endParaRPr lang="zh-CN" altLang="en-US" sz="1600">
              <a:latin typeface="Arial" panose="020B0604020202020204" pitchFamily="34" charset="0"/>
              <a:ea typeface="黑体" panose="02010609060101010101" charset="-122"/>
            </a:endParaRPr>
          </a:p>
        </p:txBody>
      </p:sp>
      <p:sp>
        <p:nvSpPr>
          <p:cNvPr id="2227" name="右箭头 2226"/>
          <p:cNvSpPr/>
          <p:nvPr/>
        </p:nvSpPr>
        <p:spPr>
          <a:xfrm>
            <a:off x="3200400" y="2514600"/>
            <a:ext cx="609600" cy="990600"/>
          </a:xfrm>
          <a:prstGeom prst="rightArrow">
            <a:avLst>
              <a:gd name="adj1" fmla="val 52240"/>
              <a:gd name="adj2" fmla="val 54694"/>
            </a:avLst>
          </a:prstGeom>
          <a:solidFill>
            <a:srgbClr val="FFFFCC"/>
          </a:solidFill>
          <a:ln w="12700" cap="flat" cmpd="sng">
            <a:solidFill>
              <a:srgbClr val="FFCC66"/>
            </a:solidFill>
            <a:prstDash val="solid"/>
            <a:miter/>
            <a:headEnd type="none" w="med" len="med"/>
            <a:tailEnd type="none" w="med" len="med"/>
          </a:ln>
        </p:spPr>
        <p:txBody>
          <a:bodyPr/>
          <a:p>
            <a:endParaRPr lang="zh-CN" altLang="en-US"/>
          </a:p>
        </p:txBody>
      </p:sp>
      <p:sp>
        <p:nvSpPr>
          <p:cNvPr id="2228" name="矩形 2227"/>
          <p:cNvSpPr/>
          <p:nvPr/>
        </p:nvSpPr>
        <p:spPr>
          <a:xfrm>
            <a:off x="3884613" y="1797050"/>
            <a:ext cx="2211387" cy="2395538"/>
          </a:xfrm>
          <a:prstGeom prst="rect">
            <a:avLst/>
          </a:prstGeom>
          <a:gradFill rotWithShape="0">
            <a:gsLst>
              <a:gs pos="0">
                <a:srgbClr val="949476">
                  <a:alpha val="100000"/>
                </a:srgbClr>
              </a:gs>
              <a:gs pos="50000">
                <a:srgbClr val="FFFFCC">
                  <a:alpha val="100000"/>
                </a:srgbClr>
              </a:gs>
              <a:gs pos="100000">
                <a:srgbClr val="949476"/>
              </a:gs>
            </a:gsLst>
            <a:lin ang="0"/>
            <a:tileRect/>
          </a:gradFill>
          <a:ln w="38100">
            <a:noFill/>
          </a:ln>
        </p:spPr>
        <p:txBody>
          <a:bodyPr lIns="137160" tIns="68580" rIns="137160" bIns="68580" anchor="ctr" anchorCtr="0">
            <a:spAutoFit/>
          </a:bodyPr>
          <a:p>
            <a:pPr algn="ctr">
              <a:spcBef>
                <a:spcPct val="50000"/>
              </a:spcBef>
            </a:pPr>
            <a:r>
              <a:rPr lang="zh-CN" altLang="en-US" sz="1600" b="1">
                <a:latin typeface="Arial" panose="020B0604020202020204" pitchFamily="34" charset="0"/>
                <a:ea typeface="黑体" panose="02010609060101010101" charset="-122"/>
              </a:rPr>
              <a:t>丰田人共同的</a:t>
            </a:r>
            <a:endParaRPr lang="zh-CN" altLang="en-US" sz="1600" b="1">
              <a:latin typeface="Arial" panose="020B0604020202020204" pitchFamily="34" charset="0"/>
              <a:ea typeface="黑体" panose="02010609060101010101" charset="-122"/>
            </a:endParaRPr>
          </a:p>
          <a:p>
            <a:pPr algn="ctr">
              <a:spcBef>
                <a:spcPct val="50000"/>
              </a:spcBef>
            </a:pPr>
            <a:r>
              <a:rPr lang="zh-CN" altLang="en-US" sz="1600" b="1">
                <a:latin typeface="Arial" panose="020B0604020202020204" pitchFamily="34" charset="0"/>
                <a:ea typeface="黑体" panose="02010609060101010101" charset="-122"/>
              </a:rPr>
              <a:t>经营理念和价值观</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a:p>
            <a:pPr algn="ctr">
              <a:spcBef>
                <a:spcPct val="50000"/>
              </a:spcBef>
            </a:pPr>
            <a:r>
              <a:rPr lang="zh-CN" altLang="en-US" sz="2400" b="1">
                <a:solidFill>
                  <a:srgbClr val="FF0066"/>
                </a:solidFill>
                <a:latin typeface="黑体" panose="02010609060101010101" charset="-122"/>
                <a:ea typeface="黑体" panose="02010609060101010101" charset="-122"/>
              </a:rPr>
              <a:t>丰田管理方式</a:t>
            </a:r>
            <a:endParaRPr lang="zh-CN" altLang="en-US" sz="2400" b="1">
              <a:solidFill>
                <a:srgbClr val="FF0066"/>
              </a:solidFill>
              <a:latin typeface="黑体" panose="02010609060101010101" charset="-122"/>
              <a:ea typeface="黑体" panose="02010609060101010101" charset="-122"/>
            </a:endParaRPr>
          </a:p>
          <a:p>
            <a:pPr algn="ctr">
              <a:spcBef>
                <a:spcPct val="50000"/>
              </a:spcBef>
            </a:pPr>
            <a:r>
              <a:rPr lang="en-US" altLang="zh-CN" sz="2400" b="1">
                <a:solidFill>
                  <a:srgbClr val="FF0066"/>
                </a:solidFill>
                <a:latin typeface="黑体" panose="02010609060101010101" charset="-122"/>
                <a:ea typeface="黑体" panose="02010609060101010101" charset="-122"/>
              </a:rPr>
              <a:t>Toyota Way2019</a:t>
            </a:r>
            <a:endParaRPr lang="en-US" altLang="zh-CN" sz="2400" b="1">
              <a:solidFill>
                <a:srgbClr val="FF0066"/>
              </a:solidFill>
              <a:latin typeface="黑体" panose="02010609060101010101" charset="-122"/>
              <a:ea typeface="黑体" panose="02010609060101010101" charset="-122"/>
            </a:endParaRPr>
          </a:p>
        </p:txBody>
      </p:sp>
      <p:sp>
        <p:nvSpPr>
          <p:cNvPr id="2229" name="右箭头 2228"/>
          <p:cNvSpPr/>
          <p:nvPr/>
        </p:nvSpPr>
        <p:spPr>
          <a:xfrm>
            <a:off x="6172200" y="2590800"/>
            <a:ext cx="609600" cy="990600"/>
          </a:xfrm>
          <a:prstGeom prst="rightArrow">
            <a:avLst>
              <a:gd name="adj1" fmla="val 52240"/>
              <a:gd name="adj2" fmla="val 54694"/>
            </a:avLst>
          </a:prstGeom>
          <a:solidFill>
            <a:srgbClr val="FFFFCC"/>
          </a:solidFill>
          <a:ln w="12700" cap="flat" cmpd="sng">
            <a:solidFill>
              <a:srgbClr val="FFCC66"/>
            </a:solidFill>
            <a:prstDash val="solid"/>
            <a:miter/>
            <a:headEnd type="none" w="med" len="med"/>
            <a:tailEnd type="none" w="med" len="med"/>
          </a:ln>
        </p:spPr>
        <p:txBody>
          <a:bodyPr/>
          <a:p>
            <a:endParaRPr lang="zh-CN" altLang="en-US"/>
          </a:p>
        </p:txBody>
      </p:sp>
      <p:sp>
        <p:nvSpPr>
          <p:cNvPr id="2230" name="矩形 2229"/>
          <p:cNvSpPr/>
          <p:nvPr/>
        </p:nvSpPr>
        <p:spPr>
          <a:xfrm>
            <a:off x="6858000" y="2057400"/>
            <a:ext cx="2057400" cy="1962150"/>
          </a:xfrm>
          <a:prstGeom prst="rect">
            <a:avLst/>
          </a:prstGeom>
          <a:gradFill rotWithShape="0">
            <a:gsLst>
              <a:gs pos="0">
                <a:srgbClr val="949476">
                  <a:alpha val="100000"/>
                </a:srgbClr>
              </a:gs>
              <a:gs pos="50000">
                <a:srgbClr val="FFFFCC">
                  <a:alpha val="100000"/>
                </a:srgbClr>
              </a:gs>
              <a:gs pos="100000">
                <a:srgbClr val="949476"/>
              </a:gs>
            </a:gsLst>
            <a:lin ang="0"/>
            <a:tileRect/>
          </a:gradFill>
          <a:ln w="38100">
            <a:noFill/>
          </a:ln>
        </p:spPr>
        <p:txBody>
          <a:bodyPr lIns="137160" tIns="68580" rIns="137160" bIns="68580" anchor="ctr" anchorCtr="0">
            <a:spAutoFit/>
          </a:bodyPr>
          <a:p>
            <a:pPr algn="ctr">
              <a:spcBef>
                <a:spcPct val="50000"/>
              </a:spcBef>
            </a:pPr>
            <a:r>
              <a:rPr lang="zh-CN" altLang="en-US" sz="2400" b="1">
                <a:solidFill>
                  <a:srgbClr val="FF0066"/>
                </a:solidFill>
                <a:latin typeface="黑体" panose="02010609060101010101" charset="-122"/>
                <a:ea typeface="黑体" panose="02010609060101010101" charset="-122"/>
              </a:rPr>
              <a:t>丰田的</a:t>
            </a:r>
            <a:endParaRPr lang="zh-CN" altLang="en-US" sz="2400" b="1">
              <a:solidFill>
                <a:srgbClr val="FF0066"/>
              </a:solidFill>
              <a:latin typeface="黑体" panose="02010609060101010101" charset="-122"/>
              <a:ea typeface="黑体" panose="02010609060101010101" charset="-122"/>
            </a:endParaRPr>
          </a:p>
          <a:p>
            <a:pPr algn="ctr">
              <a:spcBef>
                <a:spcPct val="50000"/>
              </a:spcBef>
            </a:pPr>
            <a:r>
              <a:rPr lang="zh-CN" altLang="en-US" sz="2400" b="1">
                <a:solidFill>
                  <a:srgbClr val="FF0066"/>
                </a:solidFill>
                <a:latin typeface="黑体" panose="02010609060101010101" charset="-122"/>
                <a:ea typeface="黑体" panose="02010609060101010101" charset="-122"/>
              </a:rPr>
              <a:t>问题解决法</a:t>
            </a:r>
            <a:endParaRPr lang="zh-CN" altLang="en-US" sz="2400" b="1">
              <a:solidFill>
                <a:srgbClr val="FF0066"/>
              </a:solidFill>
              <a:latin typeface="黑体" panose="02010609060101010101" charset="-122"/>
              <a:ea typeface="黑体" panose="02010609060101010101" charset="-122"/>
            </a:endParaRPr>
          </a:p>
          <a:p>
            <a:pPr algn="ctr">
              <a:spcBef>
                <a:spcPct val="50000"/>
              </a:spcBef>
            </a:pPr>
            <a:r>
              <a:rPr lang="en-US" altLang="zh-CN" sz="2400" b="1">
                <a:solidFill>
                  <a:srgbClr val="FF0066"/>
                </a:solidFill>
                <a:latin typeface="黑体" panose="02010609060101010101" charset="-122"/>
                <a:ea typeface="黑体" panose="02010609060101010101" charset="-122"/>
              </a:rPr>
              <a:t>Problem Solving</a:t>
            </a:r>
            <a:endParaRPr lang="en-US" altLang="zh-CN" sz="2400" b="1">
              <a:solidFill>
                <a:srgbClr val="FF0066"/>
              </a:solidFill>
              <a:latin typeface="黑体" panose="02010609060101010101" charset="-122"/>
              <a:ea typeface="黑体" panose="02010609060101010101" charset="-122"/>
            </a:endParaRPr>
          </a:p>
        </p:txBody>
      </p:sp>
      <p:sp>
        <p:nvSpPr>
          <p:cNvPr id="2231" name="矩形 2230"/>
          <p:cNvSpPr/>
          <p:nvPr/>
        </p:nvSpPr>
        <p:spPr>
          <a:xfrm>
            <a:off x="609600" y="5105400"/>
            <a:ext cx="7772400" cy="1143000"/>
          </a:xfrm>
          <a:prstGeom prst="rect">
            <a:avLst/>
          </a:prstGeom>
          <a:solidFill>
            <a:srgbClr val="CCECFF"/>
          </a:solidFill>
          <a:ln w="9525">
            <a:noFill/>
          </a:ln>
        </p:spPr>
        <p:txBody>
          <a:bodyPr/>
          <a:p>
            <a:r>
              <a:rPr lang="zh-CN" altLang="en-US" sz="1600">
                <a:solidFill>
                  <a:srgbClr val="990000"/>
                </a:solidFill>
                <a:latin typeface="Arial" panose="020B0604020202020204" pitchFamily="34" charset="0"/>
                <a:ea typeface="黑体" panose="02010609060101010101" charset="-122"/>
              </a:rPr>
              <a:t>社长张富士夫在致辞中还提出</a:t>
            </a:r>
            <a:r>
              <a:rPr lang="en-US" altLang="zh-CN" sz="1600">
                <a:solidFill>
                  <a:srgbClr val="990000"/>
                </a:solidFill>
                <a:latin typeface="Arial" panose="020B0604020202020204" pitchFamily="34" charset="0"/>
                <a:ea typeface="黑体" panose="02010609060101010101" charset="-122"/>
              </a:rPr>
              <a:t>: </a:t>
            </a:r>
            <a:br>
              <a:rPr lang="en-US" altLang="zh-CN" sz="1600">
                <a:solidFill>
                  <a:srgbClr val="990000"/>
                </a:solidFill>
                <a:latin typeface="Arial" panose="020B0604020202020204" pitchFamily="34" charset="0"/>
                <a:ea typeface="黑体" panose="02010609060101010101" charset="-122"/>
              </a:rPr>
            </a:br>
            <a:r>
              <a:rPr lang="en-US" altLang="zh-CN" sz="1600">
                <a:solidFill>
                  <a:srgbClr val="990000"/>
                </a:solidFill>
                <a:latin typeface="Arial" panose="020B0604020202020204" pitchFamily="34" charset="0"/>
                <a:ea typeface="黑体" panose="02010609060101010101" charset="-122"/>
              </a:rPr>
              <a:t>       “Toyota Way”</a:t>
            </a:r>
            <a:r>
              <a:rPr lang="zh-CN" altLang="en-US" sz="1600">
                <a:solidFill>
                  <a:srgbClr val="990000"/>
                </a:solidFill>
                <a:latin typeface="Arial" panose="020B0604020202020204" pitchFamily="34" charset="0"/>
                <a:ea typeface="黑体" panose="02010609060101010101" charset="-122"/>
              </a:rPr>
              <a:t>随环境的变化而变动</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作为丰田的强项将不断发展下去</a:t>
            </a:r>
            <a:r>
              <a:rPr lang="en-US" altLang="zh-CN" sz="1600">
                <a:solidFill>
                  <a:srgbClr val="990000"/>
                </a:solidFill>
                <a:latin typeface="Arial" panose="020B0604020202020204" pitchFamily="34" charset="0"/>
                <a:ea typeface="黑体" panose="02010609060101010101" charset="-122"/>
              </a:rPr>
              <a:t>;</a:t>
            </a:r>
            <a:br>
              <a:rPr lang="en-US" altLang="zh-CN" sz="1600">
                <a:solidFill>
                  <a:srgbClr val="990000"/>
                </a:solidFill>
                <a:latin typeface="Arial" panose="020B0604020202020204" pitchFamily="34" charset="0"/>
                <a:ea typeface="黑体" panose="02010609060101010101" charset="-122"/>
              </a:rPr>
            </a:br>
            <a:r>
              <a:rPr lang="en-US" altLang="zh-CN" sz="1600">
                <a:solidFill>
                  <a:srgbClr val="990000"/>
                </a:solidFill>
                <a:latin typeface="Arial" panose="020B0604020202020204" pitchFamily="34" charset="0"/>
                <a:ea typeface="黑体" panose="02010609060101010101" charset="-122"/>
              </a:rPr>
              <a:t>        </a:t>
            </a:r>
            <a:r>
              <a:rPr lang="zh-CN" altLang="en-US" sz="1600">
                <a:solidFill>
                  <a:srgbClr val="990000"/>
                </a:solidFill>
                <a:latin typeface="Arial" panose="020B0604020202020204" pitchFamily="34" charset="0"/>
                <a:ea typeface="黑体" panose="02010609060101010101" charset="-122"/>
              </a:rPr>
              <a:t>在不断思索的过程中</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理解丰田管理方式</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发展和完善丰田管理方式的内容</a:t>
            </a:r>
            <a:r>
              <a:rPr lang="en-US" altLang="zh-CN" sz="1600">
                <a:solidFill>
                  <a:srgbClr val="990000"/>
                </a:solidFill>
                <a:latin typeface="Arial" panose="020B0604020202020204" pitchFamily="34" charset="0"/>
                <a:ea typeface="黑体" panose="02010609060101010101" charset="-122"/>
              </a:rPr>
              <a:t>.</a:t>
            </a:r>
            <a:endParaRPr lang="en-US" altLang="zh-CN" sz="1600">
              <a:solidFill>
                <a:srgbClr val="99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231"/>
                                        </p:tgtEl>
                                        <p:attrNameLst>
                                          <p:attrName>style.visibility</p:attrName>
                                        </p:attrNameLst>
                                      </p:cBhvr>
                                      <p:to>
                                        <p:strVal val="visible"/>
                                      </p:to>
                                    </p:set>
                                    <p:anim calcmode="lin" valueType="num">
                                      <p:cBhvr additive="base">
                                        <p:cTn id="7" dur="500" fill="hold"/>
                                        <p:tgtEl>
                                          <p:spTgt spid="2231"/>
                                        </p:tgtEl>
                                        <p:attrNameLst>
                                          <p:attrName>ppt_x</p:attrName>
                                        </p:attrNameLst>
                                      </p:cBhvr>
                                      <p:tavLst>
                                        <p:tav tm="0">
                                          <p:val>
                                            <p:strVal val="0-#ppt_w/2"/>
                                          </p:val>
                                        </p:tav>
                                        <p:tav tm="100000">
                                          <p:val>
                                            <p:strVal val="#ppt_x"/>
                                          </p:val>
                                        </p:tav>
                                      </p:tavLst>
                                    </p:anim>
                                    <p:anim calcmode="lin" valueType="num">
                                      <p:cBhvr additive="base">
                                        <p:cTn id="8" dur="500" fill="hold"/>
                                        <p:tgtEl>
                                          <p:spTgt spid="2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10" name="矩形 5109"/>
          <p:cNvSpPr/>
          <p:nvPr/>
        </p:nvSpPr>
        <p:spPr>
          <a:xfrm>
            <a:off x="228600" y="304800"/>
            <a:ext cx="2057400" cy="381000"/>
          </a:xfrm>
          <a:prstGeom prst="rect">
            <a:avLst/>
          </a:prstGeom>
          <a:noFill/>
          <a:ln w="9525">
            <a:noFill/>
          </a:ln>
        </p:spPr>
        <p:txBody>
          <a:bodyPr/>
          <a:p>
            <a:r>
              <a:rPr lang="en-US" altLang="zh-CN" sz="1800" b="1">
                <a:latin typeface="Arial" panose="020B0604020202020204" pitchFamily="34" charset="0"/>
                <a:ea typeface="黑体" panose="02010609060101010101" charset="-122"/>
              </a:rPr>
              <a:t>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
        <p:nvSpPr>
          <p:cNvPr id="5111" name="矩形 5110"/>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5112" name="矩形 5111"/>
          <p:cNvSpPr/>
          <p:nvPr/>
        </p:nvSpPr>
        <p:spPr>
          <a:xfrm>
            <a:off x="609600" y="914400"/>
            <a:ext cx="3581400" cy="441325"/>
          </a:xfrm>
          <a:prstGeom prst="rect">
            <a:avLst/>
          </a:prstGeom>
          <a:noFill/>
          <a:ln w="38100">
            <a:noFill/>
          </a:ln>
        </p:spPr>
        <p:txBody>
          <a:bodyPr lIns="137160" tIns="68580" rIns="137160" bIns="68580">
            <a:spAutoFit/>
          </a:bodyPr>
          <a:p>
            <a:pPr>
              <a:spcBef>
                <a:spcPct val="50000"/>
              </a:spcBef>
            </a:pPr>
            <a:r>
              <a:rPr lang="en-US" altLang="zh-CN" b="1">
                <a:latin typeface="黑体" panose="02010609060101010101" charset="-122"/>
                <a:ea typeface="黑体" panose="02010609060101010101" charset="-122"/>
              </a:rPr>
              <a:t>1. </a:t>
            </a:r>
            <a:r>
              <a:rPr lang="zh-CN" altLang="en-US" b="1">
                <a:latin typeface="黑体" panose="02010609060101010101" charset="-122"/>
                <a:ea typeface="黑体" panose="02010609060101010101" charset="-122"/>
              </a:rPr>
              <a:t>什么是丰田的</a:t>
            </a:r>
            <a:r>
              <a:rPr lang="en-US" altLang="zh-CN" b="1">
                <a:latin typeface="黑体" panose="02010609060101010101" charset="-122"/>
                <a:ea typeface="黑体" panose="02010609060101010101" charset="-122"/>
              </a:rPr>
              <a:t>A3</a:t>
            </a:r>
            <a:r>
              <a:rPr lang="zh-CN" altLang="en-US" b="1">
                <a:latin typeface="黑体" panose="02010609060101010101" charset="-122"/>
                <a:ea typeface="黑体" panose="02010609060101010101" charset="-122"/>
              </a:rPr>
              <a:t>资料</a:t>
            </a:r>
            <a:endParaRPr lang="zh-CN" altLang="en-US" b="1">
              <a:latin typeface="黑体" panose="02010609060101010101" charset="-122"/>
              <a:ea typeface="黑体" panose="02010609060101010101" charset="-122"/>
            </a:endParaRPr>
          </a:p>
        </p:txBody>
      </p:sp>
      <p:sp>
        <p:nvSpPr>
          <p:cNvPr id="5113" name="燕尾形 5112"/>
          <p:cNvSpPr/>
          <p:nvPr/>
        </p:nvSpPr>
        <p:spPr>
          <a:xfrm rot="5400000">
            <a:off x="971550" y="3979863"/>
            <a:ext cx="569913" cy="381000"/>
          </a:xfrm>
          <a:prstGeom prst="chevron">
            <a:avLst>
              <a:gd name="adj" fmla="val 35844"/>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D</a:t>
            </a:r>
            <a:endParaRPr lang="en-US" altLang="zh-CN" sz="1600">
              <a:latin typeface="Arial" panose="020B0604020202020204" pitchFamily="34" charset="0"/>
              <a:ea typeface="黑体" panose="02010609060101010101" charset="-122"/>
            </a:endParaRPr>
          </a:p>
        </p:txBody>
      </p:sp>
      <p:sp>
        <p:nvSpPr>
          <p:cNvPr id="5114" name="矩形 5113"/>
          <p:cNvSpPr/>
          <p:nvPr/>
        </p:nvSpPr>
        <p:spPr>
          <a:xfrm>
            <a:off x="1600200" y="1600200"/>
            <a:ext cx="2438400" cy="3641725"/>
          </a:xfrm>
          <a:prstGeom prst="rect">
            <a:avLst/>
          </a:prstGeom>
          <a:noFill/>
          <a:ln w="38100">
            <a:noFill/>
          </a:ln>
        </p:spPr>
        <p:txBody>
          <a:bodyPr lIns="137160" tIns="68580" rIns="137160" bIns="68580">
            <a:spAutoFit/>
          </a:bodyPr>
          <a:p>
            <a:pPr>
              <a:spcBef>
                <a:spcPct val="50000"/>
              </a:spcBef>
            </a:pPr>
            <a:r>
              <a:rPr lang="en-US" altLang="zh-CN">
                <a:latin typeface="宋体" panose="02010600030101010101" pitchFamily="2" charset="-122"/>
              </a:rPr>
              <a:t>1.</a:t>
            </a:r>
            <a:r>
              <a:rPr lang="zh-CN" altLang="en-US">
                <a:latin typeface="宋体" panose="02010600030101010101" pitchFamily="2" charset="-122"/>
              </a:rPr>
              <a:t>明确问题</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2.</a:t>
            </a:r>
            <a:r>
              <a:rPr lang="zh-CN" altLang="en-US">
                <a:latin typeface="宋体" panose="02010600030101010101" pitchFamily="2" charset="-122"/>
              </a:rPr>
              <a:t>分解问题</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3.</a:t>
            </a:r>
            <a:r>
              <a:rPr lang="zh-CN" altLang="en-US">
                <a:latin typeface="宋体" panose="02010600030101010101" pitchFamily="2" charset="-122"/>
              </a:rPr>
              <a:t>设定目标</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4.</a:t>
            </a:r>
            <a:r>
              <a:rPr lang="zh-CN" altLang="en-US">
                <a:latin typeface="宋体" panose="02010600030101010101" pitchFamily="2" charset="-122"/>
              </a:rPr>
              <a:t>把握真因</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5.</a:t>
            </a:r>
            <a:r>
              <a:rPr lang="zh-CN" altLang="en-US">
                <a:latin typeface="宋体" panose="02010600030101010101" pitchFamily="2" charset="-122"/>
              </a:rPr>
              <a:t>制定对策</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6.</a:t>
            </a:r>
            <a:r>
              <a:rPr lang="zh-CN" altLang="en-US">
                <a:latin typeface="宋体" panose="02010600030101010101" pitchFamily="2" charset="-122"/>
              </a:rPr>
              <a:t>贯彻实施</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7.</a:t>
            </a:r>
            <a:r>
              <a:rPr lang="zh-CN" altLang="en-US">
                <a:latin typeface="宋体" panose="02010600030101010101" pitchFamily="2" charset="-122"/>
              </a:rPr>
              <a:t>评价成果和过程</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8.</a:t>
            </a:r>
            <a:r>
              <a:rPr lang="zh-CN" altLang="en-US">
                <a:latin typeface="宋体" panose="02010600030101010101" pitchFamily="2" charset="-122"/>
              </a:rPr>
              <a:t>巩固成果</a:t>
            </a:r>
            <a:endParaRPr lang="zh-CN" altLang="en-US">
              <a:latin typeface="宋体" panose="02010600030101010101" pitchFamily="2" charset="-122"/>
            </a:endParaRPr>
          </a:p>
        </p:txBody>
      </p:sp>
      <p:sp>
        <p:nvSpPr>
          <p:cNvPr id="5115" name="燕尾形 5114"/>
          <p:cNvSpPr/>
          <p:nvPr/>
        </p:nvSpPr>
        <p:spPr>
          <a:xfrm rot="5400000">
            <a:off x="971550" y="4438650"/>
            <a:ext cx="571500" cy="381000"/>
          </a:xfrm>
          <a:prstGeom prst="chevron">
            <a:avLst>
              <a:gd name="adj" fmla="val 35006"/>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C</a:t>
            </a:r>
            <a:endParaRPr lang="en-US" altLang="zh-CN" sz="1600">
              <a:latin typeface="Arial" panose="020B0604020202020204" pitchFamily="34" charset="0"/>
              <a:ea typeface="黑体" panose="02010609060101010101" charset="-122"/>
            </a:endParaRPr>
          </a:p>
        </p:txBody>
      </p:sp>
      <p:sp>
        <p:nvSpPr>
          <p:cNvPr id="5116" name="燕尾形 5115"/>
          <p:cNvSpPr/>
          <p:nvPr/>
        </p:nvSpPr>
        <p:spPr>
          <a:xfrm rot="5400000">
            <a:off x="973138" y="4894263"/>
            <a:ext cx="565150" cy="381000"/>
          </a:xfrm>
          <a:prstGeom prst="chevron">
            <a:avLst>
              <a:gd name="adj" fmla="val 29673"/>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A</a:t>
            </a:r>
            <a:endParaRPr lang="en-US" altLang="zh-CN" sz="1600">
              <a:latin typeface="Arial" panose="020B0604020202020204" pitchFamily="34" charset="0"/>
              <a:ea typeface="黑体" panose="02010609060101010101" charset="-122"/>
            </a:endParaRPr>
          </a:p>
        </p:txBody>
      </p:sp>
      <p:sp>
        <p:nvSpPr>
          <p:cNvPr id="5117" name="五边形 5116"/>
          <p:cNvSpPr/>
          <p:nvPr/>
        </p:nvSpPr>
        <p:spPr>
          <a:xfrm rot="5400000">
            <a:off x="39688" y="2627313"/>
            <a:ext cx="2433637" cy="379412"/>
          </a:xfrm>
          <a:prstGeom prst="homePlate">
            <a:avLst>
              <a:gd name="adj" fmla="val 37743"/>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en-US" altLang="zh-CN" sz="1600">
                <a:latin typeface="Arial" panose="020B0604020202020204" pitchFamily="34" charset="0"/>
                <a:ea typeface="黑体" panose="02010609060101010101" charset="-122"/>
              </a:rPr>
              <a:t>P</a:t>
            </a: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p:txBody>
      </p:sp>
      <p:sp>
        <p:nvSpPr>
          <p:cNvPr id="5118" name="矩形 5117"/>
          <p:cNvSpPr/>
          <p:nvPr/>
        </p:nvSpPr>
        <p:spPr>
          <a:xfrm>
            <a:off x="3733800" y="2438400"/>
            <a:ext cx="4286250" cy="563563"/>
          </a:xfrm>
          <a:prstGeom prst="rect">
            <a:avLst/>
          </a:prstGeom>
          <a:solidFill>
            <a:srgbClr val="FFFF99"/>
          </a:solidFill>
          <a:ln w="38100">
            <a:noFill/>
          </a:ln>
        </p:spPr>
        <p:txBody>
          <a:bodyPr wrap="none" lIns="137160" tIns="68580" rIns="137160" bIns="68580" anchor="ctr" anchorCtr="0">
            <a:spAutoFit/>
          </a:bodyPr>
          <a:p>
            <a:pPr algn="ctr">
              <a:spcBef>
                <a:spcPct val="50000"/>
              </a:spcBef>
            </a:pPr>
            <a:r>
              <a:rPr lang="en-US" altLang="zh-CN" sz="2800" b="1">
                <a:solidFill>
                  <a:srgbClr val="FF3300"/>
                </a:solidFill>
                <a:latin typeface="Arial" panose="020B0604020202020204" pitchFamily="34" charset="0"/>
              </a:rPr>
              <a:t>Plan</a:t>
            </a:r>
            <a:r>
              <a:rPr lang="zh-CN" altLang="en-US" sz="2800" b="1">
                <a:solidFill>
                  <a:srgbClr val="FF3300"/>
                </a:solidFill>
                <a:latin typeface="Arial" panose="020B0604020202020204" pitchFamily="34" charset="0"/>
              </a:rPr>
              <a:t>的书面形式</a:t>
            </a:r>
            <a:r>
              <a:rPr lang="en-US" altLang="zh-CN" sz="2800" b="1">
                <a:solidFill>
                  <a:srgbClr val="FF3300"/>
                </a:solidFill>
                <a:latin typeface="Arial" panose="020B0604020202020204" pitchFamily="34" charset="0"/>
              </a:rPr>
              <a:t>= A3</a:t>
            </a:r>
            <a:r>
              <a:rPr lang="zh-CN" altLang="en-US" sz="2800" b="1">
                <a:solidFill>
                  <a:srgbClr val="FF3300"/>
                </a:solidFill>
                <a:latin typeface="Arial" panose="020B0604020202020204" pitchFamily="34" charset="0"/>
              </a:rPr>
              <a:t>资料</a:t>
            </a:r>
            <a:endParaRPr lang="zh-CN" altLang="en-US" sz="2800" b="1">
              <a:solidFill>
                <a:srgbClr val="FF3300"/>
              </a:solidFill>
              <a:latin typeface="Arial" panose="020B0604020202020204" pitchFamily="34" charset="0"/>
            </a:endParaRPr>
          </a:p>
        </p:txBody>
      </p:sp>
      <p:sp>
        <p:nvSpPr>
          <p:cNvPr id="5119" name="矩形 5118"/>
          <p:cNvSpPr/>
          <p:nvPr/>
        </p:nvSpPr>
        <p:spPr>
          <a:xfrm>
            <a:off x="4267200" y="3352800"/>
            <a:ext cx="4191000" cy="1668463"/>
          </a:xfrm>
          <a:prstGeom prst="rect">
            <a:avLst/>
          </a:prstGeom>
          <a:noFill/>
          <a:ln w="19050" cap="flat" cmpd="sng">
            <a:solidFill>
              <a:srgbClr val="FF9900"/>
            </a:solidFill>
            <a:prstDash val="solid"/>
            <a:miter/>
            <a:headEnd type="none" w="med" len="med"/>
            <a:tailEnd type="none" w="med" len="med"/>
          </a:ln>
        </p:spPr>
        <p:txBody>
          <a:bodyPr lIns="137160" tIns="68580" rIns="137160" bIns="68580" anchor="ctr" anchorCtr="0">
            <a:spAutoFit/>
          </a:bodyPr>
          <a:p>
            <a:pPr marL="457200" indent="-457200" fontAlgn="ctr">
              <a:spcBef>
                <a:spcPct val="50000"/>
              </a:spcBef>
              <a:buChar char="•"/>
            </a:pPr>
            <a:r>
              <a:rPr lang="zh-CN" altLang="en-US" sz="1800" b="1">
                <a:solidFill>
                  <a:srgbClr val="FF3300"/>
                </a:solidFill>
                <a:latin typeface="Arial" panose="020B0604020202020204" pitchFamily="34" charset="0"/>
              </a:rPr>
              <a:t>通过逻辑的分析</a:t>
            </a:r>
            <a:r>
              <a:rPr lang="en-US" altLang="zh-CN" sz="1800" b="1">
                <a:solidFill>
                  <a:srgbClr val="FF3300"/>
                </a:solidFill>
                <a:latin typeface="Arial" panose="020B0604020202020204" pitchFamily="34" charset="0"/>
              </a:rPr>
              <a:t>, </a:t>
            </a:r>
            <a:r>
              <a:rPr lang="zh-CN" altLang="en-US" sz="1800" b="1">
                <a:solidFill>
                  <a:srgbClr val="FF3300"/>
                </a:solidFill>
                <a:latin typeface="Arial" panose="020B0604020202020204" pitchFamily="34" charset="0"/>
              </a:rPr>
              <a:t>直观的表达观点</a:t>
            </a:r>
            <a:endParaRPr lang="zh-CN" altLang="en-US" sz="1800" b="1">
              <a:solidFill>
                <a:srgbClr val="FF3300"/>
              </a:solidFill>
              <a:latin typeface="Arial" panose="020B0604020202020204" pitchFamily="34" charset="0"/>
            </a:endParaRPr>
          </a:p>
          <a:p>
            <a:pPr marL="457200" indent="-457200" fontAlgn="ctr">
              <a:spcBef>
                <a:spcPct val="50000"/>
              </a:spcBef>
              <a:buChar char="•"/>
            </a:pPr>
            <a:r>
              <a:rPr lang="zh-CN" altLang="en-US" sz="1800" b="1">
                <a:solidFill>
                  <a:srgbClr val="FF3300"/>
                </a:solidFill>
                <a:latin typeface="Arial" panose="020B0604020202020204" pitchFamily="34" charset="0"/>
              </a:rPr>
              <a:t>便于发现问题的所在</a:t>
            </a:r>
            <a:endParaRPr lang="zh-CN" altLang="en-US" sz="1800" b="1">
              <a:solidFill>
                <a:srgbClr val="FF3300"/>
              </a:solidFill>
              <a:latin typeface="Arial" panose="020B0604020202020204" pitchFamily="34" charset="0"/>
            </a:endParaRPr>
          </a:p>
          <a:p>
            <a:pPr marL="457200" indent="-457200" fontAlgn="ctr">
              <a:spcBef>
                <a:spcPct val="50000"/>
              </a:spcBef>
              <a:buChar char="•"/>
            </a:pPr>
            <a:r>
              <a:rPr lang="zh-CN" altLang="en-US" sz="1800" b="1">
                <a:solidFill>
                  <a:srgbClr val="FF3300"/>
                </a:solidFill>
                <a:latin typeface="Arial" panose="020B0604020202020204" pitchFamily="34" charset="0"/>
              </a:rPr>
              <a:t>便于说服持不同意见的当事者</a:t>
            </a:r>
            <a:endParaRPr lang="zh-CN" altLang="en-US" sz="1800" b="1">
              <a:solidFill>
                <a:srgbClr val="FF3300"/>
              </a:solidFill>
              <a:latin typeface="Arial" panose="020B0604020202020204" pitchFamily="34" charset="0"/>
            </a:endParaRPr>
          </a:p>
          <a:p>
            <a:pPr marL="457200" indent="-457200" fontAlgn="ctr">
              <a:spcBef>
                <a:spcPct val="50000"/>
              </a:spcBef>
              <a:buChar char="•"/>
            </a:pPr>
            <a:r>
              <a:rPr lang="zh-CN" altLang="en-US" sz="1800" b="1">
                <a:solidFill>
                  <a:srgbClr val="FF3300"/>
                </a:solidFill>
                <a:latin typeface="Arial" panose="020B0604020202020204" pitchFamily="34" charset="0"/>
              </a:rPr>
              <a:t>明确工作的正确方向和手段</a:t>
            </a:r>
            <a:endParaRPr lang="zh-CN" altLang="en-US" sz="1800" b="1">
              <a:solidFill>
                <a:srgbClr val="FF3300"/>
              </a:solidFill>
              <a:latin typeface="Arial" panose="020B0604020202020204" pitchFamily="34" charset="0"/>
            </a:endParaRPr>
          </a:p>
        </p:txBody>
      </p:sp>
      <p:sp>
        <p:nvSpPr>
          <p:cNvPr id="5120" name="矩形 5119"/>
          <p:cNvSpPr/>
          <p:nvPr/>
        </p:nvSpPr>
        <p:spPr>
          <a:xfrm>
            <a:off x="4267200" y="5334000"/>
            <a:ext cx="4114800" cy="746125"/>
          </a:xfrm>
          <a:prstGeom prst="rect">
            <a:avLst/>
          </a:prstGeom>
          <a:noFill/>
          <a:ln w="38100">
            <a:noFill/>
          </a:ln>
        </p:spPr>
        <p:txBody>
          <a:bodyPr lIns="137160" tIns="68580" rIns="137160" bIns="68580">
            <a:spAutoFit/>
          </a:bodyPr>
          <a:p>
            <a:pPr>
              <a:spcBef>
                <a:spcPct val="50000"/>
              </a:spcBef>
              <a:buFont typeface="Wingdings" panose="05000000000000000000" pitchFamily="2" charset="2"/>
            </a:pPr>
            <a:r>
              <a:rPr lang="zh-CN" altLang="en-US" b="1">
                <a:solidFill>
                  <a:srgbClr val="990000"/>
                </a:solidFill>
                <a:latin typeface="黑体" panose="02010609060101010101" charset="-122"/>
                <a:ea typeface="黑体" panose="02010609060101010101" charset="-122"/>
              </a:rPr>
              <a:t>对于工作经验不足的人</a:t>
            </a:r>
            <a:r>
              <a:rPr lang="en-US" altLang="zh-CN" b="1">
                <a:solidFill>
                  <a:srgbClr val="990000"/>
                </a:solidFill>
                <a:latin typeface="黑体" panose="02010609060101010101" charset="-122"/>
                <a:ea typeface="黑体" panose="02010609060101010101" charset="-122"/>
              </a:rPr>
              <a:t>,</a:t>
            </a:r>
            <a:r>
              <a:rPr lang="zh-CN" altLang="en-US" b="1">
                <a:solidFill>
                  <a:srgbClr val="990000"/>
                </a:solidFill>
                <a:latin typeface="黑体" panose="02010609060101010101" charset="-122"/>
                <a:ea typeface="黑体" panose="02010609060101010101" charset="-122"/>
              </a:rPr>
              <a:t>能够借此准确把握问题</a:t>
            </a:r>
            <a:r>
              <a:rPr lang="en-US" altLang="zh-CN" b="1">
                <a:solidFill>
                  <a:srgbClr val="990000"/>
                </a:solidFill>
                <a:latin typeface="黑体" panose="02010609060101010101" charset="-122"/>
                <a:ea typeface="黑体" panose="02010609060101010101" charset="-122"/>
              </a:rPr>
              <a:t>, </a:t>
            </a:r>
            <a:r>
              <a:rPr lang="zh-CN" altLang="en-US" b="1">
                <a:solidFill>
                  <a:srgbClr val="990000"/>
                </a:solidFill>
                <a:latin typeface="黑体" panose="02010609060101010101" charset="-122"/>
                <a:ea typeface="黑体" panose="02010609060101010101" charset="-122"/>
              </a:rPr>
              <a:t>并制定有效对策</a:t>
            </a:r>
            <a:endParaRPr lang="zh-CN" altLang="en-US" b="1">
              <a:solidFill>
                <a:srgbClr val="990000"/>
              </a:solidFill>
              <a:latin typeface="黑体" panose="02010609060101010101" charset="-122"/>
              <a:ea typeface="黑体" panose="02010609060101010101" charset="-122"/>
            </a:endParaRPr>
          </a:p>
        </p:txBody>
      </p:sp>
      <p:sp>
        <p:nvSpPr>
          <p:cNvPr id="5121" name="等腰三角形 5120"/>
          <p:cNvSpPr/>
          <p:nvPr/>
        </p:nvSpPr>
        <p:spPr>
          <a:xfrm rot="10740000">
            <a:off x="4114800" y="5562600"/>
            <a:ext cx="228600" cy="228600"/>
          </a:xfrm>
          <a:prstGeom prst="triangle">
            <a:avLst>
              <a:gd name="adj" fmla="val 50000"/>
            </a:avLst>
          </a:prstGeom>
          <a:solidFill>
            <a:srgbClr val="990000"/>
          </a:solidFill>
          <a:ln w="38100">
            <a:noFill/>
          </a:ln>
        </p:spPr>
        <p:txBody>
          <a:bodyPr/>
          <a:p>
            <a:endParaRPr lang="zh-CN" altLang="en-US"/>
          </a:p>
        </p:txBody>
      </p:sp>
      <p:sp>
        <p:nvSpPr>
          <p:cNvPr id="5122" name="右大括号 5121"/>
          <p:cNvSpPr/>
          <p:nvPr/>
        </p:nvSpPr>
        <p:spPr>
          <a:xfrm>
            <a:off x="3276600" y="1828800"/>
            <a:ext cx="304800" cy="1828800"/>
          </a:xfrm>
          <a:prstGeom prst="rightBrace">
            <a:avLst>
              <a:gd name="adj1" fmla="val 50000"/>
              <a:gd name="adj2" fmla="val 50000"/>
            </a:avLst>
          </a:prstGeom>
          <a:noFill/>
          <a:ln w="38100" cap="flat" cmpd="sng">
            <a:solidFill>
              <a:srgbClr val="FF9900"/>
            </a:solidFill>
            <a:prstDash val="solid"/>
            <a:headEnd type="none" w="med" len="med"/>
            <a:tailEnd type="none" w="med" len="med"/>
          </a:ln>
        </p:spPr>
        <p:txBody>
          <a:bodyPr/>
          <a:p>
            <a:endParaRPr lang="zh-CN"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5" name="矩形 5124"/>
          <p:cNvSpPr/>
          <p:nvPr/>
        </p:nvSpPr>
        <p:spPr>
          <a:xfrm>
            <a:off x="228600" y="304800"/>
            <a:ext cx="2057400" cy="381000"/>
          </a:xfrm>
          <a:prstGeom prst="rect">
            <a:avLst/>
          </a:prstGeom>
          <a:noFill/>
          <a:ln w="9525">
            <a:noFill/>
          </a:ln>
        </p:spPr>
        <p:txBody>
          <a:bodyPr/>
          <a:p>
            <a:r>
              <a:rPr lang="en-US" altLang="zh-CN" sz="1800" b="1">
                <a:latin typeface="Arial" panose="020B0604020202020204" pitchFamily="34" charset="0"/>
                <a:ea typeface="黑体" panose="02010609060101010101" charset="-122"/>
              </a:rPr>
              <a:t>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
        <p:nvSpPr>
          <p:cNvPr id="5126" name="矩形 512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5127" name="矩形 5126"/>
          <p:cNvSpPr/>
          <p:nvPr/>
        </p:nvSpPr>
        <p:spPr>
          <a:xfrm>
            <a:off x="609600" y="914400"/>
            <a:ext cx="3581400" cy="441325"/>
          </a:xfrm>
          <a:prstGeom prst="rect">
            <a:avLst/>
          </a:prstGeom>
          <a:noFill/>
          <a:ln w="38100">
            <a:noFill/>
          </a:ln>
        </p:spPr>
        <p:txBody>
          <a:bodyPr lIns="137160" tIns="68580" rIns="137160" bIns="68580">
            <a:spAutoFit/>
          </a:bodyPr>
          <a:p>
            <a:pPr>
              <a:spcBef>
                <a:spcPct val="50000"/>
              </a:spcBef>
            </a:pPr>
            <a:r>
              <a:rPr lang="en-US" altLang="zh-CN" b="1">
                <a:latin typeface="黑体" panose="02010609060101010101" charset="-122"/>
                <a:ea typeface="黑体" panose="02010609060101010101" charset="-122"/>
              </a:rPr>
              <a:t>2. A3</a:t>
            </a:r>
            <a:r>
              <a:rPr lang="zh-CN" altLang="en-US" b="1">
                <a:latin typeface="黑体" panose="02010609060101010101" charset="-122"/>
                <a:ea typeface="黑体" panose="02010609060101010101" charset="-122"/>
              </a:rPr>
              <a:t>资料的结构</a:t>
            </a:r>
            <a:endParaRPr lang="zh-CN" altLang="en-US" b="1">
              <a:latin typeface="黑体" panose="02010609060101010101" charset="-122"/>
              <a:ea typeface="黑体" panose="02010609060101010101" charset="-122"/>
            </a:endParaRPr>
          </a:p>
        </p:txBody>
      </p:sp>
      <p:sp>
        <p:nvSpPr>
          <p:cNvPr id="5128" name="矩形 5127"/>
          <p:cNvSpPr/>
          <p:nvPr/>
        </p:nvSpPr>
        <p:spPr>
          <a:xfrm>
            <a:off x="533400" y="1447800"/>
            <a:ext cx="8077200" cy="48768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29" name="矩形 5128"/>
          <p:cNvSpPr/>
          <p:nvPr/>
        </p:nvSpPr>
        <p:spPr>
          <a:xfrm>
            <a:off x="533400" y="1447800"/>
            <a:ext cx="9144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XX</a:t>
            </a:r>
            <a:r>
              <a:rPr lang="zh-CN" altLang="en-US" sz="1000">
                <a:latin typeface="Arial" panose="020B0604020202020204" pitchFamily="34" charset="0"/>
              </a:rPr>
              <a:t>部长</a:t>
            </a:r>
            <a:endParaRPr lang="zh-CN" altLang="en-US" sz="1000">
              <a:latin typeface="Arial" panose="020B0604020202020204" pitchFamily="34" charset="0"/>
            </a:endParaRPr>
          </a:p>
        </p:txBody>
      </p:sp>
      <p:sp>
        <p:nvSpPr>
          <p:cNvPr id="5130" name="矩形 5129"/>
          <p:cNvSpPr/>
          <p:nvPr/>
        </p:nvSpPr>
        <p:spPr>
          <a:xfrm>
            <a:off x="7696200" y="1447800"/>
            <a:ext cx="1449388" cy="519113"/>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2019-7-7</a:t>
            </a:r>
            <a:endParaRPr lang="en-US" altLang="zh-CN" sz="1000">
              <a:latin typeface="Arial" panose="020B0604020202020204" pitchFamily="34" charset="0"/>
            </a:endParaRPr>
          </a:p>
          <a:p>
            <a:pPr>
              <a:spcBef>
                <a:spcPct val="50000"/>
              </a:spcBef>
            </a:pPr>
            <a:r>
              <a:rPr lang="en-US" altLang="zh-CN" sz="1000">
                <a:latin typeface="Arial" panose="020B0604020202020204" pitchFamily="34" charset="0"/>
              </a:rPr>
              <a:t>OO </a:t>
            </a:r>
            <a:r>
              <a:rPr lang="zh-CN" altLang="en-US" sz="1000">
                <a:latin typeface="Arial" panose="020B0604020202020204" pitchFamily="34" charset="0"/>
              </a:rPr>
              <a:t>科室</a:t>
            </a:r>
            <a:endParaRPr lang="zh-CN" altLang="en-US" sz="1000">
              <a:latin typeface="Arial" panose="020B0604020202020204" pitchFamily="34" charset="0"/>
            </a:endParaRPr>
          </a:p>
        </p:txBody>
      </p:sp>
      <p:sp>
        <p:nvSpPr>
          <p:cNvPr id="5131" name="矩形 5130"/>
          <p:cNvSpPr/>
          <p:nvPr/>
        </p:nvSpPr>
        <p:spPr>
          <a:xfrm>
            <a:off x="2514600" y="1524000"/>
            <a:ext cx="3276600" cy="349250"/>
          </a:xfrm>
          <a:prstGeom prst="rect">
            <a:avLst/>
          </a:prstGeom>
          <a:noFill/>
          <a:ln w="38100">
            <a:noFill/>
          </a:ln>
        </p:spPr>
        <p:txBody>
          <a:bodyPr lIns="137160" tIns="68580" rIns="137160" bIns="68580">
            <a:spAutoFit/>
          </a:bodyPr>
          <a:p>
            <a:pPr algn="ctr">
              <a:spcBef>
                <a:spcPct val="50000"/>
              </a:spcBef>
            </a:pPr>
            <a:r>
              <a:rPr lang="zh-CN" altLang="en-US" sz="1400" b="1" u="sng">
                <a:latin typeface="黑体" panose="02010609060101010101" charset="-122"/>
                <a:ea typeface="黑体" panose="02010609060101010101" charset="-122"/>
              </a:rPr>
              <a:t>关于</a:t>
            </a:r>
            <a:r>
              <a:rPr lang="en-US" altLang="zh-CN" sz="1400" b="1" u="sng">
                <a:latin typeface="黑体" panose="02010609060101010101" charset="-122"/>
                <a:ea typeface="黑体" panose="02010609060101010101" charset="-122"/>
              </a:rPr>
              <a:t>OOOO</a:t>
            </a:r>
            <a:r>
              <a:rPr lang="zh-CN" altLang="en-US" sz="1400" b="1" u="sng">
                <a:latin typeface="黑体" panose="02010609060101010101" charset="-122"/>
                <a:ea typeface="黑体" panose="02010609060101010101" charset="-122"/>
              </a:rPr>
              <a:t>的改善方案 </a:t>
            </a:r>
            <a:endParaRPr lang="zh-CN" altLang="en-US" sz="1400" b="1" u="sng">
              <a:latin typeface="黑体" panose="02010609060101010101" charset="-122"/>
              <a:ea typeface="黑体" panose="02010609060101010101" charset="-122"/>
            </a:endParaRPr>
          </a:p>
        </p:txBody>
      </p:sp>
      <p:sp>
        <p:nvSpPr>
          <p:cNvPr id="5132" name="矩形 5131"/>
          <p:cNvSpPr/>
          <p:nvPr/>
        </p:nvSpPr>
        <p:spPr>
          <a:xfrm>
            <a:off x="685800" y="2057400"/>
            <a:ext cx="3810000" cy="12192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33" name="矩形 5132"/>
          <p:cNvSpPr/>
          <p:nvPr/>
        </p:nvSpPr>
        <p:spPr>
          <a:xfrm>
            <a:off x="685800" y="3581400"/>
            <a:ext cx="3810000" cy="20574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34" name="矩形 5133"/>
          <p:cNvSpPr/>
          <p:nvPr/>
        </p:nvSpPr>
        <p:spPr>
          <a:xfrm>
            <a:off x="685800" y="5943600"/>
            <a:ext cx="3810000" cy="3048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35" name="矩形 5134"/>
          <p:cNvSpPr/>
          <p:nvPr/>
        </p:nvSpPr>
        <p:spPr>
          <a:xfrm>
            <a:off x="4648200" y="2057400"/>
            <a:ext cx="3810000" cy="21336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36" name="矩形 5135"/>
          <p:cNvSpPr/>
          <p:nvPr/>
        </p:nvSpPr>
        <p:spPr>
          <a:xfrm>
            <a:off x="4648200" y="4419600"/>
            <a:ext cx="3810000" cy="17526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37" name="矩形 5136"/>
          <p:cNvSpPr/>
          <p:nvPr/>
        </p:nvSpPr>
        <p:spPr>
          <a:xfrm>
            <a:off x="609600" y="18288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1. </a:t>
            </a:r>
            <a:r>
              <a:rPr lang="zh-CN" altLang="en-US" sz="1000">
                <a:latin typeface="Arial" panose="020B0604020202020204" pitchFamily="34" charset="0"/>
              </a:rPr>
              <a:t>明确问题 </a:t>
            </a:r>
            <a:r>
              <a:rPr lang="en-US" altLang="zh-CN" sz="1000">
                <a:latin typeface="Arial" panose="020B0604020202020204" pitchFamily="34" charset="0"/>
              </a:rPr>
              <a:t>(</a:t>
            </a:r>
            <a:r>
              <a:rPr lang="zh-CN" altLang="en-US" sz="1000">
                <a:latin typeface="Arial" panose="020B0604020202020204" pitchFamily="34" charset="0"/>
              </a:rPr>
              <a:t>现状与问题</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5138" name="矩形 5137"/>
          <p:cNvSpPr/>
          <p:nvPr/>
        </p:nvSpPr>
        <p:spPr>
          <a:xfrm>
            <a:off x="685800" y="32766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2.</a:t>
            </a:r>
            <a:r>
              <a:rPr lang="zh-CN" altLang="en-US" sz="1000">
                <a:latin typeface="Arial" panose="020B0604020202020204" pitchFamily="34" charset="0"/>
              </a:rPr>
              <a:t>分解问题 </a:t>
            </a:r>
            <a:r>
              <a:rPr lang="en-US" altLang="zh-CN" sz="1000">
                <a:latin typeface="Arial" panose="020B0604020202020204" pitchFamily="34" charset="0"/>
              </a:rPr>
              <a:t>(</a:t>
            </a:r>
            <a:r>
              <a:rPr lang="zh-CN" altLang="en-US" sz="1000">
                <a:latin typeface="Arial" panose="020B0604020202020204" pitchFamily="34" charset="0"/>
              </a:rPr>
              <a:t>问题的分析和分解</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5139" name="矩形 5138"/>
          <p:cNvSpPr/>
          <p:nvPr/>
        </p:nvSpPr>
        <p:spPr>
          <a:xfrm>
            <a:off x="685800" y="56388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3.</a:t>
            </a:r>
            <a:r>
              <a:rPr lang="zh-CN" altLang="en-US" sz="1000">
                <a:latin typeface="Arial" panose="020B0604020202020204" pitchFamily="34" charset="0"/>
              </a:rPr>
              <a:t>设定目标</a:t>
            </a:r>
            <a:endParaRPr lang="zh-CN" altLang="en-US" sz="1000">
              <a:latin typeface="Arial" panose="020B0604020202020204" pitchFamily="34" charset="0"/>
            </a:endParaRPr>
          </a:p>
        </p:txBody>
      </p:sp>
      <p:sp>
        <p:nvSpPr>
          <p:cNvPr id="5140" name="矩形 5139"/>
          <p:cNvSpPr/>
          <p:nvPr/>
        </p:nvSpPr>
        <p:spPr>
          <a:xfrm>
            <a:off x="4648200" y="18288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4.</a:t>
            </a:r>
            <a:r>
              <a:rPr lang="zh-CN" altLang="en-US" sz="1000">
                <a:latin typeface="Arial" panose="020B0604020202020204" pitchFamily="34" charset="0"/>
              </a:rPr>
              <a:t>把握真因 </a:t>
            </a:r>
            <a:r>
              <a:rPr lang="en-US" altLang="zh-CN" sz="1000">
                <a:latin typeface="Arial" panose="020B0604020202020204" pitchFamily="34" charset="0"/>
              </a:rPr>
              <a:t>(</a:t>
            </a:r>
            <a:r>
              <a:rPr lang="zh-CN" altLang="en-US" sz="1000">
                <a:latin typeface="Arial" panose="020B0604020202020204" pitchFamily="34" charset="0"/>
              </a:rPr>
              <a:t>要因分析</a:t>
            </a:r>
            <a:r>
              <a:rPr lang="en-US" altLang="zh-CN" sz="1000">
                <a:latin typeface="Arial" panose="020B0604020202020204" pitchFamily="34" charset="0"/>
              </a:rPr>
              <a:t>) </a:t>
            </a:r>
            <a:endParaRPr lang="en-US" altLang="zh-CN" sz="1000">
              <a:latin typeface="Arial" panose="020B0604020202020204" pitchFamily="34" charset="0"/>
            </a:endParaRPr>
          </a:p>
        </p:txBody>
      </p:sp>
      <p:sp>
        <p:nvSpPr>
          <p:cNvPr id="5141" name="矩形 5140"/>
          <p:cNvSpPr/>
          <p:nvPr/>
        </p:nvSpPr>
        <p:spPr>
          <a:xfrm>
            <a:off x="4648200" y="41910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5.</a:t>
            </a:r>
            <a:r>
              <a:rPr lang="zh-CN" altLang="en-US" sz="1000">
                <a:latin typeface="Arial" panose="020B0604020202020204" pitchFamily="34" charset="0"/>
              </a:rPr>
              <a:t>对策方案</a:t>
            </a:r>
            <a:endParaRPr lang="zh-CN" altLang="en-US" sz="1000">
              <a:latin typeface="Arial" panose="020B0604020202020204" pitchFamily="34" charset="0"/>
            </a:endParaRPr>
          </a:p>
        </p:txBody>
      </p:sp>
      <p:sp>
        <p:nvSpPr>
          <p:cNvPr id="5142" name="矩形 5141"/>
          <p:cNvSpPr/>
          <p:nvPr/>
        </p:nvSpPr>
        <p:spPr>
          <a:xfrm>
            <a:off x="2590800" y="2362200"/>
            <a:ext cx="4267200" cy="3810000"/>
          </a:xfrm>
          <a:noFill/>
          <a:ln w="38100" cap="flat" cmpd="sng">
            <a:solidFill>
              <a:srgbClr val="000000"/>
            </a:solidFill>
            <a:prstDash val="solid"/>
            <a:headEnd type="none" w="med" len="med"/>
            <a:tailEnd type="none" w="med" len="med"/>
          </a:ln>
        </p:spPr>
        <p:txBody>
          <a:bodyPr/>
          <a:p>
            <a:endParaRPr lang="zh-CN" alt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45" name="矩形 5144"/>
          <p:cNvSpPr/>
          <p:nvPr/>
        </p:nvSpPr>
        <p:spPr>
          <a:xfrm>
            <a:off x="228600" y="304800"/>
            <a:ext cx="2057400" cy="381000"/>
          </a:xfrm>
          <a:prstGeom prst="rect">
            <a:avLst/>
          </a:prstGeom>
          <a:noFill/>
          <a:ln w="9525">
            <a:noFill/>
          </a:ln>
        </p:spPr>
        <p:txBody>
          <a:bodyPr/>
          <a:p>
            <a:r>
              <a:rPr lang="en-US" altLang="zh-CN" sz="1800" b="1">
                <a:latin typeface="Arial" panose="020B0604020202020204" pitchFamily="34" charset="0"/>
                <a:ea typeface="黑体" panose="02010609060101010101" charset="-122"/>
              </a:rPr>
              <a:t>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
        <p:nvSpPr>
          <p:cNvPr id="5146" name="矩形 514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5147" name="矩形 5146"/>
          <p:cNvSpPr/>
          <p:nvPr/>
        </p:nvSpPr>
        <p:spPr>
          <a:xfrm>
            <a:off x="609600" y="914400"/>
            <a:ext cx="3581400" cy="441325"/>
          </a:xfrm>
          <a:prstGeom prst="rect">
            <a:avLst/>
          </a:prstGeom>
          <a:noFill/>
          <a:ln w="38100">
            <a:noFill/>
          </a:ln>
        </p:spPr>
        <p:txBody>
          <a:bodyPr lIns="137160" tIns="68580" rIns="137160" bIns="68580">
            <a:spAutoFit/>
          </a:bodyPr>
          <a:p>
            <a:pPr>
              <a:spcBef>
                <a:spcPct val="50000"/>
              </a:spcBef>
            </a:pPr>
            <a:r>
              <a:rPr lang="en-US" altLang="zh-CN" b="1">
                <a:latin typeface="黑体" panose="02010609060101010101" charset="-122"/>
                <a:ea typeface="黑体" panose="02010609060101010101" charset="-122"/>
              </a:rPr>
              <a:t>3. </a:t>
            </a:r>
            <a:r>
              <a:rPr lang="zh-CN" altLang="en-US" b="1">
                <a:latin typeface="黑体" panose="02010609060101010101" charset="-122"/>
                <a:ea typeface="黑体" panose="02010609060101010101" charset="-122"/>
              </a:rPr>
              <a:t>撰写注意事项</a:t>
            </a:r>
            <a:endParaRPr lang="zh-CN" altLang="en-US" b="1">
              <a:latin typeface="黑体" panose="02010609060101010101" charset="-122"/>
              <a:ea typeface="黑体" panose="02010609060101010101" charset="-122"/>
            </a:endParaRPr>
          </a:p>
        </p:txBody>
      </p:sp>
      <p:sp>
        <p:nvSpPr>
          <p:cNvPr id="5148" name="矩形 5147"/>
          <p:cNvSpPr/>
          <p:nvPr/>
        </p:nvSpPr>
        <p:spPr>
          <a:xfrm>
            <a:off x="533400" y="1447800"/>
            <a:ext cx="8077200" cy="48768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49" name="矩形 5148"/>
          <p:cNvSpPr/>
          <p:nvPr/>
        </p:nvSpPr>
        <p:spPr>
          <a:xfrm>
            <a:off x="533400" y="1447800"/>
            <a:ext cx="9144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XX</a:t>
            </a:r>
            <a:r>
              <a:rPr lang="zh-CN" altLang="en-US" sz="1000">
                <a:latin typeface="Arial" panose="020B0604020202020204" pitchFamily="34" charset="0"/>
              </a:rPr>
              <a:t>部长</a:t>
            </a:r>
            <a:endParaRPr lang="zh-CN" altLang="en-US" sz="1000">
              <a:latin typeface="Arial" panose="020B0604020202020204" pitchFamily="34" charset="0"/>
            </a:endParaRPr>
          </a:p>
        </p:txBody>
      </p:sp>
      <p:sp>
        <p:nvSpPr>
          <p:cNvPr id="5150" name="矩形 5149"/>
          <p:cNvSpPr/>
          <p:nvPr/>
        </p:nvSpPr>
        <p:spPr>
          <a:xfrm>
            <a:off x="7696200" y="1447800"/>
            <a:ext cx="1449388" cy="519113"/>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2019-7-7</a:t>
            </a:r>
            <a:endParaRPr lang="en-US" altLang="zh-CN" sz="1000">
              <a:latin typeface="Arial" panose="020B0604020202020204" pitchFamily="34" charset="0"/>
            </a:endParaRPr>
          </a:p>
          <a:p>
            <a:pPr>
              <a:spcBef>
                <a:spcPct val="50000"/>
              </a:spcBef>
            </a:pPr>
            <a:r>
              <a:rPr lang="en-US" altLang="zh-CN" sz="1000">
                <a:latin typeface="Arial" panose="020B0604020202020204" pitchFamily="34" charset="0"/>
              </a:rPr>
              <a:t>OO </a:t>
            </a:r>
            <a:r>
              <a:rPr lang="zh-CN" altLang="en-US" sz="1000">
                <a:latin typeface="Arial" panose="020B0604020202020204" pitchFamily="34" charset="0"/>
              </a:rPr>
              <a:t>科室</a:t>
            </a:r>
            <a:endParaRPr lang="zh-CN" altLang="en-US" sz="1000">
              <a:latin typeface="Arial" panose="020B0604020202020204" pitchFamily="34" charset="0"/>
            </a:endParaRPr>
          </a:p>
        </p:txBody>
      </p:sp>
      <p:sp>
        <p:nvSpPr>
          <p:cNvPr id="5151" name="矩形 5150"/>
          <p:cNvSpPr/>
          <p:nvPr/>
        </p:nvSpPr>
        <p:spPr>
          <a:xfrm>
            <a:off x="2514600" y="1524000"/>
            <a:ext cx="3276600" cy="349250"/>
          </a:xfrm>
          <a:prstGeom prst="rect">
            <a:avLst/>
          </a:prstGeom>
          <a:noFill/>
          <a:ln w="38100">
            <a:noFill/>
          </a:ln>
        </p:spPr>
        <p:txBody>
          <a:bodyPr lIns="137160" tIns="68580" rIns="137160" bIns="68580">
            <a:spAutoFit/>
          </a:bodyPr>
          <a:p>
            <a:pPr algn="ctr">
              <a:spcBef>
                <a:spcPct val="50000"/>
              </a:spcBef>
            </a:pPr>
            <a:r>
              <a:rPr lang="zh-CN" altLang="en-US" sz="1400" b="1" u="sng">
                <a:latin typeface="黑体" panose="02010609060101010101" charset="-122"/>
                <a:ea typeface="黑体" panose="02010609060101010101" charset="-122"/>
              </a:rPr>
              <a:t>关于</a:t>
            </a:r>
            <a:r>
              <a:rPr lang="en-US" altLang="zh-CN" sz="1400" b="1" u="sng">
                <a:latin typeface="黑体" panose="02010609060101010101" charset="-122"/>
                <a:ea typeface="黑体" panose="02010609060101010101" charset="-122"/>
              </a:rPr>
              <a:t>OOOO</a:t>
            </a:r>
            <a:r>
              <a:rPr lang="zh-CN" altLang="en-US" sz="1400" b="1" u="sng">
                <a:latin typeface="黑体" panose="02010609060101010101" charset="-122"/>
                <a:ea typeface="黑体" panose="02010609060101010101" charset="-122"/>
              </a:rPr>
              <a:t>的改善方案 </a:t>
            </a:r>
            <a:endParaRPr lang="zh-CN" altLang="en-US" sz="1400" b="1" u="sng">
              <a:latin typeface="黑体" panose="02010609060101010101" charset="-122"/>
              <a:ea typeface="黑体" panose="02010609060101010101" charset="-122"/>
            </a:endParaRPr>
          </a:p>
        </p:txBody>
      </p:sp>
      <p:sp>
        <p:nvSpPr>
          <p:cNvPr id="5152" name="矩形 5151"/>
          <p:cNvSpPr/>
          <p:nvPr/>
        </p:nvSpPr>
        <p:spPr>
          <a:xfrm>
            <a:off x="685800" y="2057400"/>
            <a:ext cx="3810000" cy="12192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53" name="矩形 5152"/>
          <p:cNvSpPr/>
          <p:nvPr/>
        </p:nvSpPr>
        <p:spPr>
          <a:xfrm>
            <a:off x="685800" y="3581400"/>
            <a:ext cx="3810000" cy="20574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54" name="矩形 5153"/>
          <p:cNvSpPr/>
          <p:nvPr/>
        </p:nvSpPr>
        <p:spPr>
          <a:xfrm>
            <a:off x="685800" y="5943600"/>
            <a:ext cx="3810000" cy="3048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55" name="矩形 5154"/>
          <p:cNvSpPr/>
          <p:nvPr/>
        </p:nvSpPr>
        <p:spPr>
          <a:xfrm>
            <a:off x="4648200" y="2057400"/>
            <a:ext cx="3810000" cy="21336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56" name="矩形 5155"/>
          <p:cNvSpPr/>
          <p:nvPr/>
        </p:nvSpPr>
        <p:spPr>
          <a:xfrm>
            <a:off x="4648200" y="4419600"/>
            <a:ext cx="3810000" cy="1752600"/>
          </a:xfrm>
          <a:prstGeom prst="rect">
            <a:avLst/>
          </a:prstGeom>
          <a:noFill/>
          <a:ln w="12700" cap="flat" cmpd="sng">
            <a:solidFill>
              <a:srgbClr val="000000"/>
            </a:solidFill>
            <a:prstDash val="solid"/>
            <a:miter/>
            <a:headEnd type="none" w="med" len="med"/>
            <a:tailEnd type="none" w="med" len="med"/>
          </a:ln>
        </p:spPr>
        <p:txBody>
          <a:bodyPr/>
          <a:p>
            <a:endParaRPr lang="zh-CN" altLang="en-US"/>
          </a:p>
        </p:txBody>
      </p:sp>
      <p:sp>
        <p:nvSpPr>
          <p:cNvPr id="5157" name="矩形 5156"/>
          <p:cNvSpPr/>
          <p:nvPr/>
        </p:nvSpPr>
        <p:spPr>
          <a:xfrm>
            <a:off x="609600" y="18288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1. </a:t>
            </a:r>
            <a:r>
              <a:rPr lang="zh-CN" altLang="en-US" sz="1000">
                <a:latin typeface="Arial" panose="020B0604020202020204" pitchFamily="34" charset="0"/>
              </a:rPr>
              <a:t>明确问题 </a:t>
            </a:r>
            <a:r>
              <a:rPr lang="en-US" altLang="zh-CN" sz="1000">
                <a:latin typeface="Arial" panose="020B0604020202020204" pitchFamily="34" charset="0"/>
              </a:rPr>
              <a:t>(</a:t>
            </a:r>
            <a:r>
              <a:rPr lang="zh-CN" altLang="en-US" sz="1000">
                <a:latin typeface="Arial" panose="020B0604020202020204" pitchFamily="34" charset="0"/>
              </a:rPr>
              <a:t>现状与问题</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5158" name="矩形 5157"/>
          <p:cNvSpPr/>
          <p:nvPr/>
        </p:nvSpPr>
        <p:spPr>
          <a:xfrm>
            <a:off x="685800" y="32766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2.</a:t>
            </a:r>
            <a:r>
              <a:rPr lang="zh-CN" altLang="en-US" sz="1000">
                <a:latin typeface="Arial" panose="020B0604020202020204" pitchFamily="34" charset="0"/>
              </a:rPr>
              <a:t>分解问题 </a:t>
            </a:r>
            <a:r>
              <a:rPr lang="en-US" altLang="zh-CN" sz="1000">
                <a:latin typeface="Arial" panose="020B0604020202020204" pitchFamily="34" charset="0"/>
              </a:rPr>
              <a:t>(</a:t>
            </a:r>
            <a:r>
              <a:rPr lang="zh-CN" altLang="en-US" sz="1000">
                <a:latin typeface="Arial" panose="020B0604020202020204" pitchFamily="34" charset="0"/>
              </a:rPr>
              <a:t>问题的分析和分解</a:t>
            </a:r>
            <a:r>
              <a:rPr lang="en-US" altLang="zh-CN" sz="1000">
                <a:latin typeface="Arial" panose="020B0604020202020204" pitchFamily="34" charset="0"/>
              </a:rPr>
              <a:t>)</a:t>
            </a:r>
            <a:endParaRPr lang="en-US" altLang="zh-CN" sz="1000">
              <a:latin typeface="Arial" panose="020B0604020202020204" pitchFamily="34" charset="0"/>
            </a:endParaRPr>
          </a:p>
        </p:txBody>
      </p:sp>
      <p:sp>
        <p:nvSpPr>
          <p:cNvPr id="5159" name="矩形 5158"/>
          <p:cNvSpPr/>
          <p:nvPr/>
        </p:nvSpPr>
        <p:spPr>
          <a:xfrm>
            <a:off x="685800" y="56388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3.</a:t>
            </a:r>
            <a:r>
              <a:rPr lang="zh-CN" altLang="en-US" sz="1000">
                <a:latin typeface="Arial" panose="020B0604020202020204" pitchFamily="34" charset="0"/>
              </a:rPr>
              <a:t>设定目标</a:t>
            </a:r>
            <a:endParaRPr lang="zh-CN" altLang="en-US" sz="1000">
              <a:latin typeface="Arial" panose="020B0604020202020204" pitchFamily="34" charset="0"/>
            </a:endParaRPr>
          </a:p>
        </p:txBody>
      </p:sp>
      <p:sp>
        <p:nvSpPr>
          <p:cNvPr id="5160" name="矩形 5159"/>
          <p:cNvSpPr/>
          <p:nvPr/>
        </p:nvSpPr>
        <p:spPr>
          <a:xfrm>
            <a:off x="4648200" y="18288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4.</a:t>
            </a:r>
            <a:r>
              <a:rPr lang="zh-CN" altLang="en-US" sz="1000">
                <a:latin typeface="Arial" panose="020B0604020202020204" pitchFamily="34" charset="0"/>
              </a:rPr>
              <a:t>把握真因 </a:t>
            </a:r>
            <a:r>
              <a:rPr lang="en-US" altLang="zh-CN" sz="1000">
                <a:latin typeface="Arial" panose="020B0604020202020204" pitchFamily="34" charset="0"/>
              </a:rPr>
              <a:t>(</a:t>
            </a:r>
            <a:r>
              <a:rPr lang="zh-CN" altLang="en-US" sz="1000">
                <a:latin typeface="Arial" panose="020B0604020202020204" pitchFamily="34" charset="0"/>
              </a:rPr>
              <a:t>要因分析</a:t>
            </a:r>
            <a:r>
              <a:rPr lang="en-US" altLang="zh-CN" sz="1000">
                <a:latin typeface="Arial" panose="020B0604020202020204" pitchFamily="34" charset="0"/>
              </a:rPr>
              <a:t>) </a:t>
            </a:r>
            <a:endParaRPr lang="en-US" altLang="zh-CN" sz="1000">
              <a:latin typeface="Arial" panose="020B0604020202020204" pitchFamily="34" charset="0"/>
            </a:endParaRPr>
          </a:p>
        </p:txBody>
      </p:sp>
      <p:sp>
        <p:nvSpPr>
          <p:cNvPr id="5161" name="矩形 5160"/>
          <p:cNvSpPr/>
          <p:nvPr/>
        </p:nvSpPr>
        <p:spPr>
          <a:xfrm>
            <a:off x="4648200" y="4191000"/>
            <a:ext cx="2209800" cy="288925"/>
          </a:xfrm>
          <a:prstGeom prst="rect">
            <a:avLst/>
          </a:prstGeom>
          <a:noFill/>
          <a:ln w="38100">
            <a:noFill/>
          </a:ln>
        </p:spPr>
        <p:txBody>
          <a:bodyPr lIns="137160" tIns="68580" rIns="137160" bIns="68580">
            <a:spAutoFit/>
          </a:bodyPr>
          <a:p>
            <a:pPr>
              <a:spcBef>
                <a:spcPct val="50000"/>
              </a:spcBef>
            </a:pPr>
            <a:r>
              <a:rPr lang="en-US" altLang="zh-CN" sz="1000">
                <a:latin typeface="Arial" panose="020B0604020202020204" pitchFamily="34" charset="0"/>
              </a:rPr>
              <a:t>5.</a:t>
            </a:r>
            <a:r>
              <a:rPr lang="zh-CN" altLang="en-US" sz="1000">
                <a:latin typeface="Arial" panose="020B0604020202020204" pitchFamily="34" charset="0"/>
              </a:rPr>
              <a:t>对策方案</a:t>
            </a:r>
            <a:endParaRPr lang="zh-CN" altLang="en-US" sz="1000">
              <a:latin typeface="Arial" panose="020B0604020202020204" pitchFamily="34" charset="0"/>
            </a:endParaRPr>
          </a:p>
        </p:txBody>
      </p:sp>
      <p:graphicFrame>
        <p:nvGraphicFramePr>
          <p:cNvPr id="5162" name="对象 5161"/>
          <p:cNvGraphicFramePr/>
          <p:nvPr/>
        </p:nvGraphicFramePr>
        <p:xfrm>
          <a:off x="2133600" y="4343400"/>
          <a:ext cx="1143000" cy="550863"/>
        </p:xfrm>
        <a:graphic>
          <a:graphicData uri="http://schemas.openxmlformats.org/presentationml/2006/ole">
            <mc:AlternateContent xmlns:mc="http://schemas.openxmlformats.org/markup-compatibility/2006">
              <mc:Choice xmlns:v="urn:schemas-microsoft-com:vml" Requires="v">
                <p:oleObj spid="_x0000_s3086" name="" r:id="rId1" imgW="2404745" imgH="1580515" progId="Excel.Chart.8">
                  <p:embed/>
                </p:oleObj>
              </mc:Choice>
              <mc:Fallback>
                <p:oleObj name="" r:id="rId1" imgW="2404745" imgH="1580515" progId="Excel.Chart.8">
                  <p:embed/>
                  <p:pic>
                    <p:nvPicPr>
                      <p:cNvPr id="0" name="图片 3085"/>
                      <p:cNvPicPr/>
                      <p:nvPr/>
                    </p:nvPicPr>
                    <p:blipFill>
                      <a:blip r:embed="rId2"/>
                      <a:stretch>
                        <a:fillRect/>
                      </a:stretch>
                    </p:blipFill>
                    <p:spPr>
                      <a:xfrm>
                        <a:off x="2133600" y="4343400"/>
                        <a:ext cx="1143000" cy="550863"/>
                      </a:xfrm>
                      <a:prstGeom prst="rect">
                        <a:avLst/>
                      </a:prstGeom>
                      <a:noFill/>
                      <a:ln w="38100">
                        <a:noFill/>
                        <a:miter/>
                      </a:ln>
                    </p:spPr>
                  </p:pic>
                </p:oleObj>
              </mc:Fallback>
            </mc:AlternateContent>
          </a:graphicData>
        </a:graphic>
      </p:graphicFrame>
      <p:pic>
        <p:nvPicPr>
          <p:cNvPr id="5163" name="图片 5162"/>
          <p:cNvPicPr>
            <a:picLocks noChangeAspect="1"/>
          </p:cNvPicPr>
          <p:nvPr/>
        </p:nvPicPr>
        <p:blipFill>
          <a:blip r:embed="rId3"/>
          <a:stretch>
            <a:fillRect/>
          </a:stretch>
        </p:blipFill>
        <p:spPr>
          <a:xfrm>
            <a:off x="3352800" y="4419600"/>
            <a:ext cx="1066800" cy="511175"/>
          </a:xfrm>
          <a:prstGeom prst="rect">
            <a:avLst/>
          </a:prstGeom>
          <a:noFill/>
          <a:ln w="38100">
            <a:noFill/>
          </a:ln>
        </p:spPr>
      </p:pic>
      <p:sp>
        <p:nvSpPr>
          <p:cNvPr id="5164" name="圆角矩形标注 5163"/>
          <p:cNvSpPr/>
          <p:nvPr/>
        </p:nvSpPr>
        <p:spPr>
          <a:xfrm>
            <a:off x="609600" y="4114800"/>
            <a:ext cx="1295400" cy="990600"/>
          </a:xfrm>
          <a:prstGeom prst="wedgeRoundRectCallout">
            <a:avLst>
              <a:gd name="adj1" fmla="val 69116"/>
              <a:gd name="adj2" fmla="val 4167"/>
              <a:gd name="adj3" fmla="val 16667"/>
            </a:avLst>
          </a:prstGeom>
          <a:solidFill>
            <a:srgbClr val="FFFFFF"/>
          </a:solidFill>
          <a:ln w="12700" cap="flat" cmpd="sng">
            <a:solidFill>
              <a:srgbClr val="CC6600"/>
            </a:solidFill>
            <a:prstDash val="solid"/>
            <a:miter/>
            <a:headEnd type="none" w="med" len="med"/>
            <a:tailEnd type="none" w="med" len="med"/>
          </a:ln>
        </p:spPr>
        <p:txBody>
          <a:bodyPr lIns="137160" tIns="68580" rIns="137160" bIns="68580"/>
          <a:p>
            <a:pPr>
              <a:spcBef>
                <a:spcPct val="50000"/>
              </a:spcBef>
            </a:pPr>
            <a:r>
              <a:rPr lang="zh-CN" altLang="en-US" sz="1200" b="1">
                <a:latin typeface="Arial" panose="020B0604020202020204" pitchFamily="34" charset="0"/>
              </a:rPr>
              <a:t>使用图表</a:t>
            </a:r>
            <a:r>
              <a:rPr lang="en-US" altLang="zh-CN" sz="1200" b="1">
                <a:latin typeface="Arial" panose="020B0604020202020204" pitchFamily="34" charset="0"/>
              </a:rPr>
              <a:t>,</a:t>
            </a:r>
            <a:r>
              <a:rPr lang="zh-CN" altLang="en-US" sz="1200" b="1">
                <a:latin typeface="Arial" panose="020B0604020202020204" pitchFamily="34" charset="0"/>
              </a:rPr>
              <a:t>箭头等强化视觉效果</a:t>
            </a:r>
            <a:r>
              <a:rPr lang="en-US" altLang="zh-CN" sz="1200" b="1">
                <a:latin typeface="Arial" panose="020B0604020202020204" pitchFamily="34" charset="0"/>
              </a:rPr>
              <a:t>,</a:t>
            </a:r>
            <a:r>
              <a:rPr lang="zh-CN" altLang="en-US" sz="1200" b="1">
                <a:latin typeface="Arial" panose="020B0604020202020204" pitchFamily="34" charset="0"/>
              </a:rPr>
              <a:t>使内容更清晰易懂</a:t>
            </a:r>
            <a:endParaRPr lang="zh-CN" altLang="en-US" sz="1200" b="1">
              <a:latin typeface="Arial" panose="020B0604020202020204" pitchFamily="34" charset="0"/>
            </a:endParaRPr>
          </a:p>
        </p:txBody>
      </p:sp>
      <p:cxnSp>
        <p:nvCxnSpPr>
          <p:cNvPr id="5165" name="直接连接符 5164"/>
          <p:cNvCxnSpPr/>
          <p:nvPr/>
        </p:nvCxnSpPr>
        <p:spPr>
          <a:xfrm>
            <a:off x="838200" y="3733800"/>
            <a:ext cx="3352800" cy="0"/>
          </a:xfrm>
          <a:prstGeom prst="line">
            <a:avLst/>
          </a:prstGeom>
          <a:ln w="57150" cap="flat" cmpd="sng">
            <a:solidFill>
              <a:srgbClr val="969696"/>
            </a:solidFill>
            <a:prstDash val="solid"/>
            <a:headEnd type="none" w="med" len="med"/>
            <a:tailEnd type="none" w="med" len="med"/>
          </a:ln>
        </p:spPr>
      </p:cxnSp>
      <p:cxnSp>
        <p:nvCxnSpPr>
          <p:cNvPr id="5166" name="直接连接符 5165"/>
          <p:cNvCxnSpPr/>
          <p:nvPr/>
        </p:nvCxnSpPr>
        <p:spPr>
          <a:xfrm>
            <a:off x="990600" y="3886200"/>
            <a:ext cx="3200400" cy="0"/>
          </a:xfrm>
          <a:prstGeom prst="line">
            <a:avLst/>
          </a:prstGeom>
          <a:ln w="28575" cap="flat" cmpd="sng">
            <a:solidFill>
              <a:srgbClr val="969696"/>
            </a:solidFill>
            <a:prstDash val="solid"/>
            <a:headEnd type="none" w="med" len="med"/>
            <a:tailEnd type="none" w="med" len="med"/>
          </a:ln>
        </p:spPr>
      </p:cxnSp>
      <p:cxnSp>
        <p:nvCxnSpPr>
          <p:cNvPr id="5167" name="直接连接符 5166"/>
          <p:cNvCxnSpPr/>
          <p:nvPr/>
        </p:nvCxnSpPr>
        <p:spPr>
          <a:xfrm>
            <a:off x="914400" y="5257800"/>
            <a:ext cx="3352800" cy="0"/>
          </a:xfrm>
          <a:prstGeom prst="line">
            <a:avLst/>
          </a:prstGeom>
          <a:ln w="28575" cap="flat" cmpd="sng">
            <a:solidFill>
              <a:srgbClr val="969696"/>
            </a:solidFill>
            <a:prstDash val="solid"/>
            <a:headEnd type="none" w="med" len="med"/>
            <a:tailEnd type="none" w="med" len="med"/>
          </a:ln>
        </p:spPr>
      </p:cxnSp>
      <p:cxnSp>
        <p:nvCxnSpPr>
          <p:cNvPr id="5168" name="直接连接符 5167"/>
          <p:cNvCxnSpPr/>
          <p:nvPr/>
        </p:nvCxnSpPr>
        <p:spPr>
          <a:xfrm>
            <a:off x="914400" y="5105400"/>
            <a:ext cx="3352800" cy="0"/>
          </a:xfrm>
          <a:prstGeom prst="line">
            <a:avLst/>
          </a:prstGeom>
          <a:ln w="57150" cap="flat" cmpd="sng">
            <a:solidFill>
              <a:srgbClr val="969696"/>
            </a:solidFill>
            <a:prstDash val="solid"/>
            <a:headEnd type="none" w="med" len="med"/>
            <a:tailEnd type="none" w="med" len="med"/>
          </a:ln>
        </p:spPr>
      </p:cxnSp>
      <p:cxnSp>
        <p:nvCxnSpPr>
          <p:cNvPr id="5169" name="直接连接符 5168"/>
          <p:cNvCxnSpPr/>
          <p:nvPr/>
        </p:nvCxnSpPr>
        <p:spPr>
          <a:xfrm>
            <a:off x="1295400" y="5410200"/>
            <a:ext cx="3048000" cy="0"/>
          </a:xfrm>
          <a:prstGeom prst="line">
            <a:avLst/>
          </a:prstGeom>
          <a:ln w="28575" cap="flat" cmpd="sng">
            <a:solidFill>
              <a:srgbClr val="969696"/>
            </a:solidFill>
            <a:prstDash val="solid"/>
            <a:headEnd type="none" w="med" len="med"/>
            <a:tailEnd type="none" w="med" len="med"/>
          </a:ln>
        </p:spPr>
      </p:cxnSp>
      <p:cxnSp>
        <p:nvCxnSpPr>
          <p:cNvPr id="5170" name="直接连接符 5169"/>
          <p:cNvCxnSpPr/>
          <p:nvPr/>
        </p:nvCxnSpPr>
        <p:spPr>
          <a:xfrm>
            <a:off x="1295400" y="5562600"/>
            <a:ext cx="3048000" cy="0"/>
          </a:xfrm>
          <a:prstGeom prst="line">
            <a:avLst/>
          </a:prstGeom>
          <a:ln w="28575" cap="flat" cmpd="sng">
            <a:solidFill>
              <a:srgbClr val="969696"/>
            </a:solidFill>
            <a:prstDash val="solid"/>
            <a:headEnd type="none" w="med" len="med"/>
            <a:tailEnd type="none" w="med" len="med"/>
          </a:ln>
        </p:spPr>
      </p:cxnSp>
      <p:cxnSp>
        <p:nvCxnSpPr>
          <p:cNvPr id="5171" name="直接连接符 5170"/>
          <p:cNvCxnSpPr/>
          <p:nvPr/>
        </p:nvCxnSpPr>
        <p:spPr>
          <a:xfrm>
            <a:off x="838200" y="6096000"/>
            <a:ext cx="3352800" cy="0"/>
          </a:xfrm>
          <a:prstGeom prst="line">
            <a:avLst/>
          </a:prstGeom>
          <a:ln w="57150" cap="flat" cmpd="sng">
            <a:solidFill>
              <a:srgbClr val="969696"/>
            </a:solidFill>
            <a:prstDash val="solid"/>
            <a:headEnd type="none" w="med" len="med"/>
            <a:tailEnd type="none" w="med" len="med"/>
          </a:ln>
        </p:spPr>
      </p:cxnSp>
      <p:cxnSp>
        <p:nvCxnSpPr>
          <p:cNvPr id="5172" name="直接连接符 5171"/>
          <p:cNvCxnSpPr/>
          <p:nvPr/>
        </p:nvCxnSpPr>
        <p:spPr>
          <a:xfrm>
            <a:off x="914400" y="2286000"/>
            <a:ext cx="3352800" cy="0"/>
          </a:xfrm>
          <a:prstGeom prst="line">
            <a:avLst/>
          </a:prstGeom>
          <a:ln w="57150" cap="flat" cmpd="sng">
            <a:solidFill>
              <a:srgbClr val="969696"/>
            </a:solidFill>
            <a:prstDash val="solid"/>
            <a:headEnd type="none" w="med" len="med"/>
            <a:tailEnd type="none" w="med" len="med"/>
          </a:ln>
        </p:spPr>
      </p:cxnSp>
      <p:cxnSp>
        <p:nvCxnSpPr>
          <p:cNvPr id="5173" name="直接连接符 5172"/>
          <p:cNvCxnSpPr/>
          <p:nvPr/>
        </p:nvCxnSpPr>
        <p:spPr>
          <a:xfrm>
            <a:off x="914400" y="2743200"/>
            <a:ext cx="3352800" cy="0"/>
          </a:xfrm>
          <a:prstGeom prst="line">
            <a:avLst/>
          </a:prstGeom>
          <a:ln w="57150" cap="flat" cmpd="sng">
            <a:solidFill>
              <a:srgbClr val="969696"/>
            </a:solidFill>
            <a:prstDash val="solid"/>
            <a:headEnd type="none" w="med" len="med"/>
            <a:tailEnd type="none" w="med" len="med"/>
          </a:ln>
        </p:spPr>
      </p:cxnSp>
      <p:cxnSp>
        <p:nvCxnSpPr>
          <p:cNvPr id="5174" name="直接连接符 5173"/>
          <p:cNvCxnSpPr/>
          <p:nvPr/>
        </p:nvCxnSpPr>
        <p:spPr>
          <a:xfrm>
            <a:off x="990600" y="2438400"/>
            <a:ext cx="3200400" cy="0"/>
          </a:xfrm>
          <a:prstGeom prst="line">
            <a:avLst/>
          </a:prstGeom>
          <a:ln w="28575" cap="flat" cmpd="sng">
            <a:solidFill>
              <a:srgbClr val="969696"/>
            </a:solidFill>
            <a:prstDash val="solid"/>
            <a:headEnd type="none" w="med" len="med"/>
            <a:tailEnd type="none" w="med" len="med"/>
          </a:ln>
        </p:spPr>
      </p:cxnSp>
      <p:cxnSp>
        <p:nvCxnSpPr>
          <p:cNvPr id="5175" name="直接连接符 5174"/>
          <p:cNvCxnSpPr/>
          <p:nvPr/>
        </p:nvCxnSpPr>
        <p:spPr>
          <a:xfrm>
            <a:off x="990600" y="2590800"/>
            <a:ext cx="3200400" cy="0"/>
          </a:xfrm>
          <a:prstGeom prst="line">
            <a:avLst/>
          </a:prstGeom>
          <a:ln w="28575" cap="flat" cmpd="sng">
            <a:solidFill>
              <a:srgbClr val="969696"/>
            </a:solidFill>
            <a:prstDash val="solid"/>
            <a:headEnd type="none" w="med" len="med"/>
            <a:tailEnd type="none" w="med" len="med"/>
          </a:ln>
        </p:spPr>
      </p:cxnSp>
      <p:sp>
        <p:nvSpPr>
          <p:cNvPr id="5176" name="圆角矩形标注 5175"/>
          <p:cNvSpPr/>
          <p:nvPr/>
        </p:nvSpPr>
        <p:spPr>
          <a:xfrm>
            <a:off x="152400" y="2057400"/>
            <a:ext cx="1524000" cy="1219200"/>
          </a:xfrm>
          <a:prstGeom prst="wedgeRoundRectCallout">
            <a:avLst>
              <a:gd name="adj1" fmla="val 75833"/>
              <a:gd name="adj2" fmla="val -5208"/>
              <a:gd name="adj3" fmla="val 16667"/>
            </a:avLst>
          </a:prstGeom>
          <a:solidFill>
            <a:srgbClr val="FFFFFF"/>
          </a:solidFill>
          <a:ln w="12700" cap="flat" cmpd="sng">
            <a:solidFill>
              <a:srgbClr val="CC6600"/>
            </a:solidFill>
            <a:prstDash val="solid"/>
            <a:miter/>
            <a:headEnd type="none" w="med" len="med"/>
            <a:tailEnd type="none" w="med" len="med"/>
          </a:ln>
        </p:spPr>
        <p:txBody>
          <a:bodyPr lIns="137160" tIns="68580" rIns="137160" bIns="68580"/>
          <a:p>
            <a:pPr>
              <a:spcBef>
                <a:spcPct val="50000"/>
              </a:spcBef>
            </a:pPr>
            <a:r>
              <a:rPr lang="zh-CN" altLang="en-US" sz="1200" b="1">
                <a:latin typeface="Arial" panose="020B0604020202020204" pitchFamily="34" charset="0"/>
              </a:rPr>
              <a:t>行文要求</a:t>
            </a:r>
            <a:r>
              <a:rPr lang="en-US" altLang="zh-CN" sz="1200" b="1">
                <a:latin typeface="Arial" panose="020B0604020202020204" pitchFamily="34" charset="0"/>
              </a:rPr>
              <a:t>:</a:t>
            </a:r>
            <a:endParaRPr lang="en-US" altLang="zh-CN" sz="1200" b="1">
              <a:latin typeface="Arial" panose="020B0604020202020204" pitchFamily="34" charset="0"/>
            </a:endParaRPr>
          </a:p>
          <a:p>
            <a:pPr>
              <a:spcBef>
                <a:spcPct val="50000"/>
              </a:spcBef>
            </a:pPr>
            <a:r>
              <a:rPr lang="en-US" altLang="zh-CN" sz="1200" b="1">
                <a:latin typeface="Arial" panose="020B0604020202020204" pitchFamily="34" charset="0"/>
              </a:rPr>
              <a:t>1.</a:t>
            </a:r>
            <a:r>
              <a:rPr lang="zh-CN" altLang="en-US" sz="1200" b="1">
                <a:latin typeface="Arial" panose="020B0604020202020204" pitchFamily="34" charset="0"/>
              </a:rPr>
              <a:t>简明扼要详实</a:t>
            </a:r>
            <a:endParaRPr lang="zh-CN" altLang="en-US" sz="1200" b="1">
              <a:latin typeface="Arial" panose="020B0604020202020204" pitchFamily="34" charset="0"/>
            </a:endParaRPr>
          </a:p>
          <a:p>
            <a:pPr>
              <a:spcBef>
                <a:spcPct val="50000"/>
              </a:spcBef>
            </a:pPr>
            <a:r>
              <a:rPr lang="en-US" altLang="zh-CN" sz="1200" b="1">
                <a:latin typeface="Arial" panose="020B0604020202020204" pitchFamily="34" charset="0"/>
              </a:rPr>
              <a:t>2.</a:t>
            </a:r>
            <a:r>
              <a:rPr lang="zh-CN" altLang="en-US" sz="1200" b="1">
                <a:latin typeface="Arial" panose="020B0604020202020204" pitchFamily="34" charset="0"/>
              </a:rPr>
              <a:t>具体</a:t>
            </a:r>
            <a:endParaRPr lang="zh-CN" altLang="en-US" sz="1200" b="1">
              <a:latin typeface="Arial" panose="020B0604020202020204" pitchFamily="34" charset="0"/>
            </a:endParaRPr>
          </a:p>
          <a:p>
            <a:pPr>
              <a:spcBef>
                <a:spcPct val="50000"/>
              </a:spcBef>
            </a:pPr>
            <a:r>
              <a:rPr lang="en-US" altLang="zh-CN" sz="1200" b="1">
                <a:latin typeface="Arial" panose="020B0604020202020204" pitchFamily="34" charset="0"/>
              </a:rPr>
              <a:t>3.</a:t>
            </a:r>
            <a:r>
              <a:rPr lang="zh-CN" altLang="en-US" sz="1200" b="1">
                <a:latin typeface="Arial" panose="020B0604020202020204" pitchFamily="34" charset="0"/>
              </a:rPr>
              <a:t>主动语态</a:t>
            </a:r>
            <a:endParaRPr lang="zh-CN" altLang="en-US" sz="1200" b="1">
              <a:latin typeface="Arial" panose="020B0604020202020204" pitchFamily="34" charset="0"/>
            </a:endParaRPr>
          </a:p>
        </p:txBody>
      </p:sp>
      <p:sp>
        <p:nvSpPr>
          <p:cNvPr id="5177" name="矩形 5176"/>
          <p:cNvSpPr/>
          <p:nvPr/>
        </p:nvSpPr>
        <p:spPr>
          <a:xfrm>
            <a:off x="4724400" y="2895600"/>
            <a:ext cx="254000" cy="40005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准备</a:t>
            </a:r>
            <a:endParaRPr lang="zh-CN" altLang="en-US" sz="800">
              <a:latin typeface="Arial" panose="020B0604020202020204" pitchFamily="34" charset="0"/>
              <a:ea typeface="黑体" panose="02010609060101010101" charset="-122"/>
            </a:endParaRPr>
          </a:p>
        </p:txBody>
      </p:sp>
      <p:cxnSp>
        <p:nvCxnSpPr>
          <p:cNvPr id="5178" name="直接连接符 5177"/>
          <p:cNvCxnSpPr/>
          <p:nvPr/>
        </p:nvCxnSpPr>
        <p:spPr>
          <a:xfrm>
            <a:off x="5105400" y="2808288"/>
            <a:ext cx="152400" cy="0"/>
          </a:xfrm>
          <a:prstGeom prst="line">
            <a:avLst/>
          </a:prstGeom>
          <a:ln w="19050" cap="flat" cmpd="sng">
            <a:solidFill>
              <a:srgbClr val="969696"/>
            </a:solidFill>
            <a:prstDash val="solid"/>
            <a:headEnd type="none" w="med" len="med"/>
            <a:tailEnd type="none" w="med" len="med"/>
          </a:ln>
        </p:spPr>
      </p:cxnSp>
      <p:cxnSp>
        <p:nvCxnSpPr>
          <p:cNvPr id="5179" name="直接连接符 5178"/>
          <p:cNvCxnSpPr/>
          <p:nvPr/>
        </p:nvCxnSpPr>
        <p:spPr>
          <a:xfrm flipV="1">
            <a:off x="5105400" y="2351088"/>
            <a:ext cx="0" cy="1503362"/>
          </a:xfrm>
          <a:prstGeom prst="line">
            <a:avLst/>
          </a:prstGeom>
          <a:ln w="19050" cap="flat" cmpd="sng">
            <a:solidFill>
              <a:srgbClr val="969696"/>
            </a:solidFill>
            <a:prstDash val="solid"/>
            <a:headEnd type="none" w="med" len="med"/>
            <a:tailEnd type="none" w="med" len="med"/>
          </a:ln>
        </p:spPr>
      </p:cxnSp>
      <p:cxnSp>
        <p:nvCxnSpPr>
          <p:cNvPr id="5180" name="直接连接符 5179"/>
          <p:cNvCxnSpPr/>
          <p:nvPr/>
        </p:nvCxnSpPr>
        <p:spPr>
          <a:xfrm>
            <a:off x="4953000" y="3048000"/>
            <a:ext cx="152400" cy="0"/>
          </a:xfrm>
          <a:prstGeom prst="line">
            <a:avLst/>
          </a:prstGeom>
          <a:ln w="19050" cap="flat" cmpd="sng">
            <a:solidFill>
              <a:srgbClr val="969696"/>
            </a:solidFill>
            <a:prstDash val="solid"/>
            <a:headEnd type="none" w="med" len="med"/>
            <a:tailEnd type="none" w="med" len="med"/>
          </a:ln>
        </p:spPr>
      </p:cxnSp>
      <p:sp>
        <p:nvSpPr>
          <p:cNvPr id="5181" name="矩形 5180"/>
          <p:cNvSpPr/>
          <p:nvPr/>
        </p:nvSpPr>
        <p:spPr>
          <a:xfrm>
            <a:off x="5257800" y="2209800"/>
            <a:ext cx="533400" cy="2778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写</a:t>
            </a:r>
            <a:endParaRPr lang="zh-CN" altLang="en-US" sz="800">
              <a:latin typeface="Arial" panose="020B0604020202020204" pitchFamily="34" charset="0"/>
              <a:ea typeface="黑体" panose="02010609060101010101" charset="-122"/>
            </a:endParaRPr>
          </a:p>
        </p:txBody>
      </p:sp>
      <p:sp>
        <p:nvSpPr>
          <p:cNvPr id="5182" name="矩形 5181"/>
          <p:cNvSpPr/>
          <p:nvPr/>
        </p:nvSpPr>
        <p:spPr>
          <a:xfrm>
            <a:off x="5257800" y="2655888"/>
            <a:ext cx="533400" cy="277812"/>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电脑</a:t>
            </a:r>
            <a:endParaRPr lang="zh-CN" altLang="en-US" sz="800">
              <a:latin typeface="Arial" panose="020B0604020202020204" pitchFamily="34" charset="0"/>
              <a:ea typeface="黑体" panose="02010609060101010101" charset="-122"/>
            </a:endParaRPr>
          </a:p>
        </p:txBody>
      </p:sp>
      <p:cxnSp>
        <p:nvCxnSpPr>
          <p:cNvPr id="5183" name="直接连接符 5182"/>
          <p:cNvCxnSpPr/>
          <p:nvPr/>
        </p:nvCxnSpPr>
        <p:spPr>
          <a:xfrm>
            <a:off x="5105400" y="2351088"/>
            <a:ext cx="134938" cy="0"/>
          </a:xfrm>
          <a:prstGeom prst="line">
            <a:avLst/>
          </a:prstGeom>
          <a:ln w="19050" cap="flat" cmpd="sng">
            <a:solidFill>
              <a:srgbClr val="969696"/>
            </a:solidFill>
            <a:prstDash val="solid"/>
            <a:headEnd type="none" w="med" len="med"/>
            <a:tailEnd type="none" w="med" len="med"/>
          </a:ln>
        </p:spPr>
      </p:cxnSp>
      <p:sp>
        <p:nvSpPr>
          <p:cNvPr id="5184" name="矩形 5183"/>
          <p:cNvSpPr/>
          <p:nvPr/>
        </p:nvSpPr>
        <p:spPr>
          <a:xfrm>
            <a:off x="5257800" y="3086100"/>
            <a:ext cx="533400" cy="2778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没有</a:t>
            </a:r>
            <a:endParaRPr lang="zh-CN" altLang="en-US" sz="800">
              <a:latin typeface="Arial" panose="020B0604020202020204" pitchFamily="34" charset="0"/>
              <a:ea typeface="黑体" panose="02010609060101010101" charset="-122"/>
            </a:endParaRPr>
          </a:p>
        </p:txBody>
      </p:sp>
      <p:cxnSp>
        <p:nvCxnSpPr>
          <p:cNvPr id="5185" name="直接连接符 5184"/>
          <p:cNvCxnSpPr/>
          <p:nvPr/>
        </p:nvCxnSpPr>
        <p:spPr>
          <a:xfrm>
            <a:off x="5105400" y="3189288"/>
            <a:ext cx="134938" cy="0"/>
          </a:xfrm>
          <a:prstGeom prst="line">
            <a:avLst/>
          </a:prstGeom>
          <a:ln w="19050" cap="flat" cmpd="sng">
            <a:solidFill>
              <a:srgbClr val="969696"/>
            </a:solidFill>
            <a:prstDash val="solid"/>
            <a:headEnd type="none" w="med" len="med"/>
            <a:tailEnd type="none" w="med" len="med"/>
          </a:ln>
        </p:spPr>
      </p:cxnSp>
      <p:sp>
        <p:nvSpPr>
          <p:cNvPr id="5186" name="矩形 5185"/>
          <p:cNvSpPr/>
          <p:nvPr/>
        </p:nvSpPr>
        <p:spPr>
          <a:xfrm>
            <a:off x="5257800" y="3798888"/>
            <a:ext cx="533400" cy="277812"/>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寻找</a:t>
            </a:r>
            <a:endParaRPr lang="zh-CN" altLang="en-US" sz="800">
              <a:latin typeface="Arial" panose="020B0604020202020204" pitchFamily="34" charset="0"/>
              <a:ea typeface="黑体" panose="02010609060101010101" charset="-122"/>
            </a:endParaRPr>
          </a:p>
        </p:txBody>
      </p:sp>
      <p:cxnSp>
        <p:nvCxnSpPr>
          <p:cNvPr id="5187" name="直接连接符 5186"/>
          <p:cNvCxnSpPr/>
          <p:nvPr/>
        </p:nvCxnSpPr>
        <p:spPr>
          <a:xfrm>
            <a:off x="5105400" y="3875088"/>
            <a:ext cx="134938" cy="0"/>
          </a:xfrm>
          <a:prstGeom prst="line">
            <a:avLst/>
          </a:prstGeom>
          <a:ln w="19050" cap="flat" cmpd="sng">
            <a:solidFill>
              <a:srgbClr val="969696"/>
            </a:solidFill>
            <a:prstDash val="solid"/>
            <a:headEnd type="none" w="med" len="med"/>
            <a:tailEnd type="none" w="med" len="med"/>
          </a:ln>
        </p:spPr>
      </p:cxnSp>
      <p:sp>
        <p:nvSpPr>
          <p:cNvPr id="5188" name="矩形 5187"/>
          <p:cNvSpPr/>
          <p:nvPr/>
        </p:nvSpPr>
        <p:spPr>
          <a:xfrm>
            <a:off x="6096000" y="2114550"/>
            <a:ext cx="838200" cy="2778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没有时间</a:t>
            </a:r>
            <a:endParaRPr lang="zh-CN" altLang="en-US" sz="800">
              <a:latin typeface="Arial" panose="020B0604020202020204" pitchFamily="34" charset="0"/>
              <a:ea typeface="黑体" panose="02010609060101010101" charset="-122"/>
            </a:endParaRPr>
          </a:p>
        </p:txBody>
      </p:sp>
      <p:sp>
        <p:nvSpPr>
          <p:cNvPr id="5189" name="矩形 5188"/>
          <p:cNvSpPr/>
          <p:nvPr/>
        </p:nvSpPr>
        <p:spPr>
          <a:xfrm>
            <a:off x="6096000" y="2514600"/>
            <a:ext cx="762000" cy="2778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收集到的</a:t>
            </a:r>
            <a:endParaRPr lang="zh-CN" altLang="en-US" sz="800">
              <a:latin typeface="Arial" panose="020B0604020202020204" pitchFamily="34" charset="0"/>
              <a:ea typeface="黑体" panose="02010609060101010101" charset="-122"/>
            </a:endParaRPr>
          </a:p>
        </p:txBody>
      </p:sp>
      <p:cxnSp>
        <p:nvCxnSpPr>
          <p:cNvPr id="5190" name="直接连接符 5189"/>
          <p:cNvCxnSpPr/>
          <p:nvPr/>
        </p:nvCxnSpPr>
        <p:spPr>
          <a:xfrm>
            <a:off x="5791200" y="2427288"/>
            <a:ext cx="152400" cy="11112"/>
          </a:xfrm>
          <a:prstGeom prst="line">
            <a:avLst/>
          </a:prstGeom>
          <a:ln w="19050" cap="flat" cmpd="sng">
            <a:solidFill>
              <a:srgbClr val="969696"/>
            </a:solidFill>
            <a:prstDash val="solid"/>
            <a:headEnd type="none" w="med" len="med"/>
            <a:tailEnd type="none" w="med" len="med"/>
          </a:ln>
        </p:spPr>
      </p:cxnSp>
      <p:cxnSp>
        <p:nvCxnSpPr>
          <p:cNvPr id="5191" name="直接连接符 5190"/>
          <p:cNvCxnSpPr/>
          <p:nvPr/>
        </p:nvCxnSpPr>
        <p:spPr>
          <a:xfrm flipV="1">
            <a:off x="5943600" y="2209800"/>
            <a:ext cx="1588" cy="457200"/>
          </a:xfrm>
          <a:prstGeom prst="line">
            <a:avLst/>
          </a:prstGeom>
          <a:ln w="19050" cap="flat" cmpd="sng">
            <a:solidFill>
              <a:srgbClr val="969696"/>
            </a:solidFill>
            <a:prstDash val="solid"/>
            <a:headEnd type="none" w="med" len="med"/>
            <a:tailEnd type="none" w="med" len="med"/>
          </a:ln>
        </p:spPr>
      </p:cxnSp>
      <p:cxnSp>
        <p:nvCxnSpPr>
          <p:cNvPr id="5192" name="直接连接符 5191"/>
          <p:cNvCxnSpPr/>
          <p:nvPr/>
        </p:nvCxnSpPr>
        <p:spPr>
          <a:xfrm>
            <a:off x="6781800" y="3733800"/>
            <a:ext cx="439738" cy="0"/>
          </a:xfrm>
          <a:prstGeom prst="line">
            <a:avLst/>
          </a:prstGeom>
          <a:ln w="19050" cap="flat" cmpd="sng">
            <a:solidFill>
              <a:srgbClr val="969696"/>
            </a:solidFill>
            <a:prstDash val="solid"/>
            <a:headEnd type="none" w="med" len="med"/>
            <a:tailEnd type="none" w="med" len="med"/>
          </a:ln>
        </p:spPr>
      </p:cxnSp>
      <p:cxnSp>
        <p:nvCxnSpPr>
          <p:cNvPr id="5193" name="直接连接符 5192"/>
          <p:cNvCxnSpPr/>
          <p:nvPr/>
        </p:nvCxnSpPr>
        <p:spPr>
          <a:xfrm>
            <a:off x="5943600" y="2209800"/>
            <a:ext cx="134938" cy="1588"/>
          </a:xfrm>
          <a:prstGeom prst="line">
            <a:avLst/>
          </a:prstGeom>
          <a:ln w="19050" cap="flat" cmpd="sng">
            <a:solidFill>
              <a:srgbClr val="969696"/>
            </a:solidFill>
            <a:prstDash val="solid"/>
            <a:headEnd type="none" w="med" len="med"/>
            <a:tailEnd type="none" w="med" len="med"/>
          </a:ln>
        </p:spPr>
      </p:cxnSp>
      <p:sp>
        <p:nvSpPr>
          <p:cNvPr id="5194" name="矩形 5193"/>
          <p:cNvSpPr/>
          <p:nvPr/>
        </p:nvSpPr>
        <p:spPr>
          <a:xfrm>
            <a:off x="7086600" y="2590800"/>
            <a:ext cx="1016000" cy="40005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对项目缺少正确的理解</a:t>
            </a:r>
            <a:endParaRPr lang="zh-CN" altLang="en-US" sz="800">
              <a:latin typeface="Arial" panose="020B0604020202020204" pitchFamily="34" charset="0"/>
              <a:ea typeface="黑体" panose="02010609060101010101" charset="-122"/>
            </a:endParaRPr>
          </a:p>
        </p:txBody>
      </p:sp>
      <p:sp>
        <p:nvSpPr>
          <p:cNvPr id="5195" name="矩形 5194"/>
          <p:cNvSpPr/>
          <p:nvPr/>
        </p:nvSpPr>
        <p:spPr>
          <a:xfrm>
            <a:off x="7086600" y="3124200"/>
            <a:ext cx="1016000" cy="40005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不知道如何收集信息</a:t>
            </a:r>
            <a:endParaRPr lang="zh-CN" altLang="en-US" sz="800">
              <a:latin typeface="Arial" panose="020B0604020202020204" pitchFamily="34" charset="0"/>
              <a:ea typeface="黑体" panose="02010609060101010101" charset="-122"/>
            </a:endParaRPr>
          </a:p>
        </p:txBody>
      </p:sp>
      <p:sp>
        <p:nvSpPr>
          <p:cNvPr id="5196" name="矩形 5195"/>
          <p:cNvSpPr/>
          <p:nvPr/>
        </p:nvSpPr>
        <p:spPr>
          <a:xfrm>
            <a:off x="7162800" y="3581400"/>
            <a:ext cx="1016000" cy="40005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现场调查不充分</a:t>
            </a:r>
            <a:r>
              <a:rPr lang="en-US" altLang="zh-CN" sz="800">
                <a:latin typeface="Arial" panose="020B0604020202020204" pitchFamily="34" charset="0"/>
                <a:ea typeface="黑体" panose="02010609060101010101" charset="-122"/>
              </a:rPr>
              <a:t>,</a:t>
            </a:r>
            <a:r>
              <a:rPr lang="zh-CN" altLang="en-US" sz="800">
                <a:latin typeface="Arial" panose="020B0604020202020204" pitchFamily="34" charset="0"/>
                <a:ea typeface="黑体" panose="02010609060101010101" charset="-122"/>
              </a:rPr>
              <a:t>有些信息是错的</a:t>
            </a:r>
            <a:endParaRPr lang="zh-CN" altLang="en-US" sz="800">
              <a:latin typeface="Arial" panose="020B0604020202020204" pitchFamily="34" charset="0"/>
              <a:ea typeface="黑体" panose="02010609060101010101" charset="-122"/>
            </a:endParaRPr>
          </a:p>
        </p:txBody>
      </p:sp>
      <p:cxnSp>
        <p:nvCxnSpPr>
          <p:cNvPr id="5197" name="直接连接符 5196"/>
          <p:cNvCxnSpPr/>
          <p:nvPr/>
        </p:nvCxnSpPr>
        <p:spPr>
          <a:xfrm flipV="1">
            <a:off x="7010400" y="2743200"/>
            <a:ext cx="1588" cy="533400"/>
          </a:xfrm>
          <a:prstGeom prst="line">
            <a:avLst/>
          </a:prstGeom>
          <a:ln w="19050" cap="flat" cmpd="sng">
            <a:solidFill>
              <a:srgbClr val="969696"/>
            </a:solidFill>
            <a:prstDash val="solid"/>
            <a:headEnd type="none" w="med" len="med"/>
            <a:tailEnd type="none" w="med" len="med"/>
          </a:ln>
        </p:spPr>
      </p:cxnSp>
      <p:cxnSp>
        <p:nvCxnSpPr>
          <p:cNvPr id="5198" name="直接连接符 5197"/>
          <p:cNvCxnSpPr/>
          <p:nvPr/>
        </p:nvCxnSpPr>
        <p:spPr>
          <a:xfrm>
            <a:off x="7010400" y="3276600"/>
            <a:ext cx="58738" cy="0"/>
          </a:xfrm>
          <a:prstGeom prst="line">
            <a:avLst/>
          </a:prstGeom>
          <a:ln w="19050" cap="flat" cmpd="sng">
            <a:solidFill>
              <a:srgbClr val="969696"/>
            </a:solidFill>
            <a:prstDash val="solid"/>
            <a:headEnd type="none" w="med" len="med"/>
            <a:tailEnd type="none" w="med" len="med"/>
          </a:ln>
        </p:spPr>
      </p:cxnSp>
      <p:cxnSp>
        <p:nvCxnSpPr>
          <p:cNvPr id="5199" name="直接连接符 5198"/>
          <p:cNvCxnSpPr/>
          <p:nvPr/>
        </p:nvCxnSpPr>
        <p:spPr>
          <a:xfrm>
            <a:off x="7010400" y="2743200"/>
            <a:ext cx="58738" cy="0"/>
          </a:xfrm>
          <a:prstGeom prst="line">
            <a:avLst/>
          </a:prstGeom>
          <a:ln w="19050" cap="flat" cmpd="sng">
            <a:solidFill>
              <a:srgbClr val="969696"/>
            </a:solidFill>
            <a:prstDash val="solid"/>
            <a:headEnd type="none" w="med" len="med"/>
            <a:tailEnd type="none" w="med" len="med"/>
          </a:ln>
        </p:spPr>
      </p:cxnSp>
      <p:cxnSp>
        <p:nvCxnSpPr>
          <p:cNvPr id="5200" name="直接连接符 5199"/>
          <p:cNvCxnSpPr/>
          <p:nvPr/>
        </p:nvCxnSpPr>
        <p:spPr>
          <a:xfrm>
            <a:off x="6858000" y="3048000"/>
            <a:ext cx="152400" cy="0"/>
          </a:xfrm>
          <a:prstGeom prst="line">
            <a:avLst/>
          </a:prstGeom>
          <a:ln w="19050" cap="flat" cmpd="sng">
            <a:solidFill>
              <a:srgbClr val="969696"/>
            </a:solidFill>
            <a:prstDash val="solid"/>
            <a:headEnd type="none" w="med" len="med"/>
            <a:tailEnd type="none" w="med" len="med"/>
          </a:ln>
        </p:spPr>
      </p:cxnSp>
      <p:cxnSp>
        <p:nvCxnSpPr>
          <p:cNvPr id="5201" name="直接连接符 5200"/>
          <p:cNvCxnSpPr/>
          <p:nvPr/>
        </p:nvCxnSpPr>
        <p:spPr>
          <a:xfrm>
            <a:off x="8763000" y="4114800"/>
            <a:ext cx="76200" cy="0"/>
          </a:xfrm>
          <a:prstGeom prst="line">
            <a:avLst/>
          </a:prstGeom>
          <a:ln w="19050" cap="flat" cmpd="sng">
            <a:solidFill>
              <a:srgbClr val="969696"/>
            </a:solidFill>
            <a:prstDash val="solid"/>
            <a:headEnd type="none" w="med" len="med"/>
            <a:tailEnd type="none" w="med" len="med"/>
          </a:ln>
        </p:spPr>
      </p:cxnSp>
      <p:sp>
        <p:nvSpPr>
          <p:cNvPr id="5202" name="矩形 5201"/>
          <p:cNvSpPr/>
          <p:nvPr/>
        </p:nvSpPr>
        <p:spPr>
          <a:xfrm>
            <a:off x="6019800" y="2960688"/>
            <a:ext cx="838200" cy="277812"/>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对项目</a:t>
            </a:r>
            <a:endParaRPr lang="zh-CN" altLang="en-US" sz="800">
              <a:latin typeface="Arial" panose="020B0604020202020204" pitchFamily="34" charset="0"/>
              <a:ea typeface="黑体" panose="02010609060101010101" charset="-122"/>
            </a:endParaRPr>
          </a:p>
        </p:txBody>
      </p:sp>
      <p:sp>
        <p:nvSpPr>
          <p:cNvPr id="5203" name="矩形 5202"/>
          <p:cNvSpPr/>
          <p:nvPr/>
        </p:nvSpPr>
        <p:spPr>
          <a:xfrm>
            <a:off x="6019800" y="3505200"/>
            <a:ext cx="762000" cy="2778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800">
                <a:latin typeface="Arial" panose="020B0604020202020204" pitchFamily="34" charset="0"/>
                <a:ea typeface="黑体" panose="02010609060101010101" charset="-122"/>
              </a:rPr>
              <a:t>对项目的</a:t>
            </a:r>
            <a:endParaRPr lang="zh-CN" altLang="en-US" sz="800">
              <a:latin typeface="Arial" panose="020B0604020202020204" pitchFamily="34" charset="0"/>
              <a:ea typeface="黑体" panose="02010609060101010101" charset="-122"/>
            </a:endParaRPr>
          </a:p>
        </p:txBody>
      </p:sp>
      <p:cxnSp>
        <p:nvCxnSpPr>
          <p:cNvPr id="5204" name="直接连接符 5203"/>
          <p:cNvCxnSpPr/>
          <p:nvPr/>
        </p:nvCxnSpPr>
        <p:spPr>
          <a:xfrm>
            <a:off x="5791200" y="3200400"/>
            <a:ext cx="134938" cy="0"/>
          </a:xfrm>
          <a:prstGeom prst="line">
            <a:avLst/>
          </a:prstGeom>
          <a:ln w="19050" cap="flat" cmpd="sng">
            <a:solidFill>
              <a:srgbClr val="969696"/>
            </a:solidFill>
            <a:prstDash val="solid"/>
            <a:headEnd type="none" w="med" len="med"/>
            <a:tailEnd type="none" w="med" len="med"/>
          </a:ln>
        </p:spPr>
      </p:cxnSp>
      <p:cxnSp>
        <p:nvCxnSpPr>
          <p:cNvPr id="5205" name="直接连接符 5204"/>
          <p:cNvCxnSpPr/>
          <p:nvPr/>
        </p:nvCxnSpPr>
        <p:spPr>
          <a:xfrm flipV="1">
            <a:off x="5943600" y="3048000"/>
            <a:ext cx="1588" cy="533400"/>
          </a:xfrm>
          <a:prstGeom prst="line">
            <a:avLst/>
          </a:prstGeom>
          <a:ln w="19050" cap="flat" cmpd="sng">
            <a:solidFill>
              <a:srgbClr val="969696"/>
            </a:solidFill>
            <a:prstDash val="solid"/>
            <a:headEnd type="none" w="med" len="med"/>
            <a:tailEnd type="none" w="med" len="med"/>
          </a:ln>
        </p:spPr>
      </p:cxnSp>
      <p:cxnSp>
        <p:nvCxnSpPr>
          <p:cNvPr id="5206" name="直接连接符 5205"/>
          <p:cNvCxnSpPr/>
          <p:nvPr/>
        </p:nvCxnSpPr>
        <p:spPr>
          <a:xfrm>
            <a:off x="14859000" y="7086600"/>
            <a:ext cx="457200" cy="304800"/>
          </a:xfrm>
          <a:prstGeom prst="line">
            <a:avLst/>
          </a:prstGeom>
          <a:ln w="57150" cap="flat" cmpd="sng">
            <a:solidFill>
              <a:srgbClr val="777777"/>
            </a:solidFill>
            <a:prstDash val="solid"/>
            <a:headEnd type="none" w="med" len="med"/>
            <a:tailEnd type="none" w="med" len="med"/>
          </a:ln>
        </p:spPr>
      </p:cxnSp>
      <p:cxnSp>
        <p:nvCxnSpPr>
          <p:cNvPr id="5207" name="直接连接符 5206"/>
          <p:cNvCxnSpPr/>
          <p:nvPr/>
        </p:nvCxnSpPr>
        <p:spPr>
          <a:xfrm flipV="1">
            <a:off x="14859000" y="7086600"/>
            <a:ext cx="457200" cy="304800"/>
          </a:xfrm>
          <a:prstGeom prst="line">
            <a:avLst/>
          </a:prstGeom>
          <a:ln w="57150" cap="flat" cmpd="sng">
            <a:solidFill>
              <a:srgbClr val="777777"/>
            </a:solidFill>
            <a:prstDash val="solid"/>
            <a:headEnd type="none" w="med" len="med"/>
            <a:tailEnd type="none" w="med" len="med"/>
          </a:ln>
        </p:spPr>
      </p:cxnSp>
      <p:sp>
        <p:nvSpPr>
          <p:cNvPr id="5208" name="爆炸形 1 5207"/>
          <p:cNvSpPr/>
          <p:nvPr/>
        </p:nvSpPr>
        <p:spPr>
          <a:xfrm>
            <a:off x="7543800" y="3733800"/>
            <a:ext cx="838200" cy="484188"/>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800">
                <a:latin typeface="Arial" panose="020B0604020202020204" pitchFamily="34" charset="0"/>
                <a:ea typeface="黑体" panose="02010609060101010101" charset="-122"/>
              </a:rPr>
              <a:t>真因</a:t>
            </a:r>
            <a:endParaRPr lang="zh-CN" altLang="en-US" sz="800">
              <a:latin typeface="Arial" panose="020B0604020202020204" pitchFamily="34" charset="0"/>
              <a:ea typeface="黑体" panose="02010609060101010101" charset="-122"/>
            </a:endParaRPr>
          </a:p>
        </p:txBody>
      </p:sp>
      <p:cxnSp>
        <p:nvCxnSpPr>
          <p:cNvPr id="5209" name="直接连接符 5208"/>
          <p:cNvCxnSpPr/>
          <p:nvPr/>
        </p:nvCxnSpPr>
        <p:spPr>
          <a:xfrm>
            <a:off x="5943600" y="2667000"/>
            <a:ext cx="134938" cy="0"/>
          </a:xfrm>
          <a:prstGeom prst="line">
            <a:avLst/>
          </a:prstGeom>
          <a:ln w="19050" cap="flat" cmpd="sng">
            <a:solidFill>
              <a:srgbClr val="969696"/>
            </a:solidFill>
            <a:prstDash val="solid"/>
            <a:headEnd type="none" w="med" len="med"/>
            <a:tailEnd type="none" w="med" len="med"/>
          </a:ln>
        </p:spPr>
      </p:cxnSp>
      <p:cxnSp>
        <p:nvCxnSpPr>
          <p:cNvPr id="5210" name="直接连接符 5209"/>
          <p:cNvCxnSpPr/>
          <p:nvPr/>
        </p:nvCxnSpPr>
        <p:spPr>
          <a:xfrm>
            <a:off x="5943600" y="3581400"/>
            <a:ext cx="0" cy="0"/>
          </a:xfrm>
          <a:prstGeom prst="line">
            <a:avLst/>
          </a:prstGeom>
          <a:ln w="19050" cap="flat" cmpd="sng">
            <a:solidFill>
              <a:srgbClr val="969696"/>
            </a:solidFill>
            <a:prstDash val="solid"/>
            <a:headEnd type="none" w="med" len="med"/>
            <a:tailEnd type="none" w="med" len="med"/>
          </a:ln>
        </p:spPr>
      </p:cxnSp>
      <p:cxnSp>
        <p:nvCxnSpPr>
          <p:cNvPr id="5211" name="直接连接符 5210"/>
          <p:cNvCxnSpPr/>
          <p:nvPr/>
        </p:nvCxnSpPr>
        <p:spPr>
          <a:xfrm>
            <a:off x="5943600" y="3048000"/>
            <a:ext cx="76200" cy="0"/>
          </a:xfrm>
          <a:prstGeom prst="line">
            <a:avLst/>
          </a:prstGeom>
          <a:ln w="19050" cap="flat" cmpd="sng">
            <a:solidFill>
              <a:srgbClr val="969696"/>
            </a:solidFill>
            <a:prstDash val="solid"/>
            <a:headEnd type="none" w="med" len="med"/>
            <a:tailEnd type="none" w="med" len="med"/>
          </a:ln>
        </p:spPr>
      </p:cxnSp>
      <p:cxnSp>
        <p:nvCxnSpPr>
          <p:cNvPr id="5212" name="直接连接符 5211"/>
          <p:cNvCxnSpPr/>
          <p:nvPr/>
        </p:nvCxnSpPr>
        <p:spPr>
          <a:xfrm>
            <a:off x="5943600" y="3581400"/>
            <a:ext cx="76200" cy="0"/>
          </a:xfrm>
          <a:prstGeom prst="line">
            <a:avLst/>
          </a:prstGeom>
          <a:ln w="19050" cap="flat" cmpd="sng">
            <a:solidFill>
              <a:srgbClr val="969696"/>
            </a:solidFill>
            <a:prstDash val="solid"/>
            <a:headEnd type="none" w="med" len="med"/>
            <a:tailEnd type="none" w="med" len="med"/>
          </a:ln>
        </p:spPr>
      </p:cxnSp>
      <p:graphicFrame>
        <p:nvGraphicFramePr>
          <p:cNvPr id="5213" name="表格 5212"/>
          <p:cNvGraphicFramePr/>
          <p:nvPr/>
        </p:nvGraphicFramePr>
        <p:xfrm>
          <a:off x="4800600" y="4572000"/>
          <a:ext cx="3505200" cy="1504950"/>
        </p:xfrm>
        <a:graphic>
          <a:graphicData uri="http://schemas.openxmlformats.org/drawingml/2006/table">
            <a:tbl>
              <a:tblPr/>
              <a:tblGrid>
                <a:gridCol w="990600"/>
                <a:gridCol w="381000"/>
                <a:gridCol w="1257300"/>
                <a:gridCol w="876300"/>
              </a:tblGrid>
              <a:tr h="2889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048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032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048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032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800"/>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cxnSp>
        <p:nvCxnSpPr>
          <p:cNvPr id="5247" name="直接连接符 5246"/>
          <p:cNvCxnSpPr/>
          <p:nvPr/>
        </p:nvCxnSpPr>
        <p:spPr>
          <a:xfrm>
            <a:off x="4953000" y="4724400"/>
            <a:ext cx="685800" cy="0"/>
          </a:xfrm>
          <a:prstGeom prst="line">
            <a:avLst/>
          </a:prstGeom>
          <a:ln w="57150" cap="flat" cmpd="sng">
            <a:solidFill>
              <a:srgbClr val="969696"/>
            </a:solidFill>
            <a:prstDash val="solid"/>
            <a:headEnd type="none" w="med" len="med"/>
            <a:tailEnd type="none" w="med" len="med"/>
          </a:ln>
        </p:spPr>
      </p:cxnSp>
      <p:cxnSp>
        <p:nvCxnSpPr>
          <p:cNvPr id="5248" name="直接连接符 5247"/>
          <p:cNvCxnSpPr/>
          <p:nvPr/>
        </p:nvCxnSpPr>
        <p:spPr>
          <a:xfrm>
            <a:off x="4953000" y="5029200"/>
            <a:ext cx="685800" cy="0"/>
          </a:xfrm>
          <a:prstGeom prst="line">
            <a:avLst/>
          </a:prstGeom>
          <a:ln w="57150" cap="flat" cmpd="sng">
            <a:solidFill>
              <a:srgbClr val="969696"/>
            </a:solidFill>
            <a:prstDash val="solid"/>
            <a:headEnd type="none" w="med" len="med"/>
            <a:tailEnd type="none" w="med" len="med"/>
          </a:ln>
        </p:spPr>
      </p:cxnSp>
      <p:cxnSp>
        <p:nvCxnSpPr>
          <p:cNvPr id="5249" name="直接连接符 5248"/>
          <p:cNvCxnSpPr/>
          <p:nvPr/>
        </p:nvCxnSpPr>
        <p:spPr>
          <a:xfrm>
            <a:off x="4953000" y="5638800"/>
            <a:ext cx="685800" cy="0"/>
          </a:xfrm>
          <a:prstGeom prst="line">
            <a:avLst/>
          </a:prstGeom>
          <a:ln w="76200" cap="flat" cmpd="sng">
            <a:solidFill>
              <a:srgbClr val="969696"/>
            </a:solidFill>
            <a:prstDash val="solid"/>
            <a:headEnd type="none" w="med" len="med"/>
            <a:tailEnd type="none" w="med" len="med"/>
          </a:ln>
        </p:spPr>
      </p:cxnSp>
      <p:cxnSp>
        <p:nvCxnSpPr>
          <p:cNvPr id="5250" name="直接连接符 5249"/>
          <p:cNvCxnSpPr/>
          <p:nvPr/>
        </p:nvCxnSpPr>
        <p:spPr>
          <a:xfrm>
            <a:off x="5029200" y="5334000"/>
            <a:ext cx="609600" cy="0"/>
          </a:xfrm>
          <a:prstGeom prst="line">
            <a:avLst/>
          </a:prstGeom>
          <a:ln w="76200" cap="flat" cmpd="sng">
            <a:solidFill>
              <a:srgbClr val="969696"/>
            </a:solidFill>
            <a:prstDash val="solid"/>
            <a:headEnd type="none" w="med" len="med"/>
            <a:tailEnd type="none" w="med" len="med"/>
          </a:ln>
        </p:spPr>
      </p:cxnSp>
      <p:cxnSp>
        <p:nvCxnSpPr>
          <p:cNvPr id="5251" name="直接连接符 5250"/>
          <p:cNvCxnSpPr/>
          <p:nvPr/>
        </p:nvCxnSpPr>
        <p:spPr>
          <a:xfrm>
            <a:off x="5943600" y="4724400"/>
            <a:ext cx="2209800" cy="0"/>
          </a:xfrm>
          <a:prstGeom prst="line">
            <a:avLst/>
          </a:prstGeom>
          <a:ln w="28575" cap="flat" cmpd="sng">
            <a:solidFill>
              <a:srgbClr val="969696"/>
            </a:solidFill>
            <a:prstDash val="solid"/>
            <a:headEnd type="none" w="med" len="med"/>
            <a:tailEnd type="none" w="med" len="med"/>
          </a:ln>
        </p:spPr>
      </p:cxnSp>
      <p:cxnSp>
        <p:nvCxnSpPr>
          <p:cNvPr id="5252" name="直接连接符 5251"/>
          <p:cNvCxnSpPr/>
          <p:nvPr/>
        </p:nvCxnSpPr>
        <p:spPr>
          <a:xfrm>
            <a:off x="5943600" y="5029200"/>
            <a:ext cx="2209800" cy="0"/>
          </a:xfrm>
          <a:prstGeom prst="line">
            <a:avLst/>
          </a:prstGeom>
          <a:ln w="28575" cap="flat" cmpd="sng">
            <a:solidFill>
              <a:srgbClr val="969696"/>
            </a:solidFill>
            <a:prstDash val="solid"/>
            <a:headEnd type="none" w="med" len="med"/>
            <a:tailEnd type="none" w="med" len="med"/>
          </a:ln>
        </p:spPr>
      </p:cxnSp>
      <p:cxnSp>
        <p:nvCxnSpPr>
          <p:cNvPr id="5253" name="直接连接符 5252"/>
          <p:cNvCxnSpPr/>
          <p:nvPr/>
        </p:nvCxnSpPr>
        <p:spPr>
          <a:xfrm>
            <a:off x="5943600" y="5334000"/>
            <a:ext cx="2209800" cy="0"/>
          </a:xfrm>
          <a:prstGeom prst="line">
            <a:avLst/>
          </a:prstGeom>
          <a:ln w="28575" cap="flat" cmpd="sng">
            <a:solidFill>
              <a:srgbClr val="969696"/>
            </a:solidFill>
            <a:prstDash val="solid"/>
            <a:headEnd type="none" w="med" len="med"/>
            <a:tailEnd type="none" w="med" len="med"/>
          </a:ln>
        </p:spPr>
      </p:cxnSp>
      <p:cxnSp>
        <p:nvCxnSpPr>
          <p:cNvPr id="5254" name="直接连接符 5253"/>
          <p:cNvCxnSpPr/>
          <p:nvPr/>
        </p:nvCxnSpPr>
        <p:spPr>
          <a:xfrm>
            <a:off x="6019800" y="5638800"/>
            <a:ext cx="2209800" cy="0"/>
          </a:xfrm>
          <a:prstGeom prst="line">
            <a:avLst/>
          </a:prstGeom>
          <a:ln w="28575" cap="flat" cmpd="sng">
            <a:solidFill>
              <a:srgbClr val="969696"/>
            </a:solidFill>
            <a:prstDash val="solid"/>
            <a:headEnd type="none" w="med" len="med"/>
            <a:tailEnd type="none" w="med" len="med"/>
          </a:ln>
        </p:spPr>
      </p:cxnSp>
      <p:sp>
        <p:nvSpPr>
          <p:cNvPr id="5255" name="圆角矩形标注 5254"/>
          <p:cNvSpPr/>
          <p:nvPr/>
        </p:nvSpPr>
        <p:spPr>
          <a:xfrm>
            <a:off x="5943600" y="3886200"/>
            <a:ext cx="1143000" cy="914400"/>
          </a:xfrm>
          <a:prstGeom prst="wedgeRoundRectCallout">
            <a:avLst>
              <a:gd name="adj1" fmla="val -99444"/>
              <a:gd name="adj2" fmla="val 76565"/>
              <a:gd name="adj3" fmla="val 16667"/>
            </a:avLst>
          </a:prstGeom>
          <a:solidFill>
            <a:srgbClr val="FFFFFF"/>
          </a:solidFill>
          <a:ln w="12700" cap="flat" cmpd="sng">
            <a:solidFill>
              <a:srgbClr val="CC6600"/>
            </a:solidFill>
            <a:prstDash val="solid"/>
            <a:miter/>
            <a:headEnd type="none" w="med" len="med"/>
            <a:tailEnd type="none" w="med" len="med"/>
          </a:ln>
        </p:spPr>
        <p:txBody>
          <a:bodyPr lIns="137160" tIns="68580" rIns="137160" bIns="68580"/>
          <a:p>
            <a:pPr>
              <a:spcBef>
                <a:spcPct val="50000"/>
              </a:spcBef>
            </a:pPr>
            <a:r>
              <a:rPr lang="zh-CN" altLang="en-US" sz="1200" b="1">
                <a:latin typeface="Arial" panose="020B0604020202020204" pitchFamily="34" charset="0"/>
              </a:rPr>
              <a:t>用粗体大字修饰需强调的文字或问本框</a:t>
            </a:r>
            <a:endParaRPr lang="zh-CN" altLang="en-US" sz="1200" b="1">
              <a:latin typeface="Arial" panose="020B0604020202020204" pitchFamily="34" charset="0"/>
            </a:endParaRPr>
          </a:p>
        </p:txBody>
      </p:sp>
      <p:cxnSp>
        <p:nvCxnSpPr>
          <p:cNvPr id="5256" name="直接连接符 5255"/>
          <p:cNvCxnSpPr/>
          <p:nvPr/>
        </p:nvCxnSpPr>
        <p:spPr>
          <a:xfrm>
            <a:off x="1905000" y="2971800"/>
            <a:ext cx="2362200" cy="0"/>
          </a:xfrm>
          <a:prstGeom prst="line">
            <a:avLst/>
          </a:prstGeom>
          <a:ln w="28575" cap="flat" cmpd="sng">
            <a:solidFill>
              <a:srgbClr val="969696"/>
            </a:solidFill>
            <a:prstDash val="solid"/>
            <a:headEnd type="none" w="med" len="med"/>
            <a:tailEnd type="none" w="med" len="med"/>
          </a:ln>
        </p:spPr>
      </p:cxnSp>
      <p:cxnSp>
        <p:nvCxnSpPr>
          <p:cNvPr id="5257" name="直接连接符 5256"/>
          <p:cNvCxnSpPr/>
          <p:nvPr/>
        </p:nvCxnSpPr>
        <p:spPr>
          <a:xfrm>
            <a:off x="1828800" y="3200400"/>
            <a:ext cx="2514600" cy="0"/>
          </a:xfrm>
          <a:prstGeom prst="line">
            <a:avLst/>
          </a:prstGeom>
          <a:ln w="28575" cap="flat" cmpd="sng">
            <a:solidFill>
              <a:srgbClr val="969696"/>
            </a:solidFill>
            <a:prstDash val="solid"/>
            <a:headEnd type="none" w="med" len="med"/>
            <a:tailEnd type="none" w="med" len="med"/>
          </a:ln>
        </p:spPr>
      </p:cxnSp>
      <p:sp>
        <p:nvSpPr>
          <p:cNvPr id="5258" name="圆角矩形标注 5257"/>
          <p:cNvSpPr/>
          <p:nvPr/>
        </p:nvSpPr>
        <p:spPr>
          <a:xfrm>
            <a:off x="3581400" y="6019800"/>
            <a:ext cx="4419600" cy="685800"/>
          </a:xfrm>
          <a:prstGeom prst="wedgeRoundRectCallout">
            <a:avLst>
              <a:gd name="adj1" fmla="val -36421"/>
              <a:gd name="adj2" fmla="val -84722"/>
              <a:gd name="adj3" fmla="val 16667"/>
            </a:avLst>
          </a:prstGeom>
          <a:solidFill>
            <a:srgbClr val="FFFFFF"/>
          </a:solidFill>
          <a:ln w="12700" cap="flat" cmpd="sng">
            <a:solidFill>
              <a:srgbClr val="CC6600"/>
            </a:solidFill>
            <a:prstDash val="solid"/>
            <a:miter/>
            <a:headEnd type="none" w="med" len="med"/>
            <a:tailEnd type="none" w="med" len="med"/>
          </a:ln>
        </p:spPr>
        <p:txBody>
          <a:bodyPr lIns="137160" tIns="68580" rIns="137160" bIns="68580"/>
          <a:p>
            <a:pPr>
              <a:spcBef>
                <a:spcPct val="50000"/>
              </a:spcBef>
            </a:pPr>
            <a:r>
              <a:rPr lang="zh-CN" altLang="en-US" sz="1200" b="1">
                <a:latin typeface="Arial" panose="020B0604020202020204" pitchFamily="34" charset="0"/>
              </a:rPr>
              <a:t>文字和书写格式要统一</a:t>
            </a:r>
            <a:r>
              <a:rPr lang="en-US" altLang="zh-CN" sz="1200" b="1">
                <a:latin typeface="Arial" panose="020B0604020202020204" pitchFamily="34" charset="0"/>
              </a:rPr>
              <a:t>,</a:t>
            </a:r>
            <a:r>
              <a:rPr lang="zh-CN" altLang="en-US" sz="1200" b="1">
                <a:latin typeface="Arial" panose="020B0604020202020204" pitchFamily="34" charset="0"/>
              </a:rPr>
              <a:t>各文本框的上下左右要对齐</a:t>
            </a:r>
            <a:r>
              <a:rPr lang="en-US" altLang="zh-CN" sz="1200" b="1">
                <a:latin typeface="Arial" panose="020B0604020202020204" pitchFamily="34" charset="0"/>
              </a:rPr>
              <a:t>,</a:t>
            </a:r>
            <a:r>
              <a:rPr lang="zh-CN" altLang="en-US" sz="1200" b="1">
                <a:latin typeface="Arial" panose="020B0604020202020204" pitchFamily="34" charset="0"/>
              </a:rPr>
              <a:t>均匀</a:t>
            </a:r>
            <a:endParaRPr lang="zh-CN" altLang="en-US" sz="1200" b="1">
              <a:latin typeface="Arial" panose="020B0604020202020204" pitchFamily="34" charset="0"/>
            </a:endParaRPr>
          </a:p>
          <a:p>
            <a:pPr>
              <a:spcBef>
                <a:spcPct val="50000"/>
              </a:spcBef>
            </a:pPr>
            <a:r>
              <a:rPr lang="zh-CN" altLang="en-US" sz="1200" b="1">
                <a:latin typeface="Arial" panose="020B0604020202020204" pitchFamily="34" charset="0"/>
              </a:rPr>
              <a:t>根据内容的多少和重要性确定各部分的大小</a:t>
            </a:r>
            <a:endParaRPr lang="zh-CN" altLang="en-US" sz="1200" b="1">
              <a:latin typeface="Arial" panose="020B0604020202020204" pitchFamily="34" charset="0"/>
            </a:endParaRPr>
          </a:p>
        </p:txBody>
      </p:sp>
      <p:sp>
        <p:nvSpPr>
          <p:cNvPr id="5259" name="右箭头 5258"/>
          <p:cNvSpPr/>
          <p:nvPr/>
        </p:nvSpPr>
        <p:spPr>
          <a:xfrm>
            <a:off x="3048000" y="4038600"/>
            <a:ext cx="228600" cy="228600"/>
          </a:xfrm>
          <a:prstGeom prst="rightArrow">
            <a:avLst>
              <a:gd name="adj1" fmla="val 50000"/>
              <a:gd name="adj2" fmla="val 24884"/>
            </a:avLst>
          </a:prstGeom>
          <a:noFill/>
          <a:ln w="28575" cap="flat" cmpd="sng">
            <a:solidFill>
              <a:srgbClr val="868686"/>
            </a:solidFill>
            <a:prstDash val="solid"/>
            <a:miter/>
            <a:headEnd type="none" w="med" len="med"/>
            <a:tailEnd type="none" w="med" len="med"/>
          </a:ln>
        </p:spPr>
        <p:txBody>
          <a:bodyPr/>
          <a:p>
            <a:endParaRPr lang="zh-CN" altLang="en-US"/>
          </a:p>
        </p:txBody>
      </p:sp>
      <p:sp>
        <p:nvSpPr>
          <p:cNvPr id="5260" name="矩形 5259"/>
          <p:cNvSpPr/>
          <p:nvPr/>
        </p:nvSpPr>
        <p:spPr>
          <a:xfrm>
            <a:off x="2438400" y="4038600"/>
            <a:ext cx="533400" cy="2778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800">
              <a:latin typeface="Arial" panose="020B0604020202020204" pitchFamily="34" charset="0"/>
              <a:ea typeface="黑体" panose="02010609060101010101" charset="-122"/>
            </a:endParaRPr>
          </a:p>
        </p:txBody>
      </p:sp>
      <p:sp>
        <p:nvSpPr>
          <p:cNvPr id="5261" name="矩形 5260"/>
          <p:cNvSpPr/>
          <p:nvPr/>
        </p:nvSpPr>
        <p:spPr>
          <a:xfrm>
            <a:off x="3352800" y="4038600"/>
            <a:ext cx="533400" cy="27781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800">
              <a:latin typeface="Arial" panose="020B0604020202020204" pitchFamily="34" charset="0"/>
              <a:ea typeface="黑体" panose="02010609060101010101" charset="-122"/>
            </a:endParaRPr>
          </a:p>
        </p:txBody>
      </p:sp>
      <p:sp>
        <p:nvSpPr>
          <p:cNvPr id="5262" name="圆角矩形标注 5261"/>
          <p:cNvSpPr/>
          <p:nvPr/>
        </p:nvSpPr>
        <p:spPr>
          <a:xfrm>
            <a:off x="4343400" y="838200"/>
            <a:ext cx="2438400" cy="609600"/>
          </a:xfrm>
          <a:prstGeom prst="wedgeRoundRectCallout">
            <a:avLst>
              <a:gd name="adj1" fmla="val -28579"/>
              <a:gd name="adj2" fmla="val 70315"/>
              <a:gd name="adj3" fmla="val 16667"/>
            </a:avLst>
          </a:prstGeom>
          <a:solidFill>
            <a:srgbClr val="FFFFFF"/>
          </a:solidFill>
          <a:ln w="12700" cap="flat" cmpd="sng">
            <a:solidFill>
              <a:srgbClr val="CC6600"/>
            </a:solidFill>
            <a:prstDash val="solid"/>
            <a:miter/>
            <a:headEnd type="none" w="med" len="med"/>
            <a:tailEnd type="none" w="med" len="med"/>
          </a:ln>
        </p:spPr>
        <p:txBody>
          <a:bodyPr lIns="137160" tIns="68580" rIns="137160" bIns="68580"/>
          <a:p>
            <a:pPr>
              <a:spcBef>
                <a:spcPct val="50000"/>
              </a:spcBef>
            </a:pPr>
            <a:r>
              <a:rPr lang="zh-CN" altLang="en-US" sz="1200" b="1">
                <a:latin typeface="Arial" panose="020B0604020202020204" pitchFamily="34" charset="0"/>
              </a:rPr>
              <a:t>目的要明确明确</a:t>
            </a:r>
            <a:endParaRPr lang="zh-CN" altLang="en-US" sz="1200" b="1">
              <a:latin typeface="Arial" panose="020B0604020202020204" pitchFamily="34" charset="0"/>
            </a:endParaRPr>
          </a:p>
          <a:p>
            <a:pPr>
              <a:spcBef>
                <a:spcPct val="50000"/>
              </a:spcBef>
            </a:pPr>
            <a:r>
              <a:rPr lang="zh-CN" altLang="en-US" sz="1200" b="1">
                <a:latin typeface="Arial" panose="020B0604020202020204" pitchFamily="34" charset="0"/>
              </a:rPr>
              <a:t> 内在的逻辑关系要清晰完整</a:t>
            </a:r>
            <a:endParaRPr lang="zh-CN" altLang="en-US" sz="12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4" nodeType="clickEffect">
                                  <p:childTnLst>
                                    <p:set>
                                      <p:cBhvr additive="base">
                                        <p:cTn id="6" dur="1" fill="hold">
                                          <p:stCondLst>
                                            <p:cond delay="0"/>
                                          </p:stCondLst>
                                        </p:cTn>
                                        <p:tgtEl>
                                          <p:spTgt spid="5262"/>
                                        </p:tgtEl>
                                        <p:attrNameLst>
                                          <p:attrName>style.visibility</p:attrName>
                                        </p:attrNameLst>
                                      </p:cBhvr>
                                      <p:to>
                                        <p:strVal val="visible"/>
                                      </p:to>
                                    </p:set>
                                    <p:anim calcmode="lin" valueType="num">
                                      <p:cBhvr additive="base">
                                        <p:cTn id="7" dur="500" fill="hold"/>
                                        <p:tgtEl>
                                          <p:spTgt spid="5262"/>
                                        </p:tgtEl>
                                        <p:attrNameLst>
                                          <p:attrName>ppt_x</p:attrName>
                                        </p:attrNameLst>
                                      </p:cBhvr>
                                      <p:tavLst>
                                        <p:tav tm="0">
                                          <p:val>
                                            <p:strVal val="0-#ppt_w/2"/>
                                          </p:val>
                                        </p:tav>
                                        <p:tav tm="100000">
                                          <p:val>
                                            <p:strVal val="#ppt_x"/>
                                          </p:val>
                                        </p:tav>
                                      </p:tavLst>
                                    </p:anim>
                                    <p:anim calcmode="lin" valueType="num">
                                      <p:cBhvr additive="base">
                                        <p:cTn id="8" dur="500" fill="hold"/>
                                        <p:tgtEl>
                                          <p:spTgt spid="52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3" nodeType="clickEffect">
                                  <p:childTnLst>
                                    <p:set>
                                      <p:cBhvr additive="base">
                                        <p:cTn id="12" dur="1" fill="hold">
                                          <p:stCondLst>
                                            <p:cond delay="0"/>
                                          </p:stCondLst>
                                        </p:cTn>
                                        <p:tgtEl>
                                          <p:spTgt spid="5258"/>
                                        </p:tgtEl>
                                        <p:attrNameLst>
                                          <p:attrName>style.visibility</p:attrName>
                                        </p:attrNameLst>
                                      </p:cBhvr>
                                      <p:to>
                                        <p:strVal val="visible"/>
                                      </p:to>
                                    </p:set>
                                    <p:anim calcmode="lin" valueType="num">
                                      <p:cBhvr additive="base">
                                        <p:cTn id="13" dur="500" fill="hold"/>
                                        <p:tgtEl>
                                          <p:spTgt spid="5258"/>
                                        </p:tgtEl>
                                        <p:attrNameLst>
                                          <p:attrName>ppt_x</p:attrName>
                                        </p:attrNameLst>
                                      </p:cBhvr>
                                      <p:tavLst>
                                        <p:tav tm="0">
                                          <p:val>
                                            <p:strVal val="0-#ppt_w/2"/>
                                          </p:val>
                                        </p:tav>
                                        <p:tav tm="100000">
                                          <p:val>
                                            <p:strVal val="#ppt_x"/>
                                          </p:val>
                                        </p:tav>
                                      </p:tavLst>
                                    </p:anim>
                                    <p:anim calcmode="lin" valueType="num">
                                      <p:cBhvr additive="base">
                                        <p:cTn id="14" dur="500" fill="hold"/>
                                        <p:tgtEl>
                                          <p:spTgt spid="52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5255"/>
                                        </p:tgtEl>
                                        <p:attrNameLst>
                                          <p:attrName>style.visibility</p:attrName>
                                        </p:attrNameLst>
                                      </p:cBhvr>
                                      <p:to>
                                        <p:strVal val="visible"/>
                                      </p:to>
                                    </p:set>
                                    <p:anim calcmode="lin" valueType="num">
                                      <p:cBhvr additive="base">
                                        <p:cTn id="19" dur="500" fill="hold"/>
                                        <p:tgtEl>
                                          <p:spTgt spid="5255"/>
                                        </p:tgtEl>
                                        <p:attrNameLst>
                                          <p:attrName>ppt_x</p:attrName>
                                        </p:attrNameLst>
                                      </p:cBhvr>
                                      <p:tavLst>
                                        <p:tav tm="0">
                                          <p:val>
                                            <p:strVal val="0-#ppt_w/2"/>
                                          </p:val>
                                        </p:tav>
                                        <p:tav tm="100000">
                                          <p:val>
                                            <p:strVal val="#ppt_x"/>
                                          </p:val>
                                        </p:tav>
                                      </p:tavLst>
                                    </p:anim>
                                    <p:anim calcmode="lin" valueType="num">
                                      <p:cBhvr additive="base">
                                        <p:cTn id="20" dur="500" fill="hold"/>
                                        <p:tgtEl>
                                          <p:spTgt spid="52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1" nodeType="clickEffect">
                                  <p:childTnLst>
                                    <p:set>
                                      <p:cBhvr additive="base">
                                        <p:cTn id="24" dur="1" fill="hold">
                                          <p:stCondLst>
                                            <p:cond delay="0"/>
                                          </p:stCondLst>
                                        </p:cTn>
                                        <p:tgtEl>
                                          <p:spTgt spid="5176"/>
                                        </p:tgtEl>
                                        <p:attrNameLst>
                                          <p:attrName>style.visibility</p:attrName>
                                        </p:attrNameLst>
                                      </p:cBhvr>
                                      <p:to>
                                        <p:strVal val="visible"/>
                                      </p:to>
                                    </p:set>
                                    <p:anim calcmode="lin" valueType="num">
                                      <p:cBhvr additive="base">
                                        <p:cTn id="25" dur="500" fill="hold"/>
                                        <p:tgtEl>
                                          <p:spTgt spid="5176"/>
                                        </p:tgtEl>
                                        <p:attrNameLst>
                                          <p:attrName>ppt_x</p:attrName>
                                        </p:attrNameLst>
                                      </p:cBhvr>
                                      <p:tavLst>
                                        <p:tav tm="0">
                                          <p:val>
                                            <p:strVal val="0-#ppt_w/2"/>
                                          </p:val>
                                        </p:tav>
                                        <p:tav tm="100000">
                                          <p:val>
                                            <p:strVal val="#ppt_x"/>
                                          </p:val>
                                        </p:tav>
                                      </p:tavLst>
                                    </p:anim>
                                    <p:anim calcmode="lin" valueType="num">
                                      <p:cBhvr additive="base">
                                        <p:cTn id="26" dur="500" fill="hold"/>
                                        <p:tgtEl>
                                          <p:spTgt spid="51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childTnLst>
                                    <p:set>
                                      <p:cBhvr additive="base">
                                        <p:cTn id="30" dur="1" fill="hold">
                                          <p:stCondLst>
                                            <p:cond delay="0"/>
                                          </p:stCondLst>
                                        </p:cTn>
                                        <p:tgtEl>
                                          <p:spTgt spid="5164"/>
                                        </p:tgtEl>
                                        <p:attrNameLst>
                                          <p:attrName>style.visibility</p:attrName>
                                        </p:attrNameLst>
                                      </p:cBhvr>
                                      <p:to>
                                        <p:strVal val="visible"/>
                                      </p:to>
                                    </p:set>
                                    <p:anim calcmode="lin" valueType="num">
                                      <p:cBhvr additive="base">
                                        <p:cTn id="31" dur="500" fill="hold"/>
                                        <p:tgtEl>
                                          <p:spTgt spid="5164"/>
                                        </p:tgtEl>
                                        <p:attrNameLst>
                                          <p:attrName>ppt_x</p:attrName>
                                        </p:attrNameLst>
                                      </p:cBhvr>
                                      <p:tavLst>
                                        <p:tav tm="0">
                                          <p:val>
                                            <p:strVal val="0-#ppt_w/2"/>
                                          </p:val>
                                        </p:tav>
                                        <p:tav tm="100000">
                                          <p:val>
                                            <p:strVal val="#ppt_x"/>
                                          </p:val>
                                        </p:tav>
                                      </p:tavLst>
                                    </p:anim>
                                    <p:anim calcmode="lin" valueType="num">
                                      <p:cBhvr additive="base">
                                        <p:cTn id="32" dur="500" fill="hold"/>
                                        <p:tgtEl>
                                          <p:spTgt spid="5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4" grpId="0" animBg="1"/>
      <p:bldP spid="5176" grpId="1" animBg="1"/>
      <p:bldP spid="5255" grpId="2" animBg="1"/>
      <p:bldP spid="5258" grpId="3" animBg="1"/>
      <p:bldP spid="5262" grpId="4"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4" name="矩形 2233"/>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35" name="矩形 2234"/>
          <p:cNvSpPr/>
          <p:nvPr/>
        </p:nvSpPr>
        <p:spPr>
          <a:xfrm>
            <a:off x="304800" y="685800"/>
            <a:ext cx="4267200" cy="747713"/>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丰田的基本理念</a:t>
            </a:r>
            <a:endParaRPr lang="zh-CN" altLang="en-US" sz="1600" b="1">
              <a:latin typeface="黑体" panose="02010609060101010101" charset="-122"/>
              <a:ea typeface="黑体" panose="02010609060101010101" charset="-122"/>
            </a:endParaRPr>
          </a:p>
          <a:p>
            <a:pPr>
              <a:spcBef>
                <a:spcPct val="50000"/>
              </a:spcBef>
            </a:pPr>
            <a:endParaRPr lang="zh-CN" altLang="en-US" sz="1600" b="1">
              <a:latin typeface="Arial" panose="020B0604020202020204" pitchFamily="34" charset="0"/>
              <a:ea typeface="黑体" panose="02010609060101010101" charset="-122"/>
            </a:endParaRPr>
          </a:p>
        </p:txBody>
      </p:sp>
      <p:sp>
        <p:nvSpPr>
          <p:cNvPr id="2236" name="圆角矩形 2235"/>
          <p:cNvSpPr/>
          <p:nvPr/>
        </p:nvSpPr>
        <p:spPr>
          <a:xfrm>
            <a:off x="457200" y="1135063"/>
            <a:ext cx="8207375" cy="1690687"/>
          </a:xfrm>
          <a:prstGeom prst="roundRect">
            <a:avLst>
              <a:gd name="adj" fmla="val 16667"/>
            </a:avLst>
          </a:prstGeom>
          <a:solidFill>
            <a:srgbClr val="CCECFF"/>
          </a:solidFill>
          <a:ln w="38100">
            <a:noFill/>
          </a:ln>
          <a:effectLst>
            <a:outerShdw dist="107763" dir="13499999" algn="ctr" rotWithShape="0">
              <a:srgbClr val="6699FF"/>
            </a:outerShdw>
          </a:effectLst>
        </p:spPr>
        <p:txBody>
          <a:bodyPr lIns="137160" tIns="68580" rIns="137160" bIns="68580" anchor="ctr" anchorCtr="0">
            <a:spAutoFit/>
          </a:bodyPr>
          <a:p>
            <a:pPr>
              <a:spcBef>
                <a:spcPct val="50000"/>
              </a:spcBef>
            </a:pPr>
            <a:r>
              <a:rPr lang="en-US" altLang="zh-CN" sz="1400" b="1">
                <a:latin typeface="黑体" panose="02010609060101010101" charset="-122"/>
                <a:ea typeface="黑体" panose="02010609060101010101" charset="-122"/>
              </a:rPr>
              <a:t>   </a:t>
            </a:r>
            <a:r>
              <a:rPr lang="zh-CN" altLang="en-US" sz="1400" b="1">
                <a:latin typeface="黑体" panose="02010609060101010101" charset="-122"/>
                <a:ea typeface="黑体" panose="02010609060101010101" charset="-122"/>
              </a:rPr>
              <a:t>丰田的基本理念</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表明自己想向客户、股东、员工 、商业伙伴 和社会提供一种什么样的价值。</a:t>
            </a:r>
            <a:endParaRPr lang="zh-CN" altLang="en-US" sz="1400" b="1">
              <a:latin typeface="黑体" panose="02010609060101010101" charset="-122"/>
              <a:ea typeface="黑体" panose="02010609060101010101" charset="-122"/>
            </a:endParaRPr>
          </a:p>
          <a:p>
            <a:pPr>
              <a:spcBef>
                <a:spcPct val="50000"/>
              </a:spcBef>
            </a:pPr>
            <a:r>
              <a:rPr lang="zh-CN" altLang="en-US" sz="1400" b="1">
                <a:latin typeface="黑体" panose="02010609060101010101" charset="-122"/>
                <a:ea typeface="黑体" panose="02010609060101010101" charset="-122"/>
              </a:rPr>
              <a:t>   </a:t>
            </a:r>
            <a:r>
              <a:rPr lang="en-US" altLang="zh-CN" sz="1400" b="1">
                <a:latin typeface="黑体" panose="02010609060101010101" charset="-122"/>
                <a:ea typeface="黑体" panose="02010609060101010101" charset="-122"/>
              </a:rPr>
              <a:t>[ TOYOTA WAY 2019 ]</a:t>
            </a:r>
            <a:r>
              <a:rPr lang="zh-CN" altLang="en-US" sz="1400" b="1">
                <a:latin typeface="黑体" panose="02010609060101010101" charset="-122"/>
                <a:ea typeface="黑体" panose="02010609060101010101" charset="-122"/>
              </a:rPr>
              <a:t>从如何将 </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丰田的基本理念</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运用到企业的实际活动中去的角度出发</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揭示</a:t>
            </a:r>
            <a:endParaRPr lang="zh-CN" altLang="en-US" sz="1400" b="1">
              <a:latin typeface="黑体" panose="02010609060101010101" charset="-122"/>
              <a:ea typeface="黑体" panose="02010609060101010101" charset="-122"/>
            </a:endParaRPr>
          </a:p>
          <a:p>
            <a:pPr>
              <a:spcBef>
                <a:spcPct val="50000"/>
              </a:spcBef>
            </a:pPr>
            <a:r>
              <a:rPr lang="zh-CN" altLang="en-US" sz="1400" b="1">
                <a:latin typeface="黑体" panose="02010609060101010101" charset="-122"/>
                <a:ea typeface="黑体" panose="02010609060101010101" charset="-122"/>
              </a:rPr>
              <a:t>了作为丰田的员工应该拥有什么样的价值观</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应该采取怎样的行动姿态。</a:t>
            </a:r>
            <a:endParaRPr lang="zh-CN" altLang="en-US" sz="1400" b="1">
              <a:latin typeface="黑体" panose="02010609060101010101" charset="-122"/>
              <a:ea typeface="黑体" panose="02010609060101010101" charset="-122"/>
            </a:endParaRPr>
          </a:p>
          <a:p>
            <a:pPr>
              <a:spcBef>
                <a:spcPct val="50000"/>
              </a:spcBef>
            </a:pPr>
            <a:r>
              <a:rPr lang="zh-CN" altLang="en-US" sz="1400" b="1">
                <a:latin typeface="黑体" panose="02010609060101010101" charset="-122"/>
                <a:ea typeface="黑体" panose="02010609060101010101" charset="-122"/>
              </a:rPr>
              <a:t>    对于丰田组织来说</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培养人们的自觉意识</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维持健全而有活力的经营活动</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是实现 </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丰田的基本理念</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的基本支柱。 </a:t>
            </a:r>
            <a:endParaRPr lang="zh-CN" altLang="en-US" sz="1400" b="1">
              <a:latin typeface="黑体" panose="02010609060101010101" charset="-122"/>
              <a:ea typeface="黑体" panose="02010609060101010101" charset="-122"/>
            </a:endParaRPr>
          </a:p>
        </p:txBody>
      </p:sp>
      <p:sp>
        <p:nvSpPr>
          <p:cNvPr id="2237" name="立方体 2236"/>
          <p:cNvSpPr/>
          <p:nvPr/>
        </p:nvSpPr>
        <p:spPr>
          <a:xfrm>
            <a:off x="1447800" y="4495800"/>
            <a:ext cx="5876925" cy="542925"/>
          </a:xfrm>
          <a:prstGeom prst="cube">
            <a:avLst>
              <a:gd name="adj" fmla="val 25000"/>
            </a:avLst>
          </a:prstGeom>
          <a:solidFill>
            <a:srgbClr val="FFCC66"/>
          </a:solidFill>
          <a:ln w="38100">
            <a:noFill/>
          </a:ln>
        </p:spPr>
        <p:txBody>
          <a:bodyPr lIns="137160" tIns="68580" rIns="137160" bIns="68580" anchor="ctr" anchorCtr="0">
            <a:spAutoFit/>
          </a:bodyPr>
          <a:p>
            <a:pPr algn="ctr">
              <a:spcBef>
                <a:spcPct val="50000"/>
              </a:spcBef>
            </a:pPr>
            <a:r>
              <a:rPr lang="zh-CN" altLang="en-US" b="1">
                <a:solidFill>
                  <a:srgbClr val="CC3300"/>
                </a:solidFill>
                <a:latin typeface="Arial" panose="020B0604020202020204" pitchFamily="34" charset="0"/>
                <a:ea typeface="黑体" panose="02010609060101010101" charset="-122"/>
              </a:rPr>
              <a:t>员工的自觉意识           健全而有活力的经营活动</a:t>
            </a:r>
            <a:endParaRPr lang="zh-CN" altLang="en-US" b="1">
              <a:solidFill>
                <a:srgbClr val="CC3300"/>
              </a:solidFill>
              <a:latin typeface="Arial" panose="020B0604020202020204" pitchFamily="34" charset="0"/>
              <a:ea typeface="黑体" panose="02010609060101010101" charset="-122"/>
            </a:endParaRPr>
          </a:p>
        </p:txBody>
      </p:sp>
      <p:sp>
        <p:nvSpPr>
          <p:cNvPr id="2238" name="立方体 2237"/>
          <p:cNvSpPr/>
          <p:nvPr/>
        </p:nvSpPr>
        <p:spPr>
          <a:xfrm>
            <a:off x="1524000" y="3124200"/>
            <a:ext cx="5876925" cy="542925"/>
          </a:xfrm>
          <a:prstGeom prst="cube">
            <a:avLst>
              <a:gd name="adj" fmla="val 25000"/>
            </a:avLst>
          </a:prstGeom>
          <a:solidFill>
            <a:srgbClr val="FFCC66"/>
          </a:solidFill>
          <a:ln w="38100">
            <a:noFill/>
          </a:ln>
        </p:spPr>
        <p:txBody>
          <a:bodyPr lIns="137160" tIns="68580" rIns="137160" bIns="68580" anchor="ctr" anchorCtr="0">
            <a:spAutoFit/>
          </a:bodyPr>
          <a:p>
            <a:pPr algn="ctr">
              <a:spcBef>
                <a:spcPct val="50000"/>
              </a:spcBef>
            </a:pPr>
            <a:r>
              <a:rPr lang="zh-CN" altLang="en-US" b="1">
                <a:solidFill>
                  <a:srgbClr val="CC3300"/>
                </a:solidFill>
                <a:latin typeface="Arial" panose="020B0604020202020204" pitchFamily="34" charset="0"/>
                <a:ea typeface="黑体" panose="02010609060101010101" charset="-122"/>
              </a:rPr>
              <a:t>丰田的基本理念 </a:t>
            </a:r>
            <a:r>
              <a:rPr lang="en-US" altLang="zh-CN" b="1">
                <a:solidFill>
                  <a:srgbClr val="CC3300"/>
                </a:solidFill>
                <a:latin typeface="Arial" panose="020B0604020202020204" pitchFamily="34" charset="0"/>
                <a:ea typeface="黑体" panose="02010609060101010101" charset="-122"/>
              </a:rPr>
              <a:t>--------Added Value</a:t>
            </a:r>
            <a:endParaRPr lang="en-US" altLang="zh-CN" b="1">
              <a:solidFill>
                <a:srgbClr val="CC3300"/>
              </a:solidFill>
              <a:latin typeface="Arial" panose="020B0604020202020204" pitchFamily="34" charset="0"/>
              <a:ea typeface="黑体" panose="02010609060101010101" charset="-122"/>
            </a:endParaRPr>
          </a:p>
        </p:txBody>
      </p:sp>
      <p:sp>
        <p:nvSpPr>
          <p:cNvPr id="2239" name="上箭头 2238"/>
          <p:cNvSpPr/>
          <p:nvPr/>
        </p:nvSpPr>
        <p:spPr>
          <a:xfrm>
            <a:off x="3276600" y="3733800"/>
            <a:ext cx="2133600" cy="685800"/>
          </a:xfrm>
          <a:prstGeom prst="upArrow">
            <a:avLst>
              <a:gd name="adj1" fmla="val 50000"/>
              <a:gd name="adj2" fmla="val 52916"/>
            </a:avLst>
          </a:prstGeom>
          <a:solidFill>
            <a:srgbClr val="FFCC66"/>
          </a:solidFill>
          <a:ln w="38100">
            <a:noFill/>
          </a:ln>
        </p:spPr>
        <p:txBody>
          <a:bodyPr/>
          <a:p>
            <a:endParaRPr lang="zh-CN" altLang="en-US"/>
          </a:p>
        </p:txBody>
      </p:sp>
      <p:sp>
        <p:nvSpPr>
          <p:cNvPr id="2240" name="椭圆 2239"/>
          <p:cNvSpPr/>
          <p:nvPr/>
        </p:nvSpPr>
        <p:spPr>
          <a:xfrm>
            <a:off x="2436813" y="3790950"/>
            <a:ext cx="3813175" cy="582613"/>
          </a:xfrm>
          <a:prstGeom prst="ellipse">
            <a:avLst/>
          </a:prstGeom>
          <a:noFill/>
          <a:ln w="19050" cap="flat" cmpd="sng">
            <a:solidFill>
              <a:srgbClr val="CC6600"/>
            </a:solidFill>
            <a:prstDash val="solid"/>
            <a:headEnd type="none" w="med" len="med"/>
            <a:tailEnd type="none" w="med" len="med"/>
          </a:ln>
        </p:spPr>
        <p:txBody>
          <a:bodyPr lIns="137160" tIns="68580" rIns="137160" bIns="68580" anchor="ctr" anchorCtr="0">
            <a:spAutoFit/>
          </a:bodyPr>
          <a:p>
            <a:pPr algn="ctr">
              <a:spcBef>
                <a:spcPct val="50000"/>
              </a:spcBef>
            </a:pPr>
            <a:r>
              <a:rPr lang="en-US" altLang="zh-CN" sz="1800" b="1">
                <a:solidFill>
                  <a:srgbClr val="CC3300"/>
                </a:solidFill>
                <a:latin typeface="Arial" panose="020B0604020202020204" pitchFamily="34" charset="0"/>
                <a:ea typeface="黑体" panose="02010609060101010101" charset="-122"/>
              </a:rPr>
              <a:t>Toyota Way  2019</a:t>
            </a:r>
            <a:endParaRPr lang="en-US" altLang="zh-CN" sz="1800" b="1">
              <a:solidFill>
                <a:srgbClr val="CC3300"/>
              </a:solidFill>
              <a:latin typeface="Arial" panose="020B0604020202020204" pitchFamily="34" charset="0"/>
              <a:ea typeface="黑体" panose="02010609060101010101" charset="-122"/>
            </a:endParaRPr>
          </a:p>
        </p:txBody>
      </p:sp>
      <p:sp>
        <p:nvSpPr>
          <p:cNvPr id="2241" name="圆角矩形 2240"/>
          <p:cNvSpPr/>
          <p:nvPr/>
        </p:nvSpPr>
        <p:spPr>
          <a:xfrm>
            <a:off x="533400" y="5672138"/>
            <a:ext cx="8074025" cy="814387"/>
          </a:xfrm>
          <a:prstGeom prst="roundRect">
            <a:avLst>
              <a:gd name="adj" fmla="val 16667"/>
            </a:avLst>
          </a:prstGeom>
          <a:solidFill>
            <a:srgbClr val="CCECFF"/>
          </a:solidFill>
          <a:ln w="38100">
            <a:noFill/>
          </a:ln>
          <a:effectLst>
            <a:outerShdw dist="107763" dir="13499999" algn="ctr" rotWithShape="0">
              <a:srgbClr val="6699FF"/>
            </a:outerShdw>
          </a:effectLst>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latin typeface="黑体" panose="02010609060101010101" charset="-122"/>
                <a:ea typeface="黑体" panose="02010609060101010101" charset="-122"/>
              </a:rPr>
              <a:t>   </a:t>
            </a:r>
            <a:r>
              <a:rPr lang="zh-CN" altLang="en-US" sz="1600" b="1">
                <a:latin typeface="黑体" panose="02010609060101010101" charset="-122"/>
                <a:ea typeface="黑体" panose="02010609060101010101" charset="-122"/>
              </a:rPr>
              <a:t>永不满足于现状</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追求更高的附加值</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并为此而发挥智慧</a:t>
            </a:r>
            <a:endParaRPr lang="zh-CN" altLang="en-US" sz="1600" b="1">
              <a:latin typeface="黑体" panose="02010609060101010101" charset="-122"/>
              <a:ea typeface="黑体" panose="02010609060101010101" charset="-122"/>
            </a:endParaRPr>
          </a:p>
          <a:p>
            <a:pPr>
              <a:spcBef>
                <a:spcPct val="50000"/>
              </a:spcBef>
              <a:buFont typeface="Wingdings" panose="05000000000000000000" pitchFamily="2" charset="2"/>
              <a:buChar char="q"/>
            </a:pPr>
            <a:r>
              <a:rPr lang="zh-CN" altLang="en-US" sz="1600" b="1">
                <a:latin typeface="黑体" panose="02010609060101010101" charset="-122"/>
                <a:ea typeface="黑体" panose="02010609060101010101" charset="-122"/>
              </a:rPr>
              <a:t>   尊重所有的关系户</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将员工的发展与企业的成果联系起来</a:t>
            </a:r>
            <a:endParaRPr lang="zh-CN" altLang="en-US" sz="1600" b="1">
              <a:latin typeface="黑体" panose="02010609060101010101" charset="-122"/>
              <a:ea typeface="黑体" panose="02010609060101010101" charset="-122"/>
            </a:endParaRPr>
          </a:p>
        </p:txBody>
      </p:sp>
      <p:sp>
        <p:nvSpPr>
          <p:cNvPr id="2242" name="矩形 2241"/>
          <p:cNvSpPr/>
          <p:nvPr/>
        </p:nvSpPr>
        <p:spPr>
          <a:xfrm>
            <a:off x="457200" y="5257800"/>
            <a:ext cx="29718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全体丰田员工共同的追求</a:t>
            </a:r>
            <a:r>
              <a:rPr lang="en-US" altLang="zh-CN" sz="1600" b="1">
                <a:latin typeface="Arial" panose="020B0604020202020204" pitchFamily="34" charset="0"/>
                <a:ea typeface="黑体" panose="02010609060101010101" charset="-122"/>
              </a:rPr>
              <a:t>:</a:t>
            </a:r>
            <a:endParaRPr lang="en-US" altLang="zh-CN" sz="1600" b="1">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237"/>
                                        </p:tgtEl>
                                        <p:attrNameLst>
                                          <p:attrName>style.visibility</p:attrName>
                                        </p:attrNameLst>
                                      </p:cBhvr>
                                      <p:to>
                                        <p:strVal val="visible"/>
                                      </p:to>
                                    </p:set>
                                    <p:animEffect transition="in" filter="blinds(horizontal)">
                                      <p:cBhvr additive="base">
                                        <p:cTn id="7" dur="500"/>
                                        <p:tgtEl>
                                          <p:spTgt spid="22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2238"/>
                                        </p:tgtEl>
                                        <p:attrNameLst>
                                          <p:attrName>style.visibility</p:attrName>
                                        </p:attrNameLst>
                                      </p:cBhvr>
                                      <p:to>
                                        <p:strVal val="visible"/>
                                      </p:to>
                                    </p:set>
                                    <p:animEffect transition="in" filter="blinds(horizontal)">
                                      <p:cBhvr additive="base">
                                        <p:cTn id="12" dur="500"/>
                                        <p:tgtEl>
                                          <p:spTgt spid="22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childTnLst>
                                    <p:set>
                                      <p:cBhvr additive="base">
                                        <p:cTn id="16" dur="1" fill="hold">
                                          <p:stCondLst>
                                            <p:cond delay="0"/>
                                          </p:stCondLst>
                                        </p:cTn>
                                        <p:tgtEl>
                                          <p:spTgt spid="2239"/>
                                        </p:tgtEl>
                                        <p:attrNameLst>
                                          <p:attrName>style.visibility</p:attrName>
                                        </p:attrNameLst>
                                      </p:cBhvr>
                                      <p:to>
                                        <p:strVal val="visible"/>
                                      </p:to>
                                    </p:set>
                                    <p:animEffect transition="in" filter="blinds(horizontal)">
                                      <p:cBhvr additive="base">
                                        <p:cTn id="17" dur="500"/>
                                        <p:tgtEl>
                                          <p:spTgt spid="2239"/>
                                        </p:tgtEl>
                                      </p:cBhvr>
                                    </p:animEffect>
                                  </p:childTnLst>
                                </p:cTn>
                              </p:par>
                            </p:childTnLst>
                          </p:cTn>
                        </p:par>
                        <p:par>
                          <p:cTn id="18" fill="hold">
                            <p:stCondLst>
                              <p:cond delay="500"/>
                            </p:stCondLst>
                            <p:childTnLst>
                              <p:par>
                                <p:cTn id="19" presetID="3" presetClass="entr" presetSubtype="10" fill="hold" grpId="2" nodeType="afterEffect">
                                  <p:childTnLst>
                                    <p:set>
                                      <p:cBhvr additive="base">
                                        <p:cTn id="20" dur="1" fill="hold">
                                          <p:stCondLst>
                                            <p:cond delay="0"/>
                                          </p:stCondLst>
                                        </p:cTn>
                                        <p:tgtEl>
                                          <p:spTgt spid="2240"/>
                                        </p:tgtEl>
                                        <p:attrNameLst>
                                          <p:attrName>style.visibility</p:attrName>
                                        </p:attrNameLst>
                                      </p:cBhvr>
                                      <p:to>
                                        <p:strVal val="visible"/>
                                      </p:to>
                                    </p:set>
                                    <p:animEffect transition="in" filter="blinds(horizontal)">
                                      <p:cBhvr additive="base">
                                        <p:cTn id="21" dur="500"/>
                                        <p:tgtEl>
                                          <p:spTgt spid="224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4" nodeType="clickEffect">
                                  <p:childTnLst>
                                    <p:set>
                                      <p:cBhvr additive="base">
                                        <p:cTn id="25" dur="1" fill="hold">
                                          <p:stCondLst>
                                            <p:cond delay="0"/>
                                          </p:stCondLst>
                                        </p:cTn>
                                        <p:tgtEl>
                                          <p:spTgt spid="2242"/>
                                        </p:tgtEl>
                                        <p:attrNameLst>
                                          <p:attrName>style.visibility</p:attrName>
                                        </p:attrNameLst>
                                      </p:cBhvr>
                                      <p:to>
                                        <p:strVal val="visible"/>
                                      </p:to>
                                    </p:set>
                                    <p:animEffect transition="in" filter="blinds(horizontal)">
                                      <p:cBhvr additive="base">
                                        <p:cTn id="26" dur="500"/>
                                        <p:tgtEl>
                                          <p:spTgt spid="2242"/>
                                        </p:tgtEl>
                                      </p:cBhvr>
                                    </p:animEffect>
                                  </p:childTnLst>
                                </p:cTn>
                              </p:par>
                            </p:childTnLst>
                          </p:cTn>
                        </p:par>
                        <p:par>
                          <p:cTn id="27" fill="hold">
                            <p:stCondLst>
                              <p:cond delay="500"/>
                            </p:stCondLst>
                            <p:childTnLst>
                              <p:par>
                                <p:cTn id="28" presetID="3" presetClass="entr" presetSubtype="10" fill="hold" grpId="3" nodeType="afterEffect">
                                  <p:childTnLst>
                                    <p:set>
                                      <p:cBhvr additive="base">
                                        <p:cTn id="29" dur="1" fill="hold">
                                          <p:stCondLst>
                                            <p:cond delay="0"/>
                                          </p:stCondLst>
                                        </p:cTn>
                                        <p:tgtEl>
                                          <p:spTgt spid="2241"/>
                                        </p:tgtEl>
                                        <p:attrNameLst>
                                          <p:attrName>style.visibility</p:attrName>
                                        </p:attrNameLst>
                                      </p:cBhvr>
                                      <p:to>
                                        <p:strVal val="visible"/>
                                      </p:to>
                                    </p:set>
                                    <p:animEffect transition="in" filter="blinds(horizontal)">
                                      <p:cBhvr additive="base">
                                        <p:cTn id="30" dur="500"/>
                                        <p:tgtEl>
                                          <p:spTgt spid="2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7" grpId="0" animBg="1"/>
      <p:bldP spid="2238" grpId="1" animBg="1"/>
      <p:bldP spid="2240" grpId="2" animBg="1"/>
      <p:bldP spid="2241" grpId="3" animBg="1"/>
      <p:bldP spid="2242" grpId="4"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5" name="矩形 2244"/>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46" name="矩形 2245"/>
          <p:cNvSpPr/>
          <p:nvPr/>
        </p:nvSpPr>
        <p:spPr>
          <a:xfrm>
            <a:off x="381000" y="785813"/>
            <a:ext cx="2054225" cy="900112"/>
          </a:xfrm>
          <a:prstGeom prst="rect">
            <a:avLst/>
          </a:prstGeom>
          <a:noFill/>
          <a:ln w="38100">
            <a:noFill/>
          </a:ln>
        </p:spPr>
        <p:txBody>
          <a:bodyPr wrap="none" lIns="137160" tIns="68580" rIns="137160" bIns="68580" anchor="t" anchorCtr="0">
            <a:spAutoFit/>
          </a:bodyPr>
          <a:p>
            <a:pPr>
              <a:spcBef>
                <a:spcPct val="50000"/>
              </a:spcBef>
            </a:pPr>
            <a:r>
              <a:rPr lang="zh-CN" altLang="en-US" b="1">
                <a:latin typeface="黑体" panose="02010609060101010101" charset="-122"/>
                <a:ea typeface="黑体" panose="02010609060101010101" charset="-122"/>
              </a:rPr>
              <a:t>丰田管理方式</a:t>
            </a:r>
            <a:endParaRPr lang="zh-CN" altLang="en-US" b="1">
              <a:latin typeface="黑体" panose="02010609060101010101" charset="-122"/>
              <a:ea typeface="黑体" panose="02010609060101010101" charset="-122"/>
            </a:endParaRPr>
          </a:p>
          <a:p>
            <a:pPr>
              <a:spcBef>
                <a:spcPct val="50000"/>
              </a:spcBef>
            </a:pPr>
            <a:r>
              <a:rPr lang="en-US" altLang="zh-CN" b="1">
                <a:latin typeface="黑体" panose="02010609060101010101" charset="-122"/>
                <a:ea typeface="黑体" panose="02010609060101010101" charset="-122"/>
              </a:rPr>
              <a:t>Toyota Way2019</a:t>
            </a:r>
            <a:endParaRPr lang="en-US" altLang="zh-CN" b="1">
              <a:latin typeface="黑体" panose="02010609060101010101" charset="-122"/>
              <a:ea typeface="黑体" panose="02010609060101010101" charset="-122"/>
            </a:endParaRPr>
          </a:p>
        </p:txBody>
      </p:sp>
      <p:sp>
        <p:nvSpPr>
          <p:cNvPr id="2247" name="椭圆 2246"/>
          <p:cNvSpPr/>
          <p:nvPr/>
        </p:nvSpPr>
        <p:spPr>
          <a:xfrm>
            <a:off x="304800" y="2133600"/>
            <a:ext cx="1897063" cy="1720850"/>
          </a:xfrm>
          <a:prstGeom prst="ellipse">
            <a:avLst/>
          </a:prstGeom>
          <a:gradFill rotWithShape="0">
            <a:gsLst>
              <a:gs pos="0">
                <a:srgbClr val="FFCC99"/>
              </a:gs>
              <a:gs pos="100000">
                <a:srgbClr val="786047"/>
              </a:gs>
            </a:gsLst>
            <a:path path="shape">
              <a:fillToRect l="50000" t="50000" r="50000" b="50000"/>
            </a:path>
            <a:tileRect/>
          </a:gradFill>
          <a:ln w="38100">
            <a:noFill/>
          </a:ln>
        </p:spPr>
        <p:txBody>
          <a:bodyPr lIns="0" tIns="644400" rIns="0" bIns="644400" anchor="ctr" anchorCtr="0">
            <a:spAutoFit/>
          </a:bodyPr>
          <a:p>
            <a:pPr algn="ctr" fontAlgn="ctr">
              <a:spcBef>
                <a:spcPct val="50000"/>
              </a:spcBef>
            </a:pPr>
            <a:r>
              <a:rPr lang="zh-CN" altLang="en-US" b="1">
                <a:latin typeface="Arial" panose="020B0604020202020204" pitchFamily="34" charset="0"/>
                <a:ea typeface="黑体" panose="02010609060101010101" charset="-122"/>
              </a:rPr>
              <a:t>智慧与改善</a:t>
            </a:r>
            <a:endParaRPr lang="zh-CN" altLang="en-US" b="1">
              <a:latin typeface="Arial" panose="020B0604020202020204" pitchFamily="34" charset="0"/>
              <a:ea typeface="黑体" panose="02010609060101010101" charset="-122"/>
            </a:endParaRPr>
          </a:p>
        </p:txBody>
      </p:sp>
      <p:sp>
        <p:nvSpPr>
          <p:cNvPr id="2248" name="椭圆 2247"/>
          <p:cNvSpPr/>
          <p:nvPr/>
        </p:nvSpPr>
        <p:spPr>
          <a:xfrm>
            <a:off x="450850" y="3551238"/>
            <a:ext cx="1981200" cy="1793875"/>
          </a:xfrm>
          <a:prstGeom prst="ellipse">
            <a:avLst/>
          </a:prstGeom>
          <a:gradFill rotWithShape="0">
            <a:gsLst>
              <a:gs pos="0">
                <a:srgbClr val="FFCCCC"/>
              </a:gs>
              <a:gs pos="100000">
                <a:srgbClr val="786060"/>
              </a:gs>
            </a:gsLst>
            <a:path path="shape">
              <a:fillToRect l="50000" t="50000" r="50000" b="50000"/>
            </a:path>
            <a:tileRect/>
          </a:gradFill>
          <a:ln w="38100">
            <a:noFill/>
          </a:ln>
        </p:spPr>
        <p:txBody>
          <a:bodyPr lIns="0" tIns="680400" rIns="0" bIns="680400" anchor="ctr" anchorCtr="0">
            <a:spAutoFit/>
          </a:bodyPr>
          <a:p>
            <a:pPr algn="ctr" fontAlgn="ctr">
              <a:spcBef>
                <a:spcPct val="50000"/>
              </a:spcBef>
            </a:pPr>
            <a:r>
              <a:rPr lang="zh-CN" altLang="en-US" b="1">
                <a:latin typeface="Arial" panose="020B0604020202020204" pitchFamily="34" charset="0"/>
                <a:ea typeface="黑体" panose="02010609060101010101" charset="-122"/>
              </a:rPr>
              <a:t>尊重人性</a:t>
            </a:r>
            <a:endParaRPr lang="zh-CN" altLang="en-US" b="1">
              <a:latin typeface="Arial" panose="020B0604020202020204" pitchFamily="34" charset="0"/>
              <a:ea typeface="黑体" panose="02010609060101010101" charset="-122"/>
            </a:endParaRPr>
          </a:p>
        </p:txBody>
      </p:sp>
      <p:sp>
        <p:nvSpPr>
          <p:cNvPr id="2249" name="矩形 2248"/>
          <p:cNvSpPr/>
          <p:nvPr/>
        </p:nvSpPr>
        <p:spPr>
          <a:xfrm>
            <a:off x="3962400" y="381000"/>
            <a:ext cx="4951413" cy="1417638"/>
          </a:xfrm>
          <a:prstGeom prst="rect">
            <a:avLst/>
          </a:prstGeom>
          <a:solidFill>
            <a:srgbClr val="FFCC99"/>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Challenge      [</a:t>
            </a:r>
            <a:r>
              <a:rPr lang="zh-CN" altLang="en-US" sz="1200" b="1">
                <a:latin typeface="Arial" panose="020B0604020202020204" pitchFamily="34" charset="0"/>
                <a:ea typeface="黑体" panose="02010609060101010101" charset="-122"/>
              </a:rPr>
              <a:t>面向梦想的实现</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发挥想象力</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充满勇气和创造力去挑战</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rPr>
              <a:t>以生产优质产品为中心创造附加值</a:t>
            </a:r>
            <a:endParaRPr lang="zh-CN" altLang="en-US" sz="1200">
              <a:latin typeface="Arial" panose="020B0604020202020204" pitchFamily="34" charset="0"/>
            </a:endParaRPr>
          </a:p>
          <a:p>
            <a:pPr algn="just">
              <a:spcBef>
                <a:spcPct val="50000"/>
              </a:spcBef>
              <a:buChar char="•"/>
            </a:pPr>
            <a:r>
              <a:rPr lang="zh-CN" altLang="en-US" sz="1200">
                <a:latin typeface="Arial" panose="020B0604020202020204" pitchFamily="34" charset="0"/>
              </a:rPr>
              <a:t> 挑战的精神</a:t>
            </a:r>
            <a:endParaRPr lang="zh-CN" altLang="en-US" sz="1200">
              <a:latin typeface="Arial" panose="020B0604020202020204" pitchFamily="34" charset="0"/>
            </a:endParaRPr>
          </a:p>
          <a:p>
            <a:pPr algn="just">
              <a:spcBef>
                <a:spcPct val="50000"/>
              </a:spcBef>
              <a:buChar char="•"/>
            </a:pPr>
            <a:r>
              <a:rPr lang="zh-CN" altLang="en-US" sz="1200">
                <a:latin typeface="Arial" panose="020B0604020202020204" pitchFamily="34" charset="0"/>
              </a:rPr>
              <a:t>长期的方向性</a:t>
            </a:r>
            <a:endParaRPr lang="zh-CN" altLang="en-US" sz="1200">
              <a:latin typeface="Arial" panose="020B0604020202020204" pitchFamily="34" charset="0"/>
            </a:endParaRPr>
          </a:p>
          <a:p>
            <a:pPr algn="just">
              <a:spcBef>
                <a:spcPct val="50000"/>
              </a:spcBef>
              <a:buChar char="•"/>
            </a:pPr>
            <a:r>
              <a:rPr lang="zh-CN" altLang="en-US" sz="1200">
                <a:latin typeface="Arial" panose="020B0604020202020204" pitchFamily="34" charset="0"/>
              </a:rPr>
              <a:t>深思熟虑及果断性</a:t>
            </a:r>
            <a:r>
              <a:rPr lang="zh-CN" altLang="en-US" sz="1200" b="1">
                <a:latin typeface="Arial" panose="020B0604020202020204" pitchFamily="34" charset="0"/>
                <a:ea typeface="黑体" panose="02010609060101010101" charset="-122"/>
              </a:rPr>
              <a:t>    </a:t>
            </a:r>
            <a:endParaRPr lang="zh-CN" altLang="en-US" sz="1200" b="1">
              <a:latin typeface="Arial" panose="020B0604020202020204" pitchFamily="34" charset="0"/>
              <a:ea typeface="黑体" panose="02010609060101010101" charset="-122"/>
            </a:endParaRPr>
          </a:p>
        </p:txBody>
      </p:sp>
      <p:sp>
        <p:nvSpPr>
          <p:cNvPr id="2250" name="矩形 2249"/>
          <p:cNvSpPr/>
          <p:nvPr/>
        </p:nvSpPr>
        <p:spPr>
          <a:xfrm>
            <a:off x="3962400" y="1905000"/>
            <a:ext cx="4951413" cy="1143000"/>
          </a:xfrm>
          <a:prstGeom prst="rect">
            <a:avLst/>
          </a:prstGeom>
          <a:solidFill>
            <a:srgbClr val="FFCC99"/>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Kaizen        [</a:t>
            </a:r>
            <a:r>
              <a:rPr lang="zh-CN" altLang="en-US" sz="1200" b="1">
                <a:latin typeface="Arial" panose="020B0604020202020204" pitchFamily="34" charset="0"/>
                <a:ea typeface="黑体" panose="02010609060101010101" charset="-122"/>
              </a:rPr>
              <a:t>时刻前进</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追求革新</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坚持不懈地改善</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追求改善和革新</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学习体系的构筑</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彻底贯彻组织学习</a:t>
            </a:r>
            <a:endParaRPr lang="zh-CN" altLang="en-US" sz="1200">
              <a:latin typeface="Arial" panose="020B0604020202020204" pitchFamily="34" charset="0"/>
              <a:ea typeface="黑体" panose="02010609060101010101" charset="-122"/>
            </a:endParaRPr>
          </a:p>
        </p:txBody>
      </p:sp>
      <p:sp>
        <p:nvSpPr>
          <p:cNvPr id="2251" name="矩形 2250"/>
          <p:cNvSpPr/>
          <p:nvPr/>
        </p:nvSpPr>
        <p:spPr>
          <a:xfrm>
            <a:off x="3962400" y="3124200"/>
            <a:ext cx="4953000" cy="1417638"/>
          </a:xfrm>
          <a:prstGeom prst="rect">
            <a:avLst/>
          </a:prstGeom>
          <a:solidFill>
            <a:srgbClr val="FFCC99"/>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Genchi Genbutsu  </a:t>
            </a:r>
            <a:endParaRPr lang="en-US" altLang="zh-CN" sz="1200" b="1">
              <a:latin typeface="Arial" panose="020B0604020202020204" pitchFamily="34" charset="0"/>
              <a:ea typeface="黑体" panose="02010609060101010101" charset="-122"/>
            </a:endParaRPr>
          </a:p>
          <a:p>
            <a:pPr algn="just">
              <a:spcBef>
                <a:spcPct val="50000"/>
              </a:spcBef>
              <a:buNone/>
            </a:pP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通过现地现物看清事物的本质</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迅速果断地统一意见</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并全力付诸实施</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现地现物主义</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达成有效的一致</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实践主义</a:t>
            </a:r>
            <a:r>
              <a:rPr lang="en-US" altLang="zh-CN" sz="1200">
                <a:latin typeface="Arial" panose="020B0604020202020204" pitchFamily="34" charset="0"/>
                <a:ea typeface="黑体" panose="02010609060101010101" charset="-122"/>
              </a:rPr>
              <a:t>,</a:t>
            </a:r>
            <a:r>
              <a:rPr lang="zh-CN" altLang="en-US" sz="1200">
                <a:latin typeface="Arial" panose="020B0604020202020204" pitchFamily="34" charset="0"/>
                <a:ea typeface="黑体" panose="02010609060101010101" charset="-122"/>
              </a:rPr>
              <a:t>达到目的</a:t>
            </a:r>
            <a:endParaRPr lang="zh-CN" altLang="en-US" sz="1200">
              <a:latin typeface="Arial" panose="020B0604020202020204" pitchFamily="34" charset="0"/>
              <a:ea typeface="黑体" panose="02010609060101010101" charset="-122"/>
            </a:endParaRPr>
          </a:p>
        </p:txBody>
      </p:sp>
      <p:sp>
        <p:nvSpPr>
          <p:cNvPr id="2252" name="矩形 2251"/>
          <p:cNvSpPr/>
          <p:nvPr/>
        </p:nvSpPr>
        <p:spPr>
          <a:xfrm>
            <a:off x="3962400" y="4648200"/>
            <a:ext cx="4953000" cy="1143000"/>
          </a:xfrm>
          <a:prstGeom prst="rect">
            <a:avLst/>
          </a:prstGeom>
          <a:solidFill>
            <a:srgbClr val="FFCCCC"/>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Respect        [</a:t>
            </a:r>
            <a:r>
              <a:rPr lang="zh-CN" altLang="en-US" sz="1200" b="1">
                <a:latin typeface="Arial" panose="020B0604020202020204" pitchFamily="34" charset="0"/>
                <a:ea typeface="黑体" panose="02010609060101010101" charset="-122"/>
              </a:rPr>
              <a:t>尊重他人</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努力做到诚实待人</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相互理解</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相互负责</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尊重客户等相关者</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公司与员工之间互相信赖和互相负责</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诚实的思想交流</a:t>
            </a:r>
            <a:endParaRPr lang="zh-CN" altLang="en-US" sz="1200">
              <a:latin typeface="Arial" panose="020B0604020202020204" pitchFamily="34" charset="0"/>
              <a:ea typeface="黑体" panose="02010609060101010101" charset="-122"/>
            </a:endParaRPr>
          </a:p>
        </p:txBody>
      </p:sp>
      <p:sp>
        <p:nvSpPr>
          <p:cNvPr id="2253" name="矩形 2252"/>
          <p:cNvSpPr/>
          <p:nvPr/>
        </p:nvSpPr>
        <p:spPr>
          <a:xfrm>
            <a:off x="3962400" y="5867400"/>
            <a:ext cx="4953000" cy="868363"/>
          </a:xfrm>
          <a:prstGeom prst="rect">
            <a:avLst/>
          </a:prstGeom>
          <a:solidFill>
            <a:srgbClr val="FFCCCC"/>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Teamwork    [</a:t>
            </a:r>
            <a:r>
              <a:rPr lang="zh-CN" altLang="en-US" sz="1200" b="1">
                <a:latin typeface="Arial" panose="020B0604020202020204" pitchFamily="34" charset="0"/>
                <a:ea typeface="黑体" panose="02010609060101010101" charset="-122"/>
              </a:rPr>
              <a:t>培养人材</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集合每个人的力量</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重视人材培养</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尊重个人的权力</a:t>
            </a:r>
            <a:r>
              <a:rPr lang="en-US" altLang="zh-CN" sz="1200">
                <a:latin typeface="Arial" panose="020B0604020202020204" pitchFamily="34" charset="0"/>
                <a:ea typeface="黑体" panose="02010609060101010101" charset="-122"/>
              </a:rPr>
              <a:t>,</a:t>
            </a:r>
            <a:r>
              <a:rPr lang="zh-CN" altLang="en-US" sz="1200">
                <a:latin typeface="Arial" panose="020B0604020202020204" pitchFamily="34" charset="0"/>
                <a:ea typeface="黑体" panose="02010609060101010101" charset="-122"/>
              </a:rPr>
              <a:t>发挥集体的综合能力</a:t>
            </a:r>
            <a:endParaRPr lang="zh-CN" altLang="en-US" sz="1200">
              <a:latin typeface="Arial" panose="020B0604020202020204" pitchFamily="34" charset="0"/>
              <a:ea typeface="黑体" panose="02010609060101010101" charset="-122"/>
            </a:endParaRPr>
          </a:p>
        </p:txBody>
      </p:sp>
      <p:cxnSp>
        <p:nvCxnSpPr>
          <p:cNvPr id="2254" name="直接连接符 2253"/>
          <p:cNvCxnSpPr/>
          <p:nvPr/>
        </p:nvCxnSpPr>
        <p:spPr>
          <a:xfrm>
            <a:off x="1981200" y="2514600"/>
            <a:ext cx="1981200" cy="0"/>
          </a:xfrm>
          <a:prstGeom prst="line">
            <a:avLst/>
          </a:prstGeom>
          <a:ln w="19050" cap="flat" cmpd="sng">
            <a:solidFill>
              <a:srgbClr val="0099CC"/>
            </a:solidFill>
            <a:prstDash val="solid"/>
            <a:headEnd type="none" w="med" len="med"/>
            <a:tailEnd type="none" w="med" len="med"/>
          </a:ln>
        </p:spPr>
      </p:cxnSp>
      <p:cxnSp>
        <p:nvCxnSpPr>
          <p:cNvPr id="2255" name="直接连接符 2254"/>
          <p:cNvCxnSpPr/>
          <p:nvPr/>
        </p:nvCxnSpPr>
        <p:spPr>
          <a:xfrm>
            <a:off x="2667000" y="1066800"/>
            <a:ext cx="0" cy="2514600"/>
          </a:xfrm>
          <a:prstGeom prst="line">
            <a:avLst/>
          </a:prstGeom>
          <a:ln w="19050" cap="flat" cmpd="sng">
            <a:solidFill>
              <a:srgbClr val="0099CC"/>
            </a:solidFill>
            <a:prstDash val="solid"/>
            <a:headEnd type="none" w="med" len="med"/>
            <a:tailEnd type="none" w="med" len="med"/>
          </a:ln>
        </p:spPr>
      </p:cxnSp>
      <p:cxnSp>
        <p:nvCxnSpPr>
          <p:cNvPr id="2256" name="直接连接符 2255"/>
          <p:cNvCxnSpPr/>
          <p:nvPr/>
        </p:nvCxnSpPr>
        <p:spPr>
          <a:xfrm>
            <a:off x="2667000" y="3581400"/>
            <a:ext cx="1295400" cy="0"/>
          </a:xfrm>
          <a:prstGeom prst="line">
            <a:avLst/>
          </a:prstGeom>
          <a:ln w="19050" cap="flat" cmpd="sng">
            <a:solidFill>
              <a:srgbClr val="0099CC"/>
            </a:solidFill>
            <a:prstDash val="solid"/>
            <a:headEnd type="none" w="med" len="med"/>
            <a:tailEnd type="none" w="med" len="med"/>
          </a:ln>
        </p:spPr>
      </p:cxnSp>
      <p:cxnSp>
        <p:nvCxnSpPr>
          <p:cNvPr id="2257" name="直接连接符 2256"/>
          <p:cNvCxnSpPr/>
          <p:nvPr/>
        </p:nvCxnSpPr>
        <p:spPr>
          <a:xfrm>
            <a:off x="2667000" y="1066800"/>
            <a:ext cx="1295400" cy="0"/>
          </a:xfrm>
          <a:prstGeom prst="line">
            <a:avLst/>
          </a:prstGeom>
          <a:ln w="19050" cap="flat" cmpd="sng">
            <a:solidFill>
              <a:srgbClr val="0099CC"/>
            </a:solidFill>
            <a:prstDash val="solid"/>
            <a:headEnd type="none" w="med" len="med"/>
            <a:tailEnd type="none" w="med" len="med"/>
          </a:ln>
        </p:spPr>
      </p:cxnSp>
      <p:cxnSp>
        <p:nvCxnSpPr>
          <p:cNvPr id="2258" name="直接连接符 2257"/>
          <p:cNvCxnSpPr/>
          <p:nvPr/>
        </p:nvCxnSpPr>
        <p:spPr>
          <a:xfrm>
            <a:off x="1981200" y="5181600"/>
            <a:ext cx="1295400" cy="0"/>
          </a:xfrm>
          <a:prstGeom prst="line">
            <a:avLst/>
          </a:prstGeom>
          <a:ln w="19050" cap="flat" cmpd="sng">
            <a:solidFill>
              <a:srgbClr val="0099CC"/>
            </a:solidFill>
            <a:prstDash val="solid"/>
            <a:headEnd type="none" w="med" len="med"/>
            <a:tailEnd type="none" w="med" len="med"/>
          </a:ln>
        </p:spPr>
      </p:cxnSp>
      <p:cxnSp>
        <p:nvCxnSpPr>
          <p:cNvPr id="2259" name="直接连接符 2258"/>
          <p:cNvCxnSpPr/>
          <p:nvPr/>
        </p:nvCxnSpPr>
        <p:spPr>
          <a:xfrm>
            <a:off x="3276600" y="5029200"/>
            <a:ext cx="685800" cy="0"/>
          </a:xfrm>
          <a:prstGeom prst="line">
            <a:avLst/>
          </a:prstGeom>
          <a:ln w="19050" cap="flat" cmpd="sng">
            <a:solidFill>
              <a:srgbClr val="0099CC"/>
            </a:solidFill>
            <a:prstDash val="solid"/>
            <a:headEnd type="none" w="med" len="med"/>
            <a:tailEnd type="none" w="med" len="med"/>
          </a:ln>
        </p:spPr>
      </p:cxnSp>
      <p:cxnSp>
        <p:nvCxnSpPr>
          <p:cNvPr id="2260" name="直接连接符 2259"/>
          <p:cNvCxnSpPr/>
          <p:nvPr/>
        </p:nvCxnSpPr>
        <p:spPr>
          <a:xfrm>
            <a:off x="3276600" y="6248400"/>
            <a:ext cx="685800" cy="0"/>
          </a:xfrm>
          <a:prstGeom prst="line">
            <a:avLst/>
          </a:prstGeom>
          <a:ln w="19050" cap="flat" cmpd="sng">
            <a:solidFill>
              <a:srgbClr val="0099CC"/>
            </a:solidFill>
            <a:prstDash val="solid"/>
            <a:headEnd type="none" w="med" len="med"/>
            <a:tailEnd type="none" w="med" len="med"/>
          </a:ln>
        </p:spPr>
      </p:cxnSp>
      <p:cxnSp>
        <p:nvCxnSpPr>
          <p:cNvPr id="2261" name="直接连接符 2260"/>
          <p:cNvCxnSpPr/>
          <p:nvPr/>
        </p:nvCxnSpPr>
        <p:spPr>
          <a:xfrm>
            <a:off x="3276600" y="5029200"/>
            <a:ext cx="0" cy="1219200"/>
          </a:xfrm>
          <a:prstGeom prst="line">
            <a:avLst/>
          </a:prstGeom>
          <a:ln w="19050" cap="flat" cmpd="sng">
            <a:solidFill>
              <a:srgbClr val="0099CC"/>
            </a:solidFill>
            <a:prstDash val="solid"/>
            <a:headEnd type="none" w="med" len="med"/>
            <a:tailEnd type="none" w="med" len="med"/>
          </a:ln>
        </p:spPr>
      </p:cxnSp>
      <p:sp>
        <p:nvSpPr>
          <p:cNvPr id="2262" name="矩形 2261"/>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5" name="圆角矩形 2264"/>
          <p:cNvSpPr/>
          <p:nvPr/>
        </p:nvSpPr>
        <p:spPr>
          <a:xfrm>
            <a:off x="225425" y="874713"/>
            <a:ext cx="8464550" cy="461962"/>
          </a:xfrm>
          <a:prstGeom prst="roundRect">
            <a:avLst>
              <a:gd name="adj" fmla="val 16667"/>
            </a:avLst>
          </a:prstGeom>
          <a:noFill/>
          <a:ln w="19050" cap="flat" cmpd="sng">
            <a:solidFill>
              <a:srgbClr val="CC3300"/>
            </a:solidFill>
            <a:prstDash val="solid"/>
            <a:headEnd type="none" w="med" len="med"/>
            <a:tailEnd type="none" w="med" len="med"/>
          </a:ln>
        </p:spPr>
        <p:txBody>
          <a:bodyPr lIns="137160" tIns="68580" rIns="137160" bIns="68580" anchor="ctr" anchorCtr="0">
            <a:spAutoFit/>
          </a:bodyPr>
          <a:p>
            <a:pPr>
              <a:spcBef>
                <a:spcPct val="50000"/>
              </a:spcBef>
            </a:pPr>
            <a:r>
              <a:rPr lang="en-US" altLang="zh-CN" sz="1800" b="1">
                <a:solidFill>
                  <a:srgbClr val="CC3300"/>
                </a:solidFill>
                <a:latin typeface="Arial" panose="020B0604020202020204" pitchFamily="34" charset="0"/>
                <a:ea typeface="黑体" panose="02010609060101010101" charset="-122"/>
              </a:rPr>
              <a:t>Challenge ------</a:t>
            </a:r>
            <a:r>
              <a:rPr lang="zh-CN" altLang="en-US" sz="1800" b="1">
                <a:solidFill>
                  <a:srgbClr val="CC3300"/>
                </a:solidFill>
                <a:latin typeface="Arial" panose="020B0604020202020204" pitchFamily="34" charset="0"/>
                <a:ea typeface="黑体" panose="02010609060101010101" charset="-122"/>
              </a:rPr>
              <a:t>面向梦想的实现</a:t>
            </a:r>
            <a:r>
              <a:rPr lang="en-US" altLang="zh-CN" sz="1800" b="1">
                <a:solidFill>
                  <a:srgbClr val="CC3300"/>
                </a:solidFill>
                <a:latin typeface="Arial" panose="020B0604020202020204" pitchFamily="34" charset="0"/>
                <a:ea typeface="黑体" panose="02010609060101010101" charset="-122"/>
              </a:rPr>
              <a:t>,</a:t>
            </a:r>
            <a:r>
              <a:rPr lang="zh-CN" altLang="en-US" sz="1800" b="1">
                <a:solidFill>
                  <a:srgbClr val="CC3300"/>
                </a:solidFill>
                <a:latin typeface="Arial" panose="020B0604020202020204" pitchFamily="34" charset="0"/>
                <a:ea typeface="黑体" panose="02010609060101010101" charset="-122"/>
              </a:rPr>
              <a:t>发挥想象力</a:t>
            </a:r>
            <a:r>
              <a:rPr lang="en-US" altLang="zh-CN" sz="1800" b="1">
                <a:solidFill>
                  <a:srgbClr val="CC3300"/>
                </a:solidFill>
                <a:latin typeface="Arial" panose="020B0604020202020204" pitchFamily="34" charset="0"/>
                <a:ea typeface="黑体" panose="02010609060101010101" charset="-122"/>
              </a:rPr>
              <a:t>,</a:t>
            </a:r>
            <a:r>
              <a:rPr lang="zh-CN" altLang="en-US" sz="1800" b="1">
                <a:solidFill>
                  <a:srgbClr val="CC3300"/>
                </a:solidFill>
                <a:latin typeface="Arial" panose="020B0604020202020204" pitchFamily="34" charset="0"/>
                <a:ea typeface="黑体" panose="02010609060101010101" charset="-122"/>
              </a:rPr>
              <a:t>充满勇气和创造力去挑战</a:t>
            </a:r>
            <a:endParaRPr lang="zh-CN" altLang="en-US" sz="1800" b="1">
              <a:solidFill>
                <a:srgbClr val="CC3300"/>
              </a:solidFill>
              <a:latin typeface="Arial" panose="020B0604020202020204" pitchFamily="34" charset="0"/>
              <a:ea typeface="黑体" panose="02010609060101010101" charset="-122"/>
            </a:endParaRPr>
          </a:p>
        </p:txBody>
      </p:sp>
      <p:sp>
        <p:nvSpPr>
          <p:cNvPr id="2266" name="矩形 2265"/>
          <p:cNvSpPr/>
          <p:nvPr/>
        </p:nvSpPr>
        <p:spPr>
          <a:xfrm>
            <a:off x="381000" y="1524000"/>
            <a:ext cx="8305800" cy="384175"/>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以生产优质产品为中心创造附加值</a:t>
            </a:r>
            <a:endParaRPr lang="zh-CN" altLang="en-US" sz="1600" b="1">
              <a:solidFill>
                <a:srgbClr val="993300"/>
              </a:solidFill>
              <a:latin typeface="Arial" panose="020B0604020202020204" pitchFamily="34" charset="0"/>
              <a:ea typeface="黑体" panose="02010609060101010101" charset="-122"/>
            </a:endParaRPr>
          </a:p>
        </p:txBody>
      </p:sp>
      <p:sp>
        <p:nvSpPr>
          <p:cNvPr id="2267" name="矩形 2266"/>
          <p:cNvSpPr/>
          <p:nvPr/>
        </p:nvSpPr>
        <p:spPr>
          <a:xfrm>
            <a:off x="381000" y="2133600"/>
            <a:ext cx="8305800" cy="2298700"/>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挑战的精神</a:t>
            </a:r>
            <a:r>
              <a:rPr lang="zh-CN" altLang="en-US" sz="1600">
                <a:solidFill>
                  <a:srgbClr val="993300"/>
                </a:solidFill>
                <a:latin typeface="Arial" panose="020B0604020202020204" pitchFamily="34" charset="0"/>
                <a:ea typeface="黑体" panose="02010609060101010101" charset="-122"/>
              </a:rPr>
              <a:t> </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追求梦想的热情和进取精神</a:t>
            </a:r>
            <a:endParaRPr lang="zh-CN" altLang="en-US" sz="1400" b="1">
              <a:solidFill>
                <a:srgbClr val="993300"/>
              </a:solidFill>
              <a:latin typeface="Arial" panose="020B0604020202020204" pitchFamily="34" charset="0"/>
              <a:ea typeface="黑体" panose="02010609060101010101" charset="-122"/>
            </a:endParaRPr>
          </a:p>
          <a:p>
            <a:pPr>
              <a:spcBef>
                <a:spcPct val="50000"/>
              </a:spcBef>
              <a:buFont typeface="Wingdings" panose="05000000000000000000" pitchFamily="2" charset="2"/>
            </a:pPr>
            <a:r>
              <a:rPr lang="zh-CN" altLang="en-US" sz="1400" b="1">
                <a:solidFill>
                  <a:srgbClr val="993300"/>
                </a:solidFill>
                <a:latin typeface="Arial" panose="020B0604020202020204" pitchFamily="34" charset="0"/>
                <a:ea typeface="黑体" panose="02010609060101010101" charset="-122"/>
              </a:rPr>
              <a:t>           </a:t>
            </a:r>
            <a:r>
              <a:rPr lang="zh-CN" altLang="en-US" sz="1400">
                <a:solidFill>
                  <a:srgbClr val="993300"/>
                </a:solidFill>
                <a:latin typeface="宋体" panose="02010600030101010101" pitchFamily="2" charset="-122"/>
              </a:rPr>
              <a:t>为了实现自己的梦想</a:t>
            </a:r>
            <a:r>
              <a:rPr lang="en-US" altLang="zh-CN" sz="1400">
                <a:solidFill>
                  <a:srgbClr val="993300"/>
                </a:solidFill>
                <a:latin typeface="宋体" panose="02010600030101010101" pitchFamily="2" charset="-122"/>
              </a:rPr>
              <a:t>,</a:t>
            </a:r>
            <a:r>
              <a:rPr lang="zh-CN" altLang="en-US" sz="1400">
                <a:solidFill>
                  <a:srgbClr val="993300"/>
                </a:solidFill>
                <a:latin typeface="宋体" panose="02010600030101010101" pitchFamily="2" charset="-122"/>
              </a:rPr>
              <a:t>充满热情和勇气</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用自己的创造力长期坚持挑战的意愿才是创造价值的源泉</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尊严 </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独立自尊及自尊心</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自己的命运由自己来掌握</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自己的城墙由自己来守卫</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通过自己的力量独立完成任务</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竞争的接受能力</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接受竞争的挑战</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不断向别人学习</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永远以做第一为目标</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不懈地努力</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使组织更加强大     </a:t>
            </a:r>
            <a:endParaRPr lang="zh-CN" altLang="en-US" sz="1400">
              <a:solidFill>
                <a:srgbClr val="993300"/>
              </a:solidFill>
              <a:latin typeface="Arial" panose="020B0604020202020204" pitchFamily="34" charset="0"/>
              <a:ea typeface="黑体" panose="02010609060101010101" charset="-122"/>
            </a:endParaRPr>
          </a:p>
        </p:txBody>
      </p:sp>
      <p:sp>
        <p:nvSpPr>
          <p:cNvPr id="2268" name="矩形 2267"/>
          <p:cNvSpPr/>
          <p:nvPr/>
        </p:nvSpPr>
        <p:spPr>
          <a:xfrm>
            <a:off x="381000" y="4727575"/>
            <a:ext cx="8305800" cy="1660525"/>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zh-CN" altLang="en-US" sz="1600" b="1">
                <a:solidFill>
                  <a:srgbClr val="993300"/>
                </a:solidFill>
                <a:latin typeface="Arial" panose="020B0604020202020204" pitchFamily="34" charset="0"/>
                <a:ea typeface="黑体" panose="02010609060101010101" charset="-122"/>
              </a:rPr>
              <a:t>长期的方向性</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先见之明和长期的预见性</a:t>
            </a:r>
            <a:endParaRPr lang="zh-CN" altLang="en-US" sz="1400" b="1">
              <a:solidFill>
                <a:srgbClr val="993300"/>
              </a:solidFill>
              <a:latin typeface="Arial" panose="020B0604020202020204" pitchFamily="34" charset="0"/>
              <a:ea typeface="黑体" panose="02010609060101010101" charset="-122"/>
            </a:endParaRPr>
          </a:p>
          <a:p>
            <a:pPr>
              <a:spcBef>
                <a:spcPct val="50000"/>
              </a:spcBef>
              <a:buFont typeface="Wingdings" panose="05000000000000000000" pitchFamily="2" charset="2"/>
            </a:pPr>
            <a:r>
              <a:rPr lang="zh-CN" altLang="en-US" sz="1400" b="1">
                <a:solidFill>
                  <a:srgbClr val="993300"/>
                </a:solidFill>
                <a:latin typeface="Arial" panose="020B0604020202020204" pitchFamily="34" charset="0"/>
                <a:ea typeface="黑体" panose="02010609060101010101" charset="-122"/>
              </a:rPr>
              <a:t>           </a:t>
            </a:r>
            <a:r>
              <a:rPr lang="zh-CN" altLang="en-US" sz="1400">
                <a:solidFill>
                  <a:srgbClr val="993300"/>
                </a:solidFill>
                <a:latin typeface="宋体" panose="02010600030101010101" pitchFamily="2" charset="-122"/>
              </a:rPr>
              <a:t>将复杂的现象作为一个整体来考虑</a:t>
            </a:r>
            <a:r>
              <a:rPr lang="en-US" altLang="zh-CN" sz="1400">
                <a:solidFill>
                  <a:srgbClr val="993300"/>
                </a:solidFill>
                <a:latin typeface="宋体" panose="02010600030101010101" pitchFamily="2" charset="-122"/>
              </a:rPr>
              <a:t>,</a:t>
            </a:r>
            <a:r>
              <a:rPr lang="zh-CN" altLang="en-US" sz="1400">
                <a:solidFill>
                  <a:srgbClr val="993300"/>
                </a:solidFill>
                <a:latin typeface="宋体" panose="02010600030101010101" pitchFamily="2" charset="-122"/>
              </a:rPr>
              <a:t>不要被眼前的状况左右</a:t>
            </a:r>
            <a:r>
              <a:rPr lang="en-US" altLang="zh-CN" sz="1400">
                <a:solidFill>
                  <a:srgbClr val="993300"/>
                </a:solidFill>
                <a:latin typeface="宋体" panose="02010600030101010101" pitchFamily="2" charset="-122"/>
              </a:rPr>
              <a:t>,</a:t>
            </a:r>
            <a:r>
              <a:rPr lang="zh-CN" altLang="en-US" sz="1400">
                <a:solidFill>
                  <a:srgbClr val="993300"/>
                </a:solidFill>
                <a:latin typeface="宋体" panose="02010600030101010101" pitchFamily="2" charset="-122"/>
              </a:rPr>
              <a:t>放眼未来把握本质和动向</a:t>
            </a:r>
            <a:endParaRPr lang="zh-CN" altLang="en-US" sz="1400">
              <a:solidFill>
                <a:srgbClr val="993300"/>
              </a:solidFill>
              <a:latin typeface="宋体" panose="02010600030101010101" pitchFamily="2"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正视现实</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制定长期计划</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把长期的成功时刻记在脑海里</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制定与现实对应的计划</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制定零活的计划进行开展</a:t>
            </a:r>
            <a:endParaRPr lang="zh-CN" altLang="en-US" sz="1400">
              <a:solidFill>
                <a:srgbClr val="993300"/>
              </a:solidFill>
              <a:latin typeface="Arial" panose="020B0604020202020204" pitchFamily="34" charset="0"/>
              <a:ea typeface="黑体" panose="02010609060101010101" charset="-122"/>
            </a:endParaRPr>
          </a:p>
        </p:txBody>
      </p:sp>
      <p:sp>
        <p:nvSpPr>
          <p:cNvPr id="2269" name="矩形 2268"/>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70" name="矩形 2269"/>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266"/>
                                        </p:tgtEl>
                                        <p:attrNameLst>
                                          <p:attrName>style.visibility</p:attrName>
                                        </p:attrNameLst>
                                      </p:cBhvr>
                                      <p:to>
                                        <p:strVal val="visible"/>
                                      </p:to>
                                    </p:set>
                                    <p:anim calcmode="lin" valueType="num">
                                      <p:cBhvr additive="base">
                                        <p:cTn id="7" dur="500" fill="hold"/>
                                        <p:tgtEl>
                                          <p:spTgt spid="2266"/>
                                        </p:tgtEl>
                                        <p:attrNameLst>
                                          <p:attrName>ppt_x</p:attrName>
                                        </p:attrNameLst>
                                      </p:cBhvr>
                                      <p:tavLst>
                                        <p:tav tm="0">
                                          <p:val>
                                            <p:strVal val="0-#ppt_w/2"/>
                                          </p:val>
                                        </p:tav>
                                        <p:tav tm="100000">
                                          <p:val>
                                            <p:strVal val="#ppt_x"/>
                                          </p:val>
                                        </p:tav>
                                      </p:tavLst>
                                    </p:anim>
                                    <p:anim calcmode="lin" valueType="num">
                                      <p:cBhvr additive="base">
                                        <p:cTn id="8" dur="500" fill="hold"/>
                                        <p:tgtEl>
                                          <p:spTgt spid="2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2267"/>
                                        </p:tgtEl>
                                        <p:attrNameLst>
                                          <p:attrName>style.visibility</p:attrName>
                                        </p:attrNameLst>
                                      </p:cBhvr>
                                      <p:to>
                                        <p:strVal val="visible"/>
                                      </p:to>
                                    </p:set>
                                    <p:anim calcmode="lin" valueType="num">
                                      <p:cBhvr additive="base">
                                        <p:cTn id="13" dur="500" fill="hold"/>
                                        <p:tgtEl>
                                          <p:spTgt spid="2267"/>
                                        </p:tgtEl>
                                        <p:attrNameLst>
                                          <p:attrName>ppt_x</p:attrName>
                                        </p:attrNameLst>
                                      </p:cBhvr>
                                      <p:tavLst>
                                        <p:tav tm="0">
                                          <p:val>
                                            <p:strVal val="0-#ppt_w/2"/>
                                          </p:val>
                                        </p:tav>
                                        <p:tav tm="100000">
                                          <p:val>
                                            <p:strVal val="#ppt_x"/>
                                          </p:val>
                                        </p:tav>
                                      </p:tavLst>
                                    </p:anim>
                                    <p:anim calcmode="lin" valueType="num">
                                      <p:cBhvr additive="base">
                                        <p:cTn id="14" dur="500" fill="hold"/>
                                        <p:tgtEl>
                                          <p:spTgt spid="22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2268"/>
                                        </p:tgtEl>
                                        <p:attrNameLst>
                                          <p:attrName>style.visibility</p:attrName>
                                        </p:attrNameLst>
                                      </p:cBhvr>
                                      <p:to>
                                        <p:strVal val="visible"/>
                                      </p:to>
                                    </p:set>
                                    <p:anim calcmode="lin" valueType="num">
                                      <p:cBhvr additive="base">
                                        <p:cTn id="19" dur="500" fill="hold"/>
                                        <p:tgtEl>
                                          <p:spTgt spid="2268"/>
                                        </p:tgtEl>
                                        <p:attrNameLst>
                                          <p:attrName>ppt_x</p:attrName>
                                        </p:attrNameLst>
                                      </p:cBhvr>
                                      <p:tavLst>
                                        <p:tav tm="0">
                                          <p:val>
                                            <p:strVal val="0-#ppt_w/2"/>
                                          </p:val>
                                        </p:tav>
                                        <p:tav tm="100000">
                                          <p:val>
                                            <p:strVal val="#ppt_x"/>
                                          </p:val>
                                        </p:tav>
                                      </p:tavLst>
                                    </p:anim>
                                    <p:anim calcmode="lin" valueType="num">
                                      <p:cBhvr additive="base">
                                        <p:cTn id="20" dur="500" fill="hold"/>
                                        <p:tgtEl>
                                          <p:spTgt spid="2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6" grpId="0" animBg="1"/>
      <p:bldP spid="2267" grpId="1" animBg="1"/>
      <p:bldP spid="226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 name="矩形 2272"/>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74" name="矩形 2273"/>
          <p:cNvSpPr/>
          <p:nvPr/>
        </p:nvSpPr>
        <p:spPr>
          <a:xfrm>
            <a:off x="381000" y="758825"/>
            <a:ext cx="8305800" cy="2620963"/>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深思熟虑和果断性</a:t>
            </a:r>
            <a:r>
              <a:rPr lang="zh-CN" altLang="en-US" sz="1600">
                <a:solidFill>
                  <a:srgbClr val="993300"/>
                </a:solidFill>
                <a:latin typeface="Arial" panose="020B0604020202020204" pitchFamily="34" charset="0"/>
                <a:ea typeface="黑体" panose="02010609060101010101" charset="-122"/>
              </a:rPr>
              <a:t> </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重视事实</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领会必要性</a:t>
            </a:r>
            <a:endParaRPr lang="zh-CN" altLang="en-US" sz="1400" b="1">
              <a:solidFill>
                <a:srgbClr val="993300"/>
              </a:solidFill>
              <a:latin typeface="Arial" panose="020B0604020202020204" pitchFamily="34" charset="0"/>
              <a:ea typeface="黑体" panose="02010609060101010101" charset="-122"/>
            </a:endParaRPr>
          </a:p>
          <a:p>
            <a:pPr>
              <a:spcBef>
                <a:spcPct val="50000"/>
              </a:spcBef>
              <a:buFont typeface="Wingdings" panose="05000000000000000000" pitchFamily="2" charset="2"/>
            </a:pPr>
            <a:r>
              <a:rPr lang="zh-CN" altLang="en-US" sz="1400" b="1">
                <a:solidFill>
                  <a:srgbClr val="993300"/>
                </a:solidFill>
                <a:latin typeface="Arial" panose="020B0604020202020204" pitchFamily="34" charset="0"/>
                <a:ea typeface="黑体" panose="02010609060101010101" charset="-122"/>
              </a:rPr>
              <a:t>           </a:t>
            </a:r>
            <a:r>
              <a:rPr lang="zh-CN" altLang="en-US" sz="1400">
                <a:solidFill>
                  <a:srgbClr val="993300"/>
                </a:solidFill>
                <a:latin typeface="宋体" panose="02010600030101010101" pitchFamily="2" charset="-122"/>
              </a:rPr>
              <a:t>充分试行</a:t>
            </a:r>
            <a:r>
              <a:rPr lang="en-US" altLang="zh-CN" sz="1400">
                <a:solidFill>
                  <a:srgbClr val="993300"/>
                </a:solidFill>
                <a:latin typeface="宋体" panose="02010600030101010101" pitchFamily="2" charset="-122"/>
              </a:rPr>
              <a:t>,</a:t>
            </a:r>
            <a:r>
              <a:rPr lang="zh-CN" altLang="en-US" sz="1400">
                <a:solidFill>
                  <a:srgbClr val="993300"/>
                </a:solidFill>
                <a:latin typeface="宋体" panose="02010600030101010101" pitchFamily="2" charset="-122"/>
              </a:rPr>
              <a:t>验证认清了应该做的事</a:t>
            </a:r>
            <a:r>
              <a:rPr lang="en-US" altLang="zh-CN" sz="1400">
                <a:solidFill>
                  <a:srgbClr val="993300"/>
                </a:solidFill>
                <a:latin typeface="宋体" panose="02010600030101010101" pitchFamily="2" charset="-122"/>
              </a:rPr>
              <a:t>,</a:t>
            </a:r>
            <a:r>
              <a:rPr lang="zh-CN" altLang="en-US" sz="1400">
                <a:solidFill>
                  <a:srgbClr val="993300"/>
                </a:solidFill>
                <a:latin typeface="宋体" panose="02010600030101010101" pitchFamily="2" charset="-122"/>
              </a:rPr>
              <a:t>制订出最好的方案</a:t>
            </a:r>
            <a:r>
              <a:rPr lang="en-US" altLang="zh-CN" sz="1400">
                <a:solidFill>
                  <a:srgbClr val="993300"/>
                </a:solidFill>
                <a:latin typeface="宋体" panose="02010600030101010101" pitchFamily="2" charset="-122"/>
              </a:rPr>
              <a:t>,</a:t>
            </a:r>
            <a:r>
              <a:rPr lang="zh-CN" altLang="en-US" sz="1400">
                <a:solidFill>
                  <a:srgbClr val="993300"/>
                </a:solidFill>
                <a:latin typeface="宋体" panose="02010600030101010101" pitchFamily="2" charset="-122"/>
              </a:rPr>
              <a:t>在应用到实际中去</a:t>
            </a:r>
            <a:r>
              <a:rPr lang="en-US" altLang="zh-CN" sz="1400">
                <a:solidFill>
                  <a:srgbClr val="993300"/>
                </a:solidFill>
                <a:latin typeface="宋体" panose="02010600030101010101" pitchFamily="2"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对风险的警觉</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必须在充分把握和认识风险</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制定出回避风险的方法后</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再做出决定</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重点指向</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适合全体</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明确先后顺序</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集中有限的资源进行有重点的投入</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对部门间错综复杂的关系</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要通盘考虑</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选择适合全体的方案</a:t>
            </a:r>
            <a:endParaRPr lang="zh-CN" altLang="en-US" sz="1400">
              <a:solidFill>
                <a:srgbClr val="993300"/>
              </a:solidFill>
              <a:latin typeface="Arial" panose="020B0604020202020204" pitchFamily="34" charset="0"/>
              <a:ea typeface="黑体" panose="02010609060101010101" charset="-122"/>
            </a:endParaRPr>
          </a:p>
        </p:txBody>
      </p:sp>
      <p:sp>
        <p:nvSpPr>
          <p:cNvPr id="2275" name="圆角矩形 2274"/>
          <p:cNvSpPr/>
          <p:nvPr/>
        </p:nvSpPr>
        <p:spPr>
          <a:xfrm>
            <a:off x="381000" y="3505200"/>
            <a:ext cx="8509000" cy="461963"/>
          </a:xfrm>
          <a:prstGeom prst="roundRect">
            <a:avLst>
              <a:gd name="adj" fmla="val 16667"/>
            </a:avLst>
          </a:prstGeom>
          <a:noFill/>
          <a:ln w="19050" cap="flat" cmpd="sng">
            <a:solidFill>
              <a:srgbClr val="CC3300"/>
            </a:solidFill>
            <a:prstDash val="solid"/>
            <a:headEnd type="none" w="med" len="med"/>
            <a:tailEnd type="none" w="med" len="med"/>
          </a:ln>
        </p:spPr>
        <p:txBody>
          <a:bodyPr lIns="137160" tIns="68580" rIns="137160" bIns="68580" anchor="ctr" anchorCtr="0">
            <a:spAutoFit/>
          </a:bodyPr>
          <a:p>
            <a:pPr algn="just">
              <a:spcBef>
                <a:spcPct val="50000"/>
              </a:spcBef>
            </a:pPr>
            <a:r>
              <a:rPr lang="en-US" altLang="zh-CN" sz="1800" b="1">
                <a:solidFill>
                  <a:srgbClr val="993300"/>
                </a:solidFill>
                <a:latin typeface="Arial" panose="020B0604020202020204" pitchFamily="34" charset="0"/>
                <a:ea typeface="黑体" panose="02010609060101010101" charset="-122"/>
              </a:rPr>
              <a:t>Kaizen      </a:t>
            </a:r>
            <a:r>
              <a:rPr lang="zh-CN" altLang="en-US" sz="1800" b="1">
                <a:solidFill>
                  <a:srgbClr val="993300"/>
                </a:solidFill>
                <a:latin typeface="Arial" panose="020B0604020202020204" pitchFamily="34" charset="0"/>
                <a:ea typeface="黑体" panose="02010609060101010101" charset="-122"/>
              </a:rPr>
              <a:t>时刻前进</a:t>
            </a:r>
            <a:r>
              <a:rPr lang="en-US" altLang="zh-CN" sz="1800" b="1">
                <a:solidFill>
                  <a:srgbClr val="993300"/>
                </a:solidFill>
                <a:latin typeface="Arial" panose="020B0604020202020204" pitchFamily="34" charset="0"/>
                <a:ea typeface="黑体" panose="02010609060101010101" charset="-122"/>
              </a:rPr>
              <a:t>,</a:t>
            </a:r>
            <a:r>
              <a:rPr lang="zh-CN" altLang="en-US" sz="1800" b="1">
                <a:solidFill>
                  <a:srgbClr val="993300"/>
                </a:solidFill>
                <a:latin typeface="Arial" panose="020B0604020202020204" pitchFamily="34" charset="0"/>
                <a:ea typeface="黑体" panose="02010609060101010101" charset="-122"/>
              </a:rPr>
              <a:t>追求革新</a:t>
            </a:r>
            <a:r>
              <a:rPr lang="en-US" altLang="zh-CN" sz="1800" b="1">
                <a:solidFill>
                  <a:srgbClr val="993300"/>
                </a:solidFill>
                <a:latin typeface="Arial" panose="020B0604020202020204" pitchFamily="34" charset="0"/>
                <a:ea typeface="黑体" panose="02010609060101010101" charset="-122"/>
              </a:rPr>
              <a:t>,</a:t>
            </a:r>
            <a:r>
              <a:rPr lang="zh-CN" altLang="en-US" sz="1800" b="1">
                <a:solidFill>
                  <a:srgbClr val="993300"/>
                </a:solidFill>
                <a:latin typeface="Arial" panose="020B0604020202020204" pitchFamily="34" charset="0"/>
                <a:ea typeface="黑体" panose="02010609060101010101" charset="-122"/>
              </a:rPr>
              <a:t>坚持不懈地改善</a:t>
            </a:r>
            <a:endParaRPr lang="zh-CN" altLang="en-US" sz="1800" b="1">
              <a:solidFill>
                <a:srgbClr val="993300"/>
              </a:solidFill>
              <a:latin typeface="Arial" panose="020B0604020202020204" pitchFamily="34" charset="0"/>
              <a:ea typeface="黑体" panose="02010609060101010101" charset="-122"/>
            </a:endParaRPr>
          </a:p>
        </p:txBody>
      </p:sp>
      <p:sp>
        <p:nvSpPr>
          <p:cNvPr id="2276" name="矩形 2275"/>
          <p:cNvSpPr/>
          <p:nvPr/>
        </p:nvSpPr>
        <p:spPr>
          <a:xfrm>
            <a:off x="381000" y="4111625"/>
            <a:ext cx="8305800" cy="2301875"/>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追求改善和革新</a:t>
            </a:r>
            <a:r>
              <a:rPr lang="zh-CN" altLang="en-US" sz="1600">
                <a:solidFill>
                  <a:srgbClr val="993300"/>
                </a:solidFill>
                <a:latin typeface="Arial" panose="020B0604020202020204" pitchFamily="34" charset="0"/>
                <a:ea typeface="黑体" panose="02010609060101010101" charset="-122"/>
              </a:rPr>
              <a:t> </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永无止境地改善 </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b="1">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rPr>
              <a:t>不满足于暂时的成功</a:t>
            </a:r>
            <a:r>
              <a:rPr lang="en-US" altLang="zh-CN" sz="1400">
                <a:solidFill>
                  <a:srgbClr val="993300"/>
                </a:solidFill>
                <a:latin typeface="Arial" panose="020B0604020202020204" pitchFamily="34" charset="0"/>
              </a:rPr>
              <a:t>,</a:t>
            </a:r>
            <a:r>
              <a:rPr lang="zh-CN" altLang="en-US" sz="1400">
                <a:solidFill>
                  <a:srgbClr val="993300"/>
                </a:solidFill>
                <a:latin typeface="Arial" panose="020B0604020202020204" pitchFamily="34" charset="0"/>
              </a:rPr>
              <a:t>不断树立更高的挑战目标进行永无止境地改善</a:t>
            </a:r>
            <a:r>
              <a:rPr lang="en-US" altLang="zh-CN" sz="1400">
                <a:solidFill>
                  <a:srgbClr val="993300"/>
                </a:solidFill>
                <a:latin typeface="Arial" panose="020B0604020202020204" pitchFamily="34" charset="0"/>
              </a:rPr>
              <a:t>.</a:t>
            </a:r>
            <a:r>
              <a:rPr lang="en-US" altLang="zh-CN" sz="1400" b="1">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勇于创意</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善于对比</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善于经常思考研究</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不拘泥于是谁的思想</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在公司内外广泛追求</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探索和比较</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突破难关</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排除禁忌</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不拘泥于前例和禁忌</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不去顾虑是否有可能性</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要通过有创造性的设想去突破难关</a:t>
            </a:r>
            <a:endParaRPr lang="zh-CN" altLang="en-US" sz="1400">
              <a:solidFill>
                <a:srgbClr val="993300"/>
              </a:solidFill>
              <a:latin typeface="Arial" panose="020B0604020202020204" pitchFamily="34" charset="0"/>
              <a:ea typeface="黑体" panose="02010609060101010101" charset="-122"/>
            </a:endParaRPr>
          </a:p>
        </p:txBody>
      </p:sp>
      <p:sp>
        <p:nvSpPr>
          <p:cNvPr id="2277" name="矩形 2276"/>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275"/>
                                        </p:tgtEl>
                                        <p:attrNameLst>
                                          <p:attrName>style.visibility</p:attrName>
                                        </p:attrNameLst>
                                      </p:cBhvr>
                                      <p:to>
                                        <p:strVal val="visible"/>
                                      </p:to>
                                    </p:set>
                                    <p:anim calcmode="lin" valueType="num">
                                      <p:cBhvr additive="base">
                                        <p:cTn id="7" dur="500" fill="hold"/>
                                        <p:tgtEl>
                                          <p:spTgt spid="2275"/>
                                        </p:tgtEl>
                                        <p:attrNameLst>
                                          <p:attrName>ppt_x</p:attrName>
                                        </p:attrNameLst>
                                      </p:cBhvr>
                                      <p:tavLst>
                                        <p:tav tm="0">
                                          <p:val>
                                            <p:strVal val="0-#ppt_w/2"/>
                                          </p:val>
                                        </p:tav>
                                        <p:tav tm="100000">
                                          <p:val>
                                            <p:strVal val="#ppt_x"/>
                                          </p:val>
                                        </p:tav>
                                      </p:tavLst>
                                    </p:anim>
                                    <p:anim calcmode="lin" valueType="num">
                                      <p:cBhvr additive="base">
                                        <p:cTn id="8" dur="500" fill="hold"/>
                                        <p:tgtEl>
                                          <p:spTgt spid="2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2276"/>
                                        </p:tgtEl>
                                        <p:attrNameLst>
                                          <p:attrName>style.visibility</p:attrName>
                                        </p:attrNameLst>
                                      </p:cBhvr>
                                      <p:to>
                                        <p:strVal val="visible"/>
                                      </p:to>
                                    </p:set>
                                    <p:anim calcmode="lin" valueType="num">
                                      <p:cBhvr additive="base">
                                        <p:cTn id="13" dur="500" fill="hold"/>
                                        <p:tgtEl>
                                          <p:spTgt spid="2276"/>
                                        </p:tgtEl>
                                        <p:attrNameLst>
                                          <p:attrName>ppt_x</p:attrName>
                                        </p:attrNameLst>
                                      </p:cBhvr>
                                      <p:tavLst>
                                        <p:tav tm="0">
                                          <p:val>
                                            <p:strVal val="0-#ppt_w/2"/>
                                          </p:val>
                                        </p:tav>
                                        <p:tav tm="100000">
                                          <p:val>
                                            <p:strVal val="#ppt_x"/>
                                          </p:val>
                                        </p:tav>
                                      </p:tavLst>
                                    </p:anim>
                                    <p:anim calcmode="lin" valueType="num">
                                      <p:cBhvr additive="base">
                                        <p:cTn id="14" dur="500" fill="hold"/>
                                        <p:tgtEl>
                                          <p:spTgt spid="2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5" grpId="0" animBg="1"/>
      <p:bldP spid="227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0" name="矩形 2279"/>
          <p:cNvSpPr/>
          <p:nvPr/>
        </p:nvSpPr>
        <p:spPr>
          <a:xfrm>
            <a:off x="381000" y="838200"/>
            <a:ext cx="8305800" cy="5492750"/>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学习体系的构筑</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降低成本</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追求利润</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在市场竞争的条件下</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丰田以最高的质量和效率来构筑自己的组织</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以获取最大的利润</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成本控制和降低的努力是永无止境的</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黑体" panose="02010609060101010101" charset="-122"/>
                <a:ea typeface="黑体" panose="02010609060101010101" charset="-122"/>
              </a:rPr>
              <a:t>杜绝勉强</a:t>
            </a:r>
            <a:r>
              <a:rPr lang="en-US" altLang="zh-CN" sz="1400" b="1">
                <a:solidFill>
                  <a:srgbClr val="993300"/>
                </a:solidFill>
                <a:latin typeface="黑体" panose="02010609060101010101" charset="-122"/>
                <a:ea typeface="黑体" panose="02010609060101010101" charset="-122"/>
              </a:rPr>
              <a:t>,</a:t>
            </a:r>
            <a:r>
              <a:rPr lang="zh-CN" altLang="en-US" sz="1400" b="1">
                <a:solidFill>
                  <a:srgbClr val="993300"/>
                </a:solidFill>
                <a:latin typeface="黑体" panose="02010609060101010101" charset="-122"/>
                <a:ea typeface="黑体" panose="02010609060101010101" charset="-122"/>
              </a:rPr>
              <a:t>浪费和不良</a:t>
            </a:r>
            <a:endParaRPr lang="zh-CN" altLang="en-US" sz="1400" b="1">
              <a:solidFill>
                <a:srgbClr val="993300"/>
              </a:solidFill>
              <a:latin typeface="黑体" panose="02010609060101010101" charset="-122"/>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彻底杜绝任何浪费</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消灭一切无附加价值的活动</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Muda</a:t>
            </a:r>
            <a:r>
              <a:rPr lang="en-US" altLang="zh-CN" sz="1400">
                <a:solidFill>
                  <a:srgbClr val="993300"/>
                </a:solidFill>
                <a:latin typeface="Arial" panose="020B0604020202020204" pitchFamily="34" charset="0"/>
                <a:ea typeface="黑体" panose="02010609060101010101" charset="-122"/>
              </a:rPr>
              <a:t>: No Value Added</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Mura: Unevenness</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Muri</a:t>
            </a:r>
            <a:r>
              <a:rPr lang="en-US" altLang="zh-CN" sz="1400">
                <a:solidFill>
                  <a:srgbClr val="993300"/>
                </a:solidFill>
                <a:latin typeface="Arial" panose="020B0604020202020204" pitchFamily="34" charset="0"/>
                <a:ea typeface="黑体" panose="02010609060101010101" charset="-122"/>
              </a:rPr>
              <a:t>:   Beyond Capability</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尊重后道工序</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及时生产方式</a:t>
            </a:r>
            <a:r>
              <a:rPr lang="en-US" altLang="zh-CN" sz="1400" b="1">
                <a:solidFill>
                  <a:srgbClr val="993300"/>
                </a:solidFill>
                <a:latin typeface="Arial" panose="020B0604020202020204" pitchFamily="34" charset="0"/>
                <a:ea typeface="黑体" panose="02010609060101010101" charset="-122"/>
              </a:rPr>
              <a:t>(Just in Time)</a:t>
            </a:r>
            <a:endParaRPr lang="en-US" altLang="zh-CN"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在整个工序中</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后道工序被视为顾客</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要在恰当的时刻</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提供所需数量和品质的产品和服务</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问题的明显化和自动化</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及时诚实地揭示问题</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快速采取措施</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找到解决问题的办法</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授予在一线工作的人员发现和纠正错误的权力</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 Alex Warren, Former SVP,TMMK: </a:t>
            </a:r>
            <a:r>
              <a:rPr lang="zh-CN" altLang="en-US" sz="1400">
                <a:solidFill>
                  <a:srgbClr val="993300"/>
                </a:solidFill>
                <a:latin typeface="Arial" panose="020B0604020202020204" pitchFamily="34" charset="0"/>
                <a:ea typeface="黑体" panose="02010609060101010101" charset="-122"/>
              </a:rPr>
              <a:t>人们已经习惯了因发现问题而遭到批评</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他们担心会因此受</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到责备</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但他们很快就会看到每个人都在发现问题</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而且班长和组长们都希望看到问题</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endParaRPr lang="en-US" altLang="zh-CN" sz="1400">
              <a:solidFill>
                <a:srgbClr val="993300"/>
              </a:solidFill>
              <a:latin typeface="Arial" panose="020B0604020202020204" pitchFamily="34" charset="0"/>
              <a:ea typeface="黑体" panose="02010609060101010101" charset="-122"/>
            </a:endParaRPr>
          </a:p>
        </p:txBody>
      </p:sp>
      <p:sp>
        <p:nvSpPr>
          <p:cNvPr id="2281" name="矩形 2280"/>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82" name="矩形 2281"/>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5" name="矩形 2054"/>
          <p:cNvSpPr/>
          <p:nvPr/>
        </p:nvSpPr>
        <p:spPr>
          <a:xfrm>
            <a:off x="1752600" y="1219200"/>
            <a:ext cx="2819400" cy="457200"/>
          </a:xfrm>
          <a:prstGeom prst="rect">
            <a:avLst/>
          </a:prstGeom>
          <a:noFill/>
          <a:ln w="9525">
            <a:noFill/>
          </a:ln>
        </p:spPr>
        <p:txBody>
          <a:bodyPr/>
          <a:p>
            <a:endParaRPr sz="2800" b="1">
              <a:latin typeface="黑体" panose="02010609060101010101" charset="-122"/>
              <a:ea typeface="黑体" panose="02010609060101010101" charset="-122"/>
            </a:endParaRPr>
          </a:p>
        </p:txBody>
      </p:sp>
      <p:sp>
        <p:nvSpPr>
          <p:cNvPr id="2056" name="矩形 2055"/>
          <p:cNvSpPr/>
          <p:nvPr/>
        </p:nvSpPr>
        <p:spPr>
          <a:xfrm>
            <a:off x="1143000" y="34290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1. </a:t>
            </a:r>
            <a:r>
              <a:rPr lang="zh-CN" altLang="en-US" sz="1800" b="1">
                <a:latin typeface="Arial" panose="020B0604020202020204" pitchFamily="34" charset="0"/>
                <a:ea typeface="黑体" panose="02010609060101010101" charset="-122"/>
              </a:rPr>
              <a:t>什么是丰田的问题解决法</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057" name="矩形 2056"/>
          <p:cNvSpPr/>
          <p:nvPr/>
        </p:nvSpPr>
        <p:spPr>
          <a:xfrm>
            <a:off x="1143000" y="39624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2. </a:t>
            </a:r>
            <a:r>
              <a:rPr lang="zh-CN" altLang="en-US" sz="1800" b="1">
                <a:latin typeface="Arial" panose="020B0604020202020204" pitchFamily="34" charset="0"/>
                <a:ea typeface="黑体" panose="02010609060101010101" charset="-122"/>
              </a:rPr>
              <a:t>日常工作中的</a:t>
            </a:r>
            <a:r>
              <a:rPr lang="en-US" altLang="zh-CN" sz="1800" b="1">
                <a:latin typeface="Arial" panose="020B0604020202020204" pitchFamily="34" charset="0"/>
                <a:ea typeface="黑体" panose="02010609060101010101" charset="-122"/>
              </a:rPr>
              <a:t>10</a:t>
            </a:r>
            <a:r>
              <a:rPr lang="zh-CN" altLang="en-US" sz="1800" b="1">
                <a:latin typeface="Arial" panose="020B0604020202020204" pitchFamily="34" charset="0"/>
                <a:ea typeface="黑体" panose="02010609060101010101" charset="-122"/>
              </a:rPr>
              <a:t>个基本意识</a:t>
            </a:r>
            <a:endParaRPr lang="zh-CN" altLang="en-US" sz="1800" b="1">
              <a:latin typeface="Arial" panose="020B0604020202020204" pitchFamily="34" charset="0"/>
              <a:ea typeface="黑体" panose="02010609060101010101" charset="-122"/>
            </a:endParaRPr>
          </a:p>
        </p:txBody>
      </p:sp>
      <p:sp>
        <p:nvSpPr>
          <p:cNvPr id="2058" name="矩形 2057"/>
          <p:cNvSpPr/>
          <p:nvPr/>
        </p:nvSpPr>
        <p:spPr>
          <a:xfrm>
            <a:off x="228600" y="762000"/>
            <a:ext cx="2514600" cy="501650"/>
          </a:xfrm>
          <a:prstGeom prst="rect">
            <a:avLst/>
          </a:prstGeom>
          <a:noFill/>
          <a:ln w="38100">
            <a:noFill/>
          </a:ln>
        </p:spPr>
        <p:txBody>
          <a:bodyPr lIns="137160" tIns="68580" rIns="137160" bIns="68580">
            <a:spAutoFit/>
          </a:bodyPr>
          <a:p>
            <a:pPr>
              <a:spcBef>
                <a:spcPct val="50000"/>
              </a:spcBef>
            </a:pPr>
            <a:r>
              <a:rPr lang="zh-CN" altLang="en-US" sz="2400">
                <a:latin typeface="Arial" panose="020B0604020202020204" pitchFamily="34" charset="0"/>
                <a:ea typeface="黑体" panose="02010609060101010101" charset="-122"/>
              </a:rPr>
              <a:t>内容</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p:txBody>
      </p:sp>
      <p:sp>
        <p:nvSpPr>
          <p:cNvPr id="2059" name="矩形 2058"/>
          <p:cNvSpPr/>
          <p:nvPr/>
        </p:nvSpPr>
        <p:spPr>
          <a:xfrm>
            <a:off x="1143000" y="44958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 3. </a:t>
            </a:r>
            <a:r>
              <a:rPr lang="zh-CN" altLang="en-US" sz="1800" b="1">
                <a:latin typeface="Arial" panose="020B0604020202020204" pitchFamily="34" charset="0"/>
                <a:ea typeface="黑体" panose="02010609060101010101" charset="-122"/>
              </a:rPr>
              <a:t>什么是丰田的 “问题” </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060" name="矩形 2059"/>
          <p:cNvSpPr/>
          <p:nvPr/>
        </p:nvSpPr>
        <p:spPr>
          <a:xfrm>
            <a:off x="1143000" y="50292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4. </a:t>
            </a:r>
            <a:r>
              <a:rPr lang="zh-CN" altLang="en-US" sz="1800" b="1">
                <a:latin typeface="Arial" panose="020B0604020202020204" pitchFamily="34" charset="0"/>
                <a:ea typeface="黑体" panose="02010609060101010101" charset="-122"/>
              </a:rPr>
              <a:t>问题解决的步骤</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具体行动</a:t>
            </a:r>
            <a:endParaRPr lang="zh-CN" altLang="en-US" sz="1800" b="1">
              <a:latin typeface="Arial" panose="020B0604020202020204" pitchFamily="34" charset="0"/>
              <a:ea typeface="黑体" panose="02010609060101010101" charset="-122"/>
            </a:endParaRPr>
          </a:p>
        </p:txBody>
      </p:sp>
      <p:sp>
        <p:nvSpPr>
          <p:cNvPr id="2061" name="矩形 2060"/>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062" name="矩形 2061"/>
          <p:cNvSpPr/>
          <p:nvPr/>
        </p:nvSpPr>
        <p:spPr>
          <a:xfrm>
            <a:off x="838200" y="1371600"/>
            <a:ext cx="7010400" cy="511175"/>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一</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如何学习丰田</a:t>
            </a:r>
            <a:endParaRPr lang="zh-CN" altLang="en-US" sz="2400" b="1">
              <a:latin typeface="黑体" panose="02010609060101010101" charset="-122"/>
              <a:ea typeface="黑体" panose="02010609060101010101" charset="-122"/>
            </a:endParaRPr>
          </a:p>
        </p:txBody>
      </p:sp>
      <p:sp>
        <p:nvSpPr>
          <p:cNvPr id="2063" name="矩形 2062"/>
          <p:cNvSpPr/>
          <p:nvPr/>
        </p:nvSpPr>
        <p:spPr>
          <a:xfrm>
            <a:off x="838200" y="2057400"/>
            <a:ext cx="7016750" cy="50323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二</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丰田管理方式 </a:t>
            </a:r>
            <a:r>
              <a:rPr lang="en-US" altLang="zh-CN" sz="2400" b="1">
                <a:latin typeface="黑体" panose="02010609060101010101" charset="-122"/>
                <a:ea typeface="黑体" panose="02010609060101010101" charset="-122"/>
              </a:rPr>
              <a:t>Toyota Way 2019</a:t>
            </a:r>
            <a:endParaRPr lang="en-US" altLang="zh-CN" sz="2400" b="1">
              <a:latin typeface="黑体" panose="02010609060101010101" charset="-122"/>
              <a:ea typeface="黑体" panose="02010609060101010101" charset="-122"/>
            </a:endParaRPr>
          </a:p>
        </p:txBody>
      </p:sp>
      <p:sp>
        <p:nvSpPr>
          <p:cNvPr id="2064" name="矩形 2063"/>
          <p:cNvSpPr/>
          <p:nvPr/>
        </p:nvSpPr>
        <p:spPr>
          <a:xfrm>
            <a:off x="838200" y="27432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丰田问题解决法 </a:t>
            </a:r>
            <a:r>
              <a:rPr lang="en-US" altLang="zh-CN" sz="2400" b="1">
                <a:latin typeface="黑体" panose="02010609060101010101" charset="-122"/>
                <a:ea typeface="黑体" panose="02010609060101010101" charset="-122"/>
              </a:rPr>
              <a:t>Toyota Business Practices</a:t>
            </a:r>
            <a:endParaRPr lang="en-US" altLang="zh-CN" sz="2400" b="1">
              <a:latin typeface="黑体" panose="02010609060101010101" charset="-122"/>
              <a:ea typeface="黑体" panose="02010609060101010101" charset="-122"/>
            </a:endParaRPr>
          </a:p>
        </p:txBody>
      </p:sp>
      <p:sp>
        <p:nvSpPr>
          <p:cNvPr id="2065" name="矩形 2064"/>
          <p:cNvSpPr/>
          <p:nvPr/>
        </p:nvSpPr>
        <p:spPr>
          <a:xfrm>
            <a:off x="1143000" y="55626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5. 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5" name="矩形 2284"/>
          <p:cNvSpPr/>
          <p:nvPr/>
        </p:nvSpPr>
        <p:spPr>
          <a:xfrm>
            <a:off x="381000" y="1219200"/>
            <a:ext cx="8305800" cy="3259138"/>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zh-CN" altLang="en-US" sz="1600" b="1">
                <a:solidFill>
                  <a:srgbClr val="993300"/>
                </a:solidFill>
                <a:latin typeface="Arial" panose="020B0604020202020204" pitchFamily="34" charset="0"/>
                <a:ea typeface="黑体" panose="02010609060101010101" charset="-122"/>
              </a:rPr>
              <a:t>贯彻彻底地组织学习</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对现状的共识</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利用可视的方法</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达成对现实情况的共同理解（看板，问题的可视化）</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b="1">
                <a:solidFill>
                  <a:srgbClr val="993300"/>
                </a:solidFill>
                <a:latin typeface="黑体" panose="02010609060101010101" charset="-122"/>
                <a:ea typeface="黑体" panose="02010609060101010101" charset="-122"/>
              </a:rPr>
              <a:t> 从错误中学习</a:t>
            </a:r>
            <a:endParaRPr lang="zh-CN" altLang="en-US" sz="1400" b="1">
              <a:solidFill>
                <a:srgbClr val="993300"/>
              </a:solidFill>
              <a:latin typeface="黑体" panose="02010609060101010101" charset="-122"/>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把错误当作学习的机会</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不要只是责怪个人的失误</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由组织出面纠正错误</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并把经验教训告诉所有的人</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从错误中学习是在全公司范围内上级激励和教育下级的持续的任务</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作为团队的成员</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所有的员工</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不论在什么级别上</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都应分享彼此的知识和经验</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成功的标准化及横向发展</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总结成功的经验</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使之标准化并加以采用</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还应在组织内部宣传和推广</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让大家来学习</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p:txBody>
      </p:sp>
      <p:sp>
        <p:nvSpPr>
          <p:cNvPr id="2286" name="矩形 2285"/>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87" name="矩形 2286"/>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0" name="圆角矩形 2289"/>
          <p:cNvSpPr/>
          <p:nvPr/>
        </p:nvSpPr>
        <p:spPr>
          <a:xfrm>
            <a:off x="228600" y="1066800"/>
            <a:ext cx="8553450" cy="919163"/>
          </a:xfrm>
          <a:prstGeom prst="roundRect">
            <a:avLst>
              <a:gd name="adj" fmla="val 16667"/>
            </a:avLst>
          </a:prstGeom>
          <a:noFill/>
          <a:ln w="19050" cap="flat" cmpd="sng">
            <a:solidFill>
              <a:srgbClr val="CC3300"/>
            </a:solidFill>
            <a:prstDash val="solid"/>
            <a:headEnd type="none" w="med" len="med"/>
            <a:tailEnd type="none" w="med" len="med"/>
          </a:ln>
        </p:spPr>
        <p:txBody>
          <a:bodyPr lIns="137160" tIns="68580" rIns="137160" bIns="68580" anchor="ctr" anchorCtr="0">
            <a:spAutoFit/>
          </a:bodyPr>
          <a:p>
            <a:pPr algn="just">
              <a:spcBef>
                <a:spcPct val="50000"/>
              </a:spcBef>
            </a:pPr>
            <a:r>
              <a:rPr lang="en-US" altLang="zh-CN" sz="1800" b="1">
                <a:solidFill>
                  <a:srgbClr val="993300"/>
                </a:solidFill>
                <a:latin typeface="Arial" panose="020B0604020202020204" pitchFamily="34" charset="0"/>
                <a:ea typeface="黑体" panose="02010609060101010101" charset="-122"/>
              </a:rPr>
              <a:t>Genchi Genbutsu (</a:t>
            </a:r>
            <a:r>
              <a:rPr lang="zh-CN" altLang="en-US" sz="1800" b="1">
                <a:solidFill>
                  <a:srgbClr val="993300"/>
                </a:solidFill>
                <a:latin typeface="Arial" panose="020B0604020202020204" pitchFamily="34" charset="0"/>
                <a:ea typeface="黑体" panose="02010609060101010101" charset="-122"/>
              </a:rPr>
              <a:t>现地现物</a:t>
            </a:r>
            <a:r>
              <a:rPr lang="en-US" altLang="zh-CN" sz="1800" b="1">
                <a:solidFill>
                  <a:srgbClr val="993300"/>
                </a:solidFill>
                <a:latin typeface="Arial" panose="020B0604020202020204" pitchFamily="34" charset="0"/>
                <a:ea typeface="黑体" panose="02010609060101010101" charset="-122"/>
              </a:rPr>
              <a:t>) </a:t>
            </a:r>
            <a:endParaRPr lang="en-US" altLang="zh-CN" sz="1800" b="1">
              <a:solidFill>
                <a:srgbClr val="993300"/>
              </a:solidFill>
              <a:latin typeface="Arial" panose="020B0604020202020204" pitchFamily="34" charset="0"/>
              <a:ea typeface="黑体" panose="02010609060101010101" charset="-122"/>
            </a:endParaRPr>
          </a:p>
          <a:p>
            <a:pPr algn="just">
              <a:spcBef>
                <a:spcPct val="50000"/>
              </a:spcBef>
            </a:pPr>
            <a:r>
              <a:rPr lang="en-US" altLang="zh-CN" sz="1800" b="1">
                <a:solidFill>
                  <a:srgbClr val="993300"/>
                </a:solidFill>
                <a:latin typeface="Arial" panose="020B0604020202020204" pitchFamily="34" charset="0"/>
                <a:ea typeface="黑体" panose="02010609060101010101" charset="-122"/>
              </a:rPr>
              <a:t>    </a:t>
            </a:r>
            <a:r>
              <a:rPr lang="zh-CN" altLang="en-US" sz="1800" b="1">
                <a:solidFill>
                  <a:srgbClr val="993300"/>
                </a:solidFill>
                <a:latin typeface="Arial" panose="020B0604020202020204" pitchFamily="34" charset="0"/>
                <a:ea typeface="黑体" panose="02010609060101010101" charset="-122"/>
              </a:rPr>
              <a:t>通过现地现物看清事物的本质</a:t>
            </a:r>
            <a:r>
              <a:rPr lang="en-US" altLang="zh-CN" sz="1800" b="1">
                <a:solidFill>
                  <a:srgbClr val="993300"/>
                </a:solidFill>
                <a:latin typeface="Arial" panose="020B0604020202020204" pitchFamily="34" charset="0"/>
                <a:ea typeface="黑体" panose="02010609060101010101" charset="-122"/>
              </a:rPr>
              <a:t>,</a:t>
            </a:r>
            <a:r>
              <a:rPr lang="zh-CN" altLang="en-US" sz="1800" b="1">
                <a:solidFill>
                  <a:srgbClr val="993300"/>
                </a:solidFill>
                <a:latin typeface="Arial" panose="020B0604020202020204" pitchFamily="34" charset="0"/>
                <a:ea typeface="黑体" panose="02010609060101010101" charset="-122"/>
              </a:rPr>
              <a:t>迅速果断地统一意见</a:t>
            </a:r>
            <a:r>
              <a:rPr lang="en-US" altLang="zh-CN" sz="1800" b="1">
                <a:solidFill>
                  <a:srgbClr val="993300"/>
                </a:solidFill>
                <a:latin typeface="Arial" panose="020B0604020202020204" pitchFamily="34" charset="0"/>
                <a:ea typeface="黑体" panose="02010609060101010101" charset="-122"/>
              </a:rPr>
              <a:t>,</a:t>
            </a:r>
            <a:r>
              <a:rPr lang="zh-CN" altLang="en-US" sz="1800" b="1">
                <a:solidFill>
                  <a:srgbClr val="993300"/>
                </a:solidFill>
                <a:latin typeface="Arial" panose="020B0604020202020204" pitchFamily="34" charset="0"/>
                <a:ea typeface="黑体" panose="02010609060101010101" charset="-122"/>
              </a:rPr>
              <a:t>并全力付诸实施</a:t>
            </a:r>
            <a:endParaRPr lang="zh-CN" altLang="en-US" sz="1800" b="1">
              <a:solidFill>
                <a:srgbClr val="993300"/>
              </a:solidFill>
              <a:latin typeface="Arial" panose="020B0604020202020204" pitchFamily="34" charset="0"/>
              <a:ea typeface="黑体" panose="02010609060101010101" charset="-122"/>
            </a:endParaRPr>
          </a:p>
        </p:txBody>
      </p:sp>
      <p:sp>
        <p:nvSpPr>
          <p:cNvPr id="2291" name="矩形 2290"/>
          <p:cNvSpPr/>
          <p:nvPr/>
        </p:nvSpPr>
        <p:spPr>
          <a:xfrm>
            <a:off x="381000" y="2362200"/>
            <a:ext cx="8305800" cy="2620963"/>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现地现物主义</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抓住问题</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分析真正原因</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第一手的调查</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从现状和理想目标之间的差距入手</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看清本质</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寻找导致问题的真正的原因</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大野耐一</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避免先入为主</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要以全新的目光观察生产现场</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对观察对象要问五个“为什么”</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黑体" panose="02010609060101010101" charset="-122"/>
                <a:ea typeface="黑体" panose="02010609060101010101" charset="-122"/>
              </a:rPr>
              <a:t> </a:t>
            </a:r>
            <a:r>
              <a:rPr lang="zh-CN" altLang="en-US" sz="1400" b="1">
                <a:solidFill>
                  <a:srgbClr val="993300"/>
                </a:solidFill>
                <a:latin typeface="黑体" panose="02010609060101010101" charset="-122"/>
                <a:ea typeface="黑体" panose="02010609060101010101" charset="-122"/>
              </a:rPr>
              <a:t>彻底确认事实</a:t>
            </a:r>
            <a:endParaRPr lang="zh-CN" altLang="en-US" sz="1400" b="1">
              <a:solidFill>
                <a:srgbClr val="993300"/>
              </a:solidFill>
              <a:latin typeface="黑体" panose="02010609060101010101" charset="-122"/>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要到现场收集所有相关的定性的和定量的数据资料</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深入地研究</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深刻地理解所要解决的问题</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早期研究</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对尚不能确定的事情</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应尽早开始探索研究</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对所有能想到的可能的解决方案</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都要进行早期研究</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p:txBody>
      </p:sp>
      <p:sp>
        <p:nvSpPr>
          <p:cNvPr id="2292" name="矩形 2291"/>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93" name="矩形 2292"/>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291"/>
                                        </p:tgtEl>
                                        <p:attrNameLst>
                                          <p:attrName>style.visibility</p:attrName>
                                        </p:attrNameLst>
                                      </p:cBhvr>
                                      <p:to>
                                        <p:strVal val="visible"/>
                                      </p:to>
                                    </p:set>
                                    <p:anim calcmode="lin" valueType="num">
                                      <p:cBhvr additive="base">
                                        <p:cTn id="7" dur="500" fill="hold"/>
                                        <p:tgtEl>
                                          <p:spTgt spid="2291"/>
                                        </p:tgtEl>
                                        <p:attrNameLst>
                                          <p:attrName>ppt_x</p:attrName>
                                        </p:attrNameLst>
                                      </p:cBhvr>
                                      <p:tavLst>
                                        <p:tav tm="0">
                                          <p:val>
                                            <p:strVal val="0-#ppt_w/2"/>
                                          </p:val>
                                        </p:tav>
                                        <p:tav tm="100000">
                                          <p:val>
                                            <p:strVal val="#ppt_x"/>
                                          </p:val>
                                        </p:tav>
                                      </p:tavLst>
                                    </p:anim>
                                    <p:anim calcmode="lin" valueType="num">
                                      <p:cBhvr additive="base">
                                        <p:cTn id="8" dur="500" fill="hold"/>
                                        <p:tgtEl>
                                          <p:spTgt spid="2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6" name="矩形 2295"/>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297" name="矩形 2296"/>
          <p:cNvSpPr/>
          <p:nvPr/>
        </p:nvSpPr>
        <p:spPr>
          <a:xfrm>
            <a:off x="381000" y="990600"/>
            <a:ext cx="8458200" cy="2301875"/>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达成有效的一致</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意见的一致</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要与团队成员以及其他丰田组织充分的沟通</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达成共识</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为问题解决方案的顺利有效实施排除障碍</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黑体" panose="02010609060101010101" charset="-122"/>
                <a:ea typeface="黑体" panose="02010609060101010101" charset="-122"/>
              </a:rPr>
              <a:t> </a:t>
            </a:r>
            <a:r>
              <a:rPr lang="zh-CN" altLang="en-US" sz="1400" b="1">
                <a:solidFill>
                  <a:srgbClr val="993300"/>
                </a:solidFill>
                <a:latin typeface="黑体" panose="02010609060101010101" charset="-122"/>
                <a:ea typeface="黑体" panose="02010609060101010101" charset="-122"/>
              </a:rPr>
              <a:t>目标的一致</a:t>
            </a:r>
            <a:endParaRPr lang="zh-CN" altLang="en-US" sz="1400" b="1">
              <a:solidFill>
                <a:srgbClr val="993300"/>
              </a:solidFill>
              <a:latin typeface="黑体" panose="02010609060101010101" charset="-122"/>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要达成一致的目标</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对目标和现状之间的差距要作充分的说明以避免误解</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过程的一致</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在共识的基础上达成一致目标后</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对实现目标的过程和方法也应意见一致</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p:txBody>
      </p:sp>
      <p:sp>
        <p:nvSpPr>
          <p:cNvPr id="2298" name="矩形 2297"/>
          <p:cNvSpPr/>
          <p:nvPr/>
        </p:nvSpPr>
        <p:spPr>
          <a:xfrm>
            <a:off x="381000" y="3505200"/>
            <a:ext cx="8458200" cy="2620963"/>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实践主义</a:t>
            </a: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达到目的</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排除愚直及空泛的理论</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要做周全的实际业务人员</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应果断地</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及时地</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稳健而细致周到地作出决策</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既不要草率的冲动</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仓促地作出决定</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也不应在无休止的讨论上浪费时间</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黑体" panose="02010609060101010101" charset="-122"/>
                <a:ea typeface="黑体" panose="02010609060101010101" charset="-122"/>
              </a:rPr>
              <a:t> </a:t>
            </a:r>
            <a:r>
              <a:rPr lang="zh-CN" altLang="en-US" sz="1400" b="1">
                <a:solidFill>
                  <a:srgbClr val="993300"/>
                </a:solidFill>
                <a:latin typeface="黑体" panose="02010609060101010101" charset="-122"/>
                <a:ea typeface="黑体" panose="02010609060101010101" charset="-122"/>
              </a:rPr>
              <a:t>一气呵成</a:t>
            </a:r>
            <a:endParaRPr lang="zh-CN" altLang="en-US" sz="1400" b="1">
              <a:solidFill>
                <a:srgbClr val="993300"/>
              </a:solidFill>
              <a:latin typeface="黑体" panose="02010609060101010101" charset="-122"/>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一旦决定下来</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要上下一心</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按预定的步骤全力贯彻执行</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按期完成</a:t>
            </a:r>
            <a:r>
              <a:rPr lang="en-US" altLang="zh-CN" sz="1400">
                <a:solidFill>
                  <a:srgbClr val="993300"/>
                </a:solidFill>
                <a:latin typeface="Arial" panose="020B0604020202020204" pitchFamily="34" charset="0"/>
                <a:ea typeface="黑体" panose="02010609060101010101" charset="-122"/>
              </a:rPr>
              <a:t>.. </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b="1">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要有韧劲地工作</a:t>
            </a:r>
            <a:r>
              <a:rPr lang="en-US" altLang="zh-CN" sz="1400" b="1">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持续地致力于问题的解决 </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要按照丰田的问题解决法</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有韧劲地排除障碍</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克服困难</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达到目标</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p:txBody>
      </p:sp>
      <p:sp>
        <p:nvSpPr>
          <p:cNvPr id="2299" name="矩形 2298"/>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298"/>
                                        </p:tgtEl>
                                        <p:attrNameLst>
                                          <p:attrName>style.visibility</p:attrName>
                                        </p:attrNameLst>
                                      </p:cBhvr>
                                      <p:to>
                                        <p:strVal val="visible"/>
                                      </p:to>
                                    </p:set>
                                    <p:anim calcmode="lin" valueType="num">
                                      <p:cBhvr additive="base">
                                        <p:cTn id="7" dur="500" fill="hold"/>
                                        <p:tgtEl>
                                          <p:spTgt spid="2298"/>
                                        </p:tgtEl>
                                        <p:attrNameLst>
                                          <p:attrName>ppt_x</p:attrName>
                                        </p:attrNameLst>
                                      </p:cBhvr>
                                      <p:tavLst>
                                        <p:tav tm="0">
                                          <p:val>
                                            <p:strVal val="0-#ppt_w/2"/>
                                          </p:val>
                                        </p:tav>
                                        <p:tav tm="100000">
                                          <p:val>
                                            <p:strVal val="#ppt_x"/>
                                          </p:val>
                                        </p:tav>
                                      </p:tavLst>
                                    </p:anim>
                                    <p:anim calcmode="lin" valueType="num">
                                      <p:cBhvr additive="base">
                                        <p:cTn id="8" dur="500" fill="hold"/>
                                        <p:tgtEl>
                                          <p:spTgt spid="2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2" name="矩形 2301"/>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303" name="圆角矩形 2302"/>
          <p:cNvSpPr/>
          <p:nvPr/>
        </p:nvSpPr>
        <p:spPr>
          <a:xfrm>
            <a:off x="304800" y="914400"/>
            <a:ext cx="8509000" cy="461963"/>
          </a:xfrm>
          <a:prstGeom prst="roundRect">
            <a:avLst>
              <a:gd name="adj" fmla="val 16667"/>
            </a:avLst>
          </a:prstGeom>
          <a:noFill/>
          <a:ln w="19050" cap="flat" cmpd="sng">
            <a:solidFill>
              <a:srgbClr val="CC3300"/>
            </a:solidFill>
            <a:prstDash val="solid"/>
            <a:headEnd type="none" w="med" len="med"/>
            <a:tailEnd type="none" w="med" len="med"/>
          </a:ln>
        </p:spPr>
        <p:txBody>
          <a:bodyPr lIns="137160" tIns="68580" rIns="137160" bIns="68580" anchor="ctr" anchorCtr="0">
            <a:spAutoFit/>
          </a:bodyPr>
          <a:p>
            <a:pPr algn="just">
              <a:spcBef>
                <a:spcPct val="50000"/>
              </a:spcBef>
            </a:pPr>
            <a:r>
              <a:rPr lang="en-US" altLang="zh-CN" sz="1800" b="1">
                <a:solidFill>
                  <a:srgbClr val="993300"/>
                </a:solidFill>
                <a:latin typeface="Arial" panose="020B0604020202020204" pitchFamily="34" charset="0"/>
                <a:ea typeface="黑体" panose="02010609060101010101" charset="-122"/>
              </a:rPr>
              <a:t>Respect   </a:t>
            </a:r>
            <a:r>
              <a:rPr lang="zh-CN" altLang="en-US" sz="1800" b="1">
                <a:solidFill>
                  <a:srgbClr val="993300"/>
                </a:solidFill>
                <a:latin typeface="Arial" panose="020B0604020202020204" pitchFamily="34" charset="0"/>
                <a:ea typeface="黑体" panose="02010609060101010101" charset="-122"/>
              </a:rPr>
              <a:t>尊重他人</a:t>
            </a:r>
            <a:r>
              <a:rPr lang="en-US" altLang="zh-CN" sz="1800" b="1">
                <a:solidFill>
                  <a:srgbClr val="993300"/>
                </a:solidFill>
                <a:latin typeface="Arial" panose="020B0604020202020204" pitchFamily="34" charset="0"/>
                <a:ea typeface="黑体" panose="02010609060101010101" charset="-122"/>
              </a:rPr>
              <a:t>, </a:t>
            </a:r>
            <a:r>
              <a:rPr lang="zh-CN" altLang="en-US" sz="1800" b="1">
                <a:solidFill>
                  <a:srgbClr val="993300"/>
                </a:solidFill>
                <a:latin typeface="Arial" panose="020B0604020202020204" pitchFamily="34" charset="0"/>
                <a:ea typeface="黑体" panose="02010609060101010101" charset="-122"/>
              </a:rPr>
              <a:t>努力做到诚实待人</a:t>
            </a:r>
            <a:r>
              <a:rPr lang="en-US" altLang="zh-CN" sz="1800" b="1">
                <a:solidFill>
                  <a:srgbClr val="993300"/>
                </a:solidFill>
                <a:latin typeface="Arial" panose="020B0604020202020204" pitchFamily="34" charset="0"/>
                <a:ea typeface="黑体" panose="02010609060101010101" charset="-122"/>
              </a:rPr>
              <a:t>,</a:t>
            </a:r>
            <a:r>
              <a:rPr lang="zh-CN" altLang="en-US" sz="1800" b="1">
                <a:solidFill>
                  <a:srgbClr val="993300"/>
                </a:solidFill>
                <a:latin typeface="Arial" panose="020B0604020202020204" pitchFamily="34" charset="0"/>
                <a:ea typeface="黑体" panose="02010609060101010101" charset="-122"/>
              </a:rPr>
              <a:t>相互理解</a:t>
            </a:r>
            <a:r>
              <a:rPr lang="en-US" altLang="zh-CN" sz="1800" b="1">
                <a:solidFill>
                  <a:srgbClr val="993300"/>
                </a:solidFill>
                <a:latin typeface="Arial" panose="020B0604020202020204" pitchFamily="34" charset="0"/>
                <a:ea typeface="黑体" panose="02010609060101010101" charset="-122"/>
              </a:rPr>
              <a:t>,</a:t>
            </a:r>
            <a:r>
              <a:rPr lang="zh-CN" altLang="en-US" sz="1800" b="1">
                <a:solidFill>
                  <a:srgbClr val="993300"/>
                </a:solidFill>
                <a:latin typeface="Arial" panose="020B0604020202020204" pitchFamily="34" charset="0"/>
                <a:ea typeface="黑体" panose="02010609060101010101" charset="-122"/>
              </a:rPr>
              <a:t>互相负责</a:t>
            </a:r>
            <a:endParaRPr lang="zh-CN" altLang="en-US" sz="1800" b="1">
              <a:solidFill>
                <a:srgbClr val="993300"/>
              </a:solidFill>
              <a:latin typeface="Arial" panose="020B0604020202020204" pitchFamily="34" charset="0"/>
              <a:ea typeface="黑体" panose="02010609060101010101" charset="-122"/>
            </a:endParaRPr>
          </a:p>
        </p:txBody>
      </p:sp>
      <p:sp>
        <p:nvSpPr>
          <p:cNvPr id="2304" name="矩形 2303"/>
          <p:cNvSpPr/>
          <p:nvPr/>
        </p:nvSpPr>
        <p:spPr>
          <a:xfrm>
            <a:off x="228600" y="1652588"/>
            <a:ext cx="8458200" cy="919162"/>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尊重客户及相关者</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公司的生存取决于客户</a:t>
            </a:r>
            <a:r>
              <a:rPr lang="zh-CN" altLang="en-US" sz="1400">
                <a:solidFill>
                  <a:srgbClr val="993300"/>
                </a:solidFill>
                <a:latin typeface="Arial" panose="020B0604020202020204" pitchFamily="34" charset="0"/>
                <a:cs typeface="Arial" panose="020B0604020202020204" pitchFamily="34" charset="0"/>
              </a:rPr>
              <a:t>、</a:t>
            </a:r>
            <a:r>
              <a:rPr lang="zh-CN" altLang="en-US" sz="1400">
                <a:solidFill>
                  <a:srgbClr val="993300"/>
                </a:solidFill>
                <a:latin typeface="Arial" panose="020B0604020202020204" pitchFamily="34" charset="0"/>
              </a:rPr>
              <a:t>股东</a:t>
            </a:r>
            <a:r>
              <a:rPr lang="zh-CN" altLang="en-US" sz="1400">
                <a:solidFill>
                  <a:srgbClr val="993300"/>
                </a:solidFill>
                <a:latin typeface="Arial" panose="020B0604020202020204" pitchFamily="34" charset="0"/>
                <a:cs typeface="Arial" panose="020B0604020202020204" pitchFamily="34" charset="0"/>
              </a:rPr>
              <a:t>、</a:t>
            </a:r>
            <a:r>
              <a:rPr lang="zh-CN" altLang="en-US" sz="1400">
                <a:solidFill>
                  <a:srgbClr val="993300"/>
                </a:solidFill>
                <a:latin typeface="Arial" panose="020B0604020202020204" pitchFamily="34" charset="0"/>
              </a:rPr>
              <a:t>员工</a:t>
            </a:r>
            <a:r>
              <a:rPr lang="zh-CN" altLang="en-US" sz="1400">
                <a:solidFill>
                  <a:srgbClr val="993300"/>
                </a:solidFill>
                <a:latin typeface="Arial" panose="020B0604020202020204" pitchFamily="34" charset="0"/>
                <a:cs typeface="Arial" panose="020B0604020202020204" pitchFamily="34" charset="0"/>
              </a:rPr>
              <a:t>、</a:t>
            </a:r>
            <a:r>
              <a:rPr lang="zh-CN" altLang="en-US" sz="1400">
                <a:solidFill>
                  <a:srgbClr val="993300"/>
                </a:solidFill>
                <a:latin typeface="Arial" panose="020B0604020202020204" pitchFamily="34" charset="0"/>
              </a:rPr>
              <a:t>商业伙伴和全社会的支持和满意，公司的持续发展取决于不断地为他们提供更大的附加值和更高的满意度。客户满意第一。</a:t>
            </a:r>
            <a:endParaRPr lang="zh-CN" altLang="en-US" sz="1400">
              <a:solidFill>
                <a:srgbClr val="993300"/>
              </a:solidFill>
              <a:latin typeface="Arial" panose="020B0604020202020204" pitchFamily="34" charset="0"/>
            </a:endParaRPr>
          </a:p>
        </p:txBody>
      </p:sp>
      <p:sp>
        <p:nvSpPr>
          <p:cNvPr id="2305" name="矩形 2304"/>
          <p:cNvSpPr/>
          <p:nvPr/>
        </p:nvSpPr>
        <p:spPr>
          <a:xfrm>
            <a:off x="228600" y="3200400"/>
            <a:ext cx="8458200" cy="2301875"/>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公司和员工之间互相信赖</a:t>
            </a: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互相负责</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公司必须信任员工</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并给他们提供成长和发挥才能的机会</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根据公司的业绩和个人的贡献，给予公</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正的回报，改进工作条件，提高职业满意度</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作为公司的员工</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有责任竭尽全力地为公司作出优秀的业绩</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为公司的发展作出贡献</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每位员工都应注重个人职业能力和创造力的发展，确定自己的职业发展方向，</a:t>
            </a:r>
            <a:r>
              <a:rPr lang="zh-CN" altLang="en-US" sz="1400" b="1">
                <a:solidFill>
                  <a:srgbClr val="993300"/>
                </a:solidFill>
                <a:latin typeface="Arial" panose="020B0604020202020204" pitchFamily="34" charset="0"/>
                <a:ea typeface="黑体" panose="02010609060101010101" charset="-122"/>
              </a:rPr>
              <a:t>自己选择课题并出</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b="1">
                <a:solidFill>
                  <a:srgbClr val="993300"/>
                </a:solidFill>
                <a:latin typeface="Arial" panose="020B0604020202020204" pitchFamily="34" charset="0"/>
                <a:ea typeface="黑体" panose="02010609060101010101" charset="-122"/>
              </a:rPr>
              <a:t>   成果</a:t>
            </a:r>
            <a:r>
              <a:rPr lang="zh-CN" altLang="en-US" sz="1400">
                <a:solidFill>
                  <a:srgbClr val="993300"/>
                </a:solidFill>
                <a:latin typeface="Arial" panose="020B0604020202020204" pitchFamily="34" charset="0"/>
                <a:ea typeface="黑体" panose="02010609060101010101" charset="-122"/>
              </a:rPr>
              <a:t>。通过持续的学习和改善，不断地提高自己的职业素质和工作能力。</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endParaRPr lang="zh-CN" altLang="en-US" sz="1400">
              <a:solidFill>
                <a:srgbClr val="993300"/>
              </a:solidFill>
              <a:latin typeface="Arial" panose="020B0604020202020204" pitchFamily="34" charset="0"/>
              <a:ea typeface="黑体" panose="02010609060101010101" charset="-122"/>
            </a:endParaRPr>
          </a:p>
        </p:txBody>
      </p:sp>
      <p:sp>
        <p:nvSpPr>
          <p:cNvPr id="2306" name="矩形 2305"/>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304"/>
                                        </p:tgtEl>
                                        <p:attrNameLst>
                                          <p:attrName>style.visibility</p:attrName>
                                        </p:attrNameLst>
                                      </p:cBhvr>
                                      <p:to>
                                        <p:strVal val="visible"/>
                                      </p:to>
                                    </p:set>
                                    <p:anim calcmode="lin" valueType="num">
                                      <p:cBhvr additive="base">
                                        <p:cTn id="7" dur="500" fill="hold"/>
                                        <p:tgtEl>
                                          <p:spTgt spid="2304"/>
                                        </p:tgtEl>
                                        <p:attrNameLst>
                                          <p:attrName>ppt_x</p:attrName>
                                        </p:attrNameLst>
                                      </p:cBhvr>
                                      <p:tavLst>
                                        <p:tav tm="0">
                                          <p:val>
                                            <p:strVal val="0-#ppt_w/2"/>
                                          </p:val>
                                        </p:tav>
                                        <p:tav tm="100000">
                                          <p:val>
                                            <p:strVal val="#ppt_x"/>
                                          </p:val>
                                        </p:tav>
                                      </p:tavLst>
                                    </p:anim>
                                    <p:anim calcmode="lin" valueType="num">
                                      <p:cBhvr additive="base">
                                        <p:cTn id="8" dur="500" fill="hold"/>
                                        <p:tgtEl>
                                          <p:spTgt spid="23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2305"/>
                                        </p:tgtEl>
                                        <p:attrNameLst>
                                          <p:attrName>style.visibility</p:attrName>
                                        </p:attrNameLst>
                                      </p:cBhvr>
                                      <p:to>
                                        <p:strVal val="visible"/>
                                      </p:to>
                                    </p:set>
                                    <p:anim calcmode="lin" valueType="num">
                                      <p:cBhvr additive="base">
                                        <p:cTn id="13" dur="500" fill="hold"/>
                                        <p:tgtEl>
                                          <p:spTgt spid="2305"/>
                                        </p:tgtEl>
                                        <p:attrNameLst>
                                          <p:attrName>ppt_x</p:attrName>
                                        </p:attrNameLst>
                                      </p:cBhvr>
                                      <p:tavLst>
                                        <p:tav tm="0">
                                          <p:val>
                                            <p:strVal val="0-#ppt_w/2"/>
                                          </p:val>
                                        </p:tav>
                                        <p:tav tm="100000">
                                          <p:val>
                                            <p:strVal val="#ppt_x"/>
                                          </p:val>
                                        </p:tav>
                                      </p:tavLst>
                                    </p:anim>
                                    <p:anim calcmode="lin" valueType="num">
                                      <p:cBhvr additive="base">
                                        <p:cTn id="14" dur="500" fill="hold"/>
                                        <p:tgtEl>
                                          <p:spTgt spid="2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 grpId="0" animBg="1"/>
      <p:bldP spid="230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9" name="矩形 2308"/>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310" name="矩形 2309"/>
          <p:cNvSpPr/>
          <p:nvPr/>
        </p:nvSpPr>
        <p:spPr>
          <a:xfrm>
            <a:off x="-228600" y="914400"/>
            <a:ext cx="9372600" cy="501650"/>
          </a:xfrm>
          <a:prstGeom prst="rect">
            <a:avLst/>
          </a:prstGeom>
          <a:noFill/>
          <a:ln w="38100">
            <a:noFill/>
          </a:ln>
        </p:spPr>
        <p:txBody>
          <a:bodyPr lIns="137160" tIns="68580" rIns="137160" bIns="68580">
            <a:spAutoFit/>
          </a:bodyPr>
          <a:p>
            <a:pPr lvl="1">
              <a:spcBef>
                <a:spcPct val="50000"/>
              </a:spcBef>
              <a:buFont typeface="Wingdings" panose="05000000000000000000" pitchFamily="2" charset="2"/>
            </a:pPr>
            <a:r>
              <a:rPr lang="zh-CN" altLang="en-US" sz="2400" b="1">
                <a:effectLst>
                  <a:outerShdw blurRad="38100" dist="38100" dir="2700000">
                    <a:srgbClr val="C0C0C0"/>
                  </a:outerShdw>
                </a:effectLst>
                <a:latin typeface="黑体" panose="02010609060101010101" charset="-122"/>
                <a:ea typeface="黑体" panose="02010609060101010101" charset="-122"/>
              </a:rPr>
              <a:t>案例</a:t>
            </a:r>
            <a:r>
              <a:rPr lang="en-US" altLang="zh-CN" sz="2400" b="1">
                <a:effectLst>
                  <a:outerShdw blurRad="38100" dist="38100" dir="2700000">
                    <a:srgbClr val="C0C0C0"/>
                  </a:outerShdw>
                </a:effectLst>
                <a:latin typeface="黑体" panose="02010609060101010101" charset="-122"/>
                <a:ea typeface="黑体" panose="02010609060101010101" charset="-122"/>
              </a:rPr>
              <a:t>:</a:t>
            </a:r>
            <a:r>
              <a:rPr lang="en-US" altLang="zh-CN" sz="2000" b="1">
                <a:effectLst>
                  <a:outerShdw blurRad="38100" dist="38100" dir="2700000">
                    <a:srgbClr val="C0C0C0"/>
                  </a:outerShdw>
                </a:effectLst>
                <a:latin typeface="黑体" panose="02010609060101010101" charset="-122"/>
                <a:ea typeface="黑体" panose="02010609060101010101" charset="-122"/>
              </a:rPr>
              <a:t>“</a:t>
            </a:r>
            <a:r>
              <a:rPr lang="zh-CN" altLang="en-US" sz="2000" b="1">
                <a:effectLst>
                  <a:outerShdw blurRad="38100" dist="38100" dir="2700000">
                    <a:srgbClr val="C0C0C0"/>
                  </a:outerShdw>
                </a:effectLst>
                <a:latin typeface="黑体" panose="02010609060101010101" charset="-122"/>
                <a:ea typeface="黑体" panose="02010609060101010101" charset="-122"/>
              </a:rPr>
              <a:t>持续改善” </a:t>
            </a:r>
            <a:r>
              <a:rPr lang="en-US" altLang="zh-CN" sz="2000" b="1">
                <a:effectLst>
                  <a:outerShdw blurRad="38100" dist="38100" dir="2700000">
                    <a:srgbClr val="C0C0C0"/>
                  </a:outerShdw>
                </a:effectLst>
                <a:latin typeface="黑体" panose="02010609060101010101" charset="-122"/>
                <a:ea typeface="黑体" panose="02010609060101010101" charset="-122"/>
              </a:rPr>
              <a:t>+“</a:t>
            </a:r>
            <a:r>
              <a:rPr lang="zh-CN" altLang="en-US" sz="2000" b="1">
                <a:effectLst>
                  <a:outerShdw blurRad="38100" dist="38100" dir="2700000">
                    <a:srgbClr val="C0C0C0"/>
                  </a:outerShdw>
                </a:effectLst>
                <a:latin typeface="黑体" panose="02010609060101010101" charset="-122"/>
                <a:ea typeface="黑体" panose="02010609060101010101" charset="-122"/>
              </a:rPr>
              <a:t>自己选择课题并出成果” </a:t>
            </a:r>
            <a:r>
              <a:rPr lang="en-US" altLang="zh-CN" sz="2000" b="1">
                <a:effectLst>
                  <a:outerShdw blurRad="38100" dist="38100" dir="2700000">
                    <a:srgbClr val="C0C0C0"/>
                  </a:outerShdw>
                </a:effectLst>
                <a:latin typeface="黑体" panose="02010609060101010101" charset="-122"/>
                <a:ea typeface="黑体" panose="02010609060101010101" charset="-122"/>
              </a:rPr>
              <a:t>-----</a:t>
            </a:r>
            <a:r>
              <a:rPr lang="zh-CN" altLang="en-US" sz="2000" b="1">
                <a:effectLst>
                  <a:outerShdw blurRad="38100" dist="38100" dir="2700000">
                    <a:srgbClr val="C0C0C0"/>
                  </a:outerShdw>
                </a:effectLst>
                <a:latin typeface="黑体" panose="02010609060101010101" charset="-122"/>
                <a:ea typeface="黑体" panose="02010609060101010101" charset="-122"/>
              </a:rPr>
              <a:t>将</a:t>
            </a:r>
            <a:r>
              <a:rPr lang="en-US" altLang="zh-CN" sz="2000" b="1">
                <a:effectLst>
                  <a:outerShdw blurRad="38100" dist="38100" dir="2700000">
                    <a:srgbClr val="C0C0C0"/>
                  </a:outerShdw>
                </a:effectLst>
                <a:latin typeface="黑体" panose="02010609060101010101" charset="-122"/>
                <a:ea typeface="黑体" panose="02010609060101010101" charset="-122"/>
              </a:rPr>
              <a:t>TPS</a:t>
            </a:r>
            <a:r>
              <a:rPr lang="zh-CN" altLang="en-US" sz="2000" b="1">
                <a:effectLst>
                  <a:outerShdw blurRad="38100" dist="38100" dir="2700000">
                    <a:srgbClr val="C0C0C0"/>
                  </a:outerShdw>
                </a:effectLst>
                <a:latin typeface="黑体" panose="02010609060101010101" charset="-122"/>
                <a:ea typeface="黑体" panose="02010609060101010101" charset="-122"/>
              </a:rPr>
              <a:t>理念引入销售体系</a:t>
            </a:r>
            <a:endParaRPr lang="zh-CN" altLang="en-US" sz="2000" b="1">
              <a:effectLst>
                <a:outerShdw blurRad="38100" dist="38100" dir="2700000">
                  <a:srgbClr val="C0C0C0"/>
                </a:outerShdw>
              </a:effectLst>
              <a:latin typeface="黑体" panose="02010609060101010101" charset="-122"/>
              <a:ea typeface="黑体" panose="02010609060101010101" charset="-122"/>
            </a:endParaRPr>
          </a:p>
        </p:txBody>
      </p:sp>
      <p:sp>
        <p:nvSpPr>
          <p:cNvPr id="2311" name="圆角矩形 2310"/>
          <p:cNvSpPr/>
          <p:nvPr/>
        </p:nvSpPr>
        <p:spPr>
          <a:xfrm>
            <a:off x="533400" y="1701800"/>
            <a:ext cx="8423275" cy="3397250"/>
          </a:xfrm>
          <a:prstGeom prst="roundRect">
            <a:avLst>
              <a:gd name="adj" fmla="val 16667"/>
            </a:avLst>
          </a:prstGeom>
          <a:solidFill>
            <a:srgbClr val="CCECFF"/>
          </a:solidFill>
          <a:ln w="38100">
            <a:noFill/>
          </a:ln>
          <a:effectLst>
            <a:outerShdw dist="107763" dir="13499999" algn="ctr" rotWithShape="0">
              <a:srgbClr val="6699FF"/>
            </a:outerShdw>
          </a:effectLst>
        </p:spPr>
        <p:txBody>
          <a:bodyPr lIns="137160" tIns="68580" rIns="137160" bIns="68580" anchor="ctr" anchorCtr="0">
            <a:spAutoFit/>
          </a:bodyPr>
          <a:p>
            <a:pPr>
              <a:spcBef>
                <a:spcPct val="50000"/>
              </a:spcBef>
            </a:pPr>
            <a:r>
              <a:rPr lang="zh-CN" altLang="en-US" sz="1600" b="1">
                <a:latin typeface="宋体" panose="02010600030101010101" pitchFamily="2" charset="-122"/>
              </a:rPr>
              <a:t>在销售环节创建类似</a:t>
            </a:r>
            <a:r>
              <a:rPr lang="en-US" altLang="zh-CN" sz="1600" b="1">
                <a:latin typeface="宋体" panose="02010600030101010101" pitchFamily="2" charset="-122"/>
              </a:rPr>
              <a:t>TPS</a:t>
            </a:r>
            <a:r>
              <a:rPr lang="zh-CN" altLang="en-US" sz="1600" b="1">
                <a:latin typeface="宋体" panose="02010600030101010101" pitchFamily="2" charset="-122"/>
              </a:rPr>
              <a:t>的体系</a:t>
            </a:r>
            <a:br>
              <a:rPr lang="zh-CN" altLang="en-US" sz="1600">
                <a:latin typeface="宋体" panose="02010600030101010101" pitchFamily="2" charset="-122"/>
              </a:rPr>
            </a:br>
            <a:r>
              <a:rPr lang="en-US" altLang="zh-CN" sz="1600">
                <a:latin typeface="宋体" panose="02010600030101010101" pitchFamily="2" charset="-122"/>
              </a:rPr>
              <a:t>    2019</a:t>
            </a:r>
            <a:r>
              <a:rPr lang="zh-CN" altLang="en-US" sz="1600">
                <a:latin typeface="宋体" panose="02010600030101010101" pitchFamily="2" charset="-122"/>
              </a:rPr>
              <a:t>年，丰田欧洲公司负责售后服务的副总裁安德里亚</a:t>
            </a:r>
            <a:r>
              <a:rPr lang="en-US" altLang="zh-CN" sz="1600">
                <a:latin typeface="宋体" panose="02010600030101010101" pitchFamily="2" charset="-122"/>
              </a:rPr>
              <a:t>·</a:t>
            </a:r>
            <a:r>
              <a:rPr lang="zh-CN" altLang="en-US" sz="1600">
                <a:latin typeface="宋体" panose="02010600030101010101" pitchFamily="2" charset="-122"/>
              </a:rPr>
              <a:t>福米卡和产品规划部门负责人亚瑟</a:t>
            </a:r>
            <a:r>
              <a:rPr lang="en-US" altLang="zh-CN" sz="1600">
                <a:latin typeface="宋体" panose="02010600030101010101" pitchFamily="2" charset="-122"/>
              </a:rPr>
              <a:t>·</a:t>
            </a:r>
            <a:r>
              <a:rPr lang="zh-CN" altLang="en-US" sz="1600">
                <a:latin typeface="宋体" panose="02010600030101010101" pitchFamily="2" charset="-122"/>
              </a:rPr>
              <a:t>凯帕菲勒到日本参加一个关于</a:t>
            </a:r>
            <a:r>
              <a:rPr lang="en-US" altLang="zh-CN" sz="1600">
                <a:latin typeface="宋体" panose="02010600030101010101" pitchFamily="2" charset="-122"/>
              </a:rPr>
              <a:t>TPS</a:t>
            </a:r>
            <a:r>
              <a:rPr lang="zh-CN" altLang="en-US" sz="1600">
                <a:latin typeface="宋体" panose="02010600030101010101" pitchFamily="2" charset="-122"/>
              </a:rPr>
              <a:t>的论坛，会议期间，二人萌生了一个想法：为什么不在销售体系中创建一套类似于</a:t>
            </a:r>
            <a:r>
              <a:rPr lang="en-US" altLang="zh-CN" sz="1600">
                <a:latin typeface="宋体" panose="02010600030101010101" pitchFamily="2" charset="-122"/>
              </a:rPr>
              <a:t>TPS</a:t>
            </a:r>
            <a:r>
              <a:rPr lang="zh-CN" altLang="en-US" sz="1600">
                <a:latin typeface="宋体" panose="02010600030101010101" pitchFamily="2" charset="-122"/>
              </a:rPr>
              <a:t>的操作规则？</a:t>
            </a:r>
            <a:br>
              <a:rPr lang="zh-CN" altLang="en-US" sz="1600">
                <a:latin typeface="宋体" panose="02010600030101010101" pitchFamily="2" charset="-122"/>
              </a:rPr>
            </a:br>
            <a:r>
              <a:rPr lang="en-US" altLang="zh-CN" sz="1600">
                <a:latin typeface="宋体" panose="02010600030101010101" pitchFamily="2" charset="-122"/>
              </a:rPr>
              <a:t>    2019</a:t>
            </a:r>
            <a:r>
              <a:rPr lang="zh-CN" altLang="en-US" sz="1600">
                <a:latin typeface="宋体" panose="02010600030101010101" pitchFamily="2" charset="-122"/>
              </a:rPr>
              <a:t>年</a:t>
            </a:r>
            <a:r>
              <a:rPr lang="en-US" altLang="zh-CN" sz="1600">
                <a:latin typeface="宋体" panose="02010600030101010101" pitchFamily="2" charset="-122"/>
              </a:rPr>
              <a:t>4</a:t>
            </a:r>
            <a:r>
              <a:rPr lang="zh-CN" altLang="en-US" sz="1600">
                <a:latin typeface="宋体" panose="02010600030101010101" pitchFamily="2" charset="-122"/>
              </a:rPr>
              <a:t>月，丰田欧洲公司开始进行有关</a:t>
            </a:r>
            <a:r>
              <a:rPr lang="en-US" altLang="zh-CN" sz="1600">
                <a:latin typeface="宋体" panose="02010600030101010101" pitchFamily="2" charset="-122"/>
              </a:rPr>
              <a:t>TRS</a:t>
            </a:r>
            <a:r>
              <a:rPr lang="zh-CN" altLang="en-US" sz="1600">
                <a:latin typeface="宋体" panose="02010600030101010101" pitchFamily="2" charset="-122"/>
              </a:rPr>
              <a:t>的客户研究。亚瑟自告奋勇负责</a:t>
            </a:r>
            <a:r>
              <a:rPr lang="en-US" altLang="zh-CN" sz="1600">
                <a:latin typeface="宋体" panose="02010600030101010101" pitchFamily="2" charset="-122"/>
              </a:rPr>
              <a:t>TRS</a:t>
            </a:r>
            <a:r>
              <a:rPr lang="zh-CN" altLang="en-US" sz="1600">
                <a:latin typeface="宋体" panose="02010600030101010101" pitchFamily="2" charset="-122"/>
              </a:rPr>
              <a:t>项目，并推荐首先在捷克和斯洛伐克的经销店试行</a:t>
            </a:r>
            <a:r>
              <a:rPr lang="en-US" altLang="zh-CN" sz="1600">
                <a:latin typeface="宋体" panose="02010600030101010101" pitchFamily="2" charset="-122"/>
              </a:rPr>
              <a:t>TRS</a:t>
            </a:r>
            <a:r>
              <a:rPr lang="zh-CN" altLang="en-US" sz="1600">
                <a:latin typeface="宋体" panose="02010600030101010101" pitchFamily="2" charset="-122"/>
              </a:rPr>
              <a:t>。选择这两个地区作为试点，是因为当时丰田产品在当地的销量并不理想，而且经销商中没有一套系统的销售标准和业务规则。</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标准很快建立起来，</a:t>
            </a:r>
            <a:r>
              <a:rPr lang="en-US" altLang="zh-CN" sz="1600">
                <a:latin typeface="宋体" panose="02010600030101010101" pitchFamily="2" charset="-122"/>
              </a:rPr>
              <a:t>2019</a:t>
            </a:r>
            <a:r>
              <a:rPr lang="zh-CN" altLang="en-US" sz="1600">
                <a:latin typeface="宋体" panose="02010600030101010101" pitchFamily="2" charset="-122"/>
              </a:rPr>
              <a:t>年</a:t>
            </a:r>
            <a:r>
              <a:rPr lang="en-US" altLang="zh-CN" sz="1600">
                <a:latin typeface="宋体" panose="02010600030101010101" pitchFamily="2" charset="-122"/>
              </a:rPr>
              <a:t>TRS</a:t>
            </a:r>
            <a:r>
              <a:rPr lang="zh-CN" altLang="en-US" sz="1600">
                <a:latin typeface="宋体" panose="02010600030101010101" pitchFamily="2" charset="-122"/>
              </a:rPr>
              <a:t>项目进入了第二阶段。当年</a:t>
            </a:r>
            <a:r>
              <a:rPr lang="en-US" altLang="zh-CN" sz="1600">
                <a:latin typeface="宋体" panose="02010600030101010101" pitchFamily="2" charset="-122"/>
              </a:rPr>
              <a:t>9</a:t>
            </a:r>
            <a:r>
              <a:rPr lang="zh-CN" altLang="en-US" sz="1600">
                <a:latin typeface="宋体" panose="02010600030101010101" pitchFamily="2" charset="-122"/>
              </a:rPr>
              <a:t>月，捷克的两家经销商开始正式执行</a:t>
            </a:r>
            <a:r>
              <a:rPr lang="en-US" altLang="zh-CN" sz="1600">
                <a:latin typeface="宋体" panose="02010600030101010101" pitchFamily="2" charset="-122"/>
              </a:rPr>
              <a:t>TRS</a:t>
            </a:r>
            <a:r>
              <a:rPr lang="zh-CN" altLang="en-US" sz="1600">
                <a:latin typeface="宋体" panose="02010600030101010101" pitchFamily="2" charset="-122"/>
              </a:rPr>
              <a:t>，效果很快显现，</a:t>
            </a:r>
            <a:r>
              <a:rPr lang="en-US" altLang="zh-CN" sz="1600">
                <a:latin typeface="宋体" panose="02010600030101010101" pitchFamily="2" charset="-122"/>
              </a:rPr>
              <a:t>3</a:t>
            </a:r>
            <a:r>
              <a:rPr lang="zh-CN" altLang="en-US" sz="1600">
                <a:latin typeface="宋体" panose="02010600030101010101" pitchFamily="2" charset="-122"/>
              </a:rPr>
              <a:t>个月后，其中一家经销商对于客户具体信息的搜集率由原来的</a:t>
            </a:r>
            <a:r>
              <a:rPr lang="en-US" altLang="zh-CN" sz="1600">
                <a:latin typeface="宋体" panose="02010600030101010101" pitchFamily="2" charset="-122"/>
              </a:rPr>
              <a:t>56</a:t>
            </a:r>
            <a:r>
              <a:rPr lang="zh-CN" altLang="en-US" sz="1600">
                <a:latin typeface="宋体" panose="02010600030101010101" pitchFamily="2" charset="-122"/>
              </a:rPr>
              <a:t>％提升到</a:t>
            </a:r>
            <a:r>
              <a:rPr lang="en-US" altLang="zh-CN" sz="1600">
                <a:latin typeface="宋体" panose="02010600030101010101" pitchFamily="2" charset="-122"/>
              </a:rPr>
              <a:t>99</a:t>
            </a:r>
            <a:r>
              <a:rPr lang="zh-CN" altLang="en-US" sz="1600">
                <a:latin typeface="宋体" panose="02010600030101010101" pitchFamily="2" charset="-122"/>
              </a:rPr>
              <a:t>％；到展厅里看车的参观者中有</a:t>
            </a:r>
            <a:r>
              <a:rPr lang="en-US" altLang="zh-CN" sz="1600">
                <a:latin typeface="宋体" panose="02010600030101010101" pitchFamily="2" charset="-122"/>
              </a:rPr>
              <a:t>25</a:t>
            </a:r>
            <a:r>
              <a:rPr lang="zh-CN" altLang="en-US" sz="1600">
                <a:latin typeface="宋体" panose="02010600030101010101" pitchFamily="2" charset="-122"/>
              </a:rPr>
              <a:t>％的人最后买了车，原来这一比例是</a:t>
            </a:r>
            <a:r>
              <a:rPr lang="en-US" altLang="zh-CN" sz="1600">
                <a:latin typeface="宋体" panose="02010600030101010101" pitchFamily="2" charset="-122"/>
              </a:rPr>
              <a:t>18</a:t>
            </a:r>
            <a:r>
              <a:rPr lang="zh-CN" altLang="en-US" sz="1600">
                <a:latin typeface="宋体" panose="02010600030101010101" pitchFamily="2" charset="-122"/>
              </a:rPr>
              <a:t>％；参观者的满意度由原来的</a:t>
            </a:r>
            <a:r>
              <a:rPr lang="en-US" altLang="zh-CN" sz="1600">
                <a:latin typeface="宋体" panose="02010600030101010101" pitchFamily="2" charset="-122"/>
              </a:rPr>
              <a:t>72</a:t>
            </a:r>
            <a:r>
              <a:rPr lang="zh-CN" altLang="en-US" sz="1600">
                <a:latin typeface="宋体" panose="02010600030101010101" pitchFamily="2" charset="-122"/>
              </a:rPr>
              <a:t>％提升至</a:t>
            </a:r>
            <a:r>
              <a:rPr lang="en-US" altLang="zh-CN" sz="1600">
                <a:latin typeface="宋体" panose="02010600030101010101" pitchFamily="2" charset="-122"/>
              </a:rPr>
              <a:t>88</a:t>
            </a:r>
            <a:r>
              <a:rPr lang="zh-CN" altLang="en-US" sz="1600">
                <a:latin typeface="宋体" panose="02010600030101010101" pitchFamily="2" charset="-122"/>
              </a:rPr>
              <a:t>％。</a:t>
            </a:r>
            <a:endParaRPr lang="zh-CN" altLang="en-US" sz="1600">
              <a:latin typeface="Arial" panose="020B0604020202020204" pitchFamily="34" charset="0"/>
              <a:ea typeface="黑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 name="圆角矩形 2313"/>
          <p:cNvSpPr/>
          <p:nvPr/>
        </p:nvSpPr>
        <p:spPr>
          <a:xfrm>
            <a:off x="457200" y="990600"/>
            <a:ext cx="8131175" cy="5151438"/>
          </a:xfrm>
          <a:prstGeom prst="roundRect">
            <a:avLst>
              <a:gd name="adj" fmla="val 16667"/>
            </a:avLst>
          </a:prstGeom>
          <a:solidFill>
            <a:srgbClr val="CCECFF"/>
          </a:solidFill>
          <a:ln w="38100">
            <a:noFill/>
          </a:ln>
          <a:effectLst>
            <a:outerShdw dist="107763" dir="13499999" algn="ctr" rotWithShape="0">
              <a:srgbClr val="6699FF"/>
            </a:outerShdw>
          </a:effectLst>
        </p:spPr>
        <p:txBody>
          <a:bodyPr lIns="137160" tIns="68580" rIns="137160" bIns="68580" anchor="ctr" anchorCtr="0">
            <a:spAutoFit/>
          </a:bodyPr>
          <a:p>
            <a:pPr>
              <a:spcBef>
                <a:spcPct val="50000"/>
              </a:spcBef>
            </a:pPr>
            <a:r>
              <a:rPr lang="zh-CN" altLang="en-US" sz="1600" b="1">
                <a:latin typeface="宋体" panose="02010600030101010101" pitchFamily="2" charset="-122"/>
              </a:rPr>
              <a:t>把“持续改进”引入销售体系</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据了解，</a:t>
            </a:r>
            <a:r>
              <a:rPr lang="en-US" altLang="zh-CN" sz="1600">
                <a:latin typeface="宋体" panose="02010600030101010101" pitchFamily="2" charset="-122"/>
              </a:rPr>
              <a:t>TRS</a:t>
            </a:r>
            <a:r>
              <a:rPr lang="zh-CN" altLang="en-US" sz="1600">
                <a:latin typeface="宋体" panose="02010600030101010101" pitchFamily="2" charset="-122"/>
              </a:rPr>
              <a:t>的主要目标是吸引更多的客户并提升服务质量。具体方法是，在经销商中成立“改善任务”小组，每个小组由销售主管、展厅经理、</a:t>
            </a:r>
            <a:r>
              <a:rPr lang="en-US" altLang="zh-CN" sz="1600">
                <a:latin typeface="宋体" panose="02010600030101010101" pitchFamily="2" charset="-122"/>
              </a:rPr>
              <a:t>1</a:t>
            </a:r>
            <a:r>
              <a:rPr lang="zh-CN" altLang="en-US" sz="1600">
                <a:latin typeface="宋体" panose="02010600030101010101" pitchFamily="2" charset="-122"/>
              </a:rPr>
              <a:t>名客户满意度专家、</a:t>
            </a:r>
            <a:r>
              <a:rPr lang="en-US" altLang="zh-CN" sz="1600">
                <a:latin typeface="宋体" panose="02010600030101010101" pitchFamily="2" charset="-122"/>
              </a:rPr>
              <a:t>2</a:t>
            </a:r>
            <a:r>
              <a:rPr lang="zh-CN" altLang="en-US" sz="1600">
                <a:latin typeface="宋体" panose="02010600030101010101" pitchFamily="2" charset="-122"/>
              </a:rPr>
              <a:t>名销售顾问和</a:t>
            </a:r>
            <a:r>
              <a:rPr lang="en-US" altLang="zh-CN" sz="1600">
                <a:latin typeface="宋体" panose="02010600030101010101" pitchFamily="2" charset="-122"/>
              </a:rPr>
              <a:t>1</a:t>
            </a:r>
            <a:r>
              <a:rPr lang="zh-CN" altLang="en-US" sz="1600">
                <a:latin typeface="宋体" panose="02010600030101010101" pitchFamily="2" charset="-122"/>
              </a:rPr>
              <a:t>名前台工作人员组成。</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小组主要着力于以下三方面的改善：记录所有进入展厅的顾客的资料，并按照规定格式输入经销商管理系统；采取一系列措施改善销售过程，包括前台人员要问候所有进店的顾客，销售人员要询问顾客的详细资料，顾客详细资料全部被输入经销商管理系统，</a:t>
            </a:r>
            <a:r>
              <a:rPr lang="en-US" altLang="zh-CN" sz="1600">
                <a:latin typeface="宋体" panose="02010600030101010101" pitchFamily="2" charset="-122"/>
              </a:rPr>
              <a:t>3</a:t>
            </a:r>
            <a:r>
              <a:rPr lang="zh-CN" altLang="en-US" sz="1600">
                <a:latin typeface="宋体" panose="02010600030101010101" pitchFamily="2" charset="-122"/>
              </a:rPr>
              <a:t>天内完成对顾客的电话回访；最后，要进行更深层次的销售训练以做好顾客的跟进回访。</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福米卡表示，</a:t>
            </a:r>
            <a:r>
              <a:rPr lang="en-US" altLang="zh-CN" sz="1600">
                <a:latin typeface="宋体" panose="02010600030101010101" pitchFamily="2" charset="-122"/>
              </a:rPr>
              <a:t>TRS</a:t>
            </a:r>
            <a:r>
              <a:rPr lang="zh-CN" altLang="en-US" sz="1600">
                <a:latin typeface="宋体" panose="02010600030101010101" pitchFamily="2" charset="-122"/>
              </a:rPr>
              <a:t>主要是为了在销售服务过程中融入更多的解决问题的训练，从而提升服务水平。丰田通商株式会社的一位经理说：“销售人员能意识到问题，但往往不知道解决的方法。之前，经销商的不同部门都是独立面对问题，现在则是把不同部门的人员联系到一起，按照</a:t>
            </a:r>
            <a:r>
              <a:rPr lang="en-US" altLang="zh-CN" sz="1600">
                <a:latin typeface="宋体" panose="02010600030101010101" pitchFamily="2" charset="-122"/>
              </a:rPr>
              <a:t>PDCA</a:t>
            </a:r>
            <a:r>
              <a:rPr lang="zh-CN" altLang="en-US" sz="1600">
                <a:latin typeface="宋体" panose="02010600030101010101" pitchFamily="2" charset="-122"/>
              </a:rPr>
              <a:t>（丰田的问题解决法</a:t>
            </a:r>
            <a:r>
              <a:rPr lang="en-US" altLang="zh-CN" sz="1600">
                <a:latin typeface="宋体" panose="02010600030101010101" pitchFamily="2" charset="-122"/>
              </a:rPr>
              <a:t>:</a:t>
            </a:r>
            <a:r>
              <a:rPr lang="zh-CN" altLang="en-US" sz="1600">
                <a:latin typeface="宋体" panose="02010600030101010101" pitchFamily="2" charset="-122"/>
              </a:rPr>
              <a:t>计划</a:t>
            </a:r>
            <a:r>
              <a:rPr lang="en-US" altLang="zh-CN" sz="1600">
                <a:latin typeface="宋体" panose="02010600030101010101" pitchFamily="2" charset="-122"/>
              </a:rPr>
              <a:t>-</a:t>
            </a:r>
            <a:r>
              <a:rPr lang="zh-CN" altLang="en-US" sz="1600">
                <a:latin typeface="宋体" panose="02010600030101010101" pitchFamily="2" charset="-122"/>
              </a:rPr>
              <a:t>执行</a:t>
            </a:r>
            <a:r>
              <a:rPr lang="en-US" altLang="zh-CN" sz="1600">
                <a:latin typeface="宋体" panose="02010600030101010101" pitchFamily="2" charset="-122"/>
              </a:rPr>
              <a:t>-</a:t>
            </a:r>
            <a:r>
              <a:rPr lang="zh-CN" altLang="en-US" sz="1600">
                <a:latin typeface="宋体" panose="02010600030101010101" pitchFamily="2" charset="-122"/>
              </a:rPr>
              <a:t>评价</a:t>
            </a:r>
            <a:r>
              <a:rPr lang="en-US" altLang="zh-CN" sz="1600">
                <a:latin typeface="宋体" panose="02010600030101010101" pitchFamily="2" charset="-122"/>
              </a:rPr>
              <a:t>-</a:t>
            </a:r>
            <a:r>
              <a:rPr lang="zh-CN" altLang="en-US" sz="1600">
                <a:latin typeface="宋体" panose="02010600030101010101" pitchFamily="2" charset="-122"/>
              </a:rPr>
              <a:t>巩固成果）的方式解决问题；不再是个人单兵作战，而是靠团队的力量解决问题。”</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丰田欧洲公司市场经理大卫</a:t>
            </a:r>
            <a:r>
              <a:rPr lang="en-US" altLang="zh-CN" sz="1600">
                <a:latin typeface="宋体" panose="02010600030101010101" pitchFamily="2" charset="-122"/>
              </a:rPr>
              <a:t>·</a:t>
            </a:r>
            <a:r>
              <a:rPr lang="zh-CN" altLang="en-US" sz="1600">
                <a:latin typeface="宋体" panose="02010600030101010101" pitchFamily="2" charset="-122"/>
              </a:rPr>
              <a:t>库赛尔说：“</a:t>
            </a:r>
            <a:r>
              <a:rPr lang="en-US" altLang="zh-CN" sz="1600">
                <a:latin typeface="宋体" panose="02010600030101010101" pitchFamily="2" charset="-122"/>
              </a:rPr>
              <a:t>TRS</a:t>
            </a:r>
            <a:r>
              <a:rPr lang="zh-CN" altLang="en-US" sz="1600">
                <a:latin typeface="宋体" panose="02010600030101010101" pitchFamily="2" charset="-122"/>
              </a:rPr>
              <a:t>最大的优势是自下而上地持续改进。经销商们似乎更愿意听取同行的经验和建议，而不是汽车制造商的要求。</a:t>
            </a:r>
            <a:r>
              <a:rPr lang="en-US" altLang="zh-CN" sz="1600">
                <a:latin typeface="宋体" panose="02010600030101010101" pitchFamily="2" charset="-122"/>
              </a:rPr>
              <a:t>TRS</a:t>
            </a:r>
            <a:r>
              <a:rPr lang="zh-CN" altLang="en-US" sz="1600">
                <a:latin typeface="宋体" panose="02010600030101010101" pitchFamily="2" charset="-122"/>
              </a:rPr>
              <a:t>为丰田在欧洲的</a:t>
            </a:r>
            <a:r>
              <a:rPr lang="en-US" altLang="zh-CN" sz="1600">
                <a:latin typeface="宋体" panose="02010600030101010101" pitchFamily="2" charset="-122"/>
              </a:rPr>
              <a:t>3000</a:t>
            </a:r>
            <a:r>
              <a:rPr lang="zh-CN" altLang="en-US" sz="1600">
                <a:latin typeface="宋体" panose="02010600030101010101" pitchFamily="2" charset="-122"/>
              </a:rPr>
              <a:t>多家经销店提供了很好的执行和总结的平台。”</a:t>
            </a:r>
            <a:endParaRPr lang="zh-CN" altLang="en-US" sz="1600">
              <a:latin typeface="宋体" panose="02010600030101010101" pitchFamily="2" charset="-122"/>
            </a:endParaRPr>
          </a:p>
          <a:p>
            <a:pPr>
              <a:spcBef>
                <a:spcPct val="50000"/>
              </a:spcBef>
            </a:pPr>
            <a:endParaRPr lang="zh-CN" altLang="en-US" sz="1600">
              <a:latin typeface="Arial" panose="020B0604020202020204" pitchFamily="34" charset="0"/>
              <a:ea typeface="黑体" panose="02010609060101010101" charset="-122"/>
            </a:endParaRPr>
          </a:p>
        </p:txBody>
      </p:sp>
      <p:sp>
        <p:nvSpPr>
          <p:cNvPr id="2315" name="矩形 2314"/>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8" name="圆角矩形 2317"/>
          <p:cNvSpPr/>
          <p:nvPr/>
        </p:nvSpPr>
        <p:spPr>
          <a:xfrm>
            <a:off x="381000" y="968375"/>
            <a:ext cx="5414963" cy="4886325"/>
          </a:xfrm>
          <a:prstGeom prst="roundRect">
            <a:avLst>
              <a:gd name="adj" fmla="val 16667"/>
            </a:avLst>
          </a:prstGeom>
          <a:solidFill>
            <a:srgbClr val="CCECFF"/>
          </a:solidFill>
          <a:ln w="38100">
            <a:noFill/>
          </a:ln>
          <a:effectLst>
            <a:outerShdw dist="107763" dir="13499999" algn="ctr" rotWithShape="0">
              <a:srgbClr val="6699FF"/>
            </a:outerShdw>
          </a:effectLst>
        </p:spPr>
        <p:txBody>
          <a:bodyPr lIns="137160" tIns="68580" rIns="137160" bIns="68580" anchor="ctr" anchorCtr="0">
            <a:spAutoFit/>
          </a:bodyPr>
          <a:p>
            <a:pPr>
              <a:spcBef>
                <a:spcPct val="50000"/>
              </a:spcBef>
            </a:pPr>
            <a:r>
              <a:rPr lang="zh-CN" altLang="en-US" sz="1600" b="1">
                <a:latin typeface="宋体" panose="02010600030101010101" pitchFamily="2" charset="-122"/>
              </a:rPr>
              <a:t>在欧洲广泛推广</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现在，丰田欧洲公司总裁荒岛正（</a:t>
            </a:r>
            <a:r>
              <a:rPr lang="en-US" altLang="zh-CN" sz="1600">
                <a:latin typeface="宋体" panose="02010600030101010101" pitchFamily="2" charset="-122"/>
              </a:rPr>
              <a:t>Tadashi Arashima</a:t>
            </a:r>
            <a:r>
              <a:rPr lang="zh-CN" altLang="en-US" sz="1600">
                <a:latin typeface="宋体" panose="02010600030101010101" pitchFamily="2" charset="-122"/>
              </a:rPr>
              <a:t>）经常被问到</a:t>
            </a:r>
            <a:r>
              <a:rPr lang="en-US" altLang="zh-CN" sz="1600">
                <a:latin typeface="宋体" panose="02010600030101010101" pitchFamily="2" charset="-122"/>
              </a:rPr>
              <a:t>TRS</a:t>
            </a:r>
            <a:r>
              <a:rPr lang="zh-CN" altLang="en-US" sz="1600">
                <a:latin typeface="宋体" panose="02010600030101010101" pitchFamily="2" charset="-122"/>
              </a:rPr>
              <a:t>的问题，他的解释是：“这是我们致力于为用户提供优质服务的重要方式，我们将花几年时间，在销售网络中全面推行</a:t>
            </a:r>
            <a:r>
              <a:rPr lang="en-US" altLang="zh-CN" sz="1600">
                <a:latin typeface="宋体" panose="02010600030101010101" pitchFamily="2" charset="-122"/>
              </a:rPr>
              <a:t>TRS</a:t>
            </a:r>
            <a:r>
              <a:rPr lang="zh-CN" altLang="en-US" sz="1600">
                <a:latin typeface="宋体" panose="02010600030101010101" pitchFamily="2" charset="-122"/>
              </a:rPr>
              <a:t>。”</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今年</a:t>
            </a:r>
            <a:r>
              <a:rPr lang="en-US" altLang="zh-CN" sz="1600">
                <a:latin typeface="宋体" panose="02010600030101010101" pitchFamily="2" charset="-122"/>
              </a:rPr>
              <a:t>2</a:t>
            </a:r>
            <a:r>
              <a:rPr lang="zh-CN" altLang="en-US" sz="1600">
                <a:latin typeface="宋体" panose="02010600030101010101" pitchFamily="2" charset="-122"/>
              </a:rPr>
              <a:t>月，又有两家捷克经销商开始执行</a:t>
            </a:r>
            <a:r>
              <a:rPr lang="en-US" altLang="zh-CN" sz="1600">
                <a:latin typeface="宋体" panose="02010600030101010101" pitchFamily="2" charset="-122"/>
              </a:rPr>
              <a:t>TRS</a:t>
            </a:r>
            <a:r>
              <a:rPr lang="zh-CN" altLang="en-US" sz="1600">
                <a:latin typeface="宋体" panose="02010600030101010101" pitchFamily="2" charset="-122"/>
              </a:rPr>
              <a:t>。负责丰田捷克和斯洛伐克业务的亚瑟表示，到年底，丰田在捷克的其他几家经销商，也要开始执行</a:t>
            </a:r>
            <a:r>
              <a:rPr lang="en-US" altLang="zh-CN" sz="1600">
                <a:latin typeface="宋体" panose="02010600030101010101" pitchFamily="2" charset="-122"/>
              </a:rPr>
              <a:t>TRS</a:t>
            </a:r>
            <a:r>
              <a:rPr lang="zh-CN" altLang="en-US" sz="1600">
                <a:latin typeface="宋体" panose="02010600030101010101" pitchFamily="2" charset="-122"/>
              </a:rPr>
              <a:t>。从</a:t>
            </a:r>
            <a:r>
              <a:rPr lang="en-US" altLang="zh-CN" sz="1600">
                <a:latin typeface="宋体" panose="02010600030101010101" pitchFamily="2" charset="-122"/>
              </a:rPr>
              <a:t>2019</a:t>
            </a:r>
            <a:r>
              <a:rPr lang="zh-CN" altLang="en-US" sz="1600">
                <a:latin typeface="宋体" panose="02010600030101010101" pitchFamily="2" charset="-122"/>
              </a:rPr>
              <a:t>年中期到</a:t>
            </a:r>
            <a:r>
              <a:rPr lang="en-US" altLang="zh-CN" sz="1600">
                <a:latin typeface="宋体" panose="02010600030101010101" pitchFamily="2" charset="-122"/>
              </a:rPr>
              <a:t>2019</a:t>
            </a:r>
            <a:r>
              <a:rPr lang="zh-CN" altLang="en-US" sz="1600">
                <a:latin typeface="宋体" panose="02010600030101010101" pitchFamily="2" charset="-122"/>
              </a:rPr>
              <a:t>年年底，丰田在斯洛伐克的</a:t>
            </a:r>
            <a:r>
              <a:rPr lang="en-US" altLang="zh-CN" sz="1600">
                <a:latin typeface="宋体" panose="02010600030101010101" pitchFamily="2" charset="-122"/>
              </a:rPr>
              <a:t>13</a:t>
            </a:r>
            <a:r>
              <a:rPr lang="zh-CN" altLang="en-US" sz="1600">
                <a:latin typeface="宋体" panose="02010600030101010101" pitchFamily="2" charset="-122"/>
              </a:rPr>
              <a:t>家经销商也将加入执行</a:t>
            </a:r>
            <a:r>
              <a:rPr lang="en-US" altLang="zh-CN" sz="1600">
                <a:latin typeface="宋体" panose="02010600030101010101" pitchFamily="2" charset="-122"/>
              </a:rPr>
              <a:t>TRS</a:t>
            </a:r>
            <a:r>
              <a:rPr lang="zh-CN" altLang="en-US" sz="1600">
                <a:latin typeface="宋体" panose="02010600030101010101" pitchFamily="2" charset="-122"/>
              </a:rPr>
              <a:t>的队伍。</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另据了解，</a:t>
            </a:r>
            <a:r>
              <a:rPr lang="en-US" altLang="zh-CN" sz="1600">
                <a:latin typeface="宋体" panose="02010600030101010101" pitchFamily="2" charset="-122"/>
              </a:rPr>
              <a:t>2019</a:t>
            </a:r>
            <a:r>
              <a:rPr lang="zh-CN" altLang="en-US" sz="1600">
                <a:latin typeface="宋体" panose="02010600030101010101" pitchFamily="2" charset="-122"/>
              </a:rPr>
              <a:t>年，丰田还将在德国、英国和西班牙开始推广</a:t>
            </a:r>
            <a:r>
              <a:rPr lang="en-US" altLang="zh-CN" sz="1600">
                <a:latin typeface="宋体" panose="02010600030101010101" pitchFamily="2" charset="-122"/>
              </a:rPr>
              <a:t>TRS</a:t>
            </a:r>
            <a:r>
              <a:rPr lang="zh-CN" altLang="en-US" sz="1600">
                <a:latin typeface="宋体" panose="02010600030101010101" pitchFamily="2" charset="-122"/>
              </a:rPr>
              <a:t>。到</a:t>
            </a:r>
            <a:r>
              <a:rPr lang="en-US" altLang="zh-CN" sz="1600">
                <a:latin typeface="宋体" panose="02010600030101010101" pitchFamily="2" charset="-122"/>
              </a:rPr>
              <a:t>2019</a:t>
            </a:r>
            <a:r>
              <a:rPr lang="zh-CN" altLang="en-US" sz="1600">
                <a:latin typeface="宋体" panose="02010600030101010101" pitchFamily="2" charset="-122"/>
              </a:rPr>
              <a:t>年时，将这一体系推广至整个欧洲地区。</a:t>
            </a:r>
            <a:br>
              <a:rPr lang="zh-CN" altLang="en-US" sz="1600">
                <a:latin typeface="宋体" panose="02010600030101010101" pitchFamily="2" charset="-122"/>
              </a:rPr>
            </a:br>
            <a:r>
              <a:rPr lang="en-US" altLang="zh-CN" sz="1600">
                <a:latin typeface="宋体" panose="02010600030101010101" pitchFamily="2" charset="-122"/>
              </a:rPr>
              <a:t>    </a:t>
            </a:r>
            <a:r>
              <a:rPr lang="zh-CN" altLang="en-US" sz="1600">
                <a:latin typeface="宋体" panose="02010600030101010101" pitchFamily="2" charset="-122"/>
              </a:rPr>
              <a:t>像</a:t>
            </a:r>
            <a:r>
              <a:rPr lang="en-US" altLang="zh-CN" sz="1600">
                <a:latin typeface="宋体" panose="02010600030101010101" pitchFamily="2" charset="-122"/>
              </a:rPr>
              <a:t>TPS</a:t>
            </a:r>
            <a:r>
              <a:rPr lang="zh-CN" altLang="en-US" sz="1600">
                <a:latin typeface="宋体" panose="02010600030101010101" pitchFamily="2" charset="-122"/>
              </a:rPr>
              <a:t>一样，致力于改善经销系统的</a:t>
            </a:r>
            <a:r>
              <a:rPr lang="en-US" altLang="zh-CN" sz="1600">
                <a:latin typeface="宋体" panose="02010600030101010101" pitchFamily="2" charset="-122"/>
              </a:rPr>
              <a:t>TRS</a:t>
            </a:r>
            <a:r>
              <a:rPr lang="zh-CN" altLang="en-US" sz="1600">
                <a:latin typeface="宋体" panose="02010600030101010101" pitchFamily="2" charset="-122"/>
              </a:rPr>
              <a:t>并非是一蹴而就的。</a:t>
            </a:r>
            <a:r>
              <a:rPr lang="zh-CN" altLang="en-US" sz="1600" b="1">
                <a:solidFill>
                  <a:srgbClr val="FF3300"/>
                </a:solidFill>
                <a:latin typeface="黑体" panose="02010609060101010101" charset="-122"/>
                <a:ea typeface="黑体" panose="02010609060101010101" charset="-122"/>
              </a:rPr>
              <a:t>当初丰田花了</a:t>
            </a:r>
            <a:r>
              <a:rPr lang="en-US" altLang="zh-CN" sz="1600" b="1">
                <a:solidFill>
                  <a:srgbClr val="FF3300"/>
                </a:solidFill>
                <a:latin typeface="黑体" panose="02010609060101010101" charset="-122"/>
                <a:ea typeface="黑体" panose="02010609060101010101" charset="-122"/>
              </a:rPr>
              <a:t>20</a:t>
            </a:r>
            <a:r>
              <a:rPr lang="zh-CN" altLang="en-US" sz="1600" b="1">
                <a:solidFill>
                  <a:srgbClr val="FF3300"/>
                </a:solidFill>
                <a:latin typeface="黑体" panose="02010609060101010101" charset="-122"/>
                <a:ea typeface="黑体" panose="02010609060101010101" charset="-122"/>
              </a:rPr>
              <a:t>多年时间才形成</a:t>
            </a:r>
            <a:r>
              <a:rPr lang="en-US" altLang="zh-CN" sz="1600" b="1">
                <a:solidFill>
                  <a:srgbClr val="FF3300"/>
                </a:solidFill>
                <a:latin typeface="黑体" panose="02010609060101010101" charset="-122"/>
                <a:ea typeface="黑体" panose="02010609060101010101" charset="-122"/>
              </a:rPr>
              <a:t>TPS</a:t>
            </a:r>
            <a:r>
              <a:rPr lang="zh-CN" altLang="en-US" sz="1600" b="1">
                <a:solidFill>
                  <a:srgbClr val="FF3300"/>
                </a:solidFill>
                <a:latin typeface="黑体" panose="02010609060101010101" charset="-122"/>
                <a:ea typeface="黑体" panose="02010609060101010101" charset="-122"/>
              </a:rPr>
              <a:t>，即使在今天，</a:t>
            </a:r>
            <a:r>
              <a:rPr lang="en-US" altLang="zh-CN" sz="1600" b="1">
                <a:solidFill>
                  <a:srgbClr val="FF3300"/>
                </a:solidFill>
                <a:latin typeface="黑体" panose="02010609060101010101" charset="-122"/>
                <a:ea typeface="黑体" panose="02010609060101010101" charset="-122"/>
              </a:rPr>
              <a:t>TPS</a:t>
            </a:r>
            <a:r>
              <a:rPr lang="zh-CN" altLang="en-US" sz="1600" b="1">
                <a:solidFill>
                  <a:srgbClr val="FF3300"/>
                </a:solidFill>
                <a:latin typeface="黑体" panose="02010609060101010101" charset="-122"/>
                <a:ea typeface="黑体" panose="02010609060101010101" charset="-122"/>
              </a:rPr>
              <a:t>也依然在改进、完善中。</a:t>
            </a:r>
            <a:endParaRPr lang="zh-CN" altLang="en-US" sz="1600" b="1">
              <a:solidFill>
                <a:srgbClr val="FF3300"/>
              </a:solidFill>
              <a:latin typeface="黑体" panose="02010609060101010101" charset="-122"/>
              <a:ea typeface="黑体" panose="02010609060101010101" charset="-122"/>
            </a:endParaRPr>
          </a:p>
          <a:p>
            <a:pPr>
              <a:spcBef>
                <a:spcPct val="50000"/>
              </a:spcBef>
            </a:pPr>
            <a:endParaRPr lang="zh-CN" altLang="en-US" sz="1600">
              <a:latin typeface="Arial" panose="020B0604020202020204" pitchFamily="34" charset="0"/>
              <a:ea typeface="黑体" panose="02010609060101010101" charset="-122"/>
            </a:endParaRPr>
          </a:p>
        </p:txBody>
      </p:sp>
      <p:grpSp>
        <p:nvGrpSpPr>
          <p:cNvPr id="2319" name="组合 2318"/>
          <p:cNvGrpSpPr/>
          <p:nvPr/>
        </p:nvGrpSpPr>
        <p:grpSpPr>
          <a:xfrm>
            <a:off x="6096000" y="5181600"/>
            <a:ext cx="5446713" cy="288925"/>
            <a:chOff x="0" y="0"/>
            <a:chExt cx="3431" cy="182"/>
          </a:xfrm>
        </p:grpSpPr>
        <p:sp>
          <p:nvSpPr>
            <p:cNvPr id="2320" name="矩形 2319"/>
            <p:cNvSpPr/>
            <p:nvPr/>
          </p:nvSpPr>
          <p:spPr>
            <a:xfrm>
              <a:off x="0" y="0"/>
              <a:ext cx="3431" cy="0"/>
            </a:xfrm>
            <a:prstGeom prst="rect">
              <a:avLst/>
            </a:prstGeom>
            <a:noFill/>
            <a:ln w="38100">
              <a:noFill/>
            </a:ln>
          </p:spPr>
          <p:txBody>
            <a:bodyPr/>
            <a:p>
              <a:endParaRPr lang="zh-CN" altLang="en-US"/>
            </a:p>
          </p:txBody>
        </p:sp>
        <p:grpSp>
          <p:nvGrpSpPr>
            <p:cNvPr id="2321" name="组合 2320"/>
            <p:cNvGrpSpPr/>
            <p:nvPr/>
          </p:nvGrpSpPr>
          <p:grpSpPr>
            <a:xfrm>
              <a:off x="0" y="0"/>
              <a:ext cx="1852" cy="182"/>
              <a:chOff x="0" y="0"/>
              <a:chExt cx="1852" cy="182"/>
            </a:xfrm>
          </p:grpSpPr>
          <p:sp>
            <p:nvSpPr>
              <p:cNvPr id="2322" name="矩形 2321"/>
              <p:cNvSpPr/>
              <p:nvPr/>
            </p:nvSpPr>
            <p:spPr>
              <a:xfrm>
                <a:off x="0" y="0"/>
                <a:ext cx="0" cy="0"/>
              </a:xfrm>
              <a:prstGeom prst="rect">
                <a:avLst/>
              </a:prstGeom>
              <a:noFill/>
              <a:ln w="38100">
                <a:noFill/>
              </a:ln>
            </p:spPr>
            <p:txBody>
              <a:bodyPr/>
              <a:p>
                <a:endParaRPr lang="zh-CN" altLang="en-US"/>
              </a:p>
            </p:txBody>
          </p:sp>
          <p:sp>
            <p:nvSpPr>
              <p:cNvPr id="2323" name="矩形 2322"/>
              <p:cNvSpPr/>
              <p:nvPr/>
            </p:nvSpPr>
            <p:spPr>
              <a:xfrm>
                <a:off x="0" y="0"/>
                <a:ext cx="1852" cy="182"/>
              </a:xfrm>
              <a:prstGeom prst="rect">
                <a:avLst/>
              </a:prstGeom>
              <a:noFill/>
              <a:ln w="38100">
                <a:noFill/>
              </a:ln>
            </p:spPr>
            <p:txBody>
              <a:bodyPr lIns="137160" tIns="68580" rIns="137160" bIns="68580">
                <a:spAutoFit/>
              </a:bodyPr>
              <a:p>
                <a:pPr algn="ctr"/>
                <a:r>
                  <a:rPr lang="zh-CN" altLang="en-US" sz="1000">
                    <a:latin typeface="宋体" panose="02010600030101010101" pitchFamily="2" charset="-122"/>
                  </a:rPr>
                  <a:t>丰田欧洲公司总裁荒岛正（</a:t>
                </a:r>
                <a:r>
                  <a:rPr lang="en-US" altLang="zh-CN" sz="1000">
                    <a:latin typeface="宋体" panose="02010600030101010101" pitchFamily="2" charset="-122"/>
                  </a:rPr>
                  <a:t>Tadashi Arashima</a:t>
                </a:r>
                <a:r>
                  <a:rPr lang="zh-CN" altLang="en-US" sz="1000">
                    <a:latin typeface="宋体" panose="02010600030101010101" pitchFamily="2" charset="-122"/>
                  </a:rPr>
                  <a:t>）</a:t>
                </a:r>
                <a:endParaRPr lang="zh-CN" altLang="en-US" sz="2400">
                  <a:latin typeface="Times New Roman" panose="02020603050405020304" charset="0"/>
                </a:endParaRPr>
              </a:p>
            </p:txBody>
          </p:sp>
        </p:grpSp>
      </p:grpSp>
      <p:pic>
        <p:nvPicPr>
          <p:cNvPr id="2324" name="图片 2323"/>
          <p:cNvPicPr>
            <a:picLocks noChangeAspect="1"/>
          </p:cNvPicPr>
          <p:nvPr/>
        </p:nvPicPr>
        <p:blipFill>
          <a:blip r:embed="rId1"/>
          <a:stretch>
            <a:fillRect/>
          </a:stretch>
        </p:blipFill>
        <p:spPr>
          <a:xfrm>
            <a:off x="5791200" y="1447800"/>
            <a:ext cx="2927350" cy="3505200"/>
          </a:xfrm>
          <a:prstGeom prst="rect">
            <a:avLst/>
          </a:prstGeom>
          <a:noFill/>
          <a:ln w="9525">
            <a:noFill/>
          </a:ln>
        </p:spPr>
      </p:pic>
      <p:sp>
        <p:nvSpPr>
          <p:cNvPr id="2325" name="矩形 2324"/>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28" name="图片 2327"/>
          <p:cNvPicPr>
            <a:picLocks noChangeAspect="1"/>
          </p:cNvPicPr>
          <p:nvPr/>
        </p:nvPicPr>
        <p:blipFill>
          <a:blip r:embed="rId1"/>
          <a:stretch>
            <a:fillRect/>
          </a:stretch>
        </p:blipFill>
        <p:spPr>
          <a:xfrm>
            <a:off x="1295400" y="838200"/>
            <a:ext cx="4267200" cy="3486150"/>
          </a:xfrm>
          <a:prstGeom prst="rect">
            <a:avLst/>
          </a:prstGeom>
          <a:noFill/>
          <a:ln w="9525">
            <a:noFill/>
          </a:ln>
        </p:spPr>
      </p:pic>
      <p:grpSp>
        <p:nvGrpSpPr>
          <p:cNvPr id="2329" name="组合 2328"/>
          <p:cNvGrpSpPr/>
          <p:nvPr/>
        </p:nvGrpSpPr>
        <p:grpSpPr>
          <a:xfrm>
            <a:off x="5943600" y="1676400"/>
            <a:ext cx="1905000" cy="1625600"/>
            <a:chOff x="0" y="0"/>
            <a:chExt cx="5332" cy="1024"/>
          </a:xfrm>
        </p:grpSpPr>
        <p:sp>
          <p:nvSpPr>
            <p:cNvPr id="2330" name="矩形 2329"/>
            <p:cNvSpPr/>
            <p:nvPr/>
          </p:nvSpPr>
          <p:spPr>
            <a:xfrm>
              <a:off x="0" y="0"/>
              <a:ext cx="3431" cy="0"/>
            </a:xfrm>
            <a:prstGeom prst="rect">
              <a:avLst/>
            </a:prstGeom>
            <a:noFill/>
            <a:ln w="38100">
              <a:noFill/>
            </a:ln>
          </p:spPr>
          <p:txBody>
            <a:bodyPr/>
            <a:p>
              <a:endParaRPr lang="zh-CN" altLang="en-US"/>
            </a:p>
          </p:txBody>
        </p:sp>
        <p:grpSp>
          <p:nvGrpSpPr>
            <p:cNvPr id="2331" name="组合 2330"/>
            <p:cNvGrpSpPr/>
            <p:nvPr/>
          </p:nvGrpSpPr>
          <p:grpSpPr>
            <a:xfrm>
              <a:off x="0" y="0"/>
              <a:ext cx="5332" cy="1024"/>
              <a:chOff x="0" y="0"/>
              <a:chExt cx="5332" cy="1024"/>
            </a:xfrm>
          </p:grpSpPr>
          <p:sp>
            <p:nvSpPr>
              <p:cNvPr id="2332" name="矩形 2331"/>
              <p:cNvSpPr/>
              <p:nvPr/>
            </p:nvSpPr>
            <p:spPr>
              <a:xfrm>
                <a:off x="0" y="0"/>
                <a:ext cx="0" cy="0"/>
              </a:xfrm>
              <a:prstGeom prst="rect">
                <a:avLst/>
              </a:prstGeom>
              <a:noFill/>
              <a:ln w="38100">
                <a:noFill/>
              </a:ln>
            </p:spPr>
            <p:txBody>
              <a:bodyPr/>
              <a:p>
                <a:endParaRPr lang="zh-CN" altLang="en-US"/>
              </a:p>
            </p:txBody>
          </p:sp>
          <p:sp>
            <p:nvSpPr>
              <p:cNvPr id="2333" name="矩形 2332"/>
              <p:cNvSpPr/>
              <p:nvPr/>
            </p:nvSpPr>
            <p:spPr>
              <a:xfrm>
                <a:off x="0" y="0"/>
                <a:ext cx="5332" cy="1024"/>
              </a:xfrm>
              <a:prstGeom prst="rect">
                <a:avLst/>
              </a:prstGeom>
              <a:noFill/>
              <a:ln w="38100">
                <a:noFill/>
              </a:ln>
            </p:spPr>
            <p:txBody>
              <a:bodyPr lIns="137160" tIns="68580" rIns="137160" bIns="68580">
                <a:spAutoFit/>
              </a:bodyPr>
              <a:p>
                <a:pPr algn="ctr"/>
                <a:r>
                  <a:rPr lang="zh-CN" altLang="en-US" sz="1400">
                    <a:latin typeface="宋体" panose="02010600030101010101" pitchFamily="2" charset="-122"/>
                  </a:rPr>
                  <a:t>执行</a:t>
                </a:r>
                <a:r>
                  <a:rPr lang="en-US" altLang="zh-CN" sz="1400">
                    <a:latin typeface="宋体" panose="02010600030101010101" pitchFamily="2" charset="-122"/>
                  </a:rPr>
                  <a:t>TRS</a:t>
                </a:r>
                <a:r>
                  <a:rPr lang="zh-CN" altLang="en-US" sz="1400">
                    <a:latin typeface="宋体" panose="02010600030101010101" pitchFamily="2" charset="-122"/>
                  </a:rPr>
                  <a:t>后，捷克一家丰田经销店的销售业绩取得了明显进步，图为丰田首席执行官渡边捷昭（右二）在为该经销店的经理颁发地区销售冠军证书。</a:t>
                </a:r>
                <a:endParaRPr lang="zh-CN" altLang="en-US" sz="1400">
                  <a:latin typeface="Times New Roman" panose="02020603050405020304" charset="0"/>
                </a:endParaRPr>
              </a:p>
            </p:txBody>
          </p:sp>
        </p:grpSp>
      </p:grpSp>
      <p:grpSp>
        <p:nvGrpSpPr>
          <p:cNvPr id="2334" name="组合 2333"/>
          <p:cNvGrpSpPr/>
          <p:nvPr/>
        </p:nvGrpSpPr>
        <p:grpSpPr>
          <a:xfrm>
            <a:off x="457200" y="4800600"/>
            <a:ext cx="8153400" cy="1600200"/>
            <a:chOff x="0" y="0"/>
            <a:chExt cx="3431" cy="700"/>
          </a:xfrm>
        </p:grpSpPr>
        <p:sp>
          <p:nvSpPr>
            <p:cNvPr id="2335" name="矩形 2334"/>
            <p:cNvSpPr/>
            <p:nvPr/>
          </p:nvSpPr>
          <p:spPr>
            <a:xfrm>
              <a:off x="0" y="0"/>
              <a:ext cx="3431" cy="0"/>
            </a:xfrm>
            <a:prstGeom prst="rect">
              <a:avLst/>
            </a:prstGeom>
            <a:solidFill>
              <a:srgbClr val="CCECFF"/>
            </a:solidFill>
            <a:ln w="38100">
              <a:noFill/>
            </a:ln>
          </p:spPr>
          <p:txBody>
            <a:bodyPr/>
            <a:p>
              <a:endParaRPr lang="zh-CN" altLang="en-US"/>
            </a:p>
          </p:txBody>
        </p:sp>
        <p:sp>
          <p:nvSpPr>
            <p:cNvPr id="2336" name="矩形 2335"/>
            <p:cNvSpPr/>
            <p:nvPr/>
          </p:nvSpPr>
          <p:spPr>
            <a:xfrm>
              <a:off x="0" y="0"/>
              <a:ext cx="3431" cy="700"/>
            </a:xfrm>
            <a:prstGeom prst="rect">
              <a:avLst/>
            </a:prstGeom>
            <a:solidFill>
              <a:srgbClr val="CCECFF"/>
            </a:solidFill>
            <a:ln w="38100">
              <a:noFill/>
            </a:ln>
          </p:spPr>
          <p:txBody>
            <a:bodyPr lIns="137160" tIns="68580" rIns="137160" bIns="68580"/>
            <a:p>
              <a:r>
                <a:rPr lang="en-US" altLang="zh-CN" sz="1600" b="1">
                  <a:latin typeface="宋体" panose="02010600030101010101" pitchFamily="2" charset="-122"/>
                </a:rPr>
                <a:t>     </a:t>
              </a:r>
              <a:r>
                <a:rPr lang="zh-CN" altLang="en-US" sz="1600" b="1">
                  <a:latin typeface="宋体" panose="02010600030101010101" pitchFamily="2" charset="-122"/>
                </a:rPr>
                <a:t>目前，几乎全世界的汽车制造商都在学习丰田的“精益生产方式（</a:t>
              </a:r>
              <a:r>
                <a:rPr lang="en-US" altLang="zh-CN" sz="1600" b="1">
                  <a:latin typeface="宋体" panose="02010600030101010101" pitchFamily="2" charset="-122"/>
                </a:rPr>
                <a:t>TPS</a:t>
              </a:r>
              <a:r>
                <a:rPr lang="zh-CN" altLang="en-US" sz="1600" b="1">
                  <a:latin typeface="宋体" panose="02010600030101010101" pitchFamily="2" charset="-122"/>
                </a:rPr>
                <a:t>）”，今后，“丰田细节销售体系（</a:t>
              </a:r>
              <a:r>
                <a:rPr lang="en-US" altLang="zh-CN" sz="1600" b="1">
                  <a:latin typeface="宋体" panose="02010600030101010101" pitchFamily="2" charset="-122"/>
                </a:rPr>
                <a:t>TRS</a:t>
              </a:r>
              <a:r>
                <a:rPr lang="zh-CN" altLang="en-US" sz="1600" b="1">
                  <a:latin typeface="宋体" panose="02010600030101010101" pitchFamily="2" charset="-122"/>
                </a:rPr>
                <a:t>）”也许将与</a:t>
              </a:r>
              <a:r>
                <a:rPr lang="en-US" altLang="zh-CN" sz="1600" b="1">
                  <a:latin typeface="宋体" panose="02010600030101010101" pitchFamily="2" charset="-122"/>
                </a:rPr>
                <a:t>TPS</a:t>
              </a:r>
              <a:r>
                <a:rPr lang="zh-CN" altLang="en-US" sz="1600" b="1">
                  <a:latin typeface="宋体" panose="02010600030101010101" pitchFamily="2" charset="-122"/>
                </a:rPr>
                <a:t>一样为众人所熟悉。</a:t>
              </a:r>
              <a:endParaRPr lang="zh-CN" altLang="en-US" sz="1600" b="1">
                <a:latin typeface="宋体" panose="02010600030101010101" pitchFamily="2" charset="-122"/>
              </a:endParaRPr>
            </a:p>
            <a:p>
              <a:r>
                <a:rPr lang="zh-CN" altLang="en-US" sz="1600" b="1">
                  <a:latin typeface="宋体" panose="02010600030101010101" pitchFamily="2" charset="-122"/>
                </a:rPr>
                <a:t>     据最新统计，今年</a:t>
              </a:r>
              <a:r>
                <a:rPr lang="en-US" altLang="zh-CN" sz="1600" b="1">
                  <a:latin typeface="宋体" panose="02010600030101010101" pitchFamily="2" charset="-122"/>
                </a:rPr>
                <a:t>2</a:t>
              </a:r>
              <a:r>
                <a:rPr lang="zh-CN" altLang="en-US" sz="1600" b="1">
                  <a:latin typeface="宋体" panose="02010600030101010101" pitchFamily="2" charset="-122"/>
                </a:rPr>
                <a:t>月，欧洲汽车销量同比下降</a:t>
              </a:r>
              <a:r>
                <a:rPr lang="en-US" altLang="zh-CN" sz="1600" b="1">
                  <a:latin typeface="宋体" panose="02010600030101010101" pitchFamily="2" charset="-122"/>
                </a:rPr>
                <a:t>2.5%</a:t>
              </a:r>
              <a:r>
                <a:rPr lang="zh-CN" altLang="en-US" sz="1600" b="1">
                  <a:latin typeface="宋体" panose="02010600030101010101" pitchFamily="2" charset="-122"/>
                </a:rPr>
                <a:t>，</a:t>
              </a:r>
              <a:r>
                <a:rPr lang="en-US" altLang="zh-CN" sz="1600" b="1">
                  <a:latin typeface="宋体" panose="02010600030101010101" pitchFamily="2" charset="-122"/>
                </a:rPr>
                <a:t>1-2</a:t>
              </a:r>
              <a:r>
                <a:rPr lang="zh-CN" altLang="en-US" sz="1600" b="1">
                  <a:latin typeface="宋体" panose="02010600030101010101" pitchFamily="2" charset="-122"/>
                </a:rPr>
                <a:t>月的总销量也下降了</a:t>
              </a:r>
              <a:r>
                <a:rPr lang="en-US" altLang="zh-CN" sz="1600" b="1">
                  <a:latin typeface="宋体" panose="02010600030101010101" pitchFamily="2" charset="-122"/>
                </a:rPr>
                <a:t>0.3%</a:t>
              </a:r>
              <a:r>
                <a:rPr lang="zh-CN" altLang="en-US" sz="1600" b="1">
                  <a:latin typeface="宋体" panose="02010600030101010101" pitchFamily="2" charset="-122"/>
                </a:rPr>
                <a:t>，日系的日产和马自达产品的欧洲销量也都下滑了</a:t>
              </a:r>
              <a:r>
                <a:rPr lang="en-US" altLang="zh-CN" sz="1600" b="1">
                  <a:latin typeface="宋体" panose="02010600030101010101" pitchFamily="2" charset="-122"/>
                </a:rPr>
                <a:t>10%</a:t>
              </a:r>
              <a:r>
                <a:rPr lang="zh-CN" altLang="en-US" sz="1600" b="1">
                  <a:latin typeface="宋体" panose="02010600030101010101" pitchFamily="2" charset="-122"/>
                </a:rPr>
                <a:t>以上</a:t>
              </a:r>
              <a:r>
                <a:rPr lang="en-US" altLang="zh-CN" sz="1600" b="1">
                  <a:latin typeface="宋体" panose="02010600030101010101" pitchFamily="2" charset="-122"/>
                </a:rPr>
                <a:t>. </a:t>
              </a:r>
              <a:r>
                <a:rPr lang="zh-CN" altLang="en-US" sz="1600" b="1">
                  <a:latin typeface="宋体" panose="02010600030101010101" pitchFamily="2" charset="-122"/>
                </a:rPr>
                <a:t>而同时，丰田产品</a:t>
              </a:r>
              <a:r>
                <a:rPr lang="en-US" altLang="zh-CN" sz="1600" b="1">
                  <a:latin typeface="宋体" panose="02010600030101010101" pitchFamily="2" charset="-122"/>
                </a:rPr>
                <a:t>2</a:t>
              </a:r>
              <a:r>
                <a:rPr lang="zh-CN" altLang="en-US" sz="1600" b="1">
                  <a:latin typeface="宋体" panose="02010600030101010101" pitchFamily="2" charset="-122"/>
                </a:rPr>
                <a:t>月份在欧洲的销量增长</a:t>
              </a:r>
              <a:r>
                <a:rPr lang="en-US" altLang="zh-CN" sz="1600" b="1">
                  <a:latin typeface="宋体" panose="02010600030101010101" pitchFamily="2" charset="-122"/>
                </a:rPr>
                <a:t>13.4%,1-2</a:t>
              </a:r>
              <a:r>
                <a:rPr lang="zh-CN" altLang="en-US" sz="1600" b="1">
                  <a:latin typeface="宋体" panose="02010600030101010101" pitchFamily="2" charset="-122"/>
                </a:rPr>
                <a:t>月份的总销量增长</a:t>
              </a:r>
              <a:r>
                <a:rPr lang="en-US" altLang="zh-CN" sz="1600" b="1">
                  <a:latin typeface="宋体" panose="02010600030101010101" pitchFamily="2" charset="-122"/>
                </a:rPr>
                <a:t>17.4%.</a:t>
              </a:r>
              <a:r>
                <a:rPr lang="zh-CN" altLang="en-US" sz="1600" b="1">
                  <a:latin typeface="宋体" panose="02010600030101010101" pitchFamily="2" charset="-122"/>
                </a:rPr>
                <a:t>取得这样的成绩，不能不提</a:t>
              </a:r>
              <a:r>
                <a:rPr lang="en-US" altLang="zh-CN" sz="1600" b="1">
                  <a:latin typeface="宋体" panose="02010600030101010101" pitchFamily="2" charset="-122"/>
                </a:rPr>
                <a:t>TRS</a:t>
              </a:r>
              <a:r>
                <a:rPr lang="zh-CN" altLang="en-US" sz="1600" b="1">
                  <a:latin typeface="宋体" panose="02010600030101010101" pitchFamily="2" charset="-122"/>
                </a:rPr>
                <a:t>的功劳。</a:t>
              </a:r>
              <a:endParaRPr lang="zh-CN" altLang="en-US" sz="1600" b="1">
                <a:latin typeface="宋体" panose="02010600030101010101" pitchFamily="2" charset="-122"/>
              </a:endParaRPr>
            </a:p>
            <a:p>
              <a:pPr eaLnBrk="0" hangingPunct="0"/>
              <a:endParaRPr lang="zh-CN" altLang="en-US" sz="1600" b="1">
                <a:latin typeface="Times New Roman" panose="02020603050405020304" charset="0"/>
              </a:endParaRPr>
            </a:p>
          </p:txBody>
        </p:sp>
      </p:grpSp>
      <p:sp>
        <p:nvSpPr>
          <p:cNvPr id="2337" name="矩形 2336"/>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0" name="矩形 2339"/>
          <p:cNvSpPr/>
          <p:nvPr/>
        </p:nvSpPr>
        <p:spPr>
          <a:xfrm>
            <a:off x="304800" y="1066800"/>
            <a:ext cx="8458200" cy="3578225"/>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诚实的思想交流</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对不同性质的事物持开放和接受的态度</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要时刻抱有对外开放的态度</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遵守世界各国的法律制度</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尊重各种文化</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民族以及个人的多样性</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b="1">
                <a:solidFill>
                  <a:srgbClr val="993300"/>
                </a:solidFill>
                <a:latin typeface="Arial" panose="020B0604020202020204" pitchFamily="34" charset="0"/>
                <a:ea typeface="黑体" panose="02010609060101010101" charset="-122"/>
              </a:rPr>
              <a:t>公平合理</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善于听取意见的文化</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无论任何事情</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都要公平合理</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待人接物要公平率直</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无论是谁的意见</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只要是合理的意见</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都要真诚</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的侧耳倾听</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自我表现</a:t>
            </a:r>
            <a:r>
              <a:rPr lang="en-US" altLang="zh-CN" sz="1400" b="1">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自信</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主动工作</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真诚的希望能为他人做一些贡献</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无论什么场合</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都要尽可能让对方理解</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展开一惯的主张</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以真诚</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的心去说服他人共同努力</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en-US" altLang="zh-CN"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言行一致</a:t>
            </a:r>
            <a:r>
              <a:rPr lang="en-US" altLang="zh-CN" sz="1400" b="1">
                <a:solidFill>
                  <a:srgbClr val="993300"/>
                </a:solidFill>
                <a:latin typeface="Arial" panose="020B0604020202020204" pitchFamily="34" charset="0"/>
                <a:ea typeface="黑体" panose="02010609060101010101" charset="-122"/>
              </a:rPr>
              <a:t>,</a:t>
            </a:r>
            <a:r>
              <a:rPr lang="zh-CN" altLang="en-US" sz="1400" b="1">
                <a:solidFill>
                  <a:srgbClr val="993300"/>
                </a:solidFill>
                <a:latin typeface="Arial" panose="020B0604020202020204" pitchFamily="34" charset="0"/>
                <a:ea typeface="黑体" panose="02010609060101010101" charset="-122"/>
              </a:rPr>
              <a:t>说到做到</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以自主</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自律和全力以赴的态度做好本职工作</a:t>
            </a: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以履行自己的职责为荣</a:t>
            </a:r>
            <a:r>
              <a:rPr lang="en-US" altLang="zh-CN" sz="1400">
                <a:solidFill>
                  <a:srgbClr val="993300"/>
                </a:solidFill>
                <a:latin typeface="Arial" panose="020B0604020202020204" pitchFamily="34" charset="0"/>
                <a:ea typeface="黑体" panose="02010609060101010101" charset="-122"/>
              </a:rPr>
              <a:t>.</a:t>
            </a:r>
            <a:endParaRPr lang="en-US" altLang="zh-CN" sz="1400">
              <a:solidFill>
                <a:srgbClr val="993300"/>
              </a:solidFill>
              <a:latin typeface="Arial" panose="020B0604020202020204" pitchFamily="34" charset="0"/>
              <a:ea typeface="黑体" panose="02010609060101010101" charset="-122"/>
            </a:endParaRPr>
          </a:p>
        </p:txBody>
      </p:sp>
      <p:sp>
        <p:nvSpPr>
          <p:cNvPr id="2341" name="矩形 2340"/>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342" name="矩形 2341"/>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5" name="圆角矩形 2344"/>
          <p:cNvSpPr/>
          <p:nvPr/>
        </p:nvSpPr>
        <p:spPr>
          <a:xfrm>
            <a:off x="304800" y="838200"/>
            <a:ext cx="8537575" cy="461963"/>
          </a:xfrm>
          <a:prstGeom prst="roundRect">
            <a:avLst>
              <a:gd name="adj" fmla="val 16667"/>
            </a:avLst>
          </a:prstGeom>
          <a:noFill/>
          <a:ln w="19050" cap="flat" cmpd="sng">
            <a:solidFill>
              <a:srgbClr val="CC3300"/>
            </a:solidFill>
            <a:prstDash val="solid"/>
            <a:headEnd type="none" w="med" len="med"/>
            <a:tailEnd type="none" w="med" len="med"/>
          </a:ln>
        </p:spPr>
        <p:txBody>
          <a:bodyPr lIns="137160" tIns="68580" rIns="137160" bIns="68580" anchor="ctr" anchorCtr="0">
            <a:spAutoFit/>
          </a:bodyPr>
          <a:p>
            <a:pPr algn="just">
              <a:spcBef>
                <a:spcPct val="50000"/>
              </a:spcBef>
            </a:pPr>
            <a:r>
              <a:rPr lang="en-US" altLang="zh-CN" sz="1800" b="1">
                <a:solidFill>
                  <a:srgbClr val="993300"/>
                </a:solidFill>
                <a:latin typeface="Arial" panose="020B0604020202020204" pitchFamily="34" charset="0"/>
                <a:ea typeface="黑体" panose="02010609060101010101" charset="-122"/>
              </a:rPr>
              <a:t>Teamwork  </a:t>
            </a:r>
            <a:r>
              <a:rPr lang="zh-CN" altLang="en-US" sz="1800" b="1">
                <a:solidFill>
                  <a:srgbClr val="993300"/>
                </a:solidFill>
                <a:latin typeface="Arial" panose="020B0604020202020204" pitchFamily="34" charset="0"/>
                <a:ea typeface="黑体" panose="02010609060101010101" charset="-122"/>
              </a:rPr>
              <a:t>培养人材</a:t>
            </a:r>
            <a:r>
              <a:rPr lang="en-US" altLang="zh-CN" sz="1800" b="1">
                <a:solidFill>
                  <a:srgbClr val="993300"/>
                </a:solidFill>
                <a:latin typeface="Arial" panose="020B0604020202020204" pitchFamily="34" charset="0"/>
                <a:ea typeface="黑体" panose="02010609060101010101" charset="-122"/>
              </a:rPr>
              <a:t>, </a:t>
            </a:r>
            <a:r>
              <a:rPr lang="zh-CN" altLang="en-US" sz="1800" b="1">
                <a:solidFill>
                  <a:srgbClr val="993300"/>
                </a:solidFill>
                <a:latin typeface="Arial" panose="020B0604020202020204" pitchFamily="34" charset="0"/>
                <a:ea typeface="黑体" panose="02010609060101010101" charset="-122"/>
              </a:rPr>
              <a:t>机遇共享</a:t>
            </a:r>
            <a:r>
              <a:rPr lang="en-US" altLang="zh-CN" sz="1800" b="1">
                <a:solidFill>
                  <a:srgbClr val="993300"/>
                </a:solidFill>
                <a:latin typeface="Arial" panose="020B0604020202020204" pitchFamily="34" charset="0"/>
                <a:ea typeface="黑体" panose="02010609060101010101" charset="-122"/>
              </a:rPr>
              <a:t>, </a:t>
            </a:r>
            <a:r>
              <a:rPr lang="zh-CN" altLang="en-US" sz="1800" b="1">
                <a:solidFill>
                  <a:srgbClr val="993300"/>
                </a:solidFill>
                <a:latin typeface="Arial" panose="020B0604020202020204" pitchFamily="34" charset="0"/>
                <a:ea typeface="黑体" panose="02010609060101010101" charset="-122"/>
              </a:rPr>
              <a:t>最大限度地发挥团队以及团队中每一个人的力量</a:t>
            </a:r>
            <a:endParaRPr lang="zh-CN" altLang="en-US" sz="1800" b="1">
              <a:solidFill>
                <a:srgbClr val="993300"/>
              </a:solidFill>
              <a:latin typeface="Arial" panose="020B0604020202020204" pitchFamily="34" charset="0"/>
              <a:ea typeface="黑体" panose="02010609060101010101" charset="-122"/>
            </a:endParaRPr>
          </a:p>
        </p:txBody>
      </p:sp>
      <p:sp>
        <p:nvSpPr>
          <p:cNvPr id="2346" name="矩形 2345"/>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347" name="矩形 2346"/>
          <p:cNvSpPr/>
          <p:nvPr/>
        </p:nvSpPr>
        <p:spPr>
          <a:xfrm>
            <a:off x="304800" y="1447800"/>
            <a:ext cx="8458200" cy="2940050"/>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人材培养</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员工的成长</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学习是持续的</a:t>
            </a:r>
            <a:r>
              <a:rPr lang="en-US" altLang="zh-CN" sz="1400">
                <a:solidFill>
                  <a:srgbClr val="993300"/>
                </a:solidFill>
                <a:latin typeface="Arial" panose="020B0604020202020204" pitchFamily="34" charset="0"/>
                <a:ea typeface="黑体" panose="02010609060101010101" charset="-122"/>
              </a:rPr>
              <a:t>,</a:t>
            </a:r>
            <a:r>
              <a:rPr lang="zh-CN" altLang="en-US" sz="1400">
                <a:solidFill>
                  <a:srgbClr val="993300"/>
                </a:solidFill>
                <a:latin typeface="Arial" panose="020B0604020202020204" pitchFamily="34" charset="0"/>
                <a:ea typeface="黑体" panose="02010609060101010101" charset="-122"/>
              </a:rPr>
              <a:t>全公司范围的。上级鼓励和培养下级，前辈启发和教育晚辈。团队里的所有人都应</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相互学习，分享彼此的经验（上级也可从下级那里学到东西）。</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深思熟虑的领导</a:t>
            </a:r>
            <a:r>
              <a:rPr lang="zh-CN" altLang="en-US" sz="1400">
                <a:solidFill>
                  <a:srgbClr val="993300"/>
                </a:solidFill>
                <a:latin typeface="Arial" panose="020B0604020202020204" pitchFamily="34" charset="0"/>
                <a:ea typeface="黑体" panose="02010609060101010101" charset="-122"/>
              </a:rPr>
              <a:t>（</a:t>
            </a:r>
            <a:r>
              <a:rPr lang="en-US" altLang="zh-CN" sz="1400">
                <a:solidFill>
                  <a:srgbClr val="993300"/>
                </a:solidFill>
                <a:latin typeface="Arial" panose="020B0604020202020204" pitchFamily="34" charset="0"/>
                <a:ea typeface="黑体" panose="02010609060101010101" charset="-122"/>
              </a:rPr>
              <a:t>Thoughtfull Leadership)</a:t>
            </a:r>
            <a:endParaRPr lang="en-US" altLang="zh-CN"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en-US" altLang="zh-CN" sz="1400">
                <a:solidFill>
                  <a:srgbClr val="993300"/>
                </a:solidFill>
                <a:latin typeface="Arial" panose="020B0604020202020204" pitchFamily="34" charset="0"/>
                <a:ea typeface="黑体" panose="02010609060101010101" charset="-122"/>
              </a:rPr>
              <a:t>   </a:t>
            </a:r>
            <a:r>
              <a:rPr lang="zh-CN" altLang="en-US" sz="1400">
                <a:solidFill>
                  <a:srgbClr val="993300"/>
                </a:solidFill>
                <a:latin typeface="Arial" panose="020B0604020202020204" pitchFamily="34" charset="0"/>
                <a:ea typeface="黑体" panose="02010609060101010101" charset="-122"/>
              </a:rPr>
              <a:t>要给予下属恰当的课题</a:t>
            </a:r>
            <a:r>
              <a:rPr lang="zh-CN" altLang="en-US" sz="1400">
                <a:solidFill>
                  <a:srgbClr val="993300"/>
                </a:solidFill>
                <a:latin typeface="Arial" panose="020B0604020202020204" pitchFamily="34" charset="0"/>
                <a:cs typeface="Arial" panose="020B0604020202020204" pitchFamily="34" charset="0"/>
              </a:rPr>
              <a:t>、</a:t>
            </a:r>
            <a:r>
              <a:rPr lang="zh-CN" altLang="en-US" sz="1400">
                <a:solidFill>
                  <a:srgbClr val="993300"/>
                </a:solidFill>
                <a:latin typeface="Arial" panose="020B0604020202020204" pitchFamily="34" charset="0"/>
                <a:ea typeface="黑体" panose="02010609060101010101" charset="-122"/>
              </a:rPr>
              <a:t>成就感和成长的机会。要督促团队及成员的工作，熟知他们的业绩，为</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他们的工作承担责任。</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相信他人的能力，委以权力</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要相信每个人的创造力和解决问题的能力。在对其能力综合评价的基础上委以权力。</a:t>
            </a:r>
            <a:endParaRPr lang="zh-CN" altLang="en-US" sz="1400">
              <a:solidFill>
                <a:srgbClr val="993300"/>
              </a:solidFill>
              <a:latin typeface="Arial" panose="020B0604020202020204" pitchFamily="34" charset="0"/>
              <a:ea typeface="黑体" panose="02010609060101010101" charset="-122"/>
            </a:endParaRPr>
          </a:p>
        </p:txBody>
      </p:sp>
      <p:sp>
        <p:nvSpPr>
          <p:cNvPr id="2348" name="矩形 2347"/>
          <p:cNvSpPr/>
          <p:nvPr/>
        </p:nvSpPr>
        <p:spPr>
          <a:xfrm>
            <a:off x="304800" y="4572000"/>
            <a:ext cx="8458200" cy="1982788"/>
          </a:xfrm>
          <a:prstGeom prst="rect">
            <a:avLst/>
          </a:prstGeom>
          <a:solidFill>
            <a:srgbClr val="FFFFCC"/>
          </a:solidFill>
          <a:ln w="9525" cap="flat" cmpd="sng">
            <a:solidFill>
              <a:srgbClr val="CC3300"/>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en-US" altLang="zh-CN" sz="1600" b="1">
                <a:solidFill>
                  <a:srgbClr val="993300"/>
                </a:solidFill>
                <a:latin typeface="Arial" panose="020B0604020202020204" pitchFamily="34" charset="0"/>
                <a:ea typeface="黑体" panose="02010609060101010101" charset="-122"/>
              </a:rPr>
              <a:t>  </a:t>
            </a:r>
            <a:r>
              <a:rPr lang="zh-CN" altLang="en-US" sz="1600" b="1">
                <a:solidFill>
                  <a:srgbClr val="993300"/>
                </a:solidFill>
                <a:latin typeface="Arial" panose="020B0604020202020204" pitchFamily="34" charset="0"/>
                <a:ea typeface="黑体" panose="02010609060101010101" charset="-122"/>
              </a:rPr>
              <a:t>尊重人性，发挥集体的综合实力</a:t>
            </a:r>
            <a:endParaRPr lang="zh-CN" altLang="en-US" sz="16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尊重</a:t>
            </a:r>
            <a:r>
              <a:rPr lang="zh-CN" altLang="en-US" sz="1400" b="1">
                <a:solidFill>
                  <a:srgbClr val="993300"/>
                </a:solidFill>
                <a:latin typeface="Arial" panose="020B0604020202020204" pitchFamily="34" charset="0"/>
                <a:ea typeface="黑体" panose="02010609060101010101" charset="-122"/>
              </a:rPr>
              <a:t>员工的创造力</a:t>
            </a:r>
            <a:endParaRPr lang="zh-CN" altLang="en-US" sz="1400" b="1">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每个人都具有创造性地独立完成本职工作的能力。我们尊重他们的价值</a:t>
            </a:r>
            <a:r>
              <a:rPr lang="zh-CN" altLang="en-US" sz="1400">
                <a:solidFill>
                  <a:srgbClr val="993300"/>
                </a:solidFill>
                <a:latin typeface="Arial" panose="020B0604020202020204" pitchFamily="34" charset="0"/>
                <a:cs typeface="Arial" panose="020B0604020202020204" pitchFamily="34" charset="0"/>
              </a:rPr>
              <a:t>、</a:t>
            </a:r>
            <a:r>
              <a:rPr lang="zh-CN" altLang="en-US" sz="1400">
                <a:solidFill>
                  <a:srgbClr val="993300"/>
                </a:solidFill>
                <a:latin typeface="Arial" panose="020B0604020202020204" pitchFamily="34" charset="0"/>
                <a:ea typeface="黑体" panose="02010609060101010101" charset="-122"/>
              </a:rPr>
              <a:t>能力和思维方式，并给</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pPr>
            <a:r>
              <a:rPr lang="zh-CN" altLang="en-US" sz="1400">
                <a:solidFill>
                  <a:srgbClr val="993300"/>
                </a:solidFill>
                <a:latin typeface="Arial" panose="020B0604020202020204" pitchFamily="34" charset="0"/>
                <a:ea typeface="黑体" panose="02010609060101010101" charset="-122"/>
              </a:rPr>
              <a:t>   予鼓励。</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Char char="Ø"/>
            </a:pPr>
            <a:r>
              <a:rPr lang="zh-CN" altLang="en-US" sz="1400">
                <a:solidFill>
                  <a:srgbClr val="993300"/>
                </a:solidFill>
                <a:latin typeface="Arial" panose="020B0604020202020204" pitchFamily="34" charset="0"/>
                <a:ea typeface="黑体" panose="02010609060101010101" charset="-122"/>
              </a:rPr>
              <a:t> </a:t>
            </a:r>
            <a:r>
              <a:rPr lang="zh-CN" altLang="en-US" sz="1400" b="1">
                <a:solidFill>
                  <a:srgbClr val="993300"/>
                </a:solidFill>
                <a:latin typeface="Arial" panose="020B0604020202020204" pitchFamily="34" charset="0"/>
                <a:ea typeface="黑体" panose="02010609060101010101" charset="-122"/>
              </a:rPr>
              <a:t>团队协作，优势互补</a:t>
            </a:r>
            <a:endParaRPr lang="zh-CN" altLang="en-US" sz="1400">
              <a:solidFill>
                <a:srgbClr val="993300"/>
              </a:solidFill>
              <a:latin typeface="Arial" panose="020B0604020202020204" pitchFamily="34" charset="0"/>
              <a:ea typeface="黑体" panose="02010609060101010101" charset="-122"/>
            </a:endParaRPr>
          </a:p>
          <a:p>
            <a:pPr lvl="1">
              <a:spcBef>
                <a:spcPct val="50000"/>
              </a:spcBef>
              <a:buFont typeface="Wingdings" panose="05000000000000000000" pitchFamily="2" charset="2"/>
              <a:buNone/>
            </a:pPr>
            <a:r>
              <a:rPr lang="zh-CN" altLang="en-US" sz="1400">
                <a:solidFill>
                  <a:srgbClr val="993300"/>
                </a:solidFill>
                <a:latin typeface="Arial" panose="020B0604020202020204" pitchFamily="34" charset="0"/>
                <a:ea typeface="黑体" panose="02010609060101010101" charset="-122"/>
              </a:rPr>
              <a:t>   富有创造性的个人组成互补的团队，通过相互协力和配合，创造出大于个人业绩总和的成就。</a:t>
            </a:r>
            <a:endParaRPr lang="zh-CN" altLang="en-US" sz="1400">
              <a:solidFill>
                <a:srgbClr val="993300"/>
              </a:solidFill>
              <a:latin typeface="Arial" panose="020B0604020202020204" pitchFamily="34" charset="0"/>
              <a:ea typeface="黑体" panose="02010609060101010101" charset="-122"/>
            </a:endParaRPr>
          </a:p>
        </p:txBody>
      </p:sp>
      <p:sp>
        <p:nvSpPr>
          <p:cNvPr id="2349" name="矩形 2348"/>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347"/>
                                        </p:tgtEl>
                                        <p:attrNameLst>
                                          <p:attrName>style.visibility</p:attrName>
                                        </p:attrNameLst>
                                      </p:cBhvr>
                                      <p:to>
                                        <p:strVal val="visible"/>
                                      </p:to>
                                    </p:set>
                                    <p:anim calcmode="lin" valueType="num">
                                      <p:cBhvr additive="base">
                                        <p:cTn id="7" dur="500" fill="hold"/>
                                        <p:tgtEl>
                                          <p:spTgt spid="2347"/>
                                        </p:tgtEl>
                                        <p:attrNameLst>
                                          <p:attrName>ppt_x</p:attrName>
                                        </p:attrNameLst>
                                      </p:cBhvr>
                                      <p:tavLst>
                                        <p:tav tm="0">
                                          <p:val>
                                            <p:strVal val="0-#ppt_w/2"/>
                                          </p:val>
                                        </p:tav>
                                        <p:tav tm="100000">
                                          <p:val>
                                            <p:strVal val="#ppt_x"/>
                                          </p:val>
                                        </p:tav>
                                      </p:tavLst>
                                    </p:anim>
                                    <p:anim calcmode="lin" valueType="num">
                                      <p:cBhvr additive="base">
                                        <p:cTn id="8" dur="500" fill="hold"/>
                                        <p:tgtEl>
                                          <p:spTgt spid="23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2348"/>
                                        </p:tgtEl>
                                        <p:attrNameLst>
                                          <p:attrName>style.visibility</p:attrName>
                                        </p:attrNameLst>
                                      </p:cBhvr>
                                      <p:to>
                                        <p:strVal val="visible"/>
                                      </p:to>
                                    </p:set>
                                    <p:anim calcmode="lin" valueType="num">
                                      <p:cBhvr additive="base">
                                        <p:cTn id="13" dur="500" fill="hold"/>
                                        <p:tgtEl>
                                          <p:spTgt spid="2348"/>
                                        </p:tgtEl>
                                        <p:attrNameLst>
                                          <p:attrName>ppt_x</p:attrName>
                                        </p:attrNameLst>
                                      </p:cBhvr>
                                      <p:tavLst>
                                        <p:tav tm="0">
                                          <p:val>
                                            <p:strVal val="0-#ppt_w/2"/>
                                          </p:val>
                                        </p:tav>
                                        <p:tav tm="100000">
                                          <p:val>
                                            <p:strVal val="#ppt_x"/>
                                          </p:val>
                                        </p:tav>
                                      </p:tavLst>
                                    </p:anim>
                                    <p:anim calcmode="lin" valueType="num">
                                      <p:cBhvr additive="base">
                                        <p:cTn id="14" dur="500" fill="hold"/>
                                        <p:tgtEl>
                                          <p:spTgt spid="2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7" grpId="0" animBg="1"/>
      <p:bldP spid="234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 name="矩形 2067"/>
          <p:cNvSpPr/>
          <p:nvPr/>
        </p:nvSpPr>
        <p:spPr>
          <a:xfrm>
            <a:off x="304800" y="255588"/>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069" name="矩形 2068"/>
          <p:cNvSpPr/>
          <p:nvPr/>
        </p:nvSpPr>
        <p:spPr>
          <a:xfrm>
            <a:off x="3943350" y="2952750"/>
            <a:ext cx="9144000" cy="0"/>
          </a:xfrm>
          <a:prstGeom prst="rect">
            <a:avLst/>
          </a:prstGeom>
          <a:noFill/>
          <a:ln w="38100">
            <a:noFill/>
          </a:ln>
        </p:spPr>
        <p:txBody>
          <a:bodyPr/>
          <a:p>
            <a:endParaRPr lang="zh-CN" altLang="en-US"/>
          </a:p>
        </p:txBody>
      </p:sp>
      <p:sp>
        <p:nvSpPr>
          <p:cNvPr id="2070" name="矩形 2069"/>
          <p:cNvSpPr/>
          <p:nvPr/>
        </p:nvSpPr>
        <p:spPr>
          <a:xfrm>
            <a:off x="4191000" y="2952750"/>
            <a:ext cx="9144000" cy="0"/>
          </a:xfrm>
          <a:prstGeom prst="rect">
            <a:avLst/>
          </a:prstGeom>
          <a:noFill/>
          <a:ln w="38100">
            <a:noFill/>
          </a:ln>
        </p:spPr>
        <p:txBody>
          <a:bodyPr/>
          <a:p>
            <a:endParaRPr lang="zh-CN" altLang="en-US"/>
          </a:p>
        </p:txBody>
      </p:sp>
      <p:sp>
        <p:nvSpPr>
          <p:cNvPr id="2071" name="矩形 2070"/>
          <p:cNvSpPr/>
          <p:nvPr/>
        </p:nvSpPr>
        <p:spPr>
          <a:xfrm>
            <a:off x="4191000" y="2952750"/>
            <a:ext cx="9144000" cy="0"/>
          </a:xfrm>
          <a:prstGeom prst="rect">
            <a:avLst/>
          </a:prstGeom>
          <a:noFill/>
          <a:ln w="38100">
            <a:noFill/>
          </a:ln>
        </p:spPr>
        <p:txBody>
          <a:bodyPr/>
          <a:p>
            <a:endParaRPr lang="zh-CN" altLang="en-US"/>
          </a:p>
        </p:txBody>
      </p:sp>
      <p:sp>
        <p:nvSpPr>
          <p:cNvPr id="2072" name="矩形 2071"/>
          <p:cNvSpPr/>
          <p:nvPr/>
        </p:nvSpPr>
        <p:spPr>
          <a:xfrm>
            <a:off x="609600" y="4038600"/>
            <a:ext cx="7239000" cy="819150"/>
          </a:xfrm>
          <a:prstGeom prst="rect">
            <a:avLst/>
          </a:prstGeom>
          <a:noFill/>
          <a:ln w="38100">
            <a:noFill/>
          </a:ln>
        </p:spPr>
        <p:txBody>
          <a:bodyPr lIns="137160" tIns="68580" rIns="137160" bIns="68580">
            <a:spAutoFit/>
          </a:bodyPr>
          <a:p>
            <a:pPr>
              <a:lnSpc>
                <a:spcPct val="115000"/>
              </a:lnSpc>
              <a:spcBef>
                <a:spcPct val="35000"/>
              </a:spcBef>
              <a:buClr>
                <a:srgbClr val="0033CC"/>
              </a:buClr>
              <a:buSzPct val="85000"/>
              <a:buFont typeface="Wingdings" panose="05000000000000000000" pitchFamily="2" charset="2"/>
            </a:pPr>
            <a:endParaRPr lang="en-US" altLang="zh-CN" sz="1800" b="1">
              <a:solidFill>
                <a:srgbClr val="993300"/>
              </a:solidFill>
              <a:latin typeface="黑体" panose="02010609060101010101" charset="-122"/>
              <a:ea typeface="黑体" panose="02010609060101010101" charset="-122"/>
            </a:endParaRPr>
          </a:p>
          <a:p>
            <a:pPr>
              <a:spcBef>
                <a:spcPct val="50000"/>
              </a:spcBef>
            </a:pPr>
            <a:endParaRPr lang="en-US" altLang="zh-CN" sz="1600">
              <a:latin typeface="Arial" panose="020B0604020202020204" pitchFamily="34" charset="0"/>
              <a:ea typeface="黑体" panose="02010609060101010101" charset="-122"/>
            </a:endParaRPr>
          </a:p>
        </p:txBody>
      </p:sp>
      <p:grpSp>
        <p:nvGrpSpPr>
          <p:cNvPr id="2073" name="组合 2072"/>
          <p:cNvGrpSpPr/>
          <p:nvPr/>
        </p:nvGrpSpPr>
        <p:grpSpPr>
          <a:xfrm>
            <a:off x="533400" y="2971800"/>
            <a:ext cx="8382000" cy="2516188"/>
            <a:chOff x="336" y="1872"/>
            <a:chExt cx="5280" cy="1585"/>
          </a:xfrm>
        </p:grpSpPr>
        <p:pic>
          <p:nvPicPr>
            <p:cNvPr id="2074" name="图片 2073"/>
            <p:cNvPicPr>
              <a:picLocks noChangeAspect="1"/>
            </p:cNvPicPr>
            <p:nvPr/>
          </p:nvPicPr>
          <p:blipFill>
            <a:blip r:embed="rId1"/>
            <a:stretch>
              <a:fillRect/>
            </a:stretch>
          </p:blipFill>
          <p:spPr>
            <a:xfrm>
              <a:off x="3840" y="1872"/>
              <a:ext cx="538" cy="672"/>
            </a:xfrm>
            <a:prstGeom prst="rect">
              <a:avLst/>
            </a:prstGeom>
            <a:noFill/>
            <a:ln w="9525">
              <a:noFill/>
            </a:ln>
          </p:spPr>
        </p:pic>
        <p:pic>
          <p:nvPicPr>
            <p:cNvPr id="2075" name="图片 2074"/>
            <p:cNvPicPr>
              <a:picLocks noChangeAspect="1"/>
            </p:cNvPicPr>
            <p:nvPr/>
          </p:nvPicPr>
          <p:blipFill>
            <a:blip r:embed="rId2"/>
            <a:stretch>
              <a:fillRect/>
            </a:stretch>
          </p:blipFill>
          <p:spPr>
            <a:xfrm>
              <a:off x="4416" y="2352"/>
              <a:ext cx="1200" cy="909"/>
            </a:xfrm>
            <a:prstGeom prst="rect">
              <a:avLst/>
            </a:prstGeom>
            <a:noFill/>
            <a:ln w="9525">
              <a:noFill/>
            </a:ln>
          </p:spPr>
        </p:pic>
        <p:sp>
          <p:nvSpPr>
            <p:cNvPr id="2076" name="矩形 2075"/>
            <p:cNvSpPr/>
            <p:nvPr/>
          </p:nvSpPr>
          <p:spPr>
            <a:xfrm>
              <a:off x="336" y="1872"/>
              <a:ext cx="3888" cy="1585"/>
            </a:xfrm>
            <a:prstGeom prst="rect">
              <a:avLst/>
            </a:prstGeom>
            <a:noFill/>
            <a:ln w="38100">
              <a:noFill/>
            </a:ln>
          </p:spPr>
          <p:txBody>
            <a:bodyPr lIns="137160" tIns="68580" rIns="137160" bIns="68580">
              <a:spAutoFit/>
            </a:bodyPr>
            <a:p>
              <a:pPr>
                <a:lnSpc>
                  <a:spcPct val="115000"/>
                </a:lnSpc>
                <a:spcBef>
                  <a:spcPct val="35000"/>
                </a:spcBef>
                <a:buClr>
                  <a:srgbClr val="0033CC"/>
                </a:buClr>
                <a:buSzPct val="85000"/>
                <a:buFont typeface="Wingdings" panose="05000000000000000000" pitchFamily="2" charset="2"/>
              </a:pPr>
              <a:r>
                <a:rPr lang="en-US" altLang="zh-CN" sz="1800">
                  <a:latin typeface="Times New Roman" panose="02020603050405020304" charset="0"/>
                </a:rPr>
                <a:t>       1930</a:t>
              </a:r>
              <a:r>
                <a:rPr lang="zh-CN" altLang="en-US" sz="1800">
                  <a:latin typeface="Times New Roman" panose="02020603050405020304" charset="0"/>
                </a:rPr>
                <a:t>年，丰田佐吉的儿子丰田喜一郎开始研究开</a:t>
              </a:r>
              <a:endParaRPr lang="zh-CN" altLang="en-US" sz="1800">
                <a:latin typeface="Times New Roman" panose="02020603050405020304" charset="0"/>
              </a:endParaRPr>
            </a:p>
            <a:p>
              <a:pPr>
                <a:lnSpc>
                  <a:spcPct val="115000"/>
                </a:lnSpc>
                <a:spcBef>
                  <a:spcPct val="35000"/>
                </a:spcBef>
                <a:buClr>
                  <a:srgbClr val="0033CC"/>
                </a:buClr>
                <a:buSzPct val="85000"/>
                <a:buFont typeface="Wingdings" panose="05000000000000000000" pitchFamily="2" charset="2"/>
              </a:pPr>
              <a:r>
                <a:rPr lang="zh-CN" altLang="en-US" sz="1800">
                  <a:latin typeface="Times New Roman" panose="02020603050405020304" charset="0"/>
                </a:rPr>
                <a:t>发小型汽油发动机，直到</a:t>
              </a:r>
              <a:r>
                <a:rPr lang="en-US" altLang="zh-CN" sz="1800">
                  <a:latin typeface="Times New Roman" panose="02020603050405020304" charset="0"/>
                </a:rPr>
                <a:t>1936</a:t>
              </a:r>
              <a:r>
                <a:rPr lang="zh-CN" altLang="en-US" sz="1800">
                  <a:latin typeface="Times New Roman" panose="02020603050405020304" charset="0"/>
                </a:rPr>
                <a:t>年夏天，生产出</a:t>
              </a:r>
              <a:r>
                <a:rPr lang="en-US" altLang="zh-CN" sz="1800">
                  <a:latin typeface="Times New Roman" panose="02020603050405020304" charset="0"/>
                </a:rPr>
                <a:t>A1</a:t>
              </a:r>
              <a:r>
                <a:rPr lang="zh-CN" altLang="en-US" sz="1800">
                  <a:latin typeface="Times New Roman" panose="02020603050405020304" charset="0"/>
                </a:rPr>
                <a:t>型</a:t>
              </a:r>
              <a:endParaRPr lang="zh-CN" altLang="en-US" sz="1800">
                <a:latin typeface="Times New Roman" panose="02020603050405020304" charset="0"/>
              </a:endParaRPr>
            </a:p>
            <a:p>
              <a:pPr>
                <a:lnSpc>
                  <a:spcPct val="115000"/>
                </a:lnSpc>
                <a:spcBef>
                  <a:spcPct val="35000"/>
                </a:spcBef>
                <a:buClr>
                  <a:srgbClr val="0033CC"/>
                </a:buClr>
                <a:buSzPct val="85000"/>
                <a:buFont typeface="Wingdings" panose="05000000000000000000" pitchFamily="2" charset="2"/>
              </a:pPr>
              <a:r>
                <a:rPr lang="zh-CN" altLang="en-US" sz="1800">
                  <a:latin typeface="Times New Roman" panose="02020603050405020304" charset="0"/>
                </a:rPr>
                <a:t>小客车。</a:t>
              </a:r>
              <a:r>
                <a:rPr lang="en-US" altLang="zh-CN" sz="1800">
                  <a:latin typeface="Times New Roman" panose="02020603050405020304" charset="0"/>
                </a:rPr>
                <a:t>1937</a:t>
              </a:r>
              <a:r>
                <a:rPr lang="zh-CN" altLang="en-US" sz="1800">
                  <a:latin typeface="Times New Roman" panose="02020603050405020304" charset="0"/>
                </a:rPr>
                <a:t>年成立了丰田汽车公司。</a:t>
              </a:r>
              <a:r>
                <a:rPr lang="en-US" altLang="zh-CN" sz="1800">
                  <a:latin typeface="Times New Roman" panose="02020603050405020304" charset="0"/>
                </a:rPr>
                <a:t>1938</a:t>
              </a:r>
              <a:r>
                <a:rPr lang="zh-CN" altLang="en-US" sz="1800">
                  <a:latin typeface="Times New Roman" panose="02020603050405020304" charset="0"/>
                </a:rPr>
                <a:t>年，丰</a:t>
              </a:r>
              <a:endParaRPr lang="zh-CN" altLang="en-US" sz="1800">
                <a:latin typeface="Times New Roman" panose="02020603050405020304" charset="0"/>
              </a:endParaRPr>
            </a:p>
            <a:p>
              <a:pPr>
                <a:lnSpc>
                  <a:spcPct val="115000"/>
                </a:lnSpc>
                <a:spcBef>
                  <a:spcPct val="35000"/>
                </a:spcBef>
                <a:buClr>
                  <a:srgbClr val="0033CC"/>
                </a:buClr>
                <a:buSzPct val="85000"/>
                <a:buFont typeface="Wingdings" panose="05000000000000000000" pitchFamily="2" charset="2"/>
              </a:pPr>
              <a:r>
                <a:rPr lang="zh-CN" altLang="en-US" sz="1800">
                  <a:latin typeface="Times New Roman" panose="02020603050405020304" charset="0"/>
                </a:rPr>
                <a:t>田</a:t>
              </a:r>
              <a:r>
                <a:rPr lang="en-US" altLang="zh-CN" sz="1800">
                  <a:latin typeface="Times New Roman" panose="02020603050405020304" charset="0"/>
                </a:rPr>
                <a:t>AA</a:t>
              </a:r>
              <a:r>
                <a:rPr lang="zh-CN" altLang="en-US" sz="1800">
                  <a:latin typeface="Times New Roman" panose="02020603050405020304" charset="0"/>
                </a:rPr>
                <a:t>型轿车问世。</a:t>
              </a:r>
              <a:endParaRPr lang="zh-CN" altLang="en-US" sz="1800">
                <a:latin typeface="Times New Roman" panose="02020603050405020304" charset="0"/>
              </a:endParaRPr>
            </a:p>
            <a:p>
              <a:pPr>
                <a:lnSpc>
                  <a:spcPct val="115000"/>
                </a:lnSpc>
                <a:spcBef>
                  <a:spcPct val="35000"/>
                </a:spcBef>
                <a:buClr>
                  <a:srgbClr val="0033CC"/>
                </a:buClr>
                <a:buSzPct val="85000"/>
                <a:buFont typeface="Wingdings" panose="05000000000000000000" pitchFamily="2" charset="2"/>
              </a:pPr>
              <a:r>
                <a:rPr lang="zh-CN" altLang="en-US" sz="1800" b="1">
                  <a:latin typeface="Times New Roman" panose="02020603050405020304" charset="0"/>
                </a:rPr>
                <a:t>丰田喜一郎实现了父亲的遗愿</a:t>
              </a:r>
              <a:r>
                <a:rPr lang="zh-CN" altLang="en-US" sz="1800">
                  <a:latin typeface="Times New Roman" panose="02020603050405020304" charset="0"/>
                </a:rPr>
                <a:t>： </a:t>
              </a:r>
              <a:r>
                <a:rPr lang="zh-CN" altLang="en-US" sz="1800" b="1">
                  <a:solidFill>
                    <a:srgbClr val="993300"/>
                  </a:solidFill>
                  <a:latin typeface="黑体" panose="02010609060101010101" charset="-122"/>
                  <a:ea typeface="黑体" panose="02010609060101010101" charset="-122"/>
                </a:rPr>
                <a:t>生产 “日本制造”的汽车</a:t>
              </a:r>
              <a:endParaRPr lang="zh-CN" altLang="en-US" sz="1800">
                <a:latin typeface="Times New Roman" panose="02020603050405020304" charset="0"/>
              </a:endParaRPr>
            </a:p>
            <a:p>
              <a:pPr>
                <a:lnSpc>
                  <a:spcPct val="115000"/>
                </a:lnSpc>
                <a:spcBef>
                  <a:spcPct val="35000"/>
                </a:spcBef>
                <a:buClr>
                  <a:srgbClr val="0033CC"/>
                </a:buClr>
                <a:buSzPct val="85000"/>
                <a:buFont typeface="Wingdings" panose="05000000000000000000" pitchFamily="2" charset="2"/>
              </a:pPr>
              <a:r>
                <a:rPr lang="zh-CN" altLang="en-US" sz="1800">
                  <a:latin typeface="Times New Roman" panose="02020603050405020304" charset="0"/>
                </a:rPr>
                <a:t>        </a:t>
              </a:r>
              <a:endParaRPr lang="zh-CN" altLang="en-US" sz="1800">
                <a:latin typeface="Times New Roman" panose="02020603050405020304" charset="0"/>
              </a:endParaRPr>
            </a:p>
          </p:txBody>
        </p:sp>
      </p:grpSp>
      <p:pic>
        <p:nvPicPr>
          <p:cNvPr id="2077" name="图片 2076"/>
          <p:cNvPicPr>
            <a:picLocks noChangeAspect="1"/>
          </p:cNvPicPr>
          <p:nvPr/>
        </p:nvPicPr>
        <p:blipFill>
          <a:blip r:embed="rId3"/>
          <a:stretch>
            <a:fillRect/>
          </a:stretch>
        </p:blipFill>
        <p:spPr>
          <a:xfrm>
            <a:off x="7315200" y="1524000"/>
            <a:ext cx="1524000" cy="1154113"/>
          </a:xfrm>
          <a:prstGeom prst="rect">
            <a:avLst/>
          </a:prstGeom>
          <a:noFill/>
          <a:ln w="9525">
            <a:noFill/>
          </a:ln>
        </p:spPr>
      </p:pic>
      <p:pic>
        <p:nvPicPr>
          <p:cNvPr id="2078" name="图片 2077"/>
          <p:cNvPicPr>
            <a:picLocks noChangeAspect="1"/>
          </p:cNvPicPr>
          <p:nvPr/>
        </p:nvPicPr>
        <p:blipFill>
          <a:blip r:embed="rId4"/>
          <a:stretch>
            <a:fillRect/>
          </a:stretch>
        </p:blipFill>
        <p:spPr>
          <a:xfrm>
            <a:off x="6248400" y="1066800"/>
            <a:ext cx="838200" cy="952500"/>
          </a:xfrm>
          <a:prstGeom prst="rect">
            <a:avLst/>
          </a:prstGeom>
          <a:noFill/>
          <a:ln w="9525">
            <a:noFill/>
          </a:ln>
        </p:spPr>
      </p:pic>
      <p:sp>
        <p:nvSpPr>
          <p:cNvPr id="2079" name="矩形 2078"/>
          <p:cNvSpPr/>
          <p:nvPr/>
        </p:nvSpPr>
        <p:spPr>
          <a:xfrm>
            <a:off x="533400" y="5486400"/>
            <a:ext cx="7467600" cy="1231900"/>
          </a:xfrm>
          <a:prstGeom prst="rect">
            <a:avLst/>
          </a:prstGeom>
          <a:noFill/>
          <a:ln w="38100">
            <a:noFill/>
          </a:ln>
        </p:spPr>
        <p:txBody>
          <a:bodyPr lIns="137160" tIns="68580" rIns="137160" bIns="68580">
            <a:spAutoFit/>
          </a:bodyPr>
          <a:p>
            <a:pPr>
              <a:lnSpc>
                <a:spcPct val="115000"/>
              </a:lnSpc>
              <a:spcBef>
                <a:spcPct val="35000"/>
              </a:spcBef>
              <a:buClr>
                <a:srgbClr val="0033CC"/>
              </a:buClr>
              <a:buSzPct val="85000"/>
              <a:buFont typeface="Wingdings" panose="05000000000000000000" pitchFamily="2" charset="2"/>
            </a:pPr>
            <a:r>
              <a:rPr lang="en-US" altLang="zh-CN" sz="1800">
                <a:latin typeface="Times New Roman" panose="02020603050405020304" charset="0"/>
              </a:rPr>
              <a:t>       </a:t>
            </a:r>
            <a:r>
              <a:rPr lang="zh-CN" altLang="en-US" sz="1800">
                <a:latin typeface="Times New Roman" panose="02020603050405020304" charset="0"/>
              </a:rPr>
              <a:t>早在</a:t>
            </a:r>
            <a:r>
              <a:rPr lang="en-US" altLang="zh-CN" sz="1800">
                <a:latin typeface="Times New Roman" panose="02020603050405020304" charset="0"/>
              </a:rPr>
              <a:t>1925</a:t>
            </a:r>
            <a:r>
              <a:rPr lang="zh-CN" altLang="en-US" sz="1800">
                <a:latin typeface="Times New Roman" panose="02020603050405020304" charset="0"/>
              </a:rPr>
              <a:t>年，福特就在日本的横滨建立了年产</a:t>
            </a:r>
            <a:r>
              <a:rPr lang="en-US" altLang="zh-CN" sz="1800">
                <a:latin typeface="Times New Roman" panose="02020603050405020304" charset="0"/>
              </a:rPr>
              <a:t>8000</a:t>
            </a:r>
            <a:r>
              <a:rPr lang="zh-CN" altLang="en-US" sz="1800">
                <a:latin typeface="Times New Roman" panose="02020603050405020304" charset="0"/>
              </a:rPr>
              <a:t>辆汽车的组装厂。</a:t>
            </a:r>
            <a:endParaRPr lang="zh-CN" altLang="en-US" sz="1800">
              <a:latin typeface="Times New Roman" panose="02020603050405020304" charset="0"/>
            </a:endParaRPr>
          </a:p>
          <a:p>
            <a:pPr>
              <a:lnSpc>
                <a:spcPct val="115000"/>
              </a:lnSpc>
              <a:spcBef>
                <a:spcPct val="35000"/>
              </a:spcBef>
              <a:buClr>
                <a:srgbClr val="0033CC"/>
              </a:buClr>
              <a:buSzPct val="85000"/>
              <a:buFont typeface="Wingdings" panose="05000000000000000000" pitchFamily="2" charset="2"/>
            </a:pPr>
            <a:r>
              <a:rPr lang="zh-CN" altLang="en-US" sz="1800">
                <a:latin typeface="Times New Roman" panose="02020603050405020304" charset="0"/>
              </a:rPr>
              <a:t>      通用也在</a:t>
            </a:r>
            <a:r>
              <a:rPr lang="en-US" altLang="zh-CN" sz="1800">
                <a:latin typeface="Times New Roman" panose="02020603050405020304" charset="0"/>
              </a:rPr>
              <a:t>1927</a:t>
            </a:r>
            <a:r>
              <a:rPr lang="zh-CN" altLang="en-US" sz="1800">
                <a:latin typeface="Times New Roman" panose="02020603050405020304" charset="0"/>
              </a:rPr>
              <a:t>年投资建立了大阪工厂，每年生产</a:t>
            </a:r>
            <a:r>
              <a:rPr lang="en-US" altLang="zh-CN" sz="1800">
                <a:latin typeface="Times New Roman" panose="02020603050405020304" charset="0"/>
              </a:rPr>
              <a:t>10000</a:t>
            </a:r>
            <a:r>
              <a:rPr lang="zh-CN" altLang="en-US" sz="1800">
                <a:latin typeface="Times New Roman" panose="02020603050405020304" charset="0"/>
              </a:rPr>
              <a:t>辆汽车。</a:t>
            </a:r>
            <a:endParaRPr lang="zh-CN" altLang="en-US" sz="1800">
              <a:latin typeface="Times New Roman" panose="02020603050405020304" charset="0"/>
            </a:endParaRPr>
          </a:p>
          <a:p>
            <a:pPr>
              <a:spcBef>
                <a:spcPct val="50000"/>
              </a:spcBef>
            </a:pPr>
            <a:endParaRPr lang="zh-CN" altLang="en-US" sz="1600">
              <a:latin typeface="Arial" panose="020B0604020202020204" pitchFamily="34" charset="0"/>
              <a:ea typeface="黑体" panose="02010609060101010101" charset="-122"/>
            </a:endParaRPr>
          </a:p>
        </p:txBody>
      </p:sp>
      <p:sp>
        <p:nvSpPr>
          <p:cNvPr id="2080" name="文本占位符 2079"/>
          <p:cNvSpPr/>
          <p:nvPr>
            <p:ph type="body" idx="4294967295"/>
          </p:nvPr>
        </p:nvSpPr>
        <p:spPr>
          <a:xfrm>
            <a:off x="381000" y="990600"/>
            <a:ext cx="5791200" cy="1905000"/>
          </a:xfrm>
          <a:prstGeom prst="rect">
            <a:avLst/>
          </a:prstGeom>
          <a:noFill/>
          <a:ln w="9525">
            <a:noFill/>
          </a:ln>
        </p:spPr>
        <p:txBody>
          <a:bodyPr/>
          <a:p>
            <a:pPr>
              <a:lnSpc>
                <a:spcPct val="115000"/>
              </a:lnSpc>
              <a:buClr>
                <a:srgbClr val="0033CC"/>
              </a:buClr>
            </a:pPr>
            <a:r>
              <a:rPr lang="en-US" altLang="zh-CN" sz="1800">
                <a:solidFill>
                  <a:schemeClr val="tx1"/>
                </a:solidFill>
              </a:rPr>
              <a:t>           1924</a:t>
            </a:r>
            <a:r>
              <a:rPr lang="zh-CN" altLang="en-US" sz="1800">
                <a:solidFill>
                  <a:schemeClr val="tx1"/>
                </a:solidFill>
              </a:rPr>
              <a:t>年</a:t>
            </a:r>
            <a:r>
              <a:rPr lang="en-US" altLang="zh-CN" sz="1800">
                <a:solidFill>
                  <a:schemeClr val="tx1"/>
                </a:solidFill>
              </a:rPr>
              <a:t>, </a:t>
            </a:r>
            <a:r>
              <a:rPr lang="zh-CN" altLang="en-US" sz="1800">
                <a:solidFill>
                  <a:schemeClr val="tx1"/>
                </a:solidFill>
              </a:rPr>
              <a:t>丰田佐吉发明了“不停止自动换梭丰田自动织机”，并成立了丰田纺织有限公司，拥有</a:t>
            </a:r>
            <a:r>
              <a:rPr lang="en-US" altLang="zh-CN" sz="1800">
                <a:solidFill>
                  <a:schemeClr val="tx1"/>
                </a:solidFill>
              </a:rPr>
              <a:t>1000</a:t>
            </a:r>
            <a:r>
              <a:rPr lang="zh-CN" altLang="en-US" sz="1800">
                <a:solidFill>
                  <a:schemeClr val="tx1"/>
                </a:solidFill>
              </a:rPr>
              <a:t>台织布机和</a:t>
            </a:r>
            <a:r>
              <a:rPr lang="en-US" altLang="zh-CN" sz="1800">
                <a:solidFill>
                  <a:schemeClr val="tx1"/>
                </a:solidFill>
              </a:rPr>
              <a:t>1000</a:t>
            </a:r>
            <a:r>
              <a:rPr lang="zh-CN" altLang="en-US" sz="1800">
                <a:solidFill>
                  <a:schemeClr val="tx1"/>
                </a:solidFill>
              </a:rPr>
              <a:t>名工人。</a:t>
            </a:r>
            <a:r>
              <a:rPr lang="en-US" altLang="zh-CN" sz="1800">
                <a:solidFill>
                  <a:schemeClr val="tx1"/>
                </a:solidFill>
              </a:rPr>
              <a:t>1929</a:t>
            </a:r>
            <a:r>
              <a:rPr lang="zh-CN" altLang="en-US" sz="1800">
                <a:solidFill>
                  <a:schemeClr val="tx1"/>
                </a:solidFill>
              </a:rPr>
              <a:t>年把专利卖给英国公司，所得的</a:t>
            </a:r>
            <a:r>
              <a:rPr lang="en-US" altLang="zh-CN" sz="1800">
                <a:solidFill>
                  <a:schemeClr val="tx1"/>
                </a:solidFill>
              </a:rPr>
              <a:t>10</a:t>
            </a:r>
            <a:r>
              <a:rPr lang="zh-CN" altLang="en-US" sz="1800">
                <a:solidFill>
                  <a:schemeClr val="tx1"/>
                </a:solidFill>
              </a:rPr>
              <a:t>万英磅成为种子基金，为丰田汽车公司的建立打下了良好的基础。</a:t>
            </a:r>
            <a:endParaRPr lang="zh-CN" altLang="en-US" sz="1800">
              <a:solidFill>
                <a:schemeClr val="tx1"/>
              </a:solidFill>
            </a:endParaRPr>
          </a:p>
          <a:p>
            <a:pPr>
              <a:lnSpc>
                <a:spcPct val="115000"/>
              </a:lnSpc>
              <a:buClr>
                <a:srgbClr val="0033CC"/>
              </a:buClr>
            </a:pPr>
            <a:endParaRPr lang="zh-CN" altLang="en-US" sz="1800">
              <a:solidFill>
                <a:schemeClr val="tx1"/>
              </a:solidFill>
            </a:endParaRPr>
          </a:p>
          <a:p>
            <a:pPr>
              <a:lnSpc>
                <a:spcPct val="115000"/>
              </a:lnSpc>
              <a:buClr>
                <a:srgbClr val="0033CC"/>
              </a:buClr>
            </a:pPr>
            <a:r>
              <a:rPr lang="zh-CN" altLang="en-US" sz="1800">
                <a:solidFill>
                  <a:schemeClr val="tx1"/>
                </a:solidFill>
              </a:rPr>
              <a:t>                 </a:t>
            </a:r>
            <a:endParaRPr lang="zh-CN"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073"/>
                                        </p:tgtEl>
                                        <p:attrNameLst>
                                          <p:attrName>style.visibility</p:attrName>
                                        </p:attrNameLst>
                                      </p:cBhvr>
                                      <p:to>
                                        <p:strVal val="visible"/>
                                      </p:to>
                                    </p:set>
                                    <p:animEffect transition="in" filter="blinds(horizontal)">
                                      <p:cBhvr additive="base">
                                        <p:cTn id="7" dur="500"/>
                                        <p:tgtEl>
                                          <p:spTgt spid="20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childTnLst>
                                    <p:set>
                                      <p:cBhvr additive="base">
                                        <p:cTn id="11" dur="1" fill="hold">
                                          <p:stCondLst>
                                            <p:cond delay="0"/>
                                          </p:stCondLst>
                                        </p:cTn>
                                        <p:tgtEl>
                                          <p:spTgt spid="2079"/>
                                        </p:tgtEl>
                                        <p:attrNameLst>
                                          <p:attrName>style.visibility</p:attrName>
                                        </p:attrNameLst>
                                      </p:cBhvr>
                                      <p:to>
                                        <p:strVal val="visible"/>
                                      </p:to>
                                    </p:set>
                                    <p:animEffect transition="in" filter="blinds(horizontal)">
                                      <p:cBhvr additive="base">
                                        <p:cTn id="12" dur="500"/>
                                        <p:tgtEl>
                                          <p:spTgt spid="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2" name="矩形 2351"/>
          <p:cNvSpPr/>
          <p:nvPr/>
        </p:nvSpPr>
        <p:spPr>
          <a:xfrm>
            <a:off x="2286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丰田管理方式</a:t>
            </a:r>
            <a:endParaRPr lang="zh-CN" altLang="en-US" sz="1600" b="1">
              <a:latin typeface="黑体" panose="02010609060101010101" charset="-122"/>
              <a:ea typeface="黑体" panose="02010609060101010101" charset="-122"/>
            </a:endParaRPr>
          </a:p>
        </p:txBody>
      </p:sp>
      <p:sp>
        <p:nvSpPr>
          <p:cNvPr id="2353" name="矩形 2352"/>
          <p:cNvSpPr/>
          <p:nvPr/>
        </p:nvSpPr>
        <p:spPr>
          <a:xfrm>
            <a:off x="381000" y="785813"/>
            <a:ext cx="2054225" cy="900112"/>
          </a:xfrm>
          <a:prstGeom prst="rect">
            <a:avLst/>
          </a:prstGeom>
          <a:noFill/>
          <a:ln w="38100">
            <a:noFill/>
          </a:ln>
        </p:spPr>
        <p:txBody>
          <a:bodyPr wrap="none" lIns="137160" tIns="68580" rIns="137160" bIns="68580" anchor="t" anchorCtr="0">
            <a:spAutoFit/>
          </a:bodyPr>
          <a:p>
            <a:pPr>
              <a:spcBef>
                <a:spcPct val="50000"/>
              </a:spcBef>
            </a:pPr>
            <a:r>
              <a:rPr lang="zh-CN" altLang="en-US" b="1">
                <a:latin typeface="黑体" panose="02010609060101010101" charset="-122"/>
                <a:ea typeface="黑体" panose="02010609060101010101" charset="-122"/>
              </a:rPr>
              <a:t>丰田管理方式</a:t>
            </a:r>
            <a:endParaRPr lang="zh-CN" altLang="en-US" b="1">
              <a:latin typeface="黑体" panose="02010609060101010101" charset="-122"/>
              <a:ea typeface="黑体" panose="02010609060101010101" charset="-122"/>
            </a:endParaRPr>
          </a:p>
          <a:p>
            <a:pPr>
              <a:spcBef>
                <a:spcPct val="50000"/>
              </a:spcBef>
            </a:pPr>
            <a:r>
              <a:rPr lang="en-US" altLang="zh-CN" b="1">
                <a:latin typeface="黑体" panose="02010609060101010101" charset="-122"/>
                <a:ea typeface="黑体" panose="02010609060101010101" charset="-122"/>
              </a:rPr>
              <a:t>Toyota Way2019</a:t>
            </a:r>
            <a:endParaRPr lang="en-US" altLang="zh-CN" b="1">
              <a:latin typeface="黑体" panose="02010609060101010101" charset="-122"/>
              <a:ea typeface="黑体" panose="02010609060101010101" charset="-122"/>
            </a:endParaRPr>
          </a:p>
        </p:txBody>
      </p:sp>
      <p:sp>
        <p:nvSpPr>
          <p:cNvPr id="2354" name="椭圆 2353"/>
          <p:cNvSpPr/>
          <p:nvPr/>
        </p:nvSpPr>
        <p:spPr>
          <a:xfrm>
            <a:off x="304800" y="2133600"/>
            <a:ext cx="1897063" cy="1720850"/>
          </a:xfrm>
          <a:prstGeom prst="ellipse">
            <a:avLst/>
          </a:prstGeom>
          <a:gradFill rotWithShape="0">
            <a:gsLst>
              <a:gs pos="0">
                <a:srgbClr val="FFCC99"/>
              </a:gs>
              <a:gs pos="100000">
                <a:srgbClr val="786047"/>
              </a:gs>
            </a:gsLst>
            <a:path path="shape">
              <a:fillToRect l="50000" t="50000" r="50000" b="50000"/>
            </a:path>
            <a:tileRect/>
          </a:gradFill>
          <a:ln w="38100">
            <a:noFill/>
          </a:ln>
        </p:spPr>
        <p:txBody>
          <a:bodyPr lIns="0" tIns="644400" rIns="0" bIns="644400" anchor="ctr" anchorCtr="0">
            <a:spAutoFit/>
          </a:bodyPr>
          <a:p>
            <a:pPr algn="ctr" fontAlgn="ctr">
              <a:spcBef>
                <a:spcPct val="50000"/>
              </a:spcBef>
            </a:pPr>
            <a:r>
              <a:rPr lang="zh-CN" altLang="en-US" b="1">
                <a:latin typeface="Arial" panose="020B0604020202020204" pitchFamily="34" charset="0"/>
                <a:ea typeface="黑体" panose="02010609060101010101" charset="-122"/>
              </a:rPr>
              <a:t>智慧与改善</a:t>
            </a:r>
            <a:endParaRPr lang="zh-CN" altLang="en-US" b="1">
              <a:latin typeface="Arial" panose="020B0604020202020204" pitchFamily="34" charset="0"/>
              <a:ea typeface="黑体" panose="02010609060101010101" charset="-122"/>
            </a:endParaRPr>
          </a:p>
        </p:txBody>
      </p:sp>
      <p:sp>
        <p:nvSpPr>
          <p:cNvPr id="2355" name="椭圆 2354"/>
          <p:cNvSpPr/>
          <p:nvPr/>
        </p:nvSpPr>
        <p:spPr>
          <a:xfrm>
            <a:off x="450850" y="3551238"/>
            <a:ext cx="1981200" cy="1793875"/>
          </a:xfrm>
          <a:prstGeom prst="ellipse">
            <a:avLst/>
          </a:prstGeom>
          <a:gradFill rotWithShape="0">
            <a:gsLst>
              <a:gs pos="0">
                <a:srgbClr val="FFCCCC"/>
              </a:gs>
              <a:gs pos="100000">
                <a:srgbClr val="786060"/>
              </a:gs>
            </a:gsLst>
            <a:path path="shape">
              <a:fillToRect l="50000" t="50000" r="50000" b="50000"/>
            </a:path>
            <a:tileRect/>
          </a:gradFill>
          <a:ln w="38100">
            <a:noFill/>
          </a:ln>
        </p:spPr>
        <p:txBody>
          <a:bodyPr lIns="0" tIns="680400" rIns="0" bIns="680400" anchor="ctr" anchorCtr="0">
            <a:spAutoFit/>
          </a:bodyPr>
          <a:p>
            <a:pPr algn="ctr" fontAlgn="ctr">
              <a:spcBef>
                <a:spcPct val="50000"/>
              </a:spcBef>
            </a:pPr>
            <a:r>
              <a:rPr lang="zh-CN" altLang="en-US" b="1">
                <a:latin typeface="Arial" panose="020B0604020202020204" pitchFamily="34" charset="0"/>
                <a:ea typeface="黑体" panose="02010609060101010101" charset="-122"/>
              </a:rPr>
              <a:t>尊重人性</a:t>
            </a:r>
            <a:endParaRPr lang="zh-CN" altLang="en-US" b="1">
              <a:latin typeface="Arial" panose="020B0604020202020204" pitchFamily="34" charset="0"/>
              <a:ea typeface="黑体" panose="02010609060101010101" charset="-122"/>
            </a:endParaRPr>
          </a:p>
        </p:txBody>
      </p:sp>
      <p:sp>
        <p:nvSpPr>
          <p:cNvPr id="2356" name="矩形 2355"/>
          <p:cNvSpPr/>
          <p:nvPr/>
        </p:nvSpPr>
        <p:spPr>
          <a:xfrm>
            <a:off x="3962400" y="381000"/>
            <a:ext cx="4951413" cy="1417638"/>
          </a:xfrm>
          <a:prstGeom prst="rect">
            <a:avLst/>
          </a:prstGeom>
          <a:solidFill>
            <a:srgbClr val="FFCC99"/>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Challenge      [</a:t>
            </a:r>
            <a:r>
              <a:rPr lang="zh-CN" altLang="en-US" sz="1200" b="1">
                <a:latin typeface="Arial" panose="020B0604020202020204" pitchFamily="34" charset="0"/>
                <a:ea typeface="黑体" panose="02010609060101010101" charset="-122"/>
              </a:rPr>
              <a:t>面向梦想的实现</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发挥想象力</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充满勇气和创造力去挑战</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rPr>
              <a:t>以生产优质产品为中心创造附加值</a:t>
            </a:r>
            <a:endParaRPr lang="zh-CN" altLang="en-US" sz="1200">
              <a:latin typeface="Arial" panose="020B0604020202020204" pitchFamily="34" charset="0"/>
            </a:endParaRPr>
          </a:p>
          <a:p>
            <a:pPr algn="just">
              <a:spcBef>
                <a:spcPct val="50000"/>
              </a:spcBef>
              <a:buChar char="•"/>
            </a:pPr>
            <a:r>
              <a:rPr lang="zh-CN" altLang="en-US" sz="1200">
                <a:latin typeface="Arial" panose="020B0604020202020204" pitchFamily="34" charset="0"/>
              </a:rPr>
              <a:t> 挑战的精神</a:t>
            </a:r>
            <a:endParaRPr lang="zh-CN" altLang="en-US" sz="1200">
              <a:latin typeface="Arial" panose="020B0604020202020204" pitchFamily="34" charset="0"/>
            </a:endParaRPr>
          </a:p>
          <a:p>
            <a:pPr algn="just">
              <a:spcBef>
                <a:spcPct val="50000"/>
              </a:spcBef>
              <a:buChar char="•"/>
            </a:pPr>
            <a:r>
              <a:rPr lang="zh-CN" altLang="en-US" sz="1200">
                <a:latin typeface="Arial" panose="020B0604020202020204" pitchFamily="34" charset="0"/>
              </a:rPr>
              <a:t>长期的方向性</a:t>
            </a:r>
            <a:endParaRPr lang="zh-CN" altLang="en-US" sz="1200">
              <a:latin typeface="Arial" panose="020B0604020202020204" pitchFamily="34" charset="0"/>
            </a:endParaRPr>
          </a:p>
          <a:p>
            <a:pPr algn="just">
              <a:spcBef>
                <a:spcPct val="50000"/>
              </a:spcBef>
              <a:buChar char="•"/>
            </a:pPr>
            <a:r>
              <a:rPr lang="zh-CN" altLang="en-US" sz="1200">
                <a:latin typeface="Arial" panose="020B0604020202020204" pitchFamily="34" charset="0"/>
              </a:rPr>
              <a:t>深思熟虑及果断性</a:t>
            </a:r>
            <a:r>
              <a:rPr lang="zh-CN" altLang="en-US" sz="1200" b="1">
                <a:latin typeface="Arial" panose="020B0604020202020204" pitchFamily="34" charset="0"/>
                <a:ea typeface="黑体" panose="02010609060101010101" charset="-122"/>
              </a:rPr>
              <a:t>    </a:t>
            </a:r>
            <a:endParaRPr lang="zh-CN" altLang="en-US" sz="1200" b="1">
              <a:latin typeface="Arial" panose="020B0604020202020204" pitchFamily="34" charset="0"/>
              <a:ea typeface="黑体" panose="02010609060101010101" charset="-122"/>
            </a:endParaRPr>
          </a:p>
        </p:txBody>
      </p:sp>
      <p:sp>
        <p:nvSpPr>
          <p:cNvPr id="2357" name="矩形 2356"/>
          <p:cNvSpPr/>
          <p:nvPr/>
        </p:nvSpPr>
        <p:spPr>
          <a:xfrm>
            <a:off x="3962400" y="1905000"/>
            <a:ext cx="4951413" cy="1143000"/>
          </a:xfrm>
          <a:prstGeom prst="rect">
            <a:avLst/>
          </a:prstGeom>
          <a:solidFill>
            <a:srgbClr val="FFCC99"/>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Kaizen        [</a:t>
            </a:r>
            <a:r>
              <a:rPr lang="zh-CN" altLang="en-US" sz="1200" b="1">
                <a:latin typeface="Arial" panose="020B0604020202020204" pitchFamily="34" charset="0"/>
                <a:ea typeface="黑体" panose="02010609060101010101" charset="-122"/>
              </a:rPr>
              <a:t>时刻前进</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追求革新</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坚持不懈地改善</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追求改善和革新</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学习体系的构筑</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彻底贯彻组织学习</a:t>
            </a:r>
            <a:endParaRPr lang="zh-CN" altLang="en-US" sz="1200">
              <a:latin typeface="Arial" panose="020B0604020202020204" pitchFamily="34" charset="0"/>
              <a:ea typeface="黑体" panose="02010609060101010101" charset="-122"/>
            </a:endParaRPr>
          </a:p>
        </p:txBody>
      </p:sp>
      <p:sp>
        <p:nvSpPr>
          <p:cNvPr id="2358" name="矩形 2357"/>
          <p:cNvSpPr/>
          <p:nvPr/>
        </p:nvSpPr>
        <p:spPr>
          <a:xfrm>
            <a:off x="3962400" y="3124200"/>
            <a:ext cx="4953000" cy="1417638"/>
          </a:xfrm>
          <a:prstGeom prst="rect">
            <a:avLst/>
          </a:prstGeom>
          <a:solidFill>
            <a:srgbClr val="FFCC99"/>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Genchi Genbutsu  </a:t>
            </a:r>
            <a:endParaRPr lang="en-US" altLang="zh-CN" sz="1200" b="1">
              <a:latin typeface="Arial" panose="020B0604020202020204" pitchFamily="34" charset="0"/>
              <a:ea typeface="黑体" panose="02010609060101010101" charset="-122"/>
            </a:endParaRPr>
          </a:p>
          <a:p>
            <a:pPr algn="just">
              <a:spcBef>
                <a:spcPct val="50000"/>
              </a:spcBef>
              <a:buNone/>
            </a:pP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通过现地现物看清事物的本质</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迅速果断地统一意见</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并全力付诸实施</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现地现物主义</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达成有效的一致</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实践主义</a:t>
            </a:r>
            <a:r>
              <a:rPr lang="en-US" altLang="zh-CN" sz="1200">
                <a:latin typeface="Arial" panose="020B0604020202020204" pitchFamily="34" charset="0"/>
                <a:ea typeface="黑体" panose="02010609060101010101" charset="-122"/>
              </a:rPr>
              <a:t>,</a:t>
            </a:r>
            <a:r>
              <a:rPr lang="zh-CN" altLang="en-US" sz="1200">
                <a:latin typeface="Arial" panose="020B0604020202020204" pitchFamily="34" charset="0"/>
                <a:ea typeface="黑体" panose="02010609060101010101" charset="-122"/>
              </a:rPr>
              <a:t>达到目的</a:t>
            </a:r>
            <a:endParaRPr lang="zh-CN" altLang="en-US" sz="1200">
              <a:latin typeface="Arial" panose="020B0604020202020204" pitchFamily="34" charset="0"/>
              <a:ea typeface="黑体" panose="02010609060101010101" charset="-122"/>
            </a:endParaRPr>
          </a:p>
        </p:txBody>
      </p:sp>
      <p:sp>
        <p:nvSpPr>
          <p:cNvPr id="2359" name="矩形 2358"/>
          <p:cNvSpPr/>
          <p:nvPr/>
        </p:nvSpPr>
        <p:spPr>
          <a:xfrm>
            <a:off x="3962400" y="4648200"/>
            <a:ext cx="4953000" cy="1143000"/>
          </a:xfrm>
          <a:prstGeom prst="rect">
            <a:avLst/>
          </a:prstGeom>
          <a:solidFill>
            <a:srgbClr val="FFCCCC"/>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Respect        [</a:t>
            </a:r>
            <a:r>
              <a:rPr lang="zh-CN" altLang="en-US" sz="1200" b="1">
                <a:latin typeface="Arial" panose="020B0604020202020204" pitchFamily="34" charset="0"/>
                <a:ea typeface="黑体" panose="02010609060101010101" charset="-122"/>
              </a:rPr>
              <a:t>尊重他人</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努力做到诚实待人</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相互理解</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相互负责</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尊重客户等相关者</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公司与员工之间互相信赖和互相负责</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诚实的思想交流</a:t>
            </a:r>
            <a:endParaRPr lang="zh-CN" altLang="en-US" sz="1200">
              <a:latin typeface="Arial" panose="020B0604020202020204" pitchFamily="34" charset="0"/>
              <a:ea typeface="黑体" panose="02010609060101010101" charset="-122"/>
            </a:endParaRPr>
          </a:p>
        </p:txBody>
      </p:sp>
      <p:sp>
        <p:nvSpPr>
          <p:cNvPr id="2360" name="矩形 2359"/>
          <p:cNvSpPr/>
          <p:nvPr/>
        </p:nvSpPr>
        <p:spPr>
          <a:xfrm>
            <a:off x="3962400" y="5867400"/>
            <a:ext cx="4953000" cy="868363"/>
          </a:xfrm>
          <a:prstGeom prst="rect">
            <a:avLst/>
          </a:prstGeom>
          <a:solidFill>
            <a:srgbClr val="FFCCCC"/>
          </a:solidFill>
          <a:ln w="38100">
            <a:noFill/>
          </a:ln>
        </p:spPr>
        <p:txBody>
          <a:bodyPr lIns="137160" tIns="68580" rIns="137160" bIns="68580">
            <a:spAutoFit/>
          </a:bodyPr>
          <a:p>
            <a:pPr algn="just">
              <a:spcBef>
                <a:spcPct val="50000"/>
              </a:spcBef>
              <a:buNone/>
            </a:pPr>
            <a:r>
              <a:rPr lang="en-US" altLang="zh-CN" sz="1200" b="1">
                <a:latin typeface="Arial" panose="020B0604020202020204" pitchFamily="34" charset="0"/>
                <a:ea typeface="黑体" panose="02010609060101010101" charset="-122"/>
              </a:rPr>
              <a:t>Teamwork    [</a:t>
            </a:r>
            <a:r>
              <a:rPr lang="zh-CN" altLang="en-US" sz="1200" b="1">
                <a:latin typeface="Arial" panose="020B0604020202020204" pitchFamily="34" charset="0"/>
                <a:ea typeface="黑体" panose="02010609060101010101" charset="-122"/>
              </a:rPr>
              <a:t>培养人材</a:t>
            </a:r>
            <a:r>
              <a:rPr lang="en-US" altLang="zh-CN" sz="1200" b="1">
                <a:latin typeface="Arial" panose="020B0604020202020204" pitchFamily="34" charset="0"/>
                <a:ea typeface="黑体" panose="02010609060101010101" charset="-122"/>
              </a:rPr>
              <a:t>,</a:t>
            </a:r>
            <a:r>
              <a:rPr lang="zh-CN" altLang="en-US" sz="1200" b="1">
                <a:latin typeface="Arial" panose="020B0604020202020204" pitchFamily="34" charset="0"/>
                <a:ea typeface="黑体" panose="02010609060101010101" charset="-122"/>
              </a:rPr>
              <a:t>集合每个人的力量</a:t>
            </a:r>
            <a:r>
              <a:rPr lang="en-US" altLang="zh-CN" sz="1200" b="1">
                <a:latin typeface="Arial" panose="020B0604020202020204" pitchFamily="34" charset="0"/>
                <a:ea typeface="黑体" panose="02010609060101010101" charset="-122"/>
              </a:rPr>
              <a:t>]</a:t>
            </a:r>
            <a:endParaRPr lang="en-US" altLang="zh-CN" sz="1200" b="1">
              <a:latin typeface="Arial" panose="020B0604020202020204" pitchFamily="34" charset="0"/>
              <a:ea typeface="黑体" panose="02010609060101010101" charset="-122"/>
            </a:endParaRPr>
          </a:p>
          <a:p>
            <a:pPr algn="just">
              <a:spcBef>
                <a:spcPct val="50000"/>
              </a:spcBef>
              <a:buChar char="•"/>
            </a:pPr>
            <a:r>
              <a:rPr lang="en-US" altLang="zh-CN" sz="1200" b="1">
                <a:latin typeface="Arial" panose="020B0604020202020204" pitchFamily="34" charset="0"/>
                <a:ea typeface="黑体" panose="02010609060101010101" charset="-122"/>
              </a:rPr>
              <a:t> </a:t>
            </a:r>
            <a:r>
              <a:rPr lang="zh-CN" altLang="en-US" sz="1200">
                <a:latin typeface="Arial" panose="020B0604020202020204" pitchFamily="34" charset="0"/>
                <a:ea typeface="黑体" panose="02010609060101010101" charset="-122"/>
              </a:rPr>
              <a:t>重视人材培养</a:t>
            </a:r>
            <a:endParaRPr lang="zh-CN" altLang="en-US" sz="1200">
              <a:latin typeface="Arial" panose="020B0604020202020204" pitchFamily="34" charset="0"/>
              <a:ea typeface="黑体" panose="02010609060101010101" charset="-122"/>
            </a:endParaRPr>
          </a:p>
          <a:p>
            <a:pPr algn="just">
              <a:spcBef>
                <a:spcPct val="50000"/>
              </a:spcBef>
              <a:buChar char="•"/>
            </a:pPr>
            <a:r>
              <a:rPr lang="zh-CN" altLang="en-US" sz="1200">
                <a:latin typeface="Arial" panose="020B0604020202020204" pitchFamily="34" charset="0"/>
                <a:ea typeface="黑体" panose="02010609060101010101" charset="-122"/>
              </a:rPr>
              <a:t> 尊重个人的权力</a:t>
            </a:r>
            <a:r>
              <a:rPr lang="en-US" altLang="zh-CN" sz="1200">
                <a:latin typeface="Arial" panose="020B0604020202020204" pitchFamily="34" charset="0"/>
                <a:ea typeface="黑体" panose="02010609060101010101" charset="-122"/>
              </a:rPr>
              <a:t>,</a:t>
            </a:r>
            <a:r>
              <a:rPr lang="zh-CN" altLang="en-US" sz="1200">
                <a:latin typeface="Arial" panose="020B0604020202020204" pitchFamily="34" charset="0"/>
                <a:ea typeface="黑体" panose="02010609060101010101" charset="-122"/>
              </a:rPr>
              <a:t>发挥集体的综合能力</a:t>
            </a:r>
            <a:endParaRPr lang="zh-CN" altLang="en-US" sz="1200">
              <a:latin typeface="Arial" panose="020B0604020202020204" pitchFamily="34" charset="0"/>
              <a:ea typeface="黑体" panose="02010609060101010101" charset="-122"/>
            </a:endParaRPr>
          </a:p>
        </p:txBody>
      </p:sp>
      <p:cxnSp>
        <p:nvCxnSpPr>
          <p:cNvPr id="2361" name="直接连接符 2360"/>
          <p:cNvCxnSpPr/>
          <p:nvPr/>
        </p:nvCxnSpPr>
        <p:spPr>
          <a:xfrm>
            <a:off x="1981200" y="2514600"/>
            <a:ext cx="1981200" cy="0"/>
          </a:xfrm>
          <a:prstGeom prst="line">
            <a:avLst/>
          </a:prstGeom>
          <a:ln w="19050" cap="flat" cmpd="sng">
            <a:solidFill>
              <a:srgbClr val="0099CC"/>
            </a:solidFill>
            <a:prstDash val="solid"/>
            <a:headEnd type="none" w="med" len="med"/>
            <a:tailEnd type="none" w="med" len="med"/>
          </a:ln>
        </p:spPr>
      </p:cxnSp>
      <p:cxnSp>
        <p:nvCxnSpPr>
          <p:cNvPr id="2362" name="直接连接符 2361"/>
          <p:cNvCxnSpPr/>
          <p:nvPr/>
        </p:nvCxnSpPr>
        <p:spPr>
          <a:xfrm>
            <a:off x="2667000" y="1066800"/>
            <a:ext cx="0" cy="2514600"/>
          </a:xfrm>
          <a:prstGeom prst="line">
            <a:avLst/>
          </a:prstGeom>
          <a:ln w="19050" cap="flat" cmpd="sng">
            <a:solidFill>
              <a:srgbClr val="0099CC"/>
            </a:solidFill>
            <a:prstDash val="solid"/>
            <a:headEnd type="none" w="med" len="med"/>
            <a:tailEnd type="none" w="med" len="med"/>
          </a:ln>
        </p:spPr>
      </p:cxnSp>
      <p:cxnSp>
        <p:nvCxnSpPr>
          <p:cNvPr id="2363" name="直接连接符 2362"/>
          <p:cNvCxnSpPr/>
          <p:nvPr/>
        </p:nvCxnSpPr>
        <p:spPr>
          <a:xfrm>
            <a:off x="2667000" y="3581400"/>
            <a:ext cx="1295400" cy="0"/>
          </a:xfrm>
          <a:prstGeom prst="line">
            <a:avLst/>
          </a:prstGeom>
          <a:ln w="19050" cap="flat" cmpd="sng">
            <a:solidFill>
              <a:srgbClr val="0099CC"/>
            </a:solidFill>
            <a:prstDash val="solid"/>
            <a:headEnd type="none" w="med" len="med"/>
            <a:tailEnd type="none" w="med" len="med"/>
          </a:ln>
        </p:spPr>
      </p:cxnSp>
      <p:cxnSp>
        <p:nvCxnSpPr>
          <p:cNvPr id="2364" name="直接连接符 2363"/>
          <p:cNvCxnSpPr/>
          <p:nvPr/>
        </p:nvCxnSpPr>
        <p:spPr>
          <a:xfrm>
            <a:off x="2667000" y="1066800"/>
            <a:ext cx="1295400" cy="0"/>
          </a:xfrm>
          <a:prstGeom prst="line">
            <a:avLst/>
          </a:prstGeom>
          <a:ln w="19050" cap="flat" cmpd="sng">
            <a:solidFill>
              <a:srgbClr val="0099CC"/>
            </a:solidFill>
            <a:prstDash val="solid"/>
            <a:headEnd type="none" w="med" len="med"/>
            <a:tailEnd type="none" w="med" len="med"/>
          </a:ln>
        </p:spPr>
      </p:cxnSp>
      <p:cxnSp>
        <p:nvCxnSpPr>
          <p:cNvPr id="2365" name="直接连接符 2364"/>
          <p:cNvCxnSpPr/>
          <p:nvPr/>
        </p:nvCxnSpPr>
        <p:spPr>
          <a:xfrm>
            <a:off x="1981200" y="5181600"/>
            <a:ext cx="1295400" cy="0"/>
          </a:xfrm>
          <a:prstGeom prst="line">
            <a:avLst/>
          </a:prstGeom>
          <a:ln w="19050" cap="flat" cmpd="sng">
            <a:solidFill>
              <a:srgbClr val="0099CC"/>
            </a:solidFill>
            <a:prstDash val="solid"/>
            <a:headEnd type="none" w="med" len="med"/>
            <a:tailEnd type="none" w="med" len="med"/>
          </a:ln>
        </p:spPr>
      </p:cxnSp>
      <p:cxnSp>
        <p:nvCxnSpPr>
          <p:cNvPr id="2366" name="直接连接符 2365"/>
          <p:cNvCxnSpPr/>
          <p:nvPr/>
        </p:nvCxnSpPr>
        <p:spPr>
          <a:xfrm>
            <a:off x="3276600" y="5029200"/>
            <a:ext cx="685800" cy="0"/>
          </a:xfrm>
          <a:prstGeom prst="line">
            <a:avLst/>
          </a:prstGeom>
          <a:ln w="19050" cap="flat" cmpd="sng">
            <a:solidFill>
              <a:srgbClr val="0099CC"/>
            </a:solidFill>
            <a:prstDash val="solid"/>
            <a:headEnd type="none" w="med" len="med"/>
            <a:tailEnd type="none" w="med" len="med"/>
          </a:ln>
        </p:spPr>
      </p:cxnSp>
      <p:cxnSp>
        <p:nvCxnSpPr>
          <p:cNvPr id="2367" name="直接连接符 2366"/>
          <p:cNvCxnSpPr/>
          <p:nvPr/>
        </p:nvCxnSpPr>
        <p:spPr>
          <a:xfrm>
            <a:off x="3276600" y="6248400"/>
            <a:ext cx="685800" cy="0"/>
          </a:xfrm>
          <a:prstGeom prst="line">
            <a:avLst/>
          </a:prstGeom>
          <a:ln w="19050" cap="flat" cmpd="sng">
            <a:solidFill>
              <a:srgbClr val="0099CC"/>
            </a:solidFill>
            <a:prstDash val="solid"/>
            <a:headEnd type="none" w="med" len="med"/>
            <a:tailEnd type="none" w="med" len="med"/>
          </a:ln>
        </p:spPr>
      </p:cxnSp>
      <p:cxnSp>
        <p:nvCxnSpPr>
          <p:cNvPr id="2368" name="直接连接符 2367"/>
          <p:cNvCxnSpPr/>
          <p:nvPr/>
        </p:nvCxnSpPr>
        <p:spPr>
          <a:xfrm>
            <a:off x="3276600" y="5029200"/>
            <a:ext cx="0" cy="1219200"/>
          </a:xfrm>
          <a:prstGeom prst="line">
            <a:avLst/>
          </a:prstGeom>
          <a:ln w="19050" cap="flat" cmpd="sng">
            <a:solidFill>
              <a:srgbClr val="0099CC"/>
            </a:solidFill>
            <a:prstDash val="solid"/>
            <a:headEnd type="none" w="med" len="med"/>
            <a:tailEnd type="none" w="med" len="med"/>
          </a:ln>
        </p:spPr>
      </p:cxnSp>
      <p:sp>
        <p:nvSpPr>
          <p:cNvPr id="2369" name="矩形 2368"/>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2" name="矩形 2371"/>
          <p:cNvSpPr/>
          <p:nvPr/>
        </p:nvSpPr>
        <p:spPr>
          <a:xfrm>
            <a:off x="1752600" y="1219200"/>
            <a:ext cx="2819400" cy="457200"/>
          </a:xfrm>
          <a:prstGeom prst="rect">
            <a:avLst/>
          </a:prstGeom>
          <a:noFill/>
          <a:ln w="9525">
            <a:noFill/>
          </a:ln>
        </p:spPr>
        <p:txBody>
          <a:bodyPr/>
          <a:p>
            <a:endParaRPr sz="2800" b="1">
              <a:latin typeface="黑体" panose="02010609060101010101" charset="-122"/>
              <a:ea typeface="黑体" panose="02010609060101010101" charset="-122"/>
            </a:endParaRPr>
          </a:p>
        </p:txBody>
      </p:sp>
      <p:sp>
        <p:nvSpPr>
          <p:cNvPr id="2373" name="矩形 2372"/>
          <p:cNvSpPr/>
          <p:nvPr/>
        </p:nvSpPr>
        <p:spPr>
          <a:xfrm>
            <a:off x="1143000" y="3429000"/>
            <a:ext cx="4267200" cy="420688"/>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1. </a:t>
            </a:r>
            <a:r>
              <a:rPr lang="zh-CN" altLang="en-US" sz="1800" b="1">
                <a:latin typeface="Arial" panose="020B0604020202020204" pitchFamily="34" charset="0"/>
                <a:ea typeface="黑体" panose="02010609060101010101" charset="-122"/>
              </a:rPr>
              <a:t>什么是丰田的问题解决法</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374" name="矩形 2373"/>
          <p:cNvSpPr/>
          <p:nvPr/>
        </p:nvSpPr>
        <p:spPr>
          <a:xfrm>
            <a:off x="1143000" y="39624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2. </a:t>
            </a:r>
            <a:r>
              <a:rPr lang="zh-CN" altLang="en-US" sz="1800" b="1">
                <a:latin typeface="Arial" panose="020B0604020202020204" pitchFamily="34" charset="0"/>
                <a:ea typeface="黑体" panose="02010609060101010101" charset="-122"/>
              </a:rPr>
              <a:t>日常工作中的</a:t>
            </a:r>
            <a:r>
              <a:rPr lang="en-US" altLang="zh-CN" sz="1800" b="1">
                <a:latin typeface="Arial" panose="020B0604020202020204" pitchFamily="34" charset="0"/>
                <a:ea typeface="黑体" panose="02010609060101010101" charset="-122"/>
              </a:rPr>
              <a:t>10</a:t>
            </a:r>
            <a:r>
              <a:rPr lang="zh-CN" altLang="en-US" sz="1800" b="1">
                <a:latin typeface="Arial" panose="020B0604020202020204" pitchFamily="34" charset="0"/>
                <a:ea typeface="黑体" panose="02010609060101010101" charset="-122"/>
              </a:rPr>
              <a:t>个基本意识</a:t>
            </a:r>
            <a:endParaRPr lang="zh-CN" altLang="en-US" sz="1800" b="1">
              <a:latin typeface="Arial" panose="020B0604020202020204" pitchFamily="34" charset="0"/>
              <a:ea typeface="黑体" panose="02010609060101010101" charset="-122"/>
            </a:endParaRPr>
          </a:p>
        </p:txBody>
      </p:sp>
      <p:sp>
        <p:nvSpPr>
          <p:cNvPr id="2375" name="矩形 2374"/>
          <p:cNvSpPr/>
          <p:nvPr/>
        </p:nvSpPr>
        <p:spPr>
          <a:xfrm>
            <a:off x="228600" y="762000"/>
            <a:ext cx="2514600" cy="501650"/>
          </a:xfrm>
          <a:prstGeom prst="rect">
            <a:avLst/>
          </a:prstGeom>
          <a:noFill/>
          <a:ln w="38100">
            <a:noFill/>
          </a:ln>
        </p:spPr>
        <p:txBody>
          <a:bodyPr lIns="137160" tIns="68580" rIns="137160" bIns="68580">
            <a:spAutoFit/>
          </a:bodyPr>
          <a:p>
            <a:pPr>
              <a:spcBef>
                <a:spcPct val="50000"/>
              </a:spcBef>
            </a:pPr>
            <a:r>
              <a:rPr lang="zh-CN" altLang="en-US" sz="2400">
                <a:latin typeface="Arial" panose="020B0604020202020204" pitchFamily="34" charset="0"/>
                <a:ea typeface="黑体" panose="02010609060101010101" charset="-122"/>
              </a:rPr>
              <a:t>内容</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p:txBody>
      </p:sp>
      <p:sp>
        <p:nvSpPr>
          <p:cNvPr id="2376" name="矩形 2375"/>
          <p:cNvSpPr/>
          <p:nvPr/>
        </p:nvSpPr>
        <p:spPr>
          <a:xfrm>
            <a:off x="1143000" y="44958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 3. </a:t>
            </a:r>
            <a:r>
              <a:rPr lang="zh-CN" altLang="en-US" sz="1800" b="1">
                <a:latin typeface="Arial" panose="020B0604020202020204" pitchFamily="34" charset="0"/>
                <a:ea typeface="黑体" panose="02010609060101010101" charset="-122"/>
              </a:rPr>
              <a:t>什么是丰田的 “问题” </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377" name="矩形 2376"/>
          <p:cNvSpPr/>
          <p:nvPr/>
        </p:nvSpPr>
        <p:spPr>
          <a:xfrm>
            <a:off x="1143000" y="50292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4. </a:t>
            </a:r>
            <a:r>
              <a:rPr lang="zh-CN" altLang="en-US" sz="1800" b="1">
                <a:latin typeface="Arial" panose="020B0604020202020204" pitchFamily="34" charset="0"/>
                <a:ea typeface="黑体" panose="02010609060101010101" charset="-122"/>
              </a:rPr>
              <a:t>问题解决的步骤</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具体行动</a:t>
            </a:r>
            <a:endParaRPr lang="zh-CN" altLang="en-US" sz="1800" b="1">
              <a:latin typeface="Arial" panose="020B0604020202020204" pitchFamily="34" charset="0"/>
              <a:ea typeface="黑体" panose="02010609060101010101" charset="-122"/>
            </a:endParaRPr>
          </a:p>
        </p:txBody>
      </p:sp>
      <p:sp>
        <p:nvSpPr>
          <p:cNvPr id="2378" name="矩形 2377"/>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379" name="矩形 2378"/>
          <p:cNvSpPr/>
          <p:nvPr/>
        </p:nvSpPr>
        <p:spPr>
          <a:xfrm>
            <a:off x="838200" y="13716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一</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如何学习丰田</a:t>
            </a:r>
            <a:endParaRPr lang="zh-CN" altLang="en-US" sz="2400" b="1">
              <a:latin typeface="黑体" panose="02010609060101010101" charset="-122"/>
              <a:ea typeface="黑体" panose="02010609060101010101" charset="-122"/>
            </a:endParaRPr>
          </a:p>
        </p:txBody>
      </p:sp>
      <p:sp>
        <p:nvSpPr>
          <p:cNvPr id="2380" name="矩形 2379"/>
          <p:cNvSpPr/>
          <p:nvPr/>
        </p:nvSpPr>
        <p:spPr>
          <a:xfrm>
            <a:off x="838200" y="2057400"/>
            <a:ext cx="7016750" cy="50323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二</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丰田管理方式 </a:t>
            </a:r>
            <a:r>
              <a:rPr lang="en-US" altLang="zh-CN" sz="2400" b="1">
                <a:latin typeface="黑体" panose="02010609060101010101" charset="-122"/>
                <a:ea typeface="黑体" panose="02010609060101010101" charset="-122"/>
              </a:rPr>
              <a:t>Toyota Way 2019</a:t>
            </a:r>
            <a:endParaRPr lang="en-US" altLang="zh-CN" sz="2400" b="1">
              <a:latin typeface="黑体" panose="02010609060101010101" charset="-122"/>
              <a:ea typeface="黑体" panose="02010609060101010101" charset="-122"/>
            </a:endParaRPr>
          </a:p>
        </p:txBody>
      </p:sp>
      <p:sp>
        <p:nvSpPr>
          <p:cNvPr id="2381" name="矩形 2380"/>
          <p:cNvSpPr/>
          <p:nvPr/>
        </p:nvSpPr>
        <p:spPr>
          <a:xfrm>
            <a:off x="838200" y="2743200"/>
            <a:ext cx="7010400" cy="511175"/>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丰田问题解决法 </a:t>
            </a:r>
            <a:r>
              <a:rPr lang="en-US" altLang="zh-CN" sz="2400" b="1">
                <a:latin typeface="黑体" panose="02010609060101010101" charset="-122"/>
                <a:ea typeface="黑体" panose="02010609060101010101" charset="-122"/>
              </a:rPr>
              <a:t>Toyota Business Practices</a:t>
            </a:r>
            <a:endParaRPr lang="en-US" altLang="zh-CN" sz="2400" b="1">
              <a:latin typeface="黑体" panose="02010609060101010101" charset="-122"/>
              <a:ea typeface="黑体" panose="02010609060101010101" charset="-122"/>
            </a:endParaRPr>
          </a:p>
        </p:txBody>
      </p:sp>
      <p:sp>
        <p:nvSpPr>
          <p:cNvPr id="2382" name="矩形 2381"/>
          <p:cNvSpPr/>
          <p:nvPr/>
        </p:nvSpPr>
        <p:spPr>
          <a:xfrm>
            <a:off x="1143000" y="55626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5. 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85" name="图片 2384"/>
          <p:cNvPicPr>
            <a:picLocks noChangeAspect="1"/>
          </p:cNvPicPr>
          <p:nvPr/>
        </p:nvPicPr>
        <p:blipFill>
          <a:blip r:embed="rId1"/>
          <a:stretch>
            <a:fillRect/>
          </a:stretch>
        </p:blipFill>
        <p:spPr>
          <a:xfrm>
            <a:off x="228600" y="984250"/>
            <a:ext cx="3505200" cy="5334000"/>
          </a:xfrm>
          <a:prstGeom prst="rect">
            <a:avLst/>
          </a:prstGeom>
          <a:noFill/>
          <a:ln w="9525">
            <a:noFill/>
          </a:ln>
        </p:spPr>
      </p:pic>
      <p:sp>
        <p:nvSpPr>
          <p:cNvPr id="2386" name="矩形 2385"/>
          <p:cNvSpPr/>
          <p:nvPr/>
        </p:nvSpPr>
        <p:spPr>
          <a:xfrm>
            <a:off x="2667000" y="1517650"/>
            <a:ext cx="7315200" cy="3063875"/>
          </a:xfrm>
          <a:prstGeom prst="rect">
            <a:avLst/>
          </a:prstGeom>
          <a:noFill/>
          <a:ln w="38100">
            <a:noFill/>
          </a:ln>
          <a:effectLst>
            <a:outerShdw dist="107763" dir="2699999" algn="ctr" rotWithShape="0">
              <a:srgbClr val="6699FF"/>
            </a:outerShdw>
          </a:effectLst>
        </p:spPr>
        <p:txBody>
          <a:bodyPr lIns="137160" tIns="68580" rIns="137160" bIns="68580">
            <a:spAutoFit/>
          </a:bodyPr>
          <a:p>
            <a:pPr algn="ctr">
              <a:spcBef>
                <a:spcPct val="50000"/>
              </a:spcBef>
            </a:pPr>
            <a:r>
              <a:rPr lang="zh-CN" altLang="en-US" sz="6000" b="1">
                <a:solidFill>
                  <a:srgbClr val="800000"/>
                </a:solidFill>
                <a:effectLst>
                  <a:outerShdw blurRad="38100" dist="38100" dir="2700000">
                    <a:srgbClr val="C0C0C0"/>
                  </a:outerShdw>
                </a:effectLst>
                <a:latin typeface="黑体" panose="02010609060101010101" charset="-122"/>
                <a:ea typeface="黑体" panose="02010609060101010101" charset="-122"/>
              </a:rPr>
              <a:t>取人鱼</a:t>
            </a:r>
            <a:r>
              <a:rPr lang="en-US" altLang="zh-CN" sz="6000" b="1">
                <a:solidFill>
                  <a:srgbClr val="800000"/>
                </a:solidFill>
                <a:effectLst>
                  <a:outerShdw blurRad="38100" dist="38100" dir="2700000">
                    <a:srgbClr val="C0C0C0"/>
                  </a:outerShdw>
                </a:effectLst>
                <a:latin typeface="黑体" panose="02010609060101010101" charset="-122"/>
                <a:ea typeface="黑体" panose="02010609060101010101" charset="-122"/>
              </a:rPr>
              <a:t>,</a:t>
            </a:r>
            <a:endParaRPr lang="en-US" altLang="zh-CN" sz="6000" b="1">
              <a:solidFill>
                <a:srgbClr val="800000"/>
              </a:solidFill>
              <a:effectLst>
                <a:outerShdw blurRad="38100" dist="38100" dir="2700000">
                  <a:srgbClr val="C0C0C0"/>
                </a:outerShdw>
              </a:effectLst>
              <a:latin typeface="黑体" panose="02010609060101010101" charset="-122"/>
              <a:ea typeface="黑体" panose="02010609060101010101" charset="-122"/>
            </a:endParaRPr>
          </a:p>
          <a:p>
            <a:pPr algn="ctr">
              <a:spcBef>
                <a:spcPct val="50000"/>
              </a:spcBef>
            </a:pPr>
            <a:r>
              <a:rPr lang="zh-CN" altLang="en-US" sz="8800" b="1">
                <a:solidFill>
                  <a:srgbClr val="800000"/>
                </a:solidFill>
                <a:effectLst>
                  <a:outerShdw blurRad="38100" dist="38100" dir="2700000">
                    <a:srgbClr val="C0C0C0"/>
                  </a:outerShdw>
                </a:effectLst>
                <a:latin typeface="黑体" panose="02010609060101010101" charset="-122"/>
                <a:ea typeface="黑体" panose="02010609060101010101" charset="-122"/>
              </a:rPr>
              <a:t>学人渔</a:t>
            </a:r>
            <a:r>
              <a:rPr lang="en-US" altLang="zh-CN" sz="8800" b="1">
                <a:solidFill>
                  <a:srgbClr val="800000"/>
                </a:solidFill>
                <a:effectLst>
                  <a:outerShdw blurRad="38100" dist="38100" dir="2700000">
                    <a:srgbClr val="C0C0C0"/>
                  </a:outerShdw>
                </a:effectLst>
                <a:latin typeface="黑体" panose="02010609060101010101" charset="-122"/>
                <a:ea typeface="黑体" panose="02010609060101010101" charset="-122"/>
              </a:rPr>
              <a:t>!</a:t>
            </a:r>
            <a:endParaRPr lang="en-US" altLang="zh-CN" sz="8800" b="1">
              <a:solidFill>
                <a:srgbClr val="800000"/>
              </a:solidFill>
              <a:effectLst>
                <a:outerShdw blurRad="38100" dist="38100" dir="2700000">
                  <a:srgbClr val="C0C0C0"/>
                </a:outerShdw>
              </a:effectLst>
              <a:latin typeface="黑体" panose="02010609060101010101" charset="-122"/>
              <a:ea typeface="黑体" panose="02010609060101010101" charset="-122"/>
            </a:endParaRPr>
          </a:p>
        </p:txBody>
      </p:sp>
      <p:sp>
        <p:nvSpPr>
          <p:cNvPr id="2387" name="动作按钮: 前进或下一项 2386">
            <a:hlinkClick r:id="rId2"/>
          </p:cNvPr>
          <p:cNvSpPr/>
          <p:nvPr/>
        </p:nvSpPr>
        <p:spPr>
          <a:xfrm>
            <a:off x="8077200" y="6013450"/>
            <a:ext cx="762000" cy="533400"/>
          </a:xfrm>
          <a:prstGeom prst="actionButtonForwardNext">
            <a:avLst/>
          </a:prstGeom>
          <a:solidFill>
            <a:srgbClr val="FF9933"/>
          </a:solidFill>
          <a:ln w="38100">
            <a:noFill/>
          </a:ln>
        </p:spPr>
        <p:txBody>
          <a:bodyPr/>
          <a:p>
            <a:endParaRPr lang="zh-CN" altLang="en-US"/>
          </a:p>
        </p:txBody>
      </p:sp>
      <p:sp>
        <p:nvSpPr>
          <p:cNvPr id="2388" name="矩形 238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389" name="矩形 2388"/>
          <p:cNvSpPr/>
          <p:nvPr/>
        </p:nvSpPr>
        <p:spPr>
          <a:xfrm>
            <a:off x="381000" y="22225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2" name="矩形 2391"/>
          <p:cNvSpPr/>
          <p:nvPr/>
        </p:nvSpPr>
        <p:spPr>
          <a:xfrm>
            <a:off x="533400" y="1066800"/>
            <a:ext cx="7696200" cy="3984625"/>
          </a:xfrm>
          <a:prstGeom prst="rect">
            <a:avLst/>
          </a:prstGeom>
          <a:noFill/>
          <a:ln w="38100">
            <a:noFill/>
          </a:ln>
        </p:spPr>
        <p:txBody>
          <a:bodyPr lIns="137160" tIns="68580" rIns="137160" bIns="68580">
            <a:spAutoFit/>
          </a:bodyPr>
          <a:p>
            <a:pPr indent="304800" algn="just"/>
            <a:r>
              <a:rPr lang="zh-CN" altLang="en-US" sz="1600" b="1">
                <a:latin typeface="Times New Roman" panose="02020603050405020304" charset="0"/>
              </a:rPr>
              <a:t>平等、尊重，主张全员参与</a:t>
            </a:r>
            <a:r>
              <a:rPr lang="en-US" altLang="zh-CN" sz="1600" b="1">
                <a:latin typeface="Times New Roman" panose="02020603050405020304" charset="0"/>
              </a:rPr>
              <a:t>?</a:t>
            </a:r>
            <a:endParaRPr lang="en-US" altLang="zh-CN" sz="1600">
              <a:latin typeface="Times New Roman" panose="02020603050405020304" charset="0"/>
            </a:endParaRPr>
          </a:p>
          <a:p>
            <a:pPr indent="304800" algn="just" eaLnBrk="0" hangingPunct="0"/>
            <a:r>
              <a:rPr lang="zh-CN" altLang="en-US" sz="1600">
                <a:latin typeface="Times New Roman" panose="02020603050405020304" charset="0"/>
              </a:rPr>
              <a:t>美国是世界上典型的精英主义国度。精英领导着这个国家，精英主宰着这个国家的企业。与美国的精英主义不同，</a:t>
            </a:r>
            <a:r>
              <a:rPr lang="zh-CN" altLang="en-US" sz="1800" b="1" i="1">
                <a:solidFill>
                  <a:srgbClr val="990000"/>
                </a:solidFill>
                <a:latin typeface="Times New Roman" panose="02020603050405020304" charset="0"/>
                <a:ea typeface="黑体" panose="02010609060101010101" charset="-122"/>
              </a:rPr>
              <a:t>日本企业更崇尚团队力量，更加尊重一线员工的人格和能力，并设法发掘他们的智慧。</a:t>
            </a:r>
            <a:endParaRPr lang="zh-CN" altLang="en-US" sz="1800" b="1" i="1">
              <a:solidFill>
                <a:srgbClr val="990000"/>
              </a:solidFill>
              <a:latin typeface="Times New Roman" panose="02020603050405020304" charset="0"/>
              <a:ea typeface="黑体" panose="02010609060101010101" charset="-122"/>
            </a:endParaRPr>
          </a:p>
          <a:p>
            <a:pPr indent="304800" algn="just" eaLnBrk="0" hangingPunct="0"/>
            <a:r>
              <a:rPr lang="zh-CN" altLang="en-US" sz="1600">
                <a:latin typeface="Times New Roman" panose="02020603050405020304" charset="0"/>
              </a:rPr>
              <a:t>美国企业内的劳资关系相对紧张，因为员工只有依仗工会才能与经营团队抗衡。而日本企业中的劳资关系基本上是积极的，因为劳资双方能够更多地认识对方的作用。在日本企业里，他们坚持认为，产品的品质是一线员工（设计者和一线工人）设计和制造出来的，真正创造价值的不是管理者，而是员工。管理者只有在服务一线员工的过程中实现自身的价值。这其实也是精益生产的重要思想之一。</a:t>
            </a:r>
            <a:r>
              <a:rPr lang="zh-CN" altLang="en-US" sz="1800" b="1" i="1">
                <a:solidFill>
                  <a:srgbClr val="990000"/>
                </a:solidFill>
                <a:latin typeface="Times New Roman" panose="02020603050405020304" charset="0"/>
                <a:ea typeface="黑体" panose="02010609060101010101" charset="-122"/>
              </a:rPr>
              <a:t>丰田的最伟大之处，在于数十年如一日设法发掘一线员工的智慧，在培养工人的意识和技能方面不遗余力。</a:t>
            </a:r>
            <a:endParaRPr lang="zh-CN" altLang="en-US" sz="1800" b="1" i="1">
              <a:solidFill>
                <a:srgbClr val="990000"/>
              </a:solidFill>
              <a:latin typeface="Times New Roman" panose="02020603050405020304" charset="0"/>
              <a:ea typeface="黑体" panose="02010609060101010101" charset="-122"/>
            </a:endParaRPr>
          </a:p>
          <a:p>
            <a:pPr indent="304800" algn="just" eaLnBrk="0" hangingPunct="0"/>
            <a:r>
              <a:rPr lang="zh-CN" altLang="en-US" sz="1600">
                <a:latin typeface="Times New Roman" panose="02020603050405020304" charset="0"/>
              </a:rPr>
              <a:t>可见，通用与丰田之间的竞争，归根结底是美国式精英团队与日本式全员参与的竞争，是</a:t>
            </a:r>
            <a:r>
              <a:rPr lang="zh-CN" altLang="en-US" sz="1800" b="1" i="1">
                <a:solidFill>
                  <a:srgbClr val="990000"/>
                </a:solidFill>
                <a:latin typeface="Times New Roman" panose="02020603050405020304" charset="0"/>
                <a:ea typeface="黑体" panose="02010609060101010101" charset="-122"/>
              </a:rPr>
              <a:t>数千人的精英团队和数十万人的强大军团之间的竞争</a:t>
            </a:r>
            <a:r>
              <a:rPr lang="zh-CN" altLang="en-US" sz="1600">
                <a:latin typeface="Times New Roman" panose="02020603050405020304" charset="0"/>
                <a:ea typeface="黑体" panose="02010609060101010101" charset="-122"/>
              </a:rPr>
              <a:t>。</a:t>
            </a:r>
            <a:r>
              <a:rPr lang="zh-CN" altLang="en-US" sz="1600">
                <a:latin typeface="Times New Roman" panose="02020603050405020304" charset="0"/>
              </a:rPr>
              <a:t>只要这种竞争放在同一个平台上（规模相差不是太大），胜败是注定了的。</a:t>
            </a:r>
            <a:endParaRPr lang="zh-CN" altLang="en-US" sz="1600">
              <a:latin typeface="Times New Roman" panose="02020603050405020304" charset="0"/>
            </a:endParaRPr>
          </a:p>
          <a:p>
            <a:pPr indent="304800" algn="just" eaLnBrk="0" hangingPunct="0"/>
            <a:r>
              <a:rPr lang="zh-CN" altLang="en-US" sz="1600">
                <a:latin typeface="Times New Roman" panose="02020603050405020304" charset="0"/>
              </a:rPr>
              <a:t>                                                                           </a:t>
            </a:r>
            <a:r>
              <a:rPr lang="en-US" altLang="zh-CN" sz="1200">
                <a:latin typeface="Times New Roman" panose="02020603050405020304" charset="0"/>
              </a:rPr>
              <a:t>(</a:t>
            </a:r>
            <a:r>
              <a:rPr lang="zh-CN" altLang="en-US" sz="1200">
                <a:latin typeface="Times New Roman" panose="02020603050405020304" charset="0"/>
              </a:rPr>
              <a:t>摘自</a:t>
            </a:r>
            <a:r>
              <a:rPr lang="en-US" altLang="zh-CN" sz="1200">
                <a:latin typeface="Times New Roman" panose="02020603050405020304" charset="0"/>
              </a:rPr>
              <a:t>&lt;</a:t>
            </a:r>
            <a:r>
              <a:rPr lang="zh-CN" altLang="en-US" sz="1200">
                <a:latin typeface="Times New Roman" panose="02020603050405020304" charset="0"/>
              </a:rPr>
              <a:t>信息参考</a:t>
            </a:r>
            <a:r>
              <a:rPr lang="en-US" altLang="zh-CN" sz="1200">
                <a:latin typeface="Times New Roman" panose="02020603050405020304" charset="0"/>
              </a:rPr>
              <a:t>&gt;</a:t>
            </a:r>
            <a:r>
              <a:rPr lang="zh-CN" altLang="en-US" sz="1200">
                <a:latin typeface="Times New Roman" panose="02020603050405020304" charset="0"/>
              </a:rPr>
              <a:t>第二十期“丰田战胜通用的背后”</a:t>
            </a:r>
            <a:r>
              <a:rPr lang="en-US" altLang="zh-CN" sz="1200">
                <a:latin typeface="Times New Roman" panose="02020603050405020304" charset="0"/>
              </a:rPr>
              <a:t>)</a:t>
            </a:r>
            <a:endParaRPr lang="en-US" altLang="zh-CN" sz="1200">
              <a:latin typeface="Times New Roman" panose="02020603050405020304" charset="0"/>
            </a:endParaRPr>
          </a:p>
        </p:txBody>
      </p:sp>
      <p:sp>
        <p:nvSpPr>
          <p:cNvPr id="2393" name="矩形 2392"/>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394" name="矩形 2393"/>
          <p:cNvSpPr/>
          <p:nvPr/>
        </p:nvSpPr>
        <p:spPr>
          <a:xfrm>
            <a:off x="381000" y="762000"/>
            <a:ext cx="1752600" cy="381000"/>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文章选读</a:t>
            </a:r>
            <a:endParaRPr lang="zh-CN" altLang="en-US" sz="1600" u="sng">
              <a:latin typeface="Arial" panose="020B0604020202020204" pitchFamily="34" charset="0"/>
              <a:ea typeface="黑体" panose="02010609060101010101" charset="-122"/>
            </a:endParaRPr>
          </a:p>
        </p:txBody>
      </p:sp>
      <p:sp>
        <p:nvSpPr>
          <p:cNvPr id="2395" name="矩形 2394"/>
          <p:cNvSpPr/>
          <p:nvPr/>
        </p:nvSpPr>
        <p:spPr>
          <a:xfrm>
            <a:off x="533400" y="5029200"/>
            <a:ext cx="2286000" cy="1530350"/>
          </a:xfrm>
          <a:prstGeom prst="rect">
            <a:avLst/>
          </a:prstGeom>
          <a:solidFill>
            <a:srgbClr val="EAEAEA"/>
          </a:solidFill>
          <a:ln w="19050" cap="flat" cmpd="sng">
            <a:solidFill>
              <a:srgbClr val="969696"/>
            </a:solidFill>
            <a:prstDash val="solid"/>
            <a:miter/>
            <a:headEnd type="none" w="med" len="med"/>
            <a:tailEnd type="none" w="med" len="med"/>
          </a:ln>
        </p:spPr>
        <p:txBody>
          <a:bodyPr lIns="137160" tIns="68580" rIns="137160" bIns="68580" anchor="ctr" anchorCtr="0">
            <a:spAutoFit/>
          </a:bodyPr>
          <a:p>
            <a:pPr>
              <a:spcBef>
                <a:spcPct val="50000"/>
              </a:spcBef>
            </a:pPr>
            <a:r>
              <a:rPr lang="zh-CN" altLang="en-US" sz="1800" b="1">
                <a:solidFill>
                  <a:srgbClr val="990000"/>
                </a:solidFill>
                <a:latin typeface="黑体" panose="02010609060101010101" charset="-122"/>
                <a:ea typeface="黑体" panose="02010609060101010101" charset="-122"/>
              </a:rPr>
              <a:t>几十万丰田人</a:t>
            </a:r>
            <a:r>
              <a:rPr lang="en-US" altLang="zh-CN" sz="1800" b="1">
                <a:solidFill>
                  <a:srgbClr val="990000"/>
                </a:solidFill>
                <a:latin typeface="黑体" panose="02010609060101010101" charset="-122"/>
                <a:ea typeface="黑体" panose="02010609060101010101" charset="-122"/>
              </a:rPr>
              <a:t>,</a:t>
            </a:r>
            <a:endParaRPr lang="en-US" altLang="zh-CN" sz="1800" b="1">
              <a:solidFill>
                <a:srgbClr val="990000"/>
              </a:solidFill>
              <a:latin typeface="黑体" panose="02010609060101010101" charset="-122"/>
              <a:ea typeface="黑体" panose="02010609060101010101" charset="-122"/>
            </a:endParaRPr>
          </a:p>
          <a:p>
            <a:pPr>
              <a:spcBef>
                <a:spcPct val="50000"/>
              </a:spcBef>
            </a:pPr>
            <a:r>
              <a:rPr lang="zh-CN" altLang="en-US" sz="1800" b="1">
                <a:solidFill>
                  <a:srgbClr val="990000"/>
                </a:solidFill>
                <a:latin typeface="黑体" panose="02010609060101010101" charset="-122"/>
                <a:ea typeface="黑体" panose="02010609060101010101" charset="-122"/>
              </a:rPr>
              <a:t>几十年如一日</a:t>
            </a:r>
            <a:endParaRPr lang="zh-CN" altLang="en-US" sz="1800" b="1">
              <a:solidFill>
                <a:srgbClr val="990000"/>
              </a:solidFill>
              <a:latin typeface="黑体" panose="02010609060101010101" charset="-122"/>
              <a:ea typeface="黑体" panose="02010609060101010101" charset="-122"/>
            </a:endParaRPr>
          </a:p>
          <a:p>
            <a:pPr>
              <a:spcBef>
                <a:spcPct val="50000"/>
              </a:spcBef>
            </a:pPr>
            <a:r>
              <a:rPr lang="zh-CN" altLang="en-US" sz="1800" b="1">
                <a:solidFill>
                  <a:srgbClr val="990000"/>
                </a:solidFill>
                <a:latin typeface="黑体" panose="02010609060101010101" charset="-122"/>
                <a:ea typeface="黑体" panose="02010609060101010101" charset="-122"/>
              </a:rPr>
              <a:t>孜孜不倦的</a:t>
            </a:r>
            <a:r>
              <a:rPr lang="en-US" altLang="zh-CN" sz="1800" b="1">
                <a:solidFill>
                  <a:srgbClr val="990000"/>
                </a:solidFill>
                <a:latin typeface="黑体" panose="02010609060101010101" charset="-122"/>
                <a:ea typeface="黑体" panose="02010609060101010101" charset="-122"/>
              </a:rPr>
              <a:t>,</a:t>
            </a:r>
            <a:r>
              <a:rPr lang="zh-CN" altLang="en-US" sz="1800" b="1">
                <a:solidFill>
                  <a:srgbClr val="990000"/>
                </a:solidFill>
                <a:latin typeface="黑体" panose="02010609060101010101" charset="-122"/>
                <a:ea typeface="黑体" panose="02010609060101010101" charset="-122"/>
              </a:rPr>
              <a:t>细小的改善活动</a:t>
            </a:r>
            <a:endParaRPr lang="zh-CN" altLang="en-US" sz="1800" b="1">
              <a:solidFill>
                <a:srgbClr val="990000"/>
              </a:solidFill>
              <a:latin typeface="黑体" panose="02010609060101010101" charset="-122"/>
              <a:ea typeface="黑体" panose="02010609060101010101" charset="-122"/>
            </a:endParaRPr>
          </a:p>
        </p:txBody>
      </p:sp>
      <p:sp>
        <p:nvSpPr>
          <p:cNvPr id="2396" name="右箭头 2395"/>
          <p:cNvSpPr/>
          <p:nvPr/>
        </p:nvSpPr>
        <p:spPr>
          <a:xfrm>
            <a:off x="2971800" y="5715000"/>
            <a:ext cx="2057400" cy="304800"/>
          </a:xfrm>
          <a:prstGeom prst="rightArrow">
            <a:avLst>
              <a:gd name="adj1" fmla="val 50000"/>
              <a:gd name="adj2" fmla="val 167968"/>
            </a:avLst>
          </a:prstGeom>
          <a:noFill/>
          <a:ln w="28575" cap="flat" cmpd="sng">
            <a:solidFill>
              <a:srgbClr val="868686"/>
            </a:solidFill>
            <a:prstDash val="solid"/>
            <a:miter/>
            <a:headEnd type="none" w="med" len="med"/>
            <a:tailEnd type="none" w="med" len="med"/>
          </a:ln>
        </p:spPr>
        <p:txBody>
          <a:bodyPr/>
          <a:p>
            <a:endParaRPr lang="zh-CN" altLang="en-US"/>
          </a:p>
        </p:txBody>
      </p:sp>
      <p:sp>
        <p:nvSpPr>
          <p:cNvPr id="2397" name="矩形 2396"/>
          <p:cNvSpPr/>
          <p:nvPr/>
        </p:nvSpPr>
        <p:spPr>
          <a:xfrm>
            <a:off x="5105400" y="5562600"/>
            <a:ext cx="3657600" cy="5635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spAutoFit/>
          </a:bodyPr>
          <a:p>
            <a:pPr algn="ctr">
              <a:spcBef>
                <a:spcPct val="50000"/>
              </a:spcBef>
            </a:pPr>
            <a:r>
              <a:rPr lang="zh-CN" altLang="en-US" sz="2800" b="1">
                <a:solidFill>
                  <a:srgbClr val="990000"/>
                </a:solidFill>
                <a:latin typeface="Arial" panose="020B0604020202020204" pitchFamily="34" charset="0"/>
                <a:ea typeface="黑体" panose="02010609060101010101" charset="-122"/>
              </a:rPr>
              <a:t>丰田的问题解决法</a:t>
            </a:r>
            <a:r>
              <a:rPr lang="en-US" altLang="zh-CN" b="1">
                <a:solidFill>
                  <a:srgbClr val="990000"/>
                </a:solidFill>
                <a:latin typeface="Arial" panose="020B0604020202020204" pitchFamily="34" charset="0"/>
                <a:ea typeface="黑体" panose="02010609060101010101" charset="-122"/>
              </a:rPr>
              <a:t>(</a:t>
            </a:r>
            <a:r>
              <a:rPr lang="zh-CN" altLang="en-US" b="1">
                <a:solidFill>
                  <a:srgbClr val="990000"/>
                </a:solidFill>
                <a:latin typeface="Arial" panose="020B0604020202020204" pitchFamily="34" charset="0"/>
                <a:ea typeface="黑体" panose="02010609060101010101" charset="-122"/>
              </a:rPr>
              <a:t>渔</a:t>
            </a:r>
            <a:r>
              <a:rPr lang="en-US" altLang="zh-CN" b="1">
                <a:solidFill>
                  <a:srgbClr val="990000"/>
                </a:solidFill>
                <a:latin typeface="Arial" panose="020B0604020202020204" pitchFamily="34" charset="0"/>
                <a:ea typeface="黑体" panose="02010609060101010101" charset="-122"/>
              </a:rPr>
              <a:t>)</a:t>
            </a:r>
            <a:endParaRPr lang="en-US" altLang="zh-CN" b="1">
              <a:solidFill>
                <a:srgbClr val="990000"/>
              </a:solidFill>
              <a:latin typeface="Arial" panose="020B0604020202020204" pitchFamily="34" charset="0"/>
              <a:ea typeface="黑体" panose="02010609060101010101" charset="-122"/>
            </a:endParaRPr>
          </a:p>
        </p:txBody>
      </p:sp>
      <p:sp>
        <p:nvSpPr>
          <p:cNvPr id="2398" name="矩形 2397"/>
          <p:cNvSpPr/>
          <p:nvPr/>
        </p:nvSpPr>
        <p:spPr>
          <a:xfrm>
            <a:off x="2743200" y="5257800"/>
            <a:ext cx="1905000" cy="441325"/>
          </a:xfrm>
          <a:prstGeom prst="rect">
            <a:avLst/>
          </a:prstGeom>
          <a:noFill/>
          <a:ln w="38100">
            <a:noFill/>
          </a:ln>
        </p:spPr>
        <p:txBody>
          <a:bodyPr lIns="137160" tIns="68580" rIns="137160" bIns="68580">
            <a:spAutoFit/>
          </a:bodyPr>
          <a:p>
            <a:pPr algn="ctr">
              <a:spcBef>
                <a:spcPct val="50000"/>
              </a:spcBef>
            </a:pPr>
            <a:endParaRPr>
              <a:latin typeface="Arial" panose="020B0604020202020204" pitchFamily="34" charset="0"/>
            </a:endParaRPr>
          </a:p>
        </p:txBody>
      </p:sp>
      <p:sp>
        <p:nvSpPr>
          <p:cNvPr id="2399" name="矩形 2398"/>
          <p:cNvSpPr/>
          <p:nvPr/>
        </p:nvSpPr>
        <p:spPr>
          <a:xfrm>
            <a:off x="3124200" y="5181600"/>
            <a:ext cx="1447800" cy="625475"/>
          </a:xfrm>
          <a:prstGeom prst="rect">
            <a:avLst/>
          </a:prstGeom>
          <a:noFill/>
          <a:ln w="38100">
            <a:noFill/>
          </a:ln>
        </p:spPr>
        <p:txBody>
          <a:bodyPr lIns="137160" tIns="68580" rIns="137160" bIns="68580">
            <a:spAutoFit/>
          </a:bodyPr>
          <a:p>
            <a:pPr algn="ctr">
              <a:spcBef>
                <a:spcPct val="50000"/>
              </a:spcBef>
            </a:pPr>
            <a:r>
              <a:rPr lang="zh-CN" altLang="en-US" sz="1600" b="1">
                <a:solidFill>
                  <a:srgbClr val="990000"/>
                </a:solidFill>
                <a:latin typeface="Arial" panose="020B0604020202020204" pitchFamily="34" charset="0"/>
                <a:ea typeface="黑体" panose="02010609060101010101" charset="-122"/>
              </a:rPr>
              <a:t>最佳经验的总结和归纳</a:t>
            </a:r>
            <a:endParaRPr lang="zh-CN" altLang="en-US" sz="1600" b="1">
              <a:solidFill>
                <a:srgbClr val="99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395"/>
                                        </p:tgtEl>
                                        <p:attrNameLst>
                                          <p:attrName>style.visibility</p:attrName>
                                        </p:attrNameLst>
                                      </p:cBhvr>
                                      <p:to>
                                        <p:strVal val="visible"/>
                                      </p:to>
                                    </p:set>
                                    <p:animEffect transition="in" filter="blinds(horizontal)">
                                      <p:cBhvr additive="base">
                                        <p:cTn id="7" dur="500"/>
                                        <p:tgtEl>
                                          <p:spTgt spid="2395"/>
                                        </p:tgtEl>
                                      </p:cBhvr>
                                    </p:animEffect>
                                  </p:childTnLst>
                                </p:cTn>
                              </p:par>
                            </p:childTnLst>
                          </p:cTn>
                        </p:par>
                        <p:par>
                          <p:cTn id="8" fill="hold">
                            <p:stCondLst>
                              <p:cond delay="500"/>
                            </p:stCondLst>
                            <p:childTnLst>
                              <p:par>
                                <p:cTn id="9" presetID="2" presetClass="entr" presetSubtype="8" fill="hold" nodeType="afterEffect">
                                  <p:childTnLst>
                                    <p:set>
                                      <p:cBhvr additive="base">
                                        <p:cTn id="10" dur="1" fill="hold">
                                          <p:stCondLst>
                                            <p:cond delay="0"/>
                                          </p:stCondLst>
                                        </p:cTn>
                                        <p:tgtEl>
                                          <p:spTgt spid="2396"/>
                                        </p:tgtEl>
                                        <p:attrNameLst>
                                          <p:attrName>style.visibility</p:attrName>
                                        </p:attrNameLst>
                                      </p:cBhvr>
                                      <p:to>
                                        <p:strVal val="visible"/>
                                      </p:to>
                                    </p:set>
                                    <p:anim calcmode="lin" valueType="num">
                                      <p:cBhvr additive="base">
                                        <p:cTn id="11" dur="500" fill="hold"/>
                                        <p:tgtEl>
                                          <p:spTgt spid="2396"/>
                                        </p:tgtEl>
                                        <p:attrNameLst>
                                          <p:attrName>ppt_x</p:attrName>
                                        </p:attrNameLst>
                                      </p:cBhvr>
                                      <p:tavLst>
                                        <p:tav tm="0">
                                          <p:val>
                                            <p:strVal val="0-#ppt_w/2"/>
                                          </p:val>
                                        </p:tav>
                                        <p:tav tm="100000">
                                          <p:val>
                                            <p:strVal val="#ppt_x"/>
                                          </p:val>
                                        </p:tav>
                                      </p:tavLst>
                                    </p:anim>
                                    <p:anim calcmode="lin" valueType="num">
                                      <p:cBhvr additive="base">
                                        <p:cTn id="12" dur="500" fill="hold"/>
                                        <p:tgtEl>
                                          <p:spTgt spid="239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10" fill="hold" grpId="2" nodeType="afterEffect">
                                  <p:childTnLst>
                                    <p:set>
                                      <p:cBhvr additive="base">
                                        <p:cTn id="15" dur="1" fill="hold">
                                          <p:stCondLst>
                                            <p:cond delay="0"/>
                                          </p:stCondLst>
                                        </p:cTn>
                                        <p:tgtEl>
                                          <p:spTgt spid="2399"/>
                                        </p:tgtEl>
                                        <p:attrNameLst>
                                          <p:attrName>style.visibility</p:attrName>
                                        </p:attrNameLst>
                                      </p:cBhvr>
                                      <p:to>
                                        <p:strVal val="visible"/>
                                      </p:to>
                                    </p:set>
                                    <p:animEffect transition="in" filter="blinds(horizontal)">
                                      <p:cBhvr additive="base">
                                        <p:cTn id="16" dur="500"/>
                                        <p:tgtEl>
                                          <p:spTgt spid="2399"/>
                                        </p:tgtEl>
                                      </p:cBhvr>
                                    </p:animEffect>
                                  </p:childTnLst>
                                </p:cTn>
                              </p:par>
                            </p:childTnLst>
                          </p:cTn>
                        </p:par>
                        <p:par>
                          <p:cTn id="17" fill="hold">
                            <p:stCondLst>
                              <p:cond delay="1500"/>
                            </p:stCondLst>
                            <p:childTnLst>
                              <p:par>
                                <p:cTn id="18" presetID="3" presetClass="entr" presetSubtype="10" fill="hold" grpId="1" nodeType="afterEffect">
                                  <p:childTnLst>
                                    <p:set>
                                      <p:cBhvr additive="base">
                                        <p:cTn id="19" dur="1" fill="hold">
                                          <p:stCondLst>
                                            <p:cond delay="0"/>
                                          </p:stCondLst>
                                        </p:cTn>
                                        <p:tgtEl>
                                          <p:spTgt spid="2397"/>
                                        </p:tgtEl>
                                        <p:attrNameLst>
                                          <p:attrName>style.visibility</p:attrName>
                                        </p:attrNameLst>
                                      </p:cBhvr>
                                      <p:to>
                                        <p:strVal val="visible"/>
                                      </p:to>
                                    </p:set>
                                    <p:animEffect transition="in" filter="blinds(horizontal)">
                                      <p:cBhvr additive="base">
                                        <p:cTn id="20" dur="500"/>
                                        <p:tgtEl>
                                          <p:spTgt spid="2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5" grpId="0" animBg="1"/>
      <p:bldP spid="2397" grpId="1" animBg="1"/>
      <p:bldP spid="2399"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2" name="矩形 2401"/>
          <p:cNvSpPr/>
          <p:nvPr/>
        </p:nvSpPr>
        <p:spPr>
          <a:xfrm>
            <a:off x="455613" y="1600200"/>
            <a:ext cx="3279775" cy="381000"/>
          </a:xfrm>
          <a:prstGeom prst="rect">
            <a:avLst/>
          </a:prstGeom>
          <a:noFill/>
          <a:ln w="38100">
            <a:noFill/>
          </a:ln>
        </p:spPr>
        <p:txBody>
          <a:bodyPr lIns="137160" tIns="68580" rIns="137160" bIns="68580">
            <a:spAutoFit/>
          </a:bodyPr>
          <a:p>
            <a:pPr algn="ctr">
              <a:spcBef>
                <a:spcPct val="50000"/>
              </a:spcBef>
            </a:pPr>
            <a:r>
              <a:rPr lang="zh-CN" altLang="en-US" sz="1600" b="1">
                <a:latin typeface="黑体" panose="02010609060101010101" charset="-122"/>
                <a:ea typeface="黑体" panose="02010609060101010101" charset="-122"/>
              </a:rPr>
              <a:t>丰田管理方式 </a:t>
            </a:r>
            <a:r>
              <a:rPr lang="en-US" altLang="zh-CN" sz="1600" b="1">
                <a:latin typeface="黑体" panose="02010609060101010101" charset="-122"/>
                <a:ea typeface="黑体" panose="02010609060101010101" charset="-122"/>
              </a:rPr>
              <a:t>Toyota Way 2019</a:t>
            </a:r>
            <a:endParaRPr lang="en-US" altLang="zh-CN" sz="1600" b="1">
              <a:latin typeface="黑体" panose="02010609060101010101" charset="-122"/>
              <a:ea typeface="黑体" panose="02010609060101010101" charset="-122"/>
            </a:endParaRPr>
          </a:p>
        </p:txBody>
      </p:sp>
      <p:sp>
        <p:nvSpPr>
          <p:cNvPr id="2403" name="椭圆 2402"/>
          <p:cNvSpPr/>
          <p:nvPr/>
        </p:nvSpPr>
        <p:spPr>
          <a:xfrm>
            <a:off x="152400" y="2362200"/>
            <a:ext cx="1676400" cy="1635125"/>
          </a:xfrm>
          <a:prstGeom prst="ellipse">
            <a:avLst/>
          </a:prstGeom>
          <a:gradFill rotWithShape="0">
            <a:gsLst>
              <a:gs pos="0">
                <a:srgbClr val="FFCC99"/>
              </a:gs>
              <a:gs pos="100000">
                <a:srgbClr val="786047"/>
              </a:gs>
            </a:gsLst>
            <a:path path="shape">
              <a:fillToRect l="50000" t="50000" r="50000" b="50000"/>
            </a:path>
            <a:tileRect/>
          </a:gradFill>
          <a:ln w="38100">
            <a:noFill/>
          </a:ln>
        </p:spPr>
        <p:txBody>
          <a:bodyPr lIns="0" tIns="644400" rIns="0" bIns="644400" anchor="ctr" anchorCtr="0">
            <a:spAutoFit/>
          </a:bodyPr>
          <a:p>
            <a:pPr algn="ctr" fontAlgn="ctr">
              <a:spcBef>
                <a:spcPct val="50000"/>
              </a:spcBef>
            </a:pPr>
            <a:r>
              <a:rPr lang="zh-CN" altLang="en-US" sz="1600" b="1">
                <a:latin typeface="Arial" panose="020B0604020202020204" pitchFamily="34" charset="0"/>
                <a:ea typeface="黑体" panose="02010609060101010101" charset="-122"/>
              </a:rPr>
              <a:t>智慧与改善</a:t>
            </a:r>
            <a:endParaRPr lang="zh-CN" altLang="en-US" sz="1600" b="1">
              <a:latin typeface="Arial" panose="020B0604020202020204" pitchFamily="34" charset="0"/>
              <a:ea typeface="黑体" panose="02010609060101010101" charset="-122"/>
            </a:endParaRPr>
          </a:p>
        </p:txBody>
      </p:sp>
      <p:sp>
        <p:nvSpPr>
          <p:cNvPr id="2404" name="椭圆 2403"/>
          <p:cNvSpPr/>
          <p:nvPr/>
        </p:nvSpPr>
        <p:spPr>
          <a:xfrm>
            <a:off x="304800" y="3505200"/>
            <a:ext cx="1674813" cy="1708150"/>
          </a:xfrm>
          <a:prstGeom prst="ellipse">
            <a:avLst/>
          </a:prstGeom>
          <a:gradFill rotWithShape="0">
            <a:gsLst>
              <a:gs pos="0">
                <a:srgbClr val="FFCCCC"/>
              </a:gs>
              <a:gs pos="100000">
                <a:srgbClr val="786060"/>
              </a:gs>
            </a:gsLst>
            <a:path path="shape">
              <a:fillToRect l="50000" t="50000" r="50000" b="50000"/>
            </a:path>
            <a:tileRect/>
          </a:gradFill>
          <a:ln w="38100">
            <a:noFill/>
          </a:ln>
        </p:spPr>
        <p:txBody>
          <a:bodyPr lIns="0" tIns="680400" rIns="0" bIns="680400" anchor="ctr" anchorCtr="0">
            <a:spAutoFit/>
          </a:bodyPr>
          <a:p>
            <a:pPr algn="ctr" fontAlgn="ctr">
              <a:spcBef>
                <a:spcPct val="50000"/>
              </a:spcBef>
            </a:pPr>
            <a:r>
              <a:rPr lang="zh-CN" altLang="en-US" sz="1600" b="1">
                <a:latin typeface="Arial" panose="020B0604020202020204" pitchFamily="34" charset="0"/>
                <a:ea typeface="黑体" panose="02010609060101010101" charset="-122"/>
              </a:rPr>
              <a:t>尊重人性</a:t>
            </a:r>
            <a:endParaRPr lang="zh-CN" altLang="en-US" sz="1600" b="1">
              <a:latin typeface="Arial" panose="020B0604020202020204" pitchFamily="34" charset="0"/>
              <a:ea typeface="黑体" panose="02010609060101010101" charset="-122"/>
            </a:endParaRPr>
          </a:p>
        </p:txBody>
      </p:sp>
      <p:sp>
        <p:nvSpPr>
          <p:cNvPr id="2405" name="矩形 2404"/>
          <p:cNvSpPr/>
          <p:nvPr/>
        </p:nvSpPr>
        <p:spPr>
          <a:xfrm>
            <a:off x="2819400" y="2209800"/>
            <a:ext cx="1219200" cy="423863"/>
          </a:xfrm>
          <a:prstGeom prst="rect">
            <a:avLst/>
          </a:prstGeom>
          <a:solidFill>
            <a:srgbClr val="FFCC99"/>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挑战</a:t>
            </a:r>
            <a:endParaRPr lang="zh-CN" altLang="en-US" sz="1800" b="1">
              <a:latin typeface="Arial" panose="020B0604020202020204" pitchFamily="34" charset="0"/>
              <a:ea typeface="黑体" panose="02010609060101010101" charset="-122"/>
            </a:endParaRPr>
          </a:p>
        </p:txBody>
      </p:sp>
      <p:sp>
        <p:nvSpPr>
          <p:cNvPr id="2406" name="矩形 2405"/>
          <p:cNvSpPr/>
          <p:nvPr/>
        </p:nvSpPr>
        <p:spPr>
          <a:xfrm>
            <a:off x="2819400" y="2895600"/>
            <a:ext cx="1219200" cy="423863"/>
          </a:xfrm>
          <a:prstGeom prst="rect">
            <a:avLst/>
          </a:prstGeom>
          <a:solidFill>
            <a:srgbClr val="FFCC99"/>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改善</a:t>
            </a:r>
            <a:endParaRPr lang="zh-CN" altLang="en-US" sz="1800" b="1">
              <a:latin typeface="Arial" panose="020B0604020202020204" pitchFamily="34" charset="0"/>
              <a:ea typeface="黑体" panose="02010609060101010101" charset="-122"/>
            </a:endParaRPr>
          </a:p>
        </p:txBody>
      </p:sp>
      <p:sp>
        <p:nvSpPr>
          <p:cNvPr id="2407" name="矩形 2406"/>
          <p:cNvSpPr/>
          <p:nvPr/>
        </p:nvSpPr>
        <p:spPr>
          <a:xfrm>
            <a:off x="2819400" y="3581400"/>
            <a:ext cx="1219200" cy="423863"/>
          </a:xfrm>
          <a:prstGeom prst="rect">
            <a:avLst/>
          </a:prstGeom>
          <a:solidFill>
            <a:srgbClr val="FFCC99"/>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现地现物</a:t>
            </a:r>
            <a:endParaRPr lang="zh-CN" altLang="en-US" sz="1800" b="1">
              <a:latin typeface="Arial" panose="020B0604020202020204" pitchFamily="34" charset="0"/>
              <a:ea typeface="黑体" panose="02010609060101010101" charset="-122"/>
            </a:endParaRPr>
          </a:p>
        </p:txBody>
      </p:sp>
      <p:sp>
        <p:nvSpPr>
          <p:cNvPr id="2408" name="矩形 2407"/>
          <p:cNvSpPr/>
          <p:nvPr/>
        </p:nvSpPr>
        <p:spPr>
          <a:xfrm>
            <a:off x="2819400" y="4267200"/>
            <a:ext cx="1219200" cy="423863"/>
          </a:xfrm>
          <a:prstGeom prst="rect">
            <a:avLst/>
          </a:prstGeom>
          <a:solidFill>
            <a:srgbClr val="FFCCCC"/>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尊重人</a:t>
            </a:r>
            <a:endParaRPr lang="zh-CN" altLang="en-US" sz="1800" b="1">
              <a:latin typeface="Arial" panose="020B0604020202020204" pitchFamily="34" charset="0"/>
              <a:ea typeface="黑体" panose="02010609060101010101" charset="-122"/>
            </a:endParaRPr>
          </a:p>
        </p:txBody>
      </p:sp>
      <p:sp>
        <p:nvSpPr>
          <p:cNvPr id="2409" name="矩形 2408"/>
          <p:cNvSpPr/>
          <p:nvPr/>
        </p:nvSpPr>
        <p:spPr>
          <a:xfrm>
            <a:off x="2819400" y="5029200"/>
            <a:ext cx="1219200" cy="423863"/>
          </a:xfrm>
          <a:prstGeom prst="rect">
            <a:avLst/>
          </a:prstGeom>
          <a:solidFill>
            <a:srgbClr val="FFCCCC"/>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团队精神</a:t>
            </a:r>
            <a:endParaRPr lang="zh-CN" altLang="en-US" sz="1800" b="1">
              <a:latin typeface="Arial" panose="020B0604020202020204" pitchFamily="34" charset="0"/>
              <a:ea typeface="黑体" panose="02010609060101010101" charset="-122"/>
            </a:endParaRPr>
          </a:p>
        </p:txBody>
      </p:sp>
      <p:cxnSp>
        <p:nvCxnSpPr>
          <p:cNvPr id="2410" name="直接连接符 2409"/>
          <p:cNvCxnSpPr/>
          <p:nvPr/>
        </p:nvCxnSpPr>
        <p:spPr>
          <a:xfrm>
            <a:off x="1828800" y="3200400"/>
            <a:ext cx="990600" cy="0"/>
          </a:xfrm>
          <a:prstGeom prst="line">
            <a:avLst/>
          </a:prstGeom>
          <a:ln w="19050" cap="flat" cmpd="sng">
            <a:solidFill>
              <a:srgbClr val="0099CC"/>
            </a:solidFill>
            <a:prstDash val="solid"/>
            <a:headEnd type="none" w="med" len="med"/>
            <a:tailEnd type="none" w="med" len="med"/>
          </a:ln>
        </p:spPr>
      </p:cxnSp>
      <p:cxnSp>
        <p:nvCxnSpPr>
          <p:cNvPr id="2411" name="直接连接符 2410"/>
          <p:cNvCxnSpPr/>
          <p:nvPr/>
        </p:nvCxnSpPr>
        <p:spPr>
          <a:xfrm>
            <a:off x="2133600" y="2362200"/>
            <a:ext cx="0" cy="1371600"/>
          </a:xfrm>
          <a:prstGeom prst="line">
            <a:avLst/>
          </a:prstGeom>
          <a:ln w="19050" cap="flat" cmpd="sng">
            <a:solidFill>
              <a:srgbClr val="0099CC"/>
            </a:solidFill>
            <a:prstDash val="solid"/>
            <a:headEnd type="none" w="med" len="med"/>
            <a:tailEnd type="none" w="med" len="med"/>
          </a:ln>
        </p:spPr>
      </p:cxnSp>
      <p:cxnSp>
        <p:nvCxnSpPr>
          <p:cNvPr id="2412" name="直接连接符 2411"/>
          <p:cNvCxnSpPr/>
          <p:nvPr/>
        </p:nvCxnSpPr>
        <p:spPr>
          <a:xfrm>
            <a:off x="2133600" y="3733800"/>
            <a:ext cx="685800" cy="0"/>
          </a:xfrm>
          <a:prstGeom prst="line">
            <a:avLst/>
          </a:prstGeom>
          <a:ln w="19050" cap="flat" cmpd="sng">
            <a:solidFill>
              <a:srgbClr val="0099CC"/>
            </a:solidFill>
            <a:prstDash val="solid"/>
            <a:headEnd type="none" w="med" len="med"/>
            <a:tailEnd type="none" w="med" len="med"/>
          </a:ln>
        </p:spPr>
      </p:cxnSp>
      <p:cxnSp>
        <p:nvCxnSpPr>
          <p:cNvPr id="2413" name="直接连接符 2412"/>
          <p:cNvCxnSpPr/>
          <p:nvPr/>
        </p:nvCxnSpPr>
        <p:spPr>
          <a:xfrm>
            <a:off x="2133600" y="2362200"/>
            <a:ext cx="685800" cy="0"/>
          </a:xfrm>
          <a:prstGeom prst="line">
            <a:avLst/>
          </a:prstGeom>
          <a:ln w="19050" cap="flat" cmpd="sng">
            <a:solidFill>
              <a:srgbClr val="0099CC"/>
            </a:solidFill>
            <a:prstDash val="solid"/>
            <a:headEnd type="none" w="med" len="med"/>
            <a:tailEnd type="none" w="med" len="med"/>
          </a:ln>
        </p:spPr>
      </p:cxnSp>
      <p:cxnSp>
        <p:nvCxnSpPr>
          <p:cNvPr id="2414" name="直接连接符 2413"/>
          <p:cNvCxnSpPr/>
          <p:nvPr/>
        </p:nvCxnSpPr>
        <p:spPr>
          <a:xfrm>
            <a:off x="1905000" y="4724400"/>
            <a:ext cx="304800" cy="0"/>
          </a:xfrm>
          <a:prstGeom prst="line">
            <a:avLst/>
          </a:prstGeom>
          <a:ln w="19050" cap="flat" cmpd="sng">
            <a:solidFill>
              <a:srgbClr val="0099CC"/>
            </a:solidFill>
            <a:prstDash val="solid"/>
            <a:headEnd type="none" w="med" len="med"/>
            <a:tailEnd type="none" w="med" len="med"/>
          </a:ln>
        </p:spPr>
      </p:cxnSp>
      <p:cxnSp>
        <p:nvCxnSpPr>
          <p:cNvPr id="2415" name="直接连接符 2414"/>
          <p:cNvCxnSpPr/>
          <p:nvPr/>
        </p:nvCxnSpPr>
        <p:spPr>
          <a:xfrm>
            <a:off x="2209800" y="4419600"/>
            <a:ext cx="609600" cy="0"/>
          </a:xfrm>
          <a:prstGeom prst="line">
            <a:avLst/>
          </a:prstGeom>
          <a:ln w="19050" cap="flat" cmpd="sng">
            <a:solidFill>
              <a:srgbClr val="0099CC"/>
            </a:solidFill>
            <a:prstDash val="solid"/>
            <a:headEnd type="none" w="med" len="med"/>
            <a:tailEnd type="none" w="med" len="med"/>
          </a:ln>
        </p:spPr>
      </p:cxnSp>
      <p:cxnSp>
        <p:nvCxnSpPr>
          <p:cNvPr id="2416" name="直接连接符 2415"/>
          <p:cNvCxnSpPr/>
          <p:nvPr/>
        </p:nvCxnSpPr>
        <p:spPr>
          <a:xfrm>
            <a:off x="2209800" y="5181600"/>
            <a:ext cx="609600" cy="0"/>
          </a:xfrm>
          <a:prstGeom prst="line">
            <a:avLst/>
          </a:prstGeom>
          <a:ln w="19050" cap="flat" cmpd="sng">
            <a:solidFill>
              <a:srgbClr val="0099CC"/>
            </a:solidFill>
            <a:prstDash val="solid"/>
            <a:headEnd type="none" w="med" len="med"/>
            <a:tailEnd type="none" w="med" len="med"/>
          </a:ln>
        </p:spPr>
      </p:cxnSp>
      <p:cxnSp>
        <p:nvCxnSpPr>
          <p:cNvPr id="2417" name="直接连接符 2416"/>
          <p:cNvCxnSpPr/>
          <p:nvPr/>
        </p:nvCxnSpPr>
        <p:spPr>
          <a:xfrm>
            <a:off x="2209800" y="4419600"/>
            <a:ext cx="0" cy="762000"/>
          </a:xfrm>
          <a:prstGeom prst="line">
            <a:avLst/>
          </a:prstGeom>
          <a:ln w="19050" cap="flat" cmpd="sng">
            <a:solidFill>
              <a:srgbClr val="0099CC"/>
            </a:solidFill>
            <a:prstDash val="solid"/>
            <a:headEnd type="none" w="med" len="med"/>
            <a:tailEnd type="none" w="med" len="med"/>
          </a:ln>
        </p:spPr>
      </p:cxnSp>
      <p:sp>
        <p:nvSpPr>
          <p:cNvPr id="2418" name="矩形 2417"/>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419" name="矩形 2418"/>
          <p:cNvSpPr/>
          <p:nvPr/>
        </p:nvSpPr>
        <p:spPr>
          <a:xfrm>
            <a:off x="152400" y="1447800"/>
            <a:ext cx="4114800" cy="4267200"/>
          </a:xfrm>
          <a:prstGeom prst="rect">
            <a:avLst/>
          </a:prstGeom>
          <a:noFill/>
          <a:ln w="19050" cap="flat" cmpd="sng">
            <a:solidFill>
              <a:srgbClr val="977591"/>
            </a:solidFill>
            <a:prstDash val="solid"/>
            <a:miter/>
            <a:headEnd type="none" w="med" len="med"/>
            <a:tailEnd type="none" w="med" len="med"/>
          </a:ln>
        </p:spPr>
        <p:txBody>
          <a:bodyPr/>
          <a:p>
            <a:endParaRPr lang="zh-CN" altLang="en-US"/>
          </a:p>
        </p:txBody>
      </p:sp>
      <p:grpSp>
        <p:nvGrpSpPr>
          <p:cNvPr id="2420" name="组合 2419"/>
          <p:cNvGrpSpPr/>
          <p:nvPr/>
        </p:nvGrpSpPr>
        <p:grpSpPr>
          <a:xfrm>
            <a:off x="4572000" y="1447800"/>
            <a:ext cx="4114800" cy="4267200"/>
            <a:chOff x="2880" y="912"/>
            <a:chExt cx="2592" cy="2688"/>
          </a:xfrm>
        </p:grpSpPr>
        <p:sp>
          <p:nvSpPr>
            <p:cNvPr id="2421" name="矩形 2420"/>
            <p:cNvSpPr/>
            <p:nvPr/>
          </p:nvSpPr>
          <p:spPr>
            <a:xfrm>
              <a:off x="2880" y="912"/>
              <a:ext cx="2592" cy="2688"/>
            </a:xfrm>
            <a:prstGeom prst="rect">
              <a:avLst/>
            </a:prstGeom>
            <a:solidFill>
              <a:srgbClr val="FFFFCC"/>
            </a:solidFill>
            <a:ln w="19050" cap="flat" cmpd="sng">
              <a:solidFill>
                <a:srgbClr val="977591"/>
              </a:solidFill>
              <a:prstDash val="solid"/>
              <a:miter/>
              <a:headEnd type="none" w="med" len="med"/>
              <a:tailEnd type="none" w="med" len="med"/>
            </a:ln>
          </p:spPr>
          <p:txBody>
            <a:bodyPr/>
            <a:p>
              <a:endParaRPr lang="zh-CN" altLang="en-US"/>
            </a:p>
          </p:txBody>
        </p:sp>
        <p:sp>
          <p:nvSpPr>
            <p:cNvPr id="2422" name="矩形 2421"/>
            <p:cNvSpPr/>
            <p:nvPr/>
          </p:nvSpPr>
          <p:spPr>
            <a:xfrm>
              <a:off x="3456" y="1056"/>
              <a:ext cx="1344" cy="278"/>
            </a:xfrm>
            <a:prstGeom prst="rect">
              <a:avLst/>
            </a:prstGeom>
            <a:noFill/>
            <a:ln w="38100">
              <a:noFill/>
            </a:ln>
          </p:spPr>
          <p:txBody>
            <a:bodyPr lIns="137160" tIns="68580" rIns="137160" bIns="68580">
              <a:spAutoFit/>
            </a:bodyPr>
            <a:p>
              <a:pPr algn="ctr">
                <a:spcBef>
                  <a:spcPct val="50000"/>
                </a:spcBef>
              </a:pPr>
              <a:r>
                <a:rPr lang="zh-CN" altLang="en-US" b="1">
                  <a:latin typeface="黑体" panose="02010609060101010101" charset="-122"/>
                  <a:ea typeface="黑体" panose="02010609060101010101" charset="-122"/>
                </a:rPr>
                <a:t>丰田工作方式</a:t>
              </a:r>
              <a:endParaRPr lang="zh-CN" altLang="en-US" b="1">
                <a:latin typeface="黑体" panose="02010609060101010101" charset="-122"/>
                <a:ea typeface="黑体" panose="02010609060101010101" charset="-122"/>
              </a:endParaRPr>
            </a:p>
          </p:txBody>
        </p:sp>
        <p:sp>
          <p:nvSpPr>
            <p:cNvPr id="2423" name="矩形 2422"/>
            <p:cNvSpPr/>
            <p:nvPr/>
          </p:nvSpPr>
          <p:spPr>
            <a:xfrm>
              <a:off x="3456" y="1392"/>
              <a:ext cx="1536" cy="267"/>
            </a:xfrm>
            <a:prstGeom prst="rect">
              <a:avLst/>
            </a:prstGeom>
            <a:solidFill>
              <a:srgbClr val="FF9933"/>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集合每个人的智慧</a:t>
              </a:r>
              <a:endParaRPr lang="zh-CN" altLang="en-US" sz="1800" b="1">
                <a:latin typeface="Arial" panose="020B0604020202020204" pitchFamily="34" charset="0"/>
                <a:ea typeface="黑体" panose="02010609060101010101" charset="-122"/>
              </a:endParaRPr>
            </a:p>
          </p:txBody>
        </p:sp>
        <p:sp>
          <p:nvSpPr>
            <p:cNvPr id="2424" name="矩形 2423"/>
            <p:cNvSpPr/>
            <p:nvPr/>
          </p:nvSpPr>
          <p:spPr>
            <a:xfrm>
              <a:off x="3456" y="1824"/>
              <a:ext cx="1536" cy="267"/>
            </a:xfrm>
            <a:prstGeom prst="rect">
              <a:avLst/>
            </a:prstGeom>
            <a:solidFill>
              <a:srgbClr val="FF9933"/>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为了客户和相关人员</a:t>
              </a:r>
              <a:endParaRPr lang="zh-CN" altLang="en-US" sz="1800" b="1">
                <a:latin typeface="Arial" panose="020B0604020202020204" pitchFamily="34" charset="0"/>
                <a:ea typeface="黑体" panose="02010609060101010101" charset="-122"/>
              </a:endParaRPr>
            </a:p>
          </p:txBody>
        </p:sp>
        <p:sp>
          <p:nvSpPr>
            <p:cNvPr id="2425" name="矩形 2424"/>
            <p:cNvSpPr/>
            <p:nvPr/>
          </p:nvSpPr>
          <p:spPr>
            <a:xfrm>
              <a:off x="3456" y="2256"/>
              <a:ext cx="1536" cy="267"/>
            </a:xfrm>
            <a:prstGeom prst="rect">
              <a:avLst/>
            </a:prstGeom>
            <a:solidFill>
              <a:srgbClr val="FF9933"/>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朝着更高的目标</a:t>
              </a:r>
              <a:endParaRPr lang="zh-CN" altLang="en-US" sz="1800" b="1">
                <a:latin typeface="Arial" panose="020B0604020202020204" pitchFamily="34" charset="0"/>
                <a:ea typeface="黑体" panose="02010609060101010101" charset="-122"/>
              </a:endParaRPr>
            </a:p>
          </p:txBody>
        </p:sp>
        <p:sp>
          <p:nvSpPr>
            <p:cNvPr id="2426" name="矩形 2425"/>
            <p:cNvSpPr/>
            <p:nvPr/>
          </p:nvSpPr>
          <p:spPr>
            <a:xfrm>
              <a:off x="3456" y="2688"/>
              <a:ext cx="1536" cy="267"/>
            </a:xfrm>
            <a:prstGeom prst="rect">
              <a:avLst/>
            </a:prstGeom>
            <a:solidFill>
              <a:srgbClr val="FF9933"/>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实事求是</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坚定地贯彻</a:t>
              </a:r>
              <a:endParaRPr lang="zh-CN" altLang="en-US" sz="1800" b="1">
                <a:latin typeface="Arial" panose="020B0604020202020204" pitchFamily="34" charset="0"/>
                <a:ea typeface="黑体" panose="02010609060101010101" charset="-122"/>
              </a:endParaRPr>
            </a:p>
          </p:txBody>
        </p:sp>
        <p:sp>
          <p:nvSpPr>
            <p:cNvPr id="2427" name="矩形 2426"/>
            <p:cNvSpPr/>
            <p:nvPr/>
          </p:nvSpPr>
          <p:spPr>
            <a:xfrm>
              <a:off x="3456" y="3120"/>
              <a:ext cx="1536" cy="267"/>
            </a:xfrm>
            <a:prstGeom prst="rect">
              <a:avLst/>
            </a:prstGeom>
            <a:solidFill>
              <a:srgbClr val="FF9933"/>
            </a:solidFill>
            <a:ln w="1270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800" b="1">
                  <a:latin typeface="Arial" panose="020B0604020202020204" pitchFamily="34" charset="0"/>
                  <a:ea typeface="黑体" panose="02010609060101010101" charset="-122"/>
                </a:rPr>
                <a:t>追求更高更好</a:t>
              </a:r>
              <a:endParaRPr lang="zh-CN" altLang="en-US" sz="1800" b="1">
                <a:latin typeface="Arial" panose="020B0604020202020204" pitchFamily="34" charset="0"/>
                <a:ea typeface="黑体" panose="02010609060101010101" charset="-122"/>
              </a:endParaRPr>
            </a:p>
          </p:txBody>
        </p:sp>
      </p:grpSp>
      <p:grpSp>
        <p:nvGrpSpPr>
          <p:cNvPr id="2428" name="组合 2427"/>
          <p:cNvGrpSpPr/>
          <p:nvPr/>
        </p:nvGrpSpPr>
        <p:grpSpPr>
          <a:xfrm>
            <a:off x="4038600" y="2438400"/>
            <a:ext cx="1447800" cy="2819400"/>
            <a:chOff x="2544" y="1536"/>
            <a:chExt cx="912" cy="1776"/>
          </a:xfrm>
        </p:grpSpPr>
        <p:cxnSp>
          <p:nvCxnSpPr>
            <p:cNvPr id="2429" name="直接连接符 2428"/>
            <p:cNvCxnSpPr/>
            <p:nvPr/>
          </p:nvCxnSpPr>
          <p:spPr>
            <a:xfrm flipH="1">
              <a:off x="2544" y="1584"/>
              <a:ext cx="912" cy="1728"/>
            </a:xfrm>
            <a:prstGeom prst="line">
              <a:avLst/>
            </a:prstGeom>
            <a:ln w="28575" cap="flat" cmpd="sng">
              <a:solidFill>
                <a:srgbClr val="0099CC"/>
              </a:solidFill>
              <a:prstDash val="solid"/>
              <a:headEnd type="none" w="med" len="med"/>
              <a:tailEnd type="none" w="med" len="med"/>
            </a:ln>
          </p:spPr>
        </p:cxnSp>
        <p:cxnSp>
          <p:nvCxnSpPr>
            <p:cNvPr id="2430" name="直接连接符 2429"/>
            <p:cNvCxnSpPr/>
            <p:nvPr/>
          </p:nvCxnSpPr>
          <p:spPr>
            <a:xfrm flipH="1">
              <a:off x="2544" y="1968"/>
              <a:ext cx="912" cy="864"/>
            </a:xfrm>
            <a:prstGeom prst="line">
              <a:avLst/>
            </a:prstGeom>
            <a:ln w="28575" cap="flat" cmpd="sng">
              <a:solidFill>
                <a:srgbClr val="0099CC"/>
              </a:solidFill>
              <a:prstDash val="solid"/>
              <a:headEnd type="none" w="med" len="med"/>
              <a:tailEnd type="none" w="med" len="med"/>
            </a:ln>
          </p:spPr>
        </p:cxnSp>
        <p:cxnSp>
          <p:nvCxnSpPr>
            <p:cNvPr id="2431" name="直接连接符 2430"/>
            <p:cNvCxnSpPr/>
            <p:nvPr/>
          </p:nvCxnSpPr>
          <p:spPr>
            <a:xfrm>
              <a:off x="2544" y="1536"/>
              <a:ext cx="912" cy="912"/>
            </a:xfrm>
            <a:prstGeom prst="line">
              <a:avLst/>
            </a:prstGeom>
            <a:ln w="28575" cap="flat" cmpd="sng">
              <a:solidFill>
                <a:srgbClr val="0099CC"/>
              </a:solidFill>
              <a:prstDash val="solid"/>
              <a:headEnd type="none" w="med" len="med"/>
              <a:tailEnd type="none" w="med" len="med"/>
            </a:ln>
          </p:spPr>
        </p:cxnSp>
        <p:cxnSp>
          <p:nvCxnSpPr>
            <p:cNvPr id="2432" name="直接连接符 2431"/>
            <p:cNvCxnSpPr/>
            <p:nvPr/>
          </p:nvCxnSpPr>
          <p:spPr>
            <a:xfrm flipH="1" flipV="1">
              <a:off x="2544" y="2400"/>
              <a:ext cx="912" cy="480"/>
            </a:xfrm>
            <a:prstGeom prst="line">
              <a:avLst/>
            </a:prstGeom>
            <a:ln w="28575" cap="flat" cmpd="sng">
              <a:solidFill>
                <a:srgbClr val="0099CC"/>
              </a:solidFill>
              <a:prstDash val="solid"/>
              <a:headEnd type="none" w="med" len="med"/>
              <a:tailEnd type="none" w="med" len="med"/>
            </a:ln>
          </p:spPr>
        </p:cxnSp>
        <p:cxnSp>
          <p:nvCxnSpPr>
            <p:cNvPr id="2433" name="直接连接符 2432"/>
            <p:cNvCxnSpPr/>
            <p:nvPr/>
          </p:nvCxnSpPr>
          <p:spPr>
            <a:xfrm flipH="1" flipV="1">
              <a:off x="2544" y="1968"/>
              <a:ext cx="912" cy="1344"/>
            </a:xfrm>
            <a:prstGeom prst="line">
              <a:avLst/>
            </a:prstGeom>
            <a:ln w="28575" cap="flat" cmpd="sng">
              <a:solidFill>
                <a:srgbClr val="0099CC"/>
              </a:solidFill>
              <a:prstDash val="solid"/>
              <a:headEnd type="none" w="med" len="med"/>
              <a:tailEnd type="none" w="med" len="med"/>
            </a:ln>
          </p:spPr>
        </p:cxnSp>
      </p:grpSp>
      <p:sp>
        <p:nvSpPr>
          <p:cNvPr id="2434" name="矩形 2433"/>
          <p:cNvSpPr/>
          <p:nvPr/>
        </p:nvSpPr>
        <p:spPr>
          <a:xfrm>
            <a:off x="228600" y="5791200"/>
            <a:ext cx="8382000" cy="685800"/>
          </a:xfrm>
          <a:prstGeom prst="rect">
            <a:avLst/>
          </a:prstGeom>
          <a:noFill/>
          <a:ln w="38100">
            <a:noFill/>
          </a:ln>
        </p:spPr>
        <p:txBody>
          <a:bodyPr/>
          <a:p>
            <a:endParaRPr lang="zh-CN" altLang="en-US"/>
          </a:p>
        </p:txBody>
      </p:sp>
      <p:sp>
        <p:nvSpPr>
          <p:cNvPr id="2435" name="矩形 2434"/>
          <p:cNvSpPr/>
          <p:nvPr/>
        </p:nvSpPr>
        <p:spPr>
          <a:xfrm>
            <a:off x="304800" y="5867400"/>
            <a:ext cx="8305800" cy="609600"/>
          </a:xfrm>
          <a:prstGeom prst="rect">
            <a:avLst/>
          </a:prstGeom>
          <a:noFill/>
          <a:ln w="38100">
            <a:noFill/>
          </a:ln>
        </p:spPr>
        <p:txBody>
          <a:bodyPr/>
          <a:p>
            <a:endParaRPr lang="zh-CN" altLang="en-US"/>
          </a:p>
        </p:txBody>
      </p:sp>
      <p:sp>
        <p:nvSpPr>
          <p:cNvPr id="2436" name="矩形 2435"/>
          <p:cNvSpPr/>
          <p:nvPr/>
        </p:nvSpPr>
        <p:spPr>
          <a:xfrm>
            <a:off x="152400" y="5791200"/>
            <a:ext cx="8534400" cy="687388"/>
          </a:xfrm>
          <a:prstGeom prst="rect">
            <a:avLst/>
          </a:prstGeom>
          <a:noFill/>
          <a:ln w="19050" cap="flat" cmpd="sng">
            <a:solidFill>
              <a:srgbClr val="977591"/>
            </a:solidFill>
            <a:prstDash val="solid"/>
            <a:miter/>
            <a:headEnd type="none" w="med" len="med"/>
            <a:tailEnd type="none" w="med" len="med"/>
          </a:ln>
        </p:spPr>
        <p:txBody>
          <a:bodyPr lIns="137160" tIns="68580" rIns="137160" bIns="68580" anchor="ctr" anchorCtr="0">
            <a:spAutoFit/>
          </a:bodyPr>
          <a:p>
            <a:pPr>
              <a:spcBef>
                <a:spcPct val="50000"/>
              </a:spcBef>
            </a:pPr>
            <a:r>
              <a:rPr lang="zh-CN" altLang="en-US" sz="1400" b="1">
                <a:latin typeface="黑体" panose="02010609060101010101" charset="-122"/>
                <a:ea typeface="黑体" panose="02010609060101010101" charset="-122"/>
              </a:rPr>
              <a:t>丰田工作方式</a:t>
            </a:r>
            <a:r>
              <a:rPr lang="en-US" altLang="zh-CN" sz="1400" b="1">
                <a:latin typeface="黑体" panose="02010609060101010101" charset="-122"/>
                <a:ea typeface="黑体" panose="02010609060101010101" charset="-122"/>
              </a:rPr>
              <a:t>—</a:t>
            </a:r>
            <a:endParaRPr lang="en-US" altLang="zh-CN" sz="1400" b="1">
              <a:latin typeface="黑体" panose="02010609060101010101" charset="-122"/>
              <a:ea typeface="黑体" panose="02010609060101010101" charset="-122"/>
            </a:endParaRPr>
          </a:p>
          <a:p>
            <a:pPr>
              <a:spcBef>
                <a:spcPct val="50000"/>
              </a:spcBef>
            </a:pPr>
            <a:r>
              <a:rPr lang="en-US" altLang="zh-CN" sz="1400" b="1">
                <a:latin typeface="黑体" panose="02010609060101010101" charset="-122"/>
                <a:ea typeface="黑体" panose="02010609060101010101" charset="-122"/>
              </a:rPr>
              <a:t> </a:t>
            </a:r>
            <a:r>
              <a:rPr lang="zh-CN" altLang="en-US" sz="1400" b="1">
                <a:latin typeface="黑体" panose="02010609060101010101" charset="-122"/>
                <a:ea typeface="黑体" panose="02010609060101010101" charset="-122"/>
              </a:rPr>
              <a:t>人人都带着“</a:t>
            </a:r>
            <a:r>
              <a:rPr lang="en-US" altLang="zh-CN" sz="1400" b="1">
                <a:latin typeface="黑体" panose="02010609060101010101" charset="-122"/>
                <a:ea typeface="黑体" panose="02010609060101010101" charset="-122"/>
              </a:rPr>
              <a:t>TOYOTA WAY”</a:t>
            </a:r>
            <a:r>
              <a:rPr lang="zh-CN" altLang="en-US" sz="1400" b="1">
                <a:latin typeface="黑体" panose="02010609060101010101" charset="-122"/>
                <a:ea typeface="黑体" panose="02010609060101010101" charset="-122"/>
              </a:rPr>
              <a:t>的价值观去工作</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是每一个丰田人都应该掌握的工作</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实践的方法。</a:t>
            </a:r>
            <a:endParaRPr lang="zh-CN" altLang="en-US" sz="1400" b="1">
              <a:latin typeface="黑体" panose="02010609060101010101" charset="-122"/>
              <a:ea typeface="黑体" panose="02010609060101010101" charset="-122"/>
            </a:endParaRPr>
          </a:p>
        </p:txBody>
      </p:sp>
      <p:sp>
        <p:nvSpPr>
          <p:cNvPr id="2437" name="矩形 2436"/>
          <p:cNvSpPr/>
          <p:nvPr/>
        </p:nvSpPr>
        <p:spPr>
          <a:xfrm>
            <a:off x="152400" y="725488"/>
            <a:ext cx="8534400" cy="687387"/>
          </a:xfrm>
          <a:prstGeom prst="rect">
            <a:avLst/>
          </a:prstGeom>
          <a:noFill/>
          <a:ln w="19050" cap="flat" cmpd="sng">
            <a:solidFill>
              <a:srgbClr val="977591"/>
            </a:solidFill>
            <a:prstDash val="solid"/>
            <a:miter/>
            <a:headEnd type="none" w="med" len="med"/>
            <a:tailEnd type="none" w="med" len="med"/>
          </a:ln>
        </p:spPr>
        <p:txBody>
          <a:bodyPr lIns="137160" tIns="68580" rIns="137160" bIns="68580" anchor="ctr" anchorCtr="0">
            <a:spAutoFit/>
          </a:bodyPr>
          <a:p>
            <a:pPr>
              <a:spcBef>
                <a:spcPct val="50000"/>
              </a:spcBef>
            </a:pPr>
            <a:r>
              <a:rPr lang="zh-CN" altLang="en-US" sz="1400" b="1">
                <a:latin typeface="黑体" panose="02010609060101010101" charset="-122"/>
                <a:ea typeface="黑体" panose="02010609060101010101" charset="-122"/>
              </a:rPr>
              <a:t>丰田管理方式要求每个员工：</a:t>
            </a:r>
            <a:r>
              <a:rPr lang="en-US" altLang="zh-CN" sz="1400" b="1">
                <a:latin typeface="黑体" panose="02010609060101010101" charset="-122"/>
                <a:ea typeface="黑体" panose="02010609060101010101" charset="-122"/>
              </a:rPr>
              <a:t>1.</a:t>
            </a:r>
            <a:r>
              <a:rPr lang="zh-CN" altLang="en-US" sz="1400" b="1">
                <a:latin typeface="黑体" panose="02010609060101010101" charset="-122"/>
                <a:ea typeface="黑体" panose="02010609060101010101" charset="-122"/>
              </a:rPr>
              <a:t>永不满足于现状</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追求更高的附加值</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并为此而发挥智慧</a:t>
            </a:r>
            <a:endParaRPr lang="zh-CN" altLang="en-US" sz="1400" b="1">
              <a:latin typeface="黑体" panose="02010609060101010101" charset="-122"/>
              <a:ea typeface="黑体" panose="02010609060101010101" charset="-122"/>
            </a:endParaRPr>
          </a:p>
          <a:p>
            <a:pPr>
              <a:spcBef>
                <a:spcPct val="50000"/>
              </a:spcBef>
              <a:buFont typeface="Wingdings" panose="05000000000000000000" pitchFamily="2" charset="2"/>
            </a:pPr>
            <a:r>
              <a:rPr lang="zh-CN" altLang="en-US" sz="1400" b="1">
                <a:latin typeface="黑体" panose="02010609060101010101" charset="-122"/>
                <a:ea typeface="黑体" panose="02010609060101010101" charset="-122"/>
              </a:rPr>
              <a:t>                          </a:t>
            </a:r>
            <a:r>
              <a:rPr lang="en-US" altLang="zh-CN" sz="1400" b="1">
                <a:latin typeface="黑体" panose="02010609060101010101" charset="-122"/>
                <a:ea typeface="黑体" panose="02010609060101010101" charset="-122"/>
              </a:rPr>
              <a:t>2.</a:t>
            </a:r>
            <a:r>
              <a:rPr lang="zh-CN" altLang="en-US" sz="1400" b="1">
                <a:latin typeface="黑体" panose="02010609060101010101" charset="-122"/>
                <a:ea typeface="黑体" panose="02010609060101010101" charset="-122"/>
              </a:rPr>
              <a:t>尊重所有的关系户</a:t>
            </a:r>
            <a:r>
              <a:rPr lang="en-US" altLang="zh-CN" sz="1400" b="1">
                <a:latin typeface="黑体" panose="02010609060101010101" charset="-122"/>
                <a:ea typeface="黑体" panose="02010609060101010101" charset="-122"/>
              </a:rPr>
              <a:t>,</a:t>
            </a:r>
            <a:r>
              <a:rPr lang="zh-CN" altLang="en-US" sz="1400" b="1">
                <a:latin typeface="黑体" panose="02010609060101010101" charset="-122"/>
                <a:ea typeface="黑体" panose="02010609060101010101" charset="-122"/>
              </a:rPr>
              <a:t>将员工的发展与企业的成果联系起来</a:t>
            </a:r>
            <a:endParaRPr lang="zh-CN" altLang="en-US" sz="1400" b="1">
              <a:latin typeface="黑体" panose="02010609060101010101" charset="-122"/>
              <a:ea typeface="黑体" panose="02010609060101010101" charset="-122"/>
            </a:endParaRPr>
          </a:p>
        </p:txBody>
      </p:sp>
      <p:sp>
        <p:nvSpPr>
          <p:cNvPr id="2438" name="矩形 2437"/>
          <p:cNvSpPr/>
          <p:nvPr/>
        </p:nvSpPr>
        <p:spPr>
          <a:xfrm>
            <a:off x="152400" y="277813"/>
            <a:ext cx="2620963" cy="381000"/>
          </a:xfrm>
          <a:prstGeom prst="rect">
            <a:avLst/>
          </a:prstGeom>
          <a:noFill/>
          <a:ln w="38100">
            <a:noFill/>
          </a:ln>
        </p:spPr>
        <p:txBody>
          <a:bodyPr wrap="none" lIns="137160" tIns="68580" rIns="137160" bIns="68580" anchor="t" anchorCtr="0">
            <a:spAutoFit/>
          </a:bodyPr>
          <a:p>
            <a:pPr>
              <a:spcBef>
                <a:spcPct val="50000"/>
              </a:spcBef>
            </a:pPr>
            <a:r>
              <a:rPr lang="zh-CN" altLang="en-US" sz="1600">
                <a:latin typeface="Arial" panose="020B0604020202020204" pitchFamily="34" charset="0"/>
                <a:ea typeface="黑体" panose="02010609060101010101" charset="-122"/>
              </a:rPr>
              <a:t>什么是丰田的问题解决法</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439" name="右箭头 2438"/>
          <p:cNvSpPr/>
          <p:nvPr/>
        </p:nvSpPr>
        <p:spPr>
          <a:xfrm>
            <a:off x="8305800" y="2667000"/>
            <a:ext cx="533400" cy="2057400"/>
          </a:xfrm>
          <a:prstGeom prst="rightArrow">
            <a:avLst>
              <a:gd name="adj1" fmla="val 45212"/>
              <a:gd name="adj2" fmla="val 73763"/>
            </a:avLst>
          </a:prstGeom>
          <a:noFill/>
          <a:ln w="28575" cap="flat" cmpd="sng">
            <a:solidFill>
              <a:srgbClr val="0099CC"/>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childTnLst>
                                    <p:set>
                                      <p:cBhvr additive="base">
                                        <p:cTn id="6" dur="1" fill="hold">
                                          <p:stCondLst>
                                            <p:cond delay="0"/>
                                          </p:stCondLst>
                                        </p:cTn>
                                        <p:tgtEl>
                                          <p:spTgt spid="2437"/>
                                        </p:tgtEl>
                                        <p:attrNameLst>
                                          <p:attrName>style.visibility</p:attrName>
                                        </p:attrNameLst>
                                      </p:cBhvr>
                                      <p:to>
                                        <p:strVal val="visible"/>
                                      </p:to>
                                    </p:set>
                                    <p:animEffect transition="in" filter="blinds(horizontal)">
                                      <p:cBhvr additive="base">
                                        <p:cTn id="7" dur="500"/>
                                        <p:tgtEl>
                                          <p:spTgt spid="24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2420"/>
                                        </p:tgtEl>
                                        <p:attrNameLst>
                                          <p:attrName>style.visibility</p:attrName>
                                        </p:attrNameLst>
                                      </p:cBhvr>
                                      <p:to>
                                        <p:strVal val="visible"/>
                                      </p:to>
                                    </p:set>
                                    <p:animEffect transition="in" filter="blinds(horizontal)">
                                      <p:cBhvr additive="base">
                                        <p:cTn id="12" dur="500"/>
                                        <p:tgtEl>
                                          <p:spTgt spid="2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childTnLst>
                                    <p:set>
                                      <p:cBhvr additive="base">
                                        <p:cTn id="16" dur="1" fill="hold">
                                          <p:stCondLst>
                                            <p:cond delay="0"/>
                                          </p:stCondLst>
                                        </p:cTn>
                                        <p:tgtEl>
                                          <p:spTgt spid="2436"/>
                                        </p:tgtEl>
                                        <p:attrNameLst>
                                          <p:attrName>style.visibility</p:attrName>
                                        </p:attrNameLst>
                                      </p:cBhvr>
                                      <p:to>
                                        <p:strVal val="visible"/>
                                      </p:to>
                                    </p:set>
                                    <p:animEffect transition="in" filter="blinds(horizontal)">
                                      <p:cBhvr additive="base">
                                        <p:cTn id="17" dur="500"/>
                                        <p:tgtEl>
                                          <p:spTgt spid="24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childTnLst>
                                    <p:set>
                                      <p:cBhvr additive="base">
                                        <p:cTn id="21" dur="1" fill="hold">
                                          <p:stCondLst>
                                            <p:cond delay="0"/>
                                          </p:stCondLst>
                                        </p:cTn>
                                        <p:tgtEl>
                                          <p:spTgt spid="2428"/>
                                        </p:tgtEl>
                                        <p:attrNameLst>
                                          <p:attrName>style.visibility</p:attrName>
                                        </p:attrNameLst>
                                      </p:cBhvr>
                                      <p:to>
                                        <p:strVal val="visible"/>
                                      </p:to>
                                    </p:set>
                                    <p:animEffect transition="in" filter="blinds(horizontal)">
                                      <p:cBhvr additive="base">
                                        <p:cTn id="22" dur="500"/>
                                        <p:tgtEl>
                                          <p:spTgt spid="242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childTnLst>
                                    <p:set>
                                      <p:cBhvr additive="base">
                                        <p:cTn id="26" dur="1" fill="hold">
                                          <p:stCondLst>
                                            <p:cond delay="0"/>
                                          </p:stCondLst>
                                        </p:cTn>
                                        <p:tgtEl>
                                          <p:spTgt spid="2439"/>
                                        </p:tgtEl>
                                        <p:attrNameLst>
                                          <p:attrName>style.visibility</p:attrName>
                                        </p:attrNameLst>
                                      </p:cBhvr>
                                      <p:to>
                                        <p:strVal val="visible"/>
                                      </p:to>
                                    </p:set>
                                    <p:anim calcmode="lin" valueType="num">
                                      <p:cBhvr additive="base">
                                        <p:cTn id="27" dur="500" fill="hold"/>
                                        <p:tgtEl>
                                          <p:spTgt spid="2439"/>
                                        </p:tgtEl>
                                        <p:attrNameLst>
                                          <p:attrName>ppt_w</p:attrName>
                                        </p:attrNameLst>
                                      </p:cBhvr>
                                      <p:tavLst>
                                        <p:tav tm="0">
                                          <p:val>
                                            <p:fltVal val="0.000000"/>
                                          </p:val>
                                        </p:tav>
                                        <p:tav tm="100000">
                                          <p:val>
                                            <p:strVal val="#ppt_w"/>
                                          </p:val>
                                        </p:tav>
                                      </p:tavLst>
                                    </p:anim>
                                    <p:anim calcmode="lin" valueType="num">
                                      <p:cBhvr additive="base">
                                        <p:cTn id="28" dur="500" fill="hold"/>
                                        <p:tgtEl>
                                          <p:spTgt spid="24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 grpId="0" animBg="1"/>
      <p:bldP spid="243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2" name="矩形 2441"/>
          <p:cNvSpPr/>
          <p:nvPr/>
        </p:nvSpPr>
        <p:spPr>
          <a:xfrm>
            <a:off x="1371600" y="914400"/>
            <a:ext cx="3657600" cy="411163"/>
          </a:xfrm>
          <a:prstGeom prst="rect">
            <a:avLst/>
          </a:prstGeom>
          <a:noFill/>
          <a:ln w="38100">
            <a:noFill/>
          </a:ln>
        </p:spPr>
        <p:txBody>
          <a:bodyPr lIns="137160" tIns="68580" rIns="137160" bIns="68580">
            <a:spAutoFit/>
          </a:bodyPr>
          <a:p>
            <a:pPr algn="ctr">
              <a:spcBef>
                <a:spcPct val="50000"/>
              </a:spcBef>
            </a:pPr>
            <a:r>
              <a:rPr lang="zh-CN" altLang="en-US" sz="1800" b="1">
                <a:latin typeface="黑体" panose="02010609060101010101" charset="-122"/>
                <a:ea typeface="黑体" panose="02010609060101010101" charset="-122"/>
              </a:rPr>
              <a:t>丰田的问题解决法</a:t>
            </a:r>
            <a:endParaRPr lang="zh-CN" altLang="en-US" sz="1800" b="1">
              <a:latin typeface="黑体" panose="02010609060101010101" charset="-122"/>
              <a:ea typeface="黑体" panose="02010609060101010101" charset="-122"/>
            </a:endParaRPr>
          </a:p>
        </p:txBody>
      </p:sp>
      <p:sp>
        <p:nvSpPr>
          <p:cNvPr id="2443" name="矩形 2442"/>
          <p:cNvSpPr/>
          <p:nvPr/>
        </p:nvSpPr>
        <p:spPr>
          <a:xfrm>
            <a:off x="304800" y="1700213"/>
            <a:ext cx="3200400" cy="4464050"/>
          </a:xfrm>
          <a:prstGeom prst="rect">
            <a:avLst/>
          </a:prstGeom>
          <a:noFill/>
          <a:ln w="19050" cap="flat" cmpd="sng">
            <a:solidFill>
              <a:srgbClr val="996600"/>
            </a:solidFill>
            <a:prstDash val="solid"/>
            <a:miter/>
            <a:headEnd type="none" w="med" len="med"/>
            <a:tailEnd type="none" w="med" len="med"/>
          </a:ln>
        </p:spPr>
        <p:txBody>
          <a:bodyPr lIns="137160" tIns="68580" rIns="137160" bIns="68580" anchor="ctr" anchorCtr="0">
            <a:spAutoFit/>
          </a:bodyPr>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客户至上</a:t>
            </a:r>
            <a:endParaRPr lang="zh-CN" altLang="en-US"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经常自问自答“为什么</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当事者意识</a:t>
            </a:r>
            <a:endParaRPr lang="zh-CN" altLang="en-US"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可视化</a:t>
            </a:r>
            <a:endParaRPr lang="zh-CN" altLang="en-US"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根据现场和事实进行判断</a:t>
            </a:r>
            <a:endParaRPr lang="zh-CN" altLang="en-US"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彻底地思考和执行</a:t>
            </a:r>
            <a:endParaRPr lang="zh-CN" altLang="en-US"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速度</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时机</a:t>
            </a:r>
            <a:endParaRPr lang="zh-CN" altLang="en-US"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诚实</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正直</a:t>
            </a:r>
            <a:r>
              <a:rPr lang="en-US" altLang="zh-CN" sz="1400">
                <a:solidFill>
                  <a:srgbClr val="777777"/>
                </a:solidFill>
                <a:latin typeface="Arial" panose="020B0604020202020204" pitchFamily="34" charset="0"/>
                <a:ea typeface="黑体" panose="02010609060101010101" charset="-122"/>
              </a:rPr>
              <a:t>(</a:t>
            </a:r>
            <a:r>
              <a:rPr lang="zh-CN" altLang="en-US" sz="1400">
                <a:solidFill>
                  <a:srgbClr val="777777"/>
                </a:solidFill>
                <a:latin typeface="Arial" panose="020B0604020202020204" pitchFamily="34" charset="0"/>
                <a:ea typeface="黑体" panose="02010609060101010101" charset="-122"/>
              </a:rPr>
              <a:t>以理所应当的方式</a:t>
            </a:r>
            <a:endParaRPr lang="zh-CN" altLang="en-US" sz="1400">
              <a:solidFill>
                <a:srgbClr val="777777"/>
              </a:solidFill>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pPr>
            <a:r>
              <a:rPr lang="zh-CN" altLang="en-US" sz="1400">
                <a:solidFill>
                  <a:srgbClr val="777777"/>
                </a:solidFill>
                <a:latin typeface="Arial" panose="020B0604020202020204" pitchFamily="34" charset="0"/>
                <a:ea typeface="黑体" panose="02010609060101010101" charset="-122"/>
              </a:rPr>
              <a:t>   去做理所应当的事</a:t>
            </a:r>
            <a:r>
              <a:rPr lang="en-US" altLang="zh-CN" sz="1400">
                <a:solidFill>
                  <a:srgbClr val="777777"/>
                </a:solidFill>
                <a:latin typeface="Arial" panose="020B0604020202020204" pitchFamily="34" charset="0"/>
                <a:ea typeface="黑体" panose="02010609060101010101" charset="-122"/>
              </a:rPr>
              <a:t>)</a:t>
            </a:r>
            <a:endParaRPr lang="en-US" altLang="zh-CN" sz="1400">
              <a:solidFill>
                <a:srgbClr val="777777"/>
              </a:solidFill>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实现彻底地沟通</a:t>
            </a:r>
            <a:endParaRPr lang="zh-CN" altLang="en-US" sz="18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800">
                <a:latin typeface="Arial" panose="020B0604020202020204" pitchFamily="34" charset="0"/>
                <a:ea typeface="黑体" panose="02010609060101010101" charset="-122"/>
              </a:rPr>
              <a:t>全员参予</a:t>
            </a:r>
            <a:endParaRPr lang="zh-CN" altLang="en-US" sz="1800">
              <a:latin typeface="Arial" panose="020B0604020202020204" pitchFamily="34" charset="0"/>
              <a:ea typeface="黑体" panose="02010609060101010101" charset="-122"/>
            </a:endParaRPr>
          </a:p>
        </p:txBody>
      </p:sp>
      <p:sp>
        <p:nvSpPr>
          <p:cNvPr id="2444" name="矩形 2443"/>
          <p:cNvSpPr/>
          <p:nvPr/>
        </p:nvSpPr>
        <p:spPr>
          <a:xfrm>
            <a:off x="7696200" y="838200"/>
            <a:ext cx="1295400" cy="5638800"/>
          </a:xfrm>
          <a:prstGeom prst="rect">
            <a:avLst/>
          </a:prstGeom>
          <a:noFill/>
          <a:ln w="19050" cap="flat" cmpd="sng">
            <a:solidFill>
              <a:srgbClr val="996600"/>
            </a:solidFill>
            <a:prstDash val="solid"/>
            <a:miter/>
            <a:headEnd type="none" w="med" len="med"/>
            <a:tailEnd type="none" w="med" len="med"/>
          </a:ln>
        </p:spPr>
        <p:txBody>
          <a:bodyPr/>
          <a:p>
            <a:endParaRPr lang="zh-CN" altLang="en-US"/>
          </a:p>
        </p:txBody>
      </p:sp>
      <p:sp>
        <p:nvSpPr>
          <p:cNvPr id="2445" name="圆角矩形 2444"/>
          <p:cNvSpPr/>
          <p:nvPr/>
        </p:nvSpPr>
        <p:spPr>
          <a:xfrm>
            <a:off x="228600" y="914400"/>
            <a:ext cx="6553200" cy="5410200"/>
          </a:xfrm>
          <a:prstGeom prst="roundRect">
            <a:avLst>
              <a:gd name="adj" fmla="val 16667"/>
            </a:avLst>
          </a:prstGeom>
          <a:noFill/>
          <a:ln w="38100">
            <a:noFill/>
          </a:ln>
        </p:spPr>
        <p:txBody>
          <a:bodyPr/>
          <a:p>
            <a:endParaRPr lang="zh-CN" altLang="en-US"/>
          </a:p>
        </p:txBody>
      </p:sp>
      <p:sp>
        <p:nvSpPr>
          <p:cNvPr id="2446" name="矩形 2445"/>
          <p:cNvSpPr/>
          <p:nvPr/>
        </p:nvSpPr>
        <p:spPr>
          <a:xfrm>
            <a:off x="152400" y="838200"/>
            <a:ext cx="7010400" cy="5638800"/>
          </a:xfrm>
          <a:prstGeom prst="rect">
            <a:avLst/>
          </a:prstGeom>
          <a:noFill/>
          <a:ln w="19050" cap="flat" cmpd="sng">
            <a:solidFill>
              <a:srgbClr val="996600"/>
            </a:solidFill>
            <a:prstDash val="solid"/>
            <a:miter/>
            <a:headEnd type="none" w="med" len="med"/>
            <a:tailEnd type="none" w="med" len="med"/>
          </a:ln>
        </p:spPr>
        <p:txBody>
          <a:bodyPr/>
          <a:p>
            <a:endParaRPr lang="zh-CN" altLang="en-US"/>
          </a:p>
        </p:txBody>
      </p:sp>
      <p:sp>
        <p:nvSpPr>
          <p:cNvPr id="2447" name="矩形 2446"/>
          <p:cNvSpPr/>
          <p:nvPr/>
        </p:nvSpPr>
        <p:spPr>
          <a:xfrm>
            <a:off x="914400" y="1295400"/>
            <a:ext cx="1524000" cy="381000"/>
          </a:xfrm>
          <a:prstGeom prst="rect">
            <a:avLst/>
          </a:prstGeom>
          <a:noFill/>
          <a:ln w="38100">
            <a:noFill/>
          </a:ln>
        </p:spPr>
        <p:txBody>
          <a:bodyPr lIns="137160" tIns="68580" rIns="137160" bIns="68580">
            <a:spAutoFit/>
          </a:bodyPr>
          <a:p>
            <a:pPr>
              <a:spcBef>
                <a:spcPct val="50000"/>
              </a:spcBef>
            </a:pPr>
            <a:r>
              <a:rPr lang="en-US" altLang="zh-CN" sz="1600" b="1">
                <a:latin typeface="Arial" panose="020B0604020202020204" pitchFamily="34" charset="0"/>
                <a:ea typeface="新宋体" panose="02010609030101010101" charset="-122"/>
              </a:rPr>
              <a:t>10</a:t>
            </a:r>
            <a:r>
              <a:rPr lang="zh-CN" altLang="en-US" sz="1600" b="1">
                <a:latin typeface="Arial" panose="020B0604020202020204" pitchFamily="34" charset="0"/>
                <a:ea typeface="新宋体" panose="02010609030101010101" charset="-122"/>
              </a:rPr>
              <a:t>个基本意识</a:t>
            </a:r>
            <a:endParaRPr lang="zh-CN" altLang="en-US" sz="1600" b="1">
              <a:latin typeface="Arial" panose="020B0604020202020204" pitchFamily="34" charset="0"/>
              <a:ea typeface="新宋体" panose="02010609030101010101" charset="-122"/>
            </a:endParaRPr>
          </a:p>
        </p:txBody>
      </p:sp>
      <p:sp>
        <p:nvSpPr>
          <p:cNvPr id="2448" name="五边形 2447"/>
          <p:cNvSpPr/>
          <p:nvPr/>
        </p:nvSpPr>
        <p:spPr>
          <a:xfrm>
            <a:off x="4038600" y="5486400"/>
            <a:ext cx="976313" cy="485775"/>
          </a:xfrm>
          <a:prstGeom prst="homePlate">
            <a:avLst>
              <a:gd name="adj" fmla="val 50245"/>
            </a:avLst>
          </a:prstGeom>
          <a:noFill/>
          <a:ln w="38100">
            <a:noFill/>
          </a:ln>
        </p:spPr>
        <p:txBody>
          <a:bodyPr/>
          <a:p>
            <a:endParaRPr lang="zh-CN" altLang="en-US"/>
          </a:p>
        </p:txBody>
      </p:sp>
      <p:sp>
        <p:nvSpPr>
          <p:cNvPr id="2449" name="矩形 2448"/>
          <p:cNvSpPr/>
          <p:nvPr/>
        </p:nvSpPr>
        <p:spPr>
          <a:xfrm>
            <a:off x="4724400" y="1295400"/>
            <a:ext cx="16002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新宋体" panose="02010609030101010101" charset="-122"/>
              </a:rPr>
              <a:t>步骤</a:t>
            </a:r>
            <a:r>
              <a:rPr lang="en-US" altLang="zh-CN" sz="1600" b="1">
                <a:latin typeface="Arial" panose="020B0604020202020204" pitchFamily="34" charset="0"/>
                <a:ea typeface="新宋体" panose="02010609030101010101" charset="-122"/>
              </a:rPr>
              <a:t>.</a:t>
            </a:r>
            <a:r>
              <a:rPr lang="zh-CN" altLang="en-US" sz="1600" b="1">
                <a:latin typeface="Arial" panose="020B0604020202020204" pitchFamily="34" charset="0"/>
                <a:ea typeface="新宋体" panose="02010609030101010101" charset="-122"/>
              </a:rPr>
              <a:t>具体行动</a:t>
            </a:r>
            <a:endParaRPr lang="zh-CN" altLang="en-US" sz="1600" b="1">
              <a:latin typeface="Arial" panose="020B0604020202020204" pitchFamily="34" charset="0"/>
              <a:ea typeface="新宋体" panose="02010609030101010101" charset="-122"/>
            </a:endParaRPr>
          </a:p>
        </p:txBody>
      </p:sp>
      <p:sp>
        <p:nvSpPr>
          <p:cNvPr id="2450" name="燕尾形 2449"/>
          <p:cNvSpPr/>
          <p:nvPr/>
        </p:nvSpPr>
        <p:spPr>
          <a:xfrm rot="5400000">
            <a:off x="4095750" y="4360863"/>
            <a:ext cx="569913" cy="381000"/>
          </a:xfrm>
          <a:prstGeom prst="chevron">
            <a:avLst>
              <a:gd name="adj" fmla="val 35844"/>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D</a:t>
            </a:r>
            <a:endParaRPr lang="en-US" altLang="zh-CN" sz="1600">
              <a:latin typeface="Arial" panose="020B0604020202020204" pitchFamily="34" charset="0"/>
              <a:ea typeface="黑体" panose="02010609060101010101" charset="-122"/>
            </a:endParaRPr>
          </a:p>
        </p:txBody>
      </p:sp>
      <p:sp>
        <p:nvSpPr>
          <p:cNvPr id="2451" name="矩形 2450"/>
          <p:cNvSpPr/>
          <p:nvPr/>
        </p:nvSpPr>
        <p:spPr>
          <a:xfrm>
            <a:off x="4724400" y="1981200"/>
            <a:ext cx="2438400" cy="3641725"/>
          </a:xfrm>
          <a:prstGeom prst="rect">
            <a:avLst/>
          </a:prstGeom>
          <a:noFill/>
          <a:ln w="38100">
            <a:noFill/>
          </a:ln>
        </p:spPr>
        <p:txBody>
          <a:bodyPr lIns="137160" tIns="68580" rIns="137160" bIns="68580">
            <a:spAutoFit/>
          </a:bodyPr>
          <a:p>
            <a:pPr>
              <a:spcBef>
                <a:spcPct val="50000"/>
              </a:spcBef>
            </a:pPr>
            <a:r>
              <a:rPr lang="en-US" altLang="zh-CN">
                <a:latin typeface="宋体" panose="02010600030101010101" pitchFamily="2" charset="-122"/>
              </a:rPr>
              <a:t>1.</a:t>
            </a:r>
            <a:r>
              <a:rPr lang="zh-CN" altLang="en-US">
                <a:latin typeface="宋体" panose="02010600030101010101" pitchFamily="2" charset="-122"/>
              </a:rPr>
              <a:t>明确问题</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2.</a:t>
            </a:r>
            <a:r>
              <a:rPr lang="zh-CN" altLang="en-US">
                <a:latin typeface="宋体" panose="02010600030101010101" pitchFamily="2" charset="-122"/>
              </a:rPr>
              <a:t>分解问题</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3.</a:t>
            </a:r>
            <a:r>
              <a:rPr lang="zh-CN" altLang="en-US">
                <a:latin typeface="宋体" panose="02010600030101010101" pitchFamily="2" charset="-122"/>
              </a:rPr>
              <a:t>设定目标</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4.</a:t>
            </a:r>
            <a:r>
              <a:rPr lang="zh-CN" altLang="en-US">
                <a:latin typeface="宋体" panose="02010600030101010101" pitchFamily="2" charset="-122"/>
              </a:rPr>
              <a:t>把握真因</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5.</a:t>
            </a:r>
            <a:r>
              <a:rPr lang="zh-CN" altLang="en-US">
                <a:latin typeface="宋体" panose="02010600030101010101" pitchFamily="2" charset="-122"/>
              </a:rPr>
              <a:t>制定对策</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6.</a:t>
            </a:r>
            <a:r>
              <a:rPr lang="zh-CN" altLang="en-US">
                <a:latin typeface="宋体" panose="02010600030101010101" pitchFamily="2" charset="-122"/>
              </a:rPr>
              <a:t>贯彻实施</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7.</a:t>
            </a:r>
            <a:r>
              <a:rPr lang="zh-CN" altLang="en-US">
                <a:latin typeface="宋体" panose="02010600030101010101" pitchFamily="2" charset="-122"/>
              </a:rPr>
              <a:t>评价成果和过程</a:t>
            </a:r>
            <a:endParaRPr lang="zh-CN" altLang="en-US">
              <a:latin typeface="宋体" panose="02010600030101010101" pitchFamily="2" charset="-122"/>
            </a:endParaRPr>
          </a:p>
          <a:p>
            <a:pPr>
              <a:spcBef>
                <a:spcPct val="50000"/>
              </a:spcBef>
            </a:pPr>
            <a:r>
              <a:rPr lang="en-US" altLang="zh-CN">
                <a:latin typeface="宋体" panose="02010600030101010101" pitchFamily="2" charset="-122"/>
              </a:rPr>
              <a:t>8.</a:t>
            </a:r>
            <a:r>
              <a:rPr lang="zh-CN" altLang="en-US">
                <a:latin typeface="宋体" panose="02010600030101010101" pitchFamily="2" charset="-122"/>
              </a:rPr>
              <a:t>巩固成果</a:t>
            </a:r>
            <a:endParaRPr lang="zh-CN" altLang="en-US">
              <a:latin typeface="宋体" panose="02010600030101010101" pitchFamily="2" charset="-122"/>
            </a:endParaRPr>
          </a:p>
        </p:txBody>
      </p:sp>
      <p:sp>
        <p:nvSpPr>
          <p:cNvPr id="2452" name="燕尾形 2451"/>
          <p:cNvSpPr/>
          <p:nvPr/>
        </p:nvSpPr>
        <p:spPr>
          <a:xfrm rot="5400000">
            <a:off x="4095750" y="4819650"/>
            <a:ext cx="571500" cy="381000"/>
          </a:xfrm>
          <a:prstGeom prst="chevron">
            <a:avLst>
              <a:gd name="adj" fmla="val 35006"/>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C</a:t>
            </a:r>
            <a:endParaRPr lang="en-US" altLang="zh-CN" sz="1600">
              <a:latin typeface="Arial" panose="020B0604020202020204" pitchFamily="34" charset="0"/>
              <a:ea typeface="黑体" panose="02010609060101010101" charset="-122"/>
            </a:endParaRPr>
          </a:p>
        </p:txBody>
      </p:sp>
      <p:sp>
        <p:nvSpPr>
          <p:cNvPr id="2453" name="燕尾形 2452"/>
          <p:cNvSpPr/>
          <p:nvPr/>
        </p:nvSpPr>
        <p:spPr>
          <a:xfrm rot="5400000">
            <a:off x="4097338" y="5275263"/>
            <a:ext cx="565150" cy="381000"/>
          </a:xfrm>
          <a:prstGeom prst="chevron">
            <a:avLst>
              <a:gd name="adj" fmla="val 29673"/>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A</a:t>
            </a:r>
            <a:endParaRPr lang="en-US" altLang="zh-CN" sz="1600">
              <a:latin typeface="Arial" panose="020B0604020202020204" pitchFamily="34" charset="0"/>
              <a:ea typeface="黑体" panose="02010609060101010101" charset="-122"/>
            </a:endParaRPr>
          </a:p>
        </p:txBody>
      </p:sp>
      <p:sp>
        <p:nvSpPr>
          <p:cNvPr id="2454" name="五边形 2453"/>
          <p:cNvSpPr/>
          <p:nvPr/>
        </p:nvSpPr>
        <p:spPr>
          <a:xfrm rot="5400000">
            <a:off x="3163888" y="3008313"/>
            <a:ext cx="2433637" cy="379412"/>
          </a:xfrm>
          <a:prstGeom prst="homePlate">
            <a:avLst>
              <a:gd name="adj" fmla="val 37743"/>
            </a:avLst>
          </a:prstGeom>
          <a:solidFill>
            <a:srgbClr val="FFFF99"/>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en-US" altLang="zh-CN" sz="1600">
                <a:latin typeface="Arial" panose="020B0604020202020204" pitchFamily="34" charset="0"/>
                <a:ea typeface="黑体" panose="02010609060101010101" charset="-122"/>
              </a:rPr>
              <a:t>P</a:t>
            </a: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p:txBody>
      </p:sp>
      <p:sp>
        <p:nvSpPr>
          <p:cNvPr id="2455" name="矩形 2454"/>
          <p:cNvSpPr/>
          <p:nvPr/>
        </p:nvSpPr>
        <p:spPr>
          <a:xfrm>
            <a:off x="3962400" y="1676400"/>
            <a:ext cx="3048000" cy="4495800"/>
          </a:xfrm>
          <a:prstGeom prst="rect">
            <a:avLst/>
          </a:prstGeom>
          <a:noFill/>
          <a:ln w="19050" cap="flat" cmpd="sng">
            <a:solidFill>
              <a:srgbClr val="996600"/>
            </a:solidFill>
            <a:prstDash val="solid"/>
            <a:miter/>
            <a:headEnd type="none" w="med" len="med"/>
            <a:tailEnd type="none" w="med" len="med"/>
          </a:ln>
        </p:spPr>
        <p:txBody>
          <a:bodyPr/>
          <a:p>
            <a:endParaRPr lang="zh-CN" altLang="en-US"/>
          </a:p>
        </p:txBody>
      </p:sp>
      <p:cxnSp>
        <p:nvCxnSpPr>
          <p:cNvPr id="2456" name="直接连接符 2455"/>
          <p:cNvCxnSpPr/>
          <p:nvPr/>
        </p:nvCxnSpPr>
        <p:spPr>
          <a:xfrm>
            <a:off x="3581400" y="3657600"/>
            <a:ext cx="304800" cy="381000"/>
          </a:xfrm>
          <a:prstGeom prst="line">
            <a:avLst/>
          </a:prstGeom>
          <a:ln w="57150" cap="flat" cmpd="sng">
            <a:solidFill>
              <a:srgbClr val="996600"/>
            </a:solidFill>
            <a:prstDash val="solid"/>
            <a:headEnd type="none" w="med" len="med"/>
            <a:tailEnd type="none" w="med" len="med"/>
          </a:ln>
        </p:spPr>
      </p:cxnSp>
      <p:cxnSp>
        <p:nvCxnSpPr>
          <p:cNvPr id="2457" name="直接连接符 2456"/>
          <p:cNvCxnSpPr/>
          <p:nvPr/>
        </p:nvCxnSpPr>
        <p:spPr>
          <a:xfrm flipV="1">
            <a:off x="3581400" y="3657600"/>
            <a:ext cx="304800" cy="381000"/>
          </a:xfrm>
          <a:prstGeom prst="line">
            <a:avLst/>
          </a:prstGeom>
          <a:ln w="57150" cap="flat" cmpd="sng">
            <a:solidFill>
              <a:srgbClr val="996600"/>
            </a:solidFill>
            <a:prstDash val="solid"/>
            <a:headEnd type="none" w="med" len="med"/>
            <a:tailEnd type="none" w="med" len="med"/>
          </a:ln>
        </p:spPr>
      </p:cxnSp>
      <p:cxnSp>
        <p:nvCxnSpPr>
          <p:cNvPr id="2458" name="直接连接符 2457"/>
          <p:cNvCxnSpPr/>
          <p:nvPr/>
        </p:nvCxnSpPr>
        <p:spPr>
          <a:xfrm flipV="1">
            <a:off x="7239000" y="3657600"/>
            <a:ext cx="304800" cy="0"/>
          </a:xfrm>
          <a:prstGeom prst="line">
            <a:avLst/>
          </a:prstGeom>
          <a:ln w="57150" cap="flat" cmpd="sng">
            <a:solidFill>
              <a:srgbClr val="996600"/>
            </a:solidFill>
            <a:prstDash val="solid"/>
            <a:headEnd type="none" w="med" len="med"/>
            <a:tailEnd type="none" w="med" len="med"/>
          </a:ln>
        </p:spPr>
      </p:cxnSp>
      <p:cxnSp>
        <p:nvCxnSpPr>
          <p:cNvPr id="2459" name="直接连接符 2458"/>
          <p:cNvCxnSpPr/>
          <p:nvPr/>
        </p:nvCxnSpPr>
        <p:spPr>
          <a:xfrm flipV="1">
            <a:off x="7391400" y="3505200"/>
            <a:ext cx="0" cy="381000"/>
          </a:xfrm>
          <a:prstGeom prst="line">
            <a:avLst/>
          </a:prstGeom>
          <a:ln w="57150" cap="flat" cmpd="sng">
            <a:solidFill>
              <a:srgbClr val="996600"/>
            </a:solidFill>
            <a:prstDash val="solid"/>
            <a:headEnd type="none" w="med" len="med"/>
            <a:tailEnd type="none" w="med" len="med"/>
          </a:ln>
        </p:spPr>
      </p:cxnSp>
      <p:sp>
        <p:nvSpPr>
          <p:cNvPr id="2460" name="矩形 2459"/>
          <p:cNvSpPr/>
          <p:nvPr/>
        </p:nvSpPr>
        <p:spPr>
          <a:xfrm>
            <a:off x="7696200" y="1295400"/>
            <a:ext cx="1295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其他技能</a:t>
            </a:r>
            <a:endParaRPr lang="zh-CN" altLang="en-US" sz="1600">
              <a:latin typeface="Arial" panose="020B0604020202020204" pitchFamily="34" charset="0"/>
              <a:ea typeface="黑体" panose="02010609060101010101" charset="-122"/>
            </a:endParaRPr>
          </a:p>
        </p:txBody>
      </p:sp>
      <p:sp>
        <p:nvSpPr>
          <p:cNvPr id="2461" name="矩形 2460"/>
          <p:cNvSpPr/>
          <p:nvPr/>
        </p:nvSpPr>
        <p:spPr>
          <a:xfrm>
            <a:off x="7772400" y="1703388"/>
            <a:ext cx="533400" cy="4556125"/>
          </a:xfrm>
          <a:prstGeom prst="rect">
            <a:avLst/>
          </a:prstGeom>
          <a:noFill/>
          <a:ln w="19050" cap="flat" cmpd="sng">
            <a:solidFill>
              <a:srgbClr val="996600"/>
            </a:solidFill>
            <a:prstDash val="solid"/>
            <a:miter/>
            <a:headEnd type="none" w="med" len="med"/>
            <a:tailEnd type="none" w="med" len="med"/>
          </a:ln>
        </p:spPr>
        <p:txBody>
          <a:bodyPr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zh-CN" altLang="en-US" sz="1600">
                <a:latin typeface="Arial" panose="020B0604020202020204" pitchFamily="34" charset="0"/>
                <a:ea typeface="黑体" panose="02010609060101010101" charset="-122"/>
              </a:rPr>
              <a:t>丰田的资料制作技能</a:t>
            </a:r>
            <a:endParaRPr lang="zh-CN" altLang="en-US" sz="1600">
              <a:latin typeface="Arial" panose="020B0604020202020204" pitchFamily="34" charset="0"/>
              <a:ea typeface="黑体" panose="02010609060101010101" charset="-122"/>
            </a:endParaRPr>
          </a:p>
          <a:p>
            <a:pPr algn="ctr">
              <a:spcBef>
                <a:spcPct val="50000"/>
              </a:spcBef>
            </a:pPr>
            <a:endParaRPr lang="zh-CN" altLang="en-US" sz="1600">
              <a:latin typeface="Arial" panose="020B0604020202020204" pitchFamily="34" charset="0"/>
              <a:ea typeface="黑体" panose="02010609060101010101" charset="-122"/>
            </a:endParaRPr>
          </a:p>
          <a:p>
            <a:pPr algn="ctr">
              <a:spcBef>
                <a:spcPct val="50000"/>
              </a:spcBef>
            </a:pPr>
            <a:endParaRPr lang="zh-CN" altLang="en-US" sz="1600">
              <a:latin typeface="Arial" panose="020B0604020202020204" pitchFamily="34" charset="0"/>
              <a:ea typeface="黑体" panose="02010609060101010101" charset="-122"/>
            </a:endParaRPr>
          </a:p>
          <a:p>
            <a:pPr algn="ctr">
              <a:spcBef>
                <a:spcPct val="50000"/>
              </a:spcBef>
            </a:pPr>
            <a:endParaRPr lang="zh-CN" altLang="en-US" sz="1600">
              <a:latin typeface="Arial" panose="020B0604020202020204" pitchFamily="34" charset="0"/>
              <a:ea typeface="黑体" panose="02010609060101010101" charset="-122"/>
            </a:endParaRPr>
          </a:p>
        </p:txBody>
      </p:sp>
      <p:sp>
        <p:nvSpPr>
          <p:cNvPr id="2462" name="矩形 2461"/>
          <p:cNvSpPr/>
          <p:nvPr/>
        </p:nvSpPr>
        <p:spPr>
          <a:xfrm>
            <a:off x="8382000" y="1744663"/>
            <a:ext cx="533400" cy="4433887"/>
          </a:xfrm>
          <a:prstGeom prst="rect">
            <a:avLst/>
          </a:prstGeom>
          <a:noFill/>
          <a:ln w="19050" cap="flat" cmpd="sng">
            <a:solidFill>
              <a:srgbClr val="996600"/>
            </a:solidFill>
            <a:prstDash val="solid"/>
            <a:miter/>
            <a:headEnd type="none" w="med" len="med"/>
            <a:tailEnd type="none" w="med" len="med"/>
          </a:ln>
        </p:spPr>
        <p:txBody>
          <a:bodyPr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zh-CN" altLang="en-US" sz="1600">
                <a:latin typeface="Arial" panose="020B0604020202020204" pitchFamily="34" charset="0"/>
                <a:ea typeface="黑体" panose="02010609060101010101" charset="-122"/>
              </a:rPr>
              <a:t>丰田的沟通技巧</a:t>
            </a:r>
            <a:endParaRPr lang="zh-CN" altLang="en-US" sz="1600">
              <a:latin typeface="Arial" panose="020B0604020202020204" pitchFamily="34" charset="0"/>
              <a:ea typeface="黑体" panose="02010609060101010101" charset="-122"/>
            </a:endParaRPr>
          </a:p>
          <a:p>
            <a:pPr algn="ctr">
              <a:spcBef>
                <a:spcPct val="50000"/>
              </a:spcBef>
            </a:pPr>
            <a:endParaRPr lang="zh-CN" altLang="en-US" sz="1600">
              <a:latin typeface="Arial" panose="020B0604020202020204" pitchFamily="34" charset="0"/>
              <a:ea typeface="黑体" panose="02010609060101010101" charset="-122"/>
            </a:endParaRPr>
          </a:p>
          <a:p>
            <a:pPr algn="ctr">
              <a:spcBef>
                <a:spcPct val="50000"/>
              </a:spcBef>
            </a:pPr>
            <a:endParaRPr lang="zh-CN" altLang="en-US" sz="1600">
              <a:latin typeface="Arial" panose="020B0604020202020204" pitchFamily="34" charset="0"/>
              <a:ea typeface="黑体" panose="02010609060101010101" charset="-122"/>
            </a:endParaRPr>
          </a:p>
          <a:p>
            <a:pPr algn="ctr">
              <a:spcBef>
                <a:spcPct val="50000"/>
              </a:spcBef>
            </a:pPr>
            <a:endParaRPr lang="zh-CN" altLang="en-US" sz="1600">
              <a:latin typeface="Arial" panose="020B0604020202020204" pitchFamily="34" charset="0"/>
              <a:ea typeface="黑体" panose="02010609060101010101" charset="-122"/>
            </a:endParaRPr>
          </a:p>
        </p:txBody>
      </p:sp>
      <p:sp>
        <p:nvSpPr>
          <p:cNvPr id="2463" name="矩形 2462"/>
          <p:cNvSpPr/>
          <p:nvPr/>
        </p:nvSpPr>
        <p:spPr>
          <a:xfrm>
            <a:off x="152400" y="277813"/>
            <a:ext cx="2620963" cy="381000"/>
          </a:xfrm>
          <a:prstGeom prst="rect">
            <a:avLst/>
          </a:prstGeom>
          <a:noFill/>
          <a:ln w="38100">
            <a:noFill/>
          </a:ln>
        </p:spPr>
        <p:txBody>
          <a:bodyPr wrap="none" lIns="137160" tIns="68580" rIns="137160" bIns="68580" anchor="t" anchorCtr="0">
            <a:spAutoFit/>
          </a:bodyPr>
          <a:p>
            <a:pPr>
              <a:spcBef>
                <a:spcPct val="50000"/>
              </a:spcBef>
            </a:pPr>
            <a:r>
              <a:rPr lang="zh-CN" altLang="en-US" sz="1600">
                <a:latin typeface="Arial" panose="020B0604020202020204" pitchFamily="34" charset="0"/>
                <a:ea typeface="黑体" panose="02010609060101010101" charset="-122"/>
              </a:rPr>
              <a:t>什么是丰田的问题解决法</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464" name="矩形 246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 name="矩形 2466"/>
          <p:cNvSpPr/>
          <p:nvPr/>
        </p:nvSpPr>
        <p:spPr>
          <a:xfrm rot="10740000">
            <a:off x="-3175" y="4083050"/>
            <a:ext cx="2667000" cy="469900"/>
          </a:xfrm>
          <a:solidFill>
            <a:srgbClr val="FFFFCC"/>
          </a:solidFill>
          <a:ln w="28575" cap="flat" cmpd="sng">
            <a:solidFill>
              <a:srgbClr val="990000"/>
            </a:solidFill>
            <a:prstDash val="solid"/>
            <a:headEnd type="none" w="med" len="med"/>
            <a:tailEnd type="none" w="med" len="med"/>
          </a:ln>
        </p:spPr>
        <p:txBody>
          <a:bodyPr/>
          <a:p>
            <a:endParaRPr lang="zh-CN" altLang="en-US"/>
          </a:p>
        </p:txBody>
      </p:sp>
      <p:sp>
        <p:nvSpPr>
          <p:cNvPr id="2468" name="等腰三角形 2467"/>
          <p:cNvSpPr/>
          <p:nvPr/>
        </p:nvSpPr>
        <p:spPr>
          <a:xfrm>
            <a:off x="381000" y="2438400"/>
            <a:ext cx="1900238" cy="1536700"/>
          </a:xfrm>
          <a:prstGeom prst="triangle">
            <a:avLst>
              <a:gd name="adj" fmla="val 50185"/>
            </a:avLst>
          </a:prstGeom>
          <a:solidFill>
            <a:srgbClr val="FFFFCC"/>
          </a:solidFill>
          <a:ln w="28575" cap="flat" cmpd="sng">
            <a:solidFill>
              <a:srgbClr val="9900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b="1">
                <a:latin typeface="Arial" panose="020B0604020202020204" pitchFamily="34" charset="0"/>
                <a:ea typeface="黑体" panose="02010609060101010101" charset="-122"/>
              </a:rPr>
              <a:t>丰田的</a:t>
            </a:r>
            <a:endParaRPr lang="zh-CN" altLang="en-US" sz="1200" b="1">
              <a:latin typeface="Arial" panose="020B0604020202020204" pitchFamily="34" charset="0"/>
              <a:ea typeface="黑体" panose="02010609060101010101" charset="-122"/>
            </a:endParaRPr>
          </a:p>
          <a:p>
            <a:pPr algn="ctr">
              <a:spcBef>
                <a:spcPct val="50000"/>
              </a:spcBef>
            </a:pPr>
            <a:r>
              <a:rPr lang="zh-CN" altLang="en-US" sz="1200" b="1">
                <a:latin typeface="Arial" panose="020B0604020202020204" pitchFamily="34" charset="0"/>
                <a:ea typeface="黑体" panose="02010609060101010101" charset="-122"/>
              </a:rPr>
              <a:t>问题解决法</a:t>
            </a:r>
            <a:endParaRPr lang="zh-CN" altLang="en-US" sz="1200" b="1">
              <a:latin typeface="Arial" panose="020B0604020202020204" pitchFamily="34" charset="0"/>
              <a:ea typeface="黑体" panose="02010609060101010101" charset="-122"/>
            </a:endParaRPr>
          </a:p>
        </p:txBody>
      </p:sp>
      <p:sp>
        <p:nvSpPr>
          <p:cNvPr id="2469" name="圆角矩形 2468"/>
          <p:cNvSpPr/>
          <p:nvPr/>
        </p:nvSpPr>
        <p:spPr>
          <a:xfrm>
            <a:off x="228600" y="914400"/>
            <a:ext cx="6553200" cy="5410200"/>
          </a:xfrm>
          <a:prstGeom prst="roundRect">
            <a:avLst>
              <a:gd name="adj" fmla="val 16667"/>
            </a:avLst>
          </a:prstGeom>
          <a:noFill/>
          <a:ln w="38100">
            <a:noFill/>
          </a:ln>
        </p:spPr>
        <p:txBody>
          <a:bodyPr/>
          <a:p>
            <a:endParaRPr lang="zh-CN" altLang="en-US"/>
          </a:p>
        </p:txBody>
      </p:sp>
      <p:sp>
        <p:nvSpPr>
          <p:cNvPr id="2470" name="五边形 2469"/>
          <p:cNvSpPr/>
          <p:nvPr/>
        </p:nvSpPr>
        <p:spPr>
          <a:xfrm>
            <a:off x="4038600" y="5486400"/>
            <a:ext cx="976313" cy="485775"/>
          </a:xfrm>
          <a:prstGeom prst="homePlate">
            <a:avLst>
              <a:gd name="adj" fmla="val 50245"/>
            </a:avLst>
          </a:prstGeom>
          <a:noFill/>
          <a:ln w="38100">
            <a:noFill/>
          </a:ln>
        </p:spPr>
        <p:txBody>
          <a:bodyPr/>
          <a:p>
            <a:endParaRPr lang="zh-CN" altLang="en-US"/>
          </a:p>
        </p:txBody>
      </p:sp>
      <p:sp>
        <p:nvSpPr>
          <p:cNvPr id="2471" name="矩形 2470"/>
          <p:cNvSpPr/>
          <p:nvPr/>
        </p:nvSpPr>
        <p:spPr>
          <a:xfrm>
            <a:off x="152400" y="277813"/>
            <a:ext cx="2620963" cy="381000"/>
          </a:xfrm>
          <a:prstGeom prst="rect">
            <a:avLst/>
          </a:prstGeom>
          <a:noFill/>
          <a:ln w="38100">
            <a:noFill/>
          </a:ln>
        </p:spPr>
        <p:txBody>
          <a:bodyPr wrap="none" lIns="137160" tIns="68580" rIns="137160" bIns="68580" anchor="t" anchorCtr="0">
            <a:spAutoFit/>
          </a:bodyPr>
          <a:p>
            <a:pPr>
              <a:spcBef>
                <a:spcPct val="50000"/>
              </a:spcBef>
            </a:pPr>
            <a:r>
              <a:rPr lang="zh-CN" altLang="en-US" sz="1600">
                <a:latin typeface="Arial" panose="020B0604020202020204" pitchFamily="34" charset="0"/>
                <a:ea typeface="黑体" panose="02010609060101010101" charset="-122"/>
              </a:rPr>
              <a:t>什么是丰田的问题解决法</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grpSp>
        <p:nvGrpSpPr>
          <p:cNvPr id="2472" name="组合 2471"/>
          <p:cNvGrpSpPr/>
          <p:nvPr/>
        </p:nvGrpSpPr>
        <p:grpSpPr>
          <a:xfrm>
            <a:off x="1905000" y="1066800"/>
            <a:ext cx="7239000" cy="4800600"/>
            <a:chOff x="1200" y="672"/>
            <a:chExt cx="4560" cy="3024"/>
          </a:xfrm>
        </p:grpSpPr>
        <p:sp>
          <p:nvSpPr>
            <p:cNvPr id="2473" name="矩形 2472"/>
            <p:cNvSpPr/>
            <p:nvPr/>
          </p:nvSpPr>
          <p:spPr>
            <a:xfrm>
              <a:off x="1776" y="1112"/>
              <a:ext cx="1536" cy="2242"/>
            </a:xfrm>
            <a:prstGeom prst="rect">
              <a:avLst/>
            </a:prstGeom>
            <a:noFill/>
            <a:ln w="19050" cap="flat" cmpd="sng">
              <a:solidFill>
                <a:srgbClr val="996600"/>
              </a:solidFill>
              <a:prstDash val="solid"/>
              <a:miter/>
              <a:headEnd type="none" w="med" len="med"/>
              <a:tailEnd type="none" w="med" len="med"/>
            </a:ln>
          </p:spPr>
          <p:txBody>
            <a:bodyPr lIns="137160" tIns="68580" rIns="137160" bIns="68580" anchor="ctr" anchorCtr="0">
              <a:spAutoFit/>
            </a:bodyPr>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客户至上</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经常自问自答“为什么</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当事者意识</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可视化</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根据现场和事实进行判断</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彻底地思考和执行</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速度</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时机</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诚实</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正直</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以理所应当的</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pPr>
              <a:r>
                <a:rPr lang="zh-CN" altLang="en-US" sz="1400">
                  <a:latin typeface="Arial" panose="020B0604020202020204" pitchFamily="34" charset="0"/>
                  <a:ea typeface="黑体" panose="02010609060101010101" charset="-122"/>
                </a:rPr>
                <a:t>   方式去做理所应当的事</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实现彻底地沟通</a:t>
              </a:r>
              <a:endParaRPr lang="zh-CN" altLang="en-US" sz="1400">
                <a:latin typeface="Arial" panose="020B0604020202020204" pitchFamily="34" charset="0"/>
                <a:ea typeface="黑体" panose="02010609060101010101" charset="-122"/>
              </a:endParaRPr>
            </a:p>
            <a:p>
              <a:pPr>
                <a:spcBef>
                  <a:spcPct val="50000"/>
                </a:spcBef>
                <a:buClr>
                  <a:srgbClr val="996600"/>
                </a:buClr>
                <a:buFont typeface="Wingdings" panose="05000000000000000000" pitchFamily="2" charset="2"/>
                <a:buChar char="q"/>
              </a:pPr>
              <a:r>
                <a:rPr lang="zh-CN" altLang="en-US" sz="1400">
                  <a:latin typeface="Arial" panose="020B0604020202020204" pitchFamily="34" charset="0"/>
                  <a:ea typeface="黑体" panose="02010609060101010101" charset="-122"/>
                </a:rPr>
                <a:t>全员参予</a:t>
              </a:r>
              <a:endParaRPr lang="zh-CN" altLang="en-US" sz="1400">
                <a:latin typeface="Arial" panose="020B0604020202020204" pitchFamily="34" charset="0"/>
                <a:ea typeface="黑体" panose="02010609060101010101" charset="-122"/>
              </a:endParaRPr>
            </a:p>
          </p:txBody>
        </p:sp>
        <p:sp>
          <p:nvSpPr>
            <p:cNvPr id="2474" name="矩形 2473"/>
            <p:cNvSpPr/>
            <p:nvPr/>
          </p:nvSpPr>
          <p:spPr>
            <a:xfrm>
              <a:off x="1728" y="672"/>
              <a:ext cx="3936" cy="3024"/>
            </a:xfrm>
            <a:prstGeom prst="rect">
              <a:avLst/>
            </a:prstGeom>
            <a:noFill/>
            <a:ln w="19050" cap="flat" cmpd="sng">
              <a:solidFill>
                <a:srgbClr val="996600"/>
              </a:solidFill>
              <a:prstDash val="solid"/>
              <a:miter/>
              <a:headEnd type="none" w="med" len="med"/>
              <a:tailEnd type="none" w="med" len="med"/>
            </a:ln>
          </p:spPr>
          <p:txBody>
            <a:bodyPr/>
            <a:p>
              <a:endParaRPr lang="zh-CN" altLang="en-US"/>
            </a:p>
          </p:txBody>
        </p:sp>
        <p:sp>
          <p:nvSpPr>
            <p:cNvPr id="2475" name="矩形 2474"/>
            <p:cNvSpPr/>
            <p:nvPr/>
          </p:nvSpPr>
          <p:spPr>
            <a:xfrm>
              <a:off x="2256" y="864"/>
              <a:ext cx="768" cy="201"/>
            </a:xfrm>
            <a:prstGeom prst="rect">
              <a:avLst/>
            </a:prstGeom>
            <a:noFill/>
            <a:ln w="38100">
              <a:noFill/>
            </a:ln>
          </p:spPr>
          <p:txBody>
            <a:bodyPr lIns="137160" tIns="68580" rIns="137160" bIns="68580">
              <a:spAutoFit/>
            </a:bodyPr>
            <a:p>
              <a:pPr>
                <a:spcBef>
                  <a:spcPct val="50000"/>
                </a:spcBef>
              </a:pPr>
              <a:r>
                <a:rPr lang="zh-CN" altLang="en-US" sz="1200" b="1">
                  <a:latin typeface="Arial" panose="020B0604020202020204" pitchFamily="34" charset="0"/>
                  <a:ea typeface="新宋体" panose="02010609030101010101" charset="-122"/>
                </a:rPr>
                <a:t>基本意识</a:t>
              </a:r>
              <a:endParaRPr lang="zh-CN" altLang="en-US" sz="1200" b="1">
                <a:latin typeface="Arial" panose="020B0604020202020204" pitchFamily="34" charset="0"/>
                <a:ea typeface="新宋体" panose="02010609030101010101" charset="-122"/>
              </a:endParaRPr>
            </a:p>
          </p:txBody>
        </p:sp>
        <p:sp>
          <p:nvSpPr>
            <p:cNvPr id="2476" name="矩形 2475"/>
            <p:cNvSpPr/>
            <p:nvPr/>
          </p:nvSpPr>
          <p:spPr>
            <a:xfrm>
              <a:off x="3648" y="816"/>
              <a:ext cx="1008" cy="201"/>
            </a:xfrm>
            <a:prstGeom prst="rect">
              <a:avLst/>
            </a:prstGeom>
            <a:noFill/>
            <a:ln w="38100">
              <a:noFill/>
            </a:ln>
          </p:spPr>
          <p:txBody>
            <a:bodyPr lIns="137160" tIns="68580" rIns="137160" bIns="68580">
              <a:spAutoFit/>
            </a:bodyPr>
            <a:p>
              <a:pPr>
                <a:spcBef>
                  <a:spcPct val="50000"/>
                </a:spcBef>
              </a:pPr>
              <a:r>
                <a:rPr lang="zh-CN" altLang="en-US" sz="1200" b="1">
                  <a:latin typeface="Arial" panose="020B0604020202020204" pitchFamily="34" charset="0"/>
                  <a:ea typeface="新宋体" panose="02010609030101010101" charset="-122"/>
                </a:rPr>
                <a:t>步骤</a:t>
              </a:r>
              <a:r>
                <a:rPr lang="en-US" altLang="zh-CN" sz="1200" b="1">
                  <a:latin typeface="Arial" panose="020B0604020202020204" pitchFamily="34" charset="0"/>
                  <a:ea typeface="新宋体" panose="02010609030101010101" charset="-122"/>
                </a:rPr>
                <a:t>.</a:t>
              </a:r>
              <a:r>
                <a:rPr lang="zh-CN" altLang="en-US" sz="1200" b="1">
                  <a:latin typeface="Arial" panose="020B0604020202020204" pitchFamily="34" charset="0"/>
                  <a:ea typeface="新宋体" panose="02010609030101010101" charset="-122"/>
                </a:rPr>
                <a:t>具体行动</a:t>
              </a:r>
              <a:endParaRPr lang="zh-CN" altLang="en-US" sz="1200" b="1">
                <a:latin typeface="Arial" panose="020B0604020202020204" pitchFamily="34" charset="0"/>
                <a:ea typeface="新宋体" panose="02010609030101010101" charset="-122"/>
              </a:endParaRPr>
            </a:p>
          </p:txBody>
        </p:sp>
        <p:sp>
          <p:nvSpPr>
            <p:cNvPr id="2477" name="燕尾形 2476"/>
            <p:cNvSpPr/>
            <p:nvPr/>
          </p:nvSpPr>
          <p:spPr>
            <a:xfrm rot="5400000">
              <a:off x="3599" y="2592"/>
              <a:ext cx="337" cy="240"/>
            </a:xfrm>
            <a:prstGeom prst="chevron">
              <a:avLst>
                <a:gd name="adj" fmla="val 33647"/>
              </a:avLst>
            </a:prstGeom>
            <a:solidFill>
              <a:srgbClr val="FFFFCC"/>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400">
                  <a:latin typeface="Arial" panose="020B0604020202020204" pitchFamily="34" charset="0"/>
                  <a:ea typeface="黑体" panose="02010609060101010101" charset="-122"/>
                </a:rPr>
                <a:t>D</a:t>
              </a:r>
              <a:endParaRPr lang="en-US" altLang="zh-CN" sz="1400">
                <a:latin typeface="Arial" panose="020B0604020202020204" pitchFamily="34" charset="0"/>
                <a:ea typeface="黑体" panose="02010609060101010101" charset="-122"/>
              </a:endParaRPr>
            </a:p>
          </p:txBody>
        </p:sp>
        <p:sp>
          <p:nvSpPr>
            <p:cNvPr id="2478" name="矩形 2477"/>
            <p:cNvSpPr/>
            <p:nvPr/>
          </p:nvSpPr>
          <p:spPr>
            <a:xfrm>
              <a:off x="3840" y="1392"/>
              <a:ext cx="1536" cy="1828"/>
            </a:xfrm>
            <a:prstGeom prst="rect">
              <a:avLst/>
            </a:prstGeom>
            <a:noFill/>
            <a:ln w="38100">
              <a:noFill/>
            </a:ln>
          </p:spPr>
          <p:txBody>
            <a:bodyPr lIns="137160" tIns="68580" rIns="137160" bIns="68580">
              <a:spAutoFit/>
            </a:bodyPr>
            <a:p>
              <a:pPr>
                <a:spcBef>
                  <a:spcPct val="50000"/>
                </a:spcBef>
              </a:pPr>
              <a:r>
                <a:rPr lang="en-US" altLang="zh-CN" sz="1400">
                  <a:latin typeface="宋体" panose="02010600030101010101" pitchFamily="2" charset="-122"/>
                </a:rPr>
                <a:t>1.</a:t>
              </a:r>
              <a:r>
                <a:rPr lang="zh-CN" altLang="en-US" sz="1400">
                  <a:latin typeface="宋体" panose="02010600030101010101" pitchFamily="2" charset="-122"/>
                </a:rPr>
                <a:t>明确问题</a:t>
              </a:r>
              <a:endParaRPr lang="zh-CN" altLang="en-US" sz="1400">
                <a:latin typeface="宋体" panose="02010600030101010101" pitchFamily="2" charset="-122"/>
              </a:endParaRPr>
            </a:p>
            <a:p>
              <a:pPr>
                <a:spcBef>
                  <a:spcPct val="50000"/>
                </a:spcBef>
              </a:pPr>
              <a:r>
                <a:rPr lang="en-US" altLang="zh-CN" sz="1400">
                  <a:latin typeface="宋体" panose="02010600030101010101" pitchFamily="2" charset="-122"/>
                </a:rPr>
                <a:t>2.</a:t>
              </a:r>
              <a:r>
                <a:rPr lang="zh-CN" altLang="en-US" sz="1400">
                  <a:latin typeface="宋体" panose="02010600030101010101" pitchFamily="2" charset="-122"/>
                </a:rPr>
                <a:t>分解问题</a:t>
              </a:r>
              <a:endParaRPr lang="zh-CN" altLang="en-US" sz="1400">
                <a:latin typeface="宋体" panose="02010600030101010101" pitchFamily="2" charset="-122"/>
              </a:endParaRPr>
            </a:p>
            <a:p>
              <a:pPr>
                <a:spcBef>
                  <a:spcPct val="50000"/>
                </a:spcBef>
              </a:pPr>
              <a:r>
                <a:rPr lang="en-US" altLang="zh-CN" sz="1400">
                  <a:latin typeface="宋体" panose="02010600030101010101" pitchFamily="2" charset="-122"/>
                </a:rPr>
                <a:t>3.</a:t>
              </a:r>
              <a:r>
                <a:rPr lang="zh-CN" altLang="en-US" sz="1400">
                  <a:latin typeface="宋体" panose="02010600030101010101" pitchFamily="2" charset="-122"/>
                </a:rPr>
                <a:t>设定目标</a:t>
              </a:r>
              <a:endParaRPr lang="zh-CN" altLang="en-US" sz="1400">
                <a:latin typeface="宋体" panose="02010600030101010101" pitchFamily="2" charset="-122"/>
              </a:endParaRPr>
            </a:p>
            <a:p>
              <a:pPr>
                <a:spcBef>
                  <a:spcPct val="50000"/>
                </a:spcBef>
              </a:pPr>
              <a:r>
                <a:rPr lang="en-US" altLang="zh-CN" sz="1400">
                  <a:latin typeface="宋体" panose="02010600030101010101" pitchFamily="2" charset="-122"/>
                </a:rPr>
                <a:t>4.</a:t>
              </a:r>
              <a:r>
                <a:rPr lang="zh-CN" altLang="en-US" sz="1400">
                  <a:latin typeface="宋体" panose="02010600030101010101" pitchFamily="2" charset="-122"/>
                </a:rPr>
                <a:t>把握真因</a:t>
              </a:r>
              <a:endParaRPr lang="zh-CN" altLang="en-US" sz="1400">
                <a:latin typeface="宋体" panose="02010600030101010101" pitchFamily="2" charset="-122"/>
              </a:endParaRPr>
            </a:p>
            <a:p>
              <a:pPr>
                <a:spcBef>
                  <a:spcPct val="50000"/>
                </a:spcBef>
              </a:pPr>
              <a:r>
                <a:rPr lang="en-US" altLang="zh-CN" sz="1400">
                  <a:latin typeface="宋体" panose="02010600030101010101" pitchFamily="2" charset="-122"/>
                </a:rPr>
                <a:t>5.</a:t>
              </a:r>
              <a:r>
                <a:rPr lang="zh-CN" altLang="en-US" sz="1400">
                  <a:latin typeface="宋体" panose="02010600030101010101" pitchFamily="2" charset="-122"/>
                </a:rPr>
                <a:t>制定对策</a:t>
              </a:r>
              <a:endParaRPr lang="zh-CN" altLang="en-US" sz="1400">
                <a:latin typeface="宋体" panose="02010600030101010101" pitchFamily="2" charset="-122"/>
              </a:endParaRPr>
            </a:p>
            <a:p>
              <a:pPr>
                <a:spcBef>
                  <a:spcPct val="50000"/>
                </a:spcBef>
              </a:pPr>
              <a:endParaRPr lang="zh-CN" altLang="en-US" sz="1400">
                <a:latin typeface="宋体" panose="02010600030101010101" pitchFamily="2" charset="-122"/>
              </a:endParaRPr>
            </a:p>
            <a:p>
              <a:pPr>
                <a:spcBef>
                  <a:spcPct val="50000"/>
                </a:spcBef>
              </a:pPr>
              <a:r>
                <a:rPr lang="en-US" altLang="zh-CN" sz="1400">
                  <a:latin typeface="宋体" panose="02010600030101010101" pitchFamily="2" charset="-122"/>
                </a:rPr>
                <a:t>6.</a:t>
              </a:r>
              <a:r>
                <a:rPr lang="zh-CN" altLang="en-US" sz="1400">
                  <a:latin typeface="宋体" panose="02010600030101010101" pitchFamily="2" charset="-122"/>
                </a:rPr>
                <a:t>贯彻实施</a:t>
              </a:r>
              <a:endParaRPr lang="zh-CN" altLang="en-US" sz="1400">
                <a:latin typeface="宋体" panose="02010600030101010101" pitchFamily="2" charset="-122"/>
              </a:endParaRPr>
            </a:p>
            <a:p>
              <a:pPr>
                <a:spcBef>
                  <a:spcPct val="50000"/>
                </a:spcBef>
              </a:pPr>
              <a:r>
                <a:rPr lang="en-US" altLang="zh-CN" sz="1400">
                  <a:latin typeface="宋体" panose="02010600030101010101" pitchFamily="2" charset="-122"/>
                </a:rPr>
                <a:t>7.</a:t>
              </a:r>
              <a:r>
                <a:rPr lang="zh-CN" altLang="en-US" sz="1400">
                  <a:latin typeface="宋体" panose="02010600030101010101" pitchFamily="2" charset="-122"/>
                </a:rPr>
                <a:t>评价成果和过程</a:t>
              </a:r>
              <a:endParaRPr lang="zh-CN" altLang="en-US" sz="1400">
                <a:latin typeface="宋体" panose="02010600030101010101" pitchFamily="2" charset="-122"/>
              </a:endParaRPr>
            </a:p>
            <a:p>
              <a:pPr>
                <a:spcBef>
                  <a:spcPct val="50000"/>
                </a:spcBef>
              </a:pPr>
              <a:r>
                <a:rPr lang="en-US" altLang="zh-CN" sz="1400">
                  <a:latin typeface="宋体" panose="02010600030101010101" pitchFamily="2" charset="-122"/>
                </a:rPr>
                <a:t>8.</a:t>
              </a:r>
              <a:r>
                <a:rPr lang="zh-CN" altLang="en-US" sz="1400">
                  <a:latin typeface="宋体" panose="02010600030101010101" pitchFamily="2" charset="-122"/>
                </a:rPr>
                <a:t>巩固成果</a:t>
              </a:r>
              <a:endParaRPr lang="zh-CN" altLang="en-US" sz="1400">
                <a:latin typeface="宋体" panose="02010600030101010101" pitchFamily="2" charset="-122"/>
              </a:endParaRPr>
            </a:p>
          </p:txBody>
        </p:sp>
        <p:sp>
          <p:nvSpPr>
            <p:cNvPr id="2479" name="燕尾形 2478"/>
            <p:cNvSpPr/>
            <p:nvPr/>
          </p:nvSpPr>
          <p:spPr>
            <a:xfrm rot="5400000">
              <a:off x="3600" y="2832"/>
              <a:ext cx="336" cy="240"/>
            </a:xfrm>
            <a:prstGeom prst="chevron">
              <a:avLst>
                <a:gd name="adj" fmla="val 32673"/>
              </a:avLst>
            </a:prstGeom>
            <a:solidFill>
              <a:srgbClr val="FFFFCC"/>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400">
                  <a:latin typeface="Arial" panose="020B0604020202020204" pitchFamily="34" charset="0"/>
                  <a:ea typeface="黑体" panose="02010609060101010101" charset="-122"/>
                </a:rPr>
                <a:t>C</a:t>
              </a:r>
              <a:endParaRPr lang="en-US" altLang="zh-CN" sz="1400">
                <a:latin typeface="Arial" panose="020B0604020202020204" pitchFamily="34" charset="0"/>
                <a:ea typeface="黑体" panose="02010609060101010101" charset="-122"/>
              </a:endParaRPr>
            </a:p>
          </p:txBody>
        </p:sp>
        <p:sp>
          <p:nvSpPr>
            <p:cNvPr id="2480" name="燕尾形 2479"/>
            <p:cNvSpPr/>
            <p:nvPr/>
          </p:nvSpPr>
          <p:spPr>
            <a:xfrm rot="5400000">
              <a:off x="3601" y="3070"/>
              <a:ext cx="333" cy="240"/>
            </a:xfrm>
            <a:prstGeom prst="chevron">
              <a:avLst>
                <a:gd name="adj" fmla="val 27756"/>
              </a:avLst>
            </a:prstGeom>
            <a:solidFill>
              <a:srgbClr val="FFFFCC"/>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r>
                <a:rPr lang="en-US" altLang="zh-CN" sz="1400">
                  <a:latin typeface="Arial" panose="020B0604020202020204" pitchFamily="34" charset="0"/>
                  <a:ea typeface="黑体" panose="02010609060101010101" charset="-122"/>
                </a:rPr>
                <a:t>A</a:t>
              </a:r>
              <a:endParaRPr lang="en-US" altLang="zh-CN" sz="1400">
                <a:latin typeface="Arial" panose="020B0604020202020204" pitchFamily="34" charset="0"/>
                <a:ea typeface="黑体" panose="02010609060101010101" charset="-122"/>
              </a:endParaRPr>
            </a:p>
          </p:txBody>
        </p:sp>
        <p:sp>
          <p:nvSpPr>
            <p:cNvPr id="2481" name="五边形 2480"/>
            <p:cNvSpPr/>
            <p:nvPr/>
          </p:nvSpPr>
          <p:spPr>
            <a:xfrm rot="5400000">
              <a:off x="3088" y="1807"/>
              <a:ext cx="1358" cy="239"/>
            </a:xfrm>
            <a:prstGeom prst="homePlate">
              <a:avLst>
                <a:gd name="adj" fmla="val 33434"/>
              </a:avLst>
            </a:prstGeom>
            <a:solidFill>
              <a:srgbClr val="FFFFCC"/>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endParaRPr lang="en-US" altLang="zh-CN" sz="1400">
                <a:latin typeface="Arial" panose="020B0604020202020204" pitchFamily="34" charset="0"/>
                <a:ea typeface="黑体" panose="02010609060101010101" charset="-122"/>
              </a:endParaRPr>
            </a:p>
            <a:p>
              <a:pPr algn="ctr">
                <a:spcBef>
                  <a:spcPct val="50000"/>
                </a:spcBef>
              </a:pPr>
              <a:endParaRPr lang="en-US" altLang="zh-CN" sz="1400">
                <a:latin typeface="Arial" panose="020B0604020202020204" pitchFamily="34" charset="0"/>
                <a:ea typeface="黑体" panose="02010609060101010101" charset="-122"/>
              </a:endParaRPr>
            </a:p>
            <a:p>
              <a:pPr algn="ctr">
                <a:spcBef>
                  <a:spcPct val="50000"/>
                </a:spcBef>
              </a:pPr>
              <a:r>
                <a:rPr lang="en-US" altLang="zh-CN" sz="1400">
                  <a:latin typeface="Arial" panose="020B0604020202020204" pitchFamily="34" charset="0"/>
                  <a:ea typeface="黑体" panose="02010609060101010101" charset="-122"/>
                </a:rPr>
                <a:t>P</a:t>
              </a:r>
              <a:endParaRPr lang="en-US" altLang="zh-CN" sz="1400">
                <a:latin typeface="Arial" panose="020B0604020202020204" pitchFamily="34" charset="0"/>
                <a:ea typeface="黑体" panose="02010609060101010101" charset="-122"/>
              </a:endParaRPr>
            </a:p>
            <a:p>
              <a:pPr algn="ctr">
                <a:spcBef>
                  <a:spcPct val="50000"/>
                </a:spcBef>
              </a:pPr>
              <a:endParaRPr lang="en-US" altLang="zh-CN" sz="1400">
                <a:latin typeface="Arial" panose="020B0604020202020204" pitchFamily="34" charset="0"/>
                <a:ea typeface="黑体" panose="02010609060101010101" charset="-122"/>
              </a:endParaRPr>
            </a:p>
            <a:p>
              <a:pPr algn="ctr">
                <a:spcBef>
                  <a:spcPct val="50000"/>
                </a:spcBef>
              </a:pPr>
              <a:endParaRPr lang="en-US" altLang="zh-CN" sz="1400">
                <a:latin typeface="Arial" panose="020B0604020202020204" pitchFamily="34" charset="0"/>
                <a:ea typeface="黑体" panose="02010609060101010101" charset="-122"/>
              </a:endParaRPr>
            </a:p>
            <a:p>
              <a:pPr algn="ctr">
                <a:spcBef>
                  <a:spcPct val="50000"/>
                </a:spcBef>
              </a:pPr>
              <a:endParaRPr lang="en-US" altLang="zh-CN" sz="1400">
                <a:latin typeface="Arial" panose="020B0604020202020204" pitchFamily="34" charset="0"/>
                <a:ea typeface="黑体" panose="02010609060101010101" charset="-122"/>
              </a:endParaRPr>
            </a:p>
          </p:txBody>
        </p:sp>
        <p:sp>
          <p:nvSpPr>
            <p:cNvPr id="2482" name="矩形 2481"/>
            <p:cNvSpPr/>
            <p:nvPr/>
          </p:nvSpPr>
          <p:spPr>
            <a:xfrm>
              <a:off x="3552" y="1104"/>
              <a:ext cx="1296" cy="2256"/>
            </a:xfrm>
            <a:prstGeom prst="rect">
              <a:avLst/>
            </a:prstGeom>
            <a:noFill/>
            <a:ln w="19050" cap="flat" cmpd="sng">
              <a:solidFill>
                <a:srgbClr val="996600"/>
              </a:solidFill>
              <a:prstDash val="solid"/>
              <a:miter/>
              <a:headEnd type="none" w="med" len="med"/>
              <a:tailEnd type="none" w="med" len="med"/>
            </a:ln>
          </p:spPr>
          <p:txBody>
            <a:bodyPr/>
            <a:p>
              <a:endParaRPr lang="zh-CN" altLang="en-US"/>
            </a:p>
          </p:txBody>
        </p:sp>
        <p:cxnSp>
          <p:nvCxnSpPr>
            <p:cNvPr id="2483" name="直接连接符 2482"/>
            <p:cNvCxnSpPr/>
            <p:nvPr/>
          </p:nvCxnSpPr>
          <p:spPr>
            <a:xfrm>
              <a:off x="3408" y="2112"/>
              <a:ext cx="96" cy="144"/>
            </a:xfrm>
            <a:prstGeom prst="line">
              <a:avLst/>
            </a:prstGeom>
            <a:ln w="57150" cap="flat" cmpd="sng">
              <a:solidFill>
                <a:srgbClr val="996600"/>
              </a:solidFill>
              <a:prstDash val="solid"/>
              <a:headEnd type="none" w="med" len="med"/>
              <a:tailEnd type="none" w="med" len="med"/>
            </a:ln>
          </p:spPr>
        </p:cxnSp>
        <p:cxnSp>
          <p:nvCxnSpPr>
            <p:cNvPr id="2484" name="直接连接符 2483"/>
            <p:cNvCxnSpPr/>
            <p:nvPr/>
          </p:nvCxnSpPr>
          <p:spPr>
            <a:xfrm flipV="1">
              <a:off x="3408" y="2112"/>
              <a:ext cx="96" cy="144"/>
            </a:xfrm>
            <a:prstGeom prst="line">
              <a:avLst/>
            </a:prstGeom>
            <a:ln w="57150" cap="flat" cmpd="sng">
              <a:solidFill>
                <a:srgbClr val="996600"/>
              </a:solidFill>
              <a:prstDash val="solid"/>
              <a:headEnd type="none" w="med" len="med"/>
              <a:tailEnd type="none" w="med" len="med"/>
            </a:ln>
          </p:spPr>
        </p:cxnSp>
        <p:cxnSp>
          <p:nvCxnSpPr>
            <p:cNvPr id="2485" name="直接连接符 2484"/>
            <p:cNvCxnSpPr/>
            <p:nvPr/>
          </p:nvCxnSpPr>
          <p:spPr>
            <a:xfrm flipV="1">
              <a:off x="4848" y="2160"/>
              <a:ext cx="192" cy="0"/>
            </a:xfrm>
            <a:prstGeom prst="line">
              <a:avLst/>
            </a:prstGeom>
            <a:ln w="57150" cap="flat" cmpd="sng">
              <a:solidFill>
                <a:srgbClr val="996600"/>
              </a:solidFill>
              <a:prstDash val="solid"/>
              <a:headEnd type="none" w="med" len="med"/>
              <a:tailEnd type="none" w="med" len="med"/>
            </a:ln>
          </p:spPr>
        </p:cxnSp>
        <p:cxnSp>
          <p:nvCxnSpPr>
            <p:cNvPr id="2486" name="直接连接符 2485"/>
            <p:cNvCxnSpPr/>
            <p:nvPr/>
          </p:nvCxnSpPr>
          <p:spPr>
            <a:xfrm flipV="1">
              <a:off x="4944" y="2064"/>
              <a:ext cx="0" cy="192"/>
            </a:xfrm>
            <a:prstGeom prst="line">
              <a:avLst/>
            </a:prstGeom>
            <a:ln w="57150" cap="flat" cmpd="sng">
              <a:solidFill>
                <a:srgbClr val="996600"/>
              </a:solidFill>
              <a:prstDash val="solid"/>
              <a:headEnd type="none" w="med" len="med"/>
              <a:tailEnd type="none" w="med" len="med"/>
            </a:ln>
          </p:spPr>
        </p:cxnSp>
        <p:sp>
          <p:nvSpPr>
            <p:cNvPr id="2487" name="矩形 2486"/>
            <p:cNvSpPr/>
            <p:nvPr/>
          </p:nvSpPr>
          <p:spPr>
            <a:xfrm>
              <a:off x="4944" y="816"/>
              <a:ext cx="816" cy="220"/>
            </a:xfrm>
            <a:prstGeom prst="rect">
              <a:avLst/>
            </a:prstGeom>
            <a:noFill/>
            <a:ln w="38100">
              <a:noFill/>
            </a:ln>
          </p:spPr>
          <p:txBody>
            <a:bodyPr lIns="137160" tIns="68580" rIns="137160" bIns="68580">
              <a:spAutoFit/>
            </a:bodyPr>
            <a:p>
              <a:pPr>
                <a:spcBef>
                  <a:spcPct val="50000"/>
                </a:spcBef>
              </a:pPr>
              <a:r>
                <a:rPr lang="zh-CN" altLang="en-US" sz="1400" b="1">
                  <a:latin typeface="Arial" panose="020B0604020202020204" pitchFamily="34" charset="0"/>
                  <a:ea typeface="黑体" panose="02010609060101010101" charset="-122"/>
                </a:rPr>
                <a:t>其他技能</a:t>
              </a:r>
              <a:endParaRPr lang="zh-CN" altLang="en-US" sz="1400" b="1">
                <a:latin typeface="Arial" panose="020B0604020202020204" pitchFamily="34" charset="0"/>
                <a:ea typeface="黑体" panose="02010609060101010101" charset="-122"/>
              </a:endParaRPr>
            </a:p>
          </p:txBody>
        </p:sp>
        <p:sp>
          <p:nvSpPr>
            <p:cNvPr id="2488" name="矩形 2487"/>
            <p:cNvSpPr/>
            <p:nvPr/>
          </p:nvSpPr>
          <p:spPr>
            <a:xfrm>
              <a:off x="5040" y="1104"/>
              <a:ext cx="288" cy="2309"/>
            </a:xfrm>
            <a:prstGeom prst="rect">
              <a:avLst/>
            </a:prstGeom>
            <a:noFill/>
            <a:ln w="19050" cap="flat" cmpd="sng">
              <a:solidFill>
                <a:srgbClr val="996600"/>
              </a:solidFill>
              <a:prstDash val="solid"/>
              <a:miter/>
              <a:headEnd type="none" w="med" len="med"/>
              <a:tailEnd type="none" w="med" len="med"/>
            </a:ln>
          </p:spPr>
          <p:txBody>
            <a:bodyPr lIns="137160" tIns="68580" rIns="137160" bIns="68580" anchor="ctr" anchorCtr="0">
              <a:spAutoFit/>
            </a:bodyPr>
            <a:p>
              <a:pPr algn="ctr">
                <a:spcBef>
                  <a:spcPct val="50000"/>
                </a:spcBef>
              </a:pPr>
              <a:endParaRPr lang="en-US" altLang="zh-CN" sz="1400">
                <a:latin typeface="Arial" panose="020B0604020202020204" pitchFamily="34" charset="0"/>
                <a:ea typeface="黑体" panose="02010609060101010101" charset="-122"/>
              </a:endParaRPr>
            </a:p>
            <a:p>
              <a:pPr algn="ctr">
                <a:spcBef>
                  <a:spcPct val="50000"/>
                </a:spcBef>
              </a:pPr>
              <a:endParaRPr lang="en-US" altLang="zh-CN" sz="1400">
                <a:latin typeface="Arial" panose="020B0604020202020204" pitchFamily="34" charset="0"/>
                <a:ea typeface="黑体" panose="02010609060101010101" charset="-122"/>
              </a:endParaRPr>
            </a:p>
            <a:p>
              <a:pPr algn="ctr">
                <a:spcBef>
                  <a:spcPct val="50000"/>
                </a:spcBef>
              </a:pPr>
              <a:r>
                <a:rPr lang="zh-CN" altLang="en-US" sz="1400">
                  <a:latin typeface="Arial" panose="020B0604020202020204" pitchFamily="34" charset="0"/>
                  <a:ea typeface="黑体" panose="02010609060101010101" charset="-122"/>
                </a:rPr>
                <a:t>丰田的资料制作技能</a:t>
              </a:r>
              <a:endParaRPr lang="zh-CN" altLang="en-US" sz="1400">
                <a:latin typeface="Arial" panose="020B0604020202020204" pitchFamily="34" charset="0"/>
                <a:ea typeface="黑体" panose="02010609060101010101" charset="-122"/>
              </a:endParaRPr>
            </a:p>
            <a:p>
              <a:pPr algn="ctr">
                <a:spcBef>
                  <a:spcPct val="50000"/>
                </a:spcBef>
              </a:pPr>
              <a:endParaRPr lang="zh-CN" altLang="en-US" sz="1400">
                <a:latin typeface="Arial" panose="020B0604020202020204" pitchFamily="34" charset="0"/>
                <a:ea typeface="黑体" panose="02010609060101010101" charset="-122"/>
              </a:endParaRPr>
            </a:p>
            <a:p>
              <a:pPr algn="ctr">
                <a:spcBef>
                  <a:spcPct val="50000"/>
                </a:spcBef>
              </a:pPr>
              <a:endParaRPr lang="zh-CN" altLang="en-US" sz="1400">
                <a:latin typeface="Arial" panose="020B0604020202020204" pitchFamily="34" charset="0"/>
                <a:ea typeface="黑体" panose="02010609060101010101" charset="-122"/>
              </a:endParaRPr>
            </a:p>
            <a:p>
              <a:pPr algn="ctr">
                <a:spcBef>
                  <a:spcPct val="50000"/>
                </a:spcBef>
              </a:pPr>
              <a:endParaRPr lang="zh-CN" altLang="en-US" sz="1400">
                <a:latin typeface="Arial" panose="020B0604020202020204" pitchFamily="34" charset="0"/>
                <a:ea typeface="黑体" panose="02010609060101010101" charset="-122"/>
              </a:endParaRPr>
            </a:p>
          </p:txBody>
        </p:sp>
        <p:sp>
          <p:nvSpPr>
            <p:cNvPr id="2489" name="矩形 2488"/>
            <p:cNvSpPr/>
            <p:nvPr/>
          </p:nvSpPr>
          <p:spPr>
            <a:xfrm>
              <a:off x="5376" y="1104"/>
              <a:ext cx="240" cy="2242"/>
            </a:xfrm>
            <a:prstGeom prst="rect">
              <a:avLst/>
            </a:prstGeom>
            <a:noFill/>
            <a:ln w="19050" cap="flat" cmpd="sng">
              <a:solidFill>
                <a:srgbClr val="996600"/>
              </a:solidFill>
              <a:prstDash val="solid"/>
              <a:miter/>
              <a:headEnd type="none" w="med" len="med"/>
              <a:tailEnd type="none" w="med" len="med"/>
            </a:ln>
          </p:spPr>
          <p:txBody>
            <a:bodyPr lIns="137160" tIns="68580" rIns="137160" bIns="68580" anchor="ctr" anchorCtr="0">
              <a:spAutoFit/>
            </a:bodyPr>
            <a:p>
              <a:pPr algn="ctr">
                <a:spcBef>
                  <a:spcPct val="50000"/>
                </a:spcBef>
              </a:pPr>
              <a:endParaRPr lang="en-US" altLang="zh-CN" sz="1400" b="1">
                <a:latin typeface="Arial" panose="020B0604020202020204" pitchFamily="34" charset="0"/>
              </a:endParaRPr>
            </a:p>
            <a:p>
              <a:pPr algn="ctr">
                <a:spcBef>
                  <a:spcPct val="50000"/>
                </a:spcBef>
              </a:pPr>
              <a:endParaRPr lang="en-US" altLang="zh-CN" sz="1400" b="1">
                <a:latin typeface="Arial" panose="020B0604020202020204" pitchFamily="34" charset="0"/>
              </a:endParaRPr>
            </a:p>
            <a:p>
              <a:pPr algn="ctr">
                <a:spcBef>
                  <a:spcPct val="50000"/>
                </a:spcBef>
              </a:pPr>
              <a:endParaRPr lang="en-US" altLang="zh-CN" sz="1400" b="1">
                <a:latin typeface="Arial" panose="020B0604020202020204" pitchFamily="34" charset="0"/>
              </a:endParaRPr>
            </a:p>
            <a:p>
              <a:pPr algn="ctr">
                <a:spcBef>
                  <a:spcPct val="50000"/>
                </a:spcBef>
              </a:pPr>
              <a:r>
                <a:rPr lang="zh-CN" altLang="en-US" sz="1400" b="1">
                  <a:latin typeface="Arial" panose="020B0604020202020204" pitchFamily="34" charset="0"/>
                </a:rPr>
                <a:t>丰田的沟通技巧</a:t>
              </a:r>
              <a:endParaRPr lang="zh-CN" altLang="en-US" sz="1400" b="1">
                <a:latin typeface="Arial" panose="020B0604020202020204" pitchFamily="34" charset="0"/>
              </a:endParaRPr>
            </a:p>
            <a:p>
              <a:pPr algn="ctr">
                <a:spcBef>
                  <a:spcPct val="50000"/>
                </a:spcBef>
              </a:pPr>
              <a:endParaRPr lang="zh-CN" altLang="en-US" sz="1400" b="1">
                <a:latin typeface="Arial" panose="020B0604020202020204" pitchFamily="34" charset="0"/>
              </a:endParaRPr>
            </a:p>
            <a:p>
              <a:pPr algn="ctr">
                <a:spcBef>
                  <a:spcPct val="50000"/>
                </a:spcBef>
              </a:pPr>
              <a:endParaRPr lang="zh-CN" altLang="en-US" sz="1400" b="1">
                <a:latin typeface="Arial" panose="020B0604020202020204" pitchFamily="34" charset="0"/>
              </a:endParaRPr>
            </a:p>
            <a:p>
              <a:pPr algn="ctr">
                <a:spcBef>
                  <a:spcPct val="50000"/>
                </a:spcBef>
              </a:pPr>
              <a:endParaRPr lang="zh-CN" altLang="en-US" sz="1400" b="1">
                <a:latin typeface="Arial" panose="020B0604020202020204" pitchFamily="34" charset="0"/>
              </a:endParaRPr>
            </a:p>
          </p:txBody>
        </p:sp>
        <p:cxnSp>
          <p:nvCxnSpPr>
            <p:cNvPr id="2490" name="直接连接符 2489"/>
            <p:cNvCxnSpPr/>
            <p:nvPr/>
          </p:nvCxnSpPr>
          <p:spPr>
            <a:xfrm flipH="1">
              <a:off x="1200" y="672"/>
              <a:ext cx="528" cy="1440"/>
            </a:xfrm>
            <a:prstGeom prst="line">
              <a:avLst/>
            </a:prstGeom>
            <a:ln w="19050" cap="flat" cmpd="sng">
              <a:solidFill>
                <a:srgbClr val="0099CC"/>
              </a:solidFill>
              <a:prstDash val="solid"/>
              <a:headEnd type="none" w="med" len="med"/>
              <a:tailEnd type="none" w="med" len="med"/>
            </a:ln>
          </p:spPr>
        </p:cxnSp>
        <p:cxnSp>
          <p:nvCxnSpPr>
            <p:cNvPr id="2491" name="直接连接符 2490"/>
            <p:cNvCxnSpPr/>
            <p:nvPr/>
          </p:nvCxnSpPr>
          <p:spPr>
            <a:xfrm>
              <a:off x="1200" y="2112"/>
              <a:ext cx="528" cy="1584"/>
            </a:xfrm>
            <a:prstGeom prst="line">
              <a:avLst/>
            </a:prstGeom>
            <a:ln w="19050" cap="flat" cmpd="sng">
              <a:solidFill>
                <a:srgbClr val="0099CC"/>
              </a:solidFill>
              <a:prstDash val="solid"/>
              <a:headEnd type="none" w="med" len="med"/>
              <a:tailEnd type="none" w="med" len="med"/>
            </a:ln>
          </p:spPr>
        </p:cxnSp>
      </p:grpSp>
      <p:sp>
        <p:nvSpPr>
          <p:cNvPr id="2492" name="矩形 249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467"/>
                                        </p:tgtEl>
                                        <p:attrNameLst>
                                          <p:attrName>style.visibility</p:attrName>
                                        </p:attrNameLst>
                                      </p:cBhvr>
                                      <p:to>
                                        <p:strVal val="visible"/>
                                      </p:to>
                                    </p:set>
                                    <p:animEffect transition="in" filter="blinds(horizontal)">
                                      <p:cBhvr additive="base">
                                        <p:cTn id="7" dur="500"/>
                                        <p:tgtEl>
                                          <p:spTgt spid="24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2468"/>
                                        </p:tgtEl>
                                        <p:attrNameLst>
                                          <p:attrName>style.visibility</p:attrName>
                                        </p:attrNameLst>
                                      </p:cBhvr>
                                      <p:to>
                                        <p:strVal val="visible"/>
                                      </p:to>
                                    </p:set>
                                    <p:animEffect transition="in" filter="blinds(horizontal)">
                                      <p:cBhvr additive="base">
                                        <p:cTn id="12" dur="500"/>
                                        <p:tgtEl>
                                          <p:spTgt spid="24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childTnLst>
                                    <p:set>
                                      <p:cBhvr additive="base">
                                        <p:cTn id="16" dur="1" fill="hold">
                                          <p:stCondLst>
                                            <p:cond delay="0"/>
                                          </p:stCondLst>
                                        </p:cTn>
                                        <p:tgtEl>
                                          <p:spTgt spid="2472"/>
                                        </p:tgtEl>
                                        <p:attrNameLst>
                                          <p:attrName>style.visibility</p:attrName>
                                        </p:attrNameLst>
                                      </p:cBhvr>
                                      <p:to>
                                        <p:strVal val="visible"/>
                                      </p:to>
                                    </p:set>
                                    <p:animEffect transition="in" filter="blinds(horizontal)">
                                      <p:cBhvr additive="base">
                                        <p:cTn id="17"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 grpId="0" animBg="1"/>
      <p:bldP spid="246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5" name="矩形 2494"/>
          <p:cNvSpPr/>
          <p:nvPr/>
        </p:nvSpPr>
        <p:spPr>
          <a:xfrm>
            <a:off x="914400" y="914400"/>
            <a:ext cx="7010400" cy="411163"/>
          </a:xfrm>
          <a:prstGeom prst="rect">
            <a:avLst/>
          </a:prstGeom>
          <a:solidFill>
            <a:srgbClr val="FFCC99">
              <a:alpha val="50195"/>
            </a:srgbClr>
          </a:solidFill>
          <a:ln w="38100">
            <a:noFill/>
          </a:ln>
        </p:spPr>
        <p:txBody>
          <a:bodyPr lIns="137160" tIns="68580" rIns="137160" bIns="68580">
            <a:spAutoFit/>
          </a:bodyPr>
          <a:p>
            <a:pPr>
              <a:spcBef>
                <a:spcPct val="50000"/>
              </a:spcBef>
            </a:pPr>
            <a:r>
              <a:rPr lang="en-US" altLang="zh-CN" sz="1800">
                <a:solidFill>
                  <a:srgbClr val="990000"/>
                </a:solidFill>
                <a:latin typeface="Arial" panose="020B0604020202020204" pitchFamily="34" charset="0"/>
                <a:ea typeface="黑体" panose="02010609060101010101" charset="-122"/>
              </a:rPr>
              <a:t>Plan(</a:t>
            </a:r>
            <a:r>
              <a:rPr lang="zh-CN" altLang="en-US" sz="1800">
                <a:solidFill>
                  <a:srgbClr val="990000"/>
                </a:solidFill>
                <a:latin typeface="Arial" panose="020B0604020202020204" pitchFamily="34" charset="0"/>
                <a:ea typeface="黑体" panose="02010609060101010101" charset="-122"/>
              </a:rPr>
              <a:t>计划</a:t>
            </a:r>
            <a:r>
              <a:rPr lang="en-US" altLang="zh-CN" sz="1800">
                <a:solidFill>
                  <a:srgbClr val="990000"/>
                </a:solidFill>
                <a:latin typeface="Arial" panose="020B0604020202020204" pitchFamily="34" charset="0"/>
                <a:ea typeface="黑体" panose="02010609060101010101" charset="-122"/>
              </a:rPr>
              <a:t>)       Do(</a:t>
            </a:r>
            <a:r>
              <a:rPr lang="zh-CN" altLang="en-US" sz="1800">
                <a:solidFill>
                  <a:srgbClr val="990000"/>
                </a:solidFill>
                <a:latin typeface="Arial" panose="020B0604020202020204" pitchFamily="34" charset="0"/>
                <a:ea typeface="黑体" panose="02010609060101010101" charset="-122"/>
              </a:rPr>
              <a:t>实施</a:t>
            </a:r>
            <a:r>
              <a:rPr lang="en-US" altLang="zh-CN" sz="1800">
                <a:solidFill>
                  <a:srgbClr val="990000"/>
                </a:solidFill>
                <a:latin typeface="Arial" panose="020B0604020202020204" pitchFamily="34" charset="0"/>
                <a:ea typeface="黑体" panose="02010609060101010101" charset="-122"/>
              </a:rPr>
              <a:t>)        Check(</a:t>
            </a:r>
            <a:r>
              <a:rPr lang="zh-CN" altLang="en-US" sz="1800">
                <a:solidFill>
                  <a:srgbClr val="990000"/>
                </a:solidFill>
                <a:latin typeface="Arial" panose="020B0604020202020204" pitchFamily="34" charset="0"/>
                <a:ea typeface="黑体" panose="02010609060101010101" charset="-122"/>
              </a:rPr>
              <a:t>评价</a:t>
            </a:r>
            <a:r>
              <a:rPr lang="en-US" altLang="zh-CN" sz="1800">
                <a:solidFill>
                  <a:srgbClr val="990000"/>
                </a:solidFill>
                <a:latin typeface="Arial" panose="020B0604020202020204" pitchFamily="34" charset="0"/>
                <a:ea typeface="黑体" panose="02010609060101010101" charset="-122"/>
              </a:rPr>
              <a:t>)         Action(</a:t>
            </a:r>
            <a:r>
              <a:rPr lang="zh-CN" altLang="en-US" sz="1800">
                <a:solidFill>
                  <a:srgbClr val="990000"/>
                </a:solidFill>
                <a:latin typeface="Arial" panose="020B0604020202020204" pitchFamily="34" charset="0"/>
                <a:ea typeface="黑体" panose="02010609060101010101" charset="-122"/>
              </a:rPr>
              <a:t>巩固</a:t>
            </a:r>
            <a:r>
              <a:rPr lang="en-US" altLang="zh-CN" sz="1800">
                <a:solidFill>
                  <a:srgbClr val="990000"/>
                </a:solidFill>
                <a:latin typeface="Arial" panose="020B0604020202020204" pitchFamily="34" charset="0"/>
                <a:ea typeface="黑体" panose="02010609060101010101" charset="-122"/>
              </a:rPr>
              <a:t>,</a:t>
            </a:r>
            <a:r>
              <a:rPr lang="zh-CN" altLang="en-US" sz="1800">
                <a:solidFill>
                  <a:srgbClr val="990000"/>
                </a:solidFill>
                <a:latin typeface="Arial" panose="020B0604020202020204" pitchFamily="34" charset="0"/>
                <a:ea typeface="黑体" panose="02010609060101010101" charset="-122"/>
              </a:rPr>
              <a:t>改善</a:t>
            </a:r>
            <a:r>
              <a:rPr lang="en-US" altLang="zh-CN" sz="1800">
                <a:solidFill>
                  <a:srgbClr val="990000"/>
                </a:solidFill>
                <a:latin typeface="Arial" panose="020B0604020202020204" pitchFamily="34" charset="0"/>
                <a:ea typeface="黑体" panose="02010609060101010101" charset="-122"/>
              </a:rPr>
              <a:t>)</a:t>
            </a:r>
            <a:endParaRPr lang="en-US" altLang="zh-CN" sz="1800">
              <a:solidFill>
                <a:srgbClr val="990000"/>
              </a:solidFill>
              <a:latin typeface="Arial" panose="020B0604020202020204" pitchFamily="34" charset="0"/>
              <a:ea typeface="黑体" panose="02010609060101010101" charset="-122"/>
            </a:endParaRPr>
          </a:p>
        </p:txBody>
      </p:sp>
      <p:cxnSp>
        <p:nvCxnSpPr>
          <p:cNvPr id="2496" name="直接连接符 2495"/>
          <p:cNvCxnSpPr/>
          <p:nvPr/>
        </p:nvCxnSpPr>
        <p:spPr>
          <a:xfrm>
            <a:off x="2133600" y="1143000"/>
            <a:ext cx="304800" cy="0"/>
          </a:xfrm>
          <a:prstGeom prst="line">
            <a:avLst/>
          </a:prstGeom>
          <a:ln w="19050" cap="flat" cmpd="sng">
            <a:solidFill>
              <a:srgbClr val="990000"/>
            </a:solidFill>
            <a:prstDash val="solid"/>
            <a:headEnd type="none" w="med" len="med"/>
            <a:tailEnd type="triangle" w="med" len="med"/>
          </a:ln>
        </p:spPr>
      </p:cxnSp>
      <p:cxnSp>
        <p:nvCxnSpPr>
          <p:cNvPr id="2497" name="直接连接符 2496"/>
          <p:cNvCxnSpPr/>
          <p:nvPr/>
        </p:nvCxnSpPr>
        <p:spPr>
          <a:xfrm>
            <a:off x="3505200" y="1143000"/>
            <a:ext cx="304800" cy="0"/>
          </a:xfrm>
          <a:prstGeom prst="line">
            <a:avLst/>
          </a:prstGeom>
          <a:ln w="19050" cap="flat" cmpd="sng">
            <a:solidFill>
              <a:srgbClr val="990000"/>
            </a:solidFill>
            <a:prstDash val="solid"/>
            <a:headEnd type="none" w="med" len="med"/>
            <a:tailEnd type="triangle" w="med" len="med"/>
          </a:ln>
        </p:spPr>
      </p:cxnSp>
      <p:cxnSp>
        <p:nvCxnSpPr>
          <p:cNvPr id="2498" name="直接连接符 2497"/>
          <p:cNvCxnSpPr/>
          <p:nvPr/>
        </p:nvCxnSpPr>
        <p:spPr>
          <a:xfrm>
            <a:off x="5334000" y="1143000"/>
            <a:ext cx="304800" cy="0"/>
          </a:xfrm>
          <a:prstGeom prst="line">
            <a:avLst/>
          </a:prstGeom>
          <a:ln w="19050" cap="flat" cmpd="sng">
            <a:solidFill>
              <a:srgbClr val="990000"/>
            </a:solidFill>
            <a:prstDash val="solid"/>
            <a:headEnd type="none" w="med" len="med"/>
            <a:tailEnd type="triangle" w="med" len="med"/>
          </a:ln>
        </p:spPr>
      </p:cxnSp>
      <p:cxnSp>
        <p:nvCxnSpPr>
          <p:cNvPr id="2499" name="直接连接符 2498"/>
          <p:cNvCxnSpPr/>
          <p:nvPr/>
        </p:nvCxnSpPr>
        <p:spPr>
          <a:xfrm>
            <a:off x="1295400" y="1779588"/>
            <a:ext cx="0" cy="3352800"/>
          </a:xfrm>
          <a:prstGeom prst="line">
            <a:avLst/>
          </a:prstGeom>
          <a:ln w="38100" cap="flat" cmpd="sng">
            <a:solidFill>
              <a:srgbClr val="000000"/>
            </a:solidFill>
            <a:prstDash val="solid"/>
            <a:headEnd type="none" w="med" len="med"/>
            <a:tailEnd type="none" w="med" len="med"/>
          </a:ln>
        </p:spPr>
      </p:cxnSp>
      <p:sp>
        <p:nvSpPr>
          <p:cNvPr id="2500" name="矩形 2499"/>
          <p:cNvSpPr/>
          <p:nvPr/>
        </p:nvSpPr>
        <p:spPr>
          <a:xfrm>
            <a:off x="3276600" y="1398588"/>
            <a:ext cx="37338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计划的重要性</a:t>
            </a:r>
            <a:endParaRPr lang="zh-CN" altLang="en-US" sz="1600" b="1">
              <a:latin typeface="Arial" panose="020B0604020202020204" pitchFamily="34" charset="0"/>
              <a:ea typeface="黑体" panose="02010609060101010101" charset="-122"/>
            </a:endParaRPr>
          </a:p>
        </p:txBody>
      </p:sp>
      <p:cxnSp>
        <p:nvCxnSpPr>
          <p:cNvPr id="2501" name="直接连接符 2500"/>
          <p:cNvCxnSpPr/>
          <p:nvPr/>
        </p:nvCxnSpPr>
        <p:spPr>
          <a:xfrm>
            <a:off x="1295400" y="5132388"/>
            <a:ext cx="6934200" cy="0"/>
          </a:xfrm>
          <a:prstGeom prst="line">
            <a:avLst/>
          </a:prstGeom>
          <a:ln w="38100" cap="flat" cmpd="sng">
            <a:solidFill>
              <a:srgbClr val="000000"/>
            </a:solidFill>
            <a:prstDash val="solid"/>
            <a:headEnd type="none" w="med" len="med"/>
            <a:tailEnd type="none" w="med" len="med"/>
          </a:ln>
        </p:spPr>
      </p:cxnSp>
      <p:cxnSp>
        <p:nvCxnSpPr>
          <p:cNvPr id="2502" name="直接连接符 2501"/>
          <p:cNvCxnSpPr/>
          <p:nvPr/>
        </p:nvCxnSpPr>
        <p:spPr>
          <a:xfrm>
            <a:off x="1295400" y="2084388"/>
            <a:ext cx="2590800" cy="3048000"/>
          </a:xfrm>
          <a:prstGeom prst="line">
            <a:avLst/>
          </a:prstGeom>
          <a:ln w="19050" cap="flat" cmpd="sng">
            <a:solidFill>
              <a:srgbClr val="000000"/>
            </a:solidFill>
            <a:prstDash val="solid"/>
            <a:headEnd type="none" w="med" len="med"/>
            <a:tailEnd type="none" w="med" len="med"/>
          </a:ln>
        </p:spPr>
      </p:cxnSp>
      <p:cxnSp>
        <p:nvCxnSpPr>
          <p:cNvPr id="2503" name="直接连接符 2502"/>
          <p:cNvCxnSpPr/>
          <p:nvPr/>
        </p:nvCxnSpPr>
        <p:spPr>
          <a:xfrm>
            <a:off x="1295400" y="2084388"/>
            <a:ext cx="6781800" cy="0"/>
          </a:xfrm>
          <a:prstGeom prst="line">
            <a:avLst/>
          </a:prstGeom>
          <a:ln w="19050" cap="flat" cmpd="sng">
            <a:solidFill>
              <a:srgbClr val="000000"/>
            </a:solidFill>
            <a:prstDash val="solid"/>
            <a:headEnd type="none" w="med" len="med"/>
            <a:tailEnd type="none" w="med" len="med"/>
          </a:ln>
        </p:spPr>
      </p:cxnSp>
      <p:cxnSp>
        <p:nvCxnSpPr>
          <p:cNvPr id="2504" name="直接连接符 2503"/>
          <p:cNvCxnSpPr/>
          <p:nvPr/>
        </p:nvCxnSpPr>
        <p:spPr>
          <a:xfrm>
            <a:off x="1295400" y="3227388"/>
            <a:ext cx="6934200" cy="0"/>
          </a:xfrm>
          <a:prstGeom prst="line">
            <a:avLst/>
          </a:prstGeom>
          <a:ln w="19050" cap="flat" cmpd="sng">
            <a:solidFill>
              <a:srgbClr val="000000"/>
            </a:solidFill>
            <a:prstDash val="solid"/>
            <a:headEnd type="none" w="med" len="med"/>
            <a:tailEnd type="none" w="med" len="med"/>
          </a:ln>
        </p:spPr>
      </p:cxnSp>
      <p:cxnSp>
        <p:nvCxnSpPr>
          <p:cNvPr id="2505" name="直接连接符 2504"/>
          <p:cNvCxnSpPr/>
          <p:nvPr/>
        </p:nvCxnSpPr>
        <p:spPr>
          <a:xfrm>
            <a:off x="1295400" y="4217988"/>
            <a:ext cx="6934200" cy="0"/>
          </a:xfrm>
          <a:prstGeom prst="line">
            <a:avLst/>
          </a:prstGeom>
          <a:ln w="19050" cap="flat" cmpd="sng">
            <a:solidFill>
              <a:srgbClr val="000000"/>
            </a:solidFill>
            <a:prstDash val="solid"/>
            <a:headEnd type="none" w="med" len="med"/>
            <a:tailEnd type="none" w="med" len="med"/>
          </a:ln>
        </p:spPr>
      </p:cxnSp>
      <p:cxnSp>
        <p:nvCxnSpPr>
          <p:cNvPr id="2506" name="直接连接符 2505"/>
          <p:cNvCxnSpPr/>
          <p:nvPr/>
        </p:nvCxnSpPr>
        <p:spPr>
          <a:xfrm>
            <a:off x="2362200" y="2084388"/>
            <a:ext cx="2590800" cy="3048000"/>
          </a:xfrm>
          <a:prstGeom prst="line">
            <a:avLst/>
          </a:prstGeom>
          <a:ln w="19050" cap="flat" cmpd="sng">
            <a:solidFill>
              <a:srgbClr val="000000"/>
            </a:solidFill>
            <a:prstDash val="solid"/>
            <a:headEnd type="none" w="med" len="med"/>
            <a:tailEnd type="none" w="med" len="med"/>
          </a:ln>
        </p:spPr>
      </p:cxnSp>
      <p:sp>
        <p:nvSpPr>
          <p:cNvPr id="2507" name="矩形 2506"/>
          <p:cNvSpPr/>
          <p:nvPr/>
        </p:nvSpPr>
        <p:spPr>
          <a:xfrm>
            <a:off x="4800600" y="2084388"/>
            <a:ext cx="914400" cy="914400"/>
          </a:xfrm>
          <a:noFill/>
          <a:ln w="38100">
            <a:noFill/>
          </a:ln>
        </p:spPr>
        <p:txBody>
          <a:bodyPr/>
          <a:p>
            <a:endParaRPr lang="zh-CN" altLang="en-US"/>
          </a:p>
        </p:txBody>
      </p:sp>
      <p:sp>
        <p:nvSpPr>
          <p:cNvPr id="2508" name="矩形 2507"/>
          <p:cNvSpPr/>
          <p:nvPr/>
        </p:nvSpPr>
        <p:spPr>
          <a:xfrm flipH="1" flipV="1">
            <a:off x="4495800" y="2082800"/>
            <a:ext cx="1447800" cy="3048000"/>
          </a:xfrm>
          <a:noFill/>
          <a:ln w="19050" cap="flat" cmpd="sng">
            <a:solidFill>
              <a:srgbClr val="000000"/>
            </a:solidFill>
            <a:prstDash val="solid"/>
            <a:headEnd type="none" w="med" len="med"/>
            <a:tailEnd type="none" w="med" len="med"/>
          </a:ln>
        </p:spPr>
        <p:txBody>
          <a:bodyPr/>
          <a:p>
            <a:endParaRPr lang="zh-CN" altLang="en-US"/>
          </a:p>
        </p:txBody>
      </p:sp>
      <p:sp>
        <p:nvSpPr>
          <p:cNvPr id="2509" name="矩形 2508"/>
          <p:cNvSpPr/>
          <p:nvPr/>
        </p:nvSpPr>
        <p:spPr>
          <a:xfrm rot="2340000" flipH="1" flipV="1">
            <a:off x="6116638" y="2470150"/>
            <a:ext cx="2435225" cy="2954338"/>
          </a:xfrm>
          <a:noFill/>
          <a:ln w="19050" cap="flat" cmpd="sng">
            <a:solidFill>
              <a:srgbClr val="000000"/>
            </a:solidFill>
            <a:prstDash val="solid"/>
            <a:headEnd type="none" w="med" len="med"/>
            <a:tailEnd type="none" w="med" len="med"/>
          </a:ln>
        </p:spPr>
        <p:txBody>
          <a:bodyPr/>
          <a:p>
            <a:endParaRPr lang="zh-CN" altLang="en-US"/>
          </a:p>
        </p:txBody>
      </p:sp>
      <p:sp>
        <p:nvSpPr>
          <p:cNvPr id="2510" name="矩形 2509"/>
          <p:cNvSpPr/>
          <p:nvPr/>
        </p:nvSpPr>
        <p:spPr>
          <a:xfrm>
            <a:off x="228600" y="2514600"/>
            <a:ext cx="1143000" cy="577850"/>
          </a:xfrm>
          <a:prstGeom prst="rect">
            <a:avLst/>
          </a:prstGeom>
          <a:noFill/>
          <a:ln w="38100">
            <a:noFill/>
          </a:ln>
        </p:spPr>
        <p:txBody>
          <a:bodyPr lIns="137160" tIns="68580" rIns="137160" bIns="68580">
            <a:spAutoFit/>
          </a:bodyPr>
          <a:p>
            <a:pPr>
              <a:spcBef>
                <a:spcPct val="50000"/>
              </a:spcBef>
            </a:pPr>
            <a:r>
              <a:rPr lang="en-US" altLang="zh-CN" sz="1400" b="1">
                <a:latin typeface="Arial" panose="020B0604020202020204" pitchFamily="34" charset="0"/>
                <a:ea typeface="黑体" panose="02010609060101010101" charset="-122"/>
              </a:rPr>
              <a:t>A</a:t>
            </a:r>
            <a:r>
              <a:rPr lang="zh-CN" altLang="en-US" sz="1400" b="1">
                <a:latin typeface="Arial" panose="020B0604020202020204" pitchFamily="34" charset="0"/>
                <a:ea typeface="黑体" panose="02010609060101010101" charset="-122"/>
              </a:rPr>
              <a:t>项目计划</a:t>
            </a:r>
            <a:endParaRPr lang="zh-CN" altLang="en-US" sz="1400" b="1">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计划时间短</a:t>
            </a:r>
            <a:r>
              <a:rPr lang="en-US" altLang="zh-CN" sz="1000">
                <a:latin typeface="Arial" panose="020B0604020202020204" pitchFamily="34" charset="0"/>
                <a:ea typeface="黑体" panose="02010609060101010101" charset="-122"/>
              </a:rPr>
              <a:t>)</a:t>
            </a:r>
            <a:endParaRPr lang="en-US" altLang="zh-CN" sz="1000">
              <a:latin typeface="Arial" panose="020B0604020202020204" pitchFamily="34" charset="0"/>
              <a:ea typeface="黑体" panose="02010609060101010101" charset="-122"/>
            </a:endParaRPr>
          </a:p>
        </p:txBody>
      </p:sp>
      <p:sp>
        <p:nvSpPr>
          <p:cNvPr id="2511" name="矩形 2510"/>
          <p:cNvSpPr/>
          <p:nvPr/>
        </p:nvSpPr>
        <p:spPr>
          <a:xfrm>
            <a:off x="1752600" y="5284788"/>
            <a:ext cx="5257800" cy="381000"/>
          </a:xfrm>
          <a:prstGeom prst="rect">
            <a:avLst/>
          </a:prstGeom>
          <a:noFill/>
          <a:ln w="38100">
            <a:noFill/>
          </a:ln>
        </p:spPr>
        <p:txBody>
          <a:bodyPr lIns="137160" tIns="68580" rIns="137160" bIns="68580">
            <a:spAutoFit/>
          </a:bodyPr>
          <a:p>
            <a:pPr>
              <a:spcBef>
                <a:spcPct val="50000"/>
              </a:spcBef>
            </a:pPr>
            <a:r>
              <a:rPr lang="en-US" altLang="zh-CN" sz="1600" b="1">
                <a:latin typeface="Arial" panose="020B0604020202020204" pitchFamily="34" charset="0"/>
                <a:ea typeface="黑体" panose="02010609060101010101" charset="-122"/>
              </a:rPr>
              <a:t>P                                         D            C            A</a:t>
            </a:r>
            <a:endParaRPr lang="en-US" altLang="zh-CN" sz="1600" b="1">
              <a:latin typeface="Arial" panose="020B0604020202020204" pitchFamily="34" charset="0"/>
              <a:ea typeface="黑体" panose="02010609060101010101" charset="-122"/>
            </a:endParaRPr>
          </a:p>
        </p:txBody>
      </p:sp>
      <p:sp>
        <p:nvSpPr>
          <p:cNvPr id="2512" name="矩形 2511"/>
          <p:cNvSpPr/>
          <p:nvPr/>
        </p:nvSpPr>
        <p:spPr>
          <a:xfrm>
            <a:off x="7924800" y="5208588"/>
            <a:ext cx="685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工时</a:t>
            </a:r>
            <a:endParaRPr lang="zh-CN" altLang="en-US" sz="1600">
              <a:latin typeface="Arial" panose="020B0604020202020204" pitchFamily="34" charset="0"/>
              <a:ea typeface="黑体" panose="02010609060101010101" charset="-122"/>
            </a:endParaRPr>
          </a:p>
        </p:txBody>
      </p:sp>
      <p:sp>
        <p:nvSpPr>
          <p:cNvPr id="2513" name="矩形 2512"/>
          <p:cNvSpPr/>
          <p:nvPr/>
        </p:nvSpPr>
        <p:spPr>
          <a:xfrm>
            <a:off x="152400" y="228600"/>
            <a:ext cx="2620963" cy="381000"/>
          </a:xfrm>
          <a:prstGeom prst="rect">
            <a:avLst/>
          </a:prstGeom>
          <a:noFill/>
          <a:ln w="38100">
            <a:noFill/>
          </a:ln>
        </p:spPr>
        <p:txBody>
          <a:bodyPr wrap="none" lIns="137160" tIns="68580" rIns="137160" bIns="68580" anchor="t" anchorCtr="0">
            <a:spAutoFit/>
          </a:bodyPr>
          <a:p>
            <a:pPr>
              <a:spcBef>
                <a:spcPct val="50000"/>
              </a:spcBef>
            </a:pPr>
            <a:r>
              <a:rPr lang="zh-CN" altLang="en-US" sz="1600">
                <a:latin typeface="Arial" panose="020B0604020202020204" pitchFamily="34" charset="0"/>
                <a:ea typeface="黑体" panose="02010609060101010101" charset="-122"/>
              </a:rPr>
              <a:t>什么是丰田的问题解决法</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514" name="矩形 2513"/>
          <p:cNvSpPr/>
          <p:nvPr/>
        </p:nvSpPr>
        <p:spPr>
          <a:xfrm>
            <a:off x="7696200" y="2236788"/>
            <a:ext cx="914400" cy="34925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工时多</a:t>
            </a:r>
            <a:endParaRPr lang="zh-CN" altLang="en-US" sz="1400">
              <a:latin typeface="Arial" panose="020B0604020202020204" pitchFamily="34" charset="0"/>
            </a:endParaRPr>
          </a:p>
        </p:txBody>
      </p:sp>
      <p:sp>
        <p:nvSpPr>
          <p:cNvPr id="2515" name="矩形 2514"/>
          <p:cNvSpPr/>
          <p:nvPr/>
        </p:nvSpPr>
        <p:spPr>
          <a:xfrm>
            <a:off x="7848600" y="4522788"/>
            <a:ext cx="914400" cy="34925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工时少</a:t>
            </a:r>
            <a:endParaRPr lang="zh-CN" altLang="en-US" sz="1400">
              <a:latin typeface="Arial" panose="020B0604020202020204" pitchFamily="34" charset="0"/>
            </a:endParaRPr>
          </a:p>
        </p:txBody>
      </p:sp>
      <p:sp>
        <p:nvSpPr>
          <p:cNvPr id="2516" name="直角三角形 2515"/>
          <p:cNvSpPr/>
          <p:nvPr/>
        </p:nvSpPr>
        <p:spPr>
          <a:xfrm>
            <a:off x="1295400" y="2084388"/>
            <a:ext cx="914400" cy="1143000"/>
          </a:xfrm>
          <a:prstGeom prst="rtTriangle">
            <a:avLst/>
          </a:prstGeom>
          <a:solidFill>
            <a:srgbClr val="CCECFF"/>
          </a:solidFill>
          <a:ln w="38100">
            <a:noFill/>
          </a:ln>
        </p:spPr>
        <p:txBody>
          <a:bodyPr/>
          <a:p>
            <a:endParaRPr lang="zh-CN" altLang="en-US"/>
          </a:p>
        </p:txBody>
      </p:sp>
      <p:sp>
        <p:nvSpPr>
          <p:cNvPr id="2517" name="直角三角形 2516"/>
          <p:cNvSpPr/>
          <p:nvPr/>
        </p:nvSpPr>
        <p:spPr>
          <a:xfrm>
            <a:off x="2286000" y="3303588"/>
            <a:ext cx="762000" cy="914400"/>
          </a:xfrm>
          <a:prstGeom prst="rtTriangle">
            <a:avLst/>
          </a:prstGeom>
          <a:solidFill>
            <a:srgbClr val="CCECFF"/>
          </a:solidFill>
          <a:ln w="38100">
            <a:noFill/>
          </a:ln>
        </p:spPr>
        <p:txBody>
          <a:bodyPr/>
          <a:p>
            <a:endParaRPr lang="zh-CN" altLang="en-US"/>
          </a:p>
        </p:txBody>
      </p:sp>
      <p:sp>
        <p:nvSpPr>
          <p:cNvPr id="2518" name="直角三角形 2517"/>
          <p:cNvSpPr/>
          <p:nvPr/>
        </p:nvSpPr>
        <p:spPr>
          <a:xfrm>
            <a:off x="3124200" y="4294188"/>
            <a:ext cx="762000" cy="838200"/>
          </a:xfrm>
          <a:prstGeom prst="rtTriangle">
            <a:avLst/>
          </a:prstGeom>
          <a:solidFill>
            <a:srgbClr val="CCECFF"/>
          </a:solidFill>
          <a:ln w="38100">
            <a:noFill/>
          </a:ln>
        </p:spPr>
        <p:txBody>
          <a:bodyPr/>
          <a:p>
            <a:endParaRPr lang="zh-CN" altLang="en-US"/>
          </a:p>
        </p:txBody>
      </p:sp>
      <p:sp>
        <p:nvSpPr>
          <p:cNvPr id="2519" name="矩形 2518"/>
          <p:cNvSpPr/>
          <p:nvPr/>
        </p:nvSpPr>
        <p:spPr>
          <a:xfrm>
            <a:off x="1295400" y="3303588"/>
            <a:ext cx="1066800" cy="914400"/>
          </a:xfrm>
          <a:prstGeom prst="rect">
            <a:avLst/>
          </a:prstGeom>
          <a:solidFill>
            <a:srgbClr val="CCECFF"/>
          </a:solidFill>
          <a:ln w="38100">
            <a:noFill/>
          </a:ln>
        </p:spPr>
        <p:txBody>
          <a:bodyPr/>
          <a:p>
            <a:endParaRPr lang="zh-CN" altLang="en-US"/>
          </a:p>
        </p:txBody>
      </p:sp>
      <p:sp>
        <p:nvSpPr>
          <p:cNvPr id="2520" name="矩形 2519"/>
          <p:cNvSpPr/>
          <p:nvPr/>
        </p:nvSpPr>
        <p:spPr>
          <a:xfrm>
            <a:off x="1295400" y="4294188"/>
            <a:ext cx="1828800" cy="838200"/>
          </a:xfrm>
          <a:prstGeom prst="rect">
            <a:avLst/>
          </a:prstGeom>
          <a:solidFill>
            <a:srgbClr val="CCECFF"/>
          </a:solidFill>
          <a:ln w="38100">
            <a:noFill/>
          </a:ln>
        </p:spPr>
        <p:txBody>
          <a:bodyPr/>
          <a:p>
            <a:endParaRPr lang="zh-CN" altLang="en-US"/>
          </a:p>
        </p:txBody>
      </p:sp>
      <p:sp>
        <p:nvSpPr>
          <p:cNvPr id="2521" name="矩形 2520"/>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522" name="矩形 2521"/>
          <p:cNvSpPr/>
          <p:nvPr/>
        </p:nvSpPr>
        <p:spPr>
          <a:xfrm>
            <a:off x="685800" y="5791200"/>
            <a:ext cx="7467600" cy="501650"/>
          </a:xfrm>
          <a:prstGeom prst="rect">
            <a:avLst/>
          </a:prstGeom>
          <a:solidFill>
            <a:srgbClr val="FFCC99">
              <a:alpha val="50195"/>
            </a:srgbClr>
          </a:solidFill>
          <a:ln w="38100">
            <a:noFill/>
          </a:ln>
        </p:spPr>
        <p:txBody>
          <a:bodyPr lIns="137160" tIns="68580" rIns="137160" bIns="68580">
            <a:spAutoFit/>
          </a:bodyPr>
          <a:p>
            <a:pPr>
              <a:spcBef>
                <a:spcPct val="50000"/>
              </a:spcBef>
            </a:pPr>
            <a:r>
              <a:rPr lang="zh-CN" altLang="en-US" sz="2400" b="1">
                <a:solidFill>
                  <a:srgbClr val="990000"/>
                </a:solidFill>
                <a:latin typeface="Arial" panose="020B0604020202020204" pitchFamily="34" charset="0"/>
                <a:ea typeface="黑体" panose="02010609060101010101" charset="-122"/>
              </a:rPr>
              <a:t>计划</a:t>
            </a:r>
            <a:r>
              <a:rPr lang="en-US" altLang="zh-CN" b="1">
                <a:solidFill>
                  <a:srgbClr val="990000"/>
                </a:solidFill>
                <a:latin typeface="Arial" panose="020B0604020202020204" pitchFamily="34" charset="0"/>
                <a:ea typeface="黑体" panose="02010609060101010101" charset="-122"/>
              </a:rPr>
              <a:t>(Plan)</a:t>
            </a:r>
            <a:r>
              <a:rPr lang="zh-CN" altLang="en-US" sz="2400" b="1">
                <a:solidFill>
                  <a:srgbClr val="990000"/>
                </a:solidFill>
                <a:latin typeface="Arial" panose="020B0604020202020204" pitchFamily="34" charset="0"/>
                <a:ea typeface="黑体" panose="02010609060101010101" charset="-122"/>
              </a:rPr>
              <a:t>是关键</a:t>
            </a:r>
            <a:r>
              <a:rPr lang="en-US" altLang="zh-CN" sz="2400" b="1">
                <a:solidFill>
                  <a:srgbClr val="990000"/>
                </a:solidFill>
                <a:latin typeface="Arial" panose="020B0604020202020204" pitchFamily="34" charset="0"/>
                <a:ea typeface="黑体" panose="02010609060101010101" charset="-122"/>
              </a:rPr>
              <a:t>-----</a:t>
            </a:r>
            <a:r>
              <a:rPr lang="zh-CN" altLang="en-US" sz="2400" b="1">
                <a:solidFill>
                  <a:srgbClr val="990000"/>
                </a:solidFill>
                <a:latin typeface="Arial" panose="020B0604020202020204" pitchFamily="34" charset="0"/>
                <a:ea typeface="黑体" panose="02010609060101010101" charset="-122"/>
              </a:rPr>
              <a:t>充分而周到的计划事半而功倍</a:t>
            </a:r>
            <a:r>
              <a:rPr lang="en-US" altLang="zh-CN" sz="2400" b="1">
                <a:solidFill>
                  <a:srgbClr val="990000"/>
                </a:solidFill>
                <a:latin typeface="Arial" panose="020B0604020202020204" pitchFamily="34" charset="0"/>
                <a:ea typeface="黑体" panose="02010609060101010101" charset="-122"/>
              </a:rPr>
              <a:t>!</a:t>
            </a:r>
            <a:endParaRPr lang="en-US" altLang="zh-CN" sz="2400" b="1">
              <a:solidFill>
                <a:srgbClr val="990000"/>
              </a:solidFill>
              <a:latin typeface="Arial" panose="020B0604020202020204" pitchFamily="34" charset="0"/>
              <a:ea typeface="黑体" panose="02010609060101010101" charset="-122"/>
            </a:endParaRPr>
          </a:p>
        </p:txBody>
      </p:sp>
      <p:sp>
        <p:nvSpPr>
          <p:cNvPr id="2523" name="矩形 2522"/>
          <p:cNvSpPr/>
          <p:nvPr/>
        </p:nvSpPr>
        <p:spPr>
          <a:xfrm>
            <a:off x="152400" y="4419600"/>
            <a:ext cx="1143000" cy="577850"/>
          </a:xfrm>
          <a:prstGeom prst="rect">
            <a:avLst/>
          </a:prstGeom>
          <a:noFill/>
          <a:ln w="38100">
            <a:noFill/>
          </a:ln>
        </p:spPr>
        <p:txBody>
          <a:bodyPr lIns="137160" tIns="68580" rIns="137160" bIns="68580">
            <a:spAutoFit/>
          </a:bodyPr>
          <a:p>
            <a:pPr>
              <a:spcBef>
                <a:spcPct val="50000"/>
              </a:spcBef>
            </a:pPr>
            <a:r>
              <a:rPr lang="en-US" altLang="zh-CN" sz="1400" b="1">
                <a:latin typeface="Arial" panose="020B0604020202020204" pitchFamily="34" charset="0"/>
                <a:ea typeface="黑体" panose="02010609060101010101" charset="-122"/>
              </a:rPr>
              <a:t>C</a:t>
            </a:r>
            <a:r>
              <a:rPr lang="zh-CN" altLang="en-US" sz="1400" b="1">
                <a:latin typeface="Arial" panose="020B0604020202020204" pitchFamily="34" charset="0"/>
                <a:ea typeface="黑体" panose="02010609060101010101" charset="-122"/>
              </a:rPr>
              <a:t>项目计划</a:t>
            </a:r>
            <a:endParaRPr lang="zh-CN" altLang="en-US" sz="1400" b="1">
              <a:latin typeface="Arial" panose="020B0604020202020204" pitchFamily="34" charset="0"/>
              <a:ea typeface="黑体" panose="02010609060101010101" charset="-122"/>
            </a:endParaRPr>
          </a:p>
          <a:p>
            <a:pPr>
              <a:spcBef>
                <a:spcPct val="50000"/>
              </a:spcBef>
            </a:pPr>
            <a:r>
              <a:rPr lang="zh-CN" altLang="en-US" sz="1000">
                <a:latin typeface="Arial" panose="020B0604020202020204" pitchFamily="34" charset="0"/>
                <a:ea typeface="黑体" panose="02010609060101010101" charset="-122"/>
              </a:rPr>
              <a:t>   </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计划时间长</a:t>
            </a:r>
            <a:r>
              <a:rPr lang="en-US" altLang="zh-CN" sz="1000">
                <a:latin typeface="Arial" panose="020B0604020202020204" pitchFamily="34" charset="0"/>
                <a:ea typeface="黑体" panose="02010609060101010101" charset="-122"/>
              </a:rPr>
              <a:t>)</a:t>
            </a:r>
            <a:endParaRPr lang="en-US" altLang="zh-CN" sz="10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522"/>
                                        </p:tgtEl>
                                        <p:attrNameLst>
                                          <p:attrName>style.visibility</p:attrName>
                                        </p:attrNameLst>
                                      </p:cBhvr>
                                      <p:to>
                                        <p:strVal val="visible"/>
                                      </p:to>
                                    </p:set>
                                    <p:animEffect transition="in" filter="blinds(horizontal)">
                                      <p:cBhvr additive="base">
                                        <p:cTn id="7" dur="500"/>
                                        <p:tgtEl>
                                          <p:spTgt spid="2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6" name="矩形 2525"/>
          <p:cNvSpPr/>
          <p:nvPr/>
        </p:nvSpPr>
        <p:spPr>
          <a:xfrm>
            <a:off x="152400" y="277813"/>
            <a:ext cx="2620963" cy="381000"/>
          </a:xfrm>
          <a:prstGeom prst="rect">
            <a:avLst/>
          </a:prstGeom>
          <a:noFill/>
          <a:ln w="38100">
            <a:noFill/>
          </a:ln>
        </p:spPr>
        <p:txBody>
          <a:bodyPr wrap="none" lIns="137160" tIns="68580" rIns="137160" bIns="68580" anchor="t" anchorCtr="0">
            <a:spAutoFit/>
          </a:bodyPr>
          <a:p>
            <a:pPr>
              <a:spcBef>
                <a:spcPct val="50000"/>
              </a:spcBef>
            </a:pPr>
            <a:r>
              <a:rPr lang="zh-CN" altLang="en-US" sz="1600">
                <a:latin typeface="Arial" panose="020B0604020202020204" pitchFamily="34" charset="0"/>
                <a:ea typeface="黑体" panose="02010609060101010101" charset="-122"/>
              </a:rPr>
              <a:t>什么是丰田的问题解决法</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527" name="矩形 2526"/>
          <p:cNvSpPr/>
          <p:nvPr/>
        </p:nvSpPr>
        <p:spPr>
          <a:xfrm>
            <a:off x="381000" y="1295400"/>
            <a:ext cx="2787650" cy="411163"/>
          </a:xfrm>
          <a:prstGeom prst="rect">
            <a:avLst/>
          </a:prstGeom>
          <a:noFill/>
          <a:ln w="38100">
            <a:noFill/>
          </a:ln>
        </p:spPr>
        <p:txBody>
          <a:bodyPr wrap="none" lIns="137160" tIns="68580" rIns="137160" bIns="68580" anchor="t" anchorCtr="0">
            <a:spAutoFit/>
          </a:bodyPr>
          <a:p>
            <a:pPr>
              <a:spcBef>
                <a:spcPct val="50000"/>
              </a:spcBef>
            </a:pPr>
            <a:r>
              <a:rPr lang="zh-CN" altLang="en-US" sz="1800">
                <a:solidFill>
                  <a:srgbClr val="990000"/>
                </a:solidFill>
                <a:latin typeface="Arial" panose="020B0604020202020204" pitchFamily="34" charset="0"/>
                <a:ea typeface="黑体" panose="02010609060101010101" charset="-122"/>
              </a:rPr>
              <a:t>丰田问题解决法的重要性</a:t>
            </a:r>
            <a:endParaRPr lang="zh-CN" altLang="en-US" sz="1800">
              <a:solidFill>
                <a:srgbClr val="990000"/>
              </a:solidFill>
              <a:latin typeface="Arial" panose="020B0604020202020204" pitchFamily="34" charset="0"/>
              <a:ea typeface="黑体" panose="02010609060101010101" charset="-122"/>
            </a:endParaRPr>
          </a:p>
        </p:txBody>
      </p:sp>
      <p:sp>
        <p:nvSpPr>
          <p:cNvPr id="2528" name="矩形 2527"/>
          <p:cNvSpPr/>
          <p:nvPr/>
        </p:nvSpPr>
        <p:spPr>
          <a:xfrm>
            <a:off x="1981200" y="2286000"/>
            <a:ext cx="1600200" cy="393700"/>
          </a:xfrm>
          <a:prstGeom prst="rect">
            <a:avLst/>
          </a:prstGeom>
          <a:solidFill>
            <a:srgbClr val="FFFFCC"/>
          </a:solidFill>
          <a:ln w="12700" cap="flat" cmpd="sng">
            <a:solidFill>
              <a:srgbClr val="996600"/>
            </a:solidFill>
            <a:prstDash val="solid"/>
            <a:miter/>
            <a:headEnd type="none" w="med" len="med"/>
            <a:tailEnd type="none" w="med" len="med"/>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公司的一员</a:t>
            </a:r>
            <a:endParaRPr lang="zh-CN" altLang="en-US" sz="1600">
              <a:latin typeface="Arial" panose="020B0604020202020204" pitchFamily="34" charset="0"/>
              <a:ea typeface="黑体" panose="02010609060101010101" charset="-122"/>
            </a:endParaRPr>
          </a:p>
        </p:txBody>
      </p:sp>
      <p:sp>
        <p:nvSpPr>
          <p:cNvPr id="2529" name="矩形 2528"/>
          <p:cNvSpPr/>
          <p:nvPr/>
        </p:nvSpPr>
        <p:spPr>
          <a:xfrm>
            <a:off x="1981200" y="3505200"/>
            <a:ext cx="1600200" cy="393700"/>
          </a:xfrm>
          <a:prstGeom prst="rect">
            <a:avLst/>
          </a:prstGeom>
          <a:solidFill>
            <a:srgbClr val="FFFFCC"/>
          </a:solidFill>
          <a:ln w="12700" cap="flat" cmpd="sng">
            <a:solidFill>
              <a:srgbClr val="996600"/>
            </a:solidFill>
            <a:prstDash val="solid"/>
            <a:miter/>
            <a:headEnd type="none" w="med" len="med"/>
            <a:tailEnd type="none" w="med" len="med"/>
          </a:ln>
        </p:spPr>
        <p:txBody>
          <a:bodyPr lIns="137160" tIns="68580" rIns="137160" bIns="68580">
            <a:spAutoFit/>
          </a:bodyPr>
          <a:p>
            <a:pPr algn="ctr">
              <a:spcBef>
                <a:spcPct val="50000"/>
              </a:spcBef>
            </a:pPr>
            <a:r>
              <a:rPr lang="zh-CN" altLang="en-US" sz="1600">
                <a:latin typeface="Arial" panose="020B0604020202020204" pitchFamily="34" charset="0"/>
                <a:ea typeface="黑体" panose="02010609060101010101" charset="-122"/>
              </a:rPr>
              <a:t>实际工作</a:t>
            </a:r>
            <a:endParaRPr lang="zh-CN" altLang="en-US" sz="1600">
              <a:latin typeface="Arial" panose="020B0604020202020204" pitchFamily="34" charset="0"/>
              <a:ea typeface="黑体" panose="02010609060101010101" charset="-122"/>
            </a:endParaRPr>
          </a:p>
        </p:txBody>
      </p:sp>
      <p:sp>
        <p:nvSpPr>
          <p:cNvPr id="2530" name="矩形 2529"/>
          <p:cNvSpPr/>
          <p:nvPr/>
        </p:nvSpPr>
        <p:spPr>
          <a:xfrm>
            <a:off x="1981200" y="4800600"/>
            <a:ext cx="1600200" cy="393700"/>
          </a:xfrm>
          <a:prstGeom prst="rect">
            <a:avLst/>
          </a:prstGeom>
          <a:solidFill>
            <a:srgbClr val="FFFFCC"/>
          </a:solidFill>
          <a:ln w="12700" cap="flat" cmpd="sng">
            <a:solidFill>
              <a:srgbClr val="996600"/>
            </a:solidFill>
            <a:prstDash val="solid"/>
            <a:miter/>
            <a:headEnd type="none" w="med" len="med"/>
            <a:tailEnd type="none" w="med" len="med"/>
          </a:ln>
        </p:spPr>
        <p:txBody>
          <a:bodyPr lIns="137160" tIns="68580" rIns="137160" bIns="68580">
            <a:spAutoFit/>
          </a:bodyPr>
          <a:p>
            <a:pPr algn="ctr">
              <a:spcBef>
                <a:spcPct val="50000"/>
              </a:spcBef>
            </a:pPr>
            <a:r>
              <a:rPr lang="zh-CN" altLang="en-US" sz="1600">
                <a:latin typeface="Arial" panose="020B0604020202020204" pitchFamily="34" charset="0"/>
                <a:ea typeface="黑体" panose="02010609060101010101" charset="-122"/>
              </a:rPr>
              <a:t>问题解决</a:t>
            </a:r>
            <a:endParaRPr lang="zh-CN" altLang="en-US" sz="1600">
              <a:latin typeface="Arial" panose="020B0604020202020204" pitchFamily="34" charset="0"/>
              <a:ea typeface="黑体" panose="02010609060101010101" charset="-122"/>
            </a:endParaRPr>
          </a:p>
        </p:txBody>
      </p:sp>
      <p:sp>
        <p:nvSpPr>
          <p:cNvPr id="2531" name="矩形 2530"/>
          <p:cNvSpPr/>
          <p:nvPr/>
        </p:nvSpPr>
        <p:spPr>
          <a:xfrm>
            <a:off x="3810000" y="2362200"/>
            <a:ext cx="381000" cy="228600"/>
          </a:xfrm>
          <a:solidFill>
            <a:srgbClr val="FFFFCC"/>
          </a:solidFill>
          <a:ln w="12700" cap="flat" cmpd="sng">
            <a:solidFill>
              <a:srgbClr val="996600"/>
            </a:solidFill>
            <a:prstDash val="solid"/>
            <a:headEnd type="none" w="med" len="med"/>
            <a:tailEnd type="none" w="med" len="med"/>
          </a:ln>
        </p:spPr>
        <p:txBody>
          <a:bodyPr/>
          <a:p>
            <a:endParaRPr lang="zh-CN" altLang="en-US"/>
          </a:p>
        </p:txBody>
      </p:sp>
      <p:sp>
        <p:nvSpPr>
          <p:cNvPr id="2532" name="矩形 2531"/>
          <p:cNvSpPr/>
          <p:nvPr/>
        </p:nvSpPr>
        <p:spPr>
          <a:xfrm>
            <a:off x="4419600" y="2057400"/>
            <a:ext cx="3048000" cy="760413"/>
          </a:xfrm>
          <a:prstGeom prst="rect">
            <a:avLst/>
          </a:prstGeom>
          <a:solidFill>
            <a:srgbClr val="FFFFCC"/>
          </a:solidFill>
          <a:ln w="12700" cap="flat" cmpd="sng">
            <a:solidFill>
              <a:srgbClr val="996600"/>
            </a:solidFill>
            <a:prstDash val="solid"/>
            <a:miter/>
            <a:headEnd type="none" w="med" len="med"/>
            <a:tailEnd type="none" w="med" len="med"/>
          </a:ln>
        </p:spPr>
        <p:txBody>
          <a:bodyPr lIns="137160" tIns="68580" rIns="137160" bIns="68580">
            <a:spAutoFit/>
          </a:bodyPr>
          <a:p>
            <a:pPr>
              <a:spcBef>
                <a:spcPct val="50000"/>
              </a:spcBef>
              <a:buChar char="•"/>
            </a:pPr>
            <a:r>
              <a:rPr lang="zh-CN" altLang="en-US" sz="1600">
                <a:latin typeface="Arial" panose="020B0604020202020204" pitchFamily="34" charset="0"/>
                <a:ea typeface="黑体" panose="02010609060101010101" charset="-122"/>
              </a:rPr>
              <a:t>每个人都是公司的组成部分</a:t>
            </a:r>
            <a:endParaRPr lang="zh-CN" altLang="en-US" sz="1600">
              <a:latin typeface="Arial" panose="020B0604020202020204" pitchFamily="34" charset="0"/>
              <a:ea typeface="黑体" panose="02010609060101010101" charset="-122"/>
            </a:endParaRPr>
          </a:p>
          <a:p>
            <a:pPr>
              <a:spcBef>
                <a:spcPct val="50000"/>
              </a:spcBef>
              <a:buChar char="•"/>
            </a:pPr>
            <a:r>
              <a:rPr lang="zh-CN" altLang="en-US" sz="1600">
                <a:latin typeface="Arial" panose="020B0604020202020204" pitchFamily="34" charset="0"/>
                <a:ea typeface="黑体" panose="02010609060101010101" charset="-122"/>
              </a:rPr>
              <a:t>必须遵守公司共同的价值观</a:t>
            </a:r>
            <a:endParaRPr lang="zh-CN" altLang="en-US" sz="1600">
              <a:latin typeface="Arial" panose="020B0604020202020204" pitchFamily="34" charset="0"/>
              <a:ea typeface="黑体" panose="02010609060101010101" charset="-122"/>
            </a:endParaRPr>
          </a:p>
        </p:txBody>
      </p:sp>
      <p:sp>
        <p:nvSpPr>
          <p:cNvPr id="2533" name="矩形 2532"/>
          <p:cNvSpPr/>
          <p:nvPr/>
        </p:nvSpPr>
        <p:spPr>
          <a:xfrm>
            <a:off x="3810000" y="3581400"/>
            <a:ext cx="381000" cy="228600"/>
          </a:xfrm>
          <a:solidFill>
            <a:srgbClr val="FFFFCC"/>
          </a:solidFill>
          <a:ln w="12700" cap="flat" cmpd="sng">
            <a:solidFill>
              <a:srgbClr val="996600"/>
            </a:solidFill>
            <a:prstDash val="solid"/>
            <a:headEnd type="none" w="med" len="med"/>
            <a:tailEnd type="none" w="med" len="med"/>
          </a:ln>
        </p:spPr>
        <p:txBody>
          <a:bodyPr/>
          <a:p>
            <a:endParaRPr lang="zh-CN" altLang="en-US"/>
          </a:p>
        </p:txBody>
      </p:sp>
      <p:sp>
        <p:nvSpPr>
          <p:cNvPr id="2534" name="矩形 2533"/>
          <p:cNvSpPr/>
          <p:nvPr/>
        </p:nvSpPr>
        <p:spPr>
          <a:xfrm>
            <a:off x="4419600" y="3352800"/>
            <a:ext cx="3048000" cy="760413"/>
          </a:xfrm>
          <a:prstGeom prst="rect">
            <a:avLst/>
          </a:prstGeom>
          <a:solidFill>
            <a:srgbClr val="FFFFCC"/>
          </a:solidFill>
          <a:ln w="12700" cap="flat" cmpd="sng">
            <a:solidFill>
              <a:srgbClr val="996600"/>
            </a:solidFill>
            <a:prstDash val="solid"/>
            <a:miter/>
            <a:headEnd type="none" w="med" len="med"/>
            <a:tailEnd type="none" w="med" len="med"/>
          </a:ln>
        </p:spPr>
        <p:txBody>
          <a:bodyPr lIns="137160" tIns="68580" rIns="137160" bIns="68580">
            <a:spAutoFit/>
          </a:bodyPr>
          <a:p>
            <a:pPr>
              <a:spcBef>
                <a:spcPct val="50000"/>
              </a:spcBef>
              <a:buChar char="•"/>
            </a:pPr>
            <a:r>
              <a:rPr lang="zh-CN" altLang="en-US" sz="1600">
                <a:latin typeface="Arial" panose="020B0604020202020204" pitchFamily="34" charset="0"/>
                <a:ea typeface="黑体" panose="02010609060101010101" charset="-122"/>
              </a:rPr>
              <a:t>互相尊重</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互相配合</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团队合作</a:t>
            </a:r>
            <a:endParaRPr lang="zh-CN" altLang="en-US" sz="1600">
              <a:latin typeface="Arial" panose="020B0604020202020204" pitchFamily="34" charset="0"/>
              <a:ea typeface="黑体" panose="02010609060101010101" charset="-122"/>
            </a:endParaRPr>
          </a:p>
          <a:p>
            <a:pPr>
              <a:spcBef>
                <a:spcPct val="50000"/>
              </a:spcBef>
              <a:buChar char="•"/>
            </a:pPr>
            <a:r>
              <a:rPr lang="zh-CN" altLang="en-US" sz="1600">
                <a:latin typeface="Arial" panose="020B0604020202020204" pitchFamily="34" charset="0"/>
                <a:ea typeface="黑体" panose="02010609060101010101" charset="-122"/>
              </a:rPr>
              <a:t>按最佳的共同方式开展工作</a:t>
            </a:r>
            <a:endParaRPr lang="zh-CN" altLang="en-US" sz="1600">
              <a:latin typeface="Arial" panose="020B0604020202020204" pitchFamily="34" charset="0"/>
              <a:ea typeface="黑体" panose="02010609060101010101" charset="-122"/>
            </a:endParaRPr>
          </a:p>
        </p:txBody>
      </p:sp>
      <p:sp>
        <p:nvSpPr>
          <p:cNvPr id="2535" name="矩形 2534"/>
          <p:cNvSpPr/>
          <p:nvPr/>
        </p:nvSpPr>
        <p:spPr>
          <a:xfrm>
            <a:off x="3810000" y="4876800"/>
            <a:ext cx="381000" cy="228600"/>
          </a:xfrm>
          <a:solidFill>
            <a:srgbClr val="FFFFCC"/>
          </a:solidFill>
          <a:ln w="12700" cap="flat" cmpd="sng">
            <a:solidFill>
              <a:srgbClr val="996600"/>
            </a:solidFill>
            <a:prstDash val="solid"/>
            <a:headEnd type="none" w="med" len="med"/>
            <a:tailEnd type="none" w="med" len="med"/>
          </a:ln>
        </p:spPr>
        <p:txBody>
          <a:bodyPr/>
          <a:p>
            <a:endParaRPr lang="zh-CN" altLang="en-US"/>
          </a:p>
        </p:txBody>
      </p:sp>
      <p:sp>
        <p:nvSpPr>
          <p:cNvPr id="2536" name="矩形 2535"/>
          <p:cNvSpPr/>
          <p:nvPr/>
        </p:nvSpPr>
        <p:spPr>
          <a:xfrm>
            <a:off x="4419600" y="4572000"/>
            <a:ext cx="3048000" cy="760413"/>
          </a:xfrm>
          <a:prstGeom prst="rect">
            <a:avLst/>
          </a:prstGeom>
          <a:solidFill>
            <a:srgbClr val="FFFFCC"/>
          </a:solidFill>
          <a:ln w="12700" cap="flat" cmpd="sng">
            <a:solidFill>
              <a:srgbClr val="996600"/>
            </a:solidFill>
            <a:prstDash val="solid"/>
            <a:miter/>
            <a:headEnd type="none" w="med" len="med"/>
            <a:tailEnd type="none" w="med" len="med"/>
          </a:ln>
        </p:spPr>
        <p:txBody>
          <a:bodyPr lIns="137160" tIns="68580" rIns="137160" bIns="68580">
            <a:spAutoFit/>
          </a:bodyPr>
          <a:p>
            <a:pPr>
              <a:spcBef>
                <a:spcPct val="50000"/>
              </a:spcBef>
              <a:buChar char="•"/>
            </a:pPr>
            <a:r>
              <a:rPr lang="zh-CN" altLang="en-US" sz="1600">
                <a:latin typeface="Arial" panose="020B0604020202020204" pitchFamily="34" charset="0"/>
                <a:ea typeface="黑体" panose="02010609060101010101" charset="-122"/>
              </a:rPr>
              <a:t>问题的解决带来公司的发展</a:t>
            </a:r>
            <a:endParaRPr lang="zh-CN" altLang="en-US" sz="1600">
              <a:latin typeface="Arial" panose="020B0604020202020204" pitchFamily="34" charset="0"/>
              <a:ea typeface="黑体" panose="02010609060101010101" charset="-122"/>
            </a:endParaRPr>
          </a:p>
          <a:p>
            <a:pPr>
              <a:spcBef>
                <a:spcPct val="50000"/>
              </a:spcBef>
              <a:buChar char="•"/>
            </a:pPr>
            <a:r>
              <a:rPr lang="zh-CN" altLang="en-US" sz="1600">
                <a:latin typeface="Arial" panose="020B0604020202020204" pitchFamily="34" charset="0"/>
                <a:ea typeface="黑体" panose="02010609060101010101" charset="-122"/>
              </a:rPr>
              <a:t>员工个人职业能力的提高</a:t>
            </a:r>
            <a:endParaRPr lang="zh-CN" altLang="en-US" sz="1600">
              <a:latin typeface="Arial" panose="020B0604020202020204" pitchFamily="34" charset="0"/>
              <a:ea typeface="黑体" panose="02010609060101010101" charset="-122"/>
            </a:endParaRPr>
          </a:p>
        </p:txBody>
      </p:sp>
      <p:sp>
        <p:nvSpPr>
          <p:cNvPr id="2537" name="左弧形箭头 2536"/>
          <p:cNvSpPr/>
          <p:nvPr/>
        </p:nvSpPr>
        <p:spPr>
          <a:xfrm>
            <a:off x="990600" y="2362200"/>
            <a:ext cx="685800" cy="3200400"/>
          </a:xfrm>
          <a:prstGeom prst="curvedRightArrow">
            <a:avLst>
              <a:gd name="adj1" fmla="val 90715"/>
              <a:gd name="adj2" fmla="val 185262"/>
              <a:gd name="adj3" fmla="val 33333"/>
            </a:avLst>
          </a:prstGeom>
          <a:solidFill>
            <a:srgbClr val="FFFFCC"/>
          </a:solidFill>
          <a:ln w="12700" cap="flat" cmpd="sng">
            <a:solidFill>
              <a:srgbClr val="996600"/>
            </a:solidFill>
            <a:prstDash val="solid"/>
            <a:miter/>
            <a:headEnd type="none" w="med" len="med"/>
            <a:tailEnd type="none" w="med" len="med"/>
          </a:ln>
        </p:spPr>
        <p:txBody>
          <a:bodyPr/>
          <a:p>
            <a:endParaRPr lang="zh-CN" altLang="en-US"/>
          </a:p>
        </p:txBody>
      </p:sp>
      <p:sp>
        <p:nvSpPr>
          <p:cNvPr id="2538" name="矩形 253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1" name="矩形 2540"/>
          <p:cNvSpPr/>
          <p:nvPr/>
        </p:nvSpPr>
        <p:spPr>
          <a:xfrm>
            <a:off x="1752600" y="1219200"/>
            <a:ext cx="2819400" cy="457200"/>
          </a:xfrm>
          <a:prstGeom prst="rect">
            <a:avLst/>
          </a:prstGeom>
          <a:noFill/>
          <a:ln w="9525">
            <a:noFill/>
          </a:ln>
        </p:spPr>
        <p:txBody>
          <a:bodyPr/>
          <a:p>
            <a:endParaRPr sz="2800" b="1">
              <a:latin typeface="黑体" panose="02010609060101010101" charset="-122"/>
              <a:ea typeface="黑体" panose="02010609060101010101" charset="-122"/>
            </a:endParaRPr>
          </a:p>
        </p:txBody>
      </p:sp>
      <p:sp>
        <p:nvSpPr>
          <p:cNvPr id="2542" name="矩形 2541"/>
          <p:cNvSpPr/>
          <p:nvPr/>
        </p:nvSpPr>
        <p:spPr>
          <a:xfrm>
            <a:off x="1143000" y="34290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1. </a:t>
            </a:r>
            <a:r>
              <a:rPr lang="zh-CN" altLang="en-US" sz="1800" b="1">
                <a:latin typeface="Arial" panose="020B0604020202020204" pitchFamily="34" charset="0"/>
                <a:ea typeface="黑体" panose="02010609060101010101" charset="-122"/>
              </a:rPr>
              <a:t>什么是丰田的问题解决法</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543" name="矩形 2542"/>
          <p:cNvSpPr/>
          <p:nvPr/>
        </p:nvSpPr>
        <p:spPr>
          <a:xfrm>
            <a:off x="1143000" y="3962400"/>
            <a:ext cx="4267200" cy="420688"/>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2. </a:t>
            </a:r>
            <a:r>
              <a:rPr lang="zh-CN" altLang="en-US" sz="1800" b="1">
                <a:latin typeface="Arial" panose="020B0604020202020204" pitchFamily="34" charset="0"/>
                <a:ea typeface="黑体" panose="02010609060101010101" charset="-122"/>
              </a:rPr>
              <a:t>日常工作中的</a:t>
            </a:r>
            <a:r>
              <a:rPr lang="en-US" altLang="zh-CN" sz="1800" b="1">
                <a:latin typeface="Arial" panose="020B0604020202020204" pitchFamily="34" charset="0"/>
                <a:ea typeface="黑体" panose="02010609060101010101" charset="-122"/>
              </a:rPr>
              <a:t>10</a:t>
            </a:r>
            <a:r>
              <a:rPr lang="zh-CN" altLang="en-US" sz="1800" b="1">
                <a:latin typeface="Arial" panose="020B0604020202020204" pitchFamily="34" charset="0"/>
                <a:ea typeface="黑体" panose="02010609060101010101" charset="-122"/>
              </a:rPr>
              <a:t>个基本意识</a:t>
            </a:r>
            <a:endParaRPr lang="zh-CN" altLang="en-US" sz="1800" b="1">
              <a:latin typeface="Arial" panose="020B0604020202020204" pitchFamily="34" charset="0"/>
              <a:ea typeface="黑体" panose="02010609060101010101" charset="-122"/>
            </a:endParaRPr>
          </a:p>
        </p:txBody>
      </p:sp>
      <p:sp>
        <p:nvSpPr>
          <p:cNvPr id="2544" name="矩形 2543"/>
          <p:cNvSpPr/>
          <p:nvPr/>
        </p:nvSpPr>
        <p:spPr>
          <a:xfrm>
            <a:off x="228600" y="762000"/>
            <a:ext cx="2514600" cy="501650"/>
          </a:xfrm>
          <a:prstGeom prst="rect">
            <a:avLst/>
          </a:prstGeom>
          <a:noFill/>
          <a:ln w="38100">
            <a:noFill/>
          </a:ln>
        </p:spPr>
        <p:txBody>
          <a:bodyPr lIns="137160" tIns="68580" rIns="137160" bIns="68580">
            <a:spAutoFit/>
          </a:bodyPr>
          <a:p>
            <a:pPr>
              <a:spcBef>
                <a:spcPct val="50000"/>
              </a:spcBef>
            </a:pPr>
            <a:r>
              <a:rPr lang="zh-CN" altLang="en-US" sz="2400">
                <a:latin typeface="Arial" panose="020B0604020202020204" pitchFamily="34" charset="0"/>
                <a:ea typeface="黑体" panose="02010609060101010101" charset="-122"/>
              </a:rPr>
              <a:t>内容</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p:txBody>
      </p:sp>
      <p:sp>
        <p:nvSpPr>
          <p:cNvPr id="2545" name="矩形 2544"/>
          <p:cNvSpPr/>
          <p:nvPr/>
        </p:nvSpPr>
        <p:spPr>
          <a:xfrm>
            <a:off x="1143000" y="44958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 3. </a:t>
            </a:r>
            <a:r>
              <a:rPr lang="zh-CN" altLang="en-US" sz="1800" b="1">
                <a:latin typeface="Arial" panose="020B0604020202020204" pitchFamily="34" charset="0"/>
                <a:ea typeface="黑体" panose="02010609060101010101" charset="-122"/>
              </a:rPr>
              <a:t>什么是丰田的 “问题” </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546" name="矩形 2545"/>
          <p:cNvSpPr/>
          <p:nvPr/>
        </p:nvSpPr>
        <p:spPr>
          <a:xfrm>
            <a:off x="1143000" y="50292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4. </a:t>
            </a:r>
            <a:r>
              <a:rPr lang="zh-CN" altLang="en-US" sz="1800" b="1">
                <a:latin typeface="Arial" panose="020B0604020202020204" pitchFamily="34" charset="0"/>
                <a:ea typeface="黑体" panose="02010609060101010101" charset="-122"/>
              </a:rPr>
              <a:t>问题解决的步骤</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具体行动</a:t>
            </a:r>
            <a:endParaRPr lang="zh-CN" altLang="en-US" sz="1800" b="1">
              <a:latin typeface="Arial" panose="020B0604020202020204" pitchFamily="34" charset="0"/>
              <a:ea typeface="黑体" panose="02010609060101010101" charset="-122"/>
            </a:endParaRPr>
          </a:p>
        </p:txBody>
      </p:sp>
      <p:sp>
        <p:nvSpPr>
          <p:cNvPr id="2547" name="矩形 2546"/>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548" name="矩形 2547"/>
          <p:cNvSpPr/>
          <p:nvPr/>
        </p:nvSpPr>
        <p:spPr>
          <a:xfrm>
            <a:off x="838200" y="13716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一</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如何学习丰田</a:t>
            </a:r>
            <a:endParaRPr lang="zh-CN" altLang="en-US" sz="2400" b="1">
              <a:latin typeface="黑体" panose="02010609060101010101" charset="-122"/>
              <a:ea typeface="黑体" panose="02010609060101010101" charset="-122"/>
            </a:endParaRPr>
          </a:p>
        </p:txBody>
      </p:sp>
      <p:sp>
        <p:nvSpPr>
          <p:cNvPr id="2549" name="矩形 2548"/>
          <p:cNvSpPr/>
          <p:nvPr/>
        </p:nvSpPr>
        <p:spPr>
          <a:xfrm>
            <a:off x="838200" y="2057400"/>
            <a:ext cx="7016750" cy="50323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二</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丰田管理方式 </a:t>
            </a:r>
            <a:r>
              <a:rPr lang="en-US" altLang="zh-CN" sz="2400" b="1">
                <a:latin typeface="黑体" panose="02010609060101010101" charset="-122"/>
                <a:ea typeface="黑体" panose="02010609060101010101" charset="-122"/>
              </a:rPr>
              <a:t>Toyota Way 2019</a:t>
            </a:r>
            <a:endParaRPr lang="en-US" altLang="zh-CN" sz="2400" b="1">
              <a:latin typeface="黑体" panose="02010609060101010101" charset="-122"/>
              <a:ea typeface="黑体" panose="02010609060101010101" charset="-122"/>
            </a:endParaRPr>
          </a:p>
        </p:txBody>
      </p:sp>
      <p:sp>
        <p:nvSpPr>
          <p:cNvPr id="2550" name="矩形 2549"/>
          <p:cNvSpPr/>
          <p:nvPr/>
        </p:nvSpPr>
        <p:spPr>
          <a:xfrm>
            <a:off x="838200" y="27432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丰田问题解决法 </a:t>
            </a:r>
            <a:r>
              <a:rPr lang="en-US" altLang="zh-CN" sz="2400" b="1">
                <a:latin typeface="黑体" panose="02010609060101010101" charset="-122"/>
                <a:ea typeface="黑体" panose="02010609060101010101" charset="-122"/>
              </a:rPr>
              <a:t>Toyota Business Practices</a:t>
            </a:r>
            <a:endParaRPr lang="en-US" altLang="zh-CN" sz="2400" b="1">
              <a:latin typeface="黑体" panose="02010609060101010101" charset="-122"/>
              <a:ea typeface="黑体" panose="02010609060101010101" charset="-122"/>
            </a:endParaRPr>
          </a:p>
        </p:txBody>
      </p:sp>
      <p:sp>
        <p:nvSpPr>
          <p:cNvPr id="2551" name="矩形 2550"/>
          <p:cNvSpPr/>
          <p:nvPr/>
        </p:nvSpPr>
        <p:spPr>
          <a:xfrm>
            <a:off x="1143000" y="55626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5. 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4" name="矩形 2083"/>
          <p:cNvSpPr/>
          <p:nvPr/>
        </p:nvSpPr>
        <p:spPr>
          <a:xfrm>
            <a:off x="1919288" y="1881188"/>
            <a:ext cx="9144000" cy="0"/>
          </a:xfrm>
          <a:prstGeom prst="rect">
            <a:avLst/>
          </a:prstGeom>
          <a:noFill/>
          <a:ln w="38100">
            <a:noFill/>
          </a:ln>
        </p:spPr>
        <p:txBody>
          <a:bodyPr/>
          <a:p>
            <a:endParaRPr lang="zh-CN" altLang="en-US"/>
          </a:p>
        </p:txBody>
      </p:sp>
      <p:pic>
        <p:nvPicPr>
          <p:cNvPr id="2085" name="图片 2084"/>
          <p:cNvPicPr>
            <a:picLocks noChangeAspect="1"/>
          </p:cNvPicPr>
          <p:nvPr/>
        </p:nvPicPr>
        <p:blipFill>
          <a:blip r:embed="rId1"/>
          <a:stretch>
            <a:fillRect/>
          </a:stretch>
        </p:blipFill>
        <p:spPr>
          <a:xfrm>
            <a:off x="457200" y="990600"/>
            <a:ext cx="8153400" cy="4000500"/>
          </a:xfrm>
          <a:prstGeom prst="rect">
            <a:avLst/>
          </a:prstGeom>
          <a:noFill/>
          <a:ln w="9525">
            <a:noFill/>
          </a:ln>
        </p:spPr>
      </p:pic>
      <p:grpSp>
        <p:nvGrpSpPr>
          <p:cNvPr id="2086" name="组合 2085"/>
          <p:cNvGrpSpPr/>
          <p:nvPr/>
        </p:nvGrpSpPr>
        <p:grpSpPr>
          <a:xfrm>
            <a:off x="304800" y="3810000"/>
            <a:ext cx="3048000" cy="2057400"/>
            <a:chOff x="192" y="2400"/>
            <a:chExt cx="1920" cy="1296"/>
          </a:xfrm>
        </p:grpSpPr>
        <p:sp>
          <p:nvSpPr>
            <p:cNvPr id="2087" name="椭圆 2086"/>
            <p:cNvSpPr/>
            <p:nvPr/>
          </p:nvSpPr>
          <p:spPr>
            <a:xfrm>
              <a:off x="1824" y="2400"/>
              <a:ext cx="288" cy="240"/>
            </a:xfrm>
            <a:prstGeom prst="ellipse">
              <a:avLst/>
            </a:prstGeom>
            <a:noFill/>
            <a:ln w="28575" cap="flat" cmpd="sng">
              <a:solidFill>
                <a:srgbClr val="FF0066"/>
              </a:solidFill>
              <a:prstDash val="solid"/>
              <a:headEnd type="none" w="med" len="med"/>
              <a:tailEnd type="none" w="med" len="med"/>
            </a:ln>
          </p:spPr>
          <p:txBody>
            <a:bodyPr/>
            <a:p>
              <a:endParaRPr lang="zh-CN" altLang="en-US"/>
            </a:p>
          </p:txBody>
        </p:sp>
        <p:sp>
          <p:nvSpPr>
            <p:cNvPr id="2088" name="线形标注 1 2087"/>
            <p:cNvSpPr/>
            <p:nvPr/>
          </p:nvSpPr>
          <p:spPr>
            <a:xfrm>
              <a:off x="192" y="3264"/>
              <a:ext cx="960" cy="432"/>
            </a:xfrm>
            <a:prstGeom prst="borderCallout1">
              <a:avLst>
                <a:gd name="adj1" fmla="val 16667"/>
                <a:gd name="adj2" fmla="val 105000"/>
                <a:gd name="adj3" fmla="val -147222"/>
                <a:gd name="adj4" fmla="val 174167"/>
              </a:avLst>
            </a:prstGeom>
            <a:noFill/>
            <a:ln w="19050" cap="flat" cmpd="sng">
              <a:solidFill>
                <a:srgbClr val="FF0066"/>
              </a:solidFill>
              <a:prstDash val="solid"/>
              <a:miter/>
              <a:headEnd type="none" w="med" len="med"/>
              <a:tailEnd type="none" w="med" len="med"/>
            </a:ln>
          </p:spPr>
          <p:txBody>
            <a:bodyPr lIns="137160" tIns="68580" rIns="137160" bIns="68580"/>
            <a:p>
              <a:pPr>
                <a:spcBef>
                  <a:spcPct val="50000"/>
                </a:spcBef>
              </a:pPr>
              <a:r>
                <a:rPr lang="zh-CN" altLang="en-US" sz="1200">
                  <a:latin typeface="Arial" panose="020B0604020202020204" pitchFamily="34" charset="0"/>
                  <a:ea typeface="黑体" panose="02010609060101010101" charset="-122"/>
                </a:rPr>
                <a:t>从年产</a:t>
              </a:r>
              <a:r>
                <a:rPr lang="en-US" altLang="zh-CN" sz="1200">
                  <a:latin typeface="Arial" panose="020B0604020202020204" pitchFamily="34" charset="0"/>
                  <a:ea typeface="黑体" panose="02010609060101010101" charset="-122"/>
                </a:rPr>
                <a:t>4000</a:t>
              </a:r>
              <a:r>
                <a:rPr lang="zh-CN" altLang="en-US" sz="1200">
                  <a:latin typeface="Arial" panose="020B0604020202020204" pitchFamily="34" charset="0"/>
                  <a:ea typeface="黑体" panose="02010609060101010101" charset="-122"/>
                </a:rPr>
                <a:t>辆到</a:t>
              </a:r>
              <a:r>
                <a:rPr lang="en-US" altLang="zh-CN" sz="1200">
                  <a:latin typeface="Arial" panose="020B0604020202020204" pitchFamily="34" charset="0"/>
                  <a:ea typeface="黑体" panose="02010609060101010101" charset="-122"/>
                </a:rPr>
                <a:t>50</a:t>
              </a:r>
              <a:r>
                <a:rPr lang="zh-CN" altLang="en-US" sz="1200">
                  <a:latin typeface="Arial" panose="020B0604020202020204" pitchFamily="34" charset="0"/>
                  <a:ea typeface="黑体" panose="02010609060101010101" charset="-122"/>
                </a:rPr>
                <a:t>万辆花了</a:t>
              </a:r>
              <a:r>
                <a:rPr lang="en-US" altLang="zh-CN" sz="1200">
                  <a:latin typeface="Arial" panose="020B0604020202020204" pitchFamily="34" charset="0"/>
                  <a:ea typeface="黑体" panose="02010609060101010101" charset="-122"/>
                </a:rPr>
                <a:t>28</a:t>
              </a:r>
              <a:r>
                <a:rPr lang="zh-CN" altLang="en-US" sz="1200">
                  <a:latin typeface="Arial" panose="020B0604020202020204" pitchFamily="34" charset="0"/>
                  <a:ea typeface="黑体" panose="02010609060101010101" charset="-122"/>
                </a:rPr>
                <a:t>年时间（含战争期）</a:t>
              </a:r>
              <a:endParaRPr lang="zh-CN" altLang="en-US" sz="1200">
                <a:latin typeface="Arial" panose="020B0604020202020204" pitchFamily="34" charset="0"/>
                <a:ea typeface="黑体" panose="02010609060101010101" charset="-122"/>
              </a:endParaRPr>
            </a:p>
          </p:txBody>
        </p:sp>
      </p:grpSp>
      <p:grpSp>
        <p:nvGrpSpPr>
          <p:cNvPr id="2089" name="组合 2088"/>
          <p:cNvGrpSpPr/>
          <p:nvPr/>
        </p:nvGrpSpPr>
        <p:grpSpPr>
          <a:xfrm>
            <a:off x="1828800" y="3810000"/>
            <a:ext cx="1981200" cy="2590800"/>
            <a:chOff x="1152" y="2400"/>
            <a:chExt cx="1248" cy="1632"/>
          </a:xfrm>
        </p:grpSpPr>
        <p:sp>
          <p:nvSpPr>
            <p:cNvPr id="2090" name="线形标注 1 2089"/>
            <p:cNvSpPr/>
            <p:nvPr/>
          </p:nvSpPr>
          <p:spPr>
            <a:xfrm>
              <a:off x="1152" y="3600"/>
              <a:ext cx="816" cy="432"/>
            </a:xfrm>
            <a:prstGeom prst="borderCallout1">
              <a:avLst>
                <a:gd name="adj1" fmla="val 16667"/>
                <a:gd name="adj2" fmla="val 105884"/>
                <a:gd name="adj3" fmla="val -221065"/>
                <a:gd name="adj4" fmla="val 127329"/>
              </a:avLst>
            </a:prstGeom>
            <a:noFill/>
            <a:ln w="19050" cap="flat" cmpd="sng">
              <a:solidFill>
                <a:srgbClr val="FF0066"/>
              </a:solidFill>
              <a:prstDash val="solid"/>
              <a:miter/>
              <a:headEnd type="none" w="med" len="med"/>
              <a:tailEnd type="none" w="med" len="med"/>
            </a:ln>
          </p:spPr>
          <p:txBody>
            <a:bodyPr lIns="137160" tIns="68580" rIns="137160" bIns="68580"/>
            <a:p>
              <a:pPr>
                <a:spcBef>
                  <a:spcPct val="50000"/>
                </a:spcBef>
              </a:pPr>
              <a:r>
                <a:rPr lang="zh-CN" altLang="en-US" sz="1200">
                  <a:latin typeface="Arial" panose="020B0604020202020204" pitchFamily="34" charset="0"/>
                  <a:ea typeface="黑体" panose="02010609060101010101" charset="-122"/>
                </a:rPr>
                <a:t>从年产</a:t>
              </a:r>
              <a:r>
                <a:rPr lang="en-US" altLang="zh-CN" sz="1200">
                  <a:latin typeface="Arial" panose="020B0604020202020204" pitchFamily="34" charset="0"/>
                  <a:ea typeface="黑体" panose="02010609060101010101" charset="-122"/>
                </a:rPr>
                <a:t>50</a:t>
              </a:r>
              <a:r>
                <a:rPr lang="zh-CN" altLang="en-US" sz="1200">
                  <a:latin typeface="Arial" panose="020B0604020202020204" pitchFamily="34" charset="0"/>
                  <a:ea typeface="黑体" panose="02010609060101010101" charset="-122"/>
                </a:rPr>
                <a:t>万辆到</a:t>
              </a:r>
              <a:r>
                <a:rPr lang="en-US" altLang="zh-CN" sz="1200">
                  <a:latin typeface="Arial" panose="020B0604020202020204" pitchFamily="34" charset="0"/>
                  <a:ea typeface="黑体" panose="02010609060101010101" charset="-122"/>
                </a:rPr>
                <a:t>160</a:t>
              </a:r>
              <a:r>
                <a:rPr lang="zh-CN" altLang="en-US" sz="1200">
                  <a:latin typeface="Arial" panose="020B0604020202020204" pitchFamily="34" charset="0"/>
                  <a:ea typeface="黑体" panose="02010609060101010101" charset="-122"/>
                </a:rPr>
                <a:t>万辆花了</a:t>
              </a:r>
              <a:r>
                <a:rPr lang="en-US" altLang="zh-CN" sz="1200">
                  <a:latin typeface="Arial" panose="020B0604020202020204" pitchFamily="34" charset="0"/>
                  <a:ea typeface="黑体" panose="02010609060101010101" charset="-122"/>
                </a:rPr>
                <a:t>5</a:t>
              </a:r>
              <a:r>
                <a:rPr lang="zh-CN" altLang="en-US" sz="1200">
                  <a:latin typeface="Arial" panose="020B0604020202020204" pitchFamily="34" charset="0"/>
                  <a:ea typeface="黑体" panose="02010609060101010101" charset="-122"/>
                </a:rPr>
                <a:t>年时间</a:t>
              </a:r>
              <a:endParaRPr lang="zh-CN" altLang="en-US" sz="1200">
                <a:latin typeface="Arial" panose="020B0604020202020204" pitchFamily="34" charset="0"/>
                <a:ea typeface="黑体" panose="02010609060101010101" charset="-122"/>
              </a:endParaRPr>
            </a:p>
          </p:txBody>
        </p:sp>
        <p:sp>
          <p:nvSpPr>
            <p:cNvPr id="2091" name="椭圆 2090"/>
            <p:cNvSpPr/>
            <p:nvPr/>
          </p:nvSpPr>
          <p:spPr>
            <a:xfrm>
              <a:off x="2112" y="2400"/>
              <a:ext cx="288" cy="240"/>
            </a:xfrm>
            <a:prstGeom prst="ellipse">
              <a:avLst/>
            </a:prstGeom>
            <a:noFill/>
            <a:ln w="28575" cap="flat" cmpd="sng">
              <a:solidFill>
                <a:srgbClr val="FF0066"/>
              </a:solidFill>
              <a:prstDash val="solid"/>
              <a:headEnd type="none" w="med" len="med"/>
              <a:tailEnd type="none" w="med" len="med"/>
            </a:ln>
          </p:spPr>
          <p:txBody>
            <a:bodyPr/>
            <a:p>
              <a:endParaRPr lang="zh-CN" altLang="en-US"/>
            </a:p>
          </p:txBody>
        </p:sp>
      </p:grpSp>
      <p:grpSp>
        <p:nvGrpSpPr>
          <p:cNvPr id="2092" name="组合 2091"/>
          <p:cNvGrpSpPr/>
          <p:nvPr/>
        </p:nvGrpSpPr>
        <p:grpSpPr>
          <a:xfrm>
            <a:off x="3276600" y="3810000"/>
            <a:ext cx="1524000" cy="2438400"/>
            <a:chOff x="2064" y="2400"/>
            <a:chExt cx="960" cy="1536"/>
          </a:xfrm>
        </p:grpSpPr>
        <p:sp>
          <p:nvSpPr>
            <p:cNvPr id="2093" name="椭圆 2092"/>
            <p:cNvSpPr/>
            <p:nvPr/>
          </p:nvSpPr>
          <p:spPr>
            <a:xfrm>
              <a:off x="2736" y="2400"/>
              <a:ext cx="288" cy="240"/>
            </a:xfrm>
            <a:prstGeom prst="ellipse">
              <a:avLst/>
            </a:prstGeom>
            <a:noFill/>
            <a:ln w="28575" cap="flat" cmpd="sng">
              <a:solidFill>
                <a:srgbClr val="FF0066"/>
              </a:solidFill>
              <a:prstDash val="solid"/>
              <a:headEnd type="none" w="med" len="med"/>
              <a:tailEnd type="none" w="med" len="med"/>
            </a:ln>
          </p:spPr>
          <p:txBody>
            <a:bodyPr/>
            <a:p>
              <a:endParaRPr lang="zh-CN" altLang="en-US"/>
            </a:p>
          </p:txBody>
        </p:sp>
        <p:sp>
          <p:nvSpPr>
            <p:cNvPr id="2094" name="线形标注 1 2093"/>
            <p:cNvSpPr/>
            <p:nvPr/>
          </p:nvSpPr>
          <p:spPr>
            <a:xfrm>
              <a:off x="2064" y="3504"/>
              <a:ext cx="816" cy="432"/>
            </a:xfrm>
            <a:prstGeom prst="borderCallout1">
              <a:avLst>
                <a:gd name="adj1" fmla="val 16667"/>
                <a:gd name="adj2" fmla="val 105884"/>
                <a:gd name="adj3" fmla="val -199074"/>
                <a:gd name="adj4" fmla="val 108944"/>
              </a:avLst>
            </a:prstGeom>
            <a:noFill/>
            <a:ln w="19050" cap="flat" cmpd="sng">
              <a:solidFill>
                <a:srgbClr val="FF0066"/>
              </a:solidFill>
              <a:prstDash val="solid"/>
              <a:miter/>
              <a:headEnd type="none" w="med" len="med"/>
              <a:tailEnd type="none" w="med" len="med"/>
            </a:ln>
          </p:spPr>
          <p:txBody>
            <a:bodyPr lIns="137160" tIns="68580" rIns="137160" bIns="68580"/>
            <a:p>
              <a:pPr>
                <a:spcBef>
                  <a:spcPct val="50000"/>
                </a:spcBef>
              </a:pPr>
              <a:r>
                <a:rPr lang="zh-CN" altLang="en-US" sz="1200">
                  <a:latin typeface="Arial" panose="020B0604020202020204" pitchFamily="34" charset="0"/>
                  <a:ea typeface="黑体" panose="02010609060101010101" charset="-122"/>
                </a:rPr>
                <a:t>从年产</a:t>
              </a:r>
              <a:r>
                <a:rPr lang="en-US" altLang="zh-CN" sz="1200">
                  <a:latin typeface="Arial" panose="020B0604020202020204" pitchFamily="34" charset="0"/>
                  <a:ea typeface="黑体" panose="02010609060101010101" charset="-122"/>
                </a:rPr>
                <a:t>160</a:t>
              </a:r>
              <a:r>
                <a:rPr lang="zh-CN" altLang="en-US" sz="1200">
                  <a:latin typeface="Arial" panose="020B0604020202020204" pitchFamily="34" charset="0"/>
                  <a:ea typeface="黑体" panose="02010609060101010101" charset="-122"/>
                </a:rPr>
                <a:t>万辆到</a:t>
              </a:r>
              <a:r>
                <a:rPr lang="en-US" altLang="zh-CN" sz="1200">
                  <a:latin typeface="Arial" panose="020B0604020202020204" pitchFamily="34" charset="0"/>
                  <a:ea typeface="黑体" panose="02010609060101010101" charset="-122"/>
                </a:rPr>
                <a:t>330</a:t>
              </a:r>
              <a:r>
                <a:rPr lang="zh-CN" altLang="en-US" sz="1200">
                  <a:latin typeface="Arial" panose="020B0604020202020204" pitchFamily="34" charset="0"/>
                  <a:ea typeface="黑体" panose="02010609060101010101" charset="-122"/>
                </a:rPr>
                <a:t>万辆花了</a:t>
              </a:r>
              <a:r>
                <a:rPr lang="en-US" altLang="zh-CN" sz="1200">
                  <a:latin typeface="Arial" panose="020B0604020202020204" pitchFamily="34" charset="0"/>
                  <a:ea typeface="黑体" panose="02010609060101010101" charset="-122"/>
                </a:rPr>
                <a:t>10</a:t>
              </a:r>
              <a:r>
                <a:rPr lang="zh-CN" altLang="en-US" sz="1200">
                  <a:latin typeface="Arial" panose="020B0604020202020204" pitchFamily="34" charset="0"/>
                  <a:ea typeface="黑体" panose="02010609060101010101" charset="-122"/>
                </a:rPr>
                <a:t>年时间</a:t>
              </a:r>
              <a:endParaRPr lang="zh-CN" altLang="en-US" sz="1200">
                <a:latin typeface="Arial" panose="020B0604020202020204" pitchFamily="34" charset="0"/>
                <a:ea typeface="黑体" panose="02010609060101010101" charset="-122"/>
              </a:endParaRPr>
            </a:p>
          </p:txBody>
        </p:sp>
      </p:grpSp>
      <p:grpSp>
        <p:nvGrpSpPr>
          <p:cNvPr id="2095" name="组合 2094"/>
          <p:cNvGrpSpPr/>
          <p:nvPr/>
        </p:nvGrpSpPr>
        <p:grpSpPr>
          <a:xfrm>
            <a:off x="4876800" y="4572000"/>
            <a:ext cx="990600" cy="1600200"/>
            <a:chOff x="3072" y="2880"/>
            <a:chExt cx="624" cy="1008"/>
          </a:xfrm>
        </p:grpSpPr>
        <p:sp>
          <p:nvSpPr>
            <p:cNvPr id="2096" name="椭圆 2095"/>
            <p:cNvSpPr/>
            <p:nvPr/>
          </p:nvSpPr>
          <p:spPr>
            <a:xfrm>
              <a:off x="3072" y="2880"/>
              <a:ext cx="288" cy="240"/>
            </a:xfrm>
            <a:prstGeom prst="ellipse">
              <a:avLst/>
            </a:prstGeom>
            <a:noFill/>
            <a:ln w="28575" cap="flat" cmpd="sng">
              <a:solidFill>
                <a:srgbClr val="FF0066"/>
              </a:solidFill>
              <a:prstDash val="solid"/>
              <a:headEnd type="none" w="med" len="med"/>
              <a:tailEnd type="none" w="med" len="med"/>
            </a:ln>
          </p:spPr>
          <p:txBody>
            <a:bodyPr/>
            <a:p>
              <a:endParaRPr lang="zh-CN" altLang="en-US"/>
            </a:p>
          </p:txBody>
        </p:sp>
        <p:sp>
          <p:nvSpPr>
            <p:cNvPr id="2097" name="线形标注 1 2096"/>
            <p:cNvSpPr/>
            <p:nvPr/>
          </p:nvSpPr>
          <p:spPr>
            <a:xfrm>
              <a:off x="3168" y="3456"/>
              <a:ext cx="528" cy="432"/>
            </a:xfrm>
            <a:prstGeom prst="borderCallout1">
              <a:avLst>
                <a:gd name="adj1" fmla="val 16667"/>
                <a:gd name="adj2" fmla="val -9093"/>
                <a:gd name="adj3" fmla="val -94444"/>
                <a:gd name="adj4" fmla="val -13634"/>
              </a:avLst>
            </a:prstGeom>
            <a:noFill/>
            <a:ln w="19050" cap="flat" cmpd="sng">
              <a:solidFill>
                <a:srgbClr val="FF0066"/>
              </a:solidFill>
              <a:prstDash val="solid"/>
              <a:miter/>
              <a:headEnd type="none" w="med" len="med"/>
              <a:tailEnd type="none" w="med" len="med"/>
            </a:ln>
          </p:spPr>
          <p:txBody>
            <a:bodyPr lIns="137160" tIns="68580" rIns="137160" bIns="68580"/>
            <a:p>
              <a:pPr>
                <a:spcBef>
                  <a:spcPct val="50000"/>
                </a:spcBef>
              </a:pPr>
              <a:r>
                <a:rPr lang="en-US" altLang="zh-CN" sz="1200">
                  <a:latin typeface="Arial" panose="020B0604020202020204" pitchFamily="34" charset="0"/>
                  <a:ea typeface="黑体" panose="02010609060101010101" charset="-122"/>
                </a:rPr>
                <a:t>1985</a:t>
              </a:r>
              <a:r>
                <a:rPr lang="zh-CN" altLang="en-US" sz="1200">
                  <a:latin typeface="Arial" panose="020B0604020202020204" pitchFamily="34" charset="0"/>
                  <a:ea typeface="黑体" panose="02010609060101010101" charset="-122"/>
                </a:rPr>
                <a:t>年开始海外生产</a:t>
              </a:r>
              <a:endParaRPr lang="zh-CN" altLang="en-US" sz="1200">
                <a:latin typeface="Arial" panose="020B0604020202020204" pitchFamily="34" charset="0"/>
                <a:ea typeface="黑体" panose="02010609060101010101" charset="-122"/>
              </a:endParaRPr>
            </a:p>
          </p:txBody>
        </p:sp>
      </p:grpSp>
      <p:grpSp>
        <p:nvGrpSpPr>
          <p:cNvPr id="2098" name="组合 2097"/>
          <p:cNvGrpSpPr/>
          <p:nvPr/>
        </p:nvGrpSpPr>
        <p:grpSpPr>
          <a:xfrm>
            <a:off x="6553200" y="4572000"/>
            <a:ext cx="1905000" cy="1828800"/>
            <a:chOff x="4128" y="2880"/>
            <a:chExt cx="1200" cy="1152"/>
          </a:xfrm>
        </p:grpSpPr>
        <p:sp>
          <p:nvSpPr>
            <p:cNvPr id="2099" name="椭圆 2098"/>
            <p:cNvSpPr/>
            <p:nvPr/>
          </p:nvSpPr>
          <p:spPr>
            <a:xfrm>
              <a:off x="5040" y="2880"/>
              <a:ext cx="288" cy="240"/>
            </a:xfrm>
            <a:prstGeom prst="ellipse">
              <a:avLst/>
            </a:prstGeom>
            <a:noFill/>
            <a:ln w="28575" cap="flat" cmpd="sng">
              <a:solidFill>
                <a:srgbClr val="FF0066"/>
              </a:solidFill>
              <a:prstDash val="solid"/>
              <a:headEnd type="none" w="med" len="med"/>
              <a:tailEnd type="none" w="med" len="med"/>
            </a:ln>
          </p:spPr>
          <p:txBody>
            <a:bodyPr/>
            <a:p>
              <a:endParaRPr lang="zh-CN" altLang="en-US"/>
            </a:p>
          </p:txBody>
        </p:sp>
        <p:sp>
          <p:nvSpPr>
            <p:cNvPr id="2100" name="线形标注 1 2099"/>
            <p:cNvSpPr/>
            <p:nvPr/>
          </p:nvSpPr>
          <p:spPr>
            <a:xfrm>
              <a:off x="4128" y="3600"/>
              <a:ext cx="768" cy="432"/>
            </a:xfrm>
            <a:prstGeom prst="borderCallout1">
              <a:avLst>
                <a:gd name="adj1" fmla="val 16667"/>
                <a:gd name="adj2" fmla="val 106250"/>
                <a:gd name="adj3" fmla="val -114815"/>
                <a:gd name="adj4" fmla="val 122398"/>
              </a:avLst>
            </a:prstGeom>
            <a:noFill/>
            <a:ln w="19050" cap="flat" cmpd="sng">
              <a:solidFill>
                <a:srgbClr val="FF0066"/>
              </a:solidFill>
              <a:prstDash val="solid"/>
              <a:miter/>
              <a:headEnd type="none" w="med" len="med"/>
              <a:tailEnd type="none" w="med" len="med"/>
            </a:ln>
          </p:spPr>
          <p:txBody>
            <a:bodyPr lIns="137160" tIns="68580" rIns="137160" bIns="68580"/>
            <a:p>
              <a:pPr>
                <a:spcBef>
                  <a:spcPct val="50000"/>
                </a:spcBef>
              </a:pPr>
              <a:r>
                <a:rPr lang="zh-CN" altLang="en-US" sz="1200">
                  <a:latin typeface="Arial" panose="020B0604020202020204" pitchFamily="34" charset="0"/>
                  <a:ea typeface="黑体" panose="02010609060101010101" charset="-122"/>
                </a:rPr>
                <a:t>用</a:t>
              </a:r>
              <a:r>
                <a:rPr lang="en-US" altLang="zh-CN" sz="1200">
                  <a:latin typeface="Arial" panose="020B0604020202020204" pitchFamily="34" charset="0"/>
                  <a:ea typeface="黑体" panose="02010609060101010101" charset="-122"/>
                </a:rPr>
                <a:t>20</a:t>
              </a:r>
              <a:r>
                <a:rPr lang="zh-CN" altLang="en-US" sz="1200">
                  <a:latin typeface="Arial" panose="020B0604020202020204" pitchFamily="34" charset="0"/>
                  <a:ea typeface="黑体" panose="02010609060101010101" charset="-122"/>
                </a:rPr>
                <a:t>年时间，海外生产达到</a:t>
              </a:r>
              <a:r>
                <a:rPr lang="en-US" altLang="zh-CN" sz="1200">
                  <a:latin typeface="Arial" panose="020B0604020202020204" pitchFamily="34" charset="0"/>
                  <a:ea typeface="黑体" panose="02010609060101010101" charset="-122"/>
                </a:rPr>
                <a:t>357</a:t>
              </a:r>
              <a:r>
                <a:rPr lang="zh-CN" altLang="en-US" sz="1200">
                  <a:latin typeface="Arial" panose="020B0604020202020204" pitchFamily="34" charset="0"/>
                  <a:ea typeface="黑体" panose="02010609060101010101" charset="-122"/>
                </a:rPr>
                <a:t>万辆。</a:t>
              </a:r>
              <a:endParaRPr lang="zh-CN" altLang="en-US" sz="1200">
                <a:latin typeface="Arial" panose="020B0604020202020204" pitchFamily="34" charset="0"/>
                <a:ea typeface="黑体" panose="02010609060101010101" charset="-122"/>
              </a:endParaRPr>
            </a:p>
          </p:txBody>
        </p:sp>
      </p:grpSp>
      <p:grpSp>
        <p:nvGrpSpPr>
          <p:cNvPr id="2101" name="组合 2100"/>
          <p:cNvGrpSpPr/>
          <p:nvPr/>
        </p:nvGrpSpPr>
        <p:grpSpPr>
          <a:xfrm>
            <a:off x="5943600" y="3733800"/>
            <a:ext cx="2514600" cy="1905000"/>
            <a:chOff x="3744" y="2352"/>
            <a:chExt cx="1584" cy="1200"/>
          </a:xfrm>
        </p:grpSpPr>
        <p:sp>
          <p:nvSpPr>
            <p:cNvPr id="2102" name="椭圆 2101"/>
            <p:cNvSpPr/>
            <p:nvPr/>
          </p:nvSpPr>
          <p:spPr>
            <a:xfrm>
              <a:off x="5040" y="2352"/>
              <a:ext cx="288" cy="240"/>
            </a:xfrm>
            <a:prstGeom prst="ellipse">
              <a:avLst/>
            </a:prstGeom>
            <a:noFill/>
            <a:ln w="28575" cap="flat" cmpd="sng">
              <a:solidFill>
                <a:srgbClr val="FF0066"/>
              </a:solidFill>
              <a:prstDash val="solid"/>
              <a:headEnd type="none" w="med" len="med"/>
              <a:tailEnd type="none" w="med" len="med"/>
            </a:ln>
          </p:spPr>
          <p:txBody>
            <a:bodyPr/>
            <a:p>
              <a:endParaRPr lang="zh-CN" altLang="en-US"/>
            </a:p>
          </p:txBody>
        </p:sp>
        <p:sp>
          <p:nvSpPr>
            <p:cNvPr id="2103" name="线形标注 1 2102"/>
            <p:cNvSpPr/>
            <p:nvPr/>
          </p:nvSpPr>
          <p:spPr>
            <a:xfrm>
              <a:off x="3744" y="3168"/>
              <a:ext cx="912" cy="384"/>
            </a:xfrm>
            <a:prstGeom prst="borderCallout1">
              <a:avLst>
                <a:gd name="adj1" fmla="val 18750"/>
                <a:gd name="adj2" fmla="val 105264"/>
                <a:gd name="adj3" fmla="val -154426"/>
                <a:gd name="adj4" fmla="val 145722"/>
              </a:avLst>
            </a:prstGeom>
            <a:noFill/>
            <a:ln w="19050" cap="flat" cmpd="sng">
              <a:solidFill>
                <a:srgbClr val="FF0066"/>
              </a:solidFill>
              <a:prstDash val="solid"/>
              <a:miter/>
              <a:headEnd type="none" w="med" len="med"/>
              <a:tailEnd type="none" w="med" len="med"/>
            </a:ln>
          </p:spPr>
          <p:txBody>
            <a:bodyPr lIns="137160" tIns="68580" rIns="137160" bIns="68580"/>
            <a:p>
              <a:pPr>
                <a:spcBef>
                  <a:spcPct val="50000"/>
                </a:spcBef>
              </a:pPr>
              <a:r>
                <a:rPr lang="zh-CN" altLang="en-US" sz="1200">
                  <a:latin typeface="Arial" panose="020B0604020202020204" pitchFamily="34" charset="0"/>
                  <a:ea typeface="黑体" panose="02010609060101010101" charset="-122"/>
                </a:rPr>
                <a:t>国内生产</a:t>
              </a:r>
              <a:r>
                <a:rPr lang="en-US" altLang="zh-CN" sz="1200">
                  <a:latin typeface="Arial" panose="020B0604020202020204" pitchFamily="34" charset="0"/>
                  <a:ea typeface="黑体" panose="02010609060101010101" charset="-122"/>
                </a:rPr>
                <a:t>20</a:t>
              </a:r>
              <a:r>
                <a:rPr lang="zh-CN" altLang="en-US" sz="1200">
                  <a:latin typeface="Arial" panose="020B0604020202020204" pitchFamily="34" charset="0"/>
                  <a:ea typeface="黑体" panose="02010609060101010101" charset="-122"/>
                </a:rPr>
                <a:t>年内维持在</a:t>
              </a:r>
              <a:r>
                <a:rPr lang="en-US" altLang="zh-CN" sz="1200">
                  <a:latin typeface="Arial" panose="020B0604020202020204" pitchFamily="34" charset="0"/>
                  <a:ea typeface="黑体" panose="02010609060101010101" charset="-122"/>
                </a:rPr>
                <a:t>330-420</a:t>
              </a:r>
              <a:r>
                <a:rPr lang="zh-CN" altLang="en-US" sz="1200">
                  <a:latin typeface="Arial" panose="020B0604020202020204" pitchFamily="34" charset="0"/>
                  <a:ea typeface="黑体" panose="02010609060101010101" charset="-122"/>
                </a:rPr>
                <a:t>万辆水平</a:t>
              </a:r>
              <a:endParaRPr lang="zh-CN" altLang="en-US" sz="1200">
                <a:latin typeface="Arial" panose="020B0604020202020204" pitchFamily="34" charset="0"/>
                <a:ea typeface="黑体" panose="02010609060101010101" charset="-122"/>
              </a:endParaRPr>
            </a:p>
          </p:txBody>
        </p:sp>
      </p:grpSp>
      <p:sp>
        <p:nvSpPr>
          <p:cNvPr id="2104" name="矩形 2103"/>
          <p:cNvSpPr/>
          <p:nvPr/>
        </p:nvSpPr>
        <p:spPr>
          <a:xfrm>
            <a:off x="304800" y="255588"/>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105" name="矩形 2104"/>
          <p:cNvSpPr/>
          <p:nvPr/>
        </p:nvSpPr>
        <p:spPr>
          <a:xfrm>
            <a:off x="4419600" y="1905000"/>
            <a:ext cx="1355725" cy="319088"/>
          </a:xfrm>
          <a:prstGeom prst="rect">
            <a:avLst/>
          </a:prstGeom>
          <a:noFill/>
          <a:ln w="38100">
            <a:noFill/>
          </a:ln>
        </p:spPr>
        <p:txBody>
          <a:bodyPr lIns="137160" tIns="68580" rIns="137160" bIns="68580">
            <a:spAutoFit/>
          </a:bodyPr>
          <a:p>
            <a:pPr>
              <a:spcBef>
                <a:spcPct val="50000"/>
              </a:spcBef>
            </a:pPr>
            <a:r>
              <a:rPr lang="zh-CN" altLang="en-US" sz="1200">
                <a:solidFill>
                  <a:srgbClr val="008000"/>
                </a:solidFill>
                <a:latin typeface="Arial" panose="020B0604020202020204" pitchFamily="34" charset="0"/>
              </a:rPr>
              <a:t>日本国内</a:t>
            </a:r>
            <a:endParaRPr lang="zh-CN" altLang="en-US" sz="1200">
              <a:solidFill>
                <a:srgbClr val="008000"/>
              </a:solidFill>
              <a:latin typeface="Arial" panose="020B0604020202020204" pitchFamily="34" charset="0"/>
            </a:endParaRPr>
          </a:p>
        </p:txBody>
      </p:sp>
      <p:sp>
        <p:nvSpPr>
          <p:cNvPr id="2106" name="矩形 210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086"/>
                                        </p:tgtEl>
                                        <p:attrNameLst>
                                          <p:attrName>style.visibility</p:attrName>
                                        </p:attrNameLst>
                                      </p:cBhvr>
                                      <p:to>
                                        <p:strVal val="visible"/>
                                      </p:to>
                                    </p:set>
                                    <p:anim calcmode="lin" valueType="num">
                                      <p:cBhvr additive="base">
                                        <p:cTn id="7" dur="500" fill="hold"/>
                                        <p:tgtEl>
                                          <p:spTgt spid="2086"/>
                                        </p:tgtEl>
                                        <p:attrNameLst>
                                          <p:attrName>ppt_x</p:attrName>
                                        </p:attrNameLst>
                                      </p:cBhvr>
                                      <p:tavLst>
                                        <p:tav tm="0">
                                          <p:val>
                                            <p:strVal val="0-#ppt_w/2"/>
                                          </p:val>
                                        </p:tav>
                                        <p:tav tm="100000">
                                          <p:val>
                                            <p:strVal val="#ppt_x"/>
                                          </p:val>
                                        </p:tav>
                                      </p:tavLst>
                                    </p:anim>
                                    <p:anim calcmode="lin" valueType="num">
                                      <p:cBhvr additive="base">
                                        <p:cTn id="8" dur="500" fill="hold"/>
                                        <p:tgtEl>
                                          <p:spTgt spid="20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2089"/>
                                        </p:tgtEl>
                                        <p:attrNameLst>
                                          <p:attrName>style.visibility</p:attrName>
                                        </p:attrNameLst>
                                      </p:cBhvr>
                                      <p:to>
                                        <p:strVal val="visible"/>
                                      </p:to>
                                    </p:set>
                                    <p:anim calcmode="lin" valueType="num">
                                      <p:cBhvr additive="base">
                                        <p:cTn id="13" dur="500" fill="hold"/>
                                        <p:tgtEl>
                                          <p:spTgt spid="2089"/>
                                        </p:tgtEl>
                                        <p:attrNameLst>
                                          <p:attrName>ppt_x</p:attrName>
                                        </p:attrNameLst>
                                      </p:cBhvr>
                                      <p:tavLst>
                                        <p:tav tm="0">
                                          <p:val>
                                            <p:strVal val="0-#ppt_w/2"/>
                                          </p:val>
                                        </p:tav>
                                        <p:tav tm="100000">
                                          <p:val>
                                            <p:strVal val="#ppt_x"/>
                                          </p:val>
                                        </p:tav>
                                      </p:tavLst>
                                    </p:anim>
                                    <p:anim calcmode="lin" valueType="num">
                                      <p:cBhvr additive="base">
                                        <p:cTn id="14" dur="500" fill="hold"/>
                                        <p:tgtEl>
                                          <p:spTgt spid="20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childTnLst>
                                    <p:set>
                                      <p:cBhvr additive="base">
                                        <p:cTn id="18" dur="1" fill="hold">
                                          <p:stCondLst>
                                            <p:cond delay="0"/>
                                          </p:stCondLst>
                                        </p:cTn>
                                        <p:tgtEl>
                                          <p:spTgt spid="2092"/>
                                        </p:tgtEl>
                                        <p:attrNameLst>
                                          <p:attrName>style.visibility</p:attrName>
                                        </p:attrNameLst>
                                      </p:cBhvr>
                                      <p:to>
                                        <p:strVal val="visible"/>
                                      </p:to>
                                    </p:set>
                                    <p:anim calcmode="lin" valueType="num">
                                      <p:cBhvr additive="base">
                                        <p:cTn id="19" dur="500" fill="hold"/>
                                        <p:tgtEl>
                                          <p:spTgt spid="2092"/>
                                        </p:tgtEl>
                                        <p:attrNameLst>
                                          <p:attrName>ppt_x</p:attrName>
                                        </p:attrNameLst>
                                      </p:cBhvr>
                                      <p:tavLst>
                                        <p:tav tm="0">
                                          <p:val>
                                            <p:strVal val="0-#ppt_w/2"/>
                                          </p:val>
                                        </p:tav>
                                        <p:tav tm="100000">
                                          <p:val>
                                            <p:strVal val="#ppt_x"/>
                                          </p:val>
                                        </p:tav>
                                      </p:tavLst>
                                    </p:anim>
                                    <p:anim calcmode="lin" valueType="num">
                                      <p:cBhvr additive="base">
                                        <p:cTn id="20" dur="500" fill="hold"/>
                                        <p:tgtEl>
                                          <p:spTgt spid="20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childTnLst>
                                    <p:set>
                                      <p:cBhvr additive="base">
                                        <p:cTn id="24" dur="1" fill="hold">
                                          <p:stCondLst>
                                            <p:cond delay="0"/>
                                          </p:stCondLst>
                                        </p:cTn>
                                        <p:tgtEl>
                                          <p:spTgt spid="2095"/>
                                        </p:tgtEl>
                                        <p:attrNameLst>
                                          <p:attrName>style.visibility</p:attrName>
                                        </p:attrNameLst>
                                      </p:cBhvr>
                                      <p:to>
                                        <p:strVal val="visible"/>
                                      </p:to>
                                    </p:set>
                                    <p:anim calcmode="lin" valueType="num">
                                      <p:cBhvr additive="base">
                                        <p:cTn id="25" dur="500" fill="hold"/>
                                        <p:tgtEl>
                                          <p:spTgt spid="2095"/>
                                        </p:tgtEl>
                                        <p:attrNameLst>
                                          <p:attrName>ppt_x</p:attrName>
                                        </p:attrNameLst>
                                      </p:cBhvr>
                                      <p:tavLst>
                                        <p:tav tm="0">
                                          <p:val>
                                            <p:strVal val="0-#ppt_w/2"/>
                                          </p:val>
                                        </p:tav>
                                        <p:tav tm="100000">
                                          <p:val>
                                            <p:strVal val="#ppt_x"/>
                                          </p:val>
                                        </p:tav>
                                      </p:tavLst>
                                    </p:anim>
                                    <p:anim calcmode="lin" valueType="num">
                                      <p:cBhvr additive="base">
                                        <p:cTn id="26" dur="500" fill="hold"/>
                                        <p:tgtEl>
                                          <p:spTgt spid="20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childTnLst>
                                    <p:set>
                                      <p:cBhvr additive="base">
                                        <p:cTn id="30" dur="1" fill="hold">
                                          <p:stCondLst>
                                            <p:cond delay="0"/>
                                          </p:stCondLst>
                                        </p:cTn>
                                        <p:tgtEl>
                                          <p:spTgt spid="2098"/>
                                        </p:tgtEl>
                                        <p:attrNameLst>
                                          <p:attrName>style.visibility</p:attrName>
                                        </p:attrNameLst>
                                      </p:cBhvr>
                                      <p:to>
                                        <p:strVal val="visible"/>
                                      </p:to>
                                    </p:set>
                                    <p:anim calcmode="lin" valueType="num">
                                      <p:cBhvr additive="base">
                                        <p:cTn id="31" dur="500" fill="hold"/>
                                        <p:tgtEl>
                                          <p:spTgt spid="2098"/>
                                        </p:tgtEl>
                                        <p:attrNameLst>
                                          <p:attrName>ppt_x</p:attrName>
                                        </p:attrNameLst>
                                      </p:cBhvr>
                                      <p:tavLst>
                                        <p:tav tm="0">
                                          <p:val>
                                            <p:strVal val="0-#ppt_w/2"/>
                                          </p:val>
                                        </p:tav>
                                        <p:tav tm="100000">
                                          <p:val>
                                            <p:strVal val="#ppt_x"/>
                                          </p:val>
                                        </p:tav>
                                      </p:tavLst>
                                    </p:anim>
                                    <p:anim calcmode="lin" valueType="num">
                                      <p:cBhvr additive="base">
                                        <p:cTn id="32" dur="500" fill="hold"/>
                                        <p:tgtEl>
                                          <p:spTgt spid="209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childTnLst>
                                    <p:set>
                                      <p:cBhvr additive="base">
                                        <p:cTn id="36" dur="1" fill="hold">
                                          <p:stCondLst>
                                            <p:cond delay="0"/>
                                          </p:stCondLst>
                                        </p:cTn>
                                        <p:tgtEl>
                                          <p:spTgt spid="2101"/>
                                        </p:tgtEl>
                                        <p:attrNameLst>
                                          <p:attrName>style.visibility</p:attrName>
                                        </p:attrNameLst>
                                      </p:cBhvr>
                                      <p:to>
                                        <p:strVal val="visible"/>
                                      </p:to>
                                    </p:set>
                                    <p:anim calcmode="lin" valueType="num">
                                      <p:cBhvr additive="base">
                                        <p:cTn id="37" dur="500" fill="hold"/>
                                        <p:tgtEl>
                                          <p:spTgt spid="2101"/>
                                        </p:tgtEl>
                                        <p:attrNameLst>
                                          <p:attrName>ppt_x</p:attrName>
                                        </p:attrNameLst>
                                      </p:cBhvr>
                                      <p:tavLst>
                                        <p:tav tm="0">
                                          <p:val>
                                            <p:strVal val="0-#ppt_w/2"/>
                                          </p:val>
                                        </p:tav>
                                        <p:tav tm="100000">
                                          <p:val>
                                            <p:strVal val="#ppt_x"/>
                                          </p:val>
                                        </p:tav>
                                      </p:tavLst>
                                    </p:anim>
                                    <p:anim calcmode="lin" valueType="num">
                                      <p:cBhvr additive="base">
                                        <p:cTn id="38" dur="500" fill="hold"/>
                                        <p:tgtEl>
                                          <p:spTgt spid="2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54" name="矩形 2553"/>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555" name="矩形 2554"/>
          <p:cNvSpPr/>
          <p:nvPr/>
        </p:nvSpPr>
        <p:spPr>
          <a:xfrm>
            <a:off x="457200" y="9906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客户至上</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56" name="矩形 2555"/>
          <p:cNvSpPr/>
          <p:nvPr/>
        </p:nvSpPr>
        <p:spPr>
          <a:xfrm>
            <a:off x="3886200" y="990600"/>
            <a:ext cx="4267200" cy="881063"/>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在为本部门或公司推展工作时</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应始终将客户利益放在第一位</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a:p>
            <a:pPr>
              <a:spcBef>
                <a:spcPct val="50000"/>
              </a:spcBef>
            </a:pPr>
            <a:r>
              <a:rPr lang="zh-CN" altLang="en-US" sz="1400">
                <a:latin typeface="Arial" panose="020B0604020202020204" pitchFamily="34" charset="0"/>
                <a:ea typeface="黑体" panose="02010609060101010101" charset="-122"/>
              </a:rPr>
              <a:t>在丰田</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后道工序也被看作是“客户”</a:t>
            </a:r>
            <a:endParaRPr lang="zh-CN" altLang="en-US" sz="1400">
              <a:latin typeface="Arial" panose="020B0604020202020204" pitchFamily="34" charset="0"/>
              <a:ea typeface="黑体" panose="02010609060101010101" charset="-122"/>
            </a:endParaRPr>
          </a:p>
        </p:txBody>
      </p:sp>
      <p:sp>
        <p:nvSpPr>
          <p:cNvPr id="2557" name="矩形 2556"/>
          <p:cNvSpPr/>
          <p:nvPr/>
        </p:nvSpPr>
        <p:spPr>
          <a:xfrm>
            <a:off x="457200" y="20574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经常自问自答为什么</a:t>
            </a:r>
            <a:r>
              <a:rPr lang="en-US" altLang="zh-CN">
                <a:latin typeface="Arial" panose="020B0604020202020204" pitchFamily="34" charset="0"/>
                <a:ea typeface="黑体" panose="02010609060101010101" charset="-122"/>
              </a:rPr>
              <a:t>?</a:t>
            </a:r>
            <a:endParaRPr lang="en-US" altLang="zh-CN">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en-US" altLang="zh-CN">
              <a:latin typeface="Arial" panose="020B0604020202020204" pitchFamily="34" charset="0"/>
              <a:ea typeface="黑体" panose="02010609060101010101" charset="-122"/>
            </a:endParaRPr>
          </a:p>
        </p:txBody>
      </p:sp>
      <p:sp>
        <p:nvSpPr>
          <p:cNvPr id="2558" name="矩形 2557"/>
          <p:cNvSpPr/>
          <p:nvPr/>
        </p:nvSpPr>
        <p:spPr>
          <a:xfrm>
            <a:off x="3886200" y="2209800"/>
            <a:ext cx="4267200" cy="561975"/>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不要将当前的手段混淆为目的</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常常自问</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真正的目的是什么</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59" name="矩形 2558"/>
          <p:cNvSpPr/>
          <p:nvPr/>
        </p:nvSpPr>
        <p:spPr>
          <a:xfrm>
            <a:off x="457200" y="31242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当事者意识</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60" name="矩形 2559"/>
          <p:cNvSpPr/>
          <p:nvPr/>
        </p:nvSpPr>
        <p:spPr>
          <a:xfrm>
            <a:off x="3962400" y="3200400"/>
            <a:ext cx="4267200" cy="77470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只有认识到自己是当事者</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才能理解自己工作的使命和价值</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产生自豪感</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才会思考“我想要做什么</a:t>
            </a: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我一定要达成这个</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61" name="矩形 2560"/>
          <p:cNvSpPr/>
          <p:nvPr/>
        </p:nvSpPr>
        <p:spPr>
          <a:xfrm>
            <a:off x="457200" y="41910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可视化</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62" name="矩形 2561"/>
          <p:cNvSpPr/>
          <p:nvPr/>
        </p:nvSpPr>
        <p:spPr>
          <a:xfrm>
            <a:off x="457200" y="52578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根据现场和事实判断</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63" name="矩形 2562"/>
          <p:cNvSpPr/>
          <p:nvPr/>
        </p:nvSpPr>
        <p:spPr>
          <a:xfrm>
            <a:off x="3962400" y="4267200"/>
            <a:ext cx="4267200" cy="77470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将问题用一目了然的方式显现</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使之在相关人员之间共享</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促进新的发现</a:t>
            </a: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对其他如信息</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计划</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对情况的认识</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意见等需要共享的信息</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也应当进行可视化处理</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64" name="矩形 2563"/>
          <p:cNvSpPr/>
          <p:nvPr/>
        </p:nvSpPr>
        <p:spPr>
          <a:xfrm>
            <a:off x="3962400" y="5334000"/>
            <a:ext cx="4267200" cy="561975"/>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不要想当然</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以无拘无束之心</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看待事物的真实方面</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不将臆测与事实相混淆</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65" name="矩形 256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childTnLst>
                                    <p:set>
                                      <p:cBhvr additive="base">
                                        <p:cTn id="6" dur="1" fill="hold">
                                          <p:stCondLst>
                                            <p:cond delay="499"/>
                                          </p:stCondLst>
                                        </p:cTn>
                                        <p:tgtEl>
                                          <p:spTgt spid="255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1" nodeType="afterEffect">
                                  <p:childTnLst>
                                    <p:set>
                                      <p:cBhvr additive="base">
                                        <p:cTn id="9" dur="1" fill="hold">
                                          <p:stCondLst>
                                            <p:cond delay="499"/>
                                          </p:stCondLst>
                                        </p:cTn>
                                        <p:tgtEl>
                                          <p:spTgt spid="255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2" nodeType="clickEffect">
                                  <p:childTnLst>
                                    <p:set>
                                      <p:cBhvr additive="base">
                                        <p:cTn id="13" dur="1" fill="hold">
                                          <p:stCondLst>
                                            <p:cond delay="499"/>
                                          </p:stCondLst>
                                        </p:cTn>
                                        <p:tgtEl>
                                          <p:spTgt spid="255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3" nodeType="afterEffect">
                                  <p:childTnLst>
                                    <p:set>
                                      <p:cBhvr additive="base">
                                        <p:cTn id="16" dur="1" fill="hold">
                                          <p:stCondLst>
                                            <p:cond delay="499"/>
                                          </p:stCondLst>
                                        </p:cTn>
                                        <p:tgtEl>
                                          <p:spTgt spid="25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childTnLst>
                                    <p:set>
                                      <p:cBhvr additive="base">
                                        <p:cTn id="20" dur="1" fill="hold">
                                          <p:stCondLst>
                                            <p:cond delay="499"/>
                                          </p:stCondLst>
                                        </p:cTn>
                                        <p:tgtEl>
                                          <p:spTgt spid="2559"/>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5" nodeType="afterEffect">
                                  <p:childTnLst>
                                    <p:set>
                                      <p:cBhvr additive="base">
                                        <p:cTn id="23" dur="1" fill="hold">
                                          <p:stCondLst>
                                            <p:cond delay="499"/>
                                          </p:stCondLst>
                                        </p:cTn>
                                        <p:tgtEl>
                                          <p:spTgt spid="25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childTnLst>
                                    <p:set>
                                      <p:cBhvr additive="base">
                                        <p:cTn id="27" dur="1" fill="hold">
                                          <p:stCondLst>
                                            <p:cond delay="499"/>
                                          </p:stCondLst>
                                        </p:cTn>
                                        <p:tgtEl>
                                          <p:spTgt spid="256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8" nodeType="afterEffect">
                                  <p:childTnLst>
                                    <p:set>
                                      <p:cBhvr additive="base">
                                        <p:cTn id="30" dur="1" fill="hold">
                                          <p:stCondLst>
                                            <p:cond delay="499"/>
                                          </p:stCondLst>
                                        </p:cTn>
                                        <p:tgtEl>
                                          <p:spTgt spid="25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childTnLst>
                                    <p:set>
                                      <p:cBhvr additive="base">
                                        <p:cTn id="34" dur="1" fill="hold">
                                          <p:stCondLst>
                                            <p:cond delay="499"/>
                                          </p:stCondLst>
                                        </p:cTn>
                                        <p:tgtEl>
                                          <p:spTgt spid="2562"/>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9" nodeType="afterEffect">
                                  <p:childTnLst>
                                    <p:set>
                                      <p:cBhvr additive="base">
                                        <p:cTn id="37" dur="1" fill="hold">
                                          <p:stCondLst>
                                            <p:cond delay="499"/>
                                          </p:stCondLst>
                                        </p:cTn>
                                        <p:tgtEl>
                                          <p:spTgt spid="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5" grpId="0" animBg="1"/>
      <p:bldP spid="2556" grpId="1" animBg="1"/>
      <p:bldP spid="2557" grpId="2" animBg="1"/>
      <p:bldP spid="2558" grpId="3" animBg="1"/>
      <p:bldP spid="2559" grpId="4" animBg="1"/>
      <p:bldP spid="2560" grpId="5" animBg="1"/>
      <p:bldP spid="2561" grpId="6" animBg="1"/>
      <p:bldP spid="2562" grpId="7" animBg="1"/>
      <p:bldP spid="2563" grpId="8" animBg="1"/>
      <p:bldP spid="2564" grpId="9"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8" name="矩形 2567"/>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569" name="矩形 2568"/>
          <p:cNvSpPr/>
          <p:nvPr/>
        </p:nvSpPr>
        <p:spPr>
          <a:xfrm>
            <a:off x="457200" y="9906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彻底地思考和执行</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70" name="矩形 2569"/>
          <p:cNvSpPr/>
          <p:nvPr/>
        </p:nvSpPr>
        <p:spPr>
          <a:xfrm>
            <a:off x="3886200" y="990600"/>
            <a:ext cx="4267200" cy="561975"/>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再三思考</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怀着“决不放弃”的强大意志和坚忍不拔的精神</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将工作进行到最后</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71" name="矩形 2570"/>
          <p:cNvSpPr/>
          <p:nvPr/>
        </p:nvSpPr>
        <p:spPr>
          <a:xfrm>
            <a:off x="457200" y="20574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zh-CN" altLang="en-US">
                <a:latin typeface="Arial" panose="020B0604020202020204" pitchFamily="34" charset="0"/>
                <a:ea typeface="黑体" panose="02010609060101010101" charset="-122"/>
              </a:rPr>
              <a:t>速度</a:t>
            </a:r>
            <a:r>
              <a:rPr lang="en-US" altLang="zh-CN">
                <a:latin typeface="Arial" panose="020B0604020202020204" pitchFamily="34" charset="0"/>
                <a:ea typeface="黑体" panose="02010609060101010101" charset="-122"/>
              </a:rPr>
              <a:t>.</a:t>
            </a:r>
            <a:r>
              <a:rPr lang="zh-CN" altLang="en-US">
                <a:latin typeface="Arial" panose="020B0604020202020204" pitchFamily="34" charset="0"/>
                <a:ea typeface="黑体" panose="02010609060101010101" charset="-122"/>
              </a:rPr>
              <a:t>时机</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72" name="矩形 2571"/>
          <p:cNvSpPr/>
          <p:nvPr/>
        </p:nvSpPr>
        <p:spPr>
          <a:xfrm>
            <a:off x="3886200" y="2057400"/>
            <a:ext cx="4267200" cy="881063"/>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迅速对应客户需求</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贯彻实施对策</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a:p>
            <a:pPr>
              <a:spcBef>
                <a:spcPct val="50000"/>
              </a:spcBef>
            </a:pPr>
            <a:r>
              <a:rPr lang="zh-CN" altLang="en-US" sz="1400">
                <a:latin typeface="Arial" panose="020B0604020202020204" pitchFamily="34" charset="0"/>
                <a:ea typeface="黑体" panose="02010609060101010101" charset="-122"/>
              </a:rPr>
              <a:t>如果对策的实施尚需要一定时间</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可先采取适当措施</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避免错失良机</a:t>
            </a:r>
            <a:endParaRPr lang="zh-CN" altLang="en-US" sz="1400">
              <a:latin typeface="Arial" panose="020B0604020202020204" pitchFamily="34" charset="0"/>
              <a:ea typeface="黑体" panose="02010609060101010101" charset="-122"/>
            </a:endParaRPr>
          </a:p>
        </p:txBody>
      </p:sp>
      <p:sp>
        <p:nvSpPr>
          <p:cNvPr id="2573" name="矩形 2572"/>
          <p:cNvSpPr/>
          <p:nvPr/>
        </p:nvSpPr>
        <p:spPr>
          <a:xfrm>
            <a:off x="457200" y="31242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诚实</a:t>
            </a:r>
            <a:r>
              <a:rPr lang="en-US" altLang="zh-CN">
                <a:latin typeface="Arial" panose="020B0604020202020204" pitchFamily="34" charset="0"/>
                <a:ea typeface="黑体" panose="02010609060101010101" charset="-122"/>
              </a:rPr>
              <a:t>.</a:t>
            </a:r>
            <a:r>
              <a:rPr lang="zh-CN" altLang="en-US">
                <a:latin typeface="Arial" panose="020B0604020202020204" pitchFamily="34" charset="0"/>
                <a:ea typeface="黑体" panose="02010609060101010101" charset="-122"/>
              </a:rPr>
              <a:t>正直</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r>
              <a:rPr lang="zh-CN" altLang="en-US">
                <a:latin typeface="Arial" panose="020B0604020202020204" pitchFamily="34" charset="0"/>
                <a:ea typeface="黑体" panose="02010609060101010101" charset="-122"/>
              </a:rPr>
              <a:t>   </a:t>
            </a:r>
            <a:r>
              <a:rPr lang="en-US" altLang="zh-CN" sz="1200">
                <a:latin typeface="Arial" panose="020B0604020202020204" pitchFamily="34" charset="0"/>
                <a:ea typeface="黑体" panose="02010609060101010101" charset="-122"/>
              </a:rPr>
              <a:t>(</a:t>
            </a:r>
            <a:r>
              <a:rPr lang="zh-CN" altLang="en-US" sz="1200">
                <a:latin typeface="Arial" panose="020B0604020202020204" pitchFamily="34" charset="0"/>
                <a:ea typeface="黑体" panose="02010609060101010101" charset="-122"/>
              </a:rPr>
              <a:t>用理所应当的方式去做理应去做的事</a:t>
            </a:r>
            <a:r>
              <a:rPr lang="en-US" altLang="zh-CN" sz="1200">
                <a:latin typeface="Arial" panose="020B0604020202020204" pitchFamily="34" charset="0"/>
                <a:ea typeface="黑体" panose="02010609060101010101" charset="-122"/>
              </a:rPr>
              <a:t>)</a:t>
            </a:r>
            <a:endParaRPr lang="en-US" altLang="zh-CN" sz="1200">
              <a:latin typeface="Arial" panose="020B0604020202020204" pitchFamily="34" charset="0"/>
              <a:ea typeface="黑体" panose="02010609060101010101" charset="-122"/>
            </a:endParaRPr>
          </a:p>
        </p:txBody>
      </p:sp>
      <p:sp>
        <p:nvSpPr>
          <p:cNvPr id="2574" name="矩形 2573"/>
          <p:cNvSpPr/>
          <p:nvPr/>
        </p:nvSpPr>
        <p:spPr>
          <a:xfrm>
            <a:off x="3962400" y="3200400"/>
            <a:ext cx="4267200" cy="561975"/>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坚定地执行每一道工序</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不任意跳过</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虚心听取别人的意见</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对自己的行为负起责任</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75" name="矩形 2574"/>
          <p:cNvSpPr/>
          <p:nvPr/>
        </p:nvSpPr>
        <p:spPr>
          <a:xfrm>
            <a:off x="457200" y="41910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实现彻底地沟通</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76" name="矩形 2575"/>
          <p:cNvSpPr/>
          <p:nvPr/>
        </p:nvSpPr>
        <p:spPr>
          <a:xfrm>
            <a:off x="457200" y="5257800"/>
            <a:ext cx="3048000" cy="93662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a:latin typeface="Arial" panose="020B0604020202020204" pitchFamily="34" charset="0"/>
                <a:ea typeface="黑体" panose="02010609060101010101" charset="-122"/>
              </a:rPr>
              <a:t> </a:t>
            </a:r>
            <a:r>
              <a:rPr lang="zh-CN" altLang="en-US">
                <a:latin typeface="Arial" panose="020B0604020202020204" pitchFamily="34" charset="0"/>
                <a:ea typeface="黑体" panose="02010609060101010101" charset="-122"/>
              </a:rPr>
              <a:t>全员参与</a:t>
            </a:r>
            <a:endParaRPr lang="zh-CN" altLang="en-US">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endParaRPr lang="zh-CN" altLang="en-US">
              <a:latin typeface="Arial" panose="020B0604020202020204" pitchFamily="34" charset="0"/>
              <a:ea typeface="黑体" panose="02010609060101010101" charset="-122"/>
            </a:endParaRPr>
          </a:p>
        </p:txBody>
      </p:sp>
      <p:sp>
        <p:nvSpPr>
          <p:cNvPr id="2577" name="矩形 2576"/>
          <p:cNvSpPr/>
          <p:nvPr/>
        </p:nvSpPr>
        <p:spPr>
          <a:xfrm>
            <a:off x="3962400" y="4267200"/>
            <a:ext cx="4267200" cy="561975"/>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诚心诚意</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与客户和相关人员沟通</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直到他们给予理解并能够主动积极提供协助</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78" name="矩形 2577"/>
          <p:cNvSpPr/>
          <p:nvPr/>
        </p:nvSpPr>
        <p:spPr>
          <a:xfrm>
            <a:off x="3962400" y="5334000"/>
            <a:ext cx="4267200" cy="561975"/>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动员一切可动员的力量</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引领团队及相关人员</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集思广益</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以达到效果和效率的最大化</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79" name="矩形 257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569"/>
                                        </p:tgtEl>
                                        <p:attrNameLst>
                                          <p:attrName>style.visibility</p:attrName>
                                        </p:attrNameLst>
                                      </p:cBhvr>
                                      <p:to>
                                        <p:strVal val="visible"/>
                                      </p:to>
                                    </p:set>
                                    <p:animEffect transition="in" filter="blinds(horizontal)">
                                      <p:cBhvr additive="base">
                                        <p:cTn id="7" dur="500"/>
                                        <p:tgtEl>
                                          <p:spTgt spid="2569"/>
                                        </p:tgtEl>
                                      </p:cBhvr>
                                    </p:animEffect>
                                  </p:childTnLst>
                                </p:cTn>
                              </p:par>
                            </p:childTnLst>
                          </p:cTn>
                        </p:par>
                        <p:par>
                          <p:cTn id="8" fill="hold">
                            <p:stCondLst>
                              <p:cond delay="500"/>
                            </p:stCondLst>
                            <p:childTnLst>
                              <p:par>
                                <p:cTn id="9" presetID="3" presetClass="entr" presetSubtype="10" fill="hold" grpId="1" nodeType="afterEffect">
                                  <p:childTnLst>
                                    <p:set>
                                      <p:cBhvr additive="base">
                                        <p:cTn id="10" dur="1" fill="hold">
                                          <p:stCondLst>
                                            <p:cond delay="0"/>
                                          </p:stCondLst>
                                        </p:cTn>
                                        <p:tgtEl>
                                          <p:spTgt spid="2570"/>
                                        </p:tgtEl>
                                        <p:attrNameLst>
                                          <p:attrName>style.visibility</p:attrName>
                                        </p:attrNameLst>
                                      </p:cBhvr>
                                      <p:to>
                                        <p:strVal val="visible"/>
                                      </p:to>
                                    </p:set>
                                    <p:animEffect transition="in" filter="blinds(horizontal)">
                                      <p:cBhvr additive="base">
                                        <p:cTn id="11" dur="500"/>
                                        <p:tgtEl>
                                          <p:spTgt spid="257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2" nodeType="clickEffect">
                                  <p:childTnLst>
                                    <p:set>
                                      <p:cBhvr additive="base">
                                        <p:cTn id="15" dur="1" fill="hold">
                                          <p:stCondLst>
                                            <p:cond delay="0"/>
                                          </p:stCondLst>
                                        </p:cTn>
                                        <p:tgtEl>
                                          <p:spTgt spid="2571"/>
                                        </p:tgtEl>
                                        <p:attrNameLst>
                                          <p:attrName>style.visibility</p:attrName>
                                        </p:attrNameLst>
                                      </p:cBhvr>
                                      <p:to>
                                        <p:strVal val="visible"/>
                                      </p:to>
                                    </p:set>
                                    <p:animEffect transition="in" filter="blinds(horizontal)">
                                      <p:cBhvr additive="base">
                                        <p:cTn id="16" dur="500"/>
                                        <p:tgtEl>
                                          <p:spTgt spid="2571"/>
                                        </p:tgtEl>
                                      </p:cBhvr>
                                    </p:animEffect>
                                  </p:childTnLst>
                                </p:cTn>
                              </p:par>
                            </p:childTnLst>
                          </p:cTn>
                        </p:par>
                        <p:par>
                          <p:cTn id="17" fill="hold">
                            <p:stCondLst>
                              <p:cond delay="500"/>
                            </p:stCondLst>
                            <p:childTnLst>
                              <p:par>
                                <p:cTn id="18" presetID="3" presetClass="entr" presetSubtype="10" fill="hold" grpId="3" nodeType="afterEffect">
                                  <p:childTnLst>
                                    <p:set>
                                      <p:cBhvr additive="base">
                                        <p:cTn id="19" dur="1" fill="hold">
                                          <p:stCondLst>
                                            <p:cond delay="0"/>
                                          </p:stCondLst>
                                        </p:cTn>
                                        <p:tgtEl>
                                          <p:spTgt spid="2572"/>
                                        </p:tgtEl>
                                        <p:attrNameLst>
                                          <p:attrName>style.visibility</p:attrName>
                                        </p:attrNameLst>
                                      </p:cBhvr>
                                      <p:to>
                                        <p:strVal val="visible"/>
                                      </p:to>
                                    </p:set>
                                    <p:animEffect transition="in" filter="blinds(horizontal)">
                                      <p:cBhvr additive="base">
                                        <p:cTn id="20" dur="500"/>
                                        <p:tgtEl>
                                          <p:spTgt spid="257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4" nodeType="clickEffect">
                                  <p:childTnLst>
                                    <p:set>
                                      <p:cBhvr additive="base">
                                        <p:cTn id="24" dur="1" fill="hold">
                                          <p:stCondLst>
                                            <p:cond delay="0"/>
                                          </p:stCondLst>
                                        </p:cTn>
                                        <p:tgtEl>
                                          <p:spTgt spid="2573"/>
                                        </p:tgtEl>
                                        <p:attrNameLst>
                                          <p:attrName>style.visibility</p:attrName>
                                        </p:attrNameLst>
                                      </p:cBhvr>
                                      <p:to>
                                        <p:strVal val="visible"/>
                                      </p:to>
                                    </p:set>
                                    <p:animEffect transition="in" filter="blinds(horizontal)">
                                      <p:cBhvr additive="base">
                                        <p:cTn id="25" dur="500"/>
                                        <p:tgtEl>
                                          <p:spTgt spid="2573"/>
                                        </p:tgtEl>
                                      </p:cBhvr>
                                    </p:animEffect>
                                  </p:childTnLst>
                                </p:cTn>
                              </p:par>
                            </p:childTnLst>
                          </p:cTn>
                        </p:par>
                        <p:par>
                          <p:cTn id="26" fill="hold">
                            <p:stCondLst>
                              <p:cond delay="500"/>
                            </p:stCondLst>
                            <p:childTnLst>
                              <p:par>
                                <p:cTn id="27" presetID="3" presetClass="entr" presetSubtype="10" fill="hold" grpId="5" nodeType="afterEffect">
                                  <p:childTnLst>
                                    <p:set>
                                      <p:cBhvr additive="base">
                                        <p:cTn id="28" dur="1" fill="hold">
                                          <p:stCondLst>
                                            <p:cond delay="0"/>
                                          </p:stCondLst>
                                        </p:cTn>
                                        <p:tgtEl>
                                          <p:spTgt spid="2574"/>
                                        </p:tgtEl>
                                        <p:attrNameLst>
                                          <p:attrName>style.visibility</p:attrName>
                                        </p:attrNameLst>
                                      </p:cBhvr>
                                      <p:to>
                                        <p:strVal val="visible"/>
                                      </p:to>
                                    </p:set>
                                    <p:animEffect transition="in" filter="blinds(horizontal)">
                                      <p:cBhvr additive="base">
                                        <p:cTn id="29" dur="500"/>
                                        <p:tgtEl>
                                          <p:spTgt spid="257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6" nodeType="clickEffect">
                                  <p:childTnLst>
                                    <p:set>
                                      <p:cBhvr additive="base">
                                        <p:cTn id="33" dur="1" fill="hold">
                                          <p:stCondLst>
                                            <p:cond delay="0"/>
                                          </p:stCondLst>
                                        </p:cTn>
                                        <p:tgtEl>
                                          <p:spTgt spid="2575"/>
                                        </p:tgtEl>
                                        <p:attrNameLst>
                                          <p:attrName>style.visibility</p:attrName>
                                        </p:attrNameLst>
                                      </p:cBhvr>
                                      <p:to>
                                        <p:strVal val="visible"/>
                                      </p:to>
                                    </p:set>
                                    <p:animEffect transition="in" filter="blinds(horizontal)">
                                      <p:cBhvr additive="base">
                                        <p:cTn id="34" dur="500"/>
                                        <p:tgtEl>
                                          <p:spTgt spid="2575"/>
                                        </p:tgtEl>
                                      </p:cBhvr>
                                    </p:animEffect>
                                  </p:childTnLst>
                                </p:cTn>
                              </p:par>
                            </p:childTnLst>
                          </p:cTn>
                        </p:par>
                        <p:par>
                          <p:cTn id="35" fill="hold">
                            <p:stCondLst>
                              <p:cond delay="500"/>
                            </p:stCondLst>
                            <p:childTnLst>
                              <p:par>
                                <p:cTn id="36" presetID="3" presetClass="entr" presetSubtype="10" fill="hold" grpId="8" nodeType="afterEffect">
                                  <p:childTnLst>
                                    <p:set>
                                      <p:cBhvr additive="base">
                                        <p:cTn id="37" dur="1" fill="hold">
                                          <p:stCondLst>
                                            <p:cond delay="0"/>
                                          </p:stCondLst>
                                        </p:cTn>
                                        <p:tgtEl>
                                          <p:spTgt spid="2577"/>
                                        </p:tgtEl>
                                        <p:attrNameLst>
                                          <p:attrName>style.visibility</p:attrName>
                                        </p:attrNameLst>
                                      </p:cBhvr>
                                      <p:to>
                                        <p:strVal val="visible"/>
                                      </p:to>
                                    </p:set>
                                    <p:animEffect transition="in" filter="blinds(horizontal)">
                                      <p:cBhvr additive="base">
                                        <p:cTn id="38" dur="500"/>
                                        <p:tgtEl>
                                          <p:spTgt spid="257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7" nodeType="clickEffect">
                                  <p:childTnLst>
                                    <p:set>
                                      <p:cBhvr additive="base">
                                        <p:cTn id="42" dur="1" fill="hold">
                                          <p:stCondLst>
                                            <p:cond delay="0"/>
                                          </p:stCondLst>
                                        </p:cTn>
                                        <p:tgtEl>
                                          <p:spTgt spid="2576"/>
                                        </p:tgtEl>
                                        <p:attrNameLst>
                                          <p:attrName>style.visibility</p:attrName>
                                        </p:attrNameLst>
                                      </p:cBhvr>
                                      <p:to>
                                        <p:strVal val="visible"/>
                                      </p:to>
                                    </p:set>
                                    <p:animEffect transition="in" filter="blinds(horizontal)">
                                      <p:cBhvr additive="base">
                                        <p:cTn id="43" dur="500"/>
                                        <p:tgtEl>
                                          <p:spTgt spid="2576"/>
                                        </p:tgtEl>
                                      </p:cBhvr>
                                    </p:animEffect>
                                  </p:childTnLst>
                                </p:cTn>
                              </p:par>
                            </p:childTnLst>
                          </p:cTn>
                        </p:par>
                        <p:par>
                          <p:cTn id="44" fill="hold">
                            <p:stCondLst>
                              <p:cond delay="500"/>
                            </p:stCondLst>
                            <p:childTnLst>
                              <p:par>
                                <p:cTn id="45" presetID="3" presetClass="entr" presetSubtype="10" fill="hold" grpId="9" nodeType="afterEffect">
                                  <p:childTnLst>
                                    <p:set>
                                      <p:cBhvr additive="base">
                                        <p:cTn id="46" dur="1" fill="hold">
                                          <p:stCondLst>
                                            <p:cond delay="0"/>
                                          </p:stCondLst>
                                        </p:cTn>
                                        <p:tgtEl>
                                          <p:spTgt spid="2578"/>
                                        </p:tgtEl>
                                        <p:attrNameLst>
                                          <p:attrName>style.visibility</p:attrName>
                                        </p:attrNameLst>
                                      </p:cBhvr>
                                      <p:to>
                                        <p:strVal val="visible"/>
                                      </p:to>
                                    </p:set>
                                    <p:animEffect transition="in" filter="blinds(horizontal)">
                                      <p:cBhvr additive="base">
                                        <p:cTn id="47" dur="500"/>
                                        <p:tgtEl>
                                          <p:spTgt spid="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9" grpId="0" animBg="1"/>
      <p:bldP spid="2570" grpId="1" animBg="1"/>
      <p:bldP spid="2571" grpId="2" animBg="1"/>
      <p:bldP spid="2572" grpId="3" animBg="1"/>
      <p:bldP spid="2573" grpId="4" animBg="1"/>
      <p:bldP spid="2574" grpId="5" animBg="1"/>
      <p:bldP spid="2575" grpId="6" animBg="1"/>
      <p:bldP spid="2576" grpId="7" animBg="1"/>
      <p:bldP spid="2577" grpId="8" animBg="1"/>
      <p:bldP spid="2578" grpId="9"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2" name="矩形 2581"/>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583" name="矩形 258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584" name="矩形 2583"/>
          <p:cNvSpPr/>
          <p:nvPr/>
        </p:nvSpPr>
        <p:spPr>
          <a:xfrm>
            <a:off x="381000" y="914400"/>
            <a:ext cx="8077200" cy="2214563"/>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练习</a:t>
            </a:r>
            <a:r>
              <a:rPr lang="en-US" altLang="zh-CN" sz="1600" b="1">
                <a:latin typeface="Arial" panose="020B0604020202020204" pitchFamily="34" charset="0"/>
                <a:ea typeface="黑体" panose="02010609060101010101" charset="-122"/>
              </a:rPr>
              <a:t>.</a:t>
            </a:r>
            <a:endParaRPr lang="en-US" altLang="zh-CN" sz="1600" b="1">
              <a:latin typeface="Arial" panose="020B0604020202020204" pitchFamily="34" charset="0"/>
              <a:ea typeface="黑体" panose="02010609060101010101" charset="-122"/>
            </a:endParaRPr>
          </a:p>
          <a:p>
            <a:pPr>
              <a:spcBef>
                <a:spcPct val="50000"/>
              </a:spcBef>
            </a:pPr>
            <a:r>
              <a:rPr lang="en-US" altLang="zh-CN" sz="1600">
                <a:latin typeface="Arial" panose="020B0604020202020204" pitchFamily="34" charset="0"/>
                <a:ea typeface="黑体" panose="02010609060101010101" charset="-122"/>
              </a:rPr>
              <a:t> </a:t>
            </a:r>
            <a:r>
              <a:rPr lang="en-US" altLang="zh-CN" sz="1600" b="1">
                <a:latin typeface="Arial" panose="020B0604020202020204" pitchFamily="34" charset="0"/>
              </a:rPr>
              <a:t>[</a:t>
            </a:r>
            <a:r>
              <a:rPr lang="zh-CN" altLang="en-US" sz="1600" b="1">
                <a:latin typeface="Arial" panose="020B0604020202020204" pitchFamily="34" charset="0"/>
              </a:rPr>
              <a:t>阅读丰田问题解决追加讲义</a:t>
            </a:r>
            <a:r>
              <a:rPr lang="en-US" altLang="zh-CN" sz="1600" b="1">
                <a:latin typeface="Arial" panose="020B0604020202020204" pitchFamily="34" charset="0"/>
              </a:rPr>
              <a:t>] </a:t>
            </a:r>
            <a:r>
              <a:rPr lang="zh-CN" altLang="en-US" sz="1600" b="1">
                <a:latin typeface="Arial" panose="020B0604020202020204" pitchFamily="34" charset="0"/>
              </a:rPr>
              <a:t>设问</a:t>
            </a:r>
            <a:r>
              <a:rPr lang="en-US" altLang="zh-CN" sz="1600" b="1">
                <a:latin typeface="Arial" panose="020B0604020202020204" pitchFamily="34" charset="0"/>
              </a:rPr>
              <a:t>1</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r>
              <a:rPr lang="en-US" altLang="zh-CN" sz="1600">
                <a:latin typeface="Arial" panose="020B0604020202020204" pitchFamily="34" charset="0"/>
              </a:rPr>
              <a:t>“</a:t>
            </a:r>
            <a:r>
              <a:rPr lang="zh-CN" altLang="en-US" sz="1600">
                <a:latin typeface="Arial" panose="020B0604020202020204" pitchFamily="34" charset="0"/>
              </a:rPr>
              <a:t>设计工作”的案例</a:t>
            </a:r>
            <a:r>
              <a:rPr lang="en-US" altLang="zh-CN" sz="1600">
                <a:latin typeface="Arial" panose="020B0604020202020204" pitchFamily="34" charset="0"/>
              </a:rPr>
              <a:t>, </a:t>
            </a:r>
            <a:r>
              <a:rPr lang="zh-CN" altLang="en-US" sz="1600">
                <a:latin typeface="Arial" panose="020B0604020202020204" pitchFamily="34" charset="0"/>
              </a:rPr>
              <a:t>对照</a:t>
            </a:r>
            <a:r>
              <a:rPr lang="en-US" altLang="zh-CN" sz="1600">
                <a:latin typeface="Arial" panose="020B0604020202020204" pitchFamily="34" charset="0"/>
              </a:rPr>
              <a:t>10</a:t>
            </a:r>
            <a:r>
              <a:rPr lang="zh-CN" altLang="en-US" sz="1600">
                <a:latin typeface="Arial" panose="020B0604020202020204" pitchFamily="34" charset="0"/>
              </a:rPr>
              <a:t>个基本意识</a:t>
            </a:r>
            <a:r>
              <a:rPr lang="en-US" altLang="zh-CN" sz="1600">
                <a:latin typeface="Arial" panose="020B0604020202020204" pitchFamily="34" charset="0"/>
              </a:rPr>
              <a:t>, </a:t>
            </a:r>
            <a:r>
              <a:rPr lang="zh-CN" altLang="en-US" sz="1600">
                <a:latin typeface="Arial" panose="020B0604020202020204" pitchFamily="34" charset="0"/>
              </a:rPr>
              <a:t>指出案例中的 “我” 没有做到</a:t>
            </a:r>
            <a:r>
              <a:rPr lang="en-US" altLang="zh-CN" sz="1600">
                <a:latin typeface="Arial" panose="020B0604020202020204" pitchFamily="34" charset="0"/>
              </a:rPr>
              <a:t>/</a:t>
            </a:r>
            <a:r>
              <a:rPr lang="zh-CN" altLang="en-US" sz="1600">
                <a:latin typeface="Arial" panose="020B0604020202020204" pitchFamily="34" charset="0"/>
              </a:rPr>
              <a:t>没有意识到的地方</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r>
              <a:rPr lang="en-US" altLang="zh-CN" sz="1600">
                <a:latin typeface="Arial" panose="020B0604020202020204" pitchFamily="34" charset="0"/>
              </a:rPr>
              <a:t>     (1)</a:t>
            </a:r>
            <a:r>
              <a:rPr lang="zh-CN" altLang="en-US" sz="1600">
                <a:latin typeface="Arial" panose="020B0604020202020204" pitchFamily="34" charset="0"/>
              </a:rPr>
              <a:t>个人阅读思考</a:t>
            </a:r>
            <a:r>
              <a:rPr lang="en-US" altLang="zh-CN" sz="1600">
                <a:latin typeface="Arial" panose="020B0604020202020204" pitchFamily="34" charset="0"/>
              </a:rPr>
              <a:t>10</a:t>
            </a:r>
            <a:r>
              <a:rPr lang="zh-CN" altLang="en-US" sz="1600">
                <a:latin typeface="Arial" panose="020B0604020202020204" pitchFamily="34" charset="0"/>
              </a:rPr>
              <a:t>分钟</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r>
              <a:rPr lang="en-US" altLang="zh-CN" sz="1600">
                <a:latin typeface="Arial" panose="020B0604020202020204" pitchFamily="34" charset="0"/>
              </a:rPr>
              <a:t>     (2)</a:t>
            </a:r>
            <a:r>
              <a:rPr lang="zh-CN" altLang="en-US" sz="1600">
                <a:latin typeface="Arial" panose="020B0604020202020204" pitchFamily="34" charset="0"/>
              </a:rPr>
              <a:t>小组讨论</a:t>
            </a:r>
            <a:r>
              <a:rPr lang="en-US" altLang="zh-CN" sz="1600">
                <a:latin typeface="Arial" panose="020B0604020202020204" pitchFamily="34" charset="0"/>
              </a:rPr>
              <a:t>20</a:t>
            </a:r>
            <a:r>
              <a:rPr lang="zh-CN" altLang="en-US" sz="1600">
                <a:latin typeface="Arial" panose="020B0604020202020204" pitchFamily="34" charset="0"/>
              </a:rPr>
              <a:t>分钟</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r>
              <a:rPr lang="en-US" altLang="zh-CN" sz="1600">
                <a:latin typeface="Arial" panose="020B0604020202020204" pitchFamily="34" charset="0"/>
              </a:rPr>
              <a:t>     (3)</a:t>
            </a:r>
            <a:r>
              <a:rPr lang="zh-CN" altLang="en-US" sz="1600">
                <a:latin typeface="Arial" panose="020B0604020202020204" pitchFamily="34" charset="0"/>
              </a:rPr>
              <a:t>按照</a:t>
            </a:r>
            <a:r>
              <a:rPr lang="en-US" altLang="zh-CN" sz="1600">
                <a:latin typeface="Arial" panose="020B0604020202020204" pitchFamily="34" charset="0"/>
              </a:rPr>
              <a:t>10</a:t>
            </a:r>
            <a:r>
              <a:rPr lang="zh-CN" altLang="en-US" sz="1600">
                <a:latin typeface="Arial" panose="020B0604020202020204" pitchFamily="34" charset="0"/>
              </a:rPr>
              <a:t>个基本意识分别列出做到和没有做到的地方</a:t>
            </a:r>
            <a:r>
              <a:rPr lang="en-US" altLang="zh-CN" sz="1600">
                <a:latin typeface="Arial" panose="020B0604020202020204" pitchFamily="34" charset="0"/>
              </a:rPr>
              <a:t>. </a:t>
            </a:r>
            <a:r>
              <a:rPr lang="zh-CN" altLang="en-US" sz="1600">
                <a:latin typeface="Arial" panose="020B0604020202020204" pitchFamily="34" charset="0"/>
              </a:rPr>
              <a:t>每小组推选代表向大家陈述</a:t>
            </a:r>
            <a:r>
              <a:rPr lang="en-US" altLang="zh-CN" sz="1600">
                <a:latin typeface="Arial" panose="020B0604020202020204" pitchFamily="34" charset="0"/>
              </a:rPr>
              <a:t>.</a:t>
            </a:r>
            <a:endParaRPr lang="en-US" altLang="zh-CN" sz="1600">
              <a:latin typeface="Arial" panose="020B0604020202020204" pitchFamily="34" charset="0"/>
            </a:endParaRPr>
          </a:p>
        </p:txBody>
      </p:sp>
      <p:sp>
        <p:nvSpPr>
          <p:cNvPr id="2585" name="矩形 2584"/>
          <p:cNvSpPr/>
          <p:nvPr/>
        </p:nvSpPr>
        <p:spPr>
          <a:xfrm>
            <a:off x="228600" y="3581400"/>
            <a:ext cx="1600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客户至上</a:t>
            </a:r>
            <a:endParaRPr lang="zh-CN" altLang="en-US" sz="1400">
              <a:latin typeface="Arial" panose="020B0604020202020204" pitchFamily="34" charset="0"/>
              <a:ea typeface="黑体" panose="02010609060101010101" charset="-122"/>
            </a:endParaRPr>
          </a:p>
        </p:txBody>
      </p:sp>
      <p:sp>
        <p:nvSpPr>
          <p:cNvPr id="2586" name="矩形 2585"/>
          <p:cNvSpPr/>
          <p:nvPr/>
        </p:nvSpPr>
        <p:spPr>
          <a:xfrm>
            <a:off x="228600" y="4038600"/>
            <a:ext cx="1600200" cy="60007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经常自问自答为什么</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587" name="矩形 2586"/>
          <p:cNvSpPr/>
          <p:nvPr/>
        </p:nvSpPr>
        <p:spPr>
          <a:xfrm>
            <a:off x="228600" y="4724400"/>
            <a:ext cx="1600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当事者意识</a:t>
            </a:r>
            <a:endParaRPr lang="zh-CN" altLang="en-US" sz="1400">
              <a:latin typeface="Arial" panose="020B0604020202020204" pitchFamily="34" charset="0"/>
              <a:ea typeface="黑体" panose="02010609060101010101" charset="-122"/>
            </a:endParaRPr>
          </a:p>
        </p:txBody>
      </p:sp>
      <p:sp>
        <p:nvSpPr>
          <p:cNvPr id="2588" name="矩形 2587"/>
          <p:cNvSpPr/>
          <p:nvPr/>
        </p:nvSpPr>
        <p:spPr>
          <a:xfrm>
            <a:off x="228600" y="5257800"/>
            <a:ext cx="1600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可视化</a:t>
            </a:r>
            <a:endParaRPr lang="zh-CN" altLang="en-US" sz="1400">
              <a:latin typeface="Arial" panose="020B0604020202020204" pitchFamily="34" charset="0"/>
              <a:ea typeface="黑体" panose="02010609060101010101" charset="-122"/>
            </a:endParaRPr>
          </a:p>
        </p:txBody>
      </p:sp>
      <p:sp>
        <p:nvSpPr>
          <p:cNvPr id="2589" name="矩形 2588"/>
          <p:cNvSpPr/>
          <p:nvPr/>
        </p:nvSpPr>
        <p:spPr>
          <a:xfrm>
            <a:off x="228600" y="5791200"/>
            <a:ext cx="1600200" cy="600075"/>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根据现场和事实判断</a:t>
            </a:r>
            <a:endParaRPr lang="zh-CN" altLang="en-US" sz="1400">
              <a:latin typeface="Arial" panose="020B0604020202020204" pitchFamily="34" charset="0"/>
              <a:ea typeface="黑体" panose="02010609060101010101" charset="-122"/>
            </a:endParaRPr>
          </a:p>
        </p:txBody>
      </p:sp>
      <p:sp>
        <p:nvSpPr>
          <p:cNvPr id="2590" name="矩形 2589"/>
          <p:cNvSpPr/>
          <p:nvPr/>
        </p:nvSpPr>
        <p:spPr>
          <a:xfrm>
            <a:off x="2895600" y="3124200"/>
            <a:ext cx="4724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rPr>
              <a:t>没有做到的                            做到的</a:t>
            </a:r>
            <a:r>
              <a:rPr lang="en-US" altLang="zh-CN" sz="1600" b="1">
                <a:latin typeface="Arial" panose="020B0604020202020204" pitchFamily="34" charset="0"/>
              </a:rPr>
              <a:t>/</a:t>
            </a:r>
            <a:r>
              <a:rPr lang="zh-CN" altLang="en-US" sz="1600" b="1">
                <a:latin typeface="Arial" panose="020B0604020202020204" pitchFamily="34" charset="0"/>
              </a:rPr>
              <a:t>意识到的</a:t>
            </a:r>
            <a:endParaRPr lang="zh-CN" altLang="en-US" sz="1600" b="1">
              <a:latin typeface="Arial" panose="020B0604020202020204" pitchFamily="34" charset="0"/>
            </a:endParaRPr>
          </a:p>
        </p:txBody>
      </p:sp>
      <p:cxnSp>
        <p:nvCxnSpPr>
          <p:cNvPr id="2591" name="直接连接符 2590"/>
          <p:cNvCxnSpPr/>
          <p:nvPr/>
        </p:nvCxnSpPr>
        <p:spPr>
          <a:xfrm>
            <a:off x="2209800" y="3505200"/>
            <a:ext cx="2667000" cy="0"/>
          </a:xfrm>
          <a:prstGeom prst="line">
            <a:avLst/>
          </a:prstGeom>
          <a:ln w="19050" cap="flat" cmpd="sng">
            <a:solidFill>
              <a:srgbClr val="000000"/>
            </a:solidFill>
            <a:prstDash val="solid"/>
            <a:headEnd type="none" w="med" len="med"/>
            <a:tailEnd type="none" w="med" len="med"/>
          </a:ln>
        </p:spPr>
      </p:cxnSp>
      <p:cxnSp>
        <p:nvCxnSpPr>
          <p:cNvPr id="2592" name="直接连接符 2591"/>
          <p:cNvCxnSpPr/>
          <p:nvPr/>
        </p:nvCxnSpPr>
        <p:spPr>
          <a:xfrm>
            <a:off x="5029200" y="3505200"/>
            <a:ext cx="3124200" cy="0"/>
          </a:xfrm>
          <a:prstGeom prst="line">
            <a:avLst/>
          </a:prstGeom>
          <a:ln w="19050" cap="flat" cmpd="sng">
            <a:solidFill>
              <a:srgbClr val="000000"/>
            </a:solidFill>
            <a:prstDash val="soli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5" name="矩形 2594"/>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596" name="矩形 259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597" name="矩形 2596"/>
          <p:cNvSpPr/>
          <p:nvPr/>
        </p:nvSpPr>
        <p:spPr>
          <a:xfrm>
            <a:off x="3429000" y="1371600"/>
            <a:ext cx="4724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rPr>
              <a:t>没有做到的                            做到的</a:t>
            </a:r>
            <a:r>
              <a:rPr lang="en-US" altLang="zh-CN" sz="1600" b="1">
                <a:latin typeface="Arial" panose="020B0604020202020204" pitchFamily="34" charset="0"/>
              </a:rPr>
              <a:t>/</a:t>
            </a:r>
            <a:r>
              <a:rPr lang="zh-CN" altLang="en-US" sz="1600" b="1">
                <a:latin typeface="Arial" panose="020B0604020202020204" pitchFamily="34" charset="0"/>
              </a:rPr>
              <a:t>意识到的</a:t>
            </a:r>
            <a:endParaRPr lang="zh-CN" altLang="en-US" sz="1600" b="1">
              <a:latin typeface="Arial" panose="020B0604020202020204" pitchFamily="34" charset="0"/>
            </a:endParaRPr>
          </a:p>
        </p:txBody>
      </p:sp>
      <p:cxnSp>
        <p:nvCxnSpPr>
          <p:cNvPr id="2598" name="直接连接符 2597"/>
          <p:cNvCxnSpPr/>
          <p:nvPr/>
        </p:nvCxnSpPr>
        <p:spPr>
          <a:xfrm>
            <a:off x="2743200" y="1752600"/>
            <a:ext cx="2667000" cy="0"/>
          </a:xfrm>
          <a:prstGeom prst="line">
            <a:avLst/>
          </a:prstGeom>
          <a:ln w="19050" cap="flat" cmpd="sng">
            <a:solidFill>
              <a:srgbClr val="000000"/>
            </a:solidFill>
            <a:prstDash val="solid"/>
            <a:headEnd type="none" w="med" len="med"/>
            <a:tailEnd type="none" w="med" len="med"/>
          </a:ln>
        </p:spPr>
      </p:cxnSp>
      <p:cxnSp>
        <p:nvCxnSpPr>
          <p:cNvPr id="2599" name="直接连接符 2598"/>
          <p:cNvCxnSpPr/>
          <p:nvPr/>
        </p:nvCxnSpPr>
        <p:spPr>
          <a:xfrm>
            <a:off x="5562600" y="1752600"/>
            <a:ext cx="3124200" cy="0"/>
          </a:xfrm>
          <a:prstGeom prst="line">
            <a:avLst/>
          </a:prstGeom>
          <a:ln w="19050" cap="flat" cmpd="sng">
            <a:solidFill>
              <a:srgbClr val="000000"/>
            </a:solidFill>
            <a:prstDash val="solid"/>
            <a:headEnd type="none" w="med" len="med"/>
            <a:tailEnd type="none" w="med" len="med"/>
          </a:ln>
        </p:spPr>
      </p:cxnSp>
      <p:sp>
        <p:nvSpPr>
          <p:cNvPr id="2600" name="矩形 2599"/>
          <p:cNvSpPr/>
          <p:nvPr/>
        </p:nvSpPr>
        <p:spPr>
          <a:xfrm>
            <a:off x="228600" y="1981200"/>
            <a:ext cx="1981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彻底地思考和执行</a:t>
            </a:r>
            <a:endParaRPr lang="zh-CN" altLang="en-US" sz="1400">
              <a:latin typeface="Arial" panose="020B0604020202020204" pitchFamily="34" charset="0"/>
              <a:ea typeface="黑体" panose="02010609060101010101" charset="-122"/>
            </a:endParaRPr>
          </a:p>
        </p:txBody>
      </p:sp>
      <p:sp>
        <p:nvSpPr>
          <p:cNvPr id="2601" name="矩形 2600"/>
          <p:cNvSpPr/>
          <p:nvPr/>
        </p:nvSpPr>
        <p:spPr>
          <a:xfrm>
            <a:off x="228600" y="2743200"/>
            <a:ext cx="1981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zh-CN" altLang="en-US" sz="1400">
                <a:latin typeface="Arial" panose="020B0604020202020204" pitchFamily="34" charset="0"/>
                <a:ea typeface="黑体" panose="02010609060101010101" charset="-122"/>
              </a:rPr>
              <a:t>速度</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时机</a:t>
            </a:r>
            <a:endParaRPr lang="zh-CN" altLang="en-US" sz="1400">
              <a:latin typeface="Arial" panose="020B0604020202020204" pitchFamily="34" charset="0"/>
              <a:ea typeface="黑体" panose="02010609060101010101" charset="-122"/>
            </a:endParaRPr>
          </a:p>
        </p:txBody>
      </p:sp>
      <p:sp>
        <p:nvSpPr>
          <p:cNvPr id="2602" name="矩形 2601"/>
          <p:cNvSpPr/>
          <p:nvPr/>
        </p:nvSpPr>
        <p:spPr>
          <a:xfrm>
            <a:off x="228600" y="3505200"/>
            <a:ext cx="1981200" cy="88900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诚实</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正直</a:t>
            </a:r>
            <a:endParaRPr lang="zh-CN" altLang="en-US" sz="1400">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r>
              <a:rPr lang="zh-CN" altLang="en-US" sz="1400">
                <a:latin typeface="Arial" panose="020B0604020202020204" pitchFamily="34" charset="0"/>
                <a:ea typeface="黑体" panose="02010609060101010101" charset="-122"/>
              </a:rPr>
              <a:t>   </a:t>
            </a:r>
            <a:r>
              <a:rPr lang="en-US" altLang="zh-CN" sz="1200">
                <a:latin typeface="宋体" panose="02010600030101010101" pitchFamily="2" charset="-122"/>
              </a:rPr>
              <a:t>(</a:t>
            </a:r>
            <a:r>
              <a:rPr lang="zh-CN" altLang="en-US" sz="1200">
                <a:latin typeface="宋体" panose="02010600030101010101" pitchFamily="2" charset="-122"/>
              </a:rPr>
              <a:t>用理所应当的方式去做理应去做的事</a:t>
            </a:r>
            <a:r>
              <a:rPr lang="en-US" altLang="zh-CN" sz="1200">
                <a:latin typeface="宋体" panose="02010600030101010101" pitchFamily="2" charset="-122"/>
              </a:rPr>
              <a:t>)</a:t>
            </a:r>
            <a:endParaRPr lang="en-US" altLang="zh-CN" sz="1200">
              <a:latin typeface="宋体" panose="02010600030101010101" pitchFamily="2" charset="-122"/>
            </a:endParaRPr>
          </a:p>
        </p:txBody>
      </p:sp>
      <p:sp>
        <p:nvSpPr>
          <p:cNvPr id="2603" name="矩形 2602"/>
          <p:cNvSpPr/>
          <p:nvPr/>
        </p:nvSpPr>
        <p:spPr>
          <a:xfrm>
            <a:off x="228600" y="4648200"/>
            <a:ext cx="1981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实现彻底地沟通</a:t>
            </a:r>
            <a:endParaRPr lang="zh-CN" altLang="en-US" sz="1400">
              <a:latin typeface="Arial" panose="020B0604020202020204" pitchFamily="34" charset="0"/>
              <a:ea typeface="黑体" panose="02010609060101010101" charset="-122"/>
            </a:endParaRPr>
          </a:p>
        </p:txBody>
      </p:sp>
      <p:sp>
        <p:nvSpPr>
          <p:cNvPr id="2604" name="矩形 2603"/>
          <p:cNvSpPr/>
          <p:nvPr/>
        </p:nvSpPr>
        <p:spPr>
          <a:xfrm>
            <a:off x="228600" y="5334000"/>
            <a:ext cx="1981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全员参与</a:t>
            </a:r>
            <a:endParaRPr lang="zh-CN" altLang="en-US" sz="1400">
              <a:latin typeface="Arial" panose="020B0604020202020204" pitchFamily="34" charset="0"/>
              <a:ea typeface="黑体" panose="020106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7" name="矩形 2606"/>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608" name="矩形 260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609" name="矩形 2608"/>
          <p:cNvSpPr/>
          <p:nvPr/>
        </p:nvSpPr>
        <p:spPr>
          <a:xfrm>
            <a:off x="2819400" y="1143000"/>
            <a:ext cx="4724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rPr>
              <a:t>没有做到的                                做到的</a:t>
            </a:r>
            <a:r>
              <a:rPr lang="en-US" altLang="zh-CN" sz="1600" b="1">
                <a:latin typeface="Arial" panose="020B0604020202020204" pitchFamily="34" charset="0"/>
              </a:rPr>
              <a:t>/</a:t>
            </a:r>
            <a:r>
              <a:rPr lang="zh-CN" altLang="en-US" sz="1600" b="1">
                <a:latin typeface="Arial" panose="020B0604020202020204" pitchFamily="34" charset="0"/>
              </a:rPr>
              <a:t>意识到的</a:t>
            </a:r>
            <a:endParaRPr lang="zh-CN" altLang="en-US" sz="1600" b="1">
              <a:latin typeface="Arial" panose="020B0604020202020204" pitchFamily="34" charset="0"/>
            </a:endParaRPr>
          </a:p>
        </p:txBody>
      </p:sp>
      <p:cxnSp>
        <p:nvCxnSpPr>
          <p:cNvPr id="2610" name="直接连接符 2609"/>
          <p:cNvCxnSpPr/>
          <p:nvPr/>
        </p:nvCxnSpPr>
        <p:spPr>
          <a:xfrm>
            <a:off x="2286000" y="1600200"/>
            <a:ext cx="2743200" cy="0"/>
          </a:xfrm>
          <a:prstGeom prst="line">
            <a:avLst/>
          </a:prstGeom>
          <a:ln w="19050" cap="flat" cmpd="sng">
            <a:solidFill>
              <a:srgbClr val="000000"/>
            </a:solidFill>
            <a:prstDash val="solid"/>
            <a:headEnd type="none" w="med" len="med"/>
            <a:tailEnd type="none" w="med" len="med"/>
          </a:ln>
        </p:spPr>
      </p:cxnSp>
      <p:cxnSp>
        <p:nvCxnSpPr>
          <p:cNvPr id="2611" name="直接连接符 2610"/>
          <p:cNvCxnSpPr/>
          <p:nvPr/>
        </p:nvCxnSpPr>
        <p:spPr>
          <a:xfrm>
            <a:off x="5410200" y="1600200"/>
            <a:ext cx="3124200" cy="0"/>
          </a:xfrm>
          <a:prstGeom prst="line">
            <a:avLst/>
          </a:prstGeom>
          <a:ln w="19050" cap="flat" cmpd="sng">
            <a:solidFill>
              <a:srgbClr val="000000"/>
            </a:solidFill>
            <a:prstDash val="solid"/>
            <a:headEnd type="none" w="med" len="med"/>
            <a:tailEnd type="none" w="med" len="med"/>
          </a:ln>
        </p:spPr>
      </p:cxnSp>
      <p:grpSp>
        <p:nvGrpSpPr>
          <p:cNvPr id="2612" name="组合 2611"/>
          <p:cNvGrpSpPr/>
          <p:nvPr/>
        </p:nvGrpSpPr>
        <p:grpSpPr>
          <a:xfrm>
            <a:off x="457200" y="1828800"/>
            <a:ext cx="7620000" cy="638175"/>
            <a:chOff x="288" y="1152"/>
            <a:chExt cx="4800" cy="402"/>
          </a:xfrm>
        </p:grpSpPr>
        <p:sp>
          <p:nvSpPr>
            <p:cNvPr id="2613" name="矩形 2612"/>
            <p:cNvSpPr/>
            <p:nvPr/>
          </p:nvSpPr>
          <p:spPr>
            <a:xfrm>
              <a:off x="288" y="1248"/>
              <a:ext cx="1008" cy="244"/>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客户至上</a:t>
              </a:r>
              <a:endParaRPr lang="zh-CN" altLang="en-US" sz="1400">
                <a:latin typeface="Arial" panose="020B0604020202020204" pitchFamily="34" charset="0"/>
                <a:ea typeface="黑体" panose="02010609060101010101" charset="-122"/>
              </a:endParaRPr>
            </a:p>
          </p:txBody>
        </p:sp>
        <p:sp>
          <p:nvSpPr>
            <p:cNvPr id="2614" name="矩形 2613"/>
            <p:cNvSpPr/>
            <p:nvPr/>
          </p:nvSpPr>
          <p:spPr>
            <a:xfrm>
              <a:off x="1536" y="1200"/>
              <a:ext cx="1632" cy="354"/>
            </a:xfrm>
            <a:prstGeom prst="rect">
              <a:avLst/>
            </a:prstGeom>
            <a:noFill/>
            <a:ln w="38100">
              <a:noFill/>
            </a:ln>
          </p:spPr>
          <p:txBody>
            <a:bodyPr lIns="137160" tIns="68580" rIns="137160" bIns="68580">
              <a:spAutoFit/>
            </a:bodyPr>
            <a:p>
              <a:pPr>
                <a:spcBef>
                  <a:spcPct val="50000"/>
                </a:spcBef>
              </a:pPr>
              <a:r>
                <a:rPr lang="en-US" altLang="zh-CN" sz="1400">
                  <a:latin typeface="Arial" panose="020B0604020202020204" pitchFamily="34" charset="0"/>
                </a:rPr>
                <a:t>[4.5</a:t>
              </a:r>
              <a:r>
                <a:rPr lang="zh-CN" altLang="en-US" sz="1400">
                  <a:latin typeface="Arial" panose="020B0604020202020204" pitchFamily="34" charset="0"/>
                </a:rPr>
                <a:t>厘米能够组装就好了</a:t>
              </a:r>
              <a:r>
                <a:rPr lang="en-US" altLang="zh-CN" sz="1400">
                  <a:latin typeface="Arial" panose="020B0604020202020204" pitchFamily="34" charset="0"/>
                </a:rPr>
                <a:t>,],</a:t>
              </a:r>
              <a:r>
                <a:rPr lang="zh-CN" altLang="en-US" sz="1400">
                  <a:latin typeface="Arial" panose="020B0604020202020204" pitchFamily="34" charset="0"/>
                </a:rPr>
                <a:t>没有为后工序着想</a:t>
              </a:r>
              <a:r>
                <a:rPr lang="en-US" altLang="zh-CN" sz="1400">
                  <a:latin typeface="Arial" panose="020B0604020202020204" pitchFamily="34" charset="0"/>
                </a:rPr>
                <a:t>.</a:t>
              </a:r>
              <a:endParaRPr lang="en-US" altLang="zh-CN" sz="1400">
                <a:latin typeface="Arial" panose="020B0604020202020204" pitchFamily="34" charset="0"/>
              </a:endParaRPr>
            </a:p>
          </p:txBody>
        </p:sp>
        <p:sp>
          <p:nvSpPr>
            <p:cNvPr id="2615" name="矩形 2614"/>
            <p:cNvSpPr/>
            <p:nvPr/>
          </p:nvSpPr>
          <p:spPr>
            <a:xfrm>
              <a:off x="3504" y="1152"/>
              <a:ext cx="1584"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为了不给生产不门添麻烦</a:t>
              </a:r>
              <a:r>
                <a:rPr lang="en-US" altLang="zh-CN" sz="1400">
                  <a:latin typeface="Arial" panose="020B0604020202020204" pitchFamily="34" charset="0"/>
                </a:rPr>
                <a:t>,</a:t>
              </a:r>
              <a:r>
                <a:rPr lang="zh-CN" altLang="en-US" sz="1400">
                  <a:latin typeface="Arial" panose="020B0604020202020204" pitchFamily="34" charset="0"/>
                </a:rPr>
                <a:t>进行了一系列协调工作</a:t>
              </a:r>
              <a:endParaRPr lang="zh-CN" altLang="en-US" sz="1400">
                <a:latin typeface="Arial" panose="020B0604020202020204" pitchFamily="34" charset="0"/>
              </a:endParaRPr>
            </a:p>
          </p:txBody>
        </p:sp>
      </p:grpSp>
      <p:grpSp>
        <p:nvGrpSpPr>
          <p:cNvPr id="2616" name="组合 2615"/>
          <p:cNvGrpSpPr/>
          <p:nvPr/>
        </p:nvGrpSpPr>
        <p:grpSpPr>
          <a:xfrm>
            <a:off x="457200" y="2514600"/>
            <a:ext cx="7467600" cy="774700"/>
            <a:chOff x="288" y="1584"/>
            <a:chExt cx="4704" cy="488"/>
          </a:xfrm>
        </p:grpSpPr>
        <p:sp>
          <p:nvSpPr>
            <p:cNvPr id="2617" name="矩形 2616"/>
            <p:cNvSpPr/>
            <p:nvPr/>
          </p:nvSpPr>
          <p:spPr>
            <a:xfrm>
              <a:off x="288" y="1680"/>
              <a:ext cx="1008" cy="378"/>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经常自问自答为什么</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2618" name="矩形 2617"/>
            <p:cNvSpPr/>
            <p:nvPr/>
          </p:nvSpPr>
          <p:spPr>
            <a:xfrm>
              <a:off x="1584" y="1632"/>
              <a:ext cx="1440"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把</a:t>
              </a:r>
              <a:r>
                <a:rPr lang="en-US" altLang="zh-CN" sz="1400">
                  <a:latin typeface="Arial" panose="020B0604020202020204" pitchFamily="34" charset="0"/>
                </a:rPr>
                <a:t>[</a:t>
              </a:r>
              <a:r>
                <a:rPr lang="zh-CN" altLang="en-US" sz="1400">
                  <a:latin typeface="Arial" panose="020B0604020202020204" pitchFamily="34" charset="0"/>
                </a:rPr>
                <a:t>宽改为</a:t>
              </a:r>
              <a:r>
                <a:rPr lang="en-US" altLang="zh-CN" sz="1400">
                  <a:latin typeface="Arial" panose="020B0604020202020204" pitchFamily="34" charset="0"/>
                </a:rPr>
                <a:t>4</a:t>
              </a:r>
              <a:r>
                <a:rPr lang="zh-CN" altLang="en-US" sz="1400">
                  <a:latin typeface="Arial" panose="020B0604020202020204" pitchFamily="34" charset="0"/>
                </a:rPr>
                <a:t>厘米</a:t>
              </a:r>
              <a:r>
                <a:rPr lang="en-US" altLang="zh-CN" sz="1400">
                  <a:latin typeface="Arial" panose="020B0604020202020204" pitchFamily="34" charset="0"/>
                </a:rPr>
                <a:t>]</a:t>
              </a:r>
              <a:r>
                <a:rPr lang="zh-CN" altLang="en-US" sz="1400">
                  <a:latin typeface="Arial" panose="020B0604020202020204" pitchFamily="34" charset="0"/>
                </a:rPr>
                <a:t>目的化</a:t>
              </a:r>
              <a:r>
                <a:rPr lang="en-US" altLang="zh-CN" sz="1400">
                  <a:latin typeface="Arial" panose="020B0604020202020204" pitchFamily="34" charset="0"/>
                </a:rPr>
                <a:t>,</a:t>
              </a:r>
              <a:r>
                <a:rPr lang="zh-CN" altLang="en-US" sz="1400">
                  <a:latin typeface="Arial" panose="020B0604020202020204" pitchFamily="34" charset="0"/>
                </a:rPr>
                <a:t>浪费了时间和劳力</a:t>
              </a:r>
              <a:endParaRPr lang="zh-CN" altLang="en-US" sz="1400">
                <a:latin typeface="Arial" panose="020B0604020202020204" pitchFamily="34" charset="0"/>
              </a:endParaRPr>
            </a:p>
          </p:txBody>
        </p:sp>
        <p:sp>
          <p:nvSpPr>
            <p:cNvPr id="2619" name="矩形 2618"/>
            <p:cNvSpPr/>
            <p:nvPr/>
          </p:nvSpPr>
          <p:spPr>
            <a:xfrm>
              <a:off x="3552" y="1584"/>
              <a:ext cx="1440" cy="488"/>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考虑零件本来的机能</a:t>
              </a:r>
              <a:r>
                <a:rPr lang="en-US" altLang="zh-CN" sz="1400">
                  <a:latin typeface="Arial" panose="020B0604020202020204" pitchFamily="34" charset="0"/>
                </a:rPr>
                <a:t>(</a:t>
              </a:r>
              <a:r>
                <a:rPr lang="zh-CN" altLang="en-US" sz="1400">
                  <a:latin typeface="Arial" panose="020B0604020202020204" pitchFamily="34" charset="0"/>
                </a:rPr>
                <a:t>目的</a:t>
              </a:r>
              <a:r>
                <a:rPr lang="en-US" altLang="zh-CN" sz="1400">
                  <a:latin typeface="Arial" panose="020B0604020202020204" pitchFamily="34" charset="0"/>
                </a:rPr>
                <a:t>), </a:t>
              </a:r>
              <a:r>
                <a:rPr lang="zh-CN" altLang="en-US" sz="1400">
                  <a:latin typeface="Arial" panose="020B0604020202020204" pitchFamily="34" charset="0"/>
                </a:rPr>
                <a:t>想出了改变弯曲方法的对策</a:t>
              </a:r>
              <a:endParaRPr lang="zh-CN" altLang="en-US" sz="1400">
                <a:latin typeface="Arial" panose="020B0604020202020204" pitchFamily="34" charset="0"/>
              </a:endParaRPr>
            </a:p>
          </p:txBody>
        </p:sp>
      </p:grpSp>
      <p:grpSp>
        <p:nvGrpSpPr>
          <p:cNvPr id="2620" name="组合 2619"/>
          <p:cNvGrpSpPr/>
          <p:nvPr/>
        </p:nvGrpSpPr>
        <p:grpSpPr>
          <a:xfrm>
            <a:off x="457200" y="3429000"/>
            <a:ext cx="7467600" cy="987425"/>
            <a:chOff x="288" y="2160"/>
            <a:chExt cx="4704" cy="622"/>
          </a:xfrm>
        </p:grpSpPr>
        <p:sp>
          <p:nvSpPr>
            <p:cNvPr id="2621" name="矩形 2620"/>
            <p:cNvSpPr/>
            <p:nvPr/>
          </p:nvSpPr>
          <p:spPr>
            <a:xfrm>
              <a:off x="288" y="2256"/>
              <a:ext cx="1008" cy="244"/>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当事者意识</a:t>
              </a:r>
              <a:endParaRPr lang="zh-CN" altLang="en-US" sz="1400">
                <a:latin typeface="Arial" panose="020B0604020202020204" pitchFamily="34" charset="0"/>
                <a:ea typeface="黑体" panose="02010609060101010101" charset="-122"/>
              </a:endParaRPr>
            </a:p>
          </p:txBody>
        </p:sp>
        <p:sp>
          <p:nvSpPr>
            <p:cNvPr id="2622" name="矩形 2621"/>
            <p:cNvSpPr/>
            <p:nvPr/>
          </p:nvSpPr>
          <p:spPr>
            <a:xfrm>
              <a:off x="1536" y="2256"/>
              <a:ext cx="1440"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刚开始时说</a:t>
              </a:r>
              <a:r>
                <a:rPr lang="en-US" altLang="zh-CN" sz="1400">
                  <a:latin typeface="Arial" panose="020B0604020202020204" pitchFamily="34" charset="0"/>
                </a:rPr>
                <a:t>:“</a:t>
              </a:r>
              <a:r>
                <a:rPr lang="zh-CN" altLang="en-US" sz="1400">
                  <a:latin typeface="Arial" panose="020B0604020202020204" pitchFamily="34" charset="0"/>
                </a:rPr>
                <a:t>好象是</a:t>
              </a:r>
              <a:r>
                <a:rPr lang="en-US" altLang="zh-CN" sz="1400">
                  <a:latin typeface="Arial" panose="020B0604020202020204" pitchFamily="34" charset="0"/>
                </a:rPr>
                <a:t>…”</a:t>
              </a:r>
              <a:r>
                <a:rPr lang="zh-CN" altLang="en-US" sz="1400">
                  <a:latin typeface="Arial" panose="020B0604020202020204" pitchFamily="34" charset="0"/>
                </a:rPr>
                <a:t>好象在说别人的事</a:t>
              </a:r>
              <a:endParaRPr lang="zh-CN" altLang="en-US" sz="1400">
                <a:latin typeface="Arial" panose="020B0604020202020204" pitchFamily="34" charset="0"/>
              </a:endParaRPr>
            </a:p>
          </p:txBody>
        </p:sp>
        <p:sp>
          <p:nvSpPr>
            <p:cNvPr id="2623" name="矩形 2622"/>
            <p:cNvSpPr/>
            <p:nvPr/>
          </p:nvSpPr>
          <p:spPr>
            <a:xfrm>
              <a:off x="3552" y="2160"/>
              <a:ext cx="1440" cy="622"/>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自己为了达到零件宽度的缩小</a:t>
              </a:r>
              <a:r>
                <a:rPr lang="en-US" altLang="zh-CN" sz="1400">
                  <a:latin typeface="Arial" panose="020B0604020202020204" pitchFamily="34" charset="0"/>
                </a:rPr>
                <a:t>, </a:t>
              </a:r>
              <a:r>
                <a:rPr lang="zh-CN" altLang="en-US" sz="1400">
                  <a:latin typeface="Arial" panose="020B0604020202020204" pitchFamily="34" charset="0"/>
                </a:rPr>
                <a:t>进行了思考和行动</a:t>
              </a:r>
              <a:r>
                <a:rPr lang="en-US" altLang="zh-CN" sz="1400">
                  <a:latin typeface="Arial" panose="020B0604020202020204" pitchFamily="34" charset="0"/>
                </a:rPr>
                <a:t>,</a:t>
              </a:r>
              <a:r>
                <a:rPr lang="zh-CN" altLang="en-US" sz="1400">
                  <a:latin typeface="Arial" panose="020B0604020202020204" pitchFamily="34" charset="0"/>
                </a:rPr>
                <a:t>并且为挽回被拖延的时间而东奔西走</a:t>
              </a:r>
              <a:r>
                <a:rPr lang="en-US" altLang="zh-CN" sz="1400">
                  <a:latin typeface="Arial" panose="020B0604020202020204" pitchFamily="34" charset="0"/>
                </a:rPr>
                <a:t>.</a:t>
              </a:r>
              <a:endParaRPr lang="en-US" altLang="zh-CN" sz="1400">
                <a:latin typeface="Arial" panose="020B0604020202020204" pitchFamily="34" charset="0"/>
              </a:endParaRPr>
            </a:p>
          </p:txBody>
        </p:sp>
      </p:grpSp>
      <p:grpSp>
        <p:nvGrpSpPr>
          <p:cNvPr id="2624" name="组合 2623"/>
          <p:cNvGrpSpPr/>
          <p:nvPr/>
        </p:nvGrpSpPr>
        <p:grpSpPr>
          <a:xfrm>
            <a:off x="457200" y="4495800"/>
            <a:ext cx="7467600" cy="561975"/>
            <a:chOff x="288" y="2832"/>
            <a:chExt cx="4704" cy="354"/>
          </a:xfrm>
        </p:grpSpPr>
        <p:sp>
          <p:nvSpPr>
            <p:cNvPr id="2625" name="矩形 2624"/>
            <p:cNvSpPr/>
            <p:nvPr/>
          </p:nvSpPr>
          <p:spPr>
            <a:xfrm>
              <a:off x="288" y="2880"/>
              <a:ext cx="1008" cy="244"/>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可视化</a:t>
              </a:r>
              <a:endParaRPr lang="zh-CN" altLang="en-US" sz="1400">
                <a:latin typeface="Arial" panose="020B0604020202020204" pitchFamily="34" charset="0"/>
                <a:ea typeface="黑体" panose="02010609060101010101" charset="-122"/>
              </a:endParaRPr>
            </a:p>
          </p:txBody>
        </p:sp>
        <p:sp>
          <p:nvSpPr>
            <p:cNvPr id="2626" name="矩形 2625"/>
            <p:cNvSpPr/>
            <p:nvPr/>
          </p:nvSpPr>
          <p:spPr>
            <a:xfrm>
              <a:off x="1584" y="2832"/>
              <a:ext cx="1440"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自己一个人抱着烦恼</a:t>
              </a:r>
              <a:r>
                <a:rPr lang="en-US" altLang="zh-CN" sz="1400">
                  <a:latin typeface="Arial" panose="020B0604020202020204" pitchFamily="34" charset="0"/>
                </a:rPr>
                <a:t>,</a:t>
              </a:r>
              <a:r>
                <a:rPr lang="zh-CN" altLang="en-US" sz="1400">
                  <a:latin typeface="Arial" panose="020B0604020202020204" pitchFamily="34" charset="0"/>
                </a:rPr>
                <a:t>没有和周围将问题共有化</a:t>
              </a:r>
              <a:endParaRPr lang="zh-CN" altLang="en-US" sz="1400">
                <a:latin typeface="Arial" panose="020B0604020202020204" pitchFamily="34" charset="0"/>
              </a:endParaRPr>
            </a:p>
          </p:txBody>
        </p:sp>
        <p:sp>
          <p:nvSpPr>
            <p:cNvPr id="2627" name="矩形 2626"/>
            <p:cNvSpPr/>
            <p:nvPr/>
          </p:nvSpPr>
          <p:spPr>
            <a:xfrm>
              <a:off x="3552" y="2832"/>
              <a:ext cx="1440"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最后意识到</a:t>
              </a:r>
              <a:r>
                <a:rPr lang="en-US" altLang="zh-CN" sz="1400">
                  <a:latin typeface="Arial" panose="020B0604020202020204" pitchFamily="34" charset="0"/>
                </a:rPr>
                <a:t>[</a:t>
              </a:r>
              <a:r>
                <a:rPr lang="zh-CN" altLang="en-US" sz="1400">
                  <a:latin typeface="Arial" panose="020B0604020202020204" pitchFamily="34" charset="0"/>
                </a:rPr>
                <a:t>应该把自己抱着的问题尽早的告诉别人</a:t>
              </a:r>
              <a:r>
                <a:rPr lang="en-US" altLang="zh-CN" sz="1400">
                  <a:latin typeface="Arial" panose="020B0604020202020204" pitchFamily="34" charset="0"/>
                </a:rPr>
                <a:t>]</a:t>
              </a:r>
              <a:endParaRPr lang="en-US" altLang="zh-CN" sz="1400">
                <a:latin typeface="Arial" panose="020B0604020202020204" pitchFamily="34" charset="0"/>
              </a:endParaRPr>
            </a:p>
          </p:txBody>
        </p:sp>
      </p:grpSp>
      <p:grpSp>
        <p:nvGrpSpPr>
          <p:cNvPr id="2628" name="组合 2627"/>
          <p:cNvGrpSpPr/>
          <p:nvPr/>
        </p:nvGrpSpPr>
        <p:grpSpPr>
          <a:xfrm>
            <a:off x="457200" y="5486400"/>
            <a:ext cx="7467600" cy="987425"/>
            <a:chOff x="288" y="3456"/>
            <a:chExt cx="4704" cy="622"/>
          </a:xfrm>
        </p:grpSpPr>
        <p:sp>
          <p:nvSpPr>
            <p:cNvPr id="2629" name="矩形 2628"/>
            <p:cNvSpPr/>
            <p:nvPr/>
          </p:nvSpPr>
          <p:spPr>
            <a:xfrm>
              <a:off x="288" y="3504"/>
              <a:ext cx="1008" cy="378"/>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根据现场和事实判断</a:t>
              </a:r>
              <a:endParaRPr lang="zh-CN" altLang="en-US" sz="1400">
                <a:latin typeface="Arial" panose="020B0604020202020204" pitchFamily="34" charset="0"/>
                <a:ea typeface="黑体" panose="02010609060101010101" charset="-122"/>
              </a:endParaRPr>
            </a:p>
          </p:txBody>
        </p:sp>
        <p:sp>
          <p:nvSpPr>
            <p:cNvPr id="2630" name="矩形 2629"/>
            <p:cNvSpPr/>
            <p:nvPr/>
          </p:nvSpPr>
          <p:spPr>
            <a:xfrm>
              <a:off x="1584" y="3456"/>
              <a:ext cx="1440" cy="622"/>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最初零件厂商说“做不到”时</a:t>
              </a:r>
              <a:r>
                <a:rPr lang="en-US" altLang="zh-CN" sz="1400">
                  <a:latin typeface="Arial" panose="020B0604020202020204" pitchFamily="34" charset="0"/>
                </a:rPr>
                <a:t>,</a:t>
              </a:r>
              <a:r>
                <a:rPr lang="zh-CN" altLang="en-US" sz="1400">
                  <a:latin typeface="Arial" panose="020B0604020202020204" pitchFamily="34" charset="0"/>
                </a:rPr>
                <a:t>没有经过自己的确认</a:t>
              </a:r>
              <a:r>
                <a:rPr lang="en-US" altLang="zh-CN" sz="1400">
                  <a:latin typeface="Arial" panose="020B0604020202020204" pitchFamily="34" charset="0"/>
                </a:rPr>
                <a:t>,</a:t>
              </a:r>
              <a:r>
                <a:rPr lang="zh-CN" altLang="en-US" sz="1400">
                  <a:latin typeface="Arial" panose="020B0604020202020204" pitchFamily="34" charset="0"/>
                </a:rPr>
                <a:t>而直接报告说</a:t>
              </a:r>
              <a:r>
                <a:rPr lang="en-US" altLang="zh-CN" sz="1400">
                  <a:latin typeface="Arial" panose="020B0604020202020204" pitchFamily="34" charset="0"/>
                </a:rPr>
                <a:t>:“</a:t>
              </a:r>
              <a:r>
                <a:rPr lang="zh-CN" altLang="en-US" sz="1400">
                  <a:latin typeface="Arial" panose="020B0604020202020204" pitchFamily="34" charset="0"/>
                </a:rPr>
                <a:t>好象做不到”</a:t>
              </a:r>
              <a:r>
                <a:rPr lang="en-US" altLang="zh-CN" sz="1400">
                  <a:latin typeface="Arial" panose="020B0604020202020204" pitchFamily="34" charset="0"/>
                </a:rPr>
                <a:t>.</a:t>
              </a:r>
              <a:endParaRPr lang="en-US" altLang="zh-CN" sz="1400">
                <a:latin typeface="Arial" panose="020B0604020202020204" pitchFamily="34" charset="0"/>
              </a:endParaRPr>
            </a:p>
          </p:txBody>
        </p:sp>
        <p:sp>
          <p:nvSpPr>
            <p:cNvPr id="2631" name="矩形 2630"/>
            <p:cNvSpPr/>
            <p:nvPr/>
          </p:nvSpPr>
          <p:spPr>
            <a:xfrm>
              <a:off x="3552" y="3456"/>
              <a:ext cx="1440" cy="488"/>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观察类似的车种的零件</a:t>
              </a:r>
              <a:r>
                <a:rPr lang="en-US" altLang="zh-CN" sz="1400">
                  <a:latin typeface="Arial" panose="020B0604020202020204" pitchFamily="34" charset="0"/>
                </a:rPr>
                <a:t>,</a:t>
              </a:r>
              <a:r>
                <a:rPr lang="zh-CN" altLang="en-US" sz="1400">
                  <a:latin typeface="Arial" panose="020B0604020202020204" pitchFamily="34" charset="0"/>
                </a:rPr>
                <a:t>在工厂观察组装等</a:t>
              </a:r>
              <a:r>
                <a:rPr lang="en-US" altLang="zh-CN" sz="1400">
                  <a:latin typeface="Arial" panose="020B0604020202020204" pitchFamily="34" charset="0"/>
                </a:rPr>
                <a:t>,</a:t>
              </a:r>
              <a:r>
                <a:rPr lang="zh-CN" altLang="en-US" sz="1400">
                  <a:latin typeface="Arial" panose="020B0604020202020204" pitchFamily="34" charset="0"/>
                </a:rPr>
                <a:t>现地现物的进行考查</a:t>
              </a:r>
              <a:endParaRPr lang="zh-CN" altLang="en-US" sz="14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612"/>
                                        </p:tgtEl>
                                        <p:attrNameLst>
                                          <p:attrName>style.visibility</p:attrName>
                                        </p:attrNameLst>
                                      </p:cBhvr>
                                      <p:to>
                                        <p:strVal val="visible"/>
                                      </p:to>
                                    </p:set>
                                    <p:anim calcmode="lin" valueType="num">
                                      <p:cBhvr additive="base">
                                        <p:cTn id="7" dur="500" fill="hold"/>
                                        <p:tgtEl>
                                          <p:spTgt spid="2612"/>
                                        </p:tgtEl>
                                        <p:attrNameLst>
                                          <p:attrName>ppt_x</p:attrName>
                                        </p:attrNameLst>
                                      </p:cBhvr>
                                      <p:tavLst>
                                        <p:tav tm="0">
                                          <p:val>
                                            <p:strVal val="0-#ppt_w/2"/>
                                          </p:val>
                                        </p:tav>
                                        <p:tav tm="100000">
                                          <p:val>
                                            <p:strVal val="#ppt_x"/>
                                          </p:val>
                                        </p:tav>
                                      </p:tavLst>
                                    </p:anim>
                                    <p:anim calcmode="lin" valueType="num">
                                      <p:cBhvr additive="base">
                                        <p:cTn id="8" dur="500" fill="hold"/>
                                        <p:tgtEl>
                                          <p:spTgt spid="26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2616"/>
                                        </p:tgtEl>
                                        <p:attrNameLst>
                                          <p:attrName>style.visibility</p:attrName>
                                        </p:attrNameLst>
                                      </p:cBhvr>
                                      <p:to>
                                        <p:strVal val="visible"/>
                                      </p:to>
                                    </p:set>
                                    <p:anim calcmode="lin" valueType="num">
                                      <p:cBhvr additive="base">
                                        <p:cTn id="13" dur="500" fill="hold"/>
                                        <p:tgtEl>
                                          <p:spTgt spid="2616"/>
                                        </p:tgtEl>
                                        <p:attrNameLst>
                                          <p:attrName>ppt_x</p:attrName>
                                        </p:attrNameLst>
                                      </p:cBhvr>
                                      <p:tavLst>
                                        <p:tav tm="0">
                                          <p:val>
                                            <p:strVal val="0-#ppt_w/2"/>
                                          </p:val>
                                        </p:tav>
                                        <p:tav tm="100000">
                                          <p:val>
                                            <p:strVal val="#ppt_x"/>
                                          </p:val>
                                        </p:tav>
                                      </p:tavLst>
                                    </p:anim>
                                    <p:anim calcmode="lin" valueType="num">
                                      <p:cBhvr additive="base">
                                        <p:cTn id="14" dur="500" fill="hold"/>
                                        <p:tgtEl>
                                          <p:spTgt spid="26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childTnLst>
                                    <p:set>
                                      <p:cBhvr additive="base">
                                        <p:cTn id="18" dur="1" fill="hold">
                                          <p:stCondLst>
                                            <p:cond delay="0"/>
                                          </p:stCondLst>
                                        </p:cTn>
                                        <p:tgtEl>
                                          <p:spTgt spid="2620"/>
                                        </p:tgtEl>
                                        <p:attrNameLst>
                                          <p:attrName>style.visibility</p:attrName>
                                        </p:attrNameLst>
                                      </p:cBhvr>
                                      <p:to>
                                        <p:strVal val="visible"/>
                                      </p:to>
                                    </p:set>
                                    <p:anim calcmode="lin" valueType="num">
                                      <p:cBhvr additive="base">
                                        <p:cTn id="19" dur="500" fill="hold"/>
                                        <p:tgtEl>
                                          <p:spTgt spid="2620"/>
                                        </p:tgtEl>
                                        <p:attrNameLst>
                                          <p:attrName>ppt_x</p:attrName>
                                        </p:attrNameLst>
                                      </p:cBhvr>
                                      <p:tavLst>
                                        <p:tav tm="0">
                                          <p:val>
                                            <p:strVal val="0-#ppt_w/2"/>
                                          </p:val>
                                        </p:tav>
                                        <p:tav tm="100000">
                                          <p:val>
                                            <p:strVal val="#ppt_x"/>
                                          </p:val>
                                        </p:tav>
                                      </p:tavLst>
                                    </p:anim>
                                    <p:anim calcmode="lin" valueType="num">
                                      <p:cBhvr additive="base">
                                        <p:cTn id="20" dur="500" fill="hold"/>
                                        <p:tgtEl>
                                          <p:spTgt spid="26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childTnLst>
                                    <p:set>
                                      <p:cBhvr additive="base">
                                        <p:cTn id="24" dur="1" fill="hold">
                                          <p:stCondLst>
                                            <p:cond delay="0"/>
                                          </p:stCondLst>
                                        </p:cTn>
                                        <p:tgtEl>
                                          <p:spTgt spid="2624"/>
                                        </p:tgtEl>
                                        <p:attrNameLst>
                                          <p:attrName>style.visibility</p:attrName>
                                        </p:attrNameLst>
                                      </p:cBhvr>
                                      <p:to>
                                        <p:strVal val="visible"/>
                                      </p:to>
                                    </p:set>
                                    <p:anim calcmode="lin" valueType="num">
                                      <p:cBhvr additive="base">
                                        <p:cTn id="25" dur="500" fill="hold"/>
                                        <p:tgtEl>
                                          <p:spTgt spid="2624"/>
                                        </p:tgtEl>
                                        <p:attrNameLst>
                                          <p:attrName>ppt_x</p:attrName>
                                        </p:attrNameLst>
                                      </p:cBhvr>
                                      <p:tavLst>
                                        <p:tav tm="0">
                                          <p:val>
                                            <p:strVal val="0-#ppt_w/2"/>
                                          </p:val>
                                        </p:tav>
                                        <p:tav tm="100000">
                                          <p:val>
                                            <p:strVal val="#ppt_x"/>
                                          </p:val>
                                        </p:tav>
                                      </p:tavLst>
                                    </p:anim>
                                    <p:anim calcmode="lin" valueType="num">
                                      <p:cBhvr additive="base">
                                        <p:cTn id="26" dur="500" fill="hold"/>
                                        <p:tgtEl>
                                          <p:spTgt spid="26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childTnLst>
                                    <p:set>
                                      <p:cBhvr additive="base">
                                        <p:cTn id="30" dur="1" fill="hold">
                                          <p:stCondLst>
                                            <p:cond delay="0"/>
                                          </p:stCondLst>
                                        </p:cTn>
                                        <p:tgtEl>
                                          <p:spTgt spid="2628"/>
                                        </p:tgtEl>
                                        <p:attrNameLst>
                                          <p:attrName>style.visibility</p:attrName>
                                        </p:attrNameLst>
                                      </p:cBhvr>
                                      <p:to>
                                        <p:strVal val="visible"/>
                                      </p:to>
                                    </p:set>
                                    <p:anim calcmode="lin" valueType="num">
                                      <p:cBhvr additive="base">
                                        <p:cTn id="31" dur="500" fill="hold"/>
                                        <p:tgtEl>
                                          <p:spTgt spid="2628"/>
                                        </p:tgtEl>
                                        <p:attrNameLst>
                                          <p:attrName>ppt_x</p:attrName>
                                        </p:attrNameLst>
                                      </p:cBhvr>
                                      <p:tavLst>
                                        <p:tav tm="0">
                                          <p:val>
                                            <p:strVal val="0-#ppt_w/2"/>
                                          </p:val>
                                        </p:tav>
                                        <p:tav tm="100000">
                                          <p:val>
                                            <p:strVal val="#ppt_x"/>
                                          </p:val>
                                        </p:tav>
                                      </p:tavLst>
                                    </p:anim>
                                    <p:anim calcmode="lin" valueType="num">
                                      <p:cBhvr additive="base">
                                        <p:cTn id="32" dur="500" fill="hold"/>
                                        <p:tgtEl>
                                          <p:spTgt spid="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4" name="矩形 2633"/>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635" name="矩形 263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636" name="矩形 2635"/>
          <p:cNvSpPr/>
          <p:nvPr/>
        </p:nvSpPr>
        <p:spPr>
          <a:xfrm>
            <a:off x="3429000" y="1371600"/>
            <a:ext cx="4724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rPr>
              <a:t>没有做到的                            做到的</a:t>
            </a:r>
            <a:r>
              <a:rPr lang="en-US" altLang="zh-CN" sz="1600" b="1">
                <a:latin typeface="Arial" panose="020B0604020202020204" pitchFamily="34" charset="0"/>
              </a:rPr>
              <a:t>/</a:t>
            </a:r>
            <a:r>
              <a:rPr lang="zh-CN" altLang="en-US" sz="1600" b="1">
                <a:latin typeface="Arial" panose="020B0604020202020204" pitchFamily="34" charset="0"/>
              </a:rPr>
              <a:t>意识到的</a:t>
            </a:r>
            <a:endParaRPr lang="zh-CN" altLang="en-US" sz="1600" b="1">
              <a:latin typeface="Arial" panose="020B0604020202020204" pitchFamily="34" charset="0"/>
            </a:endParaRPr>
          </a:p>
        </p:txBody>
      </p:sp>
      <p:cxnSp>
        <p:nvCxnSpPr>
          <p:cNvPr id="2637" name="直接连接符 2636"/>
          <p:cNvCxnSpPr/>
          <p:nvPr/>
        </p:nvCxnSpPr>
        <p:spPr>
          <a:xfrm>
            <a:off x="2743200" y="1752600"/>
            <a:ext cx="2667000" cy="0"/>
          </a:xfrm>
          <a:prstGeom prst="line">
            <a:avLst/>
          </a:prstGeom>
          <a:ln w="19050" cap="flat" cmpd="sng">
            <a:solidFill>
              <a:srgbClr val="000000"/>
            </a:solidFill>
            <a:prstDash val="solid"/>
            <a:headEnd type="none" w="med" len="med"/>
            <a:tailEnd type="none" w="med" len="med"/>
          </a:ln>
        </p:spPr>
      </p:cxnSp>
      <p:cxnSp>
        <p:nvCxnSpPr>
          <p:cNvPr id="2638" name="直接连接符 2637"/>
          <p:cNvCxnSpPr/>
          <p:nvPr/>
        </p:nvCxnSpPr>
        <p:spPr>
          <a:xfrm>
            <a:off x="5562600" y="1752600"/>
            <a:ext cx="3124200" cy="0"/>
          </a:xfrm>
          <a:prstGeom prst="line">
            <a:avLst/>
          </a:prstGeom>
          <a:ln w="19050" cap="flat" cmpd="sng">
            <a:solidFill>
              <a:srgbClr val="000000"/>
            </a:solidFill>
            <a:prstDash val="solid"/>
            <a:headEnd type="none" w="med" len="med"/>
            <a:tailEnd type="none" w="med" len="med"/>
          </a:ln>
        </p:spPr>
      </p:cxnSp>
      <p:grpSp>
        <p:nvGrpSpPr>
          <p:cNvPr id="2639" name="组合 2638"/>
          <p:cNvGrpSpPr/>
          <p:nvPr/>
        </p:nvGrpSpPr>
        <p:grpSpPr>
          <a:xfrm>
            <a:off x="228600" y="2743200"/>
            <a:ext cx="7924800" cy="561975"/>
            <a:chOff x="144" y="1728"/>
            <a:chExt cx="4992" cy="354"/>
          </a:xfrm>
        </p:grpSpPr>
        <p:sp>
          <p:nvSpPr>
            <p:cNvPr id="2640" name="矩形 2639"/>
            <p:cNvSpPr/>
            <p:nvPr/>
          </p:nvSpPr>
          <p:spPr>
            <a:xfrm>
              <a:off x="144" y="1824"/>
              <a:ext cx="1248" cy="244"/>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zh-CN" altLang="en-US" sz="1400">
                  <a:latin typeface="Arial" panose="020B0604020202020204" pitchFamily="34" charset="0"/>
                  <a:ea typeface="黑体" panose="02010609060101010101" charset="-122"/>
                </a:rPr>
                <a:t>速度</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时机</a:t>
              </a:r>
              <a:endParaRPr lang="zh-CN" altLang="en-US" sz="1400">
                <a:latin typeface="Arial" panose="020B0604020202020204" pitchFamily="34" charset="0"/>
                <a:ea typeface="黑体" panose="02010609060101010101" charset="-122"/>
              </a:endParaRPr>
            </a:p>
          </p:txBody>
        </p:sp>
        <p:sp>
          <p:nvSpPr>
            <p:cNvPr id="2641" name="矩形 2640"/>
            <p:cNvSpPr/>
            <p:nvPr/>
          </p:nvSpPr>
          <p:spPr>
            <a:xfrm>
              <a:off x="1824" y="1776"/>
              <a:ext cx="1440" cy="22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结果耽误了交货期</a:t>
              </a:r>
              <a:endParaRPr lang="zh-CN" altLang="en-US" sz="1400">
                <a:latin typeface="Arial" panose="020B0604020202020204" pitchFamily="34" charset="0"/>
              </a:endParaRPr>
            </a:p>
          </p:txBody>
        </p:sp>
        <p:sp>
          <p:nvSpPr>
            <p:cNvPr id="2642" name="矩形 2641"/>
            <p:cNvSpPr/>
            <p:nvPr/>
          </p:nvSpPr>
          <p:spPr>
            <a:xfrm>
              <a:off x="3696" y="1728"/>
              <a:ext cx="1440"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为了保证检查的日程</a:t>
              </a:r>
              <a:r>
                <a:rPr lang="en-US" altLang="zh-CN" sz="1400">
                  <a:latin typeface="Arial" panose="020B0604020202020204" pitchFamily="34" charset="0"/>
                </a:rPr>
                <a:t>,</a:t>
              </a:r>
              <a:r>
                <a:rPr lang="zh-CN" altLang="en-US" sz="1400">
                  <a:latin typeface="Arial" panose="020B0604020202020204" pitchFamily="34" charset="0"/>
                </a:rPr>
                <a:t>迅速进行了协调</a:t>
              </a:r>
              <a:endParaRPr lang="zh-CN" altLang="en-US" sz="1400">
                <a:latin typeface="Arial" panose="020B0604020202020204" pitchFamily="34" charset="0"/>
              </a:endParaRPr>
            </a:p>
          </p:txBody>
        </p:sp>
      </p:grpSp>
      <p:grpSp>
        <p:nvGrpSpPr>
          <p:cNvPr id="2643" name="组合 2642"/>
          <p:cNvGrpSpPr/>
          <p:nvPr/>
        </p:nvGrpSpPr>
        <p:grpSpPr>
          <a:xfrm>
            <a:off x="228600" y="3429000"/>
            <a:ext cx="7924800" cy="987425"/>
            <a:chOff x="144" y="2160"/>
            <a:chExt cx="4992" cy="622"/>
          </a:xfrm>
        </p:grpSpPr>
        <p:sp>
          <p:nvSpPr>
            <p:cNvPr id="2644" name="矩形 2643"/>
            <p:cNvSpPr/>
            <p:nvPr/>
          </p:nvSpPr>
          <p:spPr>
            <a:xfrm>
              <a:off x="144" y="2208"/>
              <a:ext cx="1248" cy="56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诚实</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正直</a:t>
              </a:r>
              <a:endParaRPr lang="zh-CN" altLang="en-US" sz="1400">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r>
                <a:rPr lang="zh-CN" altLang="en-US" sz="1400">
                  <a:latin typeface="Arial" panose="020B0604020202020204" pitchFamily="34" charset="0"/>
                  <a:ea typeface="黑体" panose="02010609060101010101" charset="-122"/>
                </a:rPr>
                <a:t>   </a:t>
              </a:r>
              <a:r>
                <a:rPr lang="en-US" altLang="zh-CN" sz="1200">
                  <a:latin typeface="宋体" panose="02010600030101010101" pitchFamily="2" charset="-122"/>
                </a:rPr>
                <a:t>(</a:t>
              </a:r>
              <a:r>
                <a:rPr lang="zh-CN" altLang="en-US" sz="1200">
                  <a:latin typeface="宋体" panose="02010600030101010101" pitchFamily="2" charset="-122"/>
                </a:rPr>
                <a:t>用理所应当的方式去做理应去做的事</a:t>
              </a:r>
              <a:r>
                <a:rPr lang="en-US" altLang="zh-CN" sz="1200">
                  <a:latin typeface="宋体" panose="02010600030101010101" pitchFamily="2" charset="-122"/>
                </a:rPr>
                <a:t>)</a:t>
              </a:r>
              <a:endParaRPr lang="en-US" altLang="zh-CN" sz="1200">
                <a:latin typeface="宋体" panose="02010600030101010101" pitchFamily="2" charset="-122"/>
              </a:endParaRPr>
            </a:p>
          </p:txBody>
        </p:sp>
        <p:sp>
          <p:nvSpPr>
            <p:cNvPr id="2645" name="矩形 2644"/>
            <p:cNvSpPr/>
            <p:nvPr/>
          </p:nvSpPr>
          <p:spPr>
            <a:xfrm>
              <a:off x="1824" y="2160"/>
              <a:ext cx="1440" cy="622"/>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最初只是在电话中说</a:t>
              </a:r>
              <a:r>
                <a:rPr lang="en-US" altLang="zh-CN" sz="1400">
                  <a:latin typeface="Arial" panose="020B0604020202020204" pitchFamily="34" charset="0"/>
                </a:rPr>
                <a:t>:“</a:t>
              </a:r>
              <a:r>
                <a:rPr lang="zh-CN" altLang="en-US" sz="1400">
                  <a:latin typeface="Arial" panose="020B0604020202020204" pitchFamily="34" charset="0"/>
                </a:rPr>
                <a:t>拜托了”</a:t>
              </a:r>
              <a:r>
                <a:rPr lang="en-US" altLang="zh-CN" sz="1400">
                  <a:latin typeface="Arial" panose="020B0604020202020204" pitchFamily="34" charset="0"/>
                </a:rPr>
                <a:t>, </a:t>
              </a:r>
              <a:r>
                <a:rPr lang="zh-CN" altLang="en-US" sz="1400">
                  <a:latin typeface="Arial" panose="020B0604020202020204" pitchFamily="34" charset="0"/>
                </a:rPr>
                <a:t>缺乏诚意</a:t>
              </a:r>
              <a:r>
                <a:rPr lang="en-US" altLang="zh-CN" sz="1400">
                  <a:latin typeface="Arial" panose="020B0604020202020204" pitchFamily="34" charset="0"/>
                </a:rPr>
                <a:t>,</a:t>
              </a:r>
              <a:r>
                <a:rPr lang="zh-CN" altLang="en-US" sz="1400">
                  <a:latin typeface="Arial" panose="020B0604020202020204" pitchFamily="34" charset="0"/>
                </a:rPr>
                <a:t>本来应该到组装的现场进行确认的</a:t>
              </a:r>
              <a:r>
                <a:rPr lang="en-US" altLang="zh-CN" sz="1400">
                  <a:latin typeface="Arial" panose="020B0604020202020204" pitchFamily="34" charset="0"/>
                </a:rPr>
                <a:t>,</a:t>
              </a:r>
              <a:r>
                <a:rPr lang="zh-CN" altLang="en-US" sz="1400">
                  <a:latin typeface="Arial" panose="020B0604020202020204" pitchFamily="34" charset="0"/>
                </a:rPr>
                <a:t>但却忽略了这个步骤</a:t>
              </a:r>
              <a:endParaRPr lang="zh-CN" altLang="en-US" sz="1400">
                <a:latin typeface="Arial" panose="020B0604020202020204" pitchFamily="34" charset="0"/>
              </a:endParaRPr>
            </a:p>
          </p:txBody>
        </p:sp>
        <p:sp>
          <p:nvSpPr>
            <p:cNvPr id="2646" name="矩形 2645"/>
            <p:cNvSpPr/>
            <p:nvPr/>
          </p:nvSpPr>
          <p:spPr>
            <a:xfrm>
              <a:off x="3696" y="2160"/>
              <a:ext cx="1440" cy="488"/>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对自己的新想法</a:t>
              </a:r>
              <a:r>
                <a:rPr lang="en-US" altLang="zh-CN" sz="1400">
                  <a:latin typeface="Arial" panose="020B0604020202020204" pitchFamily="34" charset="0"/>
                </a:rPr>
                <a:t>,</a:t>
              </a:r>
              <a:r>
                <a:rPr lang="zh-CN" altLang="en-US" sz="1400">
                  <a:latin typeface="Arial" panose="020B0604020202020204" pitchFamily="34" charset="0"/>
                </a:rPr>
                <a:t>在公司内征询了意见</a:t>
              </a:r>
              <a:r>
                <a:rPr lang="en-US" altLang="zh-CN" sz="1400">
                  <a:latin typeface="Arial" panose="020B0604020202020204" pitchFamily="34" charset="0"/>
                </a:rPr>
                <a:t>,</a:t>
              </a:r>
              <a:r>
                <a:rPr lang="zh-CN" altLang="en-US" sz="1400">
                  <a:latin typeface="Arial" panose="020B0604020202020204" pitchFamily="34" charset="0"/>
                </a:rPr>
                <a:t>并从上司的意见中得到了灵感</a:t>
              </a:r>
              <a:endParaRPr lang="zh-CN" altLang="en-US" sz="1400">
                <a:latin typeface="Arial" panose="020B0604020202020204" pitchFamily="34" charset="0"/>
              </a:endParaRPr>
            </a:p>
          </p:txBody>
        </p:sp>
      </p:grpSp>
      <p:grpSp>
        <p:nvGrpSpPr>
          <p:cNvPr id="2647" name="组合 2646"/>
          <p:cNvGrpSpPr/>
          <p:nvPr/>
        </p:nvGrpSpPr>
        <p:grpSpPr>
          <a:xfrm>
            <a:off x="228600" y="4648200"/>
            <a:ext cx="7924800" cy="774700"/>
            <a:chOff x="144" y="2928"/>
            <a:chExt cx="4992" cy="488"/>
          </a:xfrm>
        </p:grpSpPr>
        <p:sp>
          <p:nvSpPr>
            <p:cNvPr id="2648" name="矩形 2647"/>
            <p:cNvSpPr/>
            <p:nvPr/>
          </p:nvSpPr>
          <p:spPr>
            <a:xfrm>
              <a:off x="144" y="2976"/>
              <a:ext cx="1248" cy="244"/>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实现彻底地沟通</a:t>
              </a:r>
              <a:endParaRPr lang="zh-CN" altLang="en-US" sz="1400">
                <a:latin typeface="Arial" panose="020B0604020202020204" pitchFamily="34" charset="0"/>
                <a:ea typeface="黑体" panose="02010609060101010101" charset="-122"/>
              </a:endParaRPr>
            </a:p>
          </p:txBody>
        </p:sp>
        <p:sp>
          <p:nvSpPr>
            <p:cNvPr id="2649" name="矩形 2648"/>
            <p:cNvSpPr/>
            <p:nvPr/>
          </p:nvSpPr>
          <p:spPr>
            <a:xfrm>
              <a:off x="1824" y="2928"/>
              <a:ext cx="1440" cy="488"/>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没有就没做到的理由和烦恼与相关的人员进行具体的沟通</a:t>
              </a:r>
              <a:endParaRPr lang="zh-CN" altLang="en-US" sz="1400">
                <a:latin typeface="Arial" panose="020B0604020202020204" pitchFamily="34" charset="0"/>
              </a:endParaRPr>
            </a:p>
          </p:txBody>
        </p:sp>
        <p:sp>
          <p:nvSpPr>
            <p:cNvPr id="2650" name="矩形 2649"/>
            <p:cNvSpPr/>
            <p:nvPr/>
          </p:nvSpPr>
          <p:spPr>
            <a:xfrm>
              <a:off x="3696" y="2928"/>
              <a:ext cx="1440" cy="488"/>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对不理解的零件厂商</a:t>
              </a:r>
              <a:r>
                <a:rPr lang="en-US" altLang="zh-CN" sz="1400">
                  <a:latin typeface="Arial" panose="020B0604020202020204" pitchFamily="34" charset="0"/>
                </a:rPr>
                <a:t>,</a:t>
              </a:r>
              <a:r>
                <a:rPr lang="zh-CN" altLang="en-US" sz="1400">
                  <a:latin typeface="Arial" panose="020B0604020202020204" pitchFamily="34" charset="0"/>
                </a:rPr>
                <a:t>基于事实进行了细致的说明</a:t>
              </a:r>
              <a:r>
                <a:rPr lang="en-US" altLang="zh-CN" sz="1400">
                  <a:latin typeface="Arial" panose="020B0604020202020204" pitchFamily="34" charset="0"/>
                </a:rPr>
                <a:t>,</a:t>
              </a:r>
              <a:r>
                <a:rPr lang="zh-CN" altLang="en-US" sz="1400">
                  <a:latin typeface="Arial" panose="020B0604020202020204" pitchFamily="34" charset="0"/>
                </a:rPr>
                <a:t>并得到了理解</a:t>
              </a:r>
              <a:endParaRPr lang="zh-CN" altLang="en-US" sz="1400">
                <a:latin typeface="Arial" panose="020B0604020202020204" pitchFamily="34" charset="0"/>
              </a:endParaRPr>
            </a:p>
          </p:txBody>
        </p:sp>
      </p:grpSp>
      <p:grpSp>
        <p:nvGrpSpPr>
          <p:cNvPr id="2651" name="组合 2650"/>
          <p:cNvGrpSpPr/>
          <p:nvPr/>
        </p:nvGrpSpPr>
        <p:grpSpPr>
          <a:xfrm>
            <a:off x="228600" y="5486400"/>
            <a:ext cx="7924800" cy="774700"/>
            <a:chOff x="144" y="3456"/>
            <a:chExt cx="4992" cy="488"/>
          </a:xfrm>
        </p:grpSpPr>
        <p:sp>
          <p:nvSpPr>
            <p:cNvPr id="2652" name="矩形 2651"/>
            <p:cNvSpPr/>
            <p:nvPr/>
          </p:nvSpPr>
          <p:spPr>
            <a:xfrm>
              <a:off x="144" y="3600"/>
              <a:ext cx="1248" cy="244"/>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全员参与</a:t>
              </a:r>
              <a:endParaRPr lang="zh-CN" altLang="en-US" sz="1400">
                <a:latin typeface="Arial" panose="020B0604020202020204" pitchFamily="34" charset="0"/>
                <a:ea typeface="黑体" panose="02010609060101010101" charset="-122"/>
              </a:endParaRPr>
            </a:p>
          </p:txBody>
        </p:sp>
        <p:sp>
          <p:nvSpPr>
            <p:cNvPr id="2653" name="矩形 2652"/>
            <p:cNvSpPr/>
            <p:nvPr/>
          </p:nvSpPr>
          <p:spPr>
            <a:xfrm>
              <a:off x="1824" y="3456"/>
              <a:ext cx="1440" cy="488"/>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只考虑自己的零件的事</a:t>
              </a:r>
              <a:r>
                <a:rPr lang="en-US" altLang="zh-CN" sz="1400">
                  <a:latin typeface="Arial" panose="020B0604020202020204" pitchFamily="34" charset="0"/>
                </a:rPr>
                <a:t>,</a:t>
              </a:r>
              <a:r>
                <a:rPr lang="zh-CN" altLang="en-US" sz="1400">
                  <a:latin typeface="Arial" panose="020B0604020202020204" pitchFamily="34" charset="0"/>
                </a:rPr>
                <a:t>没有通过与相关者的商谈</a:t>
              </a:r>
              <a:r>
                <a:rPr lang="en-US" altLang="zh-CN" sz="1400">
                  <a:latin typeface="Arial" panose="020B0604020202020204" pitchFamily="34" charset="0"/>
                </a:rPr>
                <a:t>,</a:t>
              </a:r>
              <a:r>
                <a:rPr lang="zh-CN" altLang="en-US" sz="1400">
                  <a:latin typeface="Arial" panose="020B0604020202020204" pitchFamily="34" charset="0"/>
                </a:rPr>
                <a:t>来利用团队的智慧</a:t>
              </a:r>
              <a:endParaRPr lang="zh-CN" altLang="en-US" sz="1400">
                <a:latin typeface="Arial" panose="020B0604020202020204" pitchFamily="34" charset="0"/>
              </a:endParaRPr>
            </a:p>
          </p:txBody>
        </p:sp>
        <p:sp>
          <p:nvSpPr>
            <p:cNvPr id="2654" name="矩形 2653"/>
            <p:cNvSpPr/>
            <p:nvPr/>
          </p:nvSpPr>
          <p:spPr>
            <a:xfrm>
              <a:off x="3696" y="3456"/>
              <a:ext cx="1440"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集合零件厂商的智慧</a:t>
              </a:r>
              <a:r>
                <a:rPr lang="en-US" altLang="zh-CN" sz="1400">
                  <a:latin typeface="Arial" panose="020B0604020202020204" pitchFamily="34" charset="0"/>
                </a:rPr>
                <a:t>,</a:t>
              </a:r>
              <a:r>
                <a:rPr lang="zh-CN" altLang="en-US" sz="1400">
                  <a:latin typeface="Arial" panose="020B0604020202020204" pitchFamily="34" charset="0"/>
                </a:rPr>
                <a:t>进行了反复的讨论</a:t>
              </a:r>
              <a:endParaRPr lang="zh-CN" altLang="en-US" sz="1400">
                <a:latin typeface="Arial" panose="020B0604020202020204" pitchFamily="34" charset="0"/>
              </a:endParaRPr>
            </a:p>
          </p:txBody>
        </p:sp>
      </p:grpSp>
      <p:grpSp>
        <p:nvGrpSpPr>
          <p:cNvPr id="2655" name="组合 2654"/>
          <p:cNvGrpSpPr/>
          <p:nvPr/>
        </p:nvGrpSpPr>
        <p:grpSpPr>
          <a:xfrm>
            <a:off x="228600" y="1828800"/>
            <a:ext cx="8153400" cy="850900"/>
            <a:chOff x="144" y="1152"/>
            <a:chExt cx="5136" cy="536"/>
          </a:xfrm>
        </p:grpSpPr>
        <p:sp>
          <p:nvSpPr>
            <p:cNvPr id="2656" name="矩形 2655"/>
            <p:cNvSpPr/>
            <p:nvPr/>
          </p:nvSpPr>
          <p:spPr>
            <a:xfrm>
              <a:off x="144" y="1248"/>
              <a:ext cx="1248" cy="244"/>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彻底地思考和执行</a:t>
              </a:r>
              <a:endParaRPr lang="zh-CN" altLang="en-US" sz="1400">
                <a:latin typeface="Arial" panose="020B0604020202020204" pitchFamily="34" charset="0"/>
                <a:ea typeface="黑体" panose="02010609060101010101" charset="-122"/>
              </a:endParaRPr>
            </a:p>
          </p:txBody>
        </p:sp>
        <p:sp>
          <p:nvSpPr>
            <p:cNvPr id="2657" name="矩形 2656"/>
            <p:cNvSpPr/>
            <p:nvPr/>
          </p:nvSpPr>
          <p:spPr>
            <a:xfrm>
              <a:off x="3696" y="1152"/>
              <a:ext cx="1584" cy="354"/>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rPr>
                <a:t>为了达到目的</a:t>
              </a:r>
              <a:r>
                <a:rPr lang="en-US" altLang="zh-CN" sz="1400">
                  <a:latin typeface="Arial" panose="020B0604020202020204" pitchFamily="34" charset="0"/>
                </a:rPr>
                <a:t>,</a:t>
              </a:r>
              <a:r>
                <a:rPr lang="zh-CN" altLang="en-US" sz="1400">
                  <a:latin typeface="Arial" panose="020B0604020202020204" pitchFamily="34" charset="0"/>
                </a:rPr>
                <a:t>坚持不懈地思考</a:t>
              </a:r>
              <a:r>
                <a:rPr lang="en-US" altLang="zh-CN" sz="1400">
                  <a:latin typeface="Arial" panose="020B0604020202020204" pitchFamily="34" charset="0"/>
                </a:rPr>
                <a:t>,</a:t>
              </a:r>
              <a:r>
                <a:rPr lang="zh-CN" altLang="en-US" sz="1400">
                  <a:latin typeface="Arial" panose="020B0604020202020204" pitchFamily="34" charset="0"/>
                </a:rPr>
                <a:t>终于想出了新的方案</a:t>
              </a:r>
              <a:endParaRPr lang="zh-CN" altLang="en-US" sz="1400">
                <a:latin typeface="Arial" panose="020B0604020202020204" pitchFamily="34" charset="0"/>
              </a:endParaRPr>
            </a:p>
          </p:txBody>
        </p:sp>
        <p:sp>
          <p:nvSpPr>
            <p:cNvPr id="2658" name="矩形 2657"/>
            <p:cNvSpPr/>
            <p:nvPr/>
          </p:nvSpPr>
          <p:spPr>
            <a:xfrm>
              <a:off x="1824" y="1200"/>
              <a:ext cx="1440" cy="488"/>
            </a:xfrm>
            <a:prstGeom prst="rect">
              <a:avLst/>
            </a:prstGeom>
            <a:noFill/>
            <a:ln w="38100">
              <a:noFill/>
            </a:ln>
          </p:spPr>
          <p:txBody>
            <a:bodyPr lIns="137160" tIns="68580" rIns="137160" bIns="68580">
              <a:spAutoFit/>
            </a:bodyPr>
            <a:p>
              <a:pPr>
                <a:spcBef>
                  <a:spcPct val="50000"/>
                </a:spcBef>
              </a:pPr>
              <a:r>
                <a:rPr lang="en-US" altLang="zh-CN" sz="1400">
                  <a:latin typeface="Arial" panose="020B0604020202020204" pitchFamily="34" charset="0"/>
                </a:rPr>
                <a:t>[</a:t>
              </a:r>
              <a:r>
                <a:rPr lang="zh-CN" altLang="en-US" sz="1400">
                  <a:latin typeface="Arial" panose="020B0604020202020204" pitchFamily="34" charset="0"/>
                </a:rPr>
                <a:t>以前也探讨过了</a:t>
              </a:r>
              <a:r>
                <a:rPr lang="en-US" altLang="zh-CN" sz="1400">
                  <a:latin typeface="Arial" panose="020B0604020202020204" pitchFamily="34" charset="0"/>
                </a:rPr>
                <a:t>], </a:t>
              </a:r>
              <a:r>
                <a:rPr lang="zh-CN" altLang="en-US" sz="1400">
                  <a:latin typeface="Arial" panose="020B0604020202020204" pitchFamily="34" charset="0"/>
                </a:rPr>
                <a:t>于是直接报告说“不可能”</a:t>
              </a:r>
              <a:r>
                <a:rPr lang="en-US" altLang="zh-CN" sz="1400">
                  <a:latin typeface="Arial" panose="020B0604020202020204" pitchFamily="34" charset="0"/>
                </a:rPr>
                <a:t>, [4.5</a:t>
              </a:r>
              <a:r>
                <a:rPr lang="zh-CN" altLang="en-US" sz="1400">
                  <a:latin typeface="Arial" panose="020B0604020202020204" pitchFamily="34" charset="0"/>
                </a:rPr>
                <a:t>厘米是极限</a:t>
              </a:r>
              <a:r>
                <a:rPr lang="en-US" altLang="zh-CN" sz="1400">
                  <a:latin typeface="Arial" panose="020B0604020202020204" pitchFamily="34" charset="0"/>
                </a:rPr>
                <a:t>,</a:t>
              </a:r>
              <a:r>
                <a:rPr lang="zh-CN" altLang="en-US" sz="1400">
                  <a:latin typeface="Arial" panose="020B0604020202020204" pitchFamily="34" charset="0"/>
                </a:rPr>
                <a:t>所以想到此为止</a:t>
              </a:r>
              <a:r>
                <a:rPr lang="en-US" altLang="zh-CN" sz="1400">
                  <a:latin typeface="Arial" panose="020B0604020202020204" pitchFamily="34" charset="0"/>
                </a:rPr>
                <a:t>]</a:t>
              </a:r>
              <a:endParaRPr lang="en-US" altLang="zh-CN" sz="14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655"/>
                                        </p:tgtEl>
                                        <p:attrNameLst>
                                          <p:attrName>style.visibility</p:attrName>
                                        </p:attrNameLst>
                                      </p:cBhvr>
                                      <p:to>
                                        <p:strVal val="visible"/>
                                      </p:to>
                                    </p:set>
                                    <p:anim calcmode="lin" valueType="num">
                                      <p:cBhvr additive="base">
                                        <p:cTn id="7" dur="500" fill="hold"/>
                                        <p:tgtEl>
                                          <p:spTgt spid="2655"/>
                                        </p:tgtEl>
                                        <p:attrNameLst>
                                          <p:attrName>ppt_x</p:attrName>
                                        </p:attrNameLst>
                                      </p:cBhvr>
                                      <p:tavLst>
                                        <p:tav tm="0">
                                          <p:val>
                                            <p:strVal val="0-#ppt_w/2"/>
                                          </p:val>
                                        </p:tav>
                                        <p:tav tm="100000">
                                          <p:val>
                                            <p:strVal val="#ppt_x"/>
                                          </p:val>
                                        </p:tav>
                                      </p:tavLst>
                                    </p:anim>
                                    <p:anim calcmode="lin" valueType="num">
                                      <p:cBhvr additive="base">
                                        <p:cTn id="8" dur="500" fill="hold"/>
                                        <p:tgtEl>
                                          <p:spTgt spid="26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2639"/>
                                        </p:tgtEl>
                                        <p:attrNameLst>
                                          <p:attrName>style.visibility</p:attrName>
                                        </p:attrNameLst>
                                      </p:cBhvr>
                                      <p:to>
                                        <p:strVal val="visible"/>
                                      </p:to>
                                    </p:set>
                                    <p:anim calcmode="lin" valueType="num">
                                      <p:cBhvr additive="base">
                                        <p:cTn id="13" dur="500" fill="hold"/>
                                        <p:tgtEl>
                                          <p:spTgt spid="2639"/>
                                        </p:tgtEl>
                                        <p:attrNameLst>
                                          <p:attrName>ppt_x</p:attrName>
                                        </p:attrNameLst>
                                      </p:cBhvr>
                                      <p:tavLst>
                                        <p:tav tm="0">
                                          <p:val>
                                            <p:strVal val="0-#ppt_w/2"/>
                                          </p:val>
                                        </p:tav>
                                        <p:tav tm="100000">
                                          <p:val>
                                            <p:strVal val="#ppt_x"/>
                                          </p:val>
                                        </p:tav>
                                      </p:tavLst>
                                    </p:anim>
                                    <p:anim calcmode="lin" valueType="num">
                                      <p:cBhvr additive="base">
                                        <p:cTn id="14" dur="500" fill="hold"/>
                                        <p:tgtEl>
                                          <p:spTgt spid="26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childTnLst>
                                    <p:set>
                                      <p:cBhvr additive="base">
                                        <p:cTn id="18" dur="1" fill="hold">
                                          <p:stCondLst>
                                            <p:cond delay="0"/>
                                          </p:stCondLst>
                                        </p:cTn>
                                        <p:tgtEl>
                                          <p:spTgt spid="2643"/>
                                        </p:tgtEl>
                                        <p:attrNameLst>
                                          <p:attrName>style.visibility</p:attrName>
                                        </p:attrNameLst>
                                      </p:cBhvr>
                                      <p:to>
                                        <p:strVal val="visible"/>
                                      </p:to>
                                    </p:set>
                                    <p:anim calcmode="lin" valueType="num">
                                      <p:cBhvr additive="base">
                                        <p:cTn id="19" dur="500" fill="hold"/>
                                        <p:tgtEl>
                                          <p:spTgt spid="2643"/>
                                        </p:tgtEl>
                                        <p:attrNameLst>
                                          <p:attrName>ppt_x</p:attrName>
                                        </p:attrNameLst>
                                      </p:cBhvr>
                                      <p:tavLst>
                                        <p:tav tm="0">
                                          <p:val>
                                            <p:strVal val="0-#ppt_w/2"/>
                                          </p:val>
                                        </p:tav>
                                        <p:tav tm="100000">
                                          <p:val>
                                            <p:strVal val="#ppt_x"/>
                                          </p:val>
                                        </p:tav>
                                      </p:tavLst>
                                    </p:anim>
                                    <p:anim calcmode="lin" valueType="num">
                                      <p:cBhvr additive="base">
                                        <p:cTn id="20" dur="500" fill="hold"/>
                                        <p:tgtEl>
                                          <p:spTgt spid="26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childTnLst>
                                    <p:set>
                                      <p:cBhvr additive="base">
                                        <p:cTn id="24" dur="1" fill="hold">
                                          <p:stCondLst>
                                            <p:cond delay="0"/>
                                          </p:stCondLst>
                                        </p:cTn>
                                        <p:tgtEl>
                                          <p:spTgt spid="2647"/>
                                        </p:tgtEl>
                                        <p:attrNameLst>
                                          <p:attrName>style.visibility</p:attrName>
                                        </p:attrNameLst>
                                      </p:cBhvr>
                                      <p:to>
                                        <p:strVal val="visible"/>
                                      </p:to>
                                    </p:set>
                                    <p:anim calcmode="lin" valueType="num">
                                      <p:cBhvr additive="base">
                                        <p:cTn id="25" dur="500" fill="hold"/>
                                        <p:tgtEl>
                                          <p:spTgt spid="2647"/>
                                        </p:tgtEl>
                                        <p:attrNameLst>
                                          <p:attrName>ppt_x</p:attrName>
                                        </p:attrNameLst>
                                      </p:cBhvr>
                                      <p:tavLst>
                                        <p:tav tm="0">
                                          <p:val>
                                            <p:strVal val="0-#ppt_w/2"/>
                                          </p:val>
                                        </p:tav>
                                        <p:tav tm="100000">
                                          <p:val>
                                            <p:strVal val="#ppt_x"/>
                                          </p:val>
                                        </p:tav>
                                      </p:tavLst>
                                    </p:anim>
                                    <p:anim calcmode="lin" valueType="num">
                                      <p:cBhvr additive="base">
                                        <p:cTn id="26" dur="500" fill="hold"/>
                                        <p:tgtEl>
                                          <p:spTgt spid="264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childTnLst>
                                    <p:set>
                                      <p:cBhvr additive="base">
                                        <p:cTn id="30" dur="1" fill="hold">
                                          <p:stCondLst>
                                            <p:cond delay="0"/>
                                          </p:stCondLst>
                                        </p:cTn>
                                        <p:tgtEl>
                                          <p:spTgt spid="2651"/>
                                        </p:tgtEl>
                                        <p:attrNameLst>
                                          <p:attrName>style.visibility</p:attrName>
                                        </p:attrNameLst>
                                      </p:cBhvr>
                                      <p:to>
                                        <p:strVal val="visible"/>
                                      </p:to>
                                    </p:set>
                                    <p:anim calcmode="lin" valueType="num">
                                      <p:cBhvr additive="base">
                                        <p:cTn id="31" dur="500" fill="hold"/>
                                        <p:tgtEl>
                                          <p:spTgt spid="2651"/>
                                        </p:tgtEl>
                                        <p:attrNameLst>
                                          <p:attrName>ppt_x</p:attrName>
                                        </p:attrNameLst>
                                      </p:cBhvr>
                                      <p:tavLst>
                                        <p:tav tm="0">
                                          <p:val>
                                            <p:strVal val="0-#ppt_w/2"/>
                                          </p:val>
                                        </p:tav>
                                        <p:tav tm="100000">
                                          <p:val>
                                            <p:strVal val="#ppt_x"/>
                                          </p:val>
                                        </p:tav>
                                      </p:tavLst>
                                    </p:anim>
                                    <p:anim calcmode="lin" valueType="num">
                                      <p:cBhvr additive="base">
                                        <p:cTn id="32" dur="500" fill="hold"/>
                                        <p:tgtEl>
                                          <p:spTgt spid="26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1" name="矩形 2660"/>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662" name="矩形 266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663" name="矩形 2662"/>
          <p:cNvSpPr/>
          <p:nvPr/>
        </p:nvSpPr>
        <p:spPr>
          <a:xfrm>
            <a:off x="533400" y="990600"/>
            <a:ext cx="28956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进一步的分析</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664" name="矩形 2663"/>
          <p:cNvSpPr/>
          <p:nvPr/>
        </p:nvSpPr>
        <p:spPr>
          <a:xfrm>
            <a:off x="228600" y="2057400"/>
            <a:ext cx="1981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en-US" altLang="zh-CN" sz="1400">
                <a:latin typeface="Arial" panose="020B0604020202020204" pitchFamily="34" charset="0"/>
                <a:ea typeface="黑体" panose="02010609060101010101" charset="-122"/>
              </a:rPr>
              <a:t> </a:t>
            </a:r>
            <a:r>
              <a:rPr lang="zh-CN" altLang="en-US" sz="1400">
                <a:latin typeface="Arial" panose="020B0604020202020204" pitchFamily="34" charset="0"/>
                <a:ea typeface="黑体" panose="02010609060101010101" charset="-122"/>
              </a:rPr>
              <a:t>彻底地思考和执行</a:t>
            </a:r>
            <a:endParaRPr lang="zh-CN" altLang="en-US" sz="1400">
              <a:latin typeface="Arial" panose="020B0604020202020204" pitchFamily="34" charset="0"/>
              <a:ea typeface="黑体" panose="02010609060101010101" charset="-122"/>
            </a:endParaRPr>
          </a:p>
        </p:txBody>
      </p:sp>
      <p:sp>
        <p:nvSpPr>
          <p:cNvPr id="2665" name="矩形 2664"/>
          <p:cNvSpPr/>
          <p:nvPr/>
        </p:nvSpPr>
        <p:spPr>
          <a:xfrm>
            <a:off x="3429000" y="1524000"/>
            <a:ext cx="3581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rPr>
              <a:t>没有做到的地方</a:t>
            </a:r>
            <a:endParaRPr lang="zh-CN" altLang="en-US" sz="1600" b="1">
              <a:latin typeface="Arial" panose="020B0604020202020204" pitchFamily="34" charset="0"/>
            </a:endParaRPr>
          </a:p>
        </p:txBody>
      </p:sp>
      <p:sp>
        <p:nvSpPr>
          <p:cNvPr id="2666" name="矩形 2665"/>
          <p:cNvSpPr/>
          <p:nvPr/>
        </p:nvSpPr>
        <p:spPr>
          <a:xfrm>
            <a:off x="2667000" y="2057400"/>
            <a:ext cx="3886200" cy="400050"/>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lgn="ctr" fontAlgn="ctr">
              <a:spcBef>
                <a:spcPct val="50000"/>
              </a:spcBef>
            </a:pPr>
            <a:r>
              <a:rPr lang="en-US" altLang="zh-CN" sz="1600">
                <a:latin typeface="Arial" panose="020B0604020202020204" pitchFamily="34" charset="0"/>
              </a:rPr>
              <a:t>4.5</a:t>
            </a:r>
            <a:r>
              <a:rPr lang="zh-CN" altLang="en-US" sz="1600">
                <a:latin typeface="Arial" panose="020B0604020202020204" pitchFamily="34" charset="0"/>
              </a:rPr>
              <a:t>厘米已经是极限了</a:t>
            </a:r>
            <a:r>
              <a:rPr lang="en-US" altLang="zh-CN" sz="1600">
                <a:latin typeface="Arial" panose="020B0604020202020204" pitchFamily="34" charset="0"/>
              </a:rPr>
              <a:t>,</a:t>
            </a:r>
            <a:r>
              <a:rPr lang="zh-CN" altLang="en-US" sz="1600">
                <a:latin typeface="Arial" panose="020B0604020202020204" pitchFamily="34" charset="0"/>
              </a:rPr>
              <a:t>我就到此为止吧</a:t>
            </a:r>
            <a:endParaRPr lang="zh-CN" altLang="en-US" sz="1600">
              <a:latin typeface="Arial" panose="020B0604020202020204" pitchFamily="34" charset="0"/>
            </a:endParaRPr>
          </a:p>
        </p:txBody>
      </p:sp>
      <p:sp>
        <p:nvSpPr>
          <p:cNvPr id="2667" name="下箭头 2666"/>
          <p:cNvSpPr/>
          <p:nvPr/>
        </p:nvSpPr>
        <p:spPr>
          <a:xfrm>
            <a:off x="3886200" y="2819400"/>
            <a:ext cx="762000" cy="457200"/>
          </a:xfrm>
          <a:prstGeom prst="downArrow">
            <a:avLst>
              <a:gd name="adj1" fmla="val 50000"/>
              <a:gd name="adj2" fmla="val 47222"/>
            </a:avLst>
          </a:prstGeom>
          <a:noFill/>
          <a:ln w="19050" cap="flat" cmpd="sng">
            <a:solidFill>
              <a:srgbClr val="ABABAB"/>
            </a:solidFill>
            <a:prstDash val="solid"/>
            <a:miter/>
            <a:headEnd type="none" w="med" len="med"/>
            <a:tailEnd type="none" w="med" len="med"/>
          </a:ln>
        </p:spPr>
        <p:txBody>
          <a:bodyPr/>
          <a:p>
            <a:endParaRPr lang="zh-CN" altLang="en-US"/>
          </a:p>
        </p:txBody>
      </p:sp>
      <p:sp>
        <p:nvSpPr>
          <p:cNvPr id="2668" name="矩形 2667"/>
          <p:cNvSpPr/>
          <p:nvPr/>
        </p:nvSpPr>
        <p:spPr>
          <a:xfrm>
            <a:off x="1295400" y="3429000"/>
            <a:ext cx="5943600" cy="400050"/>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lgn="ctr" fontAlgn="ctr">
              <a:spcBef>
                <a:spcPct val="50000"/>
              </a:spcBef>
            </a:pPr>
            <a:r>
              <a:rPr lang="zh-CN" altLang="en-US" sz="1600">
                <a:latin typeface="Arial" panose="020B0604020202020204" pitchFamily="34" charset="0"/>
              </a:rPr>
              <a:t>为取得更好的结果应该坚持不懈地努力</a:t>
            </a:r>
            <a:r>
              <a:rPr lang="en-US" altLang="zh-CN" sz="1600">
                <a:latin typeface="Arial" panose="020B0604020202020204" pitchFamily="34" charset="0"/>
              </a:rPr>
              <a:t>,</a:t>
            </a:r>
            <a:r>
              <a:rPr lang="zh-CN" altLang="en-US" sz="1600">
                <a:latin typeface="Arial" panose="020B0604020202020204" pitchFamily="34" charset="0"/>
              </a:rPr>
              <a:t>但却放弃了</a:t>
            </a:r>
            <a:endParaRPr lang="zh-CN" altLang="en-US" sz="1600">
              <a:latin typeface="Arial" panose="020B0604020202020204" pitchFamily="34" charset="0"/>
            </a:endParaRPr>
          </a:p>
        </p:txBody>
      </p:sp>
      <p:sp>
        <p:nvSpPr>
          <p:cNvPr id="2669" name="矩形 2668"/>
          <p:cNvSpPr/>
          <p:nvPr/>
        </p:nvSpPr>
        <p:spPr>
          <a:xfrm>
            <a:off x="1905000" y="4343400"/>
            <a:ext cx="5562600" cy="411163"/>
          </a:xfrm>
          <a:prstGeom prst="rect">
            <a:avLst/>
          </a:prstGeom>
          <a:noFill/>
          <a:ln w="38100">
            <a:noFill/>
          </a:ln>
        </p:spPr>
        <p:txBody>
          <a:bodyPr lIns="137160" tIns="68580" rIns="137160" bIns="68580">
            <a:spAutoFit/>
          </a:bodyPr>
          <a:p>
            <a:pPr>
              <a:spcBef>
                <a:spcPct val="50000"/>
              </a:spcBef>
            </a:pPr>
            <a:r>
              <a:rPr lang="zh-CN" altLang="en-US" sz="1800" b="1">
                <a:latin typeface="宋体" panose="02010600030101010101" pitchFamily="2" charset="-122"/>
              </a:rPr>
              <a:t>从丰田管理方式来说</a:t>
            </a:r>
            <a:r>
              <a:rPr lang="en-US" altLang="zh-CN" sz="1800" b="1">
                <a:latin typeface="宋体" panose="02010600030101010101" pitchFamily="2" charset="-122"/>
              </a:rPr>
              <a:t>,</a:t>
            </a:r>
            <a:r>
              <a:rPr lang="zh-CN" altLang="en-US" sz="1800" b="1">
                <a:latin typeface="宋体" panose="02010600030101010101" pitchFamily="2" charset="-122"/>
              </a:rPr>
              <a:t>这是缺少什么精神呢</a:t>
            </a:r>
            <a:r>
              <a:rPr lang="en-US" altLang="zh-CN" sz="1800" b="1">
                <a:latin typeface="宋体" panose="02010600030101010101" pitchFamily="2" charset="-122"/>
              </a:rPr>
              <a:t>?</a:t>
            </a:r>
            <a:endParaRPr lang="en-US" altLang="zh-CN" sz="18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667"/>
                                        </p:tgtEl>
                                        <p:attrNameLst>
                                          <p:attrName>style.visibility</p:attrName>
                                        </p:attrNameLst>
                                      </p:cBhvr>
                                      <p:to>
                                        <p:strVal val="visible"/>
                                      </p:to>
                                    </p:set>
                                    <p:anim calcmode="lin" valueType="num">
                                      <p:cBhvr additive="base">
                                        <p:cTn id="7" dur="500" fill="hold"/>
                                        <p:tgtEl>
                                          <p:spTgt spid="2667"/>
                                        </p:tgtEl>
                                        <p:attrNameLst>
                                          <p:attrName>ppt_x</p:attrName>
                                        </p:attrNameLst>
                                      </p:cBhvr>
                                      <p:tavLst>
                                        <p:tav tm="0">
                                          <p:val>
                                            <p:strVal val="0-#ppt_w/2"/>
                                          </p:val>
                                        </p:tav>
                                        <p:tav tm="100000">
                                          <p:val>
                                            <p:strVal val="#ppt_x"/>
                                          </p:val>
                                        </p:tav>
                                      </p:tavLst>
                                    </p:anim>
                                    <p:anim calcmode="lin" valueType="num">
                                      <p:cBhvr additive="base">
                                        <p:cTn id="8" dur="500" fill="hold"/>
                                        <p:tgtEl>
                                          <p:spTgt spid="26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childTnLst>
                                    <p:set>
                                      <p:cBhvr additive="base">
                                        <p:cTn id="12" dur="1" fill="hold">
                                          <p:stCondLst>
                                            <p:cond delay="0"/>
                                          </p:stCondLst>
                                        </p:cTn>
                                        <p:tgtEl>
                                          <p:spTgt spid="2668"/>
                                        </p:tgtEl>
                                        <p:attrNameLst>
                                          <p:attrName>style.visibility</p:attrName>
                                        </p:attrNameLst>
                                      </p:cBhvr>
                                      <p:to>
                                        <p:strVal val="visible"/>
                                      </p:to>
                                    </p:set>
                                    <p:anim calcmode="lin" valueType="num">
                                      <p:cBhvr additive="base">
                                        <p:cTn id="13" dur="500" fill="hold"/>
                                        <p:tgtEl>
                                          <p:spTgt spid="2668"/>
                                        </p:tgtEl>
                                        <p:attrNameLst>
                                          <p:attrName>ppt_x</p:attrName>
                                        </p:attrNameLst>
                                      </p:cBhvr>
                                      <p:tavLst>
                                        <p:tav tm="0">
                                          <p:val>
                                            <p:strVal val="0-#ppt_w/2"/>
                                          </p:val>
                                        </p:tav>
                                        <p:tav tm="100000">
                                          <p:val>
                                            <p:strVal val="#ppt_x"/>
                                          </p:val>
                                        </p:tav>
                                      </p:tavLst>
                                    </p:anim>
                                    <p:anim calcmode="lin" valueType="num">
                                      <p:cBhvr additive="base">
                                        <p:cTn id="14" dur="500" fill="hold"/>
                                        <p:tgtEl>
                                          <p:spTgt spid="26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childTnLst>
                                    <p:set>
                                      <p:cBhvr additive="base">
                                        <p:cTn id="18" dur="1" fill="hold">
                                          <p:stCondLst>
                                            <p:cond delay="0"/>
                                          </p:stCondLst>
                                        </p:cTn>
                                        <p:tgtEl>
                                          <p:spTgt spid="2669"/>
                                        </p:tgtEl>
                                        <p:attrNameLst>
                                          <p:attrName>style.visibility</p:attrName>
                                        </p:attrNameLst>
                                      </p:cBhvr>
                                      <p:to>
                                        <p:strVal val="visible"/>
                                      </p:to>
                                    </p:set>
                                    <p:anim calcmode="lin" valueType="num">
                                      <p:cBhvr additive="base">
                                        <p:cTn id="19" dur="500" fill="hold"/>
                                        <p:tgtEl>
                                          <p:spTgt spid="2669"/>
                                        </p:tgtEl>
                                        <p:attrNameLst>
                                          <p:attrName>ppt_x</p:attrName>
                                        </p:attrNameLst>
                                      </p:cBhvr>
                                      <p:tavLst>
                                        <p:tav tm="0">
                                          <p:val>
                                            <p:strVal val="0-#ppt_w/2"/>
                                          </p:val>
                                        </p:tav>
                                        <p:tav tm="100000">
                                          <p:val>
                                            <p:strVal val="#ppt_x"/>
                                          </p:val>
                                        </p:tav>
                                      </p:tavLst>
                                    </p:anim>
                                    <p:anim calcmode="lin" valueType="num">
                                      <p:cBhvr additive="base">
                                        <p:cTn id="20" dur="500" fill="hold"/>
                                        <p:tgtEl>
                                          <p:spTgt spid="26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 grpId="0" animBg="1"/>
      <p:bldP spid="266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 name="矩形 2671"/>
          <p:cNvSpPr/>
          <p:nvPr/>
        </p:nvSpPr>
        <p:spPr>
          <a:xfrm>
            <a:off x="304800" y="304800"/>
            <a:ext cx="2438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日常工作中的基本意识</a:t>
            </a:r>
            <a:endParaRPr lang="zh-CN" altLang="en-US" sz="1600">
              <a:latin typeface="Arial" panose="020B0604020202020204" pitchFamily="34" charset="0"/>
              <a:ea typeface="黑体" panose="02010609060101010101" charset="-122"/>
            </a:endParaRPr>
          </a:p>
        </p:txBody>
      </p:sp>
      <p:sp>
        <p:nvSpPr>
          <p:cNvPr id="2673" name="矩形 267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674" name="矩形 2673"/>
          <p:cNvSpPr/>
          <p:nvPr/>
        </p:nvSpPr>
        <p:spPr>
          <a:xfrm>
            <a:off x="3886200" y="1371600"/>
            <a:ext cx="4724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rPr>
              <a:t>没有做到的地方</a:t>
            </a:r>
            <a:endParaRPr lang="zh-CN" altLang="en-US" sz="1600" b="1">
              <a:latin typeface="Arial" panose="020B0604020202020204" pitchFamily="34" charset="0"/>
            </a:endParaRPr>
          </a:p>
        </p:txBody>
      </p:sp>
      <p:sp>
        <p:nvSpPr>
          <p:cNvPr id="2675" name="矩形 2674"/>
          <p:cNvSpPr/>
          <p:nvPr/>
        </p:nvSpPr>
        <p:spPr>
          <a:xfrm>
            <a:off x="228600" y="1981200"/>
            <a:ext cx="1981200" cy="387350"/>
          </a:xfrm>
          <a:prstGeom prst="rect">
            <a:avLst/>
          </a:prstGeom>
          <a:solidFill>
            <a:srgbClr val="FFFFCC"/>
          </a:solidFill>
          <a:ln w="38100" cap="flat" cmpd="dbl">
            <a:solidFill>
              <a:srgbClr val="FFCC66"/>
            </a:solidFill>
            <a:prstDash val="solid"/>
            <a:miter/>
            <a:headEnd type="none" w="med" len="med"/>
            <a:tailEnd type="none" w="med" len="med"/>
          </a:ln>
        </p:spPr>
        <p:txBody>
          <a:bodyPr lIns="137160" tIns="68580" rIns="137160" bIns="68580">
            <a:spAutoFit/>
          </a:bodyPr>
          <a:p>
            <a:pPr>
              <a:spcBef>
                <a:spcPct val="50000"/>
              </a:spcBef>
              <a:buClr>
                <a:srgbClr val="990000"/>
              </a:buClr>
              <a:buFont typeface="Wingdings" panose="05000000000000000000" pitchFamily="2" charset="2"/>
              <a:buChar char="q"/>
            </a:pPr>
            <a:r>
              <a:rPr lang="zh-CN" altLang="en-US" sz="1400">
                <a:latin typeface="Arial" panose="020B0604020202020204" pitchFamily="34" charset="0"/>
                <a:ea typeface="黑体" panose="02010609060101010101" charset="-122"/>
              </a:rPr>
              <a:t>速度</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时机</a:t>
            </a:r>
            <a:endParaRPr lang="zh-CN" altLang="en-US" sz="1400">
              <a:latin typeface="Arial" panose="020B0604020202020204" pitchFamily="34" charset="0"/>
              <a:ea typeface="黑体" panose="02010609060101010101" charset="-122"/>
            </a:endParaRPr>
          </a:p>
        </p:txBody>
      </p:sp>
      <p:sp>
        <p:nvSpPr>
          <p:cNvPr id="2676" name="矩形 2675"/>
          <p:cNvSpPr/>
          <p:nvPr/>
        </p:nvSpPr>
        <p:spPr>
          <a:xfrm>
            <a:off x="2895600" y="1981200"/>
            <a:ext cx="3581400" cy="400050"/>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lgn="ctr">
              <a:spcBef>
                <a:spcPct val="50000"/>
              </a:spcBef>
            </a:pPr>
            <a:r>
              <a:rPr lang="zh-CN" altLang="en-US" sz="1600">
                <a:latin typeface="Arial" panose="020B0604020202020204" pitchFamily="34" charset="0"/>
                <a:ea typeface="黑体" panose="02010609060101010101" charset="-122"/>
              </a:rPr>
              <a:t>没有感上交货期</a:t>
            </a:r>
            <a:endParaRPr lang="zh-CN" altLang="en-US" sz="1600">
              <a:latin typeface="Arial" panose="020B0604020202020204" pitchFamily="34" charset="0"/>
              <a:ea typeface="黑体" panose="02010609060101010101" charset="-122"/>
            </a:endParaRPr>
          </a:p>
        </p:txBody>
      </p:sp>
      <p:sp>
        <p:nvSpPr>
          <p:cNvPr id="2677" name="矩形 2676"/>
          <p:cNvSpPr/>
          <p:nvPr/>
        </p:nvSpPr>
        <p:spPr>
          <a:xfrm>
            <a:off x="1219200" y="2590800"/>
            <a:ext cx="6324600" cy="625475"/>
          </a:xfrm>
          <a:prstGeom prst="rect">
            <a:avLst/>
          </a:prstGeom>
          <a:noFill/>
          <a:ln w="38100">
            <a:noFill/>
          </a:ln>
        </p:spPr>
        <p:txBody>
          <a:bodyPr lIns="137160" tIns="68580" rIns="137160" bIns="68580">
            <a:spAutoFit/>
          </a:bodyPr>
          <a:p>
            <a:pPr>
              <a:spcBef>
                <a:spcPct val="50000"/>
              </a:spcBef>
            </a:pPr>
            <a:r>
              <a:rPr lang="en-US" altLang="zh-CN" sz="1600" b="1">
                <a:latin typeface="宋体" panose="02010600030101010101" pitchFamily="2" charset="-122"/>
              </a:rPr>
              <a:t>“</a:t>
            </a:r>
            <a:r>
              <a:rPr lang="zh-CN" altLang="en-US" sz="1600" b="1">
                <a:latin typeface="宋体" panose="02010600030101010101" pitchFamily="2" charset="-122"/>
              </a:rPr>
              <a:t>我”为了达到</a:t>
            </a:r>
            <a:r>
              <a:rPr lang="en-US" altLang="zh-CN" sz="1600" b="1">
                <a:latin typeface="宋体" panose="02010600030101010101" pitchFamily="2" charset="-122"/>
              </a:rPr>
              <a:t>4.5</a:t>
            </a:r>
            <a:r>
              <a:rPr lang="zh-CN" altLang="en-US" sz="1600" b="1">
                <a:latin typeface="宋体" panose="02010600030101010101" pitchFamily="2" charset="-122"/>
              </a:rPr>
              <a:t>厘米以下的设计</a:t>
            </a:r>
            <a:r>
              <a:rPr lang="en-US" altLang="zh-CN" sz="1600" b="1">
                <a:latin typeface="宋体" panose="02010600030101010101" pitchFamily="2" charset="-122"/>
              </a:rPr>
              <a:t>,</a:t>
            </a:r>
            <a:r>
              <a:rPr lang="zh-CN" altLang="en-US" sz="1600" b="1">
                <a:latin typeface="宋体" panose="02010600030101010101" pitchFamily="2" charset="-122"/>
              </a:rPr>
              <a:t>而不断的思考和改进</a:t>
            </a:r>
            <a:r>
              <a:rPr lang="en-US" altLang="zh-CN" sz="1600" b="1">
                <a:latin typeface="宋体" panose="02010600030101010101" pitchFamily="2" charset="-122"/>
              </a:rPr>
              <a:t>,</a:t>
            </a:r>
            <a:r>
              <a:rPr lang="zh-CN" altLang="en-US" sz="1600" b="1">
                <a:latin typeface="宋体" panose="02010600030101010101" pitchFamily="2" charset="-122"/>
              </a:rPr>
              <a:t>但结果却没赶上交货期</a:t>
            </a:r>
            <a:r>
              <a:rPr lang="en-US" altLang="zh-CN" sz="1600" b="1">
                <a:latin typeface="宋体" panose="02010600030101010101" pitchFamily="2" charset="-122"/>
              </a:rPr>
              <a:t>.“</a:t>
            </a:r>
            <a:r>
              <a:rPr lang="zh-CN" altLang="en-US" sz="1600" b="1">
                <a:latin typeface="宋体" panose="02010600030101010101" pitchFamily="2" charset="-122"/>
              </a:rPr>
              <a:t>速度</a:t>
            </a:r>
            <a:r>
              <a:rPr lang="en-US" altLang="zh-CN" sz="1600" b="1">
                <a:latin typeface="宋体" panose="02010600030101010101" pitchFamily="2" charset="-122"/>
              </a:rPr>
              <a:t>.</a:t>
            </a:r>
            <a:r>
              <a:rPr lang="zh-CN" altLang="en-US" sz="1600" b="1">
                <a:latin typeface="宋体" panose="02010600030101010101" pitchFamily="2" charset="-122"/>
              </a:rPr>
              <a:t>时机” 与 “彻底的思考和执行” 是矛盾的吗</a:t>
            </a:r>
            <a:r>
              <a:rPr lang="en-US" altLang="zh-CN" sz="1600" b="1">
                <a:latin typeface="宋体" panose="02010600030101010101" pitchFamily="2" charset="-122"/>
              </a:rPr>
              <a:t>?</a:t>
            </a:r>
            <a:endParaRPr lang="en-US" altLang="zh-CN" sz="1600" b="1">
              <a:latin typeface="宋体" panose="02010600030101010101" pitchFamily="2" charset="-122"/>
            </a:endParaRPr>
          </a:p>
        </p:txBody>
      </p:sp>
      <p:sp>
        <p:nvSpPr>
          <p:cNvPr id="2678" name="矩形 2677"/>
          <p:cNvSpPr/>
          <p:nvPr/>
        </p:nvSpPr>
        <p:spPr>
          <a:xfrm>
            <a:off x="1219200" y="3810000"/>
            <a:ext cx="6324600" cy="644525"/>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zh-CN" altLang="en-US" sz="1600" b="1">
                <a:latin typeface="宋体" panose="02010600030101010101" pitchFamily="2" charset="-122"/>
              </a:rPr>
              <a:t>我们要努力做到“速度</a:t>
            </a:r>
            <a:r>
              <a:rPr lang="en-US" altLang="zh-CN" sz="1600" b="1">
                <a:latin typeface="宋体" panose="02010600030101010101" pitchFamily="2" charset="-122"/>
              </a:rPr>
              <a:t>.</a:t>
            </a:r>
            <a:r>
              <a:rPr lang="zh-CN" altLang="en-US" sz="1600" b="1">
                <a:latin typeface="宋体" panose="02010600030101010101" pitchFamily="2" charset="-122"/>
              </a:rPr>
              <a:t>时机” 与 “彻底的思考和执行” 的和谐统一</a:t>
            </a:r>
            <a:r>
              <a:rPr lang="en-US" altLang="zh-CN" sz="1600" b="1">
                <a:latin typeface="宋体" panose="02010600030101010101" pitchFamily="2" charset="-122"/>
              </a:rPr>
              <a:t>.</a:t>
            </a:r>
            <a:r>
              <a:rPr lang="zh-CN" altLang="en-US" sz="1600" b="1">
                <a:latin typeface="宋体" panose="02010600030101010101" pitchFamily="2" charset="-122"/>
              </a:rPr>
              <a:t>这是我们挑战的目标</a:t>
            </a:r>
            <a:endParaRPr lang="zh-CN" altLang="en-US" sz="1600" b="1">
              <a:latin typeface="宋体" panose="02010600030101010101" pitchFamily="2" charset="-122"/>
            </a:endParaRPr>
          </a:p>
        </p:txBody>
      </p:sp>
      <p:sp>
        <p:nvSpPr>
          <p:cNvPr id="2679" name="下箭头 2678"/>
          <p:cNvSpPr/>
          <p:nvPr/>
        </p:nvSpPr>
        <p:spPr>
          <a:xfrm>
            <a:off x="3429000" y="3276600"/>
            <a:ext cx="1219200" cy="457200"/>
          </a:xfrm>
          <a:prstGeom prst="downArrow">
            <a:avLst>
              <a:gd name="adj1" fmla="val 51305"/>
              <a:gd name="adj2" fmla="val 54513"/>
            </a:avLst>
          </a:prstGeom>
          <a:noFill/>
          <a:ln w="19050" cap="flat" cmpd="sng">
            <a:solidFill>
              <a:srgbClr val="ABABAB"/>
            </a:solidFill>
            <a:prstDash val="solid"/>
            <a:miter/>
            <a:headEnd type="none" w="med" len="med"/>
            <a:tailEnd type="none" w="med" len="med"/>
          </a:ln>
        </p:spPr>
        <p:txBody>
          <a:bodyPr/>
          <a:p>
            <a:endParaRPr lang="zh-CN" altLang="en-US"/>
          </a:p>
        </p:txBody>
      </p:sp>
      <p:sp>
        <p:nvSpPr>
          <p:cNvPr id="2680" name="下箭头 2679"/>
          <p:cNvSpPr/>
          <p:nvPr/>
        </p:nvSpPr>
        <p:spPr>
          <a:xfrm>
            <a:off x="3429000" y="4724400"/>
            <a:ext cx="1219200" cy="457200"/>
          </a:xfrm>
          <a:prstGeom prst="downArrow">
            <a:avLst>
              <a:gd name="adj1" fmla="val 51305"/>
              <a:gd name="adj2" fmla="val 54513"/>
            </a:avLst>
          </a:prstGeom>
          <a:noFill/>
          <a:ln w="19050" cap="flat" cmpd="sng">
            <a:solidFill>
              <a:srgbClr val="ABABAB"/>
            </a:solidFill>
            <a:prstDash val="solid"/>
            <a:miter/>
            <a:headEnd type="none" w="med" len="med"/>
            <a:tailEnd type="none" w="med" len="med"/>
          </a:ln>
        </p:spPr>
        <p:txBody>
          <a:bodyPr/>
          <a:p>
            <a:endParaRPr lang="zh-CN" altLang="en-US"/>
          </a:p>
        </p:txBody>
      </p:sp>
      <p:sp>
        <p:nvSpPr>
          <p:cNvPr id="2681" name="矩形 2680"/>
          <p:cNvSpPr/>
          <p:nvPr/>
        </p:nvSpPr>
        <p:spPr>
          <a:xfrm>
            <a:off x="1219200" y="5334000"/>
            <a:ext cx="6324600" cy="704850"/>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en-US" altLang="zh-CN" sz="1800" b="1">
                <a:latin typeface="宋体" panose="02010600030101010101" pitchFamily="2" charset="-122"/>
              </a:rPr>
              <a:t>“</a:t>
            </a:r>
            <a:r>
              <a:rPr lang="zh-CN" altLang="en-US" sz="1800" b="1">
                <a:latin typeface="宋体" panose="02010600030101010101" pitchFamily="2" charset="-122"/>
              </a:rPr>
              <a:t>全员参与”</a:t>
            </a:r>
            <a:r>
              <a:rPr lang="en-US" altLang="zh-CN" sz="1800" b="1">
                <a:latin typeface="宋体" panose="02010600030101010101" pitchFamily="2" charset="-122"/>
              </a:rPr>
              <a:t>,</a:t>
            </a:r>
            <a:r>
              <a:rPr lang="zh-CN" altLang="en-US" sz="1800" b="1">
                <a:latin typeface="宋体" panose="02010600030101010101" pitchFamily="2" charset="-122"/>
              </a:rPr>
              <a:t>相互协作</a:t>
            </a:r>
            <a:r>
              <a:rPr lang="en-US" altLang="zh-CN" sz="1800" b="1">
                <a:latin typeface="宋体" panose="02010600030101010101" pitchFamily="2" charset="-122"/>
              </a:rPr>
              <a:t>, “</a:t>
            </a:r>
            <a:r>
              <a:rPr lang="zh-CN" altLang="en-US" sz="1800" b="1">
                <a:latin typeface="宋体" panose="02010600030101010101" pitchFamily="2" charset="-122"/>
              </a:rPr>
              <a:t>集合大家的智慧” </a:t>
            </a:r>
            <a:r>
              <a:rPr lang="en-US" altLang="zh-CN" sz="1800" b="1">
                <a:latin typeface="宋体" panose="02010600030101010101" pitchFamily="2" charset="-122"/>
              </a:rPr>
              <a:t>, </a:t>
            </a:r>
            <a:r>
              <a:rPr lang="zh-CN" altLang="en-US" sz="1800" b="1">
                <a:latin typeface="宋体" panose="02010600030101010101" pitchFamily="2" charset="-122"/>
              </a:rPr>
              <a:t>为了这一点</a:t>
            </a:r>
            <a:r>
              <a:rPr lang="en-US" altLang="zh-CN" sz="1800" b="1">
                <a:latin typeface="宋体" panose="02010600030101010101" pitchFamily="2" charset="-122"/>
              </a:rPr>
              <a:t>,</a:t>
            </a:r>
            <a:r>
              <a:rPr lang="zh-CN" altLang="en-US" sz="1800" b="1">
                <a:latin typeface="宋体" panose="02010600030101010101" pitchFamily="2" charset="-122"/>
              </a:rPr>
              <a:t>我们需要实现彻底地沟通</a:t>
            </a:r>
            <a:endParaRPr lang="zh-CN" altLang="en-US" sz="18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679"/>
                                        </p:tgtEl>
                                        <p:attrNameLst>
                                          <p:attrName>style.visibility</p:attrName>
                                        </p:attrNameLst>
                                      </p:cBhvr>
                                      <p:to>
                                        <p:strVal val="visible"/>
                                      </p:to>
                                    </p:set>
                                    <p:anim calcmode="lin" valueType="num">
                                      <p:cBhvr additive="base">
                                        <p:cTn id="7" dur="500" fill="hold"/>
                                        <p:tgtEl>
                                          <p:spTgt spid="2679"/>
                                        </p:tgtEl>
                                        <p:attrNameLst>
                                          <p:attrName>ppt_x</p:attrName>
                                        </p:attrNameLst>
                                      </p:cBhvr>
                                      <p:tavLst>
                                        <p:tav tm="0">
                                          <p:val>
                                            <p:strVal val="0-#ppt_w/2"/>
                                          </p:val>
                                        </p:tav>
                                        <p:tav tm="100000">
                                          <p:val>
                                            <p:strVal val="#ppt_x"/>
                                          </p:val>
                                        </p:tav>
                                      </p:tavLst>
                                    </p:anim>
                                    <p:anim calcmode="lin" valueType="num">
                                      <p:cBhvr additive="base">
                                        <p:cTn id="8" dur="500" fill="hold"/>
                                        <p:tgtEl>
                                          <p:spTgt spid="26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childTnLst>
                                    <p:set>
                                      <p:cBhvr additive="base">
                                        <p:cTn id="12" dur="1" fill="hold">
                                          <p:stCondLst>
                                            <p:cond delay="0"/>
                                          </p:stCondLst>
                                        </p:cTn>
                                        <p:tgtEl>
                                          <p:spTgt spid="2678"/>
                                        </p:tgtEl>
                                        <p:attrNameLst>
                                          <p:attrName>style.visibility</p:attrName>
                                        </p:attrNameLst>
                                      </p:cBhvr>
                                      <p:to>
                                        <p:strVal val="visible"/>
                                      </p:to>
                                    </p:set>
                                    <p:anim calcmode="lin" valueType="num">
                                      <p:cBhvr additive="base">
                                        <p:cTn id="13" dur="500" fill="hold"/>
                                        <p:tgtEl>
                                          <p:spTgt spid="2678"/>
                                        </p:tgtEl>
                                        <p:attrNameLst>
                                          <p:attrName>ppt_x</p:attrName>
                                        </p:attrNameLst>
                                      </p:cBhvr>
                                      <p:tavLst>
                                        <p:tav tm="0">
                                          <p:val>
                                            <p:strVal val="0-#ppt_w/2"/>
                                          </p:val>
                                        </p:tav>
                                        <p:tav tm="100000">
                                          <p:val>
                                            <p:strVal val="#ppt_x"/>
                                          </p:val>
                                        </p:tav>
                                      </p:tavLst>
                                    </p:anim>
                                    <p:anim calcmode="lin" valueType="num">
                                      <p:cBhvr additive="base">
                                        <p:cTn id="14" dur="500" fill="hold"/>
                                        <p:tgtEl>
                                          <p:spTgt spid="26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childTnLst>
                                    <p:set>
                                      <p:cBhvr additive="base">
                                        <p:cTn id="18" dur="1" fill="hold">
                                          <p:stCondLst>
                                            <p:cond delay="0"/>
                                          </p:stCondLst>
                                        </p:cTn>
                                        <p:tgtEl>
                                          <p:spTgt spid="2680"/>
                                        </p:tgtEl>
                                        <p:attrNameLst>
                                          <p:attrName>style.visibility</p:attrName>
                                        </p:attrNameLst>
                                      </p:cBhvr>
                                      <p:to>
                                        <p:strVal val="visible"/>
                                      </p:to>
                                    </p:set>
                                    <p:anim calcmode="lin" valueType="num">
                                      <p:cBhvr additive="base">
                                        <p:cTn id="19" dur="500" fill="hold"/>
                                        <p:tgtEl>
                                          <p:spTgt spid="2680"/>
                                        </p:tgtEl>
                                        <p:attrNameLst>
                                          <p:attrName>ppt_x</p:attrName>
                                        </p:attrNameLst>
                                      </p:cBhvr>
                                      <p:tavLst>
                                        <p:tav tm="0">
                                          <p:val>
                                            <p:strVal val="0-#ppt_w/2"/>
                                          </p:val>
                                        </p:tav>
                                        <p:tav tm="100000">
                                          <p:val>
                                            <p:strVal val="#ppt_x"/>
                                          </p:val>
                                        </p:tav>
                                      </p:tavLst>
                                    </p:anim>
                                    <p:anim calcmode="lin" valueType="num">
                                      <p:cBhvr additive="base">
                                        <p:cTn id="20" dur="500" fill="hold"/>
                                        <p:tgtEl>
                                          <p:spTgt spid="26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1" nodeType="clickEffect">
                                  <p:childTnLst>
                                    <p:set>
                                      <p:cBhvr additive="base">
                                        <p:cTn id="24" dur="1" fill="hold">
                                          <p:stCondLst>
                                            <p:cond delay="0"/>
                                          </p:stCondLst>
                                        </p:cTn>
                                        <p:tgtEl>
                                          <p:spTgt spid="2681"/>
                                        </p:tgtEl>
                                        <p:attrNameLst>
                                          <p:attrName>style.visibility</p:attrName>
                                        </p:attrNameLst>
                                      </p:cBhvr>
                                      <p:to>
                                        <p:strVal val="visible"/>
                                      </p:to>
                                    </p:set>
                                    <p:anim calcmode="lin" valueType="num">
                                      <p:cBhvr additive="base">
                                        <p:cTn id="25" dur="500" fill="hold"/>
                                        <p:tgtEl>
                                          <p:spTgt spid="2681"/>
                                        </p:tgtEl>
                                        <p:attrNameLst>
                                          <p:attrName>ppt_x</p:attrName>
                                        </p:attrNameLst>
                                      </p:cBhvr>
                                      <p:tavLst>
                                        <p:tav tm="0">
                                          <p:val>
                                            <p:strVal val="0-#ppt_w/2"/>
                                          </p:val>
                                        </p:tav>
                                        <p:tav tm="100000">
                                          <p:val>
                                            <p:strVal val="#ppt_x"/>
                                          </p:val>
                                        </p:tav>
                                      </p:tavLst>
                                    </p:anim>
                                    <p:anim calcmode="lin" valueType="num">
                                      <p:cBhvr additive="base">
                                        <p:cTn id="26" dur="500" fill="hold"/>
                                        <p:tgtEl>
                                          <p:spTgt spid="2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8" grpId="0" animBg="1"/>
      <p:bldP spid="268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4" name="矩形 2683"/>
          <p:cNvSpPr/>
          <p:nvPr/>
        </p:nvSpPr>
        <p:spPr>
          <a:xfrm>
            <a:off x="1752600" y="1219200"/>
            <a:ext cx="2819400" cy="457200"/>
          </a:xfrm>
          <a:prstGeom prst="rect">
            <a:avLst/>
          </a:prstGeom>
          <a:noFill/>
          <a:ln w="9525">
            <a:noFill/>
          </a:ln>
        </p:spPr>
        <p:txBody>
          <a:bodyPr/>
          <a:p>
            <a:endParaRPr sz="2800" b="1">
              <a:latin typeface="黑体" panose="02010609060101010101" charset="-122"/>
              <a:ea typeface="黑体" panose="02010609060101010101" charset="-122"/>
            </a:endParaRPr>
          </a:p>
        </p:txBody>
      </p:sp>
      <p:sp>
        <p:nvSpPr>
          <p:cNvPr id="2685" name="矩形 2684"/>
          <p:cNvSpPr/>
          <p:nvPr/>
        </p:nvSpPr>
        <p:spPr>
          <a:xfrm>
            <a:off x="1143000" y="34290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1. </a:t>
            </a:r>
            <a:r>
              <a:rPr lang="zh-CN" altLang="en-US" sz="1800" b="1">
                <a:latin typeface="Arial" panose="020B0604020202020204" pitchFamily="34" charset="0"/>
                <a:ea typeface="黑体" panose="02010609060101010101" charset="-122"/>
              </a:rPr>
              <a:t>什么是丰田的问题解决法</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686" name="矩形 2685"/>
          <p:cNvSpPr/>
          <p:nvPr/>
        </p:nvSpPr>
        <p:spPr>
          <a:xfrm>
            <a:off x="1143000" y="39624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2. </a:t>
            </a:r>
            <a:r>
              <a:rPr lang="zh-CN" altLang="en-US" sz="1800" b="1">
                <a:latin typeface="Arial" panose="020B0604020202020204" pitchFamily="34" charset="0"/>
                <a:ea typeface="黑体" panose="02010609060101010101" charset="-122"/>
              </a:rPr>
              <a:t>日常工作中的</a:t>
            </a:r>
            <a:r>
              <a:rPr lang="en-US" altLang="zh-CN" sz="1800" b="1">
                <a:latin typeface="Arial" panose="020B0604020202020204" pitchFamily="34" charset="0"/>
                <a:ea typeface="黑体" panose="02010609060101010101" charset="-122"/>
              </a:rPr>
              <a:t>10</a:t>
            </a:r>
            <a:r>
              <a:rPr lang="zh-CN" altLang="en-US" sz="1800" b="1">
                <a:latin typeface="Arial" panose="020B0604020202020204" pitchFamily="34" charset="0"/>
                <a:ea typeface="黑体" panose="02010609060101010101" charset="-122"/>
              </a:rPr>
              <a:t>个基本意识</a:t>
            </a:r>
            <a:endParaRPr lang="zh-CN" altLang="en-US" sz="1800" b="1">
              <a:latin typeface="Arial" panose="020B0604020202020204" pitchFamily="34" charset="0"/>
              <a:ea typeface="黑体" panose="02010609060101010101" charset="-122"/>
            </a:endParaRPr>
          </a:p>
        </p:txBody>
      </p:sp>
      <p:sp>
        <p:nvSpPr>
          <p:cNvPr id="2687" name="矩形 2686"/>
          <p:cNvSpPr/>
          <p:nvPr/>
        </p:nvSpPr>
        <p:spPr>
          <a:xfrm>
            <a:off x="228600" y="762000"/>
            <a:ext cx="2514600" cy="501650"/>
          </a:xfrm>
          <a:prstGeom prst="rect">
            <a:avLst/>
          </a:prstGeom>
          <a:noFill/>
          <a:ln w="38100">
            <a:noFill/>
          </a:ln>
        </p:spPr>
        <p:txBody>
          <a:bodyPr lIns="137160" tIns="68580" rIns="137160" bIns="68580">
            <a:spAutoFit/>
          </a:bodyPr>
          <a:p>
            <a:pPr>
              <a:spcBef>
                <a:spcPct val="50000"/>
              </a:spcBef>
            </a:pPr>
            <a:r>
              <a:rPr lang="zh-CN" altLang="en-US" sz="2400">
                <a:latin typeface="Arial" panose="020B0604020202020204" pitchFamily="34" charset="0"/>
                <a:ea typeface="黑体" panose="02010609060101010101" charset="-122"/>
              </a:rPr>
              <a:t>内容</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p:txBody>
      </p:sp>
      <p:sp>
        <p:nvSpPr>
          <p:cNvPr id="2688" name="矩形 2687"/>
          <p:cNvSpPr/>
          <p:nvPr/>
        </p:nvSpPr>
        <p:spPr>
          <a:xfrm>
            <a:off x="1143000" y="4495800"/>
            <a:ext cx="4267200" cy="420688"/>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 3. </a:t>
            </a:r>
            <a:r>
              <a:rPr lang="zh-CN" altLang="en-US" sz="1800" b="1">
                <a:latin typeface="Arial" panose="020B0604020202020204" pitchFamily="34" charset="0"/>
                <a:ea typeface="黑体" panose="02010609060101010101" charset="-122"/>
              </a:rPr>
              <a:t>什么是丰田的 “问题” </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689" name="矩形 2688"/>
          <p:cNvSpPr/>
          <p:nvPr/>
        </p:nvSpPr>
        <p:spPr>
          <a:xfrm>
            <a:off x="1143000" y="50292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4. </a:t>
            </a:r>
            <a:r>
              <a:rPr lang="zh-CN" altLang="en-US" sz="1800" b="1">
                <a:latin typeface="Arial" panose="020B0604020202020204" pitchFamily="34" charset="0"/>
                <a:ea typeface="黑体" panose="02010609060101010101" charset="-122"/>
              </a:rPr>
              <a:t>问题解决的步骤</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具体行动</a:t>
            </a:r>
            <a:endParaRPr lang="zh-CN" altLang="en-US" sz="1800" b="1">
              <a:latin typeface="Arial" panose="020B0604020202020204" pitchFamily="34" charset="0"/>
              <a:ea typeface="黑体" panose="02010609060101010101" charset="-122"/>
            </a:endParaRPr>
          </a:p>
        </p:txBody>
      </p:sp>
      <p:sp>
        <p:nvSpPr>
          <p:cNvPr id="2690" name="矩形 2689"/>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691" name="矩形 2690"/>
          <p:cNvSpPr/>
          <p:nvPr/>
        </p:nvSpPr>
        <p:spPr>
          <a:xfrm>
            <a:off x="838200" y="13716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一</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如何学习丰田</a:t>
            </a:r>
            <a:endParaRPr lang="zh-CN" altLang="en-US" sz="2400" b="1">
              <a:latin typeface="黑体" panose="02010609060101010101" charset="-122"/>
              <a:ea typeface="黑体" panose="02010609060101010101" charset="-122"/>
            </a:endParaRPr>
          </a:p>
        </p:txBody>
      </p:sp>
      <p:sp>
        <p:nvSpPr>
          <p:cNvPr id="2692" name="矩形 2691"/>
          <p:cNvSpPr/>
          <p:nvPr/>
        </p:nvSpPr>
        <p:spPr>
          <a:xfrm>
            <a:off x="838200" y="2057400"/>
            <a:ext cx="7016750" cy="50323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二</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丰田管理方式 </a:t>
            </a:r>
            <a:r>
              <a:rPr lang="en-US" altLang="zh-CN" sz="2400" b="1">
                <a:latin typeface="黑体" panose="02010609060101010101" charset="-122"/>
                <a:ea typeface="黑体" panose="02010609060101010101" charset="-122"/>
              </a:rPr>
              <a:t>Toyota Way 2019</a:t>
            </a:r>
            <a:endParaRPr lang="en-US" altLang="zh-CN" sz="2400" b="1">
              <a:latin typeface="黑体" panose="02010609060101010101" charset="-122"/>
              <a:ea typeface="黑体" panose="02010609060101010101" charset="-122"/>
            </a:endParaRPr>
          </a:p>
        </p:txBody>
      </p:sp>
      <p:sp>
        <p:nvSpPr>
          <p:cNvPr id="2693" name="矩形 2692"/>
          <p:cNvSpPr/>
          <p:nvPr/>
        </p:nvSpPr>
        <p:spPr>
          <a:xfrm>
            <a:off x="838200" y="27432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丰田问题解决法 </a:t>
            </a:r>
            <a:r>
              <a:rPr lang="en-US" altLang="zh-CN" sz="2400" b="1">
                <a:latin typeface="黑体" panose="02010609060101010101" charset="-122"/>
                <a:ea typeface="黑体" panose="02010609060101010101" charset="-122"/>
              </a:rPr>
              <a:t>Toyota Business Practices</a:t>
            </a:r>
            <a:endParaRPr lang="en-US" altLang="zh-CN" sz="2400" b="1">
              <a:latin typeface="黑体" panose="02010609060101010101" charset="-122"/>
              <a:ea typeface="黑体" panose="02010609060101010101" charset="-122"/>
            </a:endParaRPr>
          </a:p>
        </p:txBody>
      </p:sp>
      <p:sp>
        <p:nvSpPr>
          <p:cNvPr id="2694" name="矩形 2693"/>
          <p:cNvSpPr/>
          <p:nvPr/>
        </p:nvSpPr>
        <p:spPr>
          <a:xfrm>
            <a:off x="1143000" y="55626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5. 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7" name="矩形 2696"/>
          <p:cNvSpPr/>
          <p:nvPr/>
        </p:nvSpPr>
        <p:spPr>
          <a:xfrm>
            <a:off x="228600" y="304800"/>
            <a:ext cx="2590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什么是丰田的“问题”</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698" name="矩形 2697"/>
          <p:cNvSpPr/>
          <p:nvPr/>
        </p:nvSpPr>
        <p:spPr>
          <a:xfrm>
            <a:off x="457200" y="1066800"/>
            <a:ext cx="2971800" cy="41116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丰田的“问题”</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2699" name="矩形 2698"/>
          <p:cNvSpPr/>
          <p:nvPr/>
        </p:nvSpPr>
        <p:spPr>
          <a:xfrm>
            <a:off x="1257300" y="2087563"/>
            <a:ext cx="2628900" cy="620712"/>
          </a:xfrm>
          <a:prstGeom prst="rect">
            <a:avLst/>
          </a:prstGeom>
          <a:solidFill>
            <a:srgbClr val="EAEAEA"/>
          </a:solidFill>
          <a:ln w="57150" cap="flat" cmpd="thinThick">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2800">
                <a:latin typeface="Arial" panose="020B0604020202020204" pitchFamily="34" charset="0"/>
                <a:ea typeface="黑体" panose="02010609060101010101" charset="-122"/>
              </a:rPr>
              <a:t>理想状态</a:t>
            </a:r>
            <a:endParaRPr lang="zh-CN" altLang="en-US" sz="2800">
              <a:latin typeface="Arial" panose="020B0604020202020204" pitchFamily="34" charset="0"/>
              <a:ea typeface="黑体" panose="02010609060101010101" charset="-122"/>
            </a:endParaRPr>
          </a:p>
        </p:txBody>
      </p:sp>
      <p:sp>
        <p:nvSpPr>
          <p:cNvPr id="2700" name="矩形 2699"/>
          <p:cNvSpPr/>
          <p:nvPr/>
        </p:nvSpPr>
        <p:spPr>
          <a:xfrm>
            <a:off x="1219200" y="3886200"/>
            <a:ext cx="2628900" cy="620713"/>
          </a:xfrm>
          <a:prstGeom prst="rect">
            <a:avLst/>
          </a:prstGeom>
          <a:solidFill>
            <a:srgbClr val="EAEAEA"/>
          </a:solidFill>
          <a:ln w="57150" cap="flat" cmpd="thinThick">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2800">
                <a:latin typeface="Arial" panose="020B0604020202020204" pitchFamily="34" charset="0"/>
                <a:ea typeface="黑体" panose="02010609060101010101" charset="-122"/>
              </a:rPr>
              <a:t>现  状</a:t>
            </a:r>
            <a:endParaRPr lang="zh-CN" altLang="en-US" sz="2800">
              <a:latin typeface="Arial" panose="020B0604020202020204" pitchFamily="34" charset="0"/>
              <a:ea typeface="黑体" panose="02010609060101010101" charset="-122"/>
            </a:endParaRPr>
          </a:p>
        </p:txBody>
      </p:sp>
      <p:sp>
        <p:nvSpPr>
          <p:cNvPr id="2701" name="上下箭头 2700"/>
          <p:cNvSpPr/>
          <p:nvPr/>
        </p:nvSpPr>
        <p:spPr>
          <a:xfrm>
            <a:off x="1905000" y="2895600"/>
            <a:ext cx="1066800" cy="806450"/>
          </a:xfrm>
          <a:prstGeom prst="upDownArrow">
            <a:avLst>
              <a:gd name="adj1" fmla="val 50000"/>
              <a:gd name="adj2" fmla="val 19907"/>
            </a:avLst>
          </a:prstGeom>
          <a:noFill/>
          <a:ln w="57150" cap="flat" cmpd="thinThick">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600" b="1">
                <a:latin typeface="Arial" panose="020B0604020202020204" pitchFamily="34" charset="0"/>
                <a:ea typeface="黑体" panose="02010609060101010101" charset="-122"/>
              </a:rPr>
              <a:t>差距</a:t>
            </a:r>
            <a:endParaRPr lang="zh-CN" altLang="en-US" sz="1600" b="1">
              <a:latin typeface="Arial" panose="020B0604020202020204" pitchFamily="34" charset="0"/>
              <a:ea typeface="黑体" panose="02010609060101010101" charset="-122"/>
            </a:endParaRPr>
          </a:p>
        </p:txBody>
      </p:sp>
      <p:sp>
        <p:nvSpPr>
          <p:cNvPr id="2702" name="右箭头 2701"/>
          <p:cNvSpPr/>
          <p:nvPr/>
        </p:nvSpPr>
        <p:spPr>
          <a:xfrm>
            <a:off x="2971800" y="2971800"/>
            <a:ext cx="1905000" cy="609600"/>
          </a:xfrm>
          <a:prstGeom prst="rightArrow">
            <a:avLst>
              <a:gd name="adj1" fmla="val 50000"/>
              <a:gd name="adj2" fmla="val 77763"/>
            </a:avLst>
          </a:prstGeom>
          <a:noFill/>
          <a:ln w="38100" cap="flat" cmpd="sng">
            <a:solidFill>
              <a:srgbClr val="767676"/>
            </a:solidFill>
            <a:prstDash val="solid"/>
            <a:miter/>
            <a:headEnd type="none" w="med" len="med"/>
            <a:tailEnd type="none" w="med" len="med"/>
          </a:ln>
        </p:spPr>
        <p:txBody>
          <a:bodyPr/>
          <a:p>
            <a:endParaRPr lang="zh-CN" altLang="en-US"/>
          </a:p>
        </p:txBody>
      </p:sp>
      <p:sp>
        <p:nvSpPr>
          <p:cNvPr id="2703" name="圆角矩形 2702"/>
          <p:cNvSpPr/>
          <p:nvPr/>
        </p:nvSpPr>
        <p:spPr>
          <a:xfrm>
            <a:off x="5211763" y="2889250"/>
            <a:ext cx="3094037" cy="774700"/>
          </a:xfrm>
          <a:prstGeom prst="roundRect">
            <a:avLst>
              <a:gd name="adj" fmla="val 16667"/>
            </a:avLst>
          </a:prstGeom>
          <a:solidFill>
            <a:srgbClr val="EAEAEA"/>
          </a:solidFill>
          <a:ln w="28575" cap="flat" cmpd="sng">
            <a:solidFill>
              <a:srgbClr val="767676"/>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3600">
                <a:latin typeface="Arial" panose="020B0604020202020204" pitchFamily="34" charset="0"/>
                <a:ea typeface="黑体" panose="02010609060101010101" charset="-122"/>
              </a:rPr>
              <a:t>差距</a:t>
            </a:r>
            <a:r>
              <a:rPr lang="en-US" altLang="zh-CN" sz="3600">
                <a:latin typeface="Arial" panose="020B0604020202020204" pitchFamily="34" charset="0"/>
                <a:ea typeface="黑体" panose="02010609060101010101" charset="-122"/>
              </a:rPr>
              <a:t>=</a:t>
            </a:r>
            <a:r>
              <a:rPr lang="zh-CN" altLang="en-US" sz="3600">
                <a:solidFill>
                  <a:srgbClr val="990000"/>
                </a:solidFill>
                <a:latin typeface="Arial" panose="020B0604020202020204" pitchFamily="34" charset="0"/>
                <a:ea typeface="黑体" panose="02010609060101010101" charset="-122"/>
              </a:rPr>
              <a:t>问题</a:t>
            </a:r>
            <a:endParaRPr lang="zh-CN" altLang="en-US" sz="3600">
              <a:solidFill>
                <a:srgbClr val="990000"/>
              </a:solidFill>
              <a:latin typeface="Arial" panose="020B0604020202020204" pitchFamily="34" charset="0"/>
              <a:ea typeface="黑体" panose="02010609060101010101" charset="-122"/>
            </a:endParaRPr>
          </a:p>
        </p:txBody>
      </p:sp>
      <p:sp>
        <p:nvSpPr>
          <p:cNvPr id="2704" name="矩形 270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705" name="矩形 2704"/>
          <p:cNvSpPr/>
          <p:nvPr/>
        </p:nvSpPr>
        <p:spPr>
          <a:xfrm>
            <a:off x="533400" y="1676400"/>
            <a:ext cx="8229600" cy="3733800"/>
          </a:xfrm>
          <a:prstGeom prst="rect">
            <a:avLst/>
          </a:prstGeom>
          <a:noFill/>
          <a:ln w="19050" cap="flat" cmpd="sng">
            <a:solidFill>
              <a:srgbClr val="969696"/>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childTnLst>
                                    <p:set>
                                      <p:cBhvr additive="base">
                                        <p:cTn id="6" dur="1" fill="hold">
                                          <p:stCondLst>
                                            <p:cond delay="0"/>
                                          </p:stCondLst>
                                        </p:cTn>
                                        <p:tgtEl>
                                          <p:spTgt spid="2700"/>
                                        </p:tgtEl>
                                        <p:attrNameLst>
                                          <p:attrName>style.visibility</p:attrName>
                                        </p:attrNameLst>
                                      </p:cBhvr>
                                      <p:to>
                                        <p:strVal val="visible"/>
                                      </p:to>
                                    </p:set>
                                    <p:animEffect transition="in" filter="blinds(horizontal)">
                                      <p:cBhvr additive="base">
                                        <p:cTn id="7" dur="500"/>
                                        <p:tgtEl>
                                          <p:spTgt spid="2700"/>
                                        </p:tgtEl>
                                      </p:cBhvr>
                                    </p:animEffect>
                                  </p:childTnLst>
                                </p:cTn>
                              </p:par>
                            </p:childTnLst>
                          </p:cTn>
                        </p:par>
                        <p:par>
                          <p:cTn id="8" fill="hold">
                            <p:stCondLst>
                              <p:cond delay="500"/>
                            </p:stCondLst>
                            <p:childTnLst>
                              <p:par>
                                <p:cTn id="9" presetID="3" presetClass="entr" presetSubtype="10" fill="hold" grpId="0" nodeType="afterEffect">
                                  <p:childTnLst>
                                    <p:set>
                                      <p:cBhvr additive="base">
                                        <p:cTn id="10" dur="1" fill="hold">
                                          <p:stCondLst>
                                            <p:cond delay="0"/>
                                          </p:stCondLst>
                                        </p:cTn>
                                        <p:tgtEl>
                                          <p:spTgt spid="2699"/>
                                        </p:tgtEl>
                                        <p:attrNameLst>
                                          <p:attrName>style.visibility</p:attrName>
                                        </p:attrNameLst>
                                      </p:cBhvr>
                                      <p:to>
                                        <p:strVal val="visible"/>
                                      </p:to>
                                    </p:set>
                                    <p:animEffect transition="in" filter="blinds(horizontal)">
                                      <p:cBhvr additive="base">
                                        <p:cTn id="11" dur="500"/>
                                        <p:tgtEl>
                                          <p:spTgt spid="2699"/>
                                        </p:tgtEl>
                                      </p:cBhvr>
                                    </p:animEffect>
                                  </p:childTnLst>
                                </p:cTn>
                              </p:par>
                            </p:childTnLst>
                          </p:cTn>
                        </p:par>
                        <p:par>
                          <p:cTn id="12" fill="hold">
                            <p:stCondLst>
                              <p:cond delay="1000"/>
                            </p:stCondLst>
                            <p:childTnLst>
                              <p:par>
                                <p:cTn id="13" presetID="3" presetClass="entr" presetSubtype="10" fill="hold" grpId="2" nodeType="afterEffect">
                                  <p:childTnLst>
                                    <p:set>
                                      <p:cBhvr additive="base">
                                        <p:cTn id="14" dur="1" fill="hold">
                                          <p:stCondLst>
                                            <p:cond delay="0"/>
                                          </p:stCondLst>
                                        </p:cTn>
                                        <p:tgtEl>
                                          <p:spTgt spid="2701"/>
                                        </p:tgtEl>
                                        <p:attrNameLst>
                                          <p:attrName>style.visibility</p:attrName>
                                        </p:attrNameLst>
                                      </p:cBhvr>
                                      <p:to>
                                        <p:strVal val="visible"/>
                                      </p:to>
                                    </p:set>
                                    <p:animEffect transition="in" filter="blinds(horizontal)">
                                      <p:cBhvr additive="base">
                                        <p:cTn id="15" dur="500"/>
                                        <p:tgtEl>
                                          <p:spTgt spid="2701"/>
                                        </p:tgtEl>
                                      </p:cBhvr>
                                    </p:animEffect>
                                  </p:childTnLst>
                                </p:cTn>
                              </p:par>
                            </p:childTnLst>
                          </p:cTn>
                        </p:par>
                        <p:par>
                          <p:cTn id="16" fill="hold">
                            <p:stCondLst>
                              <p:cond delay="1500"/>
                            </p:stCondLst>
                            <p:childTnLst>
                              <p:par>
                                <p:cTn id="17" presetID="2" presetClass="entr" presetSubtype="8" fill="hold" nodeType="afterEffect">
                                  <p:childTnLst>
                                    <p:set>
                                      <p:cBhvr additive="base">
                                        <p:cTn id="18" dur="1" fill="hold">
                                          <p:stCondLst>
                                            <p:cond delay="0"/>
                                          </p:stCondLst>
                                        </p:cTn>
                                        <p:tgtEl>
                                          <p:spTgt spid="2702"/>
                                        </p:tgtEl>
                                        <p:attrNameLst>
                                          <p:attrName>style.visibility</p:attrName>
                                        </p:attrNameLst>
                                      </p:cBhvr>
                                      <p:to>
                                        <p:strVal val="visible"/>
                                      </p:to>
                                    </p:set>
                                    <p:anim calcmode="lin" valueType="num">
                                      <p:cBhvr additive="base">
                                        <p:cTn id="19" dur="500" fill="hold"/>
                                        <p:tgtEl>
                                          <p:spTgt spid="2702"/>
                                        </p:tgtEl>
                                        <p:attrNameLst>
                                          <p:attrName>ppt_x</p:attrName>
                                        </p:attrNameLst>
                                      </p:cBhvr>
                                      <p:tavLst>
                                        <p:tav tm="0">
                                          <p:val>
                                            <p:strVal val="0-#ppt_w/2"/>
                                          </p:val>
                                        </p:tav>
                                        <p:tav tm="100000">
                                          <p:val>
                                            <p:strVal val="#ppt_x"/>
                                          </p:val>
                                        </p:tav>
                                      </p:tavLst>
                                    </p:anim>
                                    <p:anim calcmode="lin" valueType="num">
                                      <p:cBhvr additive="base">
                                        <p:cTn id="20" dur="500" fill="hold"/>
                                        <p:tgtEl>
                                          <p:spTgt spid="270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 presetClass="entr" presetSubtype="10" fill="hold" grpId="3" nodeType="afterEffect">
                                  <p:childTnLst>
                                    <p:set>
                                      <p:cBhvr additive="base">
                                        <p:cTn id="23" dur="1" fill="hold">
                                          <p:stCondLst>
                                            <p:cond delay="0"/>
                                          </p:stCondLst>
                                        </p:cTn>
                                        <p:tgtEl>
                                          <p:spTgt spid="2703"/>
                                        </p:tgtEl>
                                        <p:attrNameLst>
                                          <p:attrName>style.visibility</p:attrName>
                                        </p:attrNameLst>
                                      </p:cBhvr>
                                      <p:to>
                                        <p:strVal val="visible"/>
                                      </p:to>
                                    </p:set>
                                    <p:animEffect transition="in" filter="blinds(horizontal)">
                                      <p:cBhvr additive="base">
                                        <p:cTn id="24" dur="500"/>
                                        <p:tgtEl>
                                          <p:spTgt spid="2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9" grpId="0" animBg="1"/>
      <p:bldP spid="2700" grpId="1" animBg="1"/>
      <p:bldP spid="2701" grpId="2" animBg="1"/>
      <p:bldP spid="2703"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 name="矩形 2108"/>
          <p:cNvSpPr/>
          <p:nvPr/>
        </p:nvSpPr>
        <p:spPr>
          <a:xfrm>
            <a:off x="762000" y="2514600"/>
            <a:ext cx="3130550" cy="393700"/>
          </a:xfrm>
          <a:prstGeom prst="rect">
            <a:avLst/>
          </a:prstGeom>
          <a:solidFill>
            <a:srgbClr val="FFFFCC"/>
          </a:solidFill>
          <a:ln w="12700" cap="flat" cmpd="sng">
            <a:solidFill>
              <a:srgbClr val="FF9933"/>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从一个造木制织布机的乡下小厂</a:t>
            </a:r>
            <a:endParaRPr lang="zh-CN" altLang="en-US" sz="1600">
              <a:latin typeface="Arial" panose="020B0604020202020204" pitchFamily="34" charset="0"/>
              <a:ea typeface="黑体" panose="02010609060101010101" charset="-122"/>
            </a:endParaRPr>
          </a:p>
        </p:txBody>
      </p:sp>
      <p:sp>
        <p:nvSpPr>
          <p:cNvPr id="2110" name="矩形 2109"/>
          <p:cNvSpPr/>
          <p:nvPr/>
        </p:nvSpPr>
        <p:spPr>
          <a:xfrm>
            <a:off x="720725" y="3155950"/>
            <a:ext cx="3165475" cy="393700"/>
          </a:xfrm>
          <a:prstGeom prst="rect">
            <a:avLst/>
          </a:prstGeom>
          <a:solidFill>
            <a:srgbClr val="FFFFCC"/>
          </a:solidFill>
          <a:ln w="12700" cap="flat" cmpd="sng">
            <a:solidFill>
              <a:srgbClr val="FF9933"/>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从一个自然资源贫乏的岛国上</a:t>
            </a:r>
            <a:endParaRPr lang="zh-CN" altLang="en-US" sz="1600">
              <a:latin typeface="Arial" panose="020B0604020202020204" pitchFamily="34" charset="0"/>
              <a:ea typeface="黑体" panose="02010609060101010101" charset="-122"/>
            </a:endParaRPr>
          </a:p>
        </p:txBody>
      </p:sp>
      <p:sp>
        <p:nvSpPr>
          <p:cNvPr id="2111" name="矩形 2110"/>
          <p:cNvSpPr/>
          <p:nvPr/>
        </p:nvSpPr>
        <p:spPr>
          <a:xfrm>
            <a:off x="720725" y="3765550"/>
            <a:ext cx="3165475" cy="393700"/>
          </a:xfrm>
          <a:prstGeom prst="rect">
            <a:avLst/>
          </a:prstGeom>
          <a:solidFill>
            <a:srgbClr val="FFFFCC"/>
          </a:solidFill>
          <a:ln w="12700" cap="flat" cmpd="sng">
            <a:solidFill>
              <a:srgbClr val="FF9933"/>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从二次大战的废墟上</a:t>
            </a:r>
            <a:endParaRPr lang="zh-CN" altLang="en-US" sz="1600">
              <a:latin typeface="Arial" panose="020B0604020202020204" pitchFamily="34" charset="0"/>
              <a:ea typeface="黑体" panose="02010609060101010101" charset="-122"/>
            </a:endParaRPr>
          </a:p>
        </p:txBody>
      </p:sp>
      <p:sp>
        <p:nvSpPr>
          <p:cNvPr id="2112" name="右箭头 2111"/>
          <p:cNvSpPr/>
          <p:nvPr/>
        </p:nvSpPr>
        <p:spPr>
          <a:xfrm>
            <a:off x="3997325" y="2552700"/>
            <a:ext cx="609600" cy="1600200"/>
          </a:xfrm>
          <a:prstGeom prst="rightArrow">
            <a:avLst>
              <a:gd name="adj1" fmla="val 48416"/>
              <a:gd name="adj2" fmla="val 53916"/>
            </a:avLst>
          </a:prstGeom>
          <a:solidFill>
            <a:srgbClr val="FFFFCC"/>
          </a:solidFill>
          <a:ln w="12700" cap="flat" cmpd="sng">
            <a:solidFill>
              <a:srgbClr val="FF9933"/>
            </a:solidFill>
            <a:prstDash val="solid"/>
            <a:miter/>
            <a:headEnd type="none" w="med" len="med"/>
            <a:tailEnd type="none" w="med" len="med"/>
          </a:ln>
        </p:spPr>
        <p:txBody>
          <a:bodyPr/>
          <a:p>
            <a:endParaRPr lang="zh-CN" altLang="en-US"/>
          </a:p>
        </p:txBody>
      </p:sp>
      <p:sp>
        <p:nvSpPr>
          <p:cNvPr id="2113" name="矩形 2112"/>
          <p:cNvSpPr/>
          <p:nvPr/>
        </p:nvSpPr>
        <p:spPr>
          <a:xfrm>
            <a:off x="4835525" y="2851150"/>
            <a:ext cx="2311400" cy="879475"/>
          </a:xfrm>
          <a:prstGeom prst="rect">
            <a:avLst/>
          </a:prstGeom>
          <a:solidFill>
            <a:srgbClr val="FFFFCC"/>
          </a:solidFill>
          <a:ln w="12700" cap="flat" cmpd="sng">
            <a:solidFill>
              <a:srgbClr val="FF9933"/>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2400">
                <a:latin typeface="Arial" panose="020B0604020202020204" pitchFamily="34" charset="0"/>
                <a:ea typeface="黑体" panose="02010609060101010101" charset="-122"/>
              </a:rPr>
              <a:t>世界一流的汽车制造企业</a:t>
            </a:r>
            <a:endParaRPr lang="zh-CN" altLang="en-US" sz="2400">
              <a:latin typeface="Arial" panose="020B0604020202020204" pitchFamily="34" charset="0"/>
              <a:ea typeface="黑体" panose="02010609060101010101" charset="-122"/>
            </a:endParaRPr>
          </a:p>
        </p:txBody>
      </p:sp>
      <p:sp>
        <p:nvSpPr>
          <p:cNvPr id="2114" name="矩形 2113"/>
          <p:cNvSpPr/>
          <p:nvPr/>
        </p:nvSpPr>
        <p:spPr>
          <a:xfrm>
            <a:off x="685800" y="1143000"/>
            <a:ext cx="7475538" cy="992188"/>
          </a:xfrm>
          <a:prstGeom prst="rect">
            <a:avLst/>
          </a:prstGeom>
          <a:solidFill>
            <a:srgbClr val="FFFFCC"/>
          </a:solidFill>
          <a:ln w="9525" cap="flat" cmpd="sng">
            <a:solidFill>
              <a:srgbClr val="CC6600"/>
            </a:solidFill>
            <a:prstDash val="solid"/>
            <a:miter/>
            <a:headEnd type="none" w="med" len="med"/>
            <a:tailEnd type="none" w="med" len="med"/>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到</a:t>
            </a:r>
            <a:r>
              <a:rPr lang="en-US" altLang="zh-CN" sz="1600">
                <a:latin typeface="Arial" panose="020B0604020202020204" pitchFamily="34" charset="0"/>
                <a:ea typeface="黑体" panose="02010609060101010101" charset="-122"/>
              </a:rPr>
              <a:t>2019</a:t>
            </a:r>
            <a:r>
              <a:rPr lang="zh-CN" altLang="en-US" sz="1600">
                <a:latin typeface="Arial" panose="020B0604020202020204" pitchFamily="34" charset="0"/>
                <a:ea typeface="黑体" panose="02010609060101010101" charset="-122"/>
              </a:rPr>
              <a:t>年一季度</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丰田汽车在全球的销量</a:t>
            </a:r>
            <a:r>
              <a:rPr lang="en-US" altLang="zh-CN" sz="1600">
                <a:latin typeface="Arial" panose="020B0604020202020204" pitchFamily="34" charset="0"/>
                <a:ea typeface="黑体" panose="02010609060101010101" charset="-122"/>
              </a:rPr>
              <a:t>235</a:t>
            </a:r>
            <a:r>
              <a:rPr lang="zh-CN" altLang="en-US" sz="1600">
                <a:latin typeface="Arial" panose="020B0604020202020204" pitchFamily="34" charset="0"/>
                <a:ea typeface="黑体" panose="02010609060101010101" charset="-122"/>
              </a:rPr>
              <a:t>万辆</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超过通用同期的</a:t>
            </a:r>
            <a:r>
              <a:rPr lang="en-US" altLang="zh-CN" sz="1600">
                <a:latin typeface="Arial" panose="020B0604020202020204" pitchFamily="34" charset="0"/>
                <a:ea typeface="黑体" panose="02010609060101010101" charset="-122"/>
              </a:rPr>
              <a:t>226</a:t>
            </a:r>
            <a:r>
              <a:rPr lang="zh-CN" altLang="en-US" sz="1600">
                <a:latin typeface="Arial" panose="020B0604020202020204" pitchFamily="34" charset="0"/>
                <a:ea typeface="黑体" panose="02010609060101010101" charset="-122"/>
              </a:rPr>
              <a:t>万辆</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一举成为全球季度汽车销量冠军</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a:spcBef>
                <a:spcPct val="50000"/>
              </a:spcBef>
            </a:pPr>
            <a:r>
              <a:rPr lang="en-US" altLang="zh-CN" sz="1600">
                <a:latin typeface="Arial" panose="020B0604020202020204" pitchFamily="34" charset="0"/>
                <a:ea typeface="黑体" panose="02010609060101010101" charset="-122"/>
              </a:rPr>
              <a:t>        2019</a:t>
            </a:r>
            <a:r>
              <a:rPr lang="zh-CN" altLang="en-US" sz="1600">
                <a:latin typeface="Arial" panose="020B0604020202020204" pitchFamily="34" charset="0"/>
                <a:ea typeface="黑体" panose="02010609060101010101" charset="-122"/>
              </a:rPr>
              <a:t>年</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丰田全年产量</a:t>
            </a:r>
            <a:r>
              <a:rPr lang="en-US" altLang="zh-CN" sz="1600">
                <a:latin typeface="Arial" panose="020B0604020202020204" pitchFamily="34" charset="0"/>
                <a:ea typeface="黑体" panose="02010609060101010101" charset="-122"/>
              </a:rPr>
              <a:t>901</a:t>
            </a:r>
            <a:r>
              <a:rPr lang="zh-CN" altLang="en-US" sz="1600">
                <a:latin typeface="Arial" panose="020B0604020202020204" pitchFamily="34" charset="0"/>
                <a:ea typeface="黑体" panose="02010609060101010101" charset="-122"/>
              </a:rPr>
              <a:t>万辆</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增长</a:t>
            </a:r>
            <a:r>
              <a:rPr lang="en-US" altLang="zh-CN" sz="1600">
                <a:latin typeface="Arial" panose="020B0604020202020204" pitchFamily="34" charset="0"/>
                <a:ea typeface="黑体" panose="02010609060101010101" charset="-122"/>
              </a:rPr>
              <a:t>10%,</a:t>
            </a:r>
            <a:r>
              <a:rPr lang="zh-CN" altLang="en-US" sz="1600">
                <a:latin typeface="Arial" panose="020B0604020202020204" pitchFamily="34" charset="0"/>
                <a:ea typeface="黑体" panose="02010609060101010101" charset="-122"/>
              </a:rPr>
              <a:t>而通用则是</a:t>
            </a:r>
            <a:r>
              <a:rPr lang="en-US" altLang="zh-CN" sz="1600">
                <a:latin typeface="Arial" panose="020B0604020202020204" pitchFamily="34" charset="0"/>
                <a:ea typeface="黑体" panose="02010609060101010101" charset="-122"/>
              </a:rPr>
              <a:t>918</a:t>
            </a:r>
            <a:r>
              <a:rPr lang="zh-CN" altLang="en-US" sz="1600">
                <a:latin typeface="Arial" panose="020B0604020202020204" pitchFamily="34" charset="0"/>
                <a:ea typeface="黑体" panose="02010609060101010101" charset="-122"/>
              </a:rPr>
              <a:t>万辆</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115" name="矩形 2114"/>
          <p:cNvSpPr/>
          <p:nvPr/>
        </p:nvSpPr>
        <p:spPr>
          <a:xfrm>
            <a:off x="304800" y="255588"/>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116" name="矩形 2115"/>
          <p:cNvSpPr/>
          <p:nvPr/>
        </p:nvSpPr>
        <p:spPr>
          <a:xfrm>
            <a:off x="762000" y="4724400"/>
            <a:ext cx="7551738" cy="1114425"/>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zh-CN" altLang="en-US" sz="1600" b="1">
                <a:solidFill>
                  <a:srgbClr val="333333"/>
                </a:solidFill>
                <a:latin typeface="Arial" panose="020B0604020202020204" pitchFamily="34" charset="0"/>
              </a:rPr>
              <a:t>经营状况（</a:t>
            </a:r>
            <a:r>
              <a:rPr lang="en-US" altLang="zh-CN" sz="1600" b="1">
                <a:solidFill>
                  <a:srgbClr val="333333"/>
                </a:solidFill>
                <a:latin typeface="Arial" panose="020B0604020202020204" pitchFamily="34" charset="0"/>
              </a:rPr>
              <a:t>2019</a:t>
            </a:r>
            <a:r>
              <a:rPr lang="zh-CN" altLang="en-US" sz="1600" b="1">
                <a:solidFill>
                  <a:srgbClr val="333333"/>
                </a:solidFill>
                <a:latin typeface="Arial" panose="020B0604020202020204" pitchFamily="34" charset="0"/>
              </a:rPr>
              <a:t>年</a:t>
            </a:r>
            <a:r>
              <a:rPr lang="en-US" altLang="zh-CN" sz="1600" b="1">
                <a:solidFill>
                  <a:srgbClr val="333333"/>
                </a:solidFill>
                <a:latin typeface="Arial" panose="020B0604020202020204" pitchFamily="34" charset="0"/>
              </a:rPr>
              <a:t>3</a:t>
            </a:r>
            <a:r>
              <a:rPr lang="zh-CN" altLang="en-US" sz="1600" b="1">
                <a:solidFill>
                  <a:srgbClr val="333333"/>
                </a:solidFill>
                <a:latin typeface="Arial" panose="020B0604020202020204" pitchFamily="34" charset="0"/>
              </a:rPr>
              <a:t>月）</a:t>
            </a:r>
            <a:endParaRPr lang="zh-CN" altLang="en-US" sz="1600" b="1">
              <a:solidFill>
                <a:srgbClr val="333333"/>
              </a:solidFill>
              <a:latin typeface="Arial" panose="020B0604020202020204" pitchFamily="34" charset="0"/>
            </a:endParaRPr>
          </a:p>
          <a:p>
            <a:pPr>
              <a:spcBef>
                <a:spcPct val="50000"/>
              </a:spcBef>
            </a:pPr>
            <a:r>
              <a:rPr lang="zh-CN" altLang="en-US" sz="1600">
                <a:solidFill>
                  <a:srgbClr val="333333"/>
                </a:solidFill>
                <a:latin typeface="Arial" panose="020B0604020202020204" pitchFamily="34" charset="0"/>
              </a:rPr>
              <a:t>员工总数        </a:t>
            </a:r>
            <a:r>
              <a:rPr lang="en-US" altLang="zh-CN" sz="1600">
                <a:solidFill>
                  <a:srgbClr val="333333"/>
                </a:solidFill>
                <a:latin typeface="Arial" panose="020B0604020202020204" pitchFamily="34" charset="0"/>
              </a:rPr>
              <a:t>285,977</a:t>
            </a:r>
            <a:r>
              <a:rPr lang="zh-CN" altLang="en-US" sz="1600">
                <a:solidFill>
                  <a:srgbClr val="333333"/>
                </a:solidFill>
                <a:latin typeface="Arial" panose="020B0604020202020204" pitchFamily="34" charset="0"/>
              </a:rPr>
              <a:t>人                             营业收入    </a:t>
            </a:r>
            <a:r>
              <a:rPr lang="en-US" altLang="zh-CN" sz="1600">
                <a:solidFill>
                  <a:srgbClr val="333333"/>
                </a:solidFill>
                <a:latin typeface="Arial" panose="020B0604020202020204" pitchFamily="34" charset="0"/>
              </a:rPr>
              <a:t>210,369</a:t>
            </a:r>
            <a:r>
              <a:rPr lang="zh-CN" altLang="en-US" sz="1600">
                <a:solidFill>
                  <a:srgbClr val="333333"/>
                </a:solidFill>
                <a:latin typeface="Arial" panose="020B0604020202020204" pitchFamily="34" charset="0"/>
              </a:rPr>
              <a:t>亿日元</a:t>
            </a:r>
            <a:endParaRPr lang="zh-CN" altLang="en-US" sz="1600">
              <a:latin typeface="Times New Roman" panose="02020603050405020304" charset="0"/>
            </a:endParaRPr>
          </a:p>
          <a:p>
            <a:pPr>
              <a:spcBef>
                <a:spcPct val="50000"/>
              </a:spcBef>
            </a:pPr>
            <a:r>
              <a:rPr lang="zh-CN" altLang="en-US" sz="1600">
                <a:solidFill>
                  <a:srgbClr val="333333"/>
                </a:solidFill>
                <a:latin typeface="Arial" panose="020B0604020202020204" pitchFamily="34" charset="0"/>
              </a:rPr>
              <a:t>经常利润    </a:t>
            </a:r>
            <a:r>
              <a:rPr lang="en-US" altLang="zh-CN" sz="1600">
                <a:solidFill>
                  <a:srgbClr val="333333"/>
                </a:solidFill>
                <a:latin typeface="Arial" panose="020B0604020202020204" pitchFamily="34" charset="0"/>
              </a:rPr>
              <a:t>20,873</a:t>
            </a:r>
            <a:r>
              <a:rPr lang="zh-CN" altLang="en-US" sz="1600">
                <a:solidFill>
                  <a:srgbClr val="333333"/>
                </a:solidFill>
                <a:latin typeface="Arial" panose="020B0604020202020204" pitchFamily="34" charset="0"/>
              </a:rPr>
              <a:t>亿日元                            纯 利 润        </a:t>
            </a:r>
            <a:r>
              <a:rPr lang="en-US" altLang="zh-CN" sz="1600">
                <a:solidFill>
                  <a:srgbClr val="333333"/>
                </a:solidFill>
                <a:latin typeface="Arial" panose="020B0604020202020204" pitchFamily="34" charset="0"/>
              </a:rPr>
              <a:t>13,721</a:t>
            </a:r>
            <a:r>
              <a:rPr lang="zh-CN" altLang="en-US" sz="1600">
                <a:solidFill>
                  <a:srgbClr val="333333"/>
                </a:solidFill>
                <a:latin typeface="Arial" panose="020B0604020202020204" pitchFamily="34" charset="0"/>
              </a:rPr>
              <a:t>亿日元</a:t>
            </a:r>
            <a:endParaRPr lang="zh-CN" altLang="en-US" sz="1600">
              <a:solidFill>
                <a:srgbClr val="333333"/>
              </a:solidFill>
              <a:latin typeface="Arial" panose="020B0604020202020204" pitchFamily="34" charset="0"/>
            </a:endParaRPr>
          </a:p>
        </p:txBody>
      </p:sp>
      <p:sp>
        <p:nvSpPr>
          <p:cNvPr id="2117" name="圆角矩形标注 2116"/>
          <p:cNvSpPr/>
          <p:nvPr/>
        </p:nvSpPr>
        <p:spPr>
          <a:xfrm>
            <a:off x="6934200" y="6096000"/>
            <a:ext cx="1676400" cy="457200"/>
          </a:xfrm>
          <a:prstGeom prst="wedgeRoundRectCallout">
            <a:avLst>
              <a:gd name="adj1" fmla="val -77176"/>
              <a:gd name="adj2" fmla="val -119792"/>
              <a:gd name="adj3" fmla="val 16667"/>
            </a:avLst>
          </a:prstGeom>
          <a:noFill/>
          <a:ln w="12700" cap="flat" cmpd="sng">
            <a:solidFill>
              <a:srgbClr val="868686"/>
            </a:solidFill>
            <a:prstDash val="solid"/>
            <a:miter/>
            <a:headEnd type="none" w="med" len="med"/>
            <a:tailEnd type="none" w="med" len="med"/>
          </a:ln>
        </p:spPr>
        <p:txBody>
          <a:bodyPr lIns="137160" tIns="68580" rIns="137160" bIns="68580"/>
          <a:p>
            <a:pPr algn="ctr">
              <a:spcBef>
                <a:spcPct val="50000"/>
              </a:spcBef>
            </a:pPr>
            <a:r>
              <a:rPr lang="zh-CN" altLang="en-US" sz="1200">
                <a:latin typeface="Arial" panose="020B0604020202020204" pitchFamily="34" charset="0"/>
              </a:rPr>
              <a:t>通用福特戴克之和</a:t>
            </a:r>
            <a:endParaRPr lang="zh-CN" altLang="en-US" sz="1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109"/>
                                        </p:tgtEl>
                                        <p:attrNameLst>
                                          <p:attrName>style.visibility</p:attrName>
                                        </p:attrNameLst>
                                      </p:cBhvr>
                                      <p:to>
                                        <p:strVal val="visible"/>
                                      </p:to>
                                    </p:set>
                                    <p:animEffect transition="in" filter="blinds(horizontal)">
                                      <p:cBhvr additive="base">
                                        <p:cTn id="7" dur="500"/>
                                        <p:tgtEl>
                                          <p:spTgt spid="2109"/>
                                        </p:tgtEl>
                                      </p:cBhvr>
                                    </p:animEffect>
                                  </p:childTnLst>
                                </p:cTn>
                              </p:par>
                            </p:childTnLst>
                          </p:cTn>
                        </p:par>
                        <p:par>
                          <p:cTn id="8" fill="hold">
                            <p:stCondLst>
                              <p:cond delay="500"/>
                            </p:stCondLst>
                            <p:childTnLst>
                              <p:par>
                                <p:cTn id="9" presetID="3" presetClass="entr" presetSubtype="10" fill="hold" grpId="1" nodeType="afterEffect">
                                  <p:childTnLst>
                                    <p:set>
                                      <p:cBhvr additive="base">
                                        <p:cTn id="10" dur="1" fill="hold">
                                          <p:stCondLst>
                                            <p:cond delay="0"/>
                                          </p:stCondLst>
                                        </p:cTn>
                                        <p:tgtEl>
                                          <p:spTgt spid="2110"/>
                                        </p:tgtEl>
                                        <p:attrNameLst>
                                          <p:attrName>style.visibility</p:attrName>
                                        </p:attrNameLst>
                                      </p:cBhvr>
                                      <p:to>
                                        <p:strVal val="visible"/>
                                      </p:to>
                                    </p:set>
                                    <p:animEffect transition="in" filter="blinds(horizontal)">
                                      <p:cBhvr additive="base">
                                        <p:cTn id="11" dur="500"/>
                                        <p:tgtEl>
                                          <p:spTgt spid="2110"/>
                                        </p:tgtEl>
                                      </p:cBhvr>
                                    </p:animEffect>
                                  </p:childTnLst>
                                </p:cTn>
                              </p:par>
                            </p:childTnLst>
                          </p:cTn>
                        </p:par>
                        <p:par>
                          <p:cTn id="12" fill="hold">
                            <p:stCondLst>
                              <p:cond delay="1000"/>
                            </p:stCondLst>
                            <p:childTnLst>
                              <p:par>
                                <p:cTn id="13" presetID="3" presetClass="entr" presetSubtype="10" fill="hold" grpId="2" nodeType="afterEffect">
                                  <p:childTnLst>
                                    <p:set>
                                      <p:cBhvr additive="base">
                                        <p:cTn id="14" dur="1" fill="hold">
                                          <p:stCondLst>
                                            <p:cond delay="0"/>
                                          </p:stCondLst>
                                        </p:cTn>
                                        <p:tgtEl>
                                          <p:spTgt spid="2111"/>
                                        </p:tgtEl>
                                        <p:attrNameLst>
                                          <p:attrName>style.visibility</p:attrName>
                                        </p:attrNameLst>
                                      </p:cBhvr>
                                      <p:to>
                                        <p:strVal val="visible"/>
                                      </p:to>
                                    </p:set>
                                    <p:animEffect transition="in" filter="blinds(horizontal)">
                                      <p:cBhvr additive="base">
                                        <p:cTn id="15" dur="500"/>
                                        <p:tgtEl>
                                          <p:spTgt spid="21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childTnLst>
                                    <p:set>
                                      <p:cBhvr additive="base">
                                        <p:cTn id="19" dur="1" fill="hold">
                                          <p:stCondLst>
                                            <p:cond delay="0"/>
                                          </p:stCondLst>
                                        </p:cTn>
                                        <p:tgtEl>
                                          <p:spTgt spid="2112"/>
                                        </p:tgtEl>
                                        <p:attrNameLst>
                                          <p:attrName>style.visibility</p:attrName>
                                        </p:attrNameLst>
                                      </p:cBhvr>
                                      <p:to>
                                        <p:strVal val="visible"/>
                                      </p:to>
                                    </p:set>
                                    <p:anim calcmode="lin" valueType="num">
                                      <p:cBhvr additive="base">
                                        <p:cTn id="20" dur="500" fill="hold"/>
                                        <p:tgtEl>
                                          <p:spTgt spid="2112"/>
                                        </p:tgtEl>
                                        <p:attrNameLst>
                                          <p:attrName>ppt_x</p:attrName>
                                        </p:attrNameLst>
                                      </p:cBhvr>
                                      <p:tavLst>
                                        <p:tav tm="0">
                                          <p:val>
                                            <p:strVal val="0-#ppt_w/2"/>
                                          </p:val>
                                        </p:tav>
                                        <p:tav tm="100000">
                                          <p:val>
                                            <p:strVal val="#ppt_x"/>
                                          </p:val>
                                        </p:tav>
                                      </p:tavLst>
                                    </p:anim>
                                    <p:anim calcmode="lin" valueType="num">
                                      <p:cBhvr additive="base">
                                        <p:cTn id="21" dur="500" fill="hold"/>
                                        <p:tgtEl>
                                          <p:spTgt spid="2112"/>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grpId="3" nodeType="afterEffect">
                                  <p:childTnLst>
                                    <p:set>
                                      <p:cBhvr additive="base">
                                        <p:cTn id="24" dur="1" fill="hold">
                                          <p:stCondLst>
                                            <p:cond delay="0"/>
                                          </p:stCondLst>
                                        </p:cTn>
                                        <p:tgtEl>
                                          <p:spTgt spid="2113"/>
                                        </p:tgtEl>
                                        <p:attrNameLst>
                                          <p:attrName>style.visibility</p:attrName>
                                        </p:attrNameLst>
                                      </p:cBhvr>
                                      <p:to>
                                        <p:strVal val="visible"/>
                                      </p:to>
                                    </p:set>
                                    <p:anim calcmode="lin" valueType="num">
                                      <p:cBhvr additive="base">
                                        <p:cTn id="25" dur="500" fill="hold"/>
                                        <p:tgtEl>
                                          <p:spTgt spid="2113"/>
                                        </p:tgtEl>
                                        <p:attrNameLst>
                                          <p:attrName>ppt_x</p:attrName>
                                        </p:attrNameLst>
                                      </p:cBhvr>
                                      <p:tavLst>
                                        <p:tav tm="0">
                                          <p:val>
                                            <p:strVal val="0-#ppt_w/2"/>
                                          </p:val>
                                        </p:tav>
                                        <p:tav tm="100000">
                                          <p:val>
                                            <p:strVal val="#ppt_x"/>
                                          </p:val>
                                        </p:tav>
                                      </p:tavLst>
                                    </p:anim>
                                    <p:anim calcmode="lin" valueType="num">
                                      <p:cBhvr additive="base">
                                        <p:cTn id="26" dur="500" fill="hold"/>
                                        <p:tgtEl>
                                          <p:spTgt spid="21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4" nodeType="clickEffect">
                                  <p:childTnLst>
                                    <p:set>
                                      <p:cBhvr additive="base">
                                        <p:cTn id="30" dur="1" fill="hold">
                                          <p:stCondLst>
                                            <p:cond delay="0"/>
                                          </p:stCondLst>
                                        </p:cTn>
                                        <p:tgtEl>
                                          <p:spTgt spid="2116"/>
                                        </p:tgtEl>
                                        <p:attrNameLst>
                                          <p:attrName>style.visibility</p:attrName>
                                        </p:attrNameLst>
                                      </p:cBhvr>
                                      <p:to>
                                        <p:strVal val="visible"/>
                                      </p:to>
                                    </p:set>
                                    <p:animEffect transition="in" filter="blinds(horizontal)">
                                      <p:cBhvr additive="base">
                                        <p:cTn id="31" dur="500"/>
                                        <p:tgtEl>
                                          <p:spTgt spid="2116"/>
                                        </p:tgtEl>
                                      </p:cBhvr>
                                    </p:animEffect>
                                  </p:childTnLst>
                                </p:cTn>
                              </p:par>
                            </p:childTnLst>
                          </p:cTn>
                        </p:par>
                        <p:par>
                          <p:cTn id="32" fill="hold">
                            <p:stCondLst>
                              <p:cond delay="500"/>
                            </p:stCondLst>
                            <p:childTnLst>
                              <p:par>
                                <p:cTn id="33" presetID="3" presetClass="entr" presetSubtype="10" fill="hold" grpId="5" nodeType="afterEffect">
                                  <p:childTnLst>
                                    <p:set>
                                      <p:cBhvr additive="base">
                                        <p:cTn id="34" dur="1" fill="hold">
                                          <p:stCondLst>
                                            <p:cond delay="0"/>
                                          </p:stCondLst>
                                        </p:cTn>
                                        <p:tgtEl>
                                          <p:spTgt spid="2117"/>
                                        </p:tgtEl>
                                        <p:attrNameLst>
                                          <p:attrName>style.visibility</p:attrName>
                                        </p:attrNameLst>
                                      </p:cBhvr>
                                      <p:to>
                                        <p:strVal val="visible"/>
                                      </p:to>
                                    </p:set>
                                    <p:animEffect transition="in" filter="blinds(horizontal)">
                                      <p:cBhvr additive="base">
                                        <p:cTn id="35" dur="500"/>
                                        <p:tgtEl>
                                          <p:spTgt spid="2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 grpId="0" animBg="1"/>
      <p:bldP spid="2110" grpId="1" animBg="1"/>
      <p:bldP spid="2111" grpId="2" animBg="1"/>
      <p:bldP spid="2113" grpId="3" animBg="1"/>
      <p:bldP spid="2116" grpId="4" animBg="1"/>
      <p:bldP spid="2117" grpId="5"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08" name="内容占位符 2707"/>
          <p:cNvPicPr>
            <a:picLocks noChangeAspect="1"/>
          </p:cNvPicPr>
          <p:nvPr>
            <p:ph sz="half" idx="4294967295"/>
          </p:nvPr>
        </p:nvPicPr>
        <p:blipFill>
          <a:blip r:embed="rId1"/>
          <a:stretch>
            <a:fillRect/>
          </a:stretch>
        </p:blipFill>
        <p:spPr>
          <a:xfrm>
            <a:off x="381000" y="1371600"/>
            <a:ext cx="4572000" cy="3603625"/>
          </a:xfrm>
          <a:prstGeom prst="rect">
            <a:avLst/>
          </a:prstGeom>
          <a:noFill/>
          <a:ln w="9525">
            <a:noFill/>
          </a:ln>
        </p:spPr>
      </p:pic>
      <p:pic>
        <p:nvPicPr>
          <p:cNvPr id="2709" name="内容占位符 2708"/>
          <p:cNvPicPr>
            <a:picLocks noChangeAspect="1"/>
          </p:cNvPicPr>
          <p:nvPr>
            <p:ph sz="half" idx="4294967295"/>
          </p:nvPr>
        </p:nvPicPr>
        <p:blipFill>
          <a:blip r:embed="rId2"/>
          <a:stretch>
            <a:fillRect/>
          </a:stretch>
        </p:blipFill>
        <p:spPr>
          <a:xfrm>
            <a:off x="4724400" y="3124200"/>
            <a:ext cx="4267200" cy="3302000"/>
          </a:xfrm>
          <a:prstGeom prst="rect">
            <a:avLst/>
          </a:prstGeom>
          <a:noFill/>
          <a:ln w="9525">
            <a:noFill/>
          </a:ln>
        </p:spPr>
      </p:pic>
      <p:sp>
        <p:nvSpPr>
          <p:cNvPr id="2710" name="矩形 2709"/>
          <p:cNvSpPr/>
          <p:nvPr/>
        </p:nvSpPr>
        <p:spPr>
          <a:xfrm>
            <a:off x="457200" y="838200"/>
            <a:ext cx="2286000" cy="411163"/>
          </a:xfrm>
          <a:prstGeom prst="rect">
            <a:avLst/>
          </a:prstGeom>
          <a:noFill/>
          <a:ln w="38100">
            <a:noFill/>
          </a:ln>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有问题吗</a:t>
            </a:r>
            <a:endParaRPr lang="zh-CN" altLang="en-US" sz="1800">
              <a:latin typeface="Arial" panose="020B0604020202020204" pitchFamily="34" charset="0"/>
              <a:ea typeface="黑体" panose="02010609060101010101" charset="-122"/>
            </a:endParaRPr>
          </a:p>
        </p:txBody>
      </p:sp>
      <p:sp>
        <p:nvSpPr>
          <p:cNvPr id="2711" name="矩形 2710"/>
          <p:cNvSpPr/>
          <p:nvPr/>
        </p:nvSpPr>
        <p:spPr>
          <a:xfrm rot="19800000">
            <a:off x="1447800" y="609600"/>
            <a:ext cx="596900" cy="609600"/>
          </a:xfrm>
          <a:prstGeom prst="rect">
            <a:avLst/>
          </a:prstGeom>
        </p:spPr>
        <p:txBody>
          <a:bodyPr wrap="none" fromWordArt="1">
            <a:prstTxWarp prst="textPlain">
              <a:avLst>
                <a:gd name="adj" fmla="val 50000"/>
              </a:avLst>
            </a:prstTxWarp>
            <a:normAutofit/>
          </a:bodyPr>
          <a:lstStyle/>
          <a:p>
            <a:pPr lvl="0" algn="ctr"/>
            <a:r>
              <a:rPr sz="3600" b="1">
                <a:ln w="12700" cap="flat" cmpd="sng">
                  <a:solidFill>
                    <a:srgbClr val="990000"/>
                  </a:solidFill>
                  <a:prstDash val="solid"/>
                  <a:headEnd type="none" w="med" len="med"/>
                  <a:tailEnd type="none" w="med" len="med"/>
                </a:ln>
                <a:solidFill>
                  <a:srgbClr val="C0C0C0"/>
                </a:solidFill>
                <a:latin typeface="华文新魏" panose="02010800040101010101" charset="-122"/>
                <a:ea typeface="华文新魏" panose="02010800040101010101" charset="-122"/>
              </a:rPr>
              <a:t>？</a:t>
            </a:r>
            <a:endParaRPr sz="3600" b="1">
              <a:ln w="12700" cap="flat" cmpd="sng">
                <a:solidFill>
                  <a:srgbClr val="990000"/>
                </a:solidFill>
                <a:prstDash val="solid"/>
                <a:headEnd type="none" w="med" len="med"/>
                <a:tailEnd type="none" w="med" len="med"/>
              </a:ln>
              <a:solidFill>
                <a:srgbClr val="C0C0C0"/>
              </a:solidFill>
              <a:latin typeface="华文新魏" panose="02010800040101010101" charset="-122"/>
              <a:ea typeface="华文新魏" panose="02010800040101010101" charset="-122"/>
            </a:endParaRPr>
          </a:p>
        </p:txBody>
      </p:sp>
      <p:sp>
        <p:nvSpPr>
          <p:cNvPr id="2712" name="矩形 2711"/>
          <p:cNvSpPr/>
          <p:nvPr/>
        </p:nvSpPr>
        <p:spPr>
          <a:xfrm>
            <a:off x="228600" y="304800"/>
            <a:ext cx="2590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什么是丰田的“问题”</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713" name="矩形 271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709"/>
                                        </p:tgtEl>
                                        <p:attrNameLst>
                                          <p:attrName>style.visibility</p:attrName>
                                        </p:attrNameLst>
                                      </p:cBhvr>
                                      <p:to>
                                        <p:strVal val="visible"/>
                                      </p:to>
                                    </p:set>
                                    <p:anim calcmode="lin" valueType="num">
                                      <p:cBhvr additive="base">
                                        <p:cTn id="7" dur="500" fill="hold"/>
                                        <p:tgtEl>
                                          <p:spTgt spid="2709"/>
                                        </p:tgtEl>
                                        <p:attrNameLst>
                                          <p:attrName>ppt_x</p:attrName>
                                        </p:attrNameLst>
                                      </p:cBhvr>
                                      <p:tavLst>
                                        <p:tav tm="0">
                                          <p:val>
                                            <p:strVal val="0-#ppt_w/2"/>
                                          </p:val>
                                        </p:tav>
                                        <p:tav tm="100000">
                                          <p:val>
                                            <p:strVal val="#ppt_x"/>
                                          </p:val>
                                        </p:tav>
                                      </p:tavLst>
                                    </p:anim>
                                    <p:anim calcmode="lin" valueType="num">
                                      <p:cBhvr additive="base">
                                        <p:cTn id="8" dur="500" fill="hold"/>
                                        <p:tgtEl>
                                          <p:spTgt spid="2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16" name="内容占位符 2715"/>
          <p:cNvPicPr>
            <a:picLocks noChangeAspect="1"/>
          </p:cNvPicPr>
          <p:nvPr>
            <p:ph idx="4294967295"/>
          </p:nvPr>
        </p:nvPicPr>
        <p:blipFill>
          <a:blip r:embed="rId1">
            <a:lum bright="17999"/>
          </a:blip>
          <a:stretch>
            <a:fillRect/>
          </a:stretch>
        </p:blipFill>
        <p:spPr>
          <a:xfrm>
            <a:off x="381000" y="1447800"/>
            <a:ext cx="4495800" cy="3065463"/>
          </a:xfrm>
          <a:prstGeom prst="rect">
            <a:avLst/>
          </a:prstGeom>
          <a:noFill/>
          <a:ln w="9525">
            <a:noFill/>
          </a:ln>
        </p:spPr>
      </p:pic>
      <p:sp>
        <p:nvSpPr>
          <p:cNvPr id="2717" name="矩形 2716"/>
          <p:cNvSpPr/>
          <p:nvPr/>
        </p:nvSpPr>
        <p:spPr>
          <a:xfrm>
            <a:off x="457200" y="838200"/>
            <a:ext cx="2286000" cy="411163"/>
          </a:xfrm>
          <a:prstGeom prst="rect">
            <a:avLst/>
          </a:prstGeom>
          <a:noFill/>
          <a:ln w="38100">
            <a:noFill/>
          </a:ln>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有问题吗</a:t>
            </a:r>
            <a:endParaRPr lang="zh-CN" altLang="en-US" sz="1800">
              <a:latin typeface="Arial" panose="020B0604020202020204" pitchFamily="34" charset="0"/>
              <a:ea typeface="黑体" panose="02010609060101010101" charset="-122"/>
            </a:endParaRPr>
          </a:p>
        </p:txBody>
      </p:sp>
      <p:sp>
        <p:nvSpPr>
          <p:cNvPr id="2718" name="矩形 2717"/>
          <p:cNvSpPr/>
          <p:nvPr/>
        </p:nvSpPr>
        <p:spPr>
          <a:xfrm rot="19800000">
            <a:off x="1676400" y="762000"/>
            <a:ext cx="596900" cy="609600"/>
          </a:xfrm>
          <a:prstGeom prst="rect">
            <a:avLst/>
          </a:prstGeom>
        </p:spPr>
        <p:txBody>
          <a:bodyPr wrap="none" fromWordArt="1">
            <a:prstTxWarp prst="textPlain">
              <a:avLst>
                <a:gd name="adj" fmla="val 50000"/>
              </a:avLst>
            </a:prstTxWarp>
            <a:normAutofit/>
          </a:bodyPr>
          <a:lstStyle/>
          <a:p>
            <a:pPr lvl="0" algn="ctr"/>
            <a:r>
              <a:rPr sz="3600" b="1">
                <a:ln w="12700" cap="flat" cmpd="sng">
                  <a:solidFill>
                    <a:srgbClr val="990000"/>
                  </a:solidFill>
                  <a:prstDash val="solid"/>
                  <a:headEnd type="none" w="med" len="med"/>
                  <a:tailEnd type="none" w="med" len="med"/>
                </a:ln>
                <a:solidFill>
                  <a:srgbClr val="C0C0C0"/>
                </a:solidFill>
                <a:latin typeface="华文新魏" panose="02010800040101010101" charset="-122"/>
                <a:ea typeface="华文新魏" panose="02010800040101010101" charset="-122"/>
              </a:rPr>
              <a:t>？</a:t>
            </a:r>
            <a:endParaRPr sz="3600" b="1">
              <a:ln w="12700" cap="flat" cmpd="sng">
                <a:solidFill>
                  <a:srgbClr val="990000"/>
                </a:solidFill>
                <a:prstDash val="solid"/>
                <a:headEnd type="none" w="med" len="med"/>
                <a:tailEnd type="none" w="med" len="med"/>
              </a:ln>
              <a:solidFill>
                <a:srgbClr val="C0C0C0"/>
              </a:solidFill>
              <a:latin typeface="华文新魏" panose="02010800040101010101" charset="-122"/>
              <a:ea typeface="华文新魏" panose="02010800040101010101" charset="-122"/>
            </a:endParaRPr>
          </a:p>
        </p:txBody>
      </p:sp>
      <p:pic>
        <p:nvPicPr>
          <p:cNvPr id="2719" name="图片 2718"/>
          <p:cNvPicPr>
            <a:picLocks noChangeAspect="1"/>
          </p:cNvPicPr>
          <p:nvPr/>
        </p:nvPicPr>
        <p:blipFill>
          <a:blip r:embed="rId2">
            <a:lum bright="12000"/>
          </a:blip>
          <a:stretch>
            <a:fillRect/>
          </a:stretch>
        </p:blipFill>
        <p:spPr>
          <a:xfrm>
            <a:off x="4343400" y="3505200"/>
            <a:ext cx="4225925" cy="3024188"/>
          </a:xfrm>
          <a:prstGeom prst="rect">
            <a:avLst/>
          </a:prstGeom>
          <a:noFill/>
          <a:ln w="9525">
            <a:noFill/>
          </a:ln>
        </p:spPr>
      </p:pic>
      <p:sp>
        <p:nvSpPr>
          <p:cNvPr id="2720" name="矩形 2719"/>
          <p:cNvSpPr/>
          <p:nvPr/>
        </p:nvSpPr>
        <p:spPr>
          <a:xfrm>
            <a:off x="228600" y="304800"/>
            <a:ext cx="2590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什么是丰田的“问题”</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721" name="矩形 2720"/>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719"/>
                                        </p:tgtEl>
                                        <p:attrNameLst>
                                          <p:attrName>style.visibility</p:attrName>
                                        </p:attrNameLst>
                                      </p:cBhvr>
                                      <p:to>
                                        <p:strVal val="visible"/>
                                      </p:to>
                                    </p:set>
                                    <p:anim calcmode="lin" valueType="num">
                                      <p:cBhvr additive="base">
                                        <p:cTn id="7" dur="500" fill="hold"/>
                                        <p:tgtEl>
                                          <p:spTgt spid="2719"/>
                                        </p:tgtEl>
                                        <p:attrNameLst>
                                          <p:attrName>ppt_x</p:attrName>
                                        </p:attrNameLst>
                                      </p:cBhvr>
                                      <p:tavLst>
                                        <p:tav tm="0">
                                          <p:val>
                                            <p:strVal val="0-#ppt_w/2"/>
                                          </p:val>
                                        </p:tav>
                                        <p:tav tm="100000">
                                          <p:val>
                                            <p:strVal val="#ppt_x"/>
                                          </p:val>
                                        </p:tav>
                                      </p:tavLst>
                                    </p:anim>
                                    <p:anim calcmode="lin" valueType="num">
                                      <p:cBhvr additive="base">
                                        <p:cTn id="8" dur="500" fill="hold"/>
                                        <p:tgtEl>
                                          <p:spTgt spid="27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4" name="矩形 2723"/>
          <p:cNvSpPr/>
          <p:nvPr/>
        </p:nvSpPr>
        <p:spPr>
          <a:xfrm>
            <a:off x="304800" y="914400"/>
            <a:ext cx="2362200" cy="41116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两种“问题”</a:t>
            </a:r>
            <a:endParaRPr lang="zh-CN" altLang="en-US" sz="1800">
              <a:latin typeface="Arial" panose="020B0604020202020204" pitchFamily="34" charset="0"/>
              <a:ea typeface="黑体" panose="02010609060101010101" charset="-122"/>
            </a:endParaRPr>
          </a:p>
        </p:txBody>
      </p:sp>
      <p:sp>
        <p:nvSpPr>
          <p:cNvPr id="2725" name="椭圆 2724"/>
          <p:cNvSpPr/>
          <p:nvPr/>
        </p:nvSpPr>
        <p:spPr>
          <a:xfrm>
            <a:off x="533400" y="5715000"/>
            <a:ext cx="1776413" cy="520700"/>
          </a:xfrm>
          <a:prstGeom prst="ellipse">
            <a:avLst/>
          </a:prstGeom>
          <a:solidFill>
            <a:srgbClr val="FFCC99"/>
          </a:solidFill>
          <a:ln w="38100" cap="flat" cmpd="dbl">
            <a:solidFill>
              <a:srgbClr val="FF6600"/>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1600">
                <a:latin typeface="Arial" panose="020B0604020202020204" pitchFamily="34" charset="0"/>
                <a:ea typeface="黑体" panose="02010609060101010101" charset="-122"/>
              </a:rPr>
              <a:t>现   状</a:t>
            </a:r>
            <a:endParaRPr lang="zh-CN" altLang="en-US" sz="1600">
              <a:latin typeface="Arial" panose="020B0604020202020204" pitchFamily="34" charset="0"/>
              <a:ea typeface="黑体" panose="02010609060101010101" charset="-122"/>
            </a:endParaRPr>
          </a:p>
        </p:txBody>
      </p:sp>
      <p:sp>
        <p:nvSpPr>
          <p:cNvPr id="2726" name="上下箭头 2725"/>
          <p:cNvSpPr/>
          <p:nvPr/>
        </p:nvSpPr>
        <p:spPr>
          <a:xfrm>
            <a:off x="1371600" y="3962400"/>
            <a:ext cx="76200" cy="1676400"/>
          </a:xfrm>
          <a:prstGeom prst="upDownArrow">
            <a:avLst>
              <a:gd name="adj1" fmla="val 50000"/>
              <a:gd name="adj2" fmla="val 437962"/>
            </a:avLst>
          </a:prstGeom>
          <a:noFill/>
          <a:ln w="38100" cap="flat" cmpd="dbl">
            <a:solidFill>
              <a:srgbClr val="FF6600"/>
            </a:solidFill>
            <a:prstDash val="solid"/>
            <a:miter/>
            <a:headEnd type="none" w="med" len="med"/>
            <a:tailEnd type="none" w="med" len="med"/>
          </a:ln>
        </p:spPr>
        <p:txBody>
          <a:bodyPr/>
          <a:p>
            <a:endParaRPr lang="zh-CN" altLang="en-US"/>
          </a:p>
        </p:txBody>
      </p:sp>
      <p:sp>
        <p:nvSpPr>
          <p:cNvPr id="2727" name="矩形 2726"/>
          <p:cNvSpPr/>
          <p:nvPr/>
        </p:nvSpPr>
        <p:spPr>
          <a:xfrm>
            <a:off x="457200" y="3505200"/>
            <a:ext cx="1873250" cy="419100"/>
          </a:xfrm>
          <a:prstGeom prst="rect">
            <a:avLst/>
          </a:prstGeom>
          <a:noFill/>
          <a:ln w="38100" cap="flat" cmpd="dbl">
            <a:solidFill>
              <a:srgbClr val="FF6600"/>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solidFill>
                  <a:srgbClr val="990000"/>
                </a:solidFill>
                <a:latin typeface="Arial" panose="020B0604020202020204" pitchFamily="34" charset="0"/>
                <a:ea typeface="黑体" panose="02010609060101010101" charset="-122"/>
              </a:rPr>
              <a:t>目前的“理想状态”</a:t>
            </a:r>
            <a:endParaRPr lang="zh-CN" altLang="en-US" sz="1600">
              <a:solidFill>
                <a:srgbClr val="990000"/>
              </a:solidFill>
              <a:latin typeface="Arial" panose="020B0604020202020204" pitchFamily="34" charset="0"/>
              <a:ea typeface="黑体" panose="02010609060101010101" charset="-122"/>
            </a:endParaRPr>
          </a:p>
        </p:txBody>
      </p:sp>
      <p:sp>
        <p:nvSpPr>
          <p:cNvPr id="2728" name="右箭头 2727"/>
          <p:cNvSpPr/>
          <p:nvPr/>
        </p:nvSpPr>
        <p:spPr>
          <a:xfrm>
            <a:off x="1524000" y="4572000"/>
            <a:ext cx="1066800" cy="663575"/>
          </a:xfrm>
          <a:prstGeom prst="rightArrow">
            <a:avLst>
              <a:gd name="adj1" fmla="val 50000"/>
              <a:gd name="adj2" fmla="val 40005"/>
            </a:avLst>
          </a:prstGeom>
          <a:noFill/>
          <a:ln w="38100" cap="flat" cmpd="dbl">
            <a:solidFill>
              <a:srgbClr val="FF66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差距</a:t>
            </a:r>
            <a:endParaRPr lang="zh-CN" altLang="en-US" sz="1600">
              <a:latin typeface="Arial" panose="020B0604020202020204" pitchFamily="34" charset="0"/>
              <a:ea typeface="黑体" panose="02010609060101010101" charset="-122"/>
            </a:endParaRPr>
          </a:p>
        </p:txBody>
      </p:sp>
      <p:sp>
        <p:nvSpPr>
          <p:cNvPr id="2729" name="圆角矩形 2728"/>
          <p:cNvSpPr/>
          <p:nvPr/>
        </p:nvSpPr>
        <p:spPr>
          <a:xfrm>
            <a:off x="2743200" y="4267200"/>
            <a:ext cx="2498725" cy="1241425"/>
          </a:xfrm>
          <a:prstGeom prst="roundRect">
            <a:avLst>
              <a:gd name="adj" fmla="val 16667"/>
            </a:avLst>
          </a:prstGeom>
          <a:solidFill>
            <a:srgbClr val="FFFFCC"/>
          </a:solidFill>
          <a:ln w="57150" cap="flat" cmpd="thinThick">
            <a:solidFill>
              <a:srgbClr val="FF6600"/>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b="1">
                <a:solidFill>
                  <a:srgbClr val="990000"/>
                </a:solidFill>
                <a:latin typeface="Arial" panose="020B0604020202020204" pitchFamily="34" charset="0"/>
                <a:ea typeface="黑体" panose="02010609060101010101" charset="-122"/>
              </a:rPr>
              <a:t>发生型问题</a:t>
            </a:r>
            <a:endParaRPr lang="zh-CN" altLang="en-US" b="1">
              <a:solidFill>
                <a:srgbClr val="990000"/>
              </a:solidFill>
              <a:latin typeface="Arial" panose="020B0604020202020204" pitchFamily="34" charset="0"/>
              <a:ea typeface="黑体" panose="02010609060101010101" charset="-122"/>
            </a:endParaRPr>
          </a:p>
          <a:p>
            <a:pPr algn="ctr">
              <a:spcBef>
                <a:spcPct val="50000"/>
              </a:spcBef>
            </a:pPr>
            <a:r>
              <a:rPr lang="zh-CN" altLang="en-US" sz="1400">
                <a:solidFill>
                  <a:srgbClr val="990000"/>
                </a:solidFill>
                <a:latin typeface="Arial" panose="020B0604020202020204" pitchFamily="34" charset="0"/>
                <a:ea typeface="黑体" panose="02010609060101010101" charset="-122"/>
              </a:rPr>
              <a:t>已明确了的理想状态</a:t>
            </a:r>
            <a:r>
              <a:rPr lang="en-US" altLang="zh-CN" sz="1400">
                <a:solidFill>
                  <a:srgbClr val="990000"/>
                </a:solidFill>
                <a:latin typeface="Arial" panose="020B0604020202020204" pitchFamily="34" charset="0"/>
                <a:ea typeface="黑体" panose="02010609060101010101" charset="-122"/>
              </a:rPr>
              <a:t>(</a:t>
            </a:r>
            <a:r>
              <a:rPr lang="zh-CN" altLang="en-US" sz="1400">
                <a:solidFill>
                  <a:srgbClr val="990000"/>
                </a:solidFill>
                <a:latin typeface="Arial" panose="020B0604020202020204" pitchFamily="34" charset="0"/>
                <a:ea typeface="黑体" panose="02010609060101010101" charset="-122"/>
              </a:rPr>
              <a:t>基准</a:t>
            </a:r>
            <a:endParaRPr lang="zh-CN" altLang="en-US" sz="1400">
              <a:solidFill>
                <a:srgbClr val="990000"/>
              </a:solidFill>
              <a:latin typeface="Arial" panose="020B0604020202020204" pitchFamily="34" charset="0"/>
              <a:ea typeface="黑体" panose="02010609060101010101" charset="-122"/>
            </a:endParaRPr>
          </a:p>
          <a:p>
            <a:pPr algn="ctr">
              <a:spcBef>
                <a:spcPct val="50000"/>
              </a:spcBef>
            </a:pPr>
            <a:r>
              <a:rPr lang="zh-CN" altLang="en-US" sz="1400">
                <a:solidFill>
                  <a:srgbClr val="990000"/>
                </a:solidFill>
                <a:latin typeface="Arial" panose="020B0604020202020204" pitchFamily="34" charset="0"/>
                <a:ea typeface="黑体" panose="02010609060101010101" charset="-122"/>
              </a:rPr>
              <a:t>值</a:t>
            </a:r>
            <a:r>
              <a:rPr lang="en-US" altLang="zh-CN" sz="1400">
                <a:solidFill>
                  <a:srgbClr val="990000"/>
                </a:solidFill>
                <a:latin typeface="Arial" panose="020B0604020202020204" pitchFamily="34" charset="0"/>
                <a:ea typeface="黑体" panose="02010609060101010101" charset="-122"/>
              </a:rPr>
              <a:t>.</a:t>
            </a:r>
            <a:r>
              <a:rPr lang="zh-CN" altLang="en-US" sz="1400">
                <a:solidFill>
                  <a:srgbClr val="990000"/>
                </a:solidFill>
                <a:latin typeface="Arial" panose="020B0604020202020204" pitchFamily="34" charset="0"/>
                <a:ea typeface="黑体" panose="02010609060101010101" charset="-122"/>
              </a:rPr>
              <a:t>目标</a:t>
            </a:r>
            <a:r>
              <a:rPr lang="en-US" altLang="zh-CN" sz="1400">
                <a:solidFill>
                  <a:srgbClr val="990000"/>
                </a:solidFill>
                <a:latin typeface="Arial" panose="020B0604020202020204" pitchFamily="34" charset="0"/>
                <a:ea typeface="黑体" panose="02010609060101010101" charset="-122"/>
              </a:rPr>
              <a:t>)</a:t>
            </a:r>
            <a:r>
              <a:rPr lang="zh-CN" altLang="en-US" sz="1400">
                <a:solidFill>
                  <a:srgbClr val="990000"/>
                </a:solidFill>
                <a:latin typeface="Arial" panose="020B0604020202020204" pitchFamily="34" charset="0"/>
                <a:ea typeface="黑体" panose="02010609060101010101" charset="-122"/>
              </a:rPr>
              <a:t>与现状之间的差距</a:t>
            </a:r>
            <a:endParaRPr lang="zh-CN" altLang="en-US" sz="1400">
              <a:solidFill>
                <a:srgbClr val="990000"/>
              </a:solidFill>
              <a:latin typeface="Arial" panose="020B0604020202020204" pitchFamily="34" charset="0"/>
              <a:ea typeface="黑体" panose="02010609060101010101" charset="-122"/>
            </a:endParaRPr>
          </a:p>
        </p:txBody>
      </p:sp>
      <p:sp>
        <p:nvSpPr>
          <p:cNvPr id="2730" name="矩形 2729"/>
          <p:cNvSpPr/>
          <p:nvPr/>
        </p:nvSpPr>
        <p:spPr>
          <a:xfrm>
            <a:off x="2819400" y="7162800"/>
            <a:ext cx="914400" cy="914400"/>
          </a:xfrm>
          <a:prstGeom prst="rect">
            <a:avLst/>
          </a:prstGeom>
          <a:noFill/>
          <a:ln w="38100">
            <a:noFill/>
          </a:ln>
        </p:spPr>
        <p:txBody>
          <a:bodyPr/>
          <a:p>
            <a:endParaRPr lang="zh-CN" altLang="en-US"/>
          </a:p>
        </p:txBody>
      </p:sp>
      <p:grpSp>
        <p:nvGrpSpPr>
          <p:cNvPr id="2731" name="组合 2730"/>
          <p:cNvGrpSpPr/>
          <p:nvPr/>
        </p:nvGrpSpPr>
        <p:grpSpPr>
          <a:xfrm>
            <a:off x="5715000" y="4114800"/>
            <a:ext cx="3276600" cy="1676400"/>
            <a:chOff x="3600" y="2592"/>
            <a:chExt cx="2064" cy="1056"/>
          </a:xfrm>
        </p:grpSpPr>
        <p:sp>
          <p:nvSpPr>
            <p:cNvPr id="2732" name="云形标注 2731"/>
            <p:cNvSpPr/>
            <p:nvPr/>
          </p:nvSpPr>
          <p:spPr>
            <a:xfrm>
              <a:off x="3600" y="2592"/>
              <a:ext cx="2064" cy="1056"/>
            </a:xfrm>
            <a:prstGeom prst="cloudCallout">
              <a:avLst>
                <a:gd name="adj1" fmla="val -70444"/>
                <a:gd name="adj2" fmla="val -14963"/>
              </a:avLst>
            </a:prstGeom>
            <a:noFill/>
            <a:ln w="19050" cap="flat" cmpd="sng">
              <a:solidFill>
                <a:srgbClr val="993300"/>
              </a:solidFill>
              <a:prstDash val="solid"/>
              <a:headEnd type="none" w="med" len="med"/>
              <a:tailEnd type="none" w="med" len="med"/>
            </a:ln>
          </p:spPr>
          <p:txBody>
            <a:bodyPr lIns="137160" tIns="68580" rIns="137160" bIns="68580"/>
            <a:p>
              <a:pPr algn="ctr">
                <a:spcBef>
                  <a:spcPct val="50000"/>
                </a:spcBef>
              </a:pPr>
              <a:r>
                <a:rPr lang="zh-CN" altLang="en-US" sz="1400">
                  <a:latin typeface="Arial" panose="020B0604020202020204" pitchFamily="34" charset="0"/>
                </a:rPr>
                <a:t>例</a:t>
              </a:r>
              <a:r>
                <a:rPr lang="en-US" altLang="zh-CN" sz="1400">
                  <a:latin typeface="Arial" panose="020B0604020202020204" pitchFamily="34" charset="0"/>
                </a:rPr>
                <a:t>:</a:t>
              </a:r>
              <a:r>
                <a:rPr lang="zh-CN" altLang="en-US" sz="1400">
                  <a:latin typeface="Arial" panose="020B0604020202020204" pitchFamily="34" charset="0"/>
                </a:rPr>
                <a:t>厂房维修问题</a:t>
              </a:r>
              <a:endParaRPr lang="zh-CN" altLang="en-US" sz="1400">
                <a:latin typeface="Arial" panose="020B0604020202020204" pitchFamily="34" charset="0"/>
              </a:endParaRPr>
            </a:p>
          </p:txBody>
        </p:sp>
        <p:sp>
          <p:nvSpPr>
            <p:cNvPr id="2733" name="椭圆 2732"/>
            <p:cNvSpPr/>
            <p:nvPr/>
          </p:nvSpPr>
          <p:spPr>
            <a:xfrm>
              <a:off x="3936" y="3312"/>
              <a:ext cx="874" cy="228"/>
            </a:xfrm>
            <a:prstGeom prst="ellipse">
              <a:avLst/>
            </a:prstGeom>
            <a:noFill/>
            <a:ln w="9525" cap="flat" cmpd="sng">
              <a:solidFill>
                <a:srgbClr val="FF66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车间设备淋湿</a:t>
              </a:r>
              <a:endParaRPr lang="zh-CN" altLang="en-US" sz="1000">
                <a:latin typeface="Arial" panose="020B0604020202020204" pitchFamily="34" charset="0"/>
              </a:endParaRPr>
            </a:p>
          </p:txBody>
        </p:sp>
        <p:sp>
          <p:nvSpPr>
            <p:cNvPr id="2734" name="上下箭头 2733"/>
            <p:cNvSpPr/>
            <p:nvPr/>
          </p:nvSpPr>
          <p:spPr>
            <a:xfrm>
              <a:off x="4320" y="3168"/>
              <a:ext cx="50" cy="144"/>
            </a:xfrm>
            <a:prstGeom prst="upDownArrow">
              <a:avLst>
                <a:gd name="adj1" fmla="val 50000"/>
                <a:gd name="adj2" fmla="val 57333"/>
              </a:avLst>
            </a:prstGeom>
            <a:noFill/>
            <a:ln w="38100" cap="flat" cmpd="dbl">
              <a:solidFill>
                <a:srgbClr val="FF6600"/>
              </a:solidFill>
              <a:prstDash val="solid"/>
              <a:miter/>
              <a:headEnd type="none" w="med" len="med"/>
              <a:tailEnd type="none" w="med" len="med"/>
            </a:ln>
          </p:spPr>
          <p:txBody>
            <a:bodyPr/>
            <a:p>
              <a:endParaRPr lang="zh-CN" altLang="en-US"/>
            </a:p>
          </p:txBody>
        </p:sp>
        <p:sp>
          <p:nvSpPr>
            <p:cNvPr id="2735" name="矩形 2734"/>
            <p:cNvSpPr/>
            <p:nvPr/>
          </p:nvSpPr>
          <p:spPr>
            <a:xfrm>
              <a:off x="3936" y="2976"/>
              <a:ext cx="820" cy="190"/>
            </a:xfrm>
            <a:prstGeom prst="rect">
              <a:avLst/>
            </a:prstGeom>
            <a:noFill/>
            <a:ln w="12700" cap="flat" cmpd="sng">
              <a:solidFill>
                <a:srgbClr val="FF6600"/>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000">
                  <a:latin typeface="Arial" panose="020B0604020202020204" pitchFamily="34" charset="0"/>
                </a:rPr>
                <a:t>不漏雨渗水的厂房</a:t>
              </a:r>
              <a:endParaRPr lang="zh-CN" altLang="en-US" sz="1000">
                <a:latin typeface="Arial" panose="020B0604020202020204" pitchFamily="34" charset="0"/>
              </a:endParaRPr>
            </a:p>
          </p:txBody>
        </p:sp>
        <p:sp>
          <p:nvSpPr>
            <p:cNvPr id="2736" name="右箭头 2735"/>
            <p:cNvSpPr/>
            <p:nvPr/>
          </p:nvSpPr>
          <p:spPr>
            <a:xfrm>
              <a:off x="4368" y="3216"/>
              <a:ext cx="432" cy="48"/>
            </a:xfrm>
            <a:prstGeom prst="rightArrow">
              <a:avLst>
                <a:gd name="adj1" fmla="val 50000"/>
                <a:gd name="adj2" fmla="val 223958"/>
              </a:avLst>
            </a:prstGeom>
            <a:noFill/>
            <a:ln w="38100" cap="flat" cmpd="dbl">
              <a:solidFill>
                <a:srgbClr val="FF6600"/>
              </a:solidFill>
              <a:prstDash val="solid"/>
              <a:miter/>
              <a:headEnd type="none" w="med" len="med"/>
              <a:tailEnd type="none" w="med" len="med"/>
            </a:ln>
          </p:spPr>
          <p:txBody>
            <a:bodyPr/>
            <a:p>
              <a:endParaRPr lang="zh-CN" altLang="en-US"/>
            </a:p>
          </p:txBody>
        </p:sp>
        <p:sp>
          <p:nvSpPr>
            <p:cNvPr id="2737" name="圆角矩形 2736"/>
            <p:cNvSpPr/>
            <p:nvPr/>
          </p:nvSpPr>
          <p:spPr>
            <a:xfrm>
              <a:off x="4831" y="3139"/>
              <a:ext cx="514" cy="202"/>
            </a:xfrm>
            <a:prstGeom prst="roundRect">
              <a:avLst>
                <a:gd name="adj" fmla="val 16667"/>
              </a:avLst>
            </a:prstGeom>
            <a:noFill/>
            <a:ln w="12700" cap="flat" cmpd="sng">
              <a:solidFill>
                <a:srgbClr val="FF6600"/>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000">
                  <a:latin typeface="Arial" panose="020B0604020202020204" pitchFamily="34" charset="0"/>
                </a:rPr>
                <a:t>房顶漏水</a:t>
              </a:r>
              <a:endParaRPr lang="zh-CN" altLang="en-US" sz="1000">
                <a:latin typeface="Arial" panose="020B0604020202020204" pitchFamily="34" charset="0"/>
              </a:endParaRPr>
            </a:p>
          </p:txBody>
        </p:sp>
      </p:grpSp>
      <p:grpSp>
        <p:nvGrpSpPr>
          <p:cNvPr id="2738" name="组合 2737"/>
          <p:cNvGrpSpPr/>
          <p:nvPr/>
        </p:nvGrpSpPr>
        <p:grpSpPr>
          <a:xfrm>
            <a:off x="2667000" y="1676400"/>
            <a:ext cx="5297488" cy="2590800"/>
            <a:chOff x="1680" y="1056"/>
            <a:chExt cx="3337" cy="1632"/>
          </a:xfrm>
        </p:grpSpPr>
        <p:sp>
          <p:nvSpPr>
            <p:cNvPr id="2739" name="椭圆 2738"/>
            <p:cNvSpPr/>
            <p:nvPr/>
          </p:nvSpPr>
          <p:spPr>
            <a:xfrm>
              <a:off x="1680" y="2112"/>
              <a:ext cx="1630" cy="343"/>
            </a:xfrm>
            <a:prstGeom prst="ellipse">
              <a:avLst/>
            </a:prstGeom>
            <a:solidFill>
              <a:srgbClr val="FFCC99"/>
            </a:solidFill>
            <a:ln w="19050" cap="flat" cmpd="sng">
              <a:solidFill>
                <a:srgbClr val="FF6600"/>
              </a:solidFill>
              <a:prstDash val="sysDot"/>
              <a:headEnd type="none" w="med" len="med"/>
              <a:tailEnd type="none" w="med" len="med"/>
            </a:ln>
          </p:spPr>
          <p:txBody>
            <a:bodyPr lIns="137160" tIns="68580" rIns="137160" bIns="68580" anchor="ctr" anchorCtr="0">
              <a:spAutoFit/>
            </a:bodyPr>
            <a:p>
              <a:pPr algn="ctr" fontAlgn="ctr">
                <a:spcBef>
                  <a:spcPct val="50000"/>
                </a:spcBef>
              </a:pPr>
              <a:r>
                <a:rPr lang="zh-CN" altLang="en-US" sz="1800">
                  <a:latin typeface="Arial" panose="020B0604020202020204" pitchFamily="34" charset="0"/>
                  <a:ea typeface="黑体" panose="02010609060101010101" charset="-122"/>
                </a:rPr>
                <a:t>正常状态</a:t>
              </a:r>
              <a:endParaRPr lang="zh-CN" altLang="en-US" sz="1800">
                <a:latin typeface="Arial" panose="020B0604020202020204" pitchFamily="34" charset="0"/>
                <a:ea typeface="黑体" panose="02010609060101010101" charset="-122"/>
              </a:endParaRPr>
            </a:p>
          </p:txBody>
        </p:sp>
        <p:cxnSp>
          <p:nvCxnSpPr>
            <p:cNvPr id="2740" name="直接连接符 2739"/>
            <p:cNvCxnSpPr/>
            <p:nvPr/>
          </p:nvCxnSpPr>
          <p:spPr>
            <a:xfrm flipV="1">
              <a:off x="2496" y="2448"/>
              <a:ext cx="0" cy="240"/>
            </a:xfrm>
            <a:prstGeom prst="line">
              <a:avLst/>
            </a:prstGeom>
            <a:ln w="38100" cap="flat" cmpd="sng">
              <a:solidFill>
                <a:srgbClr val="FF6600"/>
              </a:solidFill>
              <a:prstDash val="sysDot"/>
              <a:headEnd type="none" w="med" len="med"/>
              <a:tailEnd type="triangle" w="sm" len="med"/>
            </a:ln>
          </p:spPr>
        </p:cxnSp>
        <p:sp>
          <p:nvSpPr>
            <p:cNvPr id="2741" name="上下箭头 2740"/>
            <p:cNvSpPr/>
            <p:nvPr/>
          </p:nvSpPr>
          <p:spPr>
            <a:xfrm>
              <a:off x="2496" y="1392"/>
              <a:ext cx="48" cy="720"/>
            </a:xfrm>
            <a:prstGeom prst="upDownArrow">
              <a:avLst>
                <a:gd name="adj1" fmla="val 50000"/>
                <a:gd name="adj2" fmla="val 298611"/>
              </a:avLst>
            </a:prstGeom>
            <a:noFill/>
            <a:ln w="38100" cap="flat" cmpd="dbl">
              <a:solidFill>
                <a:srgbClr val="FF6600"/>
              </a:solidFill>
              <a:prstDash val="solid"/>
              <a:miter/>
              <a:headEnd type="none" w="med" len="med"/>
              <a:tailEnd type="none" w="med" len="med"/>
            </a:ln>
          </p:spPr>
          <p:txBody>
            <a:bodyPr/>
            <a:p>
              <a:endParaRPr lang="zh-CN" altLang="en-US"/>
            </a:p>
          </p:txBody>
        </p:sp>
        <p:sp>
          <p:nvSpPr>
            <p:cNvPr id="2742" name="矩形 2741"/>
            <p:cNvSpPr/>
            <p:nvPr/>
          </p:nvSpPr>
          <p:spPr>
            <a:xfrm>
              <a:off x="1872" y="1056"/>
              <a:ext cx="1300" cy="283"/>
            </a:xfrm>
            <a:prstGeom prst="rect">
              <a:avLst/>
            </a:prstGeom>
            <a:noFill/>
            <a:ln w="38100" cap="flat" cmpd="dbl">
              <a:solidFill>
                <a:srgbClr val="FF6600"/>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800">
                  <a:solidFill>
                    <a:srgbClr val="990000"/>
                  </a:solidFill>
                  <a:latin typeface="Arial" panose="020B0604020202020204" pitchFamily="34" charset="0"/>
                  <a:ea typeface="黑体" panose="02010609060101010101" charset="-122"/>
                </a:rPr>
                <a:t>更高的“理想状态”</a:t>
              </a:r>
              <a:endParaRPr lang="zh-CN" altLang="en-US" sz="1800">
                <a:solidFill>
                  <a:srgbClr val="990000"/>
                </a:solidFill>
                <a:latin typeface="Arial" panose="020B0604020202020204" pitchFamily="34" charset="0"/>
                <a:ea typeface="黑体" panose="02010609060101010101" charset="-122"/>
              </a:endParaRPr>
            </a:p>
          </p:txBody>
        </p:sp>
        <p:sp>
          <p:nvSpPr>
            <p:cNvPr id="2743" name="右箭头 2742"/>
            <p:cNvSpPr/>
            <p:nvPr/>
          </p:nvSpPr>
          <p:spPr>
            <a:xfrm>
              <a:off x="2592" y="1584"/>
              <a:ext cx="624" cy="418"/>
            </a:xfrm>
            <a:prstGeom prst="rightArrow">
              <a:avLst>
                <a:gd name="adj1" fmla="val 50000"/>
                <a:gd name="adj2" fmla="val 37147"/>
              </a:avLst>
            </a:prstGeom>
            <a:noFill/>
            <a:ln w="38100" cap="flat" cmpd="dbl">
              <a:solidFill>
                <a:srgbClr val="FF6600"/>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差距</a:t>
              </a:r>
              <a:endParaRPr lang="zh-CN" altLang="en-US" sz="1600">
                <a:latin typeface="Arial" panose="020B0604020202020204" pitchFamily="34" charset="0"/>
                <a:ea typeface="黑体" panose="02010609060101010101" charset="-122"/>
              </a:endParaRPr>
            </a:p>
          </p:txBody>
        </p:sp>
        <p:sp>
          <p:nvSpPr>
            <p:cNvPr id="2744" name="圆角矩形 2743"/>
            <p:cNvSpPr/>
            <p:nvPr/>
          </p:nvSpPr>
          <p:spPr>
            <a:xfrm>
              <a:off x="3264" y="1392"/>
              <a:ext cx="1753" cy="782"/>
            </a:xfrm>
            <a:prstGeom prst="roundRect">
              <a:avLst>
                <a:gd name="adj" fmla="val 16667"/>
              </a:avLst>
            </a:prstGeom>
            <a:solidFill>
              <a:srgbClr val="FFFFCC"/>
            </a:solidFill>
            <a:ln w="57150" cap="flat" cmpd="thinThick">
              <a:solidFill>
                <a:srgbClr val="FF66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b="1">
                  <a:solidFill>
                    <a:srgbClr val="990000"/>
                  </a:solidFill>
                  <a:latin typeface="Arial" panose="020B0604020202020204" pitchFamily="34" charset="0"/>
                  <a:ea typeface="黑体" panose="02010609060101010101" charset="-122"/>
                </a:rPr>
                <a:t>设定型问题</a:t>
              </a:r>
              <a:endParaRPr lang="zh-CN" altLang="en-US" b="1">
                <a:solidFill>
                  <a:srgbClr val="990000"/>
                </a:solidFill>
                <a:latin typeface="Arial" panose="020B0604020202020204" pitchFamily="34" charset="0"/>
                <a:ea typeface="黑体" panose="02010609060101010101" charset="-122"/>
              </a:endParaRPr>
            </a:p>
            <a:p>
              <a:pPr algn="ctr">
                <a:spcBef>
                  <a:spcPct val="50000"/>
                </a:spcBef>
              </a:pPr>
              <a:r>
                <a:rPr lang="zh-CN" altLang="en-US" sz="1400">
                  <a:solidFill>
                    <a:srgbClr val="990000"/>
                  </a:solidFill>
                  <a:latin typeface="Arial" panose="020B0604020202020204" pitchFamily="34" charset="0"/>
                  <a:ea typeface="黑体" panose="02010609060101010101" charset="-122"/>
                </a:rPr>
                <a:t>设定更高的理想状态</a:t>
              </a:r>
              <a:r>
                <a:rPr lang="en-US" altLang="zh-CN" sz="1400">
                  <a:solidFill>
                    <a:srgbClr val="990000"/>
                  </a:solidFill>
                  <a:latin typeface="Arial" panose="020B0604020202020204" pitchFamily="34" charset="0"/>
                  <a:ea typeface="黑体" panose="02010609060101010101" charset="-122"/>
                </a:rPr>
                <a:t>(</a:t>
              </a:r>
              <a:r>
                <a:rPr lang="zh-CN" altLang="en-US" sz="1400">
                  <a:solidFill>
                    <a:srgbClr val="990000"/>
                  </a:solidFill>
                  <a:latin typeface="Arial" panose="020B0604020202020204" pitchFamily="34" charset="0"/>
                  <a:ea typeface="黑体" panose="02010609060101010101" charset="-122"/>
                </a:rPr>
                <a:t>基准</a:t>
              </a:r>
              <a:endParaRPr lang="zh-CN" altLang="en-US" sz="1400">
                <a:solidFill>
                  <a:srgbClr val="990000"/>
                </a:solidFill>
                <a:latin typeface="Arial" panose="020B0604020202020204" pitchFamily="34" charset="0"/>
                <a:ea typeface="黑体" panose="02010609060101010101" charset="-122"/>
              </a:endParaRPr>
            </a:p>
            <a:p>
              <a:pPr algn="ctr">
                <a:spcBef>
                  <a:spcPct val="50000"/>
                </a:spcBef>
              </a:pPr>
              <a:r>
                <a:rPr lang="zh-CN" altLang="en-US" sz="1400">
                  <a:solidFill>
                    <a:srgbClr val="990000"/>
                  </a:solidFill>
                  <a:latin typeface="Arial" panose="020B0604020202020204" pitchFamily="34" charset="0"/>
                  <a:ea typeface="黑体" panose="02010609060101010101" charset="-122"/>
                </a:rPr>
                <a:t>值</a:t>
              </a:r>
              <a:r>
                <a:rPr lang="en-US" altLang="zh-CN" sz="1400">
                  <a:solidFill>
                    <a:srgbClr val="990000"/>
                  </a:solidFill>
                  <a:latin typeface="Arial" panose="020B0604020202020204" pitchFamily="34" charset="0"/>
                  <a:ea typeface="黑体" panose="02010609060101010101" charset="-122"/>
                </a:rPr>
                <a:t>.</a:t>
              </a:r>
              <a:r>
                <a:rPr lang="zh-CN" altLang="en-US" sz="1400">
                  <a:solidFill>
                    <a:srgbClr val="990000"/>
                  </a:solidFill>
                  <a:latin typeface="Arial" panose="020B0604020202020204" pitchFamily="34" charset="0"/>
                  <a:ea typeface="黑体" panose="02010609060101010101" charset="-122"/>
                </a:rPr>
                <a:t>目标</a:t>
              </a:r>
              <a:r>
                <a:rPr lang="en-US" altLang="zh-CN" sz="1400">
                  <a:solidFill>
                    <a:srgbClr val="990000"/>
                  </a:solidFill>
                  <a:latin typeface="Arial" panose="020B0604020202020204" pitchFamily="34" charset="0"/>
                  <a:ea typeface="黑体" panose="02010609060101010101" charset="-122"/>
                </a:rPr>
                <a:t>),</a:t>
              </a:r>
              <a:r>
                <a:rPr lang="zh-CN" altLang="en-US" sz="1400">
                  <a:solidFill>
                    <a:srgbClr val="990000"/>
                  </a:solidFill>
                  <a:latin typeface="Arial" panose="020B0604020202020204" pitchFamily="34" charset="0"/>
                  <a:ea typeface="黑体" panose="02010609060101010101" charset="-122"/>
                </a:rPr>
                <a:t>有意识地创造出差距</a:t>
              </a:r>
              <a:endParaRPr lang="zh-CN" altLang="en-US" sz="1400">
                <a:solidFill>
                  <a:srgbClr val="990000"/>
                </a:solidFill>
                <a:latin typeface="Arial" panose="020B0604020202020204" pitchFamily="34" charset="0"/>
                <a:ea typeface="黑体" panose="02010609060101010101" charset="-122"/>
              </a:endParaRPr>
            </a:p>
          </p:txBody>
        </p:sp>
      </p:grpSp>
      <p:grpSp>
        <p:nvGrpSpPr>
          <p:cNvPr id="2745" name="组合 2744"/>
          <p:cNvGrpSpPr/>
          <p:nvPr/>
        </p:nvGrpSpPr>
        <p:grpSpPr>
          <a:xfrm>
            <a:off x="5486400" y="457200"/>
            <a:ext cx="3505200" cy="1676400"/>
            <a:chOff x="3696" y="336"/>
            <a:chExt cx="2064" cy="1056"/>
          </a:xfrm>
        </p:grpSpPr>
        <p:sp>
          <p:nvSpPr>
            <p:cNvPr id="2746" name="云形标注 2745"/>
            <p:cNvSpPr/>
            <p:nvPr/>
          </p:nvSpPr>
          <p:spPr>
            <a:xfrm>
              <a:off x="3696" y="336"/>
              <a:ext cx="2064" cy="1056"/>
            </a:xfrm>
            <a:prstGeom prst="cloudCallout">
              <a:avLst>
                <a:gd name="adj1" fmla="val -41181"/>
                <a:gd name="adj2" fmla="val 56722"/>
              </a:avLst>
            </a:prstGeom>
            <a:solidFill>
              <a:srgbClr val="FFFFFF"/>
            </a:solidFill>
            <a:ln w="19050" cap="flat" cmpd="sng">
              <a:solidFill>
                <a:srgbClr val="993300"/>
              </a:solidFill>
              <a:prstDash val="solid"/>
              <a:headEnd type="none" w="med" len="med"/>
              <a:tailEnd type="none" w="med" len="med"/>
            </a:ln>
          </p:spPr>
          <p:txBody>
            <a:bodyPr lIns="137160" tIns="68580" rIns="137160" bIns="68580"/>
            <a:p>
              <a:pPr algn="ctr">
                <a:spcBef>
                  <a:spcPct val="50000"/>
                </a:spcBef>
              </a:pPr>
              <a:r>
                <a:rPr lang="zh-CN" altLang="en-US" sz="1400">
                  <a:latin typeface="Arial" panose="020B0604020202020204" pitchFamily="34" charset="0"/>
                </a:rPr>
                <a:t>例</a:t>
              </a:r>
              <a:r>
                <a:rPr lang="en-US" altLang="zh-CN" sz="1400">
                  <a:latin typeface="Arial" panose="020B0604020202020204" pitchFamily="34" charset="0"/>
                </a:rPr>
                <a:t>:</a:t>
              </a:r>
              <a:r>
                <a:rPr lang="zh-CN" altLang="en-US" sz="1400">
                  <a:latin typeface="Arial" panose="020B0604020202020204" pitchFamily="34" charset="0"/>
                </a:rPr>
                <a:t>房顶自然取光改造问题</a:t>
              </a:r>
              <a:endParaRPr lang="zh-CN" altLang="en-US" sz="1400">
                <a:latin typeface="Arial" panose="020B0604020202020204" pitchFamily="34" charset="0"/>
              </a:endParaRPr>
            </a:p>
          </p:txBody>
        </p:sp>
        <p:sp>
          <p:nvSpPr>
            <p:cNvPr id="2747" name="椭圆 2746"/>
            <p:cNvSpPr/>
            <p:nvPr/>
          </p:nvSpPr>
          <p:spPr>
            <a:xfrm>
              <a:off x="3840" y="1008"/>
              <a:ext cx="1200" cy="228"/>
            </a:xfrm>
            <a:prstGeom prst="ellipse">
              <a:avLst/>
            </a:prstGeom>
            <a:solidFill>
              <a:srgbClr val="FFFFFF"/>
            </a:solidFill>
            <a:ln w="9525" cap="flat" cmpd="sng">
              <a:solidFill>
                <a:srgbClr val="FF66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1000">
                  <a:latin typeface="Arial" panose="020B0604020202020204" pitchFamily="34" charset="0"/>
                </a:rPr>
                <a:t>不漏雨渗水的厂房</a:t>
              </a:r>
              <a:endParaRPr lang="zh-CN" altLang="en-US" sz="1000">
                <a:latin typeface="Arial" panose="020B0604020202020204" pitchFamily="34" charset="0"/>
              </a:endParaRPr>
            </a:p>
          </p:txBody>
        </p:sp>
        <p:sp>
          <p:nvSpPr>
            <p:cNvPr id="2748" name="上下箭头 2747"/>
            <p:cNvSpPr/>
            <p:nvPr/>
          </p:nvSpPr>
          <p:spPr>
            <a:xfrm>
              <a:off x="4368" y="864"/>
              <a:ext cx="50" cy="144"/>
            </a:xfrm>
            <a:prstGeom prst="upDownArrow">
              <a:avLst>
                <a:gd name="adj1" fmla="val 50000"/>
                <a:gd name="adj2" fmla="val 61333"/>
              </a:avLst>
            </a:prstGeom>
            <a:solidFill>
              <a:srgbClr val="FFFFFF"/>
            </a:solidFill>
            <a:ln w="38100" cap="flat" cmpd="dbl">
              <a:solidFill>
                <a:srgbClr val="FF6600"/>
              </a:solidFill>
              <a:prstDash val="solid"/>
              <a:miter/>
              <a:headEnd type="none" w="med" len="med"/>
              <a:tailEnd type="none" w="med" len="med"/>
            </a:ln>
          </p:spPr>
          <p:txBody>
            <a:bodyPr/>
            <a:p>
              <a:endParaRPr lang="zh-CN" altLang="en-US"/>
            </a:p>
          </p:txBody>
        </p:sp>
        <p:sp>
          <p:nvSpPr>
            <p:cNvPr id="2749" name="矩形 2748"/>
            <p:cNvSpPr/>
            <p:nvPr/>
          </p:nvSpPr>
          <p:spPr>
            <a:xfrm>
              <a:off x="4055" y="672"/>
              <a:ext cx="692" cy="190"/>
            </a:xfrm>
            <a:prstGeom prst="rect">
              <a:avLst/>
            </a:prstGeom>
            <a:solidFill>
              <a:srgbClr val="FFFFFF"/>
            </a:solidFill>
            <a:ln w="12700" cap="flat" cmpd="sng">
              <a:solidFill>
                <a:srgbClr val="FF6600"/>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000">
                  <a:latin typeface="Arial" panose="020B0604020202020204" pitchFamily="34" charset="0"/>
                </a:rPr>
                <a:t>自然采光的厂房</a:t>
              </a:r>
              <a:endParaRPr lang="zh-CN" altLang="en-US" sz="1000">
                <a:latin typeface="Arial" panose="020B0604020202020204" pitchFamily="34" charset="0"/>
              </a:endParaRPr>
            </a:p>
          </p:txBody>
        </p:sp>
        <p:sp>
          <p:nvSpPr>
            <p:cNvPr id="2750" name="右箭头 2749"/>
            <p:cNvSpPr/>
            <p:nvPr/>
          </p:nvSpPr>
          <p:spPr>
            <a:xfrm>
              <a:off x="4416" y="912"/>
              <a:ext cx="384" cy="48"/>
            </a:xfrm>
            <a:prstGeom prst="rightArrow">
              <a:avLst>
                <a:gd name="adj1" fmla="val 50000"/>
                <a:gd name="adj2" fmla="val 186074"/>
              </a:avLst>
            </a:prstGeom>
            <a:solidFill>
              <a:srgbClr val="FFFFFF"/>
            </a:solidFill>
            <a:ln w="38100" cap="flat" cmpd="dbl">
              <a:solidFill>
                <a:srgbClr val="FF6600"/>
              </a:solidFill>
              <a:prstDash val="solid"/>
              <a:miter/>
              <a:headEnd type="none" w="med" len="med"/>
              <a:tailEnd type="none" w="med" len="med"/>
            </a:ln>
          </p:spPr>
          <p:txBody>
            <a:bodyPr/>
            <a:p>
              <a:endParaRPr lang="zh-CN" altLang="en-US"/>
            </a:p>
          </p:txBody>
        </p:sp>
        <p:sp>
          <p:nvSpPr>
            <p:cNvPr id="2751" name="圆角矩形 2750"/>
            <p:cNvSpPr/>
            <p:nvPr/>
          </p:nvSpPr>
          <p:spPr>
            <a:xfrm>
              <a:off x="4825" y="816"/>
              <a:ext cx="707" cy="202"/>
            </a:xfrm>
            <a:prstGeom prst="roundRect">
              <a:avLst>
                <a:gd name="adj" fmla="val 16667"/>
              </a:avLst>
            </a:prstGeom>
            <a:solidFill>
              <a:srgbClr val="FFFFFF"/>
            </a:solidFill>
            <a:ln w="12700" cap="flat" cmpd="sng">
              <a:solidFill>
                <a:srgbClr val="FF6600"/>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000">
                  <a:latin typeface="Arial" panose="020B0604020202020204" pitchFamily="34" charset="0"/>
                </a:rPr>
                <a:t>全部屋面不透明</a:t>
              </a:r>
              <a:endParaRPr lang="zh-CN" altLang="en-US" sz="1000">
                <a:latin typeface="Arial" panose="020B0604020202020204" pitchFamily="34" charset="0"/>
              </a:endParaRPr>
            </a:p>
          </p:txBody>
        </p:sp>
      </p:grpSp>
      <p:sp>
        <p:nvSpPr>
          <p:cNvPr id="2752" name="矩形 2751"/>
          <p:cNvSpPr/>
          <p:nvPr/>
        </p:nvSpPr>
        <p:spPr>
          <a:xfrm>
            <a:off x="228600" y="304800"/>
            <a:ext cx="2590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什么是丰田的“问题”</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753" name="矩形 275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731"/>
                                        </p:tgtEl>
                                        <p:attrNameLst>
                                          <p:attrName>style.visibility</p:attrName>
                                        </p:attrNameLst>
                                      </p:cBhvr>
                                      <p:to>
                                        <p:strVal val="visible"/>
                                      </p:to>
                                    </p:set>
                                    <p:anim calcmode="lin" valueType="num">
                                      <p:cBhvr additive="base">
                                        <p:cTn id="7" dur="500" fill="hold"/>
                                        <p:tgtEl>
                                          <p:spTgt spid="2731"/>
                                        </p:tgtEl>
                                        <p:attrNameLst>
                                          <p:attrName>ppt_x</p:attrName>
                                        </p:attrNameLst>
                                      </p:cBhvr>
                                      <p:tavLst>
                                        <p:tav tm="0">
                                          <p:val>
                                            <p:strVal val="0-#ppt_w/2"/>
                                          </p:val>
                                        </p:tav>
                                        <p:tav tm="100000">
                                          <p:val>
                                            <p:strVal val="#ppt_x"/>
                                          </p:val>
                                        </p:tav>
                                      </p:tavLst>
                                    </p:anim>
                                    <p:anim calcmode="lin" valueType="num">
                                      <p:cBhvr additive="base">
                                        <p:cTn id="8" dur="500" fill="hold"/>
                                        <p:tgtEl>
                                          <p:spTgt spid="27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2738"/>
                                        </p:tgtEl>
                                        <p:attrNameLst>
                                          <p:attrName>style.visibility</p:attrName>
                                        </p:attrNameLst>
                                      </p:cBhvr>
                                      <p:to>
                                        <p:strVal val="visible"/>
                                      </p:to>
                                    </p:set>
                                    <p:anim calcmode="lin" valueType="num">
                                      <p:cBhvr additive="base">
                                        <p:cTn id="13" dur="500" fill="hold"/>
                                        <p:tgtEl>
                                          <p:spTgt spid="2738"/>
                                        </p:tgtEl>
                                        <p:attrNameLst>
                                          <p:attrName>ppt_x</p:attrName>
                                        </p:attrNameLst>
                                      </p:cBhvr>
                                      <p:tavLst>
                                        <p:tav tm="0">
                                          <p:val>
                                            <p:strVal val="0-#ppt_w/2"/>
                                          </p:val>
                                        </p:tav>
                                        <p:tav tm="100000">
                                          <p:val>
                                            <p:strVal val="#ppt_x"/>
                                          </p:val>
                                        </p:tav>
                                      </p:tavLst>
                                    </p:anim>
                                    <p:anim calcmode="lin" valueType="num">
                                      <p:cBhvr additive="base">
                                        <p:cTn id="14" dur="500" fill="hold"/>
                                        <p:tgtEl>
                                          <p:spTgt spid="27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childTnLst>
                                    <p:set>
                                      <p:cBhvr additive="base">
                                        <p:cTn id="18" dur="1" fill="hold">
                                          <p:stCondLst>
                                            <p:cond delay="0"/>
                                          </p:stCondLst>
                                        </p:cTn>
                                        <p:tgtEl>
                                          <p:spTgt spid="2745"/>
                                        </p:tgtEl>
                                        <p:attrNameLst>
                                          <p:attrName>style.visibility</p:attrName>
                                        </p:attrNameLst>
                                      </p:cBhvr>
                                      <p:to>
                                        <p:strVal val="visible"/>
                                      </p:to>
                                    </p:set>
                                    <p:anim calcmode="lin" valueType="num">
                                      <p:cBhvr additive="base">
                                        <p:cTn id="19" dur="500" fill="hold"/>
                                        <p:tgtEl>
                                          <p:spTgt spid="2745"/>
                                        </p:tgtEl>
                                        <p:attrNameLst>
                                          <p:attrName>ppt_x</p:attrName>
                                        </p:attrNameLst>
                                      </p:cBhvr>
                                      <p:tavLst>
                                        <p:tav tm="0">
                                          <p:val>
                                            <p:strVal val="0-#ppt_w/2"/>
                                          </p:val>
                                        </p:tav>
                                        <p:tav tm="100000">
                                          <p:val>
                                            <p:strVal val="#ppt_x"/>
                                          </p:val>
                                        </p:tav>
                                      </p:tavLst>
                                    </p:anim>
                                    <p:anim calcmode="lin" valueType="num">
                                      <p:cBhvr additive="base">
                                        <p:cTn id="20" dur="500" fill="hold"/>
                                        <p:tgtEl>
                                          <p:spTgt spid="27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6" name="矩形 2755"/>
          <p:cNvSpPr/>
          <p:nvPr/>
        </p:nvSpPr>
        <p:spPr>
          <a:xfrm>
            <a:off x="228600" y="304800"/>
            <a:ext cx="2590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什么是丰田的“问题”</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757" name="矩形 2756"/>
          <p:cNvSpPr/>
          <p:nvPr/>
        </p:nvSpPr>
        <p:spPr>
          <a:xfrm>
            <a:off x="533400" y="914400"/>
            <a:ext cx="2362200" cy="41116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如何发现“问题”</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2758" name="矩形 2757"/>
          <p:cNvSpPr/>
          <p:nvPr/>
        </p:nvSpPr>
        <p:spPr>
          <a:xfrm>
            <a:off x="609600" y="1600200"/>
            <a:ext cx="7848600" cy="766763"/>
          </a:xfrm>
          <a:prstGeom prst="rect">
            <a:avLst/>
          </a:prstGeom>
          <a:noFill/>
          <a:ln w="19050" cap="flat" cmpd="sng">
            <a:solidFill>
              <a:srgbClr val="993300"/>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1600">
                <a:latin typeface="Arial" panose="020B0604020202020204" pitchFamily="34" charset="0"/>
                <a:ea typeface="黑体" panose="02010609060101010101" charset="-122"/>
              </a:rPr>
              <a:t>要发现问题</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需要经常</a:t>
            </a:r>
            <a:r>
              <a:rPr lang="zh-CN" altLang="en-US" sz="1600" b="1">
                <a:solidFill>
                  <a:srgbClr val="FF0000"/>
                </a:solidFill>
                <a:latin typeface="Arial" panose="020B0604020202020204" pitchFamily="34" charset="0"/>
                <a:ea typeface="黑体" panose="02010609060101010101" charset="-122"/>
              </a:rPr>
              <a:t>保持高度的问题意识</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不断审视自己的工作</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永远不满足自己工作的现状</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常常思考</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这样真的行吗</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能不能做得更好</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grpSp>
        <p:nvGrpSpPr>
          <p:cNvPr id="2759" name="组合 2758"/>
          <p:cNvGrpSpPr/>
          <p:nvPr/>
        </p:nvGrpSpPr>
        <p:grpSpPr>
          <a:xfrm>
            <a:off x="685800" y="2514600"/>
            <a:ext cx="3200400" cy="411163"/>
            <a:chOff x="432" y="1584"/>
            <a:chExt cx="2016" cy="259"/>
          </a:xfrm>
        </p:grpSpPr>
        <p:sp>
          <p:nvSpPr>
            <p:cNvPr id="2760" name="等腰三角形 2759"/>
            <p:cNvSpPr/>
            <p:nvPr/>
          </p:nvSpPr>
          <p:spPr>
            <a:xfrm rot="10680000">
              <a:off x="432" y="1680"/>
              <a:ext cx="144" cy="144"/>
            </a:xfrm>
            <a:prstGeom prst="triangle">
              <a:avLst>
                <a:gd name="adj" fmla="val 50000"/>
              </a:avLst>
            </a:prstGeom>
            <a:solidFill>
              <a:srgbClr val="990000"/>
            </a:solidFill>
            <a:ln w="38100">
              <a:noFill/>
            </a:ln>
          </p:spPr>
          <p:txBody>
            <a:bodyPr/>
            <a:p>
              <a:endParaRPr lang="zh-CN" altLang="en-US"/>
            </a:p>
          </p:txBody>
        </p:sp>
        <p:sp>
          <p:nvSpPr>
            <p:cNvPr id="2761" name="矩形 2760"/>
            <p:cNvSpPr/>
            <p:nvPr/>
          </p:nvSpPr>
          <p:spPr>
            <a:xfrm>
              <a:off x="624" y="1584"/>
              <a:ext cx="1824" cy="259"/>
            </a:xfrm>
            <a:prstGeom prst="rect">
              <a:avLst/>
            </a:prstGeom>
            <a:noFill/>
            <a:ln w="38100">
              <a:noFill/>
            </a:ln>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如何保持高度的问题意识</a:t>
              </a:r>
              <a:endParaRPr lang="zh-CN" altLang="en-US" sz="1800">
                <a:latin typeface="Arial" panose="020B0604020202020204" pitchFamily="34" charset="0"/>
                <a:ea typeface="黑体" panose="02010609060101010101" charset="-122"/>
              </a:endParaRPr>
            </a:p>
          </p:txBody>
        </p:sp>
      </p:grpSp>
      <p:sp>
        <p:nvSpPr>
          <p:cNvPr id="2762" name="矩形 2761"/>
          <p:cNvSpPr/>
          <p:nvPr/>
        </p:nvSpPr>
        <p:spPr>
          <a:xfrm>
            <a:off x="609600" y="2981325"/>
            <a:ext cx="7848600" cy="2581275"/>
          </a:xfrm>
          <a:prstGeom prst="rect">
            <a:avLst/>
          </a:prstGeom>
          <a:solidFill>
            <a:srgbClr val="EAEAEA"/>
          </a:solidFill>
          <a:ln w="1905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Clr>
                <a:srgbClr val="CC3300"/>
              </a:buClr>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自己工作的基本功要扎实</a:t>
            </a:r>
            <a:endParaRPr lang="zh-CN" altLang="en-US" sz="1600">
              <a:latin typeface="Arial" panose="020B0604020202020204" pitchFamily="34" charset="0"/>
              <a:ea typeface="黑体" panose="02010609060101010101" charset="-122"/>
            </a:endParaRPr>
          </a:p>
          <a:p>
            <a:pPr fontAlgn="ctr">
              <a:spcBef>
                <a:spcPct val="50000"/>
              </a:spcBef>
              <a:buClr>
                <a:srgbClr val="CC3300"/>
              </a:buClr>
              <a:buFont typeface="Wingdings" panose="05000000000000000000" pitchFamily="2" charset="2"/>
              <a:buChar char="v"/>
            </a:pPr>
            <a:r>
              <a:rPr lang="zh-CN" altLang="en-US" sz="1600">
                <a:latin typeface="Arial" panose="020B0604020202020204" pitchFamily="34" charset="0"/>
                <a:ea typeface="黑体" panose="02010609060101010101" charset="-122"/>
              </a:rPr>
              <a:t> 要站在客户的角度考虑问题</a:t>
            </a:r>
            <a:endParaRPr lang="zh-CN" altLang="en-US" sz="1600">
              <a:latin typeface="Arial" panose="020B0604020202020204" pitchFamily="34" charset="0"/>
              <a:ea typeface="黑体" panose="02010609060101010101" charset="-122"/>
            </a:endParaRPr>
          </a:p>
          <a:p>
            <a:pPr fontAlgn="ctr">
              <a:spcBef>
                <a:spcPct val="50000"/>
              </a:spcBef>
              <a:buClr>
                <a:srgbClr val="CC3300"/>
              </a:buClr>
              <a:buFont typeface="Wingdings" panose="05000000000000000000" pitchFamily="2" charset="2"/>
              <a:buChar char="v"/>
            </a:pPr>
            <a:r>
              <a:rPr lang="zh-CN" altLang="en-US" sz="1600">
                <a:latin typeface="Arial" panose="020B0604020202020204" pitchFamily="34" charset="0"/>
                <a:ea typeface="黑体" panose="02010609060101010101" charset="-122"/>
              </a:rPr>
              <a:t> 对变化敏感</a:t>
            </a:r>
            <a:endParaRPr lang="zh-CN" altLang="en-US" sz="1600">
              <a:latin typeface="Arial" panose="020B0604020202020204" pitchFamily="34" charset="0"/>
              <a:ea typeface="黑体" panose="02010609060101010101" charset="-122"/>
            </a:endParaRPr>
          </a:p>
          <a:p>
            <a:pPr fontAlgn="ctr">
              <a:spcBef>
                <a:spcPct val="50000"/>
              </a:spcBef>
              <a:buClr>
                <a:srgbClr val="CC3300"/>
              </a:buClr>
              <a:buFont typeface="Wingdings" panose="05000000000000000000" pitchFamily="2" charset="2"/>
              <a:buChar char="v"/>
            </a:pPr>
            <a:r>
              <a:rPr lang="zh-CN" altLang="en-US" sz="1600">
                <a:latin typeface="Arial" panose="020B0604020202020204" pitchFamily="34" charset="0"/>
                <a:ea typeface="黑体" panose="02010609060101010101" charset="-122"/>
              </a:rPr>
              <a:t>把握时代的动向</a:t>
            </a:r>
            <a:endParaRPr lang="zh-CN" altLang="en-US" sz="1600">
              <a:latin typeface="Arial" panose="020B0604020202020204" pitchFamily="34" charset="0"/>
              <a:ea typeface="黑体" panose="02010609060101010101" charset="-122"/>
            </a:endParaRPr>
          </a:p>
          <a:p>
            <a:pPr fontAlgn="ctr">
              <a:spcBef>
                <a:spcPct val="50000"/>
              </a:spcBef>
              <a:buClr>
                <a:srgbClr val="CC3300"/>
              </a:buClr>
              <a:buFont typeface="Wingdings" panose="05000000000000000000" pitchFamily="2" charset="2"/>
              <a:buChar char="v"/>
            </a:pPr>
            <a:r>
              <a:rPr lang="zh-CN" altLang="en-US" sz="1600">
                <a:latin typeface="Arial" panose="020B0604020202020204" pitchFamily="34" charset="0"/>
                <a:ea typeface="黑体" panose="02010609060101010101" charset="-122"/>
              </a:rPr>
              <a:t>了解竞争对手的状况水平 </a:t>
            </a:r>
            <a:endParaRPr lang="zh-CN" altLang="en-US" sz="1600">
              <a:latin typeface="Arial" panose="020B0604020202020204" pitchFamily="34" charset="0"/>
              <a:ea typeface="黑体" panose="02010609060101010101" charset="-122"/>
            </a:endParaRPr>
          </a:p>
          <a:p>
            <a:pPr fontAlgn="ctr">
              <a:spcBef>
                <a:spcPct val="50000"/>
              </a:spcBef>
              <a:buClr>
                <a:srgbClr val="CC3300"/>
              </a:buClr>
              <a:buFont typeface="Wingdings" panose="05000000000000000000" pitchFamily="2" charset="2"/>
            </a:pPr>
            <a:r>
              <a:rPr lang="zh-CN" altLang="en-US" sz="1600">
                <a:latin typeface="Arial" panose="020B0604020202020204" pitchFamily="34" charset="0"/>
                <a:ea typeface="黑体" panose="02010609060101010101" charset="-122"/>
              </a:rPr>
              <a:t>     </a:t>
            </a:r>
            <a:r>
              <a:rPr lang="en-US" altLang="zh-CN" sz="1600" b="1">
                <a:latin typeface="Arial" panose="020B0604020202020204" pitchFamily="34" charset="0"/>
                <a:ea typeface="黑体" panose="02010609060101010101" charset="-122"/>
              </a:rPr>
              <a:t>………………………</a:t>
            </a:r>
            <a:endParaRPr lang="en-US" altLang="zh-CN" sz="1600" b="1">
              <a:latin typeface="Arial" panose="020B0604020202020204" pitchFamily="34" charset="0"/>
              <a:ea typeface="黑体" panose="02010609060101010101" charset="-122"/>
            </a:endParaRPr>
          </a:p>
          <a:p>
            <a:pPr fontAlgn="ctr">
              <a:spcBef>
                <a:spcPct val="50000"/>
              </a:spcBef>
              <a:buClr>
                <a:srgbClr val="CC3300"/>
              </a:buClr>
              <a:buFont typeface="Wingdings" panose="05000000000000000000" pitchFamily="2" charset="2"/>
              <a:buChar char="v"/>
            </a:pPr>
            <a:endParaRPr lang="en-US" altLang="zh-CN" sz="1600">
              <a:latin typeface="Arial" panose="020B0604020202020204" pitchFamily="34" charset="0"/>
              <a:ea typeface="黑体" panose="02010609060101010101" charset="-122"/>
            </a:endParaRPr>
          </a:p>
        </p:txBody>
      </p:sp>
      <p:sp>
        <p:nvSpPr>
          <p:cNvPr id="2763" name="矩形 2762"/>
          <p:cNvSpPr/>
          <p:nvPr/>
        </p:nvSpPr>
        <p:spPr>
          <a:xfrm>
            <a:off x="685800" y="5837238"/>
            <a:ext cx="7848600" cy="520700"/>
          </a:xfrm>
          <a:prstGeom prst="rect">
            <a:avLst/>
          </a:prstGeom>
          <a:noFill/>
          <a:ln w="19050" cap="flat" cmpd="sng">
            <a:solidFill>
              <a:srgbClr val="993300"/>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2400" b="1">
                <a:solidFill>
                  <a:srgbClr val="CC3300"/>
                </a:solidFill>
                <a:latin typeface="Arial" panose="020B0604020202020204" pitchFamily="34" charset="0"/>
                <a:ea typeface="黑体" panose="02010609060101010101" charset="-122"/>
              </a:rPr>
              <a:t>大野耐一</a:t>
            </a:r>
            <a:r>
              <a:rPr lang="en-US" altLang="zh-CN" sz="2400" b="1">
                <a:solidFill>
                  <a:srgbClr val="CC3300"/>
                </a:solidFill>
                <a:latin typeface="Arial" panose="020B0604020202020204" pitchFamily="34" charset="0"/>
                <a:ea typeface="黑体" panose="02010609060101010101" charset="-122"/>
              </a:rPr>
              <a:t>:   </a:t>
            </a:r>
            <a:r>
              <a:rPr lang="zh-CN" altLang="en-US" sz="2400" b="1">
                <a:solidFill>
                  <a:srgbClr val="CC3300"/>
                </a:solidFill>
                <a:latin typeface="Arial" panose="020B0604020202020204" pitchFamily="34" charset="0"/>
                <a:ea typeface="黑体" panose="02010609060101010101" charset="-122"/>
              </a:rPr>
              <a:t>没有问题才是最大的问题</a:t>
            </a:r>
            <a:endParaRPr lang="zh-CN" altLang="en-US" sz="2400" b="1">
              <a:solidFill>
                <a:srgbClr val="CC3300"/>
              </a:solidFill>
              <a:latin typeface="Arial" panose="020B0604020202020204" pitchFamily="34" charset="0"/>
              <a:ea typeface="黑体" panose="02010609060101010101" charset="-122"/>
            </a:endParaRPr>
          </a:p>
        </p:txBody>
      </p:sp>
      <p:sp>
        <p:nvSpPr>
          <p:cNvPr id="2764" name="矩形 276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758"/>
                                        </p:tgtEl>
                                        <p:attrNameLst>
                                          <p:attrName>style.visibility</p:attrName>
                                        </p:attrNameLst>
                                      </p:cBhvr>
                                      <p:to>
                                        <p:strVal val="visible"/>
                                      </p:to>
                                    </p:set>
                                    <p:anim calcmode="lin" valueType="num">
                                      <p:cBhvr additive="base">
                                        <p:cTn id="7" dur="500" fill="hold"/>
                                        <p:tgtEl>
                                          <p:spTgt spid="2758"/>
                                        </p:tgtEl>
                                        <p:attrNameLst>
                                          <p:attrName>ppt_x</p:attrName>
                                        </p:attrNameLst>
                                      </p:cBhvr>
                                      <p:tavLst>
                                        <p:tav tm="0">
                                          <p:val>
                                            <p:strVal val="0-#ppt_w/2"/>
                                          </p:val>
                                        </p:tav>
                                        <p:tav tm="100000">
                                          <p:val>
                                            <p:strVal val="#ppt_x"/>
                                          </p:val>
                                        </p:tav>
                                      </p:tavLst>
                                    </p:anim>
                                    <p:anim calcmode="lin" valueType="num">
                                      <p:cBhvr additive="base">
                                        <p:cTn id="8" dur="500" fill="hold"/>
                                        <p:tgtEl>
                                          <p:spTgt spid="27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2759"/>
                                        </p:tgtEl>
                                        <p:attrNameLst>
                                          <p:attrName>style.visibility</p:attrName>
                                        </p:attrNameLst>
                                      </p:cBhvr>
                                      <p:to>
                                        <p:strVal val="visible"/>
                                      </p:to>
                                    </p:set>
                                    <p:anim calcmode="lin" valueType="num">
                                      <p:cBhvr additive="base">
                                        <p:cTn id="13" dur="500" fill="hold"/>
                                        <p:tgtEl>
                                          <p:spTgt spid="2759"/>
                                        </p:tgtEl>
                                        <p:attrNameLst>
                                          <p:attrName>ppt_x</p:attrName>
                                        </p:attrNameLst>
                                      </p:cBhvr>
                                      <p:tavLst>
                                        <p:tav tm="0">
                                          <p:val>
                                            <p:strVal val="0-#ppt_w/2"/>
                                          </p:val>
                                        </p:tav>
                                        <p:tav tm="100000">
                                          <p:val>
                                            <p:strVal val="#ppt_x"/>
                                          </p:val>
                                        </p:tav>
                                      </p:tavLst>
                                    </p:anim>
                                    <p:anim calcmode="lin" valueType="num">
                                      <p:cBhvr additive="base">
                                        <p:cTn id="14" dur="500" fill="hold"/>
                                        <p:tgtEl>
                                          <p:spTgt spid="27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childTnLst>
                                    <p:set>
                                      <p:cBhvr additive="base">
                                        <p:cTn id="18" dur="1" fill="hold">
                                          <p:stCondLst>
                                            <p:cond delay="0"/>
                                          </p:stCondLst>
                                        </p:cTn>
                                        <p:tgtEl>
                                          <p:spTgt spid="2762"/>
                                        </p:tgtEl>
                                        <p:attrNameLst>
                                          <p:attrName>style.visibility</p:attrName>
                                        </p:attrNameLst>
                                      </p:cBhvr>
                                      <p:to>
                                        <p:strVal val="visible"/>
                                      </p:to>
                                    </p:set>
                                    <p:anim calcmode="lin" valueType="num">
                                      <p:cBhvr additive="base">
                                        <p:cTn id="19" dur="500" fill="hold"/>
                                        <p:tgtEl>
                                          <p:spTgt spid="2762"/>
                                        </p:tgtEl>
                                        <p:attrNameLst>
                                          <p:attrName>ppt_x</p:attrName>
                                        </p:attrNameLst>
                                      </p:cBhvr>
                                      <p:tavLst>
                                        <p:tav tm="0">
                                          <p:val>
                                            <p:strVal val="0-#ppt_w/2"/>
                                          </p:val>
                                        </p:tav>
                                        <p:tav tm="100000">
                                          <p:val>
                                            <p:strVal val="#ppt_x"/>
                                          </p:val>
                                        </p:tav>
                                      </p:tavLst>
                                    </p:anim>
                                    <p:anim calcmode="lin" valueType="num">
                                      <p:cBhvr additive="base">
                                        <p:cTn id="20" dur="500" fill="hold"/>
                                        <p:tgtEl>
                                          <p:spTgt spid="27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2" nodeType="clickEffect">
                                  <p:childTnLst>
                                    <p:set>
                                      <p:cBhvr additive="base">
                                        <p:cTn id="24" dur="1" fill="hold">
                                          <p:stCondLst>
                                            <p:cond delay="0"/>
                                          </p:stCondLst>
                                        </p:cTn>
                                        <p:tgtEl>
                                          <p:spTgt spid="2763"/>
                                        </p:tgtEl>
                                        <p:attrNameLst>
                                          <p:attrName>style.visibility</p:attrName>
                                        </p:attrNameLst>
                                      </p:cBhvr>
                                      <p:to>
                                        <p:strVal val="visible"/>
                                      </p:to>
                                    </p:set>
                                    <p:anim calcmode="lin" valueType="num">
                                      <p:cBhvr additive="base">
                                        <p:cTn id="25" dur="500" fill="hold"/>
                                        <p:tgtEl>
                                          <p:spTgt spid="2763"/>
                                        </p:tgtEl>
                                        <p:attrNameLst>
                                          <p:attrName>ppt_x</p:attrName>
                                        </p:attrNameLst>
                                      </p:cBhvr>
                                      <p:tavLst>
                                        <p:tav tm="0">
                                          <p:val>
                                            <p:strVal val="0-#ppt_w/2"/>
                                          </p:val>
                                        </p:tav>
                                        <p:tav tm="100000">
                                          <p:val>
                                            <p:strVal val="#ppt_x"/>
                                          </p:val>
                                        </p:tav>
                                      </p:tavLst>
                                    </p:anim>
                                    <p:anim calcmode="lin" valueType="num">
                                      <p:cBhvr additive="base">
                                        <p:cTn id="26" dur="500" fill="hold"/>
                                        <p:tgtEl>
                                          <p:spTgt spid="2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8" grpId="0" animBg="1"/>
      <p:bldP spid="2762" grpId="1" animBg="1"/>
      <p:bldP spid="2763" grpId="2"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7" name="矩形 2766"/>
          <p:cNvSpPr/>
          <p:nvPr/>
        </p:nvSpPr>
        <p:spPr>
          <a:xfrm>
            <a:off x="609600" y="1371600"/>
            <a:ext cx="7848600" cy="4781550"/>
          </a:xfrm>
          <a:prstGeom prst="rect">
            <a:avLst/>
          </a:prstGeom>
          <a:solidFill>
            <a:srgbClr val="EAEAEA"/>
          </a:solidFill>
          <a:ln w="19050">
            <a:noFill/>
          </a:ln>
          <a:effectLst>
            <a:outerShdw dist="107763" dir="2699999" algn="ctr" rotWithShape="0">
              <a:srgbClr val="6699FF"/>
            </a:outerShdw>
          </a:effectLst>
        </p:spPr>
        <p:txBody>
          <a:bodyPr lIns="137160" tIns="68580" rIns="137160" bIns="68580" anchor="ctr" anchorCtr="0">
            <a:spAutoFit/>
          </a:bodyPr>
          <a:p>
            <a:pPr fontAlgn="ctr">
              <a:spcBef>
                <a:spcPct val="50000"/>
              </a:spcBef>
            </a:pPr>
            <a:r>
              <a:rPr lang="en-US" altLang="zh-CN" sz="1600">
                <a:latin typeface="Arial" panose="020B0604020202020204" pitchFamily="34" charset="0"/>
                <a:ea typeface="黑体" panose="02010609060101010101" charset="-122"/>
              </a:rPr>
              <a:t>                                           </a:t>
            </a:r>
            <a:r>
              <a:rPr lang="zh-CN" altLang="en-US" sz="1600" b="1">
                <a:latin typeface="Arial" panose="020B0604020202020204" pitchFamily="34" charset="0"/>
                <a:ea typeface="黑体" panose="02010609060101010101" charset="-122"/>
              </a:rPr>
              <a:t>保持高度的问题意识</a:t>
            </a:r>
            <a:endParaRPr lang="zh-CN" altLang="en-US" sz="1600" b="1">
              <a:latin typeface="Arial" panose="020B0604020202020204" pitchFamily="34" charset="0"/>
              <a:ea typeface="黑体" panose="02010609060101010101" charset="-122"/>
            </a:endParaRPr>
          </a:p>
          <a:p>
            <a:pPr algn="just" fontAlgn="ctr">
              <a:spcBef>
                <a:spcPct val="50000"/>
              </a:spcBef>
            </a:pPr>
            <a:r>
              <a:rPr lang="zh-CN" altLang="en-US" sz="1600">
                <a:latin typeface="宋体" panose="02010600030101010101" pitchFamily="2" charset="-122"/>
              </a:rPr>
              <a:t>小</a:t>
            </a:r>
            <a:r>
              <a:rPr lang="en-US" altLang="zh-CN" sz="1600">
                <a:latin typeface="宋体" panose="02010600030101010101" pitchFamily="2" charset="-122"/>
              </a:rPr>
              <a:t>K</a:t>
            </a:r>
            <a:r>
              <a:rPr lang="zh-CN" altLang="en-US" sz="1600">
                <a:latin typeface="宋体" panose="02010600030101010101" pitchFamily="2" charset="-122"/>
              </a:rPr>
              <a:t>随意打开电视，电视里正在播放一个介绍某酒店为提高房客满意度而展开改善活动的节目。刚开始</a:t>
            </a:r>
            <a:r>
              <a:rPr lang="en-US" altLang="zh-CN" sz="1600">
                <a:latin typeface="宋体" panose="02010600030101010101" pitchFamily="2" charset="-122"/>
              </a:rPr>
              <a:t>K</a:t>
            </a:r>
            <a:r>
              <a:rPr lang="zh-CN" altLang="en-US" sz="1600">
                <a:latin typeface="宋体" panose="02010600030101010101" pitchFamily="2" charset="-122"/>
              </a:rPr>
              <a:t>看得漫不经心，但渐渐地他被这个节目的内容吸引了。</a:t>
            </a:r>
            <a:endParaRPr lang="zh-CN" altLang="en-US" sz="1600">
              <a:latin typeface="宋体" panose="02010600030101010101" pitchFamily="2" charset="-122"/>
            </a:endParaRPr>
          </a:p>
          <a:p>
            <a:pPr algn="just" fontAlgn="ctr">
              <a:spcBef>
                <a:spcPct val="50000"/>
              </a:spcBef>
            </a:pPr>
            <a:r>
              <a:rPr lang="zh-CN" altLang="en-US" sz="1600">
                <a:latin typeface="宋体" panose="02010600030101010101" pitchFamily="2" charset="-122"/>
              </a:rPr>
              <a:t>这家酒店的座右铭是：“让顾客感到宾至如归”。他们对曾经住宿过的顾客的喜好进行详细调查，从而努力提高服务质量。比如，房客第一次住宿时要求在房间中增加衣架，那么在他下次预定房间的时候，酒店便会注意提前在房间添加好衣架；而在怕热的房客入住以前，他们会把房间温度设定得低于通常的温度。“如果等顾客提出自己想要的时候才开始行动是不合格的。想顾客所想，为顾客提供完美的服务才是我们的工作。”看着酒店员工愉快接受采访的样子，小</a:t>
            </a:r>
            <a:r>
              <a:rPr lang="en-US" altLang="zh-CN" sz="1600">
                <a:latin typeface="宋体" panose="02010600030101010101" pitchFamily="2" charset="-122"/>
              </a:rPr>
              <a:t>K</a:t>
            </a:r>
            <a:r>
              <a:rPr lang="zh-CN" altLang="en-US" sz="1600">
                <a:latin typeface="宋体" panose="02010600030101010101" pitchFamily="2" charset="-122"/>
              </a:rPr>
              <a:t>非常感动。</a:t>
            </a:r>
            <a:endParaRPr lang="zh-CN" altLang="en-US" sz="1600">
              <a:latin typeface="宋体" panose="02010600030101010101" pitchFamily="2" charset="-122"/>
            </a:endParaRPr>
          </a:p>
          <a:p>
            <a:pPr algn="just" fontAlgn="ctr">
              <a:spcBef>
                <a:spcPct val="50000"/>
              </a:spcBef>
            </a:pPr>
            <a:r>
              <a:rPr lang="zh-CN" altLang="en-US" sz="1600">
                <a:latin typeface="宋体" panose="02010600030101010101" pitchFamily="2" charset="-122"/>
              </a:rPr>
              <a:t>小</a:t>
            </a:r>
            <a:r>
              <a:rPr lang="en-US" altLang="zh-CN" sz="1600">
                <a:latin typeface="宋体" panose="02010600030101010101" pitchFamily="2" charset="-122"/>
              </a:rPr>
              <a:t>K</a:t>
            </a:r>
            <a:r>
              <a:rPr lang="zh-CN" altLang="en-US" sz="1600">
                <a:latin typeface="宋体" panose="02010600030101010101" pitchFamily="2" charset="-122"/>
              </a:rPr>
              <a:t>开始反思自己的工作。</a:t>
            </a:r>
            <a:endParaRPr lang="zh-CN" altLang="en-US" sz="1600">
              <a:latin typeface="宋体" panose="02010600030101010101" pitchFamily="2" charset="-122"/>
            </a:endParaRPr>
          </a:p>
          <a:p>
            <a:pPr algn="just" fontAlgn="ctr">
              <a:spcBef>
                <a:spcPct val="50000"/>
              </a:spcBef>
            </a:pPr>
            <a:r>
              <a:rPr lang="zh-CN" altLang="en-US" sz="1600">
                <a:latin typeface="宋体" panose="02010600030101010101" pitchFamily="2" charset="-122"/>
              </a:rPr>
              <a:t>“是啊！对在总务部门工作的时自己来说，公司的同事就是自己的顾客。”而在此之前他从来没有这么想过。认识到自己的工作属于提供服务的性质以后，再反思自己的工作，小</a:t>
            </a:r>
            <a:r>
              <a:rPr lang="en-US" altLang="zh-CN" sz="1600">
                <a:latin typeface="宋体" panose="02010600030101010101" pitchFamily="2" charset="-122"/>
              </a:rPr>
              <a:t>K</a:t>
            </a:r>
            <a:r>
              <a:rPr lang="zh-CN" altLang="en-US" sz="1600">
                <a:latin typeface="宋体" panose="02010600030101010101" pitchFamily="2" charset="-122"/>
              </a:rPr>
              <a:t>意识到在接待同事的态度和服务内容方面都需要大幅度的改进。比如，在总务部，每个月都会有很多同事询问诸多关于办事手续等方面的问题。其中有许多问题是重复的，老实说总是回答同样的问题难免让人厌烦。但是，如果主动将有关手续办理的信息整理成简单的资料提供给员工，那么不是就可以避免这样的问题发生了吗？</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2768" name="矩形 2767"/>
          <p:cNvSpPr/>
          <p:nvPr/>
        </p:nvSpPr>
        <p:spPr>
          <a:xfrm>
            <a:off x="381000" y="762000"/>
            <a:ext cx="2362200" cy="411163"/>
          </a:xfrm>
          <a:prstGeom prst="rect">
            <a:avLst/>
          </a:prstGeom>
          <a:noFill/>
          <a:ln w="38100">
            <a:noFill/>
          </a:ln>
        </p:spPr>
        <p:txBody>
          <a:bodyPr lIns="137160" tIns="68580" rIns="137160" bIns="68580">
            <a:spAutoFit/>
          </a:bodyPr>
          <a:p>
            <a:pPr>
              <a:spcBef>
                <a:spcPct val="50000"/>
              </a:spcBef>
            </a:pPr>
            <a:r>
              <a:rPr lang="zh-CN" altLang="en-US" sz="1800" u="sng">
                <a:latin typeface="Arial" panose="020B0604020202020204" pitchFamily="34" charset="0"/>
                <a:ea typeface="黑体" panose="02010609060101010101" charset="-122"/>
              </a:rPr>
              <a:t>案例</a:t>
            </a:r>
            <a:endParaRPr lang="zh-CN" altLang="en-US" sz="1800" u="sng">
              <a:latin typeface="Arial" panose="020B0604020202020204" pitchFamily="34" charset="0"/>
              <a:ea typeface="黑体" panose="02010609060101010101" charset="-122"/>
            </a:endParaRPr>
          </a:p>
        </p:txBody>
      </p:sp>
      <p:sp>
        <p:nvSpPr>
          <p:cNvPr id="2769" name="矩形 2768"/>
          <p:cNvSpPr/>
          <p:nvPr/>
        </p:nvSpPr>
        <p:spPr>
          <a:xfrm>
            <a:off x="228600" y="304800"/>
            <a:ext cx="2590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什么是丰田的“问题”</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770" name="矩形 2769"/>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3" name="矩形 2772"/>
          <p:cNvSpPr/>
          <p:nvPr/>
        </p:nvSpPr>
        <p:spPr>
          <a:xfrm>
            <a:off x="1752600" y="1219200"/>
            <a:ext cx="2819400" cy="457200"/>
          </a:xfrm>
          <a:prstGeom prst="rect">
            <a:avLst/>
          </a:prstGeom>
          <a:noFill/>
          <a:ln w="9525">
            <a:noFill/>
          </a:ln>
        </p:spPr>
        <p:txBody>
          <a:bodyPr/>
          <a:p>
            <a:endParaRPr sz="2800" b="1">
              <a:latin typeface="黑体" panose="02010609060101010101" charset="-122"/>
              <a:ea typeface="黑体" panose="02010609060101010101" charset="-122"/>
            </a:endParaRPr>
          </a:p>
        </p:txBody>
      </p:sp>
      <p:sp>
        <p:nvSpPr>
          <p:cNvPr id="2774" name="矩形 2773"/>
          <p:cNvSpPr/>
          <p:nvPr/>
        </p:nvSpPr>
        <p:spPr>
          <a:xfrm>
            <a:off x="1143000" y="34290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1. </a:t>
            </a:r>
            <a:r>
              <a:rPr lang="zh-CN" altLang="en-US" sz="1800" b="1">
                <a:latin typeface="Arial" panose="020B0604020202020204" pitchFamily="34" charset="0"/>
                <a:ea typeface="黑体" panose="02010609060101010101" charset="-122"/>
              </a:rPr>
              <a:t>什么是丰田的问题解决法</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775" name="矩形 2774"/>
          <p:cNvSpPr/>
          <p:nvPr/>
        </p:nvSpPr>
        <p:spPr>
          <a:xfrm>
            <a:off x="1143000" y="39624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2. </a:t>
            </a:r>
            <a:r>
              <a:rPr lang="zh-CN" altLang="en-US" sz="1800" b="1">
                <a:latin typeface="Arial" panose="020B0604020202020204" pitchFamily="34" charset="0"/>
                <a:ea typeface="黑体" panose="02010609060101010101" charset="-122"/>
              </a:rPr>
              <a:t>日常工作中的</a:t>
            </a:r>
            <a:r>
              <a:rPr lang="en-US" altLang="zh-CN" sz="1800" b="1">
                <a:latin typeface="Arial" panose="020B0604020202020204" pitchFamily="34" charset="0"/>
                <a:ea typeface="黑体" panose="02010609060101010101" charset="-122"/>
              </a:rPr>
              <a:t>10</a:t>
            </a:r>
            <a:r>
              <a:rPr lang="zh-CN" altLang="en-US" sz="1800" b="1">
                <a:latin typeface="Arial" panose="020B0604020202020204" pitchFamily="34" charset="0"/>
                <a:ea typeface="黑体" panose="02010609060101010101" charset="-122"/>
              </a:rPr>
              <a:t>个基本意识</a:t>
            </a:r>
            <a:endParaRPr lang="zh-CN" altLang="en-US" sz="1800" b="1">
              <a:latin typeface="Arial" panose="020B0604020202020204" pitchFamily="34" charset="0"/>
              <a:ea typeface="黑体" panose="02010609060101010101" charset="-122"/>
            </a:endParaRPr>
          </a:p>
        </p:txBody>
      </p:sp>
      <p:sp>
        <p:nvSpPr>
          <p:cNvPr id="2776" name="矩形 2775"/>
          <p:cNvSpPr/>
          <p:nvPr/>
        </p:nvSpPr>
        <p:spPr>
          <a:xfrm>
            <a:off x="228600" y="762000"/>
            <a:ext cx="2514600" cy="501650"/>
          </a:xfrm>
          <a:prstGeom prst="rect">
            <a:avLst/>
          </a:prstGeom>
          <a:noFill/>
          <a:ln w="38100">
            <a:noFill/>
          </a:ln>
        </p:spPr>
        <p:txBody>
          <a:bodyPr lIns="137160" tIns="68580" rIns="137160" bIns="68580">
            <a:spAutoFit/>
          </a:bodyPr>
          <a:p>
            <a:pPr>
              <a:spcBef>
                <a:spcPct val="50000"/>
              </a:spcBef>
            </a:pPr>
            <a:r>
              <a:rPr lang="zh-CN" altLang="en-US" sz="2400">
                <a:latin typeface="Arial" panose="020B0604020202020204" pitchFamily="34" charset="0"/>
                <a:ea typeface="黑体" panose="02010609060101010101" charset="-122"/>
              </a:rPr>
              <a:t>内容</a:t>
            </a:r>
            <a:r>
              <a:rPr lang="en-US" altLang="zh-CN" sz="2400">
                <a:latin typeface="Arial" panose="020B0604020202020204" pitchFamily="34" charset="0"/>
                <a:ea typeface="黑体" panose="02010609060101010101" charset="-122"/>
              </a:rPr>
              <a:t>:</a:t>
            </a:r>
            <a:endParaRPr lang="en-US" altLang="zh-CN" sz="2400">
              <a:latin typeface="Arial" panose="020B0604020202020204" pitchFamily="34" charset="0"/>
              <a:ea typeface="黑体" panose="02010609060101010101" charset="-122"/>
            </a:endParaRPr>
          </a:p>
        </p:txBody>
      </p:sp>
      <p:sp>
        <p:nvSpPr>
          <p:cNvPr id="2777" name="矩形 2776"/>
          <p:cNvSpPr/>
          <p:nvPr/>
        </p:nvSpPr>
        <p:spPr>
          <a:xfrm>
            <a:off x="1143000" y="44958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 3. </a:t>
            </a:r>
            <a:r>
              <a:rPr lang="zh-CN" altLang="en-US" sz="1800" b="1">
                <a:latin typeface="Arial" panose="020B0604020202020204" pitchFamily="34" charset="0"/>
                <a:ea typeface="黑体" panose="02010609060101010101" charset="-122"/>
              </a:rPr>
              <a:t>什么是丰田的 “问题” </a:t>
            </a:r>
            <a:r>
              <a:rPr lang="en-US" altLang="zh-CN" sz="1800" b="1">
                <a:latin typeface="Arial" panose="020B0604020202020204" pitchFamily="34" charset="0"/>
                <a:ea typeface="黑体" panose="02010609060101010101" charset="-122"/>
              </a:rPr>
              <a:t>?</a:t>
            </a:r>
            <a:endParaRPr lang="en-US" altLang="zh-CN" sz="1800" b="1">
              <a:latin typeface="Arial" panose="020B0604020202020204" pitchFamily="34" charset="0"/>
              <a:ea typeface="黑体" panose="02010609060101010101" charset="-122"/>
            </a:endParaRPr>
          </a:p>
        </p:txBody>
      </p:sp>
      <p:sp>
        <p:nvSpPr>
          <p:cNvPr id="2778" name="矩形 2777"/>
          <p:cNvSpPr/>
          <p:nvPr/>
        </p:nvSpPr>
        <p:spPr>
          <a:xfrm>
            <a:off x="1143000" y="5029200"/>
            <a:ext cx="4267200" cy="420688"/>
          </a:xfrm>
          <a:prstGeom prst="rect">
            <a:avLst/>
          </a:prstGeom>
          <a:solidFill>
            <a:srgbClr val="FF9900"/>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4. </a:t>
            </a:r>
            <a:r>
              <a:rPr lang="zh-CN" altLang="en-US" sz="1800" b="1">
                <a:latin typeface="Arial" panose="020B0604020202020204" pitchFamily="34" charset="0"/>
                <a:ea typeface="黑体" panose="02010609060101010101" charset="-122"/>
              </a:rPr>
              <a:t>问题解决的步骤</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具体行动</a:t>
            </a:r>
            <a:endParaRPr lang="zh-CN" altLang="en-US" sz="1800" b="1">
              <a:latin typeface="Arial" panose="020B0604020202020204" pitchFamily="34" charset="0"/>
              <a:ea typeface="黑体" panose="02010609060101010101" charset="-122"/>
            </a:endParaRPr>
          </a:p>
        </p:txBody>
      </p:sp>
      <p:sp>
        <p:nvSpPr>
          <p:cNvPr id="2779" name="矩形 2778"/>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780" name="矩形 2779"/>
          <p:cNvSpPr/>
          <p:nvPr/>
        </p:nvSpPr>
        <p:spPr>
          <a:xfrm>
            <a:off x="838200" y="13716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一</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如何学习丰田</a:t>
            </a:r>
            <a:endParaRPr lang="zh-CN" altLang="en-US" sz="2400" b="1">
              <a:latin typeface="黑体" panose="02010609060101010101" charset="-122"/>
              <a:ea typeface="黑体" panose="02010609060101010101" charset="-122"/>
            </a:endParaRPr>
          </a:p>
        </p:txBody>
      </p:sp>
      <p:sp>
        <p:nvSpPr>
          <p:cNvPr id="2781" name="矩形 2780"/>
          <p:cNvSpPr/>
          <p:nvPr/>
        </p:nvSpPr>
        <p:spPr>
          <a:xfrm>
            <a:off x="838200" y="2057400"/>
            <a:ext cx="7016750" cy="50323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二</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丰田管理方式 </a:t>
            </a:r>
            <a:r>
              <a:rPr lang="en-US" altLang="zh-CN" sz="2400" b="1">
                <a:latin typeface="黑体" panose="02010609060101010101" charset="-122"/>
                <a:ea typeface="黑体" panose="02010609060101010101" charset="-122"/>
              </a:rPr>
              <a:t>Toyota Way 2019</a:t>
            </a:r>
            <a:endParaRPr lang="en-US" altLang="zh-CN" sz="2400" b="1">
              <a:latin typeface="黑体" panose="02010609060101010101" charset="-122"/>
              <a:ea typeface="黑体" panose="02010609060101010101" charset="-122"/>
            </a:endParaRPr>
          </a:p>
        </p:txBody>
      </p:sp>
      <p:sp>
        <p:nvSpPr>
          <p:cNvPr id="2782" name="矩形 2781"/>
          <p:cNvSpPr/>
          <p:nvPr/>
        </p:nvSpPr>
        <p:spPr>
          <a:xfrm>
            <a:off x="838200" y="2743200"/>
            <a:ext cx="7010400" cy="511175"/>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丰田问题解决法 </a:t>
            </a:r>
            <a:r>
              <a:rPr lang="en-US" altLang="zh-CN" sz="2400" b="1">
                <a:latin typeface="黑体" panose="02010609060101010101" charset="-122"/>
                <a:ea typeface="黑体" panose="02010609060101010101" charset="-122"/>
              </a:rPr>
              <a:t>Toyota Business Practices</a:t>
            </a:r>
            <a:endParaRPr lang="en-US" altLang="zh-CN" sz="2400" b="1">
              <a:latin typeface="黑体" panose="02010609060101010101" charset="-122"/>
              <a:ea typeface="黑体" panose="02010609060101010101" charset="-122"/>
            </a:endParaRPr>
          </a:p>
        </p:txBody>
      </p:sp>
      <p:sp>
        <p:nvSpPr>
          <p:cNvPr id="2783" name="矩形 2782"/>
          <p:cNvSpPr/>
          <p:nvPr/>
        </p:nvSpPr>
        <p:spPr>
          <a:xfrm>
            <a:off x="1143000" y="5562600"/>
            <a:ext cx="4267200" cy="420688"/>
          </a:xfrm>
          <a:prstGeom prst="rect">
            <a:avLst/>
          </a:prstGeom>
          <a:solidFill>
            <a:srgbClr val="FFFFCC"/>
          </a:solidFill>
          <a:ln w="9525" cap="flat" cmpd="sng">
            <a:solidFill>
              <a:srgbClr val="969696"/>
            </a:solidFill>
            <a:prstDash val="solid"/>
            <a:miter/>
            <a:headEnd type="none" w="med" len="med"/>
            <a:tailEnd type="none" w="med" len="med"/>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pPr>
            <a:r>
              <a:rPr lang="en-US" altLang="zh-CN" sz="1800" b="1">
                <a:latin typeface="Arial" panose="020B0604020202020204" pitchFamily="34" charset="0"/>
                <a:ea typeface="黑体" panose="02010609060101010101" charset="-122"/>
              </a:rPr>
              <a:t>5. A3</a:t>
            </a:r>
            <a:r>
              <a:rPr lang="zh-CN" altLang="en-US" sz="1800" b="1">
                <a:latin typeface="Arial" panose="020B0604020202020204" pitchFamily="34" charset="0"/>
                <a:ea typeface="黑体" panose="02010609060101010101" charset="-122"/>
              </a:rPr>
              <a:t>资料制作</a:t>
            </a:r>
            <a:endParaRPr lang="zh-CN" altLang="en-US" sz="1800" b="1">
              <a:latin typeface="Arial" panose="020B0604020202020204" pitchFamily="34" charset="0"/>
              <a:ea typeface="黑体" panose="0201060906010101010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6" name="矩形 2785"/>
          <p:cNvSpPr/>
          <p:nvPr/>
        </p:nvSpPr>
        <p:spPr>
          <a:xfrm>
            <a:off x="0" y="228600"/>
            <a:ext cx="32004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问题解决的步骤</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具体行动</a:t>
            </a:r>
            <a:endParaRPr lang="zh-CN" altLang="en-US" sz="1600">
              <a:latin typeface="Arial" panose="020B0604020202020204" pitchFamily="34" charset="0"/>
              <a:ea typeface="黑体" panose="02010609060101010101" charset="-122"/>
            </a:endParaRPr>
          </a:p>
        </p:txBody>
      </p:sp>
      <p:sp>
        <p:nvSpPr>
          <p:cNvPr id="2787" name="燕尾形 2786"/>
          <p:cNvSpPr/>
          <p:nvPr/>
        </p:nvSpPr>
        <p:spPr>
          <a:xfrm rot="5400000">
            <a:off x="169863" y="4357688"/>
            <a:ext cx="958850" cy="381000"/>
          </a:xfrm>
          <a:prstGeom prst="chevron">
            <a:avLst>
              <a:gd name="adj" fmla="val 41198"/>
            </a:avLst>
          </a:prstGeom>
          <a:solidFill>
            <a:srgbClr val="EAEAEA"/>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en-US" altLang="zh-CN" sz="1600">
                <a:latin typeface="Arial" panose="020B0604020202020204" pitchFamily="34" charset="0"/>
                <a:ea typeface="黑体" panose="02010609060101010101" charset="-122"/>
              </a:rPr>
              <a:t>D</a:t>
            </a:r>
            <a:endParaRPr lang="en-US" altLang="zh-CN" sz="1600">
              <a:latin typeface="Arial" panose="020B0604020202020204" pitchFamily="34" charset="0"/>
              <a:ea typeface="黑体" panose="02010609060101010101" charset="-122"/>
            </a:endParaRPr>
          </a:p>
        </p:txBody>
      </p:sp>
      <p:sp>
        <p:nvSpPr>
          <p:cNvPr id="2788" name="燕尾形 2787"/>
          <p:cNvSpPr/>
          <p:nvPr/>
        </p:nvSpPr>
        <p:spPr>
          <a:xfrm rot="5400000">
            <a:off x="165100" y="5124450"/>
            <a:ext cx="968375" cy="381000"/>
          </a:xfrm>
          <a:prstGeom prst="chevron">
            <a:avLst>
              <a:gd name="adj" fmla="val 47950"/>
            </a:avLst>
          </a:prstGeom>
          <a:solidFill>
            <a:srgbClr val="EAEAEA"/>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en-US" altLang="zh-CN" sz="1600">
                <a:latin typeface="Arial" panose="020B0604020202020204" pitchFamily="34" charset="0"/>
                <a:ea typeface="黑体" panose="02010609060101010101" charset="-122"/>
              </a:rPr>
              <a:t>C</a:t>
            </a:r>
            <a:endParaRPr lang="en-US" altLang="zh-CN" sz="1600">
              <a:latin typeface="Arial" panose="020B0604020202020204" pitchFamily="34" charset="0"/>
              <a:ea typeface="黑体" panose="02010609060101010101" charset="-122"/>
            </a:endParaRPr>
          </a:p>
        </p:txBody>
      </p:sp>
      <p:sp>
        <p:nvSpPr>
          <p:cNvPr id="2789" name="燕尾形 2788"/>
          <p:cNvSpPr/>
          <p:nvPr/>
        </p:nvSpPr>
        <p:spPr>
          <a:xfrm rot="5400000">
            <a:off x="163513" y="5848350"/>
            <a:ext cx="966787" cy="381000"/>
          </a:xfrm>
          <a:prstGeom prst="chevron">
            <a:avLst>
              <a:gd name="adj" fmla="val 46708"/>
            </a:avLst>
          </a:prstGeom>
          <a:solidFill>
            <a:srgbClr val="EAEAEA"/>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en-US" altLang="zh-CN" sz="1600">
                <a:latin typeface="Arial" panose="020B0604020202020204" pitchFamily="34" charset="0"/>
                <a:ea typeface="黑体" panose="02010609060101010101" charset="-122"/>
              </a:rPr>
              <a:t>A</a:t>
            </a:r>
            <a:endParaRPr lang="en-US" altLang="zh-CN" sz="1600">
              <a:latin typeface="Arial" panose="020B0604020202020204" pitchFamily="34" charset="0"/>
              <a:ea typeface="黑体" panose="02010609060101010101" charset="-122"/>
            </a:endParaRPr>
          </a:p>
        </p:txBody>
      </p:sp>
      <p:sp>
        <p:nvSpPr>
          <p:cNvPr id="2790" name="五边形 2789"/>
          <p:cNvSpPr/>
          <p:nvPr/>
        </p:nvSpPr>
        <p:spPr>
          <a:xfrm rot="5400000">
            <a:off x="-1120775" y="2263775"/>
            <a:ext cx="3535363" cy="379413"/>
          </a:xfrm>
          <a:prstGeom prst="homePlate">
            <a:avLst>
              <a:gd name="adj" fmla="val 37013"/>
            </a:avLst>
          </a:prstGeom>
          <a:solidFill>
            <a:srgbClr val="EAEAEA"/>
          </a:solidFill>
          <a:ln w="19050" cap="flat" cmpd="sng">
            <a:solidFill>
              <a:srgbClr val="663300"/>
            </a:solidFill>
            <a:prstDash val="solid"/>
            <a:miter/>
            <a:headEnd type="none" w="med" len="med"/>
            <a:tailEnd type="none" w="med" len="med"/>
          </a:ln>
        </p:spPr>
        <p:txBody>
          <a:bodyPr rot="10800000" vert="eaVert" lIns="137160" tIns="68580" rIns="137160" bIns="68580" anchor="ctr" anchorCtr="0">
            <a:spAutoFit/>
          </a:bodyPr>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r>
              <a:rPr lang="en-US" altLang="zh-CN" sz="1600">
                <a:latin typeface="Arial" panose="020B0604020202020204" pitchFamily="34" charset="0"/>
                <a:ea typeface="黑体" panose="02010609060101010101" charset="-122"/>
              </a:rPr>
              <a:t>P</a:t>
            </a: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a:p>
            <a:pPr algn="ctr">
              <a:spcBef>
                <a:spcPct val="50000"/>
              </a:spcBef>
            </a:pPr>
            <a:endParaRPr lang="en-US" altLang="zh-CN" sz="1600">
              <a:latin typeface="Arial" panose="020B0604020202020204" pitchFamily="34" charset="0"/>
              <a:ea typeface="黑体" panose="02010609060101010101" charset="-122"/>
            </a:endParaRPr>
          </a:p>
        </p:txBody>
      </p:sp>
      <p:sp>
        <p:nvSpPr>
          <p:cNvPr id="2791" name="五边形 2790"/>
          <p:cNvSpPr/>
          <p:nvPr/>
        </p:nvSpPr>
        <p:spPr>
          <a:xfrm rot="5340000">
            <a:off x="2032000" y="-203200"/>
            <a:ext cx="815975" cy="2595563"/>
          </a:xfrm>
          <a:prstGeom prst="homePlate">
            <a:avLst>
              <a:gd name="adj" fmla="val 13583"/>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1. </a:t>
            </a:r>
            <a:r>
              <a:rPr lang="zh-CN" altLang="en-US" sz="3200">
                <a:solidFill>
                  <a:srgbClr val="333300"/>
                </a:solidFill>
                <a:latin typeface="Arial" panose="020B0604020202020204" pitchFamily="34" charset="0"/>
                <a:ea typeface="黑体" panose="02010609060101010101" charset="-122"/>
              </a:rPr>
              <a:t>明确问题</a:t>
            </a:r>
            <a:r>
              <a:rPr lang="zh-CN" altLang="en-US" sz="2400">
                <a:solidFill>
                  <a:srgbClr val="333300"/>
                </a:solidFill>
                <a:latin typeface="Arial" panose="020B0604020202020204" pitchFamily="34" charset="0"/>
                <a:ea typeface="黑体" panose="02010609060101010101" charset="-122"/>
              </a:rPr>
              <a:t> </a:t>
            </a:r>
            <a:endParaRPr lang="zh-CN" altLang="en-US" sz="2400">
              <a:solidFill>
                <a:srgbClr val="333300"/>
              </a:solidFill>
              <a:latin typeface="Arial" panose="020B0604020202020204" pitchFamily="34" charset="0"/>
              <a:ea typeface="黑体" panose="02010609060101010101" charset="-122"/>
            </a:endParaRPr>
          </a:p>
        </p:txBody>
      </p:sp>
      <p:sp>
        <p:nvSpPr>
          <p:cNvPr id="2792" name="燕尾形 2791"/>
          <p:cNvSpPr/>
          <p:nvPr/>
        </p:nvSpPr>
        <p:spPr>
          <a:xfrm rot="5400000">
            <a:off x="2025650" y="488950"/>
            <a:ext cx="819150" cy="2589213"/>
          </a:xfrm>
          <a:prstGeom prst="chevron">
            <a:avLst>
              <a:gd name="adj" fmla="val 14550"/>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2</a:t>
            </a:r>
            <a:r>
              <a:rPr lang="en-US" altLang="zh-CN">
                <a:solidFill>
                  <a:srgbClr val="333300"/>
                </a:solidFill>
                <a:latin typeface="Arial" panose="020B0604020202020204" pitchFamily="34" charset="0"/>
                <a:ea typeface="黑体" panose="02010609060101010101" charset="-122"/>
              </a:rPr>
              <a:t>.</a:t>
            </a:r>
            <a:r>
              <a:rPr lang="zh-CN" altLang="en-US" sz="3200">
                <a:solidFill>
                  <a:srgbClr val="333300"/>
                </a:solidFill>
                <a:latin typeface="Arial" panose="020B0604020202020204" pitchFamily="34" charset="0"/>
                <a:ea typeface="黑体" panose="02010609060101010101" charset="-122"/>
              </a:rPr>
              <a:t>分解问题</a:t>
            </a:r>
            <a:endParaRPr lang="zh-CN" altLang="en-US" sz="3200">
              <a:solidFill>
                <a:srgbClr val="333300"/>
              </a:solidFill>
              <a:latin typeface="Arial" panose="020B0604020202020204" pitchFamily="34" charset="0"/>
              <a:ea typeface="黑体" panose="02010609060101010101" charset="-122"/>
            </a:endParaRPr>
          </a:p>
        </p:txBody>
      </p:sp>
      <p:sp>
        <p:nvSpPr>
          <p:cNvPr id="2793" name="燕尾形 2792"/>
          <p:cNvSpPr/>
          <p:nvPr/>
        </p:nvSpPr>
        <p:spPr>
          <a:xfrm rot="5400000">
            <a:off x="2024063" y="1176338"/>
            <a:ext cx="827087" cy="2589212"/>
          </a:xfrm>
          <a:prstGeom prst="chevron">
            <a:avLst>
              <a:gd name="adj" fmla="val 17537"/>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3</a:t>
            </a:r>
            <a:r>
              <a:rPr lang="en-US" altLang="zh-CN">
                <a:solidFill>
                  <a:srgbClr val="333300"/>
                </a:solidFill>
                <a:latin typeface="Arial" panose="020B0604020202020204" pitchFamily="34" charset="0"/>
                <a:ea typeface="黑体" panose="02010609060101010101" charset="-122"/>
              </a:rPr>
              <a:t>.</a:t>
            </a:r>
            <a:r>
              <a:rPr lang="zh-CN" altLang="en-US" sz="3200">
                <a:solidFill>
                  <a:srgbClr val="333300"/>
                </a:solidFill>
                <a:latin typeface="Arial" panose="020B0604020202020204" pitchFamily="34" charset="0"/>
                <a:ea typeface="黑体" panose="02010609060101010101" charset="-122"/>
              </a:rPr>
              <a:t>设定目标</a:t>
            </a:r>
            <a:endParaRPr lang="zh-CN" altLang="en-US" sz="3200">
              <a:solidFill>
                <a:srgbClr val="333300"/>
              </a:solidFill>
              <a:latin typeface="Arial" panose="020B0604020202020204" pitchFamily="34" charset="0"/>
              <a:ea typeface="黑体" panose="02010609060101010101" charset="-122"/>
            </a:endParaRPr>
          </a:p>
        </p:txBody>
      </p:sp>
      <p:sp>
        <p:nvSpPr>
          <p:cNvPr id="2794" name="燕尾形 2793"/>
          <p:cNvSpPr/>
          <p:nvPr/>
        </p:nvSpPr>
        <p:spPr>
          <a:xfrm rot="5400000">
            <a:off x="2024063" y="1862138"/>
            <a:ext cx="827087" cy="2589212"/>
          </a:xfrm>
          <a:prstGeom prst="chevron">
            <a:avLst>
              <a:gd name="adj" fmla="val 17537"/>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4</a:t>
            </a:r>
            <a:r>
              <a:rPr lang="en-US" altLang="zh-CN">
                <a:solidFill>
                  <a:srgbClr val="333300"/>
                </a:solidFill>
                <a:latin typeface="Arial" panose="020B0604020202020204" pitchFamily="34" charset="0"/>
                <a:ea typeface="黑体" panose="02010609060101010101" charset="-122"/>
              </a:rPr>
              <a:t>.</a:t>
            </a:r>
            <a:r>
              <a:rPr lang="zh-CN" altLang="en-US" sz="3200">
                <a:solidFill>
                  <a:srgbClr val="333300"/>
                </a:solidFill>
                <a:latin typeface="Arial" panose="020B0604020202020204" pitchFamily="34" charset="0"/>
                <a:ea typeface="黑体" panose="02010609060101010101" charset="-122"/>
              </a:rPr>
              <a:t>把握真因</a:t>
            </a:r>
            <a:endParaRPr lang="zh-CN" altLang="en-US" sz="3200">
              <a:solidFill>
                <a:srgbClr val="333300"/>
              </a:solidFill>
              <a:latin typeface="Arial" panose="020B0604020202020204" pitchFamily="34" charset="0"/>
              <a:ea typeface="黑体" panose="02010609060101010101" charset="-122"/>
            </a:endParaRPr>
          </a:p>
        </p:txBody>
      </p:sp>
      <p:sp>
        <p:nvSpPr>
          <p:cNvPr id="2795" name="燕尾形 2794"/>
          <p:cNvSpPr/>
          <p:nvPr/>
        </p:nvSpPr>
        <p:spPr>
          <a:xfrm rot="5400000">
            <a:off x="2024063" y="2547938"/>
            <a:ext cx="827087" cy="2589212"/>
          </a:xfrm>
          <a:prstGeom prst="chevron">
            <a:avLst>
              <a:gd name="adj" fmla="val 17537"/>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5</a:t>
            </a:r>
            <a:r>
              <a:rPr lang="en-US" altLang="zh-CN">
                <a:solidFill>
                  <a:srgbClr val="333300"/>
                </a:solidFill>
                <a:latin typeface="Arial" panose="020B0604020202020204" pitchFamily="34" charset="0"/>
                <a:ea typeface="黑体" panose="02010609060101010101" charset="-122"/>
              </a:rPr>
              <a:t>.</a:t>
            </a:r>
            <a:r>
              <a:rPr lang="zh-CN" altLang="en-US" sz="3200">
                <a:solidFill>
                  <a:srgbClr val="333300"/>
                </a:solidFill>
                <a:latin typeface="Arial" panose="020B0604020202020204" pitchFamily="34" charset="0"/>
                <a:ea typeface="黑体" panose="02010609060101010101" charset="-122"/>
              </a:rPr>
              <a:t>制定对策</a:t>
            </a:r>
            <a:endParaRPr lang="zh-CN" altLang="en-US" sz="3200">
              <a:solidFill>
                <a:srgbClr val="333300"/>
              </a:solidFill>
              <a:latin typeface="Arial" panose="020B0604020202020204" pitchFamily="34" charset="0"/>
              <a:ea typeface="黑体" panose="02010609060101010101" charset="-122"/>
            </a:endParaRPr>
          </a:p>
        </p:txBody>
      </p:sp>
      <p:sp>
        <p:nvSpPr>
          <p:cNvPr id="2796" name="燕尾形 2795"/>
          <p:cNvSpPr/>
          <p:nvPr/>
        </p:nvSpPr>
        <p:spPr>
          <a:xfrm rot="5400000">
            <a:off x="2024063" y="3233738"/>
            <a:ext cx="827087" cy="2589212"/>
          </a:xfrm>
          <a:prstGeom prst="chevron">
            <a:avLst>
              <a:gd name="adj" fmla="val 17537"/>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6</a:t>
            </a:r>
            <a:r>
              <a:rPr lang="en-US" altLang="zh-CN">
                <a:solidFill>
                  <a:srgbClr val="333300"/>
                </a:solidFill>
                <a:latin typeface="Arial" panose="020B0604020202020204" pitchFamily="34" charset="0"/>
                <a:ea typeface="黑体" panose="02010609060101010101" charset="-122"/>
              </a:rPr>
              <a:t>.</a:t>
            </a:r>
            <a:r>
              <a:rPr lang="zh-CN" altLang="en-US" sz="3200">
                <a:solidFill>
                  <a:srgbClr val="333300"/>
                </a:solidFill>
                <a:latin typeface="Arial" panose="020B0604020202020204" pitchFamily="34" charset="0"/>
                <a:ea typeface="黑体" panose="02010609060101010101" charset="-122"/>
              </a:rPr>
              <a:t>贯彻实施</a:t>
            </a:r>
            <a:endParaRPr lang="zh-CN" altLang="en-US" sz="3200">
              <a:solidFill>
                <a:srgbClr val="333300"/>
              </a:solidFill>
              <a:latin typeface="Arial" panose="020B0604020202020204" pitchFamily="34" charset="0"/>
              <a:ea typeface="黑体" panose="02010609060101010101" charset="-122"/>
            </a:endParaRPr>
          </a:p>
        </p:txBody>
      </p:sp>
      <p:sp>
        <p:nvSpPr>
          <p:cNvPr id="2797" name="燕尾形 2796"/>
          <p:cNvSpPr/>
          <p:nvPr/>
        </p:nvSpPr>
        <p:spPr>
          <a:xfrm rot="5400000">
            <a:off x="1806575" y="4135438"/>
            <a:ext cx="1258888" cy="2589212"/>
          </a:xfrm>
          <a:prstGeom prst="chevron">
            <a:avLst>
              <a:gd name="adj" fmla="val 10958"/>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fontAlgn="ctr">
              <a:spcBef>
                <a:spcPct val="50000"/>
              </a:spcBef>
            </a:pPr>
            <a:r>
              <a:rPr lang="en-US" altLang="zh-CN" sz="1600">
                <a:solidFill>
                  <a:srgbClr val="333300"/>
                </a:solidFill>
                <a:latin typeface="Arial" panose="020B0604020202020204" pitchFamily="34" charset="0"/>
                <a:ea typeface="黑体" panose="02010609060101010101" charset="-122"/>
              </a:rPr>
              <a:t>    </a:t>
            </a: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7</a:t>
            </a:r>
            <a:r>
              <a:rPr lang="en-US" altLang="zh-CN">
                <a:solidFill>
                  <a:srgbClr val="333300"/>
                </a:solidFill>
                <a:latin typeface="Arial" panose="020B0604020202020204" pitchFamily="34" charset="0"/>
                <a:ea typeface="黑体" panose="02010609060101010101" charset="-122"/>
              </a:rPr>
              <a:t>.</a:t>
            </a:r>
            <a:r>
              <a:rPr lang="zh-CN" altLang="en-US" sz="2400">
                <a:solidFill>
                  <a:srgbClr val="333300"/>
                </a:solidFill>
                <a:latin typeface="Arial" panose="020B0604020202020204" pitchFamily="34" charset="0"/>
                <a:ea typeface="黑体" panose="02010609060101010101" charset="-122"/>
              </a:rPr>
              <a:t>评价结果</a:t>
            </a:r>
            <a:endParaRPr lang="zh-CN" altLang="en-US" sz="2400">
              <a:solidFill>
                <a:srgbClr val="333300"/>
              </a:solidFill>
              <a:latin typeface="Arial" panose="020B0604020202020204" pitchFamily="34" charset="0"/>
              <a:ea typeface="黑体" panose="02010609060101010101" charset="-122"/>
            </a:endParaRPr>
          </a:p>
          <a:p>
            <a:pPr fontAlgn="ctr">
              <a:spcBef>
                <a:spcPct val="50000"/>
              </a:spcBef>
            </a:pPr>
            <a:r>
              <a:rPr lang="zh-CN" altLang="en-US">
                <a:solidFill>
                  <a:srgbClr val="333300"/>
                </a:solidFill>
                <a:latin typeface="Arial" panose="020B0604020202020204" pitchFamily="34" charset="0"/>
                <a:ea typeface="黑体" panose="02010609060101010101" charset="-122"/>
              </a:rPr>
              <a:t>            </a:t>
            </a:r>
            <a:r>
              <a:rPr lang="zh-CN" altLang="en-US" sz="2400">
                <a:solidFill>
                  <a:srgbClr val="333300"/>
                </a:solidFill>
                <a:latin typeface="Arial" panose="020B0604020202020204" pitchFamily="34" charset="0"/>
                <a:ea typeface="黑体" panose="02010609060101010101" charset="-122"/>
              </a:rPr>
              <a:t>和过程</a:t>
            </a:r>
            <a:endParaRPr lang="zh-CN" altLang="en-US" sz="2400">
              <a:solidFill>
                <a:srgbClr val="333300"/>
              </a:solidFill>
              <a:latin typeface="Arial" panose="020B0604020202020204" pitchFamily="34" charset="0"/>
              <a:ea typeface="黑体" panose="02010609060101010101" charset="-122"/>
            </a:endParaRPr>
          </a:p>
        </p:txBody>
      </p:sp>
      <p:sp>
        <p:nvSpPr>
          <p:cNvPr id="2798" name="燕尾形 2797"/>
          <p:cNvSpPr/>
          <p:nvPr/>
        </p:nvSpPr>
        <p:spPr>
          <a:xfrm rot="5400000">
            <a:off x="2024063" y="4910138"/>
            <a:ext cx="827087" cy="2589212"/>
          </a:xfrm>
          <a:prstGeom prst="chevron">
            <a:avLst>
              <a:gd name="adj" fmla="val 17537"/>
            </a:avLst>
          </a:prstGeom>
          <a:solidFill>
            <a:srgbClr val="DDDDDD"/>
          </a:solidFill>
          <a:ln w="19050" cap="flat" cmpd="sng">
            <a:solidFill>
              <a:srgbClr val="364C54"/>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600">
                <a:solidFill>
                  <a:srgbClr val="333300"/>
                </a:solidFill>
                <a:latin typeface="Arial" panose="020B0604020202020204" pitchFamily="34" charset="0"/>
                <a:ea typeface="黑体" panose="02010609060101010101" charset="-122"/>
              </a:rPr>
              <a:t>步骤</a:t>
            </a:r>
            <a:r>
              <a:rPr lang="en-US" altLang="zh-CN" sz="1600">
                <a:solidFill>
                  <a:srgbClr val="333300"/>
                </a:solidFill>
                <a:latin typeface="Arial" panose="020B0604020202020204" pitchFamily="34" charset="0"/>
                <a:ea typeface="黑体" panose="02010609060101010101" charset="-122"/>
              </a:rPr>
              <a:t>8</a:t>
            </a:r>
            <a:r>
              <a:rPr lang="en-US" altLang="zh-CN">
                <a:solidFill>
                  <a:srgbClr val="333300"/>
                </a:solidFill>
                <a:latin typeface="Arial" panose="020B0604020202020204" pitchFamily="34" charset="0"/>
                <a:ea typeface="黑体" panose="02010609060101010101" charset="-122"/>
              </a:rPr>
              <a:t>.</a:t>
            </a:r>
            <a:r>
              <a:rPr lang="zh-CN" altLang="en-US" sz="3200">
                <a:solidFill>
                  <a:srgbClr val="333300"/>
                </a:solidFill>
                <a:latin typeface="Arial" panose="020B0604020202020204" pitchFamily="34" charset="0"/>
                <a:ea typeface="黑体" panose="02010609060101010101" charset="-122"/>
              </a:rPr>
              <a:t>巩固成果</a:t>
            </a:r>
            <a:endParaRPr lang="zh-CN" altLang="en-US" sz="3200">
              <a:solidFill>
                <a:srgbClr val="333300"/>
              </a:solidFill>
              <a:latin typeface="Arial" panose="020B0604020202020204" pitchFamily="34" charset="0"/>
              <a:ea typeface="黑体" panose="02010609060101010101" charset="-122"/>
            </a:endParaRPr>
          </a:p>
        </p:txBody>
      </p:sp>
      <p:sp>
        <p:nvSpPr>
          <p:cNvPr id="2799" name="矩形 2798"/>
          <p:cNvSpPr/>
          <p:nvPr/>
        </p:nvSpPr>
        <p:spPr>
          <a:xfrm>
            <a:off x="3962400" y="685800"/>
            <a:ext cx="4724400" cy="9842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思考工作的真正目的</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思考工作的“理想状态”</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 </a:t>
            </a:r>
            <a:r>
              <a:rPr lang="zh-CN" altLang="en-US" sz="1000">
                <a:latin typeface="Arial" panose="020B0604020202020204" pitchFamily="34" charset="0"/>
                <a:ea typeface="黑体" panose="02010609060101010101" charset="-122"/>
              </a:rPr>
              <a:t>把握现状</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(4) </a:t>
            </a:r>
            <a:r>
              <a:rPr lang="zh-CN" altLang="en-US" sz="1000">
                <a:latin typeface="Arial" panose="020B0604020202020204" pitchFamily="34" charset="0"/>
                <a:ea typeface="黑体" panose="02010609060101010101" charset="-122"/>
              </a:rPr>
              <a:t>将差距 “可视化” </a:t>
            </a:r>
            <a:endParaRPr lang="zh-CN" altLang="en-US" sz="1000">
              <a:latin typeface="Arial" panose="020B0604020202020204" pitchFamily="34" charset="0"/>
              <a:ea typeface="黑体" panose="02010609060101010101" charset="-122"/>
            </a:endParaRPr>
          </a:p>
        </p:txBody>
      </p:sp>
      <p:sp>
        <p:nvSpPr>
          <p:cNvPr id="2800" name="矩形 2799"/>
          <p:cNvSpPr/>
          <p:nvPr/>
        </p:nvSpPr>
        <p:spPr>
          <a:xfrm>
            <a:off x="3962400" y="1595438"/>
            <a:ext cx="4724400" cy="7556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a:spcBef>
                <a:spcPct val="50000"/>
              </a:spcBef>
            </a:pPr>
            <a:r>
              <a:rPr lang="en-US" altLang="zh-CN" sz="1000">
                <a:latin typeface="Arial" panose="020B0604020202020204" pitchFamily="34" charset="0"/>
                <a:ea typeface="黑体" panose="02010609060101010101" charset="-122"/>
              </a:rPr>
              <a:t>(1) </a:t>
            </a:r>
            <a:r>
              <a:rPr lang="zh-CN" altLang="en-US" sz="1000">
                <a:latin typeface="Arial" panose="020B0604020202020204" pitchFamily="34" charset="0"/>
                <a:ea typeface="黑体" panose="02010609060101010101" charset="-122"/>
              </a:rPr>
              <a:t>将问题分层次化</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选定要着手解决的问题</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 “</a:t>
            </a:r>
            <a:r>
              <a:rPr lang="zh-CN" altLang="en-US" sz="1000">
                <a:latin typeface="Arial" panose="020B0604020202020204" pitchFamily="34" charset="0"/>
                <a:ea typeface="黑体" panose="02010609060101010101" charset="-122"/>
              </a:rPr>
              <a:t>现地现物”地观察问题</a:t>
            </a:r>
            <a:endParaRPr lang="zh-CN" altLang="en-US" sz="1000">
              <a:latin typeface="Arial" panose="020B0604020202020204" pitchFamily="34" charset="0"/>
              <a:ea typeface="黑体" panose="02010609060101010101" charset="-122"/>
            </a:endParaRPr>
          </a:p>
        </p:txBody>
      </p:sp>
      <p:sp>
        <p:nvSpPr>
          <p:cNvPr id="2801" name="矩形 2800"/>
          <p:cNvSpPr/>
          <p:nvPr/>
        </p:nvSpPr>
        <p:spPr>
          <a:xfrm>
            <a:off x="3962400" y="2286000"/>
            <a:ext cx="4724400" cy="5270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a:spcBef>
                <a:spcPct val="50000"/>
              </a:spcBef>
            </a:pPr>
            <a:r>
              <a:rPr lang="en-US" altLang="zh-CN" sz="1000">
                <a:latin typeface="Arial" panose="020B0604020202020204" pitchFamily="34" charset="0"/>
                <a:ea typeface="黑体" panose="02010609060101010101" charset="-122"/>
              </a:rPr>
              <a:t>(1) </a:t>
            </a:r>
            <a:r>
              <a:rPr lang="zh-CN" altLang="en-US" sz="1000">
                <a:latin typeface="Arial" panose="020B0604020202020204" pitchFamily="34" charset="0"/>
                <a:ea typeface="黑体" panose="02010609060101010101" charset="-122"/>
              </a:rPr>
              <a:t>下定自己解决问题的决心</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  </a:t>
            </a:r>
            <a:r>
              <a:rPr lang="zh-CN" altLang="en-US" sz="1000">
                <a:latin typeface="Arial" panose="020B0604020202020204" pitchFamily="34" charset="0"/>
                <a:ea typeface="黑体" panose="02010609060101010101" charset="-122"/>
              </a:rPr>
              <a:t>设定定量</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具体且富有挑战性的目标</a:t>
            </a:r>
            <a:endParaRPr lang="zh-CN" altLang="en-US" sz="1000">
              <a:latin typeface="Arial" panose="020B0604020202020204" pitchFamily="34" charset="0"/>
              <a:ea typeface="黑体" panose="02010609060101010101" charset="-122"/>
            </a:endParaRPr>
          </a:p>
        </p:txBody>
      </p:sp>
      <p:sp>
        <p:nvSpPr>
          <p:cNvPr id="2802" name="矩形 2801"/>
          <p:cNvSpPr/>
          <p:nvPr/>
        </p:nvSpPr>
        <p:spPr>
          <a:xfrm>
            <a:off x="3962400" y="2743200"/>
            <a:ext cx="4724400" cy="7556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抛弃先入为主的观念</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多方面思考愿因</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现地现物地确认事实</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反复追问“为什么</a:t>
            </a:r>
            <a:r>
              <a:rPr lang="en-US" altLang="zh-CN" sz="1000">
                <a:latin typeface="Arial" panose="020B0604020202020204" pitchFamily="34" charset="0"/>
                <a:ea typeface="黑体" panose="02010609060101010101" charset="-122"/>
              </a:rPr>
              <a:t>?”</a:t>
            </a:r>
            <a:endParaRPr lang="en-US" altLang="zh-CN"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把握根本原因</a:t>
            </a:r>
            <a:endParaRPr lang="zh-CN" altLang="en-US" sz="1000">
              <a:latin typeface="Arial" panose="020B0604020202020204" pitchFamily="34" charset="0"/>
              <a:ea typeface="黑体" panose="02010609060101010101" charset="-122"/>
            </a:endParaRPr>
          </a:p>
        </p:txBody>
      </p:sp>
      <p:sp>
        <p:nvSpPr>
          <p:cNvPr id="2803" name="矩形 2802"/>
          <p:cNvSpPr/>
          <p:nvPr/>
        </p:nvSpPr>
        <p:spPr>
          <a:xfrm>
            <a:off x="3962400" y="3429000"/>
            <a:ext cx="4724400" cy="9842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思考尽可能多的对策</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筛选出附加值高的对策</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寻求共识</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(4)</a:t>
            </a:r>
            <a:r>
              <a:rPr lang="zh-CN" altLang="en-US" sz="1000">
                <a:latin typeface="Arial" panose="020B0604020202020204" pitchFamily="34" charset="0"/>
                <a:ea typeface="黑体" panose="02010609060101010101" charset="-122"/>
              </a:rPr>
              <a:t>制定明确具体的实施计划</a:t>
            </a:r>
            <a:endParaRPr lang="zh-CN" altLang="en-US" sz="1000">
              <a:latin typeface="Arial" panose="020B0604020202020204" pitchFamily="34" charset="0"/>
              <a:ea typeface="黑体" panose="02010609060101010101" charset="-122"/>
            </a:endParaRPr>
          </a:p>
        </p:txBody>
      </p:sp>
      <p:sp>
        <p:nvSpPr>
          <p:cNvPr id="2804" name="矩形 2803"/>
          <p:cNvSpPr/>
          <p:nvPr/>
        </p:nvSpPr>
        <p:spPr>
          <a:xfrm>
            <a:off x="3962400" y="4343400"/>
            <a:ext cx="4724400" cy="7556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marL="457200" indent="-457200">
              <a:spcBef>
                <a:spcPct val="50000"/>
              </a:spcBef>
            </a:pPr>
            <a:r>
              <a:rPr lang="en-US" altLang="zh-CN" sz="1000">
                <a:latin typeface="Arial" panose="020B0604020202020204" pitchFamily="34" charset="0"/>
                <a:ea typeface="黑体" panose="02010609060101010101" charset="-122"/>
              </a:rPr>
              <a:t>(1) </a:t>
            </a:r>
            <a:r>
              <a:rPr lang="zh-CN" altLang="en-US" sz="1000">
                <a:latin typeface="Arial" panose="020B0604020202020204" pitchFamily="34" charset="0"/>
                <a:ea typeface="黑体" panose="02010609060101010101" charset="-122"/>
              </a:rPr>
              <a:t>齐心协力</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迅速贯彻</a:t>
            </a:r>
            <a:endParaRPr lang="zh-CN" altLang="en-US" sz="1000">
              <a:latin typeface="Arial" panose="020B0604020202020204" pitchFamily="34" charset="0"/>
              <a:ea typeface="黑体" panose="02010609060101010101" charset="-122"/>
            </a:endParaRPr>
          </a:p>
          <a:p>
            <a:pPr marL="457200" indent="-457200">
              <a:spcBef>
                <a:spcPct val="50000"/>
              </a:spcBef>
            </a:pPr>
            <a:r>
              <a:rPr lang="en-US" altLang="zh-CN" sz="1000">
                <a:latin typeface="Arial" panose="020B0604020202020204" pitchFamily="34" charset="0"/>
                <a:ea typeface="黑体" panose="02010609060101010101" charset="-122"/>
              </a:rPr>
              <a:t>(2) </a:t>
            </a:r>
            <a:r>
              <a:rPr lang="zh-CN" altLang="en-US" sz="1000">
                <a:latin typeface="Arial" panose="020B0604020202020204" pitchFamily="34" charset="0"/>
                <a:ea typeface="黑体" panose="02010609060101010101" charset="-122"/>
              </a:rPr>
              <a:t>通过及时地汇报</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联络</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商谈</a:t>
            </a:r>
            <a:r>
              <a:rPr lang="en-US" altLang="zh-CN" sz="1000">
                <a:latin typeface="Arial" panose="020B0604020202020204" pitchFamily="34" charset="0"/>
                <a:ea typeface="黑体" panose="02010609060101010101" charset="-122"/>
              </a:rPr>
              <a:t>, </a:t>
            </a:r>
            <a:r>
              <a:rPr lang="zh-CN" altLang="en-US" sz="1000">
                <a:latin typeface="Arial" panose="020B0604020202020204" pitchFamily="34" charset="0"/>
                <a:ea typeface="黑体" panose="02010609060101010101" charset="-122"/>
              </a:rPr>
              <a:t>共享进展信息</a:t>
            </a:r>
            <a:endParaRPr lang="zh-CN" altLang="en-US" sz="1000">
              <a:latin typeface="Arial" panose="020B0604020202020204" pitchFamily="34" charset="0"/>
              <a:ea typeface="黑体" panose="02010609060101010101" charset="-122"/>
            </a:endParaRPr>
          </a:p>
          <a:p>
            <a:pPr marL="457200" indent="-457200">
              <a:spcBef>
                <a:spcPct val="50000"/>
              </a:spcBef>
            </a:pPr>
            <a:r>
              <a:rPr lang="en-US" altLang="zh-CN" sz="1000">
                <a:latin typeface="Arial" panose="020B0604020202020204" pitchFamily="34" charset="0"/>
                <a:ea typeface="黑体" panose="02010609060101010101" charset="-122"/>
              </a:rPr>
              <a:t>(3) </a:t>
            </a:r>
            <a:r>
              <a:rPr lang="zh-CN" altLang="en-US" sz="1000">
                <a:latin typeface="Arial" panose="020B0604020202020204" pitchFamily="34" charset="0"/>
                <a:ea typeface="黑体" panose="02010609060101010101" charset="-122"/>
              </a:rPr>
              <a:t>决不放弃</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迅速实施下一对策</a:t>
            </a:r>
            <a:endParaRPr lang="zh-CN" altLang="en-US" sz="1000">
              <a:latin typeface="Arial" panose="020B0604020202020204" pitchFamily="34" charset="0"/>
              <a:ea typeface="黑体" panose="02010609060101010101" charset="-122"/>
            </a:endParaRPr>
          </a:p>
        </p:txBody>
      </p:sp>
      <p:sp>
        <p:nvSpPr>
          <p:cNvPr id="2805" name="矩形 2804"/>
          <p:cNvSpPr/>
          <p:nvPr/>
        </p:nvSpPr>
        <p:spPr>
          <a:xfrm>
            <a:off x="3962400" y="5105400"/>
            <a:ext cx="4724400" cy="7556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对目标的达成结果及过程进行评价</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并同相关人员共享信息</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 </a:t>
            </a:r>
            <a:r>
              <a:rPr lang="zh-CN" altLang="en-US" sz="1000">
                <a:latin typeface="Arial" panose="020B0604020202020204" pitchFamily="34" charset="0"/>
                <a:ea typeface="黑体" panose="02010609060101010101" charset="-122"/>
              </a:rPr>
              <a:t>站在客户</a:t>
            </a:r>
            <a:r>
              <a:rPr lang="en-US" altLang="zh-CN" sz="1000">
                <a:latin typeface="Arial" panose="020B0604020202020204" pitchFamily="34" charset="0"/>
                <a:ea typeface="黑体" panose="02010609060101010101" charset="-122"/>
              </a:rPr>
              <a:t>.TOYOTA.</a:t>
            </a:r>
            <a:r>
              <a:rPr lang="zh-CN" altLang="en-US" sz="1000">
                <a:latin typeface="Arial" panose="020B0604020202020204" pitchFamily="34" charset="0"/>
                <a:ea typeface="黑体" panose="02010609060101010101" charset="-122"/>
              </a:rPr>
              <a:t>自身的立场上重新审视整个过程</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学习成功和失败的经验</a:t>
            </a:r>
            <a:endParaRPr lang="zh-CN" altLang="en-US" sz="1000">
              <a:latin typeface="Arial" panose="020B0604020202020204" pitchFamily="34" charset="0"/>
              <a:ea typeface="黑体" panose="02010609060101010101" charset="-122"/>
            </a:endParaRPr>
          </a:p>
        </p:txBody>
      </p:sp>
      <p:sp>
        <p:nvSpPr>
          <p:cNvPr id="2806" name="矩形 2805"/>
          <p:cNvSpPr/>
          <p:nvPr/>
        </p:nvSpPr>
        <p:spPr>
          <a:xfrm>
            <a:off x="3962400" y="5791200"/>
            <a:ext cx="4724400" cy="755650"/>
          </a:xfrm>
          <a:prstGeom prst="rect">
            <a:avLst/>
          </a:prstGeom>
          <a:solidFill>
            <a:srgbClr val="EAEAEA"/>
          </a:solidFill>
          <a:ln w="9525" cap="flat" cmpd="sng">
            <a:solidFill>
              <a:srgbClr val="006600"/>
            </a:solidFill>
            <a:prstDash val="solid"/>
            <a:miter/>
            <a:headEnd type="none" w="med" len="med"/>
            <a:tailEnd type="none" w="med" len="med"/>
          </a:ln>
        </p:spPr>
        <p:txBody>
          <a:bodyPr lIns="137160" tIns="68580" rIns="137160" bIns="68580" anchor="ctr" anchorCtr="0">
            <a:spAutoFit/>
          </a:bodyPr>
          <a:p>
            <a:pPr>
              <a:spcBef>
                <a:spcPct val="50000"/>
              </a:spcBef>
            </a:pPr>
            <a:r>
              <a:rPr lang="en-US" altLang="zh-CN" sz="1000">
                <a:latin typeface="Arial" panose="020B0604020202020204" pitchFamily="34" charset="0"/>
                <a:ea typeface="黑体" panose="02010609060101010101" charset="-122"/>
              </a:rPr>
              <a:t>(1)</a:t>
            </a:r>
            <a:r>
              <a:rPr lang="zh-CN" altLang="en-US" sz="1000">
                <a:latin typeface="Arial" panose="020B0604020202020204" pitchFamily="34" charset="0"/>
                <a:ea typeface="黑体" panose="02010609060101010101" charset="-122"/>
              </a:rPr>
              <a:t>将成果制度化并巩固</a:t>
            </a:r>
            <a:r>
              <a:rPr lang="en-US" altLang="zh-CN" sz="1000">
                <a:latin typeface="Arial" panose="020B0604020202020204" pitchFamily="34" charset="0"/>
                <a:ea typeface="黑体" panose="02010609060101010101" charset="-122"/>
              </a:rPr>
              <a:t>(</a:t>
            </a:r>
            <a:r>
              <a:rPr lang="zh-CN" altLang="en-US" sz="1000">
                <a:latin typeface="Arial" panose="020B0604020202020204" pitchFamily="34" charset="0"/>
                <a:ea typeface="黑体" panose="02010609060101010101" charset="-122"/>
              </a:rPr>
              <a:t>标准化</a:t>
            </a:r>
            <a:r>
              <a:rPr lang="en-US" altLang="zh-CN" sz="1000">
                <a:latin typeface="Arial" panose="020B0604020202020204" pitchFamily="34" charset="0"/>
                <a:ea typeface="黑体" panose="02010609060101010101" charset="-122"/>
              </a:rPr>
              <a:t>)</a:t>
            </a:r>
            <a:endParaRPr lang="en-US" altLang="zh-CN"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(2)</a:t>
            </a:r>
            <a:r>
              <a:rPr lang="zh-CN" altLang="en-US" sz="1000">
                <a:latin typeface="Arial" panose="020B0604020202020204" pitchFamily="34" charset="0"/>
                <a:ea typeface="黑体" panose="02010609060101010101" charset="-122"/>
              </a:rPr>
              <a:t>推广促成成功的机制</a:t>
            </a:r>
            <a:endParaRPr lang="zh-CN" altLang="en-US" sz="1000">
              <a:latin typeface="Arial" panose="020B0604020202020204" pitchFamily="34" charset="0"/>
              <a:ea typeface="黑体" panose="02010609060101010101" charset="-122"/>
            </a:endParaRPr>
          </a:p>
          <a:p>
            <a:pPr>
              <a:spcBef>
                <a:spcPct val="50000"/>
              </a:spcBef>
            </a:pPr>
            <a:r>
              <a:rPr lang="en-US" altLang="zh-CN" sz="1000">
                <a:latin typeface="Arial" panose="020B0604020202020204" pitchFamily="34" charset="0"/>
                <a:ea typeface="黑体" panose="02010609060101010101" charset="-122"/>
              </a:rPr>
              <a:t>(3)</a:t>
            </a:r>
            <a:r>
              <a:rPr lang="zh-CN" altLang="en-US" sz="1000">
                <a:latin typeface="Arial" panose="020B0604020202020204" pitchFamily="34" charset="0"/>
                <a:ea typeface="黑体" panose="02010609060101010101" charset="-122"/>
              </a:rPr>
              <a:t>着手下一步的改善</a:t>
            </a:r>
            <a:endParaRPr lang="zh-CN" altLang="en-US" sz="1000">
              <a:latin typeface="Arial" panose="020B0604020202020204" pitchFamily="34" charset="0"/>
              <a:ea typeface="黑体" panose="02010609060101010101" charset="-122"/>
            </a:endParaRPr>
          </a:p>
        </p:txBody>
      </p:sp>
      <p:sp>
        <p:nvSpPr>
          <p:cNvPr id="2807" name="矩形 2806"/>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0" name="矩形 2809"/>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811" name="标题 2810"/>
          <p:cNvSpPr/>
          <p:nvPr>
            <p:ph type="title" idx="4294967295"/>
          </p:nvPr>
        </p:nvSpPr>
        <p:spPr>
          <a:xfrm>
            <a:off x="152400" y="762000"/>
            <a:ext cx="2514600" cy="533400"/>
          </a:xfrm>
          <a:prstGeom prst="rect">
            <a:avLst/>
          </a:prstGeom>
          <a:noFill/>
          <a:ln w="9525">
            <a:noFill/>
          </a:ln>
        </p:spPr>
        <p:txBody>
          <a:bodyPr/>
          <a:p>
            <a:pPr fontAlgn="ctr">
              <a:spcBef>
                <a:spcPct val="50000"/>
              </a:spcBef>
              <a:buFontTx/>
            </a:pPr>
            <a:r>
              <a:rPr lang="en-US" altLang="zh-CN" sz="2000" b="1">
                <a:solidFill>
                  <a:srgbClr val="333300"/>
                </a:solidFill>
                <a:latin typeface="黑体" panose="02010609060101010101" charset="-122"/>
              </a:rPr>
              <a:t> </a:t>
            </a:r>
            <a:endParaRPr lang="en-US" altLang="zh-CN" sz="2000" b="1">
              <a:solidFill>
                <a:srgbClr val="333300"/>
              </a:solidFill>
              <a:latin typeface="黑体" panose="02010609060101010101" charset="-122"/>
            </a:endParaRPr>
          </a:p>
        </p:txBody>
      </p:sp>
      <p:sp>
        <p:nvSpPr>
          <p:cNvPr id="2812" name="矩形 2811"/>
          <p:cNvSpPr/>
          <p:nvPr/>
        </p:nvSpPr>
        <p:spPr>
          <a:xfrm>
            <a:off x="304800" y="1219200"/>
            <a:ext cx="8305800" cy="1481138"/>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zh-CN" altLang="en-US" sz="1600">
                <a:latin typeface="Arial" panose="020B0604020202020204" pitchFamily="34" charset="0"/>
                <a:ea typeface="黑体" panose="02010609060101010101" charset="-122"/>
              </a:rPr>
              <a:t>在丰田</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没有哪一项工作是不存在问题的</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要从工作的“真正目的</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目标</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出发</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带着强烈</a:t>
            </a:r>
            <a:endParaRPr lang="zh-CN" altLang="en-US" sz="1600">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pPr>
            <a:r>
              <a:rPr lang="zh-CN" altLang="en-US" sz="1600">
                <a:latin typeface="Arial" panose="020B0604020202020204" pitchFamily="34" charset="0"/>
                <a:ea typeface="黑体" panose="02010609060101010101" charset="-122"/>
              </a:rPr>
              <a:t>   的问题意识</a:t>
            </a:r>
            <a:r>
              <a:rPr lang="en-US" altLang="zh-CN" sz="1600">
                <a:latin typeface="Arial" panose="020B0604020202020204" pitchFamily="34" charset="0"/>
                <a:ea typeface="黑体" panose="02010609060101010101" charset="-122"/>
              </a:rPr>
              <a:t>,</a:t>
            </a:r>
            <a:r>
              <a:rPr lang="zh-CN" altLang="en-US" sz="1600" b="1">
                <a:latin typeface="Arial" panose="020B0604020202020204" pitchFamily="34" charset="0"/>
                <a:ea typeface="黑体" panose="02010609060101010101" charset="-122"/>
              </a:rPr>
              <a:t>主动地发现问题</a:t>
            </a:r>
            <a:r>
              <a:rPr lang="en-US" altLang="zh-CN" sz="1600" b="1">
                <a:latin typeface="Arial" panose="020B0604020202020204" pitchFamily="34" charset="0"/>
                <a:ea typeface="黑体" panose="02010609060101010101" charset="-122"/>
              </a:rPr>
              <a:t>.</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不只做上级吩咐下来的工作</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Char char="q"/>
            </a:pPr>
            <a:r>
              <a:rPr lang="en-US" altLang="zh-CN" sz="1600" b="1">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任何时候都不满足于现状</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首先在脑海里描绘“理想状态”</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将其与现状的差距</a:t>
            </a:r>
            <a:endParaRPr lang="zh-CN" altLang="en-US" sz="1600">
              <a:latin typeface="Arial" panose="020B0604020202020204" pitchFamily="34" charset="0"/>
              <a:ea typeface="黑体" panose="02010609060101010101" charset="-122"/>
            </a:endParaRPr>
          </a:p>
          <a:p>
            <a:pPr>
              <a:spcBef>
                <a:spcPct val="50000"/>
              </a:spcBef>
              <a:buClr>
                <a:srgbClr val="990000"/>
              </a:buClr>
              <a:buFont typeface="Wingdings" panose="05000000000000000000" pitchFamily="2" charset="2"/>
              <a:buNone/>
            </a:pPr>
            <a:r>
              <a:rPr lang="zh-CN" altLang="en-US" sz="1600">
                <a:latin typeface="Arial" panose="020B0604020202020204" pitchFamily="34" charset="0"/>
                <a:ea typeface="黑体" panose="02010609060101010101" charset="-122"/>
              </a:rPr>
              <a:t>   可视化</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从而将问题明确</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813" name="上弧形箭头 2812"/>
          <p:cNvSpPr/>
          <p:nvPr/>
        </p:nvSpPr>
        <p:spPr>
          <a:xfrm>
            <a:off x="1524000" y="6858000"/>
            <a:ext cx="1214438" cy="733425"/>
          </a:xfrm>
          <a:prstGeom prst="curvedDownArrow">
            <a:avLst>
              <a:gd name="adj1" fmla="val 32197"/>
              <a:gd name="adj2" fmla="val 65804"/>
              <a:gd name="adj3" fmla="val 33333"/>
            </a:avLst>
          </a:prstGeom>
          <a:noFill/>
          <a:ln w="38100">
            <a:noFill/>
          </a:ln>
        </p:spPr>
        <p:txBody>
          <a:bodyPr/>
          <a:p>
            <a:endParaRPr lang="zh-CN" altLang="en-US"/>
          </a:p>
        </p:txBody>
      </p:sp>
      <p:sp>
        <p:nvSpPr>
          <p:cNvPr id="2814" name="矩形 281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grpSp>
        <p:nvGrpSpPr>
          <p:cNvPr id="2815" name="组合 2814"/>
          <p:cNvGrpSpPr/>
          <p:nvPr/>
        </p:nvGrpSpPr>
        <p:grpSpPr>
          <a:xfrm>
            <a:off x="381000" y="2819400"/>
            <a:ext cx="8229600" cy="3810000"/>
            <a:chOff x="240" y="1776"/>
            <a:chExt cx="5184" cy="2400"/>
          </a:xfrm>
        </p:grpSpPr>
        <p:sp>
          <p:nvSpPr>
            <p:cNvPr id="2816" name="矩形 2815"/>
            <p:cNvSpPr/>
            <p:nvPr/>
          </p:nvSpPr>
          <p:spPr>
            <a:xfrm>
              <a:off x="1728" y="1776"/>
              <a:ext cx="2160" cy="259"/>
            </a:xfrm>
            <a:prstGeom prst="rect">
              <a:avLst/>
            </a:prstGeom>
            <a:noFill/>
            <a:ln w="38100">
              <a:noFill/>
            </a:ln>
          </p:spPr>
          <p:txBody>
            <a:bodyPr lIns="137160" tIns="68580" rIns="137160" bIns="68580">
              <a:spAutoFit/>
            </a:bodyPr>
            <a:p>
              <a:pPr>
                <a:spcBef>
                  <a:spcPct val="50000"/>
                </a:spcBef>
              </a:pPr>
              <a:r>
                <a:rPr lang="zh-CN" altLang="en-US" sz="1800" b="1">
                  <a:latin typeface="Arial" panose="020B0604020202020204" pitchFamily="34" charset="0"/>
                  <a:ea typeface="黑体" panose="02010609060101010101" charset="-122"/>
                </a:rPr>
                <a:t>将模糊的问题可视化</a:t>
              </a:r>
              <a:endParaRPr lang="zh-CN" altLang="en-US" sz="1800" b="1">
                <a:latin typeface="Arial" panose="020B0604020202020204" pitchFamily="34" charset="0"/>
                <a:ea typeface="黑体" panose="02010609060101010101" charset="-122"/>
              </a:endParaRPr>
            </a:p>
          </p:txBody>
        </p:sp>
        <p:sp>
          <p:nvSpPr>
            <p:cNvPr id="2817" name="矩形 2816"/>
            <p:cNvSpPr/>
            <p:nvPr/>
          </p:nvSpPr>
          <p:spPr>
            <a:xfrm>
              <a:off x="1536" y="2688"/>
              <a:ext cx="1656" cy="391"/>
            </a:xfrm>
            <a:prstGeom prst="rect">
              <a:avLst/>
            </a:prstGeom>
            <a:noFill/>
            <a:ln w="57150" cap="flat" cmpd="thinThick">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2800">
                  <a:latin typeface="Arial" panose="020B0604020202020204" pitchFamily="34" charset="0"/>
                  <a:ea typeface="黑体" panose="02010609060101010101" charset="-122"/>
                </a:rPr>
                <a:t>理想状态</a:t>
              </a:r>
              <a:endParaRPr lang="zh-CN" altLang="en-US" sz="2800">
                <a:latin typeface="Arial" panose="020B0604020202020204" pitchFamily="34" charset="0"/>
                <a:ea typeface="黑体" panose="02010609060101010101" charset="-122"/>
              </a:endParaRPr>
            </a:p>
          </p:txBody>
        </p:sp>
        <p:sp>
          <p:nvSpPr>
            <p:cNvPr id="2818" name="矩形 2817"/>
            <p:cNvSpPr/>
            <p:nvPr/>
          </p:nvSpPr>
          <p:spPr>
            <a:xfrm>
              <a:off x="1584" y="3744"/>
              <a:ext cx="1656" cy="391"/>
            </a:xfrm>
            <a:prstGeom prst="rect">
              <a:avLst/>
            </a:prstGeom>
            <a:noFill/>
            <a:ln w="57150" cap="flat" cmpd="thinThick">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2800">
                  <a:latin typeface="Arial" panose="020B0604020202020204" pitchFamily="34" charset="0"/>
                  <a:ea typeface="黑体" panose="02010609060101010101" charset="-122"/>
                </a:rPr>
                <a:t>现  状</a:t>
              </a:r>
              <a:endParaRPr lang="zh-CN" altLang="en-US" sz="2800">
                <a:latin typeface="Arial" panose="020B0604020202020204" pitchFamily="34" charset="0"/>
                <a:ea typeface="黑体" panose="02010609060101010101" charset="-122"/>
              </a:endParaRPr>
            </a:p>
          </p:txBody>
        </p:sp>
        <p:sp>
          <p:nvSpPr>
            <p:cNvPr id="2819" name="上下箭头 2818"/>
            <p:cNvSpPr/>
            <p:nvPr/>
          </p:nvSpPr>
          <p:spPr>
            <a:xfrm>
              <a:off x="2016" y="3168"/>
              <a:ext cx="672" cy="508"/>
            </a:xfrm>
            <a:prstGeom prst="upDownArrow">
              <a:avLst>
                <a:gd name="adj1" fmla="val 50000"/>
                <a:gd name="adj2" fmla="val 19907"/>
              </a:avLst>
            </a:prstGeom>
            <a:noFill/>
            <a:ln w="57150" cap="flat" cmpd="thinThick">
              <a:solidFill>
                <a:srgbClr val="76767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600" b="1">
                  <a:latin typeface="Arial" panose="020B0604020202020204" pitchFamily="34" charset="0"/>
                  <a:ea typeface="黑体" panose="02010609060101010101" charset="-122"/>
                </a:rPr>
                <a:t>差距</a:t>
              </a:r>
              <a:endParaRPr lang="zh-CN" altLang="en-US" sz="1600" b="1">
                <a:latin typeface="Arial" panose="020B0604020202020204" pitchFamily="34" charset="0"/>
                <a:ea typeface="黑体" panose="02010609060101010101" charset="-122"/>
              </a:endParaRPr>
            </a:p>
          </p:txBody>
        </p:sp>
        <p:sp>
          <p:nvSpPr>
            <p:cNvPr id="2820" name="右箭头 2819"/>
            <p:cNvSpPr/>
            <p:nvPr/>
          </p:nvSpPr>
          <p:spPr>
            <a:xfrm>
              <a:off x="2688" y="3216"/>
              <a:ext cx="1200" cy="384"/>
            </a:xfrm>
            <a:prstGeom prst="rightArrow">
              <a:avLst>
                <a:gd name="adj1" fmla="val 50000"/>
                <a:gd name="adj2" fmla="val 77763"/>
              </a:avLst>
            </a:prstGeom>
            <a:noFill/>
            <a:ln w="38100" cap="flat" cmpd="sng">
              <a:solidFill>
                <a:srgbClr val="767676"/>
              </a:solidFill>
              <a:prstDash val="solid"/>
              <a:miter/>
              <a:headEnd type="none" w="med" len="med"/>
              <a:tailEnd type="none" w="med" len="med"/>
            </a:ln>
          </p:spPr>
          <p:txBody>
            <a:bodyPr/>
            <a:p>
              <a:endParaRPr lang="zh-CN" altLang="en-US"/>
            </a:p>
          </p:txBody>
        </p:sp>
        <p:sp>
          <p:nvSpPr>
            <p:cNvPr id="2821" name="椭圆 2820"/>
            <p:cNvSpPr/>
            <p:nvPr/>
          </p:nvSpPr>
          <p:spPr>
            <a:xfrm>
              <a:off x="1296" y="2112"/>
              <a:ext cx="2112" cy="304"/>
            </a:xfrm>
            <a:prstGeom prst="ellipse">
              <a:avLst/>
            </a:prstGeom>
            <a:gradFill rotWithShape="0">
              <a:gsLst>
                <a:gs pos="0">
                  <a:srgbClr val="797979">
                    <a:alpha val="100000"/>
                  </a:srgbClr>
                </a:gs>
                <a:gs pos="50000">
                  <a:srgbClr val="DDDDDD">
                    <a:alpha val="100000"/>
                  </a:srgbClr>
                </a:gs>
                <a:gs pos="100000">
                  <a:srgbClr val="797979"/>
                </a:gs>
              </a:gsLst>
              <a:lin ang="5400000"/>
              <a:tileRect/>
            </a:gradFill>
            <a:ln w="38100">
              <a:noFill/>
            </a:ln>
          </p:spPr>
          <p:txBody>
            <a:bodyPr lIns="137160" tIns="68580" rIns="137160" bIns="68580" anchor="ctr" anchorCtr="0">
              <a:spAutoFit/>
            </a:bodyPr>
            <a:p>
              <a:pPr algn="ctr">
                <a:spcBef>
                  <a:spcPct val="50000"/>
                </a:spcBef>
              </a:pPr>
              <a:r>
                <a:rPr lang="zh-CN" altLang="en-US" sz="1600" b="1">
                  <a:latin typeface="Arial" panose="020B0604020202020204" pitchFamily="34" charset="0"/>
                  <a:ea typeface="黑体" panose="02010609060101010101" charset="-122"/>
                </a:rPr>
                <a:t>真正的目的</a:t>
              </a:r>
              <a:endParaRPr lang="zh-CN" altLang="en-US" sz="1600" b="1">
                <a:latin typeface="Arial" panose="020B0604020202020204" pitchFamily="34" charset="0"/>
                <a:ea typeface="黑体" panose="02010609060101010101" charset="-122"/>
              </a:endParaRPr>
            </a:p>
          </p:txBody>
        </p:sp>
        <p:sp>
          <p:nvSpPr>
            <p:cNvPr id="2822" name="上箭头 2821"/>
            <p:cNvSpPr/>
            <p:nvPr/>
          </p:nvSpPr>
          <p:spPr>
            <a:xfrm>
              <a:off x="2112" y="2448"/>
              <a:ext cx="384" cy="192"/>
            </a:xfrm>
            <a:prstGeom prst="upArrow">
              <a:avLst>
                <a:gd name="adj1" fmla="val 50000"/>
                <a:gd name="adj2" fmla="val 25000"/>
              </a:avLst>
            </a:prstGeom>
            <a:noFill/>
            <a:ln w="38100" cap="flat" cmpd="sng">
              <a:solidFill>
                <a:srgbClr val="969696"/>
              </a:solidFill>
              <a:prstDash val="solid"/>
              <a:miter/>
              <a:headEnd type="none" w="med" len="med"/>
              <a:tailEnd type="none" w="med" len="med"/>
            </a:ln>
          </p:spPr>
          <p:txBody>
            <a:bodyPr/>
            <a:p>
              <a:endParaRPr lang="zh-CN" altLang="en-US"/>
            </a:p>
          </p:txBody>
        </p:sp>
        <p:sp>
          <p:nvSpPr>
            <p:cNvPr id="2823" name="矩形 2822"/>
            <p:cNvSpPr/>
            <p:nvPr/>
          </p:nvSpPr>
          <p:spPr>
            <a:xfrm>
              <a:off x="2544" y="2448"/>
              <a:ext cx="624" cy="24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贡献</a:t>
              </a:r>
              <a:endParaRPr lang="zh-CN" altLang="en-US" sz="1600">
                <a:latin typeface="Arial" panose="020B0604020202020204" pitchFamily="34" charset="0"/>
                <a:ea typeface="黑体" panose="02010609060101010101" charset="-122"/>
              </a:endParaRPr>
            </a:p>
          </p:txBody>
        </p:sp>
        <p:sp>
          <p:nvSpPr>
            <p:cNvPr id="2824" name="上弧形箭头 2823"/>
            <p:cNvSpPr/>
            <p:nvPr/>
          </p:nvSpPr>
          <p:spPr>
            <a:xfrm rot="16140000">
              <a:off x="852" y="3180"/>
              <a:ext cx="936" cy="240"/>
            </a:xfrm>
            <a:prstGeom prst="curvedDownArrow">
              <a:avLst>
                <a:gd name="adj1" fmla="val 55173"/>
                <a:gd name="adj2" fmla="val 148812"/>
                <a:gd name="adj3" fmla="val 33333"/>
              </a:avLst>
            </a:prstGeom>
            <a:noFill/>
            <a:ln w="38100" cap="flat" cmpd="sng">
              <a:solidFill>
                <a:srgbClr val="969696"/>
              </a:solidFill>
              <a:prstDash val="solid"/>
              <a:miter/>
              <a:headEnd type="none" w="med" len="med"/>
              <a:tailEnd type="none" w="med" len="med"/>
            </a:ln>
          </p:spPr>
          <p:txBody>
            <a:bodyPr/>
            <a:p>
              <a:endParaRPr lang="zh-CN" altLang="en-US"/>
            </a:p>
          </p:txBody>
        </p:sp>
        <p:sp>
          <p:nvSpPr>
            <p:cNvPr id="2825" name="矩形 2824"/>
            <p:cNvSpPr/>
            <p:nvPr/>
          </p:nvSpPr>
          <p:spPr>
            <a:xfrm>
              <a:off x="960" y="2784"/>
              <a:ext cx="302" cy="1006"/>
            </a:xfrm>
            <a:prstGeom prst="rect">
              <a:avLst/>
            </a:prstGeom>
            <a:noFill/>
            <a:ln w="38100">
              <a:noFill/>
            </a:ln>
          </p:spPr>
          <p:txBody>
            <a:bodyPr lIns="137160" tIns="68580" rIns="137160" bIns="68580">
              <a:spAutoFit/>
            </a:bodyPr>
            <a:p>
              <a:pPr>
                <a:spcBef>
                  <a:spcPct val="50000"/>
                </a:spcBef>
              </a:pPr>
              <a:r>
                <a:rPr lang="zh-CN" altLang="en-US" sz="1200">
                  <a:latin typeface="宋体" panose="02010600030101010101" pitchFamily="2" charset="-122"/>
                </a:rPr>
                <a:t>理想的状态是什么</a:t>
              </a:r>
              <a:r>
                <a:rPr lang="en-US" altLang="zh-CN" sz="1200">
                  <a:latin typeface="宋体" panose="02010600030101010101" pitchFamily="2" charset="-122"/>
                </a:rPr>
                <a:t>?</a:t>
              </a:r>
              <a:endParaRPr lang="en-US" altLang="zh-CN" sz="1200">
                <a:latin typeface="宋体" panose="02010600030101010101" pitchFamily="2" charset="-122"/>
              </a:endParaRPr>
            </a:p>
          </p:txBody>
        </p:sp>
        <p:sp>
          <p:nvSpPr>
            <p:cNvPr id="2826" name="上弧形箭头 2825"/>
            <p:cNvSpPr/>
            <p:nvPr/>
          </p:nvSpPr>
          <p:spPr>
            <a:xfrm rot="16140000">
              <a:off x="-71" y="2807"/>
              <a:ext cx="2112" cy="433"/>
            </a:xfrm>
            <a:prstGeom prst="curvedDownArrow">
              <a:avLst>
                <a:gd name="adj1" fmla="val 29011"/>
                <a:gd name="adj2" fmla="val 146981"/>
                <a:gd name="adj3" fmla="val 33333"/>
              </a:avLst>
            </a:prstGeom>
            <a:noFill/>
            <a:ln w="38100" cap="flat" cmpd="sng">
              <a:solidFill>
                <a:srgbClr val="969696"/>
              </a:solidFill>
              <a:prstDash val="solid"/>
              <a:miter/>
              <a:headEnd type="none" w="med" len="med"/>
              <a:tailEnd type="none" w="med" len="med"/>
            </a:ln>
          </p:spPr>
          <p:txBody>
            <a:bodyPr/>
            <a:p>
              <a:endParaRPr lang="zh-CN" altLang="en-US"/>
            </a:p>
          </p:txBody>
        </p:sp>
        <p:sp>
          <p:nvSpPr>
            <p:cNvPr id="2827" name="矩形 2826"/>
            <p:cNvSpPr/>
            <p:nvPr/>
          </p:nvSpPr>
          <p:spPr>
            <a:xfrm>
              <a:off x="480" y="2544"/>
              <a:ext cx="288" cy="1351"/>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对目的的达成是否有贡献</a:t>
              </a:r>
              <a:r>
                <a:rPr lang="en-US" altLang="zh-CN" sz="1200">
                  <a:latin typeface="Arial" panose="020B0604020202020204" pitchFamily="34" charset="0"/>
                  <a:ea typeface="黑体" panose="02010609060101010101" charset="-122"/>
                </a:rPr>
                <a:t>?</a:t>
              </a:r>
              <a:endParaRPr lang="en-US" altLang="zh-CN" sz="1200">
                <a:latin typeface="Arial" panose="020B0604020202020204" pitchFamily="34" charset="0"/>
                <a:ea typeface="黑体" panose="02010609060101010101" charset="-122"/>
              </a:endParaRPr>
            </a:p>
          </p:txBody>
        </p:sp>
        <p:sp>
          <p:nvSpPr>
            <p:cNvPr id="2828" name="折角形 2827"/>
            <p:cNvSpPr/>
            <p:nvPr/>
          </p:nvSpPr>
          <p:spPr>
            <a:xfrm>
              <a:off x="4032" y="3099"/>
              <a:ext cx="912" cy="517"/>
            </a:xfrm>
            <a:prstGeom prst="foldedCorner">
              <a:avLst>
                <a:gd name="adj" fmla="val 18204"/>
              </a:avLst>
            </a:prstGeom>
            <a:noFill/>
            <a:ln w="38100" cap="flat" cmpd="sng">
              <a:solidFill>
                <a:srgbClr val="969696"/>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3600">
                  <a:solidFill>
                    <a:srgbClr val="990000"/>
                  </a:solidFill>
                  <a:latin typeface="Arial" panose="020B0604020202020204" pitchFamily="34" charset="0"/>
                  <a:ea typeface="黑体" panose="02010609060101010101" charset="-122"/>
                </a:rPr>
                <a:t>问题</a:t>
              </a:r>
              <a:endParaRPr lang="zh-CN" altLang="en-US" sz="1600">
                <a:latin typeface="Arial" panose="020B0604020202020204" pitchFamily="34" charset="0"/>
                <a:ea typeface="黑体" panose="02010609060101010101" charset="-122"/>
              </a:endParaRPr>
            </a:p>
          </p:txBody>
        </p:sp>
        <p:sp>
          <p:nvSpPr>
            <p:cNvPr id="2829" name="矩形 2828"/>
            <p:cNvSpPr/>
            <p:nvPr/>
          </p:nvSpPr>
          <p:spPr>
            <a:xfrm>
              <a:off x="240" y="1776"/>
              <a:ext cx="5184" cy="2400"/>
            </a:xfrm>
            <a:prstGeom prst="rect">
              <a:avLst/>
            </a:prstGeom>
            <a:noFill/>
            <a:ln w="19050" cap="flat" cmpd="sng">
              <a:solidFill>
                <a:srgbClr val="969696"/>
              </a:solidFill>
              <a:prstDash val="solid"/>
              <a:miter/>
              <a:headEnd type="none" w="med" len="med"/>
              <a:tailEnd type="none" w="med" len="med"/>
            </a:ln>
          </p:spPr>
          <p:txBody>
            <a:bodyPr/>
            <a:p>
              <a:endParaRPr lang="zh-CN" altLang="en-US"/>
            </a:p>
          </p:txBody>
        </p:sp>
      </p:grpSp>
      <p:sp>
        <p:nvSpPr>
          <p:cNvPr id="2830" name="矩形 2829"/>
          <p:cNvSpPr/>
          <p:nvPr/>
        </p:nvSpPr>
        <p:spPr>
          <a:xfrm>
            <a:off x="228600" y="762000"/>
            <a:ext cx="2192338" cy="441325"/>
          </a:xfrm>
          <a:prstGeom prst="rect">
            <a:avLst/>
          </a:prstGeom>
          <a:noFill/>
          <a:ln w="38100">
            <a:noFill/>
          </a:ln>
        </p:spPr>
        <p:txBody>
          <a:bodyPr wrap="none" lIns="137160" tIns="68580" rIns="137160" bIns="68580" anchor="t" anchorCtr="0">
            <a:spAutoFit/>
          </a:bodyPr>
          <a:p>
            <a:pP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1. </a:t>
            </a:r>
            <a:r>
              <a:rPr lang="zh-CN" altLang="en-US" b="1">
                <a:solidFill>
                  <a:srgbClr val="333300"/>
                </a:solidFill>
                <a:latin typeface="黑体" panose="02010609060101010101" charset="-122"/>
                <a:ea typeface="黑体" panose="02010609060101010101" charset="-122"/>
              </a:rPr>
              <a:t>明确问题</a:t>
            </a:r>
            <a:endParaRPr lang="zh-CN" altLang="en-US" b="1">
              <a:solidFill>
                <a:srgbClr val="3333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815"/>
                                        </p:tgtEl>
                                        <p:attrNameLst>
                                          <p:attrName>style.visibility</p:attrName>
                                        </p:attrNameLst>
                                      </p:cBhvr>
                                      <p:to>
                                        <p:strVal val="visible"/>
                                      </p:to>
                                    </p:set>
                                    <p:anim calcmode="lin" valueType="num">
                                      <p:cBhvr additive="base">
                                        <p:cTn id="7" dur="500" fill="hold"/>
                                        <p:tgtEl>
                                          <p:spTgt spid="2815"/>
                                        </p:tgtEl>
                                        <p:attrNameLst>
                                          <p:attrName>ppt_x</p:attrName>
                                        </p:attrNameLst>
                                      </p:cBhvr>
                                      <p:tavLst>
                                        <p:tav tm="0">
                                          <p:val>
                                            <p:strVal val="0-#ppt_w/2"/>
                                          </p:val>
                                        </p:tav>
                                        <p:tav tm="100000">
                                          <p:val>
                                            <p:strVal val="#ppt_x"/>
                                          </p:val>
                                        </p:tav>
                                      </p:tavLst>
                                    </p:anim>
                                    <p:anim calcmode="lin" valueType="num">
                                      <p:cBhvr additive="base">
                                        <p:cTn id="8" dur="500" fill="hold"/>
                                        <p:tgtEl>
                                          <p:spTgt spid="28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3" name="矩形 2832"/>
          <p:cNvSpPr/>
          <p:nvPr/>
        </p:nvSpPr>
        <p:spPr>
          <a:xfrm>
            <a:off x="228600" y="914400"/>
            <a:ext cx="3352800" cy="823913"/>
          </a:xfrm>
          <a:prstGeom prst="rect">
            <a:avLst/>
          </a:prstGeom>
          <a:noFill/>
          <a:ln w="38100">
            <a:noFill/>
          </a:ln>
        </p:spPr>
        <p:txBody>
          <a:bodyPr lIns="137160" tIns="68580" rIns="137160" bIns="68580">
            <a:spAutoFit/>
          </a:bodyPr>
          <a:p>
            <a:pPr>
              <a:spcBef>
                <a:spcPct val="50000"/>
              </a:spcBef>
            </a:pPr>
            <a:r>
              <a:rPr lang="en-US" altLang="zh-CN" sz="1800">
                <a:latin typeface="Arial" panose="020B0604020202020204" pitchFamily="34" charset="0"/>
                <a:ea typeface="黑体" panose="02010609060101010101" charset="-122"/>
              </a:rPr>
              <a:t>(1)</a:t>
            </a:r>
            <a:r>
              <a:rPr lang="zh-CN" altLang="en-US" sz="1800">
                <a:latin typeface="Arial" panose="020B0604020202020204" pitchFamily="34" charset="0"/>
                <a:ea typeface="黑体" panose="02010609060101010101" charset="-122"/>
              </a:rPr>
              <a:t>思考工作的“真正目的”</a:t>
            </a:r>
            <a:endParaRPr lang="zh-CN" altLang="en-US" sz="1800">
              <a:latin typeface="Arial" panose="020B0604020202020204" pitchFamily="34" charset="0"/>
              <a:ea typeface="黑体" panose="02010609060101010101" charset="-122"/>
            </a:endParaRPr>
          </a:p>
          <a:p>
            <a:pPr>
              <a:spcBef>
                <a:spcPct val="50000"/>
              </a:spcBef>
            </a:pPr>
            <a:r>
              <a:rPr lang="zh-CN" altLang="en-US" sz="1800">
                <a:latin typeface="Arial" panose="020B0604020202020204" pitchFamily="34" charset="0"/>
                <a:ea typeface="黑体" panose="02010609060101010101" charset="-122"/>
              </a:rPr>
              <a:t>     例</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2834" name="矩形 2833"/>
          <p:cNvSpPr/>
          <p:nvPr/>
        </p:nvSpPr>
        <p:spPr>
          <a:xfrm>
            <a:off x="609600" y="1600200"/>
            <a:ext cx="7467600" cy="381000"/>
          </a:xfrm>
          <a:prstGeom prst="rect">
            <a:avLst/>
          </a:prstGeom>
          <a:noFill/>
          <a:ln w="38100">
            <a:noFill/>
          </a:ln>
        </p:spPr>
        <p:txBody>
          <a:bodyPr lIns="137160" tIns="68580" rIns="137160" bIns="68580">
            <a:spAutoFit/>
          </a:bodyPr>
          <a:p>
            <a:pPr>
              <a:spcBef>
                <a:spcPct val="50000"/>
              </a:spcBef>
            </a:pPr>
            <a:endParaRPr sz="1600">
              <a:latin typeface="Arial" panose="020B0604020202020204" pitchFamily="34" charset="0"/>
              <a:ea typeface="黑体" panose="02010609060101010101" charset="-122"/>
            </a:endParaRPr>
          </a:p>
        </p:txBody>
      </p:sp>
      <p:sp>
        <p:nvSpPr>
          <p:cNvPr id="2835" name="矩形 2834"/>
          <p:cNvSpPr/>
          <p:nvPr/>
        </p:nvSpPr>
        <p:spPr>
          <a:xfrm>
            <a:off x="609600" y="4648200"/>
            <a:ext cx="7620000" cy="381000"/>
          </a:xfrm>
          <a:prstGeom prst="rect">
            <a:avLst/>
          </a:prstGeom>
          <a:noFill/>
          <a:ln w="38100">
            <a:noFill/>
          </a:ln>
        </p:spPr>
        <p:txBody>
          <a:bodyPr/>
          <a:p>
            <a:endParaRPr lang="zh-CN" altLang="en-US"/>
          </a:p>
        </p:txBody>
      </p:sp>
      <p:graphicFrame>
        <p:nvGraphicFramePr>
          <p:cNvPr id="2836" name="对象 2835"/>
          <p:cNvGraphicFramePr>
            <a:graphicFrameLocks noChangeAspect="1"/>
          </p:cNvGraphicFramePr>
          <p:nvPr/>
        </p:nvGraphicFramePr>
        <p:xfrm>
          <a:off x="609600" y="1676400"/>
          <a:ext cx="7543800" cy="2590800"/>
        </p:xfrm>
        <a:graphic>
          <a:graphicData uri="http://schemas.openxmlformats.org/presentationml/2006/ole">
            <mc:AlternateContent xmlns:mc="http://schemas.openxmlformats.org/markup-compatibility/2006">
              <mc:Choice xmlns:v="urn:schemas-microsoft-com:vml" Requires="v">
                <p:oleObj spid="_x0000_s3076" name="" r:id="rId1" imgW="1257300" imgH="952500" progId="Excel.Sheet.8">
                  <p:embed/>
                </p:oleObj>
              </mc:Choice>
              <mc:Fallback>
                <p:oleObj name="" r:id="rId1" imgW="1257300" imgH="952500" progId="Excel.Sheet.8">
                  <p:embed/>
                  <p:pic>
                    <p:nvPicPr>
                      <p:cNvPr id="0" name="图片 3075"/>
                      <p:cNvPicPr/>
                      <p:nvPr/>
                    </p:nvPicPr>
                    <p:blipFill>
                      <a:blip r:embed="rId2"/>
                      <a:stretch>
                        <a:fillRect/>
                      </a:stretch>
                    </p:blipFill>
                    <p:spPr>
                      <a:xfrm>
                        <a:off x="609600" y="1676400"/>
                        <a:ext cx="7543800" cy="2590800"/>
                      </a:xfrm>
                      <a:prstGeom prst="rect">
                        <a:avLst/>
                      </a:prstGeom>
                      <a:noFill/>
                      <a:ln w="38100">
                        <a:noFill/>
                        <a:miter/>
                      </a:ln>
                    </p:spPr>
                  </p:pic>
                </p:oleObj>
              </mc:Fallback>
            </mc:AlternateContent>
          </a:graphicData>
        </a:graphic>
      </p:graphicFrame>
      <p:sp>
        <p:nvSpPr>
          <p:cNvPr id="2837" name="上箭头 2836"/>
          <p:cNvSpPr/>
          <p:nvPr/>
        </p:nvSpPr>
        <p:spPr>
          <a:xfrm>
            <a:off x="1219200" y="3429000"/>
            <a:ext cx="228600" cy="228600"/>
          </a:xfrm>
          <a:prstGeom prst="upArrow">
            <a:avLst>
              <a:gd name="adj1" fmla="val 50000"/>
              <a:gd name="adj2" fmla="val 25000"/>
            </a:avLst>
          </a:prstGeom>
          <a:noFill/>
          <a:ln w="38100" cap="flat" cmpd="dbl">
            <a:solidFill>
              <a:srgbClr val="000000"/>
            </a:solidFill>
            <a:prstDash val="solid"/>
            <a:miter/>
            <a:headEnd type="none" w="med" len="med"/>
            <a:tailEnd type="none" w="med" len="med"/>
          </a:ln>
        </p:spPr>
        <p:txBody>
          <a:bodyPr/>
          <a:p>
            <a:endParaRPr lang="zh-CN" altLang="en-US"/>
          </a:p>
        </p:txBody>
      </p:sp>
      <p:sp>
        <p:nvSpPr>
          <p:cNvPr id="2838" name="上箭头 2837"/>
          <p:cNvSpPr/>
          <p:nvPr/>
        </p:nvSpPr>
        <p:spPr>
          <a:xfrm>
            <a:off x="1219200" y="2590800"/>
            <a:ext cx="228600" cy="228600"/>
          </a:xfrm>
          <a:prstGeom prst="upArrow">
            <a:avLst>
              <a:gd name="adj1" fmla="val 50000"/>
              <a:gd name="adj2" fmla="val 25000"/>
            </a:avLst>
          </a:prstGeom>
          <a:noFill/>
          <a:ln w="38100" cap="flat" cmpd="dbl">
            <a:solidFill>
              <a:srgbClr val="000000"/>
            </a:solidFill>
            <a:prstDash val="solid"/>
            <a:miter/>
            <a:headEnd type="none" w="med" len="med"/>
            <a:tailEnd type="none" w="med" len="med"/>
          </a:ln>
        </p:spPr>
        <p:txBody>
          <a:bodyPr/>
          <a:p>
            <a:endParaRPr lang="zh-CN" altLang="en-US"/>
          </a:p>
        </p:txBody>
      </p:sp>
      <p:sp>
        <p:nvSpPr>
          <p:cNvPr id="2839" name="上箭头 2838"/>
          <p:cNvSpPr/>
          <p:nvPr/>
        </p:nvSpPr>
        <p:spPr>
          <a:xfrm>
            <a:off x="1219200" y="1981200"/>
            <a:ext cx="228600" cy="228600"/>
          </a:xfrm>
          <a:prstGeom prst="upArrow">
            <a:avLst>
              <a:gd name="adj1" fmla="val 50000"/>
              <a:gd name="adj2" fmla="val 25000"/>
            </a:avLst>
          </a:prstGeom>
          <a:noFill/>
          <a:ln w="38100" cap="flat" cmpd="dbl">
            <a:solidFill>
              <a:srgbClr val="000000"/>
            </a:solidFill>
            <a:prstDash val="solid"/>
            <a:miter/>
            <a:headEnd type="none" w="med" len="med"/>
            <a:tailEnd type="none" w="med" len="med"/>
          </a:ln>
        </p:spPr>
        <p:txBody>
          <a:bodyPr/>
          <a:p>
            <a:endParaRPr lang="zh-CN" altLang="en-US"/>
          </a:p>
        </p:txBody>
      </p:sp>
      <p:sp>
        <p:nvSpPr>
          <p:cNvPr id="2840" name="矩形 2839"/>
          <p:cNvSpPr/>
          <p:nvPr/>
        </p:nvSpPr>
        <p:spPr>
          <a:xfrm>
            <a:off x="990600" y="4267200"/>
            <a:ext cx="7162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部门             </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开发</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生产技术</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采购</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生产管理</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销售</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财会</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841" name="矩形 2840"/>
          <p:cNvSpPr/>
          <p:nvPr/>
        </p:nvSpPr>
        <p:spPr>
          <a:xfrm>
            <a:off x="533400" y="4926013"/>
            <a:ext cx="7696200" cy="1274762"/>
          </a:xfrm>
          <a:prstGeom prst="rect">
            <a:avLst/>
          </a:prstGeom>
          <a:noFill/>
          <a:ln w="38100" cap="flat" cmpd="dbl">
            <a:solidFill>
              <a:srgbClr val="4D4D4D"/>
            </a:solidFill>
            <a:prstDash val="solid"/>
            <a:miter/>
            <a:headEnd type="none" w="med" len="med"/>
            <a:tailEnd type="none" w="med" len="med"/>
          </a:ln>
        </p:spPr>
        <p:txBody>
          <a:bodyPr lIns="137160" tIns="68580" rIns="137160" bIns="68580" anchor="ctr" anchorCtr="0">
            <a:spAutoFit/>
          </a:bodyPr>
          <a:p>
            <a:pPr>
              <a:spcBef>
                <a:spcPct val="50000"/>
              </a:spcBef>
              <a:buFont typeface="Wingdings" panose="05000000000000000000" pitchFamily="2" charset="2"/>
              <a:buChar char="q"/>
            </a:pPr>
            <a:r>
              <a:rPr lang="zh-CN" altLang="en-US" sz="1800">
                <a:latin typeface="Arial" panose="020B0604020202020204" pitchFamily="34" charset="0"/>
                <a:ea typeface="黑体" panose="02010609060101010101" charset="-122"/>
              </a:rPr>
              <a:t>追溯自己工作目的的目的</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确认自己工作产生的源泉</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为自己的工作定位</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a:p>
            <a:pPr>
              <a:spcBef>
                <a:spcPct val="50000"/>
              </a:spcBef>
              <a:buFont typeface="Wingdings" panose="05000000000000000000" pitchFamily="2" charset="2"/>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并能理解自己的工作对公司的价值和意义</a:t>
            </a:r>
            <a:endParaRPr lang="zh-CN" altLang="en-US" sz="1800">
              <a:latin typeface="Arial" panose="020B0604020202020204" pitchFamily="34" charset="0"/>
              <a:ea typeface="黑体" panose="02010609060101010101" charset="-122"/>
            </a:endParaRPr>
          </a:p>
          <a:p>
            <a:pPr>
              <a:spcBef>
                <a:spcPct val="50000"/>
              </a:spcBef>
              <a:buFont typeface="Wingdings" panose="05000000000000000000" pitchFamily="2" charset="2"/>
              <a:buChar char="q"/>
            </a:pPr>
            <a:r>
              <a:rPr lang="zh-CN" altLang="en-US" sz="1800">
                <a:latin typeface="Arial" panose="020B0604020202020204" pitchFamily="34" charset="0"/>
                <a:ea typeface="黑体" panose="02010609060101010101" charset="-122"/>
              </a:rPr>
              <a:t> 只有充分理解了自己工作的目的</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才能唤起自己工作的“当事者意识”</a:t>
            </a:r>
            <a:endParaRPr lang="zh-CN" altLang="en-US" sz="1800">
              <a:latin typeface="Arial" panose="020B0604020202020204" pitchFamily="34" charset="0"/>
              <a:ea typeface="黑体" panose="02010609060101010101" charset="-122"/>
            </a:endParaRPr>
          </a:p>
        </p:txBody>
      </p:sp>
      <p:sp>
        <p:nvSpPr>
          <p:cNvPr id="2842" name="矩形 2841"/>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843" name="矩形 284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 name="矩形 2845"/>
          <p:cNvSpPr/>
          <p:nvPr/>
        </p:nvSpPr>
        <p:spPr>
          <a:xfrm>
            <a:off x="457200" y="990600"/>
            <a:ext cx="56388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从“为谁”</a:t>
            </a:r>
            <a:r>
              <a:rPr lang="en-US" altLang="zh-CN" sz="1600" b="1">
                <a:latin typeface="Arial" panose="020B0604020202020204" pitchFamily="34" charset="0"/>
                <a:ea typeface="黑体" panose="02010609060101010101" charset="-122"/>
              </a:rPr>
              <a:t>,“</a:t>
            </a:r>
            <a:r>
              <a:rPr lang="zh-CN" altLang="en-US" sz="1600" b="1">
                <a:latin typeface="Arial" panose="020B0604020202020204" pitchFamily="34" charset="0"/>
                <a:ea typeface="黑体" panose="02010609060101010101" charset="-122"/>
              </a:rPr>
              <a:t>做什么”</a:t>
            </a:r>
            <a:r>
              <a:rPr lang="en-US" altLang="zh-CN" sz="1600" b="1">
                <a:latin typeface="Arial" panose="020B0604020202020204" pitchFamily="34" charset="0"/>
                <a:ea typeface="黑体" panose="02010609060101010101" charset="-122"/>
              </a:rPr>
              <a:t>,“</a:t>
            </a:r>
            <a:r>
              <a:rPr lang="zh-CN" altLang="en-US" sz="1600" b="1">
                <a:latin typeface="Arial" panose="020B0604020202020204" pitchFamily="34" charset="0"/>
                <a:ea typeface="黑体" panose="02010609060101010101" charset="-122"/>
              </a:rPr>
              <a:t>怎样做”的角度</a:t>
            </a:r>
            <a:r>
              <a:rPr lang="en-US" altLang="zh-CN" sz="1600" b="1">
                <a:latin typeface="Arial" panose="020B0604020202020204" pitchFamily="34" charset="0"/>
                <a:ea typeface="黑体" panose="02010609060101010101" charset="-122"/>
              </a:rPr>
              <a:t>,</a:t>
            </a:r>
            <a:r>
              <a:rPr lang="zh-CN" altLang="en-US" sz="1600" b="1">
                <a:latin typeface="Arial" panose="020B0604020202020204" pitchFamily="34" charset="0"/>
                <a:ea typeface="黑体" panose="02010609060101010101" charset="-122"/>
              </a:rPr>
              <a:t>将目的具体化</a:t>
            </a:r>
            <a:endParaRPr lang="zh-CN" altLang="en-US" sz="1600" b="1">
              <a:latin typeface="Arial" panose="020B0604020202020204" pitchFamily="34" charset="0"/>
              <a:ea typeface="黑体" panose="02010609060101010101" charset="-122"/>
            </a:endParaRPr>
          </a:p>
        </p:txBody>
      </p:sp>
      <p:sp>
        <p:nvSpPr>
          <p:cNvPr id="2847" name="矩形 2846"/>
          <p:cNvSpPr/>
          <p:nvPr/>
        </p:nvSpPr>
        <p:spPr>
          <a:xfrm>
            <a:off x="685800" y="1828800"/>
            <a:ext cx="7315200" cy="1355725"/>
          </a:xfrm>
          <a:prstGeom prst="rect">
            <a:avLst/>
          </a:prstGeom>
          <a:solidFill>
            <a:srgbClr val="DDDDDD"/>
          </a:solidFill>
          <a:ln w="38100">
            <a:noFill/>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buChar char="q"/>
            </a:pPr>
            <a:r>
              <a:rPr lang="en-US" altLang="zh-CN" b="1">
                <a:latin typeface="宋体" panose="02010600030101010101" pitchFamily="2" charset="-122"/>
              </a:rPr>
              <a:t> </a:t>
            </a:r>
            <a:r>
              <a:rPr lang="zh-CN" altLang="en-US" b="1">
                <a:latin typeface="宋体" panose="02010600030101010101" pitchFamily="2" charset="-122"/>
              </a:rPr>
              <a:t>大而模糊的目的      卖</a:t>
            </a:r>
            <a:r>
              <a:rPr lang="en-US" altLang="zh-CN" b="1">
                <a:latin typeface="宋体" panose="02010600030101010101" pitchFamily="2" charset="-122"/>
              </a:rPr>
              <a:t>A1</a:t>
            </a:r>
            <a:r>
              <a:rPr lang="zh-CN" altLang="en-US" b="1">
                <a:latin typeface="宋体" panose="02010600030101010101" pitchFamily="2" charset="-122"/>
              </a:rPr>
              <a:t>车</a:t>
            </a:r>
            <a:endParaRPr lang="zh-CN" altLang="en-US" b="1">
              <a:latin typeface="宋体" panose="02010600030101010101" pitchFamily="2" charset="-122"/>
            </a:endParaRPr>
          </a:p>
          <a:p>
            <a:pPr>
              <a:spcBef>
                <a:spcPct val="50000"/>
              </a:spcBef>
              <a:buFont typeface="Wingdings" panose="05000000000000000000" pitchFamily="2" charset="2"/>
              <a:buChar char="q"/>
            </a:pPr>
            <a:r>
              <a:rPr lang="zh-CN" altLang="en-US" b="1">
                <a:latin typeface="宋体" panose="02010600030101010101" pitchFamily="2" charset="-122"/>
              </a:rPr>
              <a:t> 更具体的目的      经销店的销售员向来店的顾客生动有效</a:t>
            </a:r>
            <a:endParaRPr lang="zh-CN" altLang="en-US" b="1">
              <a:latin typeface="宋体" panose="02010600030101010101" pitchFamily="2" charset="-122"/>
            </a:endParaRPr>
          </a:p>
          <a:p>
            <a:pPr>
              <a:spcBef>
                <a:spcPct val="50000"/>
              </a:spcBef>
              <a:buFont typeface="Wingdings" panose="05000000000000000000" pitchFamily="2" charset="2"/>
              <a:buNone/>
            </a:pPr>
            <a:r>
              <a:rPr lang="zh-CN" altLang="en-US" b="1">
                <a:latin typeface="宋体" panose="02010600030101010101" pitchFamily="2" charset="-122"/>
              </a:rPr>
              <a:t>                     地推介</a:t>
            </a:r>
            <a:r>
              <a:rPr lang="en-US" altLang="zh-CN" b="1">
                <a:latin typeface="宋体" panose="02010600030101010101" pitchFamily="2" charset="-122"/>
              </a:rPr>
              <a:t>A1</a:t>
            </a:r>
            <a:r>
              <a:rPr lang="zh-CN" altLang="en-US" b="1">
                <a:latin typeface="宋体" panose="02010600030101010101" pitchFamily="2" charset="-122"/>
              </a:rPr>
              <a:t>的魅力 </a:t>
            </a:r>
            <a:endParaRPr lang="zh-CN" altLang="en-US" b="1">
              <a:latin typeface="宋体" panose="02010600030101010101" pitchFamily="2" charset="-122"/>
            </a:endParaRPr>
          </a:p>
        </p:txBody>
      </p:sp>
      <p:sp>
        <p:nvSpPr>
          <p:cNvPr id="2848" name="右箭头 2847"/>
          <p:cNvSpPr/>
          <p:nvPr/>
        </p:nvSpPr>
        <p:spPr>
          <a:xfrm>
            <a:off x="3124200" y="1981200"/>
            <a:ext cx="381000" cy="152400"/>
          </a:xfrm>
          <a:prstGeom prst="rightArrow">
            <a:avLst>
              <a:gd name="adj1" fmla="val 50000"/>
              <a:gd name="adj2" fmla="val 62210"/>
            </a:avLst>
          </a:prstGeom>
          <a:noFill/>
          <a:ln w="12700" cap="flat" cmpd="sng">
            <a:solidFill>
              <a:srgbClr val="4D4D4D"/>
            </a:solidFill>
            <a:prstDash val="solid"/>
            <a:miter/>
            <a:headEnd type="none" w="med" len="med"/>
            <a:tailEnd type="none" w="med" len="med"/>
          </a:ln>
        </p:spPr>
        <p:txBody>
          <a:bodyPr/>
          <a:p>
            <a:endParaRPr lang="zh-CN" altLang="en-US"/>
          </a:p>
        </p:txBody>
      </p:sp>
      <p:sp>
        <p:nvSpPr>
          <p:cNvPr id="2849" name="右箭头 2848"/>
          <p:cNvSpPr/>
          <p:nvPr/>
        </p:nvSpPr>
        <p:spPr>
          <a:xfrm>
            <a:off x="2895600" y="2438400"/>
            <a:ext cx="381000" cy="152400"/>
          </a:xfrm>
          <a:prstGeom prst="rightArrow">
            <a:avLst>
              <a:gd name="adj1" fmla="val 50000"/>
              <a:gd name="adj2" fmla="val 62210"/>
            </a:avLst>
          </a:prstGeom>
          <a:noFill/>
          <a:ln w="12700" cap="flat" cmpd="sng">
            <a:solidFill>
              <a:srgbClr val="4D4D4D"/>
            </a:solidFill>
            <a:prstDash val="solid"/>
            <a:miter/>
            <a:headEnd type="none" w="med" len="med"/>
            <a:tailEnd type="none" w="med" len="med"/>
          </a:ln>
        </p:spPr>
        <p:txBody>
          <a:bodyPr/>
          <a:p>
            <a:endParaRPr lang="zh-CN" altLang="en-US"/>
          </a:p>
        </p:txBody>
      </p:sp>
      <p:sp>
        <p:nvSpPr>
          <p:cNvPr id="2850" name="线形标注 1 2849"/>
          <p:cNvSpPr/>
          <p:nvPr/>
        </p:nvSpPr>
        <p:spPr>
          <a:xfrm>
            <a:off x="762000" y="4419600"/>
            <a:ext cx="914400" cy="914400"/>
          </a:xfrm>
          <a:prstGeom prst="borderCallout1">
            <a:avLst>
              <a:gd name="adj1" fmla="val 12500"/>
              <a:gd name="adj2" fmla="val 108333"/>
              <a:gd name="adj3" fmla="val -194097"/>
              <a:gd name="adj4" fmla="val 342361"/>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zh-CN" altLang="en-US" sz="2400" b="1">
                <a:latin typeface="Arial" panose="020B0604020202020204" pitchFamily="34" charset="0"/>
                <a:ea typeface="黑体" panose="02010609060101010101" charset="-122"/>
              </a:rPr>
              <a:t>谁</a:t>
            </a:r>
            <a:endParaRPr lang="zh-CN" altLang="en-US" sz="2400" b="1">
              <a:latin typeface="Arial" panose="020B0604020202020204" pitchFamily="34" charset="0"/>
              <a:ea typeface="黑体" panose="02010609060101010101" charset="-122"/>
            </a:endParaRPr>
          </a:p>
          <a:p>
            <a:pPr algn="ctr">
              <a:spcBef>
                <a:spcPct val="50000"/>
              </a:spcBef>
            </a:pPr>
            <a:r>
              <a:rPr lang="en-US" altLang="zh-CN" sz="1800" b="1">
                <a:latin typeface="Arial" panose="020B0604020202020204" pitchFamily="34" charset="0"/>
                <a:ea typeface="黑体" panose="02010609060101010101" charset="-122"/>
              </a:rPr>
              <a:t>Who</a:t>
            </a:r>
            <a:endParaRPr lang="en-US" altLang="zh-CN" sz="1800" b="1">
              <a:latin typeface="Arial" panose="020B0604020202020204" pitchFamily="34" charset="0"/>
              <a:ea typeface="黑体" panose="02010609060101010101" charset="-122"/>
            </a:endParaRPr>
          </a:p>
        </p:txBody>
      </p:sp>
      <p:sp>
        <p:nvSpPr>
          <p:cNvPr id="2851" name="线形标注 1 2850"/>
          <p:cNvSpPr/>
          <p:nvPr/>
        </p:nvSpPr>
        <p:spPr>
          <a:xfrm>
            <a:off x="4495800" y="4419600"/>
            <a:ext cx="1219200" cy="914400"/>
          </a:xfrm>
          <a:prstGeom prst="borderCallout1">
            <a:avLst>
              <a:gd name="adj1" fmla="val 12500"/>
              <a:gd name="adj2" fmla="val 106250"/>
              <a:gd name="adj3" fmla="val -190106"/>
              <a:gd name="adj4" fmla="val 159116"/>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zh-CN" altLang="en-US" sz="2400" b="1">
                <a:latin typeface="Arial" panose="020B0604020202020204" pitchFamily="34" charset="0"/>
                <a:ea typeface="黑体" panose="02010609060101010101" charset="-122"/>
              </a:rPr>
              <a:t>向谁</a:t>
            </a:r>
            <a:endParaRPr lang="zh-CN" altLang="en-US" sz="2400" b="1">
              <a:latin typeface="Arial" panose="020B0604020202020204" pitchFamily="34" charset="0"/>
              <a:ea typeface="黑体" panose="02010609060101010101" charset="-122"/>
            </a:endParaRPr>
          </a:p>
          <a:p>
            <a:pPr algn="ctr">
              <a:spcBef>
                <a:spcPct val="50000"/>
              </a:spcBef>
            </a:pPr>
            <a:r>
              <a:rPr lang="en-US" altLang="zh-CN" sz="1800" b="1">
                <a:latin typeface="Arial" panose="020B0604020202020204" pitchFamily="34" charset="0"/>
                <a:ea typeface="黑体" panose="02010609060101010101" charset="-122"/>
              </a:rPr>
              <a:t>WHom</a:t>
            </a:r>
            <a:endParaRPr lang="en-US" altLang="zh-CN" sz="1800" b="1">
              <a:latin typeface="Arial" panose="020B0604020202020204" pitchFamily="34" charset="0"/>
              <a:ea typeface="黑体" panose="02010609060101010101" charset="-122"/>
            </a:endParaRPr>
          </a:p>
        </p:txBody>
      </p:sp>
      <p:sp>
        <p:nvSpPr>
          <p:cNvPr id="2852" name="线形标注 1 2851"/>
          <p:cNvSpPr/>
          <p:nvPr/>
        </p:nvSpPr>
        <p:spPr>
          <a:xfrm>
            <a:off x="7543800" y="4419600"/>
            <a:ext cx="1447800" cy="914400"/>
          </a:xfrm>
          <a:prstGeom prst="borderCallout1">
            <a:avLst>
              <a:gd name="adj1" fmla="val 12500"/>
              <a:gd name="adj2" fmla="val -5264"/>
              <a:gd name="adj3" fmla="val -196704"/>
              <a:gd name="adj4" fmla="val -41667"/>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zh-CN" altLang="en-US" sz="2400" b="1">
                <a:latin typeface="Arial" panose="020B0604020202020204" pitchFamily="34" charset="0"/>
                <a:ea typeface="黑体" panose="02010609060101010101" charset="-122"/>
              </a:rPr>
              <a:t>怎样做</a:t>
            </a:r>
            <a:endParaRPr lang="zh-CN" altLang="en-US" sz="2400" b="1">
              <a:latin typeface="Arial" panose="020B0604020202020204" pitchFamily="34" charset="0"/>
              <a:ea typeface="黑体" panose="02010609060101010101" charset="-122"/>
            </a:endParaRPr>
          </a:p>
          <a:p>
            <a:pPr algn="ctr">
              <a:spcBef>
                <a:spcPct val="50000"/>
              </a:spcBef>
            </a:pPr>
            <a:r>
              <a:rPr lang="en-US" altLang="zh-CN" sz="1800" b="1">
                <a:latin typeface="Arial" panose="020B0604020202020204" pitchFamily="34" charset="0"/>
                <a:ea typeface="黑体" panose="02010609060101010101" charset="-122"/>
              </a:rPr>
              <a:t>How</a:t>
            </a:r>
            <a:endParaRPr lang="en-US" altLang="zh-CN" sz="1800" b="1">
              <a:latin typeface="Arial" panose="020B0604020202020204" pitchFamily="34" charset="0"/>
              <a:ea typeface="黑体" panose="02010609060101010101" charset="-122"/>
            </a:endParaRPr>
          </a:p>
        </p:txBody>
      </p:sp>
      <p:sp>
        <p:nvSpPr>
          <p:cNvPr id="2853" name="线形标注 1 2852"/>
          <p:cNvSpPr/>
          <p:nvPr/>
        </p:nvSpPr>
        <p:spPr>
          <a:xfrm>
            <a:off x="2286000" y="4419600"/>
            <a:ext cx="1371600" cy="838200"/>
          </a:xfrm>
          <a:prstGeom prst="borderCallout1">
            <a:avLst>
              <a:gd name="adj1" fmla="val 13634"/>
              <a:gd name="adj2" fmla="val 105556"/>
              <a:gd name="adj3" fmla="val -152843"/>
              <a:gd name="adj4" fmla="val 142245"/>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zh-CN" altLang="en-US" sz="2400" b="1">
                <a:latin typeface="Arial" panose="020B0604020202020204" pitchFamily="34" charset="0"/>
                <a:ea typeface="黑体" panose="02010609060101010101" charset="-122"/>
              </a:rPr>
              <a:t>做什么</a:t>
            </a:r>
            <a:endParaRPr lang="zh-CN" altLang="en-US" sz="2400" b="1">
              <a:latin typeface="Arial" panose="020B0604020202020204" pitchFamily="34" charset="0"/>
              <a:ea typeface="黑体" panose="02010609060101010101" charset="-122"/>
            </a:endParaRPr>
          </a:p>
          <a:p>
            <a:pPr algn="ctr">
              <a:spcBef>
                <a:spcPct val="50000"/>
              </a:spcBef>
            </a:pPr>
            <a:r>
              <a:rPr lang="en-US" altLang="zh-CN" sz="1800" b="1">
                <a:latin typeface="Arial" panose="020B0604020202020204" pitchFamily="34" charset="0"/>
                <a:ea typeface="黑体" panose="02010609060101010101" charset="-122"/>
              </a:rPr>
              <a:t>What</a:t>
            </a:r>
            <a:endParaRPr lang="en-US" altLang="zh-CN" sz="1800" b="1">
              <a:latin typeface="Arial" panose="020B0604020202020204" pitchFamily="34" charset="0"/>
              <a:ea typeface="黑体" panose="02010609060101010101" charset="-122"/>
            </a:endParaRPr>
          </a:p>
        </p:txBody>
      </p:sp>
      <p:sp>
        <p:nvSpPr>
          <p:cNvPr id="2854" name="矩形 2853"/>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855" name="矩形 285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850"/>
                                        </p:tgtEl>
                                        <p:attrNameLst>
                                          <p:attrName>style.visibility</p:attrName>
                                        </p:attrNameLst>
                                      </p:cBhvr>
                                      <p:to>
                                        <p:strVal val="visible"/>
                                      </p:to>
                                    </p:set>
                                    <p:anim calcmode="lin" valueType="num">
                                      <p:cBhvr additive="base">
                                        <p:cTn id="7" dur="500" fill="hold"/>
                                        <p:tgtEl>
                                          <p:spTgt spid="2850"/>
                                        </p:tgtEl>
                                        <p:attrNameLst>
                                          <p:attrName>ppt_x</p:attrName>
                                        </p:attrNameLst>
                                      </p:cBhvr>
                                      <p:tavLst>
                                        <p:tav tm="0">
                                          <p:val>
                                            <p:strVal val="0-#ppt_w/2"/>
                                          </p:val>
                                        </p:tav>
                                        <p:tav tm="100000">
                                          <p:val>
                                            <p:strVal val="#ppt_x"/>
                                          </p:val>
                                        </p:tav>
                                      </p:tavLst>
                                    </p:anim>
                                    <p:anim calcmode="lin" valueType="num">
                                      <p:cBhvr additive="base">
                                        <p:cTn id="8" dur="500" fill="hold"/>
                                        <p:tgtEl>
                                          <p:spTgt spid="28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2851"/>
                                        </p:tgtEl>
                                        <p:attrNameLst>
                                          <p:attrName>style.visibility</p:attrName>
                                        </p:attrNameLst>
                                      </p:cBhvr>
                                      <p:to>
                                        <p:strVal val="visible"/>
                                      </p:to>
                                    </p:set>
                                    <p:anim calcmode="lin" valueType="num">
                                      <p:cBhvr additive="base">
                                        <p:cTn id="13" dur="500" fill="hold"/>
                                        <p:tgtEl>
                                          <p:spTgt spid="2851"/>
                                        </p:tgtEl>
                                        <p:attrNameLst>
                                          <p:attrName>ppt_x</p:attrName>
                                        </p:attrNameLst>
                                      </p:cBhvr>
                                      <p:tavLst>
                                        <p:tav tm="0">
                                          <p:val>
                                            <p:strVal val="0-#ppt_w/2"/>
                                          </p:val>
                                        </p:tav>
                                        <p:tav tm="100000">
                                          <p:val>
                                            <p:strVal val="#ppt_x"/>
                                          </p:val>
                                        </p:tav>
                                      </p:tavLst>
                                    </p:anim>
                                    <p:anim calcmode="lin" valueType="num">
                                      <p:cBhvr additive="base">
                                        <p:cTn id="14" dur="500" fill="hold"/>
                                        <p:tgtEl>
                                          <p:spTgt spid="28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2852"/>
                                        </p:tgtEl>
                                        <p:attrNameLst>
                                          <p:attrName>style.visibility</p:attrName>
                                        </p:attrNameLst>
                                      </p:cBhvr>
                                      <p:to>
                                        <p:strVal val="visible"/>
                                      </p:to>
                                    </p:set>
                                    <p:anim calcmode="lin" valueType="num">
                                      <p:cBhvr additive="base">
                                        <p:cTn id="19" dur="500" fill="hold"/>
                                        <p:tgtEl>
                                          <p:spTgt spid="2852"/>
                                        </p:tgtEl>
                                        <p:attrNameLst>
                                          <p:attrName>ppt_x</p:attrName>
                                        </p:attrNameLst>
                                      </p:cBhvr>
                                      <p:tavLst>
                                        <p:tav tm="0">
                                          <p:val>
                                            <p:strVal val="0-#ppt_w/2"/>
                                          </p:val>
                                        </p:tav>
                                        <p:tav tm="100000">
                                          <p:val>
                                            <p:strVal val="#ppt_x"/>
                                          </p:val>
                                        </p:tav>
                                      </p:tavLst>
                                    </p:anim>
                                    <p:anim calcmode="lin" valueType="num">
                                      <p:cBhvr additive="base">
                                        <p:cTn id="20" dur="500" fill="hold"/>
                                        <p:tgtEl>
                                          <p:spTgt spid="28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3" nodeType="clickEffect">
                                  <p:childTnLst>
                                    <p:set>
                                      <p:cBhvr additive="base">
                                        <p:cTn id="24" dur="1" fill="hold">
                                          <p:stCondLst>
                                            <p:cond delay="0"/>
                                          </p:stCondLst>
                                        </p:cTn>
                                        <p:tgtEl>
                                          <p:spTgt spid="2853"/>
                                        </p:tgtEl>
                                        <p:attrNameLst>
                                          <p:attrName>style.visibility</p:attrName>
                                        </p:attrNameLst>
                                      </p:cBhvr>
                                      <p:to>
                                        <p:strVal val="visible"/>
                                      </p:to>
                                    </p:set>
                                    <p:anim calcmode="lin" valueType="num">
                                      <p:cBhvr additive="base">
                                        <p:cTn id="25" dur="500" fill="hold"/>
                                        <p:tgtEl>
                                          <p:spTgt spid="2853"/>
                                        </p:tgtEl>
                                        <p:attrNameLst>
                                          <p:attrName>ppt_x</p:attrName>
                                        </p:attrNameLst>
                                      </p:cBhvr>
                                      <p:tavLst>
                                        <p:tav tm="0">
                                          <p:val>
                                            <p:strVal val="0-#ppt_w/2"/>
                                          </p:val>
                                        </p:tav>
                                        <p:tav tm="100000">
                                          <p:val>
                                            <p:strVal val="#ppt_x"/>
                                          </p:val>
                                        </p:tav>
                                      </p:tavLst>
                                    </p:anim>
                                    <p:anim calcmode="lin" valueType="num">
                                      <p:cBhvr additive="base">
                                        <p:cTn id="26" dur="500" fill="hold"/>
                                        <p:tgtEl>
                                          <p:spTgt spid="2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0" grpId="0" animBg="1"/>
      <p:bldP spid="2851" grpId="1" animBg="1"/>
      <p:bldP spid="2852" grpId="2" animBg="1"/>
      <p:bldP spid="2853"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1" name="矩形 2120"/>
          <p:cNvSpPr/>
          <p:nvPr/>
        </p:nvSpPr>
        <p:spPr>
          <a:xfrm>
            <a:off x="304800" y="1981200"/>
            <a:ext cx="8305800" cy="441325"/>
          </a:xfrm>
          <a:prstGeom prst="rect">
            <a:avLst/>
          </a:prstGeom>
          <a:noFill/>
          <a:ln w="38100">
            <a:noFill/>
          </a:ln>
        </p:spPr>
        <p:txBody>
          <a:bodyPr lIns="137160" tIns="68580" rIns="137160" bIns="68580">
            <a:spAutoFit/>
          </a:bodyPr>
          <a:p>
            <a:pPr>
              <a:spcBef>
                <a:spcPct val="50000"/>
              </a:spcBef>
            </a:pPr>
            <a:r>
              <a:rPr lang="zh-CN" altLang="en-US" b="1">
                <a:solidFill>
                  <a:srgbClr val="990033"/>
                </a:solidFill>
                <a:latin typeface="Arial" panose="020B0604020202020204" pitchFamily="34" charset="0"/>
                <a:ea typeface="黑体" panose="02010609060101010101" charset="-122"/>
              </a:rPr>
              <a:t>在发展的过程中</a:t>
            </a:r>
            <a:r>
              <a:rPr lang="en-US" altLang="zh-CN" b="1">
                <a:solidFill>
                  <a:srgbClr val="990033"/>
                </a:solidFill>
                <a:latin typeface="Arial" panose="020B0604020202020204" pitchFamily="34" charset="0"/>
                <a:ea typeface="黑体" panose="02010609060101010101" charset="-122"/>
              </a:rPr>
              <a:t>,</a:t>
            </a:r>
            <a:r>
              <a:rPr lang="zh-CN" altLang="en-US" b="1">
                <a:solidFill>
                  <a:srgbClr val="990033"/>
                </a:solidFill>
                <a:latin typeface="Arial" panose="020B0604020202020204" pitchFamily="34" charset="0"/>
                <a:ea typeface="黑体" panose="02010609060101010101" charset="-122"/>
              </a:rPr>
              <a:t>丰田创造了很多让人赞叹并竞相模仿的管理概念和方法</a:t>
            </a:r>
            <a:r>
              <a:rPr lang="en-US" altLang="zh-CN" b="1">
                <a:solidFill>
                  <a:srgbClr val="990033"/>
                </a:solidFill>
                <a:latin typeface="Arial" panose="020B0604020202020204" pitchFamily="34" charset="0"/>
                <a:ea typeface="黑体" panose="02010609060101010101" charset="-122"/>
              </a:rPr>
              <a:t>:</a:t>
            </a:r>
            <a:endParaRPr lang="en-US" altLang="zh-CN" b="1">
              <a:solidFill>
                <a:srgbClr val="990033"/>
              </a:solidFill>
              <a:latin typeface="Arial" panose="020B0604020202020204" pitchFamily="34" charset="0"/>
              <a:ea typeface="黑体" panose="02010609060101010101" charset="-122"/>
            </a:endParaRPr>
          </a:p>
        </p:txBody>
      </p:sp>
      <p:sp>
        <p:nvSpPr>
          <p:cNvPr id="2122" name="椭圆 2121"/>
          <p:cNvSpPr/>
          <p:nvPr/>
        </p:nvSpPr>
        <p:spPr>
          <a:xfrm>
            <a:off x="457200" y="2819400"/>
            <a:ext cx="3581400" cy="1449388"/>
          </a:xfrm>
          <a:prstGeom prst="ellipse">
            <a:avLst/>
          </a:prstGeom>
          <a:gradFill rotWithShape="0">
            <a:gsLst>
              <a:gs pos="0">
                <a:srgbClr val="949458">
                  <a:alpha val="100000"/>
                </a:srgbClr>
              </a:gs>
              <a:gs pos="50000">
                <a:srgbClr val="FFFF99">
                  <a:alpha val="100000"/>
                </a:srgbClr>
              </a:gs>
              <a:gs pos="100000">
                <a:srgbClr val="949458"/>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2400" b="1">
                <a:latin typeface="黑体" panose="02010609060101010101" charset="-122"/>
                <a:ea typeface="黑体" panose="02010609060101010101" charset="-122"/>
              </a:rPr>
              <a:t>精益生产法</a:t>
            </a:r>
            <a:endParaRPr lang="zh-CN" altLang="en-US" sz="2400" b="1">
              <a:latin typeface="黑体" panose="02010609060101010101" charset="-122"/>
              <a:ea typeface="黑体" panose="02010609060101010101" charset="-122"/>
            </a:endParaRPr>
          </a:p>
          <a:p>
            <a:pPr algn="ctr">
              <a:spcBef>
                <a:spcPct val="50000"/>
              </a:spcBef>
            </a:pPr>
            <a:r>
              <a:rPr lang="en-US" altLang="zh-CN" sz="2400" b="1">
                <a:latin typeface="黑体" panose="02010609060101010101" charset="-122"/>
                <a:ea typeface="黑体" panose="02010609060101010101" charset="-122"/>
              </a:rPr>
              <a:t>Just in Time</a:t>
            </a:r>
            <a:endParaRPr lang="en-US" altLang="zh-CN" sz="2400" b="1">
              <a:latin typeface="黑体" panose="02010609060101010101" charset="-122"/>
              <a:ea typeface="黑体" panose="02010609060101010101" charset="-122"/>
            </a:endParaRPr>
          </a:p>
        </p:txBody>
      </p:sp>
      <p:sp>
        <p:nvSpPr>
          <p:cNvPr id="2123" name="椭圆 2122"/>
          <p:cNvSpPr/>
          <p:nvPr/>
        </p:nvSpPr>
        <p:spPr>
          <a:xfrm>
            <a:off x="3581400" y="4343400"/>
            <a:ext cx="2438400" cy="673100"/>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2400" b="1">
                <a:latin typeface="Arial" panose="020B0604020202020204" pitchFamily="34" charset="0"/>
                <a:ea typeface="黑体" panose="02010609060101010101" charset="-122"/>
              </a:rPr>
              <a:t>一件流</a:t>
            </a:r>
            <a:endParaRPr lang="zh-CN" altLang="en-US" sz="2400" b="1">
              <a:latin typeface="Arial" panose="020B0604020202020204" pitchFamily="34" charset="0"/>
              <a:ea typeface="黑体" panose="02010609060101010101" charset="-122"/>
            </a:endParaRPr>
          </a:p>
        </p:txBody>
      </p:sp>
      <p:sp>
        <p:nvSpPr>
          <p:cNvPr id="2124" name="椭圆 2123"/>
          <p:cNvSpPr/>
          <p:nvPr/>
        </p:nvSpPr>
        <p:spPr>
          <a:xfrm>
            <a:off x="4267200" y="2667000"/>
            <a:ext cx="2133600" cy="673100"/>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2400" b="1">
                <a:latin typeface="Arial" panose="020B0604020202020204" pitchFamily="34" charset="0"/>
                <a:ea typeface="黑体" panose="02010609060101010101" charset="-122"/>
              </a:rPr>
              <a:t>零库存</a:t>
            </a:r>
            <a:endParaRPr lang="zh-CN" altLang="en-US" sz="2400" b="1">
              <a:latin typeface="Arial" panose="020B0604020202020204" pitchFamily="34" charset="0"/>
              <a:ea typeface="黑体" panose="02010609060101010101" charset="-122"/>
            </a:endParaRPr>
          </a:p>
        </p:txBody>
      </p:sp>
      <p:sp>
        <p:nvSpPr>
          <p:cNvPr id="2125" name="椭圆 2124"/>
          <p:cNvSpPr/>
          <p:nvPr/>
        </p:nvSpPr>
        <p:spPr>
          <a:xfrm>
            <a:off x="5791200" y="3505200"/>
            <a:ext cx="1524000" cy="673100"/>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2400" b="1">
                <a:latin typeface="Arial" panose="020B0604020202020204" pitchFamily="34" charset="0"/>
                <a:ea typeface="黑体" panose="02010609060101010101" charset="-122"/>
              </a:rPr>
              <a:t>看板</a:t>
            </a:r>
            <a:endParaRPr lang="zh-CN" altLang="en-US" sz="2400" b="1">
              <a:latin typeface="Arial" panose="020B0604020202020204" pitchFamily="34" charset="0"/>
              <a:ea typeface="黑体" panose="02010609060101010101" charset="-122"/>
            </a:endParaRPr>
          </a:p>
        </p:txBody>
      </p:sp>
      <p:sp>
        <p:nvSpPr>
          <p:cNvPr id="2126" name="椭圆 2125"/>
          <p:cNvSpPr/>
          <p:nvPr/>
        </p:nvSpPr>
        <p:spPr>
          <a:xfrm>
            <a:off x="6781800" y="2743200"/>
            <a:ext cx="914400" cy="457200"/>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a typeface="黑体" panose="02010609060101010101" charset="-122"/>
            </a:endParaRPr>
          </a:p>
        </p:txBody>
      </p:sp>
      <p:sp>
        <p:nvSpPr>
          <p:cNvPr id="2127" name="椭圆 2126"/>
          <p:cNvSpPr/>
          <p:nvPr/>
        </p:nvSpPr>
        <p:spPr>
          <a:xfrm>
            <a:off x="7848600" y="3352800"/>
            <a:ext cx="684213" cy="371475"/>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endParaRPr sz="1000">
              <a:latin typeface="Arial" panose="020B0604020202020204" pitchFamily="34" charset="0"/>
              <a:ea typeface="黑体" panose="02010609060101010101" charset="-122"/>
            </a:endParaRPr>
          </a:p>
        </p:txBody>
      </p:sp>
      <p:sp>
        <p:nvSpPr>
          <p:cNvPr id="2128" name="矩形 2127"/>
          <p:cNvSpPr/>
          <p:nvPr/>
        </p:nvSpPr>
        <p:spPr>
          <a:xfrm>
            <a:off x="3810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129" name="矩形 2128"/>
          <p:cNvSpPr/>
          <p:nvPr/>
        </p:nvSpPr>
        <p:spPr>
          <a:xfrm>
            <a:off x="457200" y="990600"/>
            <a:ext cx="7924800" cy="631825"/>
          </a:xfrm>
          <a:prstGeom prst="rect">
            <a:avLst/>
          </a:prstGeom>
          <a:solidFill>
            <a:srgbClr val="FFFFCC"/>
          </a:solidFill>
          <a:ln w="9525" cap="flat" cmpd="sng">
            <a:solidFill>
              <a:srgbClr val="CC6600"/>
            </a:solidFill>
            <a:prstDash val="solid"/>
            <a:miter/>
            <a:headEnd type="none" w="med" len="med"/>
            <a:tailEnd type="none" w="med" len="med"/>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古泽嘉平</a:t>
            </a:r>
            <a:r>
              <a:rPr lang="en-US" altLang="zh-CN" sz="1600">
                <a:latin typeface="Arial" panose="020B0604020202020204" pitchFamily="34" charset="0"/>
                <a:ea typeface="黑体" panose="02010609060101010101" charset="-122"/>
              </a:rPr>
              <a:t>(28</a:t>
            </a:r>
            <a:r>
              <a:rPr lang="zh-CN" altLang="en-US" sz="1600">
                <a:latin typeface="Arial" panose="020B0604020202020204" pitchFamily="34" charset="0"/>
                <a:ea typeface="黑体" panose="02010609060101010101" charset="-122"/>
              </a:rPr>
              <a:t>年在丰田工作</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说道</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我加入丰田时</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丰田在通用面前只不过是只小蚂蚁</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对通用我们都是仰视的</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没想到今天我们竟然超过了通用</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130" name="矩形 2129"/>
          <p:cNvSpPr/>
          <p:nvPr/>
        </p:nvSpPr>
        <p:spPr>
          <a:xfrm>
            <a:off x="533400" y="5638800"/>
            <a:ext cx="6629400" cy="441325"/>
          </a:xfrm>
          <a:prstGeom prst="rect">
            <a:avLst/>
          </a:prstGeom>
          <a:noFill/>
          <a:ln w="38100">
            <a:noFill/>
          </a:ln>
        </p:spPr>
        <p:txBody>
          <a:bodyPr lIns="137160" tIns="68580" rIns="137160" bIns="68580">
            <a:spAutoFit/>
          </a:bodyPr>
          <a:p>
            <a:pPr>
              <a:spcBef>
                <a:spcPct val="50000"/>
              </a:spcBef>
            </a:pPr>
            <a:r>
              <a:rPr lang="zh-CN" altLang="en-US" b="1">
                <a:solidFill>
                  <a:srgbClr val="993300"/>
                </a:solidFill>
                <a:latin typeface="Arial" panose="020B0604020202020204" pitchFamily="34" charset="0"/>
                <a:ea typeface="黑体" panose="02010609060101010101" charset="-122"/>
              </a:rPr>
              <a:t>但是</a:t>
            </a:r>
            <a:r>
              <a:rPr lang="en-US" altLang="zh-CN" b="1">
                <a:solidFill>
                  <a:srgbClr val="993300"/>
                </a:solidFill>
                <a:latin typeface="Arial" panose="020B0604020202020204" pitchFamily="34" charset="0"/>
                <a:ea typeface="黑体" panose="02010609060101010101" charset="-122"/>
              </a:rPr>
              <a:t>, </a:t>
            </a:r>
            <a:r>
              <a:rPr lang="zh-CN" altLang="en-US" b="1">
                <a:solidFill>
                  <a:srgbClr val="993300"/>
                </a:solidFill>
                <a:latin typeface="Arial" panose="020B0604020202020204" pitchFamily="34" charset="0"/>
                <a:ea typeface="黑体" panose="02010609060101010101" charset="-122"/>
              </a:rPr>
              <a:t>这些方法真的适合我们吗</a:t>
            </a:r>
            <a:r>
              <a:rPr lang="en-US" altLang="zh-CN" b="1">
                <a:solidFill>
                  <a:srgbClr val="993300"/>
                </a:solidFill>
                <a:latin typeface="Arial" panose="020B0604020202020204" pitchFamily="34" charset="0"/>
                <a:ea typeface="黑体" panose="02010609060101010101" charset="-122"/>
              </a:rPr>
              <a:t>?  </a:t>
            </a:r>
            <a:r>
              <a:rPr lang="zh-CN" altLang="en-US" b="1">
                <a:solidFill>
                  <a:srgbClr val="993300"/>
                </a:solidFill>
                <a:latin typeface="Arial" panose="020B0604020202020204" pitchFamily="34" charset="0"/>
                <a:ea typeface="黑体" panose="02010609060101010101" charset="-122"/>
              </a:rPr>
              <a:t>能解决我们的问题吗</a:t>
            </a:r>
            <a:r>
              <a:rPr lang="en-US" altLang="zh-CN" b="1">
                <a:solidFill>
                  <a:srgbClr val="993300"/>
                </a:solidFill>
                <a:latin typeface="Arial" panose="020B0604020202020204" pitchFamily="34" charset="0"/>
                <a:ea typeface="黑体" panose="02010609060101010101" charset="-122"/>
              </a:rPr>
              <a:t>?</a:t>
            </a:r>
            <a:endParaRPr lang="en-US" altLang="zh-CN" b="1">
              <a:solidFill>
                <a:srgbClr val="993300"/>
              </a:solidFill>
              <a:latin typeface="Arial" panose="020B0604020202020204" pitchFamily="34" charset="0"/>
              <a:ea typeface="黑体" panose="02010609060101010101" charset="-122"/>
            </a:endParaRPr>
          </a:p>
        </p:txBody>
      </p:sp>
      <p:sp>
        <p:nvSpPr>
          <p:cNvPr id="2131" name="矩形 2130"/>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121"/>
                                        </p:tgtEl>
                                        <p:attrNameLst>
                                          <p:attrName>style.visibility</p:attrName>
                                        </p:attrNameLst>
                                      </p:cBhvr>
                                      <p:to>
                                        <p:strVal val="visible"/>
                                      </p:to>
                                    </p:set>
                                    <p:animEffect transition="in" filter="blinds(horizontal)">
                                      <p:cBhvr additive="base">
                                        <p:cTn id="7" dur="500"/>
                                        <p:tgtEl>
                                          <p:spTgt spid="21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1" nodeType="clickEffect">
                                  <p:childTnLst>
                                    <p:set>
                                      <p:cBhvr additive="base">
                                        <p:cTn id="11" dur="1" fill="hold">
                                          <p:stCondLst>
                                            <p:cond delay="0"/>
                                          </p:stCondLst>
                                        </p:cTn>
                                        <p:tgtEl>
                                          <p:spTgt spid="2122"/>
                                        </p:tgtEl>
                                        <p:attrNameLst>
                                          <p:attrName>style.visibility</p:attrName>
                                        </p:attrNameLst>
                                      </p:cBhvr>
                                      <p:to>
                                        <p:strVal val="visible"/>
                                      </p:to>
                                    </p:set>
                                    <p:anim calcmode="lin" valueType="num">
                                      <p:cBhvr additive="base">
                                        <p:cTn id="12" dur="500" fill="hold"/>
                                        <p:tgtEl>
                                          <p:spTgt spid="2122"/>
                                        </p:tgtEl>
                                        <p:attrNameLst>
                                          <p:attrName>ppt_x</p:attrName>
                                        </p:attrNameLst>
                                      </p:cBhvr>
                                      <p:tavLst>
                                        <p:tav tm="0">
                                          <p:val>
                                            <p:strVal val="0-#ppt_w/2"/>
                                          </p:val>
                                        </p:tav>
                                        <p:tav tm="100000">
                                          <p:val>
                                            <p:strVal val="#ppt_x"/>
                                          </p:val>
                                        </p:tav>
                                      </p:tavLst>
                                    </p:anim>
                                    <p:anim calcmode="lin" valueType="num">
                                      <p:cBhvr additive="base">
                                        <p:cTn id="13" dur="500" fill="hold"/>
                                        <p:tgtEl>
                                          <p:spTgt spid="212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2" nodeType="afterEffect">
                                  <p:childTnLst>
                                    <p:set>
                                      <p:cBhvr additive="base">
                                        <p:cTn id="16" dur="1" fill="hold">
                                          <p:stCondLst>
                                            <p:cond delay="0"/>
                                          </p:stCondLst>
                                        </p:cTn>
                                        <p:tgtEl>
                                          <p:spTgt spid="2123"/>
                                        </p:tgtEl>
                                        <p:attrNameLst>
                                          <p:attrName>style.visibility</p:attrName>
                                        </p:attrNameLst>
                                      </p:cBhvr>
                                      <p:to>
                                        <p:strVal val="visible"/>
                                      </p:to>
                                    </p:set>
                                    <p:anim calcmode="lin" valueType="num">
                                      <p:cBhvr additive="base">
                                        <p:cTn id="17" dur="500" fill="hold"/>
                                        <p:tgtEl>
                                          <p:spTgt spid="2123"/>
                                        </p:tgtEl>
                                        <p:attrNameLst>
                                          <p:attrName>ppt_x</p:attrName>
                                        </p:attrNameLst>
                                      </p:cBhvr>
                                      <p:tavLst>
                                        <p:tav tm="0">
                                          <p:val>
                                            <p:strVal val="0-#ppt_w/2"/>
                                          </p:val>
                                        </p:tav>
                                        <p:tav tm="100000">
                                          <p:val>
                                            <p:strVal val="#ppt_x"/>
                                          </p:val>
                                        </p:tav>
                                      </p:tavLst>
                                    </p:anim>
                                    <p:anim calcmode="lin" valueType="num">
                                      <p:cBhvr additive="base">
                                        <p:cTn id="18" dur="500" fill="hold"/>
                                        <p:tgtEl>
                                          <p:spTgt spid="212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3" nodeType="afterEffect">
                                  <p:childTnLst>
                                    <p:set>
                                      <p:cBhvr additive="base">
                                        <p:cTn id="21" dur="1" fill="hold">
                                          <p:stCondLst>
                                            <p:cond delay="0"/>
                                          </p:stCondLst>
                                        </p:cTn>
                                        <p:tgtEl>
                                          <p:spTgt spid="2124"/>
                                        </p:tgtEl>
                                        <p:attrNameLst>
                                          <p:attrName>style.visibility</p:attrName>
                                        </p:attrNameLst>
                                      </p:cBhvr>
                                      <p:to>
                                        <p:strVal val="visible"/>
                                      </p:to>
                                    </p:set>
                                    <p:anim calcmode="lin" valueType="num">
                                      <p:cBhvr additive="base">
                                        <p:cTn id="22" dur="500" fill="hold"/>
                                        <p:tgtEl>
                                          <p:spTgt spid="2124"/>
                                        </p:tgtEl>
                                        <p:attrNameLst>
                                          <p:attrName>ppt_x</p:attrName>
                                        </p:attrNameLst>
                                      </p:cBhvr>
                                      <p:tavLst>
                                        <p:tav tm="0">
                                          <p:val>
                                            <p:strVal val="0-#ppt_w/2"/>
                                          </p:val>
                                        </p:tav>
                                        <p:tav tm="100000">
                                          <p:val>
                                            <p:strVal val="#ppt_x"/>
                                          </p:val>
                                        </p:tav>
                                      </p:tavLst>
                                    </p:anim>
                                    <p:anim calcmode="lin" valueType="num">
                                      <p:cBhvr additive="base">
                                        <p:cTn id="23" dur="500" fill="hold"/>
                                        <p:tgtEl>
                                          <p:spTgt spid="212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4" nodeType="afterEffect">
                                  <p:childTnLst>
                                    <p:set>
                                      <p:cBhvr additive="base">
                                        <p:cTn id="26" dur="1" fill="hold">
                                          <p:stCondLst>
                                            <p:cond delay="0"/>
                                          </p:stCondLst>
                                        </p:cTn>
                                        <p:tgtEl>
                                          <p:spTgt spid="2125"/>
                                        </p:tgtEl>
                                        <p:attrNameLst>
                                          <p:attrName>style.visibility</p:attrName>
                                        </p:attrNameLst>
                                      </p:cBhvr>
                                      <p:to>
                                        <p:strVal val="visible"/>
                                      </p:to>
                                    </p:set>
                                    <p:anim calcmode="lin" valueType="num">
                                      <p:cBhvr additive="base">
                                        <p:cTn id="27" dur="500" fill="hold"/>
                                        <p:tgtEl>
                                          <p:spTgt spid="2125"/>
                                        </p:tgtEl>
                                        <p:attrNameLst>
                                          <p:attrName>ppt_x</p:attrName>
                                        </p:attrNameLst>
                                      </p:cBhvr>
                                      <p:tavLst>
                                        <p:tav tm="0">
                                          <p:val>
                                            <p:strVal val="0-#ppt_w/2"/>
                                          </p:val>
                                        </p:tav>
                                        <p:tav tm="100000">
                                          <p:val>
                                            <p:strVal val="#ppt_x"/>
                                          </p:val>
                                        </p:tav>
                                      </p:tavLst>
                                    </p:anim>
                                    <p:anim calcmode="lin" valueType="num">
                                      <p:cBhvr additive="base">
                                        <p:cTn id="28" dur="500" fill="hold"/>
                                        <p:tgtEl>
                                          <p:spTgt spid="212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5" nodeType="afterEffect">
                                  <p:childTnLst>
                                    <p:set>
                                      <p:cBhvr additive="base">
                                        <p:cTn id="31" dur="1" fill="hold">
                                          <p:stCondLst>
                                            <p:cond delay="0"/>
                                          </p:stCondLst>
                                        </p:cTn>
                                        <p:tgtEl>
                                          <p:spTgt spid="2126"/>
                                        </p:tgtEl>
                                        <p:attrNameLst>
                                          <p:attrName>style.visibility</p:attrName>
                                        </p:attrNameLst>
                                      </p:cBhvr>
                                      <p:to>
                                        <p:strVal val="visible"/>
                                      </p:to>
                                    </p:set>
                                    <p:anim calcmode="lin" valueType="num">
                                      <p:cBhvr additive="base">
                                        <p:cTn id="32" dur="500" fill="hold"/>
                                        <p:tgtEl>
                                          <p:spTgt spid="2126"/>
                                        </p:tgtEl>
                                        <p:attrNameLst>
                                          <p:attrName>ppt_x</p:attrName>
                                        </p:attrNameLst>
                                      </p:cBhvr>
                                      <p:tavLst>
                                        <p:tav tm="0">
                                          <p:val>
                                            <p:strVal val="0-#ppt_w/2"/>
                                          </p:val>
                                        </p:tav>
                                        <p:tav tm="100000">
                                          <p:val>
                                            <p:strVal val="#ppt_x"/>
                                          </p:val>
                                        </p:tav>
                                      </p:tavLst>
                                    </p:anim>
                                    <p:anim calcmode="lin" valueType="num">
                                      <p:cBhvr additive="base">
                                        <p:cTn id="33" dur="500" fill="hold"/>
                                        <p:tgtEl>
                                          <p:spTgt spid="212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grpId="6" nodeType="afterEffect">
                                  <p:childTnLst>
                                    <p:set>
                                      <p:cBhvr additive="base">
                                        <p:cTn id="36" dur="1" fill="hold">
                                          <p:stCondLst>
                                            <p:cond delay="0"/>
                                          </p:stCondLst>
                                        </p:cTn>
                                        <p:tgtEl>
                                          <p:spTgt spid="2127"/>
                                        </p:tgtEl>
                                        <p:attrNameLst>
                                          <p:attrName>style.visibility</p:attrName>
                                        </p:attrNameLst>
                                      </p:cBhvr>
                                      <p:to>
                                        <p:strVal val="visible"/>
                                      </p:to>
                                    </p:set>
                                    <p:anim calcmode="lin" valueType="num">
                                      <p:cBhvr additive="base">
                                        <p:cTn id="37" dur="500" fill="hold"/>
                                        <p:tgtEl>
                                          <p:spTgt spid="2127"/>
                                        </p:tgtEl>
                                        <p:attrNameLst>
                                          <p:attrName>ppt_x</p:attrName>
                                        </p:attrNameLst>
                                      </p:cBhvr>
                                      <p:tavLst>
                                        <p:tav tm="0">
                                          <p:val>
                                            <p:strVal val="0-#ppt_w/2"/>
                                          </p:val>
                                        </p:tav>
                                        <p:tav tm="100000">
                                          <p:val>
                                            <p:strVal val="#ppt_x"/>
                                          </p:val>
                                        </p:tav>
                                      </p:tavLst>
                                    </p:anim>
                                    <p:anim calcmode="lin" valueType="num">
                                      <p:cBhvr additive="base">
                                        <p:cTn id="38" dur="500" fill="hold"/>
                                        <p:tgtEl>
                                          <p:spTgt spid="21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7" nodeType="clickEffect">
                                  <p:childTnLst>
                                    <p:set>
                                      <p:cBhvr additive="base">
                                        <p:cTn id="42" dur="1" fill="hold">
                                          <p:stCondLst>
                                            <p:cond delay="0"/>
                                          </p:stCondLst>
                                        </p:cTn>
                                        <p:tgtEl>
                                          <p:spTgt spid="2130"/>
                                        </p:tgtEl>
                                        <p:attrNameLst>
                                          <p:attrName>style.visibility</p:attrName>
                                        </p:attrNameLst>
                                      </p:cBhvr>
                                      <p:to>
                                        <p:strVal val="visible"/>
                                      </p:to>
                                    </p:set>
                                    <p:animEffect transition="in" filter="blinds(horizontal)">
                                      <p:cBhvr additive="base">
                                        <p:cTn id="43" dur="500"/>
                                        <p:tgtEl>
                                          <p:spTgt spid="2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1" grpId="0" animBg="1"/>
      <p:bldP spid="2122" grpId="1" animBg="1"/>
      <p:bldP spid="2123" grpId="2" animBg="1"/>
      <p:bldP spid="2124" grpId="3" animBg="1"/>
      <p:bldP spid="2125" grpId="4" animBg="1"/>
      <p:bldP spid="2126" grpId="5" animBg="1"/>
      <p:bldP spid="2127" grpId="6" animBg="1"/>
      <p:bldP spid="2130" grpId="7"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8" name="矩形 2857"/>
          <p:cNvSpPr/>
          <p:nvPr/>
        </p:nvSpPr>
        <p:spPr>
          <a:xfrm>
            <a:off x="228600" y="914400"/>
            <a:ext cx="5867400" cy="1236663"/>
          </a:xfrm>
          <a:prstGeom prst="rect">
            <a:avLst/>
          </a:prstGeom>
          <a:noFill/>
          <a:ln w="38100">
            <a:noFill/>
          </a:ln>
        </p:spPr>
        <p:txBody>
          <a:bodyPr lIns="137160" tIns="68580" rIns="137160" bIns="68580">
            <a:spAutoFit/>
          </a:bodyPr>
          <a:p>
            <a:pPr>
              <a:spcBef>
                <a:spcPct val="50000"/>
              </a:spcBef>
            </a:pPr>
            <a:r>
              <a:rPr lang="en-US" altLang="zh-CN" sz="1800">
                <a:latin typeface="Arial" panose="020B0604020202020204" pitchFamily="34" charset="0"/>
                <a:ea typeface="黑体" panose="02010609060101010101" charset="-122"/>
              </a:rPr>
              <a:t>(2)</a:t>
            </a:r>
            <a:r>
              <a:rPr lang="zh-CN" altLang="en-US" sz="1800">
                <a:latin typeface="Arial" panose="020B0604020202020204" pitchFamily="34" charset="0"/>
                <a:ea typeface="黑体" panose="02010609060101010101" charset="-122"/>
              </a:rPr>
              <a:t>思考工作的“理想状态”</a:t>
            </a:r>
            <a:endParaRPr lang="zh-CN" altLang="en-US" sz="1800">
              <a:latin typeface="Arial" panose="020B0604020202020204" pitchFamily="34" charset="0"/>
              <a:ea typeface="黑体" panose="02010609060101010101" charset="-122"/>
            </a:endParaRPr>
          </a:p>
          <a:p>
            <a:pPr>
              <a:spcBef>
                <a:spcPct val="50000"/>
              </a:spcBef>
            </a:pPr>
            <a:r>
              <a:rPr lang="zh-CN" altLang="en-US" sz="1800">
                <a:latin typeface="Arial" panose="020B0604020202020204" pitchFamily="34" charset="0"/>
                <a:ea typeface="黑体" panose="02010609060101010101" charset="-122"/>
              </a:rPr>
              <a:t>        工作的“理想状态” </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目的具体化      </a:t>
            </a:r>
            <a:r>
              <a:rPr lang="en-US" altLang="zh-CN" sz="1800">
                <a:latin typeface="Arial" panose="020B0604020202020204" pitchFamily="34" charset="0"/>
                <a:ea typeface="黑体" panose="02010609060101010101" charset="-122"/>
              </a:rPr>
              <a:t>5W 2H</a:t>
            </a:r>
            <a:endParaRPr lang="en-US" altLang="zh-CN" sz="1800">
              <a:latin typeface="Arial" panose="020B0604020202020204" pitchFamily="34" charset="0"/>
              <a:ea typeface="黑体" panose="02010609060101010101" charset="-122"/>
            </a:endParaRPr>
          </a:p>
          <a:p>
            <a:pPr>
              <a:spcBef>
                <a:spcPct val="50000"/>
              </a:spcBef>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例</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2859" name="矩形 2858"/>
          <p:cNvSpPr/>
          <p:nvPr/>
        </p:nvSpPr>
        <p:spPr>
          <a:xfrm>
            <a:off x="685800" y="2133600"/>
            <a:ext cx="8229600" cy="12366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buChar char="q"/>
            </a:pPr>
            <a:r>
              <a:rPr lang="en-US" altLang="zh-CN" sz="1800" b="1">
                <a:latin typeface="宋体" panose="02010600030101010101" pitchFamily="2" charset="-122"/>
              </a:rPr>
              <a:t> </a:t>
            </a:r>
            <a:r>
              <a:rPr lang="zh-CN" altLang="en-US" sz="1800" b="1">
                <a:latin typeface="宋体" panose="02010600030101010101" pitchFamily="2" charset="-122"/>
              </a:rPr>
              <a:t>模糊的</a:t>
            </a:r>
            <a:r>
              <a:rPr lang="zh-CN" altLang="en-US" sz="1800" b="1">
                <a:latin typeface="Arial" panose="020B0604020202020204" pitchFamily="34" charset="0"/>
                <a:ea typeface="黑体" panose="02010609060101010101" charset="-122"/>
              </a:rPr>
              <a:t>“理想状态”</a:t>
            </a:r>
            <a:r>
              <a:rPr lang="zh-CN" altLang="en-US" sz="1800" b="1">
                <a:latin typeface="宋体" panose="02010600030101010101" pitchFamily="2" charset="-122"/>
              </a:rPr>
              <a:t>      面向顾客</a:t>
            </a:r>
            <a:r>
              <a:rPr lang="en-US" altLang="zh-CN" sz="1800" b="1">
                <a:latin typeface="宋体" panose="02010600030101010101" pitchFamily="2" charset="-122"/>
              </a:rPr>
              <a:t>, </a:t>
            </a:r>
            <a:r>
              <a:rPr lang="zh-CN" altLang="en-US" sz="1800" b="1">
                <a:latin typeface="宋体" panose="02010600030101010101" pitchFamily="2" charset="-122"/>
              </a:rPr>
              <a:t>展开</a:t>
            </a:r>
            <a:r>
              <a:rPr lang="en-US" altLang="zh-CN" sz="1800" b="1">
                <a:latin typeface="宋体" panose="02010600030101010101" pitchFamily="2" charset="-122"/>
              </a:rPr>
              <a:t>A1</a:t>
            </a:r>
            <a:r>
              <a:rPr lang="zh-CN" altLang="en-US" sz="1800" b="1">
                <a:latin typeface="宋体" panose="02010600030101010101" pitchFamily="2" charset="-122"/>
              </a:rPr>
              <a:t>的促销活动</a:t>
            </a:r>
            <a:endParaRPr lang="zh-CN" altLang="en-US" sz="1800" b="1">
              <a:latin typeface="宋体" panose="02010600030101010101" pitchFamily="2" charset="-122"/>
            </a:endParaRPr>
          </a:p>
          <a:p>
            <a:pPr>
              <a:spcBef>
                <a:spcPct val="50000"/>
              </a:spcBef>
              <a:buFont typeface="Wingdings" panose="05000000000000000000" pitchFamily="2" charset="2"/>
              <a:buChar char="q"/>
            </a:pPr>
            <a:r>
              <a:rPr lang="zh-CN" altLang="en-US" sz="1800" b="1">
                <a:latin typeface="宋体" panose="02010600030101010101" pitchFamily="2" charset="-122"/>
              </a:rPr>
              <a:t> 具体的</a:t>
            </a:r>
            <a:r>
              <a:rPr lang="zh-CN" altLang="en-US" sz="1800" b="1">
                <a:latin typeface="Arial" panose="020B0604020202020204" pitchFamily="34" charset="0"/>
                <a:ea typeface="黑体" panose="02010609060101010101" charset="-122"/>
              </a:rPr>
              <a:t>“理想状态”       </a:t>
            </a:r>
            <a:endParaRPr lang="zh-CN" altLang="en-US" sz="1800" b="1">
              <a:latin typeface="Arial" panose="020B0604020202020204" pitchFamily="34" charset="0"/>
              <a:ea typeface="黑体" panose="02010609060101010101" charset="-122"/>
            </a:endParaRPr>
          </a:p>
          <a:p>
            <a:pPr>
              <a:spcBef>
                <a:spcPct val="50000"/>
              </a:spcBef>
              <a:buFont typeface="Wingdings" panose="05000000000000000000" pitchFamily="2" charset="2"/>
              <a:buNone/>
            </a:pPr>
            <a:r>
              <a:rPr lang="zh-CN" altLang="en-US" sz="1800" b="1">
                <a:latin typeface="宋体" panose="02010600030101010101" pitchFamily="2" charset="-122"/>
              </a:rPr>
              <a:t>      经销店的销售员在样车展出期间</a:t>
            </a:r>
            <a:r>
              <a:rPr lang="en-US" altLang="zh-CN" sz="1800" b="1">
                <a:latin typeface="宋体" panose="02010600030101010101" pitchFamily="2" charset="-122"/>
              </a:rPr>
              <a:t>,</a:t>
            </a:r>
            <a:r>
              <a:rPr lang="zh-CN" altLang="en-US" sz="1800" b="1">
                <a:latin typeface="宋体" panose="02010600030101010101" pitchFamily="2" charset="-122"/>
              </a:rPr>
              <a:t>使来店客户的</a:t>
            </a:r>
            <a:r>
              <a:rPr lang="en-US" altLang="zh-CN" sz="1800" b="1">
                <a:latin typeface="宋体" panose="02010600030101010101" pitchFamily="2" charset="-122"/>
              </a:rPr>
              <a:t>80%</a:t>
            </a:r>
            <a:r>
              <a:rPr lang="zh-CN" altLang="en-US" sz="1800" b="1">
                <a:latin typeface="宋体" panose="02010600030101010101" pitchFamily="2" charset="-122"/>
              </a:rPr>
              <a:t>能够理解</a:t>
            </a:r>
            <a:r>
              <a:rPr lang="en-US" altLang="zh-CN" sz="1800" b="1">
                <a:latin typeface="宋体" panose="02010600030101010101" pitchFamily="2" charset="-122"/>
              </a:rPr>
              <a:t>A1</a:t>
            </a:r>
            <a:r>
              <a:rPr lang="zh-CN" altLang="en-US" sz="1800" b="1">
                <a:latin typeface="宋体" panose="02010600030101010101" pitchFamily="2" charset="-122"/>
              </a:rPr>
              <a:t>的特征</a:t>
            </a:r>
            <a:endParaRPr lang="zh-CN" altLang="en-US" sz="1800" b="1">
              <a:latin typeface="宋体" panose="02010600030101010101" pitchFamily="2" charset="-122"/>
            </a:endParaRPr>
          </a:p>
        </p:txBody>
      </p:sp>
      <p:sp>
        <p:nvSpPr>
          <p:cNvPr id="2860" name="右箭头 2859"/>
          <p:cNvSpPr/>
          <p:nvPr/>
        </p:nvSpPr>
        <p:spPr>
          <a:xfrm>
            <a:off x="3124200" y="2286000"/>
            <a:ext cx="381000" cy="152400"/>
          </a:xfrm>
          <a:prstGeom prst="rightArrow">
            <a:avLst>
              <a:gd name="adj1" fmla="val 50000"/>
              <a:gd name="adj2" fmla="val 62210"/>
            </a:avLst>
          </a:prstGeom>
          <a:noFill/>
          <a:ln w="19050" cap="flat" cmpd="sng">
            <a:solidFill>
              <a:srgbClr val="4D4D4D"/>
            </a:solidFill>
            <a:prstDash val="solid"/>
            <a:miter/>
            <a:headEnd type="none" w="med" len="med"/>
            <a:tailEnd type="none" w="med" len="med"/>
          </a:ln>
        </p:spPr>
        <p:txBody>
          <a:bodyPr/>
          <a:p>
            <a:endParaRPr lang="zh-CN" altLang="en-US"/>
          </a:p>
        </p:txBody>
      </p:sp>
      <p:sp>
        <p:nvSpPr>
          <p:cNvPr id="2861" name="右箭头 2860"/>
          <p:cNvSpPr/>
          <p:nvPr/>
        </p:nvSpPr>
        <p:spPr>
          <a:xfrm>
            <a:off x="1066800" y="3124200"/>
            <a:ext cx="381000" cy="152400"/>
          </a:xfrm>
          <a:prstGeom prst="rightArrow">
            <a:avLst>
              <a:gd name="adj1" fmla="val 50000"/>
              <a:gd name="adj2" fmla="val 62210"/>
            </a:avLst>
          </a:prstGeom>
          <a:noFill/>
          <a:ln w="19050" cap="flat" cmpd="sng">
            <a:solidFill>
              <a:srgbClr val="4D4D4D"/>
            </a:solidFill>
            <a:prstDash val="solid"/>
            <a:miter/>
            <a:headEnd type="none" w="med" len="med"/>
            <a:tailEnd type="none" w="med" len="med"/>
          </a:ln>
        </p:spPr>
        <p:txBody>
          <a:bodyPr/>
          <a:p>
            <a:endParaRPr lang="zh-CN" altLang="en-US"/>
          </a:p>
        </p:txBody>
      </p:sp>
      <p:sp>
        <p:nvSpPr>
          <p:cNvPr id="2862" name="线形标注 1 2861"/>
          <p:cNvSpPr/>
          <p:nvPr/>
        </p:nvSpPr>
        <p:spPr>
          <a:xfrm>
            <a:off x="685800" y="4114800"/>
            <a:ext cx="838200" cy="457200"/>
          </a:xfrm>
          <a:prstGeom prst="borderCallout1">
            <a:avLst>
              <a:gd name="adj1" fmla="val 25000"/>
              <a:gd name="adj2" fmla="val 109093"/>
              <a:gd name="adj3" fmla="val -164931"/>
              <a:gd name="adj4" fmla="val 183144"/>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en-US" altLang="zh-CN" sz="1600" b="1">
                <a:latin typeface="Arial" panose="020B0604020202020204" pitchFamily="34" charset="0"/>
                <a:ea typeface="黑体" panose="02010609060101010101" charset="-122"/>
              </a:rPr>
              <a:t>Who</a:t>
            </a:r>
            <a:endParaRPr lang="en-US" altLang="zh-CN" sz="1600" b="1">
              <a:latin typeface="Arial" panose="020B0604020202020204" pitchFamily="34" charset="0"/>
              <a:ea typeface="黑体" panose="02010609060101010101" charset="-122"/>
            </a:endParaRPr>
          </a:p>
        </p:txBody>
      </p:sp>
      <p:sp>
        <p:nvSpPr>
          <p:cNvPr id="2863" name="线形标注 1 2862"/>
          <p:cNvSpPr/>
          <p:nvPr/>
        </p:nvSpPr>
        <p:spPr>
          <a:xfrm>
            <a:off x="1828800" y="4114800"/>
            <a:ext cx="914400" cy="457200"/>
          </a:xfrm>
          <a:prstGeom prst="borderCallout1">
            <a:avLst>
              <a:gd name="adj1" fmla="val 25000"/>
              <a:gd name="adj2" fmla="val 108333"/>
              <a:gd name="adj3" fmla="val -180903"/>
              <a:gd name="adj4" fmla="val 230384"/>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en-US" altLang="zh-CN" sz="1600" b="1">
                <a:latin typeface="Arial" panose="020B0604020202020204" pitchFamily="34" charset="0"/>
                <a:ea typeface="黑体" panose="02010609060101010101" charset="-122"/>
              </a:rPr>
              <a:t>When</a:t>
            </a:r>
            <a:endParaRPr lang="en-US" altLang="zh-CN" sz="1600" b="1">
              <a:latin typeface="Arial" panose="020B0604020202020204" pitchFamily="34" charset="0"/>
              <a:ea typeface="黑体" panose="02010609060101010101" charset="-122"/>
            </a:endParaRPr>
          </a:p>
        </p:txBody>
      </p:sp>
      <p:sp>
        <p:nvSpPr>
          <p:cNvPr id="2864" name="线形标注 1 2863"/>
          <p:cNvSpPr/>
          <p:nvPr/>
        </p:nvSpPr>
        <p:spPr>
          <a:xfrm>
            <a:off x="3124200" y="4114800"/>
            <a:ext cx="990600" cy="457200"/>
          </a:xfrm>
          <a:prstGeom prst="borderCallout1">
            <a:avLst>
              <a:gd name="adj1" fmla="val 25000"/>
              <a:gd name="adj2" fmla="val 107694"/>
              <a:gd name="adj3" fmla="val -181250"/>
              <a:gd name="adj4" fmla="val 217468"/>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en-US" altLang="zh-CN" sz="1600" b="1">
                <a:latin typeface="Arial" panose="020B0604020202020204" pitchFamily="34" charset="0"/>
                <a:ea typeface="黑体" panose="02010609060101010101" charset="-122"/>
              </a:rPr>
              <a:t>Where</a:t>
            </a:r>
            <a:endParaRPr lang="en-US" altLang="zh-CN" sz="1600" b="1">
              <a:latin typeface="Arial" panose="020B0604020202020204" pitchFamily="34" charset="0"/>
              <a:ea typeface="黑体" panose="02010609060101010101" charset="-122"/>
            </a:endParaRPr>
          </a:p>
        </p:txBody>
      </p:sp>
      <p:sp>
        <p:nvSpPr>
          <p:cNvPr id="2865" name="线形标注 1 2864"/>
          <p:cNvSpPr/>
          <p:nvPr/>
        </p:nvSpPr>
        <p:spPr>
          <a:xfrm>
            <a:off x="4343400" y="4114800"/>
            <a:ext cx="990600" cy="457200"/>
          </a:xfrm>
          <a:prstGeom prst="borderCallout1">
            <a:avLst>
              <a:gd name="adj1" fmla="val 25000"/>
              <a:gd name="adj2" fmla="val 107694"/>
              <a:gd name="adj3" fmla="val -183681"/>
              <a:gd name="adj4" fmla="val 137500"/>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en-US" altLang="zh-CN" sz="1600" b="1">
                <a:latin typeface="Arial" panose="020B0604020202020204" pitchFamily="34" charset="0"/>
                <a:ea typeface="黑体" panose="02010609060101010101" charset="-122"/>
              </a:rPr>
              <a:t>Whom</a:t>
            </a:r>
            <a:endParaRPr lang="en-US" altLang="zh-CN" sz="1600" b="1">
              <a:latin typeface="Arial" panose="020B0604020202020204" pitchFamily="34" charset="0"/>
              <a:ea typeface="黑体" panose="02010609060101010101" charset="-122"/>
            </a:endParaRPr>
          </a:p>
        </p:txBody>
      </p:sp>
      <p:sp>
        <p:nvSpPr>
          <p:cNvPr id="2866" name="线形标注 1 2865"/>
          <p:cNvSpPr/>
          <p:nvPr/>
        </p:nvSpPr>
        <p:spPr>
          <a:xfrm>
            <a:off x="3886200" y="4876800"/>
            <a:ext cx="1447800" cy="457200"/>
          </a:xfrm>
          <a:prstGeom prst="borderCallout1">
            <a:avLst>
              <a:gd name="adj1" fmla="val 25000"/>
              <a:gd name="adj2" fmla="val 105264"/>
              <a:gd name="adj3" fmla="val -343750"/>
              <a:gd name="adj4" fmla="val 174014"/>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en-US" altLang="zh-CN" sz="1600" b="1">
                <a:latin typeface="Arial" panose="020B0604020202020204" pitchFamily="34" charset="0"/>
                <a:ea typeface="黑体" panose="02010609060101010101" charset="-122"/>
              </a:rPr>
              <a:t>How much</a:t>
            </a:r>
            <a:endParaRPr lang="en-US" altLang="zh-CN" sz="1600" b="1">
              <a:latin typeface="Arial" panose="020B0604020202020204" pitchFamily="34" charset="0"/>
              <a:ea typeface="黑体" panose="02010609060101010101" charset="-122"/>
            </a:endParaRPr>
          </a:p>
        </p:txBody>
      </p:sp>
      <p:sp>
        <p:nvSpPr>
          <p:cNvPr id="2867" name="线形标注 1 2866"/>
          <p:cNvSpPr/>
          <p:nvPr/>
        </p:nvSpPr>
        <p:spPr>
          <a:xfrm>
            <a:off x="5638800" y="4876800"/>
            <a:ext cx="990600" cy="457200"/>
          </a:xfrm>
          <a:prstGeom prst="borderCallout1">
            <a:avLst>
              <a:gd name="adj1" fmla="val 25000"/>
              <a:gd name="adj2" fmla="val 107694"/>
              <a:gd name="adj3" fmla="val -345486"/>
              <a:gd name="adj4" fmla="val 155287"/>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en-US" altLang="zh-CN" sz="1600" b="1">
                <a:latin typeface="Arial" panose="020B0604020202020204" pitchFamily="34" charset="0"/>
                <a:ea typeface="黑体" panose="02010609060101010101" charset="-122"/>
              </a:rPr>
              <a:t>How</a:t>
            </a:r>
            <a:endParaRPr lang="en-US" altLang="zh-CN" sz="1600" b="1">
              <a:latin typeface="Arial" panose="020B0604020202020204" pitchFamily="34" charset="0"/>
              <a:ea typeface="黑体" panose="02010609060101010101" charset="-122"/>
            </a:endParaRPr>
          </a:p>
        </p:txBody>
      </p:sp>
      <p:sp>
        <p:nvSpPr>
          <p:cNvPr id="2868" name="线形标注 1 2867"/>
          <p:cNvSpPr/>
          <p:nvPr/>
        </p:nvSpPr>
        <p:spPr>
          <a:xfrm>
            <a:off x="7086600" y="4267200"/>
            <a:ext cx="990600" cy="457200"/>
          </a:xfrm>
          <a:prstGeom prst="borderCallout1">
            <a:avLst>
              <a:gd name="adj1" fmla="val 25000"/>
              <a:gd name="adj2" fmla="val 107694"/>
              <a:gd name="adj3" fmla="val -206944"/>
              <a:gd name="adj4" fmla="val 112500"/>
            </a:avLst>
          </a:prstGeom>
          <a:noFill/>
          <a:ln w="38100" cap="flat" cmpd="sng">
            <a:solidFill>
              <a:srgbClr val="4D4D4D"/>
            </a:solidFill>
            <a:prstDash val="solid"/>
            <a:miter/>
            <a:headEnd type="none" w="med" len="med"/>
            <a:tailEnd type="none" w="med" len="med"/>
          </a:ln>
        </p:spPr>
        <p:txBody>
          <a:bodyPr lIns="137160" tIns="68580" rIns="137160" bIns="68580"/>
          <a:p>
            <a:pPr algn="ctr">
              <a:spcBef>
                <a:spcPct val="50000"/>
              </a:spcBef>
            </a:pPr>
            <a:r>
              <a:rPr lang="en-US" altLang="zh-CN" sz="1600" b="1">
                <a:latin typeface="Arial" panose="020B0604020202020204" pitchFamily="34" charset="0"/>
                <a:ea typeface="黑体" panose="02010609060101010101" charset="-122"/>
              </a:rPr>
              <a:t>What</a:t>
            </a:r>
            <a:endParaRPr lang="en-US" altLang="zh-CN" sz="1600" b="1">
              <a:latin typeface="Arial" panose="020B0604020202020204" pitchFamily="34" charset="0"/>
              <a:ea typeface="黑体" panose="02010609060101010101" charset="-122"/>
            </a:endParaRPr>
          </a:p>
        </p:txBody>
      </p:sp>
      <p:sp>
        <p:nvSpPr>
          <p:cNvPr id="2869" name="矩形 2868"/>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870" name="矩形 2869"/>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862"/>
                                        </p:tgtEl>
                                        <p:attrNameLst>
                                          <p:attrName>style.visibility</p:attrName>
                                        </p:attrNameLst>
                                      </p:cBhvr>
                                      <p:to>
                                        <p:strVal val="visible"/>
                                      </p:to>
                                    </p:set>
                                    <p:anim calcmode="lin" valueType="num">
                                      <p:cBhvr additive="base">
                                        <p:cTn id="7" dur="500" fill="hold"/>
                                        <p:tgtEl>
                                          <p:spTgt spid="2862"/>
                                        </p:tgtEl>
                                        <p:attrNameLst>
                                          <p:attrName>ppt_x</p:attrName>
                                        </p:attrNameLst>
                                      </p:cBhvr>
                                      <p:tavLst>
                                        <p:tav tm="0">
                                          <p:val>
                                            <p:strVal val="0-#ppt_w/2"/>
                                          </p:val>
                                        </p:tav>
                                        <p:tav tm="100000">
                                          <p:val>
                                            <p:strVal val="#ppt_x"/>
                                          </p:val>
                                        </p:tav>
                                      </p:tavLst>
                                    </p:anim>
                                    <p:anim calcmode="lin" valueType="num">
                                      <p:cBhvr additive="base">
                                        <p:cTn id="8" dur="500" fill="hold"/>
                                        <p:tgtEl>
                                          <p:spTgt spid="28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2863"/>
                                        </p:tgtEl>
                                        <p:attrNameLst>
                                          <p:attrName>style.visibility</p:attrName>
                                        </p:attrNameLst>
                                      </p:cBhvr>
                                      <p:to>
                                        <p:strVal val="visible"/>
                                      </p:to>
                                    </p:set>
                                    <p:anim calcmode="lin" valueType="num">
                                      <p:cBhvr additive="base">
                                        <p:cTn id="13" dur="500" fill="hold"/>
                                        <p:tgtEl>
                                          <p:spTgt spid="2863"/>
                                        </p:tgtEl>
                                        <p:attrNameLst>
                                          <p:attrName>ppt_x</p:attrName>
                                        </p:attrNameLst>
                                      </p:cBhvr>
                                      <p:tavLst>
                                        <p:tav tm="0">
                                          <p:val>
                                            <p:strVal val="0-#ppt_w/2"/>
                                          </p:val>
                                        </p:tav>
                                        <p:tav tm="100000">
                                          <p:val>
                                            <p:strVal val="#ppt_x"/>
                                          </p:val>
                                        </p:tav>
                                      </p:tavLst>
                                    </p:anim>
                                    <p:anim calcmode="lin" valueType="num">
                                      <p:cBhvr additive="base">
                                        <p:cTn id="14" dur="500" fill="hold"/>
                                        <p:tgtEl>
                                          <p:spTgt spid="28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2864"/>
                                        </p:tgtEl>
                                        <p:attrNameLst>
                                          <p:attrName>style.visibility</p:attrName>
                                        </p:attrNameLst>
                                      </p:cBhvr>
                                      <p:to>
                                        <p:strVal val="visible"/>
                                      </p:to>
                                    </p:set>
                                    <p:anim calcmode="lin" valueType="num">
                                      <p:cBhvr additive="base">
                                        <p:cTn id="19" dur="500" fill="hold"/>
                                        <p:tgtEl>
                                          <p:spTgt spid="2864"/>
                                        </p:tgtEl>
                                        <p:attrNameLst>
                                          <p:attrName>ppt_x</p:attrName>
                                        </p:attrNameLst>
                                      </p:cBhvr>
                                      <p:tavLst>
                                        <p:tav tm="0">
                                          <p:val>
                                            <p:strVal val="0-#ppt_w/2"/>
                                          </p:val>
                                        </p:tav>
                                        <p:tav tm="100000">
                                          <p:val>
                                            <p:strVal val="#ppt_x"/>
                                          </p:val>
                                        </p:tav>
                                      </p:tavLst>
                                    </p:anim>
                                    <p:anim calcmode="lin" valueType="num">
                                      <p:cBhvr additive="base">
                                        <p:cTn id="20" dur="500" fill="hold"/>
                                        <p:tgtEl>
                                          <p:spTgt spid="28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3" nodeType="clickEffect">
                                  <p:childTnLst>
                                    <p:set>
                                      <p:cBhvr additive="base">
                                        <p:cTn id="24" dur="1" fill="hold">
                                          <p:stCondLst>
                                            <p:cond delay="0"/>
                                          </p:stCondLst>
                                        </p:cTn>
                                        <p:tgtEl>
                                          <p:spTgt spid="2865"/>
                                        </p:tgtEl>
                                        <p:attrNameLst>
                                          <p:attrName>style.visibility</p:attrName>
                                        </p:attrNameLst>
                                      </p:cBhvr>
                                      <p:to>
                                        <p:strVal val="visible"/>
                                      </p:to>
                                    </p:set>
                                    <p:anim calcmode="lin" valueType="num">
                                      <p:cBhvr additive="base">
                                        <p:cTn id="25" dur="500" fill="hold"/>
                                        <p:tgtEl>
                                          <p:spTgt spid="2865"/>
                                        </p:tgtEl>
                                        <p:attrNameLst>
                                          <p:attrName>ppt_x</p:attrName>
                                        </p:attrNameLst>
                                      </p:cBhvr>
                                      <p:tavLst>
                                        <p:tav tm="0">
                                          <p:val>
                                            <p:strVal val="0-#ppt_w/2"/>
                                          </p:val>
                                        </p:tav>
                                        <p:tav tm="100000">
                                          <p:val>
                                            <p:strVal val="#ppt_x"/>
                                          </p:val>
                                        </p:tav>
                                      </p:tavLst>
                                    </p:anim>
                                    <p:anim calcmode="lin" valueType="num">
                                      <p:cBhvr additive="base">
                                        <p:cTn id="26" dur="500" fill="hold"/>
                                        <p:tgtEl>
                                          <p:spTgt spid="28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4" nodeType="clickEffect">
                                  <p:childTnLst>
                                    <p:set>
                                      <p:cBhvr additive="base">
                                        <p:cTn id="30" dur="1" fill="hold">
                                          <p:stCondLst>
                                            <p:cond delay="0"/>
                                          </p:stCondLst>
                                        </p:cTn>
                                        <p:tgtEl>
                                          <p:spTgt spid="2866"/>
                                        </p:tgtEl>
                                        <p:attrNameLst>
                                          <p:attrName>style.visibility</p:attrName>
                                        </p:attrNameLst>
                                      </p:cBhvr>
                                      <p:to>
                                        <p:strVal val="visible"/>
                                      </p:to>
                                    </p:set>
                                    <p:anim calcmode="lin" valueType="num">
                                      <p:cBhvr additive="base">
                                        <p:cTn id="31" dur="500" fill="hold"/>
                                        <p:tgtEl>
                                          <p:spTgt spid="2866"/>
                                        </p:tgtEl>
                                        <p:attrNameLst>
                                          <p:attrName>ppt_x</p:attrName>
                                        </p:attrNameLst>
                                      </p:cBhvr>
                                      <p:tavLst>
                                        <p:tav tm="0">
                                          <p:val>
                                            <p:strVal val="0-#ppt_w/2"/>
                                          </p:val>
                                        </p:tav>
                                        <p:tav tm="100000">
                                          <p:val>
                                            <p:strVal val="#ppt_x"/>
                                          </p:val>
                                        </p:tav>
                                      </p:tavLst>
                                    </p:anim>
                                    <p:anim calcmode="lin" valueType="num">
                                      <p:cBhvr additive="base">
                                        <p:cTn id="32" dur="500" fill="hold"/>
                                        <p:tgtEl>
                                          <p:spTgt spid="286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5" nodeType="clickEffect">
                                  <p:childTnLst>
                                    <p:set>
                                      <p:cBhvr additive="base">
                                        <p:cTn id="36" dur="1" fill="hold">
                                          <p:stCondLst>
                                            <p:cond delay="0"/>
                                          </p:stCondLst>
                                        </p:cTn>
                                        <p:tgtEl>
                                          <p:spTgt spid="2867"/>
                                        </p:tgtEl>
                                        <p:attrNameLst>
                                          <p:attrName>style.visibility</p:attrName>
                                        </p:attrNameLst>
                                      </p:cBhvr>
                                      <p:to>
                                        <p:strVal val="visible"/>
                                      </p:to>
                                    </p:set>
                                    <p:anim calcmode="lin" valueType="num">
                                      <p:cBhvr additive="base">
                                        <p:cTn id="37" dur="500" fill="hold"/>
                                        <p:tgtEl>
                                          <p:spTgt spid="2867"/>
                                        </p:tgtEl>
                                        <p:attrNameLst>
                                          <p:attrName>ppt_x</p:attrName>
                                        </p:attrNameLst>
                                      </p:cBhvr>
                                      <p:tavLst>
                                        <p:tav tm="0">
                                          <p:val>
                                            <p:strVal val="0-#ppt_w/2"/>
                                          </p:val>
                                        </p:tav>
                                        <p:tav tm="100000">
                                          <p:val>
                                            <p:strVal val="#ppt_x"/>
                                          </p:val>
                                        </p:tav>
                                      </p:tavLst>
                                    </p:anim>
                                    <p:anim calcmode="lin" valueType="num">
                                      <p:cBhvr additive="base">
                                        <p:cTn id="38" dur="500" fill="hold"/>
                                        <p:tgtEl>
                                          <p:spTgt spid="286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6" nodeType="clickEffect">
                                  <p:childTnLst>
                                    <p:set>
                                      <p:cBhvr additive="base">
                                        <p:cTn id="42" dur="1" fill="hold">
                                          <p:stCondLst>
                                            <p:cond delay="0"/>
                                          </p:stCondLst>
                                        </p:cTn>
                                        <p:tgtEl>
                                          <p:spTgt spid="2868"/>
                                        </p:tgtEl>
                                        <p:attrNameLst>
                                          <p:attrName>style.visibility</p:attrName>
                                        </p:attrNameLst>
                                      </p:cBhvr>
                                      <p:to>
                                        <p:strVal val="visible"/>
                                      </p:to>
                                    </p:set>
                                    <p:anim calcmode="lin" valueType="num">
                                      <p:cBhvr additive="base">
                                        <p:cTn id="43" dur="500" fill="hold"/>
                                        <p:tgtEl>
                                          <p:spTgt spid="2868"/>
                                        </p:tgtEl>
                                        <p:attrNameLst>
                                          <p:attrName>ppt_x</p:attrName>
                                        </p:attrNameLst>
                                      </p:cBhvr>
                                      <p:tavLst>
                                        <p:tav tm="0">
                                          <p:val>
                                            <p:strVal val="0-#ppt_w/2"/>
                                          </p:val>
                                        </p:tav>
                                        <p:tav tm="100000">
                                          <p:val>
                                            <p:strVal val="#ppt_x"/>
                                          </p:val>
                                        </p:tav>
                                      </p:tavLst>
                                    </p:anim>
                                    <p:anim calcmode="lin" valueType="num">
                                      <p:cBhvr additive="base">
                                        <p:cTn id="44" dur="500" fill="hold"/>
                                        <p:tgtEl>
                                          <p:spTgt spid="2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2" grpId="0" animBg="1"/>
      <p:bldP spid="2863" grpId="1" animBg="1"/>
      <p:bldP spid="2864" grpId="2" animBg="1"/>
      <p:bldP spid="2865" grpId="3" animBg="1"/>
      <p:bldP spid="2866" grpId="4" animBg="1"/>
      <p:bldP spid="2867" grpId="5" animBg="1"/>
      <p:bldP spid="2868" grpId="6"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3" name="矩形 2872"/>
          <p:cNvSpPr/>
          <p:nvPr/>
        </p:nvSpPr>
        <p:spPr>
          <a:xfrm>
            <a:off x="4572000" y="1905000"/>
            <a:ext cx="1600200" cy="2514600"/>
          </a:xfrm>
          <a:prstGeom prst="rect">
            <a:avLst/>
          </a:prstGeom>
          <a:solidFill>
            <a:srgbClr val="EAEAEA"/>
          </a:solidFill>
          <a:ln w="9525">
            <a:noFill/>
          </a:ln>
          <a:effectLst>
            <a:outerShdw dist="107763" dir="2699999" algn="ctr" rotWithShape="0">
              <a:schemeClr val="bg2"/>
            </a:outerShdw>
          </a:effectLst>
        </p:spPr>
        <p:txBody>
          <a:bodyPr/>
          <a:p>
            <a:pPr algn="ctr">
              <a:spcBef>
                <a:spcPct val="50000"/>
              </a:spcBef>
            </a:pPr>
            <a:r>
              <a:rPr lang="en-US" altLang="zh-CN" sz="1800">
                <a:latin typeface="Arial" panose="020B0604020202020204" pitchFamily="34" charset="0"/>
                <a:ea typeface="黑体" panose="02010609060101010101" charset="-122"/>
              </a:rPr>
              <a:t>   </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理想状态”</a:t>
            </a:r>
            <a:br>
              <a:rPr lang="zh-CN" altLang="en-US"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Who</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 Whom</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What</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How</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When</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 Where</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    How much</a:t>
            </a:r>
            <a:endParaRPr lang="en-US" altLang="zh-CN" sz="1800">
              <a:latin typeface="Arial" panose="020B0604020202020204" pitchFamily="34" charset="0"/>
              <a:ea typeface="黑体" panose="02010609060101010101" charset="-122"/>
            </a:endParaRPr>
          </a:p>
        </p:txBody>
      </p:sp>
      <p:sp>
        <p:nvSpPr>
          <p:cNvPr id="2874" name="矩形 2873"/>
          <p:cNvSpPr/>
          <p:nvPr/>
        </p:nvSpPr>
        <p:spPr>
          <a:xfrm>
            <a:off x="1905000" y="1905000"/>
            <a:ext cx="990600" cy="2514600"/>
          </a:xfrm>
          <a:prstGeom prst="rect">
            <a:avLst/>
          </a:prstGeom>
          <a:solidFill>
            <a:srgbClr val="EAEAEA"/>
          </a:solidFill>
          <a:ln w="9525">
            <a:noFill/>
          </a:ln>
          <a:effectLst>
            <a:outerShdw dist="107763" dir="2699999" algn="ctr" rotWithShape="0">
              <a:schemeClr val="bg2"/>
            </a:outerShdw>
          </a:effectLst>
        </p:spPr>
        <p:txBody>
          <a:bodyPr/>
          <a:p>
            <a:pPr algn="ctr">
              <a:spcBef>
                <a:spcPct val="50000"/>
              </a:spcBef>
            </a:pPr>
            <a:r>
              <a:rPr lang="en-US" altLang="zh-CN" sz="1800">
                <a:latin typeface="Arial" panose="020B0604020202020204" pitchFamily="34" charset="0"/>
                <a:ea typeface="黑体" panose="02010609060101010101" charset="-122"/>
              </a:rPr>
              <a:t> </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目的”</a:t>
            </a:r>
            <a:r>
              <a:rPr lang="zh-CN" altLang="en-US" sz="1800">
                <a:latin typeface="Arial" panose="020B0604020202020204" pitchFamily="34" charset="0"/>
                <a:ea typeface="黑体" panose="02010609060101010101" charset="-122"/>
              </a:rPr>
              <a:t> </a:t>
            </a:r>
            <a:br>
              <a:rPr lang="zh-CN" altLang="en-US"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Who  Whom</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What                                     </a:t>
            </a:r>
            <a:br>
              <a:rPr lang="en-US" altLang="zh-CN" sz="1800">
                <a:latin typeface="Arial" panose="020B0604020202020204" pitchFamily="34" charset="0"/>
                <a:ea typeface="黑体" panose="02010609060101010101" charset="-122"/>
              </a:rPr>
            </a:br>
            <a:r>
              <a:rPr lang="en-US" altLang="zh-CN" sz="1800">
                <a:latin typeface="Arial" panose="020B0604020202020204" pitchFamily="34" charset="0"/>
                <a:ea typeface="黑体" panose="02010609060101010101" charset="-122"/>
              </a:rPr>
              <a:t>How                                       </a:t>
            </a:r>
            <a:endParaRPr lang="en-US" altLang="zh-CN" sz="1800">
              <a:latin typeface="Arial" panose="020B0604020202020204" pitchFamily="34" charset="0"/>
              <a:ea typeface="黑体" panose="02010609060101010101" charset="-122"/>
            </a:endParaRPr>
          </a:p>
          <a:p>
            <a:pPr algn="ctr">
              <a:spcBef>
                <a:spcPct val="50000"/>
              </a:spcBef>
            </a:pPr>
            <a:r>
              <a:rPr lang="en-US" altLang="zh-CN" sz="1800">
                <a:latin typeface="Arial" panose="020B0604020202020204" pitchFamily="34" charset="0"/>
                <a:ea typeface="黑体" panose="02010609060101010101" charset="-122"/>
              </a:rPr>
              <a:t>                                             </a:t>
            </a:r>
            <a:endParaRPr lang="en-US" altLang="zh-CN" sz="1800">
              <a:latin typeface="Arial" panose="020B0604020202020204" pitchFamily="34" charset="0"/>
              <a:ea typeface="黑体" panose="02010609060101010101" charset="-122"/>
            </a:endParaRPr>
          </a:p>
        </p:txBody>
      </p:sp>
      <p:sp>
        <p:nvSpPr>
          <p:cNvPr id="2875" name="矩形 2874"/>
          <p:cNvSpPr/>
          <p:nvPr/>
        </p:nvSpPr>
        <p:spPr>
          <a:xfrm>
            <a:off x="685800" y="1066800"/>
            <a:ext cx="3048000" cy="411163"/>
          </a:xfrm>
          <a:prstGeom prst="rect">
            <a:avLst/>
          </a:prstGeom>
          <a:noFill/>
          <a:ln w="38100">
            <a:noFill/>
          </a:ln>
        </p:spPr>
        <p:txBody>
          <a:bodyPr lIns="137160" tIns="68580" rIns="137160" bIns="68580">
            <a:spAutoFit/>
          </a:bodyPr>
          <a:p>
            <a:pPr>
              <a:spcBef>
                <a:spcPct val="50000"/>
              </a:spcBef>
            </a:pP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目的” 和</a:t>
            </a:r>
            <a:endParaRPr lang="zh-CN" altLang="en-US" sz="1800" b="1">
              <a:latin typeface="Arial" panose="020B0604020202020204" pitchFamily="34" charset="0"/>
              <a:ea typeface="黑体" panose="02010609060101010101" charset="-122"/>
            </a:endParaRPr>
          </a:p>
        </p:txBody>
      </p:sp>
      <p:sp>
        <p:nvSpPr>
          <p:cNvPr id="2876" name="矩形 2875"/>
          <p:cNvSpPr/>
          <p:nvPr/>
        </p:nvSpPr>
        <p:spPr>
          <a:xfrm>
            <a:off x="1828800" y="1066800"/>
            <a:ext cx="2636838" cy="411163"/>
          </a:xfrm>
          <a:prstGeom prst="rect">
            <a:avLst/>
          </a:prstGeom>
          <a:noFill/>
          <a:ln w="38100">
            <a:noFill/>
          </a:ln>
        </p:spPr>
        <p:txBody>
          <a:bodyPr wrap="none" lIns="137160" tIns="68580" rIns="137160" bIns="68580" anchor="t" anchorCtr="0">
            <a:spAutoFit/>
          </a:bodyPr>
          <a:p>
            <a:pPr>
              <a:spcBef>
                <a:spcPct val="50000"/>
              </a:spcBef>
            </a:pP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理想状态” 之间的区别</a:t>
            </a:r>
            <a:endParaRPr lang="zh-CN" altLang="en-US" sz="1800" b="1">
              <a:latin typeface="Arial" panose="020B0604020202020204" pitchFamily="34" charset="0"/>
              <a:ea typeface="黑体" panose="02010609060101010101" charset="-122"/>
            </a:endParaRPr>
          </a:p>
        </p:txBody>
      </p:sp>
      <p:sp>
        <p:nvSpPr>
          <p:cNvPr id="2877" name="左右箭头 2876"/>
          <p:cNvSpPr/>
          <p:nvPr/>
        </p:nvSpPr>
        <p:spPr>
          <a:xfrm>
            <a:off x="3200400" y="2667000"/>
            <a:ext cx="1066800" cy="685800"/>
          </a:xfrm>
          <a:prstGeom prst="leftRightArrow">
            <a:avLst>
              <a:gd name="adj1" fmla="val 50000"/>
              <a:gd name="adj2" fmla="val 30967"/>
            </a:avLst>
          </a:prstGeom>
          <a:solidFill>
            <a:srgbClr val="EAEAEA"/>
          </a:solidFill>
          <a:ln w="38100" cap="flat" cmpd="dbl">
            <a:solidFill>
              <a:srgbClr val="4D4D4D"/>
            </a:solidFill>
            <a:prstDash val="solid"/>
            <a:miter/>
            <a:headEnd type="none" w="med" len="med"/>
            <a:tailEnd type="none" w="med" len="med"/>
          </a:ln>
        </p:spPr>
        <p:txBody>
          <a:bodyPr/>
          <a:p>
            <a:endParaRPr lang="zh-CN" altLang="en-US"/>
          </a:p>
        </p:txBody>
      </p:sp>
      <p:sp>
        <p:nvSpPr>
          <p:cNvPr id="2878" name="矩形 2877"/>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879" name="矩形 287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2" name="矩形 2881"/>
          <p:cNvSpPr/>
          <p:nvPr/>
        </p:nvSpPr>
        <p:spPr>
          <a:xfrm>
            <a:off x="533400" y="1295400"/>
            <a:ext cx="7772400" cy="221456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spcBef>
                <a:spcPct val="50000"/>
              </a:spcBef>
              <a:buFont typeface="Wingdings" panose="05000000000000000000" pitchFamily="2" charset="2"/>
              <a:buChar char="q"/>
            </a:pP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避免纸上谈兵</a:t>
            </a: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凭借自己的记忆或主观想象</a:t>
            </a:r>
            <a:r>
              <a:rPr lang="en-US" altLang="zh-CN" sz="1600">
                <a:latin typeface="黑体" panose="02010609060101010101" charset="-122"/>
                <a:ea typeface="黑体" panose="02010609060101010101" charset="-122"/>
              </a:rPr>
              <a:t>,  </a:t>
            </a:r>
            <a:endParaRPr lang="en-US" altLang="zh-CN" sz="1600">
              <a:latin typeface="黑体" panose="02010609060101010101" charset="-122"/>
              <a:ea typeface="黑体" panose="02010609060101010101" charset="-122"/>
            </a:endParaRPr>
          </a:p>
          <a:p>
            <a:pPr>
              <a:spcBef>
                <a:spcPct val="50000"/>
              </a:spcBef>
              <a:buFont typeface="Wingdings" panose="05000000000000000000" pitchFamily="2" charset="2"/>
            </a:pPr>
            <a:r>
              <a:rPr lang="en-US" altLang="zh-CN" sz="1600">
                <a:latin typeface="黑体" panose="02010609060101010101" charset="-122"/>
                <a:ea typeface="黑体" panose="02010609060101010101" charset="-122"/>
              </a:rPr>
              <a:t>      </a:t>
            </a:r>
            <a:r>
              <a:rPr lang="zh-CN" altLang="en-US" sz="1600">
                <a:latin typeface="宋体" panose="02010600030101010101" pitchFamily="2" charset="-122"/>
              </a:rPr>
              <a:t>应现地现物地确认情况</a:t>
            </a:r>
            <a:r>
              <a:rPr lang="en-US" altLang="zh-CN" sz="1600">
                <a:latin typeface="宋体" panose="02010600030101010101" pitchFamily="2" charset="-122"/>
              </a:rPr>
              <a:t>, </a:t>
            </a:r>
            <a:r>
              <a:rPr lang="zh-CN" altLang="en-US" sz="1600">
                <a:latin typeface="宋体" panose="02010600030101010101" pitchFamily="2" charset="-122"/>
              </a:rPr>
              <a:t>向相关人员了解情况</a:t>
            </a:r>
            <a:r>
              <a:rPr lang="en-US" altLang="zh-CN" sz="1600">
                <a:latin typeface="宋体" panose="02010600030101010101" pitchFamily="2" charset="-122"/>
              </a:rPr>
              <a:t>, </a:t>
            </a:r>
            <a:endParaRPr lang="en-US" altLang="zh-CN" sz="1600">
              <a:latin typeface="宋体" panose="02010600030101010101" pitchFamily="2" charset="-122"/>
            </a:endParaRPr>
          </a:p>
          <a:p>
            <a:pPr>
              <a:spcBef>
                <a:spcPct val="50000"/>
              </a:spcBef>
              <a:buFont typeface="Wingdings" panose="05000000000000000000" pitchFamily="2" charset="2"/>
            </a:pPr>
            <a:r>
              <a:rPr lang="en-US" altLang="zh-CN" sz="1600">
                <a:latin typeface="宋体" panose="02010600030101010101" pitchFamily="2" charset="-122"/>
              </a:rPr>
              <a:t>      </a:t>
            </a:r>
            <a:r>
              <a:rPr lang="zh-CN" altLang="en-US" sz="1600">
                <a:latin typeface="宋体" panose="02010600030101010101" pitchFamily="2" charset="-122"/>
              </a:rPr>
              <a:t>实地观察发生问题的环节</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buFont typeface="Wingdings" panose="05000000000000000000" pitchFamily="2" charset="2"/>
              <a:buChar char="q"/>
            </a:pP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对照理想状态把握现状</a:t>
            </a:r>
            <a:endParaRPr lang="zh-CN" altLang="en-US" sz="1600">
              <a:latin typeface="黑体" panose="02010609060101010101" charset="-122"/>
              <a:ea typeface="黑体" panose="02010609060101010101" charset="-122"/>
            </a:endParaRPr>
          </a:p>
          <a:p>
            <a:pPr>
              <a:spcBef>
                <a:spcPct val="50000"/>
              </a:spcBef>
              <a:buFont typeface="Wingdings" panose="05000000000000000000" pitchFamily="2" charset="2"/>
            </a:pPr>
            <a:r>
              <a:rPr lang="zh-CN" altLang="en-US" sz="1600">
                <a:latin typeface="黑体" panose="02010609060101010101" charset="-122"/>
                <a:ea typeface="黑体" panose="02010609060101010101" charset="-122"/>
              </a:rPr>
              <a:t>     谁</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向谁</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何时</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何地</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做什么</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什么程度</a:t>
            </a:r>
            <a:r>
              <a:rPr lang="en-US" altLang="zh-CN" sz="1600">
                <a:latin typeface="黑体" panose="02010609060101010101" charset="-122"/>
                <a:ea typeface="黑体" panose="02010609060101010101" charset="-122"/>
              </a:rPr>
              <a:t>--</a:t>
            </a:r>
            <a:r>
              <a:rPr lang="zh-CN" altLang="en-US" sz="1600">
                <a:latin typeface="黑体" panose="02010609060101010101" charset="-122"/>
                <a:ea typeface="黑体" panose="02010609060101010101" charset="-122"/>
              </a:rPr>
              <a:t>怎么样</a:t>
            </a:r>
            <a:r>
              <a:rPr lang="en-US" altLang="zh-CN" sz="1600">
                <a:latin typeface="黑体" panose="02010609060101010101" charset="-122"/>
                <a:ea typeface="黑体" panose="02010609060101010101" charset="-122"/>
              </a:rPr>
              <a:t>,</a:t>
            </a:r>
            <a:endParaRPr lang="en-US" altLang="zh-CN" sz="1600">
              <a:latin typeface="黑体" panose="02010609060101010101" charset="-122"/>
              <a:ea typeface="黑体" panose="02010609060101010101" charset="-122"/>
            </a:endParaRPr>
          </a:p>
          <a:p>
            <a:pPr>
              <a:spcBef>
                <a:spcPct val="50000"/>
              </a:spcBef>
              <a:buFont typeface="Wingdings" panose="05000000000000000000" pitchFamily="2" charset="2"/>
              <a:buNone/>
            </a:pPr>
            <a:r>
              <a:rPr lang="en-US" altLang="zh-CN" sz="1600">
                <a:latin typeface="黑体" panose="02010609060101010101" charset="-122"/>
                <a:ea typeface="黑体" panose="02010609060101010101" charset="-122"/>
              </a:rPr>
              <a:t>     </a:t>
            </a:r>
            <a:endParaRPr lang="en-US" altLang="zh-CN" sz="1600">
              <a:latin typeface="黑体" panose="02010609060101010101" charset="-122"/>
              <a:ea typeface="黑体" panose="02010609060101010101" charset="-122"/>
            </a:endParaRPr>
          </a:p>
        </p:txBody>
      </p:sp>
      <p:sp>
        <p:nvSpPr>
          <p:cNvPr id="2883" name="矩形 2882"/>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884" name="矩形 288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885" name="矩形 2884"/>
          <p:cNvSpPr/>
          <p:nvPr/>
        </p:nvSpPr>
        <p:spPr>
          <a:xfrm>
            <a:off x="457200" y="3733800"/>
            <a:ext cx="2438400" cy="3048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(4) </a:t>
            </a:r>
            <a:r>
              <a:rPr lang="zh-CN" altLang="en-US" sz="1800">
                <a:latin typeface="Arial" panose="020B0604020202020204" pitchFamily="34" charset="0"/>
                <a:ea typeface="黑体" panose="02010609060101010101" charset="-122"/>
              </a:rPr>
              <a:t>使差距 “可视化”</a:t>
            </a:r>
            <a:endParaRPr lang="zh-CN" altLang="en-US" sz="1800">
              <a:latin typeface="Arial" panose="020B0604020202020204" pitchFamily="34" charset="0"/>
              <a:ea typeface="黑体" panose="02010609060101010101" charset="-122"/>
            </a:endParaRPr>
          </a:p>
        </p:txBody>
      </p:sp>
      <p:sp>
        <p:nvSpPr>
          <p:cNvPr id="2886" name="矩形 2885"/>
          <p:cNvSpPr/>
          <p:nvPr/>
        </p:nvSpPr>
        <p:spPr>
          <a:xfrm>
            <a:off x="685800" y="4237038"/>
            <a:ext cx="7543800" cy="2028825"/>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spcBef>
                <a:spcPct val="50000"/>
              </a:spcBef>
              <a:buFont typeface="Wingdings" panose="05000000000000000000" pitchFamily="2" charset="2"/>
              <a:buChar char="q"/>
            </a:pPr>
            <a:r>
              <a:rPr lang="en-US" altLang="zh-CN" sz="1600">
                <a:latin typeface="Arial" panose="020B0604020202020204" pitchFamily="34" charset="0"/>
                <a:ea typeface="黑体" panose="02010609060101010101" charset="-122"/>
              </a:rPr>
              <a:t> </a:t>
            </a: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具体地把握了 “理想状态” 和 “现状” </a:t>
            </a: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之间的差距也就容易可视化了</a:t>
            </a:r>
            <a:endParaRPr lang="zh-CN" altLang="en-US" sz="1600">
              <a:latin typeface="黑体" panose="02010609060101010101" charset="-122"/>
              <a:ea typeface="黑体" panose="02010609060101010101" charset="-122"/>
            </a:endParaRPr>
          </a:p>
          <a:p>
            <a:pPr>
              <a:spcBef>
                <a:spcPct val="50000"/>
              </a:spcBef>
              <a:buFont typeface="Wingdings" panose="05000000000000000000" pitchFamily="2" charset="2"/>
              <a:buChar char="q"/>
            </a:pPr>
            <a:r>
              <a:rPr lang="zh-CN" altLang="en-US" sz="1600">
                <a:latin typeface="黑体" panose="02010609060101010101" charset="-122"/>
                <a:ea typeface="黑体" panose="02010609060101010101" charset="-122"/>
              </a:rPr>
              <a:t> 使差距 “可视化”</a:t>
            </a: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可以采用多种方法</a:t>
            </a:r>
            <a:r>
              <a:rPr lang="en-US" altLang="zh-CN" sz="1600">
                <a:latin typeface="黑体" panose="02010609060101010101" charset="-122"/>
                <a:ea typeface="黑体" panose="02010609060101010101" charset="-122"/>
              </a:rPr>
              <a:t>:</a:t>
            </a:r>
            <a:endParaRPr lang="en-US" altLang="zh-CN" sz="1600">
              <a:latin typeface="黑体" panose="02010609060101010101" charset="-122"/>
              <a:ea typeface="黑体" panose="02010609060101010101" charset="-122"/>
            </a:endParaRPr>
          </a:p>
          <a:p>
            <a:pPr lvl="1">
              <a:spcBef>
                <a:spcPct val="50000"/>
              </a:spcBef>
              <a:buFont typeface="Wingdings" panose="05000000000000000000" pitchFamily="2" charset="2"/>
              <a:buChar char="§"/>
            </a:pPr>
            <a:r>
              <a:rPr lang="en-US" altLang="zh-CN" sz="2400">
                <a:latin typeface="Arial" panose="020B0604020202020204" pitchFamily="34" charset="0"/>
                <a:ea typeface="黑体" panose="02010609060101010101" charset="-122"/>
              </a:rPr>
              <a:t> </a:t>
            </a:r>
            <a:r>
              <a:rPr lang="zh-CN" altLang="en-US" sz="1600">
                <a:latin typeface="宋体" panose="02010600030101010101" pitchFamily="2" charset="-122"/>
              </a:rPr>
              <a:t>制作销售计划</a:t>
            </a:r>
            <a:r>
              <a:rPr lang="en-US" altLang="zh-CN" sz="1600">
                <a:latin typeface="宋体" panose="02010600030101010101" pitchFamily="2" charset="-122"/>
              </a:rPr>
              <a:t>, </a:t>
            </a:r>
            <a:r>
              <a:rPr lang="zh-CN" altLang="en-US" sz="1600">
                <a:latin typeface="宋体" panose="02010600030101010101" pitchFamily="2" charset="-122"/>
              </a:rPr>
              <a:t>对照销售实际业绩</a:t>
            </a:r>
            <a:r>
              <a:rPr lang="en-US" altLang="zh-CN" sz="1600">
                <a:latin typeface="宋体" panose="02010600030101010101" pitchFamily="2" charset="-122"/>
              </a:rPr>
              <a:t>, </a:t>
            </a:r>
            <a:r>
              <a:rPr lang="zh-CN" altLang="en-US" sz="1600">
                <a:latin typeface="宋体" panose="02010600030101010101" pitchFamily="2" charset="-122"/>
              </a:rPr>
              <a:t>将差距用数字 “可视化”</a:t>
            </a:r>
            <a:endParaRPr lang="zh-CN" altLang="en-US" sz="1600">
              <a:latin typeface="宋体" panose="02010600030101010101" pitchFamily="2" charset="-122"/>
            </a:endParaRPr>
          </a:p>
          <a:p>
            <a:pPr lvl="1">
              <a:spcBef>
                <a:spcPct val="50000"/>
              </a:spcBef>
              <a:buFont typeface="Wingdings" panose="05000000000000000000" pitchFamily="2" charset="2"/>
              <a:buChar char="§"/>
            </a:pPr>
            <a:r>
              <a:rPr lang="zh-CN" altLang="en-US" sz="1600">
                <a:latin typeface="宋体" panose="02010600030101010101" pitchFamily="2" charset="-122"/>
              </a:rPr>
              <a:t> 将计划的进展情况图表化</a:t>
            </a:r>
            <a:r>
              <a:rPr lang="en-US" altLang="zh-CN" sz="1600">
                <a:latin typeface="宋体" panose="02010600030101010101" pitchFamily="2" charset="-122"/>
              </a:rPr>
              <a:t>, </a:t>
            </a:r>
            <a:r>
              <a:rPr lang="zh-CN" altLang="en-US" sz="1600">
                <a:latin typeface="宋体" panose="02010600030101010101" pitchFamily="2" charset="-122"/>
              </a:rPr>
              <a:t>对照实际的推进状况</a:t>
            </a:r>
            <a:r>
              <a:rPr lang="en-US" altLang="zh-CN" sz="1600">
                <a:latin typeface="宋体" panose="02010600030101010101" pitchFamily="2" charset="-122"/>
              </a:rPr>
              <a:t>, </a:t>
            </a:r>
            <a:r>
              <a:rPr lang="zh-CN" altLang="en-US" sz="1600">
                <a:latin typeface="宋体" panose="02010600030101010101" pitchFamily="2" charset="-122"/>
              </a:rPr>
              <a:t>将延迟的</a:t>
            </a:r>
            <a:endParaRPr lang="zh-CN" altLang="en-US" sz="1600">
              <a:latin typeface="宋体" panose="02010600030101010101" pitchFamily="2" charset="-122"/>
            </a:endParaRPr>
          </a:p>
          <a:p>
            <a:pPr lvl="1">
              <a:spcBef>
                <a:spcPct val="50000"/>
              </a:spcBef>
              <a:buNone/>
            </a:pPr>
            <a:r>
              <a:rPr lang="zh-CN" altLang="en-US" sz="1600">
                <a:latin typeface="宋体" panose="02010600030101010101" pitchFamily="2" charset="-122"/>
              </a:rPr>
              <a:t>    状况 “可视化”</a:t>
            </a:r>
            <a:endParaRPr lang="zh-CN" altLang="en-US" sz="1600">
              <a:latin typeface="宋体" panose="02010600030101010101" pitchFamily="2" charset="-122"/>
            </a:endParaRPr>
          </a:p>
        </p:txBody>
      </p:sp>
      <p:sp>
        <p:nvSpPr>
          <p:cNvPr id="2887" name="矩形 2886"/>
          <p:cNvSpPr/>
          <p:nvPr/>
        </p:nvSpPr>
        <p:spPr>
          <a:xfrm>
            <a:off x="533400" y="838200"/>
            <a:ext cx="1530350" cy="411163"/>
          </a:xfrm>
          <a:prstGeom prst="rect">
            <a:avLst/>
          </a:prstGeom>
          <a:noFill/>
          <a:ln w="38100">
            <a:noFill/>
          </a:ln>
        </p:spPr>
        <p:txBody>
          <a:bodyPr wrap="none" lIns="137160" tIns="68580" rIns="137160" bIns="68580" anchor="t" anchorCtr="0">
            <a:spAutoFit/>
          </a:bodyPr>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把握现状</a:t>
            </a:r>
            <a:endParaRPr lang="zh-CN" altLang="en-US" sz="18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882"/>
                                        </p:tgtEl>
                                        <p:attrNameLst>
                                          <p:attrName>style.visibility</p:attrName>
                                        </p:attrNameLst>
                                      </p:cBhvr>
                                      <p:to>
                                        <p:strVal val="visible"/>
                                      </p:to>
                                    </p:set>
                                    <p:anim calcmode="lin" valueType="num">
                                      <p:cBhvr additive="base">
                                        <p:cTn id="7" dur="500" fill="hold"/>
                                        <p:tgtEl>
                                          <p:spTgt spid="2882"/>
                                        </p:tgtEl>
                                        <p:attrNameLst>
                                          <p:attrName>ppt_x</p:attrName>
                                        </p:attrNameLst>
                                      </p:cBhvr>
                                      <p:tavLst>
                                        <p:tav tm="0">
                                          <p:val>
                                            <p:strVal val="0-#ppt_w/2"/>
                                          </p:val>
                                        </p:tav>
                                        <p:tav tm="100000">
                                          <p:val>
                                            <p:strVal val="#ppt_x"/>
                                          </p:val>
                                        </p:tav>
                                      </p:tavLst>
                                    </p:anim>
                                    <p:anim calcmode="lin" valueType="num">
                                      <p:cBhvr additive="base">
                                        <p:cTn id="8" dur="500" fill="hold"/>
                                        <p:tgtEl>
                                          <p:spTgt spid="28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2885"/>
                                        </p:tgtEl>
                                        <p:attrNameLst>
                                          <p:attrName>style.visibility</p:attrName>
                                        </p:attrNameLst>
                                      </p:cBhvr>
                                      <p:to>
                                        <p:strVal val="visible"/>
                                      </p:to>
                                    </p:set>
                                    <p:anim calcmode="lin" valueType="num">
                                      <p:cBhvr additive="base">
                                        <p:cTn id="13" dur="500" fill="hold"/>
                                        <p:tgtEl>
                                          <p:spTgt spid="2885"/>
                                        </p:tgtEl>
                                        <p:attrNameLst>
                                          <p:attrName>ppt_x</p:attrName>
                                        </p:attrNameLst>
                                      </p:cBhvr>
                                      <p:tavLst>
                                        <p:tav tm="0">
                                          <p:val>
                                            <p:strVal val="0-#ppt_w/2"/>
                                          </p:val>
                                        </p:tav>
                                        <p:tav tm="100000">
                                          <p:val>
                                            <p:strVal val="#ppt_x"/>
                                          </p:val>
                                        </p:tav>
                                      </p:tavLst>
                                    </p:anim>
                                    <p:anim calcmode="lin" valueType="num">
                                      <p:cBhvr additive="base">
                                        <p:cTn id="14" dur="500" fill="hold"/>
                                        <p:tgtEl>
                                          <p:spTgt spid="28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2886"/>
                                        </p:tgtEl>
                                        <p:attrNameLst>
                                          <p:attrName>style.visibility</p:attrName>
                                        </p:attrNameLst>
                                      </p:cBhvr>
                                      <p:to>
                                        <p:strVal val="visible"/>
                                      </p:to>
                                    </p:set>
                                    <p:anim calcmode="lin" valueType="num">
                                      <p:cBhvr additive="base">
                                        <p:cTn id="19" dur="500" fill="hold"/>
                                        <p:tgtEl>
                                          <p:spTgt spid="2886"/>
                                        </p:tgtEl>
                                        <p:attrNameLst>
                                          <p:attrName>ppt_x</p:attrName>
                                        </p:attrNameLst>
                                      </p:cBhvr>
                                      <p:tavLst>
                                        <p:tav tm="0">
                                          <p:val>
                                            <p:strVal val="0-#ppt_w/2"/>
                                          </p:val>
                                        </p:tav>
                                        <p:tav tm="100000">
                                          <p:val>
                                            <p:strVal val="#ppt_x"/>
                                          </p:val>
                                        </p:tav>
                                      </p:tavLst>
                                    </p:anim>
                                    <p:anim calcmode="lin" valueType="num">
                                      <p:cBhvr additive="base">
                                        <p:cTn id="20" dur="500" fill="hold"/>
                                        <p:tgtEl>
                                          <p:spTgt spid="28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 grpId="0" animBg="1"/>
      <p:bldP spid="2885" grpId="1" animBg="1"/>
      <p:bldP spid="2886" grpId="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0" name="矩形 2889"/>
          <p:cNvSpPr/>
          <p:nvPr/>
        </p:nvSpPr>
        <p:spPr>
          <a:xfrm>
            <a:off x="609600" y="2590800"/>
            <a:ext cx="3276600" cy="838200"/>
          </a:xfrm>
          <a:prstGeom prst="rect">
            <a:avLst/>
          </a:prstGeom>
          <a:solidFill>
            <a:srgbClr val="EAEAEA"/>
          </a:solidFill>
          <a:ln w="38100" cap="flat" cmpd="dbl">
            <a:solidFill>
              <a:srgbClr val="333333"/>
            </a:solidFill>
            <a:prstDash val="solid"/>
            <a:miter/>
            <a:headEnd type="none" w="med" len="med"/>
            <a:tailEnd type="none" w="med" len="med"/>
          </a:ln>
        </p:spPr>
        <p:txBody>
          <a:bodyPr wrap="square"/>
          <a:p>
            <a:pPr eaLnBrk="0" hangingPunct="0"/>
            <a:r>
              <a:rPr lang="zh-CN" altLang="en-US" sz="1200" b="1">
                <a:latin typeface="Times New Roman" panose="02020603050405020304" charset="0"/>
              </a:rPr>
              <a:t>理想状态</a:t>
            </a:r>
            <a:endParaRPr lang="zh-CN" altLang="en-US" sz="1200" b="1">
              <a:latin typeface="Times New Roman" panose="02020603050405020304" charset="0"/>
            </a:endParaRPr>
          </a:p>
          <a:p>
            <a:pPr eaLnBrk="0" hangingPunct="0"/>
            <a:r>
              <a:rPr lang="en-US" altLang="zh-CN" sz="1200">
                <a:latin typeface="Times New Roman" panose="02020603050405020304" charset="0"/>
              </a:rPr>
              <a:t>◆08</a:t>
            </a:r>
            <a:r>
              <a:rPr lang="zh-CN" altLang="en-US" sz="1200">
                <a:latin typeface="Times New Roman" panose="02020603050405020304" charset="0"/>
              </a:rPr>
              <a:t>年售后服务顾 客满意度达到</a:t>
            </a:r>
            <a:r>
              <a:rPr lang="en-US" altLang="zh-CN" sz="1200">
                <a:latin typeface="Times New Roman" panose="02020603050405020304" charset="0"/>
              </a:rPr>
              <a:t>90%</a:t>
            </a:r>
            <a:endParaRPr lang="en-US" altLang="zh-CN" sz="1200">
              <a:latin typeface="Times New Roman" panose="02020603050405020304" charset="0"/>
            </a:endParaRPr>
          </a:p>
          <a:p>
            <a:pPr eaLnBrk="0" hangingPunct="0"/>
            <a:r>
              <a:rPr lang="en-US" altLang="zh-CN" sz="1200">
                <a:latin typeface="Times New Roman" panose="02020603050405020304" charset="0"/>
              </a:rPr>
              <a:t>◆08</a:t>
            </a:r>
            <a:r>
              <a:rPr lang="zh-CN" altLang="en-US" sz="1200">
                <a:latin typeface="Times New Roman" panose="02020603050405020304" charset="0"/>
              </a:rPr>
              <a:t>年零件供应在维修服务站库存的需求满足</a:t>
            </a:r>
            <a:endParaRPr lang="zh-CN" altLang="en-US" sz="1200">
              <a:latin typeface="Times New Roman" panose="02020603050405020304" charset="0"/>
            </a:endParaRPr>
          </a:p>
          <a:p>
            <a:pPr eaLnBrk="0" hangingPunct="0"/>
            <a:r>
              <a:rPr lang="zh-CN" altLang="en-US" sz="1200">
                <a:latin typeface="Times New Roman" panose="02020603050405020304" charset="0"/>
              </a:rPr>
              <a:t>    率不低于</a:t>
            </a:r>
            <a:r>
              <a:rPr lang="en-US" altLang="zh-CN" sz="1200">
                <a:latin typeface="Times New Roman" panose="02020603050405020304" charset="0"/>
              </a:rPr>
              <a:t>99%, </a:t>
            </a:r>
            <a:r>
              <a:rPr lang="zh-CN" altLang="en-US" sz="1200">
                <a:latin typeface="Times New Roman" panose="02020603050405020304" charset="0"/>
              </a:rPr>
              <a:t>从中心库调货</a:t>
            </a:r>
            <a:r>
              <a:rPr lang="en-US" altLang="zh-CN" sz="1200">
                <a:latin typeface="Times New Roman" panose="02020603050405020304" charset="0"/>
              </a:rPr>
              <a:t>6</a:t>
            </a:r>
            <a:r>
              <a:rPr lang="zh-CN" altLang="en-US" sz="1200">
                <a:latin typeface="Times New Roman" panose="02020603050405020304" charset="0"/>
              </a:rPr>
              <a:t>小时内送达</a:t>
            </a:r>
            <a:r>
              <a:rPr lang="en-US" altLang="zh-CN" sz="1200">
                <a:latin typeface="Times New Roman" panose="02020603050405020304" charset="0"/>
              </a:rPr>
              <a:t>.</a:t>
            </a:r>
            <a:endParaRPr lang="en-US" altLang="zh-CN" sz="1200">
              <a:latin typeface="Times New Roman" panose="02020603050405020304" charset="0"/>
            </a:endParaRPr>
          </a:p>
        </p:txBody>
      </p:sp>
      <p:sp>
        <p:nvSpPr>
          <p:cNvPr id="2891" name="矩形 2890"/>
          <p:cNvSpPr/>
          <p:nvPr/>
        </p:nvSpPr>
        <p:spPr>
          <a:xfrm>
            <a:off x="685800" y="4724400"/>
            <a:ext cx="3200400" cy="838200"/>
          </a:xfrm>
          <a:prstGeom prst="rect">
            <a:avLst/>
          </a:prstGeom>
          <a:solidFill>
            <a:srgbClr val="EAEAEA"/>
          </a:solidFill>
          <a:ln w="38100" cap="flat" cmpd="dbl">
            <a:solidFill>
              <a:srgbClr val="333333"/>
            </a:solidFill>
            <a:prstDash val="solid"/>
            <a:miter/>
            <a:headEnd type="none" w="med" len="med"/>
            <a:tailEnd type="none" w="med" len="med"/>
          </a:ln>
        </p:spPr>
        <p:txBody>
          <a:bodyPr wrap="square"/>
          <a:p>
            <a:pPr eaLnBrk="0" hangingPunct="0"/>
            <a:r>
              <a:rPr lang="zh-CN" altLang="en-US" sz="1200" b="1">
                <a:latin typeface="Times New Roman" panose="02020603050405020304" charset="0"/>
              </a:rPr>
              <a:t>现状</a:t>
            </a:r>
            <a:r>
              <a:rPr lang="zh-CN" altLang="en-US" sz="1200">
                <a:latin typeface="Times New Roman" panose="02020603050405020304" charset="0"/>
              </a:rPr>
              <a:t> </a:t>
            </a:r>
            <a:endParaRPr lang="zh-CN" altLang="en-US" sz="1200">
              <a:latin typeface="Times New Roman" panose="02020603050405020304" charset="0"/>
            </a:endParaRPr>
          </a:p>
          <a:p>
            <a:pPr eaLnBrk="0" hangingPunct="0"/>
            <a:r>
              <a:rPr lang="en-US" altLang="zh-CN" sz="1200">
                <a:latin typeface="Times New Roman" panose="02020603050405020304" charset="0"/>
              </a:rPr>
              <a:t>◆</a:t>
            </a:r>
            <a:r>
              <a:rPr lang="zh-CN" altLang="en-US" sz="1200">
                <a:latin typeface="Times New Roman" panose="02020603050405020304" charset="0"/>
              </a:rPr>
              <a:t>顾客投诉三大类中</a:t>
            </a:r>
            <a:r>
              <a:rPr lang="en-US" altLang="zh-CN" sz="1200">
                <a:latin typeface="Times New Roman" panose="02020603050405020304" charset="0"/>
              </a:rPr>
              <a:t>,</a:t>
            </a:r>
            <a:r>
              <a:rPr lang="zh-CN" altLang="en-US" sz="1200">
                <a:latin typeface="Times New Roman" panose="02020603050405020304" charset="0"/>
              </a:rPr>
              <a:t>售后服务占</a:t>
            </a:r>
            <a:r>
              <a:rPr lang="en-US" altLang="zh-CN" sz="1200">
                <a:latin typeface="Times New Roman" panose="02020603050405020304" charset="0"/>
              </a:rPr>
              <a:t>51%;</a:t>
            </a:r>
            <a:endParaRPr lang="en-US" altLang="zh-CN" sz="1200">
              <a:latin typeface="Times New Roman" panose="02020603050405020304" charset="0"/>
            </a:endParaRPr>
          </a:p>
          <a:p>
            <a:pPr eaLnBrk="0" hangingPunct="0"/>
            <a:r>
              <a:rPr lang="en-US" altLang="zh-CN" sz="1200">
                <a:latin typeface="Times New Roman" panose="02020603050405020304" charset="0"/>
              </a:rPr>
              <a:t> ◆04</a:t>
            </a:r>
            <a:r>
              <a:rPr lang="zh-CN" altLang="en-US" sz="1200">
                <a:latin typeface="Times New Roman" panose="02020603050405020304" charset="0"/>
              </a:rPr>
              <a:t>年度对维修延期的原因调查中</a:t>
            </a:r>
            <a:r>
              <a:rPr lang="en-US" altLang="zh-CN" sz="1200">
                <a:latin typeface="Times New Roman" panose="02020603050405020304" charset="0"/>
              </a:rPr>
              <a:t>50%</a:t>
            </a:r>
            <a:endParaRPr lang="en-US" altLang="zh-CN" sz="1200">
              <a:latin typeface="Times New Roman" panose="02020603050405020304" charset="0"/>
            </a:endParaRPr>
          </a:p>
          <a:p>
            <a:pPr eaLnBrk="0" hangingPunct="0"/>
            <a:r>
              <a:rPr lang="en-US" altLang="zh-CN" sz="1200">
                <a:latin typeface="Times New Roman" panose="02020603050405020304" charset="0"/>
              </a:rPr>
              <a:t>     </a:t>
            </a:r>
            <a:r>
              <a:rPr lang="zh-CN" altLang="en-US" sz="1200">
                <a:latin typeface="Times New Roman" panose="02020603050405020304" charset="0"/>
              </a:rPr>
              <a:t>是因为没有零部件。</a:t>
            </a:r>
            <a:endParaRPr lang="zh-CN" altLang="en-US" sz="1200">
              <a:latin typeface="Times New Roman" panose="02020603050405020304" charset="0"/>
            </a:endParaRPr>
          </a:p>
        </p:txBody>
      </p:sp>
      <p:graphicFrame>
        <p:nvGraphicFramePr>
          <p:cNvPr id="2892" name="对象 2891"/>
          <p:cNvGraphicFramePr/>
          <p:nvPr/>
        </p:nvGraphicFramePr>
        <p:xfrm>
          <a:off x="4038600" y="4648200"/>
          <a:ext cx="3333750" cy="1771650"/>
        </p:xfrm>
        <a:graphic>
          <a:graphicData uri="http://schemas.openxmlformats.org/presentationml/2006/ole">
            <mc:AlternateContent xmlns:mc="http://schemas.openxmlformats.org/markup-compatibility/2006">
              <mc:Choice xmlns:v="urn:schemas-microsoft-com:vml" Requires="v">
                <p:oleObj spid="_x0000_s3077" name="" r:id="rId1" imgW="2404745" imgH="1580515" progId="Excel.Chart.8">
                  <p:embed/>
                </p:oleObj>
              </mc:Choice>
              <mc:Fallback>
                <p:oleObj name="" r:id="rId1" imgW="2404745" imgH="1580515" progId="Excel.Chart.8">
                  <p:embed/>
                  <p:pic>
                    <p:nvPicPr>
                      <p:cNvPr id="0" name="图片 3076"/>
                      <p:cNvPicPr/>
                      <p:nvPr/>
                    </p:nvPicPr>
                    <p:blipFill>
                      <a:blip r:embed="rId2"/>
                      <a:stretch>
                        <a:fillRect/>
                      </a:stretch>
                    </p:blipFill>
                    <p:spPr>
                      <a:xfrm>
                        <a:off x="4038600" y="4648200"/>
                        <a:ext cx="3333750" cy="1771650"/>
                      </a:xfrm>
                      <a:prstGeom prst="rect">
                        <a:avLst/>
                      </a:prstGeom>
                      <a:noFill/>
                      <a:ln w="38100">
                        <a:noFill/>
                        <a:miter/>
                      </a:ln>
                    </p:spPr>
                  </p:pic>
                </p:oleObj>
              </mc:Fallback>
            </mc:AlternateContent>
          </a:graphicData>
        </a:graphic>
      </p:graphicFrame>
      <p:graphicFrame>
        <p:nvGraphicFramePr>
          <p:cNvPr id="2893" name="对象 2892"/>
          <p:cNvGraphicFramePr/>
          <p:nvPr/>
        </p:nvGraphicFramePr>
        <p:xfrm>
          <a:off x="6096000" y="4572000"/>
          <a:ext cx="3228975" cy="1943100"/>
        </p:xfrm>
        <a:graphic>
          <a:graphicData uri="http://schemas.openxmlformats.org/presentationml/2006/ole">
            <mc:AlternateContent xmlns:mc="http://schemas.openxmlformats.org/markup-compatibility/2006">
              <mc:Choice xmlns:v="urn:schemas-microsoft-com:vml" Requires="v">
                <p:oleObj spid="_x0000_s3078" name="" r:id="rId3" imgW="2246630" imgH="1297940" progId="Excel.Chart.8">
                  <p:embed/>
                </p:oleObj>
              </mc:Choice>
              <mc:Fallback>
                <p:oleObj name="" r:id="rId3" imgW="2246630" imgH="1297940" progId="Excel.Chart.8">
                  <p:embed/>
                  <p:pic>
                    <p:nvPicPr>
                      <p:cNvPr id="0" name="图片 3077"/>
                      <p:cNvPicPr/>
                      <p:nvPr/>
                    </p:nvPicPr>
                    <p:blipFill>
                      <a:blip r:embed="rId4"/>
                      <a:stretch>
                        <a:fillRect/>
                      </a:stretch>
                    </p:blipFill>
                    <p:spPr>
                      <a:xfrm>
                        <a:off x="6096000" y="4572000"/>
                        <a:ext cx="3228975" cy="1943100"/>
                      </a:xfrm>
                      <a:prstGeom prst="rect">
                        <a:avLst/>
                      </a:prstGeom>
                      <a:noFill/>
                      <a:ln w="38100">
                        <a:noFill/>
                        <a:miter/>
                      </a:ln>
                    </p:spPr>
                  </p:pic>
                </p:oleObj>
              </mc:Fallback>
            </mc:AlternateContent>
          </a:graphicData>
        </a:graphic>
      </p:graphicFrame>
      <p:sp>
        <p:nvSpPr>
          <p:cNvPr id="2894" name="矩形 2893"/>
          <p:cNvSpPr/>
          <p:nvPr/>
        </p:nvSpPr>
        <p:spPr>
          <a:xfrm>
            <a:off x="4648200" y="3581400"/>
            <a:ext cx="2819400" cy="914400"/>
          </a:xfrm>
          <a:prstGeom prst="rect">
            <a:avLst/>
          </a:prstGeom>
          <a:solidFill>
            <a:srgbClr val="EAEAEA"/>
          </a:solidFill>
          <a:ln w="19050" cap="flat" cmpd="sng">
            <a:solidFill>
              <a:srgbClr val="000000"/>
            </a:solidFill>
            <a:prstDash val="solid"/>
            <a:miter/>
            <a:headEnd type="none" w="med" len="med"/>
            <a:tailEnd type="none" w="med" len="med"/>
          </a:ln>
          <a:effectLst>
            <a:outerShdw dist="107763" dir="2699999" algn="ctr" rotWithShape="0">
              <a:srgbClr val="808080"/>
            </a:outerShdw>
          </a:effectLst>
        </p:spPr>
        <p:txBody>
          <a:bodyPr wrap="square"/>
          <a:p>
            <a:pPr eaLnBrk="0" hangingPunct="0"/>
            <a:r>
              <a:rPr lang="zh-CN" altLang="en-US" sz="1200" b="1">
                <a:latin typeface="Times New Roman" panose="02020603050405020304" charset="0"/>
              </a:rPr>
              <a:t>问题：</a:t>
            </a:r>
            <a:endParaRPr lang="zh-CN" altLang="en-US" sz="1200" b="1">
              <a:latin typeface="Times New Roman" panose="02020603050405020304" charset="0"/>
            </a:endParaRPr>
          </a:p>
          <a:p>
            <a:pPr eaLnBrk="0" hangingPunct="0"/>
            <a:r>
              <a:rPr lang="zh-CN" altLang="en-US" sz="1200">
                <a:latin typeface="Times New Roman" panose="02020603050405020304" charset="0"/>
              </a:rPr>
              <a:t>没能及时地供应零部件，延长了维修时间，导致售后服务质量下降。</a:t>
            </a:r>
            <a:endParaRPr lang="zh-CN" altLang="en-US" sz="1200">
              <a:latin typeface="Times New Roman" panose="02020603050405020304" charset="0"/>
            </a:endParaRPr>
          </a:p>
        </p:txBody>
      </p:sp>
      <p:sp>
        <p:nvSpPr>
          <p:cNvPr id="2895" name="上下箭头 2894"/>
          <p:cNvSpPr/>
          <p:nvPr/>
        </p:nvSpPr>
        <p:spPr>
          <a:xfrm>
            <a:off x="1905000" y="3505200"/>
            <a:ext cx="771525" cy="1143000"/>
          </a:xfrm>
          <a:prstGeom prst="upDownArrow">
            <a:avLst>
              <a:gd name="adj1" fmla="val 50000"/>
              <a:gd name="adj2" fmla="val 29492"/>
            </a:avLst>
          </a:prstGeom>
          <a:solidFill>
            <a:srgbClr val="EAEAEA"/>
          </a:solidFill>
          <a:ln w="9525" cap="flat" cmpd="sng">
            <a:solidFill>
              <a:srgbClr val="000000"/>
            </a:solidFill>
            <a:prstDash val="solid"/>
            <a:miter/>
            <a:headEnd type="none" w="med" len="med"/>
            <a:tailEnd type="none" w="med" len="med"/>
          </a:ln>
        </p:spPr>
        <p:txBody>
          <a:bodyPr/>
          <a:p>
            <a:endParaRPr lang="zh-CN" altLang="en-US"/>
          </a:p>
        </p:txBody>
      </p:sp>
      <p:grpSp>
        <p:nvGrpSpPr>
          <p:cNvPr id="2896" name="组合 2895"/>
          <p:cNvGrpSpPr/>
          <p:nvPr/>
        </p:nvGrpSpPr>
        <p:grpSpPr>
          <a:xfrm>
            <a:off x="2743200" y="3657600"/>
            <a:ext cx="1704975" cy="685800"/>
            <a:chOff x="272" y="312"/>
            <a:chExt cx="128" cy="90"/>
          </a:xfrm>
        </p:grpSpPr>
        <p:sp>
          <p:nvSpPr>
            <p:cNvPr id="2897" name="矩形 2896"/>
            <p:cNvSpPr/>
            <p:nvPr/>
          </p:nvSpPr>
          <p:spPr>
            <a:xfrm>
              <a:off x="272" y="312"/>
              <a:ext cx="128" cy="90"/>
            </a:xfrm>
            <a:solidFill>
              <a:srgbClr val="EAEAEA"/>
            </a:solidFill>
            <a:ln w="9525" cap="flat" cmpd="sng">
              <a:solidFill>
                <a:srgbClr val="000000"/>
              </a:solidFill>
              <a:prstDash val="solid"/>
              <a:headEnd type="none" w="med" len="med"/>
              <a:tailEnd type="none" w="med" len="med"/>
            </a:ln>
          </p:spPr>
          <p:txBody>
            <a:bodyPr/>
            <a:p>
              <a:endParaRPr lang="zh-CN" altLang="en-US"/>
            </a:p>
          </p:txBody>
        </p:sp>
        <p:sp>
          <p:nvSpPr>
            <p:cNvPr id="2898" name="矩形 2897"/>
            <p:cNvSpPr/>
            <p:nvPr/>
          </p:nvSpPr>
          <p:spPr>
            <a:xfrm>
              <a:off x="299" y="347"/>
              <a:ext cx="80" cy="25"/>
            </a:xfrm>
            <a:prstGeom prst="rect">
              <a:avLst/>
            </a:prstGeom>
            <a:solidFill>
              <a:srgbClr val="EAEAEA"/>
            </a:solidFill>
            <a:ln w="9525">
              <a:noFill/>
            </a:ln>
          </p:spPr>
          <p:txBody>
            <a:bodyPr wrap="square"/>
            <a:p>
              <a:pPr eaLnBrk="0" hangingPunct="0"/>
              <a:r>
                <a:rPr lang="zh-CN" altLang="en-US" sz="1200">
                  <a:latin typeface="Times New Roman" panose="02020603050405020304" charset="0"/>
                </a:rPr>
                <a:t>差距</a:t>
              </a:r>
              <a:r>
                <a:rPr lang="en-US" altLang="zh-CN" sz="1200">
                  <a:latin typeface="Times New Roman" panose="02020603050405020304" charset="0"/>
                </a:rPr>
                <a:t>=</a:t>
              </a:r>
              <a:r>
                <a:rPr lang="zh-CN" altLang="en-US" sz="1200">
                  <a:latin typeface="Times New Roman" panose="02020603050405020304" charset="0"/>
                </a:rPr>
                <a:t>问题</a:t>
              </a:r>
              <a:endParaRPr lang="zh-CN" altLang="en-US" sz="1200">
                <a:latin typeface="Times New Roman" panose="02020603050405020304" charset="0"/>
              </a:endParaRPr>
            </a:p>
          </p:txBody>
        </p:sp>
      </p:grpSp>
      <p:grpSp>
        <p:nvGrpSpPr>
          <p:cNvPr id="2899" name="组合 2898"/>
          <p:cNvGrpSpPr/>
          <p:nvPr/>
        </p:nvGrpSpPr>
        <p:grpSpPr>
          <a:xfrm>
            <a:off x="533400" y="1143000"/>
            <a:ext cx="7848600" cy="1304925"/>
            <a:chOff x="2" y="45"/>
            <a:chExt cx="773" cy="132"/>
          </a:xfrm>
        </p:grpSpPr>
        <p:sp>
          <p:nvSpPr>
            <p:cNvPr id="2900" name="流程图: 可选过程 2899"/>
            <p:cNvSpPr/>
            <p:nvPr/>
          </p:nvSpPr>
          <p:spPr>
            <a:xfrm>
              <a:off x="2" y="72"/>
              <a:ext cx="237" cy="105"/>
            </a:xfrm>
            <a:prstGeom prst="flowChartAlternateProcess">
              <a:avLst/>
            </a:prstGeom>
            <a:noFill/>
            <a:ln w="9525" cap="flat" cmpd="sng">
              <a:solidFill>
                <a:srgbClr val="000000"/>
              </a:solidFill>
              <a:prstDash val="solid"/>
              <a:miter/>
              <a:headEnd type="none" w="med" len="med"/>
              <a:tailEnd type="none" w="med" len="med"/>
            </a:ln>
          </p:spPr>
          <p:txBody>
            <a:bodyPr wrap="square"/>
            <a:p>
              <a:pPr eaLnBrk="0" hangingPunct="0"/>
              <a:r>
                <a:rPr lang="zh-CN" altLang="en-US" sz="1200">
                  <a:latin typeface="Times New Roman" panose="02020603050405020304" charset="0"/>
                </a:rPr>
                <a:t>建立具有世界水平的销售・售后服务体制，实现</a:t>
              </a:r>
              <a:r>
                <a:rPr lang="en-US" altLang="zh-CN" sz="1200">
                  <a:latin typeface="Times New Roman" panose="02020603050405020304" charset="0"/>
                </a:rPr>
                <a:t>08</a:t>
              </a:r>
              <a:r>
                <a:rPr lang="zh-CN" altLang="en-US" sz="1200">
                  <a:latin typeface="Times New Roman" panose="02020603050405020304" charset="0"/>
                </a:rPr>
                <a:t>年在中国达到</a:t>
              </a:r>
              <a:r>
                <a:rPr lang="en-US" altLang="zh-CN" sz="1200">
                  <a:latin typeface="Times New Roman" panose="02020603050405020304" charset="0"/>
                </a:rPr>
                <a:t>CS  NO.3</a:t>
              </a:r>
              <a:r>
                <a:rPr lang="zh-CN" altLang="en-US" sz="1200">
                  <a:latin typeface="Times New Roman" panose="02020603050405020304" charset="0"/>
                </a:rPr>
                <a:t>，</a:t>
              </a:r>
              <a:r>
                <a:rPr lang="en-US" altLang="zh-CN" sz="1200">
                  <a:latin typeface="Times New Roman" panose="02020603050405020304" charset="0"/>
                </a:rPr>
                <a:t>09</a:t>
              </a:r>
              <a:r>
                <a:rPr lang="zh-CN" altLang="en-US" sz="1200">
                  <a:latin typeface="Times New Roman" panose="02020603050405020304" charset="0"/>
                </a:rPr>
                <a:t>年进一步达到</a:t>
              </a:r>
              <a:r>
                <a:rPr lang="en-US" altLang="zh-CN" sz="1200">
                  <a:latin typeface="Times New Roman" panose="02020603050405020304" charset="0"/>
                </a:rPr>
                <a:t>CS  NO.1</a:t>
              </a:r>
              <a:r>
                <a:rPr lang="zh-CN" altLang="en-US" sz="1200">
                  <a:latin typeface="Times New Roman" panose="02020603050405020304" charset="0"/>
                </a:rPr>
                <a:t>的宏伟目标。</a:t>
              </a:r>
              <a:endParaRPr lang="zh-CN" altLang="en-US" sz="1200">
                <a:latin typeface="Times New Roman" panose="02020603050405020304" charset="0"/>
              </a:endParaRPr>
            </a:p>
          </p:txBody>
        </p:sp>
        <p:sp>
          <p:nvSpPr>
            <p:cNvPr id="2901" name="流程图: 可选过程 2900"/>
            <p:cNvSpPr/>
            <p:nvPr/>
          </p:nvSpPr>
          <p:spPr>
            <a:xfrm>
              <a:off x="266" y="72"/>
              <a:ext cx="237" cy="105"/>
            </a:xfrm>
            <a:prstGeom prst="flowChartAlternateProcess">
              <a:avLst/>
            </a:prstGeom>
            <a:noFill/>
            <a:ln w="9525" cap="flat" cmpd="sng">
              <a:solidFill>
                <a:srgbClr val="000000"/>
              </a:solidFill>
              <a:prstDash val="solid"/>
              <a:miter/>
              <a:headEnd type="none" w="med" len="med"/>
              <a:tailEnd type="none" w="med" len="med"/>
            </a:ln>
          </p:spPr>
          <p:txBody>
            <a:bodyPr wrap="square"/>
            <a:p>
              <a:pPr eaLnBrk="0" hangingPunct="0"/>
              <a:r>
                <a:rPr lang="zh-CN" altLang="en-US" sz="1200">
                  <a:latin typeface="Times New Roman" panose="02020603050405020304" charset="0"/>
                </a:rPr>
                <a:t>努力建设能够迅速给顾客提供高品质服务的体系，从而带来</a:t>
              </a:r>
              <a:r>
                <a:rPr lang="en-US" altLang="zh-CN" sz="1200">
                  <a:latin typeface="Times New Roman" panose="02020603050405020304" charset="0"/>
                </a:rPr>
                <a:t>CHERY</a:t>
              </a:r>
              <a:r>
                <a:rPr lang="zh-CN" altLang="en-US" sz="1200">
                  <a:latin typeface="Times New Roman" panose="02020603050405020304" charset="0"/>
                </a:rPr>
                <a:t>车迷的增加、入库维修台数的增长，进一步确保收益。</a:t>
              </a:r>
              <a:endParaRPr lang="zh-CN" altLang="en-US" sz="1200">
                <a:latin typeface="Times New Roman" panose="02020603050405020304" charset="0"/>
              </a:endParaRPr>
            </a:p>
          </p:txBody>
        </p:sp>
        <p:sp>
          <p:nvSpPr>
            <p:cNvPr id="2902" name="矩形 2901"/>
            <p:cNvSpPr/>
            <p:nvPr/>
          </p:nvSpPr>
          <p:spPr>
            <a:xfrm>
              <a:off x="7" y="47"/>
              <a:ext cx="145" cy="22"/>
            </a:xfrm>
            <a:prstGeom prst="rect">
              <a:avLst/>
            </a:prstGeom>
            <a:noFill/>
            <a:ln w="9525">
              <a:noFill/>
            </a:ln>
          </p:spPr>
          <p:txBody>
            <a:bodyPr wrap="square"/>
            <a:p>
              <a:pPr eaLnBrk="0" hangingPunct="0"/>
              <a:r>
                <a:rPr lang="en-US" altLang="zh-CN" sz="1200">
                  <a:latin typeface="Times New Roman" panose="02020603050405020304" charset="0"/>
                </a:rPr>
                <a:t>▼XX</a:t>
              </a:r>
              <a:r>
                <a:rPr lang="zh-CN" altLang="en-US" sz="1200">
                  <a:latin typeface="Times New Roman" panose="02020603050405020304" charset="0"/>
                </a:rPr>
                <a:t>汽车公司目标</a:t>
              </a:r>
              <a:endParaRPr lang="zh-CN" altLang="en-US" sz="1200">
                <a:latin typeface="Times New Roman" panose="02020603050405020304" charset="0"/>
              </a:endParaRPr>
            </a:p>
          </p:txBody>
        </p:sp>
        <p:sp>
          <p:nvSpPr>
            <p:cNvPr id="2903" name="矩形 2902"/>
            <p:cNvSpPr/>
            <p:nvPr/>
          </p:nvSpPr>
          <p:spPr>
            <a:xfrm>
              <a:off x="271" y="45"/>
              <a:ext cx="145" cy="22"/>
            </a:xfrm>
            <a:prstGeom prst="rect">
              <a:avLst/>
            </a:prstGeom>
            <a:noFill/>
            <a:ln w="9525">
              <a:noFill/>
            </a:ln>
          </p:spPr>
          <p:txBody>
            <a:bodyPr wrap="square"/>
            <a:p>
              <a:pPr eaLnBrk="0" hangingPunct="0"/>
              <a:r>
                <a:rPr lang="en-US" altLang="zh-CN" sz="1200">
                  <a:latin typeface="Times New Roman" panose="02020603050405020304" charset="0"/>
                </a:rPr>
                <a:t>▼</a:t>
              </a:r>
              <a:r>
                <a:rPr lang="zh-CN" altLang="en-US" sz="1200">
                  <a:latin typeface="Times New Roman" panose="02020603050405020304" charset="0"/>
                </a:rPr>
                <a:t>零部件公司目标</a:t>
              </a:r>
              <a:endParaRPr lang="zh-CN" altLang="en-US" sz="1200">
                <a:latin typeface="Times New Roman" panose="02020603050405020304" charset="0"/>
              </a:endParaRPr>
            </a:p>
          </p:txBody>
        </p:sp>
        <p:sp>
          <p:nvSpPr>
            <p:cNvPr id="2904" name="矩形 2903"/>
            <p:cNvSpPr/>
            <p:nvPr/>
          </p:nvSpPr>
          <p:spPr>
            <a:xfrm>
              <a:off x="537" y="45"/>
              <a:ext cx="145" cy="22"/>
            </a:xfrm>
            <a:prstGeom prst="rect">
              <a:avLst/>
            </a:prstGeom>
            <a:noFill/>
            <a:ln w="9525">
              <a:noFill/>
            </a:ln>
          </p:spPr>
          <p:txBody>
            <a:bodyPr wrap="square"/>
            <a:p>
              <a:pPr eaLnBrk="0" hangingPunct="0"/>
              <a:r>
                <a:rPr lang="en-US" altLang="zh-CN" sz="1200">
                  <a:latin typeface="Times New Roman" panose="02020603050405020304" charset="0"/>
                </a:rPr>
                <a:t>▼</a:t>
              </a:r>
              <a:r>
                <a:rPr lang="zh-CN" altLang="en-US" sz="1200">
                  <a:latin typeface="Times New Roman" panose="02020603050405020304" charset="0"/>
                </a:rPr>
                <a:t>零件计划部目标</a:t>
              </a:r>
              <a:endParaRPr lang="zh-CN" altLang="en-US" sz="1200">
                <a:latin typeface="Times New Roman" panose="02020603050405020304" charset="0"/>
              </a:endParaRPr>
            </a:p>
          </p:txBody>
        </p:sp>
        <p:sp>
          <p:nvSpPr>
            <p:cNvPr id="2905" name="流程图: 可选过程 2904"/>
            <p:cNvSpPr/>
            <p:nvPr/>
          </p:nvSpPr>
          <p:spPr>
            <a:xfrm>
              <a:off x="538" y="72"/>
              <a:ext cx="237" cy="105"/>
            </a:xfrm>
            <a:prstGeom prst="flowChartAlternateProcess">
              <a:avLst/>
            </a:prstGeom>
            <a:noFill/>
            <a:ln w="9525" cap="flat" cmpd="sng">
              <a:solidFill>
                <a:srgbClr val="000000"/>
              </a:solidFill>
              <a:prstDash val="solid"/>
              <a:miter/>
              <a:headEnd type="none" w="med" len="med"/>
              <a:tailEnd type="none" w="med" len="med"/>
            </a:ln>
          </p:spPr>
          <p:txBody>
            <a:bodyPr wrap="square"/>
            <a:p>
              <a:pPr eaLnBrk="0" hangingPunct="0"/>
              <a:r>
                <a:rPr lang="zh-CN" altLang="en-US" sz="1200">
                  <a:latin typeface="Times New Roman" panose="02020603050405020304" charset="0"/>
                </a:rPr>
                <a:t>构筑合理・迅速的零件供应体系，实现『在必要的期限内高效率的供应必要的零件』的目标，进而提升顾客售后服务满意度作出贡献。</a:t>
              </a:r>
              <a:endParaRPr lang="zh-CN" altLang="en-US" sz="1200">
                <a:latin typeface="Times New Roman" panose="02020603050405020304" charset="0"/>
              </a:endParaRPr>
            </a:p>
          </p:txBody>
        </p:sp>
      </p:grpSp>
      <p:sp>
        <p:nvSpPr>
          <p:cNvPr id="2906" name="矩形 2905"/>
          <p:cNvSpPr/>
          <p:nvPr/>
        </p:nvSpPr>
        <p:spPr>
          <a:xfrm>
            <a:off x="304800" y="685800"/>
            <a:ext cx="4495800" cy="411163"/>
          </a:xfrm>
          <a:prstGeom prst="rect">
            <a:avLst/>
          </a:prstGeom>
          <a:noFill/>
          <a:ln w="38100">
            <a:noFill/>
          </a:ln>
        </p:spPr>
        <p:txBody>
          <a:bodyPr lIns="137160" tIns="68580" rIns="137160" bIns="68580">
            <a:spAutoFit/>
          </a:bodyPr>
          <a:p>
            <a:pPr>
              <a:spcBef>
                <a:spcPct val="50000"/>
              </a:spcBef>
            </a:pPr>
            <a:r>
              <a:rPr lang="zh-CN" altLang="en-US" sz="1800" b="1">
                <a:latin typeface="Arial" panose="020B0604020202020204" pitchFamily="34" charset="0"/>
                <a:ea typeface="黑体" panose="02010609060101010101" charset="-122"/>
              </a:rPr>
              <a:t>例</a:t>
            </a:r>
            <a:r>
              <a:rPr lang="en-US" altLang="zh-CN" sz="1800" b="1">
                <a:latin typeface="Arial" panose="020B0604020202020204" pitchFamily="34" charset="0"/>
                <a:ea typeface="黑体" panose="02010609060101010101" charset="-122"/>
              </a:rPr>
              <a:t>:</a:t>
            </a:r>
            <a:r>
              <a:rPr lang="zh-CN" altLang="en-US" sz="1800" b="1">
                <a:latin typeface="Arial" panose="020B0604020202020204" pitchFamily="34" charset="0"/>
                <a:ea typeface="黑体" panose="02010609060101010101" charset="-122"/>
              </a:rPr>
              <a:t>明确问题</a:t>
            </a:r>
            <a:r>
              <a:rPr lang="en-US" altLang="zh-CN" sz="1800" b="1">
                <a:latin typeface="Arial" panose="020B0604020202020204" pitchFamily="34" charset="0"/>
                <a:ea typeface="黑体" panose="02010609060101010101" charset="-122"/>
              </a:rPr>
              <a:t>--CS</a:t>
            </a:r>
            <a:r>
              <a:rPr lang="zh-CN" altLang="en-US" sz="1800" b="1">
                <a:latin typeface="Arial" panose="020B0604020202020204" pitchFamily="34" charset="0"/>
                <a:ea typeface="黑体" panose="02010609060101010101" charset="-122"/>
              </a:rPr>
              <a:t>存在问题的可视化</a:t>
            </a:r>
            <a:endParaRPr lang="zh-CN" altLang="en-US" sz="1800" b="1">
              <a:latin typeface="Arial" panose="020B0604020202020204" pitchFamily="34" charset="0"/>
              <a:ea typeface="黑体" panose="02010609060101010101" charset="-122"/>
            </a:endParaRPr>
          </a:p>
        </p:txBody>
      </p:sp>
      <p:sp>
        <p:nvSpPr>
          <p:cNvPr id="2907" name="右箭头 2906"/>
          <p:cNvSpPr/>
          <p:nvPr/>
        </p:nvSpPr>
        <p:spPr>
          <a:xfrm>
            <a:off x="2971800" y="1752600"/>
            <a:ext cx="228600" cy="381000"/>
          </a:xfrm>
          <a:prstGeom prst="rightArrow">
            <a:avLst>
              <a:gd name="adj1" fmla="val 55833"/>
              <a:gd name="adj2" fmla="val 50458"/>
            </a:avLst>
          </a:prstGeom>
          <a:noFill/>
          <a:ln w="9525" cap="flat" cmpd="sng">
            <a:solidFill>
              <a:srgbClr val="000000"/>
            </a:solidFill>
            <a:prstDash val="solid"/>
            <a:miter/>
            <a:headEnd type="none" w="med" len="med"/>
            <a:tailEnd type="none" w="med" len="med"/>
          </a:ln>
        </p:spPr>
        <p:txBody>
          <a:bodyPr/>
          <a:p>
            <a:endParaRPr lang="zh-CN" altLang="en-US"/>
          </a:p>
        </p:txBody>
      </p:sp>
      <p:sp>
        <p:nvSpPr>
          <p:cNvPr id="2908" name="右箭头 2907"/>
          <p:cNvSpPr/>
          <p:nvPr/>
        </p:nvSpPr>
        <p:spPr>
          <a:xfrm>
            <a:off x="5715000" y="1752600"/>
            <a:ext cx="228600" cy="381000"/>
          </a:xfrm>
          <a:prstGeom prst="rightArrow">
            <a:avLst>
              <a:gd name="adj1" fmla="val 50000"/>
              <a:gd name="adj2" fmla="val 45620"/>
            </a:avLst>
          </a:prstGeom>
          <a:noFill/>
          <a:ln w="9525" cap="flat" cmpd="sng">
            <a:solidFill>
              <a:srgbClr val="000000"/>
            </a:solidFill>
            <a:prstDash val="solid"/>
            <a:miter/>
            <a:headEnd type="none" w="med" len="med"/>
            <a:tailEnd type="none" w="med" len="med"/>
          </a:ln>
        </p:spPr>
        <p:txBody>
          <a:bodyPr/>
          <a:p>
            <a:endParaRPr lang="zh-CN" altLang="en-US"/>
          </a:p>
        </p:txBody>
      </p:sp>
      <p:sp>
        <p:nvSpPr>
          <p:cNvPr id="2909" name="矩形 2908"/>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910" name="矩形 2909"/>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3" name="矩形 2912"/>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914" name="矩形 2913"/>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915" name="矩形 2914"/>
          <p:cNvSpPr/>
          <p:nvPr/>
        </p:nvSpPr>
        <p:spPr>
          <a:xfrm>
            <a:off x="304800" y="914400"/>
            <a:ext cx="28956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1</a:t>
            </a:r>
            <a:endParaRPr lang="en-US" altLang="zh-CN" sz="1800" b="1" u="sng">
              <a:latin typeface="黑体" panose="02010609060101010101" charset="-122"/>
              <a:ea typeface="黑体" panose="02010609060101010101" charset="-122"/>
            </a:endParaRPr>
          </a:p>
        </p:txBody>
      </p:sp>
      <p:sp>
        <p:nvSpPr>
          <p:cNvPr id="2916" name="矩形 2915"/>
          <p:cNvSpPr/>
          <p:nvPr/>
        </p:nvSpPr>
        <p:spPr>
          <a:xfrm>
            <a:off x="533400" y="1600200"/>
            <a:ext cx="7848600" cy="1860550"/>
          </a:xfrm>
          <a:prstGeom prst="rect">
            <a:avLst/>
          </a:prstGeom>
          <a:noFill/>
          <a:ln w="1270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在</a:t>
            </a:r>
            <a:r>
              <a:rPr lang="en-US" altLang="zh-CN" sz="1600">
                <a:latin typeface="宋体" panose="02010600030101010101" pitchFamily="2" charset="-122"/>
              </a:rPr>
              <a:t>XX</a:t>
            </a:r>
            <a:r>
              <a:rPr lang="zh-CN" altLang="en-US" sz="1600">
                <a:latin typeface="宋体" panose="02010600030101010101" pitchFamily="2" charset="-122"/>
              </a:rPr>
              <a:t>汽车销售公司负责销售计划的制订和实际销售业绩的管理</a:t>
            </a:r>
            <a:r>
              <a:rPr lang="en-US" altLang="zh-CN" sz="1600">
                <a:latin typeface="宋体" panose="02010600030101010101" pitchFamily="2" charset="-122"/>
              </a:rPr>
              <a:t>.</a:t>
            </a:r>
            <a:r>
              <a:rPr lang="zh-CN" altLang="en-US" sz="1600">
                <a:latin typeface="宋体" panose="02010600030101010101" pitchFamily="2" charset="-122"/>
              </a:rPr>
              <a:t>具体的工作就是制订销售计划</a:t>
            </a:r>
            <a:r>
              <a:rPr lang="en-US" altLang="zh-CN" sz="1600">
                <a:latin typeface="宋体" panose="02010600030101010101" pitchFamily="2" charset="-122"/>
              </a:rPr>
              <a:t>,</a:t>
            </a:r>
            <a:r>
              <a:rPr lang="zh-CN" altLang="en-US" sz="1600">
                <a:latin typeface="宋体" panose="02010600030101010101" pitchFamily="2" charset="-122"/>
              </a:rPr>
              <a:t>总结每天的销售业绩</a:t>
            </a:r>
            <a:r>
              <a:rPr lang="en-US" altLang="zh-CN" sz="1600">
                <a:latin typeface="宋体" panose="02010600030101010101" pitchFamily="2" charset="-122"/>
              </a:rPr>
              <a:t>,</a:t>
            </a:r>
            <a:r>
              <a:rPr lang="zh-CN" altLang="en-US" sz="1600">
                <a:latin typeface="宋体" panose="02010600030101010101" pitchFamily="2" charset="-122"/>
              </a:rPr>
              <a:t>向总经理报告</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然而今年以来销售任务一直完成不了</a:t>
            </a:r>
            <a:r>
              <a:rPr lang="en-US" altLang="zh-CN" sz="1600">
                <a:latin typeface="宋体" panose="02010600030101010101" pitchFamily="2" charset="-122"/>
              </a:rPr>
              <a:t>,</a:t>
            </a:r>
            <a:r>
              <a:rPr lang="zh-CN" altLang="en-US" sz="1600">
                <a:latin typeface="宋体" panose="02010600030101010101" pitchFamily="2" charset="-122"/>
              </a:rPr>
              <a:t>每个月都被领导训斥</a:t>
            </a:r>
            <a:r>
              <a:rPr lang="en-US" altLang="zh-CN" sz="1600">
                <a:latin typeface="宋体" panose="02010600030101010101" pitchFamily="2" charset="-122"/>
              </a:rPr>
              <a:t>:“</a:t>
            </a:r>
            <a:r>
              <a:rPr lang="zh-CN" altLang="en-US" sz="1600">
                <a:latin typeface="宋体" panose="02010600030101010101" pitchFamily="2" charset="-122"/>
              </a:rPr>
              <a:t>你就不能分析分析原因</a:t>
            </a:r>
            <a:r>
              <a:rPr lang="en-US" altLang="zh-CN" sz="1600">
                <a:latin typeface="宋体" panose="02010600030101010101" pitchFamily="2" charset="-122"/>
              </a:rPr>
              <a:t>,</a:t>
            </a:r>
            <a:r>
              <a:rPr lang="zh-CN" altLang="en-US" sz="1600">
                <a:latin typeface="宋体" panose="02010600030101010101" pitchFamily="2" charset="-122"/>
              </a:rPr>
              <a:t>想出点对策来吗</a:t>
            </a:r>
            <a:r>
              <a:rPr lang="en-US" altLang="zh-CN" sz="1600">
                <a:latin typeface="宋体" panose="02010600030101010101" pitchFamily="2" charset="-122"/>
              </a:rPr>
              <a:t>? </a:t>
            </a:r>
            <a:r>
              <a:rPr lang="zh-CN" altLang="en-US" sz="1600">
                <a:latin typeface="宋体" panose="02010600030101010101" pitchFamily="2" charset="-122"/>
              </a:rPr>
              <a:t>等到每个月结束以后再来想该如何不就晚了吗</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听到这样的训斥</a:t>
            </a:r>
            <a:r>
              <a:rPr lang="en-US" altLang="zh-CN" sz="1600">
                <a:latin typeface="宋体" panose="02010600030101010101" pitchFamily="2" charset="-122"/>
              </a:rPr>
              <a:t>,</a:t>
            </a: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开始重新审视自己的工作</a:t>
            </a:r>
            <a:r>
              <a:rPr lang="en-US" altLang="zh-CN" sz="1600">
                <a:latin typeface="宋体" panose="02010600030101010101" pitchFamily="2" charset="-122"/>
              </a:rPr>
              <a:t>.“</a:t>
            </a:r>
            <a:r>
              <a:rPr lang="zh-CN" altLang="en-US" sz="1600">
                <a:latin typeface="宋体" panose="02010600030101010101" pitchFamily="2" charset="-122"/>
              </a:rPr>
              <a:t>每天反馈给领导的情况能不能加以改善</a:t>
            </a:r>
            <a:r>
              <a:rPr lang="en-US" altLang="zh-CN" sz="1600">
                <a:latin typeface="宋体" panose="02010600030101010101" pitchFamily="2" charset="-122"/>
              </a:rPr>
              <a:t>,</a:t>
            </a:r>
            <a:r>
              <a:rPr lang="zh-CN" altLang="en-US" sz="1600">
                <a:latin typeface="宋体" panose="02010600030101010101" pitchFamily="2" charset="-122"/>
              </a:rPr>
              <a:t>给销售工作和领导有参考作用呢</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2917" name="矩形 2916"/>
          <p:cNvSpPr/>
          <p:nvPr/>
        </p:nvSpPr>
        <p:spPr>
          <a:xfrm>
            <a:off x="533400" y="3657600"/>
            <a:ext cx="7848600" cy="1114425"/>
          </a:xfrm>
          <a:prstGeom prst="rect">
            <a:avLst/>
          </a:prstGeom>
          <a:solidFill>
            <a:srgbClr val="DDDDDD"/>
          </a:solidFill>
          <a:ln w="12700">
            <a:noFill/>
          </a:ln>
        </p:spPr>
        <p:txBody>
          <a:bodyPr lIns="137160" tIns="68580" rIns="137160" bIns="68580">
            <a:spAutoFit/>
          </a:bodyPr>
          <a:p>
            <a:pPr>
              <a:spcBef>
                <a:spcPct val="50000"/>
              </a:spcBef>
              <a:buNone/>
            </a:pPr>
            <a:r>
              <a:rPr lang="en-US" altLang="zh-CN" sz="1600" b="1">
                <a:latin typeface="宋体" panose="02010600030101010101" pitchFamily="2" charset="-122"/>
              </a:rPr>
              <a:t>&lt;</a:t>
            </a:r>
            <a:r>
              <a:rPr lang="zh-CN" altLang="en-US" sz="1600" b="1">
                <a:latin typeface="宋体" panose="02010600030101010101" pitchFamily="2" charset="-122"/>
              </a:rPr>
              <a:t>销售业绩管理的现状</a:t>
            </a:r>
            <a:r>
              <a:rPr lang="en-US" altLang="zh-CN" sz="1600" b="1">
                <a:latin typeface="宋体" panose="02010600030101010101" pitchFamily="2" charset="-122"/>
              </a:rPr>
              <a:t>&gt;</a:t>
            </a:r>
            <a:endParaRPr lang="en-US" altLang="zh-CN" sz="1600" b="1">
              <a:latin typeface="宋体" panose="02010600030101010101" pitchFamily="2" charset="-122"/>
            </a:endParaRPr>
          </a:p>
          <a:p>
            <a:pPr>
              <a:spcBef>
                <a:spcPct val="50000"/>
              </a:spcBef>
              <a:buChar char="•"/>
            </a:pPr>
            <a:r>
              <a:rPr lang="en-US" altLang="zh-CN" sz="1600">
                <a:latin typeface="宋体" panose="02010600030101010101" pitchFamily="2" charset="-122"/>
              </a:rPr>
              <a:t> </a:t>
            </a:r>
            <a:r>
              <a:rPr lang="zh-CN" altLang="en-US" sz="1600">
                <a:latin typeface="宋体" panose="02010600030101010101" pitchFamily="2" charset="-122"/>
              </a:rPr>
              <a:t>每天报告</a:t>
            </a:r>
            <a:r>
              <a:rPr lang="en-US" altLang="zh-CN" sz="1600">
                <a:latin typeface="宋体" panose="02010600030101010101" pitchFamily="2" charset="-122"/>
              </a:rPr>
              <a:t>: </a:t>
            </a:r>
            <a:r>
              <a:rPr lang="zh-CN" altLang="en-US" sz="1600">
                <a:latin typeface="宋体" panose="02010600030101010101" pitchFamily="2" charset="-122"/>
              </a:rPr>
              <a:t>销售辆数的每日业绩变化情况</a:t>
            </a:r>
            <a:r>
              <a:rPr lang="en-US" altLang="zh-CN" sz="1600">
                <a:latin typeface="宋体" panose="02010600030101010101" pitchFamily="2" charset="-122"/>
              </a:rPr>
              <a:t>,</a:t>
            </a:r>
            <a:r>
              <a:rPr lang="zh-CN" altLang="en-US" sz="1600">
                <a:latin typeface="宋体" panose="02010600030101010101" pitchFamily="2" charset="-122"/>
              </a:rPr>
              <a:t>与上年同期相比</a:t>
            </a:r>
            <a:endParaRPr lang="zh-CN" altLang="en-US" sz="1600">
              <a:latin typeface="宋体" panose="02010600030101010101" pitchFamily="2" charset="-122"/>
            </a:endParaRPr>
          </a:p>
          <a:p>
            <a:pPr>
              <a:spcBef>
                <a:spcPct val="50000"/>
              </a:spcBef>
              <a:buChar char="•"/>
            </a:pPr>
            <a:r>
              <a:rPr lang="zh-CN" altLang="en-US" sz="1600">
                <a:latin typeface="宋体" panose="02010600030101010101" pitchFamily="2" charset="-122"/>
              </a:rPr>
              <a:t> 每月报告</a:t>
            </a:r>
            <a:r>
              <a:rPr lang="en-US" altLang="zh-CN" sz="1600">
                <a:latin typeface="宋体" panose="02010600030101010101" pitchFamily="2" charset="-122"/>
              </a:rPr>
              <a:t>: </a:t>
            </a:r>
            <a:r>
              <a:rPr lang="zh-CN" altLang="en-US" sz="1600">
                <a:latin typeface="宋体" panose="02010600030101010101" pitchFamily="2" charset="-122"/>
              </a:rPr>
              <a:t>总销售辆数</a:t>
            </a:r>
            <a:r>
              <a:rPr lang="en-US" altLang="zh-CN" sz="1600">
                <a:latin typeface="宋体" panose="02010600030101010101" pitchFamily="2" charset="-122"/>
              </a:rPr>
              <a:t>,</a:t>
            </a:r>
            <a:r>
              <a:rPr lang="zh-CN" altLang="en-US" sz="1600">
                <a:latin typeface="宋体" panose="02010600030101010101" pitchFamily="2" charset="-122"/>
              </a:rPr>
              <a:t>各车型单月销售业绩</a:t>
            </a:r>
            <a:r>
              <a:rPr lang="en-US" altLang="zh-CN" sz="1600">
                <a:latin typeface="宋体" panose="02010600030101010101" pitchFamily="2" charset="-122"/>
              </a:rPr>
              <a:t>,</a:t>
            </a:r>
            <a:r>
              <a:rPr lang="zh-CN" altLang="en-US" sz="1600">
                <a:latin typeface="宋体" panose="02010600030101010101" pitchFamily="2" charset="-122"/>
              </a:rPr>
              <a:t>与上年同期相比</a:t>
            </a:r>
            <a:r>
              <a:rPr lang="en-US" altLang="zh-CN" sz="1600">
                <a:latin typeface="宋体" panose="02010600030101010101" pitchFamily="2" charset="-122"/>
              </a:rPr>
              <a:t>,</a:t>
            </a:r>
            <a:r>
              <a:rPr lang="zh-CN" altLang="en-US" sz="1600">
                <a:latin typeface="宋体" panose="02010600030101010101" pitchFamily="2" charset="-122"/>
              </a:rPr>
              <a:t>销售计划完成率</a:t>
            </a:r>
            <a:endParaRPr lang="zh-CN" altLang="en-US" sz="1600">
              <a:latin typeface="宋体" panose="02010600030101010101" pitchFamily="2" charset="-122"/>
            </a:endParaRPr>
          </a:p>
        </p:txBody>
      </p:sp>
      <p:sp>
        <p:nvSpPr>
          <p:cNvPr id="2918" name="矩形 2917"/>
          <p:cNvSpPr/>
          <p:nvPr/>
        </p:nvSpPr>
        <p:spPr>
          <a:xfrm>
            <a:off x="533400" y="5181600"/>
            <a:ext cx="3886200" cy="501650"/>
          </a:xfrm>
          <a:prstGeom prst="rect">
            <a:avLst/>
          </a:prstGeom>
          <a:noFill/>
          <a:ln w="38100">
            <a:noFill/>
          </a:ln>
        </p:spPr>
        <p:txBody>
          <a:bodyPr lIns="137160" tIns="68580" rIns="137160" bIns="68580">
            <a:spAutoFit/>
          </a:bodyPr>
          <a:p>
            <a:pPr>
              <a:spcBef>
                <a:spcPct val="50000"/>
              </a:spcBef>
            </a:pPr>
            <a:r>
              <a:rPr lang="en-US" altLang="zh-CN" sz="2400" b="1" i="1" u="sng">
                <a:latin typeface="Arial" panose="020B0604020202020204" pitchFamily="34" charset="0"/>
                <a:ea typeface="黑体" panose="02010609060101010101" charset="-122"/>
              </a:rPr>
              <a:t>“</a:t>
            </a:r>
            <a:r>
              <a:rPr lang="zh-CN" altLang="en-US" sz="2400" b="1" i="1" u="sng">
                <a:latin typeface="Arial" panose="020B0604020202020204" pitchFamily="34" charset="0"/>
                <a:ea typeface="黑体" panose="02010609060101010101" charset="-122"/>
              </a:rPr>
              <a:t>问题”  在哪里</a:t>
            </a:r>
            <a:r>
              <a:rPr lang="en-US" altLang="zh-CN" sz="2400" b="1" i="1" u="sng">
                <a:latin typeface="Arial" panose="020B0604020202020204" pitchFamily="34" charset="0"/>
                <a:ea typeface="黑体" panose="02010609060101010101" charset="-122"/>
              </a:rPr>
              <a:t>?</a:t>
            </a:r>
            <a:endParaRPr lang="en-US" altLang="zh-CN" sz="2400" b="1" i="1" u="sng">
              <a:latin typeface="Arial" panose="020B0604020202020204" pitchFamily="34" charset="0"/>
              <a:ea typeface="黑体"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1" name="矩形 2920"/>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922" name="矩形 292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923" name="矩形 2922"/>
          <p:cNvSpPr/>
          <p:nvPr/>
        </p:nvSpPr>
        <p:spPr>
          <a:xfrm>
            <a:off x="304800" y="762000"/>
            <a:ext cx="1143000" cy="411163"/>
          </a:xfrm>
          <a:prstGeom prst="rect">
            <a:avLst/>
          </a:prstGeom>
          <a:noFill/>
          <a:ln w="38100">
            <a:noFill/>
          </a:ln>
        </p:spPr>
        <p:txBody>
          <a:bodyPr lIns="137160" tIns="68580" rIns="137160" bIns="68580">
            <a:spAutoFit/>
          </a:bodyPr>
          <a:p>
            <a:pPr>
              <a:spcBef>
                <a:spcPct val="50000"/>
              </a:spcBef>
            </a:pPr>
            <a:r>
              <a:rPr lang="zh-CN" altLang="en-US" sz="1800" b="1" u="sng">
                <a:latin typeface="Arial" panose="020B0604020202020204" pitchFamily="34" charset="0"/>
                <a:ea typeface="黑体" panose="02010609060101010101" charset="-122"/>
              </a:rPr>
              <a:t>练习</a:t>
            </a:r>
            <a:endParaRPr lang="zh-CN" altLang="en-US" sz="1800" b="1" u="sng">
              <a:latin typeface="Arial" panose="020B0604020202020204" pitchFamily="34" charset="0"/>
              <a:ea typeface="黑体" panose="02010609060101010101" charset="-122"/>
            </a:endParaRPr>
          </a:p>
        </p:txBody>
      </p:sp>
      <p:sp>
        <p:nvSpPr>
          <p:cNvPr id="2924" name="矩形 2923"/>
          <p:cNvSpPr/>
          <p:nvPr/>
        </p:nvSpPr>
        <p:spPr>
          <a:xfrm>
            <a:off x="1066800" y="762000"/>
            <a:ext cx="1828800" cy="381000"/>
          </a:xfrm>
          <a:prstGeom prst="rect">
            <a:avLst/>
          </a:prstGeom>
          <a:noFill/>
          <a:ln w="38100">
            <a:noFill/>
          </a:ln>
        </p:spPr>
        <p:txBody>
          <a:bodyPr lIns="137160" tIns="68580" rIns="137160" bIns="68580">
            <a:spAutoFit/>
          </a:bodyPr>
          <a:p>
            <a:pPr>
              <a:spcBef>
                <a:spcPct val="50000"/>
              </a:spcBef>
            </a:pPr>
            <a:r>
              <a:rPr lang="zh-CN" altLang="en-US" sz="1600" b="1">
                <a:latin typeface="宋体" panose="02010600030101010101" pitchFamily="2" charset="-122"/>
              </a:rPr>
              <a:t>小</a:t>
            </a:r>
            <a:r>
              <a:rPr lang="en-US" altLang="zh-CN" sz="1600" b="1">
                <a:latin typeface="宋体" panose="02010600030101010101" pitchFamily="2" charset="-122"/>
              </a:rPr>
              <a:t>A</a:t>
            </a:r>
            <a:r>
              <a:rPr lang="zh-CN" altLang="en-US" sz="1600" b="1">
                <a:latin typeface="宋体" panose="02010600030101010101" pitchFamily="2" charset="-122"/>
              </a:rPr>
              <a:t>工作的目的</a:t>
            </a:r>
            <a:r>
              <a:rPr lang="en-US" altLang="zh-CN" sz="1600" b="1">
                <a:latin typeface="宋体" panose="02010600030101010101" pitchFamily="2" charset="-122"/>
              </a:rPr>
              <a:t>?</a:t>
            </a:r>
            <a:endParaRPr lang="en-US" altLang="zh-CN" sz="1600" b="1">
              <a:latin typeface="宋体" panose="02010600030101010101" pitchFamily="2" charset="-122"/>
            </a:endParaRPr>
          </a:p>
        </p:txBody>
      </p:sp>
      <p:sp>
        <p:nvSpPr>
          <p:cNvPr id="2925" name="矩形 2924"/>
          <p:cNvSpPr/>
          <p:nvPr/>
        </p:nvSpPr>
        <p:spPr>
          <a:xfrm>
            <a:off x="1828800" y="1371600"/>
            <a:ext cx="5257800" cy="400050"/>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600">
                <a:latin typeface="Arial" panose="020B0604020202020204" pitchFamily="34" charset="0"/>
                <a:ea typeface="黑体" panose="02010609060101010101" charset="-122"/>
              </a:rPr>
              <a:t>总结每天销售业绩向领导进行反馈</a:t>
            </a:r>
            <a:endParaRPr lang="zh-CN" altLang="en-US" sz="1600">
              <a:latin typeface="Arial" panose="020B0604020202020204" pitchFamily="34" charset="0"/>
              <a:ea typeface="黑体" panose="02010609060101010101" charset="-122"/>
            </a:endParaRPr>
          </a:p>
        </p:txBody>
      </p:sp>
      <p:grpSp>
        <p:nvGrpSpPr>
          <p:cNvPr id="2926" name="组合 2925"/>
          <p:cNvGrpSpPr/>
          <p:nvPr/>
        </p:nvGrpSpPr>
        <p:grpSpPr>
          <a:xfrm>
            <a:off x="3733800" y="3886200"/>
            <a:ext cx="2667000" cy="457200"/>
            <a:chOff x="2352" y="2448"/>
            <a:chExt cx="1680" cy="288"/>
          </a:xfrm>
        </p:grpSpPr>
        <p:sp>
          <p:nvSpPr>
            <p:cNvPr id="2927" name="下箭头 2926"/>
            <p:cNvSpPr/>
            <p:nvPr/>
          </p:nvSpPr>
          <p:spPr>
            <a:xfrm>
              <a:off x="2352" y="2496"/>
              <a:ext cx="384" cy="240"/>
            </a:xfrm>
            <a:prstGeom prst="downArrow">
              <a:avLst>
                <a:gd name="adj1" fmla="val 50000"/>
                <a:gd name="adj2" fmla="val 54166"/>
              </a:avLst>
            </a:prstGeom>
            <a:noFill/>
            <a:ln w="19050" cap="flat" cmpd="sng">
              <a:solidFill>
                <a:srgbClr val="969696"/>
              </a:solidFill>
              <a:prstDash val="solid"/>
              <a:miter/>
              <a:headEnd type="none" w="med" len="med"/>
              <a:tailEnd type="none" w="med" len="med"/>
            </a:ln>
          </p:spPr>
          <p:txBody>
            <a:bodyPr/>
            <a:p>
              <a:endParaRPr lang="zh-CN" altLang="en-US"/>
            </a:p>
          </p:txBody>
        </p:sp>
        <p:sp>
          <p:nvSpPr>
            <p:cNvPr id="2928" name="矩形 2927"/>
            <p:cNvSpPr/>
            <p:nvPr/>
          </p:nvSpPr>
          <p:spPr>
            <a:xfrm>
              <a:off x="2928" y="2448"/>
              <a:ext cx="1104" cy="24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为了</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grpSp>
      <p:grpSp>
        <p:nvGrpSpPr>
          <p:cNvPr id="2929" name="组合 2928"/>
          <p:cNvGrpSpPr/>
          <p:nvPr/>
        </p:nvGrpSpPr>
        <p:grpSpPr>
          <a:xfrm>
            <a:off x="3733800" y="2971800"/>
            <a:ext cx="2667000" cy="381000"/>
            <a:chOff x="2352" y="1872"/>
            <a:chExt cx="1680" cy="240"/>
          </a:xfrm>
        </p:grpSpPr>
        <p:sp>
          <p:nvSpPr>
            <p:cNvPr id="2930" name="下箭头 2929"/>
            <p:cNvSpPr/>
            <p:nvPr/>
          </p:nvSpPr>
          <p:spPr>
            <a:xfrm>
              <a:off x="2352" y="1872"/>
              <a:ext cx="384" cy="240"/>
            </a:xfrm>
            <a:prstGeom prst="downArrow">
              <a:avLst>
                <a:gd name="adj1" fmla="val 50000"/>
                <a:gd name="adj2" fmla="val 54166"/>
              </a:avLst>
            </a:prstGeom>
            <a:noFill/>
            <a:ln w="19050" cap="flat" cmpd="sng">
              <a:solidFill>
                <a:srgbClr val="969696"/>
              </a:solidFill>
              <a:prstDash val="solid"/>
              <a:miter/>
              <a:headEnd type="none" w="med" len="med"/>
              <a:tailEnd type="none" w="med" len="med"/>
            </a:ln>
          </p:spPr>
          <p:txBody>
            <a:bodyPr/>
            <a:p>
              <a:endParaRPr lang="zh-CN" altLang="en-US"/>
            </a:p>
          </p:txBody>
        </p:sp>
        <p:sp>
          <p:nvSpPr>
            <p:cNvPr id="2931" name="矩形 2930"/>
            <p:cNvSpPr/>
            <p:nvPr/>
          </p:nvSpPr>
          <p:spPr>
            <a:xfrm>
              <a:off x="2928" y="1872"/>
              <a:ext cx="1104" cy="24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为了</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grpSp>
      <p:grpSp>
        <p:nvGrpSpPr>
          <p:cNvPr id="2932" name="组合 2931"/>
          <p:cNvGrpSpPr/>
          <p:nvPr/>
        </p:nvGrpSpPr>
        <p:grpSpPr>
          <a:xfrm>
            <a:off x="1905000" y="1905000"/>
            <a:ext cx="5486400" cy="933450"/>
            <a:chOff x="1200" y="1200"/>
            <a:chExt cx="3456" cy="588"/>
          </a:xfrm>
        </p:grpSpPr>
        <p:grpSp>
          <p:nvGrpSpPr>
            <p:cNvPr id="2933" name="组合 2932"/>
            <p:cNvGrpSpPr/>
            <p:nvPr/>
          </p:nvGrpSpPr>
          <p:grpSpPr>
            <a:xfrm>
              <a:off x="2352" y="1200"/>
              <a:ext cx="1680" cy="240"/>
              <a:chOff x="2352" y="1200"/>
              <a:chExt cx="1680" cy="240"/>
            </a:xfrm>
          </p:grpSpPr>
          <p:sp>
            <p:nvSpPr>
              <p:cNvPr id="2934" name="下箭头 2933"/>
              <p:cNvSpPr/>
              <p:nvPr/>
            </p:nvSpPr>
            <p:spPr>
              <a:xfrm>
                <a:off x="2352" y="1200"/>
                <a:ext cx="384" cy="240"/>
              </a:xfrm>
              <a:prstGeom prst="downArrow">
                <a:avLst>
                  <a:gd name="adj1" fmla="val 50000"/>
                  <a:gd name="adj2" fmla="val 54166"/>
                </a:avLst>
              </a:prstGeom>
              <a:noFill/>
              <a:ln w="19050" cap="flat" cmpd="sng">
                <a:solidFill>
                  <a:srgbClr val="969696"/>
                </a:solidFill>
                <a:prstDash val="solid"/>
                <a:miter/>
                <a:headEnd type="none" w="med" len="med"/>
                <a:tailEnd type="none" w="med" len="med"/>
              </a:ln>
            </p:spPr>
            <p:txBody>
              <a:bodyPr/>
              <a:p>
                <a:endParaRPr lang="zh-CN" altLang="en-US"/>
              </a:p>
            </p:txBody>
          </p:sp>
          <p:sp>
            <p:nvSpPr>
              <p:cNvPr id="2935" name="矩形 2934"/>
              <p:cNvSpPr/>
              <p:nvPr/>
            </p:nvSpPr>
            <p:spPr>
              <a:xfrm>
                <a:off x="2928" y="1200"/>
                <a:ext cx="1104" cy="24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为了</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grpSp>
        <p:sp>
          <p:nvSpPr>
            <p:cNvPr id="2936" name="矩形 2935"/>
            <p:cNvSpPr/>
            <p:nvPr/>
          </p:nvSpPr>
          <p:spPr>
            <a:xfrm>
              <a:off x="1200" y="1536"/>
              <a:ext cx="3312" cy="252"/>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600">
                <a:latin typeface="Arial" panose="020B0604020202020204" pitchFamily="34" charset="0"/>
                <a:ea typeface="黑体" panose="02010609060101010101" charset="-122"/>
              </a:endParaRPr>
            </a:p>
          </p:txBody>
        </p:sp>
        <p:sp>
          <p:nvSpPr>
            <p:cNvPr id="2937" name="矩形 2936"/>
            <p:cNvSpPr/>
            <p:nvPr/>
          </p:nvSpPr>
          <p:spPr>
            <a:xfrm>
              <a:off x="1296" y="1536"/>
              <a:ext cx="3360" cy="24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为了让领导尽快了解实际销售与计划之间的差距</a:t>
              </a:r>
              <a:endParaRPr lang="zh-CN" altLang="en-US" sz="1600">
                <a:latin typeface="Arial" panose="020B0604020202020204" pitchFamily="34" charset="0"/>
                <a:ea typeface="黑体" panose="02010609060101010101" charset="-122"/>
              </a:endParaRPr>
            </a:p>
          </p:txBody>
        </p:sp>
      </p:grpSp>
      <p:grpSp>
        <p:nvGrpSpPr>
          <p:cNvPr id="2938" name="组合 2937"/>
          <p:cNvGrpSpPr/>
          <p:nvPr/>
        </p:nvGrpSpPr>
        <p:grpSpPr>
          <a:xfrm>
            <a:off x="1905000" y="3429000"/>
            <a:ext cx="5486400" cy="400050"/>
            <a:chOff x="1200" y="2160"/>
            <a:chExt cx="3456" cy="252"/>
          </a:xfrm>
        </p:grpSpPr>
        <p:sp>
          <p:nvSpPr>
            <p:cNvPr id="2939" name="矩形 2938"/>
            <p:cNvSpPr/>
            <p:nvPr/>
          </p:nvSpPr>
          <p:spPr>
            <a:xfrm>
              <a:off x="1200" y="2160"/>
              <a:ext cx="3312" cy="252"/>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600">
                <a:latin typeface="Arial" panose="020B0604020202020204" pitchFamily="34" charset="0"/>
                <a:ea typeface="黑体" panose="02010609060101010101" charset="-122"/>
              </a:endParaRPr>
            </a:p>
          </p:txBody>
        </p:sp>
        <p:sp>
          <p:nvSpPr>
            <p:cNvPr id="2940" name="矩形 2939"/>
            <p:cNvSpPr/>
            <p:nvPr/>
          </p:nvSpPr>
          <p:spPr>
            <a:xfrm>
              <a:off x="1248" y="2160"/>
              <a:ext cx="3408" cy="24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为了让领导尽早对实际销售与计划之间的差距做出对策</a:t>
              </a:r>
              <a:endParaRPr lang="zh-CN" altLang="en-US" sz="1600">
                <a:latin typeface="Arial" panose="020B0604020202020204" pitchFamily="34" charset="0"/>
                <a:ea typeface="黑体" panose="02010609060101010101" charset="-122"/>
              </a:endParaRPr>
            </a:p>
          </p:txBody>
        </p:sp>
      </p:grpSp>
      <p:grpSp>
        <p:nvGrpSpPr>
          <p:cNvPr id="2941" name="组合 2940"/>
          <p:cNvGrpSpPr/>
          <p:nvPr/>
        </p:nvGrpSpPr>
        <p:grpSpPr>
          <a:xfrm>
            <a:off x="1828800" y="4419600"/>
            <a:ext cx="6324600" cy="400050"/>
            <a:chOff x="1152" y="2784"/>
            <a:chExt cx="3984" cy="252"/>
          </a:xfrm>
        </p:grpSpPr>
        <p:sp>
          <p:nvSpPr>
            <p:cNvPr id="2942" name="矩形 2941"/>
            <p:cNvSpPr/>
            <p:nvPr/>
          </p:nvSpPr>
          <p:spPr>
            <a:xfrm>
              <a:off x="1152" y="2784"/>
              <a:ext cx="3312" cy="252"/>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fontAlgn="ctr">
                <a:spcBef>
                  <a:spcPct val="50000"/>
                </a:spcBef>
              </a:pPr>
              <a:endParaRPr sz="1600">
                <a:latin typeface="Arial" panose="020B0604020202020204" pitchFamily="34" charset="0"/>
                <a:ea typeface="黑体" panose="02010609060101010101" charset="-122"/>
              </a:endParaRPr>
            </a:p>
          </p:txBody>
        </p:sp>
        <p:sp>
          <p:nvSpPr>
            <p:cNvPr id="2943" name="矩形 2942"/>
            <p:cNvSpPr/>
            <p:nvPr/>
          </p:nvSpPr>
          <p:spPr>
            <a:xfrm>
              <a:off x="1824" y="2784"/>
              <a:ext cx="3312" cy="24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为了促进销售业绩的提高</a:t>
              </a:r>
              <a:endParaRPr lang="zh-CN" altLang="en-US" sz="1600">
                <a:latin typeface="Arial" panose="020B0604020202020204" pitchFamily="34" charset="0"/>
                <a:ea typeface="黑体" panose="02010609060101010101" charset="-122"/>
              </a:endParaRPr>
            </a:p>
          </p:txBody>
        </p:sp>
      </p:grpSp>
      <p:sp>
        <p:nvSpPr>
          <p:cNvPr id="2944" name="下箭头 2943"/>
          <p:cNvSpPr/>
          <p:nvPr/>
        </p:nvSpPr>
        <p:spPr>
          <a:xfrm>
            <a:off x="3581400" y="4953000"/>
            <a:ext cx="1066800" cy="381000"/>
          </a:xfrm>
          <a:prstGeom prst="downArrow">
            <a:avLst>
              <a:gd name="adj1" fmla="val 50000"/>
              <a:gd name="adj2" fmla="val 54166"/>
            </a:avLst>
          </a:prstGeom>
          <a:noFill/>
          <a:ln w="19050" cap="flat" cmpd="sng">
            <a:solidFill>
              <a:srgbClr val="565656"/>
            </a:solidFill>
            <a:prstDash val="solid"/>
            <a:miter/>
            <a:headEnd type="none" w="med" len="med"/>
            <a:tailEnd type="none" w="med" len="med"/>
          </a:ln>
        </p:spPr>
        <p:txBody>
          <a:bodyPr/>
          <a:p>
            <a:endParaRPr lang="zh-CN" altLang="en-US"/>
          </a:p>
        </p:txBody>
      </p:sp>
      <p:sp>
        <p:nvSpPr>
          <p:cNvPr id="2945" name="矩形 2944"/>
          <p:cNvSpPr/>
          <p:nvPr/>
        </p:nvSpPr>
        <p:spPr>
          <a:xfrm>
            <a:off x="762000" y="5486400"/>
            <a:ext cx="7315200" cy="754063"/>
          </a:xfrm>
          <a:prstGeom prst="rect">
            <a:avLst/>
          </a:prstGeom>
          <a:noFill/>
          <a:ln w="38100" cap="flat" cmpd="dbl">
            <a:solidFill>
              <a:srgbClr val="990000"/>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1400">
                <a:solidFill>
                  <a:srgbClr val="990000"/>
                </a:solidFill>
                <a:latin typeface="Arial" panose="020B0604020202020204" pitchFamily="34" charset="0"/>
                <a:ea typeface="黑体" panose="02010609060101010101" charset="-122"/>
              </a:rPr>
              <a:t>业绩管理的目的</a:t>
            </a:r>
            <a:r>
              <a:rPr lang="en-US" altLang="zh-CN" sz="1400">
                <a:solidFill>
                  <a:srgbClr val="990000"/>
                </a:solidFill>
                <a:latin typeface="Arial" panose="020B0604020202020204" pitchFamily="34" charset="0"/>
                <a:ea typeface="黑体" panose="02010609060101010101" charset="-122"/>
              </a:rPr>
              <a:t>:</a:t>
            </a:r>
            <a:endParaRPr lang="en-US" altLang="zh-CN" sz="1400">
              <a:solidFill>
                <a:srgbClr val="990000"/>
              </a:solidFill>
              <a:latin typeface="Arial" panose="020B0604020202020204" pitchFamily="34" charset="0"/>
              <a:ea typeface="黑体" panose="02010609060101010101" charset="-122"/>
            </a:endParaRPr>
          </a:p>
          <a:p>
            <a:pPr fontAlgn="ctr">
              <a:spcBef>
                <a:spcPct val="50000"/>
              </a:spcBef>
            </a:pPr>
            <a:r>
              <a:rPr lang="en-US" altLang="zh-CN" sz="1600">
                <a:solidFill>
                  <a:srgbClr val="990000"/>
                </a:solidFill>
                <a:latin typeface="Arial" panose="020B0604020202020204" pitchFamily="34" charset="0"/>
                <a:ea typeface="黑体" panose="02010609060101010101" charset="-122"/>
              </a:rPr>
              <a:t>    </a:t>
            </a:r>
            <a:r>
              <a:rPr lang="zh-CN" altLang="en-US" sz="1600">
                <a:solidFill>
                  <a:srgbClr val="990000"/>
                </a:solidFill>
                <a:latin typeface="Arial" panose="020B0604020202020204" pitchFamily="34" charset="0"/>
                <a:ea typeface="黑体" panose="02010609060101010101" charset="-122"/>
              </a:rPr>
              <a:t>及时反馈销售业绩</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帮助领导及早发现问题</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及时采取对策</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从而提高销售业绩</a:t>
            </a:r>
            <a:endParaRPr lang="zh-CN" altLang="en-US" sz="1600">
              <a:solidFill>
                <a:srgbClr val="99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932"/>
                                        </p:tgtEl>
                                        <p:attrNameLst>
                                          <p:attrName>style.visibility</p:attrName>
                                        </p:attrNameLst>
                                      </p:cBhvr>
                                      <p:to>
                                        <p:strVal val="visible"/>
                                      </p:to>
                                    </p:set>
                                    <p:animEffect transition="in" filter="blinds(horizontal)">
                                      <p:cBhvr additive="base">
                                        <p:cTn id="7" dur="500"/>
                                        <p:tgtEl>
                                          <p:spTgt spid="29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2929"/>
                                        </p:tgtEl>
                                        <p:attrNameLst>
                                          <p:attrName>style.visibility</p:attrName>
                                        </p:attrNameLst>
                                      </p:cBhvr>
                                      <p:to>
                                        <p:strVal val="visible"/>
                                      </p:to>
                                    </p:set>
                                    <p:animEffect transition="in" filter="blinds(horizontal)">
                                      <p:cBhvr additive="base">
                                        <p:cTn id="12" dur="500"/>
                                        <p:tgtEl>
                                          <p:spTgt spid="29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childTnLst>
                                    <p:set>
                                      <p:cBhvr additive="base">
                                        <p:cTn id="16" dur="1" fill="hold">
                                          <p:stCondLst>
                                            <p:cond delay="0"/>
                                          </p:stCondLst>
                                        </p:cTn>
                                        <p:tgtEl>
                                          <p:spTgt spid="2938"/>
                                        </p:tgtEl>
                                        <p:attrNameLst>
                                          <p:attrName>style.visibility</p:attrName>
                                        </p:attrNameLst>
                                      </p:cBhvr>
                                      <p:to>
                                        <p:strVal val="visible"/>
                                      </p:to>
                                    </p:set>
                                    <p:animEffect transition="in" filter="blinds(horizontal)">
                                      <p:cBhvr additive="base">
                                        <p:cTn id="17" dur="500"/>
                                        <p:tgtEl>
                                          <p:spTgt spid="29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childTnLst>
                                    <p:set>
                                      <p:cBhvr additive="base">
                                        <p:cTn id="21" dur="1" fill="hold">
                                          <p:stCondLst>
                                            <p:cond delay="0"/>
                                          </p:stCondLst>
                                        </p:cTn>
                                        <p:tgtEl>
                                          <p:spTgt spid="2926"/>
                                        </p:tgtEl>
                                        <p:attrNameLst>
                                          <p:attrName>style.visibility</p:attrName>
                                        </p:attrNameLst>
                                      </p:cBhvr>
                                      <p:to>
                                        <p:strVal val="visible"/>
                                      </p:to>
                                    </p:set>
                                    <p:animEffect transition="in" filter="blinds(horizontal)">
                                      <p:cBhvr additive="base">
                                        <p:cTn id="22" dur="500"/>
                                        <p:tgtEl>
                                          <p:spTgt spid="29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childTnLst>
                                    <p:set>
                                      <p:cBhvr additive="base">
                                        <p:cTn id="26" dur="1" fill="hold">
                                          <p:stCondLst>
                                            <p:cond delay="0"/>
                                          </p:stCondLst>
                                        </p:cTn>
                                        <p:tgtEl>
                                          <p:spTgt spid="2941"/>
                                        </p:tgtEl>
                                        <p:attrNameLst>
                                          <p:attrName>style.visibility</p:attrName>
                                        </p:attrNameLst>
                                      </p:cBhvr>
                                      <p:to>
                                        <p:strVal val="visible"/>
                                      </p:to>
                                    </p:set>
                                    <p:animEffect transition="in" filter="blinds(horizontal)">
                                      <p:cBhvr additive="base">
                                        <p:cTn id="27" dur="500"/>
                                        <p:tgtEl>
                                          <p:spTgt spid="294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childTnLst>
                                    <p:set>
                                      <p:cBhvr additive="base">
                                        <p:cTn id="31" dur="1" fill="hold">
                                          <p:stCondLst>
                                            <p:cond delay="0"/>
                                          </p:stCondLst>
                                        </p:cTn>
                                        <p:tgtEl>
                                          <p:spTgt spid="2944"/>
                                        </p:tgtEl>
                                        <p:attrNameLst>
                                          <p:attrName>style.visibility</p:attrName>
                                        </p:attrNameLst>
                                      </p:cBhvr>
                                      <p:to>
                                        <p:strVal val="visible"/>
                                      </p:to>
                                    </p:set>
                                    <p:anim calcmode="lin" valueType="num">
                                      <p:cBhvr additive="base">
                                        <p:cTn id="32" dur="500" fill="hold"/>
                                        <p:tgtEl>
                                          <p:spTgt spid="2944"/>
                                        </p:tgtEl>
                                        <p:attrNameLst>
                                          <p:attrName>ppt_x</p:attrName>
                                        </p:attrNameLst>
                                      </p:cBhvr>
                                      <p:tavLst>
                                        <p:tav tm="0">
                                          <p:val>
                                            <p:strVal val="0-#ppt_w/2"/>
                                          </p:val>
                                        </p:tav>
                                        <p:tav tm="100000">
                                          <p:val>
                                            <p:strVal val="#ppt_x"/>
                                          </p:val>
                                        </p:tav>
                                      </p:tavLst>
                                    </p:anim>
                                    <p:anim calcmode="lin" valueType="num">
                                      <p:cBhvr additive="base">
                                        <p:cTn id="33" dur="500" fill="hold"/>
                                        <p:tgtEl>
                                          <p:spTgt spid="2944"/>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8" fill="hold" grpId="0" nodeType="afterEffect">
                                  <p:childTnLst>
                                    <p:set>
                                      <p:cBhvr additive="base">
                                        <p:cTn id="36" dur="1" fill="hold">
                                          <p:stCondLst>
                                            <p:cond delay="0"/>
                                          </p:stCondLst>
                                        </p:cTn>
                                        <p:tgtEl>
                                          <p:spTgt spid="2945"/>
                                        </p:tgtEl>
                                        <p:attrNameLst>
                                          <p:attrName>style.visibility</p:attrName>
                                        </p:attrNameLst>
                                      </p:cBhvr>
                                      <p:to>
                                        <p:strVal val="visible"/>
                                      </p:to>
                                    </p:set>
                                    <p:anim calcmode="lin" valueType="num">
                                      <p:cBhvr additive="base">
                                        <p:cTn id="37" dur="500" fill="hold"/>
                                        <p:tgtEl>
                                          <p:spTgt spid="2945"/>
                                        </p:tgtEl>
                                        <p:attrNameLst>
                                          <p:attrName>ppt_x</p:attrName>
                                        </p:attrNameLst>
                                      </p:cBhvr>
                                      <p:tavLst>
                                        <p:tav tm="0">
                                          <p:val>
                                            <p:strVal val="0-#ppt_w/2"/>
                                          </p:val>
                                        </p:tav>
                                        <p:tav tm="100000">
                                          <p:val>
                                            <p:strVal val="#ppt_x"/>
                                          </p:val>
                                        </p:tav>
                                      </p:tavLst>
                                    </p:anim>
                                    <p:anim calcmode="lin" valueType="num">
                                      <p:cBhvr additive="base">
                                        <p:cTn id="38" dur="500" fill="hold"/>
                                        <p:tgtEl>
                                          <p:spTgt spid="29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8" name="矩形 2947"/>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2949" name="矩形 294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950" name="矩形 2949"/>
          <p:cNvSpPr/>
          <p:nvPr/>
        </p:nvSpPr>
        <p:spPr>
          <a:xfrm>
            <a:off x="152400" y="762000"/>
            <a:ext cx="1143000" cy="411163"/>
          </a:xfrm>
          <a:prstGeom prst="rect">
            <a:avLst/>
          </a:prstGeom>
          <a:noFill/>
          <a:ln w="38100">
            <a:noFill/>
          </a:ln>
        </p:spPr>
        <p:txBody>
          <a:bodyPr lIns="137160" tIns="68580" rIns="137160" bIns="68580">
            <a:spAutoFit/>
          </a:bodyPr>
          <a:p>
            <a:pPr>
              <a:spcBef>
                <a:spcPct val="50000"/>
              </a:spcBef>
            </a:pPr>
            <a:r>
              <a:rPr lang="zh-CN" altLang="en-US" sz="1800" b="1" u="sng">
                <a:latin typeface="Arial" panose="020B0604020202020204" pitchFamily="34" charset="0"/>
                <a:ea typeface="黑体" panose="02010609060101010101" charset="-122"/>
              </a:rPr>
              <a:t>练习</a:t>
            </a:r>
            <a:endParaRPr lang="zh-CN" altLang="en-US" sz="1800" b="1" u="sng">
              <a:latin typeface="Arial" panose="020B0604020202020204" pitchFamily="34" charset="0"/>
              <a:ea typeface="黑体" panose="02010609060101010101" charset="-122"/>
            </a:endParaRPr>
          </a:p>
        </p:txBody>
      </p:sp>
      <p:graphicFrame>
        <p:nvGraphicFramePr>
          <p:cNvPr id="2951" name="表格 2950"/>
          <p:cNvGraphicFramePr/>
          <p:nvPr/>
        </p:nvGraphicFramePr>
        <p:xfrm>
          <a:off x="457200" y="1219200"/>
          <a:ext cx="8229600" cy="3716338"/>
        </p:xfrm>
        <a:graphic>
          <a:graphicData uri="http://schemas.openxmlformats.org/drawingml/2006/table">
            <a:tbl>
              <a:tblPr/>
              <a:tblGrid>
                <a:gridCol w="1558925"/>
                <a:gridCol w="3851275"/>
                <a:gridCol w="2819400"/>
              </a:tblGrid>
              <a:tr h="407988">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4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400" b="1">
                          <a:solidFill>
                            <a:schemeClr val="tx1"/>
                          </a:solidFill>
                        </a:rPr>
                        <a:t>现状</a:t>
                      </a:r>
                      <a:endParaRPr lang="zh-CN" altLang="en-US" sz="1400" b="1">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400" b="1">
                          <a:solidFill>
                            <a:schemeClr val="tx1"/>
                          </a:solidFill>
                        </a:rPr>
                        <a:t>理想状态</a:t>
                      </a:r>
                      <a:endParaRPr lang="zh-CN" altLang="en-US" sz="1400" b="1">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4413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400" b="1">
                          <a:solidFill>
                            <a:schemeClr val="tx1"/>
                          </a:solidFill>
                        </a:rPr>
                        <a:t>向谁</a:t>
                      </a:r>
                      <a:endParaRPr lang="zh-CN" altLang="en-US" sz="1400" b="1">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4429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400" b="1">
                          <a:solidFill>
                            <a:schemeClr val="tx1"/>
                          </a:solidFill>
                        </a:rPr>
                        <a:t>何时</a:t>
                      </a:r>
                      <a:endParaRPr lang="zh-CN" altLang="en-US" sz="1400" b="1">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1144588">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400" b="1">
                          <a:solidFill>
                            <a:schemeClr val="tx1"/>
                          </a:solidFill>
                        </a:rPr>
                        <a:t>做什么</a:t>
                      </a:r>
                      <a:endParaRPr lang="zh-CN" altLang="en-US" sz="1400" b="1">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600" i="1">
                        <a:solidFill>
                          <a:schemeClr val="tx1"/>
                        </a:solidFill>
                        <a:latin typeface="宋体" panose="02010600030101010101" pitchFamily="2"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63976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400" b="1">
                          <a:solidFill>
                            <a:schemeClr val="tx1"/>
                          </a:solidFill>
                        </a:rPr>
                        <a:t>何种程度</a:t>
                      </a:r>
                      <a:endParaRPr lang="zh-CN" altLang="en-US" sz="1400" b="1">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63976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400" b="1">
                          <a:solidFill>
                            <a:schemeClr val="tx1"/>
                          </a:solidFill>
                        </a:rPr>
                        <a:t>怎么样</a:t>
                      </a:r>
                      <a:endParaRPr lang="zh-CN" altLang="en-US" sz="1400" b="1">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600" i="1">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grpSp>
        <p:nvGrpSpPr>
          <p:cNvPr id="2981" name="组合 2980"/>
          <p:cNvGrpSpPr/>
          <p:nvPr/>
        </p:nvGrpSpPr>
        <p:grpSpPr>
          <a:xfrm>
            <a:off x="3429000" y="1600200"/>
            <a:ext cx="4343400" cy="809625"/>
            <a:chOff x="2160" y="1008"/>
            <a:chExt cx="2736" cy="510"/>
          </a:xfrm>
        </p:grpSpPr>
        <p:sp>
          <p:nvSpPr>
            <p:cNvPr id="2982" name="矩形 2981"/>
            <p:cNvSpPr/>
            <p:nvPr/>
          </p:nvSpPr>
          <p:spPr>
            <a:xfrm>
              <a:off x="2160" y="1008"/>
              <a:ext cx="672" cy="279"/>
            </a:xfrm>
            <a:prstGeom prst="rect">
              <a:avLst/>
            </a:prstGeom>
            <a:noFill/>
            <a:ln w="38100">
              <a:noFill/>
            </a:ln>
          </p:spPr>
          <p:txBody>
            <a:bodyPr lIns="137160" tIns="68580" rIns="137160" bIns="68580">
              <a:spAutoFit/>
            </a:bodyPr>
            <a:p>
              <a:pPr algn="ctr">
                <a:lnSpc>
                  <a:spcPct val="125000"/>
                </a:lnSpc>
                <a:spcBef>
                  <a:spcPct val="35000"/>
                </a:spcBef>
                <a:buClr>
                  <a:srgbClr val="0033CC"/>
                </a:buClr>
                <a:buSzPct val="85000"/>
                <a:buFont typeface="Wingdings" panose="05000000000000000000" pitchFamily="2" charset="2"/>
              </a:pPr>
              <a:r>
                <a:rPr lang="zh-CN" altLang="en-US" sz="1600" i="1">
                  <a:latin typeface="Times New Roman" panose="02020603050405020304" charset="0"/>
                </a:rPr>
                <a:t>总经理</a:t>
              </a:r>
              <a:endParaRPr lang="zh-CN" altLang="en-US" sz="1600">
                <a:latin typeface="Arial" panose="020B0604020202020204" pitchFamily="34" charset="0"/>
                <a:ea typeface="黑体" panose="02010609060101010101" charset="-122"/>
              </a:endParaRPr>
            </a:p>
          </p:txBody>
        </p:sp>
        <p:sp>
          <p:nvSpPr>
            <p:cNvPr id="2983" name="矩形 2982"/>
            <p:cNvSpPr/>
            <p:nvPr/>
          </p:nvSpPr>
          <p:spPr>
            <a:xfrm>
              <a:off x="4272" y="1008"/>
              <a:ext cx="624" cy="510"/>
            </a:xfrm>
            <a:prstGeom prst="rect">
              <a:avLst/>
            </a:prstGeom>
            <a:noFill/>
            <a:ln w="38100">
              <a:noFill/>
            </a:ln>
          </p:spPr>
          <p:txBody>
            <a:bodyPr lIns="137160" tIns="68580" rIns="137160" bIns="68580">
              <a:spAutoFit/>
            </a:bodyPr>
            <a:p>
              <a:pPr algn="ctr">
                <a:lnSpc>
                  <a:spcPct val="125000"/>
                </a:lnSpc>
                <a:spcBef>
                  <a:spcPct val="35000"/>
                </a:spcBef>
                <a:buClr>
                  <a:srgbClr val="0033CC"/>
                </a:buClr>
                <a:buSzPct val="85000"/>
                <a:buFont typeface="Wingdings" panose="05000000000000000000" pitchFamily="2" charset="2"/>
              </a:pPr>
              <a:r>
                <a:rPr lang="zh-CN" altLang="en-US" sz="1600" i="1">
                  <a:latin typeface="Times New Roman" panose="02020603050405020304" charset="0"/>
                </a:rPr>
                <a:t>同左</a:t>
              </a:r>
              <a:endParaRPr lang="zh-CN" altLang="en-US" sz="1600" i="1">
                <a:latin typeface="Times New Roman" panose="02020603050405020304" charset="0"/>
              </a:endParaRPr>
            </a:p>
            <a:p>
              <a:pPr>
                <a:spcBef>
                  <a:spcPct val="50000"/>
                </a:spcBef>
              </a:pPr>
              <a:endParaRPr lang="zh-CN" altLang="en-US" sz="1600">
                <a:latin typeface="Arial" panose="020B0604020202020204" pitchFamily="34" charset="0"/>
                <a:ea typeface="黑体" panose="02010609060101010101" charset="-122"/>
              </a:endParaRPr>
            </a:p>
          </p:txBody>
        </p:sp>
      </p:grpSp>
      <p:grpSp>
        <p:nvGrpSpPr>
          <p:cNvPr id="2984" name="组合 2983"/>
          <p:cNvGrpSpPr/>
          <p:nvPr/>
        </p:nvGrpSpPr>
        <p:grpSpPr>
          <a:xfrm>
            <a:off x="3276600" y="2057400"/>
            <a:ext cx="4876800" cy="457200"/>
            <a:chOff x="2064" y="1296"/>
            <a:chExt cx="3072" cy="288"/>
          </a:xfrm>
        </p:grpSpPr>
        <p:sp>
          <p:nvSpPr>
            <p:cNvPr id="2985" name="矩形 2984"/>
            <p:cNvSpPr/>
            <p:nvPr/>
          </p:nvSpPr>
          <p:spPr>
            <a:xfrm>
              <a:off x="2064" y="1344"/>
              <a:ext cx="960" cy="240"/>
            </a:xfrm>
            <a:prstGeom prst="rect">
              <a:avLst/>
            </a:prstGeom>
            <a:noFill/>
            <a:ln w="38100">
              <a:noFill/>
            </a:ln>
          </p:spPr>
          <p:txBody>
            <a:bodyPr lIns="137160" tIns="68580" rIns="137160" bIns="68580">
              <a:spAutoFit/>
            </a:bodyPr>
            <a:p>
              <a:pPr>
                <a:spcBef>
                  <a:spcPct val="50000"/>
                </a:spcBef>
              </a:pPr>
              <a:r>
                <a:rPr lang="zh-CN" altLang="en-US" sz="1600" i="1">
                  <a:latin typeface="Times New Roman" panose="02020603050405020304" charset="0"/>
                </a:rPr>
                <a:t>每天和每月</a:t>
              </a:r>
              <a:endParaRPr lang="zh-CN" altLang="en-US" sz="1600" i="1">
                <a:latin typeface="Times New Roman" panose="02020603050405020304" charset="0"/>
              </a:endParaRPr>
            </a:p>
          </p:txBody>
        </p:sp>
        <p:sp>
          <p:nvSpPr>
            <p:cNvPr id="2986" name="矩形 2985"/>
            <p:cNvSpPr/>
            <p:nvPr/>
          </p:nvSpPr>
          <p:spPr>
            <a:xfrm>
              <a:off x="4032" y="1296"/>
              <a:ext cx="1104" cy="279"/>
            </a:xfrm>
            <a:prstGeom prst="rect">
              <a:avLst/>
            </a:prstGeom>
            <a:noFill/>
            <a:ln w="38100">
              <a:noFill/>
            </a:ln>
          </p:spPr>
          <p:txBody>
            <a:bodyPr lIns="137160" tIns="68580" rIns="137160" bIns="68580">
              <a:spAutoFit/>
            </a:bodyPr>
            <a:p>
              <a:pPr algn="ctr">
                <a:lnSpc>
                  <a:spcPct val="125000"/>
                </a:lnSpc>
                <a:spcBef>
                  <a:spcPct val="35000"/>
                </a:spcBef>
                <a:buClr>
                  <a:srgbClr val="0033CC"/>
                </a:buClr>
                <a:buSzPct val="85000"/>
                <a:buFont typeface="Wingdings" panose="05000000000000000000" pitchFamily="2" charset="2"/>
              </a:pPr>
              <a:r>
                <a:rPr lang="zh-CN" altLang="en-US" sz="1600" i="1">
                  <a:latin typeface="Times New Roman" panose="02020603050405020304" charset="0"/>
                </a:rPr>
                <a:t>合适的时机</a:t>
              </a:r>
              <a:endParaRPr lang="zh-CN" altLang="en-US" sz="1600">
                <a:latin typeface="Arial" panose="020B0604020202020204" pitchFamily="34" charset="0"/>
                <a:ea typeface="黑体" panose="02010609060101010101" charset="-122"/>
              </a:endParaRPr>
            </a:p>
          </p:txBody>
        </p:sp>
      </p:grpSp>
      <p:grpSp>
        <p:nvGrpSpPr>
          <p:cNvPr id="2987" name="组合 2986"/>
          <p:cNvGrpSpPr/>
          <p:nvPr/>
        </p:nvGrpSpPr>
        <p:grpSpPr>
          <a:xfrm>
            <a:off x="1981200" y="2514600"/>
            <a:ext cx="6781800" cy="1141413"/>
            <a:chOff x="1248" y="1584"/>
            <a:chExt cx="4272" cy="719"/>
          </a:xfrm>
        </p:grpSpPr>
        <p:sp>
          <p:nvSpPr>
            <p:cNvPr id="2988" name="矩形 2987"/>
            <p:cNvSpPr/>
            <p:nvPr/>
          </p:nvSpPr>
          <p:spPr>
            <a:xfrm>
              <a:off x="1248" y="1584"/>
              <a:ext cx="2496" cy="719"/>
            </a:xfrm>
            <a:prstGeom prst="rect">
              <a:avLst/>
            </a:prstGeom>
            <a:noFill/>
            <a:ln w="38100">
              <a:noFill/>
            </a:ln>
          </p:spPr>
          <p:txBody>
            <a:bodyPr lIns="137160" tIns="68580" rIns="137160" bIns="68580">
              <a:spAutoFit/>
            </a:bodyPr>
            <a:p>
              <a:pPr>
                <a:lnSpc>
                  <a:spcPct val="125000"/>
                </a:lnSpc>
                <a:spcBef>
                  <a:spcPct val="35000"/>
                </a:spcBef>
                <a:buClr>
                  <a:srgbClr val="0033CC"/>
                </a:buClr>
                <a:buSzPct val="85000"/>
                <a:buFont typeface="Wingdings" panose="05000000000000000000" pitchFamily="2" charset="2"/>
              </a:pPr>
              <a:r>
                <a:rPr lang="zh-CN" altLang="en-US" sz="1600" i="1">
                  <a:latin typeface="宋体" panose="02010600030101010101" pitchFamily="2" charset="-122"/>
                </a:rPr>
                <a:t>每日的销售辆数合计</a:t>
              </a:r>
              <a:r>
                <a:rPr lang="en-US" altLang="zh-CN" sz="1600" i="1">
                  <a:latin typeface="宋体" panose="02010600030101010101" pitchFamily="2" charset="-122"/>
                </a:rPr>
                <a:t>,</a:t>
              </a:r>
              <a:r>
                <a:rPr lang="zh-CN" altLang="en-US" sz="1600" i="1">
                  <a:latin typeface="宋体" panose="02010600030101010101" pitchFamily="2" charset="-122"/>
                </a:rPr>
                <a:t>与上年同期相比</a:t>
              </a:r>
              <a:endParaRPr lang="zh-CN" altLang="en-US" sz="1600" i="1">
                <a:latin typeface="宋体" panose="02010600030101010101" pitchFamily="2" charset="-122"/>
              </a:endParaRPr>
            </a:p>
            <a:p>
              <a:pPr>
                <a:lnSpc>
                  <a:spcPct val="125000"/>
                </a:lnSpc>
                <a:spcBef>
                  <a:spcPct val="35000"/>
                </a:spcBef>
                <a:buClr>
                  <a:srgbClr val="0033CC"/>
                </a:buClr>
                <a:buSzPct val="85000"/>
                <a:buFont typeface="Wingdings" panose="05000000000000000000" pitchFamily="2" charset="2"/>
              </a:pPr>
              <a:r>
                <a:rPr lang="zh-CN" altLang="en-US" sz="1600" i="1">
                  <a:latin typeface="宋体" panose="02010600030101010101" pitchFamily="2" charset="-122"/>
                </a:rPr>
                <a:t>每月的销售辆数合计</a:t>
              </a:r>
              <a:r>
                <a:rPr lang="en-US" altLang="zh-CN" sz="1600" i="1">
                  <a:latin typeface="宋体" panose="02010600030101010101" pitchFamily="2" charset="-122"/>
                </a:rPr>
                <a:t>,</a:t>
              </a:r>
              <a:r>
                <a:rPr lang="zh-CN" altLang="en-US" sz="1600" i="1">
                  <a:latin typeface="宋体" panose="02010600030101010101" pitchFamily="2" charset="-122"/>
                </a:rPr>
                <a:t>各车型单月销售业绩</a:t>
              </a:r>
              <a:r>
                <a:rPr lang="en-US" altLang="zh-CN" sz="1600" i="1">
                  <a:latin typeface="宋体" panose="02010600030101010101" pitchFamily="2" charset="-122"/>
                </a:rPr>
                <a:t>,</a:t>
              </a:r>
              <a:r>
                <a:rPr lang="zh-CN" altLang="en-US" sz="1600" i="1">
                  <a:latin typeface="宋体" panose="02010600030101010101" pitchFamily="2" charset="-122"/>
                </a:rPr>
                <a:t>与上年同期相比</a:t>
              </a:r>
              <a:r>
                <a:rPr lang="en-US" altLang="zh-CN" sz="1600" i="1">
                  <a:latin typeface="宋体" panose="02010600030101010101" pitchFamily="2" charset="-122"/>
                </a:rPr>
                <a:t>,</a:t>
              </a:r>
              <a:r>
                <a:rPr lang="zh-CN" altLang="en-US" sz="1600" i="1">
                  <a:latin typeface="宋体" panose="02010600030101010101" pitchFamily="2" charset="-122"/>
                </a:rPr>
                <a:t>销售计划完成率</a:t>
              </a:r>
              <a:endParaRPr lang="zh-CN" altLang="en-US" sz="1600" i="1">
                <a:latin typeface="宋体" panose="02010600030101010101" pitchFamily="2" charset="-122"/>
              </a:endParaRPr>
            </a:p>
          </p:txBody>
        </p:sp>
        <p:sp>
          <p:nvSpPr>
            <p:cNvPr id="2989" name="矩形 2988"/>
            <p:cNvSpPr/>
            <p:nvPr/>
          </p:nvSpPr>
          <p:spPr>
            <a:xfrm>
              <a:off x="3696" y="1584"/>
              <a:ext cx="1824" cy="703"/>
            </a:xfrm>
            <a:prstGeom prst="rect">
              <a:avLst/>
            </a:prstGeom>
            <a:noFill/>
            <a:ln w="38100">
              <a:noFill/>
            </a:ln>
          </p:spPr>
          <p:txBody>
            <a:bodyPr lIns="137160" tIns="68580" rIns="137160" bIns="68580">
              <a:spAutoFit/>
            </a:bodyPr>
            <a:p>
              <a:pPr>
                <a:lnSpc>
                  <a:spcPct val="125000"/>
                </a:lnSpc>
                <a:spcBef>
                  <a:spcPct val="35000"/>
                </a:spcBef>
                <a:buClr>
                  <a:srgbClr val="0033CC"/>
                </a:buClr>
                <a:buSzPct val="85000"/>
                <a:buFont typeface="Wingdings" panose="05000000000000000000" pitchFamily="2" charset="2"/>
              </a:pPr>
              <a:r>
                <a:rPr lang="zh-CN" altLang="en-US" sz="1600" i="1">
                  <a:latin typeface="Times New Roman" panose="02020603050405020304" charset="0"/>
                </a:rPr>
                <a:t>提供有助于发现问题的有用的销售业绩信息</a:t>
              </a:r>
              <a:endParaRPr lang="zh-CN" altLang="en-US" sz="1600" i="1">
                <a:latin typeface="Times New Roman" panose="02020603050405020304" charset="0"/>
              </a:endParaRPr>
            </a:p>
            <a:p>
              <a:pPr>
                <a:spcBef>
                  <a:spcPct val="50000"/>
                </a:spcBef>
              </a:pPr>
              <a:endParaRPr lang="zh-CN" altLang="en-US" sz="1600">
                <a:latin typeface="Arial" panose="020B0604020202020204" pitchFamily="34" charset="0"/>
                <a:ea typeface="黑体" panose="02010609060101010101" charset="-122"/>
              </a:endParaRPr>
            </a:p>
          </p:txBody>
        </p:sp>
      </p:grpSp>
      <p:grpSp>
        <p:nvGrpSpPr>
          <p:cNvPr id="2990" name="组合 2989"/>
          <p:cNvGrpSpPr/>
          <p:nvPr/>
        </p:nvGrpSpPr>
        <p:grpSpPr>
          <a:xfrm>
            <a:off x="2743200" y="3733800"/>
            <a:ext cx="5867400" cy="442913"/>
            <a:chOff x="1728" y="2352"/>
            <a:chExt cx="3696" cy="279"/>
          </a:xfrm>
        </p:grpSpPr>
        <p:sp>
          <p:nvSpPr>
            <p:cNvPr id="2991" name="矩形 2990"/>
            <p:cNvSpPr/>
            <p:nvPr/>
          </p:nvSpPr>
          <p:spPr>
            <a:xfrm>
              <a:off x="1728" y="2352"/>
              <a:ext cx="1536" cy="279"/>
            </a:xfrm>
            <a:prstGeom prst="rect">
              <a:avLst/>
            </a:prstGeom>
            <a:noFill/>
            <a:ln w="38100">
              <a:noFill/>
            </a:ln>
          </p:spPr>
          <p:txBody>
            <a:bodyPr lIns="137160" tIns="68580" rIns="137160" bIns="68580">
              <a:spAutoFit/>
            </a:bodyPr>
            <a:p>
              <a:pPr algn="ctr">
                <a:lnSpc>
                  <a:spcPct val="125000"/>
                </a:lnSpc>
                <a:spcBef>
                  <a:spcPct val="35000"/>
                </a:spcBef>
                <a:buClr>
                  <a:srgbClr val="0033CC"/>
                </a:buClr>
                <a:buSzPct val="85000"/>
                <a:buFont typeface="Wingdings" panose="05000000000000000000" pitchFamily="2" charset="2"/>
              </a:pPr>
              <a:r>
                <a:rPr lang="zh-CN" altLang="en-US" sz="1600" i="1">
                  <a:latin typeface="Times New Roman" panose="02020603050405020304" charset="0"/>
                </a:rPr>
                <a:t>总结</a:t>
              </a:r>
              <a:endParaRPr lang="zh-CN" altLang="en-US" sz="1600">
                <a:latin typeface="Arial" panose="020B0604020202020204" pitchFamily="34" charset="0"/>
                <a:ea typeface="黑体" panose="02010609060101010101" charset="-122"/>
              </a:endParaRPr>
            </a:p>
          </p:txBody>
        </p:sp>
        <p:sp>
          <p:nvSpPr>
            <p:cNvPr id="2992" name="矩形 2991"/>
            <p:cNvSpPr/>
            <p:nvPr/>
          </p:nvSpPr>
          <p:spPr>
            <a:xfrm>
              <a:off x="3744" y="2352"/>
              <a:ext cx="1680" cy="279"/>
            </a:xfrm>
            <a:prstGeom prst="rect">
              <a:avLst/>
            </a:prstGeom>
            <a:noFill/>
            <a:ln w="38100">
              <a:noFill/>
            </a:ln>
          </p:spPr>
          <p:txBody>
            <a:bodyPr lIns="137160" tIns="68580" rIns="137160" bIns="68580">
              <a:spAutoFit/>
            </a:bodyPr>
            <a:p>
              <a:pPr algn="ctr">
                <a:lnSpc>
                  <a:spcPct val="125000"/>
                </a:lnSpc>
                <a:spcBef>
                  <a:spcPct val="35000"/>
                </a:spcBef>
                <a:buClr>
                  <a:srgbClr val="0033CC"/>
                </a:buClr>
                <a:buSzPct val="85000"/>
                <a:buFont typeface="Wingdings" panose="05000000000000000000" pitchFamily="2" charset="2"/>
              </a:pPr>
              <a:r>
                <a:rPr lang="zh-CN" altLang="en-US" sz="1600" i="1">
                  <a:latin typeface="Times New Roman" panose="02020603050405020304" charset="0"/>
                </a:rPr>
                <a:t>明白易懂的总结</a:t>
              </a:r>
              <a:endParaRPr lang="zh-CN" altLang="en-US" sz="1600">
                <a:latin typeface="Arial" panose="020B0604020202020204" pitchFamily="34" charset="0"/>
                <a:ea typeface="黑体" panose="02010609060101010101" charset="-122"/>
              </a:endParaRPr>
            </a:p>
          </p:txBody>
        </p:sp>
      </p:grpSp>
      <p:grpSp>
        <p:nvGrpSpPr>
          <p:cNvPr id="2993" name="组合 2992"/>
          <p:cNvGrpSpPr/>
          <p:nvPr/>
        </p:nvGrpSpPr>
        <p:grpSpPr>
          <a:xfrm>
            <a:off x="2971800" y="4419600"/>
            <a:ext cx="5791200" cy="442913"/>
            <a:chOff x="1872" y="2784"/>
            <a:chExt cx="3648" cy="279"/>
          </a:xfrm>
        </p:grpSpPr>
        <p:sp>
          <p:nvSpPr>
            <p:cNvPr id="2994" name="矩形 2993"/>
            <p:cNvSpPr/>
            <p:nvPr/>
          </p:nvSpPr>
          <p:spPr>
            <a:xfrm>
              <a:off x="1872" y="2784"/>
              <a:ext cx="1200" cy="279"/>
            </a:xfrm>
            <a:prstGeom prst="rect">
              <a:avLst/>
            </a:prstGeom>
            <a:noFill/>
            <a:ln w="38100">
              <a:noFill/>
            </a:ln>
          </p:spPr>
          <p:txBody>
            <a:bodyPr lIns="137160" tIns="68580" rIns="137160" bIns="68580">
              <a:spAutoFit/>
            </a:bodyPr>
            <a:p>
              <a:pPr algn="ctr">
                <a:lnSpc>
                  <a:spcPct val="125000"/>
                </a:lnSpc>
                <a:spcBef>
                  <a:spcPct val="35000"/>
                </a:spcBef>
                <a:buClr>
                  <a:srgbClr val="0033CC"/>
                </a:buClr>
                <a:buSzPct val="85000"/>
                <a:buFont typeface="Wingdings" panose="05000000000000000000" pitchFamily="2" charset="2"/>
              </a:pPr>
              <a:r>
                <a:rPr lang="zh-CN" altLang="en-US" sz="1600" i="1">
                  <a:latin typeface="Times New Roman" panose="02020603050405020304" charset="0"/>
                </a:rPr>
                <a:t>反馈</a:t>
              </a:r>
              <a:endParaRPr lang="zh-CN" altLang="en-US" sz="1600">
                <a:latin typeface="Arial" panose="020B0604020202020204" pitchFamily="34" charset="0"/>
                <a:ea typeface="黑体" panose="02010609060101010101" charset="-122"/>
              </a:endParaRPr>
            </a:p>
          </p:txBody>
        </p:sp>
        <p:sp>
          <p:nvSpPr>
            <p:cNvPr id="2995" name="矩形 2994"/>
            <p:cNvSpPr/>
            <p:nvPr/>
          </p:nvSpPr>
          <p:spPr>
            <a:xfrm>
              <a:off x="3696" y="2784"/>
              <a:ext cx="1824" cy="240"/>
            </a:xfrm>
            <a:prstGeom prst="rect">
              <a:avLst/>
            </a:prstGeom>
            <a:noFill/>
            <a:ln w="38100">
              <a:noFill/>
            </a:ln>
          </p:spPr>
          <p:txBody>
            <a:bodyPr lIns="137160" tIns="68580" rIns="137160" bIns="68580">
              <a:spAutoFit/>
            </a:bodyPr>
            <a:p>
              <a:pPr>
                <a:spcBef>
                  <a:spcPct val="50000"/>
                </a:spcBef>
              </a:pPr>
              <a:r>
                <a:rPr lang="zh-CN" altLang="en-US" sz="1600" i="1">
                  <a:latin typeface="Times New Roman" panose="02020603050405020304" charset="0"/>
                </a:rPr>
                <a:t>反馈</a:t>
              </a:r>
              <a:r>
                <a:rPr lang="en-US" altLang="zh-CN" sz="1600" i="1">
                  <a:latin typeface="Times New Roman" panose="02020603050405020304" charset="0"/>
                </a:rPr>
                <a:t>,</a:t>
              </a:r>
              <a:r>
                <a:rPr lang="zh-CN" altLang="en-US" sz="1600" i="1">
                  <a:latin typeface="Times New Roman" panose="02020603050405020304" charset="0"/>
                </a:rPr>
                <a:t>帮助领导及早采取对策</a:t>
              </a:r>
              <a:endParaRPr lang="zh-CN" altLang="en-US" sz="1600" i="1">
                <a:latin typeface="Times New Roman" panose="02020603050405020304" charset="0"/>
              </a:endParaRPr>
            </a:p>
          </p:txBody>
        </p:sp>
      </p:grpSp>
      <p:sp>
        <p:nvSpPr>
          <p:cNvPr id="2996" name="下箭头 2995"/>
          <p:cNvSpPr/>
          <p:nvPr/>
        </p:nvSpPr>
        <p:spPr>
          <a:xfrm>
            <a:off x="3581400" y="5029200"/>
            <a:ext cx="1905000" cy="304800"/>
          </a:xfrm>
          <a:prstGeom prst="downArrow">
            <a:avLst>
              <a:gd name="adj1" fmla="val 55833"/>
              <a:gd name="adj2" fmla="val 66962"/>
            </a:avLst>
          </a:prstGeom>
          <a:noFill/>
          <a:ln w="19050" cap="flat" cmpd="sng">
            <a:solidFill>
              <a:srgbClr val="7A7A7A"/>
            </a:solidFill>
            <a:prstDash val="solid"/>
            <a:miter/>
            <a:headEnd type="none" w="med" len="med"/>
            <a:tailEnd type="none" w="med" len="med"/>
          </a:ln>
        </p:spPr>
        <p:txBody>
          <a:bodyPr/>
          <a:p>
            <a:endParaRPr lang="zh-CN" altLang="en-US"/>
          </a:p>
        </p:txBody>
      </p:sp>
      <p:sp>
        <p:nvSpPr>
          <p:cNvPr id="2997" name="矩形 2996"/>
          <p:cNvSpPr/>
          <p:nvPr/>
        </p:nvSpPr>
        <p:spPr>
          <a:xfrm>
            <a:off x="457200" y="5410200"/>
            <a:ext cx="8229600" cy="754063"/>
          </a:xfrm>
          <a:prstGeom prst="rect">
            <a:avLst/>
          </a:prstGeom>
          <a:noFill/>
          <a:ln w="38100" cap="flat" cmpd="dbl">
            <a:solidFill>
              <a:srgbClr val="990000"/>
            </a:solidFill>
            <a:prstDash val="solid"/>
            <a:miter/>
            <a:headEnd type="none" w="med" len="med"/>
            <a:tailEnd type="none" w="med" len="med"/>
          </a:ln>
        </p:spPr>
        <p:txBody>
          <a:bodyPr lIns="137160" tIns="68580" rIns="137160" bIns="68580" anchor="ctr" anchorCtr="0">
            <a:spAutoFit/>
          </a:bodyPr>
          <a:p>
            <a:pPr>
              <a:spcBef>
                <a:spcPct val="50000"/>
              </a:spcBef>
            </a:pPr>
            <a:r>
              <a:rPr lang="zh-CN" altLang="en-US" sz="1400">
                <a:latin typeface="Arial" panose="020B0604020202020204" pitchFamily="34" charset="0"/>
                <a:ea typeface="黑体" panose="02010609060101010101" charset="-122"/>
              </a:rPr>
              <a:t>销售业绩管理的问题</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a:p>
            <a:pPr fontAlgn="ctr">
              <a:spcBef>
                <a:spcPct val="50000"/>
              </a:spcBef>
            </a:pPr>
            <a:r>
              <a:rPr lang="en-US" altLang="zh-CN" sz="1600">
                <a:solidFill>
                  <a:srgbClr val="990000"/>
                </a:solidFill>
                <a:latin typeface="Arial" panose="020B0604020202020204" pitchFamily="34" charset="0"/>
                <a:ea typeface="黑体" panose="02010609060101010101" charset="-122"/>
              </a:rPr>
              <a:t> </a:t>
            </a:r>
            <a:r>
              <a:rPr lang="zh-CN" altLang="en-US" sz="1600" b="1" i="1">
                <a:solidFill>
                  <a:srgbClr val="990000"/>
                </a:solidFill>
                <a:latin typeface="Arial" panose="020B0604020202020204" pitchFamily="34" charset="0"/>
                <a:ea typeface="黑体" panose="02010609060101010101" charset="-122"/>
              </a:rPr>
              <a:t>现有的反馈内容</a:t>
            </a:r>
            <a:r>
              <a:rPr lang="en-US" altLang="zh-CN" sz="1600" b="1" i="1">
                <a:solidFill>
                  <a:srgbClr val="990000"/>
                </a:solidFill>
                <a:latin typeface="Arial" panose="020B0604020202020204" pitchFamily="34" charset="0"/>
                <a:ea typeface="黑体" panose="02010609060101010101" charset="-122"/>
              </a:rPr>
              <a:t>,</a:t>
            </a:r>
            <a:r>
              <a:rPr lang="zh-CN" altLang="en-US" sz="1600" b="1" i="1">
                <a:solidFill>
                  <a:srgbClr val="990000"/>
                </a:solidFill>
                <a:latin typeface="Arial" panose="020B0604020202020204" pitchFamily="34" charset="0"/>
                <a:ea typeface="黑体" panose="02010609060101010101" charset="-122"/>
              </a:rPr>
              <a:t>没有为及早发现销售中存在的问题</a:t>
            </a:r>
            <a:r>
              <a:rPr lang="en-US" altLang="zh-CN" sz="1600" b="1" i="1">
                <a:solidFill>
                  <a:srgbClr val="990000"/>
                </a:solidFill>
                <a:latin typeface="Arial" panose="020B0604020202020204" pitchFamily="34" charset="0"/>
                <a:ea typeface="黑体" panose="02010609060101010101" charset="-122"/>
              </a:rPr>
              <a:t>,</a:t>
            </a:r>
            <a:r>
              <a:rPr lang="zh-CN" altLang="en-US" sz="1600" b="1" i="1">
                <a:solidFill>
                  <a:srgbClr val="990000"/>
                </a:solidFill>
                <a:latin typeface="Arial" panose="020B0604020202020204" pitchFamily="34" charset="0"/>
                <a:ea typeface="黑体" panose="02010609060101010101" charset="-122"/>
              </a:rPr>
              <a:t>及时采取对策提供有用的信息</a:t>
            </a:r>
            <a:endParaRPr lang="zh-CN" altLang="en-US" sz="1600" b="1" i="1">
              <a:solidFill>
                <a:srgbClr val="99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981"/>
                                        </p:tgtEl>
                                        <p:attrNameLst>
                                          <p:attrName>style.visibility</p:attrName>
                                        </p:attrNameLst>
                                      </p:cBhvr>
                                      <p:to>
                                        <p:strVal val="visible"/>
                                      </p:to>
                                    </p:set>
                                    <p:animEffect transition="in" filter="blinds(horizontal)">
                                      <p:cBhvr additive="base">
                                        <p:cTn id="7" dur="500"/>
                                        <p:tgtEl>
                                          <p:spTgt spid="29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2984"/>
                                        </p:tgtEl>
                                        <p:attrNameLst>
                                          <p:attrName>style.visibility</p:attrName>
                                        </p:attrNameLst>
                                      </p:cBhvr>
                                      <p:to>
                                        <p:strVal val="visible"/>
                                      </p:to>
                                    </p:set>
                                    <p:animEffect transition="in" filter="blinds(horizontal)">
                                      <p:cBhvr additive="base">
                                        <p:cTn id="12" dur="500"/>
                                        <p:tgtEl>
                                          <p:spTgt spid="29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childTnLst>
                                    <p:set>
                                      <p:cBhvr additive="base">
                                        <p:cTn id="16" dur="1" fill="hold">
                                          <p:stCondLst>
                                            <p:cond delay="0"/>
                                          </p:stCondLst>
                                        </p:cTn>
                                        <p:tgtEl>
                                          <p:spTgt spid="2987"/>
                                        </p:tgtEl>
                                        <p:attrNameLst>
                                          <p:attrName>style.visibility</p:attrName>
                                        </p:attrNameLst>
                                      </p:cBhvr>
                                      <p:to>
                                        <p:strVal val="visible"/>
                                      </p:to>
                                    </p:set>
                                    <p:animEffect transition="in" filter="blinds(horizontal)">
                                      <p:cBhvr additive="base">
                                        <p:cTn id="17" dur="500"/>
                                        <p:tgtEl>
                                          <p:spTgt spid="298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childTnLst>
                                    <p:set>
                                      <p:cBhvr additive="base">
                                        <p:cTn id="21" dur="1" fill="hold">
                                          <p:stCondLst>
                                            <p:cond delay="0"/>
                                          </p:stCondLst>
                                        </p:cTn>
                                        <p:tgtEl>
                                          <p:spTgt spid="2990"/>
                                        </p:tgtEl>
                                        <p:attrNameLst>
                                          <p:attrName>style.visibility</p:attrName>
                                        </p:attrNameLst>
                                      </p:cBhvr>
                                      <p:to>
                                        <p:strVal val="visible"/>
                                      </p:to>
                                    </p:set>
                                    <p:animEffect transition="in" filter="blinds(horizontal)">
                                      <p:cBhvr additive="base">
                                        <p:cTn id="22" dur="500"/>
                                        <p:tgtEl>
                                          <p:spTgt spid="299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childTnLst>
                                    <p:set>
                                      <p:cBhvr additive="base">
                                        <p:cTn id="26" dur="1" fill="hold">
                                          <p:stCondLst>
                                            <p:cond delay="0"/>
                                          </p:stCondLst>
                                        </p:cTn>
                                        <p:tgtEl>
                                          <p:spTgt spid="2993"/>
                                        </p:tgtEl>
                                        <p:attrNameLst>
                                          <p:attrName>style.visibility</p:attrName>
                                        </p:attrNameLst>
                                      </p:cBhvr>
                                      <p:to>
                                        <p:strVal val="visible"/>
                                      </p:to>
                                    </p:set>
                                    <p:animEffect transition="in" filter="blinds(horizontal)">
                                      <p:cBhvr additive="base">
                                        <p:cTn id="27" dur="500"/>
                                        <p:tgtEl>
                                          <p:spTgt spid="299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childTnLst>
                                    <p:set>
                                      <p:cBhvr additive="base">
                                        <p:cTn id="31" dur="1" fill="hold">
                                          <p:stCondLst>
                                            <p:cond delay="0"/>
                                          </p:stCondLst>
                                        </p:cTn>
                                        <p:tgtEl>
                                          <p:spTgt spid="2996"/>
                                        </p:tgtEl>
                                        <p:attrNameLst>
                                          <p:attrName>style.visibility</p:attrName>
                                        </p:attrNameLst>
                                      </p:cBhvr>
                                      <p:to>
                                        <p:strVal val="visible"/>
                                      </p:to>
                                    </p:set>
                                    <p:animEffect transition="in" filter="blinds(horizontal)">
                                      <p:cBhvr additive="base">
                                        <p:cTn id="32" dur="500"/>
                                        <p:tgtEl>
                                          <p:spTgt spid="299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childTnLst>
                                    <p:set>
                                      <p:cBhvr additive="base">
                                        <p:cTn id="36" dur="1" fill="hold">
                                          <p:stCondLst>
                                            <p:cond delay="0"/>
                                          </p:stCondLst>
                                        </p:cTn>
                                        <p:tgtEl>
                                          <p:spTgt spid="2997"/>
                                        </p:tgtEl>
                                        <p:attrNameLst>
                                          <p:attrName>style.visibility</p:attrName>
                                        </p:attrNameLst>
                                      </p:cBhvr>
                                      <p:to>
                                        <p:strVal val="visible"/>
                                      </p:to>
                                    </p:set>
                                    <p:animEffect transition="in" filter="blinds(horizontal)">
                                      <p:cBhvr additive="base">
                                        <p:cTn id="37" dur="500"/>
                                        <p:tgtEl>
                                          <p:spTgt spid="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 name="矩形 2999"/>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1.</a:t>
            </a:r>
            <a:r>
              <a:rPr lang="zh-CN" altLang="en-US" sz="1400">
                <a:solidFill>
                  <a:srgbClr val="333300"/>
                </a:solidFill>
                <a:latin typeface="黑体" panose="02010609060101010101" charset="-122"/>
                <a:ea typeface="黑体" panose="02010609060101010101" charset="-122"/>
              </a:rPr>
              <a:t>明确问题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001" name="矩形 3000"/>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002" name="矩形 3001"/>
          <p:cNvSpPr/>
          <p:nvPr/>
        </p:nvSpPr>
        <p:spPr>
          <a:xfrm>
            <a:off x="838200" y="1752600"/>
            <a:ext cx="7467600" cy="4033838"/>
          </a:xfrm>
          <a:prstGeom prst="rect">
            <a:avLst/>
          </a:prstGeom>
          <a:solidFill>
            <a:srgbClr val="EAEAEA"/>
          </a:solidFill>
          <a:ln w="19050">
            <a:noFill/>
          </a:ln>
          <a:effectLst>
            <a:outerShdw dist="107763" dir="2699999" algn="ctr" rotWithShape="0">
              <a:srgbClr val="6699FF"/>
            </a:outerShdw>
          </a:effectLst>
        </p:spPr>
        <p:txBody>
          <a:bodyPr lIns="137160" tIns="68580" rIns="137160" bIns="68580">
            <a:spAutoFit/>
          </a:bodyPr>
          <a:p>
            <a:pPr>
              <a:spcBef>
                <a:spcPct val="50000"/>
              </a:spcBef>
            </a:pPr>
            <a:endParaRPr lang="en-US" altLang="zh-CN" sz="1800">
              <a:latin typeface="黑体" panose="02010609060101010101" charset="-122"/>
              <a:ea typeface="黑体" panose="02010609060101010101" charset="-122"/>
            </a:endParaRPr>
          </a:p>
          <a:p>
            <a:pPr>
              <a:spcBef>
                <a:spcPct val="50000"/>
              </a:spcBef>
            </a:pPr>
            <a:r>
              <a:rPr lang="en-US" altLang="zh-CN" sz="1800">
                <a:latin typeface="黑体" panose="02010609060101010101" charset="-122"/>
                <a:ea typeface="黑体" panose="02010609060101010101" charset="-122"/>
              </a:rPr>
              <a:t>1. </a:t>
            </a:r>
            <a:r>
              <a:rPr lang="zh-CN" altLang="en-US" sz="1800">
                <a:latin typeface="黑体" panose="02010609060101010101" charset="-122"/>
                <a:ea typeface="黑体" panose="02010609060101010101" charset="-122"/>
              </a:rPr>
              <a:t>思考工作的真正目的</a:t>
            </a:r>
            <a:endParaRPr lang="zh-CN" altLang="en-US" sz="1800">
              <a:latin typeface="黑体" panose="02010609060101010101" charset="-122"/>
              <a:ea typeface="黑体" panose="02010609060101010101" charset="-122"/>
            </a:endParaRPr>
          </a:p>
          <a:p>
            <a:pPr>
              <a:spcBef>
                <a:spcPct val="50000"/>
              </a:spcBef>
            </a:pPr>
            <a:r>
              <a:rPr lang="zh-CN" altLang="en-US" sz="1800">
                <a:latin typeface="黑体" panose="02010609060101010101" charset="-122"/>
                <a:ea typeface="黑体" panose="02010609060101010101" charset="-122"/>
              </a:rPr>
              <a:t>   </a:t>
            </a:r>
            <a:r>
              <a:rPr lang="en-US" altLang="zh-CN" sz="1600">
                <a:latin typeface="宋体" panose="02010600030101010101" pitchFamily="2" charset="-122"/>
              </a:rPr>
              <a:t>(1) </a:t>
            </a:r>
            <a:r>
              <a:rPr lang="zh-CN" altLang="en-US" sz="1600">
                <a:latin typeface="宋体" panose="02010600030101010101" pitchFamily="2" charset="-122"/>
              </a:rPr>
              <a:t>追溯目的的目的</a:t>
            </a:r>
            <a:r>
              <a:rPr lang="zh-CN" altLang="en-US" sz="1600">
                <a:latin typeface="黑体" panose="02010609060101010101" charset="-122"/>
                <a:ea typeface="黑体" panose="02010609060101010101" charset="-122"/>
              </a:rPr>
              <a:t> </a:t>
            </a:r>
            <a:endParaRPr lang="zh-CN" altLang="en-US" sz="1600">
              <a:latin typeface="黑体" panose="02010609060101010101" charset="-122"/>
              <a:ea typeface="黑体" panose="02010609060101010101" charset="-122"/>
            </a:endParaRPr>
          </a:p>
          <a:p>
            <a:pPr>
              <a:spcBef>
                <a:spcPct val="50000"/>
              </a:spcBef>
            </a:pPr>
            <a:r>
              <a:rPr lang="zh-CN" altLang="en-US" sz="1600">
                <a:latin typeface="黑体" panose="02010609060101010101" charset="-122"/>
                <a:ea typeface="黑体" panose="02010609060101010101" charset="-122"/>
              </a:rPr>
              <a:t>    </a:t>
            </a:r>
            <a:r>
              <a:rPr lang="en-US" altLang="zh-CN" sz="1600">
                <a:latin typeface="黑体" panose="02010609060101010101" charset="-122"/>
                <a:ea typeface="黑体" panose="02010609060101010101" charset="-122"/>
              </a:rPr>
              <a:t>(2) </a:t>
            </a:r>
            <a:r>
              <a:rPr lang="zh-CN" altLang="en-US" sz="1600">
                <a:latin typeface="宋体" panose="02010600030101010101" pitchFamily="2" charset="-122"/>
              </a:rPr>
              <a:t>将目的具体到“对象”</a:t>
            </a:r>
            <a:r>
              <a:rPr lang="en-US" altLang="zh-CN" sz="1600">
                <a:latin typeface="宋体" panose="02010600030101010101" pitchFamily="2" charset="-122"/>
              </a:rPr>
              <a:t>,“</a:t>
            </a:r>
            <a:r>
              <a:rPr lang="zh-CN" altLang="en-US" sz="1600">
                <a:latin typeface="宋体" panose="02010600030101010101" pitchFamily="2" charset="-122"/>
              </a:rPr>
              <a:t>内容”</a:t>
            </a:r>
            <a:r>
              <a:rPr lang="en-US" altLang="zh-CN" sz="1600">
                <a:latin typeface="宋体" panose="02010600030101010101" pitchFamily="2" charset="-122"/>
              </a:rPr>
              <a:t>, “</a:t>
            </a:r>
            <a:r>
              <a:rPr lang="zh-CN" altLang="en-US" sz="1600">
                <a:latin typeface="宋体" panose="02010600030101010101" pitchFamily="2" charset="-122"/>
              </a:rPr>
              <a:t>怎么做”</a:t>
            </a:r>
            <a:endParaRPr lang="zh-CN" altLang="en-US" sz="1600">
              <a:latin typeface="宋体" panose="02010600030101010101" pitchFamily="2" charset="-122"/>
            </a:endParaRPr>
          </a:p>
          <a:p>
            <a:pPr>
              <a:spcBef>
                <a:spcPct val="50000"/>
              </a:spcBef>
            </a:pPr>
            <a:r>
              <a:rPr lang="en-US" altLang="zh-CN" sz="1800">
                <a:latin typeface="黑体" panose="02010609060101010101" charset="-122"/>
                <a:ea typeface="黑体" panose="02010609060101010101" charset="-122"/>
              </a:rPr>
              <a:t>2. </a:t>
            </a:r>
            <a:r>
              <a:rPr lang="zh-CN" altLang="en-US" sz="1800">
                <a:latin typeface="黑体" panose="02010609060101010101" charset="-122"/>
                <a:ea typeface="黑体" panose="02010609060101010101" charset="-122"/>
              </a:rPr>
              <a:t>思考工作的“理想状态”</a:t>
            </a:r>
            <a:endParaRPr lang="zh-CN" altLang="en-US" sz="1800">
              <a:latin typeface="黑体" panose="02010609060101010101" charset="-122"/>
              <a:ea typeface="黑体" panose="02010609060101010101" charset="-122"/>
            </a:endParaRPr>
          </a:p>
          <a:p>
            <a:pPr>
              <a:spcBef>
                <a:spcPct val="50000"/>
              </a:spcBef>
            </a:pPr>
            <a:r>
              <a:rPr lang="zh-CN" altLang="en-US" sz="1800">
                <a:latin typeface="黑体" panose="02010609060101010101" charset="-122"/>
                <a:ea typeface="黑体" panose="02010609060101010101" charset="-122"/>
              </a:rPr>
              <a:t>   </a:t>
            </a:r>
            <a:r>
              <a:rPr lang="en-US" altLang="zh-CN" sz="1600">
                <a:latin typeface="宋体" panose="02010600030101010101" pitchFamily="2" charset="-122"/>
              </a:rPr>
              <a:t>(1)</a:t>
            </a:r>
            <a:r>
              <a:rPr lang="zh-CN" altLang="en-US" sz="1600">
                <a:latin typeface="宋体" panose="02010600030101010101" pitchFamily="2" charset="-122"/>
              </a:rPr>
              <a:t>将理想状态具体到“对象”</a:t>
            </a:r>
            <a:r>
              <a:rPr lang="en-US" altLang="zh-CN" sz="1600">
                <a:latin typeface="宋体" panose="02010600030101010101" pitchFamily="2" charset="-122"/>
              </a:rPr>
              <a:t>,“</a:t>
            </a:r>
            <a:r>
              <a:rPr lang="zh-CN" altLang="en-US" sz="1600">
                <a:latin typeface="宋体" panose="02010600030101010101" pitchFamily="2" charset="-122"/>
              </a:rPr>
              <a:t>时间”</a:t>
            </a:r>
            <a:r>
              <a:rPr lang="en-US" altLang="zh-CN" sz="1600">
                <a:latin typeface="宋体" panose="02010600030101010101" pitchFamily="2" charset="-122"/>
              </a:rPr>
              <a:t>,“</a:t>
            </a:r>
            <a:r>
              <a:rPr lang="zh-CN" altLang="en-US" sz="1600">
                <a:latin typeface="宋体" panose="02010600030101010101" pitchFamily="2" charset="-122"/>
              </a:rPr>
              <a:t>内容”</a:t>
            </a:r>
            <a:r>
              <a:rPr lang="en-US" altLang="zh-CN" sz="1600">
                <a:latin typeface="宋体" panose="02010600030101010101" pitchFamily="2" charset="-122"/>
              </a:rPr>
              <a:t>,“</a:t>
            </a:r>
            <a:r>
              <a:rPr lang="zh-CN" altLang="en-US" sz="1600">
                <a:latin typeface="宋体" panose="02010600030101010101" pitchFamily="2" charset="-122"/>
              </a:rPr>
              <a:t>程度”</a:t>
            </a:r>
            <a:r>
              <a:rPr lang="en-US" altLang="zh-CN" sz="1600">
                <a:latin typeface="宋体" panose="02010600030101010101" pitchFamily="2" charset="-122"/>
              </a:rPr>
              <a:t>, “</a:t>
            </a:r>
            <a:r>
              <a:rPr lang="zh-CN" altLang="en-US" sz="1600">
                <a:latin typeface="宋体" panose="02010600030101010101" pitchFamily="2" charset="-122"/>
              </a:rPr>
              <a:t>怎么做”</a:t>
            </a:r>
            <a:endParaRPr lang="zh-CN" altLang="en-US" sz="1600">
              <a:latin typeface="宋体" panose="02010600030101010101" pitchFamily="2" charset="-122"/>
            </a:endParaRPr>
          </a:p>
          <a:p>
            <a:pPr>
              <a:spcBef>
                <a:spcPct val="50000"/>
              </a:spcBef>
            </a:pPr>
            <a:r>
              <a:rPr lang="zh-CN" altLang="en-US" sz="1600">
                <a:latin typeface="宋体" panose="02010600030101010101" pitchFamily="2" charset="-122"/>
              </a:rPr>
              <a:t>    </a:t>
            </a:r>
            <a:r>
              <a:rPr lang="en-US" altLang="zh-CN" sz="1600">
                <a:latin typeface="宋体" panose="02010600030101010101" pitchFamily="2" charset="-122"/>
              </a:rPr>
              <a:t>(2)</a:t>
            </a:r>
            <a:r>
              <a:rPr lang="zh-CN" altLang="en-US" sz="1600">
                <a:latin typeface="宋体" panose="02010600030101010101" pitchFamily="2" charset="-122"/>
              </a:rPr>
              <a:t>确认是否能为“真正的目的”的实现作出贡献</a:t>
            </a:r>
            <a:endParaRPr lang="zh-CN" altLang="en-US" sz="1600">
              <a:latin typeface="宋体" panose="02010600030101010101" pitchFamily="2" charset="-122"/>
            </a:endParaRPr>
          </a:p>
          <a:p>
            <a:pPr>
              <a:spcBef>
                <a:spcPct val="50000"/>
              </a:spcBef>
            </a:pPr>
            <a:r>
              <a:rPr lang="en-US" altLang="zh-CN" sz="1800">
                <a:latin typeface="黑体" panose="02010609060101010101" charset="-122"/>
                <a:ea typeface="黑体" panose="02010609060101010101" charset="-122"/>
              </a:rPr>
              <a:t>(3) </a:t>
            </a:r>
            <a:r>
              <a:rPr lang="zh-CN" altLang="en-US" sz="1800">
                <a:latin typeface="黑体" panose="02010609060101010101" charset="-122"/>
                <a:ea typeface="黑体" panose="02010609060101010101" charset="-122"/>
              </a:rPr>
              <a:t>把握现状</a:t>
            </a:r>
            <a:endParaRPr lang="zh-CN" altLang="en-US" sz="1800">
              <a:latin typeface="黑体" panose="02010609060101010101" charset="-122"/>
              <a:ea typeface="黑体" panose="02010609060101010101" charset="-122"/>
            </a:endParaRPr>
          </a:p>
          <a:p>
            <a:pPr>
              <a:spcBef>
                <a:spcPct val="50000"/>
              </a:spcBef>
            </a:pPr>
            <a:r>
              <a:rPr lang="en-US" altLang="zh-CN" sz="1800">
                <a:latin typeface="黑体" panose="02010609060101010101" charset="-122"/>
                <a:ea typeface="黑体" panose="02010609060101010101" charset="-122"/>
              </a:rPr>
              <a:t>(4) </a:t>
            </a:r>
            <a:r>
              <a:rPr lang="zh-CN" altLang="en-US" sz="1800">
                <a:latin typeface="黑体" panose="02010609060101010101" charset="-122"/>
                <a:ea typeface="黑体" panose="02010609060101010101" charset="-122"/>
              </a:rPr>
              <a:t>将差距 “可视化” </a:t>
            </a:r>
            <a:endParaRPr lang="zh-CN" altLang="en-US" sz="1800">
              <a:latin typeface="黑体" panose="02010609060101010101" charset="-122"/>
              <a:ea typeface="黑体" panose="02010609060101010101" charset="-122"/>
            </a:endParaRPr>
          </a:p>
          <a:p>
            <a:pPr>
              <a:spcBef>
                <a:spcPct val="50000"/>
              </a:spcBef>
            </a:pPr>
            <a:endParaRPr lang="zh-CN" altLang="en-US" sz="1800">
              <a:latin typeface="黑体" panose="02010609060101010101" charset="-122"/>
              <a:ea typeface="黑体" panose="02010609060101010101" charset="-122"/>
            </a:endParaRPr>
          </a:p>
        </p:txBody>
      </p:sp>
      <p:sp>
        <p:nvSpPr>
          <p:cNvPr id="3003" name="矩形 3002"/>
          <p:cNvSpPr/>
          <p:nvPr/>
        </p:nvSpPr>
        <p:spPr>
          <a:xfrm>
            <a:off x="228600" y="1066800"/>
            <a:ext cx="2057400" cy="411163"/>
          </a:xfrm>
          <a:prstGeom prst="rect">
            <a:avLst/>
          </a:prstGeom>
          <a:noFill/>
          <a:ln w="38100">
            <a:noFill/>
          </a:ln>
        </p:spPr>
        <p:txBody>
          <a:bodyPr lIns="137160" tIns="68580" rIns="137160" bIns="68580">
            <a:spAutoFit/>
          </a:bodyPr>
          <a:p>
            <a:pPr>
              <a:spcBef>
                <a:spcPct val="50000"/>
              </a:spcBef>
            </a:pPr>
            <a:r>
              <a:rPr lang="en-US" altLang="zh-CN" sz="1800" b="1" u="sng">
                <a:latin typeface="Arial" panose="020B0604020202020204" pitchFamily="34" charset="0"/>
                <a:ea typeface="黑体" panose="02010609060101010101" charset="-122"/>
              </a:rPr>
              <a:t>“</a:t>
            </a:r>
            <a:r>
              <a:rPr lang="zh-CN" altLang="en-US" sz="1800" b="1" u="sng">
                <a:latin typeface="Arial" panose="020B0604020202020204" pitchFamily="34" charset="0"/>
                <a:ea typeface="黑体" panose="02010609060101010101" charset="-122"/>
              </a:rPr>
              <a:t>明确问题”小结</a:t>
            </a:r>
            <a:endParaRPr lang="zh-CN" altLang="en-US" sz="1800" b="1" u="sng">
              <a:latin typeface="Arial" panose="020B0604020202020204" pitchFamily="34" charset="0"/>
              <a:ea typeface="黑体" panose="02010609060101010101"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6" name="矩形 3005"/>
          <p:cNvSpPr/>
          <p:nvPr/>
        </p:nvSpPr>
        <p:spPr>
          <a:xfrm>
            <a:off x="228600" y="762000"/>
            <a:ext cx="2514600" cy="533400"/>
          </a:xfrm>
          <a:prstGeom prst="rect">
            <a:avLst/>
          </a:prstGeom>
          <a:noFill/>
          <a:ln w="9525">
            <a:noFill/>
          </a:ln>
        </p:spPr>
        <p:txBody>
          <a:bodyPr/>
          <a:p>
            <a:pPr fontAlgn="ct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2. </a:t>
            </a:r>
            <a:r>
              <a:rPr lang="zh-CN" altLang="en-US" b="1">
                <a:solidFill>
                  <a:srgbClr val="333300"/>
                </a:solidFill>
                <a:latin typeface="黑体" panose="02010609060101010101" charset="-122"/>
                <a:ea typeface="黑体" panose="02010609060101010101" charset="-122"/>
              </a:rPr>
              <a:t>分解问题 </a:t>
            </a:r>
            <a:endParaRPr lang="zh-CN" altLang="en-US" b="1">
              <a:solidFill>
                <a:srgbClr val="333300"/>
              </a:solidFill>
              <a:latin typeface="黑体" panose="02010609060101010101" charset="-122"/>
              <a:ea typeface="黑体" panose="02010609060101010101" charset="-122"/>
            </a:endParaRPr>
          </a:p>
        </p:txBody>
      </p:sp>
      <p:sp>
        <p:nvSpPr>
          <p:cNvPr id="3007" name="矩形 3006"/>
          <p:cNvSpPr/>
          <p:nvPr/>
        </p:nvSpPr>
        <p:spPr>
          <a:xfrm>
            <a:off x="457200" y="1295400"/>
            <a:ext cx="8229600" cy="1481138"/>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将大而模糊的问题分解</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整理成自己能够着手解决的具体问题。只有将问题充</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pPr>
            <a:r>
              <a:rPr lang="zh-CN" altLang="en-US" sz="1600">
                <a:latin typeface="Arial" panose="020B0604020202020204" pitchFamily="34" charset="0"/>
                <a:ea typeface="黑体" panose="02010609060101010101" charset="-122"/>
              </a:rPr>
              <a:t>    分分解，才能有效地找到真因。</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Char char="q"/>
            </a:pPr>
            <a:r>
              <a:rPr lang="zh-CN" altLang="en-US" sz="1600">
                <a:latin typeface="Arial" panose="020B0604020202020204" pitchFamily="34" charset="0"/>
                <a:ea typeface="黑体" panose="02010609060101010101" charset="-122"/>
              </a:rPr>
              <a:t> </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决定要解决的问题的优先顺序，亲赴现场 “现地现物”地去观察生产问题的具体</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None/>
            </a:pPr>
            <a:r>
              <a:rPr lang="zh-CN" altLang="en-US" sz="1600">
                <a:latin typeface="Arial" panose="020B0604020202020204" pitchFamily="34" charset="0"/>
                <a:ea typeface="黑体" panose="02010609060101010101" charset="-122"/>
              </a:rPr>
              <a:t>    环节，搜集定量，定性的事实信息，将问题特定为具体的问题点。</a:t>
            </a:r>
            <a:endParaRPr lang="zh-CN" altLang="en-US" sz="1600">
              <a:latin typeface="Arial" panose="020B0604020202020204" pitchFamily="34" charset="0"/>
              <a:ea typeface="黑体" panose="02010609060101010101" charset="-122"/>
            </a:endParaRPr>
          </a:p>
        </p:txBody>
      </p:sp>
      <p:sp>
        <p:nvSpPr>
          <p:cNvPr id="3008" name="矩形 3007"/>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009" name="矩形 300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grpSp>
        <p:nvGrpSpPr>
          <p:cNvPr id="3010" name="组合 3009"/>
          <p:cNvGrpSpPr/>
          <p:nvPr/>
        </p:nvGrpSpPr>
        <p:grpSpPr>
          <a:xfrm>
            <a:off x="533400" y="2895600"/>
            <a:ext cx="8153400" cy="3505200"/>
            <a:chOff x="336" y="1824"/>
            <a:chExt cx="5136" cy="2208"/>
          </a:xfrm>
        </p:grpSpPr>
        <p:sp>
          <p:nvSpPr>
            <p:cNvPr id="3011" name="圆角矩形 3010"/>
            <p:cNvSpPr/>
            <p:nvPr/>
          </p:nvSpPr>
          <p:spPr>
            <a:xfrm>
              <a:off x="1728" y="2007"/>
              <a:ext cx="1104" cy="258"/>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大而模糊的问题</a:t>
              </a:r>
              <a:endParaRPr lang="zh-CN" altLang="en-US" sz="1600">
                <a:latin typeface="Arial" panose="020B0604020202020204" pitchFamily="34" charset="0"/>
                <a:ea typeface="黑体" panose="02010609060101010101" charset="-122"/>
              </a:endParaRPr>
            </a:p>
          </p:txBody>
        </p:sp>
        <p:cxnSp>
          <p:nvCxnSpPr>
            <p:cNvPr id="3012" name="直接连接符 3011"/>
            <p:cNvCxnSpPr/>
            <p:nvPr/>
          </p:nvCxnSpPr>
          <p:spPr>
            <a:xfrm>
              <a:off x="2208" y="2256"/>
              <a:ext cx="0" cy="336"/>
            </a:xfrm>
            <a:prstGeom prst="line">
              <a:avLst/>
            </a:prstGeom>
            <a:ln w="28575" cap="flat" cmpd="sng">
              <a:solidFill>
                <a:srgbClr val="333333"/>
              </a:solidFill>
              <a:prstDash val="solid"/>
              <a:headEnd type="none" w="med" len="med"/>
              <a:tailEnd type="triangle" w="med" len="med"/>
            </a:ln>
          </p:spPr>
        </p:cxnSp>
        <p:cxnSp>
          <p:nvCxnSpPr>
            <p:cNvPr id="3013" name="直接连接符 3012"/>
            <p:cNvCxnSpPr/>
            <p:nvPr/>
          </p:nvCxnSpPr>
          <p:spPr>
            <a:xfrm>
              <a:off x="1056" y="2352"/>
              <a:ext cx="2256" cy="0"/>
            </a:xfrm>
            <a:prstGeom prst="line">
              <a:avLst/>
            </a:prstGeom>
            <a:ln w="28575" cap="flat" cmpd="sng">
              <a:solidFill>
                <a:srgbClr val="333333"/>
              </a:solidFill>
              <a:prstDash val="solid"/>
              <a:headEnd type="none" w="med" len="med"/>
              <a:tailEnd type="none" w="med" len="med"/>
            </a:ln>
          </p:spPr>
        </p:cxnSp>
        <p:cxnSp>
          <p:nvCxnSpPr>
            <p:cNvPr id="3014" name="直接连接符 3013"/>
            <p:cNvCxnSpPr/>
            <p:nvPr/>
          </p:nvCxnSpPr>
          <p:spPr>
            <a:xfrm>
              <a:off x="1056" y="2352"/>
              <a:ext cx="0" cy="240"/>
            </a:xfrm>
            <a:prstGeom prst="line">
              <a:avLst/>
            </a:prstGeom>
            <a:ln w="28575" cap="flat" cmpd="sng">
              <a:solidFill>
                <a:srgbClr val="333333"/>
              </a:solidFill>
              <a:prstDash val="solid"/>
              <a:headEnd type="none" w="med" len="med"/>
              <a:tailEnd type="triangle" w="med" len="med"/>
            </a:ln>
          </p:spPr>
        </p:cxnSp>
        <p:cxnSp>
          <p:nvCxnSpPr>
            <p:cNvPr id="3015" name="直接连接符 3014"/>
            <p:cNvCxnSpPr/>
            <p:nvPr/>
          </p:nvCxnSpPr>
          <p:spPr>
            <a:xfrm>
              <a:off x="3312" y="2352"/>
              <a:ext cx="0" cy="240"/>
            </a:xfrm>
            <a:prstGeom prst="line">
              <a:avLst/>
            </a:prstGeom>
            <a:ln w="28575" cap="flat" cmpd="sng">
              <a:solidFill>
                <a:srgbClr val="333333"/>
              </a:solidFill>
              <a:prstDash val="solid"/>
              <a:headEnd type="none" w="med" len="med"/>
              <a:tailEnd type="triangle" w="med" len="med"/>
            </a:ln>
          </p:spPr>
        </p:cxnSp>
        <p:sp>
          <p:nvSpPr>
            <p:cNvPr id="3016" name="圆角矩形 3015"/>
            <p:cNvSpPr/>
            <p:nvPr/>
          </p:nvSpPr>
          <p:spPr>
            <a:xfrm>
              <a:off x="720" y="2592"/>
              <a:ext cx="672" cy="258"/>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问题</a:t>
              </a:r>
              <a:endParaRPr lang="zh-CN" altLang="en-US" sz="1600">
                <a:latin typeface="Arial" panose="020B0604020202020204" pitchFamily="34" charset="0"/>
                <a:ea typeface="黑体" panose="02010609060101010101" charset="-122"/>
              </a:endParaRPr>
            </a:p>
          </p:txBody>
        </p:sp>
        <p:sp>
          <p:nvSpPr>
            <p:cNvPr id="3017" name="圆角矩形 3016"/>
            <p:cNvSpPr/>
            <p:nvPr/>
          </p:nvSpPr>
          <p:spPr>
            <a:xfrm>
              <a:off x="2976" y="2592"/>
              <a:ext cx="672" cy="258"/>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问题</a:t>
              </a:r>
              <a:endParaRPr lang="zh-CN" altLang="en-US" sz="1600">
                <a:latin typeface="Arial" panose="020B0604020202020204" pitchFamily="34" charset="0"/>
                <a:ea typeface="黑体" panose="02010609060101010101" charset="-122"/>
              </a:endParaRPr>
            </a:p>
          </p:txBody>
        </p:sp>
        <p:sp>
          <p:nvSpPr>
            <p:cNvPr id="3018" name="圆角矩形 3017"/>
            <p:cNvSpPr/>
            <p:nvPr/>
          </p:nvSpPr>
          <p:spPr>
            <a:xfrm>
              <a:off x="1872" y="2592"/>
              <a:ext cx="672" cy="258"/>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问题</a:t>
              </a:r>
              <a:endParaRPr lang="zh-CN" altLang="en-US" sz="1600">
                <a:latin typeface="Arial" panose="020B0604020202020204" pitchFamily="34" charset="0"/>
                <a:ea typeface="黑体" panose="02010609060101010101" charset="-122"/>
              </a:endParaRPr>
            </a:p>
          </p:txBody>
        </p:sp>
        <p:cxnSp>
          <p:nvCxnSpPr>
            <p:cNvPr id="3019" name="直接连接符 3018"/>
            <p:cNvCxnSpPr/>
            <p:nvPr/>
          </p:nvCxnSpPr>
          <p:spPr>
            <a:xfrm>
              <a:off x="720" y="2928"/>
              <a:ext cx="624" cy="0"/>
            </a:xfrm>
            <a:prstGeom prst="line">
              <a:avLst/>
            </a:prstGeom>
            <a:ln w="28575" cap="flat" cmpd="sng">
              <a:solidFill>
                <a:srgbClr val="333333"/>
              </a:solidFill>
              <a:prstDash val="solid"/>
              <a:headEnd type="none" w="med" len="med"/>
              <a:tailEnd type="none" w="med" len="med"/>
            </a:ln>
          </p:spPr>
        </p:cxnSp>
        <p:cxnSp>
          <p:nvCxnSpPr>
            <p:cNvPr id="3020" name="直接连接符 3019"/>
            <p:cNvCxnSpPr/>
            <p:nvPr/>
          </p:nvCxnSpPr>
          <p:spPr>
            <a:xfrm>
              <a:off x="720" y="2928"/>
              <a:ext cx="0" cy="240"/>
            </a:xfrm>
            <a:prstGeom prst="line">
              <a:avLst/>
            </a:prstGeom>
            <a:ln w="28575" cap="flat" cmpd="sng">
              <a:solidFill>
                <a:srgbClr val="333333"/>
              </a:solidFill>
              <a:prstDash val="solid"/>
              <a:headEnd type="none" w="med" len="med"/>
              <a:tailEnd type="triangle" w="med" len="med"/>
            </a:ln>
          </p:spPr>
        </p:cxnSp>
        <p:cxnSp>
          <p:nvCxnSpPr>
            <p:cNvPr id="3021" name="直接连接符 3020"/>
            <p:cNvCxnSpPr/>
            <p:nvPr/>
          </p:nvCxnSpPr>
          <p:spPr>
            <a:xfrm>
              <a:off x="1344" y="2928"/>
              <a:ext cx="0" cy="240"/>
            </a:xfrm>
            <a:prstGeom prst="line">
              <a:avLst/>
            </a:prstGeom>
            <a:ln w="28575" cap="flat" cmpd="sng">
              <a:solidFill>
                <a:srgbClr val="333333"/>
              </a:solidFill>
              <a:prstDash val="solid"/>
              <a:headEnd type="none" w="med" len="med"/>
              <a:tailEnd type="triangle" w="med" len="med"/>
            </a:ln>
          </p:spPr>
        </p:cxnSp>
        <p:sp>
          <p:nvSpPr>
            <p:cNvPr id="3022" name="圆角矩形 3021"/>
            <p:cNvSpPr/>
            <p:nvPr/>
          </p:nvSpPr>
          <p:spPr>
            <a:xfrm>
              <a:off x="528" y="3168"/>
              <a:ext cx="432" cy="236"/>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023" name="圆角矩形 3022"/>
            <p:cNvSpPr/>
            <p:nvPr/>
          </p:nvSpPr>
          <p:spPr>
            <a:xfrm>
              <a:off x="1152" y="3168"/>
              <a:ext cx="426" cy="236"/>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cxnSp>
          <p:nvCxnSpPr>
            <p:cNvPr id="3024" name="直接连接符 3023"/>
            <p:cNvCxnSpPr/>
            <p:nvPr/>
          </p:nvCxnSpPr>
          <p:spPr>
            <a:xfrm flipV="1">
              <a:off x="1056" y="2832"/>
              <a:ext cx="0" cy="96"/>
            </a:xfrm>
            <a:prstGeom prst="line">
              <a:avLst/>
            </a:prstGeom>
            <a:ln w="19050" cap="flat" cmpd="sng">
              <a:solidFill>
                <a:srgbClr val="333333"/>
              </a:solidFill>
              <a:prstDash val="solid"/>
              <a:headEnd type="none" w="med" len="med"/>
              <a:tailEnd type="none" w="med" len="med"/>
            </a:ln>
          </p:spPr>
        </p:cxnSp>
        <p:cxnSp>
          <p:nvCxnSpPr>
            <p:cNvPr id="3025" name="直接连接符 3024"/>
            <p:cNvCxnSpPr/>
            <p:nvPr/>
          </p:nvCxnSpPr>
          <p:spPr>
            <a:xfrm>
              <a:off x="1872" y="2928"/>
              <a:ext cx="624" cy="0"/>
            </a:xfrm>
            <a:prstGeom prst="line">
              <a:avLst/>
            </a:prstGeom>
            <a:ln w="28575" cap="flat" cmpd="sng">
              <a:solidFill>
                <a:srgbClr val="333333"/>
              </a:solidFill>
              <a:prstDash val="solid"/>
              <a:headEnd type="none" w="med" len="med"/>
              <a:tailEnd type="none" w="med" len="med"/>
            </a:ln>
          </p:spPr>
        </p:cxnSp>
        <p:cxnSp>
          <p:nvCxnSpPr>
            <p:cNvPr id="3026" name="直接连接符 3025"/>
            <p:cNvCxnSpPr/>
            <p:nvPr/>
          </p:nvCxnSpPr>
          <p:spPr>
            <a:xfrm>
              <a:off x="1872" y="2928"/>
              <a:ext cx="0" cy="240"/>
            </a:xfrm>
            <a:prstGeom prst="line">
              <a:avLst/>
            </a:prstGeom>
            <a:ln w="28575" cap="flat" cmpd="sng">
              <a:solidFill>
                <a:srgbClr val="333333"/>
              </a:solidFill>
              <a:prstDash val="solid"/>
              <a:headEnd type="none" w="med" len="med"/>
              <a:tailEnd type="triangle" w="med" len="med"/>
            </a:ln>
          </p:spPr>
        </p:cxnSp>
        <p:cxnSp>
          <p:nvCxnSpPr>
            <p:cNvPr id="3027" name="直接连接符 3026"/>
            <p:cNvCxnSpPr/>
            <p:nvPr/>
          </p:nvCxnSpPr>
          <p:spPr>
            <a:xfrm>
              <a:off x="2496" y="2928"/>
              <a:ext cx="0" cy="240"/>
            </a:xfrm>
            <a:prstGeom prst="line">
              <a:avLst/>
            </a:prstGeom>
            <a:ln w="28575" cap="flat" cmpd="sng">
              <a:solidFill>
                <a:srgbClr val="333333"/>
              </a:solidFill>
              <a:prstDash val="solid"/>
              <a:headEnd type="none" w="med" len="med"/>
              <a:tailEnd type="triangle" w="med" len="med"/>
            </a:ln>
          </p:spPr>
        </p:cxnSp>
        <p:sp>
          <p:nvSpPr>
            <p:cNvPr id="3028" name="圆角矩形 3027"/>
            <p:cNvSpPr/>
            <p:nvPr/>
          </p:nvSpPr>
          <p:spPr>
            <a:xfrm>
              <a:off x="1680" y="3168"/>
              <a:ext cx="432" cy="236"/>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029" name="圆角矩形 3028"/>
            <p:cNvSpPr/>
            <p:nvPr/>
          </p:nvSpPr>
          <p:spPr>
            <a:xfrm>
              <a:off x="2304" y="3168"/>
              <a:ext cx="426" cy="236"/>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cxnSp>
          <p:nvCxnSpPr>
            <p:cNvPr id="3030" name="直接连接符 3029"/>
            <p:cNvCxnSpPr/>
            <p:nvPr/>
          </p:nvCxnSpPr>
          <p:spPr>
            <a:xfrm flipV="1">
              <a:off x="2208" y="2832"/>
              <a:ext cx="0" cy="96"/>
            </a:xfrm>
            <a:prstGeom prst="line">
              <a:avLst/>
            </a:prstGeom>
            <a:ln w="19050" cap="flat" cmpd="sng">
              <a:solidFill>
                <a:srgbClr val="333333"/>
              </a:solidFill>
              <a:prstDash val="solid"/>
              <a:headEnd type="none" w="med" len="med"/>
              <a:tailEnd type="none" w="med" len="med"/>
            </a:ln>
          </p:spPr>
        </p:cxnSp>
        <p:cxnSp>
          <p:nvCxnSpPr>
            <p:cNvPr id="3031" name="直接连接符 3030"/>
            <p:cNvCxnSpPr/>
            <p:nvPr/>
          </p:nvCxnSpPr>
          <p:spPr>
            <a:xfrm>
              <a:off x="3024" y="2928"/>
              <a:ext cx="624" cy="0"/>
            </a:xfrm>
            <a:prstGeom prst="line">
              <a:avLst/>
            </a:prstGeom>
            <a:ln w="28575" cap="flat" cmpd="sng">
              <a:solidFill>
                <a:srgbClr val="333333"/>
              </a:solidFill>
              <a:prstDash val="solid"/>
              <a:headEnd type="none" w="med" len="med"/>
              <a:tailEnd type="none" w="med" len="med"/>
            </a:ln>
          </p:spPr>
        </p:cxnSp>
        <p:cxnSp>
          <p:nvCxnSpPr>
            <p:cNvPr id="3032" name="直接连接符 3031"/>
            <p:cNvCxnSpPr/>
            <p:nvPr/>
          </p:nvCxnSpPr>
          <p:spPr>
            <a:xfrm>
              <a:off x="3024" y="2928"/>
              <a:ext cx="0" cy="240"/>
            </a:xfrm>
            <a:prstGeom prst="line">
              <a:avLst/>
            </a:prstGeom>
            <a:ln w="28575" cap="flat" cmpd="sng">
              <a:solidFill>
                <a:srgbClr val="333333"/>
              </a:solidFill>
              <a:prstDash val="solid"/>
              <a:headEnd type="none" w="med" len="med"/>
              <a:tailEnd type="triangle" w="med" len="med"/>
            </a:ln>
          </p:spPr>
        </p:cxnSp>
        <p:cxnSp>
          <p:nvCxnSpPr>
            <p:cNvPr id="3033" name="直接连接符 3032"/>
            <p:cNvCxnSpPr/>
            <p:nvPr/>
          </p:nvCxnSpPr>
          <p:spPr>
            <a:xfrm>
              <a:off x="3648" y="2928"/>
              <a:ext cx="0" cy="240"/>
            </a:xfrm>
            <a:prstGeom prst="line">
              <a:avLst/>
            </a:prstGeom>
            <a:ln w="28575" cap="flat" cmpd="sng">
              <a:solidFill>
                <a:srgbClr val="333333"/>
              </a:solidFill>
              <a:prstDash val="solid"/>
              <a:headEnd type="none" w="med" len="med"/>
              <a:tailEnd type="triangle" w="med" len="med"/>
            </a:ln>
          </p:spPr>
        </p:cxnSp>
        <p:sp>
          <p:nvSpPr>
            <p:cNvPr id="3034" name="圆角矩形 3033"/>
            <p:cNvSpPr/>
            <p:nvPr/>
          </p:nvSpPr>
          <p:spPr>
            <a:xfrm>
              <a:off x="2832" y="3168"/>
              <a:ext cx="432" cy="236"/>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035" name="圆角矩形 3034"/>
            <p:cNvSpPr/>
            <p:nvPr/>
          </p:nvSpPr>
          <p:spPr>
            <a:xfrm>
              <a:off x="3456" y="3168"/>
              <a:ext cx="426" cy="236"/>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cxnSp>
          <p:nvCxnSpPr>
            <p:cNvPr id="3036" name="直接连接符 3035"/>
            <p:cNvCxnSpPr/>
            <p:nvPr/>
          </p:nvCxnSpPr>
          <p:spPr>
            <a:xfrm flipV="1">
              <a:off x="3312" y="2832"/>
              <a:ext cx="0" cy="96"/>
            </a:xfrm>
            <a:prstGeom prst="line">
              <a:avLst/>
            </a:prstGeom>
            <a:ln w="19050" cap="flat" cmpd="sng">
              <a:solidFill>
                <a:srgbClr val="333333"/>
              </a:solidFill>
              <a:prstDash val="solid"/>
              <a:headEnd type="none" w="med" len="med"/>
              <a:tailEnd type="none" w="med" len="med"/>
            </a:ln>
          </p:spPr>
        </p:cxnSp>
        <p:cxnSp>
          <p:nvCxnSpPr>
            <p:cNvPr id="3037" name="直接连接符 3036"/>
            <p:cNvCxnSpPr/>
            <p:nvPr/>
          </p:nvCxnSpPr>
          <p:spPr>
            <a:xfrm>
              <a:off x="1872" y="3408"/>
              <a:ext cx="0" cy="240"/>
            </a:xfrm>
            <a:prstGeom prst="line">
              <a:avLst/>
            </a:prstGeom>
            <a:ln w="28575" cap="flat" cmpd="sng">
              <a:solidFill>
                <a:srgbClr val="333333"/>
              </a:solidFill>
              <a:prstDash val="solid"/>
              <a:headEnd type="none" w="med" len="med"/>
              <a:tailEnd type="triangle" w="med" len="med"/>
            </a:ln>
          </p:spPr>
        </p:cxnSp>
        <p:sp>
          <p:nvSpPr>
            <p:cNvPr id="3038" name="五边形 3037"/>
            <p:cNvSpPr/>
            <p:nvPr/>
          </p:nvSpPr>
          <p:spPr>
            <a:xfrm>
              <a:off x="624" y="3648"/>
              <a:ext cx="576" cy="240"/>
            </a:xfrm>
            <a:prstGeom prst="homePlate">
              <a:avLst>
                <a:gd name="adj" fmla="val 75833"/>
              </a:avLst>
            </a:prstGeom>
            <a:gradFill rotWithShape="0">
              <a:gsLst>
                <a:gs pos="0">
                  <a:srgbClr val="DDDDDD"/>
                </a:gs>
                <a:gs pos="100000">
                  <a:srgbClr val="808080"/>
                </a:gs>
              </a:gsLst>
              <a:lin ang="0"/>
              <a:tileRect/>
            </a:gradFill>
            <a:ln w="12700" cap="flat" cmpd="sng">
              <a:solidFill>
                <a:srgbClr val="333333"/>
              </a:solidFill>
              <a:prstDash val="solid"/>
              <a:miter/>
              <a:headEnd type="none" w="med" len="med"/>
              <a:tailEnd type="none" w="med" len="med"/>
            </a:ln>
          </p:spPr>
          <p:txBody>
            <a:bodyPr/>
            <a:p>
              <a:endParaRPr lang="zh-CN" altLang="en-US"/>
            </a:p>
          </p:txBody>
        </p:sp>
        <p:sp>
          <p:nvSpPr>
            <p:cNvPr id="3039" name="燕尾形 3038"/>
            <p:cNvSpPr/>
            <p:nvPr/>
          </p:nvSpPr>
          <p:spPr>
            <a:xfrm>
              <a:off x="1536" y="3648"/>
              <a:ext cx="720" cy="248"/>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问题点</a:t>
              </a:r>
              <a:endParaRPr lang="zh-CN" altLang="en-US" sz="1600">
                <a:latin typeface="Arial" panose="020B0604020202020204" pitchFamily="34" charset="0"/>
                <a:ea typeface="黑体" panose="02010609060101010101" charset="-122"/>
              </a:endParaRPr>
            </a:p>
          </p:txBody>
        </p:sp>
        <p:sp>
          <p:nvSpPr>
            <p:cNvPr id="3040" name="燕尾形 3039"/>
            <p:cNvSpPr/>
            <p:nvPr/>
          </p:nvSpPr>
          <p:spPr>
            <a:xfrm>
              <a:off x="2064" y="3648"/>
              <a:ext cx="720" cy="248"/>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endParaRPr lang="en-US" altLang="zh-CN" sz="1600">
                <a:latin typeface="Arial" panose="020B0604020202020204" pitchFamily="34" charset="0"/>
                <a:ea typeface="黑体" panose="02010609060101010101" charset="-122"/>
              </a:endParaRPr>
            </a:p>
          </p:txBody>
        </p:sp>
        <p:sp>
          <p:nvSpPr>
            <p:cNvPr id="3041" name="燕尾形 3040"/>
            <p:cNvSpPr/>
            <p:nvPr/>
          </p:nvSpPr>
          <p:spPr>
            <a:xfrm>
              <a:off x="2592" y="3648"/>
              <a:ext cx="720" cy="248"/>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endParaRPr lang="en-US" altLang="zh-CN" sz="1600">
                <a:latin typeface="Arial" panose="020B0604020202020204" pitchFamily="34" charset="0"/>
                <a:ea typeface="黑体" panose="02010609060101010101" charset="-122"/>
              </a:endParaRPr>
            </a:p>
          </p:txBody>
        </p:sp>
        <p:sp>
          <p:nvSpPr>
            <p:cNvPr id="3042" name="燕尾形 3041"/>
            <p:cNvSpPr/>
            <p:nvPr/>
          </p:nvSpPr>
          <p:spPr>
            <a:xfrm>
              <a:off x="1008" y="3648"/>
              <a:ext cx="720" cy="248"/>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endParaRPr lang="en-US" altLang="zh-CN" sz="1600">
                <a:latin typeface="Arial" panose="020B0604020202020204" pitchFamily="34" charset="0"/>
                <a:ea typeface="黑体" panose="02010609060101010101" charset="-122"/>
              </a:endParaRPr>
            </a:p>
          </p:txBody>
        </p:sp>
        <p:sp>
          <p:nvSpPr>
            <p:cNvPr id="3043" name="左箭头 3042"/>
            <p:cNvSpPr/>
            <p:nvPr/>
          </p:nvSpPr>
          <p:spPr>
            <a:xfrm>
              <a:off x="4032" y="2112"/>
              <a:ext cx="1104" cy="433"/>
            </a:xfrm>
            <a:prstGeom prst="leftArrow">
              <a:avLst>
                <a:gd name="adj1" fmla="val 50000"/>
                <a:gd name="adj2" fmla="val 63741"/>
              </a:avLst>
            </a:prstGeom>
            <a:gradFill rotWithShape="0">
              <a:gsLst>
                <a:gs pos="0">
                  <a:srgbClr val="808080"/>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分解</a:t>
              </a:r>
              <a:endParaRPr lang="zh-CN" altLang="en-US" sz="1800">
                <a:latin typeface="Arial" panose="020B0604020202020204" pitchFamily="34" charset="0"/>
              </a:endParaRPr>
            </a:p>
          </p:txBody>
        </p:sp>
        <p:sp>
          <p:nvSpPr>
            <p:cNvPr id="3044" name="左箭头 3043"/>
            <p:cNvSpPr/>
            <p:nvPr/>
          </p:nvSpPr>
          <p:spPr>
            <a:xfrm>
              <a:off x="4032" y="2564"/>
              <a:ext cx="1152" cy="489"/>
            </a:xfrm>
            <a:prstGeom prst="leftArrow">
              <a:avLst>
                <a:gd name="adj1" fmla="val 43055"/>
                <a:gd name="adj2" fmla="val 62582"/>
              </a:avLst>
            </a:prstGeom>
            <a:gradFill rotWithShape="0">
              <a:gsLst>
                <a:gs pos="0">
                  <a:srgbClr val="686868"/>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再分解</a:t>
              </a:r>
              <a:endParaRPr lang="zh-CN" altLang="en-US" sz="1800">
                <a:latin typeface="Arial" panose="020B0604020202020204" pitchFamily="34" charset="0"/>
              </a:endParaRPr>
            </a:p>
          </p:txBody>
        </p:sp>
        <p:sp>
          <p:nvSpPr>
            <p:cNvPr id="3045" name="左箭头 3044"/>
            <p:cNvSpPr/>
            <p:nvPr/>
          </p:nvSpPr>
          <p:spPr>
            <a:xfrm>
              <a:off x="4033" y="3071"/>
              <a:ext cx="1199" cy="433"/>
            </a:xfrm>
            <a:prstGeom prst="leftArrow">
              <a:avLst>
                <a:gd name="adj1" fmla="val 50000"/>
                <a:gd name="adj2" fmla="val 73341"/>
              </a:avLst>
            </a:prstGeom>
            <a:gradFill rotWithShape="0">
              <a:gsLst>
                <a:gs pos="0">
                  <a:srgbClr val="686868"/>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决定优先顺序</a:t>
              </a:r>
              <a:endParaRPr lang="zh-CN" altLang="en-US" sz="1800">
                <a:latin typeface="Arial" panose="020B0604020202020204" pitchFamily="34" charset="0"/>
              </a:endParaRPr>
            </a:p>
          </p:txBody>
        </p:sp>
        <p:sp>
          <p:nvSpPr>
            <p:cNvPr id="3046" name="左箭头 3045"/>
            <p:cNvSpPr/>
            <p:nvPr/>
          </p:nvSpPr>
          <p:spPr>
            <a:xfrm>
              <a:off x="4080" y="3571"/>
              <a:ext cx="1152" cy="394"/>
            </a:xfrm>
            <a:prstGeom prst="leftArrow">
              <a:avLst>
                <a:gd name="adj1" fmla="val 50000"/>
                <a:gd name="adj2" fmla="val 73096"/>
              </a:avLst>
            </a:prstGeom>
            <a:gradFill rotWithShape="0">
              <a:gsLst>
                <a:gs pos="0">
                  <a:srgbClr val="686868"/>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rPr>
                <a:t>观察流程</a:t>
              </a:r>
              <a:endParaRPr lang="zh-CN" altLang="en-US" sz="1600">
                <a:latin typeface="Arial" panose="020B0604020202020204" pitchFamily="34" charset="0"/>
              </a:endParaRPr>
            </a:p>
          </p:txBody>
        </p:sp>
        <p:sp>
          <p:nvSpPr>
            <p:cNvPr id="3047" name="矩形 3046"/>
            <p:cNvSpPr/>
            <p:nvPr/>
          </p:nvSpPr>
          <p:spPr>
            <a:xfrm>
              <a:off x="3504" y="2448"/>
              <a:ext cx="1921" cy="240"/>
            </a:xfrm>
            <a:prstGeom prst="rect">
              <a:avLst/>
            </a:prstGeom>
            <a:noFill/>
            <a:ln w="38100">
              <a:noFill/>
            </a:ln>
          </p:spPr>
          <p:txBody>
            <a:bodyPr wrap="none" lIns="137160" tIns="68580" rIns="137160" bIns="68580" anchor="ctr" anchorCtr="0">
              <a:spAutoFit/>
            </a:bodyPr>
            <a:p>
              <a:pPr algn="ctr">
                <a:spcBef>
                  <a:spcPct val="50000"/>
                </a:spcBef>
              </a:pPr>
              <a:r>
                <a:rPr lang="en-US" altLang="zh-CN" sz="1600" b="1">
                  <a:latin typeface="Arial" panose="020B0604020202020204" pitchFamily="34" charset="0"/>
                  <a:ea typeface="黑体" panose="02010609060101010101" charset="-122"/>
                </a:rPr>
                <a:t>What? Where? When? Who?</a:t>
              </a:r>
              <a:endParaRPr lang="en-US" altLang="zh-CN" sz="1600" b="1">
                <a:latin typeface="Arial" panose="020B0604020202020204" pitchFamily="34" charset="0"/>
                <a:ea typeface="黑体" panose="02010609060101010101" charset="-122"/>
              </a:endParaRPr>
            </a:p>
          </p:txBody>
        </p:sp>
        <p:sp>
          <p:nvSpPr>
            <p:cNvPr id="3048" name="矩形 3047"/>
            <p:cNvSpPr/>
            <p:nvPr/>
          </p:nvSpPr>
          <p:spPr>
            <a:xfrm>
              <a:off x="336" y="1824"/>
              <a:ext cx="5136" cy="2208"/>
            </a:xfrm>
            <a:prstGeom prst="rect">
              <a:avLst/>
            </a:prstGeom>
            <a:noFill/>
            <a:ln w="19050" cap="flat" cmpd="sng">
              <a:solidFill>
                <a:srgbClr val="969696"/>
              </a:solidFill>
              <a:prstDash val="solid"/>
              <a:miter/>
              <a:headEnd type="none" w="med" len="med"/>
              <a:tailEnd type="none" w="med" len="med"/>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3010"/>
                                        </p:tgtEl>
                                        <p:attrNameLst>
                                          <p:attrName>style.visibility</p:attrName>
                                        </p:attrNameLst>
                                      </p:cBhvr>
                                      <p:to>
                                        <p:strVal val="visible"/>
                                      </p:to>
                                    </p:set>
                                    <p:animEffect transition="in" filter="blinds(horizontal)">
                                      <p:cBhvr additive="base">
                                        <p:cTn id="7" dur="500"/>
                                        <p:tgtEl>
                                          <p:spTgt spid="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 name="矩形 3050"/>
          <p:cNvSpPr/>
          <p:nvPr/>
        </p:nvSpPr>
        <p:spPr>
          <a:xfrm>
            <a:off x="533400" y="914400"/>
            <a:ext cx="312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(1) </a:t>
            </a:r>
            <a:r>
              <a:rPr lang="zh-CN" altLang="en-US" sz="1800">
                <a:latin typeface="Arial" panose="020B0604020202020204" pitchFamily="34" charset="0"/>
                <a:ea typeface="黑体" panose="02010609060101010101" charset="-122"/>
              </a:rPr>
              <a:t>将问题分层次，具体化</a:t>
            </a:r>
            <a:endParaRPr lang="zh-CN" altLang="en-US" sz="1800">
              <a:latin typeface="Arial" panose="020B0604020202020204" pitchFamily="34" charset="0"/>
              <a:ea typeface="黑体" panose="02010609060101010101" charset="-122"/>
            </a:endParaRPr>
          </a:p>
        </p:txBody>
      </p:sp>
      <p:sp>
        <p:nvSpPr>
          <p:cNvPr id="3052" name="矩形 3051"/>
          <p:cNvSpPr/>
          <p:nvPr/>
        </p:nvSpPr>
        <p:spPr>
          <a:xfrm>
            <a:off x="609600" y="1600200"/>
            <a:ext cx="8020050" cy="1481138"/>
          </a:xfrm>
          <a:prstGeom prst="rect">
            <a:avLst/>
          </a:prstGeom>
          <a:solidFill>
            <a:srgbClr val="DDDDDD"/>
          </a:solidFill>
          <a:ln w="38100">
            <a:noFill/>
          </a:ln>
          <a:effectLst>
            <a:outerShdw dist="107763" dir="2699999" algn="ctr" rotWithShape="0">
              <a:srgbClr val="6699FF"/>
            </a:outerShdw>
          </a:effectLst>
        </p:spPr>
        <p:txBody>
          <a:bodyPr wrap="none"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问题往往是由许多小问题复扎组合而成的， 呈现大而模糊的状态，要分解成一个个</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pPr>
            <a:r>
              <a:rPr lang="zh-CN" altLang="en-US" sz="1600">
                <a:latin typeface="Arial" panose="020B0604020202020204" pitchFamily="34" charset="0"/>
                <a:ea typeface="黑体" panose="02010609060101010101" charset="-122"/>
              </a:rPr>
              <a:t>    具体的问题</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 找出尽可能多的切入点 （ </a:t>
            </a:r>
            <a:r>
              <a:rPr lang="en-US" altLang="zh-CN" sz="1600">
                <a:latin typeface="Arial" panose="020B0604020202020204" pitchFamily="34" charset="0"/>
                <a:ea typeface="黑体" panose="02010609060101010101" charset="-122"/>
              </a:rPr>
              <a:t>what, where .when, who )</a:t>
            </a:r>
            <a:endParaRPr lang="en-US" altLang="zh-CN"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针对每个切入点，思考“如果这样分解会得到什么样的结果？” 试着寻找合适的切入点</a:t>
            </a:r>
            <a:endParaRPr lang="zh-CN" altLang="en-US" sz="1600">
              <a:latin typeface="Arial" panose="020B0604020202020204" pitchFamily="34" charset="0"/>
              <a:ea typeface="黑体" panose="02010609060101010101" charset="-122"/>
            </a:endParaRPr>
          </a:p>
        </p:txBody>
      </p:sp>
      <p:sp>
        <p:nvSpPr>
          <p:cNvPr id="3053" name="矩形 3052"/>
          <p:cNvSpPr/>
          <p:nvPr/>
        </p:nvSpPr>
        <p:spPr>
          <a:xfrm>
            <a:off x="685800" y="3657600"/>
            <a:ext cx="7924800" cy="1847850"/>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pPr>
            <a:r>
              <a:rPr lang="zh-CN" altLang="en-US" sz="1600">
                <a:latin typeface="Arial" panose="020B0604020202020204" pitchFamily="34" charset="0"/>
                <a:ea typeface="黑体" panose="02010609060101010101" charset="-122"/>
              </a:rPr>
              <a:t>例：问题</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未完成销售计划” 的切入点</a:t>
            </a:r>
            <a:endParaRPr lang="zh-CN" altLang="en-US" sz="1600">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     </a:t>
            </a:r>
            <a:r>
              <a:rPr lang="en-US" altLang="zh-CN" sz="1600">
                <a:latin typeface="Arial" panose="020B0604020202020204" pitchFamily="34" charset="0"/>
                <a:ea typeface="黑体" panose="02010609060101010101" charset="-122"/>
              </a:rPr>
              <a:t>What :   </a:t>
            </a:r>
            <a:r>
              <a:rPr lang="zh-CN" altLang="en-US" sz="1600">
                <a:latin typeface="Arial" panose="020B0604020202020204" pitchFamily="34" charset="0"/>
                <a:ea typeface="黑体" panose="02010609060101010101" charset="-122"/>
              </a:rPr>
              <a:t>按车型</a:t>
            </a:r>
            <a:endParaRPr lang="zh-CN" altLang="en-US" sz="1600">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     </a:t>
            </a:r>
            <a:r>
              <a:rPr lang="en-US" altLang="zh-CN" sz="1600">
                <a:latin typeface="Arial" panose="020B0604020202020204" pitchFamily="34" charset="0"/>
                <a:ea typeface="黑体" panose="02010609060101010101" charset="-122"/>
              </a:rPr>
              <a:t>Where:  </a:t>
            </a:r>
            <a:r>
              <a:rPr lang="zh-CN" altLang="en-US" sz="1600">
                <a:latin typeface="Arial" panose="020B0604020202020204" pitchFamily="34" charset="0"/>
                <a:ea typeface="黑体" panose="02010609060101010101" charset="-122"/>
              </a:rPr>
              <a:t>按地域和经销店</a:t>
            </a:r>
            <a:endParaRPr lang="zh-CN" altLang="en-US" sz="1600">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     </a:t>
            </a:r>
            <a:r>
              <a:rPr lang="en-US" altLang="zh-CN" sz="1600">
                <a:latin typeface="Arial" panose="020B0604020202020204" pitchFamily="34" charset="0"/>
                <a:ea typeface="黑体" panose="02010609060101010101" charset="-122"/>
              </a:rPr>
              <a:t>When:   </a:t>
            </a:r>
            <a:r>
              <a:rPr lang="zh-CN" altLang="en-US" sz="1600">
                <a:latin typeface="Arial" panose="020B0604020202020204" pitchFamily="34" charset="0"/>
                <a:ea typeface="黑体" panose="02010609060101010101" charset="-122"/>
              </a:rPr>
              <a:t>按月，周，平日或周末</a:t>
            </a:r>
            <a:endParaRPr lang="zh-CN" altLang="en-US" sz="1600">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     </a:t>
            </a:r>
            <a:r>
              <a:rPr lang="en-US" altLang="zh-CN" sz="1600">
                <a:latin typeface="Arial" panose="020B0604020202020204" pitchFamily="34" charset="0"/>
                <a:ea typeface="黑体" panose="02010609060101010101" charset="-122"/>
              </a:rPr>
              <a:t>Who  :   </a:t>
            </a:r>
            <a:r>
              <a:rPr lang="zh-CN" altLang="en-US" sz="1600">
                <a:latin typeface="Arial" panose="020B0604020202020204" pitchFamily="34" charset="0"/>
                <a:ea typeface="黑体" panose="02010609060101010101" charset="-122"/>
              </a:rPr>
              <a:t>按相关的销售部门。。。。</a:t>
            </a:r>
            <a:endParaRPr lang="zh-CN" altLang="en-US" sz="1600">
              <a:latin typeface="Arial" panose="020B0604020202020204" pitchFamily="34" charset="0"/>
              <a:ea typeface="黑体" panose="02010609060101010101" charset="-122"/>
            </a:endParaRPr>
          </a:p>
        </p:txBody>
      </p:sp>
      <p:sp>
        <p:nvSpPr>
          <p:cNvPr id="3054" name="矩形 3053"/>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055" name="矩形 305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3053"/>
                                        </p:tgtEl>
                                        <p:attrNameLst>
                                          <p:attrName>style.visibility</p:attrName>
                                        </p:attrNameLst>
                                      </p:cBhvr>
                                      <p:to>
                                        <p:strVal val="visible"/>
                                      </p:to>
                                    </p:set>
                                    <p:anim calcmode="lin" valueType="num">
                                      <p:cBhvr additive="base">
                                        <p:cTn id="7" dur="500" fill="hold"/>
                                        <p:tgtEl>
                                          <p:spTgt spid="3053"/>
                                        </p:tgtEl>
                                        <p:attrNameLst>
                                          <p:attrName>ppt_x</p:attrName>
                                        </p:attrNameLst>
                                      </p:cBhvr>
                                      <p:tavLst>
                                        <p:tav tm="0">
                                          <p:val>
                                            <p:strVal val="0-#ppt_w/2"/>
                                          </p:val>
                                        </p:tav>
                                        <p:tav tm="100000">
                                          <p:val>
                                            <p:strVal val="#ppt_x"/>
                                          </p:val>
                                        </p:tav>
                                      </p:tavLst>
                                    </p:anim>
                                    <p:anim calcmode="lin" valueType="num">
                                      <p:cBhvr additive="base">
                                        <p:cTn id="8" dur="500" fill="hold"/>
                                        <p:tgtEl>
                                          <p:spTgt spid="3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4" name="矩形 2133"/>
          <p:cNvSpPr/>
          <p:nvPr/>
        </p:nvSpPr>
        <p:spPr>
          <a:xfrm>
            <a:off x="304800" y="5410200"/>
            <a:ext cx="8458200" cy="765175"/>
          </a:xfrm>
          <a:prstGeom prst="rect">
            <a:avLst/>
          </a:prstGeom>
          <a:solidFill>
            <a:srgbClr val="CCECFF"/>
          </a:solidFill>
          <a:ln w="19050" cap="flat" cmpd="sng">
            <a:solidFill>
              <a:srgbClr val="000099"/>
            </a:solidFill>
            <a:prstDash val="solid"/>
            <a:miter/>
            <a:headEnd type="none" w="med" len="med"/>
            <a:tailEnd type="none" w="med" len="med"/>
          </a:ln>
        </p:spPr>
        <p:txBody>
          <a:bodyPr lIns="137160" tIns="68580" rIns="137160" bIns="68580">
            <a:spAutoFit/>
          </a:bodyPr>
          <a:p>
            <a:pPr eaLnBrk="0" hangingPunct="0"/>
            <a:r>
              <a:rPr lang="en-US" altLang="zh-CN">
                <a:latin typeface="黑体" panose="02010609060101010101" charset="-122"/>
                <a:ea typeface="黑体" panose="02010609060101010101" charset="-122"/>
              </a:rPr>
              <a:t>David Meier---</a:t>
            </a:r>
            <a:r>
              <a:rPr lang="zh-CN" altLang="en-US">
                <a:latin typeface="黑体" panose="02010609060101010101" charset="-122"/>
                <a:ea typeface="黑体" panose="02010609060101010101" charset="-122"/>
              </a:rPr>
              <a:t>学丰田，但别教条</a:t>
            </a:r>
            <a:r>
              <a:rPr lang="en-US" altLang="zh-CN" b="1">
                <a:latin typeface="黑体" panose="02010609060101010101" charset="-122"/>
                <a:ea typeface="黑体" panose="02010609060101010101" charset="-122"/>
              </a:rPr>
              <a:t>.</a:t>
            </a:r>
            <a:r>
              <a:rPr lang="zh-CN" altLang="en-US">
                <a:latin typeface="黑体" panose="02010609060101010101" charset="-122"/>
                <a:ea typeface="黑体" panose="02010609060101010101" charset="-122"/>
              </a:rPr>
              <a:t>学习丰田的方法并非努力成为另一个丰田，应该借用丰田的哲学、概念和工具达到与丰田一样的成果 </a:t>
            </a:r>
            <a:endParaRPr lang="zh-CN" altLang="en-US">
              <a:latin typeface="黑体" panose="02010609060101010101" charset="-122"/>
              <a:ea typeface="黑体" panose="02010609060101010101" charset="-122"/>
            </a:endParaRPr>
          </a:p>
        </p:txBody>
      </p:sp>
      <p:sp>
        <p:nvSpPr>
          <p:cNvPr id="2135" name="矩形 2134"/>
          <p:cNvSpPr/>
          <p:nvPr/>
        </p:nvSpPr>
        <p:spPr>
          <a:xfrm>
            <a:off x="304800" y="255588"/>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136" name="圆角矩形 2135"/>
          <p:cNvSpPr/>
          <p:nvPr/>
        </p:nvSpPr>
        <p:spPr>
          <a:xfrm>
            <a:off x="533400" y="1066800"/>
            <a:ext cx="8001000" cy="3886200"/>
          </a:xfrm>
          <a:prstGeom prst="roundRect">
            <a:avLst>
              <a:gd name="adj" fmla="val 16667"/>
            </a:avLst>
          </a:prstGeom>
          <a:noFill/>
          <a:ln w="38100">
            <a:noFill/>
          </a:ln>
        </p:spPr>
        <p:txBody>
          <a:bodyPr/>
          <a:p>
            <a:endParaRPr lang="zh-CN" altLang="en-US"/>
          </a:p>
        </p:txBody>
      </p:sp>
      <p:sp>
        <p:nvSpPr>
          <p:cNvPr id="2137" name="圆角矩形 2136"/>
          <p:cNvSpPr/>
          <p:nvPr/>
        </p:nvSpPr>
        <p:spPr>
          <a:xfrm>
            <a:off x="381000" y="914400"/>
            <a:ext cx="8534400" cy="4191000"/>
          </a:xfrm>
          <a:prstGeom prst="roundRect">
            <a:avLst>
              <a:gd name="adj" fmla="val 16667"/>
            </a:avLst>
          </a:prstGeom>
          <a:solidFill>
            <a:srgbClr val="CCECFF"/>
          </a:solidFill>
          <a:ln w="38100">
            <a:noFill/>
          </a:ln>
          <a:effectLst>
            <a:outerShdw dist="107763" dir="13499999" algn="ctr" rotWithShape="0">
              <a:srgbClr val="6699FF"/>
            </a:outerShdw>
          </a:effectLst>
        </p:spPr>
        <p:txBody>
          <a:bodyPr/>
          <a:p>
            <a:endParaRPr lang="zh-CN" altLang="en-US"/>
          </a:p>
        </p:txBody>
      </p:sp>
      <p:sp>
        <p:nvSpPr>
          <p:cNvPr id="2138" name="矩形 2137"/>
          <p:cNvSpPr/>
          <p:nvPr/>
        </p:nvSpPr>
        <p:spPr>
          <a:xfrm>
            <a:off x="685800" y="1143000"/>
            <a:ext cx="7924800" cy="3784600"/>
          </a:xfrm>
          <a:prstGeom prst="rect">
            <a:avLst/>
          </a:prstGeom>
          <a:noFill/>
          <a:ln w="38100">
            <a:noFill/>
          </a:ln>
        </p:spPr>
        <p:txBody>
          <a:bodyPr lIns="137160" tIns="68580" rIns="137160" bIns="68580">
            <a:spAutoFit/>
          </a:bodyPr>
          <a:p>
            <a:pPr algn="just"/>
            <a:r>
              <a:rPr lang="en-US" altLang="zh-CN" sz="1400">
                <a:latin typeface="宋体" panose="02010600030101010101" pitchFamily="2" charset="-122"/>
                <a:ea typeface="楷体_GB2312" charset="-122"/>
              </a:rPr>
              <a:t>《</a:t>
            </a:r>
            <a:r>
              <a:rPr lang="zh-CN" altLang="en-US" sz="1400">
                <a:latin typeface="宋体" panose="02010600030101010101" pitchFamily="2" charset="-122"/>
                <a:ea typeface="楷体_GB2312" charset="-122"/>
              </a:rPr>
              <a:t>丰田汽车精益模式的实践</a:t>
            </a:r>
            <a:r>
              <a:rPr lang="en-US" altLang="zh-CN" sz="1400">
                <a:latin typeface="宋体" panose="02010600030101010101" pitchFamily="2" charset="-122"/>
                <a:ea typeface="楷体_GB2312" charset="-122"/>
              </a:rPr>
              <a:t>》</a:t>
            </a:r>
            <a:r>
              <a:rPr lang="zh-CN" altLang="en-US" sz="1400">
                <a:latin typeface="宋体" panose="02010600030101010101" pitchFamily="2" charset="-122"/>
                <a:ea typeface="楷体_GB2312" charset="-122"/>
              </a:rPr>
              <a:t>一书的作者</a:t>
            </a:r>
            <a:r>
              <a:rPr lang="en-US" altLang="zh-CN" sz="1400">
                <a:latin typeface="宋体" panose="02010600030101010101" pitchFamily="2" charset="-122"/>
                <a:ea typeface="楷体_GB2312" charset="-122"/>
              </a:rPr>
              <a:t>David Meier</a:t>
            </a:r>
            <a:r>
              <a:rPr lang="zh-CN" altLang="en-US" sz="1400">
                <a:latin typeface="宋体" panose="02010600030101010101" pitchFamily="2" charset="-122"/>
                <a:ea typeface="楷体_GB2312" charset="-122"/>
              </a:rPr>
              <a:t>曾为丰田服务多年，针对很多中国企业盲目学习丰田的现状，提出了自己的看法。</a:t>
            </a:r>
            <a:endParaRPr lang="zh-CN" altLang="en-US" sz="1400">
              <a:latin typeface="宋体" panose="02010600030101010101" pitchFamily="2" charset="-122"/>
            </a:endParaRPr>
          </a:p>
          <a:p>
            <a:pPr eaLnBrk="0" hangingPunct="0"/>
            <a:r>
              <a:rPr lang="zh-CN" altLang="en-US" sz="1400">
                <a:latin typeface="宋体" panose="02010600030101010101" pitchFamily="2" charset="-122"/>
              </a:rPr>
              <a:t>     在精益生产方面，我被问到的第一个问题往往是：“精益生产能在中国文化中发扬光大吗？”我碰到的每一个人都认为，精益理念只能落实于日本公司。事实上，丰田的精益方法也并非完全根植于日本文化，不少好的工作方法从其它文化中移植而来。任何文化都有先进的一面，也有面临挑战的一面，问题在于如何融合。</a:t>
            </a:r>
            <a:r>
              <a:rPr lang="zh-CN" altLang="en-US" sz="1400">
                <a:latin typeface="Arial" panose="020B0604020202020204" pitchFamily="34" charset="0"/>
                <a:ea typeface="黑体" panose="02010609060101010101" charset="-122"/>
              </a:rPr>
              <a:t> </a:t>
            </a:r>
            <a:endParaRPr lang="zh-CN" altLang="en-US" sz="1400">
              <a:latin typeface="Arial" panose="020B0604020202020204" pitchFamily="34" charset="0"/>
              <a:ea typeface="黑体" panose="02010609060101010101" charset="-122"/>
            </a:endParaRPr>
          </a:p>
          <a:p>
            <a:pPr eaLnBrk="0" hangingPunct="0"/>
            <a:r>
              <a:rPr lang="zh-CN" altLang="en-US" sz="1400">
                <a:latin typeface="宋体" panose="02010600030101010101" pitchFamily="2" charset="-122"/>
              </a:rPr>
              <a:t>   中层经理在推广精益生产过程中会碰到的现实困惑是，高层领导具有权威，但却因为缺乏认识，对工厂不够重视。“从高处领导”也传染给中层经理，他们不善于聆听来自基层的声音。等级森严造成工人惯于遵从发号施令，而非主动根据实际情况提出工作创想。这种困境，只能靠长时间的不断教育与培训，形成有活力的基层与善于聆听的高层，才能收获真正的精益文化。</a:t>
            </a:r>
            <a:endParaRPr lang="zh-CN" altLang="en-US" sz="1400">
              <a:latin typeface="宋体" panose="02010600030101010101" pitchFamily="2" charset="-122"/>
              <a:cs typeface="Times New Roman" panose="02020603050405020304" charset="0"/>
            </a:endParaRPr>
          </a:p>
          <a:p>
            <a:pPr algn="just" eaLnBrk="0" hangingPunct="0"/>
            <a:r>
              <a:rPr lang="zh-CN" altLang="en-US" sz="1400">
                <a:latin typeface="宋体" panose="02010600030101010101" pitchFamily="2" charset="-122"/>
              </a:rPr>
              <a:t>    如果凡事皆以丰田为标杆，就是教条主义的做法。比如说有的公司看到丰田存货很低，就定下目标，要在两年内达到丰田水平，但却忘记丰田是用了几十年不断修正才达到目前水准。这就如同冰山一角，看到的是结果，看不到的是多年的积累。</a:t>
            </a:r>
            <a:r>
              <a:rPr lang="zh-CN" altLang="en-US" sz="1400">
                <a:latin typeface="Arial" panose="020B0604020202020204" pitchFamily="34" charset="0"/>
                <a:ea typeface="黑体" panose="02010609060101010101" charset="-122"/>
              </a:rPr>
              <a:t> </a:t>
            </a:r>
            <a:endParaRPr lang="zh-CN" altLang="en-US" sz="1400">
              <a:latin typeface="Arial" panose="020B0604020202020204" pitchFamily="34" charset="0"/>
              <a:ea typeface="黑体" panose="02010609060101010101" charset="-122"/>
            </a:endParaRPr>
          </a:p>
          <a:p>
            <a:pPr algn="just" eaLnBrk="0" hangingPunct="0"/>
            <a:r>
              <a:rPr lang="zh-CN" altLang="en-US" sz="1400">
                <a:latin typeface="宋体" panose="02010600030101010101" pitchFamily="2" charset="-122"/>
              </a:rPr>
              <a:t>    </a:t>
            </a:r>
            <a:r>
              <a:rPr lang="zh-CN" altLang="en-US" sz="1600" b="1" i="1">
                <a:latin typeface="宋体" panose="02010600030101010101" pitchFamily="2" charset="-122"/>
              </a:rPr>
              <a:t>每个公司面临挑战各不相同，因此必须清楚自己下力气要解决的问题是什么。</a:t>
            </a:r>
            <a:r>
              <a:rPr lang="zh-CN" altLang="en-US" sz="1400">
                <a:latin typeface="宋体" panose="02010600030101010101" pitchFamily="2" charset="-122"/>
              </a:rPr>
              <a:t>客户的多与少。产品线的多寡。市场在国内还是海外，问题不同，方案也大相径庭。因此公司领导必须清楚现状与问题之间的距离，制订出计划，按照顺序，解决问题。</a:t>
            </a:r>
            <a:endParaRPr lang="zh-CN" altLang="en-US" sz="1400">
              <a:latin typeface="宋体" panose="02010600030101010101" pitchFamily="2" charset="-122"/>
              <a:cs typeface="Times New Roman" panose="02020603050405020304" charset="0"/>
            </a:endParaRPr>
          </a:p>
          <a:p>
            <a:pPr eaLnBrk="0" hangingPunct="0"/>
            <a:endParaRPr lang="zh-CN" altLang="en-US" sz="1400">
              <a:latin typeface="Arial" panose="020B0604020202020204" pitchFamily="34" charset="0"/>
              <a:ea typeface="黑体" panose="02010609060101010101" charset="-122"/>
            </a:endParaRPr>
          </a:p>
        </p:txBody>
      </p:sp>
      <p:sp>
        <p:nvSpPr>
          <p:cNvPr id="2139" name="矩形 213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2134"/>
                                        </p:tgtEl>
                                        <p:attrNameLst>
                                          <p:attrName>style.visibility</p:attrName>
                                        </p:attrNameLst>
                                      </p:cBhvr>
                                      <p:to>
                                        <p:strVal val="visible"/>
                                      </p:to>
                                    </p:set>
                                    <p:anim calcmode="lin" valueType="num">
                                      <p:cBhvr additive="base">
                                        <p:cTn id="7" dur="500" fill="hold"/>
                                        <p:tgtEl>
                                          <p:spTgt spid="2134"/>
                                        </p:tgtEl>
                                        <p:attrNameLst>
                                          <p:attrName>ppt_x</p:attrName>
                                        </p:attrNameLst>
                                      </p:cBhvr>
                                      <p:tavLst>
                                        <p:tav tm="0">
                                          <p:val>
                                            <p:strVal val="0-#ppt_w/2"/>
                                          </p:val>
                                        </p:tav>
                                        <p:tav tm="100000">
                                          <p:val>
                                            <p:strVal val="#ppt_x"/>
                                          </p:val>
                                        </p:tav>
                                      </p:tavLst>
                                    </p:anim>
                                    <p:anim calcmode="lin" valueType="num">
                                      <p:cBhvr additive="base">
                                        <p:cTn id="8" dur="500" fill="hold"/>
                                        <p:tgtEl>
                                          <p:spTgt spid="2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8" name="矩形 3057"/>
          <p:cNvSpPr/>
          <p:nvPr/>
        </p:nvSpPr>
        <p:spPr>
          <a:xfrm>
            <a:off x="533400" y="1447800"/>
            <a:ext cx="3352800" cy="2514600"/>
          </a:xfrm>
          <a:prstGeom prst="rect">
            <a:avLst/>
          </a:prstGeom>
          <a:noFill/>
          <a:ln w="19050" cap="flat" cmpd="sng">
            <a:solidFill>
              <a:srgbClr val="333333"/>
            </a:solidFill>
            <a:prstDash val="solid"/>
            <a:miter/>
            <a:headEnd type="none" w="med" len="med"/>
            <a:tailEnd type="none" w="med" len="med"/>
          </a:ln>
        </p:spPr>
        <p:txBody>
          <a:bodyPr/>
          <a:p>
            <a:endParaRPr lang="zh-CN" altLang="en-US"/>
          </a:p>
        </p:txBody>
      </p:sp>
      <p:sp>
        <p:nvSpPr>
          <p:cNvPr id="3059" name="椭圆 3058"/>
          <p:cNvSpPr/>
          <p:nvPr/>
        </p:nvSpPr>
        <p:spPr>
          <a:xfrm>
            <a:off x="762000" y="16764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60" name="椭圆 3059"/>
          <p:cNvSpPr/>
          <p:nvPr/>
        </p:nvSpPr>
        <p:spPr>
          <a:xfrm>
            <a:off x="609600" y="22098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61" name="椭圆 3060"/>
          <p:cNvSpPr/>
          <p:nvPr/>
        </p:nvSpPr>
        <p:spPr>
          <a:xfrm>
            <a:off x="1295400" y="1524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62" name="椭圆 3061"/>
          <p:cNvSpPr/>
          <p:nvPr/>
        </p:nvSpPr>
        <p:spPr>
          <a:xfrm>
            <a:off x="990600" y="3429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63" name="椭圆 3062"/>
          <p:cNvSpPr/>
          <p:nvPr/>
        </p:nvSpPr>
        <p:spPr>
          <a:xfrm>
            <a:off x="685800" y="29718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64" name="椭圆 3063"/>
          <p:cNvSpPr/>
          <p:nvPr/>
        </p:nvSpPr>
        <p:spPr>
          <a:xfrm>
            <a:off x="1828800" y="35052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65" name="椭圆 3064"/>
          <p:cNvSpPr/>
          <p:nvPr/>
        </p:nvSpPr>
        <p:spPr>
          <a:xfrm>
            <a:off x="1447800" y="3048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66" name="椭圆 3065"/>
          <p:cNvSpPr/>
          <p:nvPr/>
        </p:nvSpPr>
        <p:spPr>
          <a:xfrm>
            <a:off x="1676400" y="17526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67" name="椭圆 3066"/>
          <p:cNvSpPr/>
          <p:nvPr/>
        </p:nvSpPr>
        <p:spPr>
          <a:xfrm>
            <a:off x="990600" y="23622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68" name="椭圆 3067"/>
          <p:cNvSpPr/>
          <p:nvPr/>
        </p:nvSpPr>
        <p:spPr>
          <a:xfrm>
            <a:off x="1905000" y="30480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69" name="椭圆 3068"/>
          <p:cNvSpPr/>
          <p:nvPr/>
        </p:nvSpPr>
        <p:spPr>
          <a:xfrm>
            <a:off x="1600200" y="25146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70" name="椭圆 3069"/>
          <p:cNvSpPr/>
          <p:nvPr/>
        </p:nvSpPr>
        <p:spPr>
          <a:xfrm>
            <a:off x="2286000" y="24384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71" name="椭圆 3070"/>
          <p:cNvSpPr/>
          <p:nvPr/>
        </p:nvSpPr>
        <p:spPr>
          <a:xfrm>
            <a:off x="1752600" y="21336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72" name="椭圆 3071"/>
          <p:cNvSpPr/>
          <p:nvPr/>
        </p:nvSpPr>
        <p:spPr>
          <a:xfrm>
            <a:off x="3124200" y="28956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73" name="椭圆 3072"/>
          <p:cNvSpPr/>
          <p:nvPr/>
        </p:nvSpPr>
        <p:spPr>
          <a:xfrm>
            <a:off x="2667000" y="32004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74" name="椭圆 3073"/>
          <p:cNvSpPr/>
          <p:nvPr/>
        </p:nvSpPr>
        <p:spPr>
          <a:xfrm>
            <a:off x="2209800" y="1905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75" name="椭圆 3074"/>
          <p:cNvSpPr/>
          <p:nvPr/>
        </p:nvSpPr>
        <p:spPr>
          <a:xfrm>
            <a:off x="2743200" y="2286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76" name="椭圆 3075"/>
          <p:cNvSpPr/>
          <p:nvPr/>
        </p:nvSpPr>
        <p:spPr>
          <a:xfrm>
            <a:off x="3276600" y="35052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77" name="椭圆 3076"/>
          <p:cNvSpPr/>
          <p:nvPr/>
        </p:nvSpPr>
        <p:spPr>
          <a:xfrm>
            <a:off x="2438400" y="36576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78" name="椭圆 3077"/>
          <p:cNvSpPr/>
          <p:nvPr/>
        </p:nvSpPr>
        <p:spPr>
          <a:xfrm>
            <a:off x="2971800" y="16002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79" name="椭圆 3078"/>
          <p:cNvSpPr/>
          <p:nvPr/>
        </p:nvSpPr>
        <p:spPr>
          <a:xfrm>
            <a:off x="3352800" y="21336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0" name="矩形 3079"/>
          <p:cNvSpPr/>
          <p:nvPr/>
        </p:nvSpPr>
        <p:spPr>
          <a:xfrm>
            <a:off x="4572000" y="1447800"/>
            <a:ext cx="3352800" cy="2514600"/>
          </a:xfrm>
          <a:prstGeom prst="rect">
            <a:avLst/>
          </a:prstGeom>
          <a:noFill/>
          <a:ln w="19050" cap="flat" cmpd="sng">
            <a:solidFill>
              <a:srgbClr val="333333"/>
            </a:solidFill>
            <a:prstDash val="solid"/>
            <a:miter/>
            <a:headEnd type="none" w="med" len="med"/>
            <a:tailEnd type="none" w="med" len="med"/>
          </a:ln>
        </p:spPr>
        <p:txBody>
          <a:bodyPr/>
          <a:p>
            <a:endParaRPr lang="zh-CN" altLang="en-US"/>
          </a:p>
        </p:txBody>
      </p:sp>
      <p:sp>
        <p:nvSpPr>
          <p:cNvPr id="3081" name="椭圆 3080"/>
          <p:cNvSpPr/>
          <p:nvPr/>
        </p:nvSpPr>
        <p:spPr>
          <a:xfrm>
            <a:off x="4800600" y="16764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2" name="椭圆 3081"/>
          <p:cNvSpPr/>
          <p:nvPr/>
        </p:nvSpPr>
        <p:spPr>
          <a:xfrm>
            <a:off x="4648200" y="22098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83" name="椭圆 3082"/>
          <p:cNvSpPr/>
          <p:nvPr/>
        </p:nvSpPr>
        <p:spPr>
          <a:xfrm>
            <a:off x="5257800" y="1524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4" name="椭圆 3083"/>
          <p:cNvSpPr/>
          <p:nvPr/>
        </p:nvSpPr>
        <p:spPr>
          <a:xfrm>
            <a:off x="5029200" y="3429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5" name="椭圆 3084"/>
          <p:cNvSpPr/>
          <p:nvPr/>
        </p:nvSpPr>
        <p:spPr>
          <a:xfrm>
            <a:off x="4724400" y="29718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6" name="椭圆 3085"/>
          <p:cNvSpPr/>
          <p:nvPr/>
        </p:nvSpPr>
        <p:spPr>
          <a:xfrm>
            <a:off x="5867400" y="35052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7" name="椭圆 3086"/>
          <p:cNvSpPr/>
          <p:nvPr/>
        </p:nvSpPr>
        <p:spPr>
          <a:xfrm>
            <a:off x="5486400" y="3048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8" name="椭圆 3087"/>
          <p:cNvSpPr/>
          <p:nvPr/>
        </p:nvSpPr>
        <p:spPr>
          <a:xfrm>
            <a:off x="5638800" y="17526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89" name="椭圆 3088"/>
          <p:cNvSpPr/>
          <p:nvPr/>
        </p:nvSpPr>
        <p:spPr>
          <a:xfrm>
            <a:off x="5029200" y="23622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90" name="椭圆 3089"/>
          <p:cNvSpPr/>
          <p:nvPr/>
        </p:nvSpPr>
        <p:spPr>
          <a:xfrm>
            <a:off x="5943600" y="30480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91" name="椭圆 3090"/>
          <p:cNvSpPr/>
          <p:nvPr/>
        </p:nvSpPr>
        <p:spPr>
          <a:xfrm>
            <a:off x="5638800" y="25146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92" name="椭圆 3091"/>
          <p:cNvSpPr/>
          <p:nvPr/>
        </p:nvSpPr>
        <p:spPr>
          <a:xfrm>
            <a:off x="6324600" y="24384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93" name="椭圆 3092"/>
          <p:cNvSpPr/>
          <p:nvPr/>
        </p:nvSpPr>
        <p:spPr>
          <a:xfrm>
            <a:off x="5791200" y="21336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94" name="椭圆 3093"/>
          <p:cNvSpPr/>
          <p:nvPr/>
        </p:nvSpPr>
        <p:spPr>
          <a:xfrm>
            <a:off x="7162800" y="28956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95" name="椭圆 3094"/>
          <p:cNvSpPr/>
          <p:nvPr/>
        </p:nvSpPr>
        <p:spPr>
          <a:xfrm>
            <a:off x="6705600" y="32004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096" name="椭圆 3095"/>
          <p:cNvSpPr/>
          <p:nvPr/>
        </p:nvSpPr>
        <p:spPr>
          <a:xfrm>
            <a:off x="6248400" y="1905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97" name="椭圆 3096"/>
          <p:cNvSpPr/>
          <p:nvPr/>
        </p:nvSpPr>
        <p:spPr>
          <a:xfrm>
            <a:off x="6781800" y="22860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98" name="椭圆 3097"/>
          <p:cNvSpPr/>
          <p:nvPr/>
        </p:nvSpPr>
        <p:spPr>
          <a:xfrm>
            <a:off x="7315200" y="35052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099" name="椭圆 3098"/>
          <p:cNvSpPr/>
          <p:nvPr/>
        </p:nvSpPr>
        <p:spPr>
          <a:xfrm>
            <a:off x="6477000" y="36576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100" name="椭圆 3099"/>
          <p:cNvSpPr/>
          <p:nvPr/>
        </p:nvSpPr>
        <p:spPr>
          <a:xfrm>
            <a:off x="7010400" y="16002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101" name="椭圆 3100"/>
          <p:cNvSpPr/>
          <p:nvPr/>
        </p:nvSpPr>
        <p:spPr>
          <a:xfrm>
            <a:off x="7391400" y="21336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grpSp>
        <p:nvGrpSpPr>
          <p:cNvPr id="3102" name="组合 3101"/>
          <p:cNvGrpSpPr/>
          <p:nvPr/>
        </p:nvGrpSpPr>
        <p:grpSpPr>
          <a:xfrm>
            <a:off x="1295400" y="1447800"/>
            <a:ext cx="1676400" cy="2514600"/>
            <a:chOff x="816" y="912"/>
            <a:chExt cx="1056" cy="1584"/>
          </a:xfrm>
        </p:grpSpPr>
        <p:cxnSp>
          <p:nvCxnSpPr>
            <p:cNvPr id="3103" name="直接连接符 3102"/>
            <p:cNvCxnSpPr/>
            <p:nvPr/>
          </p:nvCxnSpPr>
          <p:spPr>
            <a:xfrm>
              <a:off x="1344" y="912"/>
              <a:ext cx="0" cy="1584"/>
            </a:xfrm>
            <a:prstGeom prst="line">
              <a:avLst/>
            </a:prstGeom>
            <a:ln w="57150" cap="rnd" cmpd="sng">
              <a:solidFill>
                <a:srgbClr val="333333"/>
              </a:solidFill>
              <a:prstDash val="sysDot"/>
              <a:headEnd type="none" w="med" len="med"/>
              <a:tailEnd type="none" w="med" len="med"/>
            </a:ln>
          </p:spPr>
        </p:cxnSp>
        <p:cxnSp>
          <p:nvCxnSpPr>
            <p:cNvPr id="3104" name="直接连接符 3103"/>
            <p:cNvCxnSpPr/>
            <p:nvPr/>
          </p:nvCxnSpPr>
          <p:spPr>
            <a:xfrm>
              <a:off x="1872" y="912"/>
              <a:ext cx="0" cy="1584"/>
            </a:xfrm>
            <a:prstGeom prst="line">
              <a:avLst/>
            </a:prstGeom>
            <a:ln w="57150" cap="rnd" cmpd="sng">
              <a:solidFill>
                <a:srgbClr val="333333"/>
              </a:solidFill>
              <a:prstDash val="sysDot"/>
              <a:headEnd type="none" w="med" len="med"/>
              <a:tailEnd type="none" w="med" len="med"/>
            </a:ln>
          </p:spPr>
        </p:cxnSp>
        <p:cxnSp>
          <p:nvCxnSpPr>
            <p:cNvPr id="3105" name="直接连接符 3104"/>
            <p:cNvCxnSpPr/>
            <p:nvPr/>
          </p:nvCxnSpPr>
          <p:spPr>
            <a:xfrm>
              <a:off x="816" y="912"/>
              <a:ext cx="0" cy="1584"/>
            </a:xfrm>
            <a:prstGeom prst="line">
              <a:avLst/>
            </a:prstGeom>
            <a:ln w="57150" cap="rnd" cmpd="sng">
              <a:solidFill>
                <a:srgbClr val="333333"/>
              </a:solidFill>
              <a:prstDash val="sysDot"/>
              <a:headEnd type="none" w="med" len="med"/>
              <a:tailEnd type="none" w="med" len="med"/>
            </a:ln>
          </p:spPr>
        </p:cxnSp>
      </p:grpSp>
      <p:sp>
        <p:nvSpPr>
          <p:cNvPr id="3106" name="矩形 3105"/>
          <p:cNvSpPr/>
          <p:nvPr/>
        </p:nvSpPr>
        <p:spPr>
          <a:xfrm>
            <a:off x="609600" y="4114800"/>
            <a:ext cx="3276600" cy="381000"/>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A</a:t>
            </a:r>
            <a:r>
              <a:rPr lang="zh-CN" altLang="en-US" sz="1600">
                <a:latin typeface="Arial" panose="020B0604020202020204" pitchFamily="34" charset="0"/>
                <a:ea typeface="黑体" panose="02010609060101010101" charset="-122"/>
              </a:rPr>
              <a:t>店       </a:t>
            </a:r>
            <a:r>
              <a:rPr lang="en-US" altLang="zh-CN" sz="1600">
                <a:latin typeface="Arial" panose="020B0604020202020204" pitchFamily="34" charset="0"/>
                <a:ea typeface="黑体" panose="02010609060101010101" charset="-122"/>
              </a:rPr>
              <a:t>B</a:t>
            </a:r>
            <a:r>
              <a:rPr lang="zh-CN" altLang="en-US" sz="1600">
                <a:latin typeface="Arial" panose="020B0604020202020204" pitchFamily="34" charset="0"/>
                <a:ea typeface="黑体" panose="02010609060101010101" charset="-122"/>
              </a:rPr>
              <a:t>店          </a:t>
            </a:r>
            <a:r>
              <a:rPr lang="en-US" altLang="zh-CN" sz="1600">
                <a:latin typeface="Arial" panose="020B0604020202020204" pitchFamily="34" charset="0"/>
                <a:ea typeface="黑体" panose="02010609060101010101" charset="-122"/>
              </a:rPr>
              <a:t>C</a:t>
            </a:r>
            <a:r>
              <a:rPr lang="zh-CN" altLang="en-US" sz="1600">
                <a:latin typeface="Arial" panose="020B0604020202020204" pitchFamily="34" charset="0"/>
                <a:ea typeface="黑体" panose="02010609060101010101" charset="-122"/>
              </a:rPr>
              <a:t>店        </a:t>
            </a:r>
            <a:r>
              <a:rPr lang="en-US" altLang="zh-CN" sz="1600">
                <a:latin typeface="Arial" panose="020B0604020202020204" pitchFamily="34" charset="0"/>
                <a:ea typeface="黑体" panose="02010609060101010101" charset="-122"/>
              </a:rPr>
              <a:t>D</a:t>
            </a:r>
            <a:r>
              <a:rPr lang="zh-CN" altLang="en-US" sz="1600">
                <a:latin typeface="Arial" panose="020B0604020202020204" pitchFamily="34" charset="0"/>
                <a:ea typeface="黑体" panose="02010609060101010101" charset="-122"/>
              </a:rPr>
              <a:t>店 </a:t>
            </a:r>
            <a:endParaRPr lang="zh-CN" altLang="en-US" sz="1600">
              <a:latin typeface="Arial" panose="020B0604020202020204" pitchFamily="34" charset="0"/>
              <a:ea typeface="黑体" panose="02010609060101010101" charset="-122"/>
            </a:endParaRPr>
          </a:p>
        </p:txBody>
      </p:sp>
      <p:grpSp>
        <p:nvGrpSpPr>
          <p:cNvPr id="3107" name="组合 3106"/>
          <p:cNvGrpSpPr/>
          <p:nvPr/>
        </p:nvGrpSpPr>
        <p:grpSpPr>
          <a:xfrm>
            <a:off x="4572000" y="1447800"/>
            <a:ext cx="3352800" cy="2514600"/>
            <a:chOff x="2880" y="912"/>
            <a:chExt cx="2112" cy="1584"/>
          </a:xfrm>
        </p:grpSpPr>
        <p:cxnSp>
          <p:nvCxnSpPr>
            <p:cNvPr id="3108" name="直接连接符 3107"/>
            <p:cNvCxnSpPr/>
            <p:nvPr/>
          </p:nvCxnSpPr>
          <p:spPr>
            <a:xfrm>
              <a:off x="2880" y="1584"/>
              <a:ext cx="1632" cy="912"/>
            </a:xfrm>
            <a:prstGeom prst="line">
              <a:avLst/>
            </a:prstGeom>
            <a:ln w="57150" cap="rnd" cmpd="sng">
              <a:solidFill>
                <a:srgbClr val="333333"/>
              </a:solidFill>
              <a:prstDash val="sysDot"/>
              <a:headEnd type="none" w="med" len="med"/>
              <a:tailEnd type="none" w="med" len="med"/>
            </a:ln>
          </p:spPr>
        </p:cxnSp>
        <p:cxnSp>
          <p:nvCxnSpPr>
            <p:cNvPr id="3109" name="直接连接符 3108"/>
            <p:cNvCxnSpPr/>
            <p:nvPr/>
          </p:nvCxnSpPr>
          <p:spPr>
            <a:xfrm>
              <a:off x="2928" y="912"/>
              <a:ext cx="2064" cy="1152"/>
            </a:xfrm>
            <a:prstGeom prst="line">
              <a:avLst/>
            </a:prstGeom>
            <a:ln w="57150" cap="rnd" cmpd="sng">
              <a:solidFill>
                <a:srgbClr val="333333"/>
              </a:solidFill>
              <a:prstDash val="sysDot"/>
              <a:headEnd type="none" w="med" len="med"/>
              <a:tailEnd type="none" w="med" len="med"/>
            </a:ln>
          </p:spPr>
        </p:cxnSp>
        <p:cxnSp>
          <p:nvCxnSpPr>
            <p:cNvPr id="3110" name="直接连接符 3109"/>
            <p:cNvCxnSpPr/>
            <p:nvPr/>
          </p:nvCxnSpPr>
          <p:spPr>
            <a:xfrm>
              <a:off x="3936" y="912"/>
              <a:ext cx="1056" cy="576"/>
            </a:xfrm>
            <a:prstGeom prst="line">
              <a:avLst/>
            </a:prstGeom>
            <a:ln w="57150" cap="rnd" cmpd="sng">
              <a:solidFill>
                <a:srgbClr val="333333"/>
              </a:solidFill>
              <a:prstDash val="sysDot"/>
              <a:headEnd type="none" w="med" len="med"/>
              <a:tailEnd type="none" w="med" len="med"/>
            </a:ln>
          </p:spPr>
        </p:cxnSp>
      </p:grpSp>
      <p:grpSp>
        <p:nvGrpSpPr>
          <p:cNvPr id="3111" name="组合 3110"/>
          <p:cNvGrpSpPr/>
          <p:nvPr/>
        </p:nvGrpSpPr>
        <p:grpSpPr>
          <a:xfrm>
            <a:off x="5410200" y="1752600"/>
            <a:ext cx="3429000" cy="2667000"/>
            <a:chOff x="3408" y="1104"/>
            <a:chExt cx="2160" cy="1680"/>
          </a:xfrm>
        </p:grpSpPr>
        <p:sp>
          <p:nvSpPr>
            <p:cNvPr id="3112" name="矩形 3111"/>
            <p:cNvSpPr/>
            <p:nvPr/>
          </p:nvSpPr>
          <p:spPr>
            <a:xfrm>
              <a:off x="4992" y="1104"/>
              <a:ext cx="576" cy="240"/>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SUV</a:t>
              </a:r>
              <a:endParaRPr lang="en-US" altLang="zh-CN" sz="1600">
                <a:latin typeface="Arial" panose="020B0604020202020204" pitchFamily="34" charset="0"/>
                <a:ea typeface="黑体" panose="02010609060101010101" charset="-122"/>
              </a:endParaRPr>
            </a:p>
          </p:txBody>
        </p:sp>
        <p:sp>
          <p:nvSpPr>
            <p:cNvPr id="3113" name="矩形 3112"/>
            <p:cNvSpPr/>
            <p:nvPr/>
          </p:nvSpPr>
          <p:spPr>
            <a:xfrm>
              <a:off x="4656" y="2544"/>
              <a:ext cx="528" cy="240"/>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MPV</a:t>
              </a:r>
              <a:endParaRPr lang="en-US" altLang="zh-CN" sz="1600">
                <a:latin typeface="Arial" panose="020B0604020202020204" pitchFamily="34" charset="0"/>
                <a:ea typeface="黑体" panose="02010609060101010101" charset="-122"/>
              </a:endParaRPr>
            </a:p>
          </p:txBody>
        </p:sp>
        <p:sp>
          <p:nvSpPr>
            <p:cNvPr id="3114" name="矩形 3113"/>
            <p:cNvSpPr/>
            <p:nvPr/>
          </p:nvSpPr>
          <p:spPr>
            <a:xfrm>
              <a:off x="4992" y="1680"/>
              <a:ext cx="528" cy="240"/>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A</a:t>
              </a:r>
              <a:r>
                <a:rPr lang="zh-CN" altLang="en-US" sz="1600">
                  <a:latin typeface="Arial" panose="020B0604020202020204" pitchFamily="34" charset="0"/>
                  <a:ea typeface="黑体" panose="02010609060101010101" charset="-122"/>
                </a:rPr>
                <a:t>级车</a:t>
              </a:r>
              <a:endParaRPr lang="zh-CN" altLang="en-US" sz="1600">
                <a:latin typeface="Arial" panose="020B0604020202020204" pitchFamily="34" charset="0"/>
                <a:ea typeface="黑体" panose="02010609060101010101" charset="-122"/>
              </a:endParaRPr>
            </a:p>
          </p:txBody>
        </p:sp>
        <p:sp>
          <p:nvSpPr>
            <p:cNvPr id="3115" name="矩形 3114"/>
            <p:cNvSpPr/>
            <p:nvPr/>
          </p:nvSpPr>
          <p:spPr>
            <a:xfrm>
              <a:off x="3408" y="2544"/>
              <a:ext cx="768" cy="240"/>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A0</a:t>
              </a:r>
              <a:r>
                <a:rPr lang="zh-CN" altLang="en-US" sz="1600">
                  <a:latin typeface="Arial" panose="020B0604020202020204" pitchFamily="34" charset="0"/>
                  <a:ea typeface="黑体" panose="02010609060101010101" charset="-122"/>
                </a:rPr>
                <a:t>级车</a:t>
              </a:r>
              <a:endParaRPr lang="zh-CN" altLang="en-US" sz="1600">
                <a:latin typeface="Arial" panose="020B0604020202020204" pitchFamily="34" charset="0"/>
                <a:ea typeface="黑体" panose="02010609060101010101" charset="-122"/>
              </a:endParaRPr>
            </a:p>
          </p:txBody>
        </p:sp>
      </p:grpSp>
      <p:sp>
        <p:nvSpPr>
          <p:cNvPr id="3116" name="椭圆 3115"/>
          <p:cNvSpPr/>
          <p:nvPr/>
        </p:nvSpPr>
        <p:spPr>
          <a:xfrm>
            <a:off x="533400" y="4648200"/>
            <a:ext cx="304800" cy="304800"/>
          </a:xfrm>
          <a:prstGeom prst="ellipse">
            <a:avLst/>
          </a:prstGeom>
          <a:solidFill>
            <a:srgbClr val="FFCC99"/>
          </a:solidFill>
          <a:ln w="19050" cap="flat" cmpd="sng">
            <a:solidFill>
              <a:srgbClr val="333333"/>
            </a:solidFill>
            <a:prstDash val="solid"/>
            <a:headEnd type="none" w="med" len="med"/>
            <a:tailEnd type="none" w="med" len="med"/>
          </a:ln>
        </p:spPr>
        <p:txBody>
          <a:bodyPr/>
          <a:p>
            <a:endParaRPr lang="zh-CN" altLang="en-US"/>
          </a:p>
        </p:txBody>
      </p:sp>
      <p:sp>
        <p:nvSpPr>
          <p:cNvPr id="3117" name="椭圆 3116"/>
          <p:cNvSpPr/>
          <p:nvPr/>
        </p:nvSpPr>
        <p:spPr>
          <a:xfrm>
            <a:off x="1905000" y="4648200"/>
            <a:ext cx="304800" cy="304800"/>
          </a:xfrm>
          <a:prstGeom prst="ellipse">
            <a:avLst/>
          </a:prstGeom>
          <a:solidFill>
            <a:srgbClr val="868686"/>
          </a:solidFill>
          <a:ln w="19050" cap="flat" cmpd="sng">
            <a:solidFill>
              <a:srgbClr val="333333"/>
            </a:solidFill>
            <a:prstDash val="solid"/>
            <a:headEnd type="none" w="med" len="med"/>
            <a:tailEnd type="none" w="med" len="med"/>
          </a:ln>
        </p:spPr>
        <p:txBody>
          <a:bodyPr/>
          <a:p>
            <a:endParaRPr lang="zh-CN" altLang="en-US"/>
          </a:p>
        </p:txBody>
      </p:sp>
      <p:sp>
        <p:nvSpPr>
          <p:cNvPr id="3118" name="矩形 3117"/>
          <p:cNvSpPr/>
          <p:nvPr/>
        </p:nvSpPr>
        <p:spPr>
          <a:xfrm>
            <a:off x="990600" y="4648200"/>
            <a:ext cx="914400" cy="349250"/>
          </a:xfrm>
          <a:prstGeom prst="rect">
            <a:avLst/>
          </a:prstGeom>
          <a:noFill/>
          <a:ln w="38100">
            <a:noFill/>
          </a:ln>
        </p:spPr>
        <p:txBody>
          <a:bodyPr lIns="137160" tIns="68580" rIns="137160" bIns="68580">
            <a:spAutoFit/>
          </a:bodyPr>
          <a:p>
            <a:pPr>
              <a:spcBef>
                <a:spcPct val="50000"/>
              </a:spcBef>
            </a:pPr>
            <a:r>
              <a:rPr lang="zh-CN" altLang="en-US" sz="1400" b="1">
                <a:latin typeface="Arial" panose="020B0604020202020204" pitchFamily="34" charset="0"/>
              </a:rPr>
              <a:t>畅销车</a:t>
            </a:r>
            <a:endParaRPr lang="zh-CN" altLang="en-US" sz="1400" b="1">
              <a:latin typeface="Arial" panose="020B0604020202020204" pitchFamily="34" charset="0"/>
            </a:endParaRPr>
          </a:p>
        </p:txBody>
      </p:sp>
      <p:sp>
        <p:nvSpPr>
          <p:cNvPr id="3119" name="矩形 3118"/>
          <p:cNvSpPr/>
          <p:nvPr/>
        </p:nvSpPr>
        <p:spPr>
          <a:xfrm>
            <a:off x="2438400" y="4648200"/>
            <a:ext cx="914400" cy="349250"/>
          </a:xfrm>
          <a:prstGeom prst="rect">
            <a:avLst/>
          </a:prstGeom>
          <a:noFill/>
          <a:ln w="38100">
            <a:noFill/>
          </a:ln>
        </p:spPr>
        <p:txBody>
          <a:bodyPr lIns="137160" tIns="68580" rIns="137160" bIns="68580">
            <a:spAutoFit/>
          </a:bodyPr>
          <a:p>
            <a:pPr>
              <a:spcBef>
                <a:spcPct val="50000"/>
              </a:spcBef>
            </a:pPr>
            <a:r>
              <a:rPr lang="zh-CN" altLang="en-US" sz="1400" b="1">
                <a:latin typeface="Arial" panose="020B0604020202020204" pitchFamily="34" charset="0"/>
              </a:rPr>
              <a:t>滞销车</a:t>
            </a:r>
            <a:endParaRPr lang="zh-CN" altLang="en-US" sz="1400" b="1">
              <a:latin typeface="Arial" panose="020B0604020202020204" pitchFamily="34" charset="0"/>
            </a:endParaRPr>
          </a:p>
        </p:txBody>
      </p:sp>
      <p:grpSp>
        <p:nvGrpSpPr>
          <p:cNvPr id="3120" name="组合 3119"/>
          <p:cNvGrpSpPr/>
          <p:nvPr/>
        </p:nvGrpSpPr>
        <p:grpSpPr>
          <a:xfrm>
            <a:off x="914400" y="914400"/>
            <a:ext cx="7848600" cy="381000"/>
            <a:chOff x="576" y="576"/>
            <a:chExt cx="4944" cy="240"/>
          </a:xfrm>
        </p:grpSpPr>
        <p:sp>
          <p:nvSpPr>
            <p:cNvPr id="3121" name="矩形 3120"/>
            <p:cNvSpPr/>
            <p:nvPr/>
          </p:nvSpPr>
          <p:spPr>
            <a:xfrm>
              <a:off x="576" y="576"/>
              <a:ext cx="2304" cy="24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不恰当的切入点</a:t>
              </a:r>
              <a:endParaRPr lang="zh-CN" altLang="en-US" sz="1600" b="1">
                <a:latin typeface="Arial" panose="020B0604020202020204" pitchFamily="34" charset="0"/>
                <a:ea typeface="黑体" panose="02010609060101010101" charset="-122"/>
              </a:endParaRPr>
            </a:p>
          </p:txBody>
        </p:sp>
        <p:sp>
          <p:nvSpPr>
            <p:cNvPr id="3122" name="矩形 3121"/>
            <p:cNvSpPr/>
            <p:nvPr/>
          </p:nvSpPr>
          <p:spPr>
            <a:xfrm>
              <a:off x="3216" y="576"/>
              <a:ext cx="2304" cy="24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恰当的切入点</a:t>
              </a:r>
              <a:endParaRPr lang="zh-CN" altLang="en-US" sz="1600" b="1">
                <a:latin typeface="Arial" panose="020B0604020202020204" pitchFamily="34" charset="0"/>
                <a:ea typeface="黑体" panose="02010609060101010101" charset="-122"/>
              </a:endParaRPr>
            </a:p>
          </p:txBody>
        </p:sp>
      </p:grpSp>
      <p:sp>
        <p:nvSpPr>
          <p:cNvPr id="3123" name="矩形 3122"/>
          <p:cNvSpPr/>
          <p:nvPr/>
        </p:nvSpPr>
        <p:spPr>
          <a:xfrm>
            <a:off x="457200" y="5181600"/>
            <a:ext cx="8077200" cy="12366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a:spcBef>
                <a:spcPct val="50000"/>
              </a:spcBef>
              <a:buFont typeface="Wingdings" panose="05000000000000000000" pitchFamily="2" charset="2"/>
              <a:buNone/>
            </a:pPr>
            <a:r>
              <a:rPr lang="zh-CN" altLang="en-US" sz="1800" b="1">
                <a:latin typeface="Arial" panose="020B0604020202020204" pitchFamily="34" charset="0"/>
              </a:rPr>
              <a:t>此阶段注意事项</a:t>
            </a:r>
            <a:r>
              <a:rPr lang="zh-CN" altLang="en-US" sz="1800" b="1">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 </a:t>
            </a:r>
            <a:endParaRPr lang="zh-CN" altLang="en-US" sz="1800">
              <a:latin typeface="Arial" panose="020B0604020202020204" pitchFamily="34" charset="0"/>
              <a:ea typeface="黑体" panose="02010609060101010101" charset="-122"/>
            </a:endParaRPr>
          </a:p>
          <a:p>
            <a:pPr>
              <a:spcBef>
                <a:spcPct val="50000"/>
              </a:spcBef>
              <a:buFont typeface="Wingdings" panose="05000000000000000000" pitchFamily="2" charset="2"/>
              <a:buChar char="v"/>
            </a:pPr>
            <a:r>
              <a:rPr lang="zh-CN" altLang="en-US" sz="1800">
                <a:latin typeface="Arial" panose="020B0604020202020204" pitchFamily="34" charset="0"/>
                <a:ea typeface="黑体" panose="02010609060101010101" charset="-122"/>
              </a:rPr>
              <a:t>不追问为什么，仅分解</a:t>
            </a:r>
            <a:endParaRPr lang="zh-CN" altLang="en-US" sz="1800">
              <a:latin typeface="Arial" panose="020B0604020202020204" pitchFamily="34" charset="0"/>
              <a:ea typeface="黑体" panose="02010609060101010101" charset="-122"/>
            </a:endParaRPr>
          </a:p>
          <a:p>
            <a:pPr>
              <a:spcBef>
                <a:spcPct val="50000"/>
              </a:spcBef>
              <a:buFont typeface="Wingdings" panose="05000000000000000000" pitchFamily="2" charset="2"/>
              <a:buChar char="v"/>
            </a:pPr>
            <a:r>
              <a:rPr lang="zh-CN" altLang="en-US" sz="1800">
                <a:latin typeface="Arial" panose="020B0604020202020204" pitchFamily="34" charset="0"/>
                <a:ea typeface="黑体" panose="02010609060101010101" charset="-122"/>
              </a:rPr>
              <a:t> 将问题充分分解， 不要跳跃到制订对策阶段</a:t>
            </a:r>
            <a:endParaRPr lang="zh-CN" altLang="en-US" sz="1800">
              <a:latin typeface="Arial" panose="020B0604020202020204" pitchFamily="34" charset="0"/>
              <a:ea typeface="黑体" panose="02010609060101010101" charset="-122"/>
            </a:endParaRPr>
          </a:p>
        </p:txBody>
      </p:sp>
      <p:sp>
        <p:nvSpPr>
          <p:cNvPr id="3124" name="矩形 3123"/>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125" name="爆炸形 1 3124"/>
          <p:cNvSpPr/>
          <p:nvPr/>
        </p:nvSpPr>
        <p:spPr>
          <a:xfrm>
            <a:off x="4697413" y="4116388"/>
            <a:ext cx="4310062" cy="1173162"/>
          </a:xfrm>
          <a:prstGeom prst="irregularSeal1">
            <a:avLst/>
          </a:prstGeom>
          <a:solidFill>
            <a:srgbClr val="FFCC99"/>
          </a:solidFill>
          <a:ln w="38100">
            <a:noFill/>
          </a:ln>
        </p:spPr>
        <p:txBody>
          <a:bodyPr wrap="none" lIns="137160" tIns="68580" rIns="137160" bIns="68580" anchor="ctr" anchorCtr="0">
            <a:spAutoFit/>
          </a:bodyPr>
          <a:p>
            <a:pPr algn="ctr">
              <a:spcBef>
                <a:spcPct val="50000"/>
              </a:spcBef>
            </a:pPr>
            <a:r>
              <a:rPr lang="zh-CN" altLang="en-US" sz="2400" b="1" i="1">
                <a:solidFill>
                  <a:srgbClr val="FF0000"/>
                </a:solidFill>
                <a:latin typeface="Arial" panose="020B0604020202020204" pitchFamily="34" charset="0"/>
                <a:ea typeface="黑体" panose="02010609060101010101" charset="-122"/>
              </a:rPr>
              <a:t>头脑风暴</a:t>
            </a:r>
            <a:r>
              <a:rPr lang="en-US" altLang="zh-CN" sz="1000" b="1" i="1">
                <a:solidFill>
                  <a:srgbClr val="FF0000"/>
                </a:solidFill>
                <a:latin typeface="Arial" panose="020B0604020202020204" pitchFamily="34" charset="0"/>
                <a:ea typeface="黑体" panose="02010609060101010101" charset="-122"/>
              </a:rPr>
              <a:t>Brain Storm</a:t>
            </a:r>
            <a:r>
              <a:rPr lang="en-US" altLang="zh-CN" sz="2400" b="1" i="1">
                <a:solidFill>
                  <a:srgbClr val="FF0000"/>
                </a:solidFill>
                <a:latin typeface="Arial" panose="020B0604020202020204" pitchFamily="34" charset="0"/>
                <a:ea typeface="黑体" panose="02010609060101010101" charset="-122"/>
              </a:rPr>
              <a:t>!!!</a:t>
            </a:r>
            <a:endParaRPr lang="en-US" altLang="zh-CN" sz="2400" b="1" i="1">
              <a:solidFill>
                <a:srgbClr val="FF0000"/>
              </a:solidFill>
              <a:latin typeface="Arial" panose="020B0604020202020204" pitchFamily="34" charset="0"/>
              <a:ea typeface="黑体" panose="02010609060101010101" charset="-122"/>
            </a:endParaRPr>
          </a:p>
        </p:txBody>
      </p:sp>
      <p:sp>
        <p:nvSpPr>
          <p:cNvPr id="3126" name="矩形 312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2" nodeType="clickEffect">
                                  <p:childTnLst>
                                    <p:set>
                                      <p:cBhvr additive="base">
                                        <p:cTn id="6" dur="1" fill="hold">
                                          <p:stCondLst>
                                            <p:cond delay="0"/>
                                          </p:stCondLst>
                                        </p:cTn>
                                        <p:tgtEl>
                                          <p:spTgt spid="3125"/>
                                        </p:tgtEl>
                                        <p:attrNameLst>
                                          <p:attrName>style.visibility</p:attrName>
                                        </p:attrNameLst>
                                      </p:cBhvr>
                                      <p:to>
                                        <p:strVal val="visible"/>
                                      </p:to>
                                    </p:set>
                                    <p:animEffect transition="in" filter="barn(outHorizontal)">
                                      <p:cBhvr additive="base">
                                        <p:cTn id="7" dur="500"/>
                                        <p:tgtEl>
                                          <p:spTgt spid="31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childTnLst>
                                    <p:set>
                                      <p:cBhvr additive="base">
                                        <p:cTn id="11" dur="1" fill="hold">
                                          <p:stCondLst>
                                            <p:cond delay="0"/>
                                          </p:stCondLst>
                                        </p:cTn>
                                        <p:tgtEl>
                                          <p:spTgt spid="3106"/>
                                        </p:tgtEl>
                                        <p:attrNameLst>
                                          <p:attrName>style.visibility</p:attrName>
                                        </p:attrNameLst>
                                      </p:cBhvr>
                                      <p:to>
                                        <p:strVal val="visible"/>
                                      </p:to>
                                    </p:set>
                                    <p:animEffect transition="in" filter="blinds(horizontal)">
                                      <p:cBhvr additive="base">
                                        <p:cTn id="12" dur="500"/>
                                        <p:tgtEl>
                                          <p:spTgt spid="310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childTnLst>
                                    <p:set>
                                      <p:cBhvr additive="base">
                                        <p:cTn id="16" dur="1" fill="hold">
                                          <p:stCondLst>
                                            <p:cond delay="0"/>
                                          </p:stCondLst>
                                        </p:cTn>
                                        <p:tgtEl>
                                          <p:spTgt spid="3102"/>
                                        </p:tgtEl>
                                        <p:attrNameLst>
                                          <p:attrName>style.visibility</p:attrName>
                                        </p:attrNameLst>
                                      </p:cBhvr>
                                      <p:to>
                                        <p:strVal val="visible"/>
                                      </p:to>
                                    </p:set>
                                    <p:anim calcmode="lin" valueType="num">
                                      <p:cBhvr additive="base">
                                        <p:cTn id="17" dur="500" fill="hold"/>
                                        <p:tgtEl>
                                          <p:spTgt spid="3102"/>
                                        </p:tgtEl>
                                        <p:attrNameLst>
                                          <p:attrName>ppt_x</p:attrName>
                                        </p:attrNameLst>
                                      </p:cBhvr>
                                      <p:tavLst>
                                        <p:tav tm="0">
                                          <p:val>
                                            <p:strVal val="0-#ppt_w/2"/>
                                          </p:val>
                                        </p:tav>
                                        <p:tav tm="100000">
                                          <p:val>
                                            <p:strVal val="#ppt_x"/>
                                          </p:val>
                                        </p:tav>
                                      </p:tavLst>
                                    </p:anim>
                                    <p:anim calcmode="lin" valueType="num">
                                      <p:cBhvr additive="base">
                                        <p:cTn id="18" dur="500" fill="hold"/>
                                        <p:tgtEl>
                                          <p:spTgt spid="310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childTnLst>
                                    <p:set>
                                      <p:cBhvr additive="base">
                                        <p:cTn id="22" dur="1" fill="hold">
                                          <p:stCondLst>
                                            <p:cond delay="0"/>
                                          </p:stCondLst>
                                        </p:cTn>
                                        <p:tgtEl>
                                          <p:spTgt spid="3111"/>
                                        </p:tgtEl>
                                        <p:attrNameLst>
                                          <p:attrName>style.visibility</p:attrName>
                                        </p:attrNameLst>
                                      </p:cBhvr>
                                      <p:to>
                                        <p:strVal val="visible"/>
                                      </p:to>
                                    </p:set>
                                    <p:animEffect transition="in" filter="blinds(horizontal)">
                                      <p:cBhvr additive="base">
                                        <p:cTn id="23" dur="500"/>
                                        <p:tgtEl>
                                          <p:spTgt spid="31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childTnLst>
                                    <p:set>
                                      <p:cBhvr additive="base">
                                        <p:cTn id="27" dur="1" fill="hold">
                                          <p:stCondLst>
                                            <p:cond delay="0"/>
                                          </p:stCondLst>
                                        </p:cTn>
                                        <p:tgtEl>
                                          <p:spTgt spid="3107"/>
                                        </p:tgtEl>
                                        <p:attrNameLst>
                                          <p:attrName>style.visibility</p:attrName>
                                        </p:attrNameLst>
                                      </p:cBhvr>
                                      <p:to>
                                        <p:strVal val="visible"/>
                                      </p:to>
                                    </p:set>
                                    <p:anim calcmode="lin" valueType="num">
                                      <p:cBhvr additive="base">
                                        <p:cTn id="28" dur="500" fill="hold"/>
                                        <p:tgtEl>
                                          <p:spTgt spid="3107"/>
                                        </p:tgtEl>
                                        <p:attrNameLst>
                                          <p:attrName>ppt_x</p:attrName>
                                        </p:attrNameLst>
                                      </p:cBhvr>
                                      <p:tavLst>
                                        <p:tav tm="0">
                                          <p:val>
                                            <p:strVal val="0-#ppt_w/2"/>
                                          </p:val>
                                        </p:tav>
                                        <p:tav tm="100000">
                                          <p:val>
                                            <p:strVal val="#ppt_x"/>
                                          </p:val>
                                        </p:tav>
                                      </p:tavLst>
                                    </p:anim>
                                    <p:anim calcmode="lin" valueType="num">
                                      <p:cBhvr additive="base">
                                        <p:cTn id="29" dur="500" fill="hold"/>
                                        <p:tgtEl>
                                          <p:spTgt spid="3107"/>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3" presetClass="entr" presetSubtype="10" fill="hold" nodeType="afterEffect">
                                  <p:childTnLst>
                                    <p:set>
                                      <p:cBhvr additive="base">
                                        <p:cTn id="32" dur="1" fill="hold">
                                          <p:stCondLst>
                                            <p:cond delay="0"/>
                                          </p:stCondLst>
                                        </p:cTn>
                                        <p:tgtEl>
                                          <p:spTgt spid="3120"/>
                                        </p:tgtEl>
                                        <p:attrNameLst>
                                          <p:attrName>style.visibility</p:attrName>
                                        </p:attrNameLst>
                                      </p:cBhvr>
                                      <p:to>
                                        <p:strVal val="visible"/>
                                      </p:to>
                                    </p:set>
                                    <p:animEffect transition="in" filter="blinds(horizontal)">
                                      <p:cBhvr additive="base">
                                        <p:cTn id="33" dur="500"/>
                                        <p:tgtEl>
                                          <p:spTgt spid="31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1" nodeType="clickEffect">
                                  <p:childTnLst>
                                    <p:set>
                                      <p:cBhvr additive="base">
                                        <p:cTn id="37" dur="1" fill="hold">
                                          <p:stCondLst>
                                            <p:cond delay="0"/>
                                          </p:stCondLst>
                                        </p:cTn>
                                        <p:tgtEl>
                                          <p:spTgt spid="3123"/>
                                        </p:tgtEl>
                                        <p:attrNameLst>
                                          <p:attrName>style.visibility</p:attrName>
                                        </p:attrNameLst>
                                      </p:cBhvr>
                                      <p:to>
                                        <p:strVal val="visible"/>
                                      </p:to>
                                    </p:set>
                                    <p:animEffect transition="in" filter="blinds(horizontal)">
                                      <p:cBhvr additive="base">
                                        <p:cTn id="38" dur="500"/>
                                        <p:tgtEl>
                                          <p:spTgt spid="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6" grpId="0" animBg="1"/>
      <p:bldP spid="3123" grpId="1" animBg="1"/>
      <p:bldP spid="3125" grpId="2"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9" name="矩形 3128"/>
          <p:cNvSpPr/>
          <p:nvPr/>
        </p:nvSpPr>
        <p:spPr>
          <a:xfrm>
            <a:off x="533400" y="914400"/>
            <a:ext cx="48768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决定优先顺序</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选定自己要着手解决的问题</a:t>
            </a:r>
            <a:endParaRPr lang="zh-CN" altLang="en-US" sz="1800">
              <a:latin typeface="Arial" panose="020B0604020202020204" pitchFamily="34" charset="0"/>
              <a:ea typeface="黑体" panose="02010609060101010101" charset="-122"/>
            </a:endParaRPr>
          </a:p>
        </p:txBody>
      </p:sp>
      <p:sp>
        <p:nvSpPr>
          <p:cNvPr id="3130" name="圆角矩形 3129"/>
          <p:cNvSpPr/>
          <p:nvPr/>
        </p:nvSpPr>
        <p:spPr>
          <a:xfrm>
            <a:off x="1066800" y="1524000"/>
            <a:ext cx="1066800" cy="409575"/>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问题</a:t>
            </a:r>
            <a:endParaRPr lang="zh-CN" altLang="en-US" sz="1600">
              <a:latin typeface="Arial" panose="020B0604020202020204" pitchFamily="34" charset="0"/>
              <a:ea typeface="黑体" panose="02010609060101010101" charset="-122"/>
            </a:endParaRPr>
          </a:p>
        </p:txBody>
      </p:sp>
      <p:sp>
        <p:nvSpPr>
          <p:cNvPr id="3131" name="圆角矩形 3130"/>
          <p:cNvSpPr/>
          <p:nvPr/>
        </p:nvSpPr>
        <p:spPr>
          <a:xfrm>
            <a:off x="4648200" y="1524000"/>
            <a:ext cx="1066800" cy="409575"/>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问题</a:t>
            </a:r>
            <a:endParaRPr lang="zh-CN" altLang="en-US" sz="1600">
              <a:latin typeface="Arial" panose="020B0604020202020204" pitchFamily="34" charset="0"/>
              <a:ea typeface="黑体" panose="02010609060101010101" charset="-122"/>
            </a:endParaRPr>
          </a:p>
        </p:txBody>
      </p:sp>
      <p:sp>
        <p:nvSpPr>
          <p:cNvPr id="3132" name="圆角矩形 3131"/>
          <p:cNvSpPr/>
          <p:nvPr/>
        </p:nvSpPr>
        <p:spPr>
          <a:xfrm>
            <a:off x="2895600" y="1524000"/>
            <a:ext cx="1066800" cy="409575"/>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问题</a:t>
            </a:r>
            <a:endParaRPr lang="zh-CN" altLang="en-US" sz="1600">
              <a:latin typeface="Arial" panose="020B0604020202020204" pitchFamily="34" charset="0"/>
              <a:ea typeface="黑体" panose="02010609060101010101" charset="-122"/>
            </a:endParaRPr>
          </a:p>
        </p:txBody>
      </p:sp>
      <p:cxnSp>
        <p:nvCxnSpPr>
          <p:cNvPr id="3133" name="直接连接符 3132"/>
          <p:cNvCxnSpPr/>
          <p:nvPr/>
        </p:nvCxnSpPr>
        <p:spPr>
          <a:xfrm>
            <a:off x="1066800" y="2057400"/>
            <a:ext cx="990600" cy="0"/>
          </a:xfrm>
          <a:prstGeom prst="line">
            <a:avLst/>
          </a:prstGeom>
          <a:ln w="28575" cap="flat" cmpd="sng">
            <a:solidFill>
              <a:srgbClr val="333333"/>
            </a:solidFill>
            <a:prstDash val="solid"/>
            <a:headEnd type="none" w="med" len="med"/>
            <a:tailEnd type="none" w="med" len="med"/>
          </a:ln>
        </p:spPr>
      </p:cxnSp>
      <p:cxnSp>
        <p:nvCxnSpPr>
          <p:cNvPr id="3134" name="直接连接符 3133"/>
          <p:cNvCxnSpPr/>
          <p:nvPr/>
        </p:nvCxnSpPr>
        <p:spPr>
          <a:xfrm>
            <a:off x="1066800" y="2057400"/>
            <a:ext cx="0" cy="381000"/>
          </a:xfrm>
          <a:prstGeom prst="line">
            <a:avLst/>
          </a:prstGeom>
          <a:ln w="28575" cap="flat" cmpd="sng">
            <a:solidFill>
              <a:srgbClr val="333333"/>
            </a:solidFill>
            <a:prstDash val="solid"/>
            <a:headEnd type="none" w="med" len="med"/>
            <a:tailEnd type="triangle" w="med" len="med"/>
          </a:ln>
        </p:spPr>
      </p:cxnSp>
      <p:cxnSp>
        <p:nvCxnSpPr>
          <p:cNvPr id="3135" name="直接连接符 3134"/>
          <p:cNvCxnSpPr/>
          <p:nvPr/>
        </p:nvCxnSpPr>
        <p:spPr>
          <a:xfrm>
            <a:off x="2057400" y="2057400"/>
            <a:ext cx="0" cy="381000"/>
          </a:xfrm>
          <a:prstGeom prst="line">
            <a:avLst/>
          </a:prstGeom>
          <a:ln w="28575" cap="flat" cmpd="sng">
            <a:solidFill>
              <a:srgbClr val="333333"/>
            </a:solidFill>
            <a:prstDash val="solid"/>
            <a:headEnd type="none" w="med" len="med"/>
            <a:tailEnd type="triangle" w="med" len="med"/>
          </a:ln>
        </p:spPr>
      </p:cxnSp>
      <p:sp>
        <p:nvSpPr>
          <p:cNvPr id="3136" name="圆角矩形 3135"/>
          <p:cNvSpPr/>
          <p:nvPr/>
        </p:nvSpPr>
        <p:spPr>
          <a:xfrm>
            <a:off x="762000" y="2438400"/>
            <a:ext cx="685800"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137" name="圆角矩形 3136"/>
          <p:cNvSpPr/>
          <p:nvPr/>
        </p:nvSpPr>
        <p:spPr>
          <a:xfrm>
            <a:off x="1752600" y="2438400"/>
            <a:ext cx="676275"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cxnSp>
        <p:nvCxnSpPr>
          <p:cNvPr id="3138" name="直接连接符 3137"/>
          <p:cNvCxnSpPr/>
          <p:nvPr/>
        </p:nvCxnSpPr>
        <p:spPr>
          <a:xfrm flipV="1">
            <a:off x="1600200" y="1905000"/>
            <a:ext cx="0" cy="152400"/>
          </a:xfrm>
          <a:prstGeom prst="line">
            <a:avLst/>
          </a:prstGeom>
          <a:ln w="19050" cap="flat" cmpd="sng">
            <a:solidFill>
              <a:srgbClr val="333333"/>
            </a:solidFill>
            <a:prstDash val="solid"/>
            <a:headEnd type="none" w="med" len="med"/>
            <a:tailEnd type="none" w="med" len="med"/>
          </a:ln>
        </p:spPr>
      </p:cxnSp>
      <p:cxnSp>
        <p:nvCxnSpPr>
          <p:cNvPr id="3139" name="直接连接符 3138"/>
          <p:cNvCxnSpPr/>
          <p:nvPr/>
        </p:nvCxnSpPr>
        <p:spPr>
          <a:xfrm>
            <a:off x="2895600" y="2057400"/>
            <a:ext cx="990600" cy="0"/>
          </a:xfrm>
          <a:prstGeom prst="line">
            <a:avLst/>
          </a:prstGeom>
          <a:ln w="28575" cap="flat" cmpd="sng">
            <a:solidFill>
              <a:srgbClr val="333333"/>
            </a:solidFill>
            <a:prstDash val="solid"/>
            <a:headEnd type="none" w="med" len="med"/>
            <a:tailEnd type="none" w="med" len="med"/>
          </a:ln>
        </p:spPr>
      </p:cxnSp>
      <p:cxnSp>
        <p:nvCxnSpPr>
          <p:cNvPr id="3140" name="直接连接符 3139"/>
          <p:cNvCxnSpPr/>
          <p:nvPr/>
        </p:nvCxnSpPr>
        <p:spPr>
          <a:xfrm>
            <a:off x="2895600" y="2057400"/>
            <a:ext cx="0" cy="381000"/>
          </a:xfrm>
          <a:prstGeom prst="line">
            <a:avLst/>
          </a:prstGeom>
          <a:ln w="28575" cap="flat" cmpd="sng">
            <a:solidFill>
              <a:srgbClr val="333333"/>
            </a:solidFill>
            <a:prstDash val="solid"/>
            <a:headEnd type="none" w="med" len="med"/>
            <a:tailEnd type="triangle" w="med" len="med"/>
          </a:ln>
        </p:spPr>
      </p:cxnSp>
      <p:cxnSp>
        <p:nvCxnSpPr>
          <p:cNvPr id="3141" name="直接连接符 3140"/>
          <p:cNvCxnSpPr/>
          <p:nvPr/>
        </p:nvCxnSpPr>
        <p:spPr>
          <a:xfrm>
            <a:off x="3886200" y="2057400"/>
            <a:ext cx="0" cy="381000"/>
          </a:xfrm>
          <a:prstGeom prst="line">
            <a:avLst/>
          </a:prstGeom>
          <a:ln w="28575" cap="flat" cmpd="sng">
            <a:solidFill>
              <a:srgbClr val="333333"/>
            </a:solidFill>
            <a:prstDash val="solid"/>
            <a:headEnd type="none" w="med" len="med"/>
            <a:tailEnd type="triangle" w="med" len="med"/>
          </a:ln>
        </p:spPr>
      </p:cxnSp>
      <p:sp>
        <p:nvSpPr>
          <p:cNvPr id="3142" name="圆角矩形 3141"/>
          <p:cNvSpPr/>
          <p:nvPr/>
        </p:nvSpPr>
        <p:spPr>
          <a:xfrm>
            <a:off x="2590800" y="2438400"/>
            <a:ext cx="685800"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143" name="圆角矩形 3142"/>
          <p:cNvSpPr/>
          <p:nvPr/>
        </p:nvSpPr>
        <p:spPr>
          <a:xfrm>
            <a:off x="3581400" y="2438400"/>
            <a:ext cx="676275"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cxnSp>
        <p:nvCxnSpPr>
          <p:cNvPr id="3144" name="直接连接符 3143"/>
          <p:cNvCxnSpPr/>
          <p:nvPr/>
        </p:nvCxnSpPr>
        <p:spPr>
          <a:xfrm flipV="1">
            <a:off x="3429000" y="1905000"/>
            <a:ext cx="0" cy="152400"/>
          </a:xfrm>
          <a:prstGeom prst="line">
            <a:avLst/>
          </a:prstGeom>
          <a:ln w="19050" cap="flat" cmpd="sng">
            <a:solidFill>
              <a:srgbClr val="333333"/>
            </a:solidFill>
            <a:prstDash val="solid"/>
            <a:headEnd type="none" w="med" len="med"/>
            <a:tailEnd type="none" w="med" len="med"/>
          </a:ln>
        </p:spPr>
      </p:cxnSp>
      <p:cxnSp>
        <p:nvCxnSpPr>
          <p:cNvPr id="3145" name="直接连接符 3144"/>
          <p:cNvCxnSpPr/>
          <p:nvPr/>
        </p:nvCxnSpPr>
        <p:spPr>
          <a:xfrm>
            <a:off x="4724400" y="2057400"/>
            <a:ext cx="990600" cy="0"/>
          </a:xfrm>
          <a:prstGeom prst="line">
            <a:avLst/>
          </a:prstGeom>
          <a:ln w="28575" cap="flat" cmpd="sng">
            <a:solidFill>
              <a:srgbClr val="333333"/>
            </a:solidFill>
            <a:prstDash val="solid"/>
            <a:headEnd type="none" w="med" len="med"/>
            <a:tailEnd type="none" w="med" len="med"/>
          </a:ln>
        </p:spPr>
      </p:cxnSp>
      <p:cxnSp>
        <p:nvCxnSpPr>
          <p:cNvPr id="3146" name="直接连接符 3145"/>
          <p:cNvCxnSpPr/>
          <p:nvPr/>
        </p:nvCxnSpPr>
        <p:spPr>
          <a:xfrm>
            <a:off x="4724400" y="2057400"/>
            <a:ext cx="0" cy="381000"/>
          </a:xfrm>
          <a:prstGeom prst="line">
            <a:avLst/>
          </a:prstGeom>
          <a:ln w="28575" cap="flat" cmpd="sng">
            <a:solidFill>
              <a:srgbClr val="333333"/>
            </a:solidFill>
            <a:prstDash val="solid"/>
            <a:headEnd type="none" w="med" len="med"/>
            <a:tailEnd type="triangle" w="med" len="med"/>
          </a:ln>
        </p:spPr>
      </p:cxnSp>
      <p:cxnSp>
        <p:nvCxnSpPr>
          <p:cNvPr id="3147" name="直接连接符 3146"/>
          <p:cNvCxnSpPr/>
          <p:nvPr/>
        </p:nvCxnSpPr>
        <p:spPr>
          <a:xfrm>
            <a:off x="5715000" y="2057400"/>
            <a:ext cx="0" cy="381000"/>
          </a:xfrm>
          <a:prstGeom prst="line">
            <a:avLst/>
          </a:prstGeom>
          <a:ln w="28575" cap="flat" cmpd="sng">
            <a:solidFill>
              <a:srgbClr val="333333"/>
            </a:solidFill>
            <a:prstDash val="solid"/>
            <a:headEnd type="none" w="med" len="med"/>
            <a:tailEnd type="triangle" w="med" len="med"/>
          </a:ln>
        </p:spPr>
      </p:cxnSp>
      <p:sp>
        <p:nvSpPr>
          <p:cNvPr id="3148" name="圆角矩形 3147"/>
          <p:cNvSpPr/>
          <p:nvPr/>
        </p:nvSpPr>
        <p:spPr>
          <a:xfrm>
            <a:off x="4419600" y="2438400"/>
            <a:ext cx="685800"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149" name="圆角矩形 3148"/>
          <p:cNvSpPr/>
          <p:nvPr/>
        </p:nvSpPr>
        <p:spPr>
          <a:xfrm>
            <a:off x="5410200" y="2438400"/>
            <a:ext cx="676275"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cxnSp>
        <p:nvCxnSpPr>
          <p:cNvPr id="3150" name="直接连接符 3149"/>
          <p:cNvCxnSpPr/>
          <p:nvPr/>
        </p:nvCxnSpPr>
        <p:spPr>
          <a:xfrm flipV="1">
            <a:off x="5181600" y="1905000"/>
            <a:ext cx="0" cy="152400"/>
          </a:xfrm>
          <a:prstGeom prst="line">
            <a:avLst/>
          </a:prstGeom>
          <a:ln w="19050" cap="flat" cmpd="sng">
            <a:solidFill>
              <a:srgbClr val="333333"/>
            </a:solidFill>
            <a:prstDash val="solid"/>
            <a:headEnd type="none" w="med" len="med"/>
            <a:tailEnd type="none" w="med" len="med"/>
          </a:ln>
        </p:spPr>
      </p:cxnSp>
      <p:sp>
        <p:nvSpPr>
          <p:cNvPr id="3151" name="左箭头 3150"/>
          <p:cNvSpPr/>
          <p:nvPr/>
        </p:nvSpPr>
        <p:spPr>
          <a:xfrm>
            <a:off x="6324600" y="1479550"/>
            <a:ext cx="1828800" cy="776288"/>
          </a:xfrm>
          <a:prstGeom prst="leftArrow">
            <a:avLst>
              <a:gd name="adj1" fmla="val 43055"/>
              <a:gd name="adj2" fmla="val 62582"/>
            </a:avLst>
          </a:prstGeom>
          <a:gradFill rotWithShape="0">
            <a:gsLst>
              <a:gs pos="0">
                <a:srgbClr val="686868"/>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再分解</a:t>
            </a:r>
            <a:endParaRPr lang="zh-CN" altLang="en-US" sz="1800">
              <a:latin typeface="Arial" panose="020B0604020202020204" pitchFamily="34" charset="0"/>
            </a:endParaRPr>
          </a:p>
        </p:txBody>
      </p:sp>
      <p:sp>
        <p:nvSpPr>
          <p:cNvPr id="3152" name="左箭头 3151"/>
          <p:cNvSpPr/>
          <p:nvPr/>
        </p:nvSpPr>
        <p:spPr>
          <a:xfrm>
            <a:off x="6326188" y="2284413"/>
            <a:ext cx="1903412" cy="687387"/>
          </a:xfrm>
          <a:prstGeom prst="leftArrow">
            <a:avLst>
              <a:gd name="adj1" fmla="val 50000"/>
              <a:gd name="adj2" fmla="val 73341"/>
            </a:avLst>
          </a:prstGeom>
          <a:gradFill rotWithShape="0">
            <a:gsLst>
              <a:gs pos="0">
                <a:srgbClr val="686868"/>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决定优先顺序</a:t>
            </a:r>
            <a:endParaRPr lang="zh-CN" altLang="en-US" sz="1800">
              <a:latin typeface="Arial" panose="020B0604020202020204" pitchFamily="34" charset="0"/>
            </a:endParaRPr>
          </a:p>
        </p:txBody>
      </p:sp>
      <p:sp>
        <p:nvSpPr>
          <p:cNvPr id="3153" name="矩形 3152"/>
          <p:cNvSpPr/>
          <p:nvPr/>
        </p:nvSpPr>
        <p:spPr>
          <a:xfrm>
            <a:off x="381000" y="1371600"/>
            <a:ext cx="8153400" cy="1676400"/>
          </a:xfrm>
          <a:prstGeom prst="rect">
            <a:avLst/>
          </a:prstGeom>
          <a:noFill/>
          <a:ln w="38100" cap="flat" cmpd="dbl">
            <a:solidFill>
              <a:srgbClr val="868686"/>
            </a:solidFill>
            <a:prstDash val="solid"/>
            <a:miter/>
            <a:headEnd type="none" w="med" len="med"/>
            <a:tailEnd type="none" w="med" len="med"/>
          </a:ln>
        </p:spPr>
        <p:txBody>
          <a:bodyPr/>
          <a:p>
            <a:endParaRPr lang="zh-CN" altLang="en-US"/>
          </a:p>
        </p:txBody>
      </p:sp>
      <p:sp>
        <p:nvSpPr>
          <p:cNvPr id="3154" name="矩形 3153"/>
          <p:cNvSpPr/>
          <p:nvPr/>
        </p:nvSpPr>
        <p:spPr>
          <a:xfrm>
            <a:off x="533400" y="3246438"/>
            <a:ext cx="7848600" cy="747712"/>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时间</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劳力</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经费</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是有限的</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不可能同时解决所有问题</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 首先决定问题解决的先后顺序</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再逐一加以解决</a:t>
            </a:r>
            <a:endParaRPr lang="zh-CN" altLang="en-US" sz="1600">
              <a:latin typeface="Arial" panose="020B0604020202020204" pitchFamily="34" charset="0"/>
              <a:ea typeface="黑体" panose="02010609060101010101" charset="-122"/>
            </a:endParaRPr>
          </a:p>
        </p:txBody>
      </p:sp>
      <p:sp>
        <p:nvSpPr>
          <p:cNvPr id="3155" name="矩形 3154"/>
          <p:cNvSpPr/>
          <p:nvPr/>
        </p:nvSpPr>
        <p:spPr>
          <a:xfrm>
            <a:off x="533400" y="4191000"/>
            <a:ext cx="4135438" cy="808038"/>
          </a:xfrm>
          <a:prstGeom prst="rect">
            <a:avLst/>
          </a:prstGeom>
          <a:solidFill>
            <a:srgbClr val="DDDDDD"/>
          </a:solidFill>
          <a:ln w="38100">
            <a:noFill/>
          </a:ln>
          <a:effectLst>
            <a:outerShdw dist="107763" dir="2699999" algn="ctr" rotWithShape="0">
              <a:srgbClr val="6699FF"/>
            </a:outerShdw>
          </a:effectLst>
        </p:spPr>
        <p:txBody>
          <a:bodyPr wrap="none" lIns="137160" tIns="68580" rIns="137160" bIns="68580" anchor="ctr" anchorCtr="0">
            <a:spAutoFit/>
          </a:bodyPr>
          <a:p>
            <a:pPr>
              <a:spcBef>
                <a:spcPct val="50000"/>
              </a:spcBef>
            </a:pPr>
            <a:r>
              <a:rPr lang="zh-CN" altLang="en-US" b="1">
                <a:latin typeface="Arial" panose="020B0604020202020204" pitchFamily="34" charset="0"/>
                <a:ea typeface="黑体" panose="02010609060101010101" charset="-122"/>
              </a:rPr>
              <a:t>重要度</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能够对“理想状态”做出多大范围</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a:spcBef>
                <a:spcPct val="50000"/>
              </a:spcBef>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多大程度的贡献</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3156" name="矩形 3155"/>
          <p:cNvSpPr/>
          <p:nvPr/>
        </p:nvSpPr>
        <p:spPr>
          <a:xfrm>
            <a:off x="533400" y="5181600"/>
            <a:ext cx="4191000" cy="441325"/>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algn="ctr">
              <a:spcBef>
                <a:spcPct val="50000"/>
              </a:spcBef>
            </a:pPr>
            <a:r>
              <a:rPr lang="zh-CN" altLang="en-US" b="1">
                <a:latin typeface="Arial" panose="020B0604020202020204" pitchFamily="34" charset="0"/>
                <a:ea typeface="黑体" panose="02010609060101010101" charset="-122"/>
              </a:rPr>
              <a:t>紧急度</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不立即处理</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是否回造成严重后果</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3157" name="矩形 3156"/>
          <p:cNvSpPr/>
          <p:nvPr/>
        </p:nvSpPr>
        <p:spPr>
          <a:xfrm>
            <a:off x="533400" y="5867400"/>
            <a:ext cx="4197350" cy="808038"/>
          </a:xfrm>
          <a:prstGeom prst="rect">
            <a:avLst/>
          </a:prstGeom>
          <a:solidFill>
            <a:srgbClr val="DDDDDD"/>
          </a:solidFill>
          <a:ln w="38100">
            <a:noFill/>
          </a:ln>
          <a:effectLst>
            <a:outerShdw dist="107763" dir="2699999" algn="ctr" rotWithShape="0">
              <a:srgbClr val="6699FF"/>
            </a:outerShdw>
          </a:effectLst>
        </p:spPr>
        <p:txBody>
          <a:bodyPr wrap="none" lIns="137160" tIns="68580" rIns="137160" bIns="68580" anchor="ctr" anchorCtr="0">
            <a:spAutoFit/>
          </a:bodyPr>
          <a:p>
            <a:pPr>
              <a:spcBef>
                <a:spcPct val="50000"/>
              </a:spcBef>
            </a:pPr>
            <a:r>
              <a:rPr lang="zh-CN" altLang="en-US" b="1">
                <a:latin typeface="Arial" panose="020B0604020202020204" pitchFamily="34" charset="0"/>
                <a:ea typeface="黑体" panose="02010609060101010101" charset="-122"/>
              </a:rPr>
              <a:t>扩大倾向</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若置之不管</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其影响及程度是否</a:t>
            </a:r>
            <a:endParaRPr lang="zh-CN" altLang="en-US" sz="1600">
              <a:latin typeface="Arial" panose="020B0604020202020204" pitchFamily="34" charset="0"/>
              <a:ea typeface="黑体" panose="02010609060101010101" charset="-122"/>
            </a:endParaRPr>
          </a:p>
          <a:p>
            <a:pPr>
              <a:spcBef>
                <a:spcPct val="50000"/>
              </a:spcBef>
            </a:pPr>
            <a:r>
              <a:rPr lang="zh-CN" altLang="en-US" sz="1600">
                <a:latin typeface="Arial" panose="020B0604020202020204" pitchFamily="34" charset="0"/>
                <a:ea typeface="黑体" panose="02010609060101010101" charset="-122"/>
              </a:rPr>
              <a:t>                     会扩大</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3158" name="右箭头标注 3157"/>
          <p:cNvSpPr/>
          <p:nvPr/>
        </p:nvSpPr>
        <p:spPr>
          <a:xfrm>
            <a:off x="4876800" y="4572000"/>
            <a:ext cx="609600" cy="1752600"/>
          </a:xfrm>
          <a:prstGeom prst="rightArrowCallout">
            <a:avLst>
              <a:gd name="adj1" fmla="val 89176"/>
              <a:gd name="adj2" fmla="val 106481"/>
              <a:gd name="adj3" fmla="val 28384"/>
              <a:gd name="adj4" fmla="val 48958"/>
            </a:avLst>
          </a:prstGeom>
          <a:solidFill>
            <a:srgbClr val="DDDDDD"/>
          </a:solidFill>
          <a:ln w="9525" cap="flat" cmpd="sng">
            <a:solidFill>
              <a:srgbClr val="969696"/>
            </a:solidFill>
            <a:prstDash val="solid"/>
            <a:miter/>
            <a:headEnd type="none" w="med" len="med"/>
            <a:tailEnd type="none" w="med" len="med"/>
          </a:ln>
        </p:spPr>
        <p:txBody>
          <a:bodyPr/>
          <a:p>
            <a:endParaRPr lang="zh-CN" altLang="en-US"/>
          </a:p>
        </p:txBody>
      </p:sp>
      <p:sp>
        <p:nvSpPr>
          <p:cNvPr id="3159" name="椭圆 3158"/>
          <p:cNvSpPr/>
          <p:nvPr/>
        </p:nvSpPr>
        <p:spPr>
          <a:xfrm>
            <a:off x="5638800" y="4876800"/>
            <a:ext cx="2611438" cy="1171575"/>
          </a:xfrm>
          <a:prstGeom prst="ellipse">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algn="ctr" fontAlgn="ctr">
              <a:spcBef>
                <a:spcPct val="50000"/>
              </a:spcBef>
            </a:pPr>
            <a:r>
              <a:rPr lang="zh-CN" altLang="en-US" sz="2400" b="1">
                <a:latin typeface="Arial" panose="020B0604020202020204" pitchFamily="34" charset="0"/>
                <a:ea typeface="黑体" panose="02010609060101010101" charset="-122"/>
              </a:rPr>
              <a:t>要着手解决的问题</a:t>
            </a:r>
            <a:endParaRPr lang="zh-CN" altLang="en-US" sz="2400" b="1">
              <a:latin typeface="Arial" panose="020B0604020202020204" pitchFamily="34" charset="0"/>
              <a:ea typeface="黑体" panose="02010609060101010101" charset="-122"/>
            </a:endParaRPr>
          </a:p>
        </p:txBody>
      </p:sp>
      <p:sp>
        <p:nvSpPr>
          <p:cNvPr id="3160" name="矩形 3159"/>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161" name="矩形 3160"/>
          <p:cNvSpPr/>
          <p:nvPr/>
        </p:nvSpPr>
        <p:spPr>
          <a:xfrm>
            <a:off x="0" y="6586538"/>
            <a:ext cx="838200" cy="271462"/>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800">
                <a:latin typeface="Arial" panose="020B0604020202020204" pitchFamily="34" charset="0"/>
                <a:ea typeface="黑体" panose="02010609060101010101" charset="-122"/>
              </a:rPr>
              <a:t>内部使用</a:t>
            </a:r>
            <a:endParaRPr lang="zh-CN" altLang="en-US" sz="8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3155"/>
                                        </p:tgtEl>
                                        <p:attrNameLst>
                                          <p:attrName>style.visibility</p:attrName>
                                        </p:attrNameLst>
                                      </p:cBhvr>
                                      <p:to>
                                        <p:strVal val="visible"/>
                                      </p:to>
                                    </p:set>
                                    <p:anim calcmode="lin" valueType="num">
                                      <p:cBhvr additive="base">
                                        <p:cTn id="7" dur="500" fill="hold"/>
                                        <p:tgtEl>
                                          <p:spTgt spid="3155"/>
                                        </p:tgtEl>
                                        <p:attrNameLst>
                                          <p:attrName>ppt_x</p:attrName>
                                        </p:attrNameLst>
                                      </p:cBhvr>
                                      <p:tavLst>
                                        <p:tav tm="0">
                                          <p:val>
                                            <p:strVal val="0-#ppt_w/2"/>
                                          </p:val>
                                        </p:tav>
                                        <p:tav tm="100000">
                                          <p:val>
                                            <p:strVal val="#ppt_x"/>
                                          </p:val>
                                        </p:tav>
                                      </p:tavLst>
                                    </p:anim>
                                    <p:anim calcmode="lin" valueType="num">
                                      <p:cBhvr additive="base">
                                        <p:cTn id="8" dur="500" fill="hold"/>
                                        <p:tgtEl>
                                          <p:spTgt spid="31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3156"/>
                                        </p:tgtEl>
                                        <p:attrNameLst>
                                          <p:attrName>style.visibility</p:attrName>
                                        </p:attrNameLst>
                                      </p:cBhvr>
                                      <p:to>
                                        <p:strVal val="visible"/>
                                      </p:to>
                                    </p:set>
                                    <p:anim calcmode="lin" valueType="num">
                                      <p:cBhvr additive="base">
                                        <p:cTn id="13" dur="500" fill="hold"/>
                                        <p:tgtEl>
                                          <p:spTgt spid="3156"/>
                                        </p:tgtEl>
                                        <p:attrNameLst>
                                          <p:attrName>ppt_x</p:attrName>
                                        </p:attrNameLst>
                                      </p:cBhvr>
                                      <p:tavLst>
                                        <p:tav tm="0">
                                          <p:val>
                                            <p:strVal val="0-#ppt_w/2"/>
                                          </p:val>
                                        </p:tav>
                                        <p:tav tm="100000">
                                          <p:val>
                                            <p:strVal val="#ppt_x"/>
                                          </p:val>
                                        </p:tav>
                                      </p:tavLst>
                                    </p:anim>
                                    <p:anim calcmode="lin" valueType="num">
                                      <p:cBhvr additive="base">
                                        <p:cTn id="14" dur="500" fill="hold"/>
                                        <p:tgtEl>
                                          <p:spTgt spid="31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3157"/>
                                        </p:tgtEl>
                                        <p:attrNameLst>
                                          <p:attrName>style.visibility</p:attrName>
                                        </p:attrNameLst>
                                      </p:cBhvr>
                                      <p:to>
                                        <p:strVal val="visible"/>
                                      </p:to>
                                    </p:set>
                                    <p:anim calcmode="lin" valueType="num">
                                      <p:cBhvr additive="base">
                                        <p:cTn id="19" dur="500" fill="hold"/>
                                        <p:tgtEl>
                                          <p:spTgt spid="3157"/>
                                        </p:tgtEl>
                                        <p:attrNameLst>
                                          <p:attrName>ppt_x</p:attrName>
                                        </p:attrNameLst>
                                      </p:cBhvr>
                                      <p:tavLst>
                                        <p:tav tm="0">
                                          <p:val>
                                            <p:strVal val="0-#ppt_w/2"/>
                                          </p:val>
                                        </p:tav>
                                        <p:tav tm="100000">
                                          <p:val>
                                            <p:strVal val="#ppt_x"/>
                                          </p:val>
                                        </p:tav>
                                      </p:tavLst>
                                    </p:anim>
                                    <p:anim calcmode="lin" valueType="num">
                                      <p:cBhvr additive="base">
                                        <p:cTn id="20" dur="500" fill="hold"/>
                                        <p:tgtEl>
                                          <p:spTgt spid="31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childTnLst>
                                    <p:set>
                                      <p:cBhvr additive="base">
                                        <p:cTn id="24" dur="1" fill="hold">
                                          <p:stCondLst>
                                            <p:cond delay="0"/>
                                          </p:stCondLst>
                                        </p:cTn>
                                        <p:tgtEl>
                                          <p:spTgt spid="3158"/>
                                        </p:tgtEl>
                                        <p:attrNameLst>
                                          <p:attrName>style.visibility</p:attrName>
                                        </p:attrNameLst>
                                      </p:cBhvr>
                                      <p:to>
                                        <p:strVal val="visible"/>
                                      </p:to>
                                    </p:set>
                                    <p:anim calcmode="lin" valueType="num">
                                      <p:cBhvr additive="base">
                                        <p:cTn id="25" dur="500" fill="hold"/>
                                        <p:tgtEl>
                                          <p:spTgt spid="3158"/>
                                        </p:tgtEl>
                                        <p:attrNameLst>
                                          <p:attrName>ppt_x</p:attrName>
                                        </p:attrNameLst>
                                      </p:cBhvr>
                                      <p:tavLst>
                                        <p:tav tm="0">
                                          <p:val>
                                            <p:strVal val="0-#ppt_w/2"/>
                                          </p:val>
                                        </p:tav>
                                        <p:tav tm="100000">
                                          <p:val>
                                            <p:strVal val="#ppt_x"/>
                                          </p:val>
                                        </p:tav>
                                      </p:tavLst>
                                    </p:anim>
                                    <p:anim calcmode="lin" valueType="num">
                                      <p:cBhvr additive="base">
                                        <p:cTn id="26" dur="500" fill="hold"/>
                                        <p:tgtEl>
                                          <p:spTgt spid="315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3" nodeType="afterEffect">
                                  <p:childTnLst>
                                    <p:set>
                                      <p:cBhvr additive="base">
                                        <p:cTn id="29" dur="1" fill="hold">
                                          <p:stCondLst>
                                            <p:cond delay="0"/>
                                          </p:stCondLst>
                                        </p:cTn>
                                        <p:tgtEl>
                                          <p:spTgt spid="3159"/>
                                        </p:tgtEl>
                                        <p:attrNameLst>
                                          <p:attrName>style.visibility</p:attrName>
                                        </p:attrNameLst>
                                      </p:cBhvr>
                                      <p:to>
                                        <p:strVal val="visible"/>
                                      </p:to>
                                    </p:set>
                                    <p:anim calcmode="lin" valueType="num">
                                      <p:cBhvr additive="base">
                                        <p:cTn id="30" dur="500" fill="hold"/>
                                        <p:tgtEl>
                                          <p:spTgt spid="3159"/>
                                        </p:tgtEl>
                                        <p:attrNameLst>
                                          <p:attrName>ppt_x</p:attrName>
                                        </p:attrNameLst>
                                      </p:cBhvr>
                                      <p:tavLst>
                                        <p:tav tm="0">
                                          <p:val>
                                            <p:strVal val="0-#ppt_w/2"/>
                                          </p:val>
                                        </p:tav>
                                        <p:tav tm="100000">
                                          <p:val>
                                            <p:strVal val="#ppt_x"/>
                                          </p:val>
                                        </p:tav>
                                      </p:tavLst>
                                    </p:anim>
                                    <p:anim calcmode="lin" valueType="num">
                                      <p:cBhvr additive="base">
                                        <p:cTn id="31" dur="500" fill="hold"/>
                                        <p:tgtEl>
                                          <p:spTgt spid="3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5" grpId="0" animBg="1"/>
      <p:bldP spid="3156" grpId="1" animBg="1"/>
      <p:bldP spid="3157" grpId="2" animBg="1"/>
      <p:bldP spid="3159" grpId="3"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 name="矩形 3163"/>
          <p:cNvSpPr/>
          <p:nvPr/>
        </p:nvSpPr>
        <p:spPr>
          <a:xfrm>
            <a:off x="457200" y="914400"/>
            <a:ext cx="48768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现地现物”地观察流程</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明确问题点</a:t>
            </a:r>
            <a:endParaRPr lang="zh-CN" altLang="en-US" sz="1800">
              <a:latin typeface="Arial" panose="020B0604020202020204" pitchFamily="34" charset="0"/>
              <a:ea typeface="黑体" panose="02010609060101010101" charset="-122"/>
            </a:endParaRPr>
          </a:p>
        </p:txBody>
      </p:sp>
      <p:sp>
        <p:nvSpPr>
          <p:cNvPr id="3165" name="圆角矩形 3164"/>
          <p:cNvSpPr/>
          <p:nvPr/>
        </p:nvSpPr>
        <p:spPr>
          <a:xfrm>
            <a:off x="838200" y="1905000"/>
            <a:ext cx="685800"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166" name="圆角矩形 3165"/>
          <p:cNvSpPr/>
          <p:nvPr/>
        </p:nvSpPr>
        <p:spPr>
          <a:xfrm>
            <a:off x="1828800" y="1905000"/>
            <a:ext cx="676275"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167" name="圆角矩形 3166"/>
          <p:cNvSpPr/>
          <p:nvPr/>
        </p:nvSpPr>
        <p:spPr>
          <a:xfrm>
            <a:off x="2667000" y="1905000"/>
            <a:ext cx="685800" cy="374650"/>
          </a:xfrm>
          <a:prstGeom prst="roundRect">
            <a:avLst>
              <a:gd name="adj" fmla="val 16667"/>
            </a:avLst>
          </a:prstGeom>
          <a:gradFill rotWithShape="0">
            <a:gsLst>
              <a:gs pos="0">
                <a:srgbClr val="CC3300"/>
              </a:gs>
              <a:gs pos="100000">
                <a:srgbClr val="A92A00"/>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b="1">
                <a:solidFill>
                  <a:schemeClr val="tx2"/>
                </a:solidFill>
                <a:latin typeface="Arial" panose="020B0604020202020204" pitchFamily="34" charset="0"/>
                <a:ea typeface="黑体" panose="02010609060101010101" charset="-122"/>
              </a:rPr>
              <a:t>问题</a:t>
            </a:r>
            <a:endParaRPr lang="zh-CN" altLang="en-US" sz="1400" b="1">
              <a:solidFill>
                <a:schemeClr val="tx2"/>
              </a:solidFill>
              <a:latin typeface="Arial" panose="020B0604020202020204" pitchFamily="34" charset="0"/>
              <a:ea typeface="黑体" panose="02010609060101010101" charset="-122"/>
            </a:endParaRPr>
          </a:p>
        </p:txBody>
      </p:sp>
      <p:sp>
        <p:nvSpPr>
          <p:cNvPr id="3168" name="圆角矩形 3167"/>
          <p:cNvSpPr/>
          <p:nvPr/>
        </p:nvSpPr>
        <p:spPr>
          <a:xfrm>
            <a:off x="3657600" y="1905000"/>
            <a:ext cx="676275"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169" name="圆角矩形 3168"/>
          <p:cNvSpPr/>
          <p:nvPr/>
        </p:nvSpPr>
        <p:spPr>
          <a:xfrm>
            <a:off x="4495800" y="1905000"/>
            <a:ext cx="685800"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sp>
        <p:nvSpPr>
          <p:cNvPr id="3170" name="圆角矩形 3169"/>
          <p:cNvSpPr/>
          <p:nvPr/>
        </p:nvSpPr>
        <p:spPr>
          <a:xfrm>
            <a:off x="5486400" y="1905000"/>
            <a:ext cx="676275" cy="374650"/>
          </a:xfrm>
          <a:prstGeom prst="roundRect">
            <a:avLst>
              <a:gd name="adj" fmla="val 16667"/>
            </a:avLst>
          </a:prstGeom>
          <a:gradFill rotWithShape="0">
            <a:gsLst>
              <a:gs pos="0">
                <a:srgbClr val="DDDDDD"/>
              </a:gs>
              <a:gs pos="100000">
                <a:srgbClr val="959595"/>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ea typeface="黑体" panose="02010609060101010101" charset="-122"/>
              </a:rPr>
              <a:t>问题</a:t>
            </a:r>
            <a:endParaRPr lang="zh-CN" altLang="en-US" sz="1400">
              <a:latin typeface="Arial" panose="020B0604020202020204" pitchFamily="34" charset="0"/>
              <a:ea typeface="黑体" panose="02010609060101010101" charset="-122"/>
            </a:endParaRPr>
          </a:p>
        </p:txBody>
      </p:sp>
      <p:cxnSp>
        <p:nvCxnSpPr>
          <p:cNvPr id="3171" name="直接连接符 3170"/>
          <p:cNvCxnSpPr/>
          <p:nvPr/>
        </p:nvCxnSpPr>
        <p:spPr>
          <a:xfrm>
            <a:off x="2971800" y="2286000"/>
            <a:ext cx="0" cy="381000"/>
          </a:xfrm>
          <a:prstGeom prst="line">
            <a:avLst/>
          </a:prstGeom>
          <a:ln w="28575" cap="flat" cmpd="sng">
            <a:solidFill>
              <a:srgbClr val="333333"/>
            </a:solidFill>
            <a:prstDash val="solid"/>
            <a:headEnd type="none" w="med" len="med"/>
            <a:tailEnd type="triangle" w="med" len="med"/>
          </a:ln>
        </p:spPr>
      </p:cxnSp>
      <p:sp>
        <p:nvSpPr>
          <p:cNvPr id="3172" name="五边形 3171"/>
          <p:cNvSpPr/>
          <p:nvPr/>
        </p:nvSpPr>
        <p:spPr>
          <a:xfrm>
            <a:off x="990600" y="2667000"/>
            <a:ext cx="914400" cy="381000"/>
          </a:xfrm>
          <a:prstGeom prst="homePlate">
            <a:avLst>
              <a:gd name="adj" fmla="val 75833"/>
            </a:avLst>
          </a:prstGeom>
          <a:gradFill rotWithShape="0">
            <a:gsLst>
              <a:gs pos="0">
                <a:srgbClr val="DDDDDD"/>
              </a:gs>
              <a:gs pos="100000">
                <a:srgbClr val="808080"/>
              </a:gs>
            </a:gsLst>
            <a:lin ang="0"/>
            <a:tileRect/>
          </a:gradFill>
          <a:ln w="12700" cap="flat" cmpd="sng">
            <a:solidFill>
              <a:srgbClr val="333333"/>
            </a:solidFill>
            <a:prstDash val="solid"/>
            <a:miter/>
            <a:headEnd type="none" w="med" len="med"/>
            <a:tailEnd type="none" w="med" len="med"/>
          </a:ln>
        </p:spPr>
        <p:txBody>
          <a:bodyPr/>
          <a:p>
            <a:endParaRPr lang="zh-CN" altLang="en-US"/>
          </a:p>
        </p:txBody>
      </p:sp>
      <p:sp>
        <p:nvSpPr>
          <p:cNvPr id="3173" name="燕尾形 3172"/>
          <p:cNvSpPr/>
          <p:nvPr/>
        </p:nvSpPr>
        <p:spPr>
          <a:xfrm>
            <a:off x="2438400" y="2667000"/>
            <a:ext cx="1143000" cy="393700"/>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问题点</a:t>
            </a:r>
            <a:endParaRPr lang="zh-CN" altLang="en-US" sz="1600">
              <a:latin typeface="Arial" panose="020B0604020202020204" pitchFamily="34" charset="0"/>
              <a:ea typeface="黑体" panose="02010609060101010101" charset="-122"/>
            </a:endParaRPr>
          </a:p>
        </p:txBody>
      </p:sp>
      <p:sp>
        <p:nvSpPr>
          <p:cNvPr id="3174" name="燕尾形 3173"/>
          <p:cNvSpPr/>
          <p:nvPr/>
        </p:nvSpPr>
        <p:spPr>
          <a:xfrm>
            <a:off x="3276600" y="2667000"/>
            <a:ext cx="1143000" cy="393700"/>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endParaRPr lang="en-US" altLang="zh-CN" sz="1600">
              <a:latin typeface="Arial" panose="020B0604020202020204" pitchFamily="34" charset="0"/>
              <a:ea typeface="黑体" panose="02010609060101010101" charset="-122"/>
            </a:endParaRPr>
          </a:p>
        </p:txBody>
      </p:sp>
      <p:sp>
        <p:nvSpPr>
          <p:cNvPr id="3175" name="燕尾形 3174"/>
          <p:cNvSpPr/>
          <p:nvPr/>
        </p:nvSpPr>
        <p:spPr>
          <a:xfrm>
            <a:off x="4114800" y="2667000"/>
            <a:ext cx="1143000" cy="393700"/>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endParaRPr lang="en-US" altLang="zh-CN" sz="1600">
              <a:latin typeface="Arial" panose="020B0604020202020204" pitchFamily="34" charset="0"/>
              <a:ea typeface="黑体" panose="02010609060101010101" charset="-122"/>
            </a:endParaRPr>
          </a:p>
        </p:txBody>
      </p:sp>
      <p:sp>
        <p:nvSpPr>
          <p:cNvPr id="3176" name="燕尾形 3175"/>
          <p:cNvSpPr/>
          <p:nvPr/>
        </p:nvSpPr>
        <p:spPr>
          <a:xfrm>
            <a:off x="1600200" y="2667000"/>
            <a:ext cx="1143000" cy="393700"/>
          </a:xfrm>
          <a:prstGeom prst="chevron">
            <a:avLst>
              <a:gd name="adj" fmla="val 72580"/>
            </a:avLst>
          </a:prstGeom>
          <a:gradFill rotWithShape="0">
            <a:gsLst>
              <a:gs pos="0">
                <a:srgbClr val="DDDDDD"/>
              </a:gs>
              <a:gs pos="100000">
                <a:srgbClr val="878787"/>
              </a:gs>
            </a:gsLst>
            <a:lin ang="0"/>
            <a:tileRect/>
          </a:gradFill>
          <a:ln w="12700" cap="flat" cmpd="sng">
            <a:solidFill>
              <a:srgbClr val="333333"/>
            </a:solidFill>
            <a:prstDash val="solid"/>
            <a:miter/>
            <a:headEnd type="none" w="med" len="med"/>
            <a:tailEnd type="none" w="med" len="med"/>
          </a:ln>
        </p:spPr>
        <p:txBody>
          <a:bodyPr lIns="137160" tIns="68580" rIns="137160" bIns="68580" anchor="ctr" anchorCtr="0">
            <a:spAutoFit/>
          </a:bodyPr>
          <a:p>
            <a:pPr algn="ctr">
              <a:spcBef>
                <a:spcPct val="50000"/>
              </a:spcBef>
            </a:pPr>
            <a:r>
              <a:rPr lang="en-US" altLang="zh-CN" sz="1600">
                <a:latin typeface="Arial" panose="020B0604020202020204" pitchFamily="34" charset="0"/>
                <a:ea typeface="黑体" panose="02010609060101010101" charset="-122"/>
              </a:rPr>
              <a:t> </a:t>
            </a:r>
            <a:endParaRPr lang="en-US" altLang="zh-CN" sz="1600">
              <a:latin typeface="Arial" panose="020B0604020202020204" pitchFamily="34" charset="0"/>
              <a:ea typeface="黑体" panose="02010609060101010101" charset="-122"/>
            </a:endParaRPr>
          </a:p>
        </p:txBody>
      </p:sp>
      <p:sp>
        <p:nvSpPr>
          <p:cNvPr id="3177" name="左箭头 3176"/>
          <p:cNvSpPr/>
          <p:nvPr/>
        </p:nvSpPr>
        <p:spPr>
          <a:xfrm>
            <a:off x="6402388" y="1751013"/>
            <a:ext cx="1903412" cy="687387"/>
          </a:xfrm>
          <a:prstGeom prst="leftArrow">
            <a:avLst>
              <a:gd name="adj1" fmla="val 50000"/>
              <a:gd name="adj2" fmla="val 73341"/>
            </a:avLst>
          </a:prstGeom>
          <a:gradFill rotWithShape="0">
            <a:gsLst>
              <a:gs pos="0">
                <a:srgbClr val="686868"/>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rPr>
              <a:t>决定优先顺序</a:t>
            </a:r>
            <a:endParaRPr lang="zh-CN" altLang="en-US" sz="1800">
              <a:latin typeface="Arial" panose="020B0604020202020204" pitchFamily="34" charset="0"/>
            </a:endParaRPr>
          </a:p>
        </p:txBody>
      </p:sp>
      <p:sp>
        <p:nvSpPr>
          <p:cNvPr id="3178" name="左箭头 3177"/>
          <p:cNvSpPr/>
          <p:nvPr/>
        </p:nvSpPr>
        <p:spPr>
          <a:xfrm>
            <a:off x="6477000" y="2544763"/>
            <a:ext cx="1828800" cy="625475"/>
          </a:xfrm>
          <a:prstGeom prst="leftArrow">
            <a:avLst>
              <a:gd name="adj1" fmla="val 50000"/>
              <a:gd name="adj2" fmla="val 73096"/>
            </a:avLst>
          </a:prstGeom>
          <a:gradFill rotWithShape="0">
            <a:gsLst>
              <a:gs pos="0">
                <a:srgbClr val="686868"/>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rPr>
              <a:t>观察流程</a:t>
            </a:r>
            <a:endParaRPr lang="zh-CN" altLang="en-US" sz="1600">
              <a:latin typeface="Arial" panose="020B0604020202020204" pitchFamily="34" charset="0"/>
            </a:endParaRPr>
          </a:p>
        </p:txBody>
      </p:sp>
      <p:sp>
        <p:nvSpPr>
          <p:cNvPr id="3179" name="矩形 3178"/>
          <p:cNvSpPr/>
          <p:nvPr/>
        </p:nvSpPr>
        <p:spPr>
          <a:xfrm>
            <a:off x="533400" y="1676400"/>
            <a:ext cx="8153400" cy="1905000"/>
          </a:xfrm>
          <a:prstGeom prst="rect">
            <a:avLst/>
          </a:prstGeom>
          <a:noFill/>
          <a:ln w="38100" cap="flat" cmpd="dbl">
            <a:solidFill>
              <a:srgbClr val="868686"/>
            </a:solidFill>
            <a:prstDash val="solid"/>
            <a:miter/>
            <a:headEnd type="none" w="med" len="med"/>
            <a:tailEnd type="none" w="med" len="med"/>
          </a:ln>
        </p:spPr>
        <p:txBody>
          <a:bodyPr/>
          <a:p>
            <a:endParaRPr lang="zh-CN" altLang="en-US"/>
          </a:p>
        </p:txBody>
      </p:sp>
      <p:sp>
        <p:nvSpPr>
          <p:cNvPr id="3180" name="矩形 3179"/>
          <p:cNvSpPr/>
          <p:nvPr/>
        </p:nvSpPr>
        <p:spPr>
          <a:xfrm>
            <a:off x="533400" y="4038600"/>
            <a:ext cx="8153400" cy="12366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决定了要着手解决的问题以后</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首先要了解它产生的过程</a:t>
            </a:r>
            <a:endParaRPr lang="zh-CN" altLang="en-US" sz="18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800">
                <a:latin typeface="Arial" panose="020B0604020202020204" pitchFamily="34" charset="0"/>
                <a:ea typeface="黑体" panose="02010609060101010101" charset="-122"/>
              </a:rPr>
              <a:t> 要“现地现物”地观察或访问</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寻找出现问题的环节</a:t>
            </a:r>
            <a:endParaRPr lang="zh-CN" altLang="en-US" sz="18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800">
                <a:latin typeface="Arial" panose="020B0604020202020204" pitchFamily="34" charset="0"/>
                <a:ea typeface="黑体" panose="02010609060101010101" charset="-122"/>
              </a:rPr>
              <a:t> 根据问题的性质</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也可以从工作流程的分解开始</a:t>
            </a:r>
            <a:endParaRPr lang="zh-CN" altLang="en-US" sz="1800">
              <a:latin typeface="Arial" panose="020B0604020202020204" pitchFamily="34" charset="0"/>
              <a:ea typeface="黑体" panose="02010609060101010101" charset="-122"/>
            </a:endParaRPr>
          </a:p>
        </p:txBody>
      </p:sp>
      <p:sp>
        <p:nvSpPr>
          <p:cNvPr id="3181" name="矩形 3180"/>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182" name="矩形 318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85" name="矩形 3184"/>
          <p:cNvSpPr/>
          <p:nvPr/>
        </p:nvSpPr>
        <p:spPr>
          <a:xfrm>
            <a:off x="304800" y="838200"/>
            <a:ext cx="5410200" cy="411163"/>
          </a:xfrm>
          <a:prstGeom prst="rect">
            <a:avLst/>
          </a:prstGeom>
          <a:noFill/>
          <a:ln w="38100">
            <a:noFill/>
          </a:ln>
        </p:spPr>
        <p:txBody>
          <a:bodyPr lIns="137160" tIns="68580" rIns="137160" bIns="68580">
            <a:spAutoFit/>
          </a:bodyPr>
          <a:p>
            <a:pPr>
              <a:spcBef>
                <a:spcPct val="50000"/>
              </a:spcBef>
            </a:pPr>
            <a:r>
              <a:rPr lang="zh-CN" altLang="en-US" sz="1800" b="1">
                <a:latin typeface="宋体" panose="02010600030101010101" pitchFamily="2" charset="-122"/>
              </a:rPr>
              <a:t>例</a:t>
            </a:r>
            <a:r>
              <a:rPr lang="en-US" altLang="zh-CN" sz="1800" b="1">
                <a:latin typeface="宋体" panose="02010600030101010101" pitchFamily="2" charset="-122"/>
              </a:rPr>
              <a:t>. A</a:t>
            </a:r>
            <a:r>
              <a:rPr lang="zh-CN" altLang="en-US" sz="1800" b="1">
                <a:latin typeface="宋体" panose="02010600030101010101" pitchFamily="2" charset="-122"/>
              </a:rPr>
              <a:t>公司销售部小李最近两个月加班过多的问题</a:t>
            </a:r>
            <a:endParaRPr lang="zh-CN" altLang="en-US" sz="1800" b="1">
              <a:latin typeface="宋体" panose="02010600030101010101" pitchFamily="2" charset="-122"/>
            </a:endParaRPr>
          </a:p>
        </p:txBody>
      </p:sp>
      <p:sp>
        <p:nvSpPr>
          <p:cNvPr id="3186" name="矩形 3185"/>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187" name="矩形 3186"/>
          <p:cNvSpPr/>
          <p:nvPr/>
        </p:nvSpPr>
        <p:spPr>
          <a:xfrm>
            <a:off x="685800" y="1652588"/>
            <a:ext cx="7162800" cy="430212"/>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800" b="1">
                <a:latin typeface="宋体" panose="02010600030101010101" pitchFamily="2" charset="-122"/>
              </a:rPr>
              <a:t>加班过多</a:t>
            </a:r>
            <a:endParaRPr lang="zh-CN" altLang="en-US" sz="1800" b="1">
              <a:latin typeface="宋体" panose="02010600030101010101" pitchFamily="2" charset="-122"/>
            </a:endParaRPr>
          </a:p>
        </p:txBody>
      </p:sp>
      <p:sp>
        <p:nvSpPr>
          <p:cNvPr id="3188" name="云形标注 3187"/>
          <p:cNvSpPr/>
          <p:nvPr/>
        </p:nvSpPr>
        <p:spPr>
          <a:xfrm>
            <a:off x="6248400" y="914400"/>
            <a:ext cx="2667000" cy="609600"/>
          </a:xfrm>
          <a:prstGeom prst="cloudCallout">
            <a:avLst>
              <a:gd name="adj1" fmla="val -60296"/>
              <a:gd name="adj2" fmla="val 101301"/>
            </a:avLst>
          </a:prstGeom>
          <a:solidFill>
            <a:srgbClr val="F8F8F8"/>
          </a:solidFill>
          <a:ln w="19050" cap="flat" cmpd="sng">
            <a:solidFill>
              <a:srgbClr val="BFBFBF"/>
            </a:solidFill>
            <a:prstDash val="solid"/>
            <a:headEnd type="none" w="med" len="med"/>
            <a:tailEnd type="none" w="med" len="med"/>
          </a:ln>
        </p:spPr>
        <p:txBody>
          <a:bodyPr lIns="137160" tIns="68580" rIns="137160" bIns="68580"/>
          <a:p>
            <a:pPr algn="ctr">
              <a:spcBef>
                <a:spcPct val="50000"/>
              </a:spcBef>
            </a:pPr>
            <a:r>
              <a:rPr lang="zh-CN" altLang="en-US" sz="1600" b="1">
                <a:latin typeface="Arial" panose="020B0604020202020204" pitchFamily="34" charset="0"/>
                <a:ea typeface="黑体" panose="02010609060101010101" charset="-122"/>
              </a:rPr>
              <a:t>大而模糊的问题</a:t>
            </a:r>
            <a:endParaRPr lang="zh-CN" altLang="en-US" sz="1600" b="1">
              <a:latin typeface="Arial" panose="020B0604020202020204" pitchFamily="34" charset="0"/>
              <a:ea typeface="黑体" panose="02010609060101010101" charset="-122"/>
            </a:endParaRPr>
          </a:p>
        </p:txBody>
      </p:sp>
      <p:sp>
        <p:nvSpPr>
          <p:cNvPr id="3189" name="矩形 3188"/>
          <p:cNvSpPr/>
          <p:nvPr/>
        </p:nvSpPr>
        <p:spPr>
          <a:xfrm>
            <a:off x="1143000" y="2590800"/>
            <a:ext cx="1301750" cy="393700"/>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工作的内容</a:t>
            </a:r>
            <a:endParaRPr lang="zh-CN" altLang="en-US" sz="1600">
              <a:latin typeface="宋体" panose="02010600030101010101" pitchFamily="2" charset="-122"/>
            </a:endParaRPr>
          </a:p>
        </p:txBody>
      </p:sp>
      <p:sp>
        <p:nvSpPr>
          <p:cNvPr id="3190" name="矩形 3189"/>
          <p:cNvSpPr/>
          <p:nvPr/>
        </p:nvSpPr>
        <p:spPr>
          <a:xfrm>
            <a:off x="3581400" y="2590800"/>
            <a:ext cx="1301750" cy="393700"/>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工作的时间</a:t>
            </a:r>
            <a:endParaRPr lang="zh-CN" altLang="en-US" sz="1600">
              <a:latin typeface="宋体" panose="02010600030101010101" pitchFamily="2" charset="-122"/>
            </a:endParaRPr>
          </a:p>
        </p:txBody>
      </p:sp>
      <p:sp>
        <p:nvSpPr>
          <p:cNvPr id="3191" name="矩形 3190"/>
          <p:cNvSpPr/>
          <p:nvPr/>
        </p:nvSpPr>
        <p:spPr>
          <a:xfrm>
            <a:off x="6629400" y="2590800"/>
            <a:ext cx="1301750" cy="393700"/>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工作的来源</a:t>
            </a:r>
            <a:endParaRPr lang="zh-CN" altLang="en-US" sz="1600">
              <a:latin typeface="宋体" panose="02010600030101010101" pitchFamily="2" charset="-122"/>
            </a:endParaRPr>
          </a:p>
        </p:txBody>
      </p:sp>
      <p:sp>
        <p:nvSpPr>
          <p:cNvPr id="3192" name="矩形 3191"/>
          <p:cNvSpPr/>
          <p:nvPr/>
        </p:nvSpPr>
        <p:spPr>
          <a:xfrm>
            <a:off x="381000" y="5105400"/>
            <a:ext cx="10985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比以前</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要求更高</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的工作</a:t>
            </a:r>
            <a:endParaRPr lang="zh-CN" altLang="en-US" sz="1600">
              <a:latin typeface="宋体" panose="02010600030101010101" pitchFamily="2" charset="-122"/>
            </a:endParaRPr>
          </a:p>
        </p:txBody>
      </p:sp>
      <p:sp>
        <p:nvSpPr>
          <p:cNvPr id="3193" name="矩形 3192"/>
          <p:cNvSpPr/>
          <p:nvPr/>
        </p:nvSpPr>
        <p:spPr>
          <a:xfrm>
            <a:off x="1600200" y="5105400"/>
            <a:ext cx="8953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以前</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没干过</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的工作</a:t>
            </a:r>
            <a:endParaRPr lang="zh-CN" altLang="en-US" sz="1600">
              <a:latin typeface="宋体" panose="02010600030101010101" pitchFamily="2" charset="-122"/>
            </a:endParaRPr>
          </a:p>
        </p:txBody>
      </p:sp>
      <p:sp>
        <p:nvSpPr>
          <p:cNvPr id="3194" name="矩形 3193"/>
          <p:cNvSpPr/>
          <p:nvPr/>
        </p:nvSpPr>
        <p:spPr>
          <a:xfrm>
            <a:off x="2590800" y="5105400"/>
            <a:ext cx="8953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年度商</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务大会</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支援</a:t>
            </a:r>
            <a:endParaRPr lang="zh-CN" altLang="en-US" sz="1600">
              <a:latin typeface="宋体" panose="02010600030101010101" pitchFamily="2" charset="-122"/>
            </a:endParaRPr>
          </a:p>
        </p:txBody>
      </p:sp>
      <p:sp>
        <p:nvSpPr>
          <p:cNvPr id="3195" name="矩形 3194"/>
          <p:cNvSpPr/>
          <p:nvPr/>
        </p:nvSpPr>
        <p:spPr>
          <a:xfrm>
            <a:off x="3657600" y="5105400"/>
            <a:ext cx="6921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大型</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车展</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支援</a:t>
            </a:r>
            <a:endParaRPr lang="zh-CN" altLang="en-US" sz="1600">
              <a:latin typeface="宋体" panose="02010600030101010101" pitchFamily="2" charset="-122"/>
            </a:endParaRPr>
          </a:p>
        </p:txBody>
      </p:sp>
      <p:sp>
        <p:nvSpPr>
          <p:cNvPr id="3196" name="矩形 3195"/>
          <p:cNvSpPr/>
          <p:nvPr/>
        </p:nvSpPr>
        <p:spPr>
          <a:xfrm>
            <a:off x="4572000" y="5105400"/>
            <a:ext cx="8953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项目</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计划书</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批准前</a:t>
            </a:r>
            <a:endParaRPr lang="zh-CN" altLang="en-US" sz="1600">
              <a:latin typeface="宋体" panose="02010600030101010101" pitchFamily="2" charset="-122"/>
            </a:endParaRPr>
          </a:p>
        </p:txBody>
      </p:sp>
      <p:sp>
        <p:nvSpPr>
          <p:cNvPr id="3197" name="矩形 3196"/>
          <p:cNvSpPr/>
          <p:nvPr/>
        </p:nvSpPr>
        <p:spPr>
          <a:xfrm>
            <a:off x="5638800" y="5105400"/>
            <a:ext cx="8953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项目计</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划的贯</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彻实施</a:t>
            </a:r>
            <a:endParaRPr lang="zh-CN" altLang="en-US" sz="1600">
              <a:latin typeface="宋体" panose="02010600030101010101" pitchFamily="2" charset="-122"/>
            </a:endParaRPr>
          </a:p>
        </p:txBody>
      </p:sp>
      <p:sp>
        <p:nvSpPr>
          <p:cNvPr id="3198" name="矩形 3197"/>
          <p:cNvSpPr/>
          <p:nvPr/>
        </p:nvSpPr>
        <p:spPr>
          <a:xfrm>
            <a:off x="6705600" y="5105400"/>
            <a:ext cx="6921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期限</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短的</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工作</a:t>
            </a:r>
            <a:endParaRPr lang="zh-CN" altLang="en-US" sz="1600">
              <a:latin typeface="宋体" panose="02010600030101010101" pitchFamily="2" charset="-122"/>
            </a:endParaRPr>
          </a:p>
        </p:txBody>
      </p:sp>
      <p:sp>
        <p:nvSpPr>
          <p:cNvPr id="3199" name="矩形 3198"/>
          <p:cNvSpPr/>
          <p:nvPr/>
        </p:nvSpPr>
        <p:spPr>
          <a:xfrm>
            <a:off x="7620000" y="5105400"/>
            <a:ext cx="1098550" cy="1127125"/>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需要与其</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他部门协</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调的工作</a:t>
            </a:r>
            <a:endParaRPr lang="zh-CN" altLang="en-US" sz="1600">
              <a:latin typeface="宋体" panose="02010600030101010101" pitchFamily="2" charset="-122"/>
            </a:endParaRPr>
          </a:p>
        </p:txBody>
      </p:sp>
      <p:sp>
        <p:nvSpPr>
          <p:cNvPr id="3200" name="矩形 3199"/>
          <p:cNvSpPr/>
          <p:nvPr/>
        </p:nvSpPr>
        <p:spPr>
          <a:xfrm>
            <a:off x="457200" y="3733800"/>
            <a:ext cx="1098550" cy="760413"/>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策划阶段</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的工作</a:t>
            </a:r>
            <a:endParaRPr lang="zh-CN" altLang="en-US" sz="1600">
              <a:latin typeface="宋体" panose="02010600030101010101" pitchFamily="2" charset="-122"/>
            </a:endParaRPr>
          </a:p>
        </p:txBody>
      </p:sp>
      <p:sp>
        <p:nvSpPr>
          <p:cNvPr id="3201" name="矩形 3200"/>
          <p:cNvSpPr/>
          <p:nvPr/>
        </p:nvSpPr>
        <p:spPr>
          <a:xfrm>
            <a:off x="1930400" y="3733800"/>
            <a:ext cx="895350" cy="760413"/>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日常</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的工作</a:t>
            </a:r>
            <a:endParaRPr lang="zh-CN" altLang="en-US" sz="1600">
              <a:latin typeface="宋体" panose="02010600030101010101" pitchFamily="2" charset="-122"/>
            </a:endParaRPr>
          </a:p>
        </p:txBody>
      </p:sp>
      <p:sp>
        <p:nvSpPr>
          <p:cNvPr id="3202" name="矩形 3201"/>
          <p:cNvSpPr/>
          <p:nvPr/>
        </p:nvSpPr>
        <p:spPr>
          <a:xfrm>
            <a:off x="6324600" y="3733800"/>
            <a:ext cx="1098550" cy="760413"/>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上级指示</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的工作</a:t>
            </a:r>
            <a:endParaRPr lang="zh-CN" altLang="en-US" sz="1600">
              <a:latin typeface="宋体" panose="02010600030101010101" pitchFamily="2" charset="-122"/>
            </a:endParaRPr>
          </a:p>
        </p:txBody>
      </p:sp>
      <p:sp>
        <p:nvSpPr>
          <p:cNvPr id="3203" name="矩形 3202"/>
          <p:cNvSpPr/>
          <p:nvPr/>
        </p:nvSpPr>
        <p:spPr>
          <a:xfrm>
            <a:off x="4953000" y="3733800"/>
            <a:ext cx="1098550" cy="760413"/>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项目的</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策划实施</a:t>
            </a:r>
            <a:endParaRPr lang="zh-CN" altLang="en-US" sz="1600">
              <a:latin typeface="宋体" panose="02010600030101010101" pitchFamily="2" charset="-122"/>
            </a:endParaRPr>
          </a:p>
        </p:txBody>
      </p:sp>
      <p:sp>
        <p:nvSpPr>
          <p:cNvPr id="3204" name="矩形 3203"/>
          <p:cNvSpPr/>
          <p:nvPr/>
        </p:nvSpPr>
        <p:spPr>
          <a:xfrm>
            <a:off x="3073400" y="3733800"/>
            <a:ext cx="895350" cy="760413"/>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有大型</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活动时</a:t>
            </a:r>
            <a:endParaRPr lang="zh-CN" altLang="en-US" sz="1600">
              <a:latin typeface="宋体" panose="02010600030101010101" pitchFamily="2" charset="-122"/>
            </a:endParaRPr>
          </a:p>
        </p:txBody>
      </p:sp>
      <p:sp>
        <p:nvSpPr>
          <p:cNvPr id="3205" name="矩形 3204"/>
          <p:cNvSpPr/>
          <p:nvPr/>
        </p:nvSpPr>
        <p:spPr>
          <a:xfrm>
            <a:off x="7518400" y="3733800"/>
            <a:ext cx="1301750" cy="760413"/>
          </a:xfrm>
          <a:prstGeom prst="rect">
            <a:avLst/>
          </a:prstGeom>
          <a:noFill/>
          <a:ln w="12700" cap="flat" cmpd="sng">
            <a:solidFill>
              <a:srgbClr val="969696"/>
            </a:solidFill>
            <a:prstDash val="solid"/>
            <a:miter/>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宋体" panose="02010600030101010101" pitchFamily="2" charset="-122"/>
              </a:rPr>
              <a:t>其他部门</a:t>
            </a:r>
            <a:endParaRPr lang="zh-CN" altLang="en-US" sz="1600">
              <a:latin typeface="宋体" panose="02010600030101010101" pitchFamily="2" charset="-122"/>
            </a:endParaRPr>
          </a:p>
          <a:p>
            <a:pPr algn="ctr">
              <a:spcBef>
                <a:spcPct val="50000"/>
              </a:spcBef>
            </a:pPr>
            <a:r>
              <a:rPr lang="zh-CN" altLang="en-US" sz="1600">
                <a:latin typeface="宋体" panose="02010600030101010101" pitchFamily="2" charset="-122"/>
              </a:rPr>
              <a:t>拜托的工作</a:t>
            </a:r>
            <a:endParaRPr lang="zh-CN" altLang="en-US" sz="1600">
              <a:latin typeface="宋体" panose="02010600030101010101" pitchFamily="2" charset="-122"/>
            </a:endParaRPr>
          </a:p>
        </p:txBody>
      </p:sp>
      <p:cxnSp>
        <p:nvCxnSpPr>
          <p:cNvPr id="3206" name="直接连接符 3205"/>
          <p:cNvCxnSpPr/>
          <p:nvPr/>
        </p:nvCxnSpPr>
        <p:spPr>
          <a:xfrm>
            <a:off x="1752600" y="2286000"/>
            <a:ext cx="5486400" cy="0"/>
          </a:xfrm>
          <a:prstGeom prst="line">
            <a:avLst/>
          </a:prstGeom>
          <a:ln w="12700" cap="flat" cmpd="sng">
            <a:solidFill>
              <a:srgbClr val="868686"/>
            </a:solidFill>
            <a:prstDash val="solid"/>
            <a:headEnd type="none" w="med" len="med"/>
            <a:tailEnd type="none" w="med" len="med"/>
          </a:ln>
        </p:spPr>
      </p:cxnSp>
      <p:cxnSp>
        <p:nvCxnSpPr>
          <p:cNvPr id="3207" name="直接连接符 3206"/>
          <p:cNvCxnSpPr/>
          <p:nvPr/>
        </p:nvCxnSpPr>
        <p:spPr>
          <a:xfrm>
            <a:off x="1752600" y="2286000"/>
            <a:ext cx="0" cy="304800"/>
          </a:xfrm>
          <a:prstGeom prst="line">
            <a:avLst/>
          </a:prstGeom>
          <a:ln w="12700" cap="flat" cmpd="sng">
            <a:solidFill>
              <a:srgbClr val="868686"/>
            </a:solidFill>
            <a:prstDash val="solid"/>
            <a:headEnd type="none" w="med" len="med"/>
            <a:tailEnd type="triangle" w="med" len="med"/>
          </a:ln>
        </p:spPr>
      </p:cxnSp>
      <p:cxnSp>
        <p:nvCxnSpPr>
          <p:cNvPr id="3208" name="直接连接符 3207"/>
          <p:cNvCxnSpPr/>
          <p:nvPr/>
        </p:nvCxnSpPr>
        <p:spPr>
          <a:xfrm>
            <a:off x="7239000" y="2286000"/>
            <a:ext cx="0" cy="304800"/>
          </a:xfrm>
          <a:prstGeom prst="line">
            <a:avLst/>
          </a:prstGeom>
          <a:ln w="12700" cap="flat" cmpd="sng">
            <a:solidFill>
              <a:srgbClr val="868686"/>
            </a:solidFill>
            <a:prstDash val="solid"/>
            <a:headEnd type="none" w="med" len="med"/>
            <a:tailEnd type="triangle" w="med" len="med"/>
          </a:ln>
        </p:spPr>
      </p:cxnSp>
      <p:cxnSp>
        <p:nvCxnSpPr>
          <p:cNvPr id="3209" name="直接连接符 3208"/>
          <p:cNvCxnSpPr/>
          <p:nvPr/>
        </p:nvCxnSpPr>
        <p:spPr>
          <a:xfrm>
            <a:off x="4267200" y="2057400"/>
            <a:ext cx="0" cy="533400"/>
          </a:xfrm>
          <a:prstGeom prst="line">
            <a:avLst/>
          </a:prstGeom>
          <a:ln w="12700" cap="flat" cmpd="sng">
            <a:solidFill>
              <a:srgbClr val="868686"/>
            </a:solidFill>
            <a:prstDash val="solid"/>
            <a:headEnd type="none" w="med" len="med"/>
            <a:tailEnd type="triangle" w="med" len="med"/>
          </a:ln>
        </p:spPr>
      </p:cxnSp>
      <p:cxnSp>
        <p:nvCxnSpPr>
          <p:cNvPr id="3210" name="直接连接符 3209"/>
          <p:cNvCxnSpPr/>
          <p:nvPr/>
        </p:nvCxnSpPr>
        <p:spPr>
          <a:xfrm>
            <a:off x="990600" y="3352800"/>
            <a:ext cx="1447800" cy="0"/>
          </a:xfrm>
          <a:prstGeom prst="line">
            <a:avLst/>
          </a:prstGeom>
          <a:ln w="12700" cap="flat" cmpd="sng">
            <a:solidFill>
              <a:srgbClr val="868686"/>
            </a:solidFill>
            <a:prstDash val="solid"/>
            <a:headEnd type="none" w="med" len="med"/>
            <a:tailEnd type="none" w="med" len="med"/>
          </a:ln>
        </p:spPr>
      </p:cxnSp>
      <p:cxnSp>
        <p:nvCxnSpPr>
          <p:cNvPr id="3211" name="直接连接符 3210"/>
          <p:cNvCxnSpPr/>
          <p:nvPr/>
        </p:nvCxnSpPr>
        <p:spPr>
          <a:xfrm>
            <a:off x="990600" y="3352800"/>
            <a:ext cx="0" cy="381000"/>
          </a:xfrm>
          <a:prstGeom prst="line">
            <a:avLst/>
          </a:prstGeom>
          <a:ln w="12700" cap="flat" cmpd="sng">
            <a:solidFill>
              <a:srgbClr val="868686"/>
            </a:solidFill>
            <a:prstDash val="solid"/>
            <a:headEnd type="none" w="med" len="med"/>
            <a:tailEnd type="triangle" w="med" len="med"/>
          </a:ln>
        </p:spPr>
      </p:cxnSp>
      <p:cxnSp>
        <p:nvCxnSpPr>
          <p:cNvPr id="3212" name="直接连接符 3211"/>
          <p:cNvCxnSpPr/>
          <p:nvPr/>
        </p:nvCxnSpPr>
        <p:spPr>
          <a:xfrm>
            <a:off x="2438400" y="3352800"/>
            <a:ext cx="0" cy="381000"/>
          </a:xfrm>
          <a:prstGeom prst="line">
            <a:avLst/>
          </a:prstGeom>
          <a:ln w="12700" cap="flat" cmpd="sng">
            <a:solidFill>
              <a:srgbClr val="868686"/>
            </a:solidFill>
            <a:prstDash val="solid"/>
            <a:headEnd type="none" w="med" len="med"/>
            <a:tailEnd type="triangle" w="med" len="med"/>
          </a:ln>
        </p:spPr>
      </p:cxnSp>
      <p:cxnSp>
        <p:nvCxnSpPr>
          <p:cNvPr id="3213" name="直接连接符 3212"/>
          <p:cNvCxnSpPr/>
          <p:nvPr/>
        </p:nvCxnSpPr>
        <p:spPr>
          <a:xfrm>
            <a:off x="1752600" y="2971800"/>
            <a:ext cx="0" cy="381000"/>
          </a:xfrm>
          <a:prstGeom prst="line">
            <a:avLst/>
          </a:prstGeom>
          <a:ln w="12700" cap="flat" cmpd="sng">
            <a:solidFill>
              <a:srgbClr val="868686"/>
            </a:solidFill>
            <a:prstDash val="solid"/>
            <a:headEnd type="none" w="med" len="med"/>
            <a:tailEnd type="none" w="med" len="med"/>
          </a:ln>
        </p:spPr>
      </p:cxnSp>
      <p:cxnSp>
        <p:nvCxnSpPr>
          <p:cNvPr id="3214" name="直接连接符 3213"/>
          <p:cNvCxnSpPr/>
          <p:nvPr/>
        </p:nvCxnSpPr>
        <p:spPr>
          <a:xfrm>
            <a:off x="3505200" y="3352800"/>
            <a:ext cx="1905000" cy="0"/>
          </a:xfrm>
          <a:prstGeom prst="line">
            <a:avLst/>
          </a:prstGeom>
          <a:ln w="12700" cap="flat" cmpd="sng">
            <a:solidFill>
              <a:srgbClr val="868686"/>
            </a:solidFill>
            <a:prstDash val="solid"/>
            <a:headEnd type="none" w="med" len="med"/>
            <a:tailEnd type="none" w="med" len="med"/>
          </a:ln>
        </p:spPr>
      </p:cxnSp>
      <p:cxnSp>
        <p:nvCxnSpPr>
          <p:cNvPr id="3215" name="直接连接符 3214"/>
          <p:cNvCxnSpPr/>
          <p:nvPr/>
        </p:nvCxnSpPr>
        <p:spPr>
          <a:xfrm>
            <a:off x="3505200" y="3352800"/>
            <a:ext cx="0" cy="381000"/>
          </a:xfrm>
          <a:prstGeom prst="line">
            <a:avLst/>
          </a:prstGeom>
          <a:ln w="12700" cap="flat" cmpd="sng">
            <a:solidFill>
              <a:srgbClr val="868686"/>
            </a:solidFill>
            <a:prstDash val="solid"/>
            <a:headEnd type="none" w="med" len="med"/>
            <a:tailEnd type="triangle" w="med" len="med"/>
          </a:ln>
        </p:spPr>
      </p:cxnSp>
      <p:cxnSp>
        <p:nvCxnSpPr>
          <p:cNvPr id="3216" name="直接连接符 3215"/>
          <p:cNvCxnSpPr/>
          <p:nvPr/>
        </p:nvCxnSpPr>
        <p:spPr>
          <a:xfrm>
            <a:off x="5410200" y="3352800"/>
            <a:ext cx="0" cy="381000"/>
          </a:xfrm>
          <a:prstGeom prst="line">
            <a:avLst/>
          </a:prstGeom>
          <a:ln w="12700" cap="flat" cmpd="sng">
            <a:solidFill>
              <a:srgbClr val="868686"/>
            </a:solidFill>
            <a:prstDash val="solid"/>
            <a:headEnd type="none" w="med" len="med"/>
            <a:tailEnd type="triangle" w="med" len="med"/>
          </a:ln>
        </p:spPr>
      </p:cxnSp>
      <p:cxnSp>
        <p:nvCxnSpPr>
          <p:cNvPr id="3217" name="直接连接符 3216"/>
          <p:cNvCxnSpPr/>
          <p:nvPr/>
        </p:nvCxnSpPr>
        <p:spPr>
          <a:xfrm>
            <a:off x="4267200" y="2971800"/>
            <a:ext cx="0" cy="381000"/>
          </a:xfrm>
          <a:prstGeom prst="line">
            <a:avLst/>
          </a:prstGeom>
          <a:ln w="12700" cap="flat" cmpd="sng">
            <a:solidFill>
              <a:srgbClr val="868686"/>
            </a:solidFill>
            <a:prstDash val="solid"/>
            <a:headEnd type="none" w="med" len="med"/>
            <a:tailEnd type="none" w="med" len="med"/>
          </a:ln>
        </p:spPr>
      </p:cxnSp>
      <p:cxnSp>
        <p:nvCxnSpPr>
          <p:cNvPr id="3218" name="直接连接符 3217"/>
          <p:cNvCxnSpPr/>
          <p:nvPr/>
        </p:nvCxnSpPr>
        <p:spPr>
          <a:xfrm>
            <a:off x="6781800" y="3352800"/>
            <a:ext cx="1295400" cy="0"/>
          </a:xfrm>
          <a:prstGeom prst="line">
            <a:avLst/>
          </a:prstGeom>
          <a:ln w="12700" cap="flat" cmpd="sng">
            <a:solidFill>
              <a:srgbClr val="868686"/>
            </a:solidFill>
            <a:prstDash val="solid"/>
            <a:headEnd type="none" w="med" len="med"/>
            <a:tailEnd type="none" w="med" len="med"/>
          </a:ln>
        </p:spPr>
      </p:cxnSp>
      <p:cxnSp>
        <p:nvCxnSpPr>
          <p:cNvPr id="3219" name="直接连接符 3218"/>
          <p:cNvCxnSpPr/>
          <p:nvPr/>
        </p:nvCxnSpPr>
        <p:spPr>
          <a:xfrm>
            <a:off x="6781800" y="3352800"/>
            <a:ext cx="0" cy="381000"/>
          </a:xfrm>
          <a:prstGeom prst="line">
            <a:avLst/>
          </a:prstGeom>
          <a:ln w="12700" cap="flat" cmpd="sng">
            <a:solidFill>
              <a:srgbClr val="868686"/>
            </a:solidFill>
            <a:prstDash val="solid"/>
            <a:headEnd type="none" w="med" len="med"/>
            <a:tailEnd type="triangle" w="med" len="med"/>
          </a:ln>
        </p:spPr>
      </p:cxnSp>
      <p:cxnSp>
        <p:nvCxnSpPr>
          <p:cNvPr id="3220" name="直接连接符 3219"/>
          <p:cNvCxnSpPr/>
          <p:nvPr/>
        </p:nvCxnSpPr>
        <p:spPr>
          <a:xfrm>
            <a:off x="8077200" y="3352800"/>
            <a:ext cx="0" cy="381000"/>
          </a:xfrm>
          <a:prstGeom prst="line">
            <a:avLst/>
          </a:prstGeom>
          <a:ln w="12700" cap="flat" cmpd="sng">
            <a:solidFill>
              <a:srgbClr val="868686"/>
            </a:solidFill>
            <a:prstDash val="solid"/>
            <a:headEnd type="none" w="med" len="med"/>
            <a:tailEnd type="triangle" w="med" len="med"/>
          </a:ln>
        </p:spPr>
      </p:cxnSp>
      <p:cxnSp>
        <p:nvCxnSpPr>
          <p:cNvPr id="3221" name="直接连接符 3220"/>
          <p:cNvCxnSpPr/>
          <p:nvPr/>
        </p:nvCxnSpPr>
        <p:spPr>
          <a:xfrm>
            <a:off x="7315200" y="2971800"/>
            <a:ext cx="0" cy="381000"/>
          </a:xfrm>
          <a:prstGeom prst="line">
            <a:avLst/>
          </a:prstGeom>
          <a:ln w="12700" cap="flat" cmpd="sng">
            <a:solidFill>
              <a:srgbClr val="868686"/>
            </a:solidFill>
            <a:prstDash val="solid"/>
            <a:headEnd type="none" w="med" len="med"/>
            <a:tailEnd type="none" w="med" len="med"/>
          </a:ln>
        </p:spPr>
      </p:cxnSp>
      <p:cxnSp>
        <p:nvCxnSpPr>
          <p:cNvPr id="3222" name="直接连接符 3221"/>
          <p:cNvCxnSpPr/>
          <p:nvPr/>
        </p:nvCxnSpPr>
        <p:spPr>
          <a:xfrm>
            <a:off x="914400" y="4724400"/>
            <a:ext cx="1143000" cy="0"/>
          </a:xfrm>
          <a:prstGeom prst="line">
            <a:avLst/>
          </a:prstGeom>
          <a:ln w="12700" cap="flat" cmpd="sng">
            <a:solidFill>
              <a:srgbClr val="868686"/>
            </a:solidFill>
            <a:prstDash val="solid"/>
            <a:headEnd type="none" w="med" len="med"/>
            <a:tailEnd type="none" w="med" len="med"/>
          </a:ln>
        </p:spPr>
      </p:cxnSp>
      <p:cxnSp>
        <p:nvCxnSpPr>
          <p:cNvPr id="3223" name="直接连接符 3222"/>
          <p:cNvCxnSpPr/>
          <p:nvPr/>
        </p:nvCxnSpPr>
        <p:spPr>
          <a:xfrm>
            <a:off x="914400" y="4724400"/>
            <a:ext cx="0" cy="381000"/>
          </a:xfrm>
          <a:prstGeom prst="line">
            <a:avLst/>
          </a:prstGeom>
          <a:ln w="12700" cap="flat" cmpd="sng">
            <a:solidFill>
              <a:srgbClr val="868686"/>
            </a:solidFill>
            <a:prstDash val="solid"/>
            <a:headEnd type="none" w="med" len="med"/>
            <a:tailEnd type="triangle" w="med" len="med"/>
          </a:ln>
        </p:spPr>
      </p:cxnSp>
      <p:cxnSp>
        <p:nvCxnSpPr>
          <p:cNvPr id="3224" name="直接连接符 3223"/>
          <p:cNvCxnSpPr/>
          <p:nvPr/>
        </p:nvCxnSpPr>
        <p:spPr>
          <a:xfrm>
            <a:off x="2057400" y="4724400"/>
            <a:ext cx="0" cy="381000"/>
          </a:xfrm>
          <a:prstGeom prst="line">
            <a:avLst/>
          </a:prstGeom>
          <a:ln w="12700" cap="flat" cmpd="sng">
            <a:solidFill>
              <a:srgbClr val="868686"/>
            </a:solidFill>
            <a:prstDash val="solid"/>
            <a:headEnd type="none" w="med" len="med"/>
            <a:tailEnd type="triangle" w="med" len="med"/>
          </a:ln>
        </p:spPr>
      </p:cxnSp>
      <p:cxnSp>
        <p:nvCxnSpPr>
          <p:cNvPr id="3225" name="直接连接符 3224"/>
          <p:cNvCxnSpPr/>
          <p:nvPr/>
        </p:nvCxnSpPr>
        <p:spPr>
          <a:xfrm>
            <a:off x="990600" y="4495800"/>
            <a:ext cx="0" cy="228600"/>
          </a:xfrm>
          <a:prstGeom prst="line">
            <a:avLst/>
          </a:prstGeom>
          <a:ln w="12700" cap="flat" cmpd="sng">
            <a:solidFill>
              <a:srgbClr val="868686"/>
            </a:solidFill>
            <a:prstDash val="solid"/>
            <a:headEnd type="none" w="med" len="med"/>
            <a:tailEnd type="none" w="med" len="med"/>
          </a:ln>
        </p:spPr>
      </p:cxnSp>
      <p:cxnSp>
        <p:nvCxnSpPr>
          <p:cNvPr id="3226" name="直接连接符 3225"/>
          <p:cNvCxnSpPr/>
          <p:nvPr/>
        </p:nvCxnSpPr>
        <p:spPr>
          <a:xfrm>
            <a:off x="2971800" y="4724400"/>
            <a:ext cx="1066800" cy="0"/>
          </a:xfrm>
          <a:prstGeom prst="line">
            <a:avLst/>
          </a:prstGeom>
          <a:ln w="12700" cap="flat" cmpd="sng">
            <a:solidFill>
              <a:srgbClr val="868686"/>
            </a:solidFill>
            <a:prstDash val="solid"/>
            <a:headEnd type="none" w="med" len="med"/>
            <a:tailEnd type="none" w="med" len="med"/>
          </a:ln>
        </p:spPr>
      </p:cxnSp>
      <p:cxnSp>
        <p:nvCxnSpPr>
          <p:cNvPr id="3227" name="直接连接符 3226"/>
          <p:cNvCxnSpPr/>
          <p:nvPr/>
        </p:nvCxnSpPr>
        <p:spPr>
          <a:xfrm>
            <a:off x="2971800" y="4724400"/>
            <a:ext cx="0" cy="381000"/>
          </a:xfrm>
          <a:prstGeom prst="line">
            <a:avLst/>
          </a:prstGeom>
          <a:ln w="12700" cap="flat" cmpd="sng">
            <a:solidFill>
              <a:srgbClr val="868686"/>
            </a:solidFill>
            <a:prstDash val="solid"/>
            <a:headEnd type="none" w="med" len="med"/>
            <a:tailEnd type="triangle" w="med" len="med"/>
          </a:ln>
        </p:spPr>
      </p:cxnSp>
      <p:cxnSp>
        <p:nvCxnSpPr>
          <p:cNvPr id="3228" name="直接连接符 3227"/>
          <p:cNvCxnSpPr/>
          <p:nvPr/>
        </p:nvCxnSpPr>
        <p:spPr>
          <a:xfrm flipH="1">
            <a:off x="4038600" y="4724400"/>
            <a:ext cx="0" cy="381000"/>
          </a:xfrm>
          <a:prstGeom prst="line">
            <a:avLst/>
          </a:prstGeom>
          <a:ln w="12700" cap="flat" cmpd="sng">
            <a:solidFill>
              <a:srgbClr val="868686"/>
            </a:solidFill>
            <a:prstDash val="solid"/>
            <a:headEnd type="none" w="med" len="med"/>
            <a:tailEnd type="triangle" w="med" len="med"/>
          </a:ln>
        </p:spPr>
      </p:cxnSp>
      <p:cxnSp>
        <p:nvCxnSpPr>
          <p:cNvPr id="3229" name="直接连接符 3228"/>
          <p:cNvCxnSpPr/>
          <p:nvPr/>
        </p:nvCxnSpPr>
        <p:spPr>
          <a:xfrm>
            <a:off x="3505200" y="4495800"/>
            <a:ext cx="0" cy="228600"/>
          </a:xfrm>
          <a:prstGeom prst="line">
            <a:avLst/>
          </a:prstGeom>
          <a:ln w="12700" cap="flat" cmpd="sng">
            <a:solidFill>
              <a:srgbClr val="868686"/>
            </a:solidFill>
            <a:prstDash val="solid"/>
            <a:headEnd type="none" w="med" len="med"/>
            <a:tailEnd type="none" w="med" len="med"/>
          </a:ln>
        </p:spPr>
      </p:cxnSp>
      <p:cxnSp>
        <p:nvCxnSpPr>
          <p:cNvPr id="3230" name="直接连接符 3229"/>
          <p:cNvCxnSpPr/>
          <p:nvPr/>
        </p:nvCxnSpPr>
        <p:spPr>
          <a:xfrm>
            <a:off x="4953000" y="4724400"/>
            <a:ext cx="1143000" cy="0"/>
          </a:xfrm>
          <a:prstGeom prst="line">
            <a:avLst/>
          </a:prstGeom>
          <a:ln w="12700" cap="flat" cmpd="sng">
            <a:solidFill>
              <a:srgbClr val="868686"/>
            </a:solidFill>
            <a:prstDash val="solid"/>
            <a:headEnd type="none" w="med" len="med"/>
            <a:tailEnd type="none" w="med" len="med"/>
          </a:ln>
        </p:spPr>
      </p:cxnSp>
      <p:cxnSp>
        <p:nvCxnSpPr>
          <p:cNvPr id="3231" name="直接连接符 3230"/>
          <p:cNvCxnSpPr/>
          <p:nvPr/>
        </p:nvCxnSpPr>
        <p:spPr>
          <a:xfrm>
            <a:off x="4953000" y="4724400"/>
            <a:ext cx="0" cy="381000"/>
          </a:xfrm>
          <a:prstGeom prst="line">
            <a:avLst/>
          </a:prstGeom>
          <a:ln w="12700" cap="flat" cmpd="sng">
            <a:solidFill>
              <a:srgbClr val="868686"/>
            </a:solidFill>
            <a:prstDash val="solid"/>
            <a:headEnd type="none" w="med" len="med"/>
            <a:tailEnd type="triangle" w="med" len="med"/>
          </a:ln>
        </p:spPr>
      </p:cxnSp>
      <p:cxnSp>
        <p:nvCxnSpPr>
          <p:cNvPr id="3232" name="直接连接符 3231"/>
          <p:cNvCxnSpPr/>
          <p:nvPr/>
        </p:nvCxnSpPr>
        <p:spPr>
          <a:xfrm>
            <a:off x="6096000" y="4724400"/>
            <a:ext cx="0" cy="381000"/>
          </a:xfrm>
          <a:prstGeom prst="line">
            <a:avLst/>
          </a:prstGeom>
          <a:ln w="12700" cap="flat" cmpd="sng">
            <a:solidFill>
              <a:srgbClr val="868686"/>
            </a:solidFill>
            <a:prstDash val="solid"/>
            <a:headEnd type="none" w="med" len="med"/>
            <a:tailEnd type="triangle" w="med" len="med"/>
          </a:ln>
        </p:spPr>
      </p:cxnSp>
      <p:cxnSp>
        <p:nvCxnSpPr>
          <p:cNvPr id="3233" name="直接连接符 3232"/>
          <p:cNvCxnSpPr/>
          <p:nvPr/>
        </p:nvCxnSpPr>
        <p:spPr>
          <a:xfrm>
            <a:off x="5486400" y="4495800"/>
            <a:ext cx="0" cy="228600"/>
          </a:xfrm>
          <a:prstGeom prst="line">
            <a:avLst/>
          </a:prstGeom>
          <a:ln w="12700" cap="flat" cmpd="sng">
            <a:solidFill>
              <a:srgbClr val="868686"/>
            </a:solidFill>
            <a:prstDash val="solid"/>
            <a:headEnd type="none" w="med" len="med"/>
            <a:tailEnd type="none" w="med" len="med"/>
          </a:ln>
        </p:spPr>
      </p:cxnSp>
      <p:cxnSp>
        <p:nvCxnSpPr>
          <p:cNvPr id="3234" name="直接连接符 3233"/>
          <p:cNvCxnSpPr/>
          <p:nvPr/>
        </p:nvCxnSpPr>
        <p:spPr>
          <a:xfrm>
            <a:off x="7010400" y="4724400"/>
            <a:ext cx="1143000" cy="0"/>
          </a:xfrm>
          <a:prstGeom prst="line">
            <a:avLst/>
          </a:prstGeom>
          <a:ln w="12700" cap="flat" cmpd="sng">
            <a:solidFill>
              <a:srgbClr val="868686"/>
            </a:solidFill>
            <a:prstDash val="solid"/>
            <a:headEnd type="none" w="med" len="med"/>
            <a:tailEnd type="none" w="med" len="med"/>
          </a:ln>
        </p:spPr>
      </p:cxnSp>
      <p:cxnSp>
        <p:nvCxnSpPr>
          <p:cNvPr id="3235" name="直接连接符 3234"/>
          <p:cNvCxnSpPr/>
          <p:nvPr/>
        </p:nvCxnSpPr>
        <p:spPr>
          <a:xfrm>
            <a:off x="7010400" y="4724400"/>
            <a:ext cx="0" cy="381000"/>
          </a:xfrm>
          <a:prstGeom prst="line">
            <a:avLst/>
          </a:prstGeom>
          <a:ln w="12700" cap="flat" cmpd="sng">
            <a:solidFill>
              <a:srgbClr val="868686"/>
            </a:solidFill>
            <a:prstDash val="solid"/>
            <a:headEnd type="none" w="med" len="med"/>
            <a:tailEnd type="triangle" w="med" len="med"/>
          </a:ln>
        </p:spPr>
      </p:cxnSp>
      <p:cxnSp>
        <p:nvCxnSpPr>
          <p:cNvPr id="3236" name="直接连接符 3235"/>
          <p:cNvCxnSpPr/>
          <p:nvPr/>
        </p:nvCxnSpPr>
        <p:spPr>
          <a:xfrm>
            <a:off x="8153400" y="4724400"/>
            <a:ext cx="0" cy="381000"/>
          </a:xfrm>
          <a:prstGeom prst="line">
            <a:avLst/>
          </a:prstGeom>
          <a:ln w="12700" cap="flat" cmpd="sng">
            <a:solidFill>
              <a:srgbClr val="868686"/>
            </a:solidFill>
            <a:prstDash val="solid"/>
            <a:headEnd type="none" w="med" len="med"/>
            <a:tailEnd type="triangle" w="med" len="med"/>
          </a:ln>
        </p:spPr>
      </p:cxnSp>
      <p:cxnSp>
        <p:nvCxnSpPr>
          <p:cNvPr id="3237" name="直接连接符 3236"/>
          <p:cNvCxnSpPr/>
          <p:nvPr/>
        </p:nvCxnSpPr>
        <p:spPr>
          <a:xfrm>
            <a:off x="7010400" y="4495800"/>
            <a:ext cx="0" cy="228600"/>
          </a:xfrm>
          <a:prstGeom prst="line">
            <a:avLst/>
          </a:prstGeom>
          <a:ln w="12700" cap="flat" cmpd="sng">
            <a:solidFill>
              <a:srgbClr val="868686"/>
            </a:solidFill>
            <a:prstDash val="solid"/>
            <a:headEnd type="none" w="med" len="med"/>
            <a:tailEnd type="none" w="med" len="med"/>
          </a:ln>
        </p:spPr>
      </p:cxnSp>
      <p:sp>
        <p:nvSpPr>
          <p:cNvPr id="3238" name="矩形 323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241" name="表格 3240"/>
          <p:cNvGraphicFramePr/>
          <p:nvPr/>
        </p:nvGraphicFramePr>
        <p:xfrm>
          <a:off x="304800" y="762000"/>
          <a:ext cx="8382000" cy="4368800"/>
        </p:xfrm>
        <a:graphic>
          <a:graphicData uri="http://schemas.openxmlformats.org/drawingml/2006/table">
            <a:tbl>
              <a:tblPr/>
              <a:tblGrid>
                <a:gridCol w="1397000"/>
                <a:gridCol w="1857375"/>
                <a:gridCol w="1220788"/>
                <a:gridCol w="1303337"/>
                <a:gridCol w="1301750"/>
                <a:gridCol w="1301750"/>
              </a:tblGrid>
              <a:tr h="8223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800">
                          <a:solidFill>
                            <a:schemeClr val="tx1"/>
                          </a:solidFill>
                          <a:ea typeface="黑体" panose="02010609060101010101" charset="-122"/>
                        </a:rPr>
                        <a:t>问题</a:t>
                      </a:r>
                      <a:endParaRPr lang="zh-CN" altLang="en-US" sz="1800">
                        <a:solidFill>
                          <a:schemeClr val="tx1"/>
                        </a:solidFill>
                        <a:ea typeface="黑体" panose="02010609060101010101"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ea typeface="黑体" panose="02010609060101010101" charset="-122"/>
                        </a:rPr>
                        <a:t>最近两个月平均加班时间</a:t>
                      </a:r>
                      <a:r>
                        <a:rPr lang="en-US" altLang="zh-CN" sz="1200">
                          <a:solidFill>
                            <a:schemeClr val="tx1"/>
                          </a:solidFill>
                          <a:ea typeface="黑体" panose="02010609060101010101" charset="-122"/>
                        </a:rPr>
                        <a:t>,</a:t>
                      </a:r>
                      <a:r>
                        <a:rPr lang="zh-CN" altLang="en-US" sz="1200">
                          <a:solidFill>
                            <a:schemeClr val="tx1"/>
                          </a:solidFill>
                          <a:ea typeface="黑体" panose="02010609060101010101" charset="-122"/>
                        </a:rPr>
                        <a:t>平均次数和月总加班时间比上月增加</a:t>
                      </a:r>
                      <a:endParaRPr lang="zh-CN" altLang="en-US" sz="12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800">
                          <a:solidFill>
                            <a:schemeClr val="tx1"/>
                          </a:solidFill>
                          <a:ea typeface="黑体" panose="02010609060101010101" charset="-122"/>
                        </a:rPr>
                        <a:t>紧急度</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800">
                          <a:solidFill>
                            <a:schemeClr val="tx1"/>
                          </a:solidFill>
                          <a:ea typeface="黑体" panose="02010609060101010101" charset="-122"/>
                        </a:rPr>
                        <a:t>重要度</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800">
                          <a:solidFill>
                            <a:schemeClr val="tx1"/>
                          </a:solidFill>
                          <a:ea typeface="黑体" panose="02010609060101010101" charset="-122"/>
                        </a:rPr>
                        <a:t>扩大倾向</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800">
                          <a:solidFill>
                            <a:schemeClr val="tx1"/>
                          </a:solidFill>
                          <a:ea typeface="黑体" panose="02010609060101010101" charset="-122"/>
                        </a:rPr>
                        <a:t>综合评价</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452438">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比以前要求更高的工作</a:t>
                      </a:r>
                      <a:endParaRPr lang="zh-CN" altLang="en-US" sz="1000">
                        <a:solidFill>
                          <a:schemeClr val="tx1"/>
                        </a:solidFill>
                        <a:latin typeface="宋体" panose="02010600030101010101" pitchFamily="2"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a:solidFill>
                            <a:schemeClr val="tx1"/>
                          </a:solidFill>
                          <a:ea typeface="黑体" panose="02010609060101010101" charset="-122"/>
                        </a:rPr>
                        <a:t>3</a:t>
                      </a:r>
                      <a:r>
                        <a:rPr lang="zh-CN" altLang="en-US" sz="1000">
                          <a:solidFill>
                            <a:schemeClr val="tx1"/>
                          </a:solidFill>
                          <a:ea typeface="黑体" panose="02010609060101010101" charset="-122"/>
                        </a:rPr>
                        <a:t>小时</a:t>
                      </a:r>
                      <a:r>
                        <a:rPr lang="en-US" altLang="zh-CN" sz="1000">
                          <a:solidFill>
                            <a:schemeClr val="tx1"/>
                          </a:solidFill>
                          <a:ea typeface="黑体" panose="02010609060101010101" charset="-122"/>
                        </a:rPr>
                        <a:t>, 2</a:t>
                      </a:r>
                      <a:r>
                        <a:rPr lang="zh-CN" altLang="en-US" sz="1000">
                          <a:solidFill>
                            <a:schemeClr val="tx1"/>
                          </a:solidFill>
                          <a:ea typeface="黑体" panose="02010609060101010101" charset="-122"/>
                        </a:rPr>
                        <a:t>次</a:t>
                      </a:r>
                      <a:r>
                        <a:rPr lang="en-US" altLang="zh-CN" sz="1000">
                          <a:solidFill>
                            <a:schemeClr val="tx1"/>
                          </a:solidFill>
                          <a:ea typeface="黑体" panose="02010609060101010101" charset="-122"/>
                        </a:rPr>
                        <a:t>, 20%</a:t>
                      </a: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45085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以前没干过的工作</a:t>
                      </a:r>
                      <a:endParaRPr lang="zh-CN" altLang="en-US" sz="1000">
                        <a:solidFill>
                          <a:schemeClr val="tx1"/>
                        </a:solidFill>
                        <a:ea typeface="黑体" panose="02010609060101010101"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a:solidFill>
                            <a:schemeClr val="tx1"/>
                          </a:solidFill>
                          <a:ea typeface="黑体" panose="02010609060101010101" charset="-122"/>
                        </a:rPr>
                        <a:t>2.5</a:t>
                      </a:r>
                      <a:r>
                        <a:rPr lang="zh-CN" altLang="en-US" sz="1000">
                          <a:solidFill>
                            <a:schemeClr val="tx1"/>
                          </a:solidFill>
                          <a:ea typeface="黑体" panose="02010609060101010101" charset="-122"/>
                        </a:rPr>
                        <a:t>小时</a:t>
                      </a:r>
                      <a:r>
                        <a:rPr lang="en-US" altLang="zh-CN" sz="1000">
                          <a:solidFill>
                            <a:schemeClr val="tx1"/>
                          </a:solidFill>
                          <a:ea typeface="黑体" panose="02010609060101010101" charset="-122"/>
                        </a:rPr>
                        <a:t>, 2</a:t>
                      </a:r>
                      <a:r>
                        <a:rPr lang="zh-CN" altLang="en-US" sz="1000">
                          <a:solidFill>
                            <a:schemeClr val="tx1"/>
                          </a:solidFill>
                          <a:ea typeface="黑体" panose="02010609060101010101" charset="-122"/>
                        </a:rPr>
                        <a:t>次</a:t>
                      </a:r>
                      <a:r>
                        <a:rPr lang="en-US" altLang="zh-CN" sz="1000">
                          <a:solidFill>
                            <a:schemeClr val="tx1"/>
                          </a:solidFill>
                          <a:ea typeface="黑体" panose="02010609060101010101" charset="-122"/>
                        </a:rPr>
                        <a:t>, 25%</a:t>
                      </a: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452437">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年度商务大会支援</a:t>
                      </a:r>
                      <a:endParaRPr lang="zh-CN" altLang="en-US" sz="1000">
                        <a:solidFill>
                          <a:schemeClr val="tx1"/>
                        </a:solidFill>
                        <a:latin typeface="宋体" panose="02010600030101010101" pitchFamily="2"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a:solidFill>
                            <a:schemeClr val="tx1"/>
                          </a:solidFill>
                          <a:ea typeface="黑体" panose="02010609060101010101" charset="-122"/>
                        </a:rPr>
                        <a:t>3</a:t>
                      </a:r>
                      <a:r>
                        <a:rPr lang="zh-CN" altLang="en-US" sz="1000">
                          <a:solidFill>
                            <a:schemeClr val="tx1"/>
                          </a:solidFill>
                          <a:ea typeface="黑体" panose="02010609060101010101" charset="-122"/>
                        </a:rPr>
                        <a:t>小时</a:t>
                      </a:r>
                      <a:r>
                        <a:rPr lang="en-US" altLang="zh-CN" sz="1000">
                          <a:solidFill>
                            <a:schemeClr val="tx1"/>
                          </a:solidFill>
                          <a:ea typeface="黑体" panose="02010609060101010101" charset="-122"/>
                        </a:rPr>
                        <a:t>, 2</a:t>
                      </a:r>
                      <a:r>
                        <a:rPr lang="zh-CN" altLang="en-US" sz="1000">
                          <a:solidFill>
                            <a:schemeClr val="tx1"/>
                          </a:solidFill>
                          <a:ea typeface="黑体" panose="02010609060101010101" charset="-122"/>
                        </a:rPr>
                        <a:t>次</a:t>
                      </a:r>
                      <a:r>
                        <a:rPr lang="en-US" altLang="zh-CN" sz="1000">
                          <a:solidFill>
                            <a:schemeClr val="tx1"/>
                          </a:solidFill>
                          <a:ea typeface="黑体" panose="02010609060101010101" charset="-122"/>
                        </a:rPr>
                        <a:t>, 10%</a:t>
                      </a: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88938">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大型车展支援</a:t>
                      </a:r>
                      <a:endParaRPr lang="zh-CN" altLang="en-US" sz="1000">
                        <a:solidFill>
                          <a:schemeClr val="tx1"/>
                        </a:solidFill>
                        <a:ea typeface="黑体" panose="02010609060101010101"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a:solidFill>
                            <a:schemeClr val="tx1"/>
                          </a:solidFill>
                          <a:ea typeface="黑体" panose="02010609060101010101" charset="-122"/>
                        </a:rPr>
                        <a:t>2</a:t>
                      </a:r>
                      <a:r>
                        <a:rPr lang="zh-CN" altLang="en-US" sz="1000">
                          <a:solidFill>
                            <a:schemeClr val="tx1"/>
                          </a:solidFill>
                          <a:ea typeface="黑体" panose="02010609060101010101" charset="-122"/>
                        </a:rPr>
                        <a:t>小时</a:t>
                      </a:r>
                      <a:r>
                        <a:rPr lang="en-US" altLang="zh-CN" sz="1000">
                          <a:solidFill>
                            <a:schemeClr val="tx1"/>
                          </a:solidFill>
                          <a:ea typeface="黑体" panose="02010609060101010101" charset="-122"/>
                        </a:rPr>
                        <a:t>, 2</a:t>
                      </a:r>
                      <a:r>
                        <a:rPr lang="zh-CN" altLang="en-US" sz="1000">
                          <a:solidFill>
                            <a:schemeClr val="tx1"/>
                          </a:solidFill>
                          <a:ea typeface="黑体" panose="02010609060101010101" charset="-122"/>
                        </a:rPr>
                        <a:t>次</a:t>
                      </a:r>
                      <a:r>
                        <a:rPr lang="en-US" altLang="zh-CN" sz="1000">
                          <a:solidFill>
                            <a:schemeClr val="tx1"/>
                          </a:solidFill>
                          <a:ea typeface="黑体" panose="02010609060101010101" charset="-122"/>
                        </a:rPr>
                        <a:t>, 10%</a:t>
                      </a: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452437">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项目计划书批准前</a:t>
                      </a:r>
                      <a:endParaRPr lang="zh-CN" altLang="en-US" sz="1000">
                        <a:solidFill>
                          <a:schemeClr val="tx1"/>
                        </a:solidFill>
                        <a:ea typeface="黑体" panose="02010609060101010101"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b="1">
                          <a:solidFill>
                            <a:srgbClr val="FF0000"/>
                          </a:solidFill>
                          <a:ea typeface="黑体" panose="02010609060101010101" charset="-122"/>
                        </a:rPr>
                        <a:t>5</a:t>
                      </a:r>
                      <a:r>
                        <a:rPr lang="zh-CN" altLang="en-US" sz="1000" b="1">
                          <a:solidFill>
                            <a:srgbClr val="FF0000"/>
                          </a:solidFill>
                          <a:ea typeface="黑体" panose="02010609060101010101" charset="-122"/>
                        </a:rPr>
                        <a:t>小时</a:t>
                      </a:r>
                      <a:r>
                        <a:rPr lang="en-US" altLang="zh-CN" sz="1000" b="1">
                          <a:solidFill>
                            <a:srgbClr val="FF0000"/>
                          </a:solidFill>
                          <a:ea typeface="黑体" panose="02010609060101010101" charset="-122"/>
                        </a:rPr>
                        <a:t>, 2</a:t>
                      </a:r>
                      <a:r>
                        <a:rPr lang="zh-CN" altLang="en-US" sz="1000" b="1">
                          <a:solidFill>
                            <a:srgbClr val="FF0000"/>
                          </a:solidFill>
                          <a:ea typeface="黑体" panose="02010609060101010101" charset="-122"/>
                        </a:rPr>
                        <a:t>次</a:t>
                      </a:r>
                      <a:r>
                        <a:rPr lang="en-US" altLang="zh-CN" sz="1000" b="1">
                          <a:solidFill>
                            <a:srgbClr val="FF0000"/>
                          </a:solidFill>
                          <a:ea typeface="黑体" panose="02010609060101010101" charset="-122"/>
                        </a:rPr>
                        <a:t>, 25%</a:t>
                      </a:r>
                      <a:endParaRPr lang="zh-CN" altLang="en-US" sz="1000" b="1">
                        <a:solidFill>
                          <a:srgbClr val="FF0000"/>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191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项目计划的贯</a:t>
                      </a:r>
                      <a:endParaRPr lang="zh-CN" altLang="en-US" sz="1000">
                        <a:solidFill>
                          <a:schemeClr val="tx1"/>
                        </a:solidFill>
                        <a:latin typeface="宋体" panose="02010600030101010101" pitchFamily="2" charset="-122"/>
                      </a:endParaRPr>
                    </a:p>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彻实施</a:t>
                      </a:r>
                      <a:endParaRPr lang="zh-CN" altLang="en-US" sz="1000">
                        <a:solidFill>
                          <a:schemeClr val="tx1"/>
                        </a:solidFill>
                        <a:latin typeface="宋体" panose="02010600030101010101" pitchFamily="2"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a:solidFill>
                            <a:schemeClr val="tx1"/>
                          </a:solidFill>
                          <a:ea typeface="黑体" panose="02010609060101010101" charset="-122"/>
                        </a:rPr>
                        <a:t>3</a:t>
                      </a:r>
                      <a:r>
                        <a:rPr lang="zh-CN" altLang="en-US" sz="1000">
                          <a:solidFill>
                            <a:schemeClr val="tx1"/>
                          </a:solidFill>
                          <a:ea typeface="黑体" panose="02010609060101010101" charset="-122"/>
                        </a:rPr>
                        <a:t>小时</a:t>
                      </a:r>
                      <a:r>
                        <a:rPr lang="en-US" altLang="zh-CN" sz="1000">
                          <a:solidFill>
                            <a:schemeClr val="tx1"/>
                          </a:solidFill>
                          <a:ea typeface="黑体" panose="02010609060101010101" charset="-122"/>
                        </a:rPr>
                        <a:t>, 2</a:t>
                      </a:r>
                      <a:r>
                        <a:rPr lang="zh-CN" altLang="en-US" sz="1000">
                          <a:solidFill>
                            <a:schemeClr val="tx1"/>
                          </a:solidFill>
                          <a:ea typeface="黑体" panose="02010609060101010101" charset="-122"/>
                        </a:rPr>
                        <a:t>次</a:t>
                      </a:r>
                      <a:r>
                        <a:rPr lang="en-US" altLang="zh-CN" sz="1000">
                          <a:solidFill>
                            <a:schemeClr val="tx1"/>
                          </a:solidFill>
                          <a:ea typeface="黑体" panose="02010609060101010101" charset="-122"/>
                        </a:rPr>
                        <a:t>, 15%</a:t>
                      </a: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88937">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期限短的工作</a:t>
                      </a:r>
                      <a:endParaRPr lang="zh-CN" altLang="en-US" sz="1000">
                        <a:solidFill>
                          <a:schemeClr val="tx1"/>
                        </a:solidFill>
                        <a:latin typeface="宋体" panose="02010600030101010101" pitchFamily="2"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a:solidFill>
                            <a:schemeClr val="tx1"/>
                          </a:solidFill>
                          <a:ea typeface="黑体" panose="02010609060101010101" charset="-122"/>
                        </a:rPr>
                        <a:t>3</a:t>
                      </a:r>
                      <a:r>
                        <a:rPr lang="zh-CN" altLang="en-US" sz="1000">
                          <a:solidFill>
                            <a:schemeClr val="tx1"/>
                          </a:solidFill>
                          <a:ea typeface="黑体" panose="02010609060101010101" charset="-122"/>
                        </a:rPr>
                        <a:t>小时</a:t>
                      </a:r>
                      <a:r>
                        <a:rPr lang="en-US" altLang="zh-CN" sz="1000">
                          <a:solidFill>
                            <a:schemeClr val="tx1"/>
                          </a:solidFill>
                          <a:ea typeface="黑体" panose="02010609060101010101" charset="-122"/>
                        </a:rPr>
                        <a:t>, 2</a:t>
                      </a:r>
                      <a:r>
                        <a:rPr lang="zh-CN" altLang="en-US" sz="1000">
                          <a:solidFill>
                            <a:schemeClr val="tx1"/>
                          </a:solidFill>
                          <a:ea typeface="黑体" panose="02010609060101010101" charset="-122"/>
                        </a:rPr>
                        <a:t>次</a:t>
                      </a:r>
                      <a:r>
                        <a:rPr lang="en-US" altLang="zh-CN" sz="1000">
                          <a:solidFill>
                            <a:schemeClr val="tx1"/>
                          </a:solidFill>
                          <a:ea typeface="黑体" panose="02010609060101010101" charset="-122"/>
                        </a:rPr>
                        <a:t>, 20%</a:t>
                      </a: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4413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nSpc>
                          <a:spcPct val="100000"/>
                        </a:lnSpc>
                        <a:spcBef>
                          <a:spcPct val="50000"/>
                        </a:spcBef>
                        <a:buClrTx/>
                        <a:buSzPct val="100000"/>
                        <a:buFontTx/>
                        <a:buNone/>
                      </a:pPr>
                      <a:r>
                        <a:rPr lang="zh-CN" altLang="en-US" sz="1000">
                          <a:solidFill>
                            <a:schemeClr val="tx1"/>
                          </a:solidFill>
                          <a:latin typeface="宋体" panose="02010600030101010101" pitchFamily="2" charset="-122"/>
                        </a:rPr>
                        <a:t>需要与其他部门协调的工作</a:t>
                      </a:r>
                      <a:endParaRPr lang="zh-CN" altLang="en-US" sz="1000">
                        <a:solidFill>
                          <a:schemeClr val="tx1"/>
                        </a:solidFill>
                        <a:ea typeface="黑体" panose="02010609060101010101"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000">
                          <a:solidFill>
                            <a:schemeClr val="tx1"/>
                          </a:solidFill>
                          <a:ea typeface="黑体" panose="02010609060101010101" charset="-122"/>
                        </a:rPr>
                        <a:t>2</a:t>
                      </a:r>
                      <a:r>
                        <a:rPr lang="zh-CN" altLang="en-US" sz="1000">
                          <a:solidFill>
                            <a:schemeClr val="tx1"/>
                          </a:solidFill>
                          <a:ea typeface="黑体" panose="02010609060101010101" charset="-122"/>
                        </a:rPr>
                        <a:t>小时</a:t>
                      </a:r>
                      <a:r>
                        <a:rPr lang="en-US" altLang="zh-CN" sz="1000">
                          <a:solidFill>
                            <a:schemeClr val="tx1"/>
                          </a:solidFill>
                          <a:ea typeface="黑体" panose="02010609060101010101" charset="-122"/>
                        </a:rPr>
                        <a:t>, 1</a:t>
                      </a:r>
                      <a:r>
                        <a:rPr lang="zh-CN" altLang="en-US" sz="1000">
                          <a:solidFill>
                            <a:schemeClr val="tx1"/>
                          </a:solidFill>
                          <a:ea typeface="黑体" panose="02010609060101010101" charset="-122"/>
                        </a:rPr>
                        <a:t>次</a:t>
                      </a:r>
                      <a:r>
                        <a:rPr lang="en-US" altLang="zh-CN" sz="1000">
                          <a:solidFill>
                            <a:schemeClr val="tx1"/>
                          </a:solidFill>
                          <a:ea typeface="黑体" panose="02010609060101010101" charset="-122"/>
                        </a:rPr>
                        <a:t>, 5%</a:t>
                      </a: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0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sp>
        <p:nvSpPr>
          <p:cNvPr id="3313" name="任意多边形 3312"/>
          <p:cNvSpPr/>
          <p:nvPr/>
        </p:nvSpPr>
        <p:spPr>
          <a:xfrm>
            <a:off x="5257800" y="3429000"/>
            <a:ext cx="304800" cy="304800"/>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3314" name="任意多边形 3313"/>
          <p:cNvSpPr/>
          <p:nvPr/>
        </p:nvSpPr>
        <p:spPr>
          <a:xfrm>
            <a:off x="7772400" y="3429000"/>
            <a:ext cx="304800" cy="304800"/>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3315" name="等腰三角形 3314"/>
          <p:cNvSpPr/>
          <p:nvPr/>
        </p:nvSpPr>
        <p:spPr>
          <a:xfrm>
            <a:off x="4038600" y="16764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16" name="等腰三角形 3315"/>
          <p:cNvSpPr/>
          <p:nvPr/>
        </p:nvSpPr>
        <p:spPr>
          <a:xfrm>
            <a:off x="4038600" y="25908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17" name="等腰三角形 3316"/>
          <p:cNvSpPr/>
          <p:nvPr/>
        </p:nvSpPr>
        <p:spPr>
          <a:xfrm>
            <a:off x="7772400" y="21336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18" name="等腰三角形 3317"/>
          <p:cNvSpPr/>
          <p:nvPr/>
        </p:nvSpPr>
        <p:spPr>
          <a:xfrm>
            <a:off x="5257800" y="21336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19" name="等腰三角形 3318"/>
          <p:cNvSpPr/>
          <p:nvPr/>
        </p:nvSpPr>
        <p:spPr>
          <a:xfrm>
            <a:off x="4038600" y="21336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0" name="等腰三角形 3319"/>
          <p:cNvSpPr/>
          <p:nvPr/>
        </p:nvSpPr>
        <p:spPr>
          <a:xfrm>
            <a:off x="4038600" y="30480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1" name="等腰三角形 3320"/>
          <p:cNvSpPr/>
          <p:nvPr/>
        </p:nvSpPr>
        <p:spPr>
          <a:xfrm>
            <a:off x="7772400" y="25908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2" name="等腰三角形 3321"/>
          <p:cNvSpPr/>
          <p:nvPr/>
        </p:nvSpPr>
        <p:spPr>
          <a:xfrm>
            <a:off x="6553200" y="25908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3" name="等腰三角形 3322"/>
          <p:cNvSpPr/>
          <p:nvPr/>
        </p:nvSpPr>
        <p:spPr>
          <a:xfrm>
            <a:off x="5257800" y="39624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4" name="等腰三角形 3323"/>
          <p:cNvSpPr/>
          <p:nvPr/>
        </p:nvSpPr>
        <p:spPr>
          <a:xfrm>
            <a:off x="4038600" y="38862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5" name="等腰三角形 3324"/>
          <p:cNvSpPr/>
          <p:nvPr/>
        </p:nvSpPr>
        <p:spPr>
          <a:xfrm>
            <a:off x="7772400" y="30480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6" name="等腰三角形 3325"/>
          <p:cNvSpPr/>
          <p:nvPr/>
        </p:nvSpPr>
        <p:spPr>
          <a:xfrm>
            <a:off x="6553200" y="30480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7" name="等腰三角形 3326"/>
          <p:cNvSpPr/>
          <p:nvPr/>
        </p:nvSpPr>
        <p:spPr>
          <a:xfrm>
            <a:off x="7848600" y="38862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8" name="等腰三角形 3327"/>
          <p:cNvSpPr/>
          <p:nvPr/>
        </p:nvSpPr>
        <p:spPr>
          <a:xfrm>
            <a:off x="6553200" y="38862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29" name="等腰三角形 3328"/>
          <p:cNvSpPr/>
          <p:nvPr/>
        </p:nvSpPr>
        <p:spPr>
          <a:xfrm>
            <a:off x="3962400" y="48006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30" name="等腰三角形 3329"/>
          <p:cNvSpPr/>
          <p:nvPr/>
        </p:nvSpPr>
        <p:spPr>
          <a:xfrm>
            <a:off x="5257800" y="44196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31" name="等腰三角形 3330"/>
          <p:cNvSpPr/>
          <p:nvPr/>
        </p:nvSpPr>
        <p:spPr>
          <a:xfrm>
            <a:off x="7848600" y="48006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32" name="等腰三角形 3331"/>
          <p:cNvSpPr/>
          <p:nvPr/>
        </p:nvSpPr>
        <p:spPr>
          <a:xfrm>
            <a:off x="6553200" y="48006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33" name="椭圆 3332"/>
          <p:cNvSpPr/>
          <p:nvPr/>
        </p:nvSpPr>
        <p:spPr>
          <a:xfrm>
            <a:off x="5257800" y="16764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34" name="椭圆 3333"/>
          <p:cNvSpPr/>
          <p:nvPr/>
        </p:nvSpPr>
        <p:spPr>
          <a:xfrm>
            <a:off x="6553200" y="34290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35" name="椭圆 3334"/>
          <p:cNvSpPr/>
          <p:nvPr/>
        </p:nvSpPr>
        <p:spPr>
          <a:xfrm>
            <a:off x="4114800" y="34290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36" name="椭圆 3335"/>
          <p:cNvSpPr/>
          <p:nvPr/>
        </p:nvSpPr>
        <p:spPr>
          <a:xfrm>
            <a:off x="6553200" y="21336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37" name="椭圆 3336"/>
          <p:cNvSpPr/>
          <p:nvPr/>
        </p:nvSpPr>
        <p:spPr>
          <a:xfrm>
            <a:off x="5334000" y="25908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38" name="椭圆 3337"/>
          <p:cNvSpPr/>
          <p:nvPr/>
        </p:nvSpPr>
        <p:spPr>
          <a:xfrm>
            <a:off x="7772400" y="16764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39" name="椭圆 3338"/>
          <p:cNvSpPr/>
          <p:nvPr/>
        </p:nvSpPr>
        <p:spPr>
          <a:xfrm>
            <a:off x="6553200" y="16764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40" name="椭圆 3339"/>
          <p:cNvSpPr/>
          <p:nvPr/>
        </p:nvSpPr>
        <p:spPr>
          <a:xfrm>
            <a:off x="7924800" y="44196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41" name="椭圆 3340"/>
          <p:cNvSpPr/>
          <p:nvPr/>
        </p:nvSpPr>
        <p:spPr>
          <a:xfrm>
            <a:off x="6553200" y="44196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342" name="椭圆 3341"/>
          <p:cNvSpPr/>
          <p:nvPr/>
        </p:nvSpPr>
        <p:spPr>
          <a:xfrm>
            <a:off x="4038600" y="44196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cxnSp>
        <p:nvCxnSpPr>
          <p:cNvPr id="3343" name="直接连接符 3342"/>
          <p:cNvCxnSpPr/>
          <p:nvPr/>
        </p:nvCxnSpPr>
        <p:spPr>
          <a:xfrm>
            <a:off x="5334000" y="4800600"/>
            <a:ext cx="228600" cy="228600"/>
          </a:xfrm>
          <a:prstGeom prst="line">
            <a:avLst/>
          </a:prstGeom>
          <a:ln w="19050" cap="flat" cmpd="sng">
            <a:solidFill>
              <a:srgbClr val="7C7C7C"/>
            </a:solidFill>
            <a:prstDash val="solid"/>
            <a:headEnd type="none" w="med" len="med"/>
            <a:tailEnd type="none" w="med" len="med"/>
          </a:ln>
        </p:spPr>
      </p:cxnSp>
      <p:cxnSp>
        <p:nvCxnSpPr>
          <p:cNvPr id="3344" name="直接连接符 3343"/>
          <p:cNvCxnSpPr/>
          <p:nvPr/>
        </p:nvCxnSpPr>
        <p:spPr>
          <a:xfrm flipV="1">
            <a:off x="5334000" y="4800600"/>
            <a:ext cx="228600" cy="228600"/>
          </a:xfrm>
          <a:prstGeom prst="line">
            <a:avLst/>
          </a:prstGeom>
          <a:ln w="19050" cap="flat" cmpd="sng">
            <a:solidFill>
              <a:srgbClr val="7C7C7C"/>
            </a:solidFill>
            <a:prstDash val="solid"/>
            <a:headEnd type="none" w="med" len="med"/>
            <a:tailEnd type="none" w="med" len="med"/>
          </a:ln>
        </p:spPr>
      </p:cxnSp>
      <p:cxnSp>
        <p:nvCxnSpPr>
          <p:cNvPr id="3345" name="直接连接符 3344"/>
          <p:cNvCxnSpPr/>
          <p:nvPr/>
        </p:nvCxnSpPr>
        <p:spPr>
          <a:xfrm>
            <a:off x="5334000" y="3048000"/>
            <a:ext cx="228600" cy="228600"/>
          </a:xfrm>
          <a:prstGeom prst="line">
            <a:avLst/>
          </a:prstGeom>
          <a:ln w="19050" cap="flat" cmpd="sng">
            <a:solidFill>
              <a:srgbClr val="7C7C7C"/>
            </a:solidFill>
            <a:prstDash val="solid"/>
            <a:headEnd type="none" w="med" len="med"/>
            <a:tailEnd type="none" w="med" len="med"/>
          </a:ln>
        </p:spPr>
      </p:cxnSp>
      <p:cxnSp>
        <p:nvCxnSpPr>
          <p:cNvPr id="3346" name="直接连接符 3345"/>
          <p:cNvCxnSpPr/>
          <p:nvPr/>
        </p:nvCxnSpPr>
        <p:spPr>
          <a:xfrm flipV="1">
            <a:off x="5334000" y="3048000"/>
            <a:ext cx="228600" cy="228600"/>
          </a:xfrm>
          <a:prstGeom prst="line">
            <a:avLst/>
          </a:prstGeom>
          <a:ln w="19050" cap="flat" cmpd="sng">
            <a:solidFill>
              <a:srgbClr val="7C7C7C"/>
            </a:solidFill>
            <a:prstDash val="solid"/>
            <a:headEnd type="none" w="med" len="med"/>
            <a:tailEnd type="none" w="med" len="med"/>
          </a:ln>
        </p:spPr>
      </p:cxnSp>
      <p:sp>
        <p:nvSpPr>
          <p:cNvPr id="3347" name="下箭头 3346"/>
          <p:cNvSpPr/>
          <p:nvPr/>
        </p:nvSpPr>
        <p:spPr>
          <a:xfrm>
            <a:off x="3810000" y="5257800"/>
            <a:ext cx="1295400" cy="228600"/>
          </a:xfrm>
          <a:prstGeom prst="downArrow">
            <a:avLst>
              <a:gd name="adj1" fmla="val 50000"/>
              <a:gd name="adj2" fmla="val 52601"/>
            </a:avLst>
          </a:prstGeom>
          <a:noFill/>
          <a:ln w="19050" cap="flat" cmpd="sng">
            <a:solidFill>
              <a:srgbClr val="7C7C7C"/>
            </a:solidFill>
            <a:prstDash val="solid"/>
            <a:miter/>
            <a:headEnd type="none" w="med" len="med"/>
            <a:tailEnd type="none" w="med" len="med"/>
          </a:ln>
        </p:spPr>
        <p:txBody>
          <a:bodyPr/>
          <a:p>
            <a:endParaRPr lang="zh-CN" altLang="en-US"/>
          </a:p>
        </p:txBody>
      </p:sp>
      <p:sp>
        <p:nvSpPr>
          <p:cNvPr id="3348" name="矩形 3347"/>
          <p:cNvSpPr/>
          <p:nvPr/>
        </p:nvSpPr>
        <p:spPr>
          <a:xfrm>
            <a:off x="0" y="1524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349" name="矩形 3348"/>
          <p:cNvSpPr/>
          <p:nvPr/>
        </p:nvSpPr>
        <p:spPr>
          <a:xfrm>
            <a:off x="228600" y="5562600"/>
            <a:ext cx="8534400" cy="381000"/>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lgn="ctr">
              <a:spcBef>
                <a:spcPct val="50000"/>
              </a:spcBef>
            </a:pPr>
            <a:r>
              <a:rPr lang="zh-CN" altLang="en-US" sz="1600" b="1">
                <a:latin typeface="宋体" panose="02010600030101010101" pitchFamily="2" charset="-122"/>
              </a:rPr>
              <a:t>项目计划书批准前加班特别多</a:t>
            </a:r>
            <a:endParaRPr lang="zh-CN" altLang="en-US" sz="1600" b="1">
              <a:latin typeface="Arial" panose="020B0604020202020204" pitchFamily="34" charset="0"/>
              <a:ea typeface="黑体" panose="02010609060101010101" charset="-122"/>
            </a:endParaRPr>
          </a:p>
        </p:txBody>
      </p:sp>
      <p:sp>
        <p:nvSpPr>
          <p:cNvPr id="3350" name="矩形 3349"/>
          <p:cNvSpPr/>
          <p:nvPr/>
        </p:nvSpPr>
        <p:spPr>
          <a:xfrm>
            <a:off x="5105400" y="5181600"/>
            <a:ext cx="2819400" cy="34925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确定优先顺序的结果</a:t>
            </a:r>
            <a:endParaRPr lang="zh-CN" altLang="en-US" sz="1400">
              <a:latin typeface="Arial" panose="020B0604020202020204" pitchFamily="34" charset="0"/>
              <a:ea typeface="黑体" panose="02010609060101010101" charset="-122"/>
            </a:endParaRPr>
          </a:p>
        </p:txBody>
      </p:sp>
      <p:sp>
        <p:nvSpPr>
          <p:cNvPr id="3351" name="矩形 3350"/>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352" name="等腰三角形 3351"/>
          <p:cNvSpPr/>
          <p:nvPr/>
        </p:nvSpPr>
        <p:spPr>
          <a:xfrm>
            <a:off x="4724400" y="61722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353" name="任意多边形 3352"/>
          <p:cNvSpPr/>
          <p:nvPr/>
        </p:nvSpPr>
        <p:spPr>
          <a:xfrm>
            <a:off x="1447800" y="6172200"/>
            <a:ext cx="304800" cy="304800"/>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3354" name="椭圆 3353"/>
          <p:cNvSpPr/>
          <p:nvPr/>
        </p:nvSpPr>
        <p:spPr>
          <a:xfrm>
            <a:off x="3048000" y="61722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cxnSp>
        <p:nvCxnSpPr>
          <p:cNvPr id="3355" name="直接连接符 3354"/>
          <p:cNvCxnSpPr/>
          <p:nvPr/>
        </p:nvCxnSpPr>
        <p:spPr>
          <a:xfrm>
            <a:off x="6172200" y="6172200"/>
            <a:ext cx="228600" cy="228600"/>
          </a:xfrm>
          <a:prstGeom prst="line">
            <a:avLst/>
          </a:prstGeom>
          <a:ln w="19050" cap="flat" cmpd="sng">
            <a:solidFill>
              <a:srgbClr val="7C7C7C"/>
            </a:solidFill>
            <a:prstDash val="solid"/>
            <a:headEnd type="none" w="med" len="med"/>
            <a:tailEnd type="none" w="med" len="med"/>
          </a:ln>
        </p:spPr>
      </p:cxnSp>
      <p:cxnSp>
        <p:nvCxnSpPr>
          <p:cNvPr id="3356" name="直接连接符 3355"/>
          <p:cNvCxnSpPr/>
          <p:nvPr/>
        </p:nvCxnSpPr>
        <p:spPr>
          <a:xfrm flipV="1">
            <a:off x="6172200" y="6172200"/>
            <a:ext cx="228600" cy="228600"/>
          </a:xfrm>
          <a:prstGeom prst="line">
            <a:avLst/>
          </a:prstGeom>
          <a:ln w="19050" cap="flat" cmpd="sng">
            <a:solidFill>
              <a:srgbClr val="7C7C7C"/>
            </a:solidFill>
            <a:prstDash val="solid"/>
            <a:headEnd type="none" w="med" len="med"/>
            <a:tailEnd type="none" w="med" len="med"/>
          </a:ln>
        </p:spPr>
      </p:cxnSp>
      <p:sp>
        <p:nvSpPr>
          <p:cNvPr id="3357" name="矩形 3356"/>
          <p:cNvSpPr/>
          <p:nvPr/>
        </p:nvSpPr>
        <p:spPr>
          <a:xfrm>
            <a:off x="1676400" y="6172200"/>
            <a:ext cx="12192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最重要</a:t>
            </a:r>
            <a:r>
              <a:rPr lang="en-US" altLang="zh-CN" sz="1200" b="1">
                <a:latin typeface="Arial" panose="020B0604020202020204" pitchFamily="34" charset="0"/>
              </a:rPr>
              <a:t>/</a:t>
            </a:r>
            <a:r>
              <a:rPr lang="zh-CN" altLang="en-US" sz="1200" b="1">
                <a:latin typeface="Arial" panose="020B0604020202020204" pitchFamily="34" charset="0"/>
              </a:rPr>
              <a:t>最好</a:t>
            </a:r>
            <a:endParaRPr lang="zh-CN" altLang="en-US" sz="1200" b="1">
              <a:latin typeface="Arial" panose="020B0604020202020204" pitchFamily="34" charset="0"/>
            </a:endParaRPr>
          </a:p>
        </p:txBody>
      </p:sp>
      <p:sp>
        <p:nvSpPr>
          <p:cNvPr id="3358" name="矩形 3357"/>
          <p:cNvSpPr/>
          <p:nvPr/>
        </p:nvSpPr>
        <p:spPr>
          <a:xfrm>
            <a:off x="5105400" y="6172200"/>
            <a:ext cx="7620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一般</a:t>
            </a:r>
            <a:endParaRPr lang="zh-CN" altLang="en-US" sz="1200" b="1">
              <a:latin typeface="Arial" panose="020B0604020202020204" pitchFamily="34" charset="0"/>
            </a:endParaRPr>
          </a:p>
        </p:txBody>
      </p:sp>
      <p:sp>
        <p:nvSpPr>
          <p:cNvPr id="3359" name="矩形 3358"/>
          <p:cNvSpPr/>
          <p:nvPr/>
        </p:nvSpPr>
        <p:spPr>
          <a:xfrm>
            <a:off x="3276600" y="6172200"/>
            <a:ext cx="11430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较重要</a:t>
            </a:r>
            <a:r>
              <a:rPr lang="en-US" altLang="zh-CN" sz="1200" b="1">
                <a:latin typeface="Arial" panose="020B0604020202020204" pitchFamily="34" charset="0"/>
              </a:rPr>
              <a:t>/</a:t>
            </a:r>
            <a:r>
              <a:rPr lang="zh-CN" altLang="en-US" sz="1200" b="1">
                <a:latin typeface="Arial" panose="020B0604020202020204" pitchFamily="34" charset="0"/>
              </a:rPr>
              <a:t>较好</a:t>
            </a:r>
            <a:endParaRPr lang="zh-CN" altLang="en-US" sz="1200" b="1">
              <a:latin typeface="Arial" panose="020B0604020202020204" pitchFamily="34" charset="0"/>
            </a:endParaRPr>
          </a:p>
        </p:txBody>
      </p:sp>
      <p:sp>
        <p:nvSpPr>
          <p:cNvPr id="3360" name="矩形 3359"/>
          <p:cNvSpPr/>
          <p:nvPr/>
        </p:nvSpPr>
        <p:spPr>
          <a:xfrm>
            <a:off x="6248400" y="6172200"/>
            <a:ext cx="16764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最不重要</a:t>
            </a:r>
            <a:r>
              <a:rPr lang="en-US" altLang="zh-CN" sz="1200" b="1">
                <a:latin typeface="Arial" panose="020B0604020202020204" pitchFamily="34" charset="0"/>
              </a:rPr>
              <a:t>/</a:t>
            </a:r>
            <a:r>
              <a:rPr lang="zh-CN" altLang="en-US" sz="1200" b="1">
                <a:latin typeface="Arial" panose="020B0604020202020204" pitchFamily="34" charset="0"/>
              </a:rPr>
              <a:t>最差</a:t>
            </a:r>
            <a:endParaRPr lang="zh-CN" altLang="en-US" sz="1200" b="1">
              <a:latin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3" name="矩形 3362"/>
          <p:cNvSpPr/>
          <p:nvPr/>
        </p:nvSpPr>
        <p:spPr>
          <a:xfrm>
            <a:off x="152400" y="3048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364" name="矩形 3363"/>
          <p:cNvSpPr/>
          <p:nvPr/>
        </p:nvSpPr>
        <p:spPr>
          <a:xfrm>
            <a:off x="1219200" y="1219200"/>
            <a:ext cx="6477000" cy="381000"/>
          </a:xfrm>
          <a:prstGeom prst="rect">
            <a:avLst/>
          </a:prstGeom>
          <a:solidFill>
            <a:srgbClr val="EAEAEA"/>
          </a:solidFill>
          <a:ln w="38100">
            <a:noFill/>
          </a:ln>
          <a:effectLst>
            <a:outerShdw dist="107763" dir="2699999" algn="ctr" rotWithShape="0">
              <a:srgbClr val="6699FF"/>
            </a:outerShdw>
          </a:effectLst>
        </p:spPr>
        <p:txBody>
          <a:bodyPr lIns="137160" tIns="68580" rIns="137160" bIns="68580" anchor="ctr" anchorCtr="0">
            <a:spAutoFit/>
          </a:bodyPr>
          <a:p>
            <a:pPr algn="ctr">
              <a:spcBef>
                <a:spcPct val="50000"/>
              </a:spcBef>
            </a:pPr>
            <a:r>
              <a:rPr lang="zh-CN" altLang="en-US" sz="1600" b="1">
                <a:latin typeface="宋体" panose="02010600030101010101" pitchFamily="2" charset="-122"/>
              </a:rPr>
              <a:t>项目计划书批准前加班特别多</a:t>
            </a:r>
            <a:endParaRPr lang="zh-CN" altLang="en-US" sz="1600" b="1">
              <a:latin typeface="Arial" panose="020B0604020202020204" pitchFamily="34" charset="0"/>
              <a:ea typeface="黑体" panose="02010609060101010101" charset="-122"/>
            </a:endParaRPr>
          </a:p>
        </p:txBody>
      </p:sp>
      <p:sp>
        <p:nvSpPr>
          <p:cNvPr id="3365" name="下箭头 3364"/>
          <p:cNvSpPr/>
          <p:nvPr/>
        </p:nvSpPr>
        <p:spPr>
          <a:xfrm>
            <a:off x="4572000" y="1905000"/>
            <a:ext cx="914400" cy="533400"/>
          </a:xfrm>
          <a:prstGeom prst="downArrow">
            <a:avLst>
              <a:gd name="adj1" fmla="val 50000"/>
              <a:gd name="adj2" fmla="val 52601"/>
            </a:avLst>
          </a:prstGeom>
          <a:noFill/>
          <a:ln w="19050" cap="flat" cmpd="sng">
            <a:solidFill>
              <a:srgbClr val="7C7C7C"/>
            </a:solidFill>
            <a:prstDash val="solid"/>
            <a:miter/>
            <a:headEnd type="none" w="med" len="med"/>
            <a:tailEnd type="none" w="med" len="med"/>
          </a:ln>
        </p:spPr>
        <p:txBody>
          <a:bodyPr/>
          <a:p>
            <a:endParaRPr lang="zh-CN" altLang="en-US"/>
          </a:p>
        </p:txBody>
      </p:sp>
      <p:sp>
        <p:nvSpPr>
          <p:cNvPr id="3366" name="矩形 3365"/>
          <p:cNvSpPr/>
          <p:nvPr/>
        </p:nvSpPr>
        <p:spPr>
          <a:xfrm>
            <a:off x="5791200" y="1828800"/>
            <a:ext cx="2209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观察过程</a:t>
            </a:r>
            <a:endParaRPr lang="zh-CN" altLang="en-US" sz="1600">
              <a:latin typeface="Arial" panose="020B0604020202020204" pitchFamily="34" charset="0"/>
              <a:ea typeface="黑体" panose="02010609060101010101" charset="-122"/>
            </a:endParaRPr>
          </a:p>
        </p:txBody>
      </p:sp>
      <p:sp>
        <p:nvSpPr>
          <p:cNvPr id="3367" name="五边形 3366"/>
          <p:cNvSpPr/>
          <p:nvPr/>
        </p:nvSpPr>
        <p:spPr>
          <a:xfrm>
            <a:off x="1828800" y="2514600"/>
            <a:ext cx="1219200" cy="17526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68" name="矩形 3367"/>
          <p:cNvSpPr/>
          <p:nvPr/>
        </p:nvSpPr>
        <p:spPr>
          <a:xfrm>
            <a:off x="1828800" y="2667000"/>
            <a:ext cx="1066800" cy="1779588"/>
          </a:xfrm>
          <a:prstGeom prst="rect">
            <a:avLst/>
          </a:prstGeom>
          <a:noFill/>
          <a:ln w="38100">
            <a:noFill/>
          </a:ln>
        </p:spPr>
        <p:txBody>
          <a:bodyPr lIns="137160" tIns="68580" rIns="137160" bIns="68580">
            <a:spAutoFit/>
          </a:bodyPr>
          <a:p>
            <a:pPr algn="ctr" fontAlgn="t">
              <a:spcBef>
                <a:spcPct val="50000"/>
              </a:spcBef>
            </a:pPr>
            <a:r>
              <a:rPr lang="zh-CN" altLang="en-US" sz="1400">
                <a:latin typeface="Arial" panose="020B0604020202020204" pitchFamily="34" charset="0"/>
                <a:ea typeface="黑体" panose="02010609060101010101" charset="-122"/>
              </a:rPr>
              <a:t>确定该工作的理想状态</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调查现状等</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进行工作的准备</a:t>
            </a:r>
            <a:endParaRPr lang="zh-CN" altLang="en-US" sz="1400">
              <a:latin typeface="Arial" panose="020B0604020202020204" pitchFamily="34" charset="0"/>
              <a:ea typeface="黑体" panose="02010609060101010101" charset="-122"/>
            </a:endParaRPr>
          </a:p>
          <a:p>
            <a:pPr>
              <a:spcBef>
                <a:spcPct val="50000"/>
              </a:spcBef>
            </a:pPr>
            <a:endParaRPr lang="zh-CN" altLang="en-US" sz="1600">
              <a:latin typeface="Arial" panose="020B0604020202020204" pitchFamily="34" charset="0"/>
              <a:ea typeface="黑体" panose="02010609060101010101" charset="-122"/>
            </a:endParaRPr>
          </a:p>
        </p:txBody>
      </p:sp>
      <p:sp>
        <p:nvSpPr>
          <p:cNvPr id="3369" name="五边形 3368"/>
          <p:cNvSpPr/>
          <p:nvPr/>
        </p:nvSpPr>
        <p:spPr>
          <a:xfrm>
            <a:off x="3048000" y="2514600"/>
            <a:ext cx="838200" cy="17526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70" name="矩形 3369"/>
          <p:cNvSpPr/>
          <p:nvPr/>
        </p:nvSpPr>
        <p:spPr>
          <a:xfrm>
            <a:off x="3124200" y="2895600"/>
            <a:ext cx="685800" cy="987425"/>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制定项目计划书</a:t>
            </a:r>
            <a:endParaRPr lang="zh-CN" altLang="en-US" sz="1400">
              <a:latin typeface="Arial" panose="020B0604020202020204" pitchFamily="34" charset="0"/>
              <a:ea typeface="黑体" panose="02010609060101010101" charset="-122"/>
            </a:endParaRPr>
          </a:p>
        </p:txBody>
      </p:sp>
      <p:sp>
        <p:nvSpPr>
          <p:cNvPr id="3371" name="五边形 3370"/>
          <p:cNvSpPr/>
          <p:nvPr/>
        </p:nvSpPr>
        <p:spPr>
          <a:xfrm>
            <a:off x="3886200" y="2514600"/>
            <a:ext cx="838200" cy="17526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72" name="五边形 3371"/>
          <p:cNvSpPr/>
          <p:nvPr/>
        </p:nvSpPr>
        <p:spPr>
          <a:xfrm>
            <a:off x="4724400" y="2514600"/>
            <a:ext cx="838200" cy="17526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73" name="五边形 3372"/>
          <p:cNvSpPr/>
          <p:nvPr/>
        </p:nvSpPr>
        <p:spPr>
          <a:xfrm>
            <a:off x="5562600" y="2514600"/>
            <a:ext cx="838200" cy="17526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74" name="五边形 3373"/>
          <p:cNvSpPr/>
          <p:nvPr/>
        </p:nvSpPr>
        <p:spPr>
          <a:xfrm>
            <a:off x="7239000" y="2514600"/>
            <a:ext cx="838200" cy="17526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75" name="五边形 3374"/>
          <p:cNvSpPr/>
          <p:nvPr/>
        </p:nvSpPr>
        <p:spPr>
          <a:xfrm>
            <a:off x="6400800" y="2514600"/>
            <a:ext cx="838200" cy="17526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76" name="矩形 3375"/>
          <p:cNvSpPr/>
          <p:nvPr/>
        </p:nvSpPr>
        <p:spPr>
          <a:xfrm>
            <a:off x="3886200" y="2667000"/>
            <a:ext cx="762000" cy="1779588"/>
          </a:xfrm>
          <a:prstGeom prst="rect">
            <a:avLst/>
          </a:prstGeom>
          <a:noFill/>
          <a:ln w="38100">
            <a:noFill/>
          </a:ln>
        </p:spPr>
        <p:txBody>
          <a:bodyPr lIns="137160" tIns="68580" rIns="137160" bIns="68580">
            <a:spAutoFit/>
          </a:bodyPr>
          <a:p>
            <a:pPr algn="ctr" fontAlgn="ctr">
              <a:spcBef>
                <a:spcPct val="50000"/>
              </a:spcBef>
            </a:pPr>
            <a:r>
              <a:rPr lang="zh-CN" altLang="en-US" sz="1400">
                <a:latin typeface="Arial" panose="020B0604020202020204" pitchFamily="34" charset="0"/>
                <a:ea typeface="黑体" panose="02010609060101010101" charset="-122"/>
              </a:rPr>
              <a:t>向上级领导报告项目计划书</a:t>
            </a:r>
            <a:endParaRPr lang="zh-CN" altLang="en-US" sz="1400">
              <a:latin typeface="Arial" panose="020B0604020202020204" pitchFamily="34" charset="0"/>
              <a:ea typeface="黑体" panose="02010609060101010101" charset="-122"/>
            </a:endParaRPr>
          </a:p>
          <a:p>
            <a:pPr>
              <a:spcBef>
                <a:spcPct val="50000"/>
              </a:spcBef>
            </a:pPr>
            <a:endParaRPr lang="zh-CN" altLang="en-US" sz="1600">
              <a:latin typeface="Arial" panose="020B0604020202020204" pitchFamily="34" charset="0"/>
              <a:ea typeface="黑体" panose="02010609060101010101" charset="-122"/>
            </a:endParaRPr>
          </a:p>
        </p:txBody>
      </p:sp>
      <p:sp>
        <p:nvSpPr>
          <p:cNvPr id="3377" name="矩形 3376"/>
          <p:cNvSpPr/>
          <p:nvPr/>
        </p:nvSpPr>
        <p:spPr>
          <a:xfrm>
            <a:off x="4724400" y="2743200"/>
            <a:ext cx="838200" cy="1200150"/>
          </a:xfrm>
          <a:prstGeom prst="rect">
            <a:avLst/>
          </a:prstGeom>
          <a:noFill/>
          <a:ln w="38100">
            <a:noFill/>
          </a:ln>
        </p:spPr>
        <p:txBody>
          <a:bodyPr lIns="137160" tIns="68580" rIns="137160" bIns="68580">
            <a:spAutoFit/>
          </a:bodyPr>
          <a:p>
            <a:pPr>
              <a:spcBef>
                <a:spcPct val="50000"/>
              </a:spcBef>
            </a:pPr>
            <a:r>
              <a:rPr lang="zh-CN" altLang="en-US" sz="1400">
                <a:latin typeface="Arial" panose="020B0604020202020204" pitchFamily="34" charset="0"/>
                <a:ea typeface="黑体" panose="02010609060101010101" charset="-122"/>
              </a:rPr>
              <a:t>按上级领导的要求修改项目计划书</a:t>
            </a:r>
            <a:endParaRPr lang="zh-CN" altLang="en-US" sz="1400">
              <a:latin typeface="Arial" panose="020B0604020202020204" pitchFamily="34" charset="0"/>
              <a:ea typeface="黑体" panose="02010609060101010101" charset="-122"/>
            </a:endParaRPr>
          </a:p>
        </p:txBody>
      </p:sp>
      <p:sp>
        <p:nvSpPr>
          <p:cNvPr id="3378" name="矩形 3377"/>
          <p:cNvSpPr/>
          <p:nvPr/>
        </p:nvSpPr>
        <p:spPr>
          <a:xfrm>
            <a:off x="5562600" y="2743200"/>
            <a:ext cx="762000" cy="1566863"/>
          </a:xfrm>
          <a:prstGeom prst="rect">
            <a:avLst/>
          </a:prstGeom>
          <a:noFill/>
          <a:ln w="38100">
            <a:noFill/>
          </a:ln>
        </p:spPr>
        <p:txBody>
          <a:bodyPr lIns="137160" tIns="68580" rIns="137160" bIns="68580">
            <a:spAutoFit/>
          </a:bodyPr>
          <a:p>
            <a:pPr algn="ctr" fontAlgn="ctr">
              <a:spcBef>
                <a:spcPct val="50000"/>
              </a:spcBef>
            </a:pPr>
            <a:r>
              <a:rPr lang="zh-CN" altLang="en-US" sz="1400">
                <a:latin typeface="Arial" panose="020B0604020202020204" pitchFamily="34" charset="0"/>
                <a:ea typeface="黑体" panose="02010609060101010101" charset="-122"/>
              </a:rPr>
              <a:t>再次向上级领导报告</a:t>
            </a:r>
            <a:endParaRPr lang="zh-CN" altLang="en-US" sz="1400">
              <a:latin typeface="Arial" panose="020B0604020202020204" pitchFamily="34" charset="0"/>
              <a:ea typeface="黑体" panose="02010609060101010101" charset="-122"/>
            </a:endParaRPr>
          </a:p>
          <a:p>
            <a:pPr>
              <a:spcBef>
                <a:spcPct val="50000"/>
              </a:spcBef>
            </a:pPr>
            <a:endParaRPr lang="zh-CN" altLang="en-US" sz="1600">
              <a:latin typeface="Arial" panose="020B0604020202020204" pitchFamily="34" charset="0"/>
              <a:ea typeface="黑体" panose="02010609060101010101" charset="-122"/>
            </a:endParaRPr>
          </a:p>
        </p:txBody>
      </p:sp>
      <p:sp>
        <p:nvSpPr>
          <p:cNvPr id="3379" name="矩形 3378"/>
          <p:cNvSpPr/>
          <p:nvPr/>
        </p:nvSpPr>
        <p:spPr>
          <a:xfrm>
            <a:off x="6400800" y="2819400"/>
            <a:ext cx="838200" cy="1354138"/>
          </a:xfrm>
          <a:prstGeom prst="rect">
            <a:avLst/>
          </a:prstGeom>
          <a:noFill/>
          <a:ln w="38100">
            <a:noFill/>
          </a:ln>
        </p:spPr>
        <p:txBody>
          <a:bodyPr lIns="137160" tIns="68580" rIns="137160" bIns="68580">
            <a:spAutoFit/>
          </a:bodyPr>
          <a:p>
            <a:pPr algn="ctr" fontAlgn="ctr">
              <a:spcBef>
                <a:spcPct val="50000"/>
              </a:spcBef>
            </a:pPr>
            <a:r>
              <a:rPr lang="zh-CN" altLang="en-US" sz="1400">
                <a:latin typeface="Arial" panose="020B0604020202020204" pitchFamily="34" charset="0"/>
                <a:ea typeface="黑体" panose="02010609060101010101" charset="-122"/>
              </a:rPr>
              <a:t>上级领导批准项目计划书</a:t>
            </a:r>
            <a:endParaRPr lang="zh-CN" altLang="en-US" sz="1400">
              <a:latin typeface="Arial" panose="020B0604020202020204" pitchFamily="34" charset="0"/>
              <a:ea typeface="黑体" panose="02010609060101010101" charset="-122"/>
            </a:endParaRPr>
          </a:p>
          <a:p>
            <a:pPr>
              <a:spcBef>
                <a:spcPct val="50000"/>
              </a:spcBef>
            </a:pPr>
            <a:endParaRPr lang="zh-CN" altLang="en-US" sz="1600">
              <a:latin typeface="Arial" panose="020B0604020202020204" pitchFamily="34" charset="0"/>
              <a:ea typeface="黑体" panose="02010609060101010101" charset="-122"/>
            </a:endParaRPr>
          </a:p>
        </p:txBody>
      </p:sp>
      <p:sp>
        <p:nvSpPr>
          <p:cNvPr id="3380" name="矩形 3379"/>
          <p:cNvSpPr/>
          <p:nvPr/>
        </p:nvSpPr>
        <p:spPr>
          <a:xfrm>
            <a:off x="7162800" y="2743200"/>
            <a:ext cx="914400" cy="1354138"/>
          </a:xfrm>
          <a:prstGeom prst="rect">
            <a:avLst/>
          </a:prstGeom>
          <a:noFill/>
          <a:ln w="38100">
            <a:noFill/>
          </a:ln>
        </p:spPr>
        <p:txBody>
          <a:bodyPr lIns="137160" tIns="68580" rIns="137160" bIns="68580">
            <a:spAutoFit/>
          </a:bodyPr>
          <a:p>
            <a:pPr algn="ctr" fontAlgn="ctr">
              <a:spcBef>
                <a:spcPct val="50000"/>
              </a:spcBef>
            </a:pPr>
            <a:r>
              <a:rPr lang="zh-CN" altLang="en-US" sz="1400">
                <a:latin typeface="Arial" panose="020B0604020202020204" pitchFamily="34" charset="0"/>
                <a:ea typeface="黑体" panose="02010609060101010101" charset="-122"/>
              </a:rPr>
              <a:t>开始贯彻实施项目计划书</a:t>
            </a:r>
            <a:endParaRPr lang="zh-CN" altLang="en-US" sz="1400">
              <a:latin typeface="Arial" panose="020B0604020202020204" pitchFamily="34" charset="0"/>
              <a:ea typeface="黑体" panose="02010609060101010101" charset="-122"/>
            </a:endParaRPr>
          </a:p>
          <a:p>
            <a:pPr>
              <a:spcBef>
                <a:spcPct val="50000"/>
              </a:spcBef>
            </a:pPr>
            <a:endParaRPr lang="zh-CN" altLang="en-US" sz="1600">
              <a:latin typeface="Arial" panose="020B0604020202020204" pitchFamily="34" charset="0"/>
              <a:ea typeface="黑体" panose="02010609060101010101" charset="-122"/>
            </a:endParaRPr>
          </a:p>
        </p:txBody>
      </p:sp>
      <p:sp>
        <p:nvSpPr>
          <p:cNvPr id="3381" name="五边形 3380"/>
          <p:cNvSpPr/>
          <p:nvPr/>
        </p:nvSpPr>
        <p:spPr>
          <a:xfrm>
            <a:off x="990600" y="2514600"/>
            <a:ext cx="838200" cy="9144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82" name="矩形 3381"/>
          <p:cNvSpPr/>
          <p:nvPr/>
        </p:nvSpPr>
        <p:spPr>
          <a:xfrm>
            <a:off x="762000" y="2590800"/>
            <a:ext cx="1066800" cy="987425"/>
          </a:xfrm>
          <a:prstGeom prst="rect">
            <a:avLst/>
          </a:prstGeom>
          <a:noFill/>
          <a:ln w="38100">
            <a:noFill/>
          </a:ln>
        </p:spPr>
        <p:txBody>
          <a:bodyPr lIns="137160" tIns="68580" rIns="137160" bIns="68580">
            <a:spAutoFit/>
          </a:bodyPr>
          <a:p>
            <a:pPr algn="ctr" fontAlgn="ctr">
              <a:spcBef>
                <a:spcPct val="50000"/>
              </a:spcBef>
            </a:pPr>
            <a:r>
              <a:rPr lang="zh-CN" altLang="en-US" sz="1400">
                <a:latin typeface="Arial" panose="020B0604020202020204" pitchFamily="34" charset="0"/>
                <a:ea typeface="黑体" panose="02010609060101010101" charset="-122"/>
              </a:rPr>
              <a:t>接受上</a:t>
            </a:r>
            <a:endParaRPr lang="zh-CN" altLang="en-US" sz="1400">
              <a:latin typeface="Arial" panose="020B0604020202020204" pitchFamily="34" charset="0"/>
              <a:ea typeface="黑体" panose="02010609060101010101" charset="-122"/>
            </a:endParaRPr>
          </a:p>
          <a:p>
            <a:pPr algn="ctr" fontAlgn="ctr">
              <a:spcBef>
                <a:spcPct val="50000"/>
              </a:spcBef>
            </a:pPr>
            <a:r>
              <a:rPr lang="zh-CN" altLang="en-US" sz="1400">
                <a:latin typeface="Arial" panose="020B0604020202020204" pitchFamily="34" charset="0"/>
                <a:ea typeface="黑体" panose="02010609060101010101" charset="-122"/>
              </a:rPr>
              <a:t>级指示</a:t>
            </a:r>
            <a:endParaRPr lang="zh-CN" altLang="en-US" sz="1400">
              <a:latin typeface="Arial" panose="020B0604020202020204" pitchFamily="34" charset="0"/>
              <a:ea typeface="黑体" panose="02010609060101010101" charset="-122"/>
            </a:endParaRPr>
          </a:p>
          <a:p>
            <a:pPr>
              <a:spcBef>
                <a:spcPct val="50000"/>
              </a:spcBef>
            </a:pPr>
            <a:endParaRPr lang="zh-CN" altLang="en-US" sz="1400">
              <a:latin typeface="Arial" panose="020B0604020202020204" pitchFamily="34" charset="0"/>
              <a:ea typeface="黑体" panose="02010609060101010101" charset="-122"/>
            </a:endParaRPr>
          </a:p>
        </p:txBody>
      </p:sp>
      <p:sp>
        <p:nvSpPr>
          <p:cNvPr id="3383" name="五边形 3382"/>
          <p:cNvSpPr/>
          <p:nvPr/>
        </p:nvSpPr>
        <p:spPr>
          <a:xfrm>
            <a:off x="990600" y="3429000"/>
            <a:ext cx="838200" cy="838200"/>
          </a:xfrm>
          <a:prstGeom prst="homePlate">
            <a:avLst>
              <a:gd name="adj" fmla="val 25000"/>
            </a:avLst>
          </a:prstGeom>
          <a:noFill/>
          <a:ln w="38100" cap="flat" cmpd="dbl">
            <a:solidFill>
              <a:srgbClr val="7C7C7C"/>
            </a:solidFill>
            <a:prstDash val="solid"/>
            <a:miter/>
            <a:headEnd type="none" w="med" len="med"/>
            <a:tailEnd type="none" w="med" len="med"/>
          </a:ln>
        </p:spPr>
        <p:txBody>
          <a:bodyPr/>
          <a:p>
            <a:endParaRPr lang="zh-CN" altLang="en-US"/>
          </a:p>
        </p:txBody>
      </p:sp>
      <p:sp>
        <p:nvSpPr>
          <p:cNvPr id="3384" name="矩形 3383"/>
          <p:cNvSpPr/>
          <p:nvPr/>
        </p:nvSpPr>
        <p:spPr>
          <a:xfrm>
            <a:off x="381000" y="3505200"/>
            <a:ext cx="1981200" cy="668338"/>
          </a:xfrm>
          <a:prstGeom prst="rect">
            <a:avLst/>
          </a:prstGeom>
          <a:noFill/>
          <a:ln w="38100">
            <a:noFill/>
          </a:ln>
        </p:spPr>
        <p:txBody>
          <a:bodyPr lIns="137160" tIns="68580" rIns="137160" bIns="68580">
            <a:spAutoFit/>
          </a:bodyPr>
          <a:p>
            <a:pPr algn="ctr">
              <a:spcBef>
                <a:spcPct val="50000"/>
              </a:spcBef>
            </a:pPr>
            <a:r>
              <a:rPr lang="zh-CN" altLang="en-US" sz="1400">
                <a:latin typeface="Arial" panose="020B0604020202020204" pitchFamily="34" charset="0"/>
                <a:ea typeface="黑体" panose="02010609060101010101" charset="-122"/>
              </a:rPr>
              <a:t>基于方针</a:t>
            </a:r>
            <a:endParaRPr lang="zh-CN" altLang="en-US" sz="1400">
              <a:latin typeface="Arial" panose="020B0604020202020204" pitchFamily="34" charset="0"/>
              <a:ea typeface="黑体" panose="02010609060101010101" charset="-122"/>
            </a:endParaRPr>
          </a:p>
          <a:p>
            <a:pPr algn="ctr">
              <a:spcBef>
                <a:spcPct val="50000"/>
              </a:spcBef>
            </a:pPr>
            <a:r>
              <a:rPr lang="zh-CN" altLang="en-US" sz="1400">
                <a:latin typeface="Arial" panose="020B0604020202020204" pitchFamily="34" charset="0"/>
                <a:ea typeface="黑体" panose="02010609060101010101" charset="-122"/>
              </a:rPr>
              <a:t>开始工作</a:t>
            </a:r>
            <a:endParaRPr lang="zh-CN" altLang="en-US" sz="1400">
              <a:latin typeface="Arial" panose="020B0604020202020204" pitchFamily="34" charset="0"/>
              <a:ea typeface="黑体" panose="02010609060101010101" charset="-122"/>
            </a:endParaRPr>
          </a:p>
        </p:txBody>
      </p:sp>
      <p:sp>
        <p:nvSpPr>
          <p:cNvPr id="3385" name="矩形 3384"/>
          <p:cNvSpPr/>
          <p:nvPr/>
        </p:nvSpPr>
        <p:spPr>
          <a:xfrm>
            <a:off x="1295400" y="5105400"/>
            <a:ext cx="6550025" cy="419100"/>
          </a:xfrm>
          <a:prstGeom prst="rect">
            <a:avLst/>
          </a:prstGeom>
          <a:noFill/>
          <a:ln w="38100" cap="flat" cmpd="dbl">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600">
                <a:latin typeface="Arial" panose="020B0604020202020204" pitchFamily="34" charset="0"/>
                <a:ea typeface="黑体" panose="02010609060101010101" charset="-122"/>
              </a:rPr>
              <a:t>准备不充分</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项目计划书总是需要多次修改</a:t>
            </a:r>
            <a:endParaRPr lang="zh-CN" altLang="en-US" sz="1600">
              <a:latin typeface="Arial" panose="020B0604020202020204" pitchFamily="34" charset="0"/>
              <a:ea typeface="黑体" panose="02010609060101010101" charset="-122"/>
            </a:endParaRPr>
          </a:p>
        </p:txBody>
      </p:sp>
      <p:sp>
        <p:nvSpPr>
          <p:cNvPr id="3386" name="下箭头 3385"/>
          <p:cNvSpPr/>
          <p:nvPr/>
        </p:nvSpPr>
        <p:spPr>
          <a:xfrm>
            <a:off x="4572000" y="4419600"/>
            <a:ext cx="990600" cy="609600"/>
          </a:xfrm>
          <a:prstGeom prst="downArrow">
            <a:avLst>
              <a:gd name="adj1" fmla="val 50000"/>
              <a:gd name="adj2" fmla="val 52601"/>
            </a:avLst>
          </a:prstGeom>
          <a:noFill/>
          <a:ln w="19050" cap="flat" cmpd="sng">
            <a:solidFill>
              <a:srgbClr val="7C7C7C"/>
            </a:solidFill>
            <a:prstDash val="solid"/>
            <a:miter/>
            <a:headEnd type="none" w="med" len="med"/>
            <a:tailEnd type="none" w="med" len="med"/>
          </a:ln>
        </p:spPr>
        <p:txBody>
          <a:bodyPr/>
          <a:p>
            <a:endParaRPr lang="zh-CN" altLang="en-US"/>
          </a:p>
        </p:txBody>
      </p:sp>
      <p:sp>
        <p:nvSpPr>
          <p:cNvPr id="3387" name="云形标注 3386"/>
          <p:cNvSpPr/>
          <p:nvPr/>
        </p:nvSpPr>
        <p:spPr>
          <a:xfrm>
            <a:off x="152400" y="4419600"/>
            <a:ext cx="1371600" cy="762000"/>
          </a:xfrm>
          <a:prstGeom prst="cloudCallout">
            <a:avLst>
              <a:gd name="adj1" fmla="val 68403"/>
              <a:gd name="adj2" fmla="val 62917"/>
            </a:avLst>
          </a:prstGeom>
          <a:solidFill>
            <a:srgbClr val="EAEAEA"/>
          </a:solidFill>
          <a:ln w="12700" cap="flat" cmpd="sng">
            <a:solidFill>
              <a:srgbClr val="7C7C7C"/>
            </a:solidFill>
            <a:prstDash val="solid"/>
            <a:headEnd type="none" w="med" len="med"/>
            <a:tailEnd type="none" w="med" len="med"/>
          </a:ln>
        </p:spPr>
        <p:txBody>
          <a:bodyPr lIns="137160" tIns="68580" rIns="137160" bIns="68580"/>
          <a:p>
            <a:pPr algn="ctr">
              <a:spcBef>
                <a:spcPct val="50000"/>
              </a:spcBef>
            </a:pPr>
            <a:r>
              <a:rPr lang="zh-CN" altLang="en-US" sz="1600">
                <a:latin typeface="Arial" panose="020B0604020202020204" pitchFamily="34" charset="0"/>
                <a:ea typeface="黑体" panose="02010609060101010101" charset="-122"/>
              </a:rPr>
              <a:t>具体的问题点</a:t>
            </a:r>
            <a:endParaRPr lang="zh-CN" altLang="en-US" sz="1600">
              <a:latin typeface="Arial" panose="020B0604020202020204" pitchFamily="34" charset="0"/>
              <a:ea typeface="黑体" panose="02010609060101010101" charset="-122"/>
            </a:endParaRPr>
          </a:p>
        </p:txBody>
      </p:sp>
      <p:sp>
        <p:nvSpPr>
          <p:cNvPr id="3388" name="矩形 338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1" name="矩形 3390"/>
          <p:cNvSpPr/>
          <p:nvPr/>
        </p:nvSpPr>
        <p:spPr>
          <a:xfrm>
            <a:off x="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392" name="矩形 3391"/>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393" name="矩形 3392"/>
          <p:cNvSpPr/>
          <p:nvPr/>
        </p:nvSpPr>
        <p:spPr>
          <a:xfrm>
            <a:off x="304800" y="844550"/>
            <a:ext cx="29718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2</a:t>
            </a:r>
            <a:endParaRPr lang="en-US" altLang="zh-CN" sz="1800" b="1" u="sng">
              <a:latin typeface="黑体" panose="02010609060101010101" charset="-122"/>
              <a:ea typeface="黑体" panose="02010609060101010101" charset="-122"/>
            </a:endParaRPr>
          </a:p>
        </p:txBody>
      </p:sp>
      <p:sp>
        <p:nvSpPr>
          <p:cNvPr id="3394" name="矩形 3393"/>
          <p:cNvSpPr/>
          <p:nvPr/>
        </p:nvSpPr>
        <p:spPr>
          <a:xfrm>
            <a:off x="762000" y="1301750"/>
            <a:ext cx="7391400" cy="381000"/>
          </a:xfrm>
          <a:prstGeom prst="rect">
            <a:avLst/>
          </a:prstGeom>
          <a:noFill/>
          <a:ln w="38100">
            <a:noFill/>
          </a:ln>
        </p:spPr>
        <p:txBody>
          <a:bodyPr lIns="137160" tIns="68580" rIns="137160" bIns="68580">
            <a:spAutoFit/>
          </a:bodyPr>
          <a:p>
            <a:pPr>
              <a:spcBef>
                <a:spcPct val="50000"/>
              </a:spcBef>
            </a:pPr>
            <a:r>
              <a:rPr lang="en-US" altLang="zh-CN" sz="1600">
                <a:latin typeface="宋体" panose="02010600030101010101" pitchFamily="2" charset="-122"/>
              </a:rPr>
              <a:t>“</a:t>
            </a:r>
            <a:r>
              <a:rPr lang="zh-CN" altLang="en-US" sz="1600">
                <a:latin typeface="宋体" panose="02010600030101010101" pitchFamily="2" charset="-122"/>
              </a:rPr>
              <a:t>究竟反馈什么样的信息</a:t>
            </a:r>
            <a:r>
              <a:rPr lang="en-US" altLang="zh-CN" sz="1600">
                <a:latin typeface="宋体" panose="02010600030101010101" pitchFamily="2" charset="-122"/>
              </a:rPr>
              <a:t>,</a:t>
            </a:r>
            <a:r>
              <a:rPr lang="zh-CN" altLang="en-US" sz="1600">
                <a:latin typeface="宋体" panose="02010600030101010101" pitchFamily="2" charset="-122"/>
              </a:rPr>
              <a:t>才能带来销售公司经营业绩的改善呢</a:t>
            </a:r>
            <a:r>
              <a:rPr lang="en-US" altLang="zh-CN" sz="1600">
                <a:latin typeface="宋体" panose="02010600030101010101" pitchFamily="2" charset="-122"/>
              </a:rPr>
              <a:t>?” </a:t>
            </a: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陷入了深思</a:t>
            </a:r>
            <a:endParaRPr lang="zh-CN" altLang="en-US" sz="1600">
              <a:latin typeface="宋体" panose="02010600030101010101" pitchFamily="2" charset="-122"/>
            </a:endParaRPr>
          </a:p>
        </p:txBody>
      </p:sp>
      <p:sp>
        <p:nvSpPr>
          <p:cNvPr id="3395" name="矩形 3394"/>
          <p:cNvSpPr/>
          <p:nvPr/>
        </p:nvSpPr>
        <p:spPr>
          <a:xfrm>
            <a:off x="838200" y="1758950"/>
            <a:ext cx="7391400" cy="793750"/>
          </a:xfrm>
          <a:prstGeom prst="rect">
            <a:avLst/>
          </a:prstGeom>
          <a:noFill/>
          <a:ln w="38100">
            <a:noFill/>
          </a:ln>
        </p:spPr>
        <p:txBody>
          <a:bodyPr lIns="137160" tIns="68580" rIns="137160" bIns="68580">
            <a:spAutoFit/>
          </a:bodyPr>
          <a:p>
            <a:pPr>
              <a:spcBef>
                <a:spcPct val="50000"/>
              </a:spcBef>
            </a:pPr>
            <a:r>
              <a:rPr lang="zh-CN" altLang="en-US" sz="1600">
                <a:latin typeface="宋体" panose="02010600030101010101" pitchFamily="2" charset="-122"/>
              </a:rPr>
              <a:t>业绩管理可以分为很多项目</a:t>
            </a:r>
            <a:r>
              <a:rPr lang="en-US" altLang="zh-CN" sz="1600">
                <a:latin typeface="宋体" panose="02010600030101010101" pitchFamily="2" charset="-122"/>
              </a:rPr>
              <a:t>----</a:t>
            </a:r>
            <a:r>
              <a:rPr lang="zh-CN" altLang="en-US" sz="1600">
                <a:latin typeface="宋体" panose="02010600030101010101" pitchFamily="2" charset="-122"/>
              </a:rPr>
              <a:t>地域</a:t>
            </a:r>
            <a:r>
              <a:rPr lang="en-US" altLang="zh-CN" sz="1600">
                <a:latin typeface="宋体" panose="02010600030101010101" pitchFamily="2" charset="-122"/>
              </a:rPr>
              <a:t>, </a:t>
            </a:r>
            <a:r>
              <a:rPr lang="zh-CN" altLang="en-US" sz="1600">
                <a:latin typeface="宋体" panose="02010600030101010101" pitchFamily="2" charset="-122"/>
              </a:rPr>
              <a:t>种类</a:t>
            </a:r>
            <a:r>
              <a:rPr lang="en-US" altLang="zh-CN" sz="1600">
                <a:latin typeface="宋体" panose="02010600030101010101" pitchFamily="2" charset="-122"/>
              </a:rPr>
              <a:t>(</a:t>
            </a:r>
            <a:r>
              <a:rPr lang="zh-CN" altLang="en-US" sz="1600">
                <a:latin typeface="宋体" panose="02010600030101010101" pitchFamily="2" charset="-122"/>
              </a:rPr>
              <a:t>轿车</a:t>
            </a:r>
            <a:r>
              <a:rPr lang="en-US" altLang="zh-CN" sz="1600">
                <a:latin typeface="宋体" panose="02010600030101010101" pitchFamily="2" charset="-122"/>
              </a:rPr>
              <a:t>,MPV,SUV...),</a:t>
            </a:r>
            <a:r>
              <a:rPr lang="zh-CN" altLang="en-US" sz="1600">
                <a:latin typeface="宋体" panose="02010600030101010101" pitchFamily="2" charset="-122"/>
              </a:rPr>
              <a:t>车型</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r>
              <a:rPr lang="zh-CN" altLang="en-US" sz="1600">
                <a:latin typeface="宋体" panose="02010600030101010101" pitchFamily="2" charset="-122"/>
              </a:rPr>
              <a:t>但信息量并不是越多越好</a:t>
            </a:r>
            <a:r>
              <a:rPr lang="en-US" altLang="zh-CN" sz="1600">
                <a:latin typeface="宋体" panose="02010600030101010101" pitchFamily="2" charset="-122"/>
              </a:rPr>
              <a:t>.  </a:t>
            </a:r>
            <a:r>
              <a:rPr lang="zh-CN" altLang="en-US" sz="1800" b="1" i="1">
                <a:latin typeface="宋体" panose="02010600030101010101" pitchFamily="2" charset="-122"/>
              </a:rPr>
              <a:t>切入点</a:t>
            </a:r>
            <a:r>
              <a:rPr lang="en-US" altLang="zh-CN" sz="1800" b="1" i="1">
                <a:latin typeface="宋体" panose="02010600030101010101" pitchFamily="2" charset="-122"/>
              </a:rPr>
              <a:t>?</a:t>
            </a:r>
            <a:endParaRPr lang="en-US" altLang="zh-CN" sz="1800" b="1" i="1">
              <a:latin typeface="宋体" panose="02010600030101010101" pitchFamily="2" charset="-122"/>
            </a:endParaRPr>
          </a:p>
        </p:txBody>
      </p:sp>
      <p:sp>
        <p:nvSpPr>
          <p:cNvPr id="3396" name="矩形 3395"/>
          <p:cNvSpPr/>
          <p:nvPr/>
        </p:nvSpPr>
        <p:spPr>
          <a:xfrm>
            <a:off x="838200" y="2597150"/>
            <a:ext cx="7391400" cy="381000"/>
          </a:xfrm>
          <a:prstGeom prst="rect">
            <a:avLst/>
          </a:prstGeom>
          <a:noFill/>
          <a:ln w="38100">
            <a:noFill/>
          </a:ln>
        </p:spPr>
        <p:txBody>
          <a:bodyPr lIns="137160" tIns="68580" rIns="137160" bIns="68580">
            <a:spAutoFit/>
          </a:bodyPr>
          <a:p>
            <a:pPr>
              <a:spcBef>
                <a:spcPct val="50000"/>
              </a:spcBef>
            </a:pP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为了研究应当报告的信息</a:t>
            </a:r>
            <a:r>
              <a:rPr lang="en-US" altLang="zh-CN" sz="1600">
                <a:latin typeface="宋体" panose="02010600030101010101" pitchFamily="2" charset="-122"/>
              </a:rPr>
              <a:t>, </a:t>
            </a:r>
            <a:r>
              <a:rPr lang="zh-CN" altLang="en-US" sz="1600">
                <a:latin typeface="宋体" panose="02010600030101010101" pitchFamily="2" charset="-122"/>
              </a:rPr>
              <a:t>对现状进行了调查</a:t>
            </a:r>
            <a:r>
              <a:rPr lang="en-US" altLang="zh-CN" sz="1600">
                <a:latin typeface="宋体" panose="02010600030101010101" pitchFamily="2" charset="-122"/>
              </a:rPr>
              <a:t>.</a:t>
            </a:r>
            <a:endParaRPr lang="en-US" altLang="zh-CN" sz="1600">
              <a:latin typeface="宋体" panose="02010600030101010101" pitchFamily="2" charset="-122"/>
            </a:endParaRPr>
          </a:p>
        </p:txBody>
      </p:sp>
      <p:sp>
        <p:nvSpPr>
          <p:cNvPr id="3397" name="矩形 3396"/>
          <p:cNvSpPr/>
          <p:nvPr/>
        </p:nvSpPr>
        <p:spPr>
          <a:xfrm>
            <a:off x="762000" y="2978150"/>
            <a:ext cx="72390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rPr>
              <a:t>按地域分                             按种类分                            按车型分</a:t>
            </a:r>
            <a:endParaRPr lang="zh-CN" altLang="en-US" sz="1600">
              <a:latin typeface="Arial" panose="020B0604020202020204" pitchFamily="34" charset="0"/>
            </a:endParaRPr>
          </a:p>
        </p:txBody>
      </p:sp>
      <p:graphicFrame>
        <p:nvGraphicFramePr>
          <p:cNvPr id="3398" name="表格 3397"/>
          <p:cNvGraphicFramePr/>
          <p:nvPr/>
        </p:nvGraphicFramePr>
        <p:xfrm>
          <a:off x="838200" y="3352800"/>
          <a:ext cx="1981200" cy="2800350"/>
        </p:xfrm>
        <a:graphic>
          <a:graphicData uri="http://schemas.openxmlformats.org/drawingml/2006/table">
            <a:tbl>
              <a:tblPr/>
              <a:tblGrid>
                <a:gridCol w="635000"/>
                <a:gridCol w="635000"/>
                <a:gridCol w="711200"/>
              </a:tblGrid>
              <a:tr h="5937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业绩</a:t>
                      </a:r>
                      <a:r>
                        <a:rPr lang="en-US" altLang="zh-CN" sz="1200">
                          <a:solidFill>
                            <a:schemeClr val="tx1"/>
                          </a:solidFill>
                        </a:rPr>
                        <a:t>(</a:t>
                      </a:r>
                      <a:r>
                        <a:rPr lang="zh-CN" altLang="en-US" sz="1200">
                          <a:solidFill>
                            <a:schemeClr val="tx1"/>
                          </a:solidFill>
                        </a:rPr>
                        <a:t>辆</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计划比</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华南</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18093</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92</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中南</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56724</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92</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西北</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89623</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93</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西南</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9874</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95</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东北</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22455</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94</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华北</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47688</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92</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432" name="表格 3431"/>
          <p:cNvGraphicFramePr/>
          <p:nvPr/>
        </p:nvGraphicFramePr>
        <p:xfrm>
          <a:off x="3200400" y="3352800"/>
          <a:ext cx="2057400" cy="2655888"/>
        </p:xfrm>
        <a:graphic>
          <a:graphicData uri="http://schemas.openxmlformats.org/drawingml/2006/table">
            <a:tbl>
              <a:tblPr/>
              <a:tblGrid>
                <a:gridCol w="762000"/>
                <a:gridCol w="685800"/>
                <a:gridCol w="609600"/>
              </a:tblGrid>
              <a:tr h="8223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200"/>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业绩</a:t>
                      </a:r>
                      <a:r>
                        <a:rPr lang="en-US" altLang="zh-CN" sz="1200">
                          <a:solidFill>
                            <a:schemeClr val="tx1"/>
                          </a:solidFill>
                        </a:rPr>
                        <a:t>(</a:t>
                      </a:r>
                      <a:r>
                        <a:rPr lang="zh-CN" altLang="en-US" sz="1200">
                          <a:solidFill>
                            <a:schemeClr val="tx1"/>
                          </a:solidFill>
                        </a:rPr>
                        <a:t>辆</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计划比</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轿车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223044</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91</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200">
                          <a:solidFill>
                            <a:schemeClr val="tx1"/>
                          </a:solidFill>
                        </a:rPr>
                        <a:t>SUV</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50987</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91</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8300">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200">
                          <a:solidFill>
                            <a:schemeClr val="tx1"/>
                          </a:solidFill>
                        </a:rPr>
                        <a:t>MPV</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7896</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92</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大客车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866</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94</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其它</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2877</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000">
                          <a:solidFill>
                            <a:schemeClr val="tx1"/>
                          </a:solidFill>
                        </a:rPr>
                        <a:t>95</a:t>
                      </a:r>
                      <a:endParaRPr lang="zh-CN" altLang="en-US" sz="10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462" name="表格 3461"/>
          <p:cNvGraphicFramePr/>
          <p:nvPr/>
        </p:nvGraphicFramePr>
        <p:xfrm>
          <a:off x="5562600" y="3359150"/>
          <a:ext cx="2438400" cy="3521075"/>
        </p:xfrm>
        <a:graphic>
          <a:graphicData uri="http://schemas.openxmlformats.org/drawingml/2006/table">
            <a:tbl>
              <a:tblPr/>
              <a:tblGrid>
                <a:gridCol w="685800"/>
                <a:gridCol w="838200"/>
                <a:gridCol w="914400"/>
              </a:tblGrid>
              <a:tr h="5937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200"/>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业绩</a:t>
                      </a:r>
                      <a:r>
                        <a:rPr lang="en-US" altLang="zh-CN" sz="1200">
                          <a:solidFill>
                            <a:schemeClr val="tx1"/>
                          </a:solidFill>
                        </a:rPr>
                        <a:t>(</a:t>
                      </a:r>
                      <a:r>
                        <a:rPr lang="zh-CN" altLang="en-US" sz="1200">
                          <a:solidFill>
                            <a:schemeClr val="tx1"/>
                          </a:solidFill>
                        </a:rPr>
                        <a:t>辆</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计划比</a:t>
                      </a:r>
                      <a:r>
                        <a:rPr lang="en-US" altLang="zh-CN" sz="1200">
                          <a:solidFill>
                            <a:schemeClr val="tx1"/>
                          </a:solidFill>
                        </a:rPr>
                        <a:t>(%)</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A</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65869</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100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B</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4545</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85</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C</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2356</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D</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35656</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100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E</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4567</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100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F</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63656</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98</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51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G</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3567</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94</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3667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H</a:t>
                      </a:r>
                      <a:r>
                        <a:rPr lang="zh-CN" altLang="en-US" sz="1200">
                          <a:solidFill>
                            <a:schemeClr val="tx1"/>
                          </a:solidFill>
                        </a:rPr>
                        <a:t>车</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5676</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200">
                          <a:solidFill>
                            <a:schemeClr val="tx1"/>
                          </a:solidFill>
                        </a:rPr>
                        <a:t>95</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sp>
        <p:nvSpPr>
          <p:cNvPr id="3504" name="椭圆 3503"/>
          <p:cNvSpPr/>
          <p:nvPr/>
        </p:nvSpPr>
        <p:spPr>
          <a:xfrm>
            <a:off x="7010400" y="4191000"/>
            <a:ext cx="1066800" cy="609600"/>
          </a:xfrm>
          <a:prstGeom prst="ellipse">
            <a:avLst/>
          </a:prstGeom>
          <a:noFill/>
          <a:ln w="38100" cap="flat" cmpd="sng">
            <a:solidFill>
              <a:srgbClr val="FF9900"/>
            </a:solidFill>
            <a:prstDash val="solid"/>
            <a:headEnd type="none" w="med" len="med"/>
            <a:tailEnd type="none" w="med" len="med"/>
          </a:ln>
        </p:spPr>
        <p:txBody>
          <a:bodyPr/>
          <a:p>
            <a:endParaRPr lang="zh-CN" altLang="en-US"/>
          </a:p>
        </p:txBody>
      </p:sp>
      <p:sp>
        <p:nvSpPr>
          <p:cNvPr id="3505" name="椭圆 3504"/>
          <p:cNvSpPr/>
          <p:nvPr/>
        </p:nvSpPr>
        <p:spPr>
          <a:xfrm>
            <a:off x="7010400" y="5943600"/>
            <a:ext cx="1066800" cy="685800"/>
          </a:xfrm>
          <a:prstGeom prst="ellipse">
            <a:avLst/>
          </a:prstGeom>
          <a:noFill/>
          <a:ln w="38100" cap="flat" cmpd="sng">
            <a:solidFill>
              <a:srgbClr val="FF9900"/>
            </a:solidFill>
            <a:prstDash val="solid"/>
            <a:headEnd type="none" w="med" len="med"/>
            <a:tailEnd type="none" w="med" len="med"/>
          </a:ln>
        </p:spPr>
        <p:txBody>
          <a:bodyPr/>
          <a:p>
            <a:endParaRPr lang="zh-CN" altLang="en-US"/>
          </a:p>
        </p:txBody>
      </p:sp>
      <p:sp>
        <p:nvSpPr>
          <p:cNvPr id="3506" name="椭圆 3505"/>
          <p:cNvSpPr/>
          <p:nvPr/>
        </p:nvSpPr>
        <p:spPr>
          <a:xfrm>
            <a:off x="7010400" y="4876800"/>
            <a:ext cx="1066800" cy="990600"/>
          </a:xfrm>
          <a:prstGeom prst="ellipse">
            <a:avLst/>
          </a:prstGeom>
          <a:noFill/>
          <a:ln w="38100" cap="flat" cmpd="sng">
            <a:solidFill>
              <a:srgbClr val="66CCFF"/>
            </a:solidFill>
            <a:prstDash val="solid"/>
            <a:headEnd type="none" w="med" len="med"/>
            <a:tailEnd type="none" w="med" len="med"/>
          </a:ln>
        </p:spPr>
        <p:txBody>
          <a:bodyPr/>
          <a:p>
            <a:endParaRPr lang="zh-CN" altLang="en-US"/>
          </a:p>
        </p:txBody>
      </p:sp>
      <p:sp>
        <p:nvSpPr>
          <p:cNvPr id="3507" name="椭圆 3506"/>
          <p:cNvSpPr/>
          <p:nvPr/>
        </p:nvSpPr>
        <p:spPr>
          <a:xfrm>
            <a:off x="7010400" y="3733800"/>
            <a:ext cx="1066800" cy="304800"/>
          </a:xfrm>
          <a:prstGeom prst="ellipse">
            <a:avLst/>
          </a:prstGeom>
          <a:noFill/>
          <a:ln w="38100" cap="flat" cmpd="sng">
            <a:solidFill>
              <a:srgbClr val="66CCFF"/>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3395"/>
                                        </p:tgtEl>
                                        <p:attrNameLst>
                                          <p:attrName>style.visibility</p:attrName>
                                        </p:attrNameLst>
                                      </p:cBhvr>
                                      <p:to>
                                        <p:strVal val="visible"/>
                                      </p:to>
                                    </p:set>
                                    <p:anim calcmode="lin" valueType="num">
                                      <p:cBhvr additive="base">
                                        <p:cTn id="7" dur="500" fill="hold"/>
                                        <p:tgtEl>
                                          <p:spTgt spid="3395"/>
                                        </p:tgtEl>
                                        <p:attrNameLst>
                                          <p:attrName>ppt_x</p:attrName>
                                        </p:attrNameLst>
                                      </p:cBhvr>
                                      <p:tavLst>
                                        <p:tav tm="0">
                                          <p:val>
                                            <p:strVal val="0-#ppt_w/2"/>
                                          </p:val>
                                        </p:tav>
                                        <p:tav tm="100000">
                                          <p:val>
                                            <p:strVal val="#ppt_x"/>
                                          </p:val>
                                        </p:tav>
                                      </p:tavLst>
                                    </p:anim>
                                    <p:anim calcmode="lin" valueType="num">
                                      <p:cBhvr additive="base">
                                        <p:cTn id="8" dur="500" fill="hold"/>
                                        <p:tgtEl>
                                          <p:spTgt spid="33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3396"/>
                                        </p:tgtEl>
                                        <p:attrNameLst>
                                          <p:attrName>style.visibility</p:attrName>
                                        </p:attrNameLst>
                                      </p:cBhvr>
                                      <p:to>
                                        <p:strVal val="visible"/>
                                      </p:to>
                                    </p:set>
                                    <p:anim calcmode="lin" valueType="num">
                                      <p:cBhvr additive="base">
                                        <p:cTn id="13" dur="500" fill="hold"/>
                                        <p:tgtEl>
                                          <p:spTgt spid="3396"/>
                                        </p:tgtEl>
                                        <p:attrNameLst>
                                          <p:attrName>ppt_x</p:attrName>
                                        </p:attrNameLst>
                                      </p:cBhvr>
                                      <p:tavLst>
                                        <p:tav tm="0">
                                          <p:val>
                                            <p:strVal val="0-#ppt_w/2"/>
                                          </p:val>
                                        </p:tav>
                                        <p:tav tm="100000">
                                          <p:val>
                                            <p:strVal val="#ppt_x"/>
                                          </p:val>
                                        </p:tav>
                                      </p:tavLst>
                                    </p:anim>
                                    <p:anim calcmode="lin" valueType="num">
                                      <p:cBhvr additive="base">
                                        <p:cTn id="14" dur="500" fill="hold"/>
                                        <p:tgtEl>
                                          <p:spTgt spid="33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3397"/>
                                        </p:tgtEl>
                                        <p:attrNameLst>
                                          <p:attrName>style.visibility</p:attrName>
                                        </p:attrNameLst>
                                      </p:cBhvr>
                                      <p:to>
                                        <p:strVal val="visible"/>
                                      </p:to>
                                    </p:set>
                                    <p:anim calcmode="lin" valueType="num">
                                      <p:cBhvr additive="base">
                                        <p:cTn id="19" dur="500" fill="hold"/>
                                        <p:tgtEl>
                                          <p:spTgt spid="3397"/>
                                        </p:tgtEl>
                                        <p:attrNameLst>
                                          <p:attrName>ppt_x</p:attrName>
                                        </p:attrNameLst>
                                      </p:cBhvr>
                                      <p:tavLst>
                                        <p:tav tm="0">
                                          <p:val>
                                            <p:strVal val="0-#ppt_w/2"/>
                                          </p:val>
                                        </p:tav>
                                        <p:tav tm="100000">
                                          <p:val>
                                            <p:strVal val="#ppt_x"/>
                                          </p:val>
                                        </p:tav>
                                      </p:tavLst>
                                    </p:anim>
                                    <p:anim calcmode="lin" valueType="num">
                                      <p:cBhvr additive="base">
                                        <p:cTn id="20" dur="500" fill="hold"/>
                                        <p:tgtEl>
                                          <p:spTgt spid="33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childTnLst>
                                    <p:set>
                                      <p:cBhvr additive="base">
                                        <p:cTn id="24" dur="1" fill="hold">
                                          <p:stCondLst>
                                            <p:cond delay="0"/>
                                          </p:stCondLst>
                                        </p:cTn>
                                        <p:tgtEl>
                                          <p:spTgt spid="3398"/>
                                        </p:tgtEl>
                                        <p:attrNameLst>
                                          <p:attrName>style.visibility</p:attrName>
                                        </p:attrNameLst>
                                      </p:cBhvr>
                                      <p:to>
                                        <p:strVal val="visible"/>
                                      </p:to>
                                    </p:set>
                                    <p:anim calcmode="lin" valueType="num">
                                      <p:cBhvr additive="base">
                                        <p:cTn id="25" dur="500" fill="hold"/>
                                        <p:tgtEl>
                                          <p:spTgt spid="3398"/>
                                        </p:tgtEl>
                                        <p:attrNameLst>
                                          <p:attrName>ppt_x</p:attrName>
                                        </p:attrNameLst>
                                      </p:cBhvr>
                                      <p:tavLst>
                                        <p:tav tm="0">
                                          <p:val>
                                            <p:strVal val="0-#ppt_w/2"/>
                                          </p:val>
                                        </p:tav>
                                        <p:tav tm="100000">
                                          <p:val>
                                            <p:strVal val="#ppt_x"/>
                                          </p:val>
                                        </p:tav>
                                      </p:tavLst>
                                    </p:anim>
                                    <p:anim calcmode="lin" valueType="num">
                                      <p:cBhvr additive="base">
                                        <p:cTn id="26" dur="500" fill="hold"/>
                                        <p:tgtEl>
                                          <p:spTgt spid="33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childTnLst>
                                    <p:set>
                                      <p:cBhvr additive="base">
                                        <p:cTn id="30" dur="1" fill="hold">
                                          <p:stCondLst>
                                            <p:cond delay="0"/>
                                          </p:stCondLst>
                                        </p:cTn>
                                        <p:tgtEl>
                                          <p:spTgt spid="3432"/>
                                        </p:tgtEl>
                                        <p:attrNameLst>
                                          <p:attrName>style.visibility</p:attrName>
                                        </p:attrNameLst>
                                      </p:cBhvr>
                                      <p:to>
                                        <p:strVal val="visible"/>
                                      </p:to>
                                    </p:set>
                                    <p:anim calcmode="lin" valueType="num">
                                      <p:cBhvr additive="base">
                                        <p:cTn id="31" dur="500" fill="hold"/>
                                        <p:tgtEl>
                                          <p:spTgt spid="3432"/>
                                        </p:tgtEl>
                                        <p:attrNameLst>
                                          <p:attrName>ppt_x</p:attrName>
                                        </p:attrNameLst>
                                      </p:cBhvr>
                                      <p:tavLst>
                                        <p:tav tm="0">
                                          <p:val>
                                            <p:strVal val="0-#ppt_w/2"/>
                                          </p:val>
                                        </p:tav>
                                        <p:tav tm="100000">
                                          <p:val>
                                            <p:strVal val="#ppt_x"/>
                                          </p:val>
                                        </p:tav>
                                      </p:tavLst>
                                    </p:anim>
                                    <p:anim calcmode="lin" valueType="num">
                                      <p:cBhvr additive="base">
                                        <p:cTn id="32" dur="500" fill="hold"/>
                                        <p:tgtEl>
                                          <p:spTgt spid="34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childTnLst>
                                    <p:set>
                                      <p:cBhvr additive="base">
                                        <p:cTn id="36" dur="1" fill="hold">
                                          <p:stCondLst>
                                            <p:cond delay="0"/>
                                          </p:stCondLst>
                                        </p:cTn>
                                        <p:tgtEl>
                                          <p:spTgt spid="3462"/>
                                        </p:tgtEl>
                                        <p:attrNameLst>
                                          <p:attrName>style.visibility</p:attrName>
                                        </p:attrNameLst>
                                      </p:cBhvr>
                                      <p:to>
                                        <p:strVal val="visible"/>
                                      </p:to>
                                    </p:set>
                                    <p:anim calcmode="lin" valueType="num">
                                      <p:cBhvr additive="base">
                                        <p:cTn id="37" dur="500" fill="hold"/>
                                        <p:tgtEl>
                                          <p:spTgt spid="3462"/>
                                        </p:tgtEl>
                                        <p:attrNameLst>
                                          <p:attrName>ppt_x</p:attrName>
                                        </p:attrNameLst>
                                      </p:cBhvr>
                                      <p:tavLst>
                                        <p:tav tm="0">
                                          <p:val>
                                            <p:strVal val="0-#ppt_w/2"/>
                                          </p:val>
                                        </p:tav>
                                        <p:tav tm="100000">
                                          <p:val>
                                            <p:strVal val="#ppt_x"/>
                                          </p:val>
                                        </p:tav>
                                      </p:tavLst>
                                    </p:anim>
                                    <p:anim calcmode="lin" valueType="num">
                                      <p:cBhvr additive="base">
                                        <p:cTn id="38" dur="500" fill="hold"/>
                                        <p:tgtEl>
                                          <p:spTgt spid="3462"/>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nodeType="afterEffect">
                                  <p:childTnLst>
                                    <p:set>
                                      <p:cBhvr additive="base">
                                        <p:cTn id="41" dur="1" fill="hold">
                                          <p:stCondLst>
                                            <p:cond delay="0"/>
                                          </p:stCondLst>
                                        </p:cTn>
                                        <p:tgtEl>
                                          <p:spTgt spid="3504"/>
                                        </p:tgtEl>
                                        <p:attrNameLst>
                                          <p:attrName>style.visibility</p:attrName>
                                        </p:attrNameLst>
                                      </p:cBhvr>
                                      <p:to>
                                        <p:strVal val="visible"/>
                                      </p:to>
                                    </p:set>
                                    <p:anim calcmode="lin" valueType="num">
                                      <p:cBhvr additive="base">
                                        <p:cTn id="42" dur="500" fill="hold"/>
                                        <p:tgtEl>
                                          <p:spTgt spid="3504"/>
                                        </p:tgtEl>
                                        <p:attrNameLst>
                                          <p:attrName>ppt_x</p:attrName>
                                        </p:attrNameLst>
                                      </p:cBhvr>
                                      <p:tavLst>
                                        <p:tav tm="0">
                                          <p:val>
                                            <p:strVal val="0-#ppt_w/2"/>
                                          </p:val>
                                        </p:tav>
                                        <p:tav tm="100000">
                                          <p:val>
                                            <p:strVal val="#ppt_x"/>
                                          </p:val>
                                        </p:tav>
                                      </p:tavLst>
                                    </p:anim>
                                    <p:anim calcmode="lin" valueType="num">
                                      <p:cBhvr additive="base">
                                        <p:cTn id="43" dur="500" fill="hold"/>
                                        <p:tgtEl>
                                          <p:spTgt spid="3504"/>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 presetClass="entr" presetSubtype="8" fill="hold" nodeType="afterEffect">
                                  <p:childTnLst>
                                    <p:set>
                                      <p:cBhvr additive="base">
                                        <p:cTn id="46" dur="1" fill="hold">
                                          <p:stCondLst>
                                            <p:cond delay="0"/>
                                          </p:stCondLst>
                                        </p:cTn>
                                        <p:tgtEl>
                                          <p:spTgt spid="3505"/>
                                        </p:tgtEl>
                                        <p:attrNameLst>
                                          <p:attrName>style.visibility</p:attrName>
                                        </p:attrNameLst>
                                      </p:cBhvr>
                                      <p:to>
                                        <p:strVal val="visible"/>
                                      </p:to>
                                    </p:set>
                                    <p:anim calcmode="lin" valueType="num">
                                      <p:cBhvr additive="base">
                                        <p:cTn id="47" dur="500" fill="hold"/>
                                        <p:tgtEl>
                                          <p:spTgt spid="3505"/>
                                        </p:tgtEl>
                                        <p:attrNameLst>
                                          <p:attrName>ppt_x</p:attrName>
                                        </p:attrNameLst>
                                      </p:cBhvr>
                                      <p:tavLst>
                                        <p:tav tm="0">
                                          <p:val>
                                            <p:strVal val="0-#ppt_w/2"/>
                                          </p:val>
                                        </p:tav>
                                        <p:tav tm="100000">
                                          <p:val>
                                            <p:strVal val="#ppt_x"/>
                                          </p:val>
                                        </p:tav>
                                      </p:tavLst>
                                    </p:anim>
                                    <p:anim calcmode="lin" valueType="num">
                                      <p:cBhvr additive="base">
                                        <p:cTn id="48" dur="500" fill="hold"/>
                                        <p:tgtEl>
                                          <p:spTgt spid="3505"/>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2" presetClass="entr" presetSubtype="8" fill="hold" nodeType="afterEffect">
                                  <p:childTnLst>
                                    <p:set>
                                      <p:cBhvr additive="base">
                                        <p:cTn id="51" dur="1" fill="hold">
                                          <p:stCondLst>
                                            <p:cond delay="0"/>
                                          </p:stCondLst>
                                        </p:cTn>
                                        <p:tgtEl>
                                          <p:spTgt spid="3506"/>
                                        </p:tgtEl>
                                        <p:attrNameLst>
                                          <p:attrName>style.visibility</p:attrName>
                                        </p:attrNameLst>
                                      </p:cBhvr>
                                      <p:to>
                                        <p:strVal val="visible"/>
                                      </p:to>
                                    </p:set>
                                    <p:anim calcmode="lin" valueType="num">
                                      <p:cBhvr additive="base">
                                        <p:cTn id="52" dur="500" fill="hold"/>
                                        <p:tgtEl>
                                          <p:spTgt spid="3506"/>
                                        </p:tgtEl>
                                        <p:attrNameLst>
                                          <p:attrName>ppt_x</p:attrName>
                                        </p:attrNameLst>
                                      </p:cBhvr>
                                      <p:tavLst>
                                        <p:tav tm="0">
                                          <p:val>
                                            <p:strVal val="0-#ppt_w/2"/>
                                          </p:val>
                                        </p:tav>
                                        <p:tav tm="100000">
                                          <p:val>
                                            <p:strVal val="#ppt_x"/>
                                          </p:val>
                                        </p:tav>
                                      </p:tavLst>
                                    </p:anim>
                                    <p:anim calcmode="lin" valueType="num">
                                      <p:cBhvr additive="base">
                                        <p:cTn id="53" dur="500" fill="hold"/>
                                        <p:tgtEl>
                                          <p:spTgt spid="3506"/>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8" fill="hold" nodeType="afterEffect">
                                  <p:childTnLst>
                                    <p:set>
                                      <p:cBhvr additive="base">
                                        <p:cTn id="56" dur="1" fill="hold">
                                          <p:stCondLst>
                                            <p:cond delay="0"/>
                                          </p:stCondLst>
                                        </p:cTn>
                                        <p:tgtEl>
                                          <p:spTgt spid="3507"/>
                                        </p:tgtEl>
                                        <p:attrNameLst>
                                          <p:attrName>style.visibility</p:attrName>
                                        </p:attrNameLst>
                                      </p:cBhvr>
                                      <p:to>
                                        <p:strVal val="visible"/>
                                      </p:to>
                                    </p:set>
                                    <p:anim calcmode="lin" valueType="num">
                                      <p:cBhvr additive="base">
                                        <p:cTn id="57" dur="500" fill="hold"/>
                                        <p:tgtEl>
                                          <p:spTgt spid="3507"/>
                                        </p:tgtEl>
                                        <p:attrNameLst>
                                          <p:attrName>ppt_x</p:attrName>
                                        </p:attrNameLst>
                                      </p:cBhvr>
                                      <p:tavLst>
                                        <p:tav tm="0">
                                          <p:val>
                                            <p:strVal val="0-#ppt_w/2"/>
                                          </p:val>
                                        </p:tav>
                                        <p:tav tm="100000">
                                          <p:val>
                                            <p:strVal val="#ppt_x"/>
                                          </p:val>
                                        </p:tav>
                                      </p:tavLst>
                                    </p:anim>
                                    <p:anim calcmode="lin" valueType="num">
                                      <p:cBhvr additive="base">
                                        <p:cTn id="58" dur="500" fill="hold"/>
                                        <p:tgtEl>
                                          <p:spTgt spid="3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5" grpId="0" animBg="1"/>
      <p:bldP spid="3396" grpId="1" animBg="1"/>
      <p:bldP spid="3397" grpId="2"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10" name="矩形 3509"/>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511" name="矩形 3510"/>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512" name="矩形 3511"/>
          <p:cNvSpPr/>
          <p:nvPr/>
        </p:nvSpPr>
        <p:spPr>
          <a:xfrm>
            <a:off x="304800" y="762000"/>
            <a:ext cx="27432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2</a:t>
            </a:r>
            <a:endParaRPr lang="en-US" altLang="zh-CN" sz="1800" b="1" u="sng">
              <a:latin typeface="黑体" panose="02010609060101010101" charset="-122"/>
              <a:ea typeface="黑体" panose="02010609060101010101" charset="-122"/>
            </a:endParaRPr>
          </a:p>
        </p:txBody>
      </p:sp>
      <p:sp>
        <p:nvSpPr>
          <p:cNvPr id="3513" name="矩形 3512"/>
          <p:cNvSpPr/>
          <p:nvPr/>
        </p:nvSpPr>
        <p:spPr>
          <a:xfrm>
            <a:off x="685800" y="1219200"/>
            <a:ext cx="46482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将销售业绩的项目分类</a:t>
            </a:r>
            <a:r>
              <a:rPr lang="en-US" altLang="zh-CN" sz="1600" b="1">
                <a:latin typeface="Arial" panose="020B0604020202020204" pitchFamily="34" charset="0"/>
                <a:ea typeface="黑体" panose="02010609060101010101" charset="-122"/>
              </a:rPr>
              <a:t>,</a:t>
            </a:r>
            <a:r>
              <a:rPr lang="zh-CN" altLang="en-US" sz="1600" b="1">
                <a:latin typeface="Arial" panose="020B0604020202020204" pitchFamily="34" charset="0"/>
                <a:ea typeface="黑体" panose="02010609060101010101" charset="-122"/>
              </a:rPr>
              <a:t>应尽可能多的列出</a:t>
            </a:r>
            <a:r>
              <a:rPr lang="en-US" altLang="zh-CN" sz="1600" b="1">
                <a:latin typeface="Arial" panose="020B0604020202020204" pitchFamily="34" charset="0"/>
                <a:ea typeface="黑体" panose="02010609060101010101" charset="-122"/>
              </a:rPr>
              <a:t>:</a:t>
            </a:r>
            <a:endParaRPr lang="en-US" altLang="zh-CN" sz="1600" b="1">
              <a:latin typeface="Arial" panose="020B0604020202020204" pitchFamily="34" charset="0"/>
              <a:ea typeface="黑体" panose="02010609060101010101" charset="-122"/>
            </a:endParaRPr>
          </a:p>
        </p:txBody>
      </p:sp>
      <p:sp>
        <p:nvSpPr>
          <p:cNvPr id="3514" name="椭圆 3513"/>
          <p:cNvSpPr/>
          <p:nvPr/>
        </p:nvSpPr>
        <p:spPr>
          <a:xfrm>
            <a:off x="457200" y="1981200"/>
            <a:ext cx="2012950" cy="495300"/>
          </a:xfrm>
          <a:prstGeom prst="ellipse">
            <a:avLst/>
          </a:prstGeom>
          <a:solidFill>
            <a:srgbClr val="FFFFCC"/>
          </a:solidFill>
          <a:ln w="12700" cap="flat" cmpd="sng">
            <a:solidFill>
              <a:srgbClr val="FF9933"/>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经销店的大小</a:t>
            </a:r>
            <a:endParaRPr lang="zh-CN" altLang="en-US" sz="1600">
              <a:latin typeface="Arial" panose="020B0604020202020204" pitchFamily="34" charset="0"/>
              <a:ea typeface="黑体" panose="02010609060101010101" charset="-122"/>
            </a:endParaRPr>
          </a:p>
        </p:txBody>
      </p:sp>
      <p:sp>
        <p:nvSpPr>
          <p:cNvPr id="3515" name="椭圆 3514"/>
          <p:cNvSpPr/>
          <p:nvPr/>
        </p:nvSpPr>
        <p:spPr>
          <a:xfrm>
            <a:off x="3733800" y="2286000"/>
            <a:ext cx="3530600" cy="495300"/>
          </a:xfrm>
          <a:prstGeom prst="ellipse">
            <a:avLst/>
          </a:prstGeom>
          <a:solidFill>
            <a:srgbClr val="FFFFCC"/>
          </a:solidFill>
          <a:ln w="12700" cap="flat" cmpd="sng">
            <a:solidFill>
              <a:srgbClr val="FF9933"/>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第一辆车还是第二</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三辆车</a:t>
            </a:r>
            <a:endParaRPr lang="zh-CN" altLang="en-US" sz="1600">
              <a:latin typeface="Arial" panose="020B0604020202020204" pitchFamily="34" charset="0"/>
              <a:ea typeface="黑体" panose="02010609060101010101" charset="-122"/>
            </a:endParaRPr>
          </a:p>
        </p:txBody>
      </p:sp>
      <p:sp>
        <p:nvSpPr>
          <p:cNvPr id="3516" name="椭圆 3515"/>
          <p:cNvSpPr/>
          <p:nvPr/>
        </p:nvSpPr>
        <p:spPr>
          <a:xfrm>
            <a:off x="4267200" y="1676400"/>
            <a:ext cx="2298700" cy="495300"/>
          </a:xfrm>
          <a:prstGeom prst="ellipse">
            <a:avLst/>
          </a:prstGeom>
          <a:solidFill>
            <a:srgbClr val="FFFFCC"/>
          </a:solidFill>
          <a:ln w="12700" cap="flat" cmpd="sng">
            <a:solidFill>
              <a:srgbClr val="FF9933"/>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办公用或休闲用</a:t>
            </a:r>
            <a:endParaRPr lang="zh-CN" altLang="en-US" sz="1600">
              <a:latin typeface="Arial" panose="020B0604020202020204" pitchFamily="34" charset="0"/>
              <a:ea typeface="黑体" panose="02010609060101010101" charset="-122"/>
            </a:endParaRPr>
          </a:p>
        </p:txBody>
      </p:sp>
      <p:sp>
        <p:nvSpPr>
          <p:cNvPr id="3517" name="椭圆 3516"/>
          <p:cNvSpPr/>
          <p:nvPr/>
        </p:nvSpPr>
        <p:spPr>
          <a:xfrm>
            <a:off x="1295400" y="2590800"/>
            <a:ext cx="2667000" cy="495300"/>
          </a:xfrm>
          <a:prstGeom prst="ellipse">
            <a:avLst/>
          </a:prstGeom>
          <a:solidFill>
            <a:srgbClr val="FFFFCC"/>
          </a:solidFill>
          <a:ln w="12700" cap="flat" cmpd="sng">
            <a:solidFill>
              <a:srgbClr val="FF9933"/>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购车人的年龄</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性别</a:t>
            </a:r>
            <a:endParaRPr lang="zh-CN" altLang="en-US" sz="1600">
              <a:latin typeface="Arial" panose="020B0604020202020204" pitchFamily="34" charset="0"/>
              <a:ea typeface="黑体" panose="02010609060101010101" charset="-122"/>
            </a:endParaRPr>
          </a:p>
        </p:txBody>
      </p:sp>
      <p:sp>
        <p:nvSpPr>
          <p:cNvPr id="3518" name="椭圆 3517"/>
          <p:cNvSpPr/>
          <p:nvPr/>
        </p:nvSpPr>
        <p:spPr>
          <a:xfrm>
            <a:off x="2590800" y="1905000"/>
            <a:ext cx="1724025" cy="495300"/>
          </a:xfrm>
          <a:prstGeom prst="ellipse">
            <a:avLst/>
          </a:prstGeom>
          <a:solidFill>
            <a:srgbClr val="FFFFCC"/>
          </a:solidFill>
          <a:ln w="12700" cap="flat" cmpd="sng">
            <a:solidFill>
              <a:srgbClr val="FF9933"/>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平时或周末</a:t>
            </a:r>
            <a:endParaRPr lang="zh-CN" altLang="en-US" sz="1600">
              <a:latin typeface="Arial" panose="020B0604020202020204" pitchFamily="34" charset="0"/>
              <a:ea typeface="黑体" panose="02010609060101010101" charset="-122"/>
            </a:endParaRPr>
          </a:p>
        </p:txBody>
      </p:sp>
      <p:sp>
        <p:nvSpPr>
          <p:cNvPr id="3519" name="椭圆 3518"/>
          <p:cNvSpPr/>
          <p:nvPr/>
        </p:nvSpPr>
        <p:spPr>
          <a:xfrm>
            <a:off x="7848600" y="2209800"/>
            <a:ext cx="1066800" cy="365125"/>
          </a:xfrm>
          <a:prstGeom prst="ellipse">
            <a:avLst/>
          </a:prstGeom>
          <a:solidFill>
            <a:srgbClr val="FFFFCC"/>
          </a:solidFill>
          <a:ln w="12700" cap="flat" cmpd="sng">
            <a:solidFill>
              <a:srgbClr val="FF9933"/>
            </a:solidFill>
            <a:prstDash val="solid"/>
            <a:headEnd type="none" w="med" len="med"/>
            <a:tailEnd type="none" w="med" len="med"/>
          </a:ln>
        </p:spPr>
        <p:txBody>
          <a:bodyPr lIns="137160" tIns="68580" rIns="137160" bIns="68580" anchor="ctr" anchorCtr="0">
            <a:spAutoFit/>
          </a:bodyPr>
          <a:p>
            <a:pPr algn="ctr" fontAlgn="ctr">
              <a:spcBef>
                <a:spcPct val="50000"/>
              </a:spcBef>
            </a:pPr>
            <a:endParaRPr sz="1000">
              <a:latin typeface="Arial" panose="020B0604020202020204" pitchFamily="34" charset="0"/>
              <a:ea typeface="黑体" panose="02010609060101010101" charset="-122"/>
            </a:endParaRPr>
          </a:p>
        </p:txBody>
      </p:sp>
      <p:sp>
        <p:nvSpPr>
          <p:cNvPr id="3520" name="椭圆 3519"/>
          <p:cNvSpPr/>
          <p:nvPr/>
        </p:nvSpPr>
        <p:spPr>
          <a:xfrm>
            <a:off x="6553200" y="1905000"/>
            <a:ext cx="1447800" cy="495300"/>
          </a:xfrm>
          <a:prstGeom prst="ellipse">
            <a:avLst/>
          </a:prstGeom>
          <a:solidFill>
            <a:srgbClr val="FFFFCC"/>
          </a:solidFill>
          <a:ln w="12700" cap="flat" cmpd="sng">
            <a:solidFill>
              <a:srgbClr val="FF9933"/>
            </a:solidFill>
            <a:prstDash val="solid"/>
            <a:headEnd type="none" w="med" len="med"/>
            <a:tailEnd type="none" w="med" len="med"/>
          </a:ln>
        </p:spPr>
        <p:txBody>
          <a:bodyPr lIns="137160" tIns="68580" rIns="137160" bIns="68580" anchor="ctr" anchorCtr="0">
            <a:spAutoFit/>
          </a:bodyPr>
          <a:p>
            <a:pPr algn="ctr" fontAlgn="ctr">
              <a:spcBef>
                <a:spcPct val="50000"/>
              </a:spcBef>
            </a:pPr>
            <a:endParaRPr sz="1600">
              <a:latin typeface="Arial" panose="020B0604020202020204" pitchFamily="34" charset="0"/>
              <a:ea typeface="黑体" panose="02010609060101010101" charset="-122"/>
            </a:endParaRPr>
          </a:p>
        </p:txBody>
      </p:sp>
      <p:sp>
        <p:nvSpPr>
          <p:cNvPr id="3521" name="矩形 3520"/>
          <p:cNvSpPr/>
          <p:nvPr/>
        </p:nvSpPr>
        <p:spPr>
          <a:xfrm>
            <a:off x="685800" y="3962400"/>
            <a:ext cx="6477000" cy="1133475"/>
          </a:xfrm>
          <a:prstGeom prst="rect">
            <a:avLst/>
          </a:prstGeom>
          <a:noFill/>
          <a:ln w="19050" cap="flat" cmpd="sng">
            <a:solidFill>
              <a:srgbClr val="969696"/>
            </a:solidFill>
            <a:prstDash val="solid"/>
            <a:miter/>
            <a:headEnd type="none" w="med" len="med"/>
            <a:tailEnd type="none" w="med" len="med"/>
          </a:ln>
        </p:spPr>
        <p:txBody>
          <a:bodyPr lIns="137160" tIns="68580" rIns="137160" bIns="68580">
            <a:spAutoFit/>
          </a:bodyPr>
          <a:p>
            <a:pPr>
              <a:spcBef>
                <a:spcPct val="50000"/>
              </a:spcBef>
            </a:pP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仔细分析了以上分解后的问题后发现</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r>
              <a:rPr lang="en-US" altLang="zh-CN" sz="1600">
                <a:latin typeface="宋体" panose="02010600030101010101" pitchFamily="2" charset="-122"/>
              </a:rPr>
              <a:t>(1)</a:t>
            </a:r>
            <a:r>
              <a:rPr lang="zh-CN" altLang="en-US" sz="1600">
                <a:latin typeface="宋体" panose="02010600030101010101" pitchFamily="2" charset="-122"/>
              </a:rPr>
              <a:t>按种类和按地域分的计划完成率差距不大</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r>
              <a:rPr lang="en-US" altLang="zh-CN" sz="1600">
                <a:latin typeface="宋体" panose="02010600030101010101" pitchFamily="2" charset="-122"/>
              </a:rPr>
              <a:t>(2)</a:t>
            </a:r>
            <a:r>
              <a:rPr lang="zh-CN" altLang="en-US" sz="1600">
                <a:latin typeface="宋体" panose="02010600030101010101" pitchFamily="2" charset="-122"/>
              </a:rPr>
              <a:t>按车型分每天的销售计划完成率差距很大</a:t>
            </a:r>
            <a:r>
              <a:rPr lang="en-US" altLang="zh-CN" sz="1600">
                <a:latin typeface="宋体" panose="02010600030101010101" pitchFamily="2" charset="-122"/>
              </a:rPr>
              <a:t>. </a:t>
            </a:r>
            <a:endParaRPr lang="en-US" altLang="zh-CN" sz="1600">
              <a:latin typeface="宋体" panose="02010600030101010101" pitchFamily="2" charset="-122"/>
            </a:endParaRPr>
          </a:p>
        </p:txBody>
      </p:sp>
      <p:sp>
        <p:nvSpPr>
          <p:cNvPr id="3522" name="矩形 3521"/>
          <p:cNvSpPr/>
          <p:nvPr/>
        </p:nvSpPr>
        <p:spPr>
          <a:xfrm>
            <a:off x="609600" y="3505200"/>
            <a:ext cx="46482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选定自己要着手解决的问题</a:t>
            </a:r>
            <a:r>
              <a:rPr lang="en-US" altLang="zh-CN" sz="1600" b="1">
                <a:latin typeface="Arial" panose="020B0604020202020204" pitchFamily="34" charset="0"/>
                <a:ea typeface="黑体" panose="02010609060101010101" charset="-122"/>
              </a:rPr>
              <a:t>:</a:t>
            </a:r>
            <a:endParaRPr lang="en-US" altLang="zh-CN" sz="1600" b="1">
              <a:latin typeface="Arial" panose="020B0604020202020204" pitchFamily="34" charset="0"/>
              <a:ea typeface="黑体" panose="02010609060101010101" charset="-122"/>
            </a:endParaRPr>
          </a:p>
        </p:txBody>
      </p:sp>
      <p:sp>
        <p:nvSpPr>
          <p:cNvPr id="3523" name="下箭头 3522"/>
          <p:cNvSpPr/>
          <p:nvPr/>
        </p:nvSpPr>
        <p:spPr>
          <a:xfrm>
            <a:off x="2819400" y="5181600"/>
            <a:ext cx="2438400" cy="381000"/>
          </a:xfrm>
          <a:prstGeom prst="downArrow">
            <a:avLst>
              <a:gd name="adj1" fmla="val 48046"/>
              <a:gd name="adj2" fmla="val 64236"/>
            </a:avLst>
          </a:prstGeom>
          <a:noFill/>
          <a:ln w="19050" cap="flat" cmpd="sng">
            <a:solidFill>
              <a:srgbClr val="969696"/>
            </a:solidFill>
            <a:prstDash val="solid"/>
            <a:miter/>
            <a:headEnd type="none" w="med" len="med"/>
            <a:tailEnd type="none" w="med" len="med"/>
          </a:ln>
        </p:spPr>
        <p:txBody>
          <a:bodyPr/>
          <a:p>
            <a:endParaRPr lang="zh-CN" altLang="en-US"/>
          </a:p>
        </p:txBody>
      </p:sp>
      <p:sp>
        <p:nvSpPr>
          <p:cNvPr id="3524" name="矩形 3523"/>
          <p:cNvSpPr/>
          <p:nvPr/>
        </p:nvSpPr>
        <p:spPr>
          <a:xfrm>
            <a:off x="762000" y="5638800"/>
            <a:ext cx="6477000" cy="430213"/>
          </a:xfrm>
          <a:prstGeom prst="rect">
            <a:avLst/>
          </a:prstGeom>
          <a:noFill/>
          <a:ln w="19050" cap="flat" cmpd="sng">
            <a:solidFill>
              <a:srgbClr val="990000"/>
            </a:solidFill>
            <a:prstDash val="solid"/>
            <a:miter/>
            <a:headEnd type="none" w="med" len="med"/>
            <a:tailEnd type="none" w="med" len="med"/>
          </a:ln>
        </p:spPr>
        <p:txBody>
          <a:bodyPr lIns="137160" tIns="68580" rIns="137160" bIns="68580">
            <a:spAutoFit/>
          </a:bodyPr>
          <a:p>
            <a:pPr algn="ctr">
              <a:spcBef>
                <a:spcPct val="50000"/>
              </a:spcBef>
            </a:pPr>
            <a:r>
              <a:rPr lang="zh-CN" altLang="en-US" sz="1800" b="1">
                <a:solidFill>
                  <a:srgbClr val="990000"/>
                </a:solidFill>
                <a:latin typeface="宋体" panose="02010600030101010101" pitchFamily="2" charset="-122"/>
              </a:rPr>
              <a:t>要着手解决的问题</a:t>
            </a:r>
            <a:r>
              <a:rPr lang="en-US" altLang="zh-CN" sz="1800" b="1">
                <a:solidFill>
                  <a:srgbClr val="990000"/>
                </a:solidFill>
                <a:latin typeface="宋体" panose="02010600030101010101" pitchFamily="2" charset="-122"/>
              </a:rPr>
              <a:t>:  </a:t>
            </a:r>
            <a:r>
              <a:rPr lang="zh-CN" altLang="en-US" sz="1800" b="1">
                <a:solidFill>
                  <a:srgbClr val="990000"/>
                </a:solidFill>
                <a:latin typeface="宋体" panose="02010600030101010101" pitchFamily="2" charset="-122"/>
              </a:rPr>
              <a:t>各车型每天的销售计划完成率</a:t>
            </a:r>
            <a:endParaRPr lang="zh-CN" altLang="en-US" sz="1800" b="1">
              <a:solidFill>
                <a:srgbClr val="99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3514"/>
                                        </p:tgtEl>
                                        <p:attrNameLst>
                                          <p:attrName>style.visibility</p:attrName>
                                        </p:attrNameLst>
                                      </p:cBhvr>
                                      <p:to>
                                        <p:strVal val="visible"/>
                                      </p:to>
                                    </p:set>
                                    <p:anim calcmode="lin" valueType="num">
                                      <p:cBhvr additive="base">
                                        <p:cTn id="7" dur="500" fill="hold"/>
                                        <p:tgtEl>
                                          <p:spTgt spid="3514"/>
                                        </p:tgtEl>
                                        <p:attrNameLst>
                                          <p:attrName>ppt_x</p:attrName>
                                        </p:attrNameLst>
                                      </p:cBhvr>
                                      <p:tavLst>
                                        <p:tav tm="0">
                                          <p:val>
                                            <p:strVal val="0-#ppt_w/2"/>
                                          </p:val>
                                        </p:tav>
                                        <p:tav tm="100000">
                                          <p:val>
                                            <p:strVal val="#ppt_x"/>
                                          </p:val>
                                        </p:tav>
                                      </p:tavLst>
                                    </p:anim>
                                    <p:anim calcmode="lin" valueType="num">
                                      <p:cBhvr additive="base">
                                        <p:cTn id="8" dur="500" fill="hold"/>
                                        <p:tgtEl>
                                          <p:spTgt spid="35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3" nodeType="afterEffect">
                                  <p:childTnLst>
                                    <p:set>
                                      <p:cBhvr additive="base">
                                        <p:cTn id="11" dur="1" fill="hold">
                                          <p:stCondLst>
                                            <p:cond delay="0"/>
                                          </p:stCondLst>
                                        </p:cTn>
                                        <p:tgtEl>
                                          <p:spTgt spid="3517"/>
                                        </p:tgtEl>
                                        <p:attrNameLst>
                                          <p:attrName>style.visibility</p:attrName>
                                        </p:attrNameLst>
                                      </p:cBhvr>
                                      <p:to>
                                        <p:strVal val="visible"/>
                                      </p:to>
                                    </p:set>
                                    <p:anim calcmode="lin" valueType="num">
                                      <p:cBhvr additive="base">
                                        <p:cTn id="12" dur="500" fill="hold"/>
                                        <p:tgtEl>
                                          <p:spTgt spid="3517"/>
                                        </p:tgtEl>
                                        <p:attrNameLst>
                                          <p:attrName>ppt_x</p:attrName>
                                        </p:attrNameLst>
                                      </p:cBhvr>
                                      <p:tavLst>
                                        <p:tav tm="0">
                                          <p:val>
                                            <p:strVal val="0-#ppt_w/2"/>
                                          </p:val>
                                        </p:tav>
                                        <p:tav tm="100000">
                                          <p:val>
                                            <p:strVal val="#ppt_x"/>
                                          </p:val>
                                        </p:tav>
                                      </p:tavLst>
                                    </p:anim>
                                    <p:anim calcmode="lin" valueType="num">
                                      <p:cBhvr additive="base">
                                        <p:cTn id="13" dur="500" fill="hold"/>
                                        <p:tgtEl>
                                          <p:spTgt spid="35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4" nodeType="afterEffect">
                                  <p:childTnLst>
                                    <p:set>
                                      <p:cBhvr additive="base">
                                        <p:cTn id="16" dur="1" fill="hold">
                                          <p:stCondLst>
                                            <p:cond delay="0"/>
                                          </p:stCondLst>
                                        </p:cTn>
                                        <p:tgtEl>
                                          <p:spTgt spid="3518"/>
                                        </p:tgtEl>
                                        <p:attrNameLst>
                                          <p:attrName>style.visibility</p:attrName>
                                        </p:attrNameLst>
                                      </p:cBhvr>
                                      <p:to>
                                        <p:strVal val="visible"/>
                                      </p:to>
                                    </p:set>
                                    <p:anim calcmode="lin" valueType="num">
                                      <p:cBhvr additive="base">
                                        <p:cTn id="17" dur="500" fill="hold"/>
                                        <p:tgtEl>
                                          <p:spTgt spid="3518"/>
                                        </p:tgtEl>
                                        <p:attrNameLst>
                                          <p:attrName>ppt_x</p:attrName>
                                        </p:attrNameLst>
                                      </p:cBhvr>
                                      <p:tavLst>
                                        <p:tav tm="0">
                                          <p:val>
                                            <p:strVal val="0-#ppt_w/2"/>
                                          </p:val>
                                        </p:tav>
                                        <p:tav tm="100000">
                                          <p:val>
                                            <p:strVal val="#ppt_x"/>
                                          </p:val>
                                        </p:tav>
                                      </p:tavLst>
                                    </p:anim>
                                    <p:anim calcmode="lin" valueType="num">
                                      <p:cBhvr additive="base">
                                        <p:cTn id="18" dur="500" fill="hold"/>
                                        <p:tgtEl>
                                          <p:spTgt spid="35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1" nodeType="afterEffect">
                                  <p:childTnLst>
                                    <p:set>
                                      <p:cBhvr additive="base">
                                        <p:cTn id="21" dur="1" fill="hold">
                                          <p:stCondLst>
                                            <p:cond delay="0"/>
                                          </p:stCondLst>
                                        </p:cTn>
                                        <p:tgtEl>
                                          <p:spTgt spid="3515"/>
                                        </p:tgtEl>
                                        <p:attrNameLst>
                                          <p:attrName>style.visibility</p:attrName>
                                        </p:attrNameLst>
                                      </p:cBhvr>
                                      <p:to>
                                        <p:strVal val="visible"/>
                                      </p:to>
                                    </p:set>
                                    <p:anim calcmode="lin" valueType="num">
                                      <p:cBhvr additive="base">
                                        <p:cTn id="22" dur="500" fill="hold"/>
                                        <p:tgtEl>
                                          <p:spTgt spid="3515"/>
                                        </p:tgtEl>
                                        <p:attrNameLst>
                                          <p:attrName>ppt_x</p:attrName>
                                        </p:attrNameLst>
                                      </p:cBhvr>
                                      <p:tavLst>
                                        <p:tav tm="0">
                                          <p:val>
                                            <p:strVal val="0-#ppt_w/2"/>
                                          </p:val>
                                        </p:tav>
                                        <p:tav tm="100000">
                                          <p:val>
                                            <p:strVal val="#ppt_x"/>
                                          </p:val>
                                        </p:tav>
                                      </p:tavLst>
                                    </p:anim>
                                    <p:anim calcmode="lin" valueType="num">
                                      <p:cBhvr additive="base">
                                        <p:cTn id="23" dur="500" fill="hold"/>
                                        <p:tgtEl>
                                          <p:spTgt spid="35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2" nodeType="afterEffect">
                                  <p:childTnLst>
                                    <p:set>
                                      <p:cBhvr additive="base">
                                        <p:cTn id="26" dur="1" fill="hold">
                                          <p:stCondLst>
                                            <p:cond delay="0"/>
                                          </p:stCondLst>
                                        </p:cTn>
                                        <p:tgtEl>
                                          <p:spTgt spid="3516"/>
                                        </p:tgtEl>
                                        <p:attrNameLst>
                                          <p:attrName>style.visibility</p:attrName>
                                        </p:attrNameLst>
                                      </p:cBhvr>
                                      <p:to>
                                        <p:strVal val="visible"/>
                                      </p:to>
                                    </p:set>
                                    <p:anim calcmode="lin" valueType="num">
                                      <p:cBhvr additive="base">
                                        <p:cTn id="27" dur="500" fill="hold"/>
                                        <p:tgtEl>
                                          <p:spTgt spid="3516"/>
                                        </p:tgtEl>
                                        <p:attrNameLst>
                                          <p:attrName>ppt_x</p:attrName>
                                        </p:attrNameLst>
                                      </p:cBhvr>
                                      <p:tavLst>
                                        <p:tav tm="0">
                                          <p:val>
                                            <p:strVal val="0-#ppt_w/2"/>
                                          </p:val>
                                        </p:tav>
                                        <p:tav tm="100000">
                                          <p:val>
                                            <p:strVal val="#ppt_x"/>
                                          </p:val>
                                        </p:tav>
                                      </p:tavLst>
                                    </p:anim>
                                    <p:anim calcmode="lin" valueType="num">
                                      <p:cBhvr additive="base">
                                        <p:cTn id="28" dur="500" fill="hold"/>
                                        <p:tgtEl>
                                          <p:spTgt spid="351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6" nodeType="afterEffect">
                                  <p:childTnLst>
                                    <p:set>
                                      <p:cBhvr additive="base">
                                        <p:cTn id="31" dur="1" fill="hold">
                                          <p:stCondLst>
                                            <p:cond delay="0"/>
                                          </p:stCondLst>
                                        </p:cTn>
                                        <p:tgtEl>
                                          <p:spTgt spid="3520"/>
                                        </p:tgtEl>
                                        <p:attrNameLst>
                                          <p:attrName>style.visibility</p:attrName>
                                        </p:attrNameLst>
                                      </p:cBhvr>
                                      <p:to>
                                        <p:strVal val="visible"/>
                                      </p:to>
                                    </p:set>
                                    <p:anim calcmode="lin" valueType="num">
                                      <p:cBhvr additive="base">
                                        <p:cTn id="32" dur="500" fill="hold"/>
                                        <p:tgtEl>
                                          <p:spTgt spid="3520"/>
                                        </p:tgtEl>
                                        <p:attrNameLst>
                                          <p:attrName>ppt_x</p:attrName>
                                        </p:attrNameLst>
                                      </p:cBhvr>
                                      <p:tavLst>
                                        <p:tav tm="0">
                                          <p:val>
                                            <p:strVal val="0-#ppt_w/2"/>
                                          </p:val>
                                        </p:tav>
                                        <p:tav tm="100000">
                                          <p:val>
                                            <p:strVal val="#ppt_x"/>
                                          </p:val>
                                        </p:tav>
                                      </p:tavLst>
                                    </p:anim>
                                    <p:anim calcmode="lin" valueType="num">
                                      <p:cBhvr additive="base">
                                        <p:cTn id="33" dur="500" fill="hold"/>
                                        <p:tgtEl>
                                          <p:spTgt spid="35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5" nodeType="afterEffect">
                                  <p:childTnLst>
                                    <p:set>
                                      <p:cBhvr additive="base">
                                        <p:cTn id="36" dur="1" fill="hold">
                                          <p:stCondLst>
                                            <p:cond delay="0"/>
                                          </p:stCondLst>
                                        </p:cTn>
                                        <p:tgtEl>
                                          <p:spTgt spid="3519"/>
                                        </p:tgtEl>
                                        <p:attrNameLst>
                                          <p:attrName>style.visibility</p:attrName>
                                        </p:attrNameLst>
                                      </p:cBhvr>
                                      <p:to>
                                        <p:strVal val="visible"/>
                                      </p:to>
                                    </p:set>
                                    <p:anim calcmode="lin" valueType="num">
                                      <p:cBhvr additive="base">
                                        <p:cTn id="37" dur="500" fill="hold"/>
                                        <p:tgtEl>
                                          <p:spTgt spid="3519"/>
                                        </p:tgtEl>
                                        <p:attrNameLst>
                                          <p:attrName>ppt_x</p:attrName>
                                        </p:attrNameLst>
                                      </p:cBhvr>
                                      <p:tavLst>
                                        <p:tav tm="0">
                                          <p:val>
                                            <p:strVal val="0-#ppt_w/2"/>
                                          </p:val>
                                        </p:tav>
                                        <p:tav tm="100000">
                                          <p:val>
                                            <p:strVal val="#ppt_x"/>
                                          </p:val>
                                        </p:tav>
                                      </p:tavLst>
                                    </p:anim>
                                    <p:anim calcmode="lin" valueType="num">
                                      <p:cBhvr additive="base">
                                        <p:cTn id="38" dur="500" fill="hold"/>
                                        <p:tgtEl>
                                          <p:spTgt spid="35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8" nodeType="clickEffect">
                                  <p:childTnLst>
                                    <p:set>
                                      <p:cBhvr additive="base">
                                        <p:cTn id="42" dur="1" fill="hold">
                                          <p:stCondLst>
                                            <p:cond delay="0"/>
                                          </p:stCondLst>
                                        </p:cTn>
                                        <p:tgtEl>
                                          <p:spTgt spid="3522"/>
                                        </p:tgtEl>
                                        <p:attrNameLst>
                                          <p:attrName>style.visibility</p:attrName>
                                        </p:attrNameLst>
                                      </p:cBhvr>
                                      <p:to>
                                        <p:strVal val="visible"/>
                                      </p:to>
                                    </p:set>
                                    <p:anim calcmode="lin" valueType="num">
                                      <p:cBhvr additive="base">
                                        <p:cTn id="43" dur="500" fill="hold"/>
                                        <p:tgtEl>
                                          <p:spTgt spid="3522"/>
                                        </p:tgtEl>
                                        <p:attrNameLst>
                                          <p:attrName>ppt_x</p:attrName>
                                        </p:attrNameLst>
                                      </p:cBhvr>
                                      <p:tavLst>
                                        <p:tav tm="0">
                                          <p:val>
                                            <p:strVal val="0-#ppt_w/2"/>
                                          </p:val>
                                        </p:tav>
                                        <p:tav tm="100000">
                                          <p:val>
                                            <p:strVal val="#ppt_x"/>
                                          </p:val>
                                        </p:tav>
                                      </p:tavLst>
                                    </p:anim>
                                    <p:anim calcmode="lin" valueType="num">
                                      <p:cBhvr additive="base">
                                        <p:cTn id="44" dur="500" fill="hold"/>
                                        <p:tgtEl>
                                          <p:spTgt spid="35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7" nodeType="clickEffect">
                                  <p:childTnLst>
                                    <p:set>
                                      <p:cBhvr additive="base">
                                        <p:cTn id="48" dur="1" fill="hold">
                                          <p:stCondLst>
                                            <p:cond delay="499"/>
                                          </p:stCondLst>
                                        </p:cTn>
                                        <p:tgtEl>
                                          <p:spTgt spid="35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childTnLst>
                                    <p:set>
                                      <p:cBhvr additive="base">
                                        <p:cTn id="52" dur="1" fill="hold">
                                          <p:stCondLst>
                                            <p:cond delay="499"/>
                                          </p:stCondLst>
                                        </p:cTn>
                                        <p:tgtEl>
                                          <p:spTgt spid="35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9" nodeType="clickEffect">
                                  <p:childTnLst>
                                    <p:set>
                                      <p:cBhvr additive="base">
                                        <p:cTn id="56" dur="1" fill="hold">
                                          <p:stCondLst>
                                            <p:cond delay="499"/>
                                          </p:stCondLst>
                                        </p:cTn>
                                        <p:tgtEl>
                                          <p:spTgt spid="3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4" grpId="0" animBg="1"/>
      <p:bldP spid="3515" grpId="1" animBg="1"/>
      <p:bldP spid="3516" grpId="2" animBg="1"/>
      <p:bldP spid="3517" grpId="3" animBg="1"/>
      <p:bldP spid="3518" grpId="4" animBg="1"/>
      <p:bldP spid="3519" grpId="5" animBg="1"/>
      <p:bldP spid="3520" grpId="6" animBg="1"/>
      <p:bldP spid="3521" grpId="7" animBg="1"/>
      <p:bldP spid="3522" grpId="8" animBg="1"/>
      <p:bldP spid="3524" grpId="9"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7" name="矩形 3526"/>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528" name="矩形 352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529" name="矩形 3528"/>
          <p:cNvSpPr/>
          <p:nvPr/>
        </p:nvSpPr>
        <p:spPr>
          <a:xfrm>
            <a:off x="304800" y="762000"/>
            <a:ext cx="27432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2</a:t>
            </a:r>
            <a:endParaRPr lang="en-US" altLang="zh-CN" sz="1800" b="1" u="sng">
              <a:latin typeface="黑体" panose="02010609060101010101" charset="-122"/>
              <a:ea typeface="黑体" panose="02010609060101010101" charset="-122"/>
            </a:endParaRPr>
          </a:p>
        </p:txBody>
      </p:sp>
      <p:sp>
        <p:nvSpPr>
          <p:cNvPr id="3530" name="矩形 3529"/>
          <p:cNvSpPr/>
          <p:nvPr/>
        </p:nvSpPr>
        <p:spPr>
          <a:xfrm>
            <a:off x="838200" y="1143000"/>
            <a:ext cx="54864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为了发现问题点</a:t>
            </a:r>
            <a:r>
              <a:rPr lang="en-US" altLang="zh-CN" sz="1600" b="1">
                <a:latin typeface="Arial" panose="020B0604020202020204" pitchFamily="34" charset="0"/>
                <a:ea typeface="黑体" panose="02010609060101010101" charset="-122"/>
              </a:rPr>
              <a:t>, </a:t>
            </a:r>
            <a:r>
              <a:rPr lang="zh-CN" altLang="en-US" sz="1600" b="1">
                <a:latin typeface="Arial" panose="020B0604020202020204" pitchFamily="34" charset="0"/>
                <a:ea typeface="黑体" panose="02010609060101010101" charset="-122"/>
              </a:rPr>
              <a:t>小</a:t>
            </a:r>
            <a:r>
              <a:rPr lang="en-US" altLang="zh-CN" sz="1600" b="1">
                <a:latin typeface="Arial" panose="020B0604020202020204" pitchFamily="34" charset="0"/>
                <a:ea typeface="黑体" panose="02010609060101010101" charset="-122"/>
              </a:rPr>
              <a:t>A</a:t>
            </a:r>
            <a:r>
              <a:rPr lang="zh-CN" altLang="en-US" sz="1600" b="1">
                <a:latin typeface="Arial" panose="020B0604020202020204" pitchFamily="34" charset="0"/>
                <a:ea typeface="黑体" panose="02010609060101010101" charset="-122"/>
              </a:rPr>
              <a:t>开始调查分析销售日报的制作流程</a:t>
            </a:r>
            <a:endParaRPr lang="zh-CN" altLang="en-US" sz="1600" b="1">
              <a:latin typeface="Arial" panose="020B0604020202020204" pitchFamily="34" charset="0"/>
              <a:ea typeface="黑体" panose="02010609060101010101" charset="-122"/>
            </a:endParaRPr>
          </a:p>
        </p:txBody>
      </p:sp>
      <p:sp>
        <p:nvSpPr>
          <p:cNvPr id="3531" name="五边形 3530"/>
          <p:cNvSpPr/>
          <p:nvPr/>
        </p:nvSpPr>
        <p:spPr>
          <a:xfrm rot="5400000">
            <a:off x="1389063" y="668338"/>
            <a:ext cx="1109662" cy="2820987"/>
          </a:xfrm>
          <a:prstGeom prst="homePlate">
            <a:avLst>
              <a:gd name="adj" fmla="val 25000"/>
            </a:avLst>
          </a:prstGeom>
          <a:solidFill>
            <a:srgbClr val="FFFFCC"/>
          </a:solidFill>
          <a:ln w="19050" cap="flat" cmpd="sng">
            <a:solidFill>
              <a:srgbClr val="FF9900"/>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200">
                <a:latin typeface="Arial" panose="020B0604020202020204" pitchFamily="34" charset="0"/>
              </a:rPr>
              <a:t>第一步 明确目标值</a:t>
            </a:r>
            <a:endParaRPr lang="zh-CN" altLang="en-US" sz="1200">
              <a:latin typeface="Arial" panose="020B0604020202020204" pitchFamily="34" charset="0"/>
            </a:endParaRPr>
          </a:p>
          <a:p>
            <a:pPr algn="ctr" fontAlgn="ctr">
              <a:spcBef>
                <a:spcPct val="50000"/>
              </a:spcBef>
            </a:pPr>
            <a:r>
              <a:rPr lang="zh-CN" altLang="en-US" sz="1400" b="1">
                <a:latin typeface="宋体" panose="02010600030101010101" pitchFamily="2" charset="-122"/>
              </a:rPr>
              <a:t>根据各车型的月度销售计划</a:t>
            </a:r>
            <a:r>
              <a:rPr lang="en-US" altLang="zh-CN" sz="1400" b="1">
                <a:latin typeface="宋体" panose="02010600030101010101" pitchFamily="2" charset="-122"/>
              </a:rPr>
              <a:t>, </a:t>
            </a:r>
            <a:r>
              <a:rPr lang="zh-CN" altLang="en-US" sz="1400" b="1">
                <a:latin typeface="宋体" panose="02010600030101010101" pitchFamily="2" charset="-122"/>
              </a:rPr>
              <a:t>确定每天应完成的销量</a:t>
            </a:r>
            <a:endParaRPr lang="zh-CN" altLang="en-US" sz="1400" b="1">
              <a:latin typeface="宋体" panose="02010600030101010101" pitchFamily="2" charset="-122"/>
            </a:endParaRPr>
          </a:p>
        </p:txBody>
      </p:sp>
      <p:sp>
        <p:nvSpPr>
          <p:cNvPr id="3532" name="五边形 3531"/>
          <p:cNvSpPr/>
          <p:nvPr/>
        </p:nvSpPr>
        <p:spPr>
          <a:xfrm rot="5400000">
            <a:off x="1512888" y="1646238"/>
            <a:ext cx="866775" cy="2820987"/>
          </a:xfrm>
          <a:prstGeom prst="homePlate">
            <a:avLst>
              <a:gd name="adj" fmla="val 25000"/>
            </a:avLst>
          </a:prstGeom>
          <a:solidFill>
            <a:srgbClr val="FFFFCC"/>
          </a:solidFill>
          <a:ln w="19050" cap="flat" cmpd="sng">
            <a:solidFill>
              <a:srgbClr val="FF9900"/>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200">
                <a:latin typeface="Arial" panose="020B0604020202020204" pitchFamily="34" charset="0"/>
              </a:rPr>
              <a:t>第二步 把握现状</a:t>
            </a:r>
            <a:endParaRPr lang="zh-CN" altLang="en-US" sz="1200">
              <a:latin typeface="Arial" panose="020B0604020202020204" pitchFamily="34" charset="0"/>
            </a:endParaRPr>
          </a:p>
          <a:p>
            <a:pPr algn="ctr" fontAlgn="ctr">
              <a:spcBef>
                <a:spcPct val="50000"/>
              </a:spcBef>
            </a:pPr>
            <a:r>
              <a:rPr lang="zh-CN" altLang="en-US" sz="1400" b="1">
                <a:latin typeface="Arial" panose="020B0604020202020204" pitchFamily="34" charset="0"/>
              </a:rPr>
              <a:t>汇总各经销商上传的实销辆数</a:t>
            </a:r>
            <a:endParaRPr lang="zh-CN" altLang="en-US" sz="1400" b="1">
              <a:latin typeface="Arial" panose="020B0604020202020204" pitchFamily="34" charset="0"/>
            </a:endParaRPr>
          </a:p>
        </p:txBody>
      </p:sp>
      <p:sp>
        <p:nvSpPr>
          <p:cNvPr id="3533" name="五边形 3532"/>
          <p:cNvSpPr/>
          <p:nvPr/>
        </p:nvSpPr>
        <p:spPr>
          <a:xfrm rot="5400000">
            <a:off x="1392238" y="2606675"/>
            <a:ext cx="1109662" cy="2820988"/>
          </a:xfrm>
          <a:prstGeom prst="homePlate">
            <a:avLst>
              <a:gd name="adj" fmla="val 25000"/>
            </a:avLst>
          </a:prstGeom>
          <a:solidFill>
            <a:srgbClr val="FFFFCC"/>
          </a:solidFill>
          <a:ln w="19050" cap="flat" cmpd="sng">
            <a:solidFill>
              <a:srgbClr val="FF9900"/>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200">
                <a:latin typeface="Arial" panose="020B0604020202020204" pitchFamily="34" charset="0"/>
              </a:rPr>
              <a:t>第三步 将问题数据化</a:t>
            </a:r>
            <a:endParaRPr lang="zh-CN" altLang="en-US" sz="1200">
              <a:latin typeface="Arial" panose="020B0604020202020204" pitchFamily="34" charset="0"/>
            </a:endParaRPr>
          </a:p>
          <a:p>
            <a:pPr algn="ctr" fontAlgn="ctr">
              <a:spcBef>
                <a:spcPct val="50000"/>
              </a:spcBef>
            </a:pPr>
            <a:r>
              <a:rPr lang="zh-CN" altLang="en-US" sz="1400" b="1">
                <a:latin typeface="Arial" panose="020B0604020202020204" pitchFamily="34" charset="0"/>
              </a:rPr>
              <a:t>将各车型每天的计划数与实销数作对比</a:t>
            </a:r>
            <a:endParaRPr lang="zh-CN" altLang="en-US" sz="1400" b="1">
              <a:latin typeface="Arial" panose="020B0604020202020204" pitchFamily="34" charset="0"/>
            </a:endParaRPr>
          </a:p>
        </p:txBody>
      </p:sp>
      <p:sp>
        <p:nvSpPr>
          <p:cNvPr id="3534" name="五边形 3533"/>
          <p:cNvSpPr/>
          <p:nvPr/>
        </p:nvSpPr>
        <p:spPr>
          <a:xfrm rot="5400000">
            <a:off x="1512888" y="3627438"/>
            <a:ext cx="866775" cy="2820987"/>
          </a:xfrm>
          <a:prstGeom prst="homePlate">
            <a:avLst>
              <a:gd name="adj" fmla="val 25000"/>
            </a:avLst>
          </a:prstGeom>
          <a:solidFill>
            <a:srgbClr val="FFFFCC"/>
          </a:solidFill>
          <a:ln w="19050" cap="flat" cmpd="sng">
            <a:solidFill>
              <a:srgbClr val="FF9900"/>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200">
                <a:latin typeface="Arial" panose="020B0604020202020204" pitchFamily="34" charset="0"/>
              </a:rPr>
              <a:t>第四步 将问题可视化</a:t>
            </a:r>
            <a:endParaRPr lang="zh-CN" altLang="en-US" sz="1200">
              <a:latin typeface="Arial" panose="020B0604020202020204" pitchFamily="34" charset="0"/>
            </a:endParaRPr>
          </a:p>
          <a:p>
            <a:pPr algn="ctr" fontAlgn="ctr">
              <a:spcBef>
                <a:spcPct val="50000"/>
              </a:spcBef>
            </a:pPr>
            <a:r>
              <a:rPr lang="zh-CN" altLang="en-US" sz="1400" b="1">
                <a:latin typeface="Arial" panose="020B0604020202020204" pitchFamily="34" charset="0"/>
              </a:rPr>
              <a:t>将日报从电脑中打印出来</a:t>
            </a:r>
            <a:endParaRPr lang="zh-CN" altLang="en-US" sz="1400" b="1">
              <a:latin typeface="Arial" panose="020B0604020202020204" pitchFamily="34" charset="0"/>
            </a:endParaRPr>
          </a:p>
        </p:txBody>
      </p:sp>
      <p:sp>
        <p:nvSpPr>
          <p:cNvPr id="3535" name="五边形 3534"/>
          <p:cNvSpPr/>
          <p:nvPr/>
        </p:nvSpPr>
        <p:spPr>
          <a:xfrm rot="5400000">
            <a:off x="1389063" y="4630738"/>
            <a:ext cx="1109662" cy="2820987"/>
          </a:xfrm>
          <a:prstGeom prst="homePlate">
            <a:avLst>
              <a:gd name="adj" fmla="val 25000"/>
            </a:avLst>
          </a:prstGeom>
          <a:solidFill>
            <a:srgbClr val="FFFFCC"/>
          </a:solidFill>
          <a:ln w="19050" cap="flat" cmpd="sng">
            <a:solidFill>
              <a:srgbClr val="FF9900"/>
            </a:solidFill>
            <a:prstDash val="solid"/>
            <a:miter/>
            <a:headEnd type="none" w="med" len="med"/>
            <a:tailEnd type="none" w="med" len="med"/>
          </a:ln>
        </p:spPr>
        <p:txBody>
          <a:bodyPr rot="10800000" vert="eaVert" lIns="137160" tIns="68580" rIns="137160" bIns="68580" anchor="ctr" anchorCtr="0">
            <a:spAutoFit/>
          </a:bodyPr>
          <a:p>
            <a:pPr algn="ctr" fontAlgn="ctr">
              <a:spcBef>
                <a:spcPct val="50000"/>
              </a:spcBef>
            </a:pPr>
            <a:r>
              <a:rPr lang="zh-CN" altLang="en-US" sz="1200">
                <a:latin typeface="Arial" panose="020B0604020202020204" pitchFamily="34" charset="0"/>
              </a:rPr>
              <a:t>第五步 比较目标与现状</a:t>
            </a:r>
            <a:endParaRPr lang="zh-CN" altLang="en-US" sz="1200">
              <a:latin typeface="Arial" panose="020B0604020202020204" pitchFamily="34" charset="0"/>
            </a:endParaRPr>
          </a:p>
          <a:p>
            <a:pPr algn="ctr" fontAlgn="ctr">
              <a:spcBef>
                <a:spcPct val="50000"/>
              </a:spcBef>
            </a:pPr>
            <a:r>
              <a:rPr lang="zh-CN" altLang="en-US" sz="1400" b="1">
                <a:latin typeface="Arial" panose="020B0604020202020204" pitchFamily="34" charset="0"/>
              </a:rPr>
              <a:t>报告总经理</a:t>
            </a:r>
            <a:r>
              <a:rPr lang="en-US" altLang="zh-CN" sz="1400" b="1">
                <a:latin typeface="Arial" panose="020B0604020202020204" pitchFamily="34" charset="0"/>
              </a:rPr>
              <a:t>,</a:t>
            </a:r>
            <a:r>
              <a:rPr lang="zh-CN" altLang="en-US" sz="1400" b="1">
                <a:latin typeface="Arial" panose="020B0604020202020204" pitchFamily="34" charset="0"/>
              </a:rPr>
              <a:t>使管理层知道各车型实销与计划之间的差距</a:t>
            </a:r>
            <a:endParaRPr lang="zh-CN" altLang="en-US" sz="1400" b="1">
              <a:latin typeface="Arial" panose="020B0604020202020204" pitchFamily="34" charset="0"/>
            </a:endParaRPr>
          </a:p>
        </p:txBody>
      </p:sp>
      <p:sp>
        <p:nvSpPr>
          <p:cNvPr id="3536" name="右箭头 3535"/>
          <p:cNvSpPr/>
          <p:nvPr/>
        </p:nvSpPr>
        <p:spPr>
          <a:xfrm>
            <a:off x="3733800" y="3352800"/>
            <a:ext cx="609600" cy="1295400"/>
          </a:xfrm>
          <a:prstGeom prst="rightArrow">
            <a:avLst>
              <a:gd name="adj1" fmla="val 50000"/>
              <a:gd name="adj2" fmla="val 55990"/>
            </a:avLst>
          </a:prstGeom>
          <a:noFill/>
          <a:ln w="38100" cap="flat" cmpd="dbl">
            <a:solidFill>
              <a:srgbClr val="990000"/>
            </a:solidFill>
            <a:prstDash val="solid"/>
            <a:miter/>
            <a:headEnd type="none" w="med" len="med"/>
            <a:tailEnd type="none" w="med" len="med"/>
          </a:ln>
        </p:spPr>
        <p:txBody>
          <a:bodyPr/>
          <a:p>
            <a:endParaRPr lang="zh-CN" altLang="en-US"/>
          </a:p>
        </p:txBody>
      </p:sp>
      <p:sp>
        <p:nvSpPr>
          <p:cNvPr id="3537" name="矩形 3536"/>
          <p:cNvSpPr/>
          <p:nvPr/>
        </p:nvSpPr>
        <p:spPr>
          <a:xfrm>
            <a:off x="4419600" y="3505200"/>
            <a:ext cx="4114800" cy="862013"/>
          </a:xfrm>
          <a:prstGeom prst="rect">
            <a:avLst/>
          </a:prstGeom>
          <a:noFill/>
          <a:ln w="38100" cap="flat" cmpd="dbl">
            <a:solidFill>
              <a:srgbClr val="990000"/>
            </a:solidFill>
            <a:prstDash val="solid"/>
            <a:miter/>
            <a:headEnd type="none" w="med" len="med"/>
            <a:tailEnd type="none" w="med" len="med"/>
          </a:ln>
        </p:spPr>
        <p:txBody>
          <a:bodyPr lIns="137160" tIns="68580" rIns="137160" bIns="68580">
            <a:spAutoFit/>
          </a:bodyPr>
          <a:p>
            <a:pPr fontAlgn="ctr">
              <a:spcBef>
                <a:spcPct val="50000"/>
              </a:spcBef>
            </a:pPr>
            <a:r>
              <a:rPr lang="zh-CN" altLang="en-US" sz="1800">
                <a:solidFill>
                  <a:srgbClr val="990000"/>
                </a:solidFill>
                <a:latin typeface="黑体" panose="02010609060101010101" charset="-122"/>
                <a:ea typeface="黑体" panose="02010609060101010101" charset="-122"/>
              </a:rPr>
              <a:t>问题点</a:t>
            </a:r>
            <a:r>
              <a:rPr lang="en-US" altLang="zh-CN" sz="1800">
                <a:solidFill>
                  <a:srgbClr val="990000"/>
                </a:solidFill>
                <a:latin typeface="黑体" panose="02010609060101010101" charset="-122"/>
                <a:ea typeface="黑体" panose="02010609060101010101" charset="-122"/>
              </a:rPr>
              <a:t>:</a:t>
            </a:r>
            <a:r>
              <a:rPr lang="zh-CN" altLang="en-US" sz="1800">
                <a:solidFill>
                  <a:srgbClr val="990000"/>
                </a:solidFill>
                <a:latin typeface="黑体" panose="02010609060101010101" charset="-122"/>
                <a:ea typeface="黑体" panose="02010609060101010101" charset="-122"/>
              </a:rPr>
              <a:t>计划销售辆数与实际销售辆数</a:t>
            </a:r>
            <a:endParaRPr lang="zh-CN" altLang="en-US" sz="1800">
              <a:solidFill>
                <a:srgbClr val="990000"/>
              </a:solidFill>
              <a:latin typeface="黑体" panose="02010609060101010101" charset="-122"/>
              <a:ea typeface="黑体" panose="02010609060101010101" charset="-122"/>
            </a:endParaRPr>
          </a:p>
          <a:p>
            <a:pPr fontAlgn="ctr">
              <a:spcBef>
                <a:spcPct val="50000"/>
              </a:spcBef>
            </a:pPr>
            <a:r>
              <a:rPr lang="zh-CN" altLang="en-US" sz="1800">
                <a:solidFill>
                  <a:srgbClr val="990000"/>
                </a:solidFill>
                <a:latin typeface="黑体" panose="02010609060101010101" charset="-122"/>
                <a:ea typeface="黑体" panose="02010609060101010101" charset="-122"/>
              </a:rPr>
              <a:t>       数据的收集</a:t>
            </a:r>
            <a:r>
              <a:rPr lang="en-US" altLang="zh-CN" sz="1800">
                <a:solidFill>
                  <a:srgbClr val="990000"/>
                </a:solidFill>
                <a:latin typeface="黑体" panose="02010609060101010101" charset="-122"/>
                <a:ea typeface="黑体" panose="02010609060101010101" charset="-122"/>
              </a:rPr>
              <a:t>,</a:t>
            </a:r>
            <a:r>
              <a:rPr lang="zh-CN" altLang="en-US" sz="1800">
                <a:solidFill>
                  <a:srgbClr val="990000"/>
                </a:solidFill>
                <a:latin typeface="黑体" panose="02010609060101010101" charset="-122"/>
                <a:ea typeface="黑体" panose="02010609060101010101" charset="-122"/>
              </a:rPr>
              <a:t>录入</a:t>
            </a:r>
            <a:r>
              <a:rPr lang="en-US" altLang="zh-CN" sz="1800">
                <a:solidFill>
                  <a:srgbClr val="990000"/>
                </a:solidFill>
                <a:latin typeface="黑体" panose="02010609060101010101" charset="-122"/>
                <a:ea typeface="黑体" panose="02010609060101010101" charset="-122"/>
              </a:rPr>
              <a:t>,</a:t>
            </a:r>
            <a:r>
              <a:rPr lang="zh-CN" altLang="en-US" sz="1800">
                <a:solidFill>
                  <a:srgbClr val="990000"/>
                </a:solidFill>
                <a:latin typeface="黑体" panose="02010609060101010101" charset="-122"/>
                <a:ea typeface="黑体" panose="02010609060101010101" charset="-122"/>
              </a:rPr>
              <a:t>加工</a:t>
            </a:r>
            <a:endParaRPr lang="zh-CN" altLang="en-US" sz="1800">
              <a:solidFill>
                <a:srgbClr val="990000"/>
              </a:solidFill>
              <a:latin typeface="黑体" panose="02010609060101010101" charset="-122"/>
              <a:ea typeface="黑体" panose="02010609060101010101" charset="-122"/>
            </a:endParaRPr>
          </a:p>
        </p:txBody>
      </p:sp>
      <p:sp>
        <p:nvSpPr>
          <p:cNvPr id="3538" name="云形标注 3537"/>
          <p:cNvSpPr/>
          <p:nvPr/>
        </p:nvSpPr>
        <p:spPr>
          <a:xfrm>
            <a:off x="3733800" y="1981200"/>
            <a:ext cx="3962400" cy="1143000"/>
          </a:xfrm>
          <a:prstGeom prst="cloudCallout">
            <a:avLst>
              <a:gd name="adj1" fmla="val -59417"/>
              <a:gd name="adj2" fmla="val 85556"/>
            </a:avLst>
          </a:prstGeom>
          <a:solidFill>
            <a:srgbClr val="FFFFCC"/>
          </a:solidFill>
          <a:ln w="12700" cap="flat" cmpd="sng">
            <a:solidFill>
              <a:srgbClr val="969696"/>
            </a:solidFill>
            <a:prstDash val="solid"/>
            <a:headEnd type="none" w="med" len="med"/>
            <a:tailEnd type="none" w="med" len="med"/>
          </a:ln>
        </p:spPr>
        <p:txBody>
          <a:bodyPr lIns="137160" tIns="68580" rIns="137160" bIns="68580"/>
          <a:p>
            <a:pPr>
              <a:spcBef>
                <a:spcPct val="50000"/>
              </a:spcBef>
            </a:pPr>
            <a:r>
              <a:rPr lang="zh-CN" altLang="en-US" sz="1400">
                <a:latin typeface="Arial" panose="020B0604020202020204" pitchFamily="34" charset="0"/>
              </a:rPr>
              <a:t>各车型每天的计划完成数是由各车型经理各自做的</a:t>
            </a:r>
            <a:r>
              <a:rPr lang="en-US" altLang="zh-CN" sz="1400">
                <a:latin typeface="Arial" panose="020B0604020202020204" pitchFamily="34" charset="0"/>
              </a:rPr>
              <a:t>,</a:t>
            </a:r>
            <a:r>
              <a:rPr lang="zh-CN" altLang="en-US" sz="1400">
                <a:latin typeface="Arial" panose="020B0604020202020204" pitchFamily="34" charset="0"/>
              </a:rPr>
              <a:t>且没有集中统一的格式</a:t>
            </a:r>
            <a:r>
              <a:rPr lang="en-US" altLang="zh-CN" sz="1400">
                <a:latin typeface="Arial" panose="020B0604020202020204" pitchFamily="34" charset="0"/>
              </a:rPr>
              <a:t>,</a:t>
            </a:r>
            <a:r>
              <a:rPr lang="zh-CN" altLang="en-US" sz="1400">
                <a:latin typeface="Arial" panose="020B0604020202020204" pitchFamily="34" charset="0"/>
              </a:rPr>
              <a:t>也没有集中管理</a:t>
            </a:r>
            <a:endParaRPr lang="zh-CN" altLang="en-US" sz="16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531"/>
                                        </p:tgtEl>
                                        <p:attrNameLst>
                                          <p:attrName>style.visibility</p:attrName>
                                        </p:attrNameLst>
                                      </p:cBhvr>
                                      <p:to>
                                        <p:strVal val="visible"/>
                                      </p:to>
                                    </p:set>
                                    <p:animEffect transition="in" filter="blinds(horizontal)">
                                      <p:cBhvr additive="base">
                                        <p:cTn id="7" dur="500"/>
                                        <p:tgtEl>
                                          <p:spTgt spid="3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3532"/>
                                        </p:tgtEl>
                                        <p:attrNameLst>
                                          <p:attrName>style.visibility</p:attrName>
                                        </p:attrNameLst>
                                      </p:cBhvr>
                                      <p:to>
                                        <p:strVal val="visible"/>
                                      </p:to>
                                    </p:set>
                                    <p:animEffect transition="in" filter="blinds(horizontal)">
                                      <p:cBhvr additive="base">
                                        <p:cTn id="12" dur="500"/>
                                        <p:tgtEl>
                                          <p:spTgt spid="35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3533"/>
                                        </p:tgtEl>
                                        <p:attrNameLst>
                                          <p:attrName>style.visibility</p:attrName>
                                        </p:attrNameLst>
                                      </p:cBhvr>
                                      <p:to>
                                        <p:strVal val="visible"/>
                                      </p:to>
                                    </p:set>
                                    <p:animEffect transition="in" filter="blinds(horizontal)">
                                      <p:cBhvr additive="base">
                                        <p:cTn id="17" dur="500"/>
                                        <p:tgtEl>
                                          <p:spTgt spid="35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childTnLst>
                                    <p:set>
                                      <p:cBhvr additive="base">
                                        <p:cTn id="21" dur="1" fill="hold">
                                          <p:stCondLst>
                                            <p:cond delay="0"/>
                                          </p:stCondLst>
                                        </p:cTn>
                                        <p:tgtEl>
                                          <p:spTgt spid="3534"/>
                                        </p:tgtEl>
                                        <p:attrNameLst>
                                          <p:attrName>style.visibility</p:attrName>
                                        </p:attrNameLst>
                                      </p:cBhvr>
                                      <p:to>
                                        <p:strVal val="visible"/>
                                      </p:to>
                                    </p:set>
                                    <p:animEffect transition="in" filter="blinds(horizontal)">
                                      <p:cBhvr additive="base">
                                        <p:cTn id="22" dur="500"/>
                                        <p:tgtEl>
                                          <p:spTgt spid="35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childTnLst>
                                    <p:set>
                                      <p:cBhvr additive="base">
                                        <p:cTn id="26" dur="1" fill="hold">
                                          <p:stCondLst>
                                            <p:cond delay="0"/>
                                          </p:stCondLst>
                                        </p:cTn>
                                        <p:tgtEl>
                                          <p:spTgt spid="3535"/>
                                        </p:tgtEl>
                                        <p:attrNameLst>
                                          <p:attrName>style.visibility</p:attrName>
                                        </p:attrNameLst>
                                      </p:cBhvr>
                                      <p:to>
                                        <p:strVal val="visible"/>
                                      </p:to>
                                    </p:set>
                                    <p:animEffect transition="in" filter="blinds(horizontal)">
                                      <p:cBhvr additive="base">
                                        <p:cTn id="27" dur="500"/>
                                        <p:tgtEl>
                                          <p:spTgt spid="35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6" nodeType="clickEffect">
                                  <p:childTnLst>
                                    <p:set>
                                      <p:cBhvr additive="base">
                                        <p:cTn id="31" dur="1" fill="hold">
                                          <p:stCondLst>
                                            <p:cond delay="0"/>
                                          </p:stCondLst>
                                        </p:cTn>
                                        <p:tgtEl>
                                          <p:spTgt spid="3538"/>
                                        </p:tgtEl>
                                        <p:attrNameLst>
                                          <p:attrName>style.visibility</p:attrName>
                                        </p:attrNameLst>
                                      </p:cBhvr>
                                      <p:to>
                                        <p:strVal val="visible"/>
                                      </p:to>
                                    </p:set>
                                    <p:animEffect transition="in" filter="blinds(horizontal)">
                                      <p:cBhvr additive="base">
                                        <p:cTn id="32" dur="500"/>
                                        <p:tgtEl>
                                          <p:spTgt spid="353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childTnLst>
                                    <p:set>
                                      <p:cBhvr additive="base">
                                        <p:cTn id="36" dur="1" fill="hold">
                                          <p:stCondLst>
                                            <p:cond delay="0"/>
                                          </p:stCondLst>
                                        </p:cTn>
                                        <p:tgtEl>
                                          <p:spTgt spid="3536"/>
                                        </p:tgtEl>
                                        <p:attrNameLst>
                                          <p:attrName>style.visibility</p:attrName>
                                        </p:attrNameLst>
                                      </p:cBhvr>
                                      <p:to>
                                        <p:strVal val="visible"/>
                                      </p:to>
                                    </p:set>
                                    <p:anim calcmode="lin" valueType="num">
                                      <p:cBhvr additive="base">
                                        <p:cTn id="37" dur="500" fill="hold"/>
                                        <p:tgtEl>
                                          <p:spTgt spid="3536"/>
                                        </p:tgtEl>
                                        <p:attrNameLst>
                                          <p:attrName>ppt_x</p:attrName>
                                        </p:attrNameLst>
                                      </p:cBhvr>
                                      <p:tavLst>
                                        <p:tav tm="0">
                                          <p:val>
                                            <p:strVal val="0-#ppt_w/2"/>
                                          </p:val>
                                        </p:tav>
                                        <p:tav tm="100000">
                                          <p:val>
                                            <p:strVal val="#ppt_x"/>
                                          </p:val>
                                        </p:tav>
                                      </p:tavLst>
                                    </p:anim>
                                    <p:anim calcmode="lin" valueType="num">
                                      <p:cBhvr additive="base">
                                        <p:cTn id="38" dur="500" fill="hold"/>
                                        <p:tgtEl>
                                          <p:spTgt spid="353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3" presetClass="entr" presetSubtype="10" fill="hold" grpId="5" nodeType="afterEffect">
                                  <p:childTnLst>
                                    <p:set>
                                      <p:cBhvr additive="base">
                                        <p:cTn id="41" dur="1" fill="hold">
                                          <p:stCondLst>
                                            <p:cond delay="0"/>
                                          </p:stCondLst>
                                        </p:cTn>
                                        <p:tgtEl>
                                          <p:spTgt spid="3537"/>
                                        </p:tgtEl>
                                        <p:attrNameLst>
                                          <p:attrName>style.visibility</p:attrName>
                                        </p:attrNameLst>
                                      </p:cBhvr>
                                      <p:to>
                                        <p:strVal val="visible"/>
                                      </p:to>
                                    </p:set>
                                    <p:animEffect transition="in" filter="blinds(horizontal)">
                                      <p:cBhvr additive="base">
                                        <p:cTn id="42" dur="500"/>
                                        <p:tgtEl>
                                          <p:spTgt spid="3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1" grpId="0" animBg="1"/>
      <p:bldP spid="3532" grpId="1" animBg="1"/>
      <p:bldP spid="3533" grpId="2" animBg="1"/>
      <p:bldP spid="3534" grpId="3" animBg="1"/>
      <p:bldP spid="3535" grpId="4" animBg="1"/>
      <p:bldP spid="3537" grpId="5" animBg="1"/>
      <p:bldP spid="3538" grpId="6"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41" name="矩形 3540"/>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542" name="矩形 3541"/>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543" name="矩形 3542"/>
          <p:cNvSpPr/>
          <p:nvPr/>
        </p:nvSpPr>
        <p:spPr>
          <a:xfrm>
            <a:off x="304800" y="762000"/>
            <a:ext cx="5867400" cy="655638"/>
          </a:xfrm>
          <a:prstGeom prst="rect">
            <a:avLst/>
          </a:prstGeom>
          <a:noFill/>
          <a:ln w="38100">
            <a:noFill/>
          </a:ln>
        </p:spPr>
        <p:txBody>
          <a:bodyPr lIns="137160" tIns="68580" rIns="137160" bIns="68580">
            <a:spAutoFit/>
          </a:bodyPr>
          <a:p>
            <a:pPr>
              <a:spcBef>
                <a:spcPct val="50000"/>
              </a:spcBef>
            </a:pPr>
            <a:r>
              <a:rPr lang="zh-CN" altLang="en-US" sz="1600" b="1" u="sng">
                <a:latin typeface="Arial" panose="020B0604020202020204" pitchFamily="34" charset="0"/>
                <a:ea typeface="黑体" panose="02010609060101010101" charset="-122"/>
              </a:rPr>
              <a:t>小组练习</a:t>
            </a:r>
            <a:r>
              <a:rPr lang="en-US" altLang="zh-CN" sz="1600" b="1" u="sng">
                <a:latin typeface="Arial" panose="020B0604020202020204" pitchFamily="34" charset="0"/>
                <a:ea typeface="黑体" panose="02010609060101010101" charset="-122"/>
              </a:rPr>
              <a:t>---“</a:t>
            </a:r>
            <a:r>
              <a:rPr lang="zh-CN" altLang="en-US" sz="1600" b="1" u="sng">
                <a:latin typeface="Arial" panose="020B0604020202020204" pitchFamily="34" charset="0"/>
                <a:ea typeface="黑体" panose="02010609060101010101" charset="-122"/>
              </a:rPr>
              <a:t>问题分解”</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 </a:t>
            </a:r>
            <a:r>
              <a:rPr lang="en-US" altLang="zh-CN" sz="1600" b="1">
                <a:latin typeface="宋体" panose="02010600030101010101" pitchFamily="2" charset="-122"/>
              </a:rPr>
              <a:t>[</a:t>
            </a:r>
            <a:r>
              <a:rPr lang="zh-CN" altLang="en-US" sz="1600" b="1">
                <a:latin typeface="宋体" panose="02010600030101010101" pitchFamily="2" charset="-122"/>
              </a:rPr>
              <a:t>阅读问题解决讲义追加设问</a:t>
            </a:r>
            <a:r>
              <a:rPr lang="en-US" altLang="zh-CN" sz="1600" b="1">
                <a:latin typeface="Times New Roman" panose="02020603050405020304" charset="0"/>
                <a:cs typeface="Times New Roman" panose="02020603050405020304" charset="0"/>
              </a:rPr>
              <a:t>2</a:t>
            </a:r>
            <a:r>
              <a:rPr lang="en-US" altLang="zh-CN" sz="1600" b="1">
                <a:latin typeface="宋体" panose="02010600030101010101" pitchFamily="2" charset="-122"/>
              </a:rPr>
              <a:t> ]</a:t>
            </a:r>
            <a:endParaRPr lang="en-US" altLang="zh-CN" sz="1600" b="1">
              <a:latin typeface="宋体" panose="02010600030101010101" pitchFamily="2" charset="-122"/>
            </a:endParaRPr>
          </a:p>
        </p:txBody>
      </p:sp>
      <p:sp>
        <p:nvSpPr>
          <p:cNvPr id="3544" name="矩形 3543"/>
          <p:cNvSpPr/>
          <p:nvPr/>
        </p:nvSpPr>
        <p:spPr>
          <a:xfrm>
            <a:off x="685800" y="1371600"/>
            <a:ext cx="7620000" cy="2214563"/>
          </a:xfrm>
          <a:prstGeom prst="rect">
            <a:avLst/>
          </a:prstGeom>
          <a:noFill/>
          <a:ln w="19050">
            <a:noFill/>
          </a:ln>
        </p:spPr>
        <p:txBody>
          <a:bodyPr lIns="137160" tIns="68580" rIns="137160" bIns="68580">
            <a:spAutoFit/>
          </a:bodyPr>
          <a:p>
            <a:pPr>
              <a:spcBef>
                <a:spcPct val="50000"/>
              </a:spcBef>
            </a:pPr>
            <a:r>
              <a:rPr lang="zh-CN" altLang="en-US" sz="1600">
                <a:latin typeface="宋体" panose="02010600030101010101" pitchFamily="2" charset="-122"/>
              </a:rPr>
              <a:t>小李是</a:t>
            </a:r>
            <a:r>
              <a:rPr lang="en-US" altLang="zh-CN" sz="1600">
                <a:latin typeface="宋体" panose="02010600030101010101" pitchFamily="2" charset="-122"/>
              </a:rPr>
              <a:t>XX</a:t>
            </a:r>
            <a:r>
              <a:rPr lang="zh-CN" altLang="en-US" sz="1600">
                <a:latin typeface="宋体" panose="02010600030101010101" pitchFamily="2" charset="-122"/>
              </a:rPr>
              <a:t>大型手机连锁店的地区销售主任</a:t>
            </a:r>
            <a:endParaRPr lang="zh-CN" altLang="en-US" sz="1600">
              <a:latin typeface="宋体" panose="02010600030101010101" pitchFamily="2" charset="-122"/>
            </a:endParaRPr>
          </a:p>
          <a:p>
            <a:pPr>
              <a:spcBef>
                <a:spcPct val="50000"/>
              </a:spcBef>
            </a:pPr>
            <a:r>
              <a:rPr lang="zh-CN" altLang="en-US" sz="1600">
                <a:latin typeface="宋体" panose="02010600030101010101" pitchFamily="2" charset="-122"/>
              </a:rPr>
              <a:t>该连锁店经营不同品牌不同型号的手机</a:t>
            </a:r>
            <a:endParaRPr lang="zh-CN" altLang="en-US" sz="1600">
              <a:latin typeface="宋体" panose="02010600030101010101" pitchFamily="2" charset="-122"/>
            </a:endParaRPr>
          </a:p>
          <a:p>
            <a:pPr>
              <a:spcBef>
                <a:spcPct val="50000"/>
              </a:spcBef>
            </a:pPr>
            <a:r>
              <a:rPr lang="zh-CN" altLang="en-US" sz="1600">
                <a:latin typeface="宋体" panose="02010600030101010101" pitchFamily="2" charset="-122"/>
              </a:rPr>
              <a:t>最近两个多月</a:t>
            </a:r>
            <a:r>
              <a:rPr lang="en-US" altLang="zh-CN" sz="1600">
                <a:latin typeface="宋体" panose="02010600030101010101" pitchFamily="2" charset="-122"/>
              </a:rPr>
              <a:t>,</a:t>
            </a:r>
            <a:r>
              <a:rPr lang="zh-CN" altLang="en-US" sz="1600">
                <a:latin typeface="宋体" panose="02010600030101010101" pitchFamily="2" charset="-122"/>
              </a:rPr>
              <a:t>销售量出现明显下滑</a:t>
            </a:r>
            <a:r>
              <a:rPr lang="en-US" altLang="zh-CN" sz="1600">
                <a:latin typeface="宋体" panose="02010600030101010101" pitchFamily="2" charset="-122"/>
              </a:rPr>
              <a:t>,</a:t>
            </a:r>
            <a:r>
              <a:rPr lang="zh-CN" altLang="en-US" sz="1600">
                <a:latin typeface="宋体" panose="02010600030101010101" pitchFamily="2" charset="-122"/>
              </a:rPr>
              <a:t>小李非常着急</a:t>
            </a:r>
            <a:r>
              <a:rPr lang="en-US" altLang="zh-CN" sz="1600">
                <a:latin typeface="宋体" panose="02010600030101010101" pitchFamily="2" charset="-122"/>
              </a:rPr>
              <a:t>.</a:t>
            </a:r>
            <a:endParaRPr lang="en-US" altLang="zh-CN" sz="1600">
              <a:latin typeface="宋体" panose="02010600030101010101" pitchFamily="2" charset="-122"/>
            </a:endParaRPr>
          </a:p>
          <a:p>
            <a:pPr>
              <a:spcBef>
                <a:spcPct val="50000"/>
              </a:spcBef>
            </a:pPr>
            <a:endParaRPr lang="en-US" altLang="zh-CN" sz="1600">
              <a:latin typeface="宋体" panose="02010600030101010101" pitchFamily="2" charset="-122"/>
            </a:endParaRPr>
          </a:p>
          <a:p>
            <a:pPr>
              <a:spcBef>
                <a:spcPct val="50000"/>
              </a:spcBef>
            </a:pPr>
            <a:endParaRPr lang="en-US" altLang="zh-CN" sz="1600">
              <a:latin typeface="宋体" panose="02010600030101010101" pitchFamily="2" charset="-122"/>
            </a:endParaRPr>
          </a:p>
          <a:p>
            <a:pPr>
              <a:spcBef>
                <a:spcPct val="50000"/>
              </a:spcBef>
            </a:pPr>
            <a:endParaRPr lang="en-US" altLang="zh-CN" sz="1600">
              <a:latin typeface="宋体" panose="02010600030101010101" pitchFamily="2" charset="-122"/>
            </a:endParaRPr>
          </a:p>
        </p:txBody>
      </p:sp>
      <p:sp>
        <p:nvSpPr>
          <p:cNvPr id="3545" name="矩形 3544"/>
          <p:cNvSpPr/>
          <p:nvPr/>
        </p:nvSpPr>
        <p:spPr>
          <a:xfrm>
            <a:off x="762000" y="2514600"/>
            <a:ext cx="6477000" cy="3892550"/>
          </a:xfrm>
          <a:prstGeom prst="rect">
            <a:avLst/>
          </a:prstGeom>
          <a:noFill/>
          <a:ln w="38100">
            <a:noFill/>
          </a:ln>
        </p:spPr>
        <p:txBody>
          <a:bodyPr lIns="137160" tIns="68580" rIns="137160" bIns="68580">
            <a:spAutoFit/>
          </a:bodyPr>
          <a:p>
            <a:pPr>
              <a:spcBef>
                <a:spcPct val="50000"/>
              </a:spcBef>
            </a:pPr>
            <a:r>
              <a:rPr lang="zh-CN" altLang="en-US" sz="1800" b="1">
                <a:latin typeface="黑体" panose="02010609060101010101" charset="-122"/>
                <a:ea typeface="黑体" panose="02010609060101010101" charset="-122"/>
              </a:rPr>
              <a:t>小组讨论</a:t>
            </a:r>
            <a:r>
              <a:rPr lang="en-US" altLang="zh-CN" sz="1800" b="1">
                <a:latin typeface="黑体" panose="02010609060101010101" charset="-122"/>
                <a:ea typeface="黑体" panose="02010609060101010101" charset="-122"/>
              </a:rPr>
              <a:t>---</a:t>
            </a:r>
            <a:r>
              <a:rPr lang="zh-CN" altLang="en-US" sz="1800" b="1">
                <a:latin typeface="黑体" panose="02010609060101010101" charset="-122"/>
                <a:ea typeface="黑体" panose="02010609060101010101" charset="-122"/>
              </a:rPr>
              <a:t>分解问题</a:t>
            </a:r>
            <a:r>
              <a:rPr lang="en-US" altLang="zh-CN" sz="1800" b="1">
                <a:latin typeface="黑体" panose="02010609060101010101" charset="-122"/>
                <a:ea typeface="黑体" panose="02010609060101010101" charset="-122"/>
              </a:rPr>
              <a:t>,</a:t>
            </a:r>
            <a:r>
              <a:rPr lang="zh-CN" altLang="en-US" sz="1800" b="1">
                <a:latin typeface="黑体" panose="02010609060101010101" charset="-122"/>
                <a:ea typeface="黑体" panose="02010609060101010101" charset="-122"/>
              </a:rPr>
              <a:t>找到要</a:t>
            </a:r>
            <a:r>
              <a:rPr lang="zh-CN" altLang="en-US" sz="1800" b="1">
                <a:latin typeface="宋体" panose="02010600030101010101" pitchFamily="2" charset="-122"/>
              </a:rPr>
              <a:t>着手解决的问题</a:t>
            </a:r>
            <a:endParaRPr lang="zh-CN" altLang="en-US" sz="1800" b="1">
              <a:latin typeface="黑体" panose="02010609060101010101" charset="-122"/>
              <a:ea typeface="黑体" panose="02010609060101010101" charset="-122"/>
            </a:endParaRPr>
          </a:p>
          <a:p>
            <a:pPr>
              <a:spcBef>
                <a:spcPct val="50000"/>
              </a:spcBef>
            </a:pPr>
            <a:r>
              <a:rPr lang="en-US" altLang="zh-CN" sz="1600" b="1">
                <a:latin typeface="宋体" panose="02010600030101010101" pitchFamily="2" charset="-122"/>
              </a:rPr>
              <a:t>1.</a:t>
            </a:r>
            <a:r>
              <a:rPr lang="zh-CN" altLang="en-US" sz="1600" b="1">
                <a:latin typeface="宋体" panose="02010600030101010101" pitchFamily="2" charset="-122"/>
              </a:rPr>
              <a:t>针对这个问题</a:t>
            </a:r>
            <a:r>
              <a:rPr lang="en-US" altLang="zh-CN" sz="1600" b="1">
                <a:latin typeface="宋体" panose="02010600030101010101" pitchFamily="2" charset="-122"/>
              </a:rPr>
              <a:t>,</a:t>
            </a:r>
            <a:r>
              <a:rPr lang="zh-CN" altLang="en-US" sz="1600" b="1">
                <a:latin typeface="宋体" panose="02010600030101010101" pitchFamily="2" charset="-122"/>
              </a:rPr>
              <a:t>能想出什么样的切入点</a:t>
            </a:r>
            <a:r>
              <a:rPr lang="en-US" altLang="zh-CN" sz="1600" b="1">
                <a:latin typeface="宋体" panose="02010600030101010101" pitchFamily="2" charset="-122"/>
              </a:rPr>
              <a:t>? (</a:t>
            </a:r>
            <a:r>
              <a:rPr lang="zh-CN" altLang="en-US" sz="1600" b="1">
                <a:latin typeface="宋体" panose="02010600030101010101" pitchFamily="2" charset="-122"/>
              </a:rPr>
              <a:t>请至少想出</a:t>
            </a:r>
            <a:r>
              <a:rPr lang="en-US" altLang="zh-CN" sz="1600" b="1">
                <a:latin typeface="宋体" panose="02010600030101010101" pitchFamily="2" charset="-122"/>
              </a:rPr>
              <a:t>10</a:t>
            </a:r>
            <a:r>
              <a:rPr lang="zh-CN" altLang="en-US" sz="1600" b="1">
                <a:latin typeface="宋体" panose="02010600030101010101" pitchFamily="2" charset="-122"/>
              </a:rPr>
              <a:t>个切入点</a:t>
            </a:r>
            <a:r>
              <a:rPr lang="en-US" altLang="zh-CN" sz="1600" b="1">
                <a:latin typeface="宋体" panose="02010600030101010101" pitchFamily="2" charset="-122"/>
              </a:rPr>
              <a:t>)</a:t>
            </a:r>
            <a:endParaRPr lang="en-US" altLang="zh-CN" sz="1600" b="1">
              <a:latin typeface="宋体" panose="02010600030101010101" pitchFamily="2" charset="-122"/>
            </a:endParaRPr>
          </a:p>
          <a:p>
            <a:pPr>
              <a:spcBef>
                <a:spcPct val="50000"/>
              </a:spcBef>
            </a:pPr>
            <a:r>
              <a:rPr lang="en-US" altLang="zh-CN" sz="1600">
                <a:latin typeface="宋体" panose="02010600030101010101" pitchFamily="2" charset="-122"/>
              </a:rPr>
              <a:t>  What-</a:t>
            </a:r>
            <a:r>
              <a:rPr lang="zh-CN" altLang="en-US" sz="1600">
                <a:latin typeface="宋体" panose="02010600030101010101" pitchFamily="2" charset="-122"/>
              </a:rPr>
              <a:t>什么</a:t>
            </a:r>
            <a:r>
              <a:rPr lang="en-US" altLang="zh-CN" sz="1600">
                <a:latin typeface="宋体" panose="02010600030101010101" pitchFamily="2" charset="-122"/>
              </a:rPr>
              <a:t>…</a:t>
            </a:r>
            <a:r>
              <a:rPr lang="zh-CN" altLang="en-US" sz="1600">
                <a:latin typeface="宋体" panose="02010600030101010101" pitchFamily="2" charset="-122"/>
              </a:rPr>
              <a:t>的销售额                  </a:t>
            </a:r>
            <a:r>
              <a:rPr lang="en-US" altLang="zh-CN" sz="1600">
                <a:latin typeface="宋体" panose="02010600030101010101" pitchFamily="2" charset="-122"/>
              </a:rPr>
              <a:t>Where—</a:t>
            </a:r>
            <a:r>
              <a:rPr lang="zh-CN" altLang="en-US" sz="1600">
                <a:latin typeface="宋体" panose="02010600030101010101" pitchFamily="2" charset="-122"/>
              </a:rPr>
              <a:t>地点     </a:t>
            </a:r>
            <a:endParaRPr lang="zh-CN" altLang="en-US" sz="1600">
              <a:latin typeface="宋体" panose="02010600030101010101" pitchFamily="2" charset="-122"/>
            </a:endParaRPr>
          </a:p>
          <a:p>
            <a:pPr>
              <a:spcBef>
                <a:spcPct val="50000"/>
              </a:spcBef>
            </a:pPr>
            <a:r>
              <a:rPr lang="zh-CN" altLang="en-US" sz="1600">
                <a:latin typeface="宋体" panose="02010600030101010101" pitchFamily="2" charset="-122"/>
              </a:rPr>
              <a:t>  </a:t>
            </a:r>
            <a:r>
              <a:rPr lang="en-US" altLang="zh-CN" sz="1600" b="1">
                <a:latin typeface="宋体" panose="02010600030101010101" pitchFamily="2" charset="-122"/>
              </a:rPr>
              <a:t>….                               ………..</a:t>
            </a:r>
            <a:endParaRPr lang="en-US" altLang="zh-CN" sz="1600" b="1">
              <a:latin typeface="宋体" panose="02010600030101010101" pitchFamily="2" charset="-122"/>
            </a:endParaRPr>
          </a:p>
          <a:p>
            <a:pPr>
              <a:spcBef>
                <a:spcPct val="50000"/>
              </a:spcBef>
            </a:pPr>
            <a:endParaRPr lang="en-US" altLang="zh-CN" sz="1600" b="1">
              <a:latin typeface="宋体" panose="02010600030101010101" pitchFamily="2" charset="-122"/>
            </a:endParaRPr>
          </a:p>
          <a:p>
            <a:pPr>
              <a:spcBef>
                <a:spcPct val="50000"/>
              </a:spcBef>
            </a:pPr>
            <a:r>
              <a:rPr lang="en-US" altLang="zh-CN" sz="1600">
                <a:latin typeface="宋体" panose="02010600030101010101" pitchFamily="2" charset="-122"/>
              </a:rPr>
              <a:t>  When– </a:t>
            </a:r>
            <a:r>
              <a:rPr lang="zh-CN" altLang="en-US" sz="1600">
                <a:latin typeface="宋体" panose="02010600030101010101" pitchFamily="2" charset="-122"/>
              </a:rPr>
              <a:t>什么时侯的销量                 </a:t>
            </a:r>
            <a:r>
              <a:rPr lang="en-US" altLang="zh-CN" sz="1600">
                <a:latin typeface="宋体" panose="02010600030101010101" pitchFamily="2" charset="-122"/>
              </a:rPr>
              <a:t>Who/Whom—</a:t>
            </a:r>
            <a:r>
              <a:rPr lang="zh-CN" altLang="en-US" sz="1600">
                <a:latin typeface="宋体" panose="02010600030101010101" pitchFamily="2" charset="-122"/>
              </a:rPr>
              <a:t>谁</a:t>
            </a:r>
            <a:endParaRPr lang="zh-CN" altLang="en-US" sz="1600">
              <a:latin typeface="宋体" panose="02010600030101010101" pitchFamily="2" charset="-122"/>
            </a:endParaRPr>
          </a:p>
          <a:p>
            <a:pPr>
              <a:spcBef>
                <a:spcPct val="50000"/>
              </a:spcBef>
            </a:pPr>
            <a:r>
              <a:rPr lang="en-US" altLang="zh-CN">
                <a:latin typeface="宋体" panose="02010600030101010101" pitchFamily="2" charset="-122"/>
              </a:rPr>
              <a:t>……….                       ……….</a:t>
            </a:r>
            <a:endParaRPr lang="en-US" altLang="zh-CN">
              <a:latin typeface="宋体" panose="02010600030101010101" pitchFamily="2" charset="-122"/>
            </a:endParaRPr>
          </a:p>
          <a:p>
            <a:pPr>
              <a:spcBef>
                <a:spcPct val="50000"/>
              </a:spcBef>
            </a:pPr>
            <a:endParaRPr lang="en-US" altLang="zh-CN">
              <a:latin typeface="宋体" panose="02010600030101010101" pitchFamily="2" charset="-122"/>
            </a:endParaRPr>
          </a:p>
          <a:p>
            <a:pPr>
              <a:spcBef>
                <a:spcPct val="50000"/>
              </a:spcBef>
            </a:pPr>
            <a:r>
              <a:rPr lang="en-US" altLang="zh-CN" sz="1600" b="1">
                <a:latin typeface="宋体" panose="02010600030101010101" pitchFamily="2" charset="-122"/>
              </a:rPr>
              <a:t>2.</a:t>
            </a:r>
            <a:r>
              <a:rPr lang="zh-CN" altLang="en-US" sz="1600" b="1">
                <a:latin typeface="宋体" panose="02010600030101010101" pitchFamily="2" charset="-122"/>
              </a:rPr>
              <a:t>分解问题找到要着手解决的问题</a:t>
            </a:r>
            <a:endParaRPr lang="zh-CN" altLang="en-US" sz="1600" b="1">
              <a:latin typeface="宋体" panose="02010600030101010101" pitchFamily="2" charset="-122"/>
            </a:endParaRPr>
          </a:p>
          <a:p>
            <a:pPr>
              <a:spcBef>
                <a:spcPct val="50000"/>
              </a:spcBef>
            </a:pPr>
            <a:endParaRPr lang="zh-CN" altLang="en-US" sz="1600">
              <a:latin typeface="Arial" panose="020B0604020202020204" pitchFamily="34" charset="0"/>
              <a:ea typeface="黑体" panose="02010609060101010101" charset="-122"/>
            </a:endParaRPr>
          </a:p>
        </p:txBody>
      </p:sp>
      <p:cxnSp>
        <p:nvCxnSpPr>
          <p:cNvPr id="3546" name="直接连接符 3545"/>
          <p:cNvCxnSpPr/>
          <p:nvPr/>
        </p:nvCxnSpPr>
        <p:spPr>
          <a:xfrm>
            <a:off x="838200" y="3581400"/>
            <a:ext cx="2667000" cy="0"/>
          </a:xfrm>
          <a:prstGeom prst="line">
            <a:avLst/>
          </a:prstGeom>
          <a:ln w="12700" cap="flat" cmpd="sng">
            <a:solidFill>
              <a:srgbClr val="000000"/>
            </a:solidFill>
            <a:prstDash val="solid"/>
            <a:headEnd type="none" w="med" len="med"/>
            <a:tailEnd type="none" w="med" len="med"/>
          </a:ln>
        </p:spPr>
      </p:cxnSp>
      <p:cxnSp>
        <p:nvCxnSpPr>
          <p:cNvPr id="3547" name="直接连接符 3546"/>
          <p:cNvCxnSpPr/>
          <p:nvPr/>
        </p:nvCxnSpPr>
        <p:spPr>
          <a:xfrm>
            <a:off x="4267200" y="4724400"/>
            <a:ext cx="2667000" cy="0"/>
          </a:xfrm>
          <a:prstGeom prst="line">
            <a:avLst/>
          </a:prstGeom>
          <a:ln w="12700" cap="flat" cmpd="sng">
            <a:solidFill>
              <a:srgbClr val="000000"/>
            </a:solidFill>
            <a:prstDash val="solid"/>
            <a:headEnd type="none" w="med" len="med"/>
            <a:tailEnd type="none" w="med" len="med"/>
          </a:ln>
        </p:spPr>
      </p:cxnSp>
      <p:cxnSp>
        <p:nvCxnSpPr>
          <p:cNvPr id="3548" name="直接连接符 3547"/>
          <p:cNvCxnSpPr/>
          <p:nvPr/>
        </p:nvCxnSpPr>
        <p:spPr>
          <a:xfrm>
            <a:off x="914400" y="4724400"/>
            <a:ext cx="2667000" cy="0"/>
          </a:xfrm>
          <a:prstGeom prst="line">
            <a:avLst/>
          </a:prstGeom>
          <a:ln w="12700" cap="flat" cmpd="sng">
            <a:solidFill>
              <a:srgbClr val="000000"/>
            </a:solidFill>
            <a:prstDash val="solid"/>
            <a:headEnd type="none" w="med" len="med"/>
            <a:tailEnd type="none" w="med" len="med"/>
          </a:ln>
        </p:spPr>
      </p:cxnSp>
      <p:cxnSp>
        <p:nvCxnSpPr>
          <p:cNvPr id="3549" name="直接连接符 3548"/>
          <p:cNvCxnSpPr/>
          <p:nvPr/>
        </p:nvCxnSpPr>
        <p:spPr>
          <a:xfrm>
            <a:off x="4191000" y="3581400"/>
            <a:ext cx="2667000" cy="0"/>
          </a:xfrm>
          <a:prstGeom prst="line">
            <a:avLst/>
          </a:prstGeom>
          <a:ln w="12700" cap="flat" cmpd="sng">
            <a:solidFill>
              <a:srgbClr val="000000"/>
            </a:solidFill>
            <a:prstDash val="soli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2" name="矩形 2141"/>
          <p:cNvSpPr/>
          <p:nvPr/>
        </p:nvSpPr>
        <p:spPr>
          <a:xfrm>
            <a:off x="1036638" y="2987675"/>
            <a:ext cx="9144000" cy="0"/>
          </a:xfrm>
          <a:prstGeom prst="rect">
            <a:avLst/>
          </a:prstGeom>
          <a:noFill/>
          <a:ln w="38100">
            <a:noFill/>
          </a:ln>
        </p:spPr>
        <p:txBody>
          <a:bodyPr/>
          <a:p>
            <a:endParaRPr lang="zh-CN" altLang="en-US"/>
          </a:p>
        </p:txBody>
      </p:sp>
      <p:grpSp>
        <p:nvGrpSpPr>
          <p:cNvPr id="2143" name="组合 2142"/>
          <p:cNvGrpSpPr/>
          <p:nvPr/>
        </p:nvGrpSpPr>
        <p:grpSpPr>
          <a:xfrm>
            <a:off x="381000" y="1219200"/>
            <a:ext cx="8915400" cy="1355725"/>
            <a:chOff x="0" y="0"/>
            <a:chExt cx="3150" cy="430"/>
          </a:xfrm>
        </p:grpSpPr>
        <p:sp>
          <p:nvSpPr>
            <p:cNvPr id="2144" name="矩形 2143"/>
            <p:cNvSpPr/>
            <p:nvPr/>
          </p:nvSpPr>
          <p:spPr>
            <a:xfrm>
              <a:off x="0" y="0"/>
              <a:ext cx="3150" cy="0"/>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45" name="组合 2144"/>
            <p:cNvGrpSpPr/>
            <p:nvPr/>
          </p:nvGrpSpPr>
          <p:grpSpPr>
            <a:xfrm>
              <a:off x="0" y="0"/>
              <a:ext cx="2925" cy="430"/>
              <a:chOff x="0" y="0"/>
              <a:chExt cx="2925" cy="430"/>
            </a:xfrm>
          </p:grpSpPr>
          <p:sp>
            <p:nvSpPr>
              <p:cNvPr id="2146" name="矩形 2145"/>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47" name="组合 2146"/>
              <p:cNvGrpSpPr/>
              <p:nvPr/>
            </p:nvGrpSpPr>
            <p:grpSpPr>
              <a:xfrm>
                <a:off x="0" y="0"/>
                <a:ext cx="2925" cy="430"/>
                <a:chOff x="0" y="0"/>
                <a:chExt cx="2925" cy="430"/>
              </a:xfrm>
            </p:grpSpPr>
            <p:sp>
              <p:nvSpPr>
                <p:cNvPr id="2148" name="矩形 2147"/>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49" name="组合 2148"/>
                <p:cNvGrpSpPr/>
                <p:nvPr/>
              </p:nvGrpSpPr>
              <p:grpSpPr>
                <a:xfrm>
                  <a:off x="0" y="0"/>
                  <a:ext cx="2925" cy="430"/>
                  <a:chOff x="0" y="0"/>
                  <a:chExt cx="2925" cy="430"/>
                </a:xfrm>
              </p:grpSpPr>
              <p:sp>
                <p:nvSpPr>
                  <p:cNvPr id="2150" name="矩形 2149"/>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51" name="组合 2150"/>
                  <p:cNvGrpSpPr/>
                  <p:nvPr/>
                </p:nvGrpSpPr>
                <p:grpSpPr>
                  <a:xfrm>
                    <a:off x="0" y="0"/>
                    <a:ext cx="2925" cy="430"/>
                    <a:chOff x="0" y="0"/>
                    <a:chExt cx="2925" cy="430"/>
                  </a:xfrm>
                </p:grpSpPr>
                <p:sp>
                  <p:nvSpPr>
                    <p:cNvPr id="2152" name="矩形 2151"/>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53" name="组合 2152"/>
                    <p:cNvGrpSpPr/>
                    <p:nvPr/>
                  </p:nvGrpSpPr>
                  <p:grpSpPr>
                    <a:xfrm>
                      <a:off x="0" y="0"/>
                      <a:ext cx="2925" cy="430"/>
                      <a:chOff x="0" y="0"/>
                      <a:chExt cx="2925" cy="430"/>
                    </a:xfrm>
                  </p:grpSpPr>
                  <p:sp>
                    <p:nvSpPr>
                      <p:cNvPr id="2154" name="矩形 2153"/>
                      <p:cNvSpPr/>
                      <p:nvPr/>
                    </p:nvSpPr>
                    <p:spPr>
                      <a:xfrm>
                        <a:off x="0" y="0"/>
                        <a:ext cx="2925" cy="0"/>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sp>
                    <p:nvSpPr>
                      <p:cNvPr id="2155" name="矩形 2154"/>
                      <p:cNvSpPr/>
                      <p:nvPr/>
                    </p:nvSpPr>
                    <p:spPr>
                      <a:xfrm>
                        <a:off x="0" y="0"/>
                        <a:ext cx="2925" cy="430"/>
                      </a:xfrm>
                      <a:prstGeom prst="rect">
                        <a:avLst/>
                      </a:prstGeom>
                      <a:solidFill>
                        <a:srgbClr val="CCFFFF"/>
                      </a:solidFill>
                      <a:ln w="38100">
                        <a:noFill/>
                      </a:ln>
                      <a:effectLst>
                        <a:outerShdw dist="107763" dir="2699999" algn="ctr" rotWithShape="0">
                          <a:srgbClr val="6699FF"/>
                        </a:outerShdw>
                      </a:effectLst>
                    </p:spPr>
                    <p:txBody>
                      <a:bodyPr lIns="137160" tIns="68580" rIns="137160" bIns="68580">
                        <a:spAutoFit/>
                      </a:bodyPr>
                      <a:p>
                        <a:r>
                          <a:rPr lang="en-US" altLang="zh-CN" b="1">
                            <a:solidFill>
                              <a:srgbClr val="666666"/>
                            </a:solidFill>
                            <a:latin typeface="Arial" panose="020B0604020202020204" pitchFamily="34" charset="0"/>
                          </a:rPr>
                          <a:t>       30</a:t>
                        </a:r>
                        <a:r>
                          <a:rPr lang="zh-CN" altLang="en-US" b="1">
                            <a:solidFill>
                              <a:srgbClr val="666666"/>
                            </a:solidFill>
                            <a:latin typeface="Arial" panose="020B0604020202020204" pitchFamily="34" charset="0"/>
                          </a:rPr>
                          <a:t>年前，丰田生产模式的缔造者大野耐一说</a:t>
                        </a:r>
                        <a:r>
                          <a:rPr lang="en-US" altLang="zh-CN" b="1">
                            <a:solidFill>
                              <a:srgbClr val="666666"/>
                            </a:solidFill>
                            <a:latin typeface="Arial" panose="020B0604020202020204" pitchFamily="34" charset="0"/>
                          </a:rPr>
                          <a:t>: </a:t>
                        </a:r>
                        <a:endParaRPr lang="en-US" altLang="zh-CN" b="1">
                          <a:latin typeface="Times New Roman" panose="02020603050405020304" charset="0"/>
                        </a:endParaRPr>
                      </a:p>
                      <a:p>
                        <a:r>
                          <a:rPr lang="en-US" altLang="zh-CN" b="1">
                            <a:solidFill>
                              <a:srgbClr val="666666"/>
                            </a:solidFill>
                            <a:latin typeface="Arial" panose="020B0604020202020204" pitchFamily="34" charset="0"/>
                          </a:rPr>
                          <a:t>       “</a:t>
                        </a:r>
                        <a:r>
                          <a:rPr lang="zh-CN" altLang="en-US" b="1">
                            <a:solidFill>
                              <a:srgbClr val="666666"/>
                            </a:solidFill>
                            <a:latin typeface="Arial" panose="020B0604020202020204" pitchFamily="34" charset="0"/>
                          </a:rPr>
                          <a:t>我并不是说凡事模仿美国的都不好，但是日本人别忘了，这些技术毕竟是在美国的环境中所产生，换言之是美国人花了心血创造出来的。”</a:t>
                        </a:r>
                        <a:endParaRPr lang="zh-CN" altLang="en-US" b="1">
                          <a:solidFill>
                            <a:srgbClr val="666666"/>
                          </a:solidFill>
                          <a:latin typeface="Arial" panose="020B0604020202020204" pitchFamily="34" charset="0"/>
                        </a:endParaRPr>
                      </a:p>
                    </p:txBody>
                  </p:sp>
                </p:grpSp>
              </p:grpSp>
            </p:grpSp>
          </p:grpSp>
        </p:grpSp>
      </p:grpSp>
      <p:sp>
        <p:nvSpPr>
          <p:cNvPr id="2156" name="矩形 2155"/>
          <p:cNvSpPr/>
          <p:nvPr/>
        </p:nvSpPr>
        <p:spPr>
          <a:xfrm>
            <a:off x="1036638" y="3581400"/>
            <a:ext cx="0" cy="0"/>
          </a:xfrm>
          <a:prstGeom prst="rect">
            <a:avLst/>
          </a:prstGeom>
          <a:solidFill>
            <a:srgbClr val="FFFFFF"/>
          </a:solidFill>
          <a:ln w="38100">
            <a:noFill/>
          </a:ln>
        </p:spPr>
        <p:txBody>
          <a:bodyPr/>
          <a:p>
            <a:endParaRPr lang="zh-CN" altLang="en-US"/>
          </a:p>
        </p:txBody>
      </p:sp>
      <p:sp>
        <p:nvSpPr>
          <p:cNvPr id="2157" name="矩形 2156"/>
          <p:cNvSpPr/>
          <p:nvPr/>
        </p:nvSpPr>
        <p:spPr>
          <a:xfrm>
            <a:off x="304800" y="255588"/>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158" name="矩形 215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2159" name="矩形 2158"/>
          <p:cNvSpPr/>
          <p:nvPr/>
        </p:nvSpPr>
        <p:spPr>
          <a:xfrm>
            <a:off x="152400" y="3581400"/>
            <a:ext cx="9144000" cy="0"/>
          </a:xfrm>
          <a:prstGeom prst="rect">
            <a:avLst/>
          </a:prstGeom>
          <a:noFill/>
          <a:ln w="38100">
            <a:noFill/>
          </a:ln>
        </p:spPr>
        <p:txBody>
          <a:bodyPr/>
          <a:p>
            <a:endParaRPr lang="zh-CN" altLang="en-US"/>
          </a:p>
        </p:txBody>
      </p:sp>
      <p:sp>
        <p:nvSpPr>
          <p:cNvPr id="2160" name="矩形 2159"/>
          <p:cNvSpPr/>
          <p:nvPr/>
        </p:nvSpPr>
        <p:spPr>
          <a:xfrm>
            <a:off x="0" y="87313"/>
            <a:ext cx="9144000" cy="0"/>
          </a:xfrm>
          <a:prstGeom prst="rect">
            <a:avLst/>
          </a:prstGeom>
          <a:noFill/>
          <a:ln w="38100">
            <a:noFill/>
          </a:ln>
        </p:spPr>
        <p:txBody>
          <a:bodyPr/>
          <a:p>
            <a:endParaRPr lang="zh-CN" altLang="en-US"/>
          </a:p>
        </p:txBody>
      </p:sp>
      <p:grpSp>
        <p:nvGrpSpPr>
          <p:cNvPr id="2161" name="组合 2160"/>
          <p:cNvGrpSpPr/>
          <p:nvPr/>
        </p:nvGrpSpPr>
        <p:grpSpPr>
          <a:xfrm>
            <a:off x="381000" y="3352800"/>
            <a:ext cx="8915400" cy="1050925"/>
            <a:chOff x="0" y="0"/>
            <a:chExt cx="3150" cy="662"/>
          </a:xfrm>
        </p:grpSpPr>
        <p:sp>
          <p:nvSpPr>
            <p:cNvPr id="2162" name="矩形 2161"/>
            <p:cNvSpPr/>
            <p:nvPr/>
          </p:nvSpPr>
          <p:spPr>
            <a:xfrm>
              <a:off x="0" y="0"/>
              <a:ext cx="3150" cy="0"/>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63" name="组合 2162"/>
            <p:cNvGrpSpPr/>
            <p:nvPr/>
          </p:nvGrpSpPr>
          <p:grpSpPr>
            <a:xfrm>
              <a:off x="0" y="0"/>
              <a:ext cx="2925" cy="662"/>
              <a:chOff x="0" y="0"/>
              <a:chExt cx="2925" cy="662"/>
            </a:xfrm>
          </p:grpSpPr>
          <p:sp>
            <p:nvSpPr>
              <p:cNvPr id="2164" name="矩形 2163"/>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65" name="组合 2164"/>
              <p:cNvGrpSpPr/>
              <p:nvPr/>
            </p:nvGrpSpPr>
            <p:grpSpPr>
              <a:xfrm>
                <a:off x="0" y="0"/>
                <a:ext cx="2925" cy="662"/>
                <a:chOff x="0" y="0"/>
                <a:chExt cx="2925" cy="662"/>
              </a:xfrm>
            </p:grpSpPr>
            <p:sp>
              <p:nvSpPr>
                <p:cNvPr id="2166" name="矩形 2165"/>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67" name="组合 2166"/>
                <p:cNvGrpSpPr/>
                <p:nvPr/>
              </p:nvGrpSpPr>
              <p:grpSpPr>
                <a:xfrm>
                  <a:off x="0" y="0"/>
                  <a:ext cx="2925" cy="662"/>
                  <a:chOff x="0" y="0"/>
                  <a:chExt cx="2925" cy="662"/>
                </a:xfrm>
              </p:grpSpPr>
              <p:sp>
                <p:nvSpPr>
                  <p:cNvPr id="2168" name="矩形 2167"/>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69" name="组合 2168"/>
                  <p:cNvGrpSpPr/>
                  <p:nvPr/>
                </p:nvGrpSpPr>
                <p:grpSpPr>
                  <a:xfrm>
                    <a:off x="0" y="0"/>
                    <a:ext cx="2925" cy="662"/>
                    <a:chOff x="0" y="0"/>
                    <a:chExt cx="2925" cy="662"/>
                  </a:xfrm>
                </p:grpSpPr>
                <p:sp>
                  <p:nvSpPr>
                    <p:cNvPr id="2170" name="矩形 2169"/>
                    <p:cNvSpPr/>
                    <p:nvPr/>
                  </p:nvSpPr>
                  <p:spPr>
                    <a:xfrm>
                      <a:off x="0" y="0"/>
                      <a:ext cx="2925" cy="374"/>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grpSp>
                  <p:nvGrpSpPr>
                    <p:cNvPr id="2171" name="组合 2170"/>
                    <p:cNvGrpSpPr/>
                    <p:nvPr/>
                  </p:nvGrpSpPr>
                  <p:grpSpPr>
                    <a:xfrm>
                      <a:off x="0" y="0"/>
                      <a:ext cx="2925" cy="662"/>
                      <a:chOff x="0" y="0"/>
                      <a:chExt cx="2925" cy="662"/>
                    </a:xfrm>
                  </p:grpSpPr>
                  <p:sp>
                    <p:nvSpPr>
                      <p:cNvPr id="2172" name="矩形 2171"/>
                      <p:cNvSpPr/>
                      <p:nvPr/>
                    </p:nvSpPr>
                    <p:spPr>
                      <a:xfrm>
                        <a:off x="0" y="0"/>
                        <a:ext cx="2925" cy="0"/>
                      </a:xfrm>
                      <a:prstGeom prst="rect">
                        <a:avLst/>
                      </a:prstGeom>
                      <a:solidFill>
                        <a:srgbClr val="CCFFFF"/>
                      </a:solidFill>
                      <a:ln w="38100">
                        <a:noFill/>
                      </a:ln>
                      <a:effectLst>
                        <a:outerShdw dist="107763" dir="2699999" algn="ctr" rotWithShape="0">
                          <a:srgbClr val="6699FF"/>
                        </a:outerShdw>
                      </a:effectLst>
                    </p:spPr>
                    <p:txBody>
                      <a:bodyPr/>
                      <a:p>
                        <a:endParaRPr lang="zh-CN" altLang="en-US"/>
                      </a:p>
                    </p:txBody>
                  </p:sp>
                  <p:sp>
                    <p:nvSpPr>
                      <p:cNvPr id="2173" name="矩形 2172"/>
                      <p:cNvSpPr/>
                      <p:nvPr/>
                    </p:nvSpPr>
                    <p:spPr>
                      <a:xfrm>
                        <a:off x="0" y="0"/>
                        <a:ext cx="2925" cy="662"/>
                      </a:xfrm>
                      <a:prstGeom prst="rect">
                        <a:avLst/>
                      </a:prstGeom>
                      <a:solidFill>
                        <a:srgbClr val="CCFFFF"/>
                      </a:solidFill>
                      <a:ln w="38100">
                        <a:noFill/>
                      </a:ln>
                      <a:effectLst>
                        <a:outerShdw dist="107763" dir="2699999" algn="ctr" rotWithShape="0">
                          <a:srgbClr val="6699FF"/>
                        </a:outerShdw>
                      </a:effectLst>
                    </p:spPr>
                    <p:txBody>
                      <a:bodyPr lIns="137160" tIns="68580" rIns="137160" bIns="68580">
                        <a:spAutoFit/>
                      </a:bodyPr>
                      <a:p>
                        <a:r>
                          <a:rPr lang="en-US" altLang="zh-CN" b="1">
                            <a:solidFill>
                              <a:srgbClr val="666666"/>
                            </a:solidFill>
                            <a:latin typeface="Arial" panose="020B0604020202020204" pitchFamily="34" charset="0"/>
                          </a:rPr>
                          <a:t>      </a:t>
                        </a:r>
                        <a:r>
                          <a:rPr lang="zh-CN" altLang="en-US" b="1">
                            <a:solidFill>
                              <a:srgbClr val="666666"/>
                            </a:solidFill>
                            <a:latin typeface="Arial" panose="020B0604020202020204" pitchFamily="34" charset="0"/>
                          </a:rPr>
                          <a:t>沈阳金杯汽车工程部负责推行</a:t>
                        </a:r>
                        <a:r>
                          <a:rPr lang="en-US" altLang="zh-CN" b="1">
                            <a:solidFill>
                              <a:srgbClr val="666666"/>
                            </a:solidFill>
                            <a:latin typeface="Arial" panose="020B0604020202020204" pitchFamily="34" charset="0"/>
                          </a:rPr>
                          <a:t>TPS</a:t>
                        </a:r>
                        <a:r>
                          <a:rPr lang="zh-CN" altLang="en-US" b="1">
                            <a:solidFill>
                              <a:srgbClr val="666666"/>
                            </a:solidFill>
                            <a:latin typeface="Arial" panose="020B0604020202020204" pitchFamily="34" charset="0"/>
                          </a:rPr>
                          <a:t>的</a:t>
                        </a:r>
                        <a:r>
                          <a:rPr lang="en-US" altLang="zh-CN" b="1">
                            <a:solidFill>
                              <a:srgbClr val="666666"/>
                            </a:solidFill>
                            <a:latin typeface="Arial" panose="020B0604020202020204" pitchFamily="34" charset="0"/>
                          </a:rPr>
                          <a:t>XXX</a:t>
                        </a:r>
                        <a:r>
                          <a:rPr lang="zh-CN" altLang="en-US">
                            <a:solidFill>
                              <a:srgbClr val="666666"/>
                            </a:solidFill>
                            <a:latin typeface="Arial" panose="020B0604020202020204" pitchFamily="34" charset="0"/>
                            <a:cs typeface="Arial" panose="020B0604020202020204" pitchFamily="34" charset="0"/>
                          </a:rPr>
                          <a:t>感慨地说：“通过对这些问题的全面反思，我们清醒认识到精益生产是一种思想。要实现精益生产，不是说照搬精益生产模式里面的一些条条框框就能学到的。”</a:t>
                        </a:r>
                        <a:endParaRPr lang="zh-CN" altLang="en-US">
                          <a:latin typeface="Times New Roman" panose="02020603050405020304" charset="0"/>
                        </a:endParaRPr>
                      </a:p>
                    </p:txBody>
                  </p:sp>
                </p:grpSp>
              </p:gr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161"/>
                                        </p:tgtEl>
                                        <p:attrNameLst>
                                          <p:attrName>style.visibility</p:attrName>
                                        </p:attrNameLst>
                                      </p:cBhvr>
                                      <p:to>
                                        <p:strVal val="visible"/>
                                      </p:to>
                                    </p:set>
                                    <p:anim calcmode="lin" valueType="num">
                                      <p:cBhvr additive="base">
                                        <p:cTn id="7" dur="500" fill="hold"/>
                                        <p:tgtEl>
                                          <p:spTgt spid="2161"/>
                                        </p:tgtEl>
                                        <p:attrNameLst>
                                          <p:attrName>ppt_x</p:attrName>
                                        </p:attrNameLst>
                                      </p:cBhvr>
                                      <p:tavLst>
                                        <p:tav tm="0">
                                          <p:val>
                                            <p:strVal val="0-#ppt_w/2"/>
                                          </p:val>
                                        </p:tav>
                                        <p:tav tm="100000">
                                          <p:val>
                                            <p:strVal val="#ppt_x"/>
                                          </p:val>
                                        </p:tav>
                                      </p:tavLst>
                                    </p:anim>
                                    <p:anim calcmode="lin" valueType="num">
                                      <p:cBhvr additive="base">
                                        <p:cTn id="8" dur="500" fill="hold"/>
                                        <p:tgtEl>
                                          <p:spTgt spid="2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52" name="矩形 3551"/>
          <p:cNvSpPr/>
          <p:nvPr/>
        </p:nvSpPr>
        <p:spPr>
          <a:xfrm>
            <a:off x="152400" y="3048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553" name="矩形 3552"/>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554" name="矩形 3553"/>
          <p:cNvSpPr/>
          <p:nvPr/>
        </p:nvSpPr>
        <p:spPr>
          <a:xfrm>
            <a:off x="990600" y="1295400"/>
            <a:ext cx="7010400" cy="2947988"/>
          </a:xfrm>
          <a:prstGeom prst="rect">
            <a:avLst/>
          </a:prstGeom>
          <a:noFill/>
          <a:ln w="38100">
            <a:noFill/>
          </a:ln>
        </p:spPr>
        <p:txBody>
          <a:bodyPr lIns="137160" tIns="68580" rIns="137160" bIns="68580">
            <a:spAutoFit/>
          </a:bodyPr>
          <a:p>
            <a:pPr>
              <a:spcBef>
                <a:spcPct val="50000"/>
              </a:spcBef>
            </a:pPr>
            <a:r>
              <a:rPr lang="en-US" altLang="zh-CN" sz="1600" b="1">
                <a:latin typeface="宋体" panose="02010600030101010101" pitchFamily="2" charset="-122"/>
              </a:rPr>
              <a:t>What-</a:t>
            </a:r>
            <a:r>
              <a:rPr lang="zh-CN" altLang="en-US" sz="1600" b="1">
                <a:latin typeface="宋体" panose="02010600030101010101" pitchFamily="2" charset="-122"/>
              </a:rPr>
              <a:t>什么</a:t>
            </a:r>
            <a:r>
              <a:rPr lang="en-US" altLang="zh-CN" sz="1600" b="1">
                <a:latin typeface="宋体" panose="02010600030101010101" pitchFamily="2" charset="-122"/>
              </a:rPr>
              <a:t>…</a:t>
            </a:r>
            <a:r>
              <a:rPr lang="zh-CN" altLang="en-US" sz="1600" b="1">
                <a:latin typeface="宋体" panose="02010600030101010101" pitchFamily="2" charset="-122"/>
              </a:rPr>
              <a:t>的销售额                  </a:t>
            </a:r>
            <a:r>
              <a:rPr lang="en-US" altLang="zh-CN" sz="1600" b="1">
                <a:latin typeface="宋体" panose="02010600030101010101" pitchFamily="2" charset="-122"/>
              </a:rPr>
              <a:t>Where—</a:t>
            </a:r>
            <a:r>
              <a:rPr lang="zh-CN" altLang="en-US" sz="1600" b="1">
                <a:latin typeface="宋体" panose="02010600030101010101" pitchFamily="2" charset="-122"/>
              </a:rPr>
              <a:t>地点</a:t>
            </a:r>
            <a:r>
              <a:rPr lang="zh-CN" altLang="en-US" sz="1600">
                <a:latin typeface="宋体" panose="02010600030101010101" pitchFamily="2" charset="-122"/>
              </a:rPr>
              <a:t>     </a:t>
            </a:r>
            <a:endParaRPr lang="zh-CN" altLang="en-US" sz="1600">
              <a:latin typeface="宋体" panose="02010600030101010101" pitchFamily="2" charset="-122"/>
            </a:endParaRPr>
          </a:p>
          <a:p>
            <a:pPr>
              <a:spcBef>
                <a:spcPct val="50000"/>
              </a:spcBef>
            </a:pPr>
            <a:r>
              <a:rPr lang="zh-CN" altLang="en-US" sz="1600">
                <a:latin typeface="宋体" panose="02010600030101010101" pitchFamily="2" charset="-122"/>
              </a:rPr>
              <a:t> </a:t>
            </a:r>
            <a:endParaRPr lang="zh-CN" altLang="en-US" sz="1600">
              <a:latin typeface="宋体" panose="02010600030101010101" pitchFamily="2" charset="-122"/>
            </a:endParaRPr>
          </a:p>
          <a:p>
            <a:pPr>
              <a:spcBef>
                <a:spcPct val="50000"/>
              </a:spcBef>
            </a:pPr>
            <a:endParaRPr lang="zh-CN" altLang="en-US" sz="1600">
              <a:latin typeface="宋体" panose="02010600030101010101" pitchFamily="2" charset="-122"/>
            </a:endParaRPr>
          </a:p>
          <a:p>
            <a:pPr>
              <a:spcBef>
                <a:spcPct val="50000"/>
              </a:spcBef>
            </a:pPr>
            <a:endParaRPr lang="zh-CN" altLang="en-US" sz="1600">
              <a:latin typeface="宋体" panose="02010600030101010101" pitchFamily="2" charset="-122"/>
            </a:endParaRPr>
          </a:p>
          <a:p>
            <a:pPr>
              <a:spcBef>
                <a:spcPct val="50000"/>
              </a:spcBef>
            </a:pPr>
            <a:endParaRPr lang="zh-CN" altLang="en-US" sz="1600">
              <a:latin typeface="宋体" panose="02010600030101010101" pitchFamily="2" charset="-122"/>
            </a:endParaRPr>
          </a:p>
          <a:p>
            <a:pPr>
              <a:spcBef>
                <a:spcPct val="50000"/>
              </a:spcBef>
            </a:pPr>
            <a:endParaRPr lang="zh-CN" altLang="en-US" sz="1600">
              <a:latin typeface="宋体" panose="02010600030101010101" pitchFamily="2" charset="-122"/>
            </a:endParaRPr>
          </a:p>
          <a:p>
            <a:pPr>
              <a:spcBef>
                <a:spcPct val="50000"/>
              </a:spcBef>
            </a:pPr>
            <a:endParaRPr lang="zh-CN" altLang="en-US" sz="1600" b="1">
              <a:latin typeface="宋体" panose="02010600030101010101" pitchFamily="2" charset="-122"/>
            </a:endParaRPr>
          </a:p>
          <a:p>
            <a:pPr>
              <a:spcBef>
                <a:spcPct val="50000"/>
              </a:spcBef>
            </a:pPr>
            <a:r>
              <a:rPr lang="en-US" altLang="zh-CN" sz="1600" b="1">
                <a:latin typeface="宋体" panose="02010600030101010101" pitchFamily="2" charset="-122"/>
              </a:rPr>
              <a:t>When– </a:t>
            </a:r>
            <a:r>
              <a:rPr lang="zh-CN" altLang="en-US" sz="1600" b="1">
                <a:latin typeface="宋体" panose="02010600030101010101" pitchFamily="2" charset="-122"/>
              </a:rPr>
              <a:t>什么时侯的销量                 </a:t>
            </a:r>
            <a:r>
              <a:rPr lang="en-US" altLang="zh-CN" sz="1600" b="1">
                <a:latin typeface="宋体" panose="02010600030101010101" pitchFamily="2" charset="-122"/>
              </a:rPr>
              <a:t>Who—</a:t>
            </a:r>
            <a:r>
              <a:rPr lang="zh-CN" altLang="en-US" sz="1600" b="1">
                <a:latin typeface="宋体" panose="02010600030101010101" pitchFamily="2" charset="-122"/>
              </a:rPr>
              <a:t>谁</a:t>
            </a:r>
            <a:endParaRPr lang="zh-CN" altLang="en-US" sz="1600" b="1">
              <a:latin typeface="宋体" panose="02010600030101010101" pitchFamily="2" charset="-122"/>
            </a:endParaRPr>
          </a:p>
        </p:txBody>
      </p:sp>
      <p:cxnSp>
        <p:nvCxnSpPr>
          <p:cNvPr id="3555" name="直接连接符 3554"/>
          <p:cNvCxnSpPr/>
          <p:nvPr/>
        </p:nvCxnSpPr>
        <p:spPr>
          <a:xfrm>
            <a:off x="762000" y="1676400"/>
            <a:ext cx="3048000" cy="0"/>
          </a:xfrm>
          <a:prstGeom prst="line">
            <a:avLst/>
          </a:prstGeom>
          <a:ln w="12700" cap="flat" cmpd="sng">
            <a:solidFill>
              <a:srgbClr val="000000"/>
            </a:solidFill>
            <a:prstDash val="solid"/>
            <a:headEnd type="none" w="med" len="med"/>
            <a:tailEnd type="none" w="med" len="med"/>
          </a:ln>
        </p:spPr>
      </p:cxnSp>
      <p:cxnSp>
        <p:nvCxnSpPr>
          <p:cNvPr id="3556" name="直接连接符 3555"/>
          <p:cNvCxnSpPr/>
          <p:nvPr/>
        </p:nvCxnSpPr>
        <p:spPr>
          <a:xfrm>
            <a:off x="4114800" y="1676400"/>
            <a:ext cx="3048000" cy="0"/>
          </a:xfrm>
          <a:prstGeom prst="line">
            <a:avLst/>
          </a:prstGeom>
          <a:ln w="12700" cap="flat" cmpd="sng">
            <a:solidFill>
              <a:srgbClr val="000000"/>
            </a:solidFill>
            <a:prstDash val="solid"/>
            <a:headEnd type="none" w="med" len="med"/>
            <a:tailEnd type="none" w="med" len="med"/>
          </a:ln>
        </p:spPr>
      </p:cxnSp>
      <p:cxnSp>
        <p:nvCxnSpPr>
          <p:cNvPr id="3557" name="直接连接符 3556"/>
          <p:cNvCxnSpPr/>
          <p:nvPr/>
        </p:nvCxnSpPr>
        <p:spPr>
          <a:xfrm>
            <a:off x="4343400" y="4267200"/>
            <a:ext cx="3048000" cy="0"/>
          </a:xfrm>
          <a:prstGeom prst="line">
            <a:avLst/>
          </a:prstGeom>
          <a:ln w="12700" cap="flat" cmpd="sng">
            <a:solidFill>
              <a:srgbClr val="000000"/>
            </a:solidFill>
            <a:prstDash val="solid"/>
            <a:headEnd type="none" w="med" len="med"/>
            <a:tailEnd type="none" w="med" len="med"/>
          </a:ln>
        </p:spPr>
      </p:cxnSp>
      <p:cxnSp>
        <p:nvCxnSpPr>
          <p:cNvPr id="3558" name="直接连接符 3557"/>
          <p:cNvCxnSpPr/>
          <p:nvPr/>
        </p:nvCxnSpPr>
        <p:spPr>
          <a:xfrm>
            <a:off x="762000" y="4267200"/>
            <a:ext cx="3048000" cy="0"/>
          </a:xfrm>
          <a:prstGeom prst="line">
            <a:avLst/>
          </a:prstGeom>
          <a:ln w="12700" cap="flat" cmpd="sng">
            <a:solidFill>
              <a:srgbClr val="000000"/>
            </a:solidFill>
            <a:prstDash val="solid"/>
            <a:headEnd type="none" w="med" len="med"/>
            <a:tailEnd type="none" w="med" len="med"/>
          </a:ln>
        </p:spPr>
      </p:cxnSp>
      <p:sp>
        <p:nvSpPr>
          <p:cNvPr id="3559" name="矩形 3558"/>
          <p:cNvSpPr/>
          <p:nvPr/>
        </p:nvSpPr>
        <p:spPr>
          <a:xfrm>
            <a:off x="838200" y="1828800"/>
            <a:ext cx="3124200" cy="1625600"/>
          </a:xfrm>
          <a:prstGeom prst="rect">
            <a:avLst/>
          </a:prstGeom>
          <a:noFill/>
          <a:ln w="38100">
            <a:noFill/>
          </a:ln>
        </p:spPr>
        <p:txBody>
          <a:bodyPr lIns="137160" tIns="68580" rIns="137160" bIns="68580">
            <a:spAutoFit/>
          </a:bodyPr>
          <a:p>
            <a:pPr>
              <a:spcBef>
                <a:spcPct val="50000"/>
              </a:spcBef>
              <a:buChar char="•"/>
            </a:pPr>
            <a:r>
              <a:rPr lang="en-US" altLang="zh-CN" sz="1400">
                <a:latin typeface="宋体" panose="02010600030101010101" pitchFamily="2" charset="-122"/>
              </a:rPr>
              <a:t> </a:t>
            </a:r>
            <a:r>
              <a:rPr lang="zh-CN" altLang="en-US" sz="1400">
                <a:latin typeface="宋体" panose="02010600030101010101" pitchFamily="2" charset="-122"/>
              </a:rPr>
              <a:t>不同机型</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不同品牌</a:t>
            </a:r>
            <a:r>
              <a:rPr lang="en-US" altLang="zh-CN" sz="1400">
                <a:latin typeface="宋体" panose="02010600030101010101" pitchFamily="2" charset="-122"/>
              </a:rPr>
              <a:t>(NOKIA/MOTOROLA/….)</a:t>
            </a:r>
            <a:endParaRPr lang="en-US" altLang="zh-CN" sz="1400">
              <a:latin typeface="宋体" panose="02010600030101010101" pitchFamily="2" charset="-122"/>
            </a:endParaRPr>
          </a:p>
          <a:p>
            <a:pPr>
              <a:spcBef>
                <a:spcPct val="50000"/>
              </a:spcBef>
              <a:buChar char="•"/>
            </a:pPr>
            <a:r>
              <a:rPr lang="en-US" altLang="zh-CN" sz="1400">
                <a:latin typeface="宋体" panose="02010600030101010101" pitchFamily="2" charset="-122"/>
              </a:rPr>
              <a:t> </a:t>
            </a:r>
            <a:r>
              <a:rPr lang="zh-CN" altLang="en-US" sz="1400">
                <a:latin typeface="宋体" panose="02010600030101010101" pitchFamily="2" charset="-122"/>
              </a:rPr>
              <a:t>不同价格带</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其它店里没有的</a:t>
            </a:r>
            <a:r>
              <a:rPr lang="en-US" altLang="zh-CN" sz="1400">
                <a:latin typeface="宋体" panose="02010600030101010101" pitchFamily="2" charset="-122"/>
              </a:rPr>
              <a:t>/</a:t>
            </a:r>
            <a:r>
              <a:rPr lang="zh-CN" altLang="en-US" sz="1400">
                <a:latin typeface="宋体" panose="02010600030101010101" pitchFamily="2" charset="-122"/>
              </a:rPr>
              <a:t>有的</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不同功能</a:t>
            </a:r>
            <a:r>
              <a:rPr lang="en-US" altLang="zh-CN" sz="1400">
                <a:latin typeface="宋体" panose="02010600030101010101" pitchFamily="2" charset="-122"/>
              </a:rPr>
              <a:t>(</a:t>
            </a:r>
            <a:r>
              <a:rPr lang="zh-CN" altLang="en-US" sz="1400">
                <a:latin typeface="宋体" panose="02010600030101010101" pitchFamily="2" charset="-122"/>
              </a:rPr>
              <a:t>带摄像头</a:t>
            </a:r>
            <a:r>
              <a:rPr lang="en-US" altLang="zh-CN" sz="1400">
                <a:latin typeface="宋体" panose="02010600030101010101" pitchFamily="2" charset="-122"/>
              </a:rPr>
              <a:t>…)</a:t>
            </a:r>
            <a:endParaRPr lang="en-US" altLang="zh-CN" sz="1400">
              <a:latin typeface="宋体" panose="02010600030101010101" pitchFamily="2" charset="-122"/>
            </a:endParaRPr>
          </a:p>
        </p:txBody>
      </p:sp>
      <p:sp>
        <p:nvSpPr>
          <p:cNvPr id="3560" name="矩形 3559"/>
          <p:cNvSpPr/>
          <p:nvPr/>
        </p:nvSpPr>
        <p:spPr>
          <a:xfrm>
            <a:off x="4114800" y="1752600"/>
            <a:ext cx="3124200" cy="1944688"/>
          </a:xfrm>
          <a:prstGeom prst="rect">
            <a:avLst/>
          </a:prstGeom>
          <a:noFill/>
          <a:ln w="38100">
            <a:noFill/>
          </a:ln>
        </p:spPr>
        <p:txBody>
          <a:bodyPr lIns="137160" tIns="68580" rIns="137160" bIns="68580">
            <a:spAutoFit/>
          </a:bodyPr>
          <a:p>
            <a:pPr>
              <a:spcBef>
                <a:spcPct val="50000"/>
              </a:spcBef>
              <a:buChar char="•"/>
            </a:pPr>
            <a:r>
              <a:rPr lang="en-US" altLang="zh-CN" sz="1400">
                <a:latin typeface="宋体" panose="02010600030101010101" pitchFamily="2" charset="-122"/>
              </a:rPr>
              <a:t> </a:t>
            </a:r>
            <a:r>
              <a:rPr lang="zh-CN" altLang="en-US" sz="1400">
                <a:latin typeface="宋体" panose="02010600030101010101" pitchFamily="2" charset="-122"/>
              </a:rPr>
              <a:t>城市中心店</a:t>
            </a:r>
            <a:r>
              <a:rPr lang="en-US" altLang="zh-CN" sz="1400">
                <a:latin typeface="宋体" panose="02010600030101010101" pitchFamily="2" charset="-122"/>
              </a:rPr>
              <a:t>/</a:t>
            </a:r>
            <a:r>
              <a:rPr lang="zh-CN" altLang="en-US" sz="1400">
                <a:latin typeface="宋体" panose="02010600030101010101" pitchFamily="2" charset="-122"/>
              </a:rPr>
              <a:t>郊区店</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商圈入口</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大型店</a:t>
            </a:r>
            <a:r>
              <a:rPr lang="en-US" altLang="zh-CN" sz="1400">
                <a:latin typeface="宋体" panose="02010600030101010101" pitchFamily="2" charset="-122"/>
              </a:rPr>
              <a:t>/</a:t>
            </a:r>
            <a:r>
              <a:rPr lang="zh-CN" altLang="en-US" sz="1400">
                <a:latin typeface="宋体" panose="02010600030101010101" pitchFamily="2" charset="-122"/>
              </a:rPr>
              <a:t>小型店</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营业时间长的店</a:t>
            </a:r>
            <a:r>
              <a:rPr lang="en-US" altLang="zh-CN" sz="1400">
                <a:latin typeface="宋体" panose="02010600030101010101" pitchFamily="2" charset="-122"/>
              </a:rPr>
              <a:t>/</a:t>
            </a:r>
            <a:r>
              <a:rPr lang="zh-CN" altLang="en-US" sz="1400">
                <a:latin typeface="宋体" panose="02010600030101010101" pitchFamily="2" charset="-122"/>
              </a:rPr>
              <a:t>短的店</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附近有新的竞争对手</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店长有经验</a:t>
            </a:r>
            <a:r>
              <a:rPr lang="en-US" altLang="zh-CN" sz="1400">
                <a:latin typeface="宋体" panose="02010600030101010101" pitchFamily="2" charset="-122"/>
              </a:rPr>
              <a:t>/</a:t>
            </a:r>
            <a:r>
              <a:rPr lang="zh-CN" altLang="en-US" sz="1400">
                <a:latin typeface="宋体" panose="02010600030101010101" pitchFamily="2" charset="-122"/>
              </a:rPr>
              <a:t>新店长</a:t>
            </a:r>
            <a:endParaRPr lang="zh-CN" altLang="en-US" sz="1400">
              <a:latin typeface="宋体" panose="02010600030101010101" pitchFamily="2" charset="-122"/>
            </a:endParaRPr>
          </a:p>
        </p:txBody>
      </p:sp>
      <p:sp>
        <p:nvSpPr>
          <p:cNvPr id="3561" name="矩形 3560"/>
          <p:cNvSpPr/>
          <p:nvPr/>
        </p:nvSpPr>
        <p:spPr>
          <a:xfrm>
            <a:off x="762000" y="4572000"/>
            <a:ext cx="3124200" cy="1625600"/>
          </a:xfrm>
          <a:prstGeom prst="rect">
            <a:avLst/>
          </a:prstGeom>
          <a:noFill/>
          <a:ln w="38100">
            <a:noFill/>
          </a:ln>
        </p:spPr>
        <p:txBody>
          <a:bodyPr lIns="137160" tIns="68580" rIns="137160" bIns="68580">
            <a:spAutoFit/>
          </a:bodyPr>
          <a:p>
            <a:pPr>
              <a:spcBef>
                <a:spcPct val="50000"/>
              </a:spcBef>
              <a:buChar char="•"/>
            </a:pPr>
            <a:r>
              <a:rPr lang="en-US" altLang="zh-CN" sz="1400">
                <a:latin typeface="宋体" panose="02010600030101010101" pitchFamily="2" charset="-122"/>
              </a:rPr>
              <a:t> </a:t>
            </a:r>
            <a:r>
              <a:rPr lang="zh-CN" altLang="en-US" sz="1400">
                <a:latin typeface="宋体" panose="02010600030101010101" pitchFamily="2" charset="-122"/>
              </a:rPr>
              <a:t>月</a:t>
            </a:r>
            <a:r>
              <a:rPr lang="en-US" altLang="zh-CN" sz="1400">
                <a:latin typeface="宋体" panose="02010600030101010101" pitchFamily="2" charset="-122"/>
              </a:rPr>
              <a:t>,</a:t>
            </a:r>
            <a:r>
              <a:rPr lang="zh-CN" altLang="en-US" sz="1400">
                <a:latin typeface="宋体" panose="02010600030101010101" pitchFamily="2" charset="-122"/>
              </a:rPr>
              <a:t>星期</a:t>
            </a:r>
            <a:r>
              <a:rPr lang="en-US" altLang="zh-CN" sz="1400">
                <a:latin typeface="宋体" panose="02010600030101010101" pitchFamily="2" charset="-122"/>
              </a:rPr>
              <a:t>,</a:t>
            </a:r>
            <a:r>
              <a:rPr lang="zh-CN" altLang="en-US" sz="1400">
                <a:latin typeface="宋体" panose="02010600030101010101" pitchFamily="2" charset="-122"/>
              </a:rPr>
              <a:t>时间段</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每小时来店的人数</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新品上市期间</a:t>
            </a:r>
            <a:r>
              <a:rPr lang="en-US" altLang="zh-CN" sz="1400">
                <a:latin typeface="宋体" panose="02010600030101010101" pitchFamily="2" charset="-122"/>
              </a:rPr>
              <a:t>/</a:t>
            </a:r>
            <a:r>
              <a:rPr lang="zh-CN" altLang="en-US" sz="1400">
                <a:latin typeface="宋体" panose="02010600030101010101" pitchFamily="2" charset="-122"/>
              </a:rPr>
              <a:t>以外</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优惠酬宾期间</a:t>
            </a:r>
            <a:r>
              <a:rPr lang="en-US" altLang="zh-CN" sz="1400">
                <a:latin typeface="宋体" panose="02010600030101010101" pitchFamily="2" charset="-122"/>
              </a:rPr>
              <a:t>/</a:t>
            </a:r>
            <a:r>
              <a:rPr lang="zh-CN" altLang="en-US" sz="1400">
                <a:latin typeface="宋体" panose="02010600030101010101" pitchFamily="2" charset="-122"/>
              </a:rPr>
              <a:t>以外</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平时</a:t>
            </a:r>
            <a:r>
              <a:rPr lang="en-US" altLang="zh-CN" sz="1400">
                <a:latin typeface="宋体" panose="02010600030101010101" pitchFamily="2" charset="-122"/>
              </a:rPr>
              <a:t>/</a:t>
            </a:r>
            <a:r>
              <a:rPr lang="zh-CN" altLang="en-US" sz="1400">
                <a:latin typeface="宋体" panose="02010600030101010101" pitchFamily="2" charset="-122"/>
              </a:rPr>
              <a:t>节假日</a:t>
            </a:r>
            <a:endParaRPr lang="zh-CN" altLang="en-US" sz="1400">
              <a:latin typeface="宋体" panose="02010600030101010101" pitchFamily="2" charset="-122"/>
            </a:endParaRPr>
          </a:p>
        </p:txBody>
      </p:sp>
      <p:sp>
        <p:nvSpPr>
          <p:cNvPr id="3562" name="矩形 3561"/>
          <p:cNvSpPr/>
          <p:nvPr/>
        </p:nvSpPr>
        <p:spPr>
          <a:xfrm>
            <a:off x="4191000" y="4572000"/>
            <a:ext cx="3124200" cy="1625600"/>
          </a:xfrm>
          <a:prstGeom prst="rect">
            <a:avLst/>
          </a:prstGeom>
          <a:noFill/>
          <a:ln w="38100">
            <a:noFill/>
          </a:ln>
        </p:spPr>
        <p:txBody>
          <a:bodyPr lIns="137160" tIns="68580" rIns="137160" bIns="68580">
            <a:spAutoFit/>
          </a:bodyPr>
          <a:p>
            <a:pPr>
              <a:spcBef>
                <a:spcPct val="50000"/>
              </a:spcBef>
              <a:buChar char="•"/>
            </a:pPr>
            <a:r>
              <a:rPr lang="en-US" altLang="zh-CN" sz="1400">
                <a:latin typeface="宋体" panose="02010600030101010101" pitchFamily="2" charset="-122"/>
              </a:rPr>
              <a:t> </a:t>
            </a:r>
            <a:r>
              <a:rPr lang="zh-CN" altLang="en-US" sz="1400">
                <a:latin typeface="宋体" panose="02010600030101010101" pitchFamily="2" charset="-122"/>
              </a:rPr>
              <a:t>男性</a:t>
            </a:r>
            <a:r>
              <a:rPr lang="en-US" altLang="zh-CN" sz="1400">
                <a:latin typeface="宋体" panose="02010600030101010101" pitchFamily="2" charset="-122"/>
              </a:rPr>
              <a:t>/</a:t>
            </a:r>
            <a:r>
              <a:rPr lang="zh-CN" altLang="en-US" sz="1400">
                <a:latin typeface="宋体" panose="02010600030101010101" pitchFamily="2" charset="-122"/>
              </a:rPr>
              <a:t>女性</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年龄 </a:t>
            </a:r>
            <a:r>
              <a:rPr lang="en-US" altLang="zh-CN" sz="1400">
                <a:latin typeface="宋体" panose="02010600030101010101" pitchFamily="2" charset="-122"/>
              </a:rPr>
              <a:t>(20-30</a:t>
            </a:r>
            <a:r>
              <a:rPr lang="zh-CN" altLang="en-US" sz="1400">
                <a:latin typeface="宋体" panose="02010600030101010101" pitchFamily="2" charset="-122"/>
              </a:rPr>
              <a:t>岁的年轻人</a:t>
            </a:r>
            <a:r>
              <a:rPr lang="en-US" altLang="zh-CN" sz="1400">
                <a:latin typeface="宋体" panose="02010600030101010101" pitchFamily="2" charset="-122"/>
              </a:rPr>
              <a:t>)</a:t>
            </a:r>
            <a:endParaRPr lang="en-US" altLang="zh-CN" sz="1400">
              <a:latin typeface="宋体" panose="02010600030101010101" pitchFamily="2" charset="-122"/>
            </a:endParaRPr>
          </a:p>
          <a:p>
            <a:pPr>
              <a:spcBef>
                <a:spcPct val="50000"/>
              </a:spcBef>
              <a:buChar char="•"/>
            </a:pPr>
            <a:r>
              <a:rPr lang="en-US" altLang="zh-CN" sz="1400">
                <a:latin typeface="宋体" panose="02010600030101010101" pitchFamily="2" charset="-122"/>
              </a:rPr>
              <a:t> </a:t>
            </a:r>
            <a:r>
              <a:rPr lang="zh-CN" altLang="en-US" sz="1400">
                <a:latin typeface="宋体" panose="02010600030101010101" pitchFamily="2" charset="-122"/>
              </a:rPr>
              <a:t>老会员</a:t>
            </a:r>
            <a:r>
              <a:rPr lang="en-US" altLang="zh-CN" sz="1400">
                <a:latin typeface="宋体" panose="02010600030101010101" pitchFamily="2" charset="-122"/>
              </a:rPr>
              <a:t>/</a:t>
            </a:r>
            <a:r>
              <a:rPr lang="zh-CN" altLang="en-US" sz="1400">
                <a:latin typeface="宋体" panose="02010600030101010101" pitchFamily="2" charset="-122"/>
              </a:rPr>
              <a:t>新会员</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不同职业</a:t>
            </a:r>
            <a:r>
              <a:rPr lang="en-US" altLang="zh-CN" sz="1400">
                <a:latin typeface="宋体" panose="02010600030101010101" pitchFamily="2" charset="-122"/>
              </a:rPr>
              <a:t>/</a:t>
            </a:r>
            <a:r>
              <a:rPr lang="zh-CN" altLang="en-US" sz="1400">
                <a:latin typeface="宋体" panose="02010600030101010101" pitchFamily="2" charset="-122"/>
              </a:rPr>
              <a:t>不同收入</a:t>
            </a:r>
            <a:endParaRPr lang="zh-CN" altLang="en-US" sz="1400">
              <a:latin typeface="宋体" panose="02010600030101010101" pitchFamily="2" charset="-122"/>
            </a:endParaRPr>
          </a:p>
          <a:p>
            <a:pPr>
              <a:spcBef>
                <a:spcPct val="50000"/>
              </a:spcBef>
              <a:buChar char="•"/>
            </a:pPr>
            <a:r>
              <a:rPr lang="zh-CN" altLang="en-US" sz="1400">
                <a:latin typeface="宋体" panose="02010600030101010101" pitchFamily="2" charset="-122"/>
              </a:rPr>
              <a:t> 来店的频度</a:t>
            </a:r>
            <a:endParaRPr lang="zh-CN" altLang="en-US" sz="1400">
              <a:latin typeface="宋体" panose="02010600030101010101" pitchFamily="2" charset="-122"/>
            </a:endParaRPr>
          </a:p>
        </p:txBody>
      </p:sp>
      <p:sp>
        <p:nvSpPr>
          <p:cNvPr id="3563" name="矩形 3562"/>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b="1" u="sng">
                <a:latin typeface="Arial" panose="020B0604020202020204" pitchFamily="34" charset="0"/>
                <a:ea typeface="黑体" panose="02010609060101010101" charset="-122"/>
              </a:rPr>
              <a:t>小组练习</a:t>
            </a:r>
            <a:r>
              <a:rPr lang="en-US" altLang="zh-CN" sz="1600" b="1" u="sng">
                <a:latin typeface="Arial" panose="020B0604020202020204" pitchFamily="34" charset="0"/>
                <a:ea typeface="黑体" panose="02010609060101010101" charset="-122"/>
              </a:rPr>
              <a:t>---“</a:t>
            </a:r>
            <a:r>
              <a:rPr lang="zh-CN" altLang="en-US" sz="1600" b="1" u="sng">
                <a:latin typeface="Arial" panose="020B0604020202020204" pitchFamily="34" charset="0"/>
                <a:ea typeface="黑体" panose="02010609060101010101" charset="-122"/>
              </a:rPr>
              <a:t>问题分解”</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grpSp>
        <p:nvGrpSpPr>
          <p:cNvPr id="3564" name="组合 3563"/>
          <p:cNvGrpSpPr/>
          <p:nvPr/>
        </p:nvGrpSpPr>
        <p:grpSpPr>
          <a:xfrm>
            <a:off x="914400" y="4343400"/>
            <a:ext cx="3352800" cy="914400"/>
            <a:chOff x="576" y="2736"/>
            <a:chExt cx="2112" cy="576"/>
          </a:xfrm>
        </p:grpSpPr>
        <p:sp>
          <p:nvSpPr>
            <p:cNvPr id="3565" name="椭圆 3564"/>
            <p:cNvSpPr/>
            <p:nvPr/>
          </p:nvSpPr>
          <p:spPr>
            <a:xfrm>
              <a:off x="576" y="3072"/>
              <a:ext cx="1008" cy="240"/>
            </a:xfrm>
            <a:prstGeom prst="ellipse">
              <a:avLst/>
            </a:prstGeom>
            <a:noFill/>
            <a:ln w="19050" cap="flat" cmpd="sng">
              <a:solidFill>
                <a:srgbClr val="990000"/>
              </a:solidFill>
              <a:prstDash val="solid"/>
              <a:headEnd type="none" w="med" len="med"/>
              <a:tailEnd type="none" w="med" len="med"/>
            </a:ln>
          </p:spPr>
          <p:txBody>
            <a:bodyPr/>
            <a:p>
              <a:endParaRPr lang="zh-CN" altLang="en-US"/>
            </a:p>
          </p:txBody>
        </p:sp>
        <p:sp>
          <p:nvSpPr>
            <p:cNvPr id="3566" name="圆角矩形标注 3565"/>
            <p:cNvSpPr/>
            <p:nvPr/>
          </p:nvSpPr>
          <p:spPr>
            <a:xfrm>
              <a:off x="1728" y="2736"/>
              <a:ext cx="960" cy="480"/>
            </a:xfrm>
            <a:prstGeom prst="wedgeRoundRectCallout">
              <a:avLst>
                <a:gd name="adj1" fmla="val -66356"/>
                <a:gd name="adj2" fmla="val 34375"/>
                <a:gd name="adj3" fmla="val 16667"/>
              </a:avLst>
            </a:prstGeom>
            <a:solidFill>
              <a:srgbClr val="FFFFFF"/>
            </a:solidFill>
            <a:ln w="12700" cap="flat" cmpd="sng">
              <a:solidFill>
                <a:srgbClr val="969696"/>
              </a:solidFill>
              <a:prstDash val="solid"/>
              <a:miter/>
              <a:headEnd type="none" w="med" len="med"/>
              <a:tailEnd type="none" w="med" len="med"/>
            </a:ln>
          </p:spPr>
          <p:txBody>
            <a:bodyPr lIns="137160" tIns="68580" rIns="137160" bIns="68580"/>
            <a:p>
              <a:pPr algn="ctr">
                <a:spcBef>
                  <a:spcPct val="50000"/>
                </a:spcBef>
              </a:pPr>
              <a:r>
                <a:rPr lang="zh-CN" altLang="en-US" sz="1000">
                  <a:latin typeface="宋体" panose="02010600030101010101" pitchFamily="2" charset="-122"/>
                </a:rPr>
                <a:t>来店人群增加了</a:t>
              </a:r>
              <a:r>
                <a:rPr lang="en-US" altLang="zh-CN" sz="1000">
                  <a:latin typeface="宋体" panose="02010600030101010101" pitchFamily="2" charset="-122"/>
                </a:rPr>
                <a:t>,</a:t>
              </a:r>
              <a:r>
                <a:rPr lang="zh-CN" altLang="en-US" sz="1000">
                  <a:latin typeface="宋体" panose="02010600030101010101" pitchFamily="2" charset="-122"/>
                </a:rPr>
                <a:t>但其中最后决定买手机的人数比去年同期下降了</a:t>
              </a:r>
              <a:r>
                <a:rPr lang="en-US" altLang="zh-CN" sz="1000">
                  <a:latin typeface="宋体" panose="02010600030101010101" pitchFamily="2" charset="-122"/>
                </a:rPr>
                <a:t>20%</a:t>
              </a:r>
              <a:endParaRPr lang="en-US" altLang="zh-CN" sz="1000">
                <a:latin typeface="宋体" panose="02010600030101010101" pitchFamily="2" charset="-122"/>
              </a:endParaRPr>
            </a:p>
          </p:txBody>
        </p:sp>
      </p:grpSp>
      <p:grpSp>
        <p:nvGrpSpPr>
          <p:cNvPr id="3567" name="组合 3566"/>
          <p:cNvGrpSpPr/>
          <p:nvPr/>
        </p:nvGrpSpPr>
        <p:grpSpPr>
          <a:xfrm>
            <a:off x="4267200" y="2971800"/>
            <a:ext cx="4495800" cy="1219200"/>
            <a:chOff x="2688" y="1872"/>
            <a:chExt cx="2832" cy="768"/>
          </a:xfrm>
        </p:grpSpPr>
        <p:sp>
          <p:nvSpPr>
            <p:cNvPr id="3568" name="椭圆 3567"/>
            <p:cNvSpPr/>
            <p:nvPr/>
          </p:nvSpPr>
          <p:spPr>
            <a:xfrm>
              <a:off x="2688" y="1872"/>
              <a:ext cx="1200" cy="288"/>
            </a:xfrm>
            <a:prstGeom prst="ellipse">
              <a:avLst/>
            </a:prstGeom>
            <a:noFill/>
            <a:ln w="19050" cap="flat" cmpd="sng">
              <a:solidFill>
                <a:srgbClr val="990000"/>
              </a:solidFill>
              <a:prstDash val="solid"/>
              <a:headEnd type="none" w="med" len="med"/>
              <a:tailEnd type="none" w="med" len="med"/>
            </a:ln>
          </p:spPr>
          <p:txBody>
            <a:bodyPr/>
            <a:p>
              <a:endParaRPr lang="zh-CN" altLang="en-US"/>
            </a:p>
          </p:txBody>
        </p:sp>
        <p:sp>
          <p:nvSpPr>
            <p:cNvPr id="3569" name="圆角矩形标注 3568"/>
            <p:cNvSpPr/>
            <p:nvPr/>
          </p:nvSpPr>
          <p:spPr>
            <a:xfrm>
              <a:off x="4464" y="2208"/>
              <a:ext cx="1056" cy="432"/>
            </a:xfrm>
            <a:prstGeom prst="wedgeRoundRectCallout">
              <a:avLst>
                <a:gd name="adj1" fmla="val -111931"/>
                <a:gd name="adj2" fmla="val -69907"/>
                <a:gd name="adj3" fmla="val 16667"/>
              </a:avLst>
            </a:prstGeom>
            <a:solidFill>
              <a:srgbClr val="FFFFFF"/>
            </a:solidFill>
            <a:ln w="12700" cap="flat" cmpd="sng">
              <a:solidFill>
                <a:srgbClr val="969696"/>
              </a:solidFill>
              <a:prstDash val="solid"/>
              <a:miter/>
              <a:headEnd type="none" w="med" len="med"/>
              <a:tailEnd type="none" w="med" len="med"/>
            </a:ln>
          </p:spPr>
          <p:txBody>
            <a:bodyPr lIns="137160" tIns="68580" rIns="137160" bIns="68580"/>
            <a:p>
              <a:pPr algn="ctr">
                <a:spcBef>
                  <a:spcPct val="50000"/>
                </a:spcBef>
              </a:pPr>
              <a:r>
                <a:rPr lang="zh-CN" altLang="en-US" sz="1200">
                  <a:latin typeface="宋体" panose="02010600030101010101" pitchFamily="2" charset="-122"/>
                </a:rPr>
                <a:t>附近出现新的竞争对手后销量比去年同期下降了</a:t>
              </a:r>
              <a:r>
                <a:rPr lang="en-US" altLang="zh-CN" sz="1200">
                  <a:latin typeface="宋体" panose="02010600030101010101" pitchFamily="2" charset="-122"/>
                </a:rPr>
                <a:t>40%</a:t>
              </a:r>
              <a:endParaRPr lang="en-US" altLang="zh-CN" sz="1200">
                <a:latin typeface="宋体" panose="02010600030101010101" pitchFamily="2" charset="-122"/>
              </a:endParaRPr>
            </a:p>
          </p:txBody>
        </p:sp>
      </p:grpSp>
      <p:grpSp>
        <p:nvGrpSpPr>
          <p:cNvPr id="3570" name="组合 3569"/>
          <p:cNvGrpSpPr/>
          <p:nvPr/>
        </p:nvGrpSpPr>
        <p:grpSpPr>
          <a:xfrm>
            <a:off x="762000" y="5486400"/>
            <a:ext cx="3352800" cy="1219200"/>
            <a:chOff x="480" y="3456"/>
            <a:chExt cx="2112" cy="768"/>
          </a:xfrm>
        </p:grpSpPr>
        <p:sp>
          <p:nvSpPr>
            <p:cNvPr id="3571" name="椭圆 3570"/>
            <p:cNvSpPr/>
            <p:nvPr/>
          </p:nvSpPr>
          <p:spPr>
            <a:xfrm>
              <a:off x="480" y="3456"/>
              <a:ext cx="1008" cy="240"/>
            </a:xfrm>
            <a:prstGeom prst="ellipse">
              <a:avLst/>
            </a:prstGeom>
            <a:noFill/>
            <a:ln w="19050" cap="flat" cmpd="sng">
              <a:solidFill>
                <a:srgbClr val="990000"/>
              </a:solidFill>
              <a:prstDash val="solid"/>
              <a:headEnd type="none" w="med" len="med"/>
              <a:tailEnd type="none" w="med" len="med"/>
            </a:ln>
          </p:spPr>
          <p:txBody>
            <a:bodyPr/>
            <a:p>
              <a:endParaRPr lang="zh-CN" altLang="en-US"/>
            </a:p>
          </p:txBody>
        </p:sp>
        <p:sp>
          <p:nvSpPr>
            <p:cNvPr id="3572" name="圆角矩形标注 3571"/>
            <p:cNvSpPr/>
            <p:nvPr/>
          </p:nvSpPr>
          <p:spPr>
            <a:xfrm>
              <a:off x="1920" y="3504"/>
              <a:ext cx="672" cy="720"/>
            </a:xfrm>
            <a:prstGeom prst="wedgeRoundRectCallout">
              <a:avLst>
                <a:gd name="adj1" fmla="val -121130"/>
                <a:gd name="adj2" fmla="val -30000"/>
                <a:gd name="adj3" fmla="val 16667"/>
              </a:avLst>
            </a:prstGeom>
            <a:solidFill>
              <a:srgbClr val="FFFFFF"/>
            </a:solidFill>
            <a:ln w="12700" cap="flat" cmpd="sng">
              <a:solidFill>
                <a:srgbClr val="969696"/>
              </a:solidFill>
              <a:prstDash val="solid"/>
              <a:miter/>
              <a:headEnd type="none" w="med" len="med"/>
              <a:tailEnd type="none" w="med" len="med"/>
            </a:ln>
          </p:spPr>
          <p:txBody>
            <a:bodyPr lIns="137160" tIns="68580" rIns="137160" bIns="68580"/>
            <a:p>
              <a:pPr algn="ctr">
                <a:spcBef>
                  <a:spcPct val="50000"/>
                </a:spcBef>
              </a:pPr>
              <a:r>
                <a:rPr lang="zh-CN" altLang="en-US" sz="1200">
                  <a:latin typeface="宋体" panose="02010600030101010101" pitchFamily="2" charset="-122"/>
                </a:rPr>
                <a:t>优惠酬宾期间的销量比去年同期下降了</a:t>
              </a:r>
              <a:r>
                <a:rPr lang="en-US" altLang="zh-CN" sz="1200">
                  <a:latin typeface="宋体" panose="02010600030101010101" pitchFamily="2" charset="-122"/>
                </a:rPr>
                <a:t>10%</a:t>
              </a:r>
              <a:endParaRPr lang="en-US" altLang="zh-CN" sz="1200">
                <a:latin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3559"/>
                                        </p:tgtEl>
                                        <p:attrNameLst>
                                          <p:attrName>style.visibility</p:attrName>
                                        </p:attrNameLst>
                                      </p:cBhvr>
                                      <p:to>
                                        <p:strVal val="visible"/>
                                      </p:to>
                                    </p:set>
                                    <p:anim calcmode="lin" valueType="num">
                                      <p:cBhvr additive="base">
                                        <p:cTn id="7" dur="500" fill="hold"/>
                                        <p:tgtEl>
                                          <p:spTgt spid="3559"/>
                                        </p:tgtEl>
                                        <p:attrNameLst>
                                          <p:attrName>ppt_x</p:attrName>
                                        </p:attrNameLst>
                                      </p:cBhvr>
                                      <p:tavLst>
                                        <p:tav tm="0">
                                          <p:val>
                                            <p:strVal val="0-#ppt_w/2"/>
                                          </p:val>
                                        </p:tav>
                                        <p:tav tm="100000">
                                          <p:val>
                                            <p:strVal val="#ppt_x"/>
                                          </p:val>
                                        </p:tav>
                                      </p:tavLst>
                                    </p:anim>
                                    <p:anim calcmode="lin" valueType="num">
                                      <p:cBhvr additive="base">
                                        <p:cTn id="8" dur="500" fill="hold"/>
                                        <p:tgtEl>
                                          <p:spTgt spid="35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childTnLst>
                                    <p:set>
                                      <p:cBhvr additive="base">
                                        <p:cTn id="12" dur="1" fill="hold">
                                          <p:stCondLst>
                                            <p:cond delay="0"/>
                                          </p:stCondLst>
                                        </p:cTn>
                                        <p:tgtEl>
                                          <p:spTgt spid="3560"/>
                                        </p:tgtEl>
                                        <p:attrNameLst>
                                          <p:attrName>style.visibility</p:attrName>
                                        </p:attrNameLst>
                                      </p:cBhvr>
                                      <p:to>
                                        <p:strVal val="visible"/>
                                      </p:to>
                                    </p:set>
                                    <p:anim calcmode="lin" valueType="num">
                                      <p:cBhvr additive="base">
                                        <p:cTn id="13" dur="500" fill="hold"/>
                                        <p:tgtEl>
                                          <p:spTgt spid="3560"/>
                                        </p:tgtEl>
                                        <p:attrNameLst>
                                          <p:attrName>ppt_x</p:attrName>
                                        </p:attrNameLst>
                                      </p:cBhvr>
                                      <p:tavLst>
                                        <p:tav tm="0">
                                          <p:val>
                                            <p:strVal val="0-#ppt_w/2"/>
                                          </p:val>
                                        </p:tav>
                                        <p:tav tm="100000">
                                          <p:val>
                                            <p:strVal val="#ppt_x"/>
                                          </p:val>
                                        </p:tav>
                                      </p:tavLst>
                                    </p:anim>
                                    <p:anim calcmode="lin" valueType="num">
                                      <p:cBhvr additive="base">
                                        <p:cTn id="14" dur="500" fill="hold"/>
                                        <p:tgtEl>
                                          <p:spTgt spid="35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3561"/>
                                        </p:tgtEl>
                                        <p:attrNameLst>
                                          <p:attrName>style.visibility</p:attrName>
                                        </p:attrNameLst>
                                      </p:cBhvr>
                                      <p:to>
                                        <p:strVal val="visible"/>
                                      </p:to>
                                    </p:set>
                                    <p:anim calcmode="lin" valueType="num">
                                      <p:cBhvr additive="base">
                                        <p:cTn id="19" dur="500" fill="hold"/>
                                        <p:tgtEl>
                                          <p:spTgt spid="3561"/>
                                        </p:tgtEl>
                                        <p:attrNameLst>
                                          <p:attrName>ppt_x</p:attrName>
                                        </p:attrNameLst>
                                      </p:cBhvr>
                                      <p:tavLst>
                                        <p:tav tm="0">
                                          <p:val>
                                            <p:strVal val="0-#ppt_w/2"/>
                                          </p:val>
                                        </p:tav>
                                        <p:tav tm="100000">
                                          <p:val>
                                            <p:strVal val="#ppt_x"/>
                                          </p:val>
                                        </p:tav>
                                      </p:tavLst>
                                    </p:anim>
                                    <p:anim calcmode="lin" valueType="num">
                                      <p:cBhvr additive="base">
                                        <p:cTn id="20" dur="500" fill="hold"/>
                                        <p:tgtEl>
                                          <p:spTgt spid="35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3" nodeType="clickEffect">
                                  <p:childTnLst>
                                    <p:set>
                                      <p:cBhvr additive="base">
                                        <p:cTn id="24" dur="1" fill="hold">
                                          <p:stCondLst>
                                            <p:cond delay="0"/>
                                          </p:stCondLst>
                                        </p:cTn>
                                        <p:tgtEl>
                                          <p:spTgt spid="3562"/>
                                        </p:tgtEl>
                                        <p:attrNameLst>
                                          <p:attrName>style.visibility</p:attrName>
                                        </p:attrNameLst>
                                      </p:cBhvr>
                                      <p:to>
                                        <p:strVal val="visible"/>
                                      </p:to>
                                    </p:set>
                                    <p:anim calcmode="lin" valueType="num">
                                      <p:cBhvr additive="base">
                                        <p:cTn id="25" dur="500" fill="hold"/>
                                        <p:tgtEl>
                                          <p:spTgt spid="3562"/>
                                        </p:tgtEl>
                                        <p:attrNameLst>
                                          <p:attrName>ppt_x</p:attrName>
                                        </p:attrNameLst>
                                      </p:cBhvr>
                                      <p:tavLst>
                                        <p:tav tm="0">
                                          <p:val>
                                            <p:strVal val="0-#ppt_w/2"/>
                                          </p:val>
                                        </p:tav>
                                        <p:tav tm="100000">
                                          <p:val>
                                            <p:strVal val="#ppt_x"/>
                                          </p:val>
                                        </p:tav>
                                      </p:tavLst>
                                    </p:anim>
                                    <p:anim calcmode="lin" valueType="num">
                                      <p:cBhvr additive="base">
                                        <p:cTn id="26" dur="500" fill="hold"/>
                                        <p:tgtEl>
                                          <p:spTgt spid="356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childTnLst>
                                    <p:set>
                                      <p:cBhvr additive="base">
                                        <p:cTn id="30" dur="1" fill="hold">
                                          <p:stCondLst>
                                            <p:cond delay="0"/>
                                          </p:stCondLst>
                                        </p:cTn>
                                        <p:tgtEl>
                                          <p:spTgt spid="3564"/>
                                        </p:tgtEl>
                                        <p:attrNameLst>
                                          <p:attrName>style.visibility</p:attrName>
                                        </p:attrNameLst>
                                      </p:cBhvr>
                                      <p:to>
                                        <p:strVal val="visible"/>
                                      </p:to>
                                    </p:set>
                                    <p:anim calcmode="lin" valueType="num">
                                      <p:cBhvr additive="base">
                                        <p:cTn id="31" dur="500" fill="hold"/>
                                        <p:tgtEl>
                                          <p:spTgt spid="3564"/>
                                        </p:tgtEl>
                                        <p:attrNameLst>
                                          <p:attrName>ppt_x</p:attrName>
                                        </p:attrNameLst>
                                      </p:cBhvr>
                                      <p:tavLst>
                                        <p:tav tm="0">
                                          <p:val>
                                            <p:strVal val="0-#ppt_w/2"/>
                                          </p:val>
                                        </p:tav>
                                        <p:tav tm="100000">
                                          <p:val>
                                            <p:strVal val="#ppt_x"/>
                                          </p:val>
                                        </p:tav>
                                      </p:tavLst>
                                    </p:anim>
                                    <p:anim calcmode="lin" valueType="num">
                                      <p:cBhvr additive="base">
                                        <p:cTn id="32" dur="500" fill="hold"/>
                                        <p:tgtEl>
                                          <p:spTgt spid="35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childTnLst>
                                    <p:set>
                                      <p:cBhvr additive="base">
                                        <p:cTn id="36" dur="1" fill="hold">
                                          <p:stCondLst>
                                            <p:cond delay="0"/>
                                          </p:stCondLst>
                                        </p:cTn>
                                        <p:tgtEl>
                                          <p:spTgt spid="3570"/>
                                        </p:tgtEl>
                                        <p:attrNameLst>
                                          <p:attrName>style.visibility</p:attrName>
                                        </p:attrNameLst>
                                      </p:cBhvr>
                                      <p:to>
                                        <p:strVal val="visible"/>
                                      </p:to>
                                    </p:set>
                                    <p:anim calcmode="lin" valueType="num">
                                      <p:cBhvr additive="base">
                                        <p:cTn id="37" dur="500" fill="hold"/>
                                        <p:tgtEl>
                                          <p:spTgt spid="3570"/>
                                        </p:tgtEl>
                                        <p:attrNameLst>
                                          <p:attrName>ppt_x</p:attrName>
                                        </p:attrNameLst>
                                      </p:cBhvr>
                                      <p:tavLst>
                                        <p:tav tm="0">
                                          <p:val>
                                            <p:strVal val="0-#ppt_w/2"/>
                                          </p:val>
                                        </p:tav>
                                        <p:tav tm="100000">
                                          <p:val>
                                            <p:strVal val="#ppt_x"/>
                                          </p:val>
                                        </p:tav>
                                      </p:tavLst>
                                    </p:anim>
                                    <p:anim calcmode="lin" valueType="num">
                                      <p:cBhvr additive="base">
                                        <p:cTn id="38" dur="500" fill="hold"/>
                                        <p:tgtEl>
                                          <p:spTgt spid="357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childTnLst>
                                    <p:set>
                                      <p:cBhvr additive="base">
                                        <p:cTn id="42" dur="1" fill="hold">
                                          <p:stCondLst>
                                            <p:cond delay="0"/>
                                          </p:stCondLst>
                                        </p:cTn>
                                        <p:tgtEl>
                                          <p:spTgt spid="3567"/>
                                        </p:tgtEl>
                                        <p:attrNameLst>
                                          <p:attrName>style.visibility</p:attrName>
                                        </p:attrNameLst>
                                      </p:cBhvr>
                                      <p:to>
                                        <p:strVal val="visible"/>
                                      </p:to>
                                    </p:set>
                                    <p:anim calcmode="lin" valueType="num">
                                      <p:cBhvr additive="base">
                                        <p:cTn id="43" dur="500" fill="hold"/>
                                        <p:tgtEl>
                                          <p:spTgt spid="3567"/>
                                        </p:tgtEl>
                                        <p:attrNameLst>
                                          <p:attrName>ppt_x</p:attrName>
                                        </p:attrNameLst>
                                      </p:cBhvr>
                                      <p:tavLst>
                                        <p:tav tm="0">
                                          <p:val>
                                            <p:strVal val="0-#ppt_w/2"/>
                                          </p:val>
                                        </p:tav>
                                        <p:tav tm="100000">
                                          <p:val>
                                            <p:strVal val="#ppt_x"/>
                                          </p:val>
                                        </p:tav>
                                      </p:tavLst>
                                    </p:anim>
                                    <p:anim calcmode="lin" valueType="num">
                                      <p:cBhvr additive="base">
                                        <p:cTn id="44" dur="500" fill="hold"/>
                                        <p:tgtEl>
                                          <p:spTgt spid="3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9" grpId="0" animBg="1"/>
      <p:bldP spid="3560" grpId="1" animBg="1"/>
      <p:bldP spid="3561" grpId="2" animBg="1"/>
      <p:bldP spid="3562" grpId="3"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5" name="矩形 3574"/>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576" name="矩形 357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graphicFrame>
        <p:nvGraphicFramePr>
          <p:cNvPr id="3577" name="表格 3576"/>
          <p:cNvGraphicFramePr/>
          <p:nvPr/>
        </p:nvGraphicFramePr>
        <p:xfrm>
          <a:off x="457200" y="1397000"/>
          <a:ext cx="8001000" cy="2935288"/>
        </p:xfrm>
        <a:graphic>
          <a:graphicData uri="http://schemas.openxmlformats.org/drawingml/2006/table">
            <a:tbl>
              <a:tblPr/>
              <a:tblGrid>
                <a:gridCol w="1371600"/>
                <a:gridCol w="1676400"/>
                <a:gridCol w="1219200"/>
                <a:gridCol w="1295400"/>
                <a:gridCol w="1219200"/>
                <a:gridCol w="1219200"/>
              </a:tblGrid>
              <a:tr h="5937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800">
                          <a:solidFill>
                            <a:schemeClr val="tx1"/>
                          </a:solidFill>
                          <a:ea typeface="黑体" panose="02010609060101010101" charset="-122"/>
                        </a:rPr>
                        <a:t>问题</a:t>
                      </a:r>
                      <a:endParaRPr lang="zh-CN" altLang="en-US" sz="1800">
                        <a:solidFill>
                          <a:schemeClr val="tx1"/>
                        </a:solidFill>
                        <a:ea typeface="黑体" panose="02010609060101010101"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ea typeface="黑体" panose="02010609060101010101" charset="-122"/>
                        </a:rPr>
                        <a:t>今年一季度销量与去年同期相比</a:t>
                      </a:r>
                      <a:endParaRPr lang="zh-CN" altLang="en-US" sz="12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fontAlgn="ctr">
                        <a:buClr>
                          <a:srgbClr val="0033CC"/>
                        </a:buClr>
                        <a:buNone/>
                      </a:pPr>
                      <a:r>
                        <a:rPr lang="zh-CN" altLang="en-US" sz="1800">
                          <a:solidFill>
                            <a:schemeClr val="tx1"/>
                          </a:solidFill>
                          <a:ea typeface="黑体" panose="02010609060101010101" charset="-122"/>
                        </a:rPr>
                        <a:t>紧急度</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fontAlgn="ctr">
                        <a:buClr>
                          <a:srgbClr val="0033CC"/>
                        </a:buClr>
                        <a:buNone/>
                      </a:pPr>
                      <a:r>
                        <a:rPr lang="zh-CN" altLang="en-US" sz="1800">
                          <a:solidFill>
                            <a:schemeClr val="tx1"/>
                          </a:solidFill>
                          <a:ea typeface="黑体" panose="02010609060101010101" charset="-122"/>
                        </a:rPr>
                        <a:t>重要度</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fontAlgn="ctr">
                        <a:buClr>
                          <a:srgbClr val="0033CC"/>
                        </a:buClr>
                        <a:buNone/>
                      </a:pPr>
                      <a:r>
                        <a:rPr lang="zh-CN" altLang="en-US" sz="1800">
                          <a:solidFill>
                            <a:schemeClr val="tx1"/>
                          </a:solidFill>
                          <a:ea typeface="黑体" panose="02010609060101010101" charset="-122"/>
                        </a:rPr>
                        <a:t>扩大倾向</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fontAlgn="ctr">
                        <a:buClr>
                          <a:srgbClr val="0033CC"/>
                        </a:buClr>
                        <a:buNone/>
                      </a:pPr>
                      <a:r>
                        <a:rPr lang="zh-CN" altLang="en-US" sz="1800">
                          <a:solidFill>
                            <a:schemeClr val="tx1"/>
                          </a:solidFill>
                          <a:ea typeface="黑体" panose="02010609060101010101" charset="-122"/>
                        </a:rPr>
                        <a:t>综合评价</a:t>
                      </a:r>
                      <a:endParaRPr lang="zh-CN" altLang="en-US" sz="1800">
                        <a:solidFill>
                          <a:schemeClr val="tx1"/>
                        </a:solidFill>
                        <a:ea typeface="黑体" panose="02010609060101010101" charset="-122"/>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9382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400">
                          <a:solidFill>
                            <a:schemeClr val="tx1"/>
                          </a:solidFill>
                          <a:latin typeface="宋体" panose="02010600030101010101" pitchFamily="2" charset="-122"/>
                        </a:rPr>
                        <a:t>来店人群中最后决定买手机的人数</a:t>
                      </a:r>
                      <a:endParaRPr lang="zh-CN" altLang="en-US" sz="1400">
                        <a:solidFill>
                          <a:schemeClr val="tx1"/>
                        </a:solidFill>
                        <a:latin typeface="宋体" panose="02010600030101010101" pitchFamily="2"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800">
                          <a:solidFill>
                            <a:schemeClr val="tx1"/>
                          </a:solidFill>
                        </a:rPr>
                        <a:t>80%</a:t>
                      </a: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70167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400">
                          <a:solidFill>
                            <a:schemeClr val="tx1"/>
                          </a:solidFill>
                          <a:latin typeface="宋体" panose="02010600030101010101" pitchFamily="2" charset="-122"/>
                        </a:rPr>
                        <a:t>优惠酬宾期间</a:t>
                      </a:r>
                      <a:endParaRPr lang="zh-CN" altLang="en-US" sz="1400">
                        <a:solidFill>
                          <a:schemeClr val="tx1"/>
                        </a:solidFill>
                        <a:latin typeface="宋体" panose="02010600030101010101" pitchFamily="2"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800">
                          <a:solidFill>
                            <a:schemeClr val="tx1"/>
                          </a:solidFill>
                        </a:rPr>
                        <a:t>90%</a:t>
                      </a: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70167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400">
                          <a:solidFill>
                            <a:schemeClr val="tx1"/>
                          </a:solidFill>
                          <a:latin typeface="宋体" panose="02010600030101010101" pitchFamily="2" charset="-122"/>
                        </a:rPr>
                        <a:t>附近有新的竞争对手</a:t>
                      </a:r>
                      <a:endParaRPr lang="zh-CN" altLang="en-US" sz="1400">
                        <a:solidFill>
                          <a:schemeClr val="tx1"/>
                        </a:solidFill>
                        <a:latin typeface="宋体" panose="02010600030101010101" pitchFamily="2" charset="-122"/>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en-US" altLang="zh-CN" sz="1800">
                          <a:solidFill>
                            <a:schemeClr val="tx1"/>
                          </a:solidFill>
                        </a:rPr>
                        <a:t>60%</a:t>
                      </a: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endParaRPr lang="zh-CN" altLang="en-US" sz="18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sp>
        <p:nvSpPr>
          <p:cNvPr id="3614" name="任意多边形 3613"/>
          <p:cNvSpPr/>
          <p:nvPr/>
        </p:nvSpPr>
        <p:spPr>
          <a:xfrm>
            <a:off x="6400800" y="3733800"/>
            <a:ext cx="304800" cy="304800"/>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3615" name="等腰三角形 3614"/>
          <p:cNvSpPr/>
          <p:nvPr/>
        </p:nvSpPr>
        <p:spPr>
          <a:xfrm>
            <a:off x="3962400" y="22860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616" name="椭圆 3615"/>
          <p:cNvSpPr/>
          <p:nvPr/>
        </p:nvSpPr>
        <p:spPr>
          <a:xfrm>
            <a:off x="6477000" y="23622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cxnSp>
        <p:nvCxnSpPr>
          <p:cNvPr id="3617" name="直接连接符 3616"/>
          <p:cNvCxnSpPr/>
          <p:nvPr/>
        </p:nvCxnSpPr>
        <p:spPr>
          <a:xfrm>
            <a:off x="5181600" y="3048000"/>
            <a:ext cx="228600" cy="228600"/>
          </a:xfrm>
          <a:prstGeom prst="line">
            <a:avLst/>
          </a:prstGeom>
          <a:ln w="19050" cap="flat" cmpd="sng">
            <a:solidFill>
              <a:srgbClr val="7C7C7C"/>
            </a:solidFill>
            <a:prstDash val="solid"/>
            <a:headEnd type="none" w="med" len="med"/>
            <a:tailEnd type="none" w="med" len="med"/>
          </a:ln>
        </p:spPr>
      </p:cxnSp>
      <p:cxnSp>
        <p:nvCxnSpPr>
          <p:cNvPr id="3618" name="直接连接符 3617"/>
          <p:cNvCxnSpPr/>
          <p:nvPr/>
        </p:nvCxnSpPr>
        <p:spPr>
          <a:xfrm flipV="1">
            <a:off x="5181600" y="3048000"/>
            <a:ext cx="228600" cy="228600"/>
          </a:xfrm>
          <a:prstGeom prst="line">
            <a:avLst/>
          </a:prstGeom>
          <a:ln w="19050" cap="flat" cmpd="sng">
            <a:solidFill>
              <a:srgbClr val="7C7C7C"/>
            </a:solidFill>
            <a:prstDash val="solid"/>
            <a:headEnd type="none" w="med" len="med"/>
            <a:tailEnd type="none" w="med" len="med"/>
          </a:ln>
        </p:spPr>
      </p:cxnSp>
      <p:sp>
        <p:nvSpPr>
          <p:cNvPr id="3619" name="等腰三角形 3618"/>
          <p:cNvSpPr/>
          <p:nvPr/>
        </p:nvSpPr>
        <p:spPr>
          <a:xfrm>
            <a:off x="5181600" y="22860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620" name="等腰三角形 3619"/>
          <p:cNvSpPr/>
          <p:nvPr/>
        </p:nvSpPr>
        <p:spPr>
          <a:xfrm>
            <a:off x="7620000" y="23622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621" name="等腰三角形 3620"/>
          <p:cNvSpPr/>
          <p:nvPr/>
        </p:nvSpPr>
        <p:spPr>
          <a:xfrm>
            <a:off x="3962400" y="31242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cxnSp>
        <p:nvCxnSpPr>
          <p:cNvPr id="3622" name="直接连接符 3621"/>
          <p:cNvCxnSpPr/>
          <p:nvPr/>
        </p:nvCxnSpPr>
        <p:spPr>
          <a:xfrm>
            <a:off x="7696200" y="3124200"/>
            <a:ext cx="228600" cy="228600"/>
          </a:xfrm>
          <a:prstGeom prst="line">
            <a:avLst/>
          </a:prstGeom>
          <a:ln w="19050" cap="flat" cmpd="sng">
            <a:solidFill>
              <a:srgbClr val="7C7C7C"/>
            </a:solidFill>
            <a:prstDash val="solid"/>
            <a:headEnd type="none" w="med" len="med"/>
            <a:tailEnd type="none" w="med" len="med"/>
          </a:ln>
        </p:spPr>
      </p:cxnSp>
      <p:cxnSp>
        <p:nvCxnSpPr>
          <p:cNvPr id="3623" name="直接连接符 3622"/>
          <p:cNvCxnSpPr/>
          <p:nvPr/>
        </p:nvCxnSpPr>
        <p:spPr>
          <a:xfrm flipV="1">
            <a:off x="7696200" y="3124200"/>
            <a:ext cx="228600" cy="228600"/>
          </a:xfrm>
          <a:prstGeom prst="line">
            <a:avLst/>
          </a:prstGeom>
          <a:ln w="19050" cap="flat" cmpd="sng">
            <a:solidFill>
              <a:srgbClr val="7C7C7C"/>
            </a:solidFill>
            <a:prstDash val="solid"/>
            <a:headEnd type="none" w="med" len="med"/>
            <a:tailEnd type="none" w="med" len="med"/>
          </a:ln>
        </p:spPr>
      </p:cxnSp>
      <p:sp>
        <p:nvSpPr>
          <p:cNvPr id="3624" name="椭圆 3623"/>
          <p:cNvSpPr/>
          <p:nvPr/>
        </p:nvSpPr>
        <p:spPr>
          <a:xfrm>
            <a:off x="6477000" y="31242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625" name="椭圆 3624"/>
          <p:cNvSpPr/>
          <p:nvPr/>
        </p:nvSpPr>
        <p:spPr>
          <a:xfrm>
            <a:off x="5181600" y="38100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626" name="椭圆 3625"/>
          <p:cNvSpPr/>
          <p:nvPr/>
        </p:nvSpPr>
        <p:spPr>
          <a:xfrm>
            <a:off x="4038600" y="38100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sp>
        <p:nvSpPr>
          <p:cNvPr id="3627" name="任意多边形 3626"/>
          <p:cNvSpPr/>
          <p:nvPr/>
        </p:nvSpPr>
        <p:spPr>
          <a:xfrm>
            <a:off x="7620000" y="3733800"/>
            <a:ext cx="304800" cy="304800"/>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3628" name="下箭头 3627"/>
          <p:cNvSpPr/>
          <p:nvPr/>
        </p:nvSpPr>
        <p:spPr>
          <a:xfrm>
            <a:off x="3200400" y="4572000"/>
            <a:ext cx="2209800" cy="457200"/>
          </a:xfrm>
          <a:prstGeom prst="downArrow">
            <a:avLst>
              <a:gd name="adj1" fmla="val 50000"/>
              <a:gd name="adj2" fmla="val 63800"/>
            </a:avLst>
          </a:prstGeom>
          <a:noFill/>
          <a:ln w="19050" cap="flat" cmpd="sng">
            <a:solidFill>
              <a:srgbClr val="868686"/>
            </a:solidFill>
            <a:prstDash val="solid"/>
            <a:miter/>
            <a:headEnd type="none" w="med" len="med"/>
            <a:tailEnd type="none" w="med" len="med"/>
          </a:ln>
        </p:spPr>
        <p:txBody>
          <a:bodyPr/>
          <a:p>
            <a:endParaRPr lang="zh-CN" altLang="en-US"/>
          </a:p>
        </p:txBody>
      </p:sp>
      <p:sp>
        <p:nvSpPr>
          <p:cNvPr id="3629" name="矩形 3628"/>
          <p:cNvSpPr/>
          <p:nvPr/>
        </p:nvSpPr>
        <p:spPr>
          <a:xfrm>
            <a:off x="533400" y="5410200"/>
            <a:ext cx="7772400" cy="479425"/>
          </a:xfrm>
          <a:prstGeom prst="rect">
            <a:avLst/>
          </a:prstGeom>
          <a:noFill/>
          <a:ln w="38100" cap="flat" cmpd="dbl">
            <a:solidFill>
              <a:srgbClr val="990000"/>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a:solidFill>
                  <a:srgbClr val="990000"/>
                </a:solidFill>
                <a:latin typeface="Arial" panose="020B0604020202020204" pitchFamily="34" charset="0"/>
                <a:ea typeface="黑体" panose="02010609060101010101" charset="-122"/>
              </a:rPr>
              <a:t>附近出现新的竞争对手的经销店的业绩下滑现象特别严重</a:t>
            </a:r>
            <a:endParaRPr lang="zh-CN" altLang="en-US">
              <a:solidFill>
                <a:srgbClr val="990000"/>
              </a:solidFill>
              <a:latin typeface="Arial" panose="020B0604020202020204" pitchFamily="34" charset="0"/>
              <a:ea typeface="黑体" panose="02010609060101010101" charset="-122"/>
            </a:endParaRPr>
          </a:p>
        </p:txBody>
      </p:sp>
      <p:sp>
        <p:nvSpPr>
          <p:cNvPr id="3630" name="矩形 3629"/>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b="1" u="sng">
                <a:latin typeface="Arial" panose="020B0604020202020204" pitchFamily="34" charset="0"/>
                <a:ea typeface="黑体" panose="02010609060101010101" charset="-122"/>
              </a:rPr>
              <a:t>小组练习</a:t>
            </a:r>
            <a:r>
              <a:rPr lang="en-US" altLang="zh-CN" sz="1600" b="1" u="sng">
                <a:latin typeface="Arial" panose="020B0604020202020204" pitchFamily="34" charset="0"/>
                <a:ea typeface="黑体" panose="02010609060101010101" charset="-122"/>
              </a:rPr>
              <a:t>---“</a:t>
            </a:r>
            <a:r>
              <a:rPr lang="zh-CN" altLang="en-US" sz="1600" b="1" u="sng">
                <a:latin typeface="Arial" panose="020B0604020202020204" pitchFamily="34" charset="0"/>
                <a:ea typeface="黑体" panose="02010609060101010101" charset="-122"/>
              </a:rPr>
              <a:t>问题分解”</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3631" name="圆角矩形标注 3630"/>
          <p:cNvSpPr/>
          <p:nvPr/>
        </p:nvSpPr>
        <p:spPr>
          <a:xfrm>
            <a:off x="609600" y="1066800"/>
            <a:ext cx="1524000" cy="533400"/>
          </a:xfrm>
          <a:prstGeom prst="wedgeRoundRectCallout">
            <a:avLst>
              <a:gd name="adj1" fmla="val 66250"/>
              <a:gd name="adj2" fmla="val 162796"/>
              <a:gd name="adj3" fmla="val 16667"/>
            </a:avLst>
          </a:prstGeom>
          <a:solidFill>
            <a:srgbClr val="FFFFFF"/>
          </a:solidFill>
          <a:ln w="12700" cap="flat" cmpd="sng">
            <a:solidFill>
              <a:srgbClr val="969696"/>
            </a:solidFill>
            <a:prstDash val="solid"/>
            <a:miter/>
            <a:headEnd type="none" w="med" len="med"/>
            <a:tailEnd type="none" w="med" len="med"/>
          </a:ln>
        </p:spPr>
        <p:txBody>
          <a:bodyPr lIns="137160" tIns="68580" rIns="137160" bIns="68580"/>
          <a:p>
            <a:pPr algn="ctr">
              <a:spcBef>
                <a:spcPct val="50000"/>
              </a:spcBef>
            </a:pPr>
            <a:r>
              <a:rPr lang="zh-CN" altLang="en-US" sz="1000">
                <a:latin typeface="宋体" panose="02010600030101010101" pitchFamily="2" charset="-122"/>
              </a:rPr>
              <a:t>来店人群中最后决定买手机的人数比去年同期下降了</a:t>
            </a:r>
            <a:r>
              <a:rPr lang="en-US" altLang="zh-CN" sz="1000">
                <a:latin typeface="宋体" panose="02010600030101010101" pitchFamily="2" charset="-122"/>
              </a:rPr>
              <a:t>20%</a:t>
            </a:r>
            <a:endParaRPr lang="en-US" altLang="zh-CN" sz="1000">
              <a:latin typeface="宋体" panose="02010600030101010101" pitchFamily="2" charset="-122"/>
            </a:endParaRPr>
          </a:p>
        </p:txBody>
      </p:sp>
      <p:sp>
        <p:nvSpPr>
          <p:cNvPr id="3632" name="圆角矩形标注 3631"/>
          <p:cNvSpPr/>
          <p:nvPr/>
        </p:nvSpPr>
        <p:spPr>
          <a:xfrm>
            <a:off x="533400" y="4419600"/>
            <a:ext cx="1676400" cy="685800"/>
          </a:xfrm>
          <a:prstGeom prst="wedgeRoundRectCallout">
            <a:avLst>
              <a:gd name="adj1" fmla="val 65435"/>
              <a:gd name="adj2" fmla="val -103935"/>
              <a:gd name="adj3" fmla="val 16667"/>
            </a:avLst>
          </a:prstGeom>
          <a:solidFill>
            <a:srgbClr val="FFFFFF"/>
          </a:solidFill>
          <a:ln w="12700" cap="flat" cmpd="sng">
            <a:solidFill>
              <a:srgbClr val="990000"/>
            </a:solidFill>
            <a:prstDash val="solid"/>
            <a:miter/>
            <a:headEnd type="none" w="med" len="med"/>
            <a:tailEnd type="none" w="med" len="med"/>
          </a:ln>
        </p:spPr>
        <p:txBody>
          <a:bodyPr lIns="137160" tIns="68580" rIns="137160" bIns="68580"/>
          <a:p>
            <a:pPr algn="ctr">
              <a:spcBef>
                <a:spcPct val="50000"/>
              </a:spcBef>
            </a:pPr>
            <a:r>
              <a:rPr lang="zh-CN" altLang="en-US" sz="1200">
                <a:solidFill>
                  <a:srgbClr val="990000"/>
                </a:solidFill>
                <a:latin typeface="宋体" panose="02010600030101010101" pitchFamily="2" charset="-122"/>
              </a:rPr>
              <a:t>附近出现新的竞争对手后销量比去年同期下降了</a:t>
            </a:r>
            <a:r>
              <a:rPr lang="en-US" altLang="zh-CN" sz="1200">
                <a:solidFill>
                  <a:srgbClr val="990000"/>
                </a:solidFill>
                <a:latin typeface="宋体" panose="02010600030101010101" pitchFamily="2" charset="-122"/>
              </a:rPr>
              <a:t>40%</a:t>
            </a:r>
            <a:endParaRPr lang="en-US" altLang="zh-CN" sz="1200">
              <a:solidFill>
                <a:srgbClr val="990000"/>
              </a:solidFill>
              <a:latin typeface="宋体" panose="02010600030101010101" pitchFamily="2" charset="-122"/>
            </a:endParaRPr>
          </a:p>
        </p:txBody>
      </p:sp>
      <p:sp>
        <p:nvSpPr>
          <p:cNvPr id="3633" name="圆角矩形标注 3632"/>
          <p:cNvSpPr/>
          <p:nvPr/>
        </p:nvSpPr>
        <p:spPr>
          <a:xfrm>
            <a:off x="2971800" y="3276600"/>
            <a:ext cx="1066800" cy="1143000"/>
          </a:xfrm>
          <a:prstGeom prst="wedgeRoundRectCallout">
            <a:avLst>
              <a:gd name="adj1" fmla="val -75296"/>
              <a:gd name="adj2" fmla="val -46667"/>
              <a:gd name="adj3" fmla="val 16667"/>
            </a:avLst>
          </a:prstGeom>
          <a:solidFill>
            <a:srgbClr val="FFFFFF"/>
          </a:solidFill>
          <a:ln w="12700" cap="flat" cmpd="sng">
            <a:solidFill>
              <a:srgbClr val="969696"/>
            </a:solidFill>
            <a:prstDash val="solid"/>
            <a:miter/>
            <a:headEnd type="none" w="med" len="med"/>
            <a:tailEnd type="none" w="med" len="med"/>
          </a:ln>
        </p:spPr>
        <p:txBody>
          <a:bodyPr lIns="137160" tIns="68580" rIns="137160" bIns="68580"/>
          <a:p>
            <a:pPr algn="ctr">
              <a:spcBef>
                <a:spcPct val="50000"/>
              </a:spcBef>
            </a:pPr>
            <a:r>
              <a:rPr lang="zh-CN" altLang="en-US" sz="1200">
                <a:latin typeface="宋体" panose="02010600030101010101" pitchFamily="2" charset="-122"/>
              </a:rPr>
              <a:t>优惠酬宾期间的销量比去年同期下降了</a:t>
            </a:r>
            <a:r>
              <a:rPr lang="en-US" altLang="zh-CN" sz="1200">
                <a:latin typeface="宋体" panose="02010600030101010101" pitchFamily="2" charset="-122"/>
              </a:rPr>
              <a:t>10%</a:t>
            </a:r>
            <a:endParaRPr lang="en-US" altLang="zh-CN" sz="1200">
              <a:latin typeface="宋体" panose="02010600030101010101" pitchFamily="2" charset="-122"/>
            </a:endParaRPr>
          </a:p>
        </p:txBody>
      </p:sp>
      <p:sp>
        <p:nvSpPr>
          <p:cNvPr id="3634" name="等腰三角形 3633"/>
          <p:cNvSpPr/>
          <p:nvPr/>
        </p:nvSpPr>
        <p:spPr>
          <a:xfrm>
            <a:off x="4876800" y="6096000"/>
            <a:ext cx="304800" cy="228600"/>
          </a:xfrm>
          <a:prstGeom prst="triangle">
            <a:avLst>
              <a:gd name="adj" fmla="val 50000"/>
            </a:avLst>
          </a:prstGeom>
          <a:noFill/>
          <a:ln w="28575" cap="flat" cmpd="sng">
            <a:solidFill>
              <a:srgbClr val="7C7C7C"/>
            </a:solidFill>
            <a:prstDash val="solid"/>
            <a:miter/>
            <a:headEnd type="none" w="med" len="med"/>
            <a:tailEnd type="none" w="med" len="med"/>
          </a:ln>
        </p:spPr>
        <p:txBody>
          <a:bodyPr/>
          <a:p>
            <a:endParaRPr lang="zh-CN" altLang="en-US"/>
          </a:p>
        </p:txBody>
      </p:sp>
      <p:sp>
        <p:nvSpPr>
          <p:cNvPr id="3635" name="任意多边形 3634"/>
          <p:cNvSpPr/>
          <p:nvPr/>
        </p:nvSpPr>
        <p:spPr>
          <a:xfrm>
            <a:off x="1600200" y="6096000"/>
            <a:ext cx="304800" cy="304800"/>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8575" cap="flat" cmpd="sng">
            <a:solidFill>
              <a:srgbClr val="7C7C7C"/>
            </a:solidFill>
            <a:prstDash val="solid"/>
            <a:headEnd type="none" w="med" len="med"/>
            <a:tailEnd type="none" w="med" len="med"/>
          </a:ln>
        </p:spPr>
        <p:txBody>
          <a:bodyPr/>
          <a:p>
            <a:endParaRPr lang="zh-CN" altLang="en-US"/>
          </a:p>
        </p:txBody>
      </p:sp>
      <p:sp>
        <p:nvSpPr>
          <p:cNvPr id="3636" name="椭圆 3635"/>
          <p:cNvSpPr/>
          <p:nvPr/>
        </p:nvSpPr>
        <p:spPr>
          <a:xfrm>
            <a:off x="3200400" y="6096000"/>
            <a:ext cx="228600" cy="228600"/>
          </a:xfrm>
          <a:prstGeom prst="ellipse">
            <a:avLst/>
          </a:prstGeom>
          <a:noFill/>
          <a:ln w="28575" cap="flat" cmpd="sng">
            <a:solidFill>
              <a:srgbClr val="7C7C7C"/>
            </a:solidFill>
            <a:prstDash val="solid"/>
            <a:headEnd type="none" w="med" len="med"/>
            <a:tailEnd type="none" w="med" len="med"/>
          </a:ln>
        </p:spPr>
        <p:txBody>
          <a:bodyPr/>
          <a:p>
            <a:endParaRPr lang="zh-CN" altLang="en-US"/>
          </a:p>
        </p:txBody>
      </p:sp>
      <p:cxnSp>
        <p:nvCxnSpPr>
          <p:cNvPr id="3637" name="直接连接符 3636"/>
          <p:cNvCxnSpPr/>
          <p:nvPr/>
        </p:nvCxnSpPr>
        <p:spPr>
          <a:xfrm>
            <a:off x="6324600" y="6096000"/>
            <a:ext cx="228600" cy="228600"/>
          </a:xfrm>
          <a:prstGeom prst="line">
            <a:avLst/>
          </a:prstGeom>
          <a:ln w="19050" cap="flat" cmpd="sng">
            <a:solidFill>
              <a:srgbClr val="7C7C7C"/>
            </a:solidFill>
            <a:prstDash val="solid"/>
            <a:headEnd type="none" w="med" len="med"/>
            <a:tailEnd type="none" w="med" len="med"/>
          </a:ln>
        </p:spPr>
      </p:cxnSp>
      <p:cxnSp>
        <p:nvCxnSpPr>
          <p:cNvPr id="3638" name="直接连接符 3637"/>
          <p:cNvCxnSpPr/>
          <p:nvPr/>
        </p:nvCxnSpPr>
        <p:spPr>
          <a:xfrm flipV="1">
            <a:off x="6324600" y="6096000"/>
            <a:ext cx="228600" cy="228600"/>
          </a:xfrm>
          <a:prstGeom prst="line">
            <a:avLst/>
          </a:prstGeom>
          <a:ln w="19050" cap="flat" cmpd="sng">
            <a:solidFill>
              <a:srgbClr val="7C7C7C"/>
            </a:solidFill>
            <a:prstDash val="solid"/>
            <a:headEnd type="none" w="med" len="med"/>
            <a:tailEnd type="none" w="med" len="med"/>
          </a:ln>
        </p:spPr>
      </p:cxnSp>
      <p:sp>
        <p:nvSpPr>
          <p:cNvPr id="3639" name="矩形 3638"/>
          <p:cNvSpPr/>
          <p:nvPr/>
        </p:nvSpPr>
        <p:spPr>
          <a:xfrm>
            <a:off x="1828800" y="6096000"/>
            <a:ext cx="12192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最重要</a:t>
            </a:r>
            <a:r>
              <a:rPr lang="en-US" altLang="zh-CN" sz="1200" b="1">
                <a:latin typeface="Arial" panose="020B0604020202020204" pitchFamily="34" charset="0"/>
              </a:rPr>
              <a:t>/</a:t>
            </a:r>
            <a:r>
              <a:rPr lang="zh-CN" altLang="en-US" sz="1200" b="1">
                <a:latin typeface="Arial" panose="020B0604020202020204" pitchFamily="34" charset="0"/>
              </a:rPr>
              <a:t>最好</a:t>
            </a:r>
            <a:endParaRPr lang="zh-CN" altLang="en-US" sz="1200" b="1">
              <a:latin typeface="Arial" panose="020B0604020202020204" pitchFamily="34" charset="0"/>
            </a:endParaRPr>
          </a:p>
        </p:txBody>
      </p:sp>
      <p:sp>
        <p:nvSpPr>
          <p:cNvPr id="3640" name="矩形 3639"/>
          <p:cNvSpPr/>
          <p:nvPr/>
        </p:nvSpPr>
        <p:spPr>
          <a:xfrm>
            <a:off x="5257800" y="6019800"/>
            <a:ext cx="7620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一般</a:t>
            </a:r>
            <a:endParaRPr lang="zh-CN" altLang="en-US" sz="1200" b="1">
              <a:latin typeface="Arial" panose="020B0604020202020204" pitchFamily="34" charset="0"/>
            </a:endParaRPr>
          </a:p>
        </p:txBody>
      </p:sp>
      <p:sp>
        <p:nvSpPr>
          <p:cNvPr id="3641" name="矩形 3640"/>
          <p:cNvSpPr/>
          <p:nvPr/>
        </p:nvSpPr>
        <p:spPr>
          <a:xfrm>
            <a:off x="3429000" y="6096000"/>
            <a:ext cx="11430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较重要</a:t>
            </a:r>
            <a:r>
              <a:rPr lang="en-US" altLang="zh-CN" sz="1200" b="1">
                <a:latin typeface="Arial" panose="020B0604020202020204" pitchFamily="34" charset="0"/>
              </a:rPr>
              <a:t>/</a:t>
            </a:r>
            <a:r>
              <a:rPr lang="zh-CN" altLang="en-US" sz="1200" b="1">
                <a:latin typeface="Arial" panose="020B0604020202020204" pitchFamily="34" charset="0"/>
              </a:rPr>
              <a:t>较好</a:t>
            </a:r>
            <a:endParaRPr lang="zh-CN" altLang="en-US" sz="1200" b="1">
              <a:latin typeface="Arial" panose="020B0604020202020204" pitchFamily="34" charset="0"/>
            </a:endParaRPr>
          </a:p>
        </p:txBody>
      </p:sp>
      <p:sp>
        <p:nvSpPr>
          <p:cNvPr id="3642" name="矩形 3641"/>
          <p:cNvSpPr/>
          <p:nvPr/>
        </p:nvSpPr>
        <p:spPr>
          <a:xfrm>
            <a:off x="6400800" y="6096000"/>
            <a:ext cx="1676400" cy="319088"/>
          </a:xfrm>
          <a:prstGeom prst="rect">
            <a:avLst/>
          </a:prstGeom>
          <a:noFill/>
          <a:ln w="38100">
            <a:noFill/>
          </a:ln>
        </p:spPr>
        <p:txBody>
          <a:bodyPr lIns="137160" tIns="68580" rIns="137160" bIns="68580">
            <a:spAutoFit/>
          </a:bodyPr>
          <a:p>
            <a:pPr algn="ctr">
              <a:spcBef>
                <a:spcPct val="50000"/>
              </a:spcBef>
            </a:pPr>
            <a:r>
              <a:rPr lang="zh-CN" altLang="en-US" sz="1200" b="1">
                <a:latin typeface="Arial" panose="020B0604020202020204" pitchFamily="34" charset="0"/>
              </a:rPr>
              <a:t>最不重要</a:t>
            </a:r>
            <a:r>
              <a:rPr lang="en-US" altLang="zh-CN" sz="1200" b="1">
                <a:latin typeface="Arial" panose="020B0604020202020204" pitchFamily="34" charset="0"/>
              </a:rPr>
              <a:t>/</a:t>
            </a:r>
            <a:r>
              <a:rPr lang="zh-CN" altLang="en-US" sz="1200" b="1">
                <a:latin typeface="Arial" panose="020B0604020202020204" pitchFamily="34" charset="0"/>
              </a:rPr>
              <a:t>最差</a:t>
            </a:r>
            <a:endParaRPr lang="zh-CN" altLang="en-US" sz="12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childTnLst>
                                    <p:set>
                                      <p:cBhvr additive="base">
                                        <p:cTn id="6" dur="1" fill="hold">
                                          <p:stCondLst>
                                            <p:cond delay="0"/>
                                          </p:stCondLst>
                                        </p:cTn>
                                        <p:tgtEl>
                                          <p:spTgt spid="3631"/>
                                        </p:tgtEl>
                                        <p:attrNameLst>
                                          <p:attrName>style.visibility</p:attrName>
                                        </p:attrNameLst>
                                      </p:cBhvr>
                                      <p:to>
                                        <p:strVal val="visible"/>
                                      </p:to>
                                    </p:set>
                                    <p:anim calcmode="lin" valueType="num">
                                      <p:cBhvr additive="base">
                                        <p:cTn id="7" dur="500" fill="hold"/>
                                        <p:tgtEl>
                                          <p:spTgt spid="3631"/>
                                        </p:tgtEl>
                                        <p:attrNameLst>
                                          <p:attrName>ppt_x</p:attrName>
                                        </p:attrNameLst>
                                      </p:cBhvr>
                                      <p:tavLst>
                                        <p:tav tm="0">
                                          <p:val>
                                            <p:strVal val="0-#ppt_w/2"/>
                                          </p:val>
                                        </p:tav>
                                        <p:tav tm="100000">
                                          <p:val>
                                            <p:strVal val="#ppt_x"/>
                                          </p:val>
                                        </p:tav>
                                      </p:tavLst>
                                    </p:anim>
                                    <p:anim calcmode="lin" valueType="num">
                                      <p:cBhvr additive="base">
                                        <p:cTn id="8" dur="500" fill="hold"/>
                                        <p:tgtEl>
                                          <p:spTgt spid="36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3" nodeType="clickEffect">
                                  <p:childTnLst>
                                    <p:set>
                                      <p:cBhvr additive="base">
                                        <p:cTn id="12" dur="1" fill="hold">
                                          <p:stCondLst>
                                            <p:cond delay="0"/>
                                          </p:stCondLst>
                                        </p:cTn>
                                        <p:tgtEl>
                                          <p:spTgt spid="3633"/>
                                        </p:tgtEl>
                                        <p:attrNameLst>
                                          <p:attrName>style.visibility</p:attrName>
                                        </p:attrNameLst>
                                      </p:cBhvr>
                                      <p:to>
                                        <p:strVal val="visible"/>
                                      </p:to>
                                    </p:set>
                                    <p:anim calcmode="lin" valueType="num">
                                      <p:cBhvr additive="base">
                                        <p:cTn id="13" dur="500" fill="hold"/>
                                        <p:tgtEl>
                                          <p:spTgt spid="3633"/>
                                        </p:tgtEl>
                                        <p:attrNameLst>
                                          <p:attrName>ppt_x</p:attrName>
                                        </p:attrNameLst>
                                      </p:cBhvr>
                                      <p:tavLst>
                                        <p:tav tm="0">
                                          <p:val>
                                            <p:strVal val="0-#ppt_w/2"/>
                                          </p:val>
                                        </p:tav>
                                        <p:tav tm="100000">
                                          <p:val>
                                            <p:strVal val="#ppt_x"/>
                                          </p:val>
                                        </p:tav>
                                      </p:tavLst>
                                    </p:anim>
                                    <p:anim calcmode="lin" valueType="num">
                                      <p:cBhvr additive="base">
                                        <p:cTn id="14" dur="500" fill="hold"/>
                                        <p:tgtEl>
                                          <p:spTgt spid="36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childTnLst>
                                    <p:set>
                                      <p:cBhvr additive="base">
                                        <p:cTn id="18" dur="1" fill="hold">
                                          <p:stCondLst>
                                            <p:cond delay="0"/>
                                          </p:stCondLst>
                                        </p:cTn>
                                        <p:tgtEl>
                                          <p:spTgt spid="3632"/>
                                        </p:tgtEl>
                                        <p:attrNameLst>
                                          <p:attrName>style.visibility</p:attrName>
                                        </p:attrNameLst>
                                      </p:cBhvr>
                                      <p:to>
                                        <p:strVal val="visible"/>
                                      </p:to>
                                    </p:set>
                                    <p:anim calcmode="lin" valueType="num">
                                      <p:cBhvr additive="base">
                                        <p:cTn id="19" dur="500" fill="hold"/>
                                        <p:tgtEl>
                                          <p:spTgt spid="3632"/>
                                        </p:tgtEl>
                                        <p:attrNameLst>
                                          <p:attrName>ppt_x</p:attrName>
                                        </p:attrNameLst>
                                      </p:cBhvr>
                                      <p:tavLst>
                                        <p:tav tm="0">
                                          <p:val>
                                            <p:strVal val="0-#ppt_w/2"/>
                                          </p:val>
                                        </p:tav>
                                        <p:tav tm="100000">
                                          <p:val>
                                            <p:strVal val="#ppt_x"/>
                                          </p:val>
                                        </p:tav>
                                      </p:tavLst>
                                    </p:anim>
                                    <p:anim calcmode="lin" valueType="num">
                                      <p:cBhvr additive="base">
                                        <p:cTn id="20" dur="500" fill="hold"/>
                                        <p:tgtEl>
                                          <p:spTgt spid="36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childTnLst>
                                    <p:set>
                                      <p:cBhvr additive="base">
                                        <p:cTn id="24" dur="1" fill="hold">
                                          <p:stCondLst>
                                            <p:cond delay="0"/>
                                          </p:stCondLst>
                                        </p:cTn>
                                        <p:tgtEl>
                                          <p:spTgt spid="3628"/>
                                        </p:tgtEl>
                                        <p:attrNameLst>
                                          <p:attrName>style.visibility</p:attrName>
                                        </p:attrNameLst>
                                      </p:cBhvr>
                                      <p:to>
                                        <p:strVal val="visible"/>
                                      </p:to>
                                    </p:set>
                                    <p:animEffect transition="in" filter="blinds(horizontal)">
                                      <p:cBhvr additive="base">
                                        <p:cTn id="25" dur="500"/>
                                        <p:tgtEl>
                                          <p:spTgt spid="3628"/>
                                        </p:tgtEl>
                                      </p:cBhvr>
                                    </p:animEffect>
                                  </p:childTnLst>
                                </p:cTn>
                              </p:par>
                            </p:childTnLst>
                          </p:cTn>
                        </p:par>
                        <p:par>
                          <p:cTn id="26" fill="hold">
                            <p:stCondLst>
                              <p:cond delay="500"/>
                            </p:stCondLst>
                            <p:childTnLst>
                              <p:par>
                                <p:cTn id="27" presetID="3" presetClass="entr" presetSubtype="10" fill="hold" grpId="0" nodeType="afterEffect">
                                  <p:childTnLst>
                                    <p:set>
                                      <p:cBhvr additive="base">
                                        <p:cTn id="28" dur="1" fill="hold">
                                          <p:stCondLst>
                                            <p:cond delay="0"/>
                                          </p:stCondLst>
                                        </p:cTn>
                                        <p:tgtEl>
                                          <p:spTgt spid="3629"/>
                                        </p:tgtEl>
                                        <p:attrNameLst>
                                          <p:attrName>style.visibility</p:attrName>
                                        </p:attrNameLst>
                                      </p:cBhvr>
                                      <p:to>
                                        <p:strVal val="visible"/>
                                      </p:to>
                                    </p:set>
                                    <p:animEffect transition="in" filter="blinds(horizontal)">
                                      <p:cBhvr additive="base">
                                        <p:cTn id="29" dur="500"/>
                                        <p:tgtEl>
                                          <p:spTgt spid="3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9" grpId="0" animBg="1"/>
      <p:bldP spid="3631" grpId="1" animBg="1"/>
      <p:bldP spid="3632" grpId="2" animBg="1"/>
      <p:bldP spid="3633" grpId="3"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45" name="矩形 3644"/>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646" name="矩形 3645"/>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647" name="矩形 3646"/>
          <p:cNvSpPr/>
          <p:nvPr/>
        </p:nvSpPr>
        <p:spPr>
          <a:xfrm>
            <a:off x="1066800" y="1447800"/>
            <a:ext cx="6559550" cy="411163"/>
          </a:xfrm>
          <a:prstGeom prst="rect">
            <a:avLst/>
          </a:prstGeom>
          <a:noFill/>
          <a:ln w="38100">
            <a:noFill/>
          </a:ln>
        </p:spPr>
        <p:txBody>
          <a:bodyPr wrap="none" lIns="137160" tIns="68580" rIns="137160" bIns="68580" anchor="t" anchorCtr="0">
            <a:spAutoFit/>
          </a:bodyPr>
          <a:p>
            <a:pPr>
              <a:spcBef>
                <a:spcPct val="50000"/>
              </a:spcBef>
            </a:pPr>
            <a:r>
              <a:rPr lang="zh-CN" altLang="en-US" sz="1800" b="1" u="sng">
                <a:latin typeface="黑体" panose="02010609060101010101" charset="-122"/>
                <a:ea typeface="黑体" panose="02010609060101010101" charset="-122"/>
              </a:rPr>
              <a:t>小组讨论</a:t>
            </a:r>
            <a:r>
              <a:rPr lang="en-US" altLang="zh-CN" sz="1800" b="1">
                <a:latin typeface="黑体" panose="02010609060101010101" charset="-122"/>
                <a:ea typeface="黑体" panose="02010609060101010101" charset="-122"/>
              </a:rPr>
              <a:t>---</a:t>
            </a:r>
            <a:r>
              <a:rPr lang="zh-CN" altLang="en-US" sz="1800" b="1">
                <a:latin typeface="黑体" panose="02010609060101010101" charset="-122"/>
                <a:ea typeface="黑体" panose="02010609060101010101" charset="-122"/>
              </a:rPr>
              <a:t>列出客户从想买手机到最后实际付钱买手机的过程</a:t>
            </a:r>
            <a:endParaRPr lang="zh-CN" altLang="en-US" sz="1800" b="1">
              <a:latin typeface="黑体" panose="02010609060101010101" charset="-122"/>
              <a:ea typeface="黑体" panose="02010609060101010101" charset="-122"/>
            </a:endParaRPr>
          </a:p>
        </p:txBody>
      </p:sp>
      <p:sp>
        <p:nvSpPr>
          <p:cNvPr id="3648" name="五边形 3647"/>
          <p:cNvSpPr/>
          <p:nvPr/>
        </p:nvSpPr>
        <p:spPr>
          <a:xfrm>
            <a:off x="609600" y="2362200"/>
            <a:ext cx="1143000" cy="2286000"/>
          </a:xfrm>
          <a:prstGeom prst="homePlate">
            <a:avLst>
              <a:gd name="adj" fmla="val 25000"/>
            </a:avLst>
          </a:prstGeom>
          <a:noFill/>
          <a:ln w="38100">
            <a:noFill/>
          </a:ln>
        </p:spPr>
        <p:txBody>
          <a:bodyPr/>
          <a:p>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1" name="矩形 3650"/>
          <p:cNvSpPr/>
          <p:nvPr/>
        </p:nvSpPr>
        <p:spPr>
          <a:xfrm>
            <a:off x="990600" y="2514600"/>
            <a:ext cx="1085850" cy="747713"/>
          </a:xfrm>
          <a:prstGeom prst="rect">
            <a:avLst/>
          </a:prstGeom>
          <a:noFill/>
          <a:ln w="38100">
            <a:noFill/>
          </a:ln>
        </p:spPr>
        <p:txBody>
          <a:bodyPr wrap="none" lIns="137160" tIns="68580" rIns="137160" bIns="68580" anchor="t" anchorCtr="0">
            <a:spAutoFit/>
          </a:bodyPr>
          <a:p>
            <a:pPr>
              <a:spcBef>
                <a:spcPct val="50000"/>
              </a:spcBef>
            </a:pPr>
            <a:r>
              <a:rPr lang="zh-CN" altLang="en-US" sz="1600">
                <a:latin typeface="Arial" panose="020B0604020202020204" pitchFamily="34" charset="0"/>
                <a:ea typeface="黑体" panose="02010609060101010101" charset="-122"/>
              </a:rPr>
              <a:t>来到手机</a:t>
            </a:r>
            <a:endParaRPr lang="zh-CN" altLang="en-US" sz="1600">
              <a:latin typeface="Arial" panose="020B0604020202020204" pitchFamily="34" charset="0"/>
              <a:ea typeface="黑体" panose="02010609060101010101" charset="-122"/>
            </a:endParaRPr>
          </a:p>
          <a:p>
            <a:pPr>
              <a:spcBef>
                <a:spcPct val="50000"/>
              </a:spcBef>
            </a:pPr>
            <a:r>
              <a:rPr lang="zh-CN" altLang="en-US" sz="1600">
                <a:latin typeface="Arial" panose="020B0604020202020204" pitchFamily="34" charset="0"/>
                <a:ea typeface="黑体" panose="02010609060101010101" charset="-122"/>
              </a:rPr>
              <a:t>专卖店</a:t>
            </a:r>
            <a:endParaRPr lang="zh-CN" altLang="en-US" sz="1600">
              <a:latin typeface="Arial" panose="020B0604020202020204" pitchFamily="34" charset="0"/>
              <a:ea typeface="黑体" panose="02010609060101010101" charset="-122"/>
            </a:endParaRPr>
          </a:p>
        </p:txBody>
      </p:sp>
      <p:sp>
        <p:nvSpPr>
          <p:cNvPr id="3652" name="矩形 3651"/>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653" name="矩形 365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654" name="五边形 3653"/>
          <p:cNvSpPr/>
          <p:nvPr/>
        </p:nvSpPr>
        <p:spPr>
          <a:xfrm>
            <a:off x="990600" y="1752600"/>
            <a:ext cx="1066800" cy="23622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55" name="矩形 3654"/>
          <p:cNvSpPr/>
          <p:nvPr/>
        </p:nvSpPr>
        <p:spPr>
          <a:xfrm>
            <a:off x="2743200" y="4114800"/>
            <a:ext cx="1981200" cy="381000"/>
          </a:xfrm>
          <a:prstGeom prst="rect">
            <a:avLst/>
          </a:prstGeom>
          <a:noFill/>
          <a:ln w="38100">
            <a:noFill/>
          </a:ln>
        </p:spPr>
        <p:txBody>
          <a:bodyPr lIns="137160" tIns="68580" rIns="137160" bIns="68580">
            <a:spAutoFit/>
          </a:bodyPr>
          <a:p>
            <a:pPr>
              <a:spcBef>
                <a:spcPct val="50000"/>
              </a:spcBef>
            </a:pPr>
            <a:endParaRPr sz="1600">
              <a:latin typeface="Arial" panose="020B0604020202020204" pitchFamily="34" charset="0"/>
              <a:ea typeface="黑体" panose="02010609060101010101" charset="-122"/>
            </a:endParaRPr>
          </a:p>
        </p:txBody>
      </p:sp>
      <p:sp>
        <p:nvSpPr>
          <p:cNvPr id="3656" name="五边形 3655"/>
          <p:cNvSpPr/>
          <p:nvPr/>
        </p:nvSpPr>
        <p:spPr>
          <a:xfrm>
            <a:off x="2057400" y="1752600"/>
            <a:ext cx="1143000" cy="23622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57" name="矩形 3656"/>
          <p:cNvSpPr/>
          <p:nvPr/>
        </p:nvSpPr>
        <p:spPr>
          <a:xfrm>
            <a:off x="2133600" y="2362200"/>
            <a:ext cx="990600" cy="111442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看有没有自己喜欢的手机</a:t>
            </a:r>
            <a:endParaRPr lang="zh-CN" altLang="en-US" sz="1600">
              <a:latin typeface="Arial" panose="020B0604020202020204" pitchFamily="34" charset="0"/>
              <a:ea typeface="黑体" panose="02010609060101010101" charset="-122"/>
            </a:endParaRPr>
          </a:p>
        </p:txBody>
      </p:sp>
      <p:sp>
        <p:nvSpPr>
          <p:cNvPr id="3658" name="五边形 3657"/>
          <p:cNvSpPr/>
          <p:nvPr/>
        </p:nvSpPr>
        <p:spPr>
          <a:xfrm>
            <a:off x="3200400" y="1752600"/>
            <a:ext cx="1371600" cy="23622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59" name="矩形 3658"/>
          <p:cNvSpPr/>
          <p:nvPr/>
        </p:nvSpPr>
        <p:spPr>
          <a:xfrm>
            <a:off x="3276600" y="2514600"/>
            <a:ext cx="1219200" cy="86995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选出自己最中意的一款手机</a:t>
            </a:r>
            <a:endParaRPr lang="zh-CN" altLang="en-US" sz="1600">
              <a:latin typeface="Arial" panose="020B0604020202020204" pitchFamily="34" charset="0"/>
              <a:ea typeface="黑体" panose="02010609060101010101" charset="-122"/>
            </a:endParaRPr>
          </a:p>
        </p:txBody>
      </p:sp>
      <p:sp>
        <p:nvSpPr>
          <p:cNvPr id="3660" name="五边形 3659"/>
          <p:cNvSpPr/>
          <p:nvPr/>
        </p:nvSpPr>
        <p:spPr>
          <a:xfrm>
            <a:off x="4572000" y="1752600"/>
            <a:ext cx="1066800" cy="23622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61" name="矩形 3660"/>
          <p:cNvSpPr/>
          <p:nvPr/>
        </p:nvSpPr>
        <p:spPr>
          <a:xfrm>
            <a:off x="4648200" y="2514600"/>
            <a:ext cx="1050925" cy="747713"/>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拿到</a:t>
            </a:r>
            <a:endParaRPr lang="zh-CN" altLang="en-US" sz="1600">
              <a:latin typeface="Arial" panose="020B0604020202020204" pitchFamily="34" charset="0"/>
              <a:ea typeface="黑体" panose="02010609060101010101" charset="-122"/>
            </a:endParaRPr>
          </a:p>
          <a:p>
            <a:pPr>
              <a:spcBef>
                <a:spcPct val="50000"/>
              </a:spcBef>
            </a:pPr>
            <a:r>
              <a:rPr lang="zh-CN" altLang="en-US" sz="1600">
                <a:latin typeface="Arial" panose="020B0604020202020204" pitchFamily="34" charset="0"/>
                <a:ea typeface="黑体" panose="02010609060101010101" charset="-122"/>
              </a:rPr>
              <a:t>付款台</a:t>
            </a:r>
            <a:endParaRPr lang="zh-CN" altLang="en-US" sz="1600">
              <a:latin typeface="Arial" panose="020B0604020202020204" pitchFamily="34" charset="0"/>
              <a:ea typeface="黑体" panose="02010609060101010101" charset="-122"/>
            </a:endParaRPr>
          </a:p>
        </p:txBody>
      </p:sp>
      <p:sp>
        <p:nvSpPr>
          <p:cNvPr id="3662" name="五边形 3661"/>
          <p:cNvSpPr/>
          <p:nvPr/>
        </p:nvSpPr>
        <p:spPr>
          <a:xfrm>
            <a:off x="5638800" y="1752600"/>
            <a:ext cx="1066800" cy="23622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63" name="五边形 3662"/>
          <p:cNvSpPr/>
          <p:nvPr/>
        </p:nvSpPr>
        <p:spPr>
          <a:xfrm>
            <a:off x="6705600" y="1752600"/>
            <a:ext cx="1066800" cy="23622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64" name="矩形 3663"/>
          <p:cNvSpPr/>
          <p:nvPr/>
        </p:nvSpPr>
        <p:spPr>
          <a:xfrm>
            <a:off x="5715000" y="2590800"/>
            <a:ext cx="685800" cy="6254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支付金额</a:t>
            </a:r>
            <a:endParaRPr lang="zh-CN" altLang="en-US" sz="1600">
              <a:latin typeface="Arial" panose="020B0604020202020204" pitchFamily="34" charset="0"/>
              <a:ea typeface="黑体" panose="02010609060101010101" charset="-122"/>
            </a:endParaRPr>
          </a:p>
        </p:txBody>
      </p:sp>
      <p:sp>
        <p:nvSpPr>
          <p:cNvPr id="3665" name="矩形 3664"/>
          <p:cNvSpPr/>
          <p:nvPr/>
        </p:nvSpPr>
        <p:spPr>
          <a:xfrm>
            <a:off x="6781800" y="2590800"/>
            <a:ext cx="685800" cy="6254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出店回家</a:t>
            </a:r>
            <a:endParaRPr lang="zh-CN" altLang="en-US" sz="1600">
              <a:latin typeface="Arial" panose="020B0604020202020204" pitchFamily="34" charset="0"/>
              <a:ea typeface="黑体" panose="02010609060101010101" charset="-122"/>
            </a:endParaRPr>
          </a:p>
        </p:txBody>
      </p:sp>
      <p:sp>
        <p:nvSpPr>
          <p:cNvPr id="3666" name="矩形 3665"/>
          <p:cNvSpPr/>
          <p:nvPr/>
        </p:nvSpPr>
        <p:spPr>
          <a:xfrm>
            <a:off x="1295400" y="4495800"/>
            <a:ext cx="5562600" cy="411163"/>
          </a:xfrm>
          <a:prstGeom prst="rect">
            <a:avLst/>
          </a:prstGeom>
          <a:noFill/>
          <a:ln w="38100">
            <a:noFill/>
          </a:ln>
        </p:spPr>
        <p:txBody>
          <a:bodyPr lIns="137160" tIns="68580" rIns="137160" bIns="68580">
            <a:spAutoFit/>
          </a:bodyPr>
          <a:p>
            <a:pPr>
              <a:spcBef>
                <a:spcPct val="50000"/>
              </a:spcBef>
            </a:pPr>
            <a:r>
              <a:rPr lang="zh-CN" altLang="en-US" sz="1800">
                <a:latin typeface="Arial" panose="020B0604020202020204" pitchFamily="34" charset="0"/>
                <a:ea typeface="黑体" panose="02010609060101010101" charset="-122"/>
              </a:rPr>
              <a:t>这样能找出“销售额下降”是哪里出了问题吗</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3667" name="矩形 3666"/>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b="1" u="sng">
                <a:latin typeface="Arial" panose="020B0604020202020204" pitchFamily="34" charset="0"/>
                <a:ea typeface="黑体" panose="02010609060101010101" charset="-122"/>
              </a:rPr>
              <a:t>小组练习</a:t>
            </a:r>
            <a:r>
              <a:rPr lang="en-US" altLang="zh-CN" sz="1600" b="1" u="sng">
                <a:latin typeface="Arial" panose="020B0604020202020204" pitchFamily="34" charset="0"/>
                <a:ea typeface="黑体" panose="02010609060101010101" charset="-122"/>
              </a:rPr>
              <a:t>---“</a:t>
            </a:r>
            <a:r>
              <a:rPr lang="zh-CN" altLang="en-US" sz="1600" b="1" u="sng">
                <a:latin typeface="Arial" panose="020B0604020202020204" pitchFamily="34" charset="0"/>
                <a:ea typeface="黑体" panose="02010609060101010101" charset="-122"/>
              </a:rPr>
              <a:t>问题分解”</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childTnLst>
                                    <p:set>
                                      <p:cBhvr additive="base">
                                        <p:cTn id="6" dur="1" fill="hold">
                                          <p:stCondLst>
                                            <p:cond delay="0"/>
                                          </p:stCondLst>
                                        </p:cTn>
                                        <p:tgtEl>
                                          <p:spTgt spid="3666"/>
                                        </p:tgtEl>
                                        <p:attrNameLst>
                                          <p:attrName>style.visibility</p:attrName>
                                        </p:attrNameLst>
                                      </p:cBhvr>
                                      <p:to>
                                        <p:strVal val="visible"/>
                                      </p:to>
                                    </p:set>
                                    <p:anim calcmode="lin" valueType="num">
                                      <p:cBhvr additive="base">
                                        <p:cTn id="7" dur="500" fill="hold"/>
                                        <p:tgtEl>
                                          <p:spTgt spid="3666"/>
                                        </p:tgtEl>
                                        <p:attrNameLst>
                                          <p:attrName>ppt_x</p:attrName>
                                        </p:attrNameLst>
                                      </p:cBhvr>
                                      <p:tavLst>
                                        <p:tav tm="0">
                                          <p:val>
                                            <p:strVal val="0-#ppt_w/2"/>
                                          </p:val>
                                        </p:tav>
                                        <p:tav tm="100000">
                                          <p:val>
                                            <p:strVal val="#ppt_x"/>
                                          </p:val>
                                        </p:tav>
                                      </p:tavLst>
                                    </p:anim>
                                    <p:anim calcmode="lin" valueType="num">
                                      <p:cBhvr additive="base">
                                        <p:cTn id="8" dur="500" fill="hold"/>
                                        <p:tgtEl>
                                          <p:spTgt spid="3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70" name="矩形 3669"/>
          <p:cNvSpPr/>
          <p:nvPr/>
        </p:nvSpPr>
        <p:spPr>
          <a:xfrm>
            <a:off x="0" y="1524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671" name="矩形 3670"/>
          <p:cNvSpPr/>
          <p:nvPr/>
        </p:nvSpPr>
        <p:spPr>
          <a:xfrm>
            <a:off x="0" y="66722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672" name="五边形 3671"/>
          <p:cNvSpPr/>
          <p:nvPr/>
        </p:nvSpPr>
        <p:spPr>
          <a:xfrm>
            <a:off x="304800" y="1752600"/>
            <a:ext cx="762000" cy="581025"/>
          </a:xfrm>
          <a:prstGeom prst="homePlate">
            <a:avLst>
              <a:gd name="adj" fmla="val 32786"/>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手机坏了</a:t>
            </a:r>
            <a:endParaRPr lang="zh-CN" altLang="en-US" sz="1400">
              <a:latin typeface="Arial" panose="020B0604020202020204" pitchFamily="34" charset="0"/>
            </a:endParaRPr>
          </a:p>
        </p:txBody>
      </p:sp>
      <p:sp>
        <p:nvSpPr>
          <p:cNvPr id="3673" name="五边形 3672"/>
          <p:cNvSpPr/>
          <p:nvPr/>
        </p:nvSpPr>
        <p:spPr>
          <a:xfrm>
            <a:off x="304800" y="2408238"/>
            <a:ext cx="762000" cy="793750"/>
          </a:xfrm>
          <a:prstGeom prst="homePlate">
            <a:avLst>
              <a:gd name="adj" fmla="val 25000"/>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手机式样老了</a:t>
            </a:r>
            <a:endParaRPr lang="zh-CN" altLang="en-US" sz="1400">
              <a:latin typeface="Arial" panose="020B0604020202020204" pitchFamily="34" charset="0"/>
            </a:endParaRPr>
          </a:p>
        </p:txBody>
      </p:sp>
      <p:sp>
        <p:nvSpPr>
          <p:cNvPr id="3674" name="五边形 3673"/>
          <p:cNvSpPr/>
          <p:nvPr/>
        </p:nvSpPr>
        <p:spPr>
          <a:xfrm>
            <a:off x="1066800" y="1828800"/>
            <a:ext cx="762000" cy="13716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75" name="矩形 3674"/>
          <p:cNvSpPr/>
          <p:nvPr/>
        </p:nvSpPr>
        <p:spPr>
          <a:xfrm>
            <a:off x="1066800" y="2133600"/>
            <a:ext cx="685800" cy="6254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想换手机</a:t>
            </a:r>
            <a:endParaRPr lang="zh-CN" altLang="en-US" sz="1600">
              <a:latin typeface="Arial" panose="020B0604020202020204" pitchFamily="34" charset="0"/>
              <a:ea typeface="黑体" panose="02010609060101010101" charset="-122"/>
            </a:endParaRPr>
          </a:p>
        </p:txBody>
      </p:sp>
      <p:sp>
        <p:nvSpPr>
          <p:cNvPr id="3676" name="五边形 3675"/>
          <p:cNvSpPr/>
          <p:nvPr/>
        </p:nvSpPr>
        <p:spPr>
          <a:xfrm>
            <a:off x="1828800" y="1143000"/>
            <a:ext cx="457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77" name="五边形 3676"/>
          <p:cNvSpPr/>
          <p:nvPr/>
        </p:nvSpPr>
        <p:spPr>
          <a:xfrm>
            <a:off x="1066800" y="1143000"/>
            <a:ext cx="762000" cy="581025"/>
          </a:xfrm>
          <a:prstGeom prst="homePlate">
            <a:avLst>
              <a:gd name="adj" fmla="val 32786"/>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没有手机</a:t>
            </a:r>
            <a:endParaRPr lang="zh-CN" altLang="en-US" sz="1400">
              <a:latin typeface="Arial" panose="020B0604020202020204" pitchFamily="34" charset="0"/>
            </a:endParaRPr>
          </a:p>
        </p:txBody>
      </p:sp>
      <p:sp>
        <p:nvSpPr>
          <p:cNvPr id="3678" name="矩形 3677"/>
          <p:cNvSpPr/>
          <p:nvPr/>
        </p:nvSpPr>
        <p:spPr>
          <a:xfrm>
            <a:off x="1828800" y="1600200"/>
            <a:ext cx="457200" cy="111442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想买手机</a:t>
            </a:r>
            <a:endParaRPr lang="zh-CN" altLang="en-US" sz="1600">
              <a:latin typeface="Arial" panose="020B0604020202020204" pitchFamily="34" charset="0"/>
              <a:ea typeface="黑体" panose="02010609060101010101" charset="-122"/>
            </a:endParaRPr>
          </a:p>
        </p:txBody>
      </p:sp>
      <p:sp>
        <p:nvSpPr>
          <p:cNvPr id="3679" name="五边形 3678"/>
          <p:cNvSpPr/>
          <p:nvPr/>
        </p:nvSpPr>
        <p:spPr>
          <a:xfrm>
            <a:off x="2286000" y="1143000"/>
            <a:ext cx="11430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80" name="矩形 3679"/>
          <p:cNvSpPr/>
          <p:nvPr/>
        </p:nvSpPr>
        <p:spPr>
          <a:xfrm>
            <a:off x="2286000" y="1371600"/>
            <a:ext cx="1219200" cy="16033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确认自己想买什么价位</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什么式样</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具有什么功能的手机</a:t>
            </a:r>
            <a:endParaRPr lang="zh-CN" altLang="en-US" sz="1600">
              <a:latin typeface="Arial" panose="020B0604020202020204" pitchFamily="34" charset="0"/>
              <a:ea typeface="黑体" panose="02010609060101010101" charset="-122"/>
            </a:endParaRPr>
          </a:p>
        </p:txBody>
      </p:sp>
      <p:sp>
        <p:nvSpPr>
          <p:cNvPr id="3681" name="五边形 3680"/>
          <p:cNvSpPr/>
          <p:nvPr/>
        </p:nvSpPr>
        <p:spPr>
          <a:xfrm>
            <a:off x="3429000" y="1143000"/>
            <a:ext cx="6096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82" name="矩形 3681"/>
          <p:cNvSpPr/>
          <p:nvPr/>
        </p:nvSpPr>
        <p:spPr>
          <a:xfrm>
            <a:off x="3352800" y="1676400"/>
            <a:ext cx="685800" cy="111442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选择在哪里买手机</a:t>
            </a:r>
            <a:endParaRPr lang="zh-CN" altLang="en-US" sz="1600">
              <a:latin typeface="Arial" panose="020B0604020202020204" pitchFamily="34" charset="0"/>
              <a:ea typeface="黑体" panose="02010609060101010101" charset="-122"/>
            </a:endParaRPr>
          </a:p>
        </p:txBody>
      </p:sp>
      <p:sp>
        <p:nvSpPr>
          <p:cNvPr id="3683" name="五边形 3682"/>
          <p:cNvSpPr/>
          <p:nvPr/>
        </p:nvSpPr>
        <p:spPr>
          <a:xfrm>
            <a:off x="4114800" y="1219200"/>
            <a:ext cx="1143000" cy="368300"/>
          </a:xfrm>
          <a:prstGeom prst="homePlate">
            <a:avLst>
              <a:gd name="adj" fmla="val 77586"/>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看广告</a:t>
            </a:r>
            <a:endParaRPr lang="zh-CN" altLang="en-US" sz="1400">
              <a:latin typeface="Arial" panose="020B0604020202020204" pitchFamily="34" charset="0"/>
            </a:endParaRPr>
          </a:p>
        </p:txBody>
      </p:sp>
      <p:sp>
        <p:nvSpPr>
          <p:cNvPr id="3684" name="五边形 3683"/>
          <p:cNvSpPr/>
          <p:nvPr/>
        </p:nvSpPr>
        <p:spPr>
          <a:xfrm>
            <a:off x="4114800" y="1905000"/>
            <a:ext cx="1143000" cy="368300"/>
          </a:xfrm>
          <a:prstGeom prst="homePlate">
            <a:avLst>
              <a:gd name="adj" fmla="val 77586"/>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网上查询</a:t>
            </a:r>
            <a:endParaRPr lang="zh-CN" altLang="en-US" sz="1400">
              <a:latin typeface="Arial" panose="020B0604020202020204" pitchFamily="34" charset="0"/>
            </a:endParaRPr>
          </a:p>
        </p:txBody>
      </p:sp>
      <p:sp>
        <p:nvSpPr>
          <p:cNvPr id="3685" name="五边形 3684"/>
          <p:cNvSpPr/>
          <p:nvPr/>
        </p:nvSpPr>
        <p:spPr>
          <a:xfrm>
            <a:off x="4114800" y="2667000"/>
            <a:ext cx="1143000" cy="368300"/>
          </a:xfrm>
          <a:prstGeom prst="homePlate">
            <a:avLst>
              <a:gd name="adj" fmla="val 77586"/>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400">
                <a:latin typeface="Arial" panose="020B0604020202020204" pitchFamily="34" charset="0"/>
              </a:rPr>
              <a:t>朋友介绍</a:t>
            </a:r>
            <a:endParaRPr lang="zh-CN" altLang="en-US" sz="1400">
              <a:latin typeface="Arial" panose="020B0604020202020204" pitchFamily="34" charset="0"/>
            </a:endParaRPr>
          </a:p>
        </p:txBody>
      </p:sp>
      <p:sp>
        <p:nvSpPr>
          <p:cNvPr id="3686" name="五边形 3685"/>
          <p:cNvSpPr/>
          <p:nvPr/>
        </p:nvSpPr>
        <p:spPr>
          <a:xfrm>
            <a:off x="5334000" y="1143000"/>
            <a:ext cx="9906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87" name="矩形 3686"/>
          <p:cNvSpPr/>
          <p:nvPr/>
        </p:nvSpPr>
        <p:spPr>
          <a:xfrm>
            <a:off x="5334000" y="1524000"/>
            <a:ext cx="914400" cy="13589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经过比较后</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决定去哪家店购买</a:t>
            </a:r>
            <a:endParaRPr lang="zh-CN" altLang="en-US" sz="1600">
              <a:latin typeface="Arial" panose="020B0604020202020204" pitchFamily="34" charset="0"/>
              <a:ea typeface="黑体" panose="02010609060101010101" charset="-122"/>
            </a:endParaRPr>
          </a:p>
        </p:txBody>
      </p:sp>
      <p:sp>
        <p:nvSpPr>
          <p:cNvPr id="3688" name="五边形 3687"/>
          <p:cNvSpPr/>
          <p:nvPr/>
        </p:nvSpPr>
        <p:spPr>
          <a:xfrm>
            <a:off x="6324600" y="1143000"/>
            <a:ext cx="6096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89" name="矩形 3688"/>
          <p:cNvSpPr/>
          <p:nvPr/>
        </p:nvSpPr>
        <p:spPr>
          <a:xfrm>
            <a:off x="6400800" y="1828800"/>
            <a:ext cx="457200" cy="6254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进店</a:t>
            </a:r>
            <a:endParaRPr lang="zh-CN" altLang="en-US" sz="1600">
              <a:latin typeface="Arial" panose="020B0604020202020204" pitchFamily="34" charset="0"/>
              <a:ea typeface="黑体" panose="02010609060101010101" charset="-122"/>
            </a:endParaRPr>
          </a:p>
        </p:txBody>
      </p:sp>
      <p:sp>
        <p:nvSpPr>
          <p:cNvPr id="3690" name="五边形 3689"/>
          <p:cNvSpPr/>
          <p:nvPr/>
        </p:nvSpPr>
        <p:spPr>
          <a:xfrm>
            <a:off x="6934200" y="1143000"/>
            <a:ext cx="10668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91" name="矩形 3690"/>
          <p:cNvSpPr/>
          <p:nvPr/>
        </p:nvSpPr>
        <p:spPr>
          <a:xfrm>
            <a:off x="6934200" y="1371600"/>
            <a:ext cx="1066800" cy="16033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看柜台上摆放着的各种各样的手机模型</a:t>
            </a:r>
            <a:endParaRPr lang="zh-CN" altLang="en-US" sz="1600">
              <a:latin typeface="Arial" panose="020B0604020202020204" pitchFamily="34" charset="0"/>
              <a:ea typeface="黑体" panose="02010609060101010101" charset="-122"/>
            </a:endParaRPr>
          </a:p>
        </p:txBody>
      </p:sp>
      <p:cxnSp>
        <p:nvCxnSpPr>
          <p:cNvPr id="3692" name="直接连接符 3691"/>
          <p:cNvCxnSpPr/>
          <p:nvPr/>
        </p:nvCxnSpPr>
        <p:spPr>
          <a:xfrm>
            <a:off x="228600" y="3581400"/>
            <a:ext cx="8077200" cy="0"/>
          </a:xfrm>
          <a:prstGeom prst="line">
            <a:avLst/>
          </a:prstGeom>
          <a:ln w="28575" cap="flat" cmpd="sng">
            <a:solidFill>
              <a:srgbClr val="969696"/>
            </a:solidFill>
            <a:prstDash val="sysDot"/>
            <a:headEnd type="none" w="med" len="med"/>
            <a:tailEnd type="none" w="med" len="med"/>
          </a:ln>
        </p:spPr>
      </p:cxnSp>
      <p:cxnSp>
        <p:nvCxnSpPr>
          <p:cNvPr id="3693" name="直接连接符 3692"/>
          <p:cNvCxnSpPr/>
          <p:nvPr/>
        </p:nvCxnSpPr>
        <p:spPr>
          <a:xfrm flipH="1">
            <a:off x="8305800" y="2209800"/>
            <a:ext cx="0" cy="1371600"/>
          </a:xfrm>
          <a:prstGeom prst="line">
            <a:avLst/>
          </a:prstGeom>
          <a:ln w="28575" cap="flat" cmpd="sng">
            <a:solidFill>
              <a:srgbClr val="969696"/>
            </a:solidFill>
            <a:prstDash val="sysDot"/>
            <a:headEnd type="none" w="med" len="med"/>
            <a:tailEnd type="none" w="med" len="med"/>
          </a:ln>
        </p:spPr>
      </p:cxnSp>
      <p:cxnSp>
        <p:nvCxnSpPr>
          <p:cNvPr id="3694" name="直接连接符 3693"/>
          <p:cNvCxnSpPr/>
          <p:nvPr/>
        </p:nvCxnSpPr>
        <p:spPr>
          <a:xfrm flipH="1">
            <a:off x="8001000" y="2209800"/>
            <a:ext cx="304800" cy="0"/>
          </a:xfrm>
          <a:prstGeom prst="line">
            <a:avLst/>
          </a:prstGeom>
          <a:ln w="28575" cap="flat" cmpd="sng">
            <a:solidFill>
              <a:srgbClr val="969696"/>
            </a:solidFill>
            <a:prstDash val="sysDot"/>
            <a:headEnd type="none" w="med" len="med"/>
            <a:tailEnd type="none" w="med" len="med"/>
          </a:ln>
        </p:spPr>
      </p:cxnSp>
      <p:cxnSp>
        <p:nvCxnSpPr>
          <p:cNvPr id="3695" name="直接连接符 3694"/>
          <p:cNvCxnSpPr/>
          <p:nvPr/>
        </p:nvCxnSpPr>
        <p:spPr>
          <a:xfrm flipH="1">
            <a:off x="228600" y="3581400"/>
            <a:ext cx="0" cy="1371600"/>
          </a:xfrm>
          <a:prstGeom prst="line">
            <a:avLst/>
          </a:prstGeom>
          <a:ln w="28575" cap="flat" cmpd="sng">
            <a:solidFill>
              <a:srgbClr val="969696"/>
            </a:solidFill>
            <a:prstDash val="sysDot"/>
            <a:headEnd type="none" w="med" len="med"/>
            <a:tailEnd type="none" w="med" len="med"/>
          </a:ln>
        </p:spPr>
      </p:cxnSp>
      <p:cxnSp>
        <p:nvCxnSpPr>
          <p:cNvPr id="3696" name="直接连接符 3695"/>
          <p:cNvCxnSpPr/>
          <p:nvPr/>
        </p:nvCxnSpPr>
        <p:spPr>
          <a:xfrm flipH="1">
            <a:off x="228600" y="4953000"/>
            <a:ext cx="304800" cy="0"/>
          </a:xfrm>
          <a:prstGeom prst="line">
            <a:avLst/>
          </a:prstGeom>
          <a:ln w="28575" cap="flat" cmpd="sng">
            <a:solidFill>
              <a:srgbClr val="969696"/>
            </a:solidFill>
            <a:prstDash val="sysDot"/>
            <a:headEnd type="none" w="med" len="med"/>
            <a:tailEnd type="none" w="med" len="med"/>
          </a:ln>
        </p:spPr>
      </p:cxnSp>
      <p:sp>
        <p:nvSpPr>
          <p:cNvPr id="3697" name="五边形 3696"/>
          <p:cNvSpPr/>
          <p:nvPr/>
        </p:nvSpPr>
        <p:spPr>
          <a:xfrm>
            <a:off x="533400" y="3886200"/>
            <a:ext cx="838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698" name="矩形 3697"/>
          <p:cNvSpPr/>
          <p:nvPr/>
        </p:nvSpPr>
        <p:spPr>
          <a:xfrm>
            <a:off x="609600" y="4114800"/>
            <a:ext cx="685800" cy="16033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锁定几款比较中意的手机</a:t>
            </a:r>
            <a:endParaRPr lang="zh-CN" altLang="en-US" sz="1600">
              <a:latin typeface="Arial" panose="020B0604020202020204" pitchFamily="34" charset="0"/>
              <a:ea typeface="黑体" panose="02010609060101010101" charset="-122"/>
            </a:endParaRPr>
          </a:p>
        </p:txBody>
      </p:sp>
      <p:sp>
        <p:nvSpPr>
          <p:cNvPr id="3699" name="五边形 3698"/>
          <p:cNvSpPr/>
          <p:nvPr/>
        </p:nvSpPr>
        <p:spPr>
          <a:xfrm>
            <a:off x="1371600" y="3886200"/>
            <a:ext cx="9906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00" name="五边形 3699"/>
          <p:cNvSpPr/>
          <p:nvPr/>
        </p:nvSpPr>
        <p:spPr>
          <a:xfrm>
            <a:off x="2362200" y="3886200"/>
            <a:ext cx="838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01" name="五边形 3700"/>
          <p:cNvSpPr/>
          <p:nvPr/>
        </p:nvSpPr>
        <p:spPr>
          <a:xfrm>
            <a:off x="3200400" y="3886200"/>
            <a:ext cx="838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02" name="五边形 3701"/>
          <p:cNvSpPr/>
          <p:nvPr/>
        </p:nvSpPr>
        <p:spPr>
          <a:xfrm>
            <a:off x="4038600" y="3886200"/>
            <a:ext cx="838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03" name="五边形 3702"/>
          <p:cNvSpPr/>
          <p:nvPr/>
        </p:nvSpPr>
        <p:spPr>
          <a:xfrm>
            <a:off x="4876800" y="3886200"/>
            <a:ext cx="838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04" name="五边形 3703"/>
          <p:cNvSpPr/>
          <p:nvPr/>
        </p:nvSpPr>
        <p:spPr>
          <a:xfrm>
            <a:off x="5715000" y="3886200"/>
            <a:ext cx="838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05" name="五边形 3704"/>
          <p:cNvSpPr/>
          <p:nvPr/>
        </p:nvSpPr>
        <p:spPr>
          <a:xfrm>
            <a:off x="6553200" y="3886200"/>
            <a:ext cx="838200" cy="2057400"/>
          </a:xfrm>
          <a:prstGeom prst="homePlate">
            <a:avLst>
              <a:gd name="adj" fmla="val 25000"/>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06" name="矩形 3705"/>
          <p:cNvSpPr/>
          <p:nvPr/>
        </p:nvSpPr>
        <p:spPr>
          <a:xfrm>
            <a:off x="1371600" y="4114800"/>
            <a:ext cx="914400" cy="16033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向迎业员了解所选手机的性能和功能</a:t>
            </a:r>
            <a:endParaRPr lang="zh-CN" altLang="en-US" sz="1600">
              <a:latin typeface="Arial" panose="020B0604020202020204" pitchFamily="34" charset="0"/>
              <a:ea typeface="黑体" panose="02010609060101010101" charset="-122"/>
            </a:endParaRPr>
          </a:p>
        </p:txBody>
      </p:sp>
      <p:sp>
        <p:nvSpPr>
          <p:cNvPr id="3707" name="矩形 3706"/>
          <p:cNvSpPr/>
          <p:nvPr/>
        </p:nvSpPr>
        <p:spPr>
          <a:xfrm>
            <a:off x="2362200" y="4191000"/>
            <a:ext cx="838200" cy="13589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请营业员拿出真机比较</a:t>
            </a:r>
            <a:endParaRPr lang="zh-CN" altLang="en-US" sz="1600">
              <a:latin typeface="Arial" panose="020B0604020202020204" pitchFamily="34" charset="0"/>
              <a:ea typeface="黑体" panose="02010609060101010101" charset="-122"/>
            </a:endParaRPr>
          </a:p>
        </p:txBody>
      </p:sp>
      <p:sp>
        <p:nvSpPr>
          <p:cNvPr id="3708" name="矩形 3707"/>
          <p:cNvSpPr/>
          <p:nvPr/>
        </p:nvSpPr>
        <p:spPr>
          <a:xfrm>
            <a:off x="3200400" y="4191000"/>
            <a:ext cx="762000" cy="13589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了解优惠活动的内容</a:t>
            </a:r>
            <a:endParaRPr lang="zh-CN" altLang="en-US" sz="1600">
              <a:latin typeface="Arial" panose="020B0604020202020204" pitchFamily="34" charset="0"/>
              <a:ea typeface="黑体" panose="02010609060101010101" charset="-122"/>
            </a:endParaRPr>
          </a:p>
        </p:txBody>
      </p:sp>
      <p:sp>
        <p:nvSpPr>
          <p:cNvPr id="3709" name="矩形 3708"/>
          <p:cNvSpPr/>
          <p:nvPr/>
        </p:nvSpPr>
        <p:spPr>
          <a:xfrm>
            <a:off x="4114800" y="4114800"/>
            <a:ext cx="762000" cy="16033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权衡性价比</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最终选定一款</a:t>
            </a:r>
            <a:endParaRPr lang="zh-CN" altLang="en-US" sz="1600">
              <a:latin typeface="Arial" panose="020B0604020202020204" pitchFamily="34" charset="0"/>
              <a:ea typeface="黑体" panose="02010609060101010101" charset="-122"/>
            </a:endParaRPr>
          </a:p>
        </p:txBody>
      </p:sp>
      <p:sp>
        <p:nvSpPr>
          <p:cNvPr id="3710" name="矩形 3709"/>
          <p:cNvSpPr/>
          <p:nvPr/>
        </p:nvSpPr>
        <p:spPr>
          <a:xfrm>
            <a:off x="4953000" y="4343400"/>
            <a:ext cx="685800" cy="111442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了解售后服务内容</a:t>
            </a:r>
            <a:endParaRPr lang="zh-CN" altLang="en-US" sz="1600">
              <a:latin typeface="Arial" panose="020B0604020202020204" pitchFamily="34" charset="0"/>
              <a:ea typeface="黑体" panose="02010609060101010101" charset="-122"/>
            </a:endParaRPr>
          </a:p>
        </p:txBody>
      </p:sp>
      <p:sp>
        <p:nvSpPr>
          <p:cNvPr id="3711" name="矩形 3710"/>
          <p:cNvSpPr/>
          <p:nvPr/>
        </p:nvSpPr>
        <p:spPr>
          <a:xfrm>
            <a:off x="5791200" y="4648200"/>
            <a:ext cx="838200" cy="625475"/>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决定购买</a:t>
            </a:r>
            <a:endParaRPr lang="zh-CN" altLang="en-US" sz="1600">
              <a:latin typeface="Arial" panose="020B0604020202020204" pitchFamily="34" charset="0"/>
              <a:ea typeface="黑体" panose="02010609060101010101" charset="-122"/>
            </a:endParaRPr>
          </a:p>
        </p:txBody>
      </p:sp>
      <p:sp>
        <p:nvSpPr>
          <p:cNvPr id="3712" name="矩形 3711"/>
          <p:cNvSpPr/>
          <p:nvPr/>
        </p:nvSpPr>
        <p:spPr>
          <a:xfrm>
            <a:off x="6629400" y="4724400"/>
            <a:ext cx="685800" cy="381000"/>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ea typeface="黑体" panose="02010609060101010101" charset="-122"/>
              </a:rPr>
              <a:t>支付</a:t>
            </a:r>
            <a:endParaRPr lang="zh-CN" altLang="en-US" sz="1600">
              <a:latin typeface="Arial" panose="020B0604020202020204" pitchFamily="34" charset="0"/>
              <a:ea typeface="黑体" panose="02010609060101010101" charset="-122"/>
            </a:endParaRPr>
          </a:p>
        </p:txBody>
      </p:sp>
      <p:cxnSp>
        <p:nvCxnSpPr>
          <p:cNvPr id="3713" name="直接连接符 3712"/>
          <p:cNvCxnSpPr/>
          <p:nvPr/>
        </p:nvCxnSpPr>
        <p:spPr>
          <a:xfrm>
            <a:off x="228600" y="4953000"/>
            <a:ext cx="304800" cy="0"/>
          </a:xfrm>
          <a:prstGeom prst="line">
            <a:avLst/>
          </a:prstGeom>
          <a:ln w="19050" cap="flat" cmpd="sng">
            <a:solidFill>
              <a:srgbClr val="969696"/>
            </a:solidFill>
            <a:prstDash val="sysDot"/>
            <a:headEnd type="none" w="med" len="med"/>
            <a:tailEnd type="triangle" w="med" len="med"/>
          </a:ln>
        </p:spPr>
      </p:cxnSp>
      <p:sp>
        <p:nvSpPr>
          <p:cNvPr id="3714" name="矩形 3713"/>
          <p:cNvSpPr/>
          <p:nvPr/>
        </p:nvSpPr>
        <p:spPr>
          <a:xfrm>
            <a:off x="1219200" y="6019800"/>
            <a:ext cx="5562600" cy="381000"/>
          </a:xfrm>
          <a:prstGeom prst="rect">
            <a:avLst/>
          </a:prstGeom>
          <a:noFill/>
          <a:ln w="38100">
            <a:noFill/>
          </a:ln>
        </p:spPr>
        <p:txBody>
          <a:bodyPr lIns="137160" tIns="68580" rIns="137160" bIns="68580">
            <a:spAutoFit/>
          </a:bodyPr>
          <a:p>
            <a:pPr>
              <a:spcBef>
                <a:spcPct val="50000"/>
              </a:spcBef>
            </a:pPr>
            <a:r>
              <a:rPr lang="zh-CN" altLang="en-US" sz="1600" b="1">
                <a:latin typeface="Arial" panose="020B0604020202020204" pitchFamily="34" charset="0"/>
                <a:ea typeface="黑体" panose="02010609060101010101" charset="-122"/>
              </a:rPr>
              <a:t>这样来看就很容易明白客人在哪个环节出了问题</a:t>
            </a:r>
            <a:endParaRPr lang="zh-CN" altLang="en-US" sz="1600" b="1">
              <a:latin typeface="Arial" panose="020B0604020202020204" pitchFamily="34" charset="0"/>
              <a:ea typeface="黑体" panose="02010609060101010101" charset="-122"/>
            </a:endParaRPr>
          </a:p>
        </p:txBody>
      </p:sp>
      <p:sp>
        <p:nvSpPr>
          <p:cNvPr id="3715" name="矩形 3714"/>
          <p:cNvSpPr/>
          <p:nvPr/>
        </p:nvSpPr>
        <p:spPr>
          <a:xfrm>
            <a:off x="0" y="685800"/>
            <a:ext cx="5867400" cy="411163"/>
          </a:xfrm>
          <a:prstGeom prst="rect">
            <a:avLst/>
          </a:prstGeom>
          <a:noFill/>
          <a:ln w="38100">
            <a:noFill/>
          </a:ln>
        </p:spPr>
        <p:txBody>
          <a:bodyPr lIns="137160" tIns="68580" rIns="137160" bIns="68580">
            <a:spAutoFit/>
          </a:bodyPr>
          <a:p>
            <a:pPr>
              <a:spcBef>
                <a:spcPct val="50000"/>
              </a:spcBef>
            </a:pPr>
            <a:r>
              <a:rPr lang="zh-CN" altLang="en-US" sz="1600" b="1" u="sng">
                <a:latin typeface="Arial" panose="020B0604020202020204" pitchFamily="34" charset="0"/>
                <a:ea typeface="黑体" panose="02010609060101010101" charset="-122"/>
              </a:rPr>
              <a:t>小组练习</a:t>
            </a:r>
            <a:r>
              <a:rPr lang="en-US" altLang="zh-CN" sz="1600" b="1" u="sng">
                <a:latin typeface="Arial" panose="020B0604020202020204" pitchFamily="34" charset="0"/>
                <a:ea typeface="黑体" panose="02010609060101010101" charset="-122"/>
              </a:rPr>
              <a:t>---“</a:t>
            </a:r>
            <a:r>
              <a:rPr lang="zh-CN" altLang="en-US" sz="1600" b="1" u="sng">
                <a:latin typeface="Arial" panose="020B0604020202020204" pitchFamily="34" charset="0"/>
                <a:ea typeface="黑体" panose="02010609060101010101" charset="-122"/>
              </a:rPr>
              <a:t>问题分解”</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18" name="矩形 3717"/>
          <p:cNvSpPr/>
          <p:nvPr/>
        </p:nvSpPr>
        <p:spPr>
          <a:xfrm>
            <a:off x="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2.</a:t>
            </a:r>
            <a:r>
              <a:rPr lang="zh-CN" altLang="en-US" sz="1400">
                <a:solidFill>
                  <a:srgbClr val="333300"/>
                </a:solidFill>
                <a:latin typeface="黑体" panose="02010609060101010101" charset="-122"/>
                <a:ea typeface="黑体" panose="02010609060101010101" charset="-122"/>
              </a:rPr>
              <a:t>分解问题</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719" name="矩形 371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720" name="矩形 3719"/>
          <p:cNvSpPr/>
          <p:nvPr/>
        </p:nvSpPr>
        <p:spPr>
          <a:xfrm>
            <a:off x="457200" y="1016000"/>
            <a:ext cx="1770063" cy="411163"/>
          </a:xfrm>
          <a:prstGeom prst="rect">
            <a:avLst/>
          </a:prstGeom>
          <a:noFill/>
          <a:ln w="38100">
            <a:noFill/>
          </a:ln>
        </p:spPr>
        <p:txBody>
          <a:bodyPr wrap="none" lIns="137160" tIns="68580" rIns="137160" bIns="68580" anchor="t" anchorCtr="0">
            <a:spAutoFit/>
          </a:bodyPr>
          <a:p>
            <a:pPr>
              <a:spcBef>
                <a:spcPct val="50000"/>
              </a:spcBef>
            </a:pPr>
            <a:r>
              <a:rPr lang="zh-CN" altLang="en-US" sz="1800" b="1" u="sng">
                <a:solidFill>
                  <a:srgbClr val="333300"/>
                </a:solidFill>
                <a:latin typeface="黑体" panose="02010609060101010101" charset="-122"/>
                <a:ea typeface="黑体" panose="02010609060101010101" charset="-122"/>
              </a:rPr>
              <a:t>分解问题小节 </a:t>
            </a:r>
            <a:endParaRPr lang="zh-CN" altLang="en-US" sz="1800" b="1" u="sng">
              <a:solidFill>
                <a:srgbClr val="333300"/>
              </a:solidFill>
              <a:latin typeface="黑体" panose="02010609060101010101" charset="-122"/>
              <a:ea typeface="黑体" panose="02010609060101010101" charset="-122"/>
            </a:endParaRPr>
          </a:p>
        </p:txBody>
      </p:sp>
      <p:sp>
        <p:nvSpPr>
          <p:cNvPr id="3721" name="矩形 3720"/>
          <p:cNvSpPr/>
          <p:nvPr/>
        </p:nvSpPr>
        <p:spPr>
          <a:xfrm>
            <a:off x="685800" y="1676400"/>
            <a:ext cx="7467600" cy="1236663"/>
          </a:xfrm>
          <a:prstGeom prst="rect">
            <a:avLst/>
          </a:prstGeom>
          <a:solidFill>
            <a:srgbClr val="EAEAEA"/>
          </a:solidFill>
          <a:ln w="19050">
            <a:noFill/>
          </a:ln>
          <a:effectLst>
            <a:outerShdw dist="107763" dir="2699999" algn="ctr" rotWithShape="0">
              <a:srgbClr val="6699FF"/>
            </a:outerShdw>
          </a:effectLst>
        </p:spPr>
        <p:txBody>
          <a:bodyPr lIns="137160" tIns="68580" rIns="137160" bIns="68580">
            <a:spAutoFit/>
          </a:bodyPr>
          <a:p>
            <a:pPr>
              <a:spcBef>
                <a:spcPct val="50000"/>
              </a:spcBef>
            </a:pPr>
            <a:r>
              <a:rPr lang="en-US" altLang="zh-CN" sz="1800" b="1">
                <a:latin typeface="黑体" panose="02010609060101010101" charset="-122"/>
                <a:ea typeface="黑体" panose="02010609060101010101" charset="-122"/>
              </a:rPr>
              <a:t>1.</a:t>
            </a:r>
            <a:r>
              <a:rPr lang="zh-CN" altLang="en-US" sz="1800">
                <a:latin typeface="Arial" panose="020B0604020202020204" pitchFamily="34" charset="0"/>
                <a:ea typeface="黑体" panose="02010609060101010101" charset="-122"/>
              </a:rPr>
              <a:t>将问题分层次，具体化 </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找到尽可能多的问题点</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选定自己要着手解决的问题</a:t>
            </a:r>
            <a:endParaRPr lang="zh-CN" altLang="en-US" sz="1800">
              <a:latin typeface="Arial" panose="020B0604020202020204" pitchFamily="34" charset="0"/>
              <a:ea typeface="黑体" panose="02010609060101010101" charset="-122"/>
            </a:endParaRPr>
          </a:p>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现地现物”地观察流程</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明确问题点</a:t>
            </a:r>
            <a:endParaRPr lang="zh-CN" altLang="en-US" sz="1800">
              <a:latin typeface="Arial" panose="020B0604020202020204" pitchFamily="34" charset="0"/>
              <a:ea typeface="黑体" panose="02010609060101010101"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4" name="矩形 3723"/>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3.</a:t>
            </a:r>
            <a:r>
              <a:rPr lang="zh-CN" altLang="en-US" sz="1400">
                <a:solidFill>
                  <a:srgbClr val="333300"/>
                </a:solidFill>
                <a:latin typeface="黑体" panose="02010609060101010101" charset="-122"/>
                <a:ea typeface="黑体" panose="02010609060101010101" charset="-122"/>
              </a:rPr>
              <a:t>设定目标</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725" name="矩形 3724"/>
          <p:cNvSpPr/>
          <p:nvPr/>
        </p:nvSpPr>
        <p:spPr>
          <a:xfrm>
            <a:off x="228600" y="762000"/>
            <a:ext cx="2514600" cy="533400"/>
          </a:xfrm>
          <a:prstGeom prst="rect">
            <a:avLst/>
          </a:prstGeom>
          <a:noFill/>
          <a:ln w="9525">
            <a:noFill/>
          </a:ln>
        </p:spPr>
        <p:txBody>
          <a:bodyPr/>
          <a:p>
            <a:pPr fontAlgn="ct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3. </a:t>
            </a:r>
            <a:r>
              <a:rPr lang="zh-CN" altLang="en-US" b="1">
                <a:solidFill>
                  <a:srgbClr val="333300"/>
                </a:solidFill>
                <a:latin typeface="黑体" panose="02010609060101010101" charset="-122"/>
                <a:ea typeface="黑体" panose="02010609060101010101" charset="-122"/>
              </a:rPr>
              <a:t>设定目标 </a:t>
            </a:r>
            <a:endParaRPr lang="zh-CN" altLang="en-US" b="1">
              <a:solidFill>
                <a:srgbClr val="333300"/>
              </a:solidFill>
              <a:latin typeface="黑体" panose="02010609060101010101" charset="-122"/>
              <a:ea typeface="黑体" panose="02010609060101010101" charset="-122"/>
            </a:endParaRPr>
          </a:p>
        </p:txBody>
      </p:sp>
      <p:sp>
        <p:nvSpPr>
          <p:cNvPr id="3726" name="矩形 3725"/>
          <p:cNvSpPr/>
          <p:nvPr/>
        </p:nvSpPr>
        <p:spPr>
          <a:xfrm>
            <a:off x="685800" y="1295400"/>
            <a:ext cx="7848600" cy="1481138"/>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朝着解决问题的方向努力</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设定较高的目标</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在通往实现梦想的路上</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怀着满腔热忱</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带着欣喜和勇气去挑战</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一定能取得较大的成</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pPr>
            <a:r>
              <a:rPr lang="zh-CN" altLang="en-US" sz="1600">
                <a:latin typeface="Arial" panose="020B0604020202020204" pitchFamily="34" charset="0"/>
                <a:ea typeface="黑体" panose="02010609060101010101" charset="-122"/>
              </a:rPr>
              <a:t>    果。同时也能实现自身的成长。</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Char char="q"/>
            </a:pPr>
            <a:r>
              <a:rPr lang="zh-CN" altLang="en-US" sz="1600">
                <a:latin typeface="Arial" panose="020B0604020202020204" pitchFamily="34" charset="0"/>
                <a:ea typeface="黑体" panose="02010609060101010101" charset="-122"/>
              </a:rPr>
              <a:t> 制定中长期的目标，并为达成最终的目标，制定一系列连续的短期目标</a:t>
            </a:r>
            <a:endParaRPr lang="zh-CN" altLang="en-US" sz="1600">
              <a:latin typeface="Arial" panose="020B0604020202020204" pitchFamily="34" charset="0"/>
              <a:ea typeface="黑体" panose="02010609060101010101" charset="-122"/>
            </a:endParaRPr>
          </a:p>
        </p:txBody>
      </p:sp>
      <p:sp>
        <p:nvSpPr>
          <p:cNvPr id="3727" name="矩形 3726"/>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grpSp>
        <p:nvGrpSpPr>
          <p:cNvPr id="3728" name="组合 3727"/>
          <p:cNvGrpSpPr/>
          <p:nvPr/>
        </p:nvGrpSpPr>
        <p:grpSpPr>
          <a:xfrm>
            <a:off x="685800" y="2971800"/>
            <a:ext cx="7848600" cy="3276600"/>
            <a:chOff x="432" y="1872"/>
            <a:chExt cx="4944" cy="2064"/>
          </a:xfrm>
        </p:grpSpPr>
        <p:sp>
          <p:nvSpPr>
            <p:cNvPr id="3729" name="圆角矩形 3728"/>
            <p:cNvSpPr/>
            <p:nvPr/>
          </p:nvSpPr>
          <p:spPr>
            <a:xfrm>
              <a:off x="1296" y="3408"/>
              <a:ext cx="2880" cy="342"/>
            </a:xfrm>
            <a:prstGeom prst="roundRect">
              <a:avLst>
                <a:gd name="adj" fmla="val 16667"/>
              </a:avLst>
            </a:prstGeom>
            <a:gradFill rotWithShape="0">
              <a:gsLst>
                <a:gs pos="0">
                  <a:srgbClr val="DDDDDD"/>
                </a:gs>
                <a:gs pos="100000">
                  <a:srgbClr val="686868"/>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2400" b="1">
                  <a:latin typeface="Arial" panose="020B0604020202020204" pitchFamily="34" charset="0"/>
                </a:rPr>
                <a:t>要着手解决的问题点</a:t>
              </a:r>
              <a:endParaRPr lang="zh-CN" altLang="en-US" sz="2400" b="1">
                <a:latin typeface="Arial" panose="020B0604020202020204" pitchFamily="34" charset="0"/>
              </a:endParaRPr>
            </a:p>
          </p:txBody>
        </p:sp>
        <p:sp>
          <p:nvSpPr>
            <p:cNvPr id="3730" name="上箭头 3729"/>
            <p:cNvSpPr/>
            <p:nvPr/>
          </p:nvSpPr>
          <p:spPr>
            <a:xfrm>
              <a:off x="1681" y="2652"/>
              <a:ext cx="2109" cy="629"/>
            </a:xfrm>
            <a:prstGeom prst="upArrow">
              <a:avLst>
                <a:gd name="adj1" fmla="val 55851"/>
                <a:gd name="adj2" fmla="val 52078"/>
              </a:avLst>
            </a:prstGeom>
            <a:gradFill rotWithShape="0">
              <a:gsLst>
                <a:gs pos="0">
                  <a:srgbClr val="959595"/>
                </a:gs>
                <a:gs pos="100000">
                  <a:srgbClr val="DDDDDD"/>
                </a:gs>
              </a:gsLst>
              <a:lin ang="5400000"/>
              <a:tileRect/>
            </a:gradFill>
            <a:ln w="38100">
              <a:noFill/>
            </a:ln>
          </p:spPr>
          <p:txBody>
            <a:bodyPr lIns="137160" tIns="68580" rIns="137160" bIns="68580" anchor="ctr" anchorCtr="0">
              <a:spAutoFit/>
            </a:bodyPr>
            <a:p>
              <a:pPr algn="ctr">
                <a:spcBef>
                  <a:spcPct val="50000"/>
                </a:spcBef>
                <a:buSzPct val="125000"/>
                <a:buFont typeface="Wingdings" panose="05000000000000000000" pitchFamily="2" charset="2"/>
                <a:buChar char="§"/>
              </a:pPr>
              <a:r>
                <a:rPr lang="zh-CN" altLang="en-US" sz="1600">
                  <a:latin typeface="Arial" panose="020B0604020202020204" pitchFamily="34" charset="0"/>
                  <a:ea typeface="黑体" panose="02010609060101010101" charset="-122"/>
                </a:rPr>
                <a:t>到什么程度？</a:t>
              </a:r>
              <a:endParaRPr lang="zh-CN" altLang="en-US" sz="1600">
                <a:latin typeface="Arial" panose="020B0604020202020204" pitchFamily="34" charset="0"/>
                <a:ea typeface="黑体" panose="02010609060101010101" charset="-122"/>
              </a:endParaRPr>
            </a:p>
            <a:p>
              <a:pPr algn="ctr">
                <a:spcBef>
                  <a:spcPct val="50000"/>
                </a:spcBef>
                <a:buSzPct val="125000"/>
                <a:buFont typeface="Wingdings" panose="05000000000000000000" pitchFamily="2" charset="2"/>
                <a:buChar char="§"/>
              </a:pPr>
              <a:r>
                <a:rPr lang="zh-CN" altLang="en-US" sz="1600">
                  <a:latin typeface="Arial" panose="020B0604020202020204" pitchFamily="34" charset="0"/>
                  <a:ea typeface="黑体" panose="02010609060101010101" charset="-122"/>
                </a:rPr>
                <a:t>到什么时侯？</a:t>
              </a:r>
              <a:endParaRPr lang="zh-CN" altLang="en-US" sz="1600">
                <a:latin typeface="Arial" panose="020B0604020202020204" pitchFamily="34" charset="0"/>
                <a:ea typeface="黑体" panose="02010609060101010101" charset="-122"/>
              </a:endParaRPr>
            </a:p>
          </p:txBody>
        </p:sp>
        <p:sp>
          <p:nvSpPr>
            <p:cNvPr id="3731" name="椭圆 3730"/>
            <p:cNvSpPr/>
            <p:nvPr/>
          </p:nvSpPr>
          <p:spPr>
            <a:xfrm>
              <a:off x="1296" y="2157"/>
              <a:ext cx="2784" cy="412"/>
            </a:xfrm>
            <a:prstGeom prst="ellipse">
              <a:avLst/>
            </a:prstGeom>
            <a:gradFill rotWithShape="0">
              <a:gsLst>
                <a:gs pos="0">
                  <a:srgbClr val="DDDDDD"/>
                </a:gs>
                <a:gs pos="100000">
                  <a:srgbClr val="686868"/>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2400" b="1">
                  <a:latin typeface="Arial" panose="020B0604020202020204" pitchFamily="34" charset="0"/>
                  <a:ea typeface="黑体" panose="02010609060101010101" charset="-122"/>
                </a:rPr>
                <a:t>目   标</a:t>
              </a:r>
              <a:endParaRPr lang="zh-CN" altLang="en-US" sz="2400" b="1">
                <a:latin typeface="Arial" panose="020B0604020202020204" pitchFamily="34" charset="0"/>
                <a:ea typeface="黑体" panose="02010609060101010101" charset="-122"/>
              </a:endParaRPr>
            </a:p>
          </p:txBody>
        </p:sp>
        <p:sp>
          <p:nvSpPr>
            <p:cNvPr id="3732" name="矩形 3731"/>
            <p:cNvSpPr/>
            <p:nvPr/>
          </p:nvSpPr>
          <p:spPr>
            <a:xfrm>
              <a:off x="4128" y="2304"/>
              <a:ext cx="1248" cy="471"/>
            </a:xfrm>
            <a:prstGeom prst="rect">
              <a:avLst/>
            </a:prstGeom>
            <a:noFill/>
            <a:ln w="38100">
              <a:noFill/>
            </a:ln>
          </p:spPr>
          <p:txBody>
            <a:bodyPr lIns="137160" tIns="68580" rIns="137160" bIns="68580">
              <a:spAutoFit/>
            </a:bodyPr>
            <a:p>
              <a:pPr>
                <a:spcBef>
                  <a:spcPct val="50000"/>
                </a:spcBef>
                <a:buChar char="•"/>
              </a:pPr>
              <a:r>
                <a:rPr lang="zh-CN" altLang="en-US" sz="1600">
                  <a:latin typeface="Arial" panose="020B0604020202020204" pitchFamily="34" charset="0"/>
                  <a:ea typeface="黑体" panose="02010609060101010101" charset="-122"/>
                </a:rPr>
                <a:t>是否定量，具体？</a:t>
              </a:r>
              <a:endParaRPr lang="zh-CN" altLang="en-US" sz="1600">
                <a:latin typeface="Arial" panose="020B0604020202020204" pitchFamily="34" charset="0"/>
                <a:ea typeface="黑体" panose="02010609060101010101" charset="-122"/>
              </a:endParaRPr>
            </a:p>
            <a:p>
              <a:pPr>
                <a:spcBef>
                  <a:spcPct val="50000"/>
                </a:spcBef>
                <a:buChar char="•"/>
              </a:pPr>
              <a:r>
                <a:rPr lang="zh-CN" altLang="en-US" sz="1600">
                  <a:latin typeface="Arial" panose="020B0604020202020204" pitchFamily="34" charset="0"/>
                  <a:ea typeface="黑体" panose="02010609060101010101" charset="-122"/>
                </a:rPr>
                <a:t>是否具有挑战性？</a:t>
              </a:r>
              <a:endParaRPr lang="zh-CN" altLang="en-US" sz="1600">
                <a:latin typeface="Arial" panose="020B0604020202020204" pitchFamily="34" charset="0"/>
                <a:ea typeface="黑体" panose="02010609060101010101" charset="-122"/>
              </a:endParaRPr>
            </a:p>
          </p:txBody>
        </p:sp>
        <p:sp>
          <p:nvSpPr>
            <p:cNvPr id="3733" name="矩形 3732"/>
            <p:cNvSpPr/>
            <p:nvPr/>
          </p:nvSpPr>
          <p:spPr>
            <a:xfrm>
              <a:off x="432" y="1872"/>
              <a:ext cx="4944" cy="2064"/>
            </a:xfrm>
            <a:prstGeom prst="rect">
              <a:avLst/>
            </a:prstGeom>
            <a:noFill/>
            <a:ln w="19050" cap="flat" cmpd="sng">
              <a:solidFill>
                <a:srgbClr val="969696"/>
              </a:solidFill>
              <a:prstDash val="solid"/>
              <a:miter/>
              <a:headEnd type="none" w="med" len="med"/>
              <a:tailEnd type="none" w="med" len="med"/>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3728"/>
                                        </p:tgtEl>
                                        <p:attrNameLst>
                                          <p:attrName>style.visibility</p:attrName>
                                        </p:attrNameLst>
                                      </p:cBhvr>
                                      <p:to>
                                        <p:strVal val="visible"/>
                                      </p:to>
                                    </p:set>
                                    <p:animEffect transition="in" filter="blinds(horizontal)">
                                      <p:cBhvr additive="base">
                                        <p:cTn id="7" dur="500"/>
                                        <p:tgtEl>
                                          <p:spTgt spid="3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36" name="矩形 3735"/>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3.</a:t>
            </a:r>
            <a:r>
              <a:rPr lang="zh-CN" altLang="en-US" sz="1400">
                <a:solidFill>
                  <a:srgbClr val="333300"/>
                </a:solidFill>
                <a:latin typeface="黑体" panose="02010609060101010101" charset="-122"/>
                <a:ea typeface="黑体" panose="02010609060101010101" charset="-122"/>
              </a:rPr>
              <a:t>设定目标</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737" name="矩形 3736"/>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738" name="矩形 3737"/>
          <p:cNvSpPr/>
          <p:nvPr/>
        </p:nvSpPr>
        <p:spPr>
          <a:xfrm>
            <a:off x="533400" y="1143000"/>
            <a:ext cx="7543800" cy="625475"/>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为什么在分解问题</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确定了 </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要着手解决的问题</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后就设定目标</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而不是在分析原因后再设定目标</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3739" name="矩形 3738"/>
          <p:cNvSpPr/>
          <p:nvPr/>
        </p:nvSpPr>
        <p:spPr>
          <a:xfrm>
            <a:off x="609600" y="1828800"/>
            <a:ext cx="7467600" cy="1114425"/>
          </a:xfrm>
          <a:prstGeom prst="rect">
            <a:avLst/>
          </a:prstGeom>
          <a:solidFill>
            <a:srgbClr val="DDDDDD"/>
          </a:solidFill>
          <a:ln w="38100">
            <a:noFill/>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buChar char="§"/>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目标是为解决“问题点”而设定的</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如果在 </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分析原因 </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后</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再设定目标</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那么目标</a:t>
            </a:r>
            <a:endParaRPr lang="zh-CN" altLang="en-US" sz="1600">
              <a:latin typeface="Arial" panose="020B0604020202020204" pitchFamily="34" charset="0"/>
              <a:ea typeface="黑体" panose="02010609060101010101" charset="-122"/>
            </a:endParaRPr>
          </a:p>
          <a:p>
            <a:pPr>
              <a:spcBef>
                <a:spcPct val="50000"/>
              </a:spcBef>
              <a:buFont typeface="Wingdings" panose="05000000000000000000" pitchFamily="2" charset="2"/>
            </a:pPr>
            <a:r>
              <a:rPr lang="zh-CN" altLang="en-US" sz="1600">
                <a:latin typeface="Arial" panose="020B0604020202020204" pitchFamily="34" charset="0"/>
                <a:ea typeface="黑体" panose="02010609060101010101" charset="-122"/>
              </a:rPr>
              <a:t>   就是为了解决原因。如果有多个原因，就得设多个目标。万一原因分析错误，</a:t>
            </a:r>
            <a:endParaRPr lang="zh-CN" altLang="en-US" sz="1600">
              <a:latin typeface="Arial" panose="020B0604020202020204" pitchFamily="34" charset="0"/>
              <a:ea typeface="黑体" panose="02010609060101010101" charset="-122"/>
            </a:endParaRPr>
          </a:p>
          <a:p>
            <a:pPr>
              <a:spcBef>
                <a:spcPct val="50000"/>
              </a:spcBef>
              <a:buFont typeface="Wingdings" panose="05000000000000000000" pitchFamily="2" charset="2"/>
              <a:buNone/>
            </a:pPr>
            <a:r>
              <a:rPr lang="zh-CN" altLang="en-US" sz="1600">
                <a:latin typeface="Arial" panose="020B0604020202020204" pitchFamily="34" charset="0"/>
                <a:ea typeface="黑体" panose="02010609060101010101" charset="-122"/>
              </a:rPr>
              <a:t>   目标也就废了。</a:t>
            </a:r>
            <a:endParaRPr lang="zh-CN" altLang="en-US" sz="1600">
              <a:latin typeface="Arial" panose="020B0604020202020204" pitchFamily="34" charset="0"/>
              <a:ea typeface="黑体" panose="02010609060101010101" charset="-122"/>
            </a:endParaRPr>
          </a:p>
        </p:txBody>
      </p:sp>
      <p:sp>
        <p:nvSpPr>
          <p:cNvPr id="3740" name="矩形 3739"/>
          <p:cNvSpPr/>
          <p:nvPr/>
        </p:nvSpPr>
        <p:spPr>
          <a:xfrm>
            <a:off x="609600" y="3200400"/>
            <a:ext cx="7467600" cy="74771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spAutoFit/>
          </a:bodyPr>
          <a:p>
            <a:pPr>
              <a:spcBef>
                <a:spcPct val="50000"/>
              </a:spcBef>
              <a:buFont typeface="Wingdings" panose="05000000000000000000" pitchFamily="2" charset="2"/>
              <a:buChar char="§"/>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在把握了</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要着手解决的问题</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后就设定目标，那么之后的</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真因分析</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中哪个原因</a:t>
            </a:r>
            <a:endParaRPr lang="zh-CN" altLang="en-US" sz="1600">
              <a:latin typeface="Arial" panose="020B0604020202020204" pitchFamily="34" charset="0"/>
              <a:ea typeface="黑体" panose="02010609060101010101" charset="-122"/>
            </a:endParaRPr>
          </a:p>
          <a:p>
            <a:pPr>
              <a:spcBef>
                <a:spcPct val="50000"/>
              </a:spcBef>
              <a:buFont typeface="Wingdings" panose="05000000000000000000" pitchFamily="2" charset="2"/>
              <a:buNone/>
            </a:pPr>
            <a:r>
              <a:rPr lang="zh-CN" altLang="en-US" sz="1600">
                <a:latin typeface="Arial" panose="020B0604020202020204" pitchFamily="34" charset="0"/>
                <a:ea typeface="黑体" panose="02010609060101010101" charset="-122"/>
              </a:rPr>
              <a:t>   是真正的原因就好判断了</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消除了这个原因，是否可以达到目标？</a:t>
            </a:r>
            <a:endParaRPr lang="zh-CN" altLang="en-US" sz="1600">
              <a:latin typeface="Arial" panose="020B0604020202020204" pitchFamily="34" charset="0"/>
              <a:ea typeface="黑体" panose="02010609060101010101" charset="-122"/>
            </a:endParaRPr>
          </a:p>
        </p:txBody>
      </p:sp>
      <p:sp>
        <p:nvSpPr>
          <p:cNvPr id="3741" name="矩形 3740"/>
          <p:cNvSpPr/>
          <p:nvPr/>
        </p:nvSpPr>
        <p:spPr>
          <a:xfrm>
            <a:off x="457200" y="4343400"/>
            <a:ext cx="7848600" cy="1133475"/>
          </a:xfrm>
          <a:prstGeom prst="rect">
            <a:avLst/>
          </a:prstGeom>
          <a:noFill/>
          <a:ln w="19050" cap="flat" cmpd="sng">
            <a:solidFill>
              <a:srgbClr val="969696"/>
            </a:solidFill>
            <a:prstDash val="solid"/>
            <a:miter/>
            <a:headEnd type="none" w="med" len="med"/>
            <a:tailEnd type="none" w="med" len="med"/>
          </a:ln>
        </p:spPr>
        <p:txBody>
          <a:bodyPr lIns="137160" tIns="68580" rIns="137160" bIns="68580" anchor="ctr" anchorCtr="0">
            <a:spAutoFit/>
          </a:bodyPr>
          <a:p>
            <a:pPr fontAlgn="ctr">
              <a:spcBef>
                <a:spcPct val="50000"/>
              </a:spcBef>
            </a:pPr>
            <a:r>
              <a:rPr lang="zh-CN" altLang="en-US" sz="1600">
                <a:latin typeface="Arial" panose="020B0604020202020204" pitchFamily="34" charset="0"/>
                <a:ea typeface="黑体" panose="02010609060101010101" charset="-122"/>
              </a:rPr>
              <a:t>例：小</a:t>
            </a:r>
            <a:r>
              <a:rPr lang="en-US" altLang="zh-CN" sz="1600">
                <a:latin typeface="Arial" panose="020B0604020202020204" pitchFamily="34" charset="0"/>
                <a:ea typeface="黑体" panose="02010609060101010101" charset="-122"/>
              </a:rPr>
              <a:t>S</a:t>
            </a:r>
            <a:r>
              <a:rPr lang="zh-CN" altLang="en-US" sz="1600">
                <a:latin typeface="Arial" panose="020B0604020202020204" pitchFamily="34" charset="0"/>
                <a:ea typeface="黑体" panose="02010609060101010101" charset="-122"/>
              </a:rPr>
              <a:t>的身体脂肪增加了</a:t>
            </a:r>
            <a:r>
              <a:rPr lang="en-US" altLang="zh-CN" sz="1600">
                <a:latin typeface="Arial" panose="020B0604020202020204" pitchFamily="34" charset="0"/>
                <a:ea typeface="黑体" panose="02010609060101010101" charset="-122"/>
              </a:rPr>
              <a:t>5%</a:t>
            </a:r>
            <a:r>
              <a:rPr lang="zh-CN" altLang="en-US" sz="1600">
                <a:latin typeface="Arial" panose="020B0604020202020204" pitchFamily="34" charset="0"/>
                <a:ea typeface="黑体" panose="02010609060101010101" charset="-122"/>
              </a:rPr>
              <a:t>。</a:t>
            </a:r>
            <a:endParaRPr lang="zh-CN" altLang="en-US" sz="1600">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      小</a:t>
            </a:r>
            <a:r>
              <a:rPr lang="en-US" altLang="zh-CN" sz="1600">
                <a:latin typeface="Arial" panose="020B0604020202020204" pitchFamily="34" charset="0"/>
                <a:ea typeface="黑体" panose="02010609060101010101" charset="-122"/>
              </a:rPr>
              <a:t>S</a:t>
            </a:r>
            <a:r>
              <a:rPr lang="zh-CN" altLang="en-US" sz="1600">
                <a:latin typeface="Arial" panose="020B0604020202020204" pitchFamily="34" charset="0"/>
                <a:ea typeface="黑体" panose="02010609060101010101" charset="-122"/>
              </a:rPr>
              <a:t>先分析真正原因是“饮食不调”，为此设定了目标。</a:t>
            </a:r>
            <a:endParaRPr lang="zh-CN" altLang="en-US" sz="1600">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      但是，后来发现真正的原因却是“运动不足”，为“饮食不调”而设定的目标就没用了。</a:t>
            </a:r>
            <a:endParaRPr lang="zh-CN" altLang="en-US" sz="16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741"/>
                                        </p:tgtEl>
                                        <p:attrNameLst>
                                          <p:attrName>style.visibility</p:attrName>
                                        </p:attrNameLst>
                                      </p:cBhvr>
                                      <p:to>
                                        <p:strVal val="visible"/>
                                      </p:to>
                                    </p:set>
                                    <p:animEffect transition="in" filter="blinds(horizontal)">
                                      <p:cBhvr additive="base">
                                        <p:cTn id="7" dur="500"/>
                                        <p:tgtEl>
                                          <p:spTgt spid="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4" name="矩形 3743"/>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3.</a:t>
            </a:r>
            <a:r>
              <a:rPr lang="zh-CN" altLang="en-US" sz="1400">
                <a:solidFill>
                  <a:srgbClr val="333300"/>
                </a:solidFill>
                <a:latin typeface="黑体" panose="02010609060101010101" charset="-122"/>
                <a:ea typeface="黑体" panose="02010609060101010101" charset="-122"/>
              </a:rPr>
              <a:t>设定目标</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745" name="矩形 3744"/>
          <p:cNvSpPr/>
          <p:nvPr/>
        </p:nvSpPr>
        <p:spPr>
          <a:xfrm>
            <a:off x="533400" y="914400"/>
            <a:ext cx="312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(1) </a:t>
            </a:r>
            <a:r>
              <a:rPr lang="zh-CN" altLang="en-US" sz="1800">
                <a:latin typeface="Arial" panose="020B0604020202020204" pitchFamily="34" charset="0"/>
                <a:ea typeface="黑体" panose="02010609060101010101" charset="-122"/>
              </a:rPr>
              <a:t>要有解决问题的坚定意志</a:t>
            </a:r>
            <a:endParaRPr lang="zh-CN" altLang="en-US" sz="1800">
              <a:latin typeface="Arial" panose="020B0604020202020204" pitchFamily="34" charset="0"/>
              <a:ea typeface="黑体" panose="02010609060101010101" charset="-122"/>
            </a:endParaRPr>
          </a:p>
        </p:txBody>
      </p:sp>
      <p:sp>
        <p:nvSpPr>
          <p:cNvPr id="3746" name="矩形 3745"/>
          <p:cNvSpPr/>
          <p:nvPr/>
        </p:nvSpPr>
        <p:spPr>
          <a:xfrm>
            <a:off x="838200" y="1447800"/>
            <a:ext cx="7467600" cy="1114425"/>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带着“我一定要解决这个问题”的挑战精神，去设定目标</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 具有“我”来负责的责任感</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 在困难面前始终保持解决问题的满腔热情</a:t>
            </a:r>
            <a:endParaRPr lang="zh-CN" altLang="en-US" sz="1600">
              <a:latin typeface="Arial" panose="020B0604020202020204" pitchFamily="34" charset="0"/>
              <a:ea typeface="黑体" panose="02010609060101010101" charset="-122"/>
            </a:endParaRPr>
          </a:p>
        </p:txBody>
      </p:sp>
      <p:sp>
        <p:nvSpPr>
          <p:cNvPr id="3747" name="矩形 3746"/>
          <p:cNvSpPr/>
          <p:nvPr/>
        </p:nvSpPr>
        <p:spPr>
          <a:xfrm>
            <a:off x="609600" y="2971800"/>
            <a:ext cx="41910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设定 定量 </a:t>
            </a:r>
            <a:r>
              <a:rPr lang="en-US" altLang="zh-CN" sz="1800">
                <a:latin typeface="Arial" panose="020B0604020202020204" pitchFamily="34" charset="0"/>
                <a:cs typeface="Arial" panose="020B0604020202020204" pitchFamily="34" charset="0"/>
              </a:rPr>
              <a:t>•</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具体</a:t>
            </a:r>
            <a:r>
              <a:rPr lang="en-US" altLang="zh-CN" sz="1800">
                <a:latin typeface="Arial" panose="020B0604020202020204" pitchFamily="34" charset="0"/>
                <a:cs typeface="Arial" panose="020B0604020202020204" pitchFamily="34" charset="0"/>
              </a:rPr>
              <a:t>• </a:t>
            </a:r>
            <a:r>
              <a:rPr lang="zh-CN" altLang="en-US" sz="1800">
                <a:latin typeface="Arial" panose="020B0604020202020204" pitchFamily="34" charset="0"/>
                <a:ea typeface="黑体" panose="02010609060101010101" charset="-122"/>
              </a:rPr>
              <a:t>有挑战性 的目标</a:t>
            </a:r>
            <a:endParaRPr lang="zh-CN" altLang="en-US" sz="1800">
              <a:latin typeface="Arial" panose="020B0604020202020204" pitchFamily="34" charset="0"/>
              <a:ea typeface="黑体" panose="02010609060101010101" charset="-122"/>
            </a:endParaRPr>
          </a:p>
        </p:txBody>
      </p:sp>
      <p:sp>
        <p:nvSpPr>
          <p:cNvPr id="3748" name="矩形 3747"/>
          <p:cNvSpPr/>
          <p:nvPr/>
        </p:nvSpPr>
        <p:spPr>
          <a:xfrm>
            <a:off x="838200" y="3505200"/>
            <a:ext cx="7467600" cy="2260600"/>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目标要明确</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到什么时侯</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解决到什么程度</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任何工作</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包括事务性的工作</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都一定可以设定定量的目标</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pPr>
            <a:r>
              <a:rPr lang="zh-CN" altLang="en-US" sz="1600">
                <a:latin typeface="Arial" panose="020B0604020202020204" pitchFamily="34" charset="0"/>
                <a:ea typeface="黑体" panose="02010609060101010101" charset="-122"/>
              </a:rPr>
              <a:t>       </a:t>
            </a:r>
            <a:r>
              <a:rPr lang="en-US" altLang="zh-CN" sz="1600">
                <a:latin typeface="Arial" panose="020B0604020202020204" pitchFamily="34" charset="0"/>
                <a:ea typeface="黑体" panose="02010609060101010101" charset="-122"/>
              </a:rPr>
              <a:t>KPI—Key Performance Indicator</a:t>
            </a:r>
            <a:endParaRPr lang="en-US" altLang="zh-CN"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挑战性 </a:t>
            </a:r>
            <a:r>
              <a:rPr lang="en-US" altLang="zh-CN" sz="18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可行性</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 有意识地考虑下一个目标</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 对于已有行业标准的问题</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以行业标准为目标就可以了</a:t>
            </a:r>
            <a:endParaRPr lang="zh-CN" altLang="en-US" sz="1600">
              <a:latin typeface="Arial" panose="020B0604020202020204" pitchFamily="34" charset="0"/>
              <a:ea typeface="黑体" panose="02010609060101010101" charset="-122"/>
            </a:endParaRPr>
          </a:p>
        </p:txBody>
      </p:sp>
      <p:sp>
        <p:nvSpPr>
          <p:cNvPr id="3749" name="矩形 374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745"/>
                                        </p:tgtEl>
                                        <p:attrNameLst>
                                          <p:attrName>style.visibility</p:attrName>
                                        </p:attrNameLst>
                                      </p:cBhvr>
                                      <p:to>
                                        <p:strVal val="visible"/>
                                      </p:to>
                                    </p:set>
                                    <p:animEffect transition="in" filter="blinds(horizontal)">
                                      <p:cBhvr additive="base">
                                        <p:cTn id="7" dur="500"/>
                                        <p:tgtEl>
                                          <p:spTgt spid="3745"/>
                                        </p:tgtEl>
                                      </p:cBhvr>
                                    </p:animEffect>
                                  </p:childTnLst>
                                </p:cTn>
                              </p:par>
                            </p:childTnLst>
                          </p:cTn>
                        </p:par>
                        <p:par>
                          <p:cTn id="8" fill="hold">
                            <p:stCondLst>
                              <p:cond delay="500"/>
                            </p:stCondLst>
                            <p:childTnLst>
                              <p:par>
                                <p:cTn id="9" presetID="3" presetClass="entr" presetSubtype="10" fill="hold" grpId="1" nodeType="afterEffect">
                                  <p:childTnLst>
                                    <p:set>
                                      <p:cBhvr additive="base">
                                        <p:cTn id="10" dur="1" fill="hold">
                                          <p:stCondLst>
                                            <p:cond delay="0"/>
                                          </p:stCondLst>
                                        </p:cTn>
                                        <p:tgtEl>
                                          <p:spTgt spid="3746"/>
                                        </p:tgtEl>
                                        <p:attrNameLst>
                                          <p:attrName>style.visibility</p:attrName>
                                        </p:attrNameLst>
                                      </p:cBhvr>
                                      <p:to>
                                        <p:strVal val="visible"/>
                                      </p:to>
                                    </p:set>
                                    <p:animEffect transition="in" filter="blinds(horizontal)">
                                      <p:cBhvr additive="base">
                                        <p:cTn id="11" dur="500"/>
                                        <p:tgtEl>
                                          <p:spTgt spid="374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2" nodeType="clickEffect">
                                  <p:childTnLst>
                                    <p:set>
                                      <p:cBhvr additive="base">
                                        <p:cTn id="15" dur="1" fill="hold">
                                          <p:stCondLst>
                                            <p:cond delay="0"/>
                                          </p:stCondLst>
                                        </p:cTn>
                                        <p:tgtEl>
                                          <p:spTgt spid="3747"/>
                                        </p:tgtEl>
                                        <p:attrNameLst>
                                          <p:attrName>style.visibility</p:attrName>
                                        </p:attrNameLst>
                                      </p:cBhvr>
                                      <p:to>
                                        <p:strVal val="visible"/>
                                      </p:to>
                                    </p:set>
                                    <p:animEffect transition="in" filter="blinds(horizontal)">
                                      <p:cBhvr additive="base">
                                        <p:cTn id="16" dur="500"/>
                                        <p:tgtEl>
                                          <p:spTgt spid="3747"/>
                                        </p:tgtEl>
                                      </p:cBhvr>
                                    </p:animEffect>
                                  </p:childTnLst>
                                </p:cTn>
                              </p:par>
                            </p:childTnLst>
                          </p:cTn>
                        </p:par>
                        <p:par>
                          <p:cTn id="17" fill="hold">
                            <p:stCondLst>
                              <p:cond delay="500"/>
                            </p:stCondLst>
                            <p:childTnLst>
                              <p:par>
                                <p:cTn id="18" presetID="3" presetClass="entr" presetSubtype="10" fill="hold" grpId="3" nodeType="afterEffect">
                                  <p:childTnLst>
                                    <p:set>
                                      <p:cBhvr additive="base">
                                        <p:cTn id="19" dur="1" fill="hold">
                                          <p:stCondLst>
                                            <p:cond delay="0"/>
                                          </p:stCondLst>
                                        </p:cTn>
                                        <p:tgtEl>
                                          <p:spTgt spid="3748"/>
                                        </p:tgtEl>
                                        <p:attrNameLst>
                                          <p:attrName>style.visibility</p:attrName>
                                        </p:attrNameLst>
                                      </p:cBhvr>
                                      <p:to>
                                        <p:strVal val="visible"/>
                                      </p:to>
                                    </p:set>
                                    <p:animEffect transition="in" filter="blinds(horizontal)">
                                      <p:cBhvr additive="base">
                                        <p:cTn id="20" dur="500"/>
                                        <p:tgtEl>
                                          <p:spTgt spid="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5" grpId="0" animBg="1"/>
      <p:bldP spid="3746" grpId="1" animBg="1"/>
      <p:bldP spid="3747" grpId="2" animBg="1"/>
      <p:bldP spid="3748" grpId="3"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2" name="矩形 3751"/>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3.</a:t>
            </a:r>
            <a:r>
              <a:rPr lang="zh-CN" altLang="en-US" sz="1400">
                <a:solidFill>
                  <a:srgbClr val="333300"/>
                </a:solidFill>
                <a:latin typeface="黑体" panose="02010609060101010101" charset="-122"/>
                <a:ea typeface="黑体" panose="02010609060101010101" charset="-122"/>
              </a:rPr>
              <a:t>设定目标</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753" name="矩形 3752"/>
          <p:cNvSpPr/>
          <p:nvPr/>
        </p:nvSpPr>
        <p:spPr>
          <a:xfrm>
            <a:off x="457200" y="685800"/>
            <a:ext cx="3276600" cy="501650"/>
          </a:xfrm>
          <a:prstGeom prst="rect">
            <a:avLst/>
          </a:prstGeom>
          <a:noFill/>
          <a:ln w="38100">
            <a:noFill/>
          </a:ln>
        </p:spPr>
        <p:txBody>
          <a:bodyPr lIns="137160" tIns="68580" rIns="137160" bIns="68580">
            <a:spAutoFit/>
          </a:bodyPr>
          <a:p>
            <a:pPr>
              <a:spcBef>
                <a:spcPct val="50000"/>
              </a:spcBef>
            </a:pPr>
            <a:r>
              <a:rPr lang="zh-CN" altLang="en-US" sz="1800">
                <a:latin typeface="黑体" panose="02010609060101010101" charset="-122"/>
                <a:ea typeface="黑体" panose="02010609060101010101" charset="-122"/>
              </a:rPr>
              <a:t>设定目标时容易犯的</a:t>
            </a:r>
            <a:r>
              <a:rPr lang="zh-CN" altLang="en-US" sz="2400" i="1">
                <a:latin typeface="黑体" panose="02010609060101010101" charset="-122"/>
                <a:ea typeface="黑体" panose="02010609060101010101" charset="-122"/>
              </a:rPr>
              <a:t>错误</a:t>
            </a:r>
            <a:r>
              <a:rPr lang="en-US" altLang="zh-CN" sz="1800">
                <a:latin typeface="黑体" panose="02010609060101010101" charset="-122"/>
                <a:ea typeface="黑体" panose="02010609060101010101" charset="-122"/>
              </a:rPr>
              <a:t>:</a:t>
            </a:r>
            <a:endParaRPr lang="en-US" altLang="zh-CN" sz="1800">
              <a:latin typeface="黑体" panose="02010609060101010101" charset="-122"/>
              <a:ea typeface="黑体" panose="02010609060101010101" charset="-122"/>
            </a:endParaRPr>
          </a:p>
        </p:txBody>
      </p:sp>
      <p:sp>
        <p:nvSpPr>
          <p:cNvPr id="3754" name="矩形 3753"/>
          <p:cNvSpPr/>
          <p:nvPr/>
        </p:nvSpPr>
        <p:spPr>
          <a:xfrm>
            <a:off x="685800" y="1219200"/>
            <a:ext cx="7543800" cy="4111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把行动作为目标</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例</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与成员一起团结合作</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进行降低成本的活动”</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3755" name="矩形 3754"/>
          <p:cNvSpPr/>
          <p:nvPr/>
        </p:nvSpPr>
        <p:spPr>
          <a:xfrm>
            <a:off x="685800" y="1752600"/>
            <a:ext cx="7543800" cy="4111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把手段作为目标</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例</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学习管理的技巧”</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收集客户的信息”</a:t>
            </a:r>
            <a:r>
              <a:rPr lang="en-US" altLang="zh-CN" sz="1800">
                <a:latin typeface="Arial" panose="020B0604020202020204" pitchFamily="34" charset="0"/>
                <a:ea typeface="黑体" panose="02010609060101010101" charset="-122"/>
              </a:rPr>
              <a:t>…</a:t>
            </a:r>
            <a:endParaRPr lang="en-US" altLang="zh-CN" sz="1800">
              <a:latin typeface="Arial" panose="020B0604020202020204" pitchFamily="34" charset="0"/>
              <a:ea typeface="黑体" panose="02010609060101010101" charset="-122"/>
            </a:endParaRPr>
          </a:p>
        </p:txBody>
      </p:sp>
      <p:sp>
        <p:nvSpPr>
          <p:cNvPr id="3756" name="矩形 3755"/>
          <p:cNvSpPr/>
          <p:nvPr/>
        </p:nvSpPr>
        <p:spPr>
          <a:xfrm>
            <a:off x="685800" y="2149475"/>
            <a:ext cx="7543800" cy="3621088"/>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与“理想状态”相混淆</a:t>
            </a:r>
            <a:r>
              <a:rPr lang="en-US" altLang="zh-CN" sz="1800">
                <a:latin typeface="Arial" panose="020B0604020202020204" pitchFamily="34" charset="0"/>
                <a:ea typeface="黑体" panose="02010609060101010101" charset="-122"/>
              </a:rPr>
              <a:t>. </a:t>
            </a:r>
            <a:endParaRPr lang="en-US" altLang="zh-CN" sz="1800">
              <a:latin typeface="Arial" panose="020B0604020202020204" pitchFamily="34" charset="0"/>
              <a:ea typeface="黑体" panose="02010609060101010101" charset="-122"/>
            </a:endParaRPr>
          </a:p>
          <a:p>
            <a:pPr fontAlgn="ctr">
              <a:spcBef>
                <a:spcPct val="50000"/>
              </a:spcBef>
              <a:buFont typeface="Wingdings" panose="05000000000000000000" pitchFamily="2" charset="2"/>
            </a:pPr>
            <a:r>
              <a:rPr lang="en-US" altLang="zh-CN" sz="1800">
                <a:latin typeface="Arial" panose="020B0604020202020204" pitchFamily="34" charset="0"/>
                <a:ea typeface="黑体" panose="02010609060101010101" charset="-122"/>
              </a:rPr>
              <a:t>     </a:t>
            </a:r>
            <a:r>
              <a:rPr lang="zh-CN" altLang="en-US" sz="1600">
                <a:latin typeface="宋体" panose="02010600030101010101" pitchFamily="2" charset="-122"/>
              </a:rPr>
              <a:t>目标</a:t>
            </a:r>
            <a:r>
              <a:rPr lang="en-US" altLang="zh-CN" sz="1600">
                <a:latin typeface="宋体" panose="02010600030101010101" pitchFamily="2" charset="-122"/>
              </a:rPr>
              <a:t>------</a:t>
            </a:r>
            <a:r>
              <a:rPr lang="zh-CN" altLang="en-US" sz="1600">
                <a:latin typeface="宋体" panose="02010600030101010101" pitchFamily="2" charset="-122"/>
              </a:rPr>
              <a:t>针对问题点明确到什么时候</a:t>
            </a:r>
            <a:r>
              <a:rPr lang="en-US" altLang="zh-CN" sz="1600">
                <a:latin typeface="宋体" panose="02010600030101010101" pitchFamily="2" charset="-122"/>
              </a:rPr>
              <a:t>,</a:t>
            </a:r>
            <a:r>
              <a:rPr lang="zh-CN" altLang="en-US" sz="1600">
                <a:latin typeface="宋体" panose="02010600030101010101" pitchFamily="2" charset="-122"/>
              </a:rPr>
              <a:t>解决到什么程度</a:t>
            </a:r>
            <a:r>
              <a:rPr lang="en-US" altLang="zh-CN" sz="1600">
                <a:latin typeface="宋体" panose="02010600030101010101" pitchFamily="2" charset="-122"/>
              </a:rPr>
              <a:t>.  </a:t>
            </a:r>
            <a:endParaRPr lang="en-US" altLang="zh-CN" sz="1600">
              <a:latin typeface="宋体" panose="02010600030101010101" pitchFamily="2" charset="-122"/>
            </a:endParaRPr>
          </a:p>
          <a:p>
            <a:pPr fontAlgn="ctr">
              <a:spcBef>
                <a:spcPct val="50000"/>
              </a:spcBef>
              <a:buFont typeface="Wingdings" panose="05000000000000000000" pitchFamily="2" charset="2"/>
            </a:pPr>
            <a:r>
              <a:rPr lang="en-US" altLang="zh-CN" sz="1600">
                <a:latin typeface="宋体" panose="02010600030101010101" pitchFamily="2" charset="-122"/>
              </a:rPr>
              <a:t>   </a:t>
            </a:r>
            <a:r>
              <a:rPr lang="zh-CN" altLang="en-US" sz="1600">
                <a:latin typeface="宋体" panose="02010600030101010101" pitchFamily="2" charset="-122"/>
              </a:rPr>
              <a:t>理想状态</a:t>
            </a:r>
            <a:r>
              <a:rPr lang="en-US" altLang="zh-CN" sz="1600">
                <a:latin typeface="宋体" panose="02010600030101010101" pitchFamily="2" charset="-122"/>
              </a:rPr>
              <a:t>—</a:t>
            </a:r>
            <a:r>
              <a:rPr lang="zh-CN" altLang="en-US" sz="1600">
                <a:latin typeface="宋体" panose="02010600030101010101" pitchFamily="2" charset="-122"/>
              </a:rPr>
              <a:t>为达成目的明确自己工作的理想状态</a:t>
            </a:r>
            <a:endParaRPr lang="zh-CN" altLang="en-US" sz="1600">
              <a:latin typeface="宋体" panose="02010600030101010101" pitchFamily="2" charset="-122"/>
            </a:endParaRPr>
          </a:p>
          <a:p>
            <a:pPr fontAlgn="ctr">
              <a:spcBef>
                <a:spcPct val="50000"/>
              </a:spcBef>
              <a:buFont typeface="Wingdings" panose="05000000000000000000" pitchFamily="2" charset="2"/>
            </a:pPr>
            <a:endParaRPr lang="zh-CN" altLang="en-US" sz="1600">
              <a:latin typeface="宋体" panose="02010600030101010101" pitchFamily="2" charset="-122"/>
            </a:endParaRPr>
          </a:p>
          <a:p>
            <a:pPr fontAlgn="ctr">
              <a:spcBef>
                <a:spcPct val="50000"/>
              </a:spcBef>
              <a:buFont typeface="Wingdings" panose="05000000000000000000" pitchFamily="2" charset="2"/>
            </a:pPr>
            <a:endParaRPr lang="zh-CN" altLang="en-US" sz="1800">
              <a:latin typeface="Arial" panose="020B0604020202020204" pitchFamily="34" charset="0"/>
              <a:ea typeface="黑体" panose="02010609060101010101" charset="-122"/>
            </a:endParaRPr>
          </a:p>
          <a:p>
            <a:pPr fontAlgn="ctr">
              <a:spcBef>
                <a:spcPct val="50000"/>
              </a:spcBef>
              <a:buFont typeface="Wingdings" panose="05000000000000000000" pitchFamily="2" charset="2"/>
            </a:pPr>
            <a:endParaRPr lang="zh-CN" altLang="en-US" sz="1800">
              <a:latin typeface="Arial" panose="020B0604020202020204" pitchFamily="34" charset="0"/>
              <a:ea typeface="黑体" panose="02010609060101010101" charset="-122"/>
            </a:endParaRPr>
          </a:p>
          <a:p>
            <a:pPr fontAlgn="ctr">
              <a:spcBef>
                <a:spcPct val="50000"/>
              </a:spcBef>
              <a:buFont typeface="Wingdings" panose="05000000000000000000" pitchFamily="2" charset="2"/>
            </a:pPr>
            <a:endParaRPr lang="zh-CN" altLang="en-US" sz="1800">
              <a:latin typeface="Arial" panose="020B0604020202020204" pitchFamily="34" charset="0"/>
              <a:ea typeface="黑体" panose="02010609060101010101" charset="-122"/>
            </a:endParaRPr>
          </a:p>
          <a:p>
            <a:pPr fontAlgn="ctr">
              <a:spcBef>
                <a:spcPct val="50000"/>
              </a:spcBef>
              <a:buFont typeface="Wingdings" panose="05000000000000000000" pitchFamily="2" charset="2"/>
            </a:pPr>
            <a:endParaRPr lang="zh-CN" altLang="en-US" sz="1800">
              <a:latin typeface="Arial" panose="020B0604020202020204" pitchFamily="34" charset="0"/>
              <a:ea typeface="黑体" panose="02010609060101010101" charset="-122"/>
            </a:endParaRPr>
          </a:p>
          <a:p>
            <a:pPr fontAlgn="ctr">
              <a:spcBef>
                <a:spcPct val="50000"/>
              </a:spcBef>
              <a:buFont typeface="Wingdings" panose="05000000000000000000" pitchFamily="2" charset="2"/>
              <a:buNone/>
            </a:pPr>
            <a:endParaRPr lang="zh-CN" altLang="en-US" sz="1800">
              <a:latin typeface="Arial" panose="020B0604020202020204" pitchFamily="34" charset="0"/>
              <a:ea typeface="黑体" panose="02010609060101010101" charset="-122"/>
            </a:endParaRPr>
          </a:p>
        </p:txBody>
      </p:sp>
      <p:graphicFrame>
        <p:nvGraphicFramePr>
          <p:cNvPr id="3757" name="表格 3756"/>
          <p:cNvGraphicFramePr/>
          <p:nvPr/>
        </p:nvGraphicFramePr>
        <p:xfrm>
          <a:off x="1143000" y="3276600"/>
          <a:ext cx="6629400" cy="2441575"/>
        </p:xfrm>
        <a:graphic>
          <a:graphicData uri="http://schemas.openxmlformats.org/drawingml/2006/table">
            <a:tbl>
              <a:tblPr/>
              <a:tblGrid>
                <a:gridCol w="1243013"/>
                <a:gridCol w="1822450"/>
                <a:gridCol w="1811337"/>
                <a:gridCol w="1752600"/>
              </a:tblGrid>
              <a:tr h="3651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研    发</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营  销</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人事</a:t>
                      </a:r>
                      <a:r>
                        <a:rPr lang="en-US" altLang="zh-CN" sz="1200">
                          <a:solidFill>
                            <a:schemeClr val="tx1"/>
                          </a:solidFill>
                        </a:rPr>
                        <a:t>.</a:t>
                      </a:r>
                      <a:r>
                        <a:rPr lang="zh-CN" altLang="en-US" sz="1200">
                          <a:solidFill>
                            <a:schemeClr val="tx1"/>
                          </a:solidFill>
                        </a:rPr>
                        <a:t>教育</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28575"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95313">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理想状态</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新产品开发时间比上年缩短</a:t>
                      </a:r>
                      <a:r>
                        <a:rPr lang="en-US" altLang="zh-CN" sz="1200">
                          <a:solidFill>
                            <a:schemeClr val="tx1"/>
                          </a:solidFill>
                        </a:rPr>
                        <a:t>2</a:t>
                      </a:r>
                      <a:r>
                        <a:rPr lang="zh-CN" altLang="en-US" sz="1200">
                          <a:solidFill>
                            <a:schemeClr val="tx1"/>
                          </a:solidFill>
                        </a:rPr>
                        <a:t>个月</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国内销售额比上年增长</a:t>
                      </a:r>
                      <a:r>
                        <a:rPr lang="en-US" altLang="zh-CN" sz="1200">
                          <a:solidFill>
                            <a:schemeClr val="tx1"/>
                          </a:solidFill>
                        </a:rPr>
                        <a:t>20%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培训出席率比上年提高</a:t>
                      </a:r>
                      <a:r>
                        <a:rPr lang="en-US" altLang="zh-CN" sz="1200">
                          <a:solidFill>
                            <a:schemeClr val="tx1"/>
                          </a:solidFill>
                        </a:rPr>
                        <a:t>30%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593725">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错误的目标</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新产品开发时间比上年缩短</a:t>
                      </a:r>
                      <a:r>
                        <a:rPr lang="en-US" altLang="zh-CN" sz="1200">
                          <a:solidFill>
                            <a:schemeClr val="tx1"/>
                          </a:solidFill>
                        </a:rPr>
                        <a:t>2</a:t>
                      </a:r>
                      <a:r>
                        <a:rPr lang="zh-CN" altLang="en-US" sz="1200">
                          <a:solidFill>
                            <a:schemeClr val="tx1"/>
                          </a:solidFill>
                        </a:rPr>
                        <a:t>个月</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国内销售额比上年增长</a:t>
                      </a:r>
                      <a:r>
                        <a:rPr lang="en-US" altLang="zh-CN" sz="1200">
                          <a:solidFill>
                            <a:schemeClr val="tx1"/>
                          </a:solidFill>
                        </a:rPr>
                        <a:t>20%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培训出席率比上年提高</a:t>
                      </a:r>
                      <a:r>
                        <a:rPr lang="en-US" altLang="zh-CN" sz="1200">
                          <a:solidFill>
                            <a:schemeClr val="tx1"/>
                          </a:solidFill>
                        </a:rPr>
                        <a:t>30%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12700" cap="flat" cmpd="dbl">
                      <a:solidFill>
                        <a:schemeClr val="tx1"/>
                      </a:solidFill>
                      <a:prstDash val="solid"/>
                      <a:headEnd type="none" w="med" len="med"/>
                      <a:tailEnd type="none" w="med" len="med"/>
                    </a:lnB>
                    <a:lnTlToBr>
                      <a:noFill/>
                    </a:lnTlToBr>
                    <a:lnBlToTr>
                      <a:noFill/>
                    </a:lnBlToTr>
                    <a:noFill/>
                  </a:tcPr>
                </a:tc>
              </a:tr>
              <a:tr h="887412">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lgn="ctr">
                        <a:buClr>
                          <a:srgbClr val="0033CC"/>
                        </a:buClr>
                        <a:buNone/>
                      </a:pPr>
                      <a:r>
                        <a:rPr lang="zh-CN" altLang="en-US" sz="1200">
                          <a:solidFill>
                            <a:schemeClr val="tx1"/>
                          </a:solidFill>
                        </a:rPr>
                        <a:t>正确的目标</a:t>
                      </a:r>
                      <a:endParaRPr lang="zh-CN" altLang="en-US" sz="1200">
                        <a:solidFill>
                          <a:schemeClr val="tx1"/>
                        </a:solidFill>
                      </a:endParaRPr>
                    </a:p>
                  </a:txBody>
                  <a:tcPr marL="137160" marR="137160" marT="68580" marB="68580">
                    <a:lnL w="28575"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200">
                          <a:solidFill>
                            <a:schemeClr val="tx1"/>
                          </a:solidFill>
                        </a:rPr>
                        <a:t>“</a:t>
                      </a:r>
                      <a:r>
                        <a:rPr lang="zh-CN" altLang="en-US" sz="1200">
                          <a:solidFill>
                            <a:schemeClr val="tx1"/>
                          </a:solidFill>
                        </a:rPr>
                        <a:t>设计”时间比上年缩短 </a:t>
                      </a:r>
                      <a:r>
                        <a:rPr lang="en-US" altLang="zh-CN" sz="1200">
                          <a:solidFill>
                            <a:schemeClr val="tx1"/>
                          </a:solidFill>
                        </a:rPr>
                        <a:t>1</a:t>
                      </a:r>
                      <a:r>
                        <a:rPr lang="zh-CN" altLang="en-US" sz="1200">
                          <a:solidFill>
                            <a:schemeClr val="tx1"/>
                          </a:solidFill>
                        </a:rPr>
                        <a:t>个月</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zh-CN" altLang="en-US" sz="1200">
                          <a:solidFill>
                            <a:schemeClr val="tx1"/>
                          </a:solidFill>
                        </a:rPr>
                        <a:t>对“城市年轻白领客户”的销售额比上年增长</a:t>
                      </a:r>
                      <a:r>
                        <a:rPr lang="en-US" altLang="zh-CN" sz="1200">
                          <a:solidFill>
                            <a:schemeClr val="tx1"/>
                          </a:solidFill>
                        </a:rPr>
                        <a:t>35%</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12700"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2400" u="none" kern="1200">
                          <a:solidFill>
                            <a:srgbClr val="0033CC"/>
                          </a:solidFill>
                          <a:latin typeface="Times New Roman" panose="02020603050405020304" charset="0"/>
                          <a:ea typeface="宋体" panose="02010600030101010101" pitchFamily="2" charset="-122"/>
                        </a:defRPr>
                      </a:lvl1pPr>
                      <a:lvl2pPr marL="742950" lvl="1" indent="-285750" algn="l" defTabSz="914400" rtl="0" eaLnBrk="1" fontAlgn="base" latinLnBrk="0" hangingPunct="1">
                        <a:lnSpc>
                          <a:spcPct val="125000"/>
                        </a:lnSpc>
                        <a:spcBef>
                          <a:spcPct val="35000"/>
                        </a:spcBef>
                        <a:spcAft>
                          <a:spcPct val="0"/>
                        </a:spcAft>
                        <a:buClr>
                          <a:srgbClr val="0033CC"/>
                        </a:buClr>
                        <a:buSzPct val="85000"/>
                        <a:buFont typeface="Wingdings" panose="05000000000000000000" pitchFamily="2" charset="2"/>
                        <a:buNone/>
                        <a:defRPr sz="1800" u="none" kern="1200">
                          <a:solidFill>
                            <a:srgbClr val="333399"/>
                          </a:solidFill>
                          <a:latin typeface="Times New Roman" panose="02020603050405020304" charset="0"/>
                          <a:ea typeface="宋体" panose="02010600030101010101" pitchFamily="2" charset="-122"/>
                        </a:defRPr>
                      </a:lvl2pPr>
                      <a:lvl3pPr marL="1085850" lvl="2"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600" u="none" kern="1200">
                          <a:solidFill>
                            <a:srgbClr val="000066"/>
                          </a:solidFill>
                          <a:latin typeface="Times New Roman" panose="02020603050405020304" charset="0"/>
                          <a:ea typeface="宋体" panose="02010600030101010101" pitchFamily="2" charset="-122"/>
                        </a:defRPr>
                      </a:lvl3pPr>
                      <a:lvl4pPr marL="1428750" lvl="3" indent="-228600" algn="l" defTabSz="914400" rtl="0" eaLnBrk="1" fontAlgn="base" latinLnBrk="0" hangingPunct="1">
                        <a:lnSpc>
                          <a:spcPct val="125000"/>
                        </a:lnSpc>
                        <a:spcBef>
                          <a:spcPct val="35000"/>
                        </a:spcBef>
                        <a:spcAft>
                          <a:spcPct val="0"/>
                        </a:spcAft>
                        <a:buClr>
                          <a:srgbClr val="0033CC"/>
                        </a:buClr>
                        <a:buSzPct val="8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4pPr>
                      <a:lvl5pPr marL="1771650" lvl="4" indent="-228600" algn="l" defTabSz="914400" rtl="0" eaLnBrk="1" fontAlgn="base" latinLnBrk="0" hangingPunct="1">
                        <a:lnSpc>
                          <a:spcPct val="125000"/>
                        </a:lnSpc>
                        <a:spcBef>
                          <a:spcPct val="35000"/>
                        </a:spcBef>
                        <a:spcAft>
                          <a:spcPct val="0"/>
                        </a:spcAft>
                        <a:buClr>
                          <a:srgbClr val="0033CC"/>
                        </a:buClr>
                        <a:buSzPct val="70000"/>
                        <a:buFont typeface="Wingdings" panose="05000000000000000000" pitchFamily="2" charset="2"/>
                        <a:buNone/>
                        <a:defRPr sz="1400" u="none" kern="1200">
                          <a:solidFill>
                            <a:schemeClr val="tx1"/>
                          </a:solidFill>
                          <a:latin typeface="Times New Roman" panose="02020603050405020304" charset="0"/>
                          <a:ea typeface="宋体" panose="02010600030101010101" pitchFamily="2" charset="-122"/>
                        </a:defRPr>
                      </a:lvl5pPr>
                    </a:lstStyle>
                    <a:p>
                      <a:pPr marL="0" lvl="0" indent="0">
                        <a:buClr>
                          <a:srgbClr val="0033CC"/>
                        </a:buClr>
                        <a:buNone/>
                      </a:pPr>
                      <a:r>
                        <a:rPr lang="en-US" altLang="zh-CN" sz="1200">
                          <a:solidFill>
                            <a:schemeClr val="tx1"/>
                          </a:solidFill>
                        </a:rPr>
                        <a:t>“</a:t>
                      </a:r>
                      <a:r>
                        <a:rPr lang="zh-CN" altLang="en-US" sz="1200">
                          <a:solidFill>
                            <a:schemeClr val="tx1"/>
                          </a:solidFill>
                        </a:rPr>
                        <a:t>没有认识到重要性”</a:t>
                      </a:r>
                      <a:endParaRPr lang="zh-CN" altLang="en-US" sz="1200">
                        <a:solidFill>
                          <a:schemeClr val="tx1"/>
                        </a:solidFill>
                      </a:endParaRPr>
                    </a:p>
                    <a:p>
                      <a:pPr marL="0" lvl="0" indent="0">
                        <a:buClr>
                          <a:srgbClr val="0033CC"/>
                        </a:buClr>
                        <a:buNone/>
                      </a:pPr>
                      <a:r>
                        <a:rPr lang="zh-CN" altLang="en-US" sz="1200">
                          <a:solidFill>
                            <a:schemeClr val="tx1"/>
                          </a:solidFill>
                        </a:rPr>
                        <a:t>“工作繁忙”的缺席理由各减少</a:t>
                      </a:r>
                      <a:r>
                        <a:rPr lang="en-US" altLang="zh-CN" sz="1200">
                          <a:solidFill>
                            <a:schemeClr val="tx1"/>
                          </a:solidFill>
                        </a:rPr>
                        <a:t>50%</a:t>
                      </a:r>
                      <a:endParaRPr lang="zh-CN" altLang="en-US" sz="1200">
                        <a:solidFill>
                          <a:schemeClr val="tx1"/>
                        </a:solidFill>
                      </a:endParaRPr>
                    </a:p>
                  </a:txBody>
                  <a:tcPr marL="137160" marR="137160" marT="68580" marB="68580">
                    <a:lnL w="12700" cap="flat" cmpd="dbl">
                      <a:solidFill>
                        <a:schemeClr val="tx1"/>
                      </a:solidFill>
                      <a:prstDash val="solid"/>
                      <a:headEnd type="none" w="med" len="med"/>
                      <a:tailEnd type="none" w="med" len="med"/>
                    </a:lnL>
                    <a:lnR w="28575" cap="flat" cmpd="dbl">
                      <a:solidFill>
                        <a:schemeClr val="tx1"/>
                      </a:solidFill>
                      <a:prstDash val="solid"/>
                      <a:headEnd type="none" w="med" len="med"/>
                      <a:tailEnd type="none" w="med" len="med"/>
                    </a:lnR>
                    <a:lnT w="12700" cap="flat" cmpd="dbl">
                      <a:solidFill>
                        <a:schemeClr val="tx1"/>
                      </a:solidFill>
                      <a:prstDash val="solid"/>
                      <a:headEnd type="none" w="med" len="med"/>
                      <a:tailEnd type="none" w="med" len="med"/>
                    </a:lnT>
                    <a:lnB w="28575" cap="flat" cmpd="dbl">
                      <a:solidFill>
                        <a:schemeClr val="tx1"/>
                      </a:solidFill>
                      <a:prstDash val="solid"/>
                      <a:headEnd type="none" w="med" len="med"/>
                      <a:tailEnd type="none" w="med" len="med"/>
                    </a:lnB>
                    <a:lnTlToBr>
                      <a:noFill/>
                    </a:lnTlToBr>
                    <a:lnBlToTr>
                      <a:noFill/>
                    </a:lnBlToTr>
                    <a:noFill/>
                  </a:tcPr>
                </a:tc>
              </a:tr>
            </a:tbl>
          </a:graphicData>
        </a:graphic>
      </p:graphicFrame>
      <p:sp>
        <p:nvSpPr>
          <p:cNvPr id="3784" name="矩形 3783"/>
          <p:cNvSpPr/>
          <p:nvPr/>
        </p:nvSpPr>
        <p:spPr>
          <a:xfrm>
            <a:off x="685800" y="5943600"/>
            <a:ext cx="7620000" cy="4111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使用抽象的语言</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努力提高”</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有效的</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彻底</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妥善</a:t>
            </a:r>
            <a:r>
              <a:rPr lang="en-US" altLang="zh-CN" sz="1800">
                <a:latin typeface="Arial" panose="020B0604020202020204" pitchFamily="34" charset="0"/>
                <a:ea typeface="黑体" panose="02010609060101010101" charset="-122"/>
              </a:rPr>
              <a:t>..” ……….</a:t>
            </a:r>
            <a:endParaRPr lang="en-US" altLang="zh-CN" sz="1800">
              <a:latin typeface="Arial" panose="020B0604020202020204" pitchFamily="34" charset="0"/>
              <a:ea typeface="黑体" panose="02010609060101010101" charset="-122"/>
            </a:endParaRPr>
          </a:p>
        </p:txBody>
      </p:sp>
      <p:sp>
        <p:nvSpPr>
          <p:cNvPr id="3785" name="矩形 378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754"/>
                                        </p:tgtEl>
                                        <p:attrNameLst>
                                          <p:attrName>style.visibility</p:attrName>
                                        </p:attrNameLst>
                                      </p:cBhvr>
                                      <p:to>
                                        <p:strVal val="visible"/>
                                      </p:to>
                                    </p:set>
                                    <p:animEffect transition="in" filter="blinds(horizontal)">
                                      <p:cBhvr additive="base">
                                        <p:cTn id="7" dur="500"/>
                                        <p:tgtEl>
                                          <p:spTgt spid="37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3755"/>
                                        </p:tgtEl>
                                        <p:attrNameLst>
                                          <p:attrName>style.visibility</p:attrName>
                                        </p:attrNameLst>
                                      </p:cBhvr>
                                      <p:to>
                                        <p:strVal val="visible"/>
                                      </p:to>
                                    </p:set>
                                    <p:animEffect transition="in" filter="blinds(horizontal)">
                                      <p:cBhvr additive="base">
                                        <p:cTn id="12" dur="500"/>
                                        <p:tgtEl>
                                          <p:spTgt spid="37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3756"/>
                                        </p:tgtEl>
                                        <p:attrNameLst>
                                          <p:attrName>style.visibility</p:attrName>
                                        </p:attrNameLst>
                                      </p:cBhvr>
                                      <p:to>
                                        <p:strVal val="visible"/>
                                      </p:to>
                                    </p:set>
                                    <p:animEffect transition="in" filter="blinds(horizontal)">
                                      <p:cBhvr additive="base">
                                        <p:cTn id="17" dur="500"/>
                                        <p:tgtEl>
                                          <p:spTgt spid="37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childTnLst>
                                    <p:set>
                                      <p:cBhvr additive="base">
                                        <p:cTn id="21" dur="1" fill="hold">
                                          <p:stCondLst>
                                            <p:cond delay="0"/>
                                          </p:stCondLst>
                                        </p:cTn>
                                        <p:tgtEl>
                                          <p:spTgt spid="3757"/>
                                        </p:tgtEl>
                                        <p:attrNameLst>
                                          <p:attrName>style.visibility</p:attrName>
                                        </p:attrNameLst>
                                      </p:cBhvr>
                                      <p:to>
                                        <p:strVal val="visible"/>
                                      </p:to>
                                    </p:set>
                                    <p:animEffect transition="in" filter="blinds(horizontal)">
                                      <p:cBhvr additive="base">
                                        <p:cTn id="22" dur="500"/>
                                        <p:tgtEl>
                                          <p:spTgt spid="37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3" nodeType="clickEffect">
                                  <p:childTnLst>
                                    <p:set>
                                      <p:cBhvr additive="base">
                                        <p:cTn id="26" dur="1" fill="hold">
                                          <p:stCondLst>
                                            <p:cond delay="0"/>
                                          </p:stCondLst>
                                        </p:cTn>
                                        <p:tgtEl>
                                          <p:spTgt spid="3784"/>
                                        </p:tgtEl>
                                        <p:attrNameLst>
                                          <p:attrName>style.visibility</p:attrName>
                                        </p:attrNameLst>
                                      </p:cBhvr>
                                      <p:to>
                                        <p:strVal val="visible"/>
                                      </p:to>
                                    </p:set>
                                    <p:animEffect transition="in" filter="blinds(horizontal)">
                                      <p:cBhvr additive="base">
                                        <p:cTn id="27" dur="500"/>
                                        <p:tgtEl>
                                          <p:spTgt spid="3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4" grpId="0" animBg="1"/>
      <p:bldP spid="3755" grpId="1" animBg="1"/>
      <p:bldP spid="3756" grpId="2" animBg="1"/>
      <p:bldP spid="3784"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6" name="矩形 2175"/>
          <p:cNvSpPr/>
          <p:nvPr/>
        </p:nvSpPr>
        <p:spPr>
          <a:xfrm>
            <a:off x="304800" y="228600"/>
            <a:ext cx="1501775" cy="381000"/>
          </a:xfrm>
          <a:prstGeom prst="rect">
            <a:avLst/>
          </a:prstGeom>
          <a:noFill/>
          <a:ln w="38100">
            <a:noFill/>
          </a:ln>
        </p:spPr>
        <p:txBody>
          <a:bodyPr wrap="none" lIns="137160" tIns="68580" rIns="137160" bIns="68580" anchor="t" anchorCtr="0">
            <a:spAutoFit/>
          </a:bodyPr>
          <a:p>
            <a:pPr>
              <a:spcBef>
                <a:spcPct val="50000"/>
              </a:spcBef>
            </a:pPr>
            <a:r>
              <a:rPr lang="zh-CN" altLang="en-US" sz="1600" b="1">
                <a:latin typeface="黑体" panose="02010609060101010101" charset="-122"/>
                <a:ea typeface="黑体" panose="02010609060101010101" charset="-122"/>
              </a:rPr>
              <a:t>如何学习丰田</a:t>
            </a:r>
            <a:endParaRPr lang="zh-CN" altLang="en-US" sz="1600" b="1">
              <a:latin typeface="黑体" panose="02010609060101010101" charset="-122"/>
              <a:ea typeface="黑体" panose="02010609060101010101" charset="-122"/>
            </a:endParaRPr>
          </a:p>
        </p:txBody>
      </p:sp>
      <p:sp>
        <p:nvSpPr>
          <p:cNvPr id="2177" name="矩形 2176"/>
          <p:cNvSpPr/>
          <p:nvPr/>
        </p:nvSpPr>
        <p:spPr>
          <a:xfrm>
            <a:off x="609600" y="1143000"/>
            <a:ext cx="8389938" cy="1479550"/>
          </a:xfrm>
          <a:prstGeom prst="rect">
            <a:avLst/>
          </a:prstGeom>
          <a:noFill/>
          <a:ln w="38100">
            <a:noFill/>
          </a:ln>
        </p:spPr>
        <p:txBody>
          <a:bodyPr lIns="137160" tIns="68580" rIns="137160" bIns="68580">
            <a:spAutoFit/>
          </a:bodyPr>
          <a:p>
            <a:pPr>
              <a:spcBef>
                <a:spcPct val="50000"/>
              </a:spcBef>
            </a:pPr>
            <a:r>
              <a:rPr lang="en-US" altLang="zh-CN" b="1">
                <a:solidFill>
                  <a:srgbClr val="990033"/>
                </a:solidFill>
                <a:latin typeface="黑体" panose="02010609060101010101" charset="-122"/>
                <a:ea typeface="黑体" panose="02010609060101010101" charset="-122"/>
              </a:rPr>
              <a:t>2019</a:t>
            </a:r>
            <a:r>
              <a:rPr lang="zh-CN" altLang="en-US" b="1">
                <a:solidFill>
                  <a:srgbClr val="990033"/>
                </a:solidFill>
                <a:latin typeface="黑体" panose="02010609060101010101" charset="-122"/>
                <a:ea typeface="黑体" panose="02010609060101010101" charset="-122"/>
              </a:rPr>
              <a:t>年</a:t>
            </a:r>
            <a:r>
              <a:rPr lang="en-US" altLang="zh-CN" b="1">
                <a:solidFill>
                  <a:srgbClr val="990033"/>
                </a:solidFill>
                <a:latin typeface="黑体" panose="02010609060101010101" charset="-122"/>
                <a:ea typeface="黑体" panose="02010609060101010101" charset="-122"/>
              </a:rPr>
              <a:t>4</a:t>
            </a:r>
            <a:r>
              <a:rPr lang="zh-CN" altLang="en-US" b="1">
                <a:solidFill>
                  <a:srgbClr val="990033"/>
                </a:solidFill>
                <a:latin typeface="黑体" panose="02010609060101010101" charset="-122"/>
                <a:ea typeface="黑体" panose="02010609060101010101" charset="-122"/>
              </a:rPr>
              <a:t>月</a:t>
            </a:r>
            <a:r>
              <a:rPr lang="en-US" altLang="zh-CN" b="1">
                <a:solidFill>
                  <a:srgbClr val="990033"/>
                </a:solidFill>
                <a:latin typeface="黑体" panose="02010609060101010101" charset="-122"/>
                <a:ea typeface="黑体" panose="02010609060101010101" charset="-122"/>
              </a:rPr>
              <a:t>,</a:t>
            </a:r>
            <a:r>
              <a:rPr lang="zh-CN" altLang="en-US" b="1">
                <a:solidFill>
                  <a:srgbClr val="990033"/>
                </a:solidFill>
                <a:latin typeface="黑体" panose="02010609060101010101" charset="-122"/>
                <a:ea typeface="黑体" panose="02010609060101010101" charset="-122"/>
              </a:rPr>
              <a:t>丰田公司发布了 “丰田管理方式</a:t>
            </a:r>
            <a:r>
              <a:rPr lang="en-US" altLang="zh-CN" b="1">
                <a:solidFill>
                  <a:srgbClr val="990033"/>
                </a:solidFill>
                <a:latin typeface="黑体" panose="02010609060101010101" charset="-122"/>
                <a:ea typeface="黑体" panose="02010609060101010101" charset="-122"/>
              </a:rPr>
              <a:t>2019”, </a:t>
            </a:r>
            <a:r>
              <a:rPr lang="zh-CN" altLang="en-US" b="1">
                <a:solidFill>
                  <a:srgbClr val="990033"/>
                </a:solidFill>
                <a:latin typeface="黑体" panose="02010609060101010101" charset="-122"/>
                <a:ea typeface="黑体" panose="02010609060101010101" charset="-122"/>
              </a:rPr>
              <a:t>即</a:t>
            </a:r>
            <a:r>
              <a:rPr lang="en-US" altLang="zh-CN" b="1">
                <a:solidFill>
                  <a:srgbClr val="990033"/>
                </a:solidFill>
                <a:latin typeface="黑体" panose="02010609060101010101" charset="-122"/>
                <a:ea typeface="黑体" panose="02010609060101010101" charset="-122"/>
              </a:rPr>
              <a:t>Toyota Way 2019.</a:t>
            </a:r>
            <a:endParaRPr lang="en-US" altLang="zh-CN" sz="1600">
              <a:latin typeface="Arial" panose="020B0604020202020204" pitchFamily="34" charset="0"/>
              <a:ea typeface="黑体" panose="02010609060101010101" charset="-122"/>
            </a:endParaRPr>
          </a:p>
          <a:p>
            <a:pPr>
              <a:spcBef>
                <a:spcPct val="50000"/>
              </a:spcBef>
            </a:pPr>
            <a:endParaRPr lang="en-US" altLang="zh-CN" sz="1600">
              <a:latin typeface="Arial" panose="020B0604020202020204" pitchFamily="34" charset="0"/>
              <a:ea typeface="黑体" panose="02010609060101010101" charset="-122"/>
            </a:endParaRPr>
          </a:p>
          <a:p>
            <a:pPr>
              <a:spcBef>
                <a:spcPct val="50000"/>
              </a:spcBef>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在致辞中</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丰田汽车的社长张富士夫这样说到</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2178" name="矩形 2177"/>
          <p:cNvSpPr/>
          <p:nvPr/>
        </p:nvSpPr>
        <p:spPr>
          <a:xfrm>
            <a:off x="762000" y="2438400"/>
            <a:ext cx="7924800" cy="876300"/>
          </a:xfrm>
          <a:prstGeom prst="rect">
            <a:avLst/>
          </a:prstGeom>
          <a:solidFill>
            <a:srgbClr val="CCECFF"/>
          </a:solidFill>
          <a:ln w="9525" cap="flat" cmpd="sng">
            <a:solidFill>
              <a:srgbClr val="0066FF"/>
            </a:solidFill>
            <a:prstDash val="solid"/>
            <a:miter/>
            <a:headEnd type="none" w="med" len="med"/>
            <a:tailEnd type="none" w="med" len="med"/>
          </a:ln>
        </p:spPr>
        <p:txBody>
          <a:bodyPr lIns="137160" tIns="68580" rIns="137160" bIns="68580">
            <a:spAutoFit/>
          </a:bodyPr>
          <a:p>
            <a:pPr>
              <a:spcBef>
                <a:spcPct val="50000"/>
              </a:spcBef>
            </a:pPr>
            <a:r>
              <a:rPr lang="en-US" altLang="zh-CN" sz="1600">
                <a:solidFill>
                  <a:srgbClr val="990000"/>
                </a:solidFill>
                <a:latin typeface="Arial" panose="020B0604020202020204" pitchFamily="34" charset="0"/>
                <a:ea typeface="黑体" panose="02010609060101010101" charset="-122"/>
              </a:rPr>
              <a:t>       </a:t>
            </a:r>
            <a:r>
              <a:rPr lang="zh-CN" altLang="en-US" sz="1600">
                <a:solidFill>
                  <a:srgbClr val="990000"/>
                </a:solidFill>
                <a:latin typeface="Arial" panose="020B0604020202020204" pitchFamily="34" charset="0"/>
                <a:ea typeface="黑体" panose="02010609060101010101" charset="-122"/>
              </a:rPr>
              <a:t>创业以来</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丰田伴随着“生产更好的产品</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为社会做贡献”的理念的形成而发展壮大起来的</a:t>
            </a:r>
            <a:r>
              <a:rPr lang="en-US" altLang="zh-CN" sz="1600">
                <a:solidFill>
                  <a:srgbClr val="990000"/>
                </a:solidFill>
                <a:latin typeface="Arial" panose="020B0604020202020204" pitchFamily="34" charset="0"/>
                <a:ea typeface="黑体" panose="02010609060101010101" charset="-122"/>
              </a:rPr>
              <a:t>. </a:t>
            </a:r>
            <a:r>
              <a:rPr lang="zh-CN" altLang="en-US" sz="1600">
                <a:solidFill>
                  <a:srgbClr val="990000"/>
                </a:solidFill>
                <a:latin typeface="Arial" panose="020B0604020202020204" pitchFamily="34" charset="0"/>
                <a:ea typeface="黑体" panose="02010609060101010101" charset="-122"/>
              </a:rPr>
              <a:t>在此过程中</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丰田树立了独特的</a:t>
            </a:r>
            <a:r>
              <a:rPr lang="zh-CN" altLang="en-US" sz="1600">
                <a:solidFill>
                  <a:srgbClr val="FF0000"/>
                </a:solidFill>
                <a:latin typeface="Arial" panose="020B0604020202020204" pitchFamily="34" charset="0"/>
                <a:ea typeface="黑体" panose="02010609060101010101" charset="-122"/>
              </a:rPr>
              <a:t>经营理念和价值观</a:t>
            </a:r>
            <a:r>
              <a:rPr lang="en-US" altLang="zh-CN" sz="1600">
                <a:solidFill>
                  <a:srgbClr val="990000"/>
                </a:solidFill>
                <a:latin typeface="Arial" panose="020B0604020202020204" pitchFamily="34" charset="0"/>
                <a:ea typeface="黑体" panose="02010609060101010101" charset="-122"/>
              </a:rPr>
              <a:t>, </a:t>
            </a:r>
            <a:r>
              <a:rPr lang="zh-CN" altLang="en-US" sz="1600">
                <a:solidFill>
                  <a:srgbClr val="990000"/>
                </a:solidFill>
                <a:latin typeface="Arial" panose="020B0604020202020204" pitchFamily="34" charset="0"/>
                <a:ea typeface="黑体" panose="02010609060101010101" charset="-122"/>
              </a:rPr>
              <a:t>并且</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在经营管理和业务执行上也形成了独特的</a:t>
            </a:r>
            <a:r>
              <a:rPr lang="zh-CN" altLang="en-US" sz="1600">
                <a:solidFill>
                  <a:srgbClr val="FF0000"/>
                </a:solidFill>
                <a:latin typeface="Arial" panose="020B0604020202020204" pitchFamily="34" charset="0"/>
                <a:ea typeface="黑体" panose="02010609060101010101" charset="-122"/>
              </a:rPr>
              <a:t>方法</a:t>
            </a:r>
            <a:r>
              <a:rPr lang="en-US" altLang="zh-CN" sz="1600">
                <a:solidFill>
                  <a:srgbClr val="990000"/>
                </a:solidFill>
                <a:latin typeface="Arial" panose="020B0604020202020204" pitchFamily="34" charset="0"/>
                <a:ea typeface="黑体" panose="02010609060101010101" charset="-122"/>
              </a:rPr>
              <a:t>,</a:t>
            </a:r>
            <a:r>
              <a:rPr lang="zh-CN" altLang="en-US" sz="1600">
                <a:solidFill>
                  <a:srgbClr val="990000"/>
                </a:solidFill>
                <a:latin typeface="Arial" panose="020B0604020202020204" pitchFamily="34" charset="0"/>
                <a:ea typeface="黑体" panose="02010609060101010101" charset="-122"/>
              </a:rPr>
              <a:t>并作为丰田强大竞争力的源泉被继承下来</a:t>
            </a:r>
            <a:r>
              <a:rPr lang="en-US" altLang="zh-CN" sz="1600">
                <a:solidFill>
                  <a:srgbClr val="990000"/>
                </a:solidFill>
                <a:latin typeface="Arial" panose="020B0604020202020204" pitchFamily="34" charset="0"/>
                <a:ea typeface="黑体" panose="02010609060101010101" charset="-122"/>
              </a:rPr>
              <a:t>.</a:t>
            </a:r>
            <a:endParaRPr lang="en-US" altLang="zh-CN" sz="1600">
              <a:solidFill>
                <a:srgbClr val="990000"/>
              </a:solidFill>
              <a:latin typeface="Arial" panose="020B0604020202020204" pitchFamily="34" charset="0"/>
              <a:ea typeface="黑体" panose="02010609060101010101" charset="-122"/>
            </a:endParaRPr>
          </a:p>
        </p:txBody>
      </p:sp>
      <p:sp>
        <p:nvSpPr>
          <p:cNvPr id="2179" name="前凸带形 2178"/>
          <p:cNvSpPr/>
          <p:nvPr/>
        </p:nvSpPr>
        <p:spPr>
          <a:xfrm>
            <a:off x="762000" y="4090988"/>
            <a:ext cx="2284413" cy="1187450"/>
          </a:xfrm>
          <a:prstGeom prst="ribbon">
            <a:avLst>
              <a:gd name="adj1" fmla="val 12500"/>
              <a:gd name="adj2" fmla="val 70712"/>
            </a:avLst>
          </a:prstGeom>
          <a:solidFill>
            <a:srgbClr val="99CCFF"/>
          </a:solidFill>
          <a:ln w="9525" cap="flat" cmpd="sng">
            <a:solidFill>
              <a:srgbClr val="0066FF"/>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2400" b="1">
                <a:solidFill>
                  <a:srgbClr val="FF0000"/>
                </a:solidFill>
                <a:latin typeface="Arial" panose="020B0604020202020204" pitchFamily="34" charset="0"/>
                <a:ea typeface="黑体" panose="02010609060101010101" charset="-122"/>
              </a:rPr>
              <a:t>经营理念</a:t>
            </a:r>
            <a:endParaRPr lang="zh-CN" altLang="en-US" sz="2400" b="1">
              <a:solidFill>
                <a:srgbClr val="FF0000"/>
              </a:solidFill>
              <a:latin typeface="Arial" panose="020B0604020202020204" pitchFamily="34" charset="0"/>
              <a:ea typeface="黑体" panose="02010609060101010101" charset="-122"/>
            </a:endParaRPr>
          </a:p>
          <a:p>
            <a:pPr algn="ctr">
              <a:spcBef>
                <a:spcPct val="50000"/>
              </a:spcBef>
            </a:pPr>
            <a:r>
              <a:rPr lang="zh-CN" altLang="en-US" sz="2400" b="1">
                <a:solidFill>
                  <a:srgbClr val="FF0000"/>
                </a:solidFill>
                <a:latin typeface="Arial" panose="020B0604020202020204" pitchFamily="34" charset="0"/>
                <a:ea typeface="黑体" panose="02010609060101010101" charset="-122"/>
              </a:rPr>
              <a:t>价值观</a:t>
            </a:r>
            <a:endParaRPr lang="zh-CN" altLang="en-US" sz="2400" b="1">
              <a:solidFill>
                <a:srgbClr val="FF0000"/>
              </a:solidFill>
              <a:latin typeface="Arial" panose="020B0604020202020204" pitchFamily="34" charset="0"/>
              <a:ea typeface="黑体" panose="02010609060101010101" charset="-122"/>
            </a:endParaRPr>
          </a:p>
        </p:txBody>
      </p:sp>
      <p:sp>
        <p:nvSpPr>
          <p:cNvPr id="2180" name="右箭头 2179"/>
          <p:cNvSpPr/>
          <p:nvPr/>
        </p:nvSpPr>
        <p:spPr>
          <a:xfrm>
            <a:off x="3048000" y="4343400"/>
            <a:ext cx="762000" cy="609600"/>
          </a:xfrm>
          <a:prstGeom prst="rightArrow">
            <a:avLst>
              <a:gd name="adj1" fmla="val 50000"/>
              <a:gd name="adj2" fmla="val 31105"/>
            </a:avLst>
          </a:prstGeom>
          <a:solidFill>
            <a:srgbClr val="99CCFF"/>
          </a:solidFill>
          <a:ln w="12700" cap="flat" cmpd="sng">
            <a:solidFill>
              <a:srgbClr val="0066FF"/>
            </a:solidFill>
            <a:prstDash val="solid"/>
            <a:miter/>
            <a:headEnd type="none" w="med" len="med"/>
            <a:tailEnd type="none" w="med" len="med"/>
          </a:ln>
        </p:spPr>
        <p:txBody>
          <a:bodyPr/>
          <a:p>
            <a:endParaRPr lang="zh-CN" altLang="en-US"/>
          </a:p>
        </p:txBody>
      </p:sp>
      <p:sp>
        <p:nvSpPr>
          <p:cNvPr id="2181" name="矩形 2180"/>
          <p:cNvSpPr/>
          <p:nvPr/>
        </p:nvSpPr>
        <p:spPr>
          <a:xfrm>
            <a:off x="3886200" y="4068763"/>
            <a:ext cx="762000" cy="1247775"/>
          </a:xfrm>
          <a:prstGeom prst="rect">
            <a:avLst/>
          </a:prstGeom>
          <a:gradFill rotWithShape="0">
            <a:gsLst>
              <a:gs pos="0">
                <a:srgbClr val="8C8C70">
                  <a:alpha val="100000"/>
                </a:srgbClr>
              </a:gs>
              <a:gs pos="50000">
                <a:srgbClr val="FFFFCC">
                  <a:alpha val="100000"/>
                </a:srgbClr>
              </a:gs>
              <a:gs pos="100000">
                <a:srgbClr val="8C8C70"/>
              </a:gs>
            </a:gsLst>
            <a:lin ang="0"/>
            <a:tileRect/>
          </a:gradFill>
          <a:ln w="12700" cap="flat" cmpd="sng">
            <a:solidFill>
              <a:srgbClr val="7E7E7E"/>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3600" b="1">
                <a:latin typeface="Arial" panose="020B0604020202020204" pitchFamily="34" charset="0"/>
                <a:ea typeface="黑体" panose="02010609060101010101" charset="-122"/>
              </a:rPr>
              <a:t>方法</a:t>
            </a:r>
            <a:endParaRPr lang="zh-CN" altLang="en-US" sz="3600" b="1">
              <a:latin typeface="Arial" panose="020B0604020202020204" pitchFamily="34" charset="0"/>
              <a:ea typeface="黑体" panose="02010609060101010101" charset="-122"/>
            </a:endParaRPr>
          </a:p>
        </p:txBody>
      </p:sp>
      <p:sp>
        <p:nvSpPr>
          <p:cNvPr id="2182" name="椭圆 2181"/>
          <p:cNvSpPr/>
          <p:nvPr/>
        </p:nvSpPr>
        <p:spPr>
          <a:xfrm>
            <a:off x="4724400" y="3886200"/>
            <a:ext cx="1841500" cy="1020763"/>
          </a:xfrm>
          <a:prstGeom prst="ellipse">
            <a:avLst/>
          </a:prstGeom>
          <a:gradFill rotWithShape="0">
            <a:gsLst>
              <a:gs pos="0">
                <a:srgbClr val="949458">
                  <a:alpha val="100000"/>
                </a:srgbClr>
              </a:gs>
              <a:gs pos="50000">
                <a:srgbClr val="FFFF99">
                  <a:alpha val="100000"/>
                </a:srgbClr>
              </a:gs>
              <a:gs pos="100000">
                <a:srgbClr val="949458"/>
              </a:gs>
            </a:gsLst>
            <a:lin ang="2700000"/>
            <a:tileRect/>
          </a:gradFill>
          <a:ln w="19050" cap="flat" cmpd="sng">
            <a:solidFill>
              <a:srgbClr val="FFCC00"/>
            </a:solidFill>
            <a:prstDash val="solid"/>
            <a:headEnd type="none" w="med" len="med"/>
            <a:tailEnd type="none" w="med" len="med"/>
          </a:ln>
        </p:spPr>
        <p:txBody>
          <a:bodyPr wrap="none"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精益生产法</a:t>
            </a:r>
            <a:endParaRPr lang="zh-CN" altLang="en-US" sz="1600">
              <a:latin typeface="Arial" panose="020B0604020202020204" pitchFamily="34" charset="0"/>
              <a:ea typeface="黑体" panose="02010609060101010101" charset="-122"/>
            </a:endParaRPr>
          </a:p>
          <a:p>
            <a:pPr algn="ctr">
              <a:spcBef>
                <a:spcPct val="50000"/>
              </a:spcBef>
            </a:pPr>
            <a:r>
              <a:rPr lang="en-US" altLang="zh-CN" sz="1600">
                <a:latin typeface="Arial" panose="020B0604020202020204" pitchFamily="34" charset="0"/>
                <a:ea typeface="黑体" panose="02010609060101010101" charset="-122"/>
              </a:rPr>
              <a:t>Just in Time</a:t>
            </a:r>
            <a:endParaRPr lang="en-US" altLang="zh-CN" sz="1600">
              <a:latin typeface="Arial" panose="020B0604020202020204" pitchFamily="34" charset="0"/>
              <a:ea typeface="黑体" panose="02010609060101010101" charset="-122"/>
            </a:endParaRPr>
          </a:p>
        </p:txBody>
      </p:sp>
      <p:sp>
        <p:nvSpPr>
          <p:cNvPr id="2183" name="椭圆 2182"/>
          <p:cNvSpPr/>
          <p:nvPr/>
        </p:nvSpPr>
        <p:spPr>
          <a:xfrm>
            <a:off x="5486400" y="5181600"/>
            <a:ext cx="1524000" cy="544513"/>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1800">
                <a:latin typeface="Arial" panose="020B0604020202020204" pitchFamily="34" charset="0"/>
                <a:ea typeface="黑体" panose="02010609060101010101" charset="-122"/>
              </a:rPr>
              <a:t>一件流</a:t>
            </a:r>
            <a:endParaRPr lang="zh-CN" altLang="en-US" sz="1800">
              <a:latin typeface="Arial" panose="020B0604020202020204" pitchFamily="34" charset="0"/>
              <a:ea typeface="黑体" panose="02010609060101010101" charset="-122"/>
            </a:endParaRPr>
          </a:p>
        </p:txBody>
      </p:sp>
      <p:sp>
        <p:nvSpPr>
          <p:cNvPr id="2184" name="椭圆 2183"/>
          <p:cNvSpPr/>
          <p:nvPr/>
        </p:nvSpPr>
        <p:spPr>
          <a:xfrm>
            <a:off x="6477000" y="3733800"/>
            <a:ext cx="1524000" cy="544513"/>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1800">
                <a:latin typeface="Arial" panose="020B0604020202020204" pitchFamily="34" charset="0"/>
                <a:ea typeface="黑体" panose="02010609060101010101" charset="-122"/>
              </a:rPr>
              <a:t>零库存</a:t>
            </a:r>
            <a:endParaRPr lang="zh-CN" altLang="en-US" sz="1800">
              <a:latin typeface="Arial" panose="020B0604020202020204" pitchFamily="34" charset="0"/>
              <a:ea typeface="黑体" panose="02010609060101010101" charset="-122"/>
            </a:endParaRPr>
          </a:p>
        </p:txBody>
      </p:sp>
      <p:sp>
        <p:nvSpPr>
          <p:cNvPr id="2185" name="椭圆 2184"/>
          <p:cNvSpPr/>
          <p:nvPr/>
        </p:nvSpPr>
        <p:spPr>
          <a:xfrm>
            <a:off x="6324600" y="4648200"/>
            <a:ext cx="1524000" cy="544513"/>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r>
              <a:rPr lang="zh-CN" altLang="en-US" sz="1800">
                <a:latin typeface="Arial" panose="020B0604020202020204" pitchFamily="34" charset="0"/>
                <a:ea typeface="黑体" panose="02010609060101010101" charset="-122"/>
              </a:rPr>
              <a:t>看板</a:t>
            </a:r>
            <a:endParaRPr lang="zh-CN" altLang="en-US" sz="1800">
              <a:latin typeface="Arial" panose="020B0604020202020204" pitchFamily="34" charset="0"/>
              <a:ea typeface="黑体" panose="02010609060101010101" charset="-122"/>
            </a:endParaRPr>
          </a:p>
        </p:txBody>
      </p:sp>
      <p:sp>
        <p:nvSpPr>
          <p:cNvPr id="2186" name="椭圆 2185"/>
          <p:cNvSpPr/>
          <p:nvPr/>
        </p:nvSpPr>
        <p:spPr>
          <a:xfrm>
            <a:off x="7772400" y="4343400"/>
            <a:ext cx="914400" cy="457200"/>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endParaRPr sz="1400">
              <a:latin typeface="Arial" panose="020B0604020202020204" pitchFamily="34" charset="0"/>
              <a:ea typeface="黑体" panose="02010609060101010101" charset="-122"/>
            </a:endParaRPr>
          </a:p>
        </p:txBody>
      </p:sp>
      <p:sp>
        <p:nvSpPr>
          <p:cNvPr id="2187" name="椭圆 2186"/>
          <p:cNvSpPr/>
          <p:nvPr/>
        </p:nvSpPr>
        <p:spPr>
          <a:xfrm>
            <a:off x="8229600" y="5029200"/>
            <a:ext cx="684213" cy="371475"/>
          </a:xfrm>
          <a:prstGeom prst="ellipse">
            <a:avLst/>
          </a:prstGeom>
          <a:gradFill rotWithShape="0">
            <a:gsLst>
              <a:gs pos="0">
                <a:srgbClr val="787847">
                  <a:alpha val="100000"/>
                </a:srgbClr>
              </a:gs>
              <a:gs pos="50000">
                <a:srgbClr val="FFFF99">
                  <a:alpha val="100000"/>
                </a:srgbClr>
              </a:gs>
              <a:gs pos="100000">
                <a:srgbClr val="787847"/>
              </a:gs>
            </a:gsLst>
            <a:lin ang="2700000"/>
            <a:tileRect/>
          </a:gradFill>
          <a:ln w="19050" cap="flat" cmpd="sng">
            <a:solidFill>
              <a:srgbClr val="FFCC00"/>
            </a:solidFill>
            <a:prstDash val="solid"/>
            <a:headEnd type="none" w="med" len="med"/>
            <a:tailEnd type="none" w="med" len="med"/>
          </a:ln>
        </p:spPr>
        <p:txBody>
          <a:bodyPr lIns="137160" tIns="68580" rIns="137160" bIns="68580" anchor="ctr" anchorCtr="0">
            <a:spAutoFit/>
          </a:bodyPr>
          <a:p>
            <a:pPr algn="ctr">
              <a:spcBef>
                <a:spcPct val="50000"/>
              </a:spcBef>
            </a:pPr>
            <a:endParaRPr sz="1000">
              <a:latin typeface="Arial" panose="020B0604020202020204" pitchFamily="34" charset="0"/>
              <a:ea typeface="黑体" panose="02010609060101010101" charset="-122"/>
            </a:endParaRPr>
          </a:p>
        </p:txBody>
      </p:sp>
      <p:sp>
        <p:nvSpPr>
          <p:cNvPr id="2188" name="矩形 218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 name="矩形 3787"/>
          <p:cNvSpPr/>
          <p:nvPr/>
        </p:nvSpPr>
        <p:spPr>
          <a:xfrm>
            <a:off x="304800" y="762000"/>
            <a:ext cx="29718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3</a:t>
            </a:r>
            <a:endParaRPr lang="en-US" altLang="zh-CN" sz="1800" b="1" u="sng">
              <a:latin typeface="黑体" panose="02010609060101010101" charset="-122"/>
              <a:ea typeface="黑体" panose="02010609060101010101" charset="-122"/>
            </a:endParaRPr>
          </a:p>
        </p:txBody>
      </p:sp>
      <p:sp>
        <p:nvSpPr>
          <p:cNvPr id="3789" name="矩形 3788"/>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3.</a:t>
            </a:r>
            <a:r>
              <a:rPr lang="zh-CN" altLang="en-US" sz="1400">
                <a:solidFill>
                  <a:srgbClr val="333300"/>
                </a:solidFill>
                <a:latin typeface="黑体" panose="02010609060101010101" charset="-122"/>
                <a:ea typeface="黑体" panose="02010609060101010101" charset="-122"/>
              </a:rPr>
              <a:t>设定目标</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790" name="矩形 3789"/>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791" name="矩形 3790"/>
          <p:cNvSpPr/>
          <p:nvPr/>
        </p:nvSpPr>
        <p:spPr>
          <a:xfrm>
            <a:off x="609600" y="1219200"/>
            <a:ext cx="7467600" cy="625475"/>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rPr>
              <a:t>       </a:t>
            </a:r>
            <a:r>
              <a:rPr lang="zh-CN" altLang="en-US" sz="1600">
                <a:latin typeface="Arial" panose="020B0604020202020204" pitchFamily="34" charset="0"/>
              </a:rPr>
              <a:t>研究到这里，小</a:t>
            </a:r>
            <a:r>
              <a:rPr lang="en-US" altLang="zh-CN" sz="1600">
                <a:latin typeface="Arial" panose="020B0604020202020204" pitchFamily="34" charset="0"/>
              </a:rPr>
              <a:t>A</a:t>
            </a:r>
            <a:r>
              <a:rPr lang="zh-CN" altLang="en-US" sz="1600">
                <a:latin typeface="Arial" panose="020B0604020202020204" pitchFamily="34" charset="0"/>
              </a:rPr>
              <a:t>想，“要追加各车型每天的销售计划完成率</a:t>
            </a:r>
            <a:r>
              <a:rPr lang="en-US" altLang="zh-CN" sz="1600">
                <a:latin typeface="Arial" panose="020B0604020202020204" pitchFamily="34" charset="0"/>
              </a:rPr>
              <a:t>….. </a:t>
            </a:r>
            <a:r>
              <a:rPr lang="zh-CN" altLang="en-US" sz="1600">
                <a:latin typeface="Arial" panose="020B0604020202020204" pitchFamily="34" charset="0"/>
              </a:rPr>
              <a:t>数据的收集和录入是一个比较大的问题</a:t>
            </a:r>
            <a:r>
              <a:rPr lang="en-US" altLang="zh-CN" sz="1600">
                <a:latin typeface="Arial" panose="020B0604020202020204" pitchFamily="34" charset="0"/>
              </a:rPr>
              <a:t>, </a:t>
            </a:r>
            <a:r>
              <a:rPr lang="zh-CN" altLang="en-US" sz="1600">
                <a:latin typeface="Arial" panose="020B0604020202020204" pitchFamily="34" charset="0"/>
              </a:rPr>
              <a:t>我一定要想办法解决它</a:t>
            </a:r>
            <a:r>
              <a:rPr lang="en-US" altLang="zh-CN" sz="1600">
                <a:latin typeface="Arial" panose="020B0604020202020204" pitchFamily="34" charset="0"/>
              </a:rPr>
              <a:t>.”</a:t>
            </a:r>
            <a:endParaRPr lang="en-US" altLang="zh-CN" sz="1600">
              <a:latin typeface="Arial" panose="020B0604020202020204" pitchFamily="34" charset="0"/>
            </a:endParaRPr>
          </a:p>
        </p:txBody>
      </p:sp>
      <p:sp>
        <p:nvSpPr>
          <p:cNvPr id="3792" name="矩形 3791"/>
          <p:cNvSpPr/>
          <p:nvPr/>
        </p:nvSpPr>
        <p:spPr>
          <a:xfrm>
            <a:off x="609600" y="2057400"/>
            <a:ext cx="7467600" cy="625475"/>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rPr>
              <a:t>       </a:t>
            </a:r>
            <a:r>
              <a:rPr lang="zh-CN" altLang="en-US" sz="1600">
                <a:latin typeface="Arial" panose="020B0604020202020204" pitchFamily="34" charset="0"/>
              </a:rPr>
              <a:t>但是</a:t>
            </a:r>
            <a:r>
              <a:rPr lang="en-US" altLang="zh-CN" sz="1600">
                <a:latin typeface="Arial" panose="020B0604020202020204" pitchFamily="34" charset="0"/>
              </a:rPr>
              <a:t>,</a:t>
            </a:r>
            <a:r>
              <a:rPr lang="zh-CN" altLang="en-US" sz="1600">
                <a:latin typeface="Arial" panose="020B0604020202020204" pitchFamily="34" charset="0"/>
              </a:rPr>
              <a:t>仅仅在日报里加入各车型每天的销售计划完成率就够了吗</a:t>
            </a:r>
            <a:r>
              <a:rPr lang="en-US" altLang="zh-CN" sz="1600">
                <a:latin typeface="Arial" panose="020B0604020202020204" pitchFamily="34" charset="0"/>
              </a:rPr>
              <a:t>? </a:t>
            </a:r>
            <a:r>
              <a:rPr lang="zh-CN" altLang="en-US" sz="1600">
                <a:latin typeface="Arial" panose="020B0604020202020204" pitchFamily="34" charset="0"/>
              </a:rPr>
              <a:t>工作的最终目标是报告有用的信息</a:t>
            </a:r>
            <a:r>
              <a:rPr lang="en-US" altLang="zh-CN" sz="1600">
                <a:latin typeface="Arial" panose="020B0604020202020204" pitchFamily="34" charset="0"/>
              </a:rPr>
              <a:t>, </a:t>
            </a:r>
            <a:r>
              <a:rPr lang="zh-CN" altLang="en-US" sz="1600">
                <a:latin typeface="Arial" panose="020B0604020202020204" pitchFamily="34" charset="0"/>
              </a:rPr>
              <a:t>使公司领导能够及时采取对策。</a:t>
            </a:r>
            <a:endParaRPr lang="zh-CN" altLang="en-US" sz="1600">
              <a:latin typeface="Arial" panose="020B0604020202020204" pitchFamily="34" charset="0"/>
            </a:endParaRPr>
          </a:p>
        </p:txBody>
      </p:sp>
      <p:sp>
        <p:nvSpPr>
          <p:cNvPr id="3793" name="矩形 3792"/>
          <p:cNvSpPr/>
          <p:nvPr/>
        </p:nvSpPr>
        <p:spPr>
          <a:xfrm>
            <a:off x="685800" y="2819400"/>
            <a:ext cx="7467600" cy="381000"/>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rPr>
              <a:t>      </a:t>
            </a:r>
            <a:r>
              <a:rPr lang="zh-CN" altLang="en-US" sz="1600">
                <a:latin typeface="Arial" panose="020B0604020202020204" pitchFamily="34" charset="0"/>
              </a:rPr>
              <a:t>日报形式的具体研究和系统制作大约需要一个月时间。</a:t>
            </a:r>
            <a:endParaRPr lang="zh-CN" altLang="en-US" sz="1600">
              <a:latin typeface="Arial" panose="020B0604020202020204" pitchFamily="34" charset="0"/>
            </a:endParaRPr>
          </a:p>
        </p:txBody>
      </p:sp>
      <p:sp>
        <p:nvSpPr>
          <p:cNvPr id="3794" name="矩形 3793"/>
          <p:cNvSpPr/>
          <p:nvPr/>
        </p:nvSpPr>
        <p:spPr>
          <a:xfrm>
            <a:off x="762000" y="3276600"/>
            <a:ext cx="7467600" cy="381000"/>
          </a:xfrm>
          <a:prstGeom prst="rect">
            <a:avLst/>
          </a:prstGeom>
          <a:noFill/>
          <a:ln w="38100">
            <a:noFill/>
          </a:ln>
        </p:spPr>
        <p:txBody>
          <a:bodyPr lIns="137160" tIns="68580" rIns="137160" bIns="68580">
            <a:spAutoFit/>
          </a:bodyPr>
          <a:p>
            <a:pPr>
              <a:spcBef>
                <a:spcPct val="50000"/>
              </a:spcBef>
            </a:pPr>
            <a:r>
              <a:rPr lang="en-US" altLang="zh-CN" sz="1600">
                <a:latin typeface="Arial" panose="020B0604020202020204" pitchFamily="34" charset="0"/>
              </a:rPr>
              <a:t>    </a:t>
            </a:r>
            <a:r>
              <a:rPr lang="zh-CN" altLang="en-US" sz="1600">
                <a:latin typeface="Arial" panose="020B0604020202020204" pitchFamily="34" charset="0"/>
              </a:rPr>
              <a:t>小</a:t>
            </a:r>
            <a:r>
              <a:rPr lang="en-US" altLang="zh-CN" sz="1600">
                <a:latin typeface="Arial" panose="020B0604020202020204" pitchFamily="34" charset="0"/>
              </a:rPr>
              <a:t>A</a:t>
            </a:r>
            <a:r>
              <a:rPr lang="zh-CN" altLang="en-US" sz="1600">
                <a:latin typeface="Arial" panose="020B0604020202020204" pitchFamily="34" charset="0"/>
              </a:rPr>
              <a:t>按照 ”</a:t>
            </a:r>
            <a:r>
              <a:rPr lang="zh-CN" altLang="en-US" sz="1600">
                <a:latin typeface="宋体" panose="02010600030101010101" pitchFamily="2" charset="-122"/>
              </a:rPr>
              <a:t>到什么时候“</a:t>
            </a:r>
            <a:r>
              <a:rPr lang="en-US" altLang="zh-CN" sz="1600">
                <a:latin typeface="宋体" panose="02010600030101010101" pitchFamily="2" charset="-122"/>
              </a:rPr>
              <a:t>, ”</a:t>
            </a:r>
            <a:r>
              <a:rPr lang="zh-CN" altLang="en-US" sz="1600">
                <a:latin typeface="宋体" panose="02010600030101010101" pitchFamily="2" charset="-122"/>
              </a:rPr>
              <a:t>解决到什么程度“ 设定了具体的目标：</a:t>
            </a:r>
            <a:endParaRPr lang="zh-CN" altLang="en-US" sz="1600">
              <a:latin typeface="Arial" panose="020B0604020202020204" pitchFamily="34" charset="0"/>
            </a:endParaRPr>
          </a:p>
        </p:txBody>
      </p:sp>
      <p:sp>
        <p:nvSpPr>
          <p:cNvPr id="3795" name="下箭头 3794"/>
          <p:cNvSpPr/>
          <p:nvPr/>
        </p:nvSpPr>
        <p:spPr>
          <a:xfrm>
            <a:off x="3733800" y="3886200"/>
            <a:ext cx="1371600" cy="609600"/>
          </a:xfrm>
          <a:prstGeom prst="downArrow">
            <a:avLst>
              <a:gd name="adj1" fmla="val 54462"/>
              <a:gd name="adj2" fmla="val 52083"/>
            </a:avLst>
          </a:prstGeom>
          <a:noFill/>
          <a:ln w="19050" cap="flat" cmpd="sng">
            <a:solidFill>
              <a:srgbClr val="969696"/>
            </a:solidFill>
            <a:prstDash val="solid"/>
            <a:miter/>
            <a:headEnd type="none" w="med" len="med"/>
            <a:tailEnd type="none" w="med" len="med"/>
          </a:ln>
        </p:spPr>
        <p:txBody>
          <a:bodyPr/>
          <a:p>
            <a:endParaRPr lang="zh-CN" altLang="en-US"/>
          </a:p>
        </p:txBody>
      </p:sp>
      <p:sp>
        <p:nvSpPr>
          <p:cNvPr id="3796" name="矩形 3795"/>
          <p:cNvSpPr/>
          <p:nvPr/>
        </p:nvSpPr>
        <p:spPr>
          <a:xfrm>
            <a:off x="152400" y="4724400"/>
            <a:ext cx="8763000" cy="785813"/>
          </a:xfrm>
          <a:prstGeom prst="rect">
            <a:avLst/>
          </a:prstGeom>
          <a:noFill/>
          <a:ln w="38100" cap="flat" cmpd="dbl">
            <a:solidFill>
              <a:srgbClr val="990000"/>
            </a:solidFill>
            <a:prstDash val="solid"/>
            <a:miter/>
            <a:headEnd type="none" w="med" len="med"/>
            <a:tailEnd type="none" w="med" len="med"/>
          </a:ln>
        </p:spPr>
        <p:txBody>
          <a:bodyPr wrap="none" lIns="137160" tIns="68580" rIns="137160" bIns="68580" anchor="ctr" anchorCtr="0">
            <a:spAutoFit/>
          </a:bodyPr>
          <a:p>
            <a:pPr fontAlgn="ctr">
              <a:spcBef>
                <a:spcPct val="50000"/>
              </a:spcBef>
            </a:pPr>
            <a:r>
              <a:rPr lang="zh-CN" altLang="en-US" sz="1600" b="1">
                <a:solidFill>
                  <a:srgbClr val="990000"/>
                </a:solidFill>
                <a:latin typeface="Arial" panose="020B0604020202020204" pitchFamily="34" charset="0"/>
                <a:ea typeface="黑体" panose="02010609060101010101" charset="-122"/>
              </a:rPr>
              <a:t>在未来一个月里，使日报能够反映各车型每天的销售计划完成率，</a:t>
            </a:r>
            <a:endParaRPr lang="zh-CN" altLang="en-US" sz="1600" b="1">
              <a:solidFill>
                <a:srgbClr val="990000"/>
              </a:solidFill>
              <a:latin typeface="Arial" panose="020B0604020202020204" pitchFamily="34" charset="0"/>
              <a:ea typeface="黑体" panose="02010609060101010101" charset="-122"/>
            </a:endParaRPr>
          </a:p>
          <a:p>
            <a:pPr fontAlgn="ctr">
              <a:spcBef>
                <a:spcPct val="50000"/>
              </a:spcBef>
            </a:pPr>
            <a:r>
              <a:rPr lang="zh-CN" altLang="en-US" sz="1600" b="1">
                <a:solidFill>
                  <a:srgbClr val="990000"/>
                </a:solidFill>
                <a:latin typeface="Arial" panose="020B0604020202020204" pitchFamily="34" charset="0"/>
                <a:ea typeface="黑体" panose="02010609060101010101" charset="-122"/>
              </a:rPr>
              <a:t>成为“使问题一目了然，便于公司领导能够迅速地对变化制定出对策” 的，有效的信息反馈工具</a:t>
            </a:r>
            <a:endParaRPr lang="zh-CN" altLang="en-US" sz="1600" b="1">
              <a:solidFill>
                <a:srgbClr val="99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792"/>
                                        </p:tgtEl>
                                        <p:attrNameLst>
                                          <p:attrName>style.visibility</p:attrName>
                                        </p:attrNameLst>
                                      </p:cBhvr>
                                      <p:to>
                                        <p:strVal val="visible"/>
                                      </p:to>
                                    </p:set>
                                    <p:animEffect transition="in" filter="blinds(horizontal)">
                                      <p:cBhvr additive="base">
                                        <p:cTn id="7" dur="500"/>
                                        <p:tgtEl>
                                          <p:spTgt spid="37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3793"/>
                                        </p:tgtEl>
                                        <p:attrNameLst>
                                          <p:attrName>style.visibility</p:attrName>
                                        </p:attrNameLst>
                                      </p:cBhvr>
                                      <p:to>
                                        <p:strVal val="visible"/>
                                      </p:to>
                                    </p:set>
                                    <p:animEffect transition="in" filter="blinds(horizontal)">
                                      <p:cBhvr additive="base">
                                        <p:cTn id="12" dur="500"/>
                                        <p:tgtEl>
                                          <p:spTgt spid="37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3794"/>
                                        </p:tgtEl>
                                        <p:attrNameLst>
                                          <p:attrName>style.visibility</p:attrName>
                                        </p:attrNameLst>
                                      </p:cBhvr>
                                      <p:to>
                                        <p:strVal val="visible"/>
                                      </p:to>
                                    </p:set>
                                    <p:animEffect transition="in" filter="blinds(horizontal)">
                                      <p:cBhvr additive="base">
                                        <p:cTn id="17" dur="500"/>
                                        <p:tgtEl>
                                          <p:spTgt spid="37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childTnLst>
                                    <p:set>
                                      <p:cBhvr additive="base">
                                        <p:cTn id="21" dur="1" fill="hold">
                                          <p:stCondLst>
                                            <p:cond delay="0"/>
                                          </p:stCondLst>
                                        </p:cTn>
                                        <p:tgtEl>
                                          <p:spTgt spid="3795"/>
                                        </p:tgtEl>
                                        <p:attrNameLst>
                                          <p:attrName>style.visibility</p:attrName>
                                        </p:attrNameLst>
                                      </p:cBhvr>
                                      <p:to>
                                        <p:strVal val="visible"/>
                                      </p:to>
                                    </p:set>
                                    <p:animEffect transition="in" filter="blinds(horizontal)">
                                      <p:cBhvr additive="base">
                                        <p:cTn id="22" dur="500"/>
                                        <p:tgtEl>
                                          <p:spTgt spid="379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3" nodeType="clickEffect">
                                  <p:childTnLst>
                                    <p:set>
                                      <p:cBhvr additive="base">
                                        <p:cTn id="26" dur="1" fill="hold">
                                          <p:stCondLst>
                                            <p:cond delay="0"/>
                                          </p:stCondLst>
                                        </p:cTn>
                                        <p:tgtEl>
                                          <p:spTgt spid="3796"/>
                                        </p:tgtEl>
                                        <p:attrNameLst>
                                          <p:attrName>style.visibility</p:attrName>
                                        </p:attrNameLst>
                                      </p:cBhvr>
                                      <p:to>
                                        <p:strVal val="visible"/>
                                      </p:to>
                                    </p:set>
                                    <p:animEffect transition="in" filter="blinds(horizontal)">
                                      <p:cBhvr additive="base">
                                        <p:cTn id="27" dur="500"/>
                                        <p:tgtEl>
                                          <p:spTgt spid="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 grpId="0" animBg="1"/>
      <p:bldP spid="3793" grpId="1" animBg="1"/>
      <p:bldP spid="3794" grpId="2" animBg="1"/>
      <p:bldP spid="3796" grpId="3"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99" name="矩形 3798"/>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800" name="矩形 3799"/>
          <p:cNvSpPr/>
          <p:nvPr/>
        </p:nvSpPr>
        <p:spPr>
          <a:xfrm>
            <a:off x="228600" y="762000"/>
            <a:ext cx="2514600" cy="533400"/>
          </a:xfrm>
          <a:prstGeom prst="rect">
            <a:avLst/>
          </a:prstGeom>
          <a:noFill/>
          <a:ln w="9525">
            <a:noFill/>
          </a:ln>
        </p:spPr>
        <p:txBody>
          <a:bodyPr/>
          <a:p>
            <a:pPr fontAlgn="ctr">
              <a:spcBef>
                <a:spcPct val="50000"/>
              </a:spcBef>
            </a:pPr>
            <a:r>
              <a:rPr lang="zh-CN" altLang="en-US" b="1">
                <a:solidFill>
                  <a:srgbClr val="333300"/>
                </a:solidFill>
                <a:latin typeface="黑体" panose="02010609060101010101" charset="-122"/>
                <a:ea typeface="黑体" panose="02010609060101010101" charset="-122"/>
              </a:rPr>
              <a:t>步骤</a:t>
            </a:r>
            <a:r>
              <a:rPr lang="en-US" altLang="zh-CN" b="1">
                <a:solidFill>
                  <a:srgbClr val="333300"/>
                </a:solidFill>
                <a:latin typeface="黑体" panose="02010609060101010101" charset="-122"/>
                <a:ea typeface="黑体" panose="02010609060101010101" charset="-122"/>
              </a:rPr>
              <a:t>4. </a:t>
            </a:r>
            <a:r>
              <a:rPr lang="zh-CN" altLang="en-US" b="1">
                <a:solidFill>
                  <a:srgbClr val="333300"/>
                </a:solidFill>
                <a:latin typeface="黑体" panose="02010609060101010101" charset="-122"/>
                <a:ea typeface="黑体" panose="02010609060101010101" charset="-122"/>
              </a:rPr>
              <a:t>把握真因 </a:t>
            </a:r>
            <a:endParaRPr lang="zh-CN" altLang="en-US" b="1">
              <a:solidFill>
                <a:srgbClr val="333300"/>
              </a:solidFill>
              <a:latin typeface="黑体" panose="02010609060101010101" charset="-122"/>
              <a:ea typeface="黑体" panose="02010609060101010101" charset="-122"/>
            </a:endParaRPr>
          </a:p>
        </p:txBody>
      </p:sp>
      <p:sp>
        <p:nvSpPr>
          <p:cNvPr id="3801" name="矩形 3800"/>
          <p:cNvSpPr/>
          <p:nvPr/>
        </p:nvSpPr>
        <p:spPr>
          <a:xfrm>
            <a:off x="304800" y="1219200"/>
            <a:ext cx="8610600" cy="747713"/>
          </a:xfrm>
          <a:prstGeom prst="rect">
            <a:avLst/>
          </a:prstGeom>
          <a:solidFill>
            <a:srgbClr val="EAEAEA"/>
          </a:solidFill>
          <a:ln w="38100">
            <a:noFill/>
          </a:ln>
          <a:effectLst>
            <a:outerShdw dist="107763" dir="2699999" algn="ctr" rotWithShape="0">
              <a:srgbClr val="6699FF"/>
            </a:outerShdw>
          </a:effectLst>
        </p:spPr>
        <p:txBody>
          <a:bodyPr lIns="137160" tIns="68580" rIns="137160" bIns="68580">
            <a:spAutoFit/>
          </a:bodyPr>
          <a:p>
            <a:pPr>
              <a:spcBef>
                <a:spcPct val="50000"/>
              </a:spcBef>
              <a:buClr>
                <a:schemeClr val="tx1"/>
              </a:buClr>
              <a:buFont typeface="Wingdings" panose="05000000000000000000" pitchFamily="2" charset="2"/>
              <a:buChar char="q"/>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调查为什么会发生问题</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不断地追问“为什么</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抓住发生问题的真正愿因。</a:t>
            </a:r>
            <a:endParaRPr lang="zh-CN" altLang="en-US" sz="1600">
              <a:latin typeface="Arial" panose="020B0604020202020204" pitchFamily="34" charset="0"/>
              <a:ea typeface="黑体" panose="02010609060101010101" charset="-122"/>
            </a:endParaRPr>
          </a:p>
          <a:p>
            <a:pPr>
              <a:spcBef>
                <a:spcPct val="50000"/>
              </a:spcBef>
              <a:buClr>
                <a:schemeClr val="tx1"/>
              </a:buClr>
              <a:buFont typeface="Wingdings" panose="05000000000000000000" pitchFamily="2" charset="2"/>
              <a:buChar char="q"/>
            </a:pPr>
            <a:r>
              <a:rPr lang="zh-CN" altLang="en-US" sz="1600">
                <a:latin typeface="Arial" panose="020B0604020202020204" pitchFamily="34" charset="0"/>
                <a:ea typeface="黑体" panose="02010609060101010101" charset="-122"/>
              </a:rPr>
              <a:t> 追查原因不能想当然</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也不把责任归咎于他人</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而应实事求是</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反复追问“为什么</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p:txBody>
      </p:sp>
      <p:sp>
        <p:nvSpPr>
          <p:cNvPr id="3802" name="圆角矩形 3801"/>
          <p:cNvSpPr/>
          <p:nvPr/>
        </p:nvSpPr>
        <p:spPr>
          <a:xfrm>
            <a:off x="2438400" y="2209800"/>
            <a:ext cx="1922463" cy="442913"/>
          </a:xfrm>
          <a:prstGeom prst="roundRect">
            <a:avLst>
              <a:gd name="adj" fmla="val 16667"/>
            </a:avLst>
          </a:prstGeom>
          <a:gradFill rotWithShape="0">
            <a:gsLst>
              <a:gs pos="0">
                <a:srgbClr val="DDDDDD"/>
              </a:gs>
              <a:gs pos="100000">
                <a:srgbClr val="9C9C9C"/>
              </a:gs>
            </a:gsLst>
            <a:path path="shape">
              <a:fillToRect l="50000" t="50000" r="50000" b="50000"/>
            </a:path>
            <a:tileRect/>
          </a:gradFill>
          <a:ln w="38100">
            <a:noFill/>
          </a:ln>
        </p:spPr>
        <p:txBody>
          <a:bodyPr wrap="none" lIns="137160" tIns="68580" rIns="137160" bIns="68580" anchor="ctr" anchorCtr="0">
            <a:spAutoFit/>
          </a:bodyPr>
          <a:p>
            <a:pPr algn="ctr">
              <a:spcBef>
                <a:spcPct val="50000"/>
              </a:spcBef>
            </a:pPr>
            <a:r>
              <a:rPr lang="zh-CN" altLang="en-US" sz="1800" b="1">
                <a:latin typeface="Arial" panose="020B0604020202020204" pitchFamily="34" charset="0"/>
                <a:ea typeface="黑体" panose="02010609060101010101" charset="-122"/>
              </a:rPr>
              <a:t>要着手的问题点</a:t>
            </a:r>
            <a:endParaRPr lang="zh-CN" altLang="en-US" sz="1800" b="1">
              <a:latin typeface="Arial" panose="020B0604020202020204" pitchFamily="34" charset="0"/>
              <a:ea typeface="黑体" panose="02010609060101010101" charset="-122"/>
            </a:endParaRPr>
          </a:p>
        </p:txBody>
      </p:sp>
      <p:cxnSp>
        <p:nvCxnSpPr>
          <p:cNvPr id="3803" name="直接连接符 3802"/>
          <p:cNvCxnSpPr/>
          <p:nvPr/>
        </p:nvCxnSpPr>
        <p:spPr>
          <a:xfrm>
            <a:off x="3352800" y="2667000"/>
            <a:ext cx="0" cy="228600"/>
          </a:xfrm>
          <a:prstGeom prst="line">
            <a:avLst/>
          </a:prstGeom>
          <a:ln w="28575" cap="flat" cmpd="sng">
            <a:solidFill>
              <a:srgbClr val="969696"/>
            </a:solidFill>
            <a:prstDash val="solid"/>
            <a:headEnd type="none" w="med" len="med"/>
            <a:tailEnd type="none" w="med" len="med"/>
          </a:ln>
        </p:spPr>
      </p:cxnSp>
      <p:cxnSp>
        <p:nvCxnSpPr>
          <p:cNvPr id="3804" name="直接连接符 3803"/>
          <p:cNvCxnSpPr/>
          <p:nvPr/>
        </p:nvCxnSpPr>
        <p:spPr>
          <a:xfrm>
            <a:off x="1524000" y="2895600"/>
            <a:ext cx="3581400" cy="0"/>
          </a:xfrm>
          <a:prstGeom prst="line">
            <a:avLst/>
          </a:prstGeom>
          <a:ln w="19050" cap="flat" cmpd="sng">
            <a:solidFill>
              <a:srgbClr val="969696"/>
            </a:solidFill>
            <a:prstDash val="solid"/>
            <a:headEnd type="none" w="med" len="med"/>
            <a:tailEnd type="none" w="med" len="med"/>
          </a:ln>
        </p:spPr>
      </p:cxnSp>
      <p:grpSp>
        <p:nvGrpSpPr>
          <p:cNvPr id="3805" name="组合 3804"/>
          <p:cNvGrpSpPr/>
          <p:nvPr/>
        </p:nvGrpSpPr>
        <p:grpSpPr>
          <a:xfrm>
            <a:off x="1066800" y="3124200"/>
            <a:ext cx="4578350" cy="438150"/>
            <a:chOff x="672" y="1968"/>
            <a:chExt cx="2884" cy="276"/>
          </a:xfrm>
        </p:grpSpPr>
        <p:sp>
          <p:nvSpPr>
            <p:cNvPr id="3806" name="椭圆 3805"/>
            <p:cNvSpPr/>
            <p:nvPr/>
          </p:nvSpPr>
          <p:spPr>
            <a:xfrm>
              <a:off x="1440" y="1968"/>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sp>
          <p:nvSpPr>
            <p:cNvPr id="3807" name="椭圆 3806"/>
            <p:cNvSpPr/>
            <p:nvPr/>
          </p:nvSpPr>
          <p:spPr>
            <a:xfrm>
              <a:off x="672" y="1968"/>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sp>
          <p:nvSpPr>
            <p:cNvPr id="3808" name="椭圆 3807"/>
            <p:cNvSpPr/>
            <p:nvPr/>
          </p:nvSpPr>
          <p:spPr>
            <a:xfrm>
              <a:off x="2928" y="1968"/>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sp>
          <p:nvSpPr>
            <p:cNvPr id="3809" name="椭圆 3808"/>
            <p:cNvSpPr/>
            <p:nvPr/>
          </p:nvSpPr>
          <p:spPr>
            <a:xfrm>
              <a:off x="2208" y="1968"/>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grpSp>
      <p:cxnSp>
        <p:nvCxnSpPr>
          <p:cNvPr id="3810" name="直接连接符 3809"/>
          <p:cNvCxnSpPr/>
          <p:nvPr/>
        </p:nvCxnSpPr>
        <p:spPr>
          <a:xfrm>
            <a:off x="1524000" y="2895600"/>
            <a:ext cx="0" cy="228600"/>
          </a:xfrm>
          <a:prstGeom prst="line">
            <a:avLst/>
          </a:prstGeom>
          <a:ln w="19050" cap="flat" cmpd="sng">
            <a:solidFill>
              <a:srgbClr val="7C7C7C"/>
            </a:solidFill>
            <a:prstDash val="solid"/>
            <a:headEnd type="none" w="med" len="med"/>
            <a:tailEnd type="triangle" w="med" len="med"/>
          </a:ln>
        </p:spPr>
      </p:cxnSp>
      <p:cxnSp>
        <p:nvCxnSpPr>
          <p:cNvPr id="3811" name="直接连接符 3810"/>
          <p:cNvCxnSpPr/>
          <p:nvPr/>
        </p:nvCxnSpPr>
        <p:spPr>
          <a:xfrm>
            <a:off x="5105400" y="2895600"/>
            <a:ext cx="0" cy="228600"/>
          </a:xfrm>
          <a:prstGeom prst="line">
            <a:avLst/>
          </a:prstGeom>
          <a:ln w="19050" cap="flat" cmpd="sng">
            <a:solidFill>
              <a:srgbClr val="7C7C7C"/>
            </a:solidFill>
            <a:prstDash val="solid"/>
            <a:headEnd type="none" w="med" len="med"/>
            <a:tailEnd type="triangle" w="med" len="med"/>
          </a:ln>
        </p:spPr>
      </p:cxnSp>
      <p:cxnSp>
        <p:nvCxnSpPr>
          <p:cNvPr id="3812" name="直接连接符 3811"/>
          <p:cNvCxnSpPr/>
          <p:nvPr/>
        </p:nvCxnSpPr>
        <p:spPr>
          <a:xfrm>
            <a:off x="3962400" y="2895600"/>
            <a:ext cx="0" cy="228600"/>
          </a:xfrm>
          <a:prstGeom prst="line">
            <a:avLst/>
          </a:prstGeom>
          <a:ln w="19050" cap="flat" cmpd="sng">
            <a:solidFill>
              <a:srgbClr val="7C7C7C"/>
            </a:solidFill>
            <a:prstDash val="solid"/>
            <a:headEnd type="none" w="med" len="med"/>
            <a:tailEnd type="triangle" w="med" len="med"/>
          </a:ln>
        </p:spPr>
      </p:cxnSp>
      <p:cxnSp>
        <p:nvCxnSpPr>
          <p:cNvPr id="3813" name="直接连接符 3812"/>
          <p:cNvCxnSpPr/>
          <p:nvPr/>
        </p:nvCxnSpPr>
        <p:spPr>
          <a:xfrm>
            <a:off x="2743200" y="2895600"/>
            <a:ext cx="0" cy="228600"/>
          </a:xfrm>
          <a:prstGeom prst="line">
            <a:avLst/>
          </a:prstGeom>
          <a:ln w="19050" cap="flat" cmpd="sng">
            <a:solidFill>
              <a:srgbClr val="7C7C7C"/>
            </a:solidFill>
            <a:prstDash val="solid"/>
            <a:headEnd type="none" w="med" len="med"/>
            <a:tailEnd type="triangle" w="med" len="med"/>
          </a:ln>
        </p:spPr>
      </p:cxnSp>
      <p:cxnSp>
        <p:nvCxnSpPr>
          <p:cNvPr id="3814" name="直接连接符 3813"/>
          <p:cNvCxnSpPr/>
          <p:nvPr/>
        </p:nvCxnSpPr>
        <p:spPr>
          <a:xfrm>
            <a:off x="2743200" y="3581400"/>
            <a:ext cx="0" cy="457200"/>
          </a:xfrm>
          <a:prstGeom prst="line">
            <a:avLst/>
          </a:prstGeom>
          <a:ln w="76200" cap="flat" cmpd="sng">
            <a:solidFill>
              <a:srgbClr val="969696"/>
            </a:solidFill>
            <a:prstDash val="sysDot"/>
            <a:headEnd type="none" w="med" len="med"/>
            <a:tailEnd type="none" w="med" len="med"/>
          </a:ln>
        </p:spPr>
      </p:cxnSp>
      <p:sp>
        <p:nvSpPr>
          <p:cNvPr id="3815" name="椭圆 3814"/>
          <p:cNvSpPr/>
          <p:nvPr/>
        </p:nvSpPr>
        <p:spPr>
          <a:xfrm>
            <a:off x="4648200" y="3733800"/>
            <a:ext cx="996950" cy="43815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cxnSp>
        <p:nvCxnSpPr>
          <p:cNvPr id="3816" name="直接连接符 3815"/>
          <p:cNvCxnSpPr/>
          <p:nvPr/>
        </p:nvCxnSpPr>
        <p:spPr>
          <a:xfrm>
            <a:off x="5105400" y="3505200"/>
            <a:ext cx="0" cy="228600"/>
          </a:xfrm>
          <a:prstGeom prst="line">
            <a:avLst/>
          </a:prstGeom>
          <a:ln w="19050" cap="flat" cmpd="sng">
            <a:solidFill>
              <a:srgbClr val="7C7C7C"/>
            </a:solidFill>
            <a:prstDash val="solid"/>
            <a:headEnd type="none" w="med" len="med"/>
            <a:tailEnd type="triangle" w="med" len="med"/>
          </a:ln>
        </p:spPr>
      </p:cxnSp>
      <p:cxnSp>
        <p:nvCxnSpPr>
          <p:cNvPr id="3817" name="直接连接符 3816"/>
          <p:cNvCxnSpPr/>
          <p:nvPr/>
        </p:nvCxnSpPr>
        <p:spPr>
          <a:xfrm>
            <a:off x="3962400" y="4267200"/>
            <a:ext cx="2438400" cy="0"/>
          </a:xfrm>
          <a:prstGeom prst="line">
            <a:avLst/>
          </a:prstGeom>
          <a:ln w="19050" cap="flat" cmpd="sng">
            <a:solidFill>
              <a:srgbClr val="969696"/>
            </a:solidFill>
            <a:prstDash val="solid"/>
            <a:headEnd type="none" w="med" len="med"/>
            <a:tailEnd type="none" w="med" len="med"/>
          </a:ln>
        </p:spPr>
      </p:cxnSp>
      <p:grpSp>
        <p:nvGrpSpPr>
          <p:cNvPr id="3818" name="组合 3817"/>
          <p:cNvGrpSpPr/>
          <p:nvPr/>
        </p:nvGrpSpPr>
        <p:grpSpPr>
          <a:xfrm>
            <a:off x="3429000" y="4495800"/>
            <a:ext cx="3511550" cy="438150"/>
            <a:chOff x="2160" y="2832"/>
            <a:chExt cx="2212" cy="276"/>
          </a:xfrm>
        </p:grpSpPr>
        <p:sp>
          <p:nvSpPr>
            <p:cNvPr id="3819" name="椭圆 3818"/>
            <p:cNvSpPr/>
            <p:nvPr/>
          </p:nvSpPr>
          <p:spPr>
            <a:xfrm>
              <a:off x="3744" y="2832"/>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sp>
          <p:nvSpPr>
            <p:cNvPr id="3820" name="椭圆 3819"/>
            <p:cNvSpPr/>
            <p:nvPr/>
          </p:nvSpPr>
          <p:spPr>
            <a:xfrm>
              <a:off x="2928" y="2832"/>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sp>
          <p:nvSpPr>
            <p:cNvPr id="3821" name="椭圆 3820"/>
            <p:cNvSpPr/>
            <p:nvPr/>
          </p:nvSpPr>
          <p:spPr>
            <a:xfrm>
              <a:off x="2160" y="2832"/>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grpSp>
      <p:grpSp>
        <p:nvGrpSpPr>
          <p:cNvPr id="3822" name="组合 3821"/>
          <p:cNvGrpSpPr/>
          <p:nvPr/>
        </p:nvGrpSpPr>
        <p:grpSpPr>
          <a:xfrm>
            <a:off x="5257800" y="5105400"/>
            <a:ext cx="2444750" cy="438150"/>
            <a:chOff x="3312" y="3216"/>
            <a:chExt cx="1540" cy="276"/>
          </a:xfrm>
        </p:grpSpPr>
        <p:sp>
          <p:nvSpPr>
            <p:cNvPr id="3823" name="椭圆 3822"/>
            <p:cNvSpPr/>
            <p:nvPr/>
          </p:nvSpPr>
          <p:spPr>
            <a:xfrm>
              <a:off x="4224" y="3216"/>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sp>
          <p:nvSpPr>
            <p:cNvPr id="3824" name="椭圆 3823"/>
            <p:cNvSpPr/>
            <p:nvPr/>
          </p:nvSpPr>
          <p:spPr>
            <a:xfrm>
              <a:off x="3312" y="3216"/>
              <a:ext cx="628" cy="276"/>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a:spcBef>
                  <a:spcPct val="50000"/>
                </a:spcBef>
              </a:pPr>
              <a:r>
                <a:rPr lang="zh-CN" altLang="en-US" sz="1400">
                  <a:latin typeface="Arial" panose="020B0604020202020204" pitchFamily="34" charset="0"/>
                </a:rPr>
                <a:t>原因</a:t>
              </a:r>
              <a:endParaRPr lang="zh-CN" altLang="en-US" sz="1400">
                <a:latin typeface="Arial" panose="020B0604020202020204" pitchFamily="34" charset="0"/>
              </a:endParaRPr>
            </a:p>
          </p:txBody>
        </p:sp>
      </p:grpSp>
      <p:sp>
        <p:nvSpPr>
          <p:cNvPr id="3825" name="椭圆 3824"/>
          <p:cNvSpPr/>
          <p:nvPr/>
        </p:nvSpPr>
        <p:spPr>
          <a:xfrm>
            <a:off x="5791200" y="5715000"/>
            <a:ext cx="2743200" cy="438150"/>
          </a:xfrm>
          <a:prstGeom prst="ellipse">
            <a:avLst/>
          </a:prstGeom>
          <a:gradFill rotWithShape="0">
            <a:gsLst>
              <a:gs pos="0">
                <a:srgbClr val="DDDDDD"/>
              </a:gs>
              <a:gs pos="100000">
                <a:srgbClr val="9C9C9C"/>
              </a:gs>
            </a:gsLst>
            <a:path path="shape">
              <a:fillToRect l="50000" t="50000" r="50000" b="50000"/>
            </a:path>
            <a:tileRect/>
          </a:gradFill>
          <a:ln w="38100">
            <a:noFill/>
          </a:ln>
        </p:spPr>
        <p:txBody>
          <a:bodyPr lIns="137160" tIns="68580" rIns="137160" bIns="68580" anchor="ctr" anchorCtr="0">
            <a:spAutoFit/>
          </a:bodyPr>
          <a:p>
            <a:pPr algn="ctr" fontAlgn="ctr">
              <a:spcBef>
                <a:spcPct val="50000"/>
              </a:spcBef>
            </a:pPr>
            <a:r>
              <a:rPr lang="zh-CN" altLang="en-US" sz="1400" b="1">
                <a:latin typeface="Arial" panose="020B0604020202020204" pitchFamily="34" charset="0"/>
              </a:rPr>
              <a:t>真正原因</a:t>
            </a:r>
            <a:endParaRPr lang="zh-CN" altLang="en-US" sz="1400" b="1">
              <a:latin typeface="Arial" panose="020B0604020202020204" pitchFamily="34" charset="0"/>
            </a:endParaRPr>
          </a:p>
        </p:txBody>
      </p:sp>
      <p:cxnSp>
        <p:nvCxnSpPr>
          <p:cNvPr id="3826" name="直接连接符 3825"/>
          <p:cNvCxnSpPr/>
          <p:nvPr/>
        </p:nvCxnSpPr>
        <p:spPr>
          <a:xfrm>
            <a:off x="3962400" y="4267200"/>
            <a:ext cx="0" cy="228600"/>
          </a:xfrm>
          <a:prstGeom prst="line">
            <a:avLst/>
          </a:prstGeom>
          <a:ln w="19050" cap="flat" cmpd="sng">
            <a:solidFill>
              <a:srgbClr val="7C7C7C"/>
            </a:solidFill>
            <a:prstDash val="solid"/>
            <a:headEnd type="none" w="med" len="med"/>
            <a:tailEnd type="triangle" w="med" len="med"/>
          </a:ln>
        </p:spPr>
      </p:cxnSp>
      <p:cxnSp>
        <p:nvCxnSpPr>
          <p:cNvPr id="3827" name="直接连接符 3826"/>
          <p:cNvCxnSpPr/>
          <p:nvPr/>
        </p:nvCxnSpPr>
        <p:spPr>
          <a:xfrm>
            <a:off x="6400800" y="4267200"/>
            <a:ext cx="0" cy="228600"/>
          </a:xfrm>
          <a:prstGeom prst="line">
            <a:avLst/>
          </a:prstGeom>
          <a:ln w="19050" cap="flat" cmpd="sng">
            <a:solidFill>
              <a:srgbClr val="7C7C7C"/>
            </a:solidFill>
            <a:prstDash val="solid"/>
            <a:headEnd type="none" w="med" len="med"/>
            <a:tailEnd type="triangle" w="med" len="med"/>
          </a:ln>
        </p:spPr>
      </p:cxnSp>
      <p:cxnSp>
        <p:nvCxnSpPr>
          <p:cNvPr id="3828" name="直接连接符 3827"/>
          <p:cNvCxnSpPr/>
          <p:nvPr/>
        </p:nvCxnSpPr>
        <p:spPr>
          <a:xfrm>
            <a:off x="5105400" y="4267200"/>
            <a:ext cx="0" cy="228600"/>
          </a:xfrm>
          <a:prstGeom prst="line">
            <a:avLst/>
          </a:prstGeom>
          <a:ln w="19050" cap="flat" cmpd="sng">
            <a:solidFill>
              <a:srgbClr val="7C7C7C"/>
            </a:solidFill>
            <a:prstDash val="solid"/>
            <a:headEnd type="none" w="med" len="med"/>
            <a:tailEnd type="triangle" w="med" len="med"/>
          </a:ln>
        </p:spPr>
      </p:cxnSp>
      <p:cxnSp>
        <p:nvCxnSpPr>
          <p:cNvPr id="3829" name="直接连接符 3828"/>
          <p:cNvCxnSpPr/>
          <p:nvPr/>
        </p:nvCxnSpPr>
        <p:spPr>
          <a:xfrm>
            <a:off x="5105400" y="4114800"/>
            <a:ext cx="0" cy="228600"/>
          </a:xfrm>
          <a:prstGeom prst="line">
            <a:avLst/>
          </a:prstGeom>
          <a:ln w="28575" cap="flat" cmpd="sng">
            <a:solidFill>
              <a:srgbClr val="969696"/>
            </a:solidFill>
            <a:prstDash val="solid"/>
            <a:headEnd type="none" w="med" len="med"/>
            <a:tailEnd type="none" w="med" len="med"/>
          </a:ln>
        </p:spPr>
      </p:cxnSp>
      <p:cxnSp>
        <p:nvCxnSpPr>
          <p:cNvPr id="3830" name="直接连接符 3829"/>
          <p:cNvCxnSpPr/>
          <p:nvPr/>
        </p:nvCxnSpPr>
        <p:spPr>
          <a:xfrm>
            <a:off x="5715000" y="4953000"/>
            <a:ext cx="1447800" cy="0"/>
          </a:xfrm>
          <a:prstGeom prst="line">
            <a:avLst/>
          </a:prstGeom>
          <a:ln w="19050" cap="flat" cmpd="sng">
            <a:solidFill>
              <a:srgbClr val="969696"/>
            </a:solidFill>
            <a:prstDash val="solid"/>
            <a:headEnd type="none" w="med" len="med"/>
            <a:tailEnd type="none" w="med" len="med"/>
          </a:ln>
        </p:spPr>
      </p:cxnSp>
      <p:cxnSp>
        <p:nvCxnSpPr>
          <p:cNvPr id="3831" name="直接连接符 3830"/>
          <p:cNvCxnSpPr/>
          <p:nvPr/>
        </p:nvCxnSpPr>
        <p:spPr>
          <a:xfrm flipH="1">
            <a:off x="5715000" y="4953000"/>
            <a:ext cx="0" cy="152400"/>
          </a:xfrm>
          <a:prstGeom prst="line">
            <a:avLst/>
          </a:prstGeom>
          <a:ln w="19050" cap="flat" cmpd="sng">
            <a:solidFill>
              <a:srgbClr val="7C7C7C"/>
            </a:solidFill>
            <a:prstDash val="solid"/>
            <a:headEnd type="none" w="med" len="med"/>
            <a:tailEnd type="triangle" w="med" len="med"/>
          </a:ln>
        </p:spPr>
      </p:cxnSp>
      <p:cxnSp>
        <p:nvCxnSpPr>
          <p:cNvPr id="3832" name="直接连接符 3831"/>
          <p:cNvCxnSpPr/>
          <p:nvPr/>
        </p:nvCxnSpPr>
        <p:spPr>
          <a:xfrm>
            <a:off x="7162800" y="4953000"/>
            <a:ext cx="0" cy="152400"/>
          </a:xfrm>
          <a:prstGeom prst="line">
            <a:avLst/>
          </a:prstGeom>
          <a:ln w="19050" cap="flat" cmpd="sng">
            <a:solidFill>
              <a:srgbClr val="7C7C7C"/>
            </a:solidFill>
            <a:prstDash val="solid"/>
            <a:headEnd type="none" w="med" len="med"/>
            <a:tailEnd type="triangle" w="med" len="med"/>
          </a:ln>
        </p:spPr>
      </p:cxnSp>
      <p:cxnSp>
        <p:nvCxnSpPr>
          <p:cNvPr id="3833" name="直接连接符 3832"/>
          <p:cNvCxnSpPr/>
          <p:nvPr/>
        </p:nvCxnSpPr>
        <p:spPr>
          <a:xfrm>
            <a:off x="7162800" y="5486400"/>
            <a:ext cx="0" cy="228600"/>
          </a:xfrm>
          <a:prstGeom prst="line">
            <a:avLst/>
          </a:prstGeom>
          <a:ln w="19050" cap="flat" cmpd="sng">
            <a:solidFill>
              <a:srgbClr val="7C7C7C"/>
            </a:solidFill>
            <a:prstDash val="solid"/>
            <a:headEnd type="none" w="med" len="med"/>
            <a:tailEnd type="triangle" w="med" len="med"/>
          </a:ln>
        </p:spPr>
      </p:cxnSp>
      <p:sp>
        <p:nvSpPr>
          <p:cNvPr id="3834" name="上箭头 3833"/>
          <p:cNvSpPr/>
          <p:nvPr/>
        </p:nvSpPr>
        <p:spPr>
          <a:xfrm>
            <a:off x="6019800" y="6172200"/>
            <a:ext cx="2362200" cy="533400"/>
          </a:xfrm>
          <a:prstGeom prst="upArrow">
            <a:avLst>
              <a:gd name="adj1" fmla="val 65185"/>
              <a:gd name="adj2" fmla="val 47023"/>
            </a:avLst>
          </a:prstGeom>
          <a:gradFill rotWithShape="0">
            <a:gsLst>
              <a:gs pos="0">
                <a:srgbClr val="797979"/>
              </a:gs>
              <a:gs pos="100000">
                <a:srgbClr val="DDDDDD"/>
              </a:gs>
            </a:gsLst>
            <a:lin ang="5400000"/>
            <a:tileRect/>
          </a:gra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ea typeface="黑体" panose="02010609060101010101" charset="-122"/>
              </a:rPr>
              <a:t>采取对策</a:t>
            </a:r>
            <a:endParaRPr lang="zh-CN" altLang="en-US" sz="1800">
              <a:latin typeface="Arial" panose="020B0604020202020204" pitchFamily="34" charset="0"/>
              <a:ea typeface="黑体" panose="02010609060101010101" charset="-122"/>
            </a:endParaRPr>
          </a:p>
        </p:txBody>
      </p:sp>
      <p:sp>
        <p:nvSpPr>
          <p:cNvPr id="3835" name="左箭头 3834"/>
          <p:cNvSpPr/>
          <p:nvPr/>
        </p:nvSpPr>
        <p:spPr>
          <a:xfrm>
            <a:off x="5791200" y="2209800"/>
            <a:ext cx="2286000" cy="504825"/>
          </a:xfrm>
          <a:prstGeom prst="leftArrow">
            <a:avLst>
              <a:gd name="adj1" fmla="val 57861"/>
              <a:gd name="adj2" fmla="val 146540"/>
            </a:avLst>
          </a:prstGeom>
          <a:gradFill rotWithShape="0">
            <a:gsLst>
              <a:gs pos="0">
                <a:srgbClr val="959595"/>
              </a:gs>
              <a:gs pos="100000">
                <a:srgbClr val="DDDDDD"/>
              </a:gs>
            </a:gsLst>
            <a:lin ang="0"/>
            <a:tileRect/>
          </a:gradFill>
          <a:ln w="38100">
            <a:noFill/>
          </a:ln>
        </p:spPr>
        <p:txBody>
          <a:bodyPr lIns="137160" tIns="68580" rIns="137160" bIns="68580" anchor="ctr" anchorCtr="0">
            <a:spAutoFit/>
          </a:bodyPr>
          <a:p>
            <a:pPr algn="ctr">
              <a:spcBef>
                <a:spcPct val="50000"/>
              </a:spcBef>
            </a:pPr>
            <a:r>
              <a:rPr lang="zh-CN" altLang="en-US" sz="1400" b="1">
                <a:latin typeface="宋体" panose="02010600030101010101" pitchFamily="2" charset="-122"/>
              </a:rPr>
              <a:t>为什么</a:t>
            </a:r>
            <a:r>
              <a:rPr lang="en-US" altLang="zh-CN" sz="1400" b="1">
                <a:latin typeface="宋体" panose="02010600030101010101" pitchFamily="2" charset="-122"/>
              </a:rPr>
              <a:t>? (</a:t>
            </a:r>
            <a:r>
              <a:rPr lang="zh-CN" altLang="en-US" sz="1400" b="1">
                <a:latin typeface="宋体" panose="02010600030101010101" pitchFamily="2" charset="-122"/>
              </a:rPr>
              <a:t>推定原因</a:t>
            </a:r>
            <a:r>
              <a:rPr lang="en-US" altLang="zh-CN" sz="1400" b="1">
                <a:latin typeface="宋体" panose="02010600030101010101" pitchFamily="2" charset="-122"/>
              </a:rPr>
              <a:t>)</a:t>
            </a:r>
            <a:endParaRPr lang="en-US" altLang="zh-CN" sz="1400" b="1">
              <a:latin typeface="宋体" panose="02010600030101010101" pitchFamily="2" charset="-122"/>
            </a:endParaRPr>
          </a:p>
        </p:txBody>
      </p:sp>
      <p:sp>
        <p:nvSpPr>
          <p:cNvPr id="3836" name="矩形 3835"/>
          <p:cNvSpPr/>
          <p:nvPr/>
        </p:nvSpPr>
        <p:spPr>
          <a:xfrm>
            <a:off x="990600" y="3886200"/>
            <a:ext cx="1600200" cy="987425"/>
          </a:xfrm>
          <a:prstGeom prst="rect">
            <a:avLst/>
          </a:prstGeom>
          <a:noFill/>
          <a:ln w="38100">
            <a:noFill/>
          </a:ln>
        </p:spPr>
        <p:txBody>
          <a:bodyPr lIns="137160" tIns="68580" rIns="137160" bIns="68580">
            <a:spAutoFit/>
          </a:bodyPr>
          <a:p>
            <a:pPr>
              <a:spcBef>
                <a:spcPct val="50000"/>
              </a:spcBef>
            </a:pPr>
            <a:r>
              <a:rPr lang="zh-CN" altLang="en-US" sz="1400">
                <a:latin typeface="宋体" panose="02010600030101010101" pitchFamily="2" charset="-122"/>
              </a:rPr>
              <a:t>当通过事实确认因果关系不成立时</a:t>
            </a:r>
            <a:r>
              <a:rPr lang="en-US" altLang="zh-CN" sz="1400">
                <a:latin typeface="宋体" panose="02010600030101010101" pitchFamily="2" charset="-122"/>
              </a:rPr>
              <a:t>,</a:t>
            </a:r>
            <a:r>
              <a:rPr lang="zh-CN" altLang="en-US" sz="1400">
                <a:latin typeface="宋体" panose="02010600030101010101" pitchFamily="2" charset="-122"/>
              </a:rPr>
              <a:t>放弃继续追问“为什么”</a:t>
            </a:r>
            <a:endParaRPr lang="zh-CN" altLang="en-US" sz="1400">
              <a:latin typeface="宋体" panose="02010600030101010101" pitchFamily="2" charset="-122"/>
            </a:endParaRPr>
          </a:p>
        </p:txBody>
      </p:sp>
      <p:cxnSp>
        <p:nvCxnSpPr>
          <p:cNvPr id="3837" name="直接连接符 3836"/>
          <p:cNvCxnSpPr/>
          <p:nvPr/>
        </p:nvCxnSpPr>
        <p:spPr>
          <a:xfrm flipH="1">
            <a:off x="914400" y="6553200"/>
            <a:ext cx="5334000" cy="0"/>
          </a:xfrm>
          <a:prstGeom prst="line">
            <a:avLst/>
          </a:prstGeom>
          <a:ln w="28575" cap="flat" cmpd="sng">
            <a:solidFill>
              <a:srgbClr val="4D4D4D"/>
            </a:solidFill>
            <a:prstDash val="solid"/>
            <a:headEnd type="none" w="med" len="med"/>
            <a:tailEnd type="none" w="med" len="med"/>
          </a:ln>
        </p:spPr>
      </p:cxnSp>
      <p:cxnSp>
        <p:nvCxnSpPr>
          <p:cNvPr id="3838" name="直接连接符 3837"/>
          <p:cNvCxnSpPr/>
          <p:nvPr/>
        </p:nvCxnSpPr>
        <p:spPr>
          <a:xfrm flipH="1">
            <a:off x="914400" y="2438400"/>
            <a:ext cx="0" cy="4114800"/>
          </a:xfrm>
          <a:prstGeom prst="line">
            <a:avLst/>
          </a:prstGeom>
          <a:ln w="28575" cap="flat" cmpd="sng">
            <a:solidFill>
              <a:srgbClr val="4D4D4D"/>
            </a:solidFill>
            <a:prstDash val="solid"/>
            <a:headEnd type="none" w="med" len="med"/>
            <a:tailEnd type="none" w="med" len="med"/>
          </a:ln>
        </p:spPr>
      </p:cxnSp>
      <p:cxnSp>
        <p:nvCxnSpPr>
          <p:cNvPr id="3839" name="直接连接符 3838"/>
          <p:cNvCxnSpPr/>
          <p:nvPr/>
        </p:nvCxnSpPr>
        <p:spPr>
          <a:xfrm>
            <a:off x="914400" y="2438400"/>
            <a:ext cx="1447800" cy="0"/>
          </a:xfrm>
          <a:prstGeom prst="line">
            <a:avLst/>
          </a:prstGeom>
          <a:ln w="19050" cap="flat" cmpd="sng">
            <a:solidFill>
              <a:srgbClr val="4D4D4D"/>
            </a:solidFill>
            <a:prstDash val="solid"/>
            <a:headEnd type="none" w="med" len="med"/>
            <a:tailEnd type="triangle" w="med" len="med"/>
          </a:ln>
        </p:spPr>
      </p:cxnSp>
      <p:sp>
        <p:nvSpPr>
          <p:cNvPr id="3840" name="矩形 3839"/>
          <p:cNvSpPr/>
          <p:nvPr/>
        </p:nvSpPr>
        <p:spPr>
          <a:xfrm>
            <a:off x="457200" y="3048000"/>
            <a:ext cx="457200" cy="3192463"/>
          </a:xfrm>
          <a:prstGeom prst="rect">
            <a:avLst/>
          </a:prstGeom>
          <a:noFill/>
          <a:ln w="38100">
            <a:noFill/>
          </a:ln>
        </p:spPr>
        <p:txBody>
          <a:bodyPr lIns="137160" tIns="68580" rIns="137160" bIns="68580">
            <a:spAutoFit/>
          </a:bodyPr>
          <a:p>
            <a:pPr>
              <a:spcBef>
                <a:spcPct val="50000"/>
              </a:spcBef>
            </a:pPr>
            <a:r>
              <a:rPr lang="zh-CN" altLang="en-US" sz="1600">
                <a:latin typeface="Arial" panose="020B0604020202020204" pitchFamily="34" charset="0"/>
              </a:rPr>
              <a:t>是否会产生连续的成果</a:t>
            </a:r>
            <a:r>
              <a:rPr lang="en-US" altLang="zh-CN" sz="1600">
                <a:latin typeface="Arial" panose="020B0604020202020204" pitchFamily="34" charset="0"/>
              </a:rPr>
              <a:t>?</a:t>
            </a:r>
            <a:endParaRPr lang="en-US" altLang="zh-CN" sz="1600">
              <a:latin typeface="Arial" panose="020B0604020202020204" pitchFamily="34" charset="0"/>
            </a:endParaRPr>
          </a:p>
          <a:p>
            <a:pPr>
              <a:spcBef>
                <a:spcPct val="50000"/>
              </a:spcBef>
            </a:pPr>
            <a:endParaRPr lang="en-US" altLang="zh-CN" sz="1600">
              <a:latin typeface="Arial" panose="020B0604020202020204" pitchFamily="34" charset="0"/>
            </a:endParaRPr>
          </a:p>
        </p:txBody>
      </p:sp>
      <p:grpSp>
        <p:nvGrpSpPr>
          <p:cNvPr id="3841" name="组合 3840"/>
          <p:cNvGrpSpPr/>
          <p:nvPr/>
        </p:nvGrpSpPr>
        <p:grpSpPr>
          <a:xfrm>
            <a:off x="1143000" y="2895600"/>
            <a:ext cx="3657600" cy="823913"/>
            <a:chOff x="720" y="1824"/>
            <a:chExt cx="2304" cy="519"/>
          </a:xfrm>
        </p:grpSpPr>
        <p:sp>
          <p:nvSpPr>
            <p:cNvPr id="3842" name="矩形 3841"/>
            <p:cNvSpPr/>
            <p:nvPr/>
          </p:nvSpPr>
          <p:spPr>
            <a:xfrm>
              <a:off x="720" y="1824"/>
              <a:ext cx="768" cy="519"/>
            </a:xfrm>
            <a:prstGeom prst="rect">
              <a:avLst/>
            </a:prstGeom>
            <a:noFill/>
            <a:ln w="9525">
              <a:noFill/>
            </a:ln>
          </p:spPr>
          <p:txBody>
            <a:bodyPr>
              <a:spAutoFit/>
            </a:bodyPr>
            <a:p>
              <a:pPr algn="just"/>
              <a:r>
                <a:rPr lang="en-US" altLang="zh-CN" sz="4800" b="1">
                  <a:latin typeface="Times New Roman" panose="02020603050405020304" charset="0"/>
                </a:rPr>
                <a:t>×</a:t>
              </a:r>
              <a:endParaRPr lang="en-US" altLang="zh-CN" sz="4800" b="1">
                <a:latin typeface="Times New Roman" panose="02020603050405020304" charset="0"/>
              </a:endParaRPr>
            </a:p>
          </p:txBody>
        </p:sp>
        <p:sp>
          <p:nvSpPr>
            <p:cNvPr id="3843" name="矩形 3842"/>
            <p:cNvSpPr/>
            <p:nvPr/>
          </p:nvSpPr>
          <p:spPr>
            <a:xfrm>
              <a:off x="2256" y="1824"/>
              <a:ext cx="768" cy="519"/>
            </a:xfrm>
            <a:prstGeom prst="rect">
              <a:avLst/>
            </a:prstGeom>
            <a:noFill/>
            <a:ln w="9525">
              <a:noFill/>
            </a:ln>
          </p:spPr>
          <p:txBody>
            <a:bodyPr>
              <a:spAutoFit/>
            </a:bodyPr>
            <a:p>
              <a:pPr algn="just"/>
              <a:r>
                <a:rPr lang="en-US" altLang="zh-CN" sz="4800" b="1">
                  <a:latin typeface="Times New Roman" panose="02020603050405020304" charset="0"/>
                </a:rPr>
                <a:t>×</a:t>
              </a:r>
              <a:endParaRPr lang="en-US" altLang="zh-CN" sz="4800" b="1">
                <a:latin typeface="Times New Roman" panose="02020603050405020304" charset="0"/>
              </a:endParaRPr>
            </a:p>
          </p:txBody>
        </p:sp>
      </p:grpSp>
      <p:grpSp>
        <p:nvGrpSpPr>
          <p:cNvPr id="3844" name="组合 3843"/>
          <p:cNvGrpSpPr/>
          <p:nvPr/>
        </p:nvGrpSpPr>
        <p:grpSpPr>
          <a:xfrm>
            <a:off x="3505200" y="4267200"/>
            <a:ext cx="2438400" cy="823913"/>
            <a:chOff x="2208" y="2688"/>
            <a:chExt cx="1536" cy="519"/>
          </a:xfrm>
        </p:grpSpPr>
        <p:sp>
          <p:nvSpPr>
            <p:cNvPr id="3845" name="矩形 3844"/>
            <p:cNvSpPr/>
            <p:nvPr/>
          </p:nvSpPr>
          <p:spPr>
            <a:xfrm>
              <a:off x="2208" y="2688"/>
              <a:ext cx="768" cy="519"/>
            </a:xfrm>
            <a:prstGeom prst="rect">
              <a:avLst/>
            </a:prstGeom>
            <a:noFill/>
            <a:ln w="9525">
              <a:noFill/>
            </a:ln>
          </p:spPr>
          <p:txBody>
            <a:bodyPr>
              <a:spAutoFit/>
            </a:bodyPr>
            <a:p>
              <a:pPr algn="just"/>
              <a:r>
                <a:rPr lang="en-US" altLang="zh-CN" sz="4800" b="1">
                  <a:latin typeface="Times New Roman" panose="02020603050405020304" charset="0"/>
                </a:rPr>
                <a:t>×</a:t>
              </a:r>
              <a:endParaRPr lang="en-US" altLang="zh-CN" sz="4800" b="1">
                <a:latin typeface="Times New Roman" panose="02020603050405020304" charset="0"/>
              </a:endParaRPr>
            </a:p>
          </p:txBody>
        </p:sp>
        <p:sp>
          <p:nvSpPr>
            <p:cNvPr id="3846" name="矩形 3845"/>
            <p:cNvSpPr/>
            <p:nvPr/>
          </p:nvSpPr>
          <p:spPr>
            <a:xfrm>
              <a:off x="2976" y="2688"/>
              <a:ext cx="768" cy="519"/>
            </a:xfrm>
            <a:prstGeom prst="rect">
              <a:avLst/>
            </a:prstGeom>
            <a:noFill/>
            <a:ln w="9525">
              <a:noFill/>
            </a:ln>
          </p:spPr>
          <p:txBody>
            <a:bodyPr>
              <a:spAutoFit/>
            </a:bodyPr>
            <a:p>
              <a:pPr algn="just"/>
              <a:r>
                <a:rPr lang="en-US" altLang="zh-CN" sz="4800" b="1">
                  <a:latin typeface="Times New Roman" panose="02020603050405020304" charset="0"/>
                </a:rPr>
                <a:t>×</a:t>
              </a:r>
              <a:endParaRPr lang="en-US" altLang="zh-CN" sz="4800" b="1">
                <a:latin typeface="Times New Roman" panose="02020603050405020304" charset="0"/>
              </a:endParaRPr>
            </a:p>
          </p:txBody>
        </p:sp>
      </p:grpSp>
      <p:sp>
        <p:nvSpPr>
          <p:cNvPr id="3847" name="矩形 3846"/>
          <p:cNvSpPr/>
          <p:nvPr/>
        </p:nvSpPr>
        <p:spPr>
          <a:xfrm>
            <a:off x="5334000" y="4876800"/>
            <a:ext cx="1219200" cy="823913"/>
          </a:xfrm>
          <a:prstGeom prst="rect">
            <a:avLst/>
          </a:prstGeom>
          <a:noFill/>
          <a:ln w="9525">
            <a:noFill/>
          </a:ln>
        </p:spPr>
        <p:txBody>
          <a:bodyPr>
            <a:spAutoFit/>
          </a:bodyPr>
          <a:p>
            <a:pPr algn="just"/>
            <a:r>
              <a:rPr lang="en-US" altLang="zh-CN" sz="4800" b="1">
                <a:latin typeface="Times New Roman" panose="02020603050405020304" charset="0"/>
              </a:rPr>
              <a:t>×</a:t>
            </a:r>
            <a:endParaRPr lang="en-US" altLang="zh-CN" sz="4800" b="1">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802"/>
                                        </p:tgtEl>
                                        <p:attrNameLst>
                                          <p:attrName>style.visibility</p:attrName>
                                        </p:attrNameLst>
                                      </p:cBhvr>
                                      <p:to>
                                        <p:strVal val="visible"/>
                                      </p:to>
                                    </p:set>
                                    <p:animEffect transition="in" filter="blinds(horizontal)">
                                      <p:cBhvr additive="base">
                                        <p:cTn id="7" dur="500"/>
                                        <p:tgtEl>
                                          <p:spTgt spid="3802"/>
                                        </p:tgtEl>
                                      </p:cBhvr>
                                    </p:animEffect>
                                  </p:childTnLst>
                                </p:cTn>
                              </p:par>
                            </p:childTnLst>
                          </p:cTn>
                        </p:par>
                        <p:par>
                          <p:cTn id="8" fill="hold">
                            <p:stCondLst>
                              <p:cond delay="500"/>
                            </p:stCondLst>
                            <p:childTnLst>
                              <p:par>
                                <p:cTn id="9" presetID="3" presetClass="entr" presetSubtype="10" fill="hold" grpId="4" nodeType="afterEffect">
                                  <p:childTnLst>
                                    <p:set>
                                      <p:cBhvr additive="base">
                                        <p:cTn id="10" dur="1" fill="hold">
                                          <p:stCondLst>
                                            <p:cond delay="0"/>
                                          </p:stCondLst>
                                        </p:cTn>
                                        <p:tgtEl>
                                          <p:spTgt spid="3835"/>
                                        </p:tgtEl>
                                        <p:attrNameLst>
                                          <p:attrName>style.visibility</p:attrName>
                                        </p:attrNameLst>
                                      </p:cBhvr>
                                      <p:to>
                                        <p:strVal val="visible"/>
                                      </p:to>
                                    </p:set>
                                    <p:animEffect transition="in" filter="blinds(horizontal)">
                                      <p:cBhvr additive="base">
                                        <p:cTn id="11" dur="500"/>
                                        <p:tgtEl>
                                          <p:spTgt spid="383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childTnLst>
                                    <p:set>
                                      <p:cBhvr additive="base">
                                        <p:cTn id="15" dur="1" fill="hold">
                                          <p:stCondLst>
                                            <p:cond delay="0"/>
                                          </p:stCondLst>
                                        </p:cTn>
                                        <p:tgtEl>
                                          <p:spTgt spid="3805"/>
                                        </p:tgtEl>
                                        <p:attrNameLst>
                                          <p:attrName>style.visibility</p:attrName>
                                        </p:attrNameLst>
                                      </p:cBhvr>
                                      <p:to>
                                        <p:strVal val="visible"/>
                                      </p:to>
                                    </p:set>
                                    <p:animEffect transition="in" filter="blinds(horizontal)">
                                      <p:cBhvr additive="base">
                                        <p:cTn id="16" dur="500"/>
                                        <p:tgtEl>
                                          <p:spTgt spid="3805"/>
                                        </p:tgtEl>
                                      </p:cBhvr>
                                    </p:animEffect>
                                  </p:childTnLst>
                                </p:cTn>
                              </p:par>
                            </p:childTnLst>
                          </p:cTn>
                        </p:par>
                        <p:par>
                          <p:cTn id="17" fill="hold">
                            <p:stCondLst>
                              <p:cond delay="500"/>
                            </p:stCondLst>
                            <p:childTnLst>
                              <p:par>
                                <p:cTn id="18" presetID="3" presetClass="entr" presetSubtype="10" fill="hold" nodeType="afterEffect">
                                  <p:childTnLst>
                                    <p:set>
                                      <p:cBhvr additive="base">
                                        <p:cTn id="19" dur="1" fill="hold">
                                          <p:stCondLst>
                                            <p:cond delay="0"/>
                                          </p:stCondLst>
                                        </p:cTn>
                                        <p:tgtEl>
                                          <p:spTgt spid="3841"/>
                                        </p:tgtEl>
                                        <p:attrNameLst>
                                          <p:attrName>style.visibility</p:attrName>
                                        </p:attrNameLst>
                                      </p:cBhvr>
                                      <p:to>
                                        <p:strVal val="visible"/>
                                      </p:to>
                                    </p:set>
                                    <p:animEffect transition="in" filter="blinds(horizontal)">
                                      <p:cBhvr additive="base">
                                        <p:cTn id="20" dur="500"/>
                                        <p:tgtEl>
                                          <p:spTgt spid="3841"/>
                                        </p:tgtEl>
                                      </p:cBhvr>
                                    </p:animEffect>
                                  </p:childTnLst>
                                </p:cTn>
                              </p:par>
                            </p:childTnLst>
                          </p:cTn>
                        </p:par>
                        <p:par>
                          <p:cTn id="21" fill="hold">
                            <p:stCondLst>
                              <p:cond delay="1000"/>
                            </p:stCondLst>
                            <p:childTnLst>
                              <p:par>
                                <p:cTn id="22" presetID="3" presetClass="entr" presetSubtype="10" fill="hold" grpId="5" nodeType="afterEffect">
                                  <p:childTnLst>
                                    <p:set>
                                      <p:cBhvr additive="base">
                                        <p:cTn id="23" dur="1" fill="hold">
                                          <p:stCondLst>
                                            <p:cond delay="0"/>
                                          </p:stCondLst>
                                        </p:cTn>
                                        <p:tgtEl>
                                          <p:spTgt spid="3836"/>
                                        </p:tgtEl>
                                        <p:attrNameLst>
                                          <p:attrName>style.visibility</p:attrName>
                                        </p:attrNameLst>
                                      </p:cBhvr>
                                      <p:to>
                                        <p:strVal val="visible"/>
                                      </p:to>
                                    </p:set>
                                    <p:animEffect transition="in" filter="blinds(horizontal)">
                                      <p:cBhvr additive="base">
                                        <p:cTn id="24" dur="500"/>
                                        <p:tgtEl>
                                          <p:spTgt spid="383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childTnLst>
                                    <p:set>
                                      <p:cBhvr additive="base">
                                        <p:cTn id="28" dur="1" fill="hold">
                                          <p:stCondLst>
                                            <p:cond delay="0"/>
                                          </p:stCondLst>
                                        </p:cTn>
                                        <p:tgtEl>
                                          <p:spTgt spid="3815"/>
                                        </p:tgtEl>
                                        <p:attrNameLst>
                                          <p:attrName>style.visibility</p:attrName>
                                        </p:attrNameLst>
                                      </p:cBhvr>
                                      <p:to>
                                        <p:strVal val="visible"/>
                                      </p:to>
                                    </p:set>
                                    <p:animEffect transition="in" filter="blinds(horizontal)">
                                      <p:cBhvr additive="base">
                                        <p:cTn id="29" dur="500"/>
                                        <p:tgtEl>
                                          <p:spTgt spid="3815"/>
                                        </p:tgtEl>
                                      </p:cBhvr>
                                    </p:animEffect>
                                  </p:childTnLst>
                                </p:cTn>
                              </p:par>
                            </p:childTnLst>
                          </p:cTn>
                        </p:par>
                        <p:par>
                          <p:cTn id="30" fill="hold">
                            <p:stCondLst>
                              <p:cond delay="500"/>
                            </p:stCondLst>
                            <p:childTnLst>
                              <p:par>
                                <p:cTn id="31" presetID="3" presetClass="entr" presetSubtype="10" fill="hold" nodeType="afterEffect">
                                  <p:childTnLst>
                                    <p:set>
                                      <p:cBhvr additive="base">
                                        <p:cTn id="32" dur="1" fill="hold">
                                          <p:stCondLst>
                                            <p:cond delay="0"/>
                                          </p:stCondLst>
                                        </p:cTn>
                                        <p:tgtEl>
                                          <p:spTgt spid="3818"/>
                                        </p:tgtEl>
                                        <p:attrNameLst>
                                          <p:attrName>style.visibility</p:attrName>
                                        </p:attrNameLst>
                                      </p:cBhvr>
                                      <p:to>
                                        <p:strVal val="visible"/>
                                      </p:to>
                                    </p:set>
                                    <p:animEffect transition="in" filter="blinds(horizontal)">
                                      <p:cBhvr additive="base">
                                        <p:cTn id="33" dur="500"/>
                                        <p:tgtEl>
                                          <p:spTgt spid="3818"/>
                                        </p:tgtEl>
                                      </p:cBhvr>
                                    </p:animEffect>
                                  </p:childTnLst>
                                </p:cTn>
                              </p:par>
                            </p:childTnLst>
                          </p:cTn>
                        </p:par>
                        <p:par>
                          <p:cTn id="34" fill="hold">
                            <p:stCondLst>
                              <p:cond delay="1000"/>
                            </p:stCondLst>
                            <p:childTnLst>
                              <p:par>
                                <p:cTn id="35" presetID="3" presetClass="entr" presetSubtype="10" fill="hold" nodeType="afterEffect">
                                  <p:childTnLst>
                                    <p:set>
                                      <p:cBhvr additive="base">
                                        <p:cTn id="36" dur="1" fill="hold">
                                          <p:stCondLst>
                                            <p:cond delay="0"/>
                                          </p:stCondLst>
                                        </p:cTn>
                                        <p:tgtEl>
                                          <p:spTgt spid="3844"/>
                                        </p:tgtEl>
                                        <p:attrNameLst>
                                          <p:attrName>style.visibility</p:attrName>
                                        </p:attrNameLst>
                                      </p:cBhvr>
                                      <p:to>
                                        <p:strVal val="visible"/>
                                      </p:to>
                                    </p:set>
                                    <p:animEffect transition="in" filter="blinds(horizontal)">
                                      <p:cBhvr additive="base">
                                        <p:cTn id="37" dur="500"/>
                                        <p:tgtEl>
                                          <p:spTgt spid="38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childTnLst>
                                    <p:set>
                                      <p:cBhvr additive="base">
                                        <p:cTn id="41" dur="1" fill="hold">
                                          <p:stCondLst>
                                            <p:cond delay="0"/>
                                          </p:stCondLst>
                                        </p:cTn>
                                        <p:tgtEl>
                                          <p:spTgt spid="3822"/>
                                        </p:tgtEl>
                                        <p:attrNameLst>
                                          <p:attrName>style.visibility</p:attrName>
                                        </p:attrNameLst>
                                      </p:cBhvr>
                                      <p:to>
                                        <p:strVal val="visible"/>
                                      </p:to>
                                    </p:set>
                                    <p:animEffect transition="in" filter="blinds(horizontal)">
                                      <p:cBhvr additive="base">
                                        <p:cTn id="42" dur="500"/>
                                        <p:tgtEl>
                                          <p:spTgt spid="3822"/>
                                        </p:tgtEl>
                                      </p:cBhvr>
                                    </p:animEffect>
                                  </p:childTnLst>
                                </p:cTn>
                              </p:par>
                            </p:childTnLst>
                          </p:cTn>
                        </p:par>
                        <p:par>
                          <p:cTn id="43" fill="hold">
                            <p:stCondLst>
                              <p:cond delay="500"/>
                            </p:stCondLst>
                            <p:childTnLst>
                              <p:par>
                                <p:cTn id="44" presetID="3" presetClass="entr" presetSubtype="10" fill="hold" grpId="7" nodeType="afterEffect">
                                  <p:childTnLst>
                                    <p:set>
                                      <p:cBhvr additive="base">
                                        <p:cTn id="45" dur="1" fill="hold">
                                          <p:stCondLst>
                                            <p:cond delay="0"/>
                                          </p:stCondLst>
                                        </p:cTn>
                                        <p:tgtEl>
                                          <p:spTgt spid="3847"/>
                                        </p:tgtEl>
                                        <p:attrNameLst>
                                          <p:attrName>style.visibility</p:attrName>
                                        </p:attrNameLst>
                                      </p:cBhvr>
                                      <p:to>
                                        <p:strVal val="visible"/>
                                      </p:to>
                                    </p:set>
                                    <p:animEffect transition="in" filter="blinds(horizontal)">
                                      <p:cBhvr additive="base">
                                        <p:cTn id="46" dur="500"/>
                                        <p:tgtEl>
                                          <p:spTgt spid="384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2" nodeType="clickEffect">
                                  <p:childTnLst>
                                    <p:set>
                                      <p:cBhvr additive="base">
                                        <p:cTn id="50" dur="1" fill="hold">
                                          <p:stCondLst>
                                            <p:cond delay="0"/>
                                          </p:stCondLst>
                                        </p:cTn>
                                        <p:tgtEl>
                                          <p:spTgt spid="3825"/>
                                        </p:tgtEl>
                                        <p:attrNameLst>
                                          <p:attrName>style.visibility</p:attrName>
                                        </p:attrNameLst>
                                      </p:cBhvr>
                                      <p:to>
                                        <p:strVal val="visible"/>
                                      </p:to>
                                    </p:set>
                                    <p:animEffect transition="in" filter="blinds(horizontal)">
                                      <p:cBhvr additive="base">
                                        <p:cTn id="51" dur="500"/>
                                        <p:tgtEl>
                                          <p:spTgt spid="3825"/>
                                        </p:tgtEl>
                                      </p:cBhvr>
                                    </p:animEffect>
                                  </p:childTnLst>
                                </p:cTn>
                              </p:par>
                            </p:childTnLst>
                          </p:cTn>
                        </p:par>
                        <p:par>
                          <p:cTn id="52" fill="hold">
                            <p:stCondLst>
                              <p:cond delay="500"/>
                            </p:stCondLst>
                            <p:childTnLst>
                              <p:par>
                                <p:cTn id="53" presetID="3" presetClass="entr" presetSubtype="10" fill="hold" grpId="3" nodeType="afterEffect">
                                  <p:childTnLst>
                                    <p:set>
                                      <p:cBhvr additive="base">
                                        <p:cTn id="54" dur="1" fill="hold">
                                          <p:stCondLst>
                                            <p:cond delay="0"/>
                                          </p:stCondLst>
                                        </p:cTn>
                                        <p:tgtEl>
                                          <p:spTgt spid="3834"/>
                                        </p:tgtEl>
                                        <p:attrNameLst>
                                          <p:attrName>style.visibility</p:attrName>
                                        </p:attrNameLst>
                                      </p:cBhvr>
                                      <p:to>
                                        <p:strVal val="visible"/>
                                      </p:to>
                                    </p:set>
                                    <p:animEffect transition="in" filter="blinds(horizontal)">
                                      <p:cBhvr additive="base">
                                        <p:cTn id="55" dur="500"/>
                                        <p:tgtEl>
                                          <p:spTgt spid="38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6" nodeType="clickEffect">
                                  <p:childTnLst>
                                    <p:set>
                                      <p:cBhvr additive="base">
                                        <p:cTn id="59" dur="1" fill="hold">
                                          <p:stCondLst>
                                            <p:cond delay="0"/>
                                          </p:stCondLst>
                                        </p:cTn>
                                        <p:tgtEl>
                                          <p:spTgt spid="3840"/>
                                        </p:tgtEl>
                                        <p:attrNameLst>
                                          <p:attrName>style.visibility</p:attrName>
                                        </p:attrNameLst>
                                      </p:cBhvr>
                                      <p:to>
                                        <p:strVal val="visible"/>
                                      </p:to>
                                    </p:set>
                                    <p:animEffect transition="in" filter="blinds(horizontal)">
                                      <p:cBhvr additive="base">
                                        <p:cTn id="60" dur="500"/>
                                        <p:tgtEl>
                                          <p:spTgt spid="3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2" grpId="0" animBg="1"/>
      <p:bldP spid="3815" grpId="1" animBg="1"/>
      <p:bldP spid="3825" grpId="2" animBg="1"/>
      <p:bldP spid="3834" grpId="3" animBg="1"/>
      <p:bldP spid="3835" grpId="4" animBg="1"/>
      <p:bldP spid="3836" grpId="5" animBg="1"/>
      <p:bldP spid="3840" grpId="6" animBg="1"/>
      <p:bldP spid="3847" grpId="7"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 name="矩形 3849"/>
          <p:cNvSpPr/>
          <p:nvPr/>
        </p:nvSpPr>
        <p:spPr>
          <a:xfrm>
            <a:off x="533400" y="914400"/>
            <a:ext cx="69342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(1) </a:t>
            </a:r>
            <a:r>
              <a:rPr lang="zh-CN" altLang="en-US" sz="1800">
                <a:latin typeface="Arial" panose="020B0604020202020204" pitchFamily="34" charset="0"/>
                <a:ea typeface="黑体" panose="02010609060101010101" charset="-122"/>
              </a:rPr>
              <a:t>抛弃先入为主的观念</a:t>
            </a:r>
            <a:r>
              <a:rPr lang="en-US" altLang="zh-CN" sz="1800">
                <a:latin typeface="Arial" panose="020B0604020202020204" pitchFamily="34" charset="0"/>
                <a:ea typeface="黑体" panose="02010609060101010101" charset="-122"/>
              </a:rPr>
              <a:t>, </a:t>
            </a:r>
            <a:r>
              <a:rPr lang="zh-CN" altLang="en-US" sz="1800">
                <a:latin typeface="Arial" panose="020B0604020202020204" pitchFamily="34" charset="0"/>
                <a:ea typeface="黑体" panose="02010609060101010101" charset="-122"/>
              </a:rPr>
              <a:t>多方面思考原因</a:t>
            </a:r>
            <a:endParaRPr lang="zh-CN" altLang="en-US" sz="1800">
              <a:latin typeface="Arial" panose="020B0604020202020204" pitchFamily="34" charset="0"/>
              <a:ea typeface="黑体" panose="02010609060101010101" charset="-122"/>
            </a:endParaRPr>
          </a:p>
        </p:txBody>
      </p:sp>
      <p:sp>
        <p:nvSpPr>
          <p:cNvPr id="3851" name="矩形 3850"/>
          <p:cNvSpPr/>
          <p:nvPr/>
        </p:nvSpPr>
        <p:spPr>
          <a:xfrm>
            <a:off x="838200" y="1447800"/>
            <a:ext cx="7467600" cy="1481138"/>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基于事实来思考愿因</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rPr>
              <a:t>要避免</a:t>
            </a:r>
            <a:r>
              <a:rPr lang="en-US" altLang="zh-CN" sz="1600">
                <a:latin typeface="Arial" panose="020B0604020202020204" pitchFamily="34" charset="0"/>
                <a:ea typeface="黑体" panose="02010609060101010101" charset="-122"/>
              </a:rPr>
              <a:t>:</a:t>
            </a:r>
            <a:endParaRPr lang="en-US" altLang="zh-CN" sz="1600">
              <a:latin typeface="Arial" panose="020B0604020202020204" pitchFamily="34" charset="0"/>
              <a:ea typeface="黑体" panose="02010609060101010101" charset="-122"/>
            </a:endParaRPr>
          </a:p>
          <a:p>
            <a:pPr lvl="1" fontAlgn="ctr">
              <a:spcBef>
                <a:spcPct val="50000"/>
              </a:spcBef>
              <a:buFont typeface="Wingdings" panose="05000000000000000000" pitchFamily="2" charset="2"/>
              <a:buChar char="§"/>
            </a:pPr>
            <a:r>
              <a:rPr lang="en-US" altLang="zh-CN" sz="1600">
                <a:latin typeface="Arial" panose="020B0604020202020204" pitchFamily="34" charset="0"/>
                <a:ea typeface="黑体" panose="02010609060101010101" charset="-122"/>
              </a:rPr>
              <a:t>  </a:t>
            </a:r>
            <a:r>
              <a:rPr lang="zh-CN" altLang="en-US" sz="1600">
                <a:latin typeface="宋体" panose="02010600030101010101" pitchFamily="2" charset="-122"/>
              </a:rPr>
              <a:t>领导或有经验的人说过</a:t>
            </a:r>
            <a:r>
              <a:rPr lang="en-US" altLang="zh-CN" sz="1600">
                <a:latin typeface="宋体" panose="02010600030101010101" pitchFamily="2" charset="-122"/>
              </a:rPr>
              <a:t>,“</a:t>
            </a:r>
            <a:r>
              <a:rPr lang="zh-CN" altLang="en-US" sz="1600">
                <a:latin typeface="宋体" panose="02010600030101010101" pitchFamily="2" charset="-122"/>
              </a:rPr>
              <a:t>这里不可能有问题”</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过去以来一直是这样做的</a:t>
            </a:r>
            <a:r>
              <a:rPr lang="zh-CN" altLang="en-US" sz="1600">
                <a:latin typeface="Arial" panose="020B0604020202020204" pitchFamily="34" charset="0"/>
                <a:ea typeface="黑体" panose="02010609060101010101" charset="-122"/>
              </a:rPr>
              <a:t>   </a:t>
            </a:r>
            <a:endParaRPr lang="zh-CN" altLang="en-US" sz="1600">
              <a:latin typeface="Arial" panose="020B0604020202020204" pitchFamily="34" charset="0"/>
              <a:ea typeface="黑体" panose="02010609060101010101" charset="-122"/>
            </a:endParaRPr>
          </a:p>
          <a:p>
            <a:pPr fontAlgn="ctr">
              <a:spcBef>
                <a:spcPct val="50000"/>
              </a:spcBef>
              <a:buFont typeface="Wingdings" panose="05000000000000000000" pitchFamily="2" charset="2"/>
              <a:buChar char="v"/>
            </a:pPr>
            <a:r>
              <a:rPr lang="zh-CN" altLang="en-US" sz="1600">
                <a:latin typeface="Arial" panose="020B0604020202020204" pitchFamily="34" charset="0"/>
                <a:ea typeface="黑体" panose="02010609060101010101" charset="-122"/>
              </a:rPr>
              <a:t> 首先从自己工作责任范围内寻找原因</a:t>
            </a: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不要武断地将原因推到别人身上    </a:t>
            </a:r>
            <a:endParaRPr lang="zh-CN" altLang="en-US" sz="1600">
              <a:latin typeface="Arial" panose="020B0604020202020204" pitchFamily="34" charset="0"/>
              <a:ea typeface="黑体" panose="02010609060101010101" charset="-122"/>
            </a:endParaRPr>
          </a:p>
        </p:txBody>
      </p:sp>
      <p:sp>
        <p:nvSpPr>
          <p:cNvPr id="3852" name="矩形 3851"/>
          <p:cNvSpPr/>
          <p:nvPr/>
        </p:nvSpPr>
        <p:spPr>
          <a:xfrm>
            <a:off x="685800" y="3505200"/>
            <a:ext cx="70104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(2) </a:t>
            </a:r>
            <a:r>
              <a:rPr lang="zh-CN" altLang="en-US" sz="1800">
                <a:latin typeface="Arial" panose="020B0604020202020204" pitchFamily="34" charset="0"/>
                <a:ea typeface="黑体" panose="02010609060101010101" charset="-122"/>
              </a:rPr>
              <a:t>现地现物的确认事实</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活用经验和感觉</a:t>
            </a:r>
            <a:r>
              <a:rPr lang="en-US" altLang="zh-CN" sz="1800">
                <a:latin typeface="Arial" panose="020B0604020202020204" pitchFamily="34" charset="0"/>
                <a:ea typeface="黑体" panose="02010609060101010101" charset="-122"/>
              </a:rPr>
              <a:t>,</a:t>
            </a:r>
            <a:r>
              <a:rPr lang="zh-CN" altLang="en-US" sz="1800">
                <a:latin typeface="Arial" panose="020B0604020202020204" pitchFamily="34" charset="0"/>
                <a:ea typeface="黑体" panose="02010609060101010101" charset="-122"/>
              </a:rPr>
              <a:t>反复追问“为什么”</a:t>
            </a:r>
            <a:endParaRPr lang="zh-CN" altLang="en-US" sz="1800">
              <a:latin typeface="Arial" panose="020B0604020202020204" pitchFamily="34" charset="0"/>
              <a:ea typeface="黑体" panose="02010609060101010101" charset="-122"/>
            </a:endParaRPr>
          </a:p>
        </p:txBody>
      </p:sp>
      <p:sp>
        <p:nvSpPr>
          <p:cNvPr id="3853" name="矩形 3852"/>
          <p:cNvSpPr/>
          <p:nvPr/>
        </p:nvSpPr>
        <p:spPr>
          <a:xfrm>
            <a:off x="838200" y="4038600"/>
            <a:ext cx="7467600" cy="22145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推测可能构成原因的事实</a:t>
            </a:r>
            <a:endParaRPr lang="zh-CN" altLang="en-US" sz="1600">
              <a:latin typeface="Arial" panose="020B0604020202020204" pitchFamily="34" charset="0"/>
              <a:ea typeface="黑体" panose="02010609060101010101" charset="-122"/>
            </a:endParaRPr>
          </a:p>
          <a:p>
            <a:pPr lvl="1" fontAlgn="ctr">
              <a:spcBef>
                <a:spcPct val="50000"/>
              </a:spcBef>
              <a:buFont typeface="Wingdings" panose="05000000000000000000" pitchFamily="2" charset="2"/>
              <a:buChar char="§"/>
            </a:pPr>
            <a:r>
              <a:rPr lang="zh-CN" altLang="en-US" sz="1600">
                <a:latin typeface="Arial" panose="020B0604020202020204" pitchFamily="34" charset="0"/>
                <a:ea typeface="黑体" panose="02010609060101010101" charset="-122"/>
              </a:rPr>
              <a:t>  </a:t>
            </a:r>
            <a:r>
              <a:rPr lang="zh-CN" altLang="en-US" sz="1600">
                <a:latin typeface="宋体" panose="02010600030101010101" pitchFamily="2" charset="-122"/>
              </a:rPr>
              <a:t>公司资源</a:t>
            </a:r>
            <a:r>
              <a:rPr lang="en-US" altLang="zh-CN" sz="1600">
                <a:latin typeface="宋体" panose="02010600030101010101" pitchFamily="2" charset="-122"/>
              </a:rPr>
              <a:t>---</a:t>
            </a:r>
            <a:r>
              <a:rPr lang="zh-CN" altLang="en-US" sz="1600">
                <a:latin typeface="宋体" panose="02010600030101010101" pitchFamily="2" charset="-122"/>
              </a:rPr>
              <a:t>人</a:t>
            </a:r>
            <a:r>
              <a:rPr lang="en-US" altLang="zh-CN" sz="1600">
                <a:latin typeface="宋体" panose="02010600030101010101" pitchFamily="2" charset="-122"/>
              </a:rPr>
              <a:t>, </a:t>
            </a:r>
            <a:r>
              <a:rPr lang="zh-CN" altLang="en-US" sz="1600">
                <a:latin typeface="宋体" panose="02010600030101010101" pitchFamily="2" charset="-122"/>
              </a:rPr>
              <a:t>财</a:t>
            </a:r>
            <a:r>
              <a:rPr lang="en-US" altLang="zh-CN" sz="1600">
                <a:latin typeface="宋体" panose="02010600030101010101" pitchFamily="2" charset="-122"/>
              </a:rPr>
              <a:t>, </a:t>
            </a:r>
            <a:r>
              <a:rPr lang="zh-CN" altLang="en-US" sz="1600">
                <a:latin typeface="宋体" panose="02010600030101010101" pitchFamily="2" charset="-122"/>
              </a:rPr>
              <a:t>物</a:t>
            </a:r>
            <a:r>
              <a:rPr lang="en-US" altLang="zh-CN" sz="1600">
                <a:latin typeface="宋体" panose="02010600030101010101" pitchFamily="2" charset="-122"/>
              </a:rPr>
              <a:t>, </a:t>
            </a:r>
            <a:r>
              <a:rPr lang="zh-CN" altLang="en-US" sz="1600">
                <a:latin typeface="宋体" panose="02010600030101010101" pitchFamily="2" charset="-122"/>
              </a:rPr>
              <a:t>信息</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产品生产</a:t>
            </a:r>
            <a:r>
              <a:rPr lang="en-US" altLang="zh-CN" sz="1600">
                <a:latin typeface="宋体" panose="02010600030101010101" pitchFamily="2" charset="-122"/>
              </a:rPr>
              <a:t>---QCD (Quality</a:t>
            </a:r>
            <a:r>
              <a:rPr lang="zh-CN" altLang="en-US" sz="1600">
                <a:latin typeface="宋体" panose="02010600030101010101" pitchFamily="2" charset="-122"/>
              </a:rPr>
              <a:t>质量</a:t>
            </a:r>
            <a:r>
              <a:rPr lang="en-US" altLang="zh-CN" sz="1600">
                <a:latin typeface="宋体" panose="02010600030101010101" pitchFamily="2" charset="-122"/>
              </a:rPr>
              <a:t>,  Cost</a:t>
            </a:r>
            <a:r>
              <a:rPr lang="zh-CN" altLang="en-US" sz="1600">
                <a:latin typeface="宋体" panose="02010600030101010101" pitchFamily="2" charset="-122"/>
              </a:rPr>
              <a:t>成本</a:t>
            </a:r>
            <a:r>
              <a:rPr lang="en-US" altLang="zh-CN" sz="1600">
                <a:latin typeface="宋体" panose="02010600030101010101" pitchFamily="2" charset="-122"/>
              </a:rPr>
              <a:t>,  Delivery</a:t>
            </a:r>
            <a:r>
              <a:rPr lang="zh-CN" altLang="en-US" sz="1600">
                <a:latin typeface="宋体" panose="02010600030101010101" pitchFamily="2" charset="-122"/>
              </a:rPr>
              <a:t>交货期</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生产现场</a:t>
            </a:r>
            <a:r>
              <a:rPr lang="en-US" altLang="zh-CN" sz="1600">
                <a:latin typeface="宋体" panose="02010600030101010101" pitchFamily="2" charset="-122"/>
              </a:rPr>
              <a:t>---4M (Man</a:t>
            </a:r>
            <a:r>
              <a:rPr lang="zh-CN" altLang="en-US" sz="1600">
                <a:latin typeface="宋体" panose="02010600030101010101" pitchFamily="2" charset="-122"/>
              </a:rPr>
              <a:t>人</a:t>
            </a:r>
            <a:r>
              <a:rPr lang="en-US" altLang="zh-CN" sz="1600">
                <a:latin typeface="宋体" panose="02010600030101010101" pitchFamily="2" charset="-122"/>
              </a:rPr>
              <a:t>, Machine</a:t>
            </a:r>
            <a:r>
              <a:rPr lang="zh-CN" altLang="en-US" sz="1600">
                <a:latin typeface="宋体" panose="02010600030101010101" pitchFamily="2" charset="-122"/>
              </a:rPr>
              <a:t>设备</a:t>
            </a:r>
            <a:r>
              <a:rPr lang="en-US" altLang="zh-CN" sz="1600">
                <a:latin typeface="宋体" panose="02010600030101010101" pitchFamily="2" charset="-122"/>
              </a:rPr>
              <a:t>, Material</a:t>
            </a:r>
            <a:r>
              <a:rPr lang="zh-CN" altLang="en-US" sz="1600">
                <a:latin typeface="宋体" panose="02010600030101010101" pitchFamily="2" charset="-122"/>
              </a:rPr>
              <a:t>材料</a:t>
            </a:r>
            <a:r>
              <a:rPr lang="en-US" altLang="zh-CN" sz="1600">
                <a:latin typeface="宋体" panose="02010600030101010101" pitchFamily="2" charset="-122"/>
              </a:rPr>
              <a:t>, Method</a:t>
            </a:r>
            <a:r>
              <a:rPr lang="zh-CN" altLang="en-US" sz="1600">
                <a:latin typeface="宋体" panose="02010600030101010101" pitchFamily="2" charset="-122"/>
              </a:rPr>
              <a:t>方法</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人的能力</a:t>
            </a:r>
            <a:r>
              <a:rPr lang="en-US" altLang="zh-CN" sz="1600">
                <a:latin typeface="宋体" panose="02010600030101010101" pitchFamily="2" charset="-122"/>
              </a:rPr>
              <a:t>---</a:t>
            </a:r>
            <a:r>
              <a:rPr lang="zh-CN" altLang="en-US" sz="1600">
                <a:latin typeface="宋体" panose="02010600030101010101" pitchFamily="2" charset="-122"/>
              </a:rPr>
              <a:t>思想</a:t>
            </a:r>
            <a:r>
              <a:rPr lang="en-US" altLang="zh-CN" sz="1600">
                <a:latin typeface="宋体" panose="02010600030101010101" pitchFamily="2" charset="-122"/>
              </a:rPr>
              <a:t>, </a:t>
            </a:r>
            <a:r>
              <a:rPr lang="zh-CN" altLang="en-US" sz="1600">
                <a:latin typeface="宋体" panose="02010600030101010101" pitchFamily="2" charset="-122"/>
              </a:rPr>
              <a:t>技术</a:t>
            </a:r>
            <a:r>
              <a:rPr lang="en-US" altLang="zh-CN" sz="1600">
                <a:latin typeface="宋体" panose="02010600030101010101" pitchFamily="2" charset="-122"/>
              </a:rPr>
              <a:t>, </a:t>
            </a:r>
            <a:r>
              <a:rPr lang="zh-CN" altLang="en-US" sz="1600">
                <a:latin typeface="宋体" panose="02010600030101010101" pitchFamily="2" charset="-122"/>
              </a:rPr>
              <a:t>身体</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销售    </a:t>
            </a:r>
            <a:r>
              <a:rPr lang="en-US" altLang="zh-CN" sz="1600">
                <a:latin typeface="宋体" panose="02010600030101010101" pitchFamily="2" charset="-122"/>
              </a:rPr>
              <a:t>---</a:t>
            </a:r>
            <a:r>
              <a:rPr lang="zh-CN" altLang="en-US" sz="1600">
                <a:latin typeface="宋体" panose="02010600030101010101" pitchFamily="2" charset="-122"/>
              </a:rPr>
              <a:t>产品</a:t>
            </a:r>
            <a:r>
              <a:rPr lang="en-US" altLang="zh-CN" sz="1600">
                <a:latin typeface="宋体" panose="02010600030101010101" pitchFamily="2" charset="-122"/>
              </a:rPr>
              <a:t>,</a:t>
            </a:r>
            <a:r>
              <a:rPr lang="zh-CN" altLang="en-US" sz="1600">
                <a:latin typeface="宋体" panose="02010600030101010101" pitchFamily="2" charset="-122"/>
              </a:rPr>
              <a:t>价格</a:t>
            </a:r>
            <a:r>
              <a:rPr lang="en-US" altLang="zh-CN" sz="1600">
                <a:latin typeface="宋体" panose="02010600030101010101" pitchFamily="2" charset="-122"/>
              </a:rPr>
              <a:t>, </a:t>
            </a:r>
            <a:r>
              <a:rPr lang="zh-CN" altLang="en-US" sz="1600">
                <a:latin typeface="宋体" panose="02010600030101010101" pitchFamily="2" charset="-122"/>
              </a:rPr>
              <a:t>销售渠道</a:t>
            </a:r>
            <a:r>
              <a:rPr lang="en-US" altLang="zh-CN" sz="1600">
                <a:latin typeface="宋体" panose="02010600030101010101" pitchFamily="2" charset="-122"/>
              </a:rPr>
              <a:t>,</a:t>
            </a:r>
            <a:r>
              <a:rPr lang="zh-CN" altLang="en-US" sz="1600">
                <a:latin typeface="宋体" panose="02010600030101010101" pitchFamily="2" charset="-122"/>
              </a:rPr>
              <a:t>促销政策</a:t>
            </a:r>
            <a:endParaRPr lang="zh-CN" altLang="en-US" sz="1600">
              <a:latin typeface="宋体" panose="02010600030101010101" pitchFamily="2" charset="-122"/>
            </a:endParaRPr>
          </a:p>
        </p:txBody>
      </p:sp>
      <p:sp>
        <p:nvSpPr>
          <p:cNvPr id="3854" name="矩形 3853"/>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855" name="矩形 3854"/>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851"/>
                                        </p:tgtEl>
                                        <p:attrNameLst>
                                          <p:attrName>style.visibility</p:attrName>
                                        </p:attrNameLst>
                                      </p:cBhvr>
                                      <p:to>
                                        <p:strVal val="visible"/>
                                      </p:to>
                                    </p:set>
                                    <p:animEffect transition="in" filter="blinds(horizontal)">
                                      <p:cBhvr additive="base">
                                        <p:cTn id="7" dur="500"/>
                                        <p:tgtEl>
                                          <p:spTgt spid="38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3852"/>
                                        </p:tgtEl>
                                        <p:attrNameLst>
                                          <p:attrName>style.visibility</p:attrName>
                                        </p:attrNameLst>
                                      </p:cBhvr>
                                      <p:to>
                                        <p:strVal val="visible"/>
                                      </p:to>
                                    </p:set>
                                    <p:animEffect transition="in" filter="blinds(horizontal)">
                                      <p:cBhvr additive="base">
                                        <p:cTn id="12" dur="500"/>
                                        <p:tgtEl>
                                          <p:spTgt spid="3852"/>
                                        </p:tgtEl>
                                      </p:cBhvr>
                                    </p:animEffect>
                                  </p:childTnLst>
                                </p:cTn>
                              </p:par>
                            </p:childTnLst>
                          </p:cTn>
                        </p:par>
                        <p:par>
                          <p:cTn id="13" fill="hold">
                            <p:stCondLst>
                              <p:cond delay="500"/>
                            </p:stCondLst>
                            <p:childTnLst>
                              <p:par>
                                <p:cTn id="14" presetID="3" presetClass="entr" presetSubtype="10" fill="hold" grpId="2" nodeType="afterEffect">
                                  <p:childTnLst>
                                    <p:set>
                                      <p:cBhvr additive="base">
                                        <p:cTn id="15" dur="1" fill="hold">
                                          <p:stCondLst>
                                            <p:cond delay="0"/>
                                          </p:stCondLst>
                                        </p:cTn>
                                        <p:tgtEl>
                                          <p:spTgt spid="3853"/>
                                        </p:tgtEl>
                                        <p:attrNameLst>
                                          <p:attrName>style.visibility</p:attrName>
                                        </p:attrNameLst>
                                      </p:cBhvr>
                                      <p:to>
                                        <p:strVal val="visible"/>
                                      </p:to>
                                    </p:set>
                                    <p:animEffect transition="in" filter="blinds(horizontal)">
                                      <p:cBhvr additive="base">
                                        <p:cTn id="16" dur="500"/>
                                        <p:tgtEl>
                                          <p:spTgt spid="3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1" grpId="0" animBg="1"/>
      <p:bldP spid="3852" grpId="1" animBg="1"/>
      <p:bldP spid="3853" grpId="2"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8" name="矩形 3857"/>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859" name="矩形 3858"/>
          <p:cNvSpPr/>
          <p:nvPr/>
        </p:nvSpPr>
        <p:spPr>
          <a:xfrm>
            <a:off x="533400" y="1233488"/>
            <a:ext cx="7467600" cy="1481137"/>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Arial" panose="020B0604020202020204" pitchFamily="34" charset="0"/>
                <a:ea typeface="黑体" panose="02010609060101010101" charset="-122"/>
              </a:rPr>
              <a:t>确认事实</a:t>
            </a:r>
            <a:endParaRPr lang="zh-CN" altLang="en-US" sz="1600">
              <a:latin typeface="宋体" panose="02010600030101010101" pitchFamily="2" charset="-122"/>
              <a:ea typeface="黑体" panose="02010609060101010101"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在自己思考的基础上</a:t>
            </a:r>
            <a:r>
              <a:rPr lang="en-US" altLang="zh-CN" sz="1600">
                <a:latin typeface="宋体" panose="02010600030101010101" pitchFamily="2" charset="-122"/>
              </a:rPr>
              <a:t>,</a:t>
            </a:r>
            <a:r>
              <a:rPr lang="zh-CN" altLang="en-US" sz="1600">
                <a:latin typeface="宋体" panose="02010600030101010101" pitchFamily="2" charset="-122"/>
              </a:rPr>
              <a:t>向一线人员访问调查</a:t>
            </a:r>
            <a:r>
              <a:rPr lang="en-US" altLang="zh-CN" sz="1600">
                <a:latin typeface="宋体" panose="02010600030101010101" pitchFamily="2" charset="-122"/>
              </a:rPr>
              <a:t>,</a:t>
            </a:r>
            <a:r>
              <a:rPr lang="zh-CN" altLang="en-US" sz="1600">
                <a:latin typeface="宋体" panose="02010600030101010101" pitchFamily="2" charset="-122"/>
              </a:rPr>
              <a:t>或亲赴现场观察</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Arial" panose="020B0604020202020204" pitchFamily="34" charset="0"/>
              </a:rPr>
              <a:t>  确认构成原因的事实</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通过事实确认</a:t>
            </a:r>
            <a:r>
              <a:rPr lang="en-US" altLang="zh-CN" sz="1600">
                <a:latin typeface="宋体" panose="02010600030101010101" pitchFamily="2" charset="-122"/>
              </a:rPr>
              <a:t>,</a:t>
            </a:r>
            <a:r>
              <a:rPr lang="zh-CN" altLang="en-US" sz="1600">
                <a:latin typeface="宋体" panose="02010600030101010101" pitchFamily="2" charset="-122"/>
              </a:rPr>
              <a:t>如因果关系不成立</a:t>
            </a:r>
            <a:r>
              <a:rPr lang="en-US" altLang="zh-CN" sz="1600">
                <a:latin typeface="宋体" panose="02010600030101010101" pitchFamily="2" charset="-122"/>
              </a:rPr>
              <a:t>,</a:t>
            </a:r>
            <a:r>
              <a:rPr lang="zh-CN" altLang="en-US" sz="1600">
                <a:latin typeface="宋体" panose="02010600030101010101" pitchFamily="2" charset="-122"/>
              </a:rPr>
              <a:t>停止继续追问“为什么”</a:t>
            </a:r>
            <a:endParaRPr lang="zh-CN" altLang="en-US" sz="1600">
              <a:latin typeface="宋体" panose="02010600030101010101" pitchFamily="2" charset="-122"/>
            </a:endParaRPr>
          </a:p>
        </p:txBody>
      </p:sp>
      <p:sp>
        <p:nvSpPr>
          <p:cNvPr id="3860" name="矩形 3859"/>
          <p:cNvSpPr/>
          <p:nvPr/>
        </p:nvSpPr>
        <p:spPr>
          <a:xfrm>
            <a:off x="533400" y="3276600"/>
            <a:ext cx="7467600" cy="187801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800">
                <a:latin typeface="Arial" panose="020B0604020202020204" pitchFamily="34" charset="0"/>
                <a:ea typeface="黑体" panose="02010609060101010101" charset="-122"/>
              </a:rPr>
              <a:t> </a:t>
            </a:r>
            <a:r>
              <a:rPr lang="zh-CN" altLang="en-US" sz="1600">
                <a:latin typeface="Arial" panose="020B0604020202020204" pitchFamily="34" charset="0"/>
                <a:ea typeface="黑体" panose="02010609060101010101" charset="-122"/>
              </a:rPr>
              <a:t>反复追问“为什么</a:t>
            </a:r>
            <a:r>
              <a:rPr lang="zh-CN" altLang="en-US" sz="1800">
                <a:latin typeface="Arial" panose="020B0604020202020204" pitchFamily="34" charset="0"/>
              </a:rPr>
              <a:t>”</a:t>
            </a:r>
            <a:endParaRPr lang="zh-CN" altLang="en-US" sz="1800">
              <a:latin typeface="Arial" panose="020B0604020202020204" pitchFamily="34" charset="0"/>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一旦事实假说被推定为原因</a:t>
            </a:r>
            <a:r>
              <a:rPr lang="en-US" altLang="zh-CN" sz="1600">
                <a:latin typeface="宋体" panose="02010600030101010101" pitchFamily="2" charset="-122"/>
              </a:rPr>
              <a:t>,</a:t>
            </a:r>
            <a:r>
              <a:rPr lang="zh-CN" altLang="en-US" sz="1600">
                <a:latin typeface="宋体" panose="02010600030101010101" pitchFamily="2" charset="-122"/>
              </a:rPr>
              <a:t>开始下一个“为什么”</a:t>
            </a:r>
            <a:r>
              <a:rPr lang="en-US" altLang="zh-CN" sz="1600">
                <a:latin typeface="宋体" panose="02010600030101010101" pitchFamily="2" charset="-122"/>
              </a:rPr>
              <a:t>---</a:t>
            </a:r>
            <a:r>
              <a:rPr lang="zh-CN" altLang="en-US" sz="1600">
                <a:latin typeface="宋体" panose="02010600030101010101" pitchFamily="2" charset="-122"/>
              </a:rPr>
              <a:t>构成事实的原因为什</a:t>
            </a:r>
            <a:endParaRPr lang="zh-CN" altLang="en-US" sz="1600">
              <a:latin typeface="宋体" panose="02010600030101010101" pitchFamily="2" charset="-122"/>
            </a:endParaRPr>
          </a:p>
          <a:p>
            <a:pPr lvl="1" fontAlgn="ctr">
              <a:spcBef>
                <a:spcPct val="50000"/>
              </a:spcBef>
              <a:buFont typeface="Wingdings" panose="05000000000000000000" pitchFamily="2" charset="2"/>
            </a:pPr>
            <a:r>
              <a:rPr lang="zh-CN" altLang="en-US" sz="1600">
                <a:latin typeface="宋体" panose="02010600030101010101" pitchFamily="2" charset="-122"/>
              </a:rPr>
              <a:t> 么会发生</a:t>
            </a:r>
            <a:r>
              <a:rPr lang="en-US" altLang="zh-CN" sz="1600">
                <a:latin typeface="宋体" panose="02010600030101010101" pitchFamily="2" charset="-122"/>
              </a:rPr>
              <a:t>,</a:t>
            </a:r>
            <a:r>
              <a:rPr lang="zh-CN" altLang="en-US" sz="1600">
                <a:latin typeface="Arial" panose="020B0604020202020204" pitchFamily="34" charset="0"/>
              </a:rPr>
              <a:t>反复追问“为什么”</a:t>
            </a:r>
            <a:r>
              <a:rPr lang="en-US" altLang="zh-CN" sz="1600">
                <a:latin typeface="Arial" panose="020B0604020202020204" pitchFamily="34" charset="0"/>
              </a:rPr>
              <a:t>…………</a:t>
            </a:r>
            <a:endParaRPr lang="en-US" altLang="zh-CN" sz="1600">
              <a:latin typeface="Arial" panose="020B0604020202020204" pitchFamily="34" charset="0"/>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在丰田常说要问五个“为什么”</a:t>
            </a:r>
            <a:endParaRPr lang="zh-CN" altLang="en-US" sz="1600">
              <a:latin typeface="宋体" panose="02010600030101010101" pitchFamily="2" charset="-122"/>
            </a:endParaRPr>
          </a:p>
          <a:p>
            <a:pPr lvl="1" fontAlgn="ctr">
              <a:spcBef>
                <a:spcPct val="50000"/>
              </a:spcBef>
              <a:buFont typeface="Wingdings" panose="05000000000000000000" pitchFamily="2" charset="2"/>
              <a:buChar char="§"/>
            </a:pPr>
            <a:r>
              <a:rPr lang="zh-CN" altLang="en-US" sz="1600">
                <a:latin typeface="宋体" panose="02010600030101010101" pitchFamily="2" charset="-122"/>
              </a:rPr>
              <a:t> 如果在步骤</a:t>
            </a:r>
            <a:r>
              <a:rPr lang="en-US" altLang="zh-CN" sz="1600">
                <a:latin typeface="宋体" panose="02010600030101010101" pitchFamily="2" charset="-122"/>
              </a:rPr>
              <a:t>2</a:t>
            </a:r>
            <a:r>
              <a:rPr lang="zh-CN" altLang="en-US" sz="1600">
                <a:latin typeface="宋体" panose="02010600030101010101" pitchFamily="2" charset="-122"/>
              </a:rPr>
              <a:t>中已将问题充分分解了</a:t>
            </a:r>
            <a:r>
              <a:rPr lang="en-US" altLang="zh-CN" sz="1600">
                <a:latin typeface="宋体" panose="02010600030101010101" pitchFamily="2" charset="-122"/>
              </a:rPr>
              <a:t>,</a:t>
            </a:r>
            <a:r>
              <a:rPr lang="zh-CN" altLang="en-US" sz="1600">
                <a:latin typeface="宋体" panose="02010600030101010101" pitchFamily="2" charset="-122"/>
              </a:rPr>
              <a:t>就不要反复问了</a:t>
            </a:r>
            <a:endParaRPr lang="zh-CN" altLang="en-US" sz="1600">
              <a:latin typeface="宋体" panose="02010600030101010101" pitchFamily="2" charset="-122"/>
            </a:endParaRPr>
          </a:p>
        </p:txBody>
      </p:sp>
      <p:sp>
        <p:nvSpPr>
          <p:cNvPr id="3861" name="矩形 3860"/>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860"/>
                                        </p:tgtEl>
                                        <p:attrNameLst>
                                          <p:attrName>style.visibility</p:attrName>
                                        </p:attrNameLst>
                                      </p:cBhvr>
                                      <p:to>
                                        <p:strVal val="visible"/>
                                      </p:to>
                                    </p:set>
                                    <p:animEffect transition="in" filter="blinds(horizontal)">
                                      <p:cBhvr additive="base">
                                        <p:cTn id="7" dur="500"/>
                                        <p:tgtEl>
                                          <p:spTgt spid="3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64" name="矩形 3863"/>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865" name="矩形 3864"/>
          <p:cNvSpPr/>
          <p:nvPr/>
        </p:nvSpPr>
        <p:spPr>
          <a:xfrm>
            <a:off x="381000" y="762000"/>
            <a:ext cx="7010400" cy="457200"/>
          </a:xfrm>
          <a:prstGeom prst="rect">
            <a:avLst/>
          </a:prstGeom>
          <a:noFill/>
          <a:ln w="9525">
            <a:noFill/>
          </a:ln>
        </p:spPr>
        <p:txBody>
          <a:bodyPr/>
          <a:p>
            <a:pPr>
              <a:spcBef>
                <a:spcPct val="50000"/>
              </a:spcBef>
            </a:pPr>
            <a:r>
              <a:rPr lang="en-US" altLang="zh-CN" sz="1800">
                <a:latin typeface="Arial" panose="020B0604020202020204" pitchFamily="34" charset="0"/>
                <a:ea typeface="黑体" panose="02010609060101010101" charset="-122"/>
              </a:rPr>
              <a:t>(3) </a:t>
            </a:r>
            <a:r>
              <a:rPr lang="zh-CN" altLang="en-US" sz="1800">
                <a:latin typeface="Arial" panose="020B0604020202020204" pitchFamily="34" charset="0"/>
                <a:ea typeface="黑体" panose="02010609060101010101" charset="-122"/>
              </a:rPr>
              <a:t>把握真因   </a:t>
            </a:r>
            <a:r>
              <a:rPr lang="en-US" altLang="zh-CN" sz="1400">
                <a:latin typeface="Arial" panose="020B0604020202020204" pitchFamily="34" charset="0"/>
                <a:ea typeface="黑体" panose="02010609060101010101" charset="-122"/>
              </a:rPr>
              <a:t>(</a:t>
            </a:r>
            <a:r>
              <a:rPr lang="zh-CN" altLang="en-US" sz="1400">
                <a:latin typeface="Arial" panose="020B0604020202020204" pitchFamily="34" charset="0"/>
                <a:ea typeface="黑体" panose="02010609060101010101" charset="-122"/>
              </a:rPr>
              <a:t>真正的原因</a:t>
            </a:r>
            <a:r>
              <a:rPr lang="en-US" altLang="zh-CN" sz="1400">
                <a:latin typeface="Arial" panose="020B0604020202020204" pitchFamily="34" charset="0"/>
                <a:ea typeface="黑体" panose="02010609060101010101" charset="-122"/>
              </a:rPr>
              <a:t>)</a:t>
            </a:r>
            <a:endParaRPr lang="en-US" altLang="zh-CN" sz="1400">
              <a:latin typeface="Arial" panose="020B0604020202020204" pitchFamily="34" charset="0"/>
              <a:ea typeface="黑体" panose="02010609060101010101" charset="-122"/>
            </a:endParaRPr>
          </a:p>
        </p:txBody>
      </p:sp>
      <p:sp>
        <p:nvSpPr>
          <p:cNvPr id="3866" name="矩形 3865"/>
          <p:cNvSpPr/>
          <p:nvPr/>
        </p:nvSpPr>
        <p:spPr>
          <a:xfrm>
            <a:off x="533400" y="1219200"/>
            <a:ext cx="7924800" cy="2581275"/>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Arial" panose="020B0604020202020204" pitchFamily="34" charset="0"/>
                <a:ea typeface="黑体" panose="02010609060101010101" charset="-122"/>
              </a:rPr>
              <a:t>找出真因</a:t>
            </a:r>
            <a:endParaRPr lang="zh-CN" altLang="en-US" sz="1600">
              <a:latin typeface="宋体" panose="02010600030101010101" pitchFamily="2" charset="-122"/>
              <a:ea typeface="黑体" panose="02010609060101010101" charset="-122"/>
            </a:endParaRPr>
          </a:p>
          <a:p>
            <a:pPr lvl="1" fontAlgn="ctr">
              <a:spcBef>
                <a:spcPct val="50000"/>
              </a:spcBef>
              <a:buFont typeface="Wingdings" panose="05000000000000000000" pitchFamily="2" charset="2"/>
              <a:buChar char="§"/>
            </a:pPr>
            <a:r>
              <a:rPr lang="zh-CN" altLang="en-US" sz="1600">
                <a:latin typeface="Arial" panose="020B0604020202020204" pitchFamily="34" charset="0"/>
              </a:rPr>
              <a:t> 反复追问“为什么”</a:t>
            </a:r>
            <a:r>
              <a:rPr lang="zh-CN" altLang="en-US" sz="1600">
                <a:latin typeface="宋体" panose="02010600030101010101" pitchFamily="2" charset="-122"/>
              </a:rPr>
              <a:t> </a:t>
            </a:r>
            <a:r>
              <a:rPr lang="en-US" altLang="zh-CN" sz="1600">
                <a:latin typeface="宋体" panose="02010600030101010101" pitchFamily="2" charset="-122"/>
              </a:rPr>
              <a:t>,</a:t>
            </a:r>
            <a:r>
              <a:rPr lang="zh-CN" altLang="en-US" sz="1600">
                <a:latin typeface="宋体" panose="02010600030101010101" pitchFamily="2" charset="-122"/>
              </a:rPr>
              <a:t>找出问题的真正原因</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pPr>
            <a:r>
              <a:rPr lang="en-US" altLang="zh-CN" sz="1600">
                <a:latin typeface="宋体" panose="02010600030101010101" pitchFamily="2" charset="-122"/>
              </a:rPr>
              <a:t>  </a:t>
            </a:r>
            <a:r>
              <a:rPr lang="zh-CN" altLang="en-US" sz="1600">
                <a:latin typeface="宋体" panose="02010600030101010101" pitchFamily="2" charset="-122"/>
              </a:rPr>
              <a:t>在找出真正原因前就贸然采取措施</a:t>
            </a:r>
            <a:r>
              <a:rPr lang="en-US" altLang="zh-CN" sz="1600">
                <a:latin typeface="宋体" panose="02010600030101010101" pitchFamily="2" charset="-122"/>
              </a:rPr>
              <a:t>,</a:t>
            </a:r>
            <a:r>
              <a:rPr lang="zh-CN" altLang="en-US" sz="1600">
                <a:latin typeface="宋体" panose="02010600030101010101" pitchFamily="2" charset="-122"/>
              </a:rPr>
              <a:t>只会做无用功</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a:latin typeface="宋体" panose="02010600030101010101" pitchFamily="2" charset="-122"/>
              </a:rPr>
              <a:t>提炼出尽可能少的真正原因</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pPr>
            <a:r>
              <a:rPr lang="en-US" altLang="zh-CN" sz="1600">
                <a:latin typeface="宋体" panose="02010600030101010101" pitchFamily="2" charset="-122"/>
              </a:rPr>
              <a:t>  </a:t>
            </a:r>
            <a:r>
              <a:rPr lang="zh-CN" altLang="en-US" sz="1600">
                <a:latin typeface="宋体" panose="02010600030101010101" pitchFamily="2" charset="-122"/>
              </a:rPr>
              <a:t>真因过多</a:t>
            </a:r>
            <a:r>
              <a:rPr lang="en-US" altLang="zh-CN" sz="1600">
                <a:latin typeface="宋体" panose="02010600030101010101" pitchFamily="2" charset="-122"/>
              </a:rPr>
              <a:t>,</a:t>
            </a:r>
            <a:r>
              <a:rPr lang="zh-CN" altLang="en-US" sz="1600">
                <a:latin typeface="宋体" panose="02010600030101010101" pitchFamily="2" charset="-122"/>
              </a:rPr>
              <a:t>难以一一解决</a:t>
            </a:r>
            <a:r>
              <a:rPr lang="en-US" altLang="zh-CN" sz="1600">
                <a:latin typeface="宋体" panose="02010600030101010101" pitchFamily="2" charset="-122"/>
              </a:rPr>
              <a:t>,</a:t>
            </a:r>
            <a:r>
              <a:rPr lang="zh-CN" altLang="en-US" sz="1600">
                <a:latin typeface="宋体" panose="02010600030101010101" pitchFamily="2" charset="-122"/>
              </a:rPr>
              <a:t>怡误时机</a:t>
            </a:r>
            <a:r>
              <a:rPr lang="en-US" altLang="zh-CN" sz="1600">
                <a:latin typeface="宋体" panose="02010600030101010101" pitchFamily="2" charset="-122"/>
              </a:rPr>
              <a:t>.</a:t>
            </a:r>
            <a:endParaRPr lang="en-US" altLang="zh-CN" sz="16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宋体" panose="02010600030101010101" pitchFamily="2" charset="-122"/>
              </a:rPr>
              <a:t> </a:t>
            </a:r>
            <a:r>
              <a:rPr lang="zh-CN" altLang="en-US" sz="1600" b="1">
                <a:latin typeface="黑体" panose="02010609060101010101" charset="-122"/>
                <a:ea typeface="黑体" panose="02010609060101010101" charset="-122"/>
              </a:rPr>
              <a:t>不要把真正原因归结为人的意识或态度</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而应当问“他为什么会有这样的行为</a:t>
            </a:r>
            <a:r>
              <a:rPr lang="en-US" altLang="zh-CN" sz="1600" b="1">
                <a:latin typeface="黑体" panose="02010609060101010101" charset="-122"/>
                <a:ea typeface="黑体" panose="02010609060101010101" charset="-122"/>
              </a:rPr>
              <a:t>?”</a:t>
            </a:r>
            <a:endParaRPr lang="en-US" altLang="zh-CN" sz="1600" b="1">
              <a:latin typeface="黑体" panose="02010609060101010101" charset="-122"/>
              <a:ea typeface="黑体" panose="02010609060101010101" charset="-122"/>
            </a:endParaRPr>
          </a:p>
          <a:p>
            <a:pPr lvl="1" fontAlgn="ctr">
              <a:spcBef>
                <a:spcPct val="50000"/>
              </a:spcBef>
              <a:buFont typeface="Wingdings" panose="05000000000000000000" pitchFamily="2" charset="2"/>
              <a:buNone/>
            </a:pPr>
            <a:r>
              <a:rPr lang="en-US" altLang="zh-CN" sz="1600" b="1">
                <a:latin typeface="黑体" panose="02010609060101010101" charset="-122"/>
                <a:ea typeface="黑体" panose="02010609060101010101" charset="-122"/>
              </a:rPr>
              <a:t>  </a:t>
            </a:r>
            <a:r>
              <a:rPr lang="zh-CN" altLang="en-US" sz="1600" b="1">
                <a:latin typeface="黑体" panose="02010609060101010101" charset="-122"/>
                <a:ea typeface="黑体" panose="02010609060101010101" charset="-122"/>
              </a:rPr>
              <a:t>如</a:t>
            </a:r>
            <a:r>
              <a:rPr lang="en-US" altLang="zh-CN" sz="1600" b="1">
                <a:latin typeface="黑体" panose="02010609060101010101" charset="-122"/>
                <a:ea typeface="黑体" panose="02010609060101010101" charset="-122"/>
              </a:rPr>
              <a:t>: “</a:t>
            </a:r>
            <a:r>
              <a:rPr lang="zh-CN" altLang="en-US" sz="1600" b="1">
                <a:latin typeface="黑体" panose="02010609060101010101" charset="-122"/>
                <a:ea typeface="黑体" panose="02010609060101010101" charset="-122"/>
              </a:rPr>
              <a:t>问题意识不够”</a:t>
            </a:r>
            <a:r>
              <a:rPr lang="en-US" altLang="zh-CN" sz="1600" b="1">
                <a:latin typeface="黑体" panose="02010609060101010101" charset="-122"/>
                <a:ea typeface="黑体" panose="02010609060101010101" charset="-122"/>
              </a:rPr>
              <a:t>,  “</a:t>
            </a:r>
            <a:r>
              <a:rPr lang="zh-CN" altLang="en-US" sz="1600" b="1">
                <a:latin typeface="黑体" panose="02010609060101010101" charset="-122"/>
                <a:ea typeface="黑体" panose="02010609060101010101" charset="-122"/>
              </a:rPr>
              <a:t>没有干劲”</a:t>
            </a:r>
            <a:r>
              <a:rPr lang="en-US" altLang="zh-CN" sz="1600" b="1">
                <a:latin typeface="黑体" panose="02010609060101010101" charset="-122"/>
                <a:ea typeface="黑体" panose="02010609060101010101" charset="-122"/>
              </a:rPr>
              <a:t>……….</a:t>
            </a:r>
            <a:endParaRPr lang="en-US" altLang="zh-CN" sz="1600" b="1">
              <a:latin typeface="黑体" panose="02010609060101010101" charset="-122"/>
              <a:ea typeface="黑体" panose="02010609060101010101" charset="-122"/>
            </a:endParaRPr>
          </a:p>
        </p:txBody>
      </p:sp>
      <p:sp>
        <p:nvSpPr>
          <p:cNvPr id="3867" name="矩形 3866"/>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868" name="折角形 3867"/>
          <p:cNvSpPr/>
          <p:nvPr/>
        </p:nvSpPr>
        <p:spPr>
          <a:xfrm>
            <a:off x="533400" y="4038600"/>
            <a:ext cx="7924800" cy="2328863"/>
          </a:xfrm>
          <a:prstGeom prst="foldedCorner">
            <a:avLst>
              <a:gd name="adj" fmla="val 13449"/>
            </a:avLst>
          </a:prstGeom>
          <a:noFill/>
          <a:ln w="19050" cap="flat" cmpd="sng">
            <a:solidFill>
              <a:srgbClr val="969696"/>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1600" b="1">
                <a:latin typeface="Arial" panose="020B0604020202020204" pitchFamily="34" charset="0"/>
                <a:ea typeface="黑体" panose="02010609060101010101" charset="-122"/>
              </a:rPr>
              <a:t>反复筛选，找出真因</a:t>
            </a:r>
            <a:endParaRPr lang="zh-CN" altLang="en-US" sz="1600" b="1">
              <a:latin typeface="Arial" panose="020B0604020202020204" pitchFamily="34" charset="0"/>
              <a:ea typeface="黑体" panose="02010609060101010101" charset="-122"/>
            </a:endParaRPr>
          </a:p>
          <a:p>
            <a:pPr fontAlgn="ctr">
              <a:spcBef>
                <a:spcPct val="50000"/>
              </a:spcBef>
            </a:pPr>
            <a:r>
              <a:rPr lang="zh-CN" altLang="en-US" sz="1600">
                <a:latin typeface="Arial" panose="020B0604020202020204" pitchFamily="34" charset="0"/>
                <a:ea typeface="黑体" panose="02010609060101010101" charset="-122"/>
              </a:rPr>
              <a:t>        </a:t>
            </a:r>
            <a:r>
              <a:rPr lang="zh-CN" altLang="en-US" sz="1400">
                <a:latin typeface="宋体" panose="02010600030101010101" pitchFamily="2" charset="-122"/>
              </a:rPr>
              <a:t>一般来说，问题的真正原因可以归结为一个。但在很多事务或技术工作中，问题往往是由许多原因决定的，再加上一些外部不可控因素， 实际操作中很难找到唯一的真正原因。</a:t>
            </a:r>
            <a:endParaRPr lang="zh-CN" altLang="en-US" sz="1400">
              <a:latin typeface="宋体" panose="02010600030101010101" pitchFamily="2" charset="-122"/>
            </a:endParaRPr>
          </a:p>
          <a:p>
            <a:pPr fontAlgn="ctr">
              <a:spcBef>
                <a:spcPct val="50000"/>
              </a:spcBef>
            </a:pPr>
            <a:r>
              <a:rPr lang="zh-CN" altLang="en-US" sz="1400">
                <a:latin typeface="宋体" panose="02010600030101010101" pitchFamily="2" charset="-122"/>
              </a:rPr>
              <a:t>    比如</a:t>
            </a:r>
            <a:r>
              <a:rPr lang="en-US" altLang="zh-CN" sz="1400">
                <a:latin typeface="宋体" panose="02010600030101010101" pitchFamily="2" charset="-122"/>
              </a:rPr>
              <a:t>,</a:t>
            </a:r>
            <a:r>
              <a:rPr lang="zh-CN" altLang="en-US" sz="1400">
                <a:latin typeface="宋体" panose="02010600030101010101" pitchFamily="2" charset="-122"/>
              </a:rPr>
              <a:t>经销店销量上不去的问题</a:t>
            </a:r>
            <a:r>
              <a:rPr lang="en-US" altLang="zh-CN" sz="1400">
                <a:latin typeface="宋体" panose="02010600030101010101" pitchFamily="2" charset="-122"/>
              </a:rPr>
              <a:t>,</a:t>
            </a:r>
            <a:r>
              <a:rPr lang="zh-CN" altLang="en-US" sz="1400">
                <a:latin typeface="宋体" panose="02010600030101010101" pitchFamily="2" charset="-122"/>
              </a:rPr>
              <a:t>可以有很多原因</a:t>
            </a:r>
            <a:r>
              <a:rPr lang="en-US" altLang="zh-CN" sz="1400">
                <a:latin typeface="宋体" panose="02010600030101010101" pitchFamily="2" charset="-122"/>
              </a:rPr>
              <a:t>:</a:t>
            </a:r>
            <a:r>
              <a:rPr lang="zh-CN" altLang="en-US" sz="1400">
                <a:latin typeface="宋体" panose="02010600030101010101" pitchFamily="2" charset="-122"/>
              </a:rPr>
              <a:t>汽车品牌魅力</a:t>
            </a:r>
            <a:r>
              <a:rPr lang="en-US" altLang="zh-CN" sz="1400">
                <a:latin typeface="宋体" panose="02010600030101010101" pitchFamily="2" charset="-122"/>
              </a:rPr>
              <a:t>,</a:t>
            </a:r>
            <a:r>
              <a:rPr lang="zh-CN" altLang="en-US" sz="1400">
                <a:latin typeface="宋体" panose="02010600030101010101" pitchFamily="2" charset="-122"/>
              </a:rPr>
              <a:t>地域特征</a:t>
            </a:r>
            <a:r>
              <a:rPr lang="en-US" altLang="zh-CN" sz="1400">
                <a:latin typeface="宋体" panose="02010600030101010101" pitchFamily="2" charset="-122"/>
              </a:rPr>
              <a:t>,</a:t>
            </a:r>
            <a:r>
              <a:rPr lang="zh-CN" altLang="en-US" sz="1400">
                <a:latin typeface="宋体" panose="02010600030101010101" pitchFamily="2" charset="-122"/>
              </a:rPr>
              <a:t>展厅布置</a:t>
            </a:r>
            <a:r>
              <a:rPr lang="en-US" altLang="zh-CN" sz="1400">
                <a:latin typeface="宋体" panose="02010600030101010101" pitchFamily="2" charset="-122"/>
              </a:rPr>
              <a:t>,</a:t>
            </a:r>
            <a:r>
              <a:rPr lang="zh-CN" altLang="en-US" sz="1400">
                <a:latin typeface="宋体" panose="02010600030101010101" pitchFamily="2" charset="-122"/>
              </a:rPr>
              <a:t>销售人员素质</a:t>
            </a:r>
            <a:r>
              <a:rPr lang="en-US" altLang="zh-CN" sz="1400">
                <a:latin typeface="宋体" panose="02010600030101010101" pitchFamily="2" charset="-122"/>
              </a:rPr>
              <a:t>,………. </a:t>
            </a:r>
            <a:r>
              <a:rPr lang="zh-CN" altLang="en-US" sz="1400">
                <a:latin typeface="宋体" panose="02010600030101010101" pitchFamily="2" charset="-122"/>
              </a:rPr>
              <a:t>我们并不是不可以把这些问题一一加以解决</a:t>
            </a:r>
            <a:r>
              <a:rPr lang="en-US" altLang="zh-CN" sz="1400">
                <a:latin typeface="宋体" panose="02010600030101010101" pitchFamily="2" charset="-122"/>
              </a:rPr>
              <a:t>.</a:t>
            </a:r>
            <a:r>
              <a:rPr lang="zh-CN" altLang="en-US" sz="1400">
                <a:latin typeface="宋体" panose="02010600030101010101" pitchFamily="2" charset="-122"/>
              </a:rPr>
              <a:t>但在市场竞争日益激烈</a:t>
            </a:r>
            <a:r>
              <a:rPr lang="en-US" altLang="zh-CN" sz="1400">
                <a:latin typeface="宋体" panose="02010600030101010101" pitchFamily="2" charset="-122"/>
              </a:rPr>
              <a:t>,</a:t>
            </a:r>
            <a:r>
              <a:rPr lang="zh-CN" altLang="en-US" sz="1400">
                <a:latin typeface="宋体" panose="02010600030101010101" pitchFamily="2" charset="-122"/>
              </a:rPr>
              <a:t>快速多变的情况下</a:t>
            </a:r>
            <a:r>
              <a:rPr lang="en-US" altLang="zh-CN" sz="1400">
                <a:latin typeface="宋体" panose="02010600030101010101" pitchFamily="2" charset="-122"/>
              </a:rPr>
              <a:t>,</a:t>
            </a:r>
            <a:r>
              <a:rPr lang="zh-CN" altLang="en-US" sz="1400">
                <a:latin typeface="宋体" panose="02010600030101010101" pitchFamily="2" charset="-122"/>
              </a:rPr>
              <a:t>必须尽早采取措施</a:t>
            </a:r>
            <a:r>
              <a:rPr lang="en-US" altLang="zh-CN" sz="1400">
                <a:latin typeface="宋体" panose="02010600030101010101" pitchFamily="2" charset="-122"/>
              </a:rPr>
              <a:t>,</a:t>
            </a:r>
            <a:r>
              <a:rPr lang="zh-CN" altLang="en-US" sz="1400">
                <a:latin typeface="宋体" panose="02010600030101010101" pitchFamily="2" charset="-122"/>
              </a:rPr>
              <a:t>更现实的办法是找出几个影响力大的原因</a:t>
            </a:r>
            <a:r>
              <a:rPr lang="en-US" altLang="zh-CN" sz="1400">
                <a:latin typeface="宋体" panose="02010600030101010101" pitchFamily="2" charset="-122"/>
              </a:rPr>
              <a:t>,</a:t>
            </a:r>
            <a:r>
              <a:rPr lang="zh-CN" altLang="en-US" sz="1400">
                <a:latin typeface="宋体" panose="02010600030101010101" pitchFamily="2" charset="-122"/>
              </a:rPr>
              <a:t>分别加以解决</a:t>
            </a:r>
            <a:r>
              <a:rPr lang="en-US" altLang="zh-CN" sz="1400">
                <a:latin typeface="宋体" panose="02010600030101010101" pitchFamily="2" charset="-122"/>
              </a:rPr>
              <a:t>.</a:t>
            </a:r>
            <a:endParaRPr lang="en-US" altLang="zh-CN" sz="1400">
              <a:latin typeface="宋体" panose="02010600030101010101" pitchFamily="2" charset="-122"/>
            </a:endParaRPr>
          </a:p>
          <a:p>
            <a:pPr fontAlgn="ctr">
              <a:spcBef>
                <a:spcPct val="50000"/>
              </a:spcBef>
            </a:pPr>
            <a:r>
              <a:rPr lang="en-US" altLang="zh-CN" sz="1600">
                <a:latin typeface="宋体" panose="02010600030101010101" pitchFamily="2" charset="-122"/>
              </a:rPr>
              <a:t>    </a:t>
            </a:r>
            <a:r>
              <a:rPr lang="zh-CN" altLang="en-US" sz="1600" b="1">
                <a:latin typeface="宋体" panose="02010600030101010101" pitchFamily="2" charset="-122"/>
              </a:rPr>
              <a:t>深入分析各种原因</a:t>
            </a:r>
            <a:r>
              <a:rPr lang="en-US" altLang="zh-CN" sz="1600" b="1">
                <a:latin typeface="宋体" panose="02010600030101010101" pitchFamily="2" charset="-122"/>
              </a:rPr>
              <a:t>,</a:t>
            </a:r>
            <a:r>
              <a:rPr lang="zh-CN" altLang="en-US" sz="1600" b="1">
                <a:latin typeface="宋体" panose="02010600030101010101" pitchFamily="2" charset="-122"/>
              </a:rPr>
              <a:t>尽可能地缩小范围</a:t>
            </a:r>
            <a:r>
              <a:rPr lang="en-US" altLang="zh-CN" sz="1600" b="1">
                <a:latin typeface="宋体" panose="02010600030101010101" pitchFamily="2" charset="-122"/>
              </a:rPr>
              <a:t>.</a:t>
            </a:r>
            <a:r>
              <a:rPr lang="en-US" altLang="zh-CN" sz="1600">
                <a:latin typeface="宋体" panose="02010600030101010101" pitchFamily="2" charset="-122"/>
              </a:rPr>
              <a:t> </a:t>
            </a:r>
            <a:endParaRPr lang="en-US" altLang="zh-CN" sz="16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866"/>
                                        </p:tgtEl>
                                        <p:attrNameLst>
                                          <p:attrName>style.visibility</p:attrName>
                                        </p:attrNameLst>
                                      </p:cBhvr>
                                      <p:to>
                                        <p:strVal val="visible"/>
                                      </p:to>
                                    </p:set>
                                    <p:animEffect transition="in" filter="blinds(horizontal)">
                                      <p:cBhvr additive="base">
                                        <p:cTn id="7" dur="500"/>
                                        <p:tgtEl>
                                          <p:spTgt spid="38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3868"/>
                                        </p:tgtEl>
                                        <p:attrNameLst>
                                          <p:attrName>style.visibility</p:attrName>
                                        </p:attrNameLst>
                                      </p:cBhvr>
                                      <p:to>
                                        <p:strVal val="visible"/>
                                      </p:to>
                                    </p:set>
                                    <p:animEffect transition="in" filter="blinds(horizontal)">
                                      <p:cBhvr additive="base">
                                        <p:cTn id="12" dur="500"/>
                                        <p:tgtEl>
                                          <p:spTgt spid="3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6" grpId="0" animBg="1"/>
      <p:bldP spid="3868"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71" name="矩形 3870"/>
          <p:cNvSpPr/>
          <p:nvPr/>
        </p:nvSpPr>
        <p:spPr>
          <a:xfrm>
            <a:off x="609600" y="1219200"/>
            <a:ext cx="8229600" cy="3981450"/>
          </a:xfrm>
          <a:prstGeom prst="rect">
            <a:avLst/>
          </a:prstGeom>
          <a:solidFill>
            <a:srgbClr val="DDDDDD"/>
          </a:solidFill>
          <a:ln w="38100">
            <a:noFill/>
          </a:ln>
          <a:effectLst>
            <a:outerShdw dist="107763" dir="2699999" algn="ctr" rotWithShape="0">
              <a:srgbClr val="6699FF"/>
            </a:outerShdw>
          </a:effectLst>
        </p:spPr>
        <p:txBody>
          <a:bodyPr lIns="137160" tIns="68580" rIns="137160" bIns="68580">
            <a:spAutoFit/>
          </a:bodyPr>
          <a:p>
            <a:pPr algn="just">
              <a:buNone/>
            </a:pPr>
            <a:r>
              <a:rPr lang="zh-CN" altLang="en-US" sz="1800" b="1">
                <a:latin typeface="宋体" panose="02010600030101010101" pitchFamily="2" charset="-122"/>
              </a:rPr>
              <a:t>不把问题的根本原因归结到人的身上，这是不是有些不太现实？</a:t>
            </a:r>
            <a:endParaRPr lang="zh-CN" altLang="en-US" sz="1800" b="1">
              <a:latin typeface="Times New Roman" panose="02020603050405020304" charset="0"/>
            </a:endParaRPr>
          </a:p>
          <a:p>
            <a:pPr algn="just" eaLnBrk="0" hangingPunct="0">
              <a:buNone/>
            </a:pPr>
            <a:r>
              <a:rPr lang="en-US" altLang="zh-CN" sz="1800" b="1">
                <a:latin typeface="Times New Roman" panose="02020603050405020304" charset="0"/>
              </a:rPr>
              <a:t> </a:t>
            </a:r>
            <a:endParaRPr lang="en-US" altLang="zh-CN" sz="1800" b="1">
              <a:latin typeface="Times New Roman" panose="02020603050405020304" charset="0"/>
            </a:endParaRPr>
          </a:p>
          <a:p>
            <a:pPr algn="just" eaLnBrk="0" hangingPunct="0">
              <a:buFont typeface="Wingdings" panose="05000000000000000000" pitchFamily="2" charset="2"/>
              <a:buChar char="ü"/>
            </a:pPr>
            <a:r>
              <a:rPr lang="en-US" altLang="zh-CN" sz="1800">
                <a:latin typeface="宋体" panose="02010600030101010101" pitchFamily="2" charset="-122"/>
              </a:rPr>
              <a:t> </a:t>
            </a:r>
            <a:r>
              <a:rPr lang="zh-CN" altLang="en-US" sz="1800">
                <a:latin typeface="宋体" panose="02010600030101010101" pitchFamily="2" charset="-122"/>
              </a:rPr>
              <a:t>人们在进行特定的思考和行动时一定有其背后的原因。因此当我们把根本原</a:t>
            </a:r>
            <a:endParaRPr lang="zh-CN" altLang="en-US" sz="1800">
              <a:latin typeface="宋体" panose="02010600030101010101" pitchFamily="2" charset="-122"/>
            </a:endParaRPr>
          </a:p>
          <a:p>
            <a:pPr algn="just" eaLnBrk="0" hangingPunct="0">
              <a:buFont typeface="Wingdings" panose="05000000000000000000" pitchFamily="2" charset="2"/>
            </a:pPr>
            <a:r>
              <a:rPr lang="zh-CN" altLang="en-US" sz="1800">
                <a:latin typeface="宋体" panose="02010600030101010101" pitchFamily="2" charset="-122"/>
              </a:rPr>
              <a:t>   因归结到人时，至少应再反复思考一下“为什么”。</a:t>
            </a:r>
            <a:endParaRPr lang="zh-CN" altLang="en-US" sz="1800">
              <a:latin typeface="宋体" panose="02010600030101010101" pitchFamily="2" charset="-122"/>
            </a:endParaRPr>
          </a:p>
          <a:p>
            <a:pPr algn="just" eaLnBrk="0" hangingPunct="0">
              <a:buFont typeface="Wingdings" panose="05000000000000000000" pitchFamily="2" charset="2"/>
            </a:pPr>
            <a:endParaRPr lang="zh-CN" altLang="en-US" sz="1800">
              <a:latin typeface="Times New Roman" panose="02020603050405020304" charset="0"/>
            </a:endParaRPr>
          </a:p>
          <a:p>
            <a:pPr algn="just" eaLnBrk="0" hangingPunct="0">
              <a:buFont typeface="Wingdings" panose="05000000000000000000" pitchFamily="2" charset="2"/>
              <a:buChar char="ü"/>
            </a:pPr>
            <a:r>
              <a:rPr lang="zh-CN" altLang="en-US" sz="1800">
                <a:latin typeface="宋体" panose="02010600030101010101" pitchFamily="2" charset="-122"/>
              </a:rPr>
              <a:t> 问题解决的目的并不是指出谁该承担什么的责任，而是要“防止问题的再次</a:t>
            </a:r>
            <a:endParaRPr lang="zh-CN" altLang="en-US" sz="1800">
              <a:latin typeface="宋体" panose="02010600030101010101" pitchFamily="2" charset="-122"/>
            </a:endParaRPr>
          </a:p>
          <a:p>
            <a:pPr algn="just" eaLnBrk="0" hangingPunct="0">
              <a:buFont typeface="Wingdings" panose="05000000000000000000" pitchFamily="2" charset="2"/>
            </a:pPr>
            <a:r>
              <a:rPr lang="zh-CN" altLang="en-US" sz="1800">
                <a:latin typeface="宋体" panose="02010600030101010101" pitchFamily="2" charset="-122"/>
              </a:rPr>
              <a:t>   发生”以及“提高业务标准”。仅仅追究谁该负有责任是没有意义的。重要的</a:t>
            </a:r>
            <a:endParaRPr lang="zh-CN" altLang="en-US" sz="1800">
              <a:latin typeface="宋体" panose="02010600030101010101" pitchFamily="2" charset="-122"/>
            </a:endParaRPr>
          </a:p>
          <a:p>
            <a:pPr algn="just" eaLnBrk="0" hangingPunct="0">
              <a:buFont typeface="Wingdings" panose="05000000000000000000" pitchFamily="2" charset="2"/>
            </a:pPr>
            <a:r>
              <a:rPr lang="zh-CN" altLang="en-US" sz="1800">
                <a:latin typeface="宋体" panose="02010600030101010101" pitchFamily="2" charset="-122"/>
              </a:rPr>
              <a:t>   是不断思考“问题的根本原因是什么？如何解决？”“为了提高成果（而不是</a:t>
            </a:r>
            <a:endParaRPr lang="zh-CN" altLang="en-US" sz="1800">
              <a:latin typeface="宋体" panose="02010600030101010101" pitchFamily="2" charset="-122"/>
            </a:endParaRPr>
          </a:p>
          <a:p>
            <a:pPr algn="just" eaLnBrk="0" hangingPunct="0">
              <a:buFont typeface="Wingdings" panose="05000000000000000000" pitchFamily="2" charset="2"/>
            </a:pPr>
            <a:r>
              <a:rPr lang="zh-CN" altLang="en-US" sz="1800">
                <a:latin typeface="宋体" panose="02010600030101010101" pitchFamily="2" charset="-122"/>
              </a:rPr>
              <a:t>   找到责任人），我们应该做做哪些工作？”</a:t>
            </a:r>
            <a:endParaRPr lang="zh-CN" altLang="en-US" sz="1800">
              <a:latin typeface="宋体" panose="02010600030101010101" pitchFamily="2" charset="-122"/>
            </a:endParaRPr>
          </a:p>
          <a:p>
            <a:pPr algn="just" eaLnBrk="0" hangingPunct="0">
              <a:buFont typeface="Wingdings" panose="05000000000000000000" pitchFamily="2" charset="2"/>
            </a:pPr>
            <a:endParaRPr lang="zh-CN" altLang="en-US" sz="1800">
              <a:latin typeface="Times New Roman" panose="02020603050405020304" charset="0"/>
            </a:endParaRPr>
          </a:p>
          <a:p>
            <a:pPr algn="just" eaLnBrk="0" hangingPunct="0">
              <a:buFont typeface="Wingdings" panose="05000000000000000000" pitchFamily="2" charset="2"/>
              <a:buChar char="ü"/>
            </a:pPr>
            <a:r>
              <a:rPr lang="zh-CN" altLang="en-US" sz="1800">
                <a:latin typeface="宋体" panose="02010600030101010101" pitchFamily="2" charset="-122"/>
              </a:rPr>
              <a:t> 思考是谁的身上出了问题，其实是属于“分解问题”的步骤。之后应分析“为</a:t>
            </a:r>
            <a:endParaRPr lang="zh-CN" altLang="en-US" sz="1800">
              <a:latin typeface="宋体" panose="02010600030101010101" pitchFamily="2" charset="-122"/>
            </a:endParaRPr>
          </a:p>
          <a:p>
            <a:pPr algn="just" eaLnBrk="0" hangingPunct="0">
              <a:buFont typeface="Wingdings" panose="05000000000000000000" pitchFamily="2" charset="2"/>
            </a:pPr>
            <a:r>
              <a:rPr lang="zh-CN" altLang="en-US" sz="1800">
                <a:latin typeface="宋体" panose="02010600030101010101" pitchFamily="2" charset="-122"/>
              </a:rPr>
              <a:t>  什么他会有这样的行为”。追溯流程，找出发生问题的点，分析要因，将“人</a:t>
            </a:r>
            <a:endParaRPr lang="zh-CN" altLang="en-US" sz="1800">
              <a:latin typeface="宋体" panose="02010600030101010101" pitchFamily="2" charset="-122"/>
            </a:endParaRPr>
          </a:p>
          <a:p>
            <a:pPr algn="just" eaLnBrk="0" hangingPunct="0">
              <a:buFont typeface="Wingdings" panose="05000000000000000000" pitchFamily="2" charset="2"/>
            </a:pPr>
            <a:r>
              <a:rPr lang="zh-CN" altLang="en-US" sz="1800">
                <a:latin typeface="宋体" panose="02010600030101010101" pitchFamily="2" charset="-122"/>
              </a:rPr>
              <a:t>  的问题”转化为“体制”的问题来从根本上加以解决。</a:t>
            </a:r>
            <a:endParaRPr lang="zh-CN" altLang="en-US" sz="1800">
              <a:latin typeface="Times New Roman" panose="02020603050405020304" charset="0"/>
            </a:endParaRPr>
          </a:p>
          <a:p>
            <a:pPr eaLnBrk="0" hangingPunct="0">
              <a:buNone/>
            </a:pPr>
            <a:endParaRPr lang="zh-CN" altLang="en-US" sz="1800">
              <a:latin typeface="Times New Roman" panose="02020603050405020304" charset="0"/>
            </a:endParaRPr>
          </a:p>
        </p:txBody>
      </p:sp>
      <p:sp>
        <p:nvSpPr>
          <p:cNvPr id="3872" name="矩形 3871"/>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873" name="矩形 3872"/>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874" name="笑脸 3873"/>
          <p:cNvSpPr/>
          <p:nvPr/>
        </p:nvSpPr>
        <p:spPr>
          <a:xfrm>
            <a:off x="304800" y="2895600"/>
            <a:ext cx="609600" cy="587375"/>
          </a:xfrm>
          <a:prstGeom prst="smileyFace">
            <a:avLst>
              <a:gd name="adj" fmla="val 4653"/>
            </a:avLst>
          </a:prstGeom>
          <a:solidFill>
            <a:srgbClr val="FFFF00"/>
          </a:solidFill>
          <a:ln w="19050" cap="flat" cmpd="sng">
            <a:solidFill>
              <a:srgbClr val="969696"/>
            </a:solidFill>
            <a:prstDash val="solid"/>
            <a:headEnd type="none" w="med" len="med"/>
            <a:tailEnd type="none" w="med" len="med"/>
          </a:ln>
        </p:spPr>
        <p:txBody>
          <a:bodyPr lIns="137160" tIns="68580" rIns="137160" bIns="68580" anchor="ctr" anchorCtr="0">
            <a:spAutoFit/>
          </a:bodyPr>
          <a:p>
            <a:pPr algn="ctr">
              <a:spcBef>
                <a:spcPct val="50000"/>
              </a:spcBef>
            </a:pPr>
            <a:endParaRPr>
              <a:latin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77" name="矩形 3876"/>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878" name="矩形 3877"/>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879" name="矩形 3878"/>
          <p:cNvSpPr/>
          <p:nvPr/>
        </p:nvSpPr>
        <p:spPr>
          <a:xfrm>
            <a:off x="457200" y="990600"/>
            <a:ext cx="8001000" cy="2290763"/>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Font typeface="Wingdings" panose="05000000000000000000" pitchFamily="2" charset="2"/>
              <a:buChar char="v"/>
            </a:pPr>
            <a:r>
              <a:rPr lang="en-US" altLang="zh-CN" sz="1600">
                <a:latin typeface="Arial" panose="020B0604020202020204" pitchFamily="34" charset="0"/>
              </a:rPr>
              <a:t> </a:t>
            </a:r>
            <a:r>
              <a:rPr lang="zh-CN" altLang="en-US" sz="1600">
                <a:latin typeface="Arial" panose="020B0604020202020204" pitchFamily="34" charset="0"/>
                <a:ea typeface="黑体" panose="02010609060101010101" charset="-122"/>
              </a:rPr>
              <a:t>检验真因</a:t>
            </a:r>
            <a:r>
              <a:rPr lang="zh-CN" altLang="en-US" sz="1800">
                <a:latin typeface="Arial" panose="020B0604020202020204" pitchFamily="34" charset="0"/>
              </a:rPr>
              <a:t>    </a:t>
            </a:r>
            <a:endParaRPr lang="zh-CN" altLang="en-US" sz="1800">
              <a:latin typeface="Arial" panose="020B0604020202020204" pitchFamily="34" charset="0"/>
            </a:endParaRPr>
          </a:p>
          <a:p>
            <a:pPr fontAlgn="ctr">
              <a:spcBef>
                <a:spcPct val="50000"/>
              </a:spcBef>
              <a:buFont typeface="Wingdings" panose="05000000000000000000" pitchFamily="2" charset="2"/>
            </a:pPr>
            <a:r>
              <a:rPr lang="zh-CN" altLang="en-US" sz="1600">
                <a:latin typeface="Arial" panose="020B0604020202020204" pitchFamily="34" charset="0"/>
              </a:rPr>
              <a:t>   确认点</a:t>
            </a:r>
            <a:r>
              <a:rPr lang="en-US" altLang="zh-CN" sz="1800">
                <a:latin typeface="Arial" panose="020B0604020202020204" pitchFamily="34" charset="0"/>
              </a:rPr>
              <a:t>:</a:t>
            </a:r>
            <a:endParaRPr lang="en-US" altLang="zh-CN" sz="1800">
              <a:latin typeface="宋体" panose="02010600030101010101" pitchFamily="2" charset="-122"/>
            </a:endParaRPr>
          </a:p>
          <a:p>
            <a:pPr lvl="1" fontAlgn="ctr">
              <a:spcBef>
                <a:spcPct val="50000"/>
              </a:spcBef>
              <a:buFont typeface="Wingdings" panose="05000000000000000000" pitchFamily="2" charset="2"/>
              <a:buChar char="§"/>
            </a:pPr>
            <a:r>
              <a:rPr lang="en-US" altLang="zh-CN" sz="1600">
                <a:latin typeface="Arial" panose="020B0604020202020204" pitchFamily="34" charset="0"/>
              </a:rPr>
              <a:t> </a:t>
            </a:r>
            <a:r>
              <a:rPr lang="zh-CN" altLang="en-US" sz="1600">
                <a:latin typeface="Arial" panose="020B0604020202020204" pitchFamily="34" charset="0"/>
              </a:rPr>
              <a:t>针对这个原因采取对策</a:t>
            </a:r>
            <a:r>
              <a:rPr lang="en-US" altLang="zh-CN" sz="1600">
                <a:latin typeface="Arial" panose="020B0604020202020204" pitchFamily="34" charset="0"/>
              </a:rPr>
              <a:t>,</a:t>
            </a:r>
            <a:r>
              <a:rPr lang="zh-CN" altLang="en-US" sz="1600">
                <a:latin typeface="Arial" panose="020B0604020202020204" pitchFamily="34" charset="0"/>
              </a:rPr>
              <a:t>问题是否可以解决</a:t>
            </a:r>
            <a:r>
              <a:rPr lang="en-US" altLang="zh-CN" sz="1600">
                <a:latin typeface="Arial" panose="020B0604020202020204" pitchFamily="34" charset="0"/>
              </a:rPr>
              <a:t>,</a:t>
            </a:r>
            <a:r>
              <a:rPr lang="zh-CN" altLang="en-US" sz="1600">
                <a:latin typeface="Arial" panose="020B0604020202020204" pitchFamily="34" charset="0"/>
              </a:rPr>
              <a:t>并取得持续性的成果</a:t>
            </a:r>
            <a:endParaRPr lang="zh-CN" altLang="en-US" sz="1600">
              <a:latin typeface="Arial" panose="020B0604020202020204" pitchFamily="34" charset="0"/>
            </a:endParaRPr>
          </a:p>
          <a:p>
            <a:pPr lvl="1" fontAlgn="ctr">
              <a:spcBef>
                <a:spcPct val="50000"/>
              </a:spcBef>
              <a:buFont typeface="Wingdings" panose="05000000000000000000" pitchFamily="2" charset="2"/>
              <a:buChar char="§"/>
            </a:pPr>
            <a:r>
              <a:rPr lang="zh-CN" altLang="en-US" sz="1600">
                <a:latin typeface="Arial" panose="020B0604020202020204" pitchFamily="34" charset="0"/>
              </a:rPr>
              <a:t> 是否是引起问题连锁反应该的终极原因</a:t>
            </a:r>
            <a:endParaRPr lang="zh-CN" altLang="en-US" sz="1600">
              <a:latin typeface="Arial" panose="020B0604020202020204" pitchFamily="34" charset="0"/>
            </a:endParaRPr>
          </a:p>
          <a:p>
            <a:pPr lvl="1" fontAlgn="ctr">
              <a:spcBef>
                <a:spcPct val="50000"/>
              </a:spcBef>
              <a:buFont typeface="Wingdings" panose="05000000000000000000" pitchFamily="2" charset="2"/>
              <a:buChar char="§"/>
            </a:pPr>
            <a:r>
              <a:rPr lang="zh-CN" altLang="en-US" sz="1600">
                <a:latin typeface="Arial" panose="020B0604020202020204" pitchFamily="34" charset="0"/>
              </a:rPr>
              <a:t> 按“因为</a:t>
            </a:r>
            <a:r>
              <a:rPr lang="en-US" altLang="zh-CN" sz="1600">
                <a:latin typeface="Arial" panose="020B0604020202020204" pitchFamily="34" charset="0"/>
              </a:rPr>
              <a:t>…</a:t>
            </a:r>
            <a:r>
              <a:rPr lang="zh-CN" altLang="en-US" sz="1600">
                <a:latin typeface="Arial" panose="020B0604020202020204" pitchFamily="34" charset="0"/>
              </a:rPr>
              <a:t>所以</a:t>
            </a:r>
            <a:r>
              <a:rPr lang="en-US" altLang="zh-CN" sz="1600">
                <a:latin typeface="Arial" panose="020B0604020202020204" pitchFamily="34" charset="0"/>
              </a:rPr>
              <a:t>…”</a:t>
            </a:r>
            <a:r>
              <a:rPr lang="zh-CN" altLang="en-US" sz="1600">
                <a:latin typeface="Arial" panose="020B0604020202020204" pitchFamily="34" charset="0"/>
              </a:rPr>
              <a:t>追溯</a:t>
            </a:r>
            <a:r>
              <a:rPr lang="en-US" altLang="zh-CN" sz="1600">
                <a:latin typeface="Arial" panose="020B0604020202020204" pitchFamily="34" charset="0"/>
              </a:rPr>
              <a:t>,</a:t>
            </a:r>
            <a:r>
              <a:rPr lang="zh-CN" altLang="en-US" sz="1600">
                <a:latin typeface="Arial" panose="020B0604020202020204" pitchFamily="34" charset="0"/>
              </a:rPr>
              <a:t>是否可以说明问题的发生</a:t>
            </a:r>
            <a:endParaRPr lang="zh-CN" altLang="en-US" sz="1600">
              <a:latin typeface="Arial" panose="020B0604020202020204" pitchFamily="34" charset="0"/>
            </a:endParaRPr>
          </a:p>
          <a:p>
            <a:pPr lvl="1" fontAlgn="ctr">
              <a:spcBef>
                <a:spcPct val="50000"/>
              </a:spcBef>
              <a:buFont typeface="Wingdings" panose="05000000000000000000" pitchFamily="2" charset="2"/>
              <a:buChar char="§"/>
            </a:pPr>
            <a:r>
              <a:rPr lang="zh-CN" altLang="en-US" sz="1600">
                <a:latin typeface="Arial" panose="020B0604020202020204" pitchFamily="34" charset="0"/>
              </a:rPr>
              <a:t> 对该愿因继续追问“为什么”</a:t>
            </a:r>
            <a:r>
              <a:rPr lang="en-US" altLang="zh-CN" sz="1600">
                <a:latin typeface="Arial" panose="020B0604020202020204" pitchFamily="34" charset="0"/>
              </a:rPr>
              <a:t>, </a:t>
            </a:r>
            <a:r>
              <a:rPr lang="zh-CN" altLang="en-US" sz="1600">
                <a:latin typeface="Arial" panose="020B0604020202020204" pitchFamily="34" charset="0"/>
              </a:rPr>
              <a:t>问题会不会扩散</a:t>
            </a:r>
            <a:r>
              <a:rPr lang="en-US" altLang="zh-CN" sz="1600">
                <a:latin typeface="Arial" panose="020B0604020202020204" pitchFamily="34" charset="0"/>
              </a:rPr>
              <a:t>?</a:t>
            </a:r>
            <a:endParaRPr lang="en-US" altLang="zh-CN" sz="1600">
              <a:latin typeface="宋体" panose="02010600030101010101" pitchFamily="2" charset="-122"/>
            </a:endParaRPr>
          </a:p>
        </p:txBody>
      </p:sp>
      <p:sp>
        <p:nvSpPr>
          <p:cNvPr id="3880" name="折角形 3879"/>
          <p:cNvSpPr/>
          <p:nvPr/>
        </p:nvSpPr>
        <p:spPr>
          <a:xfrm>
            <a:off x="457200" y="3690938"/>
            <a:ext cx="7924800" cy="2078037"/>
          </a:xfrm>
          <a:prstGeom prst="foldedCorner">
            <a:avLst>
              <a:gd name="adj" fmla="val 13449"/>
            </a:avLst>
          </a:prstGeom>
          <a:noFill/>
          <a:ln w="19050" cap="flat" cmpd="sng">
            <a:solidFill>
              <a:srgbClr val="969696"/>
            </a:solidFill>
            <a:prstDash val="solid"/>
            <a:headEnd type="none" w="med" len="med"/>
            <a:tailEnd type="none" w="med" len="med"/>
          </a:ln>
        </p:spPr>
        <p:txBody>
          <a:bodyPr lIns="137160" tIns="68580" rIns="137160" bIns="68580" anchor="ctr" anchorCtr="0">
            <a:spAutoFit/>
          </a:bodyPr>
          <a:p>
            <a:pPr algn="ctr" fontAlgn="ctr">
              <a:spcBef>
                <a:spcPct val="50000"/>
              </a:spcBef>
            </a:pPr>
            <a:r>
              <a:rPr lang="zh-CN" altLang="en-US" sz="1600" b="1">
                <a:latin typeface="Arial" panose="020B0604020202020204" pitchFamily="34" charset="0"/>
                <a:ea typeface="黑体" panose="02010609060101010101" charset="-122"/>
              </a:rPr>
              <a:t>是“意见” 还是 “事实”</a:t>
            </a:r>
            <a:r>
              <a:rPr lang="en-US" altLang="zh-CN" sz="1600" b="1">
                <a:latin typeface="Arial" panose="020B0604020202020204" pitchFamily="34" charset="0"/>
                <a:ea typeface="黑体" panose="02010609060101010101" charset="-122"/>
              </a:rPr>
              <a:t>?</a:t>
            </a:r>
            <a:endParaRPr lang="en-US" altLang="zh-CN" sz="1600" b="1">
              <a:latin typeface="Arial" panose="020B0604020202020204" pitchFamily="34" charset="0"/>
              <a:ea typeface="黑体" panose="02010609060101010101" charset="-122"/>
            </a:endParaRPr>
          </a:p>
          <a:p>
            <a:pPr fontAlgn="ctr">
              <a:spcBef>
                <a:spcPct val="50000"/>
              </a:spcBef>
            </a:pPr>
            <a:r>
              <a:rPr lang="en-US" altLang="zh-CN" sz="1600">
                <a:latin typeface="Arial" panose="020B0604020202020204" pitchFamily="34" charset="0"/>
                <a:ea typeface="黑体" panose="02010609060101010101" charset="-122"/>
              </a:rPr>
              <a:t>        </a:t>
            </a:r>
            <a:r>
              <a:rPr lang="zh-CN" altLang="en-US" sz="1600">
                <a:latin typeface="宋体" panose="02010600030101010101" pitchFamily="2" charset="-122"/>
              </a:rPr>
              <a:t>把握真因时</a:t>
            </a:r>
            <a:r>
              <a:rPr lang="en-US" altLang="zh-CN" sz="1600">
                <a:latin typeface="宋体" panose="02010600030101010101" pitchFamily="2" charset="-122"/>
              </a:rPr>
              <a:t>,</a:t>
            </a:r>
            <a:r>
              <a:rPr lang="zh-CN" altLang="en-US" sz="1600">
                <a:latin typeface="宋体" panose="02010600030101010101" pitchFamily="2" charset="-122"/>
              </a:rPr>
              <a:t>要分清哪些是意见</a:t>
            </a:r>
            <a:r>
              <a:rPr lang="en-US" altLang="zh-CN" sz="1600">
                <a:latin typeface="宋体" panose="02010600030101010101" pitchFamily="2" charset="-122"/>
              </a:rPr>
              <a:t>, </a:t>
            </a:r>
            <a:r>
              <a:rPr lang="zh-CN" altLang="en-US" sz="1600">
                <a:latin typeface="宋体" panose="02010600030101010101" pitchFamily="2" charset="-122"/>
              </a:rPr>
              <a:t>哪些是事实</a:t>
            </a:r>
            <a:r>
              <a:rPr lang="en-US" altLang="zh-CN" sz="1600">
                <a:latin typeface="宋体" panose="02010600030101010101" pitchFamily="2" charset="-122"/>
              </a:rPr>
              <a:t>.</a:t>
            </a:r>
            <a:endParaRPr lang="en-US" altLang="zh-CN" sz="1600">
              <a:latin typeface="宋体" panose="02010600030101010101" pitchFamily="2" charset="-122"/>
            </a:endParaRPr>
          </a:p>
          <a:p>
            <a:pPr fontAlgn="ctr">
              <a:spcBef>
                <a:spcPct val="50000"/>
              </a:spcBef>
            </a:pPr>
            <a:r>
              <a:rPr lang="en-US" altLang="zh-CN" sz="1600">
                <a:latin typeface="宋体" panose="02010600030101010101" pitchFamily="2" charset="-122"/>
              </a:rPr>
              <a:t>    </a:t>
            </a:r>
            <a:endParaRPr lang="en-US" altLang="zh-CN" sz="1600">
              <a:latin typeface="宋体" panose="02010600030101010101" pitchFamily="2" charset="-122"/>
            </a:endParaRPr>
          </a:p>
          <a:p>
            <a:pPr fontAlgn="ctr">
              <a:spcBef>
                <a:spcPct val="50000"/>
              </a:spcBef>
            </a:pPr>
            <a:endParaRPr lang="en-US" altLang="zh-CN" sz="1600">
              <a:latin typeface="宋体" panose="02010600030101010101" pitchFamily="2" charset="-122"/>
            </a:endParaRPr>
          </a:p>
          <a:p>
            <a:pPr fontAlgn="ctr">
              <a:spcBef>
                <a:spcPct val="50000"/>
              </a:spcBef>
            </a:pPr>
            <a:r>
              <a:rPr lang="en-US" altLang="zh-CN" sz="1600">
                <a:latin typeface="Arial" panose="020B0604020202020204" pitchFamily="34" charset="0"/>
                <a:ea typeface="黑体" panose="02010609060101010101" charset="-122"/>
              </a:rPr>
              <a:t>        </a:t>
            </a:r>
            <a:endParaRPr lang="en-US" altLang="zh-CN" sz="1600">
              <a:latin typeface="宋体" panose="02010600030101010101" pitchFamily="2" charset="-122"/>
            </a:endParaRPr>
          </a:p>
        </p:txBody>
      </p:sp>
      <p:sp>
        <p:nvSpPr>
          <p:cNvPr id="3881" name="矩形 3880"/>
          <p:cNvSpPr/>
          <p:nvPr/>
        </p:nvSpPr>
        <p:spPr>
          <a:xfrm>
            <a:off x="914400" y="4953000"/>
            <a:ext cx="7010400" cy="625475"/>
          </a:xfrm>
          <a:prstGeom prst="rect">
            <a:avLst/>
          </a:prstGeom>
          <a:noFill/>
          <a:ln w="38100">
            <a:noFill/>
          </a:ln>
        </p:spPr>
        <p:txBody>
          <a:bodyPr lIns="137160" tIns="68580" rIns="137160" bIns="68580">
            <a:spAutoFit/>
          </a:bodyPr>
          <a:p>
            <a:pPr fontAlgn="ctr">
              <a:spcBef>
                <a:spcPct val="50000"/>
              </a:spcBef>
            </a:pPr>
            <a:r>
              <a:rPr lang="zh-CN" altLang="en-US" sz="1600">
                <a:latin typeface="宋体" panose="02010600030101010101" pitchFamily="2" charset="-122"/>
              </a:rPr>
              <a:t>再比如</a:t>
            </a:r>
            <a:r>
              <a:rPr lang="en-US" altLang="zh-CN" sz="1600">
                <a:latin typeface="宋体" panose="02010600030101010101" pitchFamily="2" charset="-122"/>
              </a:rPr>
              <a:t>: “</a:t>
            </a:r>
            <a:r>
              <a:rPr lang="zh-CN" altLang="en-US" sz="1600">
                <a:latin typeface="宋体" panose="02010600030101010101" pitchFamily="2" charset="-122"/>
              </a:rPr>
              <a:t>天阴了</a:t>
            </a:r>
            <a:r>
              <a:rPr lang="en-US" altLang="zh-CN" sz="1600">
                <a:latin typeface="宋体" panose="02010600030101010101" pitchFamily="2" charset="-122"/>
              </a:rPr>
              <a:t>,</a:t>
            </a:r>
            <a:r>
              <a:rPr lang="zh-CN" altLang="en-US" sz="1600">
                <a:latin typeface="宋体" panose="02010600030101010101" pitchFamily="2" charset="-122"/>
              </a:rPr>
              <a:t>所以今天会下雨”</a:t>
            </a:r>
            <a:r>
              <a:rPr lang="en-US" altLang="zh-CN" sz="1600">
                <a:latin typeface="宋体" panose="02010600030101010101" pitchFamily="2" charset="-122"/>
              </a:rPr>
              <a:t>.  “</a:t>
            </a:r>
            <a:r>
              <a:rPr lang="zh-CN" altLang="en-US" sz="1600">
                <a:latin typeface="宋体" panose="02010600030101010101" pitchFamily="2" charset="-122"/>
              </a:rPr>
              <a:t>天阴了”是事实</a:t>
            </a:r>
            <a:r>
              <a:rPr lang="en-US" altLang="zh-CN" sz="1600">
                <a:latin typeface="宋体" panose="02010600030101010101" pitchFamily="2" charset="-122"/>
              </a:rPr>
              <a:t>, </a:t>
            </a:r>
            <a:r>
              <a:rPr lang="zh-CN" altLang="en-US" sz="1600">
                <a:latin typeface="宋体" panose="02010600030101010101" pitchFamily="2" charset="-122"/>
              </a:rPr>
              <a:t>但“会下雨”只是在这个事实基础上的意见</a:t>
            </a:r>
            <a:r>
              <a:rPr lang="en-US" altLang="zh-CN" sz="1600">
                <a:latin typeface="宋体" panose="02010600030101010101" pitchFamily="2" charset="-122"/>
              </a:rPr>
              <a:t>. </a:t>
            </a:r>
            <a:r>
              <a:rPr lang="zh-CN" altLang="en-US" sz="1600">
                <a:latin typeface="宋体" panose="02010600030101010101" pitchFamily="2" charset="-122"/>
              </a:rPr>
              <a:t>要特别注意这些看似事实的意见</a:t>
            </a:r>
            <a:r>
              <a:rPr lang="en-US" altLang="zh-CN" sz="1600">
                <a:latin typeface="宋体" panose="02010600030101010101" pitchFamily="2" charset="-122"/>
              </a:rPr>
              <a:t>. </a:t>
            </a:r>
            <a:endParaRPr lang="en-US" altLang="zh-CN" sz="1600">
              <a:latin typeface="宋体" panose="02010600030101010101" pitchFamily="2" charset="-122"/>
            </a:endParaRPr>
          </a:p>
        </p:txBody>
      </p:sp>
      <p:sp>
        <p:nvSpPr>
          <p:cNvPr id="3882" name="矩形 3881"/>
          <p:cNvSpPr/>
          <p:nvPr/>
        </p:nvSpPr>
        <p:spPr>
          <a:xfrm>
            <a:off x="914400" y="4419600"/>
            <a:ext cx="5486400" cy="381000"/>
          </a:xfrm>
          <a:prstGeom prst="rect">
            <a:avLst/>
          </a:prstGeom>
          <a:noFill/>
          <a:ln w="38100">
            <a:noFill/>
          </a:ln>
        </p:spPr>
        <p:txBody>
          <a:bodyPr lIns="137160" tIns="68580" rIns="137160" bIns="68580">
            <a:spAutoFit/>
          </a:bodyPr>
          <a:p>
            <a:pPr>
              <a:spcBef>
                <a:spcPct val="50000"/>
              </a:spcBef>
            </a:pPr>
            <a:r>
              <a:rPr lang="zh-CN" altLang="en-US" sz="1600">
                <a:latin typeface="宋体" panose="02010600030101010101" pitchFamily="2" charset="-122"/>
              </a:rPr>
              <a:t>比如有人说</a:t>
            </a:r>
            <a:r>
              <a:rPr lang="en-US" altLang="zh-CN" sz="1600">
                <a:latin typeface="宋体" panose="02010600030101010101" pitchFamily="2" charset="-122"/>
              </a:rPr>
              <a:t>: “</a:t>
            </a:r>
            <a:r>
              <a:rPr lang="zh-CN" altLang="en-US" sz="1600">
                <a:latin typeface="宋体" panose="02010600030101010101" pitchFamily="2" charset="-122"/>
              </a:rPr>
              <a:t>今天会下雨”</a:t>
            </a:r>
            <a:r>
              <a:rPr lang="en-US" altLang="zh-CN" sz="1600">
                <a:latin typeface="宋体" panose="02010600030101010101" pitchFamily="2" charset="-122"/>
              </a:rPr>
              <a:t>. </a:t>
            </a:r>
            <a:r>
              <a:rPr lang="zh-CN" altLang="en-US" sz="1600">
                <a:latin typeface="宋体" panose="02010600030101010101" pitchFamily="2" charset="-122"/>
              </a:rPr>
              <a:t>是事实</a:t>
            </a:r>
            <a:r>
              <a:rPr lang="en-US" altLang="zh-CN" sz="1600">
                <a:latin typeface="宋体" panose="02010600030101010101" pitchFamily="2" charset="-122"/>
              </a:rPr>
              <a:t>,</a:t>
            </a:r>
            <a:r>
              <a:rPr lang="zh-CN" altLang="en-US" sz="1600">
                <a:latin typeface="宋体" panose="02010600030101010101" pitchFamily="2" charset="-122"/>
              </a:rPr>
              <a:t>还是意见呢</a:t>
            </a:r>
            <a:r>
              <a:rPr lang="en-US" altLang="zh-CN" sz="1600">
                <a:latin typeface="宋体" panose="02010600030101010101" pitchFamily="2" charset="-122"/>
              </a:rPr>
              <a:t>?</a:t>
            </a:r>
            <a:endParaRPr lang="en-US" altLang="zh-CN" sz="1600">
              <a:latin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85" name="矩形 3884"/>
          <p:cNvSpPr/>
          <p:nvPr/>
        </p:nvSpPr>
        <p:spPr>
          <a:xfrm>
            <a:off x="228600" y="22860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886" name="矩形 3885"/>
          <p:cNvSpPr/>
          <p:nvPr/>
        </p:nvSpPr>
        <p:spPr>
          <a:xfrm>
            <a:off x="304800" y="838200"/>
            <a:ext cx="5410200" cy="411163"/>
          </a:xfrm>
          <a:prstGeom prst="rect">
            <a:avLst/>
          </a:prstGeom>
          <a:noFill/>
          <a:ln w="38100">
            <a:noFill/>
          </a:ln>
        </p:spPr>
        <p:txBody>
          <a:bodyPr lIns="137160" tIns="68580" rIns="137160" bIns="68580">
            <a:spAutoFit/>
          </a:bodyPr>
          <a:p>
            <a:pPr>
              <a:spcBef>
                <a:spcPct val="50000"/>
              </a:spcBef>
            </a:pPr>
            <a:r>
              <a:rPr lang="zh-CN" altLang="en-US" sz="1800" b="1">
                <a:latin typeface="宋体" panose="02010600030101010101" pitchFamily="2" charset="-122"/>
              </a:rPr>
              <a:t>例</a:t>
            </a:r>
            <a:r>
              <a:rPr lang="en-US" altLang="zh-CN" sz="1800" b="1">
                <a:latin typeface="宋体" panose="02010600030101010101" pitchFamily="2" charset="-122"/>
              </a:rPr>
              <a:t>. A</a:t>
            </a:r>
            <a:r>
              <a:rPr lang="zh-CN" altLang="en-US" sz="1800" b="1">
                <a:latin typeface="宋体" panose="02010600030101010101" pitchFamily="2" charset="-122"/>
              </a:rPr>
              <a:t>公司销售部小李最近两个月加班过多的问题</a:t>
            </a:r>
            <a:endParaRPr lang="zh-CN" altLang="en-US" sz="1800" b="1">
              <a:latin typeface="宋体" panose="02010600030101010101" pitchFamily="2" charset="-122"/>
            </a:endParaRPr>
          </a:p>
        </p:txBody>
      </p:sp>
      <p:sp>
        <p:nvSpPr>
          <p:cNvPr id="3887" name="矩形 3886"/>
          <p:cNvSpPr/>
          <p:nvPr/>
        </p:nvSpPr>
        <p:spPr>
          <a:xfrm>
            <a:off x="152400" y="2720975"/>
            <a:ext cx="1143000" cy="1377950"/>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600">
                <a:latin typeface="Arial" panose="020B0604020202020204" pitchFamily="34" charset="0"/>
                <a:ea typeface="黑体" panose="02010609060101010101" charset="-122"/>
              </a:rPr>
              <a:t>准备不充分</a:t>
            </a:r>
            <a:r>
              <a:rPr lang="en-US" altLang="zh-CN" sz="1600">
                <a:latin typeface="Arial" panose="020B0604020202020204" pitchFamily="34" charset="0"/>
                <a:ea typeface="黑体" panose="02010609060101010101" charset="-122"/>
              </a:rPr>
              <a:t>,</a:t>
            </a:r>
            <a:r>
              <a:rPr lang="zh-CN" altLang="en-US" sz="1600">
                <a:latin typeface="Arial" panose="020B0604020202020204" pitchFamily="34" charset="0"/>
                <a:ea typeface="黑体" panose="02010609060101010101" charset="-122"/>
              </a:rPr>
              <a:t>项目计划书总是需要多次修改</a:t>
            </a:r>
            <a:endParaRPr lang="zh-CN" altLang="en-US" sz="1600">
              <a:latin typeface="Arial" panose="020B0604020202020204" pitchFamily="34" charset="0"/>
              <a:ea typeface="黑体" panose="02010609060101010101" charset="-122"/>
            </a:endParaRPr>
          </a:p>
        </p:txBody>
      </p:sp>
      <p:cxnSp>
        <p:nvCxnSpPr>
          <p:cNvPr id="3888" name="直接连接符 3887"/>
          <p:cNvCxnSpPr/>
          <p:nvPr/>
        </p:nvCxnSpPr>
        <p:spPr>
          <a:xfrm>
            <a:off x="1295400" y="3352800"/>
            <a:ext cx="152400" cy="0"/>
          </a:xfrm>
          <a:prstGeom prst="line">
            <a:avLst/>
          </a:prstGeom>
          <a:ln w="19050" cap="flat" cmpd="sng">
            <a:solidFill>
              <a:srgbClr val="969696"/>
            </a:solidFill>
            <a:prstDash val="solid"/>
            <a:headEnd type="none" w="med" len="med"/>
            <a:tailEnd type="none" w="med" len="med"/>
          </a:ln>
        </p:spPr>
      </p:cxnSp>
      <p:cxnSp>
        <p:nvCxnSpPr>
          <p:cNvPr id="3889" name="直接连接符 3888"/>
          <p:cNvCxnSpPr/>
          <p:nvPr/>
        </p:nvCxnSpPr>
        <p:spPr>
          <a:xfrm flipV="1">
            <a:off x="1447800" y="1828800"/>
            <a:ext cx="0" cy="3886200"/>
          </a:xfrm>
          <a:prstGeom prst="line">
            <a:avLst/>
          </a:prstGeom>
          <a:ln w="19050" cap="flat" cmpd="sng">
            <a:solidFill>
              <a:srgbClr val="969696"/>
            </a:solidFill>
            <a:prstDash val="solid"/>
            <a:headEnd type="none" w="med" len="med"/>
            <a:tailEnd type="none" w="med" len="med"/>
          </a:ln>
        </p:spPr>
      </p:cxnSp>
      <p:cxnSp>
        <p:nvCxnSpPr>
          <p:cNvPr id="3890" name="直接连接符 3889"/>
          <p:cNvCxnSpPr/>
          <p:nvPr/>
        </p:nvCxnSpPr>
        <p:spPr>
          <a:xfrm>
            <a:off x="1447800" y="1828800"/>
            <a:ext cx="152400" cy="0"/>
          </a:xfrm>
          <a:prstGeom prst="line">
            <a:avLst/>
          </a:prstGeom>
          <a:ln w="19050" cap="flat" cmpd="sng">
            <a:solidFill>
              <a:srgbClr val="969696"/>
            </a:solidFill>
            <a:prstDash val="solid"/>
            <a:headEnd type="none" w="med" len="med"/>
            <a:tailEnd type="none" w="med" len="med"/>
          </a:ln>
        </p:spPr>
      </p:cxnSp>
      <p:cxnSp>
        <p:nvCxnSpPr>
          <p:cNvPr id="3891" name="直接连接符 3890"/>
          <p:cNvCxnSpPr/>
          <p:nvPr/>
        </p:nvCxnSpPr>
        <p:spPr>
          <a:xfrm>
            <a:off x="1447800" y="2819400"/>
            <a:ext cx="152400" cy="0"/>
          </a:xfrm>
          <a:prstGeom prst="line">
            <a:avLst/>
          </a:prstGeom>
          <a:ln w="19050" cap="flat" cmpd="sng">
            <a:solidFill>
              <a:srgbClr val="969696"/>
            </a:solidFill>
            <a:prstDash val="solid"/>
            <a:headEnd type="none" w="med" len="med"/>
            <a:tailEnd type="none" w="med" len="med"/>
          </a:ln>
        </p:spPr>
      </p:cxnSp>
      <p:sp>
        <p:nvSpPr>
          <p:cNvPr id="3892" name="矩形 3891"/>
          <p:cNvSpPr/>
          <p:nvPr/>
        </p:nvSpPr>
        <p:spPr>
          <a:xfrm>
            <a:off x="1752600" y="1219200"/>
            <a:ext cx="4572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人</a:t>
            </a:r>
            <a:endParaRPr lang="zh-CN" altLang="en-US" sz="1200">
              <a:latin typeface="Arial" panose="020B0604020202020204" pitchFamily="34" charset="0"/>
            </a:endParaRPr>
          </a:p>
        </p:txBody>
      </p:sp>
      <p:sp>
        <p:nvSpPr>
          <p:cNvPr id="3893" name="矩形 3892"/>
          <p:cNvSpPr/>
          <p:nvPr/>
        </p:nvSpPr>
        <p:spPr>
          <a:xfrm>
            <a:off x="1676400" y="2286000"/>
            <a:ext cx="7620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设备</a:t>
            </a:r>
            <a:endParaRPr lang="zh-CN" altLang="en-US" sz="1200">
              <a:latin typeface="Arial" panose="020B0604020202020204" pitchFamily="34" charset="0"/>
            </a:endParaRPr>
          </a:p>
        </p:txBody>
      </p:sp>
      <p:cxnSp>
        <p:nvCxnSpPr>
          <p:cNvPr id="3894" name="直接连接符 3893"/>
          <p:cNvCxnSpPr/>
          <p:nvPr/>
        </p:nvCxnSpPr>
        <p:spPr>
          <a:xfrm>
            <a:off x="1447800" y="3810000"/>
            <a:ext cx="152400" cy="0"/>
          </a:xfrm>
          <a:prstGeom prst="line">
            <a:avLst/>
          </a:prstGeom>
          <a:ln w="19050" cap="flat" cmpd="sng">
            <a:solidFill>
              <a:srgbClr val="969696"/>
            </a:solidFill>
            <a:prstDash val="solid"/>
            <a:headEnd type="none" w="med" len="med"/>
            <a:tailEnd type="none" w="med" len="med"/>
          </a:ln>
        </p:spPr>
      </p:cxnSp>
      <p:sp>
        <p:nvSpPr>
          <p:cNvPr id="3895" name="矩形 3894"/>
          <p:cNvSpPr/>
          <p:nvPr/>
        </p:nvSpPr>
        <p:spPr>
          <a:xfrm>
            <a:off x="1676400" y="3200400"/>
            <a:ext cx="7620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材料</a:t>
            </a:r>
            <a:endParaRPr lang="zh-CN" altLang="en-US" sz="1200">
              <a:latin typeface="Arial" panose="020B0604020202020204" pitchFamily="34" charset="0"/>
            </a:endParaRPr>
          </a:p>
        </p:txBody>
      </p:sp>
      <p:grpSp>
        <p:nvGrpSpPr>
          <p:cNvPr id="3896" name="组合 3895"/>
          <p:cNvGrpSpPr/>
          <p:nvPr/>
        </p:nvGrpSpPr>
        <p:grpSpPr>
          <a:xfrm>
            <a:off x="1600200" y="1524000"/>
            <a:ext cx="990600" cy="4468813"/>
            <a:chOff x="1008" y="960"/>
            <a:chExt cx="624" cy="2815"/>
          </a:xfrm>
        </p:grpSpPr>
        <p:sp>
          <p:nvSpPr>
            <p:cNvPr id="3897" name="矩形 3896"/>
            <p:cNvSpPr/>
            <p:nvPr/>
          </p:nvSpPr>
          <p:spPr>
            <a:xfrm>
              <a:off x="1008" y="2199"/>
              <a:ext cx="624"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没有关于项目的足够信息</a:t>
              </a:r>
              <a:endParaRPr lang="zh-CN" altLang="en-US" sz="1200">
                <a:latin typeface="Arial" panose="020B0604020202020204" pitchFamily="34" charset="0"/>
                <a:ea typeface="黑体" panose="02010609060101010101" charset="-122"/>
              </a:endParaRPr>
            </a:p>
          </p:txBody>
        </p:sp>
        <p:sp>
          <p:nvSpPr>
            <p:cNvPr id="3898" name="矩形 3897"/>
            <p:cNvSpPr/>
            <p:nvPr/>
          </p:nvSpPr>
          <p:spPr>
            <a:xfrm>
              <a:off x="1008" y="960"/>
              <a:ext cx="624"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写项目计划书的技巧不够</a:t>
              </a:r>
              <a:endParaRPr lang="zh-CN" altLang="en-US" sz="1200">
                <a:latin typeface="Arial" panose="020B0604020202020204" pitchFamily="34" charset="0"/>
                <a:ea typeface="黑体" panose="02010609060101010101" charset="-122"/>
              </a:endParaRPr>
            </a:p>
          </p:txBody>
        </p:sp>
        <p:sp>
          <p:nvSpPr>
            <p:cNvPr id="3899" name="矩形 3898"/>
            <p:cNvSpPr/>
            <p:nvPr/>
          </p:nvSpPr>
          <p:spPr>
            <a:xfrm>
              <a:off x="1008" y="1593"/>
              <a:ext cx="624"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电脑经常死机</a:t>
              </a:r>
              <a:endParaRPr lang="zh-CN" altLang="en-US" sz="1200">
                <a:latin typeface="Arial" panose="020B0604020202020204" pitchFamily="34" charset="0"/>
                <a:ea typeface="黑体" panose="02010609060101010101" charset="-122"/>
              </a:endParaRPr>
            </a:p>
          </p:txBody>
        </p:sp>
        <p:sp>
          <p:nvSpPr>
            <p:cNvPr id="3900" name="矩形 3899"/>
            <p:cNvSpPr/>
            <p:nvPr/>
          </p:nvSpPr>
          <p:spPr>
            <a:xfrm>
              <a:off x="1008" y="3447"/>
              <a:ext cx="624"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寻找的切入点错误</a:t>
              </a:r>
              <a:endParaRPr lang="zh-CN" altLang="en-US" sz="1200">
                <a:latin typeface="Arial" panose="020B0604020202020204" pitchFamily="34" charset="0"/>
                <a:ea typeface="黑体" panose="02010609060101010101" charset="-122"/>
              </a:endParaRPr>
            </a:p>
          </p:txBody>
        </p:sp>
      </p:grpSp>
      <p:cxnSp>
        <p:nvCxnSpPr>
          <p:cNvPr id="3901" name="直接连接符 3900"/>
          <p:cNvCxnSpPr/>
          <p:nvPr/>
        </p:nvCxnSpPr>
        <p:spPr>
          <a:xfrm>
            <a:off x="1447800" y="5715000"/>
            <a:ext cx="152400" cy="0"/>
          </a:xfrm>
          <a:prstGeom prst="line">
            <a:avLst/>
          </a:prstGeom>
          <a:ln w="19050" cap="flat" cmpd="sng">
            <a:solidFill>
              <a:srgbClr val="969696"/>
            </a:solidFill>
            <a:prstDash val="solid"/>
            <a:headEnd type="none" w="med" len="med"/>
            <a:tailEnd type="none" w="med" len="med"/>
          </a:ln>
        </p:spPr>
      </p:cxnSp>
      <p:sp>
        <p:nvSpPr>
          <p:cNvPr id="3902" name="矩形 3901"/>
          <p:cNvSpPr/>
          <p:nvPr/>
        </p:nvSpPr>
        <p:spPr>
          <a:xfrm>
            <a:off x="1676400" y="5181600"/>
            <a:ext cx="7620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方法</a:t>
            </a:r>
            <a:endParaRPr lang="zh-CN" altLang="en-US" sz="1200">
              <a:latin typeface="Arial" panose="020B0604020202020204" pitchFamily="34" charset="0"/>
            </a:endParaRPr>
          </a:p>
        </p:txBody>
      </p:sp>
      <p:cxnSp>
        <p:nvCxnSpPr>
          <p:cNvPr id="3903" name="直接连接符 3902"/>
          <p:cNvCxnSpPr/>
          <p:nvPr/>
        </p:nvCxnSpPr>
        <p:spPr>
          <a:xfrm>
            <a:off x="2590800" y="3810000"/>
            <a:ext cx="152400" cy="0"/>
          </a:xfrm>
          <a:prstGeom prst="line">
            <a:avLst/>
          </a:prstGeom>
          <a:ln w="19050" cap="flat" cmpd="sng">
            <a:solidFill>
              <a:srgbClr val="969696"/>
            </a:solidFill>
            <a:prstDash val="solid"/>
            <a:headEnd type="none" w="med" len="med"/>
            <a:tailEnd type="none" w="med" len="med"/>
          </a:ln>
        </p:spPr>
      </p:cxnSp>
      <p:cxnSp>
        <p:nvCxnSpPr>
          <p:cNvPr id="3904" name="直接连接符 3903"/>
          <p:cNvCxnSpPr/>
          <p:nvPr/>
        </p:nvCxnSpPr>
        <p:spPr>
          <a:xfrm flipV="1">
            <a:off x="2743200" y="3352800"/>
            <a:ext cx="0" cy="838200"/>
          </a:xfrm>
          <a:prstGeom prst="line">
            <a:avLst/>
          </a:prstGeom>
          <a:ln w="19050" cap="flat" cmpd="sng">
            <a:solidFill>
              <a:srgbClr val="969696"/>
            </a:solidFill>
            <a:prstDash val="solid"/>
            <a:headEnd type="none" w="med" len="med"/>
            <a:tailEnd type="none" w="med" len="med"/>
          </a:ln>
        </p:spPr>
      </p:cxnSp>
      <p:cxnSp>
        <p:nvCxnSpPr>
          <p:cNvPr id="3905" name="直接连接符 3904"/>
          <p:cNvCxnSpPr/>
          <p:nvPr/>
        </p:nvCxnSpPr>
        <p:spPr>
          <a:xfrm>
            <a:off x="2743200" y="4191000"/>
            <a:ext cx="152400" cy="0"/>
          </a:xfrm>
          <a:prstGeom prst="line">
            <a:avLst/>
          </a:prstGeom>
          <a:ln w="19050" cap="flat" cmpd="sng">
            <a:solidFill>
              <a:srgbClr val="969696"/>
            </a:solidFill>
            <a:prstDash val="solid"/>
            <a:headEnd type="none" w="med" len="med"/>
            <a:tailEnd type="none" w="med" len="med"/>
          </a:ln>
        </p:spPr>
      </p:cxnSp>
      <p:cxnSp>
        <p:nvCxnSpPr>
          <p:cNvPr id="3906" name="直接连接符 3905"/>
          <p:cNvCxnSpPr/>
          <p:nvPr/>
        </p:nvCxnSpPr>
        <p:spPr>
          <a:xfrm>
            <a:off x="2743200" y="3352800"/>
            <a:ext cx="152400" cy="0"/>
          </a:xfrm>
          <a:prstGeom prst="line">
            <a:avLst/>
          </a:prstGeom>
          <a:ln w="19050" cap="flat" cmpd="sng">
            <a:solidFill>
              <a:srgbClr val="969696"/>
            </a:solidFill>
            <a:prstDash val="solid"/>
            <a:headEnd type="none" w="med" len="med"/>
            <a:tailEnd type="none" w="med" len="med"/>
          </a:ln>
        </p:spPr>
      </p:cxnSp>
      <p:grpSp>
        <p:nvGrpSpPr>
          <p:cNvPr id="3907" name="组合 3906"/>
          <p:cNvGrpSpPr/>
          <p:nvPr/>
        </p:nvGrpSpPr>
        <p:grpSpPr>
          <a:xfrm>
            <a:off x="4343400" y="3352800"/>
            <a:ext cx="1143000" cy="1922463"/>
            <a:chOff x="2736" y="2112"/>
            <a:chExt cx="720" cy="1211"/>
          </a:xfrm>
        </p:grpSpPr>
        <p:sp>
          <p:nvSpPr>
            <p:cNvPr id="3908" name="矩形 3907"/>
            <p:cNvSpPr/>
            <p:nvPr/>
          </p:nvSpPr>
          <p:spPr>
            <a:xfrm>
              <a:off x="2736" y="2112"/>
              <a:ext cx="720"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对项目缺少正确的理解</a:t>
              </a:r>
              <a:endParaRPr lang="zh-CN" altLang="en-US" sz="1200">
                <a:latin typeface="Arial" panose="020B0604020202020204" pitchFamily="34" charset="0"/>
                <a:ea typeface="黑体" panose="02010609060101010101" charset="-122"/>
              </a:endParaRPr>
            </a:p>
          </p:txBody>
        </p:sp>
        <p:sp>
          <p:nvSpPr>
            <p:cNvPr id="3909" name="矩形 3908"/>
            <p:cNvSpPr/>
            <p:nvPr/>
          </p:nvSpPr>
          <p:spPr>
            <a:xfrm>
              <a:off x="2736" y="2496"/>
              <a:ext cx="720"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不知道如何收集信息</a:t>
              </a:r>
              <a:endParaRPr lang="zh-CN" altLang="en-US" sz="1200">
                <a:latin typeface="Arial" panose="020B0604020202020204" pitchFamily="34" charset="0"/>
                <a:ea typeface="黑体" panose="02010609060101010101" charset="-122"/>
              </a:endParaRPr>
            </a:p>
          </p:txBody>
        </p:sp>
        <p:sp>
          <p:nvSpPr>
            <p:cNvPr id="3910" name="矩形 3909"/>
            <p:cNvSpPr/>
            <p:nvPr/>
          </p:nvSpPr>
          <p:spPr>
            <a:xfrm>
              <a:off x="2736" y="2880"/>
              <a:ext cx="720"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现场调查不充分</a:t>
              </a:r>
              <a:r>
                <a:rPr lang="en-US" altLang="zh-CN" sz="1200">
                  <a:latin typeface="Arial" panose="020B0604020202020204" pitchFamily="34" charset="0"/>
                  <a:ea typeface="黑体" panose="02010609060101010101" charset="-122"/>
                </a:rPr>
                <a:t>,</a:t>
              </a:r>
              <a:r>
                <a:rPr lang="zh-CN" altLang="en-US" sz="1200">
                  <a:latin typeface="Arial" panose="020B0604020202020204" pitchFamily="34" charset="0"/>
                  <a:ea typeface="黑体" panose="02010609060101010101" charset="-122"/>
                </a:rPr>
                <a:t>有些信息是错的</a:t>
              </a:r>
              <a:endParaRPr lang="zh-CN" altLang="en-US" sz="1200">
                <a:latin typeface="Arial" panose="020B0604020202020204" pitchFamily="34" charset="0"/>
                <a:ea typeface="黑体" panose="02010609060101010101" charset="-122"/>
              </a:endParaRPr>
            </a:p>
          </p:txBody>
        </p:sp>
      </p:grpSp>
      <p:cxnSp>
        <p:nvCxnSpPr>
          <p:cNvPr id="3911" name="直接连接符 3910"/>
          <p:cNvCxnSpPr/>
          <p:nvPr/>
        </p:nvCxnSpPr>
        <p:spPr>
          <a:xfrm flipV="1">
            <a:off x="4191000" y="3581400"/>
            <a:ext cx="0" cy="1219200"/>
          </a:xfrm>
          <a:prstGeom prst="line">
            <a:avLst/>
          </a:prstGeom>
          <a:ln w="19050" cap="flat" cmpd="sng">
            <a:solidFill>
              <a:srgbClr val="969696"/>
            </a:solidFill>
            <a:prstDash val="solid"/>
            <a:headEnd type="none" w="med" len="med"/>
            <a:tailEnd type="none" w="med" len="med"/>
          </a:ln>
        </p:spPr>
      </p:cxnSp>
      <p:cxnSp>
        <p:nvCxnSpPr>
          <p:cNvPr id="3912" name="直接连接符 3911"/>
          <p:cNvCxnSpPr/>
          <p:nvPr/>
        </p:nvCxnSpPr>
        <p:spPr>
          <a:xfrm>
            <a:off x="4191000" y="4800600"/>
            <a:ext cx="152400" cy="0"/>
          </a:xfrm>
          <a:prstGeom prst="line">
            <a:avLst/>
          </a:prstGeom>
          <a:ln w="19050" cap="flat" cmpd="sng">
            <a:solidFill>
              <a:srgbClr val="969696"/>
            </a:solidFill>
            <a:prstDash val="solid"/>
            <a:headEnd type="none" w="med" len="med"/>
            <a:tailEnd type="none" w="med" len="med"/>
          </a:ln>
        </p:spPr>
      </p:cxnSp>
      <p:cxnSp>
        <p:nvCxnSpPr>
          <p:cNvPr id="3913" name="直接连接符 3912"/>
          <p:cNvCxnSpPr/>
          <p:nvPr/>
        </p:nvCxnSpPr>
        <p:spPr>
          <a:xfrm>
            <a:off x="4191000" y="4191000"/>
            <a:ext cx="152400" cy="0"/>
          </a:xfrm>
          <a:prstGeom prst="line">
            <a:avLst/>
          </a:prstGeom>
          <a:ln w="19050" cap="flat" cmpd="sng">
            <a:solidFill>
              <a:srgbClr val="969696"/>
            </a:solidFill>
            <a:prstDash val="solid"/>
            <a:headEnd type="none" w="med" len="med"/>
            <a:tailEnd type="none" w="med" len="med"/>
          </a:ln>
        </p:spPr>
      </p:cxnSp>
      <p:cxnSp>
        <p:nvCxnSpPr>
          <p:cNvPr id="3914" name="直接连接符 3913"/>
          <p:cNvCxnSpPr/>
          <p:nvPr/>
        </p:nvCxnSpPr>
        <p:spPr>
          <a:xfrm>
            <a:off x="4191000" y="3581400"/>
            <a:ext cx="152400" cy="0"/>
          </a:xfrm>
          <a:prstGeom prst="line">
            <a:avLst/>
          </a:prstGeom>
          <a:ln w="19050" cap="flat" cmpd="sng">
            <a:solidFill>
              <a:srgbClr val="969696"/>
            </a:solidFill>
            <a:prstDash val="solid"/>
            <a:headEnd type="none" w="med" len="med"/>
            <a:tailEnd type="none" w="med" len="med"/>
          </a:ln>
        </p:spPr>
      </p:cxnSp>
      <p:cxnSp>
        <p:nvCxnSpPr>
          <p:cNvPr id="3915" name="直接连接符 3914"/>
          <p:cNvCxnSpPr/>
          <p:nvPr/>
        </p:nvCxnSpPr>
        <p:spPr>
          <a:xfrm>
            <a:off x="4038600" y="4191000"/>
            <a:ext cx="152400" cy="0"/>
          </a:xfrm>
          <a:prstGeom prst="line">
            <a:avLst/>
          </a:prstGeom>
          <a:ln w="19050" cap="flat" cmpd="sng">
            <a:solidFill>
              <a:srgbClr val="969696"/>
            </a:solidFill>
            <a:prstDash val="solid"/>
            <a:headEnd type="none" w="med" len="med"/>
            <a:tailEnd type="none" w="med" len="med"/>
          </a:ln>
        </p:spPr>
      </p:cxnSp>
      <p:cxnSp>
        <p:nvCxnSpPr>
          <p:cNvPr id="3916" name="直接连接符 3915"/>
          <p:cNvCxnSpPr/>
          <p:nvPr/>
        </p:nvCxnSpPr>
        <p:spPr>
          <a:xfrm>
            <a:off x="5486400" y="3657600"/>
            <a:ext cx="1524000" cy="0"/>
          </a:xfrm>
          <a:prstGeom prst="line">
            <a:avLst/>
          </a:prstGeom>
          <a:ln w="19050" cap="flat" cmpd="sng">
            <a:solidFill>
              <a:srgbClr val="969696"/>
            </a:solidFill>
            <a:prstDash val="solid"/>
            <a:headEnd type="none" w="med" len="med"/>
            <a:tailEnd type="none" w="med" len="med"/>
          </a:ln>
        </p:spPr>
      </p:cxnSp>
      <p:grpSp>
        <p:nvGrpSpPr>
          <p:cNvPr id="3917" name="组合 3916"/>
          <p:cNvGrpSpPr/>
          <p:nvPr/>
        </p:nvGrpSpPr>
        <p:grpSpPr>
          <a:xfrm>
            <a:off x="5943600" y="3276600"/>
            <a:ext cx="2209800" cy="2273300"/>
            <a:chOff x="3744" y="2064"/>
            <a:chExt cx="1392" cy="1432"/>
          </a:xfrm>
        </p:grpSpPr>
        <p:sp>
          <p:nvSpPr>
            <p:cNvPr id="3918" name="矩形 3917"/>
            <p:cNvSpPr/>
            <p:nvPr/>
          </p:nvSpPr>
          <p:spPr>
            <a:xfrm>
              <a:off x="4416" y="2064"/>
              <a:ext cx="720"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小李缺少关于该项目的专业知识</a:t>
              </a:r>
              <a:endParaRPr lang="zh-CN" altLang="en-US" sz="1200">
                <a:latin typeface="Arial" panose="020B0604020202020204" pitchFamily="34" charset="0"/>
                <a:ea typeface="黑体" panose="02010609060101010101" charset="-122"/>
              </a:endParaRPr>
            </a:p>
          </p:txBody>
        </p:sp>
        <p:sp>
          <p:nvSpPr>
            <p:cNvPr id="3919" name="矩形 3918"/>
            <p:cNvSpPr/>
            <p:nvPr/>
          </p:nvSpPr>
          <p:spPr>
            <a:xfrm>
              <a:off x="3744" y="2736"/>
              <a:ext cx="720"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找错了调查对象</a:t>
              </a:r>
              <a:endParaRPr lang="zh-CN" altLang="en-US" sz="1200">
                <a:latin typeface="Arial" panose="020B0604020202020204" pitchFamily="34" charset="0"/>
                <a:ea typeface="黑体" panose="02010609060101010101" charset="-122"/>
              </a:endParaRPr>
            </a:p>
          </p:txBody>
        </p:sp>
        <p:sp>
          <p:nvSpPr>
            <p:cNvPr id="3920" name="矩形 3919"/>
            <p:cNvSpPr/>
            <p:nvPr/>
          </p:nvSpPr>
          <p:spPr>
            <a:xfrm>
              <a:off x="3744" y="3168"/>
              <a:ext cx="720"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现场调查时间不够</a:t>
              </a:r>
              <a:endParaRPr lang="zh-CN" altLang="en-US" sz="1200">
                <a:latin typeface="Arial" panose="020B0604020202020204" pitchFamily="34" charset="0"/>
                <a:ea typeface="黑体" panose="02010609060101010101" charset="-122"/>
              </a:endParaRPr>
            </a:p>
          </p:txBody>
        </p:sp>
      </p:grpSp>
      <p:cxnSp>
        <p:nvCxnSpPr>
          <p:cNvPr id="3921" name="直接连接符 3920"/>
          <p:cNvCxnSpPr/>
          <p:nvPr/>
        </p:nvCxnSpPr>
        <p:spPr>
          <a:xfrm flipV="1">
            <a:off x="5638800" y="4572000"/>
            <a:ext cx="0" cy="685800"/>
          </a:xfrm>
          <a:prstGeom prst="line">
            <a:avLst/>
          </a:prstGeom>
          <a:ln w="19050" cap="flat" cmpd="sng">
            <a:solidFill>
              <a:srgbClr val="969696"/>
            </a:solidFill>
            <a:prstDash val="solid"/>
            <a:headEnd type="none" w="med" len="med"/>
            <a:tailEnd type="none" w="med" len="med"/>
          </a:ln>
        </p:spPr>
      </p:cxnSp>
      <p:cxnSp>
        <p:nvCxnSpPr>
          <p:cNvPr id="3922" name="直接连接符 3921"/>
          <p:cNvCxnSpPr/>
          <p:nvPr/>
        </p:nvCxnSpPr>
        <p:spPr>
          <a:xfrm>
            <a:off x="5486400" y="4876800"/>
            <a:ext cx="152400" cy="0"/>
          </a:xfrm>
          <a:prstGeom prst="line">
            <a:avLst/>
          </a:prstGeom>
          <a:ln w="19050" cap="flat" cmpd="sng">
            <a:solidFill>
              <a:srgbClr val="969696"/>
            </a:solidFill>
            <a:prstDash val="solid"/>
            <a:headEnd type="none" w="med" len="med"/>
            <a:tailEnd type="none" w="med" len="med"/>
          </a:ln>
        </p:spPr>
      </p:cxnSp>
      <p:cxnSp>
        <p:nvCxnSpPr>
          <p:cNvPr id="3923" name="直接连接符 3922"/>
          <p:cNvCxnSpPr/>
          <p:nvPr/>
        </p:nvCxnSpPr>
        <p:spPr>
          <a:xfrm>
            <a:off x="5638800" y="5257800"/>
            <a:ext cx="304800" cy="0"/>
          </a:xfrm>
          <a:prstGeom prst="line">
            <a:avLst/>
          </a:prstGeom>
          <a:ln w="19050" cap="flat" cmpd="sng">
            <a:solidFill>
              <a:srgbClr val="969696"/>
            </a:solidFill>
            <a:prstDash val="solid"/>
            <a:headEnd type="none" w="med" len="med"/>
            <a:tailEnd type="none" w="med" len="med"/>
          </a:ln>
        </p:spPr>
      </p:cxnSp>
      <p:cxnSp>
        <p:nvCxnSpPr>
          <p:cNvPr id="3924" name="直接连接符 3923"/>
          <p:cNvCxnSpPr/>
          <p:nvPr/>
        </p:nvCxnSpPr>
        <p:spPr>
          <a:xfrm>
            <a:off x="5638800" y="4572000"/>
            <a:ext cx="304800" cy="0"/>
          </a:xfrm>
          <a:prstGeom prst="line">
            <a:avLst/>
          </a:prstGeom>
          <a:ln w="19050" cap="flat" cmpd="sng">
            <a:solidFill>
              <a:srgbClr val="969696"/>
            </a:solidFill>
            <a:prstDash val="solid"/>
            <a:headEnd type="none" w="med" len="med"/>
            <a:tailEnd type="none" w="med" len="med"/>
          </a:ln>
        </p:spPr>
      </p:cxnSp>
      <p:grpSp>
        <p:nvGrpSpPr>
          <p:cNvPr id="3925" name="组合 3924"/>
          <p:cNvGrpSpPr/>
          <p:nvPr/>
        </p:nvGrpSpPr>
        <p:grpSpPr>
          <a:xfrm>
            <a:off x="2895600" y="3048000"/>
            <a:ext cx="1143000" cy="3340100"/>
            <a:chOff x="1824" y="1920"/>
            <a:chExt cx="720" cy="2104"/>
          </a:xfrm>
        </p:grpSpPr>
        <p:sp>
          <p:nvSpPr>
            <p:cNvPr id="3926" name="矩形 3925"/>
            <p:cNvSpPr/>
            <p:nvPr/>
          </p:nvSpPr>
          <p:spPr>
            <a:xfrm>
              <a:off x="1824" y="1920"/>
              <a:ext cx="720"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没有时间去收集信息</a:t>
              </a:r>
              <a:endParaRPr lang="zh-CN" altLang="en-US" sz="1200">
                <a:latin typeface="Arial" panose="020B0604020202020204" pitchFamily="34" charset="0"/>
                <a:ea typeface="黑体" panose="02010609060101010101" charset="-122"/>
              </a:endParaRPr>
            </a:p>
          </p:txBody>
        </p:sp>
        <p:sp>
          <p:nvSpPr>
            <p:cNvPr id="3927" name="矩形 3926"/>
            <p:cNvSpPr/>
            <p:nvPr/>
          </p:nvSpPr>
          <p:spPr>
            <a:xfrm>
              <a:off x="1824" y="2400"/>
              <a:ext cx="720"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收集到的信息有些是没有用的</a:t>
              </a:r>
              <a:endParaRPr lang="zh-CN" altLang="en-US" sz="1200">
                <a:latin typeface="Arial" panose="020B0604020202020204" pitchFamily="34" charset="0"/>
                <a:ea typeface="黑体" panose="02010609060101010101" charset="-122"/>
              </a:endParaRPr>
            </a:p>
          </p:txBody>
        </p:sp>
        <p:sp>
          <p:nvSpPr>
            <p:cNvPr id="3928" name="矩形 3927"/>
            <p:cNvSpPr/>
            <p:nvPr/>
          </p:nvSpPr>
          <p:spPr>
            <a:xfrm>
              <a:off x="1824" y="3072"/>
              <a:ext cx="720" cy="443"/>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对项目背景的深入研究不够</a:t>
              </a:r>
              <a:endParaRPr lang="zh-CN" altLang="en-US" sz="1200">
                <a:latin typeface="Arial" panose="020B0604020202020204" pitchFamily="34" charset="0"/>
                <a:ea typeface="黑体" panose="02010609060101010101" charset="-122"/>
              </a:endParaRPr>
            </a:p>
          </p:txBody>
        </p:sp>
        <p:sp>
          <p:nvSpPr>
            <p:cNvPr id="3929" name="矩形 3928"/>
            <p:cNvSpPr/>
            <p:nvPr/>
          </p:nvSpPr>
          <p:spPr>
            <a:xfrm>
              <a:off x="1824" y="3696"/>
              <a:ext cx="720" cy="328"/>
            </a:xfrm>
            <a:prstGeom prst="rect">
              <a:avLst/>
            </a:prstGeom>
            <a:noFill/>
            <a:ln w="19050" cap="flat" cmpd="sng">
              <a:solidFill>
                <a:srgbClr val="7C7C7C"/>
              </a:solidFill>
              <a:prstDash val="solid"/>
              <a:miter/>
              <a:headEnd type="none" w="med" len="med"/>
              <a:tailEnd type="none" w="med" len="med"/>
            </a:ln>
          </p:spPr>
          <p:txBody>
            <a:bodyPr lIns="137160" tIns="68580" rIns="137160" bIns="68580" anchor="ctr" anchorCtr="0">
              <a:spAutoFit/>
            </a:bodyPr>
            <a:p>
              <a:pPr algn="ctr" fontAlgn="ctr">
                <a:spcBef>
                  <a:spcPct val="50000"/>
                </a:spcBef>
              </a:pPr>
              <a:r>
                <a:rPr lang="zh-CN" altLang="en-US" sz="1200">
                  <a:latin typeface="Arial" panose="020B0604020202020204" pitchFamily="34" charset="0"/>
                  <a:ea typeface="黑体" panose="02010609060101010101" charset="-122"/>
                </a:rPr>
                <a:t>对项目的理解有偏差</a:t>
              </a:r>
              <a:endParaRPr lang="zh-CN" altLang="en-US" sz="1200">
                <a:latin typeface="Arial" panose="020B0604020202020204" pitchFamily="34" charset="0"/>
                <a:ea typeface="黑体" panose="02010609060101010101" charset="-122"/>
              </a:endParaRPr>
            </a:p>
          </p:txBody>
        </p:sp>
      </p:grpSp>
      <p:cxnSp>
        <p:nvCxnSpPr>
          <p:cNvPr id="3930" name="直接连接符 3929"/>
          <p:cNvCxnSpPr/>
          <p:nvPr/>
        </p:nvCxnSpPr>
        <p:spPr>
          <a:xfrm>
            <a:off x="2590800" y="5715000"/>
            <a:ext cx="152400" cy="0"/>
          </a:xfrm>
          <a:prstGeom prst="line">
            <a:avLst/>
          </a:prstGeom>
          <a:ln w="19050" cap="flat" cmpd="sng">
            <a:solidFill>
              <a:srgbClr val="969696"/>
            </a:solidFill>
            <a:prstDash val="solid"/>
            <a:headEnd type="none" w="med" len="med"/>
            <a:tailEnd type="none" w="med" len="med"/>
          </a:ln>
        </p:spPr>
      </p:cxnSp>
      <p:cxnSp>
        <p:nvCxnSpPr>
          <p:cNvPr id="3931" name="直接连接符 3930"/>
          <p:cNvCxnSpPr/>
          <p:nvPr/>
        </p:nvCxnSpPr>
        <p:spPr>
          <a:xfrm flipV="1">
            <a:off x="2743200" y="5257800"/>
            <a:ext cx="0" cy="838200"/>
          </a:xfrm>
          <a:prstGeom prst="line">
            <a:avLst/>
          </a:prstGeom>
          <a:ln w="19050" cap="flat" cmpd="sng">
            <a:solidFill>
              <a:srgbClr val="969696"/>
            </a:solidFill>
            <a:prstDash val="solid"/>
            <a:headEnd type="none" w="med" len="med"/>
            <a:tailEnd type="none" w="med" len="med"/>
          </a:ln>
        </p:spPr>
      </p:cxnSp>
      <p:cxnSp>
        <p:nvCxnSpPr>
          <p:cNvPr id="3932" name="直接连接符 3931"/>
          <p:cNvCxnSpPr/>
          <p:nvPr/>
        </p:nvCxnSpPr>
        <p:spPr>
          <a:xfrm>
            <a:off x="2743200" y="6096000"/>
            <a:ext cx="152400" cy="0"/>
          </a:xfrm>
          <a:prstGeom prst="line">
            <a:avLst/>
          </a:prstGeom>
          <a:ln w="19050" cap="flat" cmpd="sng">
            <a:solidFill>
              <a:srgbClr val="969696"/>
            </a:solidFill>
            <a:prstDash val="solid"/>
            <a:headEnd type="none" w="med" len="med"/>
            <a:tailEnd type="none" w="med" len="med"/>
          </a:ln>
        </p:spPr>
      </p:cxnSp>
      <p:cxnSp>
        <p:nvCxnSpPr>
          <p:cNvPr id="3933" name="直接连接符 3932"/>
          <p:cNvCxnSpPr/>
          <p:nvPr/>
        </p:nvCxnSpPr>
        <p:spPr>
          <a:xfrm>
            <a:off x="2743200" y="5257800"/>
            <a:ext cx="152400" cy="0"/>
          </a:xfrm>
          <a:prstGeom prst="line">
            <a:avLst/>
          </a:prstGeom>
          <a:ln w="19050" cap="flat" cmpd="sng">
            <a:solidFill>
              <a:srgbClr val="969696"/>
            </a:solidFill>
            <a:prstDash val="solid"/>
            <a:headEnd type="none" w="med" len="med"/>
            <a:tailEnd type="none" w="med" len="med"/>
          </a:ln>
        </p:spPr>
      </p:cxnSp>
      <p:cxnSp>
        <p:nvCxnSpPr>
          <p:cNvPr id="3934" name="直接连接符 3933"/>
          <p:cNvCxnSpPr/>
          <p:nvPr/>
        </p:nvCxnSpPr>
        <p:spPr>
          <a:xfrm>
            <a:off x="4038600" y="6096000"/>
            <a:ext cx="3581400" cy="0"/>
          </a:xfrm>
          <a:prstGeom prst="line">
            <a:avLst/>
          </a:prstGeom>
          <a:ln w="19050" cap="flat" cmpd="sng">
            <a:solidFill>
              <a:srgbClr val="969696"/>
            </a:solidFill>
            <a:prstDash val="solid"/>
            <a:headEnd type="none" w="med" len="med"/>
            <a:tailEnd type="none" w="med" len="med"/>
          </a:ln>
        </p:spPr>
      </p:cxnSp>
      <p:cxnSp>
        <p:nvCxnSpPr>
          <p:cNvPr id="3935" name="直接连接符 3934"/>
          <p:cNvCxnSpPr/>
          <p:nvPr/>
        </p:nvCxnSpPr>
        <p:spPr>
          <a:xfrm flipH="1" flipV="1">
            <a:off x="7620000" y="3962400"/>
            <a:ext cx="0" cy="2133600"/>
          </a:xfrm>
          <a:prstGeom prst="line">
            <a:avLst/>
          </a:prstGeom>
          <a:ln w="19050" cap="flat" cmpd="sng">
            <a:solidFill>
              <a:srgbClr val="969696"/>
            </a:solidFill>
            <a:prstDash val="solid"/>
            <a:headEnd type="none" w="med" len="med"/>
            <a:tailEnd type="none" w="med" len="med"/>
          </a:ln>
        </p:spPr>
      </p:cxnSp>
      <p:cxnSp>
        <p:nvCxnSpPr>
          <p:cNvPr id="3936" name="直接连接符 3935"/>
          <p:cNvCxnSpPr/>
          <p:nvPr/>
        </p:nvCxnSpPr>
        <p:spPr>
          <a:xfrm>
            <a:off x="10896600" y="7467600"/>
            <a:ext cx="457200" cy="304800"/>
          </a:xfrm>
          <a:prstGeom prst="line">
            <a:avLst/>
          </a:prstGeom>
          <a:ln w="57150" cap="flat" cmpd="sng">
            <a:solidFill>
              <a:srgbClr val="777777"/>
            </a:solidFill>
            <a:prstDash val="solid"/>
            <a:headEnd type="none" w="med" len="med"/>
            <a:tailEnd type="none" w="med" len="med"/>
          </a:ln>
        </p:spPr>
      </p:cxnSp>
      <p:cxnSp>
        <p:nvCxnSpPr>
          <p:cNvPr id="3937" name="直接连接符 3936"/>
          <p:cNvCxnSpPr/>
          <p:nvPr/>
        </p:nvCxnSpPr>
        <p:spPr>
          <a:xfrm flipV="1">
            <a:off x="10896600" y="7467600"/>
            <a:ext cx="457200" cy="304800"/>
          </a:xfrm>
          <a:prstGeom prst="line">
            <a:avLst/>
          </a:prstGeom>
          <a:ln w="57150" cap="flat" cmpd="sng">
            <a:solidFill>
              <a:srgbClr val="777777"/>
            </a:solidFill>
            <a:prstDash val="solid"/>
            <a:headEnd type="none" w="med" len="med"/>
            <a:tailEnd type="none" w="med" len="med"/>
          </a:ln>
        </p:spPr>
      </p:cxnSp>
      <p:sp>
        <p:nvSpPr>
          <p:cNvPr id="3938" name="爆炸形 1 3937"/>
          <p:cNvSpPr/>
          <p:nvPr/>
        </p:nvSpPr>
        <p:spPr>
          <a:xfrm>
            <a:off x="7620000" y="3657600"/>
            <a:ext cx="1371600" cy="917575"/>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800">
                <a:latin typeface="Arial" panose="020B0604020202020204" pitchFamily="34" charset="0"/>
                <a:ea typeface="黑体" panose="02010609060101010101" charset="-122"/>
              </a:rPr>
              <a:t>真因</a:t>
            </a:r>
            <a:endParaRPr lang="zh-CN" altLang="en-US" sz="1800">
              <a:latin typeface="Arial" panose="020B0604020202020204" pitchFamily="34" charset="0"/>
              <a:ea typeface="黑体" panose="02010609060101010101" charset="-122"/>
            </a:endParaRPr>
          </a:p>
        </p:txBody>
      </p:sp>
      <p:sp>
        <p:nvSpPr>
          <p:cNvPr id="3939" name="矩形 3938"/>
          <p:cNvSpPr/>
          <p:nvPr/>
        </p:nvSpPr>
        <p:spPr>
          <a:xfrm>
            <a:off x="0" y="651986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940" name="矩形 3939"/>
          <p:cNvSpPr/>
          <p:nvPr/>
        </p:nvSpPr>
        <p:spPr>
          <a:xfrm>
            <a:off x="1600200" y="13716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41" name="矩形 3940"/>
          <p:cNvSpPr/>
          <p:nvPr/>
        </p:nvSpPr>
        <p:spPr>
          <a:xfrm>
            <a:off x="1600200" y="22860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42" name="矩形 3941"/>
          <p:cNvSpPr/>
          <p:nvPr/>
        </p:nvSpPr>
        <p:spPr>
          <a:xfrm>
            <a:off x="2895600" y="28194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43" name="矩形 3942"/>
          <p:cNvSpPr/>
          <p:nvPr/>
        </p:nvSpPr>
        <p:spPr>
          <a:xfrm>
            <a:off x="3048000" y="47244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44" name="矩形 3943"/>
          <p:cNvSpPr/>
          <p:nvPr/>
        </p:nvSpPr>
        <p:spPr>
          <a:xfrm>
            <a:off x="4343400" y="37338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45" name="矩形 3944"/>
          <p:cNvSpPr/>
          <p:nvPr/>
        </p:nvSpPr>
        <p:spPr>
          <a:xfrm>
            <a:off x="6019800" y="41148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46" name="矩形 3945"/>
          <p:cNvSpPr/>
          <p:nvPr/>
        </p:nvSpPr>
        <p:spPr>
          <a:xfrm>
            <a:off x="6019800" y="48006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3896"/>
                                        </p:tgtEl>
                                        <p:attrNameLst>
                                          <p:attrName>style.visibility</p:attrName>
                                        </p:attrNameLst>
                                      </p:cBhvr>
                                      <p:to>
                                        <p:strVal val="visible"/>
                                      </p:to>
                                    </p:set>
                                    <p:anim calcmode="lin" valueType="num">
                                      <p:cBhvr additive="base">
                                        <p:cTn id="7" dur="500" fill="hold"/>
                                        <p:tgtEl>
                                          <p:spTgt spid="3896"/>
                                        </p:tgtEl>
                                        <p:attrNameLst>
                                          <p:attrName>ppt_x</p:attrName>
                                        </p:attrNameLst>
                                      </p:cBhvr>
                                      <p:tavLst>
                                        <p:tav tm="0">
                                          <p:val>
                                            <p:strVal val="0-#ppt_w/2"/>
                                          </p:val>
                                        </p:tav>
                                        <p:tav tm="100000">
                                          <p:val>
                                            <p:strVal val="#ppt_x"/>
                                          </p:val>
                                        </p:tav>
                                      </p:tavLst>
                                    </p:anim>
                                    <p:anim calcmode="lin" valueType="num">
                                      <p:cBhvr additive="base">
                                        <p:cTn id="8" dur="500" fill="hold"/>
                                        <p:tgtEl>
                                          <p:spTgt spid="38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1" nodeType="clickEffect">
                                  <p:childTnLst>
                                    <p:set>
                                      <p:cBhvr additive="base">
                                        <p:cTn id="12" dur="1" fill="hold">
                                          <p:stCondLst>
                                            <p:cond delay="0"/>
                                          </p:stCondLst>
                                        </p:cTn>
                                        <p:tgtEl>
                                          <p:spTgt spid="3940"/>
                                        </p:tgtEl>
                                        <p:attrNameLst>
                                          <p:attrName>style.visibility</p:attrName>
                                        </p:attrNameLst>
                                      </p:cBhvr>
                                      <p:to>
                                        <p:strVal val="visible"/>
                                      </p:to>
                                    </p:set>
                                    <p:anim calcmode="lin" valueType="num">
                                      <p:cBhvr additive="base">
                                        <p:cTn id="13" dur="500" fill="hold"/>
                                        <p:tgtEl>
                                          <p:spTgt spid="3940"/>
                                        </p:tgtEl>
                                        <p:attrNameLst>
                                          <p:attrName>ppt_x</p:attrName>
                                        </p:attrNameLst>
                                      </p:cBhvr>
                                      <p:tavLst>
                                        <p:tav tm="0">
                                          <p:val>
                                            <p:strVal val="#ppt_x"/>
                                          </p:val>
                                        </p:tav>
                                        <p:tav tm="100000">
                                          <p:val>
                                            <p:strVal val="#ppt_x"/>
                                          </p:val>
                                        </p:tav>
                                      </p:tavLst>
                                    </p:anim>
                                    <p:anim calcmode="lin" valueType="num">
                                      <p:cBhvr additive="base">
                                        <p:cTn id="14" dur="500" fill="hold"/>
                                        <p:tgtEl>
                                          <p:spTgt spid="394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2" nodeType="clickEffect">
                                  <p:childTnLst>
                                    <p:set>
                                      <p:cBhvr additive="base">
                                        <p:cTn id="18" dur="1" fill="hold">
                                          <p:stCondLst>
                                            <p:cond delay="0"/>
                                          </p:stCondLst>
                                        </p:cTn>
                                        <p:tgtEl>
                                          <p:spTgt spid="3941"/>
                                        </p:tgtEl>
                                        <p:attrNameLst>
                                          <p:attrName>style.visibility</p:attrName>
                                        </p:attrNameLst>
                                      </p:cBhvr>
                                      <p:to>
                                        <p:strVal val="visible"/>
                                      </p:to>
                                    </p:set>
                                    <p:anim calcmode="lin" valueType="num">
                                      <p:cBhvr additive="base">
                                        <p:cTn id="19" dur="500" fill="hold"/>
                                        <p:tgtEl>
                                          <p:spTgt spid="3941"/>
                                        </p:tgtEl>
                                        <p:attrNameLst>
                                          <p:attrName>ppt_x</p:attrName>
                                        </p:attrNameLst>
                                      </p:cBhvr>
                                      <p:tavLst>
                                        <p:tav tm="0">
                                          <p:val>
                                            <p:strVal val="#ppt_x"/>
                                          </p:val>
                                        </p:tav>
                                        <p:tav tm="100000">
                                          <p:val>
                                            <p:strVal val="#ppt_x"/>
                                          </p:val>
                                        </p:tav>
                                      </p:tavLst>
                                    </p:anim>
                                    <p:anim calcmode="lin" valueType="num">
                                      <p:cBhvr additive="base">
                                        <p:cTn id="20" dur="500" fill="hold"/>
                                        <p:tgtEl>
                                          <p:spTgt spid="394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childTnLst>
                                    <p:set>
                                      <p:cBhvr additive="base">
                                        <p:cTn id="24" dur="1" fill="hold">
                                          <p:stCondLst>
                                            <p:cond delay="0"/>
                                          </p:stCondLst>
                                        </p:cTn>
                                        <p:tgtEl>
                                          <p:spTgt spid="3925"/>
                                        </p:tgtEl>
                                        <p:attrNameLst>
                                          <p:attrName>style.visibility</p:attrName>
                                        </p:attrNameLst>
                                      </p:cBhvr>
                                      <p:to>
                                        <p:strVal val="visible"/>
                                      </p:to>
                                    </p:set>
                                    <p:anim calcmode="lin" valueType="num">
                                      <p:cBhvr additive="base">
                                        <p:cTn id="25" dur="500" fill="hold"/>
                                        <p:tgtEl>
                                          <p:spTgt spid="3925"/>
                                        </p:tgtEl>
                                        <p:attrNameLst>
                                          <p:attrName>ppt_x</p:attrName>
                                        </p:attrNameLst>
                                      </p:cBhvr>
                                      <p:tavLst>
                                        <p:tav tm="0">
                                          <p:val>
                                            <p:strVal val="0-#ppt_w/2"/>
                                          </p:val>
                                        </p:tav>
                                        <p:tav tm="100000">
                                          <p:val>
                                            <p:strVal val="#ppt_x"/>
                                          </p:val>
                                        </p:tav>
                                      </p:tavLst>
                                    </p:anim>
                                    <p:anim calcmode="lin" valueType="num">
                                      <p:cBhvr additive="base">
                                        <p:cTn id="26" dur="500" fill="hold"/>
                                        <p:tgtEl>
                                          <p:spTgt spid="39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3" nodeType="clickEffect">
                                  <p:childTnLst>
                                    <p:set>
                                      <p:cBhvr additive="base">
                                        <p:cTn id="30" dur="1" fill="hold">
                                          <p:stCondLst>
                                            <p:cond delay="0"/>
                                          </p:stCondLst>
                                        </p:cTn>
                                        <p:tgtEl>
                                          <p:spTgt spid="3942"/>
                                        </p:tgtEl>
                                        <p:attrNameLst>
                                          <p:attrName>style.visibility</p:attrName>
                                        </p:attrNameLst>
                                      </p:cBhvr>
                                      <p:to>
                                        <p:strVal val="visible"/>
                                      </p:to>
                                    </p:set>
                                    <p:anim calcmode="lin" valueType="num">
                                      <p:cBhvr additive="base">
                                        <p:cTn id="31" dur="500" fill="hold"/>
                                        <p:tgtEl>
                                          <p:spTgt spid="3942"/>
                                        </p:tgtEl>
                                        <p:attrNameLst>
                                          <p:attrName>ppt_x</p:attrName>
                                        </p:attrNameLst>
                                      </p:cBhvr>
                                      <p:tavLst>
                                        <p:tav tm="0">
                                          <p:val>
                                            <p:strVal val="#ppt_x"/>
                                          </p:val>
                                        </p:tav>
                                        <p:tav tm="100000">
                                          <p:val>
                                            <p:strVal val="#ppt_x"/>
                                          </p:val>
                                        </p:tav>
                                      </p:tavLst>
                                    </p:anim>
                                    <p:anim calcmode="lin" valueType="num">
                                      <p:cBhvr additive="base">
                                        <p:cTn id="32" dur="500" fill="hold"/>
                                        <p:tgtEl>
                                          <p:spTgt spid="394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4" nodeType="clickEffect">
                                  <p:childTnLst>
                                    <p:set>
                                      <p:cBhvr additive="base">
                                        <p:cTn id="36" dur="1" fill="hold">
                                          <p:stCondLst>
                                            <p:cond delay="0"/>
                                          </p:stCondLst>
                                        </p:cTn>
                                        <p:tgtEl>
                                          <p:spTgt spid="3943"/>
                                        </p:tgtEl>
                                        <p:attrNameLst>
                                          <p:attrName>style.visibility</p:attrName>
                                        </p:attrNameLst>
                                      </p:cBhvr>
                                      <p:to>
                                        <p:strVal val="visible"/>
                                      </p:to>
                                    </p:set>
                                    <p:anim calcmode="lin" valueType="num">
                                      <p:cBhvr additive="base">
                                        <p:cTn id="37" dur="500" fill="hold"/>
                                        <p:tgtEl>
                                          <p:spTgt spid="3943"/>
                                        </p:tgtEl>
                                        <p:attrNameLst>
                                          <p:attrName>ppt_x</p:attrName>
                                        </p:attrNameLst>
                                      </p:cBhvr>
                                      <p:tavLst>
                                        <p:tav tm="0">
                                          <p:val>
                                            <p:strVal val="#ppt_x"/>
                                          </p:val>
                                        </p:tav>
                                        <p:tav tm="100000">
                                          <p:val>
                                            <p:strVal val="#ppt_x"/>
                                          </p:val>
                                        </p:tav>
                                      </p:tavLst>
                                    </p:anim>
                                    <p:anim calcmode="lin" valueType="num">
                                      <p:cBhvr additive="base">
                                        <p:cTn id="38" dur="500" fill="hold"/>
                                        <p:tgtEl>
                                          <p:spTgt spid="394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childTnLst>
                                    <p:set>
                                      <p:cBhvr additive="base">
                                        <p:cTn id="42" dur="1" fill="hold">
                                          <p:stCondLst>
                                            <p:cond delay="0"/>
                                          </p:stCondLst>
                                        </p:cTn>
                                        <p:tgtEl>
                                          <p:spTgt spid="3907"/>
                                        </p:tgtEl>
                                        <p:attrNameLst>
                                          <p:attrName>style.visibility</p:attrName>
                                        </p:attrNameLst>
                                      </p:cBhvr>
                                      <p:to>
                                        <p:strVal val="visible"/>
                                      </p:to>
                                    </p:set>
                                    <p:anim calcmode="lin" valueType="num">
                                      <p:cBhvr additive="base">
                                        <p:cTn id="43" dur="500" fill="hold"/>
                                        <p:tgtEl>
                                          <p:spTgt spid="3907"/>
                                        </p:tgtEl>
                                        <p:attrNameLst>
                                          <p:attrName>ppt_x</p:attrName>
                                        </p:attrNameLst>
                                      </p:cBhvr>
                                      <p:tavLst>
                                        <p:tav tm="0">
                                          <p:val>
                                            <p:strVal val="0-#ppt_w/2"/>
                                          </p:val>
                                        </p:tav>
                                        <p:tav tm="100000">
                                          <p:val>
                                            <p:strVal val="#ppt_x"/>
                                          </p:val>
                                        </p:tav>
                                      </p:tavLst>
                                    </p:anim>
                                    <p:anim calcmode="lin" valueType="num">
                                      <p:cBhvr additive="base">
                                        <p:cTn id="44" dur="500" fill="hold"/>
                                        <p:tgtEl>
                                          <p:spTgt spid="39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5" nodeType="clickEffect">
                                  <p:childTnLst>
                                    <p:set>
                                      <p:cBhvr additive="base">
                                        <p:cTn id="48" dur="1" fill="hold">
                                          <p:stCondLst>
                                            <p:cond delay="0"/>
                                          </p:stCondLst>
                                        </p:cTn>
                                        <p:tgtEl>
                                          <p:spTgt spid="3944"/>
                                        </p:tgtEl>
                                        <p:attrNameLst>
                                          <p:attrName>style.visibility</p:attrName>
                                        </p:attrNameLst>
                                      </p:cBhvr>
                                      <p:to>
                                        <p:strVal val="visible"/>
                                      </p:to>
                                    </p:set>
                                    <p:anim calcmode="lin" valueType="num">
                                      <p:cBhvr additive="base">
                                        <p:cTn id="49" dur="500" fill="hold"/>
                                        <p:tgtEl>
                                          <p:spTgt spid="3944"/>
                                        </p:tgtEl>
                                        <p:attrNameLst>
                                          <p:attrName>ppt_x</p:attrName>
                                        </p:attrNameLst>
                                      </p:cBhvr>
                                      <p:tavLst>
                                        <p:tav tm="0">
                                          <p:val>
                                            <p:strVal val="#ppt_x"/>
                                          </p:val>
                                        </p:tav>
                                        <p:tav tm="100000">
                                          <p:val>
                                            <p:strVal val="#ppt_x"/>
                                          </p:val>
                                        </p:tav>
                                      </p:tavLst>
                                    </p:anim>
                                    <p:anim calcmode="lin" valueType="num">
                                      <p:cBhvr additive="base">
                                        <p:cTn id="50" dur="500" fill="hold"/>
                                        <p:tgtEl>
                                          <p:spTgt spid="394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childTnLst>
                                    <p:set>
                                      <p:cBhvr additive="base">
                                        <p:cTn id="54" dur="1" fill="hold">
                                          <p:stCondLst>
                                            <p:cond delay="0"/>
                                          </p:stCondLst>
                                        </p:cTn>
                                        <p:tgtEl>
                                          <p:spTgt spid="3917"/>
                                        </p:tgtEl>
                                        <p:attrNameLst>
                                          <p:attrName>style.visibility</p:attrName>
                                        </p:attrNameLst>
                                      </p:cBhvr>
                                      <p:to>
                                        <p:strVal val="visible"/>
                                      </p:to>
                                    </p:set>
                                    <p:anim calcmode="lin" valueType="num">
                                      <p:cBhvr additive="base">
                                        <p:cTn id="55" dur="500" fill="hold"/>
                                        <p:tgtEl>
                                          <p:spTgt spid="3917"/>
                                        </p:tgtEl>
                                        <p:attrNameLst>
                                          <p:attrName>ppt_x</p:attrName>
                                        </p:attrNameLst>
                                      </p:cBhvr>
                                      <p:tavLst>
                                        <p:tav tm="0">
                                          <p:val>
                                            <p:strVal val="0-#ppt_w/2"/>
                                          </p:val>
                                        </p:tav>
                                        <p:tav tm="100000">
                                          <p:val>
                                            <p:strVal val="#ppt_x"/>
                                          </p:val>
                                        </p:tav>
                                      </p:tavLst>
                                    </p:anim>
                                    <p:anim calcmode="lin" valueType="num">
                                      <p:cBhvr additive="base">
                                        <p:cTn id="56" dur="500" fill="hold"/>
                                        <p:tgtEl>
                                          <p:spTgt spid="39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6" nodeType="clickEffect">
                                  <p:childTnLst>
                                    <p:set>
                                      <p:cBhvr additive="base">
                                        <p:cTn id="60" dur="1" fill="hold">
                                          <p:stCondLst>
                                            <p:cond delay="0"/>
                                          </p:stCondLst>
                                        </p:cTn>
                                        <p:tgtEl>
                                          <p:spTgt spid="3945"/>
                                        </p:tgtEl>
                                        <p:attrNameLst>
                                          <p:attrName>style.visibility</p:attrName>
                                        </p:attrNameLst>
                                      </p:cBhvr>
                                      <p:to>
                                        <p:strVal val="visible"/>
                                      </p:to>
                                    </p:set>
                                    <p:anim calcmode="lin" valueType="num">
                                      <p:cBhvr additive="base">
                                        <p:cTn id="61" dur="500" fill="hold"/>
                                        <p:tgtEl>
                                          <p:spTgt spid="3945"/>
                                        </p:tgtEl>
                                        <p:attrNameLst>
                                          <p:attrName>ppt_x</p:attrName>
                                        </p:attrNameLst>
                                      </p:cBhvr>
                                      <p:tavLst>
                                        <p:tav tm="0">
                                          <p:val>
                                            <p:strVal val="#ppt_x"/>
                                          </p:val>
                                        </p:tav>
                                        <p:tav tm="100000">
                                          <p:val>
                                            <p:strVal val="#ppt_x"/>
                                          </p:val>
                                        </p:tav>
                                      </p:tavLst>
                                    </p:anim>
                                    <p:anim calcmode="lin" valueType="num">
                                      <p:cBhvr additive="base">
                                        <p:cTn id="62" dur="500" fill="hold"/>
                                        <p:tgtEl>
                                          <p:spTgt spid="394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7" nodeType="clickEffect">
                                  <p:childTnLst>
                                    <p:set>
                                      <p:cBhvr additive="base">
                                        <p:cTn id="66" dur="1" fill="hold">
                                          <p:stCondLst>
                                            <p:cond delay="0"/>
                                          </p:stCondLst>
                                        </p:cTn>
                                        <p:tgtEl>
                                          <p:spTgt spid="3946"/>
                                        </p:tgtEl>
                                        <p:attrNameLst>
                                          <p:attrName>style.visibility</p:attrName>
                                        </p:attrNameLst>
                                      </p:cBhvr>
                                      <p:to>
                                        <p:strVal val="visible"/>
                                      </p:to>
                                    </p:set>
                                    <p:anim calcmode="lin" valueType="num">
                                      <p:cBhvr additive="base">
                                        <p:cTn id="67" dur="500" fill="hold"/>
                                        <p:tgtEl>
                                          <p:spTgt spid="3946"/>
                                        </p:tgtEl>
                                        <p:attrNameLst>
                                          <p:attrName>ppt_x</p:attrName>
                                        </p:attrNameLst>
                                      </p:cBhvr>
                                      <p:tavLst>
                                        <p:tav tm="0">
                                          <p:val>
                                            <p:strVal val="#ppt_x"/>
                                          </p:val>
                                        </p:tav>
                                        <p:tav tm="100000">
                                          <p:val>
                                            <p:strVal val="#ppt_x"/>
                                          </p:val>
                                        </p:tav>
                                      </p:tavLst>
                                    </p:anim>
                                    <p:anim calcmode="lin" valueType="num">
                                      <p:cBhvr additive="base">
                                        <p:cTn id="68" dur="500" fill="hold"/>
                                        <p:tgtEl>
                                          <p:spTgt spid="3946"/>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childTnLst>
                                    <p:set>
                                      <p:cBhvr additive="base">
                                        <p:cTn id="72" dur="1" fill="hold">
                                          <p:stCondLst>
                                            <p:cond delay="0"/>
                                          </p:stCondLst>
                                        </p:cTn>
                                        <p:tgtEl>
                                          <p:spTgt spid="3938"/>
                                        </p:tgtEl>
                                        <p:attrNameLst>
                                          <p:attrName>style.visibility</p:attrName>
                                        </p:attrNameLst>
                                      </p:cBhvr>
                                      <p:to>
                                        <p:strVal val="visible"/>
                                      </p:to>
                                    </p:set>
                                    <p:animEffect transition="in" filter="randombar(horizontal)">
                                      <p:cBhvr additive="base">
                                        <p:cTn id="73" dur="500"/>
                                        <p:tgtEl>
                                          <p:spTgt spid="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8" grpId="0" animBg="1"/>
      <p:bldP spid="3940" grpId="1" animBg="1"/>
      <p:bldP spid="3941" grpId="2" animBg="1"/>
      <p:bldP spid="3942" grpId="3" animBg="1"/>
      <p:bldP spid="3943" grpId="4" animBg="1"/>
      <p:bldP spid="3944" grpId="5" animBg="1"/>
      <p:bldP spid="3945" grpId="6" animBg="1"/>
      <p:bldP spid="3946" grpId="7"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9" name="矩形 3948"/>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950" name="矩形 3949"/>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951" name="矩形 3950"/>
          <p:cNvSpPr/>
          <p:nvPr/>
        </p:nvSpPr>
        <p:spPr>
          <a:xfrm>
            <a:off x="304800" y="692150"/>
            <a:ext cx="3429000" cy="411163"/>
          </a:xfrm>
          <a:prstGeom prst="rect">
            <a:avLst/>
          </a:prstGeom>
          <a:noFill/>
          <a:ln w="38100">
            <a:noFill/>
          </a:ln>
        </p:spPr>
        <p:txBody>
          <a:bodyPr lIns="137160" tIns="68580" rIns="137160" bIns="68580">
            <a:spAutoFit/>
          </a:bodyPr>
          <a:p>
            <a:pPr>
              <a:spcBef>
                <a:spcPct val="50000"/>
              </a:spcBef>
            </a:pPr>
            <a:r>
              <a:rPr lang="zh-CN" altLang="en-US" sz="1800" b="1" u="sng">
                <a:latin typeface="黑体" panose="02010609060101010101" charset="-122"/>
                <a:ea typeface="黑体" panose="02010609060101010101" charset="-122"/>
              </a:rPr>
              <a:t>销售日报的改善  练习</a:t>
            </a:r>
            <a:r>
              <a:rPr lang="en-US" altLang="zh-CN" sz="1800" b="1" u="sng">
                <a:latin typeface="黑体" panose="02010609060101010101" charset="-122"/>
                <a:ea typeface="黑体" panose="02010609060101010101" charset="-122"/>
              </a:rPr>
              <a:t>4</a:t>
            </a:r>
            <a:endParaRPr lang="en-US" altLang="zh-CN" sz="1800" b="1" u="sng">
              <a:latin typeface="黑体" panose="02010609060101010101" charset="-122"/>
              <a:ea typeface="黑体" panose="02010609060101010101" charset="-122"/>
            </a:endParaRPr>
          </a:p>
        </p:txBody>
      </p:sp>
      <p:sp>
        <p:nvSpPr>
          <p:cNvPr id="3952" name="矩形 3951"/>
          <p:cNvSpPr/>
          <p:nvPr/>
        </p:nvSpPr>
        <p:spPr>
          <a:xfrm>
            <a:off x="533400" y="1073150"/>
            <a:ext cx="7467600" cy="869950"/>
          </a:xfrm>
          <a:prstGeom prst="rect">
            <a:avLst/>
          </a:prstGeom>
          <a:noFill/>
          <a:ln w="38100">
            <a:noFill/>
          </a:ln>
        </p:spPr>
        <p:txBody>
          <a:bodyPr lIns="137160" tIns="68580" rIns="137160" bIns="68580">
            <a:spAutoFit/>
          </a:bodyPr>
          <a:p>
            <a:pPr>
              <a:spcBef>
                <a:spcPct val="50000"/>
              </a:spcBef>
            </a:pPr>
            <a:r>
              <a:rPr lang="en-US" altLang="zh-CN" sz="1600">
                <a:latin typeface="宋体" panose="02010600030101010101" pitchFamily="2" charset="-122"/>
              </a:rPr>
              <a:t>    </a:t>
            </a:r>
            <a:r>
              <a:rPr lang="zh-CN" altLang="en-US" sz="1600">
                <a:latin typeface="宋体" panose="02010600030101010101" pitchFamily="2" charset="-122"/>
              </a:rPr>
              <a:t>分析现状</a:t>
            </a:r>
            <a:r>
              <a:rPr lang="en-US" altLang="zh-CN" sz="1600">
                <a:latin typeface="宋体" panose="02010600030101010101" pitchFamily="2" charset="-122"/>
              </a:rPr>
              <a:t>,</a:t>
            </a:r>
            <a:r>
              <a:rPr lang="zh-CN" altLang="en-US" sz="1600">
                <a:latin typeface="宋体" panose="02010600030101010101" pitchFamily="2" charset="-122"/>
              </a:rPr>
              <a:t>把问题分解后</a:t>
            </a:r>
            <a:r>
              <a:rPr lang="en-US" altLang="zh-CN" sz="1600">
                <a:latin typeface="宋体" panose="02010600030101010101" pitchFamily="2" charset="-122"/>
              </a:rPr>
              <a:t>,</a:t>
            </a:r>
            <a:r>
              <a:rPr lang="zh-CN" altLang="en-US" sz="1600">
                <a:latin typeface="宋体" panose="02010600030101010101" pitchFamily="2" charset="-122"/>
              </a:rPr>
              <a:t>小</a:t>
            </a:r>
            <a:r>
              <a:rPr lang="en-US" altLang="zh-CN" sz="1600">
                <a:latin typeface="宋体" panose="02010600030101010101" pitchFamily="2" charset="-122"/>
              </a:rPr>
              <a:t>A</a:t>
            </a:r>
            <a:r>
              <a:rPr lang="zh-CN" altLang="en-US" sz="1600">
                <a:latin typeface="宋体" panose="02010600030101010101" pitchFamily="2" charset="-122"/>
              </a:rPr>
              <a:t>明白了</a:t>
            </a:r>
            <a:r>
              <a:rPr lang="en-US" altLang="zh-CN" sz="1600">
                <a:latin typeface="宋体" panose="02010600030101010101" pitchFamily="2" charset="-122"/>
              </a:rPr>
              <a:t>,</a:t>
            </a:r>
            <a:r>
              <a:rPr lang="zh-CN" altLang="en-US" sz="1600">
                <a:latin typeface="宋体" panose="02010600030101010101" pitchFamily="2" charset="-122"/>
              </a:rPr>
              <a:t>为使销售业绩管理能真正为公司领导的经营管理和决策有帮助</a:t>
            </a:r>
            <a:r>
              <a:rPr lang="en-US" altLang="zh-CN" sz="1600">
                <a:latin typeface="宋体" panose="02010600030101010101" pitchFamily="2" charset="-122"/>
              </a:rPr>
              <a:t>,</a:t>
            </a:r>
            <a:r>
              <a:rPr lang="zh-CN" altLang="en-US" sz="1600">
                <a:latin typeface="宋体" panose="02010600030101010101" pitchFamily="2" charset="-122"/>
              </a:rPr>
              <a:t>应提供各车型每天的销售计划完成率数据。但这些数据在收集，归纳和整理的环节存在问题。  </a:t>
            </a:r>
            <a:r>
              <a:rPr lang="zh-CN" altLang="en-US" sz="1600" b="1">
                <a:latin typeface="宋体" panose="02010600030101010101" pitchFamily="2" charset="-122"/>
              </a:rPr>
              <a:t>造成这个问题的真正原因是什么呢？</a:t>
            </a:r>
            <a:endParaRPr lang="zh-CN" altLang="en-US" sz="1600" b="1">
              <a:latin typeface="宋体" panose="02010600030101010101" pitchFamily="2" charset="-122"/>
            </a:endParaRPr>
          </a:p>
        </p:txBody>
      </p:sp>
      <p:sp>
        <p:nvSpPr>
          <p:cNvPr id="3953" name="矩形 3952"/>
          <p:cNvSpPr/>
          <p:nvPr/>
        </p:nvSpPr>
        <p:spPr>
          <a:xfrm>
            <a:off x="914400" y="3511550"/>
            <a:ext cx="990600" cy="1250950"/>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Arial" panose="020B0604020202020204" pitchFamily="34" charset="0"/>
              </a:rPr>
              <a:t>不能及时收集</a:t>
            </a:r>
            <a:r>
              <a:rPr lang="en-US" altLang="zh-CN" sz="1200">
                <a:latin typeface="Arial" panose="020B0604020202020204" pitchFamily="34" charset="0"/>
              </a:rPr>
              <a:t>,</a:t>
            </a:r>
            <a:r>
              <a:rPr lang="zh-CN" altLang="en-US" sz="1200">
                <a:latin typeface="宋体" panose="02010600030101010101" pitchFamily="2" charset="-122"/>
              </a:rPr>
              <a:t>归纳和整理销售计划辆数和实际销售辆数</a:t>
            </a:r>
            <a:endParaRPr lang="zh-CN" altLang="en-US" sz="1200">
              <a:latin typeface="宋体" panose="02010600030101010101" pitchFamily="2" charset="-122"/>
            </a:endParaRPr>
          </a:p>
        </p:txBody>
      </p:sp>
      <p:cxnSp>
        <p:nvCxnSpPr>
          <p:cNvPr id="3954" name="直接连接符 3953"/>
          <p:cNvCxnSpPr/>
          <p:nvPr/>
        </p:nvCxnSpPr>
        <p:spPr>
          <a:xfrm>
            <a:off x="1905000" y="4121150"/>
            <a:ext cx="762000" cy="0"/>
          </a:xfrm>
          <a:prstGeom prst="line">
            <a:avLst/>
          </a:prstGeom>
          <a:ln w="19050" cap="flat" cmpd="sng">
            <a:solidFill>
              <a:srgbClr val="B2B2B2"/>
            </a:solidFill>
            <a:prstDash val="solid"/>
            <a:headEnd type="none" w="med" len="med"/>
            <a:tailEnd type="none" w="med" len="med"/>
          </a:ln>
        </p:spPr>
      </p:cxnSp>
      <p:cxnSp>
        <p:nvCxnSpPr>
          <p:cNvPr id="3955" name="直接连接符 3954"/>
          <p:cNvCxnSpPr/>
          <p:nvPr/>
        </p:nvCxnSpPr>
        <p:spPr>
          <a:xfrm flipV="1">
            <a:off x="2209800" y="2368550"/>
            <a:ext cx="0" cy="3581400"/>
          </a:xfrm>
          <a:prstGeom prst="line">
            <a:avLst/>
          </a:prstGeom>
          <a:ln w="19050" cap="flat" cmpd="sng">
            <a:solidFill>
              <a:srgbClr val="B2B2B2"/>
            </a:solidFill>
            <a:prstDash val="solid"/>
            <a:headEnd type="none" w="med" len="med"/>
            <a:tailEnd type="none" w="med" len="med"/>
          </a:ln>
        </p:spPr>
      </p:cxnSp>
      <p:grpSp>
        <p:nvGrpSpPr>
          <p:cNvPr id="3956" name="组合 3955"/>
          <p:cNvGrpSpPr/>
          <p:nvPr/>
        </p:nvGrpSpPr>
        <p:grpSpPr>
          <a:xfrm>
            <a:off x="2667000" y="2139950"/>
            <a:ext cx="1143000" cy="4025900"/>
            <a:chOff x="1680" y="1348"/>
            <a:chExt cx="720" cy="2536"/>
          </a:xfrm>
        </p:grpSpPr>
        <p:sp>
          <p:nvSpPr>
            <p:cNvPr id="3957" name="矩形 3956"/>
            <p:cNvSpPr/>
            <p:nvPr/>
          </p:nvSpPr>
          <p:spPr>
            <a:xfrm>
              <a:off x="1680" y="1348"/>
              <a:ext cx="720" cy="32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制作技巧不够</a:t>
              </a:r>
              <a:endParaRPr lang="zh-CN" altLang="en-US" sz="1200">
                <a:latin typeface="宋体" panose="02010600030101010101" pitchFamily="2" charset="-122"/>
              </a:endParaRPr>
            </a:p>
          </p:txBody>
        </p:sp>
        <p:sp>
          <p:nvSpPr>
            <p:cNvPr id="3958" name="矩形 3957"/>
            <p:cNvSpPr/>
            <p:nvPr/>
          </p:nvSpPr>
          <p:spPr>
            <a:xfrm>
              <a:off x="1680" y="1876"/>
              <a:ext cx="720" cy="32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系统中没有数据输入栏</a:t>
              </a:r>
              <a:endParaRPr lang="zh-CN" altLang="en-US" sz="1200">
                <a:latin typeface="宋体" panose="02010600030101010101" pitchFamily="2" charset="-122"/>
              </a:endParaRPr>
            </a:p>
          </p:txBody>
        </p:sp>
        <p:sp>
          <p:nvSpPr>
            <p:cNvPr id="3959" name="矩形 3958"/>
            <p:cNvSpPr/>
            <p:nvPr/>
          </p:nvSpPr>
          <p:spPr>
            <a:xfrm>
              <a:off x="1680" y="2452"/>
              <a:ext cx="720" cy="32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没有足够的信息</a:t>
              </a:r>
              <a:endParaRPr lang="zh-CN" altLang="en-US" sz="1200">
                <a:latin typeface="宋体" panose="02010600030101010101" pitchFamily="2" charset="-122"/>
              </a:endParaRPr>
            </a:p>
          </p:txBody>
        </p:sp>
        <p:sp>
          <p:nvSpPr>
            <p:cNvPr id="3960" name="矩形 3959"/>
            <p:cNvSpPr/>
            <p:nvPr/>
          </p:nvSpPr>
          <p:spPr>
            <a:xfrm>
              <a:off x="1680" y="3556"/>
              <a:ext cx="720" cy="32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信息加工的形式不明确</a:t>
              </a:r>
              <a:endParaRPr lang="zh-CN" altLang="en-US" sz="1200">
                <a:latin typeface="宋体" panose="02010600030101010101" pitchFamily="2" charset="-122"/>
              </a:endParaRPr>
            </a:p>
          </p:txBody>
        </p:sp>
      </p:grpSp>
      <p:grpSp>
        <p:nvGrpSpPr>
          <p:cNvPr id="3961" name="组合 3960"/>
          <p:cNvGrpSpPr/>
          <p:nvPr/>
        </p:nvGrpSpPr>
        <p:grpSpPr>
          <a:xfrm>
            <a:off x="6172200" y="4273550"/>
            <a:ext cx="1143000" cy="1023938"/>
            <a:chOff x="3888" y="2692"/>
            <a:chExt cx="720" cy="645"/>
          </a:xfrm>
        </p:grpSpPr>
        <p:sp>
          <p:nvSpPr>
            <p:cNvPr id="3962" name="矩形 3961"/>
            <p:cNvSpPr/>
            <p:nvPr/>
          </p:nvSpPr>
          <p:spPr>
            <a:xfrm>
              <a:off x="3888" y="3124"/>
              <a:ext cx="720" cy="2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没有人手</a:t>
              </a:r>
              <a:endParaRPr lang="zh-CN" altLang="en-US" sz="1200">
                <a:latin typeface="宋体" panose="02010600030101010101" pitchFamily="2" charset="-122"/>
              </a:endParaRPr>
            </a:p>
          </p:txBody>
        </p:sp>
        <p:sp>
          <p:nvSpPr>
            <p:cNvPr id="3963" name="矩形 3962"/>
            <p:cNvSpPr/>
            <p:nvPr/>
          </p:nvSpPr>
          <p:spPr>
            <a:xfrm>
              <a:off x="3888" y="2692"/>
              <a:ext cx="720" cy="21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没有想到</a:t>
              </a:r>
              <a:r>
                <a:rPr lang="en-US" altLang="zh-CN" sz="1200">
                  <a:latin typeface="宋体" panose="02010600030101010101" pitchFamily="2" charset="-122"/>
                </a:rPr>
                <a:t>…</a:t>
              </a:r>
              <a:endParaRPr lang="en-US" altLang="zh-CN" sz="1200">
                <a:latin typeface="宋体" panose="02010600030101010101" pitchFamily="2" charset="-122"/>
              </a:endParaRPr>
            </a:p>
          </p:txBody>
        </p:sp>
      </p:grpSp>
      <p:cxnSp>
        <p:nvCxnSpPr>
          <p:cNvPr id="3964" name="直接连接符 3963"/>
          <p:cNvCxnSpPr/>
          <p:nvPr/>
        </p:nvCxnSpPr>
        <p:spPr>
          <a:xfrm>
            <a:off x="2209800" y="2368550"/>
            <a:ext cx="457200" cy="0"/>
          </a:xfrm>
          <a:prstGeom prst="line">
            <a:avLst/>
          </a:prstGeom>
          <a:ln w="19050" cap="flat" cmpd="sng">
            <a:solidFill>
              <a:srgbClr val="B2B2B2"/>
            </a:solidFill>
            <a:prstDash val="solid"/>
            <a:headEnd type="none" w="med" len="med"/>
            <a:tailEnd type="none" w="med" len="med"/>
          </a:ln>
        </p:spPr>
      </p:cxnSp>
      <p:cxnSp>
        <p:nvCxnSpPr>
          <p:cNvPr id="3965" name="直接连接符 3964"/>
          <p:cNvCxnSpPr/>
          <p:nvPr/>
        </p:nvCxnSpPr>
        <p:spPr>
          <a:xfrm>
            <a:off x="2209800" y="3206750"/>
            <a:ext cx="457200" cy="0"/>
          </a:xfrm>
          <a:prstGeom prst="line">
            <a:avLst/>
          </a:prstGeom>
          <a:ln w="19050" cap="flat" cmpd="sng">
            <a:solidFill>
              <a:srgbClr val="B2B2B2"/>
            </a:solidFill>
            <a:prstDash val="solid"/>
            <a:headEnd type="none" w="med" len="med"/>
            <a:tailEnd type="none" w="med" len="med"/>
          </a:ln>
        </p:spPr>
      </p:cxnSp>
      <p:cxnSp>
        <p:nvCxnSpPr>
          <p:cNvPr id="3966" name="直接连接符 3965"/>
          <p:cNvCxnSpPr/>
          <p:nvPr/>
        </p:nvCxnSpPr>
        <p:spPr>
          <a:xfrm>
            <a:off x="2209800" y="5949950"/>
            <a:ext cx="457200" cy="0"/>
          </a:xfrm>
          <a:prstGeom prst="line">
            <a:avLst/>
          </a:prstGeom>
          <a:ln w="19050" cap="flat" cmpd="sng">
            <a:solidFill>
              <a:srgbClr val="B2B2B2"/>
            </a:solidFill>
            <a:prstDash val="solid"/>
            <a:headEnd type="none" w="med" len="med"/>
            <a:tailEnd type="none" w="med" len="med"/>
          </a:ln>
        </p:spPr>
      </p:cxnSp>
      <p:cxnSp>
        <p:nvCxnSpPr>
          <p:cNvPr id="3967" name="直接连接符 3966"/>
          <p:cNvCxnSpPr/>
          <p:nvPr/>
        </p:nvCxnSpPr>
        <p:spPr>
          <a:xfrm>
            <a:off x="3810000" y="4121150"/>
            <a:ext cx="304800" cy="0"/>
          </a:xfrm>
          <a:prstGeom prst="line">
            <a:avLst/>
          </a:prstGeom>
          <a:ln w="19050" cap="flat" cmpd="sng">
            <a:solidFill>
              <a:srgbClr val="B2B2B2"/>
            </a:solidFill>
            <a:prstDash val="solid"/>
            <a:headEnd type="none" w="med" len="med"/>
            <a:tailEnd type="none" w="med" len="med"/>
          </a:ln>
        </p:spPr>
      </p:cxnSp>
      <p:cxnSp>
        <p:nvCxnSpPr>
          <p:cNvPr id="3968" name="直接连接符 3967"/>
          <p:cNvCxnSpPr/>
          <p:nvPr/>
        </p:nvCxnSpPr>
        <p:spPr>
          <a:xfrm flipV="1">
            <a:off x="4114800" y="3587750"/>
            <a:ext cx="0" cy="1219200"/>
          </a:xfrm>
          <a:prstGeom prst="line">
            <a:avLst/>
          </a:prstGeom>
          <a:ln w="19050" cap="flat" cmpd="sng">
            <a:solidFill>
              <a:srgbClr val="B2B2B2"/>
            </a:solidFill>
            <a:prstDash val="solid"/>
            <a:headEnd type="none" w="med" len="med"/>
            <a:tailEnd type="none" w="med" len="med"/>
          </a:ln>
        </p:spPr>
      </p:cxnSp>
      <p:cxnSp>
        <p:nvCxnSpPr>
          <p:cNvPr id="3969" name="直接连接符 3968"/>
          <p:cNvCxnSpPr/>
          <p:nvPr/>
        </p:nvCxnSpPr>
        <p:spPr>
          <a:xfrm>
            <a:off x="4114800" y="4806950"/>
            <a:ext cx="304800" cy="0"/>
          </a:xfrm>
          <a:prstGeom prst="line">
            <a:avLst/>
          </a:prstGeom>
          <a:ln w="19050" cap="flat" cmpd="sng">
            <a:solidFill>
              <a:srgbClr val="B2B2B2"/>
            </a:solidFill>
            <a:prstDash val="solid"/>
            <a:headEnd type="none" w="med" len="med"/>
            <a:tailEnd type="none" w="med" len="med"/>
          </a:ln>
        </p:spPr>
      </p:cxnSp>
      <p:cxnSp>
        <p:nvCxnSpPr>
          <p:cNvPr id="3970" name="直接连接符 3969"/>
          <p:cNvCxnSpPr/>
          <p:nvPr/>
        </p:nvCxnSpPr>
        <p:spPr>
          <a:xfrm>
            <a:off x="4114800" y="3587750"/>
            <a:ext cx="304800" cy="0"/>
          </a:xfrm>
          <a:prstGeom prst="line">
            <a:avLst/>
          </a:prstGeom>
          <a:ln w="19050" cap="flat" cmpd="sng">
            <a:solidFill>
              <a:srgbClr val="B2B2B2"/>
            </a:solidFill>
            <a:prstDash val="solid"/>
            <a:headEnd type="none" w="med" len="med"/>
            <a:tailEnd type="none" w="med" len="med"/>
          </a:ln>
        </p:spPr>
      </p:cxnSp>
      <p:cxnSp>
        <p:nvCxnSpPr>
          <p:cNvPr id="3971" name="直接连接符 3970"/>
          <p:cNvCxnSpPr/>
          <p:nvPr/>
        </p:nvCxnSpPr>
        <p:spPr>
          <a:xfrm>
            <a:off x="5867400" y="4425950"/>
            <a:ext cx="304800" cy="0"/>
          </a:xfrm>
          <a:prstGeom prst="line">
            <a:avLst/>
          </a:prstGeom>
          <a:ln w="19050" cap="flat" cmpd="sng">
            <a:solidFill>
              <a:srgbClr val="B2B2B2"/>
            </a:solidFill>
            <a:prstDash val="solid"/>
            <a:headEnd type="none" w="med" len="med"/>
            <a:tailEnd type="none" w="med" len="med"/>
          </a:ln>
        </p:spPr>
      </p:cxnSp>
      <p:cxnSp>
        <p:nvCxnSpPr>
          <p:cNvPr id="3972" name="直接连接符 3971"/>
          <p:cNvCxnSpPr/>
          <p:nvPr/>
        </p:nvCxnSpPr>
        <p:spPr>
          <a:xfrm>
            <a:off x="5867400" y="5187950"/>
            <a:ext cx="304800" cy="0"/>
          </a:xfrm>
          <a:prstGeom prst="line">
            <a:avLst/>
          </a:prstGeom>
          <a:ln w="19050" cap="flat" cmpd="sng">
            <a:solidFill>
              <a:srgbClr val="B2B2B2"/>
            </a:solidFill>
            <a:prstDash val="solid"/>
            <a:headEnd type="none" w="med" len="med"/>
            <a:tailEnd type="none" w="med" len="med"/>
          </a:ln>
        </p:spPr>
      </p:cxnSp>
      <p:cxnSp>
        <p:nvCxnSpPr>
          <p:cNvPr id="3973" name="直接连接符 3972"/>
          <p:cNvCxnSpPr/>
          <p:nvPr/>
        </p:nvCxnSpPr>
        <p:spPr>
          <a:xfrm>
            <a:off x="5562600" y="4806950"/>
            <a:ext cx="304800" cy="0"/>
          </a:xfrm>
          <a:prstGeom prst="line">
            <a:avLst/>
          </a:prstGeom>
          <a:ln w="19050" cap="flat" cmpd="sng">
            <a:solidFill>
              <a:srgbClr val="B2B2B2"/>
            </a:solidFill>
            <a:prstDash val="solid"/>
            <a:headEnd type="none" w="med" len="med"/>
            <a:tailEnd type="none" w="med" len="med"/>
          </a:ln>
        </p:spPr>
      </p:cxnSp>
      <p:cxnSp>
        <p:nvCxnSpPr>
          <p:cNvPr id="3974" name="直接连接符 3973"/>
          <p:cNvCxnSpPr/>
          <p:nvPr/>
        </p:nvCxnSpPr>
        <p:spPr>
          <a:xfrm flipV="1">
            <a:off x="5867400" y="4425950"/>
            <a:ext cx="0" cy="762000"/>
          </a:xfrm>
          <a:prstGeom prst="line">
            <a:avLst/>
          </a:prstGeom>
          <a:ln w="19050" cap="flat" cmpd="sng">
            <a:solidFill>
              <a:srgbClr val="B2B2B2"/>
            </a:solidFill>
            <a:prstDash val="solid"/>
            <a:headEnd type="none" w="med" len="med"/>
            <a:tailEnd type="none" w="med" len="med"/>
          </a:ln>
        </p:spPr>
      </p:cxnSp>
      <p:cxnSp>
        <p:nvCxnSpPr>
          <p:cNvPr id="3975" name="直接连接符 3974"/>
          <p:cNvCxnSpPr/>
          <p:nvPr/>
        </p:nvCxnSpPr>
        <p:spPr>
          <a:xfrm>
            <a:off x="3810000" y="5873750"/>
            <a:ext cx="609600" cy="0"/>
          </a:xfrm>
          <a:prstGeom prst="line">
            <a:avLst/>
          </a:prstGeom>
          <a:ln w="19050" cap="flat" cmpd="sng">
            <a:solidFill>
              <a:srgbClr val="B2B2B2"/>
            </a:solidFill>
            <a:prstDash val="solid"/>
            <a:headEnd type="none" w="med" len="med"/>
            <a:tailEnd type="none" w="med" len="med"/>
          </a:ln>
        </p:spPr>
      </p:cxnSp>
      <p:sp>
        <p:nvSpPr>
          <p:cNvPr id="3976" name="爆炸形 1 3975"/>
          <p:cNvSpPr/>
          <p:nvPr/>
        </p:nvSpPr>
        <p:spPr>
          <a:xfrm>
            <a:off x="7723188" y="3886200"/>
            <a:ext cx="1420812" cy="830263"/>
          </a:xfrm>
          <a:prstGeom prst="irregularSeal1">
            <a:avLst/>
          </a:prstGeom>
          <a:solidFill>
            <a:srgbClr val="FFCC99"/>
          </a:solidFill>
          <a:ln w="38100">
            <a:noFill/>
          </a:ln>
        </p:spPr>
        <p:txBody>
          <a:bodyPr lIns="137160" tIns="68580" rIns="137160" bIns="68580" anchor="ctr" anchorCtr="0">
            <a:spAutoFit/>
          </a:bodyPr>
          <a:p>
            <a:pPr algn="ctr">
              <a:spcBef>
                <a:spcPct val="50000"/>
              </a:spcBef>
            </a:pPr>
            <a:r>
              <a:rPr lang="zh-CN" altLang="en-US" sz="1600">
                <a:latin typeface="Arial" panose="020B0604020202020204" pitchFamily="34" charset="0"/>
                <a:ea typeface="黑体" panose="02010609060101010101" charset="-122"/>
              </a:rPr>
              <a:t>真因</a:t>
            </a:r>
            <a:endParaRPr lang="zh-CN" altLang="en-US" sz="1600">
              <a:latin typeface="Arial" panose="020B0604020202020204" pitchFamily="34" charset="0"/>
              <a:ea typeface="黑体" panose="02010609060101010101" charset="-122"/>
            </a:endParaRPr>
          </a:p>
        </p:txBody>
      </p:sp>
      <p:sp>
        <p:nvSpPr>
          <p:cNvPr id="3977" name="矩形 3976"/>
          <p:cNvSpPr/>
          <p:nvPr/>
        </p:nvSpPr>
        <p:spPr>
          <a:xfrm>
            <a:off x="2667000" y="19050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78" name="矩形 3977"/>
          <p:cNvSpPr/>
          <p:nvPr/>
        </p:nvSpPr>
        <p:spPr>
          <a:xfrm>
            <a:off x="2743200" y="27432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grpSp>
        <p:nvGrpSpPr>
          <p:cNvPr id="3979" name="组合 3978"/>
          <p:cNvGrpSpPr/>
          <p:nvPr/>
        </p:nvGrpSpPr>
        <p:grpSpPr>
          <a:xfrm>
            <a:off x="4419600" y="3206750"/>
            <a:ext cx="1143000" cy="3036888"/>
            <a:chOff x="2784" y="2020"/>
            <a:chExt cx="720" cy="1913"/>
          </a:xfrm>
        </p:grpSpPr>
        <p:sp>
          <p:nvSpPr>
            <p:cNvPr id="3980" name="矩形 3979"/>
            <p:cNvSpPr/>
            <p:nvPr/>
          </p:nvSpPr>
          <p:spPr>
            <a:xfrm>
              <a:off x="2784" y="3490"/>
              <a:ext cx="720" cy="44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不明确应归纳整理哪些信息</a:t>
              </a:r>
              <a:endParaRPr lang="zh-CN" altLang="en-US" sz="1200">
                <a:latin typeface="宋体" panose="02010600030101010101" pitchFamily="2" charset="-122"/>
              </a:endParaRPr>
            </a:p>
          </p:txBody>
        </p:sp>
        <p:sp>
          <p:nvSpPr>
            <p:cNvPr id="3981" name="矩形 3980"/>
            <p:cNvSpPr/>
            <p:nvPr/>
          </p:nvSpPr>
          <p:spPr>
            <a:xfrm>
              <a:off x="2784" y="2692"/>
              <a:ext cx="720" cy="673"/>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没有向各车型销售经理收集各车型每天的销售计划数</a:t>
              </a:r>
              <a:endParaRPr lang="zh-CN" altLang="en-US" sz="1200">
                <a:latin typeface="宋体" panose="02010600030101010101" pitchFamily="2" charset="-122"/>
              </a:endParaRPr>
            </a:p>
          </p:txBody>
        </p:sp>
        <p:sp>
          <p:nvSpPr>
            <p:cNvPr id="3982" name="矩形 3981"/>
            <p:cNvSpPr/>
            <p:nvPr/>
          </p:nvSpPr>
          <p:spPr>
            <a:xfrm>
              <a:off x="2784" y="2020"/>
              <a:ext cx="720" cy="558"/>
            </a:xfrm>
            <a:prstGeom prst="rect">
              <a:avLst/>
            </a:prstGeom>
            <a:noFill/>
            <a:ln w="19050" cap="flat" cmpd="sng">
              <a:solidFill>
                <a:srgbClr val="B2B2B2"/>
              </a:solidFill>
              <a:prstDash val="solid"/>
              <a:miter/>
              <a:headEnd type="none" w="med" len="med"/>
              <a:tailEnd type="none" w="med" len="med"/>
            </a:ln>
          </p:spPr>
          <p:txBody>
            <a:bodyPr lIns="137160" tIns="68580" rIns="137160" bIns="68580" anchor="ctr" anchorCtr="0">
              <a:spAutoFit/>
            </a:bodyPr>
            <a:p>
              <a:pPr algn="ctr">
                <a:spcBef>
                  <a:spcPct val="50000"/>
                </a:spcBef>
              </a:pPr>
              <a:r>
                <a:rPr lang="zh-CN" altLang="en-US" sz="1200">
                  <a:latin typeface="宋体" panose="02010600030101010101" pitchFamily="2" charset="-122"/>
                </a:rPr>
                <a:t>不能取得每天的各车型销售计划和实销数</a:t>
              </a:r>
              <a:endParaRPr lang="zh-CN" altLang="en-US" sz="1200">
                <a:latin typeface="宋体" panose="02010600030101010101" pitchFamily="2" charset="-122"/>
              </a:endParaRPr>
            </a:p>
          </p:txBody>
        </p:sp>
      </p:grpSp>
      <p:sp>
        <p:nvSpPr>
          <p:cNvPr id="3983" name="矩形 3982"/>
          <p:cNvSpPr/>
          <p:nvPr/>
        </p:nvSpPr>
        <p:spPr>
          <a:xfrm>
            <a:off x="4495800" y="31242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84" name="矩形 3983"/>
          <p:cNvSpPr/>
          <p:nvPr/>
        </p:nvSpPr>
        <p:spPr>
          <a:xfrm>
            <a:off x="6248400" y="4572000"/>
            <a:ext cx="1295400" cy="914400"/>
          </a:xfrm>
          <a:prstGeom prst="rect">
            <a:avLst/>
          </a:prstGeom>
          <a:noFill/>
          <a:ln w="9525">
            <a:noFill/>
          </a:ln>
        </p:spPr>
        <p:txBody>
          <a:bodyPr>
            <a:spAutoFit/>
          </a:bodyPr>
          <a:p>
            <a:pPr algn="just"/>
            <a:r>
              <a:rPr lang="en-US" altLang="zh-CN" sz="5400" b="1">
                <a:solidFill>
                  <a:schemeClr val="bg2"/>
                </a:solidFill>
                <a:latin typeface="Times New Roman" panose="02020603050405020304" charset="0"/>
              </a:rPr>
              <a:t>×</a:t>
            </a:r>
            <a:endParaRPr lang="en-US" altLang="zh-CN" sz="5400" b="1">
              <a:solidFill>
                <a:schemeClr val="bg2"/>
              </a:solidFill>
              <a:latin typeface="Times New Roman" panose="02020603050405020304" charset="0"/>
            </a:endParaRPr>
          </a:p>
        </p:txBody>
      </p:sp>
      <p:sp>
        <p:nvSpPr>
          <p:cNvPr id="3985" name="矩形 3984"/>
          <p:cNvSpPr/>
          <p:nvPr/>
        </p:nvSpPr>
        <p:spPr>
          <a:xfrm>
            <a:off x="2209800" y="1981200"/>
            <a:ext cx="4572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人</a:t>
            </a:r>
            <a:endParaRPr lang="zh-CN" altLang="en-US" sz="1200">
              <a:latin typeface="Arial" panose="020B0604020202020204" pitchFamily="34" charset="0"/>
            </a:endParaRPr>
          </a:p>
        </p:txBody>
      </p:sp>
      <p:sp>
        <p:nvSpPr>
          <p:cNvPr id="3986" name="矩形 3985"/>
          <p:cNvSpPr/>
          <p:nvPr/>
        </p:nvSpPr>
        <p:spPr>
          <a:xfrm>
            <a:off x="2133600" y="2743200"/>
            <a:ext cx="6858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设备</a:t>
            </a:r>
            <a:endParaRPr lang="zh-CN" altLang="en-US" sz="1200">
              <a:latin typeface="Arial" panose="020B0604020202020204" pitchFamily="34" charset="0"/>
            </a:endParaRPr>
          </a:p>
        </p:txBody>
      </p:sp>
      <p:sp>
        <p:nvSpPr>
          <p:cNvPr id="3987" name="矩形 3986"/>
          <p:cNvSpPr/>
          <p:nvPr/>
        </p:nvSpPr>
        <p:spPr>
          <a:xfrm>
            <a:off x="2133600" y="3810000"/>
            <a:ext cx="6858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材料</a:t>
            </a:r>
            <a:endParaRPr lang="zh-CN" altLang="en-US" sz="1200">
              <a:latin typeface="Arial" panose="020B0604020202020204" pitchFamily="34" charset="0"/>
            </a:endParaRPr>
          </a:p>
        </p:txBody>
      </p:sp>
      <p:sp>
        <p:nvSpPr>
          <p:cNvPr id="3988" name="矩形 3987"/>
          <p:cNvSpPr/>
          <p:nvPr/>
        </p:nvSpPr>
        <p:spPr>
          <a:xfrm>
            <a:off x="2133600" y="5638800"/>
            <a:ext cx="685800" cy="319088"/>
          </a:xfrm>
          <a:prstGeom prst="rect">
            <a:avLst/>
          </a:prstGeom>
          <a:noFill/>
          <a:ln w="38100">
            <a:noFill/>
          </a:ln>
        </p:spPr>
        <p:txBody>
          <a:bodyPr lIns="137160" tIns="68580" rIns="137160" bIns="68580">
            <a:spAutoFit/>
          </a:bodyPr>
          <a:p>
            <a:pPr>
              <a:spcBef>
                <a:spcPct val="50000"/>
              </a:spcBef>
            </a:pPr>
            <a:r>
              <a:rPr lang="zh-CN" altLang="en-US" sz="1200">
                <a:latin typeface="Arial" panose="020B0604020202020204" pitchFamily="34" charset="0"/>
              </a:rPr>
              <a:t>方法</a:t>
            </a:r>
            <a:endParaRPr lang="zh-CN" altLang="en-US" sz="1200">
              <a:latin typeface="Arial" panose="020B0604020202020204" pitchFamily="34" charset="0"/>
            </a:endParaRPr>
          </a:p>
        </p:txBody>
      </p:sp>
      <p:cxnSp>
        <p:nvCxnSpPr>
          <p:cNvPr id="3989" name="直接连接符 3988"/>
          <p:cNvCxnSpPr/>
          <p:nvPr/>
        </p:nvCxnSpPr>
        <p:spPr>
          <a:xfrm>
            <a:off x="5562600" y="5867400"/>
            <a:ext cx="2971800" cy="0"/>
          </a:xfrm>
          <a:prstGeom prst="line">
            <a:avLst/>
          </a:prstGeom>
          <a:ln w="19050" cap="flat" cmpd="sng">
            <a:solidFill>
              <a:srgbClr val="B2B2B2"/>
            </a:solidFill>
            <a:prstDash val="solid"/>
            <a:headEnd type="none" w="med" len="med"/>
            <a:tailEnd type="none" w="med" len="med"/>
          </a:ln>
        </p:spPr>
      </p:cxnSp>
      <p:cxnSp>
        <p:nvCxnSpPr>
          <p:cNvPr id="3990" name="直接连接符 3989"/>
          <p:cNvCxnSpPr/>
          <p:nvPr/>
        </p:nvCxnSpPr>
        <p:spPr>
          <a:xfrm>
            <a:off x="7315200" y="4419600"/>
            <a:ext cx="457200" cy="0"/>
          </a:xfrm>
          <a:prstGeom prst="line">
            <a:avLst/>
          </a:prstGeom>
          <a:ln w="19050" cap="flat" cmpd="sng">
            <a:solidFill>
              <a:srgbClr val="B2B2B2"/>
            </a:solidFill>
            <a:prstDash val="solid"/>
            <a:headEnd type="none" w="med" len="med"/>
            <a:tailEnd type="none" w="med" len="med"/>
          </a:ln>
        </p:spPr>
      </p:cxnSp>
      <p:cxnSp>
        <p:nvCxnSpPr>
          <p:cNvPr id="3991" name="直接连接符 3990"/>
          <p:cNvCxnSpPr/>
          <p:nvPr/>
        </p:nvCxnSpPr>
        <p:spPr>
          <a:xfrm flipH="1" flipV="1">
            <a:off x="8534400" y="4800600"/>
            <a:ext cx="0" cy="1066800"/>
          </a:xfrm>
          <a:prstGeom prst="line">
            <a:avLst/>
          </a:prstGeom>
          <a:ln w="19050" cap="flat" cmpd="sng">
            <a:solidFill>
              <a:srgbClr val="B2B2B2"/>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3956"/>
                                        </p:tgtEl>
                                        <p:attrNameLst>
                                          <p:attrName>style.visibility</p:attrName>
                                        </p:attrNameLst>
                                      </p:cBhvr>
                                      <p:to>
                                        <p:strVal val="visible"/>
                                      </p:to>
                                    </p:set>
                                    <p:anim calcmode="lin" valueType="num">
                                      <p:cBhvr additive="base">
                                        <p:cTn id="7" dur="500" fill="hold"/>
                                        <p:tgtEl>
                                          <p:spTgt spid="3956"/>
                                        </p:tgtEl>
                                        <p:attrNameLst>
                                          <p:attrName>ppt_x</p:attrName>
                                        </p:attrNameLst>
                                      </p:cBhvr>
                                      <p:tavLst>
                                        <p:tav tm="0">
                                          <p:val>
                                            <p:strVal val="0-#ppt_w/2"/>
                                          </p:val>
                                        </p:tav>
                                        <p:tav tm="100000">
                                          <p:val>
                                            <p:strVal val="#ppt_x"/>
                                          </p:val>
                                        </p:tav>
                                      </p:tavLst>
                                    </p:anim>
                                    <p:anim calcmode="lin" valueType="num">
                                      <p:cBhvr additive="base">
                                        <p:cTn id="8" dur="500" fill="hold"/>
                                        <p:tgtEl>
                                          <p:spTgt spid="39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1" nodeType="clickEffect">
                                  <p:childTnLst>
                                    <p:set>
                                      <p:cBhvr additive="base">
                                        <p:cTn id="12" dur="1" fill="hold">
                                          <p:stCondLst>
                                            <p:cond delay="0"/>
                                          </p:stCondLst>
                                        </p:cTn>
                                        <p:tgtEl>
                                          <p:spTgt spid="3977"/>
                                        </p:tgtEl>
                                        <p:attrNameLst>
                                          <p:attrName>style.visibility</p:attrName>
                                        </p:attrNameLst>
                                      </p:cBhvr>
                                      <p:to>
                                        <p:strVal val="visible"/>
                                      </p:to>
                                    </p:set>
                                    <p:anim calcmode="lin" valueType="num">
                                      <p:cBhvr additive="base">
                                        <p:cTn id="13" dur="500" fill="hold"/>
                                        <p:tgtEl>
                                          <p:spTgt spid="3977"/>
                                        </p:tgtEl>
                                        <p:attrNameLst>
                                          <p:attrName>ppt_x</p:attrName>
                                        </p:attrNameLst>
                                      </p:cBhvr>
                                      <p:tavLst>
                                        <p:tav tm="0">
                                          <p:val>
                                            <p:strVal val="#ppt_x"/>
                                          </p:val>
                                        </p:tav>
                                        <p:tav tm="100000">
                                          <p:val>
                                            <p:strVal val="#ppt_x"/>
                                          </p:val>
                                        </p:tav>
                                      </p:tavLst>
                                    </p:anim>
                                    <p:anim calcmode="lin" valueType="num">
                                      <p:cBhvr additive="base">
                                        <p:cTn id="14" dur="500" fill="hold"/>
                                        <p:tgtEl>
                                          <p:spTgt spid="397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2" nodeType="clickEffect">
                                  <p:childTnLst>
                                    <p:set>
                                      <p:cBhvr additive="base">
                                        <p:cTn id="18" dur="1" fill="hold">
                                          <p:stCondLst>
                                            <p:cond delay="0"/>
                                          </p:stCondLst>
                                        </p:cTn>
                                        <p:tgtEl>
                                          <p:spTgt spid="3978"/>
                                        </p:tgtEl>
                                        <p:attrNameLst>
                                          <p:attrName>style.visibility</p:attrName>
                                        </p:attrNameLst>
                                      </p:cBhvr>
                                      <p:to>
                                        <p:strVal val="visible"/>
                                      </p:to>
                                    </p:set>
                                    <p:anim calcmode="lin" valueType="num">
                                      <p:cBhvr additive="base">
                                        <p:cTn id="19" dur="500" fill="hold"/>
                                        <p:tgtEl>
                                          <p:spTgt spid="3978"/>
                                        </p:tgtEl>
                                        <p:attrNameLst>
                                          <p:attrName>ppt_x</p:attrName>
                                        </p:attrNameLst>
                                      </p:cBhvr>
                                      <p:tavLst>
                                        <p:tav tm="0">
                                          <p:val>
                                            <p:strVal val="#ppt_x"/>
                                          </p:val>
                                        </p:tav>
                                        <p:tav tm="100000">
                                          <p:val>
                                            <p:strVal val="#ppt_x"/>
                                          </p:val>
                                        </p:tav>
                                      </p:tavLst>
                                    </p:anim>
                                    <p:anim calcmode="lin" valueType="num">
                                      <p:cBhvr additive="base">
                                        <p:cTn id="20" dur="500" fill="hold"/>
                                        <p:tgtEl>
                                          <p:spTgt spid="397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childTnLst>
                                    <p:set>
                                      <p:cBhvr additive="base">
                                        <p:cTn id="24" dur="1" fill="hold">
                                          <p:stCondLst>
                                            <p:cond delay="0"/>
                                          </p:stCondLst>
                                        </p:cTn>
                                        <p:tgtEl>
                                          <p:spTgt spid="3979"/>
                                        </p:tgtEl>
                                        <p:attrNameLst>
                                          <p:attrName>style.visibility</p:attrName>
                                        </p:attrNameLst>
                                      </p:cBhvr>
                                      <p:to>
                                        <p:strVal val="visible"/>
                                      </p:to>
                                    </p:set>
                                    <p:anim calcmode="lin" valueType="num">
                                      <p:cBhvr additive="base">
                                        <p:cTn id="25" dur="500" fill="hold"/>
                                        <p:tgtEl>
                                          <p:spTgt spid="3979"/>
                                        </p:tgtEl>
                                        <p:attrNameLst>
                                          <p:attrName>ppt_x</p:attrName>
                                        </p:attrNameLst>
                                      </p:cBhvr>
                                      <p:tavLst>
                                        <p:tav tm="0">
                                          <p:val>
                                            <p:strVal val="0-#ppt_w/2"/>
                                          </p:val>
                                        </p:tav>
                                        <p:tav tm="100000">
                                          <p:val>
                                            <p:strVal val="#ppt_x"/>
                                          </p:val>
                                        </p:tav>
                                      </p:tavLst>
                                    </p:anim>
                                    <p:anim calcmode="lin" valueType="num">
                                      <p:cBhvr additive="base">
                                        <p:cTn id="26" dur="500" fill="hold"/>
                                        <p:tgtEl>
                                          <p:spTgt spid="397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3" nodeType="clickEffect">
                                  <p:childTnLst>
                                    <p:set>
                                      <p:cBhvr additive="base">
                                        <p:cTn id="30" dur="1" fill="hold">
                                          <p:stCondLst>
                                            <p:cond delay="0"/>
                                          </p:stCondLst>
                                        </p:cTn>
                                        <p:tgtEl>
                                          <p:spTgt spid="3983"/>
                                        </p:tgtEl>
                                        <p:attrNameLst>
                                          <p:attrName>style.visibility</p:attrName>
                                        </p:attrNameLst>
                                      </p:cBhvr>
                                      <p:to>
                                        <p:strVal val="visible"/>
                                      </p:to>
                                    </p:set>
                                    <p:anim calcmode="lin" valueType="num">
                                      <p:cBhvr additive="base">
                                        <p:cTn id="31" dur="500" fill="hold"/>
                                        <p:tgtEl>
                                          <p:spTgt spid="3983"/>
                                        </p:tgtEl>
                                        <p:attrNameLst>
                                          <p:attrName>ppt_x</p:attrName>
                                        </p:attrNameLst>
                                      </p:cBhvr>
                                      <p:tavLst>
                                        <p:tav tm="0">
                                          <p:val>
                                            <p:strVal val="#ppt_x"/>
                                          </p:val>
                                        </p:tav>
                                        <p:tav tm="100000">
                                          <p:val>
                                            <p:strVal val="#ppt_x"/>
                                          </p:val>
                                        </p:tav>
                                      </p:tavLst>
                                    </p:anim>
                                    <p:anim calcmode="lin" valueType="num">
                                      <p:cBhvr additive="base">
                                        <p:cTn id="32" dur="500" fill="hold"/>
                                        <p:tgtEl>
                                          <p:spTgt spid="398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childTnLst>
                                    <p:set>
                                      <p:cBhvr additive="base">
                                        <p:cTn id="36" dur="1" fill="hold">
                                          <p:stCondLst>
                                            <p:cond delay="0"/>
                                          </p:stCondLst>
                                        </p:cTn>
                                        <p:tgtEl>
                                          <p:spTgt spid="3961"/>
                                        </p:tgtEl>
                                        <p:attrNameLst>
                                          <p:attrName>style.visibility</p:attrName>
                                        </p:attrNameLst>
                                      </p:cBhvr>
                                      <p:to>
                                        <p:strVal val="visible"/>
                                      </p:to>
                                    </p:set>
                                    <p:anim calcmode="lin" valueType="num">
                                      <p:cBhvr additive="base">
                                        <p:cTn id="37" dur="500" fill="hold"/>
                                        <p:tgtEl>
                                          <p:spTgt spid="3961"/>
                                        </p:tgtEl>
                                        <p:attrNameLst>
                                          <p:attrName>ppt_x</p:attrName>
                                        </p:attrNameLst>
                                      </p:cBhvr>
                                      <p:tavLst>
                                        <p:tav tm="0">
                                          <p:val>
                                            <p:strVal val="0-#ppt_w/2"/>
                                          </p:val>
                                        </p:tav>
                                        <p:tav tm="100000">
                                          <p:val>
                                            <p:strVal val="#ppt_x"/>
                                          </p:val>
                                        </p:tav>
                                      </p:tavLst>
                                    </p:anim>
                                    <p:anim calcmode="lin" valueType="num">
                                      <p:cBhvr additive="base">
                                        <p:cTn id="38" dur="500" fill="hold"/>
                                        <p:tgtEl>
                                          <p:spTgt spid="396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4" nodeType="clickEffect">
                                  <p:childTnLst>
                                    <p:set>
                                      <p:cBhvr additive="base">
                                        <p:cTn id="42" dur="1" fill="hold">
                                          <p:stCondLst>
                                            <p:cond delay="0"/>
                                          </p:stCondLst>
                                        </p:cTn>
                                        <p:tgtEl>
                                          <p:spTgt spid="3984"/>
                                        </p:tgtEl>
                                        <p:attrNameLst>
                                          <p:attrName>style.visibility</p:attrName>
                                        </p:attrNameLst>
                                      </p:cBhvr>
                                      <p:to>
                                        <p:strVal val="visible"/>
                                      </p:to>
                                    </p:set>
                                    <p:anim calcmode="lin" valueType="num">
                                      <p:cBhvr additive="base">
                                        <p:cTn id="43" dur="500" fill="hold"/>
                                        <p:tgtEl>
                                          <p:spTgt spid="3984"/>
                                        </p:tgtEl>
                                        <p:attrNameLst>
                                          <p:attrName>ppt_x</p:attrName>
                                        </p:attrNameLst>
                                      </p:cBhvr>
                                      <p:tavLst>
                                        <p:tav tm="0">
                                          <p:val>
                                            <p:strVal val="#ppt_x"/>
                                          </p:val>
                                        </p:tav>
                                        <p:tav tm="100000">
                                          <p:val>
                                            <p:strVal val="#ppt_x"/>
                                          </p:val>
                                        </p:tav>
                                      </p:tavLst>
                                    </p:anim>
                                    <p:anim calcmode="lin" valueType="num">
                                      <p:cBhvr additive="base">
                                        <p:cTn id="44" dur="500" fill="hold"/>
                                        <p:tgtEl>
                                          <p:spTgt spid="398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childTnLst>
                                    <p:set>
                                      <p:cBhvr additive="base">
                                        <p:cTn id="48" dur="1" fill="hold">
                                          <p:stCondLst>
                                            <p:cond delay="0"/>
                                          </p:stCondLst>
                                        </p:cTn>
                                        <p:tgtEl>
                                          <p:spTgt spid="3976"/>
                                        </p:tgtEl>
                                        <p:attrNameLst>
                                          <p:attrName>style.visibility</p:attrName>
                                        </p:attrNameLst>
                                      </p:cBhvr>
                                      <p:to>
                                        <p:strVal val="visible"/>
                                      </p:to>
                                    </p:set>
                                    <p:anim calcmode="lin" valueType="num">
                                      <p:cBhvr additive="base">
                                        <p:cTn id="49" dur="500" fill="hold"/>
                                        <p:tgtEl>
                                          <p:spTgt spid="3976"/>
                                        </p:tgtEl>
                                        <p:attrNameLst>
                                          <p:attrName>ppt_x</p:attrName>
                                        </p:attrNameLst>
                                      </p:cBhvr>
                                      <p:tavLst>
                                        <p:tav tm="0">
                                          <p:val>
                                            <p:strVal val="0-#ppt_w/2"/>
                                          </p:val>
                                        </p:tav>
                                        <p:tav tm="100000">
                                          <p:val>
                                            <p:strVal val="#ppt_x"/>
                                          </p:val>
                                        </p:tav>
                                      </p:tavLst>
                                    </p:anim>
                                    <p:anim calcmode="lin" valueType="num">
                                      <p:cBhvr additive="base">
                                        <p:cTn id="50" dur="500" fill="hold"/>
                                        <p:tgtEl>
                                          <p:spTgt spid="39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6" grpId="0" animBg="1"/>
      <p:bldP spid="3977" grpId="1" animBg="1"/>
      <p:bldP spid="3978" grpId="2" animBg="1"/>
      <p:bldP spid="3983" grpId="3" animBg="1"/>
      <p:bldP spid="3984" grpId="4"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 name="矩形 3993"/>
          <p:cNvSpPr/>
          <p:nvPr/>
        </p:nvSpPr>
        <p:spPr>
          <a:xfrm>
            <a:off x="304800" y="762000"/>
            <a:ext cx="5867400" cy="411163"/>
          </a:xfrm>
          <a:prstGeom prst="rect">
            <a:avLst/>
          </a:prstGeom>
          <a:noFill/>
          <a:ln w="38100">
            <a:noFill/>
          </a:ln>
        </p:spPr>
        <p:txBody>
          <a:bodyPr lIns="137160" tIns="68580" rIns="137160" bIns="68580">
            <a:spAutoFit/>
          </a:bodyPr>
          <a:p>
            <a:pPr>
              <a:spcBef>
                <a:spcPct val="50000"/>
              </a:spcBef>
            </a:pPr>
            <a:r>
              <a:rPr lang="zh-CN" altLang="en-US" sz="1600" u="sng">
                <a:latin typeface="Arial" panose="020B0604020202020204" pitchFamily="34" charset="0"/>
                <a:ea typeface="黑体" panose="02010609060101010101" charset="-122"/>
              </a:rPr>
              <a:t>小组练习</a:t>
            </a:r>
            <a:r>
              <a:rPr lang="en-US" altLang="zh-CN" sz="1600" b="1" u="sng">
                <a:latin typeface="Arial" panose="020B0604020202020204" pitchFamily="34" charset="0"/>
                <a:ea typeface="黑体" panose="02010609060101010101" charset="-122"/>
              </a:rPr>
              <a:t>---“</a:t>
            </a:r>
            <a:r>
              <a:rPr lang="zh-CN" altLang="en-US" sz="1600" u="sng">
                <a:solidFill>
                  <a:srgbClr val="333300"/>
                </a:solidFill>
                <a:latin typeface="黑体" panose="02010609060101010101" charset="-122"/>
                <a:ea typeface="黑体" panose="02010609060101010101" charset="-122"/>
              </a:rPr>
              <a:t>把握真因</a:t>
            </a:r>
            <a:r>
              <a:rPr lang="zh-CN" altLang="en-US" sz="1600" b="1" u="sng">
                <a:solidFill>
                  <a:srgbClr val="333300"/>
                </a:solidFill>
                <a:latin typeface="黑体" panose="02010609060101010101" charset="-122"/>
                <a:ea typeface="黑体" panose="02010609060101010101" charset="-122"/>
              </a:rPr>
              <a:t> </a:t>
            </a:r>
            <a:r>
              <a:rPr lang="zh-CN" altLang="en-US" sz="1600" b="1" u="sng">
                <a:latin typeface="Arial" panose="020B0604020202020204" pitchFamily="34" charset="0"/>
                <a:ea typeface="黑体" panose="02010609060101010101" charset="-122"/>
              </a:rPr>
              <a:t>”</a:t>
            </a:r>
            <a:r>
              <a:rPr lang="zh-CN" altLang="en-US" sz="1600" b="1">
                <a:latin typeface="Arial" panose="020B0604020202020204" pitchFamily="34" charset="0"/>
                <a:ea typeface="黑体" panose="02010609060101010101" charset="-122"/>
              </a:rPr>
              <a:t>      </a:t>
            </a:r>
            <a:r>
              <a:rPr lang="zh-CN" altLang="en-US" sz="1800" b="1">
                <a:latin typeface="宋体" panose="02010600030101010101" pitchFamily="2" charset="-122"/>
              </a:rPr>
              <a:t>案例</a:t>
            </a:r>
            <a:r>
              <a:rPr lang="en-US" altLang="zh-CN" sz="1800" b="1">
                <a:latin typeface="宋体" panose="02010600030101010101" pitchFamily="2" charset="-122"/>
              </a:rPr>
              <a:t>:  </a:t>
            </a:r>
            <a:r>
              <a:rPr lang="zh-CN" altLang="en-US" sz="1800" b="1">
                <a:latin typeface="宋体" panose="02010600030101010101" pitchFamily="2" charset="-122"/>
              </a:rPr>
              <a:t>手机连锁店销量下滑</a:t>
            </a:r>
            <a:endParaRPr lang="zh-CN" altLang="en-US" sz="1800" b="1">
              <a:latin typeface="宋体" panose="02010600030101010101" pitchFamily="2" charset="-122"/>
            </a:endParaRPr>
          </a:p>
        </p:txBody>
      </p:sp>
      <p:sp>
        <p:nvSpPr>
          <p:cNvPr id="3995" name="矩形 3994"/>
          <p:cNvSpPr/>
          <p:nvPr/>
        </p:nvSpPr>
        <p:spPr>
          <a:xfrm>
            <a:off x="228600" y="234950"/>
            <a:ext cx="4800600" cy="441325"/>
          </a:xfrm>
          <a:prstGeom prst="rect">
            <a:avLst/>
          </a:prstGeom>
          <a:noFill/>
          <a:ln w="38100">
            <a:noFill/>
          </a:ln>
        </p:spPr>
        <p:txBody>
          <a:bodyPr lIns="137160" tIns="68580" rIns="137160" bIns="68580">
            <a:spAutoFit/>
          </a:bodyPr>
          <a:p>
            <a:pPr>
              <a:spcBef>
                <a:spcPct val="50000"/>
              </a:spcBef>
            </a:pPr>
            <a:r>
              <a:rPr lang="zh-CN" altLang="en-US" sz="1600" b="1">
                <a:latin typeface="黑体" panose="02010609060101010101" charset="-122"/>
                <a:ea typeface="黑体" panose="02010609060101010101" charset="-122"/>
              </a:rPr>
              <a:t>问题解决的步骤</a:t>
            </a:r>
            <a:r>
              <a:rPr lang="en-US" altLang="zh-CN" sz="1600" b="1">
                <a:latin typeface="黑体" panose="02010609060101010101" charset="-122"/>
                <a:ea typeface="黑体" panose="02010609060101010101" charset="-122"/>
              </a:rPr>
              <a:t>.</a:t>
            </a:r>
            <a:r>
              <a:rPr lang="zh-CN" altLang="en-US" sz="1600" b="1">
                <a:latin typeface="黑体" panose="02010609060101010101" charset="-122"/>
                <a:ea typeface="黑体" panose="02010609060101010101" charset="-122"/>
              </a:rPr>
              <a:t>具体行动</a:t>
            </a:r>
            <a:r>
              <a:rPr lang="en-US" altLang="zh-CN" sz="1600">
                <a:latin typeface="黑体" panose="02010609060101010101" charset="-122"/>
                <a:ea typeface="黑体" panose="02010609060101010101" charset="-122"/>
              </a:rPr>
              <a:t>--</a:t>
            </a:r>
            <a:r>
              <a:rPr lang="zh-CN" altLang="en-US" sz="1400">
                <a:solidFill>
                  <a:srgbClr val="333300"/>
                </a:solidFill>
                <a:latin typeface="黑体" panose="02010609060101010101" charset="-122"/>
                <a:ea typeface="黑体" panose="02010609060101010101" charset="-122"/>
              </a:rPr>
              <a:t>步骤</a:t>
            </a:r>
            <a:r>
              <a:rPr lang="en-US" altLang="zh-CN" sz="1400">
                <a:solidFill>
                  <a:srgbClr val="333300"/>
                </a:solidFill>
                <a:latin typeface="黑体" panose="02010609060101010101" charset="-122"/>
                <a:ea typeface="黑体" panose="02010609060101010101" charset="-122"/>
              </a:rPr>
              <a:t>4.</a:t>
            </a:r>
            <a:r>
              <a:rPr lang="zh-CN" altLang="en-US" sz="1400">
                <a:solidFill>
                  <a:srgbClr val="333300"/>
                </a:solidFill>
                <a:latin typeface="黑体" panose="02010609060101010101" charset="-122"/>
                <a:ea typeface="黑体" panose="02010609060101010101" charset="-122"/>
              </a:rPr>
              <a:t>把握真因</a:t>
            </a:r>
            <a:r>
              <a:rPr lang="zh-CN" altLang="en-US" b="1">
                <a:solidFill>
                  <a:srgbClr val="333300"/>
                </a:solidFill>
                <a:latin typeface="黑体" panose="02010609060101010101" charset="-122"/>
                <a:ea typeface="黑体" panose="02010609060101010101" charset="-122"/>
              </a:rPr>
              <a:t> </a:t>
            </a:r>
            <a:endParaRPr lang="zh-CN" altLang="en-US" b="1">
              <a:solidFill>
                <a:srgbClr val="333300"/>
              </a:solidFill>
              <a:latin typeface="黑体" panose="02010609060101010101" charset="-122"/>
              <a:ea typeface="黑体" panose="02010609060101010101" charset="-122"/>
            </a:endParaRPr>
          </a:p>
        </p:txBody>
      </p:sp>
      <p:sp>
        <p:nvSpPr>
          <p:cNvPr id="3996" name="矩形 3995"/>
          <p:cNvSpPr/>
          <p:nvPr/>
        </p:nvSpPr>
        <p:spPr>
          <a:xfrm>
            <a:off x="0" y="6526213"/>
            <a:ext cx="914400" cy="331787"/>
          </a:xfrm>
          <a:prstGeom prst="rect">
            <a:avLst/>
          </a:prstGeom>
          <a:noFill/>
          <a:ln w="12700" cap="flat" cmpd="sng">
            <a:solidFill>
              <a:srgbClr val="868686"/>
            </a:solidFill>
            <a:prstDash val="solid"/>
            <a:miter/>
            <a:headEnd type="none" w="med" len="med"/>
            <a:tailEnd type="none" w="med" len="med"/>
          </a:ln>
        </p:spPr>
        <p:txBody>
          <a:bodyPr lIns="137160" tIns="68580" rIns="137160" bIns="68580">
            <a:spAutoFit/>
          </a:bodyPr>
          <a:p>
            <a:pPr>
              <a:spcBef>
                <a:spcPct val="50000"/>
              </a:spcBef>
            </a:pPr>
            <a:r>
              <a:rPr lang="zh-CN" altLang="en-US" sz="1200">
                <a:latin typeface="Arial" panose="020B0604020202020204" pitchFamily="34" charset="0"/>
                <a:ea typeface="黑体" panose="02010609060101010101" charset="-122"/>
              </a:rPr>
              <a:t>内部使用</a:t>
            </a:r>
            <a:endParaRPr lang="zh-CN" altLang="en-US" sz="1200">
              <a:latin typeface="Arial" panose="020B0604020202020204" pitchFamily="34" charset="0"/>
              <a:ea typeface="黑体" panose="02010609060101010101" charset="-122"/>
            </a:endParaRPr>
          </a:p>
        </p:txBody>
      </p:sp>
      <p:sp>
        <p:nvSpPr>
          <p:cNvPr id="3997" name="矩形 3996"/>
          <p:cNvSpPr/>
          <p:nvPr/>
        </p:nvSpPr>
        <p:spPr>
          <a:xfrm>
            <a:off x="685800" y="1371600"/>
            <a:ext cx="7543800" cy="561975"/>
          </a:xfrm>
          <a:prstGeom prst="rect">
            <a:avLst/>
          </a:prstGeom>
          <a:noFill/>
          <a:ln w="38100">
            <a:noFill/>
          </a:ln>
        </p:spPr>
        <p:txBody>
          <a:bodyPr lIns="137160" tIns="68580" rIns="137160" bIns="68580">
            <a:spAutoFit/>
          </a:bodyPr>
          <a:p>
            <a:pPr>
              <a:spcBef>
                <a:spcPct val="50000"/>
              </a:spcBef>
            </a:pPr>
            <a:r>
              <a:rPr lang="en-US" altLang="zh-CN" sz="1400">
                <a:latin typeface="宋体" panose="02010600030101010101" pitchFamily="2" charset="-122"/>
              </a:rPr>
              <a:t>    </a:t>
            </a:r>
            <a:r>
              <a:rPr lang="zh-CN" altLang="en-US" sz="1400">
                <a:latin typeface="宋体" panose="02010600030101010101" pitchFamily="2" charset="-122"/>
              </a:rPr>
              <a:t>对手机连锁店销量下滑的问题</a:t>
            </a:r>
            <a:r>
              <a:rPr lang="en-US" altLang="zh-CN" sz="1400">
                <a:latin typeface="宋体" panose="02010600030101010101" pitchFamily="2" charset="-122"/>
              </a:rPr>
              <a:t>,</a:t>
            </a:r>
            <a:r>
              <a:rPr lang="zh-CN" altLang="en-US" sz="1400">
                <a:latin typeface="宋体" panose="02010600030101010101" pitchFamily="2" charset="-122"/>
              </a:rPr>
              <a:t>我们已进行了层次化和具体化的分解。结果显示，附近出现竞争对手的店销量下降最大。</a:t>
            </a:r>
            <a:endParaRPr lang="zh-CN" altLang="en-US" sz="1400">
              <a:latin typeface="宋体" panose="02010600030101010101" pitchFamily="2" charset="-122"/>
            </a:endParaRPr>
          </a:p>
        </p:txBody>
      </p:sp>
      <p:sp>
        <p:nvSpPr>
          <p:cNvPr id="3998" name="矩形 3997"/>
          <p:cNvSpPr/>
          <p:nvPr/>
        </p:nvSpPr>
        <p:spPr>
          <a:xfrm>
            <a:off x="762000" y="2133600"/>
            <a:ext cx="7543800" cy="349250"/>
          </a:xfrm>
          <a:prstGeom prst="rect">
            <a:avLst/>
          </a:prstGeom>
          <a:noFill/>
          <a:ln w="38100">
            <a:noFill/>
          </a:ln>
        </p:spPr>
        <p:txBody>
          <a:bodyPr lIns="137160" tIns="68580" rIns="137160" bIns="68580">
            <a:spAutoFit/>
          </a:bodyPr>
          <a:p>
            <a:pPr>
              <a:spcBef>
                <a:spcPct val="50000"/>
              </a:spcBef>
            </a:pPr>
            <a:r>
              <a:rPr lang="en-US" altLang="zh-CN" sz="1400">
                <a:latin typeface="宋体" panose="02010600030101010101" pitchFamily="2" charset="-122"/>
              </a:rPr>
              <a:t>   </a:t>
            </a:r>
            <a:r>
              <a:rPr lang="zh-CN" altLang="en-US" sz="1400">
                <a:latin typeface="宋体" panose="02010600030101010101" pitchFamily="2" charset="-122"/>
              </a:rPr>
              <a:t>进一步观察，这些店的来店人数是增加的，但来店人数中最后购买的人数比例却是下降的。</a:t>
            </a:r>
            <a:endParaRPr lang="zh-CN" altLang="en-US" sz="1400">
              <a:latin typeface="宋体" panose="02010600030101010101" pitchFamily="2" charset="-122"/>
            </a:endParaRPr>
          </a:p>
        </p:txBody>
      </p:sp>
      <p:sp>
        <p:nvSpPr>
          <p:cNvPr id="3999" name="矩形 3998"/>
          <p:cNvSpPr/>
          <p:nvPr/>
        </p:nvSpPr>
        <p:spPr>
          <a:xfrm>
            <a:off x="685800" y="2590800"/>
            <a:ext cx="7543800" cy="561975"/>
          </a:xfrm>
          <a:prstGeom prst="rect">
            <a:avLst/>
          </a:prstGeom>
          <a:noFill/>
          <a:ln w="38100">
            <a:noFill/>
          </a:ln>
        </p:spPr>
        <p:txBody>
          <a:bodyPr lIns="137160" tIns="68580" rIns="137160" bIns="68580">
            <a:spAutoFit/>
          </a:bodyPr>
          <a:p>
            <a:pPr>
              <a:spcBef>
                <a:spcPct val="50000"/>
              </a:spcBef>
            </a:pPr>
            <a:r>
              <a:rPr lang="en-US" altLang="zh-CN" sz="1400">
                <a:latin typeface="宋体" panose="02010600030101010101" pitchFamily="2" charset="-122"/>
              </a:rPr>
              <a:t>    </a:t>
            </a:r>
            <a:r>
              <a:rPr lang="zh-CN" altLang="en-US" sz="1400">
                <a:latin typeface="宋体" panose="02010600030101010101" pitchFamily="2" charset="-122"/>
              </a:rPr>
              <a:t>对那些进了店</a:t>
            </a:r>
            <a:r>
              <a:rPr lang="en-US" altLang="zh-CN" sz="1400">
                <a:latin typeface="宋体" panose="02010600030101010101" pitchFamily="2" charset="-122"/>
              </a:rPr>
              <a:t>,</a:t>
            </a:r>
            <a:r>
              <a:rPr lang="zh-CN" altLang="en-US" sz="1400">
                <a:latin typeface="宋体" panose="02010600030101010101" pitchFamily="2" charset="-122"/>
              </a:rPr>
              <a:t>但最后没买的顾客进行了采访调查</a:t>
            </a:r>
            <a:r>
              <a:rPr lang="en-US" altLang="zh-CN" sz="1400">
                <a:latin typeface="宋体" panose="02010600030101010101" pitchFamily="2" charset="-122"/>
              </a:rPr>
              <a:t>, </a:t>
            </a:r>
            <a:r>
              <a:rPr lang="zh-CN" altLang="en-US" sz="1400">
                <a:latin typeface="宋体" panose="02010600030101010101" pitchFamily="2" charset="-122"/>
              </a:rPr>
              <a:t>相对集中的意见是</a:t>
            </a:r>
            <a:r>
              <a:rPr lang="en-US" altLang="zh-CN" sz="1400">
                <a:latin typeface="宋体" panose="02010600030101010101" pitchFamily="2" charset="-122"/>
              </a:rPr>
              <a:t>: “</a:t>
            </a:r>
            <a:r>
              <a:rPr lang="zh-CN" altLang="en-US" sz="1400">
                <a:latin typeface="宋体" panose="02010600030101010101" pitchFamily="2" charset="-122"/>
              </a:rPr>
              <a:t>转了半天</a:t>
            </a:r>
            <a:r>
              <a:rPr lang="en-US" altLang="zh-CN" sz="1400">
                <a:latin typeface="宋体" panose="02010600030101010101" pitchFamily="2" charset="-122"/>
              </a:rPr>
              <a:t>,</a:t>
            </a:r>
            <a:r>
              <a:rPr lang="zh-CN" altLang="en-US" sz="1400">
                <a:latin typeface="宋体" panose="02010600030101010101" pitchFamily="2" charset="-122"/>
              </a:rPr>
              <a:t>没找到中意的手机”。</a:t>
            </a:r>
            <a:endParaRPr lang="zh-CN" altLang="en-US" sz="1400">
              <a:latin typeface="宋体" panose="02010600030101010101" pitchFamily="2" charset="-122"/>
            </a:endParaRPr>
          </a:p>
        </p:txBody>
      </p:sp>
      <p:sp>
        <p:nvSpPr>
          <p:cNvPr id="4000" name="矩形 3999"/>
          <p:cNvSpPr/>
          <p:nvPr/>
        </p:nvSpPr>
        <p:spPr>
          <a:xfrm>
            <a:off x="685800" y="3276600"/>
            <a:ext cx="7543800" cy="747713"/>
          </a:xfrm>
          <a:prstGeom prst="rect">
            <a:avLst/>
          </a:prstGeom>
          <a:noFill/>
          <a:ln w="38100">
            <a:noFill/>
          </a:ln>
        </p:spPr>
        <p:txBody>
          <a:bodyPr lIns="137160" tIns="68580" rIns="137160" bIns="68580">
            <a:spAutoFit/>
          </a:bodyPr>
          <a:p>
            <a:pPr>
              <a:spcBef>
                <a:spcPct val="50000"/>
              </a:spcBef>
            </a:pPr>
            <a:r>
              <a:rPr lang="en-US" altLang="zh-CN" sz="1600" b="1">
                <a:latin typeface="宋体" panose="02010600030101010101" pitchFamily="2" charset="-122"/>
              </a:rPr>
              <a:t>   “</a:t>
            </a:r>
            <a:r>
              <a:rPr lang="zh-CN" altLang="en-US" sz="1600" b="1">
                <a:latin typeface="宋体" panose="02010600030101010101" pitchFamily="2" charset="-122"/>
              </a:rPr>
              <a:t>顾客为什么找不到中意的手机呢</a:t>
            </a:r>
            <a:r>
              <a:rPr lang="en-US" altLang="zh-CN" sz="1600" b="1">
                <a:latin typeface="宋体" panose="02010600030101010101" pitchFamily="2" charset="-122"/>
              </a:rPr>
              <a:t>?” </a:t>
            </a:r>
            <a:endParaRPr lang="en-US" altLang="zh-CN" sz="1600" b="1">
              <a:latin typeface="宋体" panose="02010600030101010101" pitchFamily="2" charset="-122"/>
            </a:endParaRPr>
          </a:p>
          <a:p>
            <a:pPr>
              <a:spcBef>
                <a:spcPct val="50000"/>
              </a:spcBef>
            </a:pPr>
            <a:r>
              <a:rPr lang="en-US" altLang="zh-CN" sz="1600" b="1">
                <a:latin typeface="宋体" panose="02010600030101010101" pitchFamily="2" charset="-122"/>
              </a:rPr>
              <a:t>   “</a:t>
            </a:r>
            <a:r>
              <a:rPr lang="zh-CN" altLang="en-US" sz="1600" b="1">
                <a:latin typeface="宋体" panose="02010600030101010101" pitchFamily="2" charset="-122"/>
              </a:rPr>
              <a:t>真正的原因在哪里呢</a:t>
            </a:r>
            <a:r>
              <a:rPr lang="en-US" altLang="zh-CN" sz="1600" b="1">
                <a:latin typeface="宋体" panose="02010600030101010101" pitchFamily="2" charset="-122"/>
              </a:rPr>
              <a:t>?”</a:t>
            </a:r>
            <a:endParaRPr lang="en-US" altLang="zh-CN" sz="1600" b="1">
              <a:latin typeface="宋体" panose="02010600030101010101" pitchFamily="2" charset="-122"/>
            </a:endParaRPr>
          </a:p>
        </p:txBody>
      </p:sp>
      <p:sp>
        <p:nvSpPr>
          <p:cNvPr id="4001" name="矩形 4000"/>
          <p:cNvSpPr/>
          <p:nvPr/>
        </p:nvSpPr>
        <p:spPr>
          <a:xfrm>
            <a:off x="762000" y="4267200"/>
            <a:ext cx="7467600" cy="1847850"/>
          </a:xfrm>
          <a:prstGeom prst="rect">
            <a:avLst/>
          </a:prstGeom>
          <a:solidFill>
            <a:srgbClr val="DDDDDD"/>
          </a:solidFill>
          <a:ln w="38100">
            <a:noFill/>
          </a:ln>
          <a:effectLst>
            <a:outerShdw dist="107763" dir="2699999" algn="ctr" rotWithShape="0">
              <a:srgbClr val="6699FF"/>
            </a:outerShdw>
          </a:effectLst>
        </p:spPr>
        <p:txBody>
          <a:bodyPr lIns="137160" tIns="68580" rIns="137160" bIns="68580" anchor="ctr" anchorCtr="0">
            <a:spAutoFit/>
          </a:bodyPr>
          <a:p>
            <a:pPr fontAlgn="ctr">
              <a:spcBef>
                <a:spcPct val="50000"/>
              </a:spcBef>
              <a:buNone/>
            </a:pPr>
            <a:r>
              <a:rPr lang="zh-CN" altLang="en-US" sz="1600" b="1">
                <a:latin typeface="Arial" panose="020B0604020202020204" pitchFamily="34" charset="0"/>
              </a:rPr>
              <a:t>目前的销售管理模式</a:t>
            </a:r>
            <a:endParaRPr lang="zh-CN" altLang="en-US" sz="1600" b="1">
              <a:latin typeface="Arial" panose="020B0604020202020204" pitchFamily="34" charset="0"/>
            </a:endParaRPr>
          </a:p>
          <a:p>
            <a:pPr lvl="1" fontAlgn="ctr">
              <a:spcBef>
                <a:spcPct val="50000"/>
              </a:spcBef>
              <a:buChar char="•"/>
            </a:pPr>
            <a:r>
              <a:rPr lang="zh-CN" altLang="en-US" sz="1600" b="1">
                <a:latin typeface="Arial" panose="020B0604020202020204" pitchFamily="34" charset="0"/>
              </a:rPr>
              <a:t> </a:t>
            </a:r>
            <a:r>
              <a:rPr lang="zh-CN" altLang="en-US" sz="1600">
                <a:latin typeface="Arial" panose="020B0604020202020204" pitchFamily="34" charset="0"/>
              </a:rPr>
              <a:t>店内的手机按照</a:t>
            </a:r>
            <a:r>
              <a:rPr lang="en-US" altLang="zh-CN" sz="1600">
                <a:latin typeface="Arial" panose="020B0604020202020204" pitchFamily="34" charset="0"/>
              </a:rPr>
              <a:t>:</a:t>
            </a:r>
            <a:r>
              <a:rPr lang="en-US" altLang="zh-CN" sz="1600" b="1">
                <a:latin typeface="Arial" panose="020B0604020202020204" pitchFamily="34" charset="0"/>
              </a:rPr>
              <a:t>  NOKIA / MOTOROLA / SAMSUNG /  KEJIAN…..</a:t>
            </a:r>
            <a:endParaRPr lang="en-US" altLang="zh-CN" sz="1600" b="1">
              <a:latin typeface="Arial" panose="020B0604020202020204" pitchFamily="34" charset="0"/>
            </a:endParaRPr>
          </a:p>
          <a:p>
            <a:pPr lvl="1" fontAlgn="ctr">
              <a:spcBef>
                <a:spcPct val="50000"/>
              </a:spcBef>
            </a:pPr>
            <a:r>
              <a:rPr lang="en-US" altLang="zh-CN" sz="1600" b="1">
                <a:latin typeface="Arial" panose="020B0604020202020204" pitchFamily="34" charset="0"/>
              </a:rPr>
              <a:t>  </a:t>
            </a:r>
            <a:r>
              <a:rPr lang="zh-CN" altLang="en-US" sz="1600">
                <a:latin typeface="Arial" panose="020B0604020202020204" pitchFamily="34" charset="0"/>
              </a:rPr>
              <a:t>等品牌设立专柜</a:t>
            </a:r>
            <a:r>
              <a:rPr lang="en-US" altLang="zh-CN" sz="1600">
                <a:latin typeface="Arial" panose="020B0604020202020204" pitchFamily="34" charset="0"/>
              </a:rPr>
              <a:t>,</a:t>
            </a:r>
            <a:r>
              <a:rPr lang="zh-CN" altLang="en-US" sz="1600">
                <a:latin typeface="Arial" panose="020B0604020202020204" pitchFamily="34" charset="0"/>
              </a:rPr>
              <a:t>每个专柜有专门的销售人员管理</a:t>
            </a:r>
            <a:endParaRPr lang="zh-CN" altLang="en-US" sz="1600">
              <a:latin typeface="Arial" panose="020B0604020202020204" pitchFamily="34" charset="0"/>
            </a:endParaRPr>
          </a:p>
          <a:p>
            <a:pPr lvl="1" fontAlgn="ctr">
              <a:spcBef>
                <a:spcPct val="50000"/>
              </a:spcBef>
              <a:buChar char="•"/>
            </a:pPr>
            <a:r>
              <a:rPr lang="zh-CN" altLang="en-US" sz="1600">
                <a:latin typeface="Arial" panose="020B0604020202020204" pitchFamily="34" charset="0"/>
              </a:rPr>
              <a:t> 进什么手机</a:t>
            </a:r>
            <a:r>
              <a:rPr lang="en-US" altLang="zh-CN" sz="1600">
                <a:latin typeface="Arial" panose="020B0604020202020204" pitchFamily="34" charset="0"/>
              </a:rPr>
              <a:t>,</a:t>
            </a:r>
            <a:r>
              <a:rPr lang="zh-CN" altLang="en-US" sz="1600">
                <a:latin typeface="Arial" panose="020B0604020202020204" pitchFamily="34" charset="0"/>
              </a:rPr>
              <a:t>基本上由各连锁店自行决定</a:t>
            </a:r>
            <a:r>
              <a:rPr lang="en-US" altLang="zh-CN" sz="1600">
                <a:latin typeface="Arial" panose="020B0604020202020204" pitchFamily="34" charset="0"/>
              </a:rPr>
              <a:t>. </a:t>
            </a:r>
            <a:r>
              <a:rPr lang="zh-CN" altLang="en-US" sz="1600">
                <a:latin typeface="Arial" panose="020B0604020202020204" pitchFamily="34" charset="0"/>
              </a:rPr>
              <a:t>总部根据各连锁店的申请</a:t>
            </a:r>
            <a:r>
              <a:rPr lang="en-US" altLang="zh-CN" sz="1600">
                <a:latin typeface="Arial" panose="020B0604020202020204" pitchFamily="34" charset="0"/>
              </a:rPr>
              <a:t>,</a:t>
            </a:r>
            <a:r>
              <a:rPr lang="zh-CN" altLang="en-US" sz="1600">
                <a:latin typeface="Arial" panose="020B0604020202020204" pitchFamily="34" charset="0"/>
              </a:rPr>
              <a:t>向各品</a:t>
            </a:r>
            <a:endParaRPr lang="zh-CN" altLang="en-US" sz="1600">
              <a:latin typeface="Arial" panose="020B0604020202020204" pitchFamily="34" charset="0"/>
            </a:endParaRPr>
          </a:p>
          <a:p>
            <a:pPr lvl="1" fontAlgn="ctr">
              <a:spcBef>
                <a:spcPct val="50000"/>
              </a:spcBef>
              <a:buNone/>
            </a:pPr>
            <a:r>
              <a:rPr lang="zh-CN" altLang="en-US" sz="1600">
                <a:latin typeface="Arial" panose="020B0604020202020204" pitchFamily="34" charset="0"/>
              </a:rPr>
              <a:t>  牌的厂家代理商统一进货</a:t>
            </a:r>
            <a:r>
              <a:rPr lang="en-US" altLang="zh-CN" sz="1600">
                <a:latin typeface="Arial" panose="020B0604020202020204" pitchFamily="34" charset="0"/>
              </a:rPr>
              <a:t>,</a:t>
            </a:r>
            <a:r>
              <a:rPr lang="zh-CN" altLang="en-US" sz="1600">
                <a:latin typeface="Arial" panose="020B0604020202020204" pitchFamily="34" charset="0"/>
              </a:rPr>
              <a:t>再发往各连锁店</a:t>
            </a:r>
            <a:r>
              <a:rPr lang="en-US" altLang="zh-CN" sz="1600">
                <a:latin typeface="Arial" panose="020B0604020202020204" pitchFamily="34" charset="0"/>
              </a:rPr>
              <a:t>. </a:t>
            </a:r>
            <a:endParaRPr lang="en-US" altLang="zh-CN" sz="16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3998"/>
                                        </p:tgtEl>
                                        <p:attrNameLst>
                                          <p:attrName>style.visibility</p:attrName>
                                        </p:attrNameLst>
                                      </p:cBhvr>
                                      <p:to>
                                        <p:strVal val="visible"/>
                                      </p:to>
                                    </p:set>
                                    <p:animEffect transition="in" filter="blinds(horizontal)">
                                      <p:cBhvr additive="base">
                                        <p:cTn id="7" dur="500"/>
                                        <p:tgtEl>
                                          <p:spTgt spid="39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additive="base">
                                        <p:cTn id="11" dur="1" fill="hold">
                                          <p:stCondLst>
                                            <p:cond delay="0"/>
                                          </p:stCondLst>
                                        </p:cTn>
                                        <p:tgtEl>
                                          <p:spTgt spid="3999"/>
                                        </p:tgtEl>
                                        <p:attrNameLst>
                                          <p:attrName>style.visibility</p:attrName>
                                        </p:attrNameLst>
                                      </p:cBhvr>
                                      <p:to>
                                        <p:strVal val="visible"/>
                                      </p:to>
                                    </p:set>
                                    <p:animEffect transition="in" filter="blinds(horizontal)">
                                      <p:cBhvr additive="base">
                                        <p:cTn id="12" dur="500"/>
                                        <p:tgtEl>
                                          <p:spTgt spid="39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additive="base">
                                        <p:cTn id="16" dur="1" fill="hold">
                                          <p:stCondLst>
                                            <p:cond delay="0"/>
                                          </p:stCondLst>
                                        </p:cTn>
                                        <p:tgtEl>
                                          <p:spTgt spid="4000"/>
                                        </p:tgtEl>
                                        <p:attrNameLst>
                                          <p:attrName>style.visibility</p:attrName>
                                        </p:attrNameLst>
                                      </p:cBhvr>
                                      <p:to>
                                        <p:strVal val="visible"/>
                                      </p:to>
                                    </p:set>
                                    <p:animEffect transition="in" filter="blinds(horizontal)">
                                      <p:cBhvr additive="base">
                                        <p:cTn id="17" dur="500"/>
                                        <p:tgtEl>
                                          <p:spTgt spid="40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childTnLst>
                                    <p:set>
                                      <p:cBhvr additive="base">
                                        <p:cTn id="21" dur="1" fill="hold">
                                          <p:stCondLst>
                                            <p:cond delay="0"/>
                                          </p:stCondLst>
                                        </p:cTn>
                                        <p:tgtEl>
                                          <p:spTgt spid="4001"/>
                                        </p:tgtEl>
                                        <p:attrNameLst>
                                          <p:attrName>style.visibility</p:attrName>
                                        </p:attrNameLst>
                                      </p:cBhvr>
                                      <p:to>
                                        <p:strVal val="visible"/>
                                      </p:to>
                                    </p:set>
                                    <p:animEffect transition="in" filter="blinds(horizontal)">
                                      <p:cBhvr additive="base">
                                        <p:cTn id="22" dur="500"/>
                                        <p:tgtEl>
                                          <p:spTgt spid="4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8" grpId="0" animBg="1"/>
      <p:bldP spid="3999" grpId="1" animBg="1"/>
      <p:bldP spid="4000" grpId="2" animBg="1"/>
      <p:bldP spid="4001" grpId="3" animBg="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PP_MARK_KEY" val="5265de15-ca1f-4a9b-8cc5-a63574a31e1f"/>
  <p:tag name="COMMONDATA" val="eyJoZGlkIjoiODc5OTdkZDQxOTMwNGQxNTBmNzRiMmEzNWM0ZjQ1MmMifQ=="/>
</p:tagLst>
</file>

<file path=ppt/theme/theme1.xml><?xml version="1.0" encoding="utf-8"?>
<a:theme xmlns:a="http://schemas.openxmlformats.org/drawingml/2006/main" name=" overriden">
  <a:themeElements>
    <a:clrScheme name="">
      <a:dk1>
        <a:srgbClr val="000000"/>
      </a:dk1>
      <a:lt1>
        <a:srgbClr val="0099CC"/>
      </a:lt1>
      <a:dk2>
        <a:srgbClr val="FFFFFF"/>
      </a:dk2>
      <a:lt2>
        <a:srgbClr val="868686"/>
      </a:lt2>
      <a:accent1>
        <a:srgbClr val="00FFCC"/>
      </a:accent1>
      <a:accent2>
        <a:srgbClr val="969696"/>
      </a:accent2>
      <a:accent3>
        <a:srgbClr val="AACAE2"/>
      </a:accent3>
      <a:accent4>
        <a:srgbClr val="000000"/>
      </a:accent4>
      <a:accent5>
        <a:srgbClr val="AAFFE2"/>
      </a:accent5>
      <a:accent6>
        <a:srgbClr val="868686"/>
      </a:accent6>
      <a:hlink>
        <a:srgbClr val="00FFCC"/>
      </a:hlink>
      <a:folHlink>
        <a:srgbClr val="99CCFF"/>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0099CC"/>
        </a:lt1>
        <a:dk2>
          <a:srgbClr val="FFFFFF"/>
        </a:dk2>
        <a:lt2>
          <a:srgbClr val="868686"/>
        </a:lt2>
        <a:accent1>
          <a:srgbClr val="00FFCC"/>
        </a:accent1>
        <a:accent2>
          <a:srgbClr val="969696"/>
        </a:accent2>
        <a:accent3>
          <a:srgbClr val="AACAE2"/>
        </a:accent3>
        <a:accent4>
          <a:srgbClr val="000000"/>
        </a:accent4>
        <a:accent5>
          <a:srgbClr val="AAFFE2"/>
        </a:accent5>
        <a:accent6>
          <a:srgbClr val="868686"/>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9FF"/>
        </a:accent5>
        <a:accent6>
          <a:srgbClr val="0089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
        <a:dk1>
          <a:srgbClr val="5F5F5F"/>
        </a:dk1>
        <a:lt1>
          <a:srgbClr val="FFFFFF"/>
        </a:lt1>
        <a:dk2>
          <a:srgbClr val="5F5F5F"/>
        </a:dk2>
        <a:lt2>
          <a:srgbClr val="808080"/>
        </a:lt2>
        <a:accent1>
          <a:srgbClr val="969696"/>
        </a:accent1>
        <a:accent2>
          <a:srgbClr val="000000"/>
        </a:accent2>
        <a:accent3>
          <a:srgbClr val="FFFFFF"/>
        </a:accent3>
        <a:accent4>
          <a:srgbClr val="515151"/>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34997</Words>
  <Application>WPS 演示</Application>
  <PresentationFormat>Экран</PresentationFormat>
  <Paragraphs>4094</Paragraphs>
  <Slides>142</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11</vt:i4>
      </vt:variant>
      <vt:variant>
        <vt:lpstr>幻灯片标题</vt:lpstr>
      </vt:variant>
      <vt:variant>
        <vt:i4>142</vt:i4>
      </vt:variant>
    </vt:vector>
  </HeadingPairs>
  <TitlesOfParts>
    <vt:vector size="170" baseType="lpstr">
      <vt:lpstr>Arial</vt:lpstr>
      <vt:lpstr>宋体</vt:lpstr>
      <vt:lpstr>Wingdings</vt:lpstr>
      <vt:lpstr>Times New Roman</vt:lpstr>
      <vt:lpstr>黑体</vt:lpstr>
      <vt:lpstr>楷体_GB2312</vt:lpstr>
      <vt:lpstr>新宋体</vt:lpstr>
      <vt:lpstr>Arial Unicode MS</vt:lpstr>
      <vt:lpstr>Dotum</vt:lpstr>
      <vt:lpstr>MingLiU</vt:lpstr>
      <vt:lpstr>Arial</vt:lpstr>
      <vt:lpstr>微软雅黑</vt:lpstr>
      <vt:lpstr>Calibri</vt:lpstr>
      <vt:lpstr>华文新魏</vt:lpstr>
      <vt:lpstr>MS PGothic</vt:lpstr>
      <vt:lpstr>Tahoma</vt:lpstr>
      <vt:lpstr> overriden</vt:lpstr>
      <vt:lpstr>Excel.Sheet.8</vt:lpstr>
      <vt:lpstr>Excel.Sheet.8</vt:lpstr>
      <vt:lpstr>Excel.Chart.8</vt:lpstr>
      <vt:lpstr>Excel.Chart.8</vt:lpstr>
      <vt:lpstr>Excel.Chart.8</vt:lpstr>
      <vt:lpstr>Excel.Sheet.8</vt:lpstr>
      <vt:lpstr>Excel.Sheet.8</vt:lpstr>
      <vt:lpstr>Excel.Sheet.8</vt:lpstr>
      <vt:lpstr>Excel.Sheet.8</vt:lpstr>
      <vt:lpstr>Excel.Sheet.8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WPS_1670316127</cp:lastModifiedBy>
  <cp:revision>4</cp:revision>
  <cp:lastPrinted>2019-03-13T00:20:21Z</cp:lastPrinted>
  <dcterms:created xsi:type="dcterms:W3CDTF">2019-03-13T00:20:21Z</dcterms:created>
  <dcterms:modified xsi:type="dcterms:W3CDTF">2023-01-17T07:31:31Z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1356CE39CF1B4DD7914671AB0EE30EA3</vt:lpwstr>
  </property>
  <property fmtid="{D5CDD505-2E9C-101B-9397-08002B2CF9AE}" pid="3" name="KSOProductBuildVer">
    <vt:lpwstr>2052-11.1.0.13703</vt:lpwstr>
  </property>
</Properties>
</file>