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Clr>
        <a:srgbClr val="B80000"/>
      </a:buClr>
      <a:buSzPct val="70000"/>
      <a:buFont typeface="Wingdings" panose="05000000000000000000" pitchFamily="2" charset="2"/>
      <a:buNone/>
      <a:defRPr sz="2000" b="1" i="0" u="none" kern="1200" baseline="0">
        <a:solidFill>
          <a:schemeClr val="tx1"/>
        </a:solidFill>
        <a:latin typeface="Times New Roman" panose="02020603050405020304" pitchFamily="18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66FF"/>
    <a:srgbClr val="66FF33"/>
    <a:srgbClr val="FF0000"/>
    <a:srgbClr val="FFFF99"/>
    <a:srgbClr val="00FFFF"/>
    <a:srgbClr val="FFCC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27"/>
    <p:restoredTop sz="99404"/>
  </p:normalViewPr>
  <p:slideViewPr>
    <p:cSldViewPr showGuides="1">
      <p:cViewPr>
        <p:scale>
          <a:sx n="75" d="100"/>
          <a:sy n="75" d="100"/>
        </p:scale>
        <p:origin x="-70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3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588125" y="1773238"/>
            <a:ext cx="2376488" cy="6477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102350" y="3068638"/>
            <a:ext cx="2376488" cy="7207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0" y="838200"/>
            <a:ext cx="5334000" cy="0"/>
          </a:xfrm>
          <a:prstGeom prst="line">
            <a:avLst/>
          </a:prstGeom>
          <a:noFill/>
          <a:ln w="76200">
            <a:solidFill>
              <a:srgbClr val="CC9900"/>
            </a:solidFill>
            <a:round/>
          </a:ln>
          <a:effectLst/>
        </p:spPr>
        <p:txBody>
          <a:bodyPr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ea typeface="楷体_GB2312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>
                <a:ea typeface="楷体_GB2312" pitchFamily="49" charset="-122"/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6096000" cy="685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6096000" cy="685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Char char="p"/>
              <a:defRPr/>
            </a:pPr>
            <a:endParaRPr kumimoji="0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6096000" cy="685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Char char="p"/>
              <a:defRPr/>
            </a:pPr>
            <a:endParaRPr kumimoji="0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2.xml"/><Relationship Id="rId16" Type="http://schemas.openxmlformats.org/officeDocument/2006/relationships/image" Target="../media/image1.png"/><Relationship Id="rId15" Type="http://schemas.openxmlformats.org/officeDocument/2006/relationships/tags" Target="../tags/tag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6588125" y="1773238"/>
            <a:ext cx="2376488" cy="6477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6102350" y="3068638"/>
            <a:ext cx="2376488" cy="7207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6151" name="Rectangle 7"/>
          <p:cNvSpPr>
            <a:spLocks noChangeArrowheads="1"/>
          </p:cNvSpPr>
          <p:nvPr userDrawn="1"/>
        </p:nvSpPr>
        <p:spPr bwMode="auto">
          <a:xfrm>
            <a:off x="5791200" y="5638800"/>
            <a:ext cx="1143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p>
            <a:pPr lvl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en-US" altLang="zh-CN" sz="1200" b="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r>
              <a:rPr lang="en-US" altLang="zh-CN" sz="1200" b="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endParaRPr lang="en-US" altLang="zh-CN" sz="1200" b="0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buFontTx/>
              <a:defRPr sz="1200" b="0">
                <a:solidFill>
                  <a:schemeClr val="bg1"/>
                </a:solidFill>
                <a:ea typeface="宋体" panose="02010600030101010101" pitchFamily="2" charset="-122"/>
              </a:defRPr>
            </a:lvl1pPr>
          </a:lstStyle>
          <a:p>
            <a:pPr lvl="0" eaLnBrk="1" hangingPunct="1">
              <a:spcBef>
                <a:spcPct val="0"/>
              </a:spcBef>
              <a:buClrTx/>
              <a:buSzTx/>
              <a:buNone/>
            </a:pPr>
            <a:fld id="{9A0DB2DC-4C9A-4742-B13C-FB6460FD3503}" type="slidenum">
              <a:rPr lang="en-US" altLang="zh-CN" dirty="0">
                <a:latin typeface="Times New Roman" panose="02020603050405020304" pitchFamily="18" charset="0"/>
              </a:rPr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1613"/>
            <a:ext cx="1908175" cy="333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 smtClean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096000" cy="685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762000"/>
            <a:ext cx="6096000" cy="685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60" name="Line 16"/>
          <p:cNvSpPr>
            <a:spLocks noChangeShapeType="1"/>
          </p:cNvSpPr>
          <p:nvPr userDrawn="1"/>
        </p:nvSpPr>
        <p:spPr bwMode="auto">
          <a:xfrm>
            <a:off x="0" y="838200"/>
            <a:ext cx="5334000" cy="0"/>
          </a:xfrm>
          <a:prstGeom prst="line">
            <a:avLst/>
          </a:prstGeom>
          <a:noFill/>
          <a:ln w="76200">
            <a:solidFill>
              <a:srgbClr val="CC9900"/>
            </a:solidFill>
            <a:round/>
          </a:ln>
          <a:effectLst/>
        </p:spPr>
        <p:txBody>
          <a:bodyPr lIns="0" tIns="0" rIns="0" bIns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幼圆" panose="02010509060101010101" pitchFamily="49" charset="-122"/>
              <a:cs typeface="+mn-cs"/>
            </a:endParaRPr>
          </a:p>
        </p:txBody>
      </p:sp>
      <p:pic>
        <p:nvPicPr>
          <p:cNvPr id="1033" name="图片 3" descr="三角形透明底"/>
          <p:cNvPicPr>
            <a:picLocks noChangeAspect="1"/>
          </p:cNvPicPr>
          <p:nvPr userDrawn="1"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7599045" y="152400"/>
            <a:ext cx="1483360" cy="5562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文本框 13"/>
          <p:cNvSpPr txBox="1"/>
          <p:nvPr userDrawn="1">
            <p:custDataLst>
              <p:tags r:id="rId17"/>
            </p:custDataLst>
          </p:nvPr>
        </p:nvSpPr>
        <p:spPr>
          <a:xfrm>
            <a:off x="0" y="6477000"/>
            <a:ext cx="229679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kern="1200" cap="none" spc="0" normalizeH="0" baseline="0" noProof="1" dirty="0">
                <a:solidFill>
                  <a:srgbClr val="7F7F7F"/>
                </a:solidFill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www.leanplants.com</a:t>
            </a:r>
            <a:endParaRPr kumimoji="0" lang="en-US" altLang="zh-CN" sz="1800" b="0" i="0" u="none" strike="noStrike" kern="1200" cap="none" spc="0" normalizeH="0" baseline="0" noProof="1" dirty="0">
              <a:solidFill>
                <a:srgbClr val="7F7F7F"/>
              </a:solidFill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宋体" panose="02010600030101010101" pitchFamily="2" charset="-122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80000"/>
        </a:buClr>
        <a:buSzPct val="70000"/>
        <a:buFont typeface="Wingdings" panose="05000000000000000000" pitchFamily="2" charset="2"/>
        <a:buChar char="p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80000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://wiki.mbalib.com/wiki/%E5%87%86%E7%A1%AE%E5%BA%A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hyperlink" Target="http://wiki.mbalib.com/wiki/%E6%8E%A7%E5%88%B6%E5%9B%BE" TargetMode="External"/><Relationship Id="rId2" Type="http://schemas.openxmlformats.org/officeDocument/2006/relationships/hyperlink" Target="http://wiki.mbalib.com/wiki/%E5%B7%A5%E8%89%BA%E8%A3%85%E5%A4%87" TargetMode="External"/><Relationship Id="rId1" Type="http://schemas.openxmlformats.org/officeDocument/2006/relationships/hyperlink" Target="http://wiki.mbalib.com/wiki/%E4%BD%9C%E4%B8%9A%E6%8C%87%E5%AF%BC%E4%B9%A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://wiki.mbalib.com/wiki/%E6%96%87%E6%98%8E%E7%94%9F%E4%BA%A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371600" y="533400"/>
            <a:ext cx="6732270" cy="2515870"/>
          </a:xfrm>
          <a:prstGeom prst="flowChartAlternateProcess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800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琥珀" panose="02010800040101010101" pitchFamily="2" charset="-122"/>
                <a:cs typeface="Times New Roman" panose="02020603050405020304" pitchFamily="18" charset="0"/>
              </a:rPr>
              <a:t>5M1E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琥珀" panose="02010800040101010101" pitchFamily="2" charset="-122"/>
                <a:cs typeface="Times New Roman" panose="02020603050405020304" pitchFamily="18" charset="0"/>
              </a:rPr>
              <a:t>分析法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华文琥珀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 descr="5M1E"/>
          <p:cNvPicPr>
            <a:picLocks noChangeAspect="1"/>
          </p:cNvPicPr>
          <p:nvPr/>
        </p:nvPicPr>
        <p:blipFill>
          <a:blip r:embed="rId1"/>
          <a:srcRect l="15722" t="10802" r="15079"/>
          <a:stretch>
            <a:fillRect/>
          </a:stretch>
        </p:blipFill>
        <p:spPr>
          <a:xfrm>
            <a:off x="2057400" y="2514600"/>
            <a:ext cx="5495290" cy="39846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/>
          <p:nvPr/>
        </p:nvSpPr>
        <p:spPr>
          <a:xfrm>
            <a:off x="609600" y="1295400"/>
            <a:ext cx="7696200" cy="4044950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、测量的因素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主要控制措施包括：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）确定测量任务及所要求的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hlinkClick r:id="rId1" tooltip="准确度"/>
              </a:rPr>
              <a:t>准确度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，选择使用的、具有所需准确度和精密度能力的测试设备。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）定期对所有测量和试验设备进行确认、校准和调整。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）规定必要的校准规程。其内容包括设备类型、编号、地点、校验周期、校验方法、验收方法、验收标准，以及发生问题时应采取的措施。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）保存校准记录。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）发现测量和试验设备未处于校准状态时，立即评定以前的测量和试验结果的有效性，并记入有关文件。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/>
          <p:nvPr/>
        </p:nvSpPr>
        <p:spPr>
          <a:xfrm>
            <a:off x="2362200" y="1447800"/>
            <a:ext cx="4572000" cy="757238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如何运用</a:t>
            </a:r>
            <a:r>
              <a:rPr lang="en-US" altLang="zh-CN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5M1E</a:t>
            </a:r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分析问题？ </a:t>
            </a:r>
            <a:endParaRPr lang="zh-CN" altLang="en-US" sz="28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3315" name="Picture 3" descr="问号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1066800"/>
            <a:ext cx="1765300" cy="1765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4" descr="20090712_dc62710b4320fb833539eCmQDbWb99d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1304925"/>
            <a:ext cx="7772400" cy="3790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Picture 4" descr="222"/>
          <p:cNvPicPr>
            <a:picLocks noChangeAspect="1"/>
          </p:cNvPicPr>
          <p:nvPr/>
        </p:nvPicPr>
        <p:blipFill>
          <a:blip r:embed="rId1"/>
          <a:srcRect l="10547" t="16696" r="32031" b="18651"/>
          <a:stretch>
            <a:fillRect/>
          </a:stretch>
        </p:blipFill>
        <p:spPr>
          <a:xfrm>
            <a:off x="609600" y="1295400"/>
            <a:ext cx="7010400" cy="4340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4" descr="谢谢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4600" y="1447800"/>
            <a:ext cx="3581400" cy="3581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内容占位符 2"/>
          <p:cNvSpPr>
            <a:spLocks noGrp="1"/>
          </p:cNvSpPr>
          <p:nvPr>
            <p:ph idx="1"/>
          </p:nvPr>
        </p:nvSpPr>
        <p:spPr>
          <a:xfrm>
            <a:off x="1828800" y="1371600"/>
            <a:ext cx="6477000" cy="685800"/>
          </a:xfrm>
          <a:noFill/>
          <a:ln>
            <a:noFill/>
          </a:ln>
        </p:spPr>
        <p:txBody>
          <a:bodyPr/>
          <a:p>
            <a:pPr eaLnBrk="1" hangingPunct="1">
              <a:buNone/>
            </a:pPr>
            <a:r>
              <a:rPr lang="zh-CN" altLang="en-US" sz="3600" b="1" dirty="0">
                <a:solidFill>
                  <a:schemeClr val="accent2"/>
                </a:solidFill>
              </a:rPr>
              <a:t>什么是产品质量特性波动</a:t>
            </a:r>
            <a:r>
              <a:rPr lang="en-US" altLang="zh-CN" sz="3600" b="1" dirty="0">
                <a:solidFill>
                  <a:schemeClr val="accent2"/>
                </a:solidFill>
              </a:rPr>
              <a:t>?</a:t>
            </a:r>
            <a:endParaRPr lang="en-US" altLang="zh-CN" sz="3600" b="1" dirty="0">
              <a:solidFill>
                <a:schemeClr val="accent2"/>
              </a:solidFill>
            </a:endParaRPr>
          </a:p>
          <a:p>
            <a:pPr eaLnBrk="1" hangingPunct="1"/>
            <a:endParaRPr lang="en-US" altLang="zh-CN" sz="3600" b="1" dirty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endParaRPr lang="zh-CN" altLang="en-US" sz="3600" b="1" dirty="0"/>
          </a:p>
        </p:txBody>
      </p:sp>
      <p:sp>
        <p:nvSpPr>
          <p:cNvPr id="4099" name="TextBox 4"/>
          <p:cNvSpPr txBox="1"/>
          <p:nvPr/>
        </p:nvSpPr>
        <p:spPr>
          <a:xfrm>
            <a:off x="838200" y="2819400"/>
            <a:ext cx="746760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某个工人，用同一批原材料在同一台机器设备上所生产出来的同一种零件，其质量特性值不会完全一样。这就是我们通常所说的产品质量特性值有波动（或称分散、差异）的现象。这种现象反映了产品质量具有“波动性”这个特点。</a:t>
            </a:r>
            <a:endParaRPr lang="zh-CN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TextBox 5"/>
          <p:cNvSpPr txBox="1"/>
          <p:nvPr/>
        </p:nvSpPr>
        <p:spPr>
          <a:xfrm>
            <a:off x="838200" y="5105400"/>
            <a:ext cx="6019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那人员不同、材料批次不同，设备不同呢？质量波动会不会更大？</a:t>
            </a:r>
            <a:endParaRPr lang="zh-CN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01" name="Picture 6" descr="问号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219200"/>
            <a:ext cx="1270000" cy="1270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4"/>
          <p:cNvSpPr txBox="1"/>
          <p:nvPr/>
        </p:nvSpPr>
        <p:spPr>
          <a:xfrm>
            <a:off x="152400" y="152400"/>
            <a:ext cx="60960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1">
            <a:spAutoFit/>
          </a:bodyPr>
          <a:p>
            <a:pPr marL="342900" indent="-342900">
              <a:spcBef>
                <a:spcPct val="50000"/>
              </a:spcBef>
            </a:pP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引起质量波动的原因</a:t>
            </a:r>
            <a:r>
              <a:rPr lang="en-US" altLang="zh-CN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---5M1E</a:t>
            </a:r>
            <a:endParaRPr lang="en-US" altLang="zh-CN" sz="36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23" name="Picture 5" descr="04151Z552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1600200"/>
            <a:ext cx="5410200" cy="4075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5"/>
          <p:cNvSpPr txBox="1"/>
          <p:nvPr/>
        </p:nvSpPr>
        <p:spPr>
          <a:xfrm>
            <a:off x="152400" y="152400"/>
            <a:ext cx="60960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1">
            <a:spAutoFit/>
          </a:bodyPr>
          <a:p>
            <a:pPr marL="342900" indent="-342900">
              <a:spcBef>
                <a:spcPct val="50000"/>
              </a:spcBef>
            </a:pP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引起质量波动的原因</a:t>
            </a:r>
            <a:r>
              <a:rPr lang="en-US" altLang="zh-CN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---5M1E</a:t>
            </a:r>
            <a:endParaRPr lang="en-US" altLang="zh-CN" sz="36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6"/>
          <p:cNvSpPr/>
          <p:nvPr/>
        </p:nvSpPr>
        <p:spPr>
          <a:xfrm>
            <a:off x="228600" y="1905000"/>
            <a:ext cx="8305800" cy="37750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a) 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人（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Man/Manpower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）：　操作者对质量的认识、技术熟练程度、身体状况等；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b) 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机器（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Machine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）：　机器设备、工夹具的精度和维护保养状况等；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c) 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材料（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Material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）：　材料的成分、物理性能和化学性能等；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d) 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方法（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Method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）：　这里包括加工工艺、工装选择、操作规程等；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e)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测量（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Measurement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）：测量时采取的方法是否标准、正确；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f) 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环境（</a:t>
            </a:r>
            <a:r>
              <a:rPr lang="en-US" altLang="zh-CN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Environment</a:t>
            </a:r>
            <a:r>
              <a:rPr lang="zh-CN" altLang="en-US" sz="2200" dirty="0">
                <a:solidFill>
                  <a:schemeClr val="accent2"/>
                </a:solidFill>
                <a:latin typeface="Times New Roman" panose="02020603050405020304" pitchFamily="18" charset="0"/>
              </a:rPr>
              <a:t>）　工作地的温度、湿度、照明和清洁条件等； </a:t>
            </a:r>
            <a:endParaRPr lang="zh-CN" altLang="en-US" sz="22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4"/>
          <p:cNvSpPr/>
          <p:nvPr/>
        </p:nvSpPr>
        <p:spPr>
          <a:xfrm>
            <a:off x="152400" y="152400"/>
            <a:ext cx="6064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0" hangingPunct="0"/>
            <a:r>
              <a:rPr lang="en-US" altLang="zh-CN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5M1E</a:t>
            </a:r>
            <a:r>
              <a:rPr lang="zh-CN" altLang="en-US" sz="3600" dirty="0">
                <a:solidFill>
                  <a:schemeClr val="accent2"/>
                </a:solidFill>
                <a:latin typeface="Times New Roman" panose="02020603050405020304" pitchFamily="18" charset="0"/>
              </a:rPr>
              <a:t>各因素分析及控制措施 </a:t>
            </a:r>
            <a:endParaRPr lang="zh-CN" altLang="en-US" sz="36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5"/>
          <p:cNvSpPr/>
          <p:nvPr/>
        </p:nvSpPr>
        <p:spPr>
          <a:xfrm>
            <a:off x="381000" y="1143000"/>
            <a:ext cx="8458200" cy="5019675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、操作人员因素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凡是操作人员起主导作用的工序所生产的缺陷，一般可以由操作人员控制造成操作误差的主要原因有：质量意识差；操作时粗心大意；不遵守操作规程；操作技能低、技术不熟练，以及由于工作简单重复而产生厌烦情绪等。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防误可控制措施：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）加强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质量第一、用户第一、下道工序是用户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的质量意识教育，建立健全质量责任制；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）编写明确详细的操作流程，加强工序专业培训，颁发操作合格证；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）加强检验工作，适当增加检验的频次；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4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）通过工种间的人员调整、工作经验丰富化等方法，消除操作人员的厌烦情绪； </a:t>
            </a:r>
            <a:endParaRPr lang="zh-CN" altLang="en-US" dirty="0">
              <a:solidFill>
                <a:schemeClr val="accent2"/>
              </a:solidFill>
              <a:latin typeface="幼圆" panose="02010509060101010101" pitchFamily="49" charset="-122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5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）广泛开展</a:t>
            </a:r>
            <a:r>
              <a:rPr lang="en-US" altLang="zh-CN" dirty="0">
                <a:solidFill>
                  <a:schemeClr val="accent2"/>
                </a:solidFill>
                <a:latin typeface="幼圆" panose="02010509060101010101" pitchFamily="49" charset="-122"/>
              </a:rPr>
              <a:t>TQM</a:t>
            </a:r>
            <a:r>
              <a:rPr lang="zh-CN" altLang="en-US" dirty="0">
                <a:solidFill>
                  <a:schemeClr val="accent2"/>
                </a:solidFill>
                <a:latin typeface="幼圆" panose="02010509060101010101" pitchFamily="49" charset="-122"/>
              </a:rPr>
              <a:t>活动，促进自我提高和自我改进能力。</a:t>
            </a:r>
            <a:r>
              <a:rPr lang="zh-CN" altLang="en-US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dirty="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4"/>
          <p:cNvSpPr/>
          <p:nvPr/>
        </p:nvSpPr>
        <p:spPr>
          <a:xfrm>
            <a:off x="381000" y="1695450"/>
            <a:ext cx="8070850" cy="3009900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、机器设备因素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主要控制措施有：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）加强设备维护和保养，定期检测机器设备的关键精度和性能项目，并建立设备关键部位日点检制度，对工序质量控制点的设备进行重点控制；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）采用首件检验，核实定位或定量装置的调整量；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）尽可能培植定位数据的自动显示和自动记录装置，经减少对工人调整工作可靠性的依赖。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4"/>
          <p:cNvSpPr/>
          <p:nvPr/>
        </p:nvSpPr>
        <p:spPr>
          <a:xfrm>
            <a:off x="533400" y="1600200"/>
            <a:ext cx="7343775" cy="2705100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、材料因素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主要控制措施有（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）在原材料采购合同中明确规定质量要求；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）加强原材料的进厂检验和厂内自制零部件的工序和成品检验；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）合理选择供应商（包括“外协厂”）；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）搞好协作厂间的协作关系，督促、帮助供应商做好质量控制和质量保证工作。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/>
          <p:nvPr/>
        </p:nvSpPr>
        <p:spPr>
          <a:xfrm>
            <a:off x="228600" y="152400"/>
            <a:ext cx="8534400" cy="2889250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、工艺方法的因素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工艺方法包括工艺流程的安排、工艺之间的衔接、工序加工手段的选择（加工环境条件的选择、工艺装备配置的选择、工艺参数的选择）和工序加工的指导文件的编制（如工艺卡、操作规程、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hlinkClick r:id="rId1" tooltip="作业指导书"/>
              </a:rPr>
              <a:t>作业指导书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、工序质量分析表等），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工艺方法对工序质量的影响，主要来自两个方面：一是指定的加工方法，选择的工艺参数和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hlinkClick r:id="rId2" tooltip="工艺装备"/>
              </a:rPr>
              <a:t>工艺装备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等正确性和合理性，二是贯彻、执行工艺方法的严肃性。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4"/>
          <p:cNvSpPr/>
          <p:nvPr/>
        </p:nvSpPr>
        <p:spPr>
          <a:xfrm>
            <a:off x="304800" y="2895600"/>
            <a:ext cx="8610600" cy="3502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工艺方法的防误和控制措施：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）保证定位装置的准确性，严格首件检验，并保证定位中心准确，防止加工特性值数据分布中心偏离规格中心；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）加强技术业务培训，使操作人员熟悉定位装置的安装和调整方法，尽可能配置显示定位数据的装置；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）加强定型刀具或刃具的刃磨和管理，实行强制更换制度；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）积极推行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hlinkClick r:id="rId3" tooltip="控制图"/>
              </a:rPr>
              <a:t>控制图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管理，以便及时采取措施调整；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）严肃工艺纪律，对贯彻执行操作规程进行检查和监督。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（</a:t>
            </a:r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）加强工具工装和计量器具管理，切实做好工装模具的周期检查和计量器具的周期校准工作。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3"/>
          <p:cNvSpPr/>
          <p:nvPr/>
        </p:nvSpPr>
        <p:spPr>
          <a:xfrm>
            <a:off x="609600" y="1371600"/>
            <a:ext cx="7086600" cy="2279650"/>
          </a:xfrm>
          <a:prstGeom prst="rect">
            <a:avLst/>
          </a:prstGeom>
          <a:noFill/>
          <a:ln w="9525">
            <a:noFill/>
          </a:ln>
        </p:spPr>
        <p:txBody>
          <a:bodyPr tIns="165048" bIns="165048" anchor="ctr" anchorCtr="0">
            <a:spAutoFit/>
          </a:bodyPr>
          <a:p>
            <a:r>
              <a:rPr lang="en-US" altLang="zh-CN" dirty="0">
                <a:solidFill>
                  <a:schemeClr val="accent2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、环境的因素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所谓环境，一般指生产现场的温度、湿度、噪音干扰、振动、照明、室内净化和现场污染程度等。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　　在确保产品对环境条件的特殊要求外，还要做好现场的整理、整顿和清扫工作，大力搞好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hlinkClick r:id="rId1" tooltip="文明生产"/>
              </a:rPr>
              <a:t>文明生产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，为持久地生产优质产品创造条件。 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p="http://schemas.openxmlformats.org/presentationml/2006/main">
  <p:tag name="KSO_WM_BEAUTIFY_FLAG" val=""/>
  <p:tag name="KSO_WM_UNIT_PLACING_PICTURE_USER_VIEWPORT" val="{&quot;height&quot;:876,&quot;width&quot;:2336}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4b159864-c034-4994-be91-a633b828ec2f"/>
  <p:tag name="COMMONDATA" val="eyJoZGlkIjoiODc5OTdkZDQxOTMwNGQxNTBmNzRiMmEzNWM0ZjQ1MmMifQ=="/>
</p:tagLst>
</file>

<file path=ppt/theme/theme1.xml><?xml version="1.0" encoding="utf-8"?>
<a:theme xmlns:a="http://schemas.openxmlformats.org/drawingml/2006/main" name="2_董事会">
  <a:themeElements>
    <a:clrScheme name="2_董事会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董事会">
      <a:majorFont>
        <a:latin typeface="Times New Roman"/>
        <a:ea typeface="宋体"/>
        <a:cs typeface="Times New Roman"/>
      </a:majorFont>
      <a:minorFont>
        <a:latin typeface="Times New Roman"/>
        <a:ea typeface="宋体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1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B80000"/>
          </a:buClr>
          <a:buSzPct val="70000"/>
          <a:buFont typeface="Wingdings" panose="05000000000000000000" pitchFamily="2" charset="2"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幼圆" panose="02010509060101010101" pitchFamily="49" charset="-122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1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B80000"/>
          </a:buClr>
          <a:buSzPct val="70000"/>
          <a:buFont typeface="Wingdings" panose="05000000000000000000" pitchFamily="2" charset="2"/>
          <a:buNone/>
          <a:defRPr kumimoji="0" lang="zh-CN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幼圆" panose="02010509060101010101" pitchFamily="49" charset="-122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2_董事会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董事会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董事会 3">
        <a:dk1>
          <a:srgbClr val="000000"/>
        </a:dk1>
        <a:lt1>
          <a:srgbClr val="FFFFCC"/>
        </a:lt1>
        <a:dk2>
          <a:srgbClr val="808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董事会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董事会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董事会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董事会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Roewe</Template>
  <TotalTime>0</TotalTime>
  <Words>1790</Words>
  <Application>WPS 演示</Application>
  <PresentationFormat>全屏显示(4:3)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幼圆</vt:lpstr>
      <vt:lpstr>Calibri</vt:lpstr>
      <vt:lpstr>楷体_GB2312</vt:lpstr>
      <vt:lpstr>新宋体</vt:lpstr>
      <vt:lpstr>华文琥珀</vt:lpstr>
      <vt:lpstr>隶书</vt:lpstr>
      <vt:lpstr>黑体</vt:lpstr>
      <vt:lpstr>微软雅黑</vt:lpstr>
      <vt:lpstr>Arial Unicode MS</vt:lpstr>
      <vt:lpstr>Tahoma</vt:lpstr>
      <vt:lpstr>2_董事会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WPS_1670316127</cp:lastModifiedBy>
  <cp:revision>1031</cp:revision>
  <dcterms:created xsi:type="dcterms:W3CDTF">2023-01-30T08:29:16Z</dcterms:created>
  <dcterms:modified xsi:type="dcterms:W3CDTF">2023-01-30T09:13:14Z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346BB4AB5735415FAF1381C08102B225</vt:lpwstr>
  </property>
  <property fmtid="{D5CDD505-2E9C-101B-9397-08002B2CF9AE}" pid="4" name="KSOProductBuildVer">
    <vt:lpwstr>2052-11.1.0.13703</vt:lpwstr>
  </property>
</Properties>
</file>