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36"/>
  </p:handoutMasterIdLst>
  <p:sldIdLst>
    <p:sldId id="383" r:id="rId3"/>
    <p:sldId id="384" r:id="rId4"/>
    <p:sldId id="387" r:id="rId5"/>
    <p:sldId id="445" r:id="rId7"/>
    <p:sldId id="446" r:id="rId8"/>
    <p:sldId id="390" r:id="rId9"/>
    <p:sldId id="391" r:id="rId10"/>
    <p:sldId id="392" r:id="rId11"/>
    <p:sldId id="443" r:id="rId12"/>
    <p:sldId id="394" r:id="rId13"/>
    <p:sldId id="395" r:id="rId14"/>
    <p:sldId id="397" r:id="rId15"/>
    <p:sldId id="400" r:id="rId16"/>
    <p:sldId id="447" r:id="rId17"/>
    <p:sldId id="398" r:id="rId18"/>
    <p:sldId id="448" r:id="rId19"/>
    <p:sldId id="401" r:id="rId20"/>
    <p:sldId id="406" r:id="rId21"/>
    <p:sldId id="407" r:id="rId22"/>
    <p:sldId id="449" r:id="rId23"/>
    <p:sldId id="409" r:id="rId24"/>
    <p:sldId id="410" r:id="rId25"/>
    <p:sldId id="411" r:id="rId26"/>
    <p:sldId id="412" r:id="rId27"/>
    <p:sldId id="413" r:id="rId28"/>
    <p:sldId id="414" r:id="rId29"/>
    <p:sldId id="425" r:id="rId30"/>
    <p:sldId id="417" r:id="rId31"/>
    <p:sldId id="418" r:id="rId32"/>
    <p:sldId id="419" r:id="rId33"/>
    <p:sldId id="420" r:id="rId34"/>
    <p:sldId id="421" r:id="rId35"/>
  </p:sldIdLst>
  <p:sldSz cx="9144000" cy="6858000" type="screen4x3"/>
  <p:notesSz cx="6858000" cy="9144000"/>
  <p:custDataLst>
    <p:tags r:id="rId40"/>
  </p:custDataLst>
  <p:defaultTextStyle>
    <a:defPPr>
      <a:defRPr lang="zh-CN"/>
    </a:defPPr>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6"/>
    <p:restoredTop sz="90929"/>
  </p:normalViewPr>
  <p:slideViewPr>
    <p:cSldViewPr showGuides="1">
      <p:cViewPr varScale="1">
        <p:scale>
          <a:sx n="69" d="100"/>
          <a:sy n="69" d="100"/>
        </p:scale>
        <p:origin x="-93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118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0" Type="http://schemas.openxmlformats.org/officeDocument/2006/relationships/tags" Target="tags/tag3.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handoutMaster" Target="handoutMasters/handoutMaster1.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5" Type="http://schemas.openxmlformats.org/officeDocument/2006/relationships/image" Target="../media/image8.wmf"/><Relationship Id="rId4" Type="http://schemas.openxmlformats.org/officeDocument/2006/relationships/image" Target="../media/image7.wmf"/><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19050" tIns="0" rIns="19050" bIns="0" numCol="1" anchor="t" anchorCtr="0" compatLnSpc="1"/>
          <a:lstStyle>
            <a:lvl1pPr>
              <a:defRPr sz="1000" i="1"/>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000" b="0" i="1"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19050" tIns="0" rIns="19050" bIns="0" numCol="1" anchor="t" anchorCtr="0" compatLnSpc="1"/>
          <a:lstStyle>
            <a:lvl1pPr algn="r">
              <a:defRPr sz="1000" i="1"/>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1" lang="en-US" altLang="zh-CN" sz="1000" b="0" i="1"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5844" name="Rectangle 4"/>
          <p:cNvSpPr>
            <a:spLocks noTextEdit="1"/>
          </p:cNvSpPr>
          <p:nvPr>
            <p:ph type="sldImg" idx="2"/>
          </p:nvPr>
        </p:nvSpPr>
        <p:spPr>
          <a:xfrm>
            <a:off x="1149350" y="692150"/>
            <a:ext cx="4559300" cy="3416300"/>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2075" tIns="46038" rIns="92075" bIns="46038"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Click to edit Master text styles</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Second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Third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Fourth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Fifth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ln>
          <a:effectLst/>
        </p:spPr>
        <p:txBody>
          <a:bodyPr vert="horz" wrap="square" lIns="19050" tIns="0" rIns="19050" bIns="0" numCol="1" anchor="b" anchorCtr="0" compatLnSpc="1"/>
          <a:lstStyle>
            <a:lvl1pPr>
              <a:defRPr sz="1000" i="1"/>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000" b="0" i="1"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19050" tIns="0" rIns="19050" bIns="0" numCol="1" anchor="b" anchorCtr="0" compatLnSpc="1"/>
          <a:p>
            <a:pPr lvl="0" algn="r">
              <a:buNone/>
            </a:pPr>
            <a:fld id="{9A0DB2DC-4C9A-4742-B13C-FB6460FD3503}" type="slidenum">
              <a:rPr lang="en-US" altLang="zh-CN" sz="1000" i="1" dirty="0"/>
            </a:fld>
            <a:endParaRPr lang="en-US" altLang="zh-CN" sz="1000" i="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7"/>
          <p:cNvSpPr txBox="1">
            <a:spLocks noGrp="1"/>
          </p:cNvSpPr>
          <p:nvPr>
            <p:ph type="sldNum" sz="quarter"/>
          </p:nvPr>
        </p:nvSpPr>
        <p:spPr>
          <a:xfrm>
            <a:off x="3886200" y="8686800"/>
            <a:ext cx="2971800" cy="457200"/>
          </a:xfrm>
          <a:prstGeom prst="rect">
            <a:avLst/>
          </a:prstGeom>
          <a:noFill/>
          <a:ln w="9525">
            <a:noFill/>
          </a:ln>
        </p:spPr>
        <p:txBody>
          <a:bodyPr lIns="19050" tIns="0" rIns="19050" bIns="0" anchor="b" anchorCtr="0"/>
          <a:p>
            <a:pPr lvl="0" algn="r"/>
            <a:fld id="{9A0DB2DC-4C9A-4742-B13C-FB6460FD3503}" type="slidenum">
              <a:rPr lang="en-US" altLang="zh-CN" sz="1000" i="1" dirty="0"/>
            </a:fld>
            <a:endParaRPr lang="en-US" altLang="zh-CN" sz="1000" i="1" dirty="0"/>
          </a:p>
        </p:txBody>
      </p:sp>
      <p:sp>
        <p:nvSpPr>
          <p:cNvPr id="36867" name="Rectangle 2"/>
          <p:cNvSpPr>
            <a:spLocks noTextEdit="1"/>
          </p:cNvSpPr>
          <p:nvPr>
            <p:ph type="sldImg"/>
          </p:nvPr>
        </p:nvSpPr>
        <p:spPr>
          <a:xfrm>
            <a:off x="1152525" y="692150"/>
            <a:ext cx="4552950" cy="3416300"/>
          </a:xfrm>
          <a:ln w="12699"/>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7"/>
          <p:cNvSpPr txBox="1">
            <a:spLocks noGrp="1"/>
          </p:cNvSpPr>
          <p:nvPr>
            <p:ph type="sldNum" sz="quarter"/>
          </p:nvPr>
        </p:nvSpPr>
        <p:spPr>
          <a:xfrm>
            <a:off x="3886200" y="8686800"/>
            <a:ext cx="2971800" cy="457200"/>
          </a:xfrm>
          <a:prstGeom prst="rect">
            <a:avLst/>
          </a:prstGeom>
          <a:noFill/>
          <a:ln w="9525">
            <a:noFill/>
          </a:ln>
        </p:spPr>
        <p:txBody>
          <a:bodyPr lIns="19050" tIns="0" rIns="19050" bIns="0" anchor="b" anchorCtr="0"/>
          <a:p>
            <a:pPr lvl="0" algn="r"/>
            <a:fld id="{9A0DB2DC-4C9A-4742-B13C-FB6460FD3503}" type="slidenum">
              <a:rPr lang="en-US" altLang="zh-CN" sz="1000" i="1" dirty="0"/>
            </a:fld>
            <a:endParaRPr lang="en-US" altLang="zh-CN" sz="1000" i="1" dirty="0"/>
          </a:p>
        </p:txBody>
      </p:sp>
      <p:sp>
        <p:nvSpPr>
          <p:cNvPr id="46083" name="Rectangle 2"/>
          <p:cNvSpPr>
            <a:spLocks noTextEdit="1"/>
          </p:cNvSpPr>
          <p:nvPr>
            <p:ph type="sldImg"/>
          </p:nvPr>
        </p:nvSpPr>
        <p:spPr>
          <a:xfrm>
            <a:off x="1152525" y="692150"/>
            <a:ext cx="4552950" cy="3416300"/>
          </a:xfrm>
          <a:ln w="12699"/>
        </p:spPr>
      </p:sp>
      <p:sp>
        <p:nvSpPr>
          <p:cNvPr id="46084" name="Rectangle 3"/>
          <p:cNvSpPr>
            <a:spLocks noGrp="1"/>
          </p:cNvSpPr>
          <p:nvPr>
            <p:ph type="body" idx="1"/>
          </p:nvPr>
        </p:nvSpPr>
        <p:spPr>
          <a:ln/>
        </p:spPr>
        <p:txBody>
          <a:bodyPr wrap="square" lIns="92075" tIns="46038" rIns="92075" bIns="46038" anchor="t" anchorCtr="0"/>
          <a:p>
            <a:pPr lvl="0"/>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7"/>
          <p:cNvSpPr txBox="1">
            <a:spLocks noGrp="1"/>
          </p:cNvSpPr>
          <p:nvPr>
            <p:ph type="sldNum" sz="quarter"/>
          </p:nvPr>
        </p:nvSpPr>
        <p:spPr>
          <a:xfrm>
            <a:off x="3886200" y="8686800"/>
            <a:ext cx="2971800" cy="457200"/>
          </a:xfrm>
          <a:prstGeom prst="rect">
            <a:avLst/>
          </a:prstGeom>
          <a:noFill/>
          <a:ln w="9525">
            <a:noFill/>
          </a:ln>
        </p:spPr>
        <p:txBody>
          <a:bodyPr lIns="19050" tIns="0" rIns="19050" bIns="0" anchor="b" anchorCtr="0"/>
          <a:p>
            <a:pPr lvl="0" algn="r"/>
            <a:fld id="{9A0DB2DC-4C9A-4742-B13C-FB6460FD3503}" type="slidenum">
              <a:rPr lang="en-US" altLang="zh-CN" sz="1000" i="1" dirty="0"/>
            </a:fld>
            <a:endParaRPr lang="en-US" altLang="zh-CN" sz="1000" i="1" dirty="0"/>
          </a:p>
        </p:txBody>
      </p:sp>
      <p:sp>
        <p:nvSpPr>
          <p:cNvPr id="37891" name="Rectangle 2"/>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37892" name="Rectangle 3"/>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3</a:t>
            </a:r>
            <a:endParaRPr lang="en-US" altLang="zh-CN" sz="1000" i="1" dirty="0"/>
          </a:p>
        </p:txBody>
      </p:sp>
      <p:sp>
        <p:nvSpPr>
          <p:cNvPr id="37893" name="Rectangle 4"/>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37894" name="Rectangle 5"/>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37895" name="Rectangle 6"/>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37896" name="Rectangle 7"/>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3</a:t>
            </a:r>
            <a:endParaRPr lang="en-US" altLang="zh-CN" sz="1000" i="1" dirty="0"/>
          </a:p>
        </p:txBody>
      </p:sp>
      <p:sp>
        <p:nvSpPr>
          <p:cNvPr id="37897" name="Rectangle 8"/>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37898" name="Rectangle 9"/>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37899" name="Rectangle 10"/>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37900" name="Rectangle 11"/>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3</a:t>
            </a:r>
            <a:endParaRPr lang="en-US" altLang="zh-CN" sz="1000" i="1" dirty="0"/>
          </a:p>
        </p:txBody>
      </p:sp>
      <p:sp>
        <p:nvSpPr>
          <p:cNvPr id="37901" name="Rectangle 12"/>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37902" name="Rectangle 13"/>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37903" name="Rectangle 14"/>
          <p:cNvSpPr/>
          <p:nvPr/>
        </p:nvSpPr>
        <p:spPr>
          <a:xfrm>
            <a:off x="3886200" y="-1587"/>
            <a:ext cx="2973388" cy="407987"/>
          </a:xfrm>
          <a:prstGeom prst="rect">
            <a:avLst/>
          </a:prstGeom>
          <a:noFill/>
          <a:ln w="9525">
            <a:noFill/>
          </a:ln>
        </p:spPr>
        <p:txBody>
          <a:bodyPr wrap="none" anchor="ctr" anchorCtr="0"/>
          <a:p>
            <a:pPr lvl="0"/>
            <a:endParaRPr lang="zh-CN" altLang="en-US" dirty="0"/>
          </a:p>
        </p:txBody>
      </p:sp>
      <p:sp>
        <p:nvSpPr>
          <p:cNvPr id="37904" name="Rectangle 15"/>
          <p:cNvSpPr/>
          <p:nvPr/>
        </p:nvSpPr>
        <p:spPr>
          <a:xfrm>
            <a:off x="3886200" y="8634413"/>
            <a:ext cx="2973388" cy="509587"/>
          </a:xfrm>
          <a:prstGeom prst="rect">
            <a:avLst/>
          </a:prstGeom>
          <a:noFill/>
          <a:ln w="9525">
            <a:noFill/>
          </a:ln>
        </p:spPr>
        <p:txBody>
          <a:bodyPr lIns="19050" tIns="0" rIns="19050" bIns="0" anchor="b" anchorCtr="0"/>
          <a:p>
            <a:pPr lvl="0" algn="r"/>
            <a:r>
              <a:rPr lang="en-US" altLang="zh-CN" sz="1000" i="1" dirty="0"/>
              <a:t>3</a:t>
            </a:r>
            <a:endParaRPr lang="en-US" altLang="zh-CN" sz="1000" i="1" dirty="0"/>
          </a:p>
        </p:txBody>
      </p:sp>
      <p:sp>
        <p:nvSpPr>
          <p:cNvPr id="37905" name="Rectangle 16"/>
          <p:cNvSpPr/>
          <p:nvPr/>
        </p:nvSpPr>
        <p:spPr>
          <a:xfrm>
            <a:off x="-1587" y="8634413"/>
            <a:ext cx="2973387" cy="509587"/>
          </a:xfrm>
          <a:prstGeom prst="rect">
            <a:avLst/>
          </a:prstGeom>
          <a:noFill/>
          <a:ln w="9525">
            <a:noFill/>
          </a:ln>
        </p:spPr>
        <p:txBody>
          <a:bodyPr wrap="none" anchor="ctr" anchorCtr="0"/>
          <a:p>
            <a:pPr lvl="0"/>
            <a:endParaRPr lang="zh-CN" altLang="en-US" dirty="0"/>
          </a:p>
        </p:txBody>
      </p:sp>
      <p:sp>
        <p:nvSpPr>
          <p:cNvPr id="37906" name="Rectangle 17"/>
          <p:cNvSpPr/>
          <p:nvPr/>
        </p:nvSpPr>
        <p:spPr>
          <a:xfrm>
            <a:off x="-1587" y="-1587"/>
            <a:ext cx="2973387" cy="407987"/>
          </a:xfrm>
          <a:prstGeom prst="rect">
            <a:avLst/>
          </a:prstGeom>
          <a:noFill/>
          <a:ln w="9525">
            <a:noFill/>
          </a:ln>
        </p:spPr>
        <p:txBody>
          <a:bodyPr wrap="none" anchor="ctr" anchorCtr="0"/>
          <a:p>
            <a:pPr lvl="0"/>
            <a:endParaRPr lang="zh-CN" altLang="en-US" dirty="0"/>
          </a:p>
        </p:txBody>
      </p:sp>
      <p:sp>
        <p:nvSpPr>
          <p:cNvPr id="37907" name="Rectangle 18"/>
          <p:cNvSpPr>
            <a:spLocks noTextEdit="1"/>
          </p:cNvSpPr>
          <p:nvPr>
            <p:ph type="sldImg"/>
          </p:nvPr>
        </p:nvSpPr>
        <p:spPr>
          <a:xfrm>
            <a:off x="1150938" y="690563"/>
            <a:ext cx="4556125" cy="3417887"/>
          </a:xfrm>
          <a:ln/>
        </p:spPr>
      </p:sp>
      <p:sp>
        <p:nvSpPr>
          <p:cNvPr id="37908" name="Rectangle 19"/>
          <p:cNvSpPr/>
          <p:nvPr>
            <p:ph type="body" idx="1"/>
          </p:nvPr>
        </p:nvSpPr>
        <p:spPr>
          <a:xfrm>
            <a:off x="914400" y="4341813"/>
            <a:ext cx="5029200" cy="4116387"/>
          </a:xfrm>
          <a:ln/>
        </p:spPr>
        <p:txBody>
          <a:bodyPr wrap="square" lIns="92075" tIns="46038" rIns="92075" bIns="46038" anchor="t" anchorCtr="0"/>
          <a:p>
            <a:pPr lvl="0"/>
            <a:endParaRPr lang="zh-CN"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7"/>
          <p:cNvSpPr txBox="1">
            <a:spLocks noGrp="1"/>
          </p:cNvSpPr>
          <p:nvPr>
            <p:ph type="sldNum" sz="quarter"/>
          </p:nvPr>
        </p:nvSpPr>
        <p:spPr>
          <a:xfrm>
            <a:off x="3886200" y="8686800"/>
            <a:ext cx="2971800" cy="457200"/>
          </a:xfrm>
          <a:prstGeom prst="rect">
            <a:avLst/>
          </a:prstGeom>
          <a:noFill/>
          <a:ln w="9525">
            <a:noFill/>
          </a:ln>
        </p:spPr>
        <p:txBody>
          <a:bodyPr lIns="19050" tIns="0" rIns="19050" bIns="0" anchor="b" anchorCtr="0"/>
          <a:p>
            <a:pPr lvl="0" algn="r"/>
            <a:fld id="{9A0DB2DC-4C9A-4742-B13C-FB6460FD3503}" type="slidenum">
              <a:rPr lang="en-US" altLang="zh-CN" sz="1000" i="1" dirty="0"/>
            </a:fld>
            <a:endParaRPr lang="en-US" altLang="zh-CN" sz="1000" i="1" dirty="0"/>
          </a:p>
        </p:txBody>
      </p:sp>
      <p:sp>
        <p:nvSpPr>
          <p:cNvPr id="38915" name="Rectangle 2"/>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38916" name="Rectangle 3"/>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4</a:t>
            </a:r>
            <a:endParaRPr lang="en-US" altLang="zh-CN" sz="1000" i="1" dirty="0"/>
          </a:p>
        </p:txBody>
      </p:sp>
      <p:sp>
        <p:nvSpPr>
          <p:cNvPr id="38917" name="Rectangle 4"/>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38918" name="Rectangle 5"/>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38919" name="Rectangle 6"/>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38920" name="Rectangle 7"/>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4</a:t>
            </a:r>
            <a:endParaRPr lang="en-US" altLang="zh-CN" sz="1000" i="1" dirty="0"/>
          </a:p>
        </p:txBody>
      </p:sp>
      <p:sp>
        <p:nvSpPr>
          <p:cNvPr id="38921" name="Rectangle 8"/>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38922" name="Rectangle 9"/>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38923" name="Rectangle 10"/>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38924" name="Rectangle 11"/>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4</a:t>
            </a:r>
            <a:endParaRPr lang="en-US" altLang="zh-CN" sz="1000" i="1" dirty="0"/>
          </a:p>
        </p:txBody>
      </p:sp>
      <p:sp>
        <p:nvSpPr>
          <p:cNvPr id="38925" name="Rectangle 12"/>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38926" name="Rectangle 13"/>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38927" name="Rectangle 14"/>
          <p:cNvSpPr/>
          <p:nvPr/>
        </p:nvSpPr>
        <p:spPr>
          <a:xfrm>
            <a:off x="3886200" y="-1587"/>
            <a:ext cx="2973388" cy="407987"/>
          </a:xfrm>
          <a:prstGeom prst="rect">
            <a:avLst/>
          </a:prstGeom>
          <a:noFill/>
          <a:ln w="9525">
            <a:noFill/>
          </a:ln>
        </p:spPr>
        <p:txBody>
          <a:bodyPr wrap="none" anchor="ctr" anchorCtr="0"/>
          <a:p>
            <a:pPr lvl="0"/>
            <a:endParaRPr lang="zh-CN" altLang="en-US" dirty="0"/>
          </a:p>
        </p:txBody>
      </p:sp>
      <p:sp>
        <p:nvSpPr>
          <p:cNvPr id="38928" name="Rectangle 15"/>
          <p:cNvSpPr/>
          <p:nvPr/>
        </p:nvSpPr>
        <p:spPr>
          <a:xfrm>
            <a:off x="3886200" y="8634413"/>
            <a:ext cx="2973388" cy="509587"/>
          </a:xfrm>
          <a:prstGeom prst="rect">
            <a:avLst/>
          </a:prstGeom>
          <a:noFill/>
          <a:ln w="9525">
            <a:noFill/>
          </a:ln>
        </p:spPr>
        <p:txBody>
          <a:bodyPr lIns="19050" tIns="0" rIns="19050" bIns="0" anchor="b" anchorCtr="0"/>
          <a:p>
            <a:pPr lvl="0" algn="r"/>
            <a:r>
              <a:rPr lang="en-US" altLang="zh-CN" sz="1000" i="1" dirty="0"/>
              <a:t>4</a:t>
            </a:r>
            <a:endParaRPr lang="en-US" altLang="zh-CN" sz="1000" i="1" dirty="0"/>
          </a:p>
        </p:txBody>
      </p:sp>
      <p:sp>
        <p:nvSpPr>
          <p:cNvPr id="38929" name="Rectangle 16"/>
          <p:cNvSpPr/>
          <p:nvPr/>
        </p:nvSpPr>
        <p:spPr>
          <a:xfrm>
            <a:off x="-1587" y="8634413"/>
            <a:ext cx="2973387" cy="509587"/>
          </a:xfrm>
          <a:prstGeom prst="rect">
            <a:avLst/>
          </a:prstGeom>
          <a:noFill/>
          <a:ln w="9525">
            <a:noFill/>
          </a:ln>
        </p:spPr>
        <p:txBody>
          <a:bodyPr wrap="none" anchor="ctr" anchorCtr="0"/>
          <a:p>
            <a:pPr lvl="0"/>
            <a:endParaRPr lang="zh-CN" altLang="en-US" dirty="0"/>
          </a:p>
        </p:txBody>
      </p:sp>
      <p:sp>
        <p:nvSpPr>
          <p:cNvPr id="38930" name="Rectangle 17"/>
          <p:cNvSpPr/>
          <p:nvPr/>
        </p:nvSpPr>
        <p:spPr>
          <a:xfrm>
            <a:off x="-1587" y="-1587"/>
            <a:ext cx="2973387" cy="407987"/>
          </a:xfrm>
          <a:prstGeom prst="rect">
            <a:avLst/>
          </a:prstGeom>
          <a:noFill/>
          <a:ln w="9525">
            <a:noFill/>
          </a:ln>
        </p:spPr>
        <p:txBody>
          <a:bodyPr wrap="none" anchor="ctr" anchorCtr="0"/>
          <a:p>
            <a:pPr lvl="0"/>
            <a:endParaRPr lang="zh-CN" altLang="en-US" dirty="0"/>
          </a:p>
        </p:txBody>
      </p:sp>
      <p:sp>
        <p:nvSpPr>
          <p:cNvPr id="38931" name="Rectangle 18"/>
          <p:cNvSpPr>
            <a:spLocks noTextEdit="1"/>
          </p:cNvSpPr>
          <p:nvPr>
            <p:ph type="sldImg"/>
          </p:nvPr>
        </p:nvSpPr>
        <p:spPr>
          <a:xfrm>
            <a:off x="1150938" y="690563"/>
            <a:ext cx="4556125" cy="3417887"/>
          </a:xfrm>
          <a:ln/>
        </p:spPr>
      </p:sp>
      <p:sp>
        <p:nvSpPr>
          <p:cNvPr id="38932" name="Rectangle 19"/>
          <p:cNvSpPr/>
          <p:nvPr>
            <p:ph type="body" idx="1"/>
          </p:nvPr>
        </p:nvSpPr>
        <p:spPr>
          <a:xfrm>
            <a:off x="914400" y="4341813"/>
            <a:ext cx="5029200" cy="4116387"/>
          </a:xfrm>
          <a:ln/>
        </p:spPr>
        <p:txBody>
          <a:bodyPr wrap="square" lIns="92075" tIns="46038" rIns="92075" bIns="46038" anchor="t" anchorCtr="0"/>
          <a:p>
            <a:pPr lvl="0"/>
            <a:endParaRPr lang="zh-CN"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7"/>
          <p:cNvSpPr txBox="1">
            <a:spLocks noGrp="1"/>
          </p:cNvSpPr>
          <p:nvPr>
            <p:ph type="sldNum" sz="quarter"/>
          </p:nvPr>
        </p:nvSpPr>
        <p:spPr>
          <a:xfrm>
            <a:off x="3886200" y="8686800"/>
            <a:ext cx="2971800" cy="457200"/>
          </a:xfrm>
          <a:prstGeom prst="rect">
            <a:avLst/>
          </a:prstGeom>
          <a:noFill/>
          <a:ln w="9525">
            <a:noFill/>
          </a:ln>
        </p:spPr>
        <p:txBody>
          <a:bodyPr lIns="19050" tIns="0" rIns="19050" bIns="0" anchor="b" anchorCtr="0"/>
          <a:p>
            <a:pPr lvl="0" algn="r"/>
            <a:fld id="{9A0DB2DC-4C9A-4742-B13C-FB6460FD3503}" type="slidenum">
              <a:rPr lang="en-US" altLang="zh-CN" sz="1000" i="1" dirty="0"/>
            </a:fld>
            <a:endParaRPr lang="en-US" altLang="zh-CN" sz="1000" i="1" dirty="0"/>
          </a:p>
        </p:txBody>
      </p:sp>
      <p:sp>
        <p:nvSpPr>
          <p:cNvPr id="39939" name="Rectangle 2"/>
          <p:cNvSpPr>
            <a:spLocks noTextEdit="1"/>
          </p:cNvSpPr>
          <p:nvPr>
            <p:ph type="sldImg"/>
          </p:nvPr>
        </p:nvSpPr>
        <p:spPr>
          <a:xfrm>
            <a:off x="1143000" y="685800"/>
            <a:ext cx="4572000" cy="3429000"/>
          </a:xfrm>
          <a:ln/>
        </p:spPr>
      </p:sp>
      <p:sp>
        <p:nvSpPr>
          <p:cNvPr id="39940" name="Rectangle 3"/>
          <p:cNvSpPr>
            <a:spLocks noGrp="1"/>
          </p:cNvSpPr>
          <p:nvPr>
            <p:ph type="body" idx="1"/>
          </p:nvPr>
        </p:nvSpPr>
        <p:spPr>
          <a:ln/>
        </p:spPr>
        <p:txBody>
          <a:bodyPr wrap="square" lIns="92075" tIns="46038" rIns="92075" bIns="46038" anchor="t" anchorCtr="0"/>
          <a:p>
            <a:pPr lvl="0"/>
            <a:r>
              <a:rPr lang="en-US" altLang="zh-CN" dirty="0"/>
              <a:t>*</a:t>
            </a:r>
            <a:endParaRPr lang="en-US"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7"/>
          <p:cNvSpPr txBox="1">
            <a:spLocks noGrp="1"/>
          </p:cNvSpPr>
          <p:nvPr>
            <p:ph type="sldNum" sz="quarter"/>
          </p:nvPr>
        </p:nvSpPr>
        <p:spPr>
          <a:xfrm>
            <a:off x="3886200" y="8686800"/>
            <a:ext cx="2971800" cy="457200"/>
          </a:xfrm>
          <a:prstGeom prst="rect">
            <a:avLst/>
          </a:prstGeom>
          <a:noFill/>
          <a:ln w="9525">
            <a:noFill/>
          </a:ln>
        </p:spPr>
        <p:txBody>
          <a:bodyPr lIns="19050" tIns="0" rIns="19050" bIns="0" anchor="b" anchorCtr="0"/>
          <a:p>
            <a:pPr lvl="0" algn="r"/>
            <a:fld id="{9A0DB2DC-4C9A-4742-B13C-FB6460FD3503}" type="slidenum">
              <a:rPr lang="en-US" altLang="zh-CN" sz="1000" i="1" dirty="0"/>
            </a:fld>
            <a:endParaRPr lang="en-US" altLang="zh-CN" sz="1000" i="1" dirty="0"/>
          </a:p>
        </p:txBody>
      </p:sp>
      <p:sp>
        <p:nvSpPr>
          <p:cNvPr id="40963" name="Rectangle 2"/>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40964" name="Rectangle 3"/>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1</a:t>
            </a:r>
            <a:endParaRPr lang="en-US" altLang="zh-CN" sz="1000" i="1" dirty="0"/>
          </a:p>
        </p:txBody>
      </p:sp>
      <p:sp>
        <p:nvSpPr>
          <p:cNvPr id="40965" name="Rectangle 4"/>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40966" name="Rectangle 5"/>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40967" name="Rectangle 6"/>
          <p:cNvSpPr>
            <a:spLocks noTextEdit="1"/>
          </p:cNvSpPr>
          <p:nvPr>
            <p:ph type="sldImg"/>
          </p:nvPr>
        </p:nvSpPr>
        <p:spPr>
          <a:xfrm>
            <a:off x="1150938" y="690563"/>
            <a:ext cx="4556125" cy="3417887"/>
          </a:xfrm>
          <a:ln/>
        </p:spPr>
      </p:sp>
      <p:sp>
        <p:nvSpPr>
          <p:cNvPr id="40968" name="Rectangle 7"/>
          <p:cNvSpPr>
            <a:spLocks noGrp="1"/>
          </p:cNvSpPr>
          <p:nvPr>
            <p:ph type="body" idx="1"/>
          </p:nvPr>
        </p:nvSpPr>
        <p:spPr>
          <a:xfrm>
            <a:off x="381000" y="4341813"/>
            <a:ext cx="6324600" cy="4116387"/>
          </a:xfrm>
          <a:ln/>
        </p:spPr>
        <p:txBody>
          <a:bodyPr wrap="square" lIns="92075" tIns="46038" rIns="92075" bIns="46038" anchor="t" anchorCtr="0"/>
          <a:p>
            <a:pPr lvl="0"/>
            <a:r>
              <a:rPr lang="en-US" altLang="zh-CN" sz="2800" dirty="0"/>
              <a:t>A bicycle is assembled by three kinds of parts, they are two wheels, one frame, and two paddles. If we have three frames , six wheels, and six paddles, we can assemble three bicycles, but if we have six frames, six wheels, and six paddles, we can still only assemble three bicycles, even though we have three more frames, just because we have no the matched wheels and paddles to match with them.</a:t>
            </a:r>
            <a:r>
              <a:rPr lang="en-US" altLang="zh-CN" dirty="0"/>
              <a:t> </a:t>
            </a:r>
            <a:endParaRPr lang="en-US"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7"/>
          <p:cNvSpPr txBox="1">
            <a:spLocks noGrp="1"/>
          </p:cNvSpPr>
          <p:nvPr>
            <p:ph type="sldNum" sz="quarter"/>
          </p:nvPr>
        </p:nvSpPr>
        <p:spPr>
          <a:xfrm>
            <a:off x="3886200" y="8686800"/>
            <a:ext cx="2971800" cy="457200"/>
          </a:xfrm>
          <a:prstGeom prst="rect">
            <a:avLst/>
          </a:prstGeom>
          <a:noFill/>
          <a:ln w="9525">
            <a:noFill/>
          </a:ln>
        </p:spPr>
        <p:txBody>
          <a:bodyPr lIns="19050" tIns="0" rIns="19050" bIns="0" anchor="b" anchorCtr="0"/>
          <a:p>
            <a:pPr lvl="0" algn="r"/>
            <a:fld id="{9A0DB2DC-4C9A-4742-B13C-FB6460FD3503}" type="slidenum">
              <a:rPr lang="en-US" altLang="zh-CN" sz="1000" i="1" dirty="0"/>
            </a:fld>
            <a:endParaRPr lang="en-US" altLang="zh-CN" sz="1000" i="1" dirty="0"/>
          </a:p>
        </p:txBody>
      </p:sp>
      <p:sp>
        <p:nvSpPr>
          <p:cNvPr id="41987" name="Rectangle 2"/>
          <p:cNvSpPr>
            <a:spLocks noTextEdit="1"/>
          </p:cNvSpPr>
          <p:nvPr>
            <p:ph type="sldImg"/>
          </p:nvPr>
        </p:nvSpPr>
        <p:spPr>
          <a:xfrm>
            <a:off x="1152525" y="682625"/>
            <a:ext cx="4552950" cy="3416300"/>
          </a:xfrm>
          <a:ln/>
        </p:spPr>
      </p:sp>
      <p:sp>
        <p:nvSpPr>
          <p:cNvPr id="41988" name="Rectangle 3"/>
          <p:cNvSpPr>
            <a:spLocks noGrp="1"/>
          </p:cNvSpPr>
          <p:nvPr>
            <p:ph type="body" idx="1"/>
          </p:nvPr>
        </p:nvSpPr>
        <p:spPr>
          <a:ln/>
        </p:spPr>
        <p:txBody>
          <a:bodyPr wrap="square" lIns="92075" tIns="46038" rIns="92075" bIns="46038" anchor="t" anchorCtr="0"/>
          <a:p>
            <a:pPr lvl="0"/>
            <a:endParaRPr lang="en-US" altLang="zh-C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7"/>
          <p:cNvSpPr txBox="1">
            <a:spLocks noGrp="1"/>
          </p:cNvSpPr>
          <p:nvPr>
            <p:ph type="sldNum" sz="quarter"/>
          </p:nvPr>
        </p:nvSpPr>
        <p:spPr>
          <a:xfrm>
            <a:off x="3886200" y="8686800"/>
            <a:ext cx="2971800" cy="457200"/>
          </a:xfrm>
          <a:prstGeom prst="rect">
            <a:avLst/>
          </a:prstGeom>
          <a:noFill/>
          <a:ln w="9525">
            <a:noFill/>
          </a:ln>
        </p:spPr>
        <p:txBody>
          <a:bodyPr lIns="19050" tIns="0" rIns="19050" bIns="0" anchor="b" anchorCtr="0"/>
          <a:p>
            <a:pPr lvl="0" algn="r"/>
            <a:fld id="{9A0DB2DC-4C9A-4742-B13C-FB6460FD3503}" type="slidenum">
              <a:rPr lang="en-US" altLang="zh-CN" sz="1000" i="1" dirty="0"/>
            </a:fld>
            <a:endParaRPr lang="en-US" altLang="zh-CN" sz="1000" i="1" dirty="0"/>
          </a:p>
        </p:txBody>
      </p:sp>
      <p:sp>
        <p:nvSpPr>
          <p:cNvPr id="43011" name="Rectangle 2"/>
          <p:cNvSpPr>
            <a:spLocks noTextEdit="1"/>
          </p:cNvSpPr>
          <p:nvPr>
            <p:ph type="sldImg"/>
          </p:nvPr>
        </p:nvSpPr>
        <p:spPr>
          <a:xfrm>
            <a:off x="1152525" y="692150"/>
            <a:ext cx="4552950" cy="3416300"/>
          </a:xfrm>
          <a:ln w="12699"/>
        </p:spPr>
      </p:sp>
      <p:sp>
        <p:nvSpPr>
          <p:cNvPr id="43012" name="Rectangle 3"/>
          <p:cNvSpPr>
            <a:spLocks noGrp="1"/>
          </p:cNvSpPr>
          <p:nvPr>
            <p:ph type="body" idx="1"/>
          </p:nvPr>
        </p:nvSpPr>
        <p:spPr>
          <a:ln/>
        </p:spPr>
        <p:txBody>
          <a:bodyPr wrap="square" lIns="92075" tIns="46038" rIns="92075" bIns="46038" anchor="t" anchorCtr="0"/>
          <a:p>
            <a:pPr lvl="0"/>
            <a:endParaRPr lang="en-US"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7"/>
          <p:cNvSpPr txBox="1">
            <a:spLocks noGrp="1"/>
          </p:cNvSpPr>
          <p:nvPr>
            <p:ph type="sldNum" sz="quarter"/>
          </p:nvPr>
        </p:nvSpPr>
        <p:spPr>
          <a:xfrm>
            <a:off x="3886200" y="8686800"/>
            <a:ext cx="2971800" cy="457200"/>
          </a:xfrm>
          <a:prstGeom prst="rect">
            <a:avLst/>
          </a:prstGeom>
          <a:noFill/>
          <a:ln w="9525">
            <a:noFill/>
          </a:ln>
        </p:spPr>
        <p:txBody>
          <a:bodyPr lIns="19050" tIns="0" rIns="19050" bIns="0" anchor="b" anchorCtr="0"/>
          <a:p>
            <a:pPr lvl="0" algn="r"/>
            <a:fld id="{9A0DB2DC-4C9A-4742-B13C-FB6460FD3503}" type="slidenum">
              <a:rPr lang="en-US" altLang="zh-CN" sz="1000" i="1" dirty="0"/>
            </a:fld>
            <a:endParaRPr lang="en-US" altLang="zh-CN" sz="1000" i="1" dirty="0"/>
          </a:p>
        </p:txBody>
      </p:sp>
      <p:sp>
        <p:nvSpPr>
          <p:cNvPr id="44035" name="Rectangle 2"/>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44036" name="Rectangle 3"/>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12</a:t>
            </a:r>
            <a:endParaRPr lang="en-US" altLang="zh-CN" sz="1000" i="1" dirty="0"/>
          </a:p>
        </p:txBody>
      </p:sp>
      <p:sp>
        <p:nvSpPr>
          <p:cNvPr id="44037" name="Rectangle 4"/>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44038" name="Rectangle 5"/>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44039" name="Rectangle 6"/>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44040" name="Rectangle 7"/>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11</a:t>
            </a:r>
            <a:endParaRPr lang="en-US" altLang="zh-CN" sz="1000" i="1" dirty="0"/>
          </a:p>
        </p:txBody>
      </p:sp>
      <p:sp>
        <p:nvSpPr>
          <p:cNvPr id="44041" name="Rectangle 8"/>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44042" name="Rectangle 9"/>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44043" name="Rectangle 10"/>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44044" name="Rectangle 11"/>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11</a:t>
            </a:r>
            <a:endParaRPr lang="en-US" altLang="zh-CN" sz="1000" i="1" dirty="0"/>
          </a:p>
        </p:txBody>
      </p:sp>
      <p:sp>
        <p:nvSpPr>
          <p:cNvPr id="44045" name="Rectangle 12"/>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44046" name="Rectangle 13"/>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44047" name="Rectangle 14"/>
          <p:cNvSpPr/>
          <p:nvPr/>
        </p:nvSpPr>
        <p:spPr>
          <a:xfrm>
            <a:off x="3886200" y="-1587"/>
            <a:ext cx="2973388" cy="458787"/>
          </a:xfrm>
          <a:prstGeom prst="rect">
            <a:avLst/>
          </a:prstGeom>
          <a:noFill/>
          <a:ln w="9525">
            <a:noFill/>
          </a:ln>
        </p:spPr>
        <p:txBody>
          <a:bodyPr wrap="none" anchor="ctr" anchorCtr="0"/>
          <a:p>
            <a:pPr lvl="0"/>
            <a:endParaRPr lang="zh-CN" altLang="en-US" dirty="0"/>
          </a:p>
        </p:txBody>
      </p:sp>
      <p:sp>
        <p:nvSpPr>
          <p:cNvPr id="44048" name="Rectangle 15"/>
          <p:cNvSpPr/>
          <p:nvPr/>
        </p:nvSpPr>
        <p:spPr>
          <a:xfrm>
            <a:off x="3886200" y="8685213"/>
            <a:ext cx="2973388" cy="458787"/>
          </a:xfrm>
          <a:prstGeom prst="rect">
            <a:avLst/>
          </a:prstGeom>
          <a:noFill/>
          <a:ln w="9525">
            <a:noFill/>
          </a:ln>
        </p:spPr>
        <p:txBody>
          <a:bodyPr lIns="19050" tIns="0" rIns="19050" bIns="0" anchor="b" anchorCtr="0"/>
          <a:p>
            <a:pPr lvl="0" algn="r"/>
            <a:r>
              <a:rPr lang="en-US" altLang="zh-CN" sz="1000" i="1" dirty="0"/>
              <a:t>11</a:t>
            </a:r>
            <a:endParaRPr lang="en-US" altLang="zh-CN" sz="1000" i="1" dirty="0"/>
          </a:p>
        </p:txBody>
      </p:sp>
      <p:sp>
        <p:nvSpPr>
          <p:cNvPr id="44049" name="Rectangle 16"/>
          <p:cNvSpPr/>
          <p:nvPr/>
        </p:nvSpPr>
        <p:spPr>
          <a:xfrm>
            <a:off x="-1587" y="8685213"/>
            <a:ext cx="2973387" cy="458787"/>
          </a:xfrm>
          <a:prstGeom prst="rect">
            <a:avLst/>
          </a:prstGeom>
          <a:noFill/>
          <a:ln w="9525">
            <a:noFill/>
          </a:ln>
        </p:spPr>
        <p:txBody>
          <a:bodyPr wrap="none" anchor="ctr" anchorCtr="0"/>
          <a:p>
            <a:pPr lvl="0"/>
            <a:endParaRPr lang="zh-CN" altLang="en-US" dirty="0"/>
          </a:p>
        </p:txBody>
      </p:sp>
      <p:sp>
        <p:nvSpPr>
          <p:cNvPr id="44050" name="Rectangle 17"/>
          <p:cNvSpPr/>
          <p:nvPr/>
        </p:nvSpPr>
        <p:spPr>
          <a:xfrm>
            <a:off x="-1587" y="-1587"/>
            <a:ext cx="2973387" cy="458787"/>
          </a:xfrm>
          <a:prstGeom prst="rect">
            <a:avLst/>
          </a:prstGeom>
          <a:noFill/>
          <a:ln w="9525">
            <a:noFill/>
          </a:ln>
        </p:spPr>
        <p:txBody>
          <a:bodyPr wrap="none" anchor="ctr" anchorCtr="0"/>
          <a:p>
            <a:pPr lvl="0"/>
            <a:endParaRPr lang="zh-CN" altLang="en-US" dirty="0"/>
          </a:p>
        </p:txBody>
      </p:sp>
      <p:sp>
        <p:nvSpPr>
          <p:cNvPr id="44051" name="Rectangle 18"/>
          <p:cNvSpPr/>
          <p:nvPr/>
        </p:nvSpPr>
        <p:spPr>
          <a:xfrm>
            <a:off x="3886200" y="-1587"/>
            <a:ext cx="2973388" cy="407987"/>
          </a:xfrm>
          <a:prstGeom prst="rect">
            <a:avLst/>
          </a:prstGeom>
          <a:noFill/>
          <a:ln w="9525">
            <a:noFill/>
          </a:ln>
        </p:spPr>
        <p:txBody>
          <a:bodyPr wrap="none" anchor="ctr" anchorCtr="0"/>
          <a:p>
            <a:pPr lvl="0"/>
            <a:endParaRPr lang="zh-CN" altLang="en-US" dirty="0"/>
          </a:p>
        </p:txBody>
      </p:sp>
      <p:sp>
        <p:nvSpPr>
          <p:cNvPr id="44052" name="Rectangle 19"/>
          <p:cNvSpPr/>
          <p:nvPr/>
        </p:nvSpPr>
        <p:spPr>
          <a:xfrm>
            <a:off x="3886200" y="8634413"/>
            <a:ext cx="2973388" cy="509587"/>
          </a:xfrm>
          <a:prstGeom prst="rect">
            <a:avLst/>
          </a:prstGeom>
          <a:noFill/>
          <a:ln w="9525">
            <a:noFill/>
          </a:ln>
        </p:spPr>
        <p:txBody>
          <a:bodyPr lIns="19050" tIns="0" rIns="19050" bIns="0" anchor="b" anchorCtr="0"/>
          <a:p>
            <a:pPr lvl="0" algn="r"/>
            <a:r>
              <a:rPr lang="en-US" altLang="zh-CN" sz="1000" i="1" dirty="0"/>
              <a:t>11</a:t>
            </a:r>
            <a:endParaRPr lang="en-US" altLang="zh-CN" sz="1000" i="1" dirty="0"/>
          </a:p>
        </p:txBody>
      </p:sp>
      <p:sp>
        <p:nvSpPr>
          <p:cNvPr id="44053" name="Rectangle 20"/>
          <p:cNvSpPr/>
          <p:nvPr/>
        </p:nvSpPr>
        <p:spPr>
          <a:xfrm>
            <a:off x="-1587" y="8634413"/>
            <a:ext cx="2973387" cy="509587"/>
          </a:xfrm>
          <a:prstGeom prst="rect">
            <a:avLst/>
          </a:prstGeom>
          <a:noFill/>
          <a:ln w="9525">
            <a:noFill/>
          </a:ln>
        </p:spPr>
        <p:txBody>
          <a:bodyPr wrap="none" anchor="ctr" anchorCtr="0"/>
          <a:p>
            <a:pPr lvl="0"/>
            <a:endParaRPr lang="zh-CN" altLang="en-US" dirty="0"/>
          </a:p>
        </p:txBody>
      </p:sp>
      <p:sp>
        <p:nvSpPr>
          <p:cNvPr id="44054" name="Rectangle 21"/>
          <p:cNvSpPr/>
          <p:nvPr/>
        </p:nvSpPr>
        <p:spPr>
          <a:xfrm>
            <a:off x="-1587" y="-1587"/>
            <a:ext cx="2973387" cy="407987"/>
          </a:xfrm>
          <a:prstGeom prst="rect">
            <a:avLst/>
          </a:prstGeom>
          <a:noFill/>
          <a:ln w="9525">
            <a:noFill/>
          </a:ln>
        </p:spPr>
        <p:txBody>
          <a:bodyPr wrap="none" anchor="ctr" anchorCtr="0"/>
          <a:p>
            <a:pPr lvl="0"/>
            <a:endParaRPr lang="zh-CN" altLang="en-US" dirty="0"/>
          </a:p>
        </p:txBody>
      </p:sp>
      <p:sp>
        <p:nvSpPr>
          <p:cNvPr id="44055" name="Rectangle 22"/>
          <p:cNvSpPr>
            <a:spLocks noTextEdit="1"/>
          </p:cNvSpPr>
          <p:nvPr>
            <p:ph type="sldImg"/>
          </p:nvPr>
        </p:nvSpPr>
        <p:spPr>
          <a:xfrm>
            <a:off x="1150938" y="690563"/>
            <a:ext cx="4556125" cy="3417887"/>
          </a:xfrm>
          <a:ln/>
        </p:spPr>
      </p:sp>
      <p:sp>
        <p:nvSpPr>
          <p:cNvPr id="44056" name="Rectangle 23"/>
          <p:cNvSpPr>
            <a:spLocks noGrp="1"/>
          </p:cNvSpPr>
          <p:nvPr>
            <p:ph type="body" idx="1"/>
          </p:nvPr>
        </p:nvSpPr>
        <p:spPr>
          <a:ln/>
        </p:spPr>
        <p:txBody>
          <a:bodyPr wrap="square" lIns="92075" tIns="46038" rIns="92075" bIns="46038" anchor="t" anchorCtr="0"/>
          <a:p>
            <a:pPr lvl="0"/>
            <a:r>
              <a:rPr lang="en-US" altLang="zh-CN" sz="3200" dirty="0"/>
              <a:t>In a computer system, the multi-level bill of material will be displayed in an indent form.</a:t>
            </a:r>
            <a:endParaRPr lang="en-US" altLang="zh-CN" sz="3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7"/>
          <p:cNvSpPr txBox="1">
            <a:spLocks noGrp="1"/>
          </p:cNvSpPr>
          <p:nvPr>
            <p:ph type="sldNum" sz="quarter"/>
          </p:nvPr>
        </p:nvSpPr>
        <p:spPr>
          <a:xfrm>
            <a:off x="3886200" y="8686800"/>
            <a:ext cx="2971800" cy="457200"/>
          </a:xfrm>
          <a:prstGeom prst="rect">
            <a:avLst/>
          </a:prstGeom>
          <a:noFill/>
          <a:ln w="9525">
            <a:noFill/>
          </a:ln>
        </p:spPr>
        <p:txBody>
          <a:bodyPr lIns="19050" tIns="0" rIns="19050" bIns="0" anchor="b" anchorCtr="0"/>
          <a:p>
            <a:pPr lvl="0" algn="r"/>
            <a:fld id="{9A0DB2DC-4C9A-4742-B13C-FB6460FD3503}" type="slidenum">
              <a:rPr lang="en-US" altLang="zh-CN" sz="1000" i="1" dirty="0"/>
            </a:fld>
            <a:endParaRPr lang="en-US" altLang="zh-CN" sz="1000" i="1" dirty="0"/>
          </a:p>
        </p:txBody>
      </p:sp>
      <p:sp>
        <p:nvSpPr>
          <p:cNvPr id="45059" name="Rectangle 2"/>
          <p:cNvSpPr>
            <a:spLocks noGrp="1"/>
          </p:cNvSpPr>
          <p:nvPr>
            <p:ph type="body" idx="1"/>
          </p:nvPr>
        </p:nvSpPr>
        <p:spPr>
          <a:xfrm>
            <a:off x="914400" y="4346575"/>
            <a:ext cx="5029200" cy="4114800"/>
          </a:xfrm>
          <a:ln/>
        </p:spPr>
        <p:txBody>
          <a:bodyPr wrap="square" lIns="92075" tIns="46038" rIns="92075" bIns="46038" anchor="t" anchorCtr="0"/>
          <a:p>
            <a:pPr lvl="0"/>
            <a:endParaRPr lang="en-US" altLang="zh-CN" dirty="0"/>
          </a:p>
        </p:txBody>
      </p:sp>
      <p:sp>
        <p:nvSpPr>
          <p:cNvPr id="45060" name="Rectangle 3"/>
          <p:cNvSpPr>
            <a:spLocks noTextEdit="1"/>
          </p:cNvSpPr>
          <p:nvPr>
            <p:ph type="sldImg"/>
          </p:nvPr>
        </p:nvSpPr>
        <p:spPr>
          <a:xfrm>
            <a:off x="1143000" y="685800"/>
            <a:ext cx="4572000" cy="3429000"/>
          </a:xfrm>
          <a:ln w="12699"/>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gradFill rotWithShape="0">
          <a:gsLst>
            <a:gs pos="0">
              <a:schemeClr val="bg1"/>
            </a:gs>
            <a:gs pos="100000">
              <a:schemeClr val="bg2"/>
            </a:gs>
          </a:gsLst>
          <a:path path="rect">
            <a:fillToRect r="100000" b="100000"/>
          </a:path>
          <a:tileRect/>
        </a:gradFill>
        <a:effectLst/>
      </p:bgPr>
    </p:bg>
    <p:spTree>
      <p:nvGrpSpPr>
        <p:cNvPr id="1" name=""/>
        <p:cNvGrpSpPr/>
        <p:nvPr/>
      </p:nvGrpSpPr>
      <p:grpSpPr>
        <a:xfrm>
          <a:off x="0" y="0"/>
          <a:ext cx="0" cy="0"/>
          <a:chOff x="0" y="0"/>
          <a:chExt cx="0" cy="0"/>
        </a:xfrm>
      </p:grpSpPr>
      <p:grpSp>
        <p:nvGrpSpPr>
          <p:cNvPr id="4098" name="Group 31"/>
          <p:cNvGrpSpPr/>
          <p:nvPr userDrawn="1"/>
        </p:nvGrpSpPr>
        <p:grpSpPr>
          <a:xfrm>
            <a:off x="0" y="114300"/>
            <a:ext cx="9142413" cy="6742113"/>
            <a:chOff x="0" y="72"/>
            <a:chExt cx="5759" cy="4247"/>
          </a:xfrm>
        </p:grpSpPr>
        <p:sp>
          <p:nvSpPr>
            <p:cNvPr id="36" name="Rectangle 2"/>
            <p:cNvSpPr>
              <a:spLocks noChangeArrowheads="1"/>
            </p:cNvSpPr>
            <p:nvPr/>
          </p:nvSpPr>
          <p:spPr bwMode="hidden">
            <a:xfrm>
              <a:off x="0" y="2112"/>
              <a:ext cx="5759" cy="2207"/>
            </a:xfrm>
            <a:prstGeom prst="rect">
              <a:avLst/>
            </a:prstGeom>
            <a:solidFill>
              <a:schemeClr val="bg1"/>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4105" name="Group 30"/>
            <p:cNvGrpSpPr/>
            <p:nvPr/>
          </p:nvGrpSpPr>
          <p:grpSpPr>
            <a:xfrm>
              <a:off x="0" y="72"/>
              <a:ext cx="5759" cy="2040"/>
              <a:chOff x="0" y="72"/>
              <a:chExt cx="5759" cy="2040"/>
            </a:xfrm>
          </p:grpSpPr>
          <p:sp>
            <p:nvSpPr>
              <p:cNvPr id="38" name="Rectangle 3"/>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4107" name="Group 9"/>
              <p:cNvGrpSpPr/>
              <p:nvPr/>
            </p:nvGrpSpPr>
            <p:grpSpPr>
              <a:xfrm>
                <a:off x="2289" y="72"/>
                <a:ext cx="1440" cy="1984"/>
                <a:chOff x="2289" y="72"/>
                <a:chExt cx="1440" cy="1984"/>
              </a:xfrm>
            </p:grpSpPr>
            <p:sp>
              <p:nvSpPr>
                <p:cNvPr id="60" name="Freeform 4"/>
                <p:cNvSpPr/>
                <p:nvPr/>
              </p:nvSpPr>
              <p:spPr bwMode="ltGray">
                <a:xfrm>
                  <a:off x="2289" y="127"/>
                  <a:ext cx="1440" cy="1770"/>
                </a:xfrm>
                <a:custGeom>
                  <a:avLst/>
                  <a:gdLst/>
                  <a:ahLst/>
                  <a:cxnLst>
                    <a:cxn ang="0">
                      <a:pos x="901" y="33"/>
                    </a:cxn>
                    <a:cxn ang="0">
                      <a:pos x="1066" y="129"/>
                    </a:cxn>
                    <a:cxn ang="0">
                      <a:pos x="1207" y="256"/>
                    </a:cxn>
                    <a:cxn ang="0">
                      <a:pos x="1316" y="410"/>
                    </a:cxn>
                    <a:cxn ang="0">
                      <a:pos x="1394" y="581"/>
                    </a:cxn>
                    <a:cxn ang="0">
                      <a:pos x="1435" y="766"/>
                    </a:cxn>
                    <a:cxn ang="0">
                      <a:pos x="1435" y="958"/>
                    </a:cxn>
                    <a:cxn ang="0">
                      <a:pos x="1394" y="1143"/>
                    </a:cxn>
                    <a:cxn ang="0">
                      <a:pos x="1316" y="1314"/>
                    </a:cxn>
                    <a:cxn ang="0">
                      <a:pos x="1207" y="1468"/>
                    </a:cxn>
                    <a:cxn ang="0">
                      <a:pos x="1066" y="1597"/>
                    </a:cxn>
                    <a:cxn ang="0">
                      <a:pos x="901" y="1691"/>
                    </a:cxn>
                    <a:cxn ang="0">
                      <a:pos x="721" y="1749"/>
                    </a:cxn>
                    <a:cxn ang="0">
                      <a:pos x="533" y="1769"/>
                    </a:cxn>
                    <a:cxn ang="0">
                      <a:pos x="344" y="1749"/>
                    </a:cxn>
                    <a:cxn ang="0">
                      <a:pos x="165" y="1691"/>
                    </a:cxn>
                    <a:cxn ang="0">
                      <a:pos x="0" y="1597"/>
                    </a:cxn>
                    <a:cxn ang="0">
                      <a:pos x="125" y="1571"/>
                    </a:cxn>
                    <a:cxn ang="0">
                      <a:pos x="281" y="1640"/>
                    </a:cxn>
                    <a:cxn ang="0">
                      <a:pos x="446" y="1675"/>
                    </a:cxn>
                    <a:cxn ang="0">
                      <a:pos x="618" y="1675"/>
                    </a:cxn>
                    <a:cxn ang="0">
                      <a:pos x="785" y="1640"/>
                    </a:cxn>
                    <a:cxn ang="0">
                      <a:pos x="941" y="1571"/>
                    </a:cxn>
                    <a:cxn ang="0">
                      <a:pos x="1080" y="1470"/>
                    </a:cxn>
                    <a:cxn ang="0">
                      <a:pos x="1194" y="1343"/>
                    </a:cxn>
                    <a:cxn ang="0">
                      <a:pos x="1281" y="1194"/>
                    </a:cxn>
                    <a:cxn ang="0">
                      <a:pos x="1332" y="1032"/>
                    </a:cxn>
                    <a:cxn ang="0">
                      <a:pos x="1350" y="862"/>
                    </a:cxn>
                    <a:cxn ang="0">
                      <a:pos x="1332" y="691"/>
                    </a:cxn>
                    <a:cxn ang="0">
                      <a:pos x="1281" y="530"/>
                    </a:cxn>
                    <a:cxn ang="0">
                      <a:pos x="1194" y="381"/>
                    </a:cxn>
                    <a:cxn ang="0">
                      <a:pos x="1080" y="254"/>
                    </a:cxn>
                    <a:cxn ang="0">
                      <a:pos x="941" y="154"/>
                    </a:cxn>
                    <a:cxn ang="0">
                      <a:pos x="785" y="85"/>
                    </a:cxn>
                    <a:cxn ang="0">
                      <a:pos x="812" y="0"/>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1" name="Line 5"/>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2" name="Line 6"/>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3" name="Line 7"/>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4" name="Freeform 8"/>
                <p:cNvSpPr/>
                <p:nvPr/>
              </p:nvSpPr>
              <p:spPr bwMode="ltGray">
                <a:xfrm>
                  <a:off x="2483" y="1903"/>
                  <a:ext cx="841" cy="153"/>
                </a:xfrm>
                <a:custGeom>
                  <a:avLst/>
                  <a:gdLst/>
                  <a:ahLst/>
                  <a:cxnLst>
                    <a:cxn ang="0">
                      <a:pos x="3" y="98"/>
                    </a:cxn>
                    <a:cxn ang="0">
                      <a:pos x="20" y="80"/>
                    </a:cxn>
                    <a:cxn ang="0">
                      <a:pos x="44" y="65"/>
                    </a:cxn>
                    <a:cxn ang="0">
                      <a:pos x="89" y="43"/>
                    </a:cxn>
                    <a:cxn ang="0">
                      <a:pos x="140" y="30"/>
                    </a:cxn>
                    <a:cxn ang="0">
                      <a:pos x="188" y="19"/>
                    </a:cxn>
                    <a:cxn ang="0">
                      <a:pos x="253" y="9"/>
                    </a:cxn>
                    <a:cxn ang="0">
                      <a:pos x="314" y="3"/>
                    </a:cxn>
                    <a:cxn ang="0">
                      <a:pos x="386" y="0"/>
                    </a:cxn>
                    <a:cxn ang="0">
                      <a:pos x="475" y="1"/>
                    </a:cxn>
                    <a:cxn ang="0">
                      <a:pos x="567" y="6"/>
                    </a:cxn>
                    <a:cxn ang="0">
                      <a:pos x="632" y="14"/>
                    </a:cxn>
                    <a:cxn ang="0">
                      <a:pos x="700" y="27"/>
                    </a:cxn>
                    <a:cxn ang="0">
                      <a:pos x="765" y="47"/>
                    </a:cxn>
                    <a:cxn ang="0">
                      <a:pos x="799" y="66"/>
                    </a:cxn>
                    <a:cxn ang="0">
                      <a:pos x="820" y="82"/>
                    </a:cxn>
                    <a:cxn ang="0">
                      <a:pos x="840" y="108"/>
                    </a:cxn>
                    <a:cxn ang="0">
                      <a:pos x="806" y="122"/>
                    </a:cxn>
                    <a:cxn ang="0">
                      <a:pos x="748" y="133"/>
                    </a:cxn>
                    <a:cxn ang="0">
                      <a:pos x="676" y="141"/>
                    </a:cxn>
                    <a:cxn ang="0">
                      <a:pos x="608" y="148"/>
                    </a:cxn>
                    <a:cxn ang="0">
                      <a:pos x="526" y="151"/>
                    </a:cxn>
                    <a:cxn ang="0">
                      <a:pos x="437" y="152"/>
                    </a:cxn>
                    <a:cxn ang="0">
                      <a:pos x="352" y="152"/>
                    </a:cxn>
                    <a:cxn ang="0">
                      <a:pos x="263" y="151"/>
                    </a:cxn>
                    <a:cxn ang="0">
                      <a:pos x="164" y="143"/>
                    </a:cxn>
                    <a:cxn ang="0">
                      <a:pos x="85" y="135"/>
                    </a:cxn>
                    <a:cxn ang="0">
                      <a:pos x="20" y="120"/>
                    </a:cxn>
                    <a:cxn ang="0">
                      <a:pos x="0" y="109"/>
                    </a:cxn>
                    <a:cxn ang="0">
                      <a:pos x="3" y="98"/>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sp>
            <p:nvSpPr>
              <p:cNvPr id="40" name="Oval 10"/>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w="9525">
                <a:noFill/>
                <a:rou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4109" name="Group 29"/>
              <p:cNvGrpSpPr/>
              <p:nvPr/>
            </p:nvGrpSpPr>
            <p:grpSpPr>
              <a:xfrm>
                <a:off x="2071" y="406"/>
                <a:ext cx="1392" cy="1109"/>
                <a:chOff x="2071" y="406"/>
                <a:chExt cx="1392" cy="1109"/>
              </a:xfrm>
            </p:grpSpPr>
            <p:sp>
              <p:nvSpPr>
                <p:cNvPr id="42" name="Freeform 11"/>
                <p:cNvSpPr/>
                <p:nvPr/>
              </p:nvSpPr>
              <p:spPr bwMode="grayWhite">
                <a:xfrm>
                  <a:off x="2268" y="812"/>
                  <a:ext cx="1" cy="17"/>
                </a:xfrm>
                <a:custGeom>
                  <a:avLst/>
                  <a:gdLst/>
                  <a:ahLst/>
                  <a:cxnLst>
                    <a:cxn ang="0">
                      <a:pos x="0" y="0"/>
                    </a:cxn>
                    <a:cxn ang="0">
                      <a:pos x="0" y="16"/>
                    </a:cxn>
                    <a:cxn ang="0">
                      <a:pos x="0" y="16"/>
                    </a:cxn>
                    <a:cxn ang="0">
                      <a:pos x="0" y="6"/>
                    </a:cxn>
                    <a:cxn ang="0">
                      <a:pos x="0" y="0"/>
                    </a:cxn>
                  </a:cxnLst>
                  <a:rect l="0" t="0" r="r" b="b"/>
                  <a:pathLst>
                    <a:path w="1" h="17">
                      <a:moveTo>
                        <a:pt x="0" y="0"/>
                      </a:moveTo>
                      <a:lnTo>
                        <a:pt x="0" y="16"/>
                      </a:lnTo>
                      <a:lnTo>
                        <a:pt x="0" y="16"/>
                      </a:lnTo>
                      <a:lnTo>
                        <a:pt x="0" y="6"/>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3" name="Freeform 12"/>
                <p:cNvSpPr/>
                <p:nvPr/>
              </p:nvSpPr>
              <p:spPr bwMode="grayWhite">
                <a:xfrm>
                  <a:off x="2292" y="843"/>
                  <a:ext cx="17" cy="17"/>
                </a:xfrm>
                <a:custGeom>
                  <a:avLst/>
                  <a:gdLst/>
                  <a:ahLst/>
                  <a:cxnLst>
                    <a:cxn ang="0">
                      <a:pos x="0" y="0"/>
                    </a:cxn>
                    <a:cxn ang="0">
                      <a:pos x="16" y="0"/>
                    </a:cxn>
                    <a:cxn ang="0">
                      <a:pos x="16" y="16"/>
                    </a:cxn>
                    <a:cxn ang="0">
                      <a:pos x="0" y="0"/>
                    </a:cxn>
                  </a:cxnLst>
                  <a:rect l="0" t="0" r="r" b="b"/>
                  <a:pathLst>
                    <a:path w="17" h="17">
                      <a:moveTo>
                        <a:pt x="0" y="0"/>
                      </a:moveTo>
                      <a:lnTo>
                        <a:pt x="16" y="0"/>
                      </a:lnTo>
                      <a:lnTo>
                        <a:pt x="16" y="16"/>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4" name="Freeform 13"/>
                <p:cNvSpPr/>
                <p:nvPr/>
              </p:nvSpPr>
              <p:spPr bwMode="grayWhite">
                <a:xfrm>
                  <a:off x="2372" y="802"/>
                  <a:ext cx="51" cy="48"/>
                </a:xfrm>
                <a:custGeom>
                  <a:avLst/>
                  <a:gdLst/>
                  <a:ahLst/>
                  <a:cxnLst>
                    <a:cxn ang="0">
                      <a:pos x="50" y="0"/>
                    </a:cxn>
                    <a:cxn ang="0">
                      <a:pos x="31" y="0"/>
                    </a:cxn>
                    <a:cxn ang="0">
                      <a:pos x="20" y="13"/>
                    </a:cxn>
                    <a:cxn ang="0">
                      <a:pos x="13" y="13"/>
                    </a:cxn>
                    <a:cxn ang="0">
                      <a:pos x="7" y="19"/>
                    </a:cxn>
                    <a:cxn ang="0">
                      <a:pos x="0" y="19"/>
                    </a:cxn>
                    <a:cxn ang="0">
                      <a:pos x="0" y="35"/>
                    </a:cxn>
                    <a:cxn ang="0">
                      <a:pos x="12" y="47"/>
                    </a:cxn>
                    <a:cxn ang="0">
                      <a:pos x="41" y="47"/>
                    </a:cxn>
                    <a:cxn ang="0">
                      <a:pos x="50" y="35"/>
                    </a:cxn>
                    <a:cxn ang="0">
                      <a:pos x="50" y="0"/>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5" name="Freeform 14"/>
                <p:cNvSpPr/>
                <p:nvPr/>
              </p:nvSpPr>
              <p:spPr bwMode="grayWhite">
                <a:xfrm>
                  <a:off x="2071" y="840"/>
                  <a:ext cx="451" cy="587"/>
                </a:xfrm>
                <a:custGeom>
                  <a:avLst/>
                  <a:gdLst/>
                  <a:ahLst/>
                  <a:cxnLst>
                    <a:cxn ang="0">
                      <a:pos x="107" y="0"/>
                    </a:cxn>
                    <a:cxn ang="0">
                      <a:pos x="99" y="16"/>
                    </a:cxn>
                    <a:cxn ang="0">
                      <a:pos x="64" y="47"/>
                    </a:cxn>
                    <a:cxn ang="0">
                      <a:pos x="56" y="75"/>
                    </a:cxn>
                    <a:cxn ang="0">
                      <a:pos x="30" y="95"/>
                    </a:cxn>
                    <a:cxn ang="0">
                      <a:pos x="12" y="135"/>
                    </a:cxn>
                    <a:cxn ang="0">
                      <a:pos x="12" y="159"/>
                    </a:cxn>
                    <a:cxn ang="0">
                      <a:pos x="0" y="201"/>
                    </a:cxn>
                    <a:cxn ang="0">
                      <a:pos x="16" y="219"/>
                    </a:cxn>
                    <a:cxn ang="0">
                      <a:pos x="56" y="272"/>
                    </a:cxn>
                    <a:cxn ang="0">
                      <a:pos x="68" y="265"/>
                    </a:cxn>
                    <a:cxn ang="0">
                      <a:pos x="139" y="265"/>
                    </a:cxn>
                    <a:cxn ang="0">
                      <a:pos x="172" y="278"/>
                    </a:cxn>
                    <a:cxn ang="0">
                      <a:pos x="169" y="319"/>
                    </a:cxn>
                    <a:cxn ang="0">
                      <a:pos x="193" y="374"/>
                    </a:cxn>
                    <a:cxn ang="0">
                      <a:pos x="191" y="389"/>
                    </a:cxn>
                    <a:cxn ang="0">
                      <a:pos x="201" y="406"/>
                    </a:cxn>
                    <a:cxn ang="0">
                      <a:pos x="186" y="445"/>
                    </a:cxn>
                    <a:cxn ang="0">
                      <a:pos x="204" y="494"/>
                    </a:cxn>
                    <a:cxn ang="0">
                      <a:pos x="214" y="532"/>
                    </a:cxn>
                    <a:cxn ang="0">
                      <a:pos x="226" y="556"/>
                    </a:cxn>
                    <a:cxn ang="0">
                      <a:pos x="239" y="586"/>
                    </a:cxn>
                    <a:cxn ang="0">
                      <a:pos x="263" y="582"/>
                    </a:cxn>
                    <a:cxn ang="0">
                      <a:pos x="302" y="560"/>
                    </a:cxn>
                    <a:cxn ang="0">
                      <a:pos x="320" y="533"/>
                    </a:cxn>
                    <a:cxn ang="0">
                      <a:pos x="319" y="515"/>
                    </a:cxn>
                    <a:cxn ang="0">
                      <a:pos x="342" y="500"/>
                    </a:cxn>
                    <a:cxn ang="0">
                      <a:pos x="338" y="474"/>
                    </a:cxn>
                    <a:cxn ang="0">
                      <a:pos x="373" y="432"/>
                    </a:cxn>
                    <a:cxn ang="0">
                      <a:pos x="378" y="398"/>
                    </a:cxn>
                    <a:cxn ang="0">
                      <a:pos x="369" y="386"/>
                    </a:cxn>
                    <a:cxn ang="0">
                      <a:pos x="373" y="372"/>
                    </a:cxn>
                    <a:cxn ang="0">
                      <a:pos x="365" y="360"/>
                    </a:cxn>
                    <a:cxn ang="0">
                      <a:pos x="391" y="327"/>
                    </a:cxn>
                    <a:cxn ang="0">
                      <a:pos x="391" y="310"/>
                    </a:cxn>
                    <a:cxn ang="0">
                      <a:pos x="427" y="282"/>
                    </a:cxn>
                    <a:cxn ang="0">
                      <a:pos x="450" y="207"/>
                    </a:cxn>
                    <a:cxn ang="0">
                      <a:pos x="417" y="226"/>
                    </a:cxn>
                    <a:cxn ang="0">
                      <a:pos x="388" y="218"/>
                    </a:cxn>
                    <a:cxn ang="0">
                      <a:pos x="392" y="200"/>
                    </a:cxn>
                    <a:cxn ang="0">
                      <a:pos x="363" y="180"/>
                    </a:cxn>
                    <a:cxn ang="0">
                      <a:pos x="349" y="132"/>
                    </a:cxn>
                    <a:cxn ang="0">
                      <a:pos x="321" y="93"/>
                    </a:cxn>
                    <a:cxn ang="0">
                      <a:pos x="321" y="66"/>
                    </a:cxn>
                    <a:cxn ang="0">
                      <a:pos x="306" y="65"/>
                    </a:cxn>
                    <a:cxn ang="0">
                      <a:pos x="296" y="69"/>
                    </a:cxn>
                    <a:cxn ang="0">
                      <a:pos x="254" y="54"/>
                    </a:cxn>
                    <a:cxn ang="0">
                      <a:pos x="243" y="65"/>
                    </a:cxn>
                    <a:cxn ang="0">
                      <a:pos x="234" y="78"/>
                    </a:cxn>
                    <a:cxn ang="0">
                      <a:pos x="211" y="53"/>
                    </a:cxn>
                    <a:cxn ang="0">
                      <a:pos x="189" y="47"/>
                    </a:cxn>
                    <a:cxn ang="0">
                      <a:pos x="187" y="15"/>
                    </a:cxn>
                    <a:cxn ang="0">
                      <a:pos x="155" y="20"/>
                    </a:cxn>
                    <a:cxn ang="0">
                      <a:pos x="135" y="13"/>
                    </a:cxn>
                    <a:cxn ang="0">
                      <a:pos x="107" y="0"/>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6" name="Freeform 15"/>
                <p:cNvSpPr/>
                <p:nvPr/>
              </p:nvSpPr>
              <p:spPr bwMode="grayWhite">
                <a:xfrm>
                  <a:off x="3112" y="987"/>
                  <a:ext cx="17" cy="28"/>
                </a:xfrm>
                <a:custGeom>
                  <a:avLst/>
                  <a:gdLst/>
                  <a:ahLst/>
                  <a:cxnLst>
                    <a:cxn ang="0">
                      <a:pos x="7" y="0"/>
                    </a:cxn>
                    <a:cxn ang="0">
                      <a:pos x="9" y="8"/>
                    </a:cxn>
                    <a:cxn ang="0">
                      <a:pos x="7" y="14"/>
                    </a:cxn>
                    <a:cxn ang="0">
                      <a:pos x="7" y="19"/>
                    </a:cxn>
                    <a:cxn ang="0">
                      <a:pos x="16" y="23"/>
                    </a:cxn>
                    <a:cxn ang="0">
                      <a:pos x="16" y="27"/>
                    </a:cxn>
                    <a:cxn ang="0">
                      <a:pos x="9" y="23"/>
                    </a:cxn>
                    <a:cxn ang="0">
                      <a:pos x="3" y="27"/>
                    </a:cxn>
                    <a:cxn ang="0">
                      <a:pos x="0" y="23"/>
                    </a:cxn>
                    <a:cxn ang="0">
                      <a:pos x="3" y="19"/>
                    </a:cxn>
                    <a:cxn ang="0">
                      <a:pos x="0" y="14"/>
                    </a:cxn>
                    <a:cxn ang="0">
                      <a:pos x="3" y="4"/>
                    </a:cxn>
                    <a:cxn ang="0">
                      <a:pos x="7" y="0"/>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7" name="Freeform 16"/>
                <p:cNvSpPr/>
                <p:nvPr/>
              </p:nvSpPr>
              <p:spPr bwMode="grayWhite">
                <a:xfrm>
                  <a:off x="3027" y="1109"/>
                  <a:ext cx="68" cy="97"/>
                </a:xfrm>
                <a:custGeom>
                  <a:avLst/>
                  <a:gdLst/>
                  <a:ahLst/>
                  <a:cxnLst>
                    <a:cxn ang="0">
                      <a:pos x="0" y="48"/>
                    </a:cxn>
                    <a:cxn ang="0">
                      <a:pos x="24" y="48"/>
                    </a:cxn>
                    <a:cxn ang="0">
                      <a:pos x="52" y="0"/>
                    </a:cxn>
                    <a:cxn ang="0">
                      <a:pos x="67" y="28"/>
                    </a:cxn>
                    <a:cxn ang="0">
                      <a:pos x="55" y="96"/>
                    </a:cxn>
                    <a:cxn ang="0">
                      <a:pos x="5" y="80"/>
                    </a:cxn>
                    <a:cxn ang="0">
                      <a:pos x="0" y="48"/>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8" name="Freeform 17"/>
                <p:cNvSpPr/>
                <p:nvPr/>
              </p:nvSpPr>
              <p:spPr bwMode="grayWhite">
                <a:xfrm>
                  <a:off x="3162" y="1146"/>
                  <a:ext cx="117" cy="94"/>
                </a:xfrm>
                <a:custGeom>
                  <a:avLst/>
                  <a:gdLst/>
                  <a:ahLst/>
                  <a:cxnLst>
                    <a:cxn ang="0">
                      <a:pos x="7" y="22"/>
                    </a:cxn>
                    <a:cxn ang="0">
                      <a:pos x="0" y="0"/>
                    </a:cxn>
                    <a:cxn ang="0">
                      <a:pos x="39" y="9"/>
                    </a:cxn>
                    <a:cxn ang="0">
                      <a:pos x="95" y="32"/>
                    </a:cxn>
                    <a:cxn ang="0">
                      <a:pos x="95" y="49"/>
                    </a:cxn>
                    <a:cxn ang="0">
                      <a:pos x="116" y="93"/>
                    </a:cxn>
                    <a:cxn ang="0">
                      <a:pos x="73" y="51"/>
                    </a:cxn>
                    <a:cxn ang="0">
                      <a:pos x="44" y="54"/>
                    </a:cxn>
                    <a:cxn ang="0">
                      <a:pos x="7" y="22"/>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9" name="Freeform 18"/>
                <p:cNvSpPr/>
                <p:nvPr/>
              </p:nvSpPr>
              <p:spPr bwMode="grayWhite">
                <a:xfrm>
                  <a:off x="3384" y="1337"/>
                  <a:ext cx="79" cy="101"/>
                </a:xfrm>
                <a:custGeom>
                  <a:avLst/>
                  <a:gdLst/>
                  <a:ahLst/>
                  <a:cxnLst>
                    <a:cxn ang="0">
                      <a:pos x="48" y="0"/>
                    </a:cxn>
                    <a:cxn ang="0">
                      <a:pos x="78" y="30"/>
                    </a:cxn>
                    <a:cxn ang="0">
                      <a:pos x="16" y="100"/>
                    </a:cxn>
                    <a:cxn ang="0">
                      <a:pos x="0" y="84"/>
                    </a:cxn>
                    <a:cxn ang="0">
                      <a:pos x="45" y="39"/>
                    </a:cxn>
                    <a:cxn ang="0">
                      <a:pos x="48" y="0"/>
                    </a:cxn>
                  </a:cxnLst>
                  <a:rect l="0" t="0" r="r" b="b"/>
                  <a:pathLst>
                    <a:path w="79" h="101">
                      <a:moveTo>
                        <a:pt x="48" y="0"/>
                      </a:moveTo>
                      <a:lnTo>
                        <a:pt x="78" y="30"/>
                      </a:lnTo>
                      <a:lnTo>
                        <a:pt x="16" y="100"/>
                      </a:lnTo>
                      <a:lnTo>
                        <a:pt x="0" y="84"/>
                      </a:lnTo>
                      <a:lnTo>
                        <a:pt x="45" y="39"/>
                      </a:lnTo>
                      <a:lnTo>
                        <a:pt x="48"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0" name="Freeform 19"/>
                <p:cNvSpPr/>
                <p:nvPr/>
              </p:nvSpPr>
              <p:spPr bwMode="grayWhite">
                <a:xfrm>
                  <a:off x="2211" y="651"/>
                  <a:ext cx="39" cy="66"/>
                </a:xfrm>
                <a:custGeom>
                  <a:avLst/>
                  <a:gdLst/>
                  <a:ahLst/>
                  <a:cxnLst>
                    <a:cxn ang="0">
                      <a:pos x="38" y="51"/>
                    </a:cxn>
                    <a:cxn ang="0">
                      <a:pos x="28" y="43"/>
                    </a:cxn>
                    <a:cxn ang="0">
                      <a:pos x="28" y="14"/>
                    </a:cxn>
                    <a:cxn ang="0">
                      <a:pos x="33" y="8"/>
                    </a:cxn>
                    <a:cxn ang="0">
                      <a:pos x="24" y="8"/>
                    </a:cxn>
                    <a:cxn ang="0">
                      <a:pos x="29" y="0"/>
                    </a:cxn>
                    <a:cxn ang="0">
                      <a:pos x="22" y="0"/>
                    </a:cxn>
                    <a:cxn ang="0">
                      <a:pos x="14" y="9"/>
                    </a:cxn>
                    <a:cxn ang="0">
                      <a:pos x="14" y="27"/>
                    </a:cxn>
                    <a:cxn ang="0">
                      <a:pos x="18" y="31"/>
                    </a:cxn>
                    <a:cxn ang="0">
                      <a:pos x="18" y="39"/>
                    </a:cxn>
                    <a:cxn ang="0">
                      <a:pos x="16" y="39"/>
                    </a:cxn>
                    <a:cxn ang="0">
                      <a:pos x="9" y="46"/>
                    </a:cxn>
                    <a:cxn ang="0">
                      <a:pos x="9" y="53"/>
                    </a:cxn>
                    <a:cxn ang="0">
                      <a:pos x="0" y="65"/>
                    </a:cxn>
                    <a:cxn ang="0">
                      <a:pos x="29" y="65"/>
                    </a:cxn>
                    <a:cxn ang="0">
                      <a:pos x="38" y="51"/>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1" name="Freeform 20"/>
                <p:cNvSpPr/>
                <p:nvPr/>
              </p:nvSpPr>
              <p:spPr bwMode="grayWhite">
                <a:xfrm>
                  <a:off x="2198" y="673"/>
                  <a:ext cx="21" cy="24"/>
                </a:xfrm>
                <a:custGeom>
                  <a:avLst/>
                  <a:gdLst/>
                  <a:ahLst/>
                  <a:cxnLst>
                    <a:cxn ang="0">
                      <a:pos x="17" y="8"/>
                    </a:cxn>
                    <a:cxn ang="0">
                      <a:pos x="20" y="8"/>
                    </a:cxn>
                    <a:cxn ang="0">
                      <a:pos x="20" y="0"/>
                    </a:cxn>
                    <a:cxn ang="0">
                      <a:pos x="13" y="0"/>
                    </a:cxn>
                    <a:cxn ang="0">
                      <a:pos x="0" y="15"/>
                    </a:cxn>
                    <a:cxn ang="0">
                      <a:pos x="0" y="23"/>
                    </a:cxn>
                    <a:cxn ang="0">
                      <a:pos x="12" y="23"/>
                    </a:cxn>
                    <a:cxn ang="0">
                      <a:pos x="17" y="17"/>
                    </a:cxn>
                    <a:cxn ang="0">
                      <a:pos x="17" y="8"/>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2" name="Freeform 21"/>
                <p:cNvSpPr/>
                <p:nvPr/>
              </p:nvSpPr>
              <p:spPr bwMode="grayWhite">
                <a:xfrm>
                  <a:off x="2167" y="634"/>
                  <a:ext cx="256" cy="216"/>
                </a:xfrm>
                <a:custGeom>
                  <a:avLst/>
                  <a:gdLst/>
                  <a:ahLst/>
                  <a:cxnLst>
                    <a:cxn ang="0">
                      <a:pos x="168" y="15"/>
                    </a:cxn>
                    <a:cxn ang="0">
                      <a:pos x="201" y="20"/>
                    </a:cxn>
                    <a:cxn ang="0">
                      <a:pos x="181" y="28"/>
                    </a:cxn>
                    <a:cxn ang="0">
                      <a:pos x="172" y="41"/>
                    </a:cxn>
                    <a:cxn ang="0">
                      <a:pos x="160" y="70"/>
                    </a:cxn>
                    <a:cxn ang="0">
                      <a:pos x="140" y="72"/>
                    </a:cxn>
                    <a:cxn ang="0">
                      <a:pos x="123" y="69"/>
                    </a:cxn>
                    <a:cxn ang="0">
                      <a:pos x="131" y="55"/>
                    </a:cxn>
                    <a:cxn ang="0">
                      <a:pos x="124" y="37"/>
                    </a:cxn>
                    <a:cxn ang="0">
                      <a:pos x="114" y="69"/>
                    </a:cxn>
                    <a:cxn ang="0">
                      <a:pos x="87" y="84"/>
                    </a:cxn>
                    <a:cxn ang="0">
                      <a:pos x="73" y="94"/>
                    </a:cxn>
                    <a:cxn ang="0">
                      <a:pos x="53" y="108"/>
                    </a:cxn>
                    <a:cxn ang="0">
                      <a:pos x="43" y="143"/>
                    </a:cxn>
                    <a:cxn ang="0">
                      <a:pos x="8" y="130"/>
                    </a:cxn>
                    <a:cxn ang="0">
                      <a:pos x="0" y="156"/>
                    </a:cxn>
                    <a:cxn ang="0">
                      <a:pos x="15" y="194"/>
                    </a:cxn>
                    <a:cxn ang="0">
                      <a:pos x="71" y="153"/>
                    </a:cxn>
                    <a:cxn ang="0">
                      <a:pos x="105" y="145"/>
                    </a:cxn>
                    <a:cxn ang="0">
                      <a:pos x="111" y="161"/>
                    </a:cxn>
                    <a:cxn ang="0">
                      <a:pos x="139" y="201"/>
                    </a:cxn>
                    <a:cxn ang="0">
                      <a:pos x="142" y="189"/>
                    </a:cxn>
                    <a:cxn ang="0">
                      <a:pos x="150" y="189"/>
                    </a:cxn>
                    <a:cxn ang="0">
                      <a:pos x="123" y="152"/>
                    </a:cxn>
                    <a:cxn ang="0">
                      <a:pos x="131" y="139"/>
                    </a:cxn>
                    <a:cxn ang="0">
                      <a:pos x="160" y="178"/>
                    </a:cxn>
                    <a:cxn ang="0">
                      <a:pos x="172" y="202"/>
                    </a:cxn>
                    <a:cxn ang="0">
                      <a:pos x="178" y="215"/>
                    </a:cxn>
                    <a:cxn ang="0">
                      <a:pos x="183" y="191"/>
                    </a:cxn>
                    <a:cxn ang="0">
                      <a:pos x="202" y="182"/>
                    </a:cxn>
                    <a:cxn ang="0">
                      <a:pos x="214" y="177"/>
                    </a:cxn>
                    <a:cxn ang="0">
                      <a:pos x="210" y="158"/>
                    </a:cxn>
                    <a:cxn ang="0">
                      <a:pos x="219" y="126"/>
                    </a:cxn>
                    <a:cxn ang="0">
                      <a:pos x="232" y="130"/>
                    </a:cxn>
                    <a:cxn ang="0">
                      <a:pos x="236" y="145"/>
                    </a:cxn>
                    <a:cxn ang="0">
                      <a:pos x="247" y="137"/>
                    </a:cxn>
                    <a:cxn ang="0">
                      <a:pos x="244" y="134"/>
                    </a:cxn>
                    <a:cxn ang="0">
                      <a:pos x="252" y="114"/>
                    </a:cxn>
                    <a:cxn ang="0">
                      <a:pos x="255" y="137"/>
                    </a:cxn>
                    <a:cxn ang="0">
                      <a:pos x="168" y="0"/>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3" name="Freeform 22"/>
                <p:cNvSpPr/>
                <p:nvPr/>
              </p:nvSpPr>
              <p:spPr bwMode="grayWhite">
                <a:xfrm>
                  <a:off x="2276" y="406"/>
                  <a:ext cx="1089" cy="769"/>
                </a:xfrm>
                <a:custGeom>
                  <a:avLst/>
                  <a:gdLst/>
                  <a:ahLst/>
                  <a:cxnLst>
                    <a:cxn ang="0">
                      <a:pos x="32" y="202"/>
                    </a:cxn>
                    <a:cxn ang="0">
                      <a:pos x="99" y="134"/>
                    </a:cxn>
                    <a:cxn ang="0">
                      <a:pos x="142" y="181"/>
                    </a:cxn>
                    <a:cxn ang="0">
                      <a:pos x="118" y="179"/>
                    </a:cxn>
                    <a:cxn ang="0">
                      <a:pos x="216" y="172"/>
                    </a:cxn>
                    <a:cxn ang="0">
                      <a:pos x="240" y="110"/>
                    </a:cxn>
                    <a:cxn ang="0">
                      <a:pos x="241" y="124"/>
                    </a:cxn>
                    <a:cxn ang="0">
                      <a:pos x="223" y="172"/>
                    </a:cxn>
                    <a:cxn ang="0">
                      <a:pos x="301" y="133"/>
                    </a:cxn>
                    <a:cxn ang="0">
                      <a:pos x="460" y="23"/>
                    </a:cxn>
                    <a:cxn ang="0">
                      <a:pos x="574" y="29"/>
                    </a:cxn>
                    <a:cxn ang="0">
                      <a:pos x="701" y="15"/>
                    </a:cxn>
                    <a:cxn ang="0">
                      <a:pos x="840" y="71"/>
                    </a:cxn>
                    <a:cxn ang="0">
                      <a:pos x="1001" y="91"/>
                    </a:cxn>
                    <a:cxn ang="0">
                      <a:pos x="1080" y="156"/>
                    </a:cxn>
                    <a:cxn ang="0">
                      <a:pos x="1019" y="206"/>
                    </a:cxn>
                    <a:cxn ang="0">
                      <a:pos x="985" y="270"/>
                    </a:cxn>
                    <a:cxn ang="0">
                      <a:pos x="945" y="273"/>
                    </a:cxn>
                    <a:cxn ang="0">
                      <a:pos x="958" y="184"/>
                    </a:cxn>
                    <a:cxn ang="0">
                      <a:pos x="906" y="232"/>
                    </a:cxn>
                    <a:cxn ang="0">
                      <a:pos x="868" y="273"/>
                    </a:cxn>
                    <a:cxn ang="0">
                      <a:pos x="881" y="318"/>
                    </a:cxn>
                    <a:cxn ang="0">
                      <a:pos x="837" y="385"/>
                    </a:cxn>
                    <a:cxn ang="0">
                      <a:pos x="844" y="439"/>
                    </a:cxn>
                    <a:cxn ang="0">
                      <a:pos x="839" y="413"/>
                    </a:cxn>
                    <a:cxn ang="0">
                      <a:pos x="797" y="416"/>
                    </a:cxn>
                    <a:cxn ang="0">
                      <a:pos x="828" y="496"/>
                    </a:cxn>
                    <a:cxn ang="0">
                      <a:pos x="751" y="589"/>
                    </a:cxn>
                    <a:cxn ang="0">
                      <a:pos x="730" y="615"/>
                    </a:cxn>
                    <a:cxn ang="0">
                      <a:pos x="703" y="706"/>
                    </a:cxn>
                    <a:cxn ang="0">
                      <a:pos x="665" y="708"/>
                    </a:cxn>
                    <a:cxn ang="0">
                      <a:pos x="711" y="768"/>
                    </a:cxn>
                    <a:cxn ang="0">
                      <a:pos x="634" y="626"/>
                    </a:cxn>
                    <a:cxn ang="0">
                      <a:pos x="545" y="596"/>
                    </a:cxn>
                    <a:cxn ang="0">
                      <a:pos x="503" y="689"/>
                    </a:cxn>
                    <a:cxn ang="0">
                      <a:pos x="471" y="738"/>
                    </a:cxn>
                    <a:cxn ang="0">
                      <a:pos x="416" y="592"/>
                    </a:cxn>
                    <a:cxn ang="0">
                      <a:pos x="373" y="607"/>
                    </a:cxn>
                    <a:cxn ang="0">
                      <a:pos x="336" y="545"/>
                    </a:cxn>
                    <a:cxn ang="0">
                      <a:pos x="223" y="510"/>
                    </a:cxn>
                    <a:cxn ang="0">
                      <a:pos x="263" y="577"/>
                    </a:cxn>
                    <a:cxn ang="0">
                      <a:pos x="234" y="620"/>
                    </a:cxn>
                    <a:cxn ang="0">
                      <a:pos x="190" y="605"/>
                    </a:cxn>
                    <a:cxn ang="0">
                      <a:pos x="119" y="495"/>
                    </a:cxn>
                    <a:cxn ang="0">
                      <a:pos x="149" y="432"/>
                    </a:cxn>
                    <a:cxn ang="0">
                      <a:pos x="166" y="385"/>
                    </a:cxn>
                    <a:cxn ang="0">
                      <a:pos x="149" y="226"/>
                    </a:cxn>
                    <a:cxn ang="0">
                      <a:pos x="86" y="193"/>
                    </a:cxn>
                    <a:cxn ang="0">
                      <a:pos x="55" y="210"/>
                    </a:cxn>
                    <a:cxn ang="0">
                      <a:pos x="0" y="226"/>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4" name="Freeform 23"/>
                <p:cNvSpPr/>
                <p:nvPr/>
              </p:nvSpPr>
              <p:spPr bwMode="grayWhite">
                <a:xfrm>
                  <a:off x="3135" y="720"/>
                  <a:ext cx="94" cy="157"/>
                </a:xfrm>
                <a:custGeom>
                  <a:avLst/>
                  <a:gdLst/>
                  <a:ahLst/>
                  <a:cxnLst>
                    <a:cxn ang="0">
                      <a:pos x="63" y="0"/>
                    </a:cxn>
                    <a:cxn ang="0">
                      <a:pos x="63" y="20"/>
                    </a:cxn>
                    <a:cxn ang="0">
                      <a:pos x="55" y="33"/>
                    </a:cxn>
                    <a:cxn ang="0">
                      <a:pos x="57" y="54"/>
                    </a:cxn>
                    <a:cxn ang="0">
                      <a:pos x="47" y="82"/>
                    </a:cxn>
                    <a:cxn ang="0">
                      <a:pos x="31" y="108"/>
                    </a:cxn>
                    <a:cxn ang="0">
                      <a:pos x="7" y="125"/>
                    </a:cxn>
                    <a:cxn ang="0">
                      <a:pos x="0" y="154"/>
                    </a:cxn>
                    <a:cxn ang="0">
                      <a:pos x="10" y="156"/>
                    </a:cxn>
                    <a:cxn ang="0">
                      <a:pos x="10" y="129"/>
                    </a:cxn>
                    <a:cxn ang="0">
                      <a:pos x="44" y="127"/>
                    </a:cxn>
                    <a:cxn ang="0">
                      <a:pos x="69" y="109"/>
                    </a:cxn>
                    <a:cxn ang="0">
                      <a:pos x="69" y="72"/>
                    </a:cxn>
                    <a:cxn ang="0">
                      <a:pos x="77" y="58"/>
                    </a:cxn>
                    <a:cxn ang="0">
                      <a:pos x="64" y="34"/>
                    </a:cxn>
                    <a:cxn ang="0">
                      <a:pos x="82" y="27"/>
                    </a:cxn>
                    <a:cxn ang="0">
                      <a:pos x="93" y="8"/>
                    </a:cxn>
                    <a:cxn ang="0">
                      <a:pos x="69" y="11"/>
                    </a:cxn>
                    <a:cxn ang="0">
                      <a:pos x="63" y="0"/>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5" name="Freeform 24"/>
                <p:cNvSpPr/>
                <p:nvPr/>
              </p:nvSpPr>
              <p:spPr bwMode="grayWhite">
                <a:xfrm>
                  <a:off x="2780" y="1139"/>
                  <a:ext cx="19" cy="36"/>
                </a:xfrm>
                <a:custGeom>
                  <a:avLst/>
                  <a:gdLst/>
                  <a:ahLst/>
                  <a:cxnLst>
                    <a:cxn ang="0">
                      <a:pos x="9" y="0"/>
                    </a:cxn>
                    <a:cxn ang="0">
                      <a:pos x="0" y="16"/>
                    </a:cxn>
                    <a:cxn ang="0">
                      <a:pos x="6" y="35"/>
                    </a:cxn>
                    <a:cxn ang="0">
                      <a:pos x="18" y="21"/>
                    </a:cxn>
                    <a:cxn ang="0">
                      <a:pos x="9" y="0"/>
                    </a:cxn>
                  </a:cxnLst>
                  <a:rect l="0" t="0" r="r" b="b"/>
                  <a:pathLst>
                    <a:path w="19" h="36">
                      <a:moveTo>
                        <a:pt x="9" y="0"/>
                      </a:moveTo>
                      <a:lnTo>
                        <a:pt x="0" y="16"/>
                      </a:lnTo>
                      <a:lnTo>
                        <a:pt x="6" y="35"/>
                      </a:lnTo>
                      <a:lnTo>
                        <a:pt x="18" y="21"/>
                      </a:lnTo>
                      <a:lnTo>
                        <a:pt x="9"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6" name="Freeform 25"/>
                <p:cNvSpPr/>
                <p:nvPr/>
              </p:nvSpPr>
              <p:spPr bwMode="grayWhite">
                <a:xfrm>
                  <a:off x="2923" y="1177"/>
                  <a:ext cx="220" cy="94"/>
                </a:xfrm>
                <a:custGeom>
                  <a:avLst/>
                  <a:gdLst/>
                  <a:ahLst/>
                  <a:cxnLst>
                    <a:cxn ang="0">
                      <a:pos x="0" y="0"/>
                    </a:cxn>
                    <a:cxn ang="0">
                      <a:pos x="33" y="7"/>
                    </a:cxn>
                    <a:cxn ang="0">
                      <a:pos x="82" y="41"/>
                    </a:cxn>
                    <a:cxn ang="0">
                      <a:pos x="75" y="60"/>
                    </a:cxn>
                    <a:cxn ang="0">
                      <a:pos x="115" y="77"/>
                    </a:cxn>
                    <a:cxn ang="0">
                      <a:pos x="219" y="77"/>
                    </a:cxn>
                    <a:cxn ang="0">
                      <a:pos x="106" y="93"/>
                    </a:cxn>
                    <a:cxn ang="0">
                      <a:pos x="75" y="60"/>
                    </a:cxn>
                    <a:cxn ang="0">
                      <a:pos x="46" y="54"/>
                    </a:cxn>
                    <a:cxn ang="0">
                      <a:pos x="0" y="0"/>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7" name="Freeform 26"/>
                <p:cNvSpPr/>
                <p:nvPr/>
              </p:nvSpPr>
              <p:spPr bwMode="grayWhite">
                <a:xfrm>
                  <a:off x="3098" y="1255"/>
                  <a:ext cx="236" cy="221"/>
                </a:xfrm>
                <a:custGeom>
                  <a:avLst/>
                  <a:gdLst/>
                  <a:ahLst/>
                  <a:cxnLst>
                    <a:cxn ang="0">
                      <a:pos x="190" y="216"/>
                    </a:cxn>
                    <a:cxn ang="0">
                      <a:pos x="179" y="212"/>
                    </a:cxn>
                    <a:cxn ang="0">
                      <a:pos x="154" y="187"/>
                    </a:cxn>
                    <a:cxn ang="0">
                      <a:pos x="130" y="182"/>
                    </a:cxn>
                    <a:cxn ang="0">
                      <a:pos x="124" y="167"/>
                    </a:cxn>
                    <a:cxn ang="0">
                      <a:pos x="110" y="155"/>
                    </a:cxn>
                    <a:cxn ang="0">
                      <a:pos x="87" y="155"/>
                    </a:cxn>
                    <a:cxn ang="0">
                      <a:pos x="62" y="165"/>
                    </a:cxn>
                    <a:cxn ang="0">
                      <a:pos x="40" y="169"/>
                    </a:cxn>
                    <a:cxn ang="0">
                      <a:pos x="15" y="169"/>
                    </a:cxn>
                    <a:cxn ang="0">
                      <a:pos x="14" y="152"/>
                    </a:cxn>
                    <a:cxn ang="0">
                      <a:pos x="5" y="127"/>
                    </a:cxn>
                    <a:cxn ang="0">
                      <a:pos x="3" y="114"/>
                    </a:cxn>
                    <a:cxn ang="0">
                      <a:pos x="3" y="79"/>
                    </a:cxn>
                    <a:cxn ang="0">
                      <a:pos x="44" y="60"/>
                    </a:cxn>
                    <a:cxn ang="0">
                      <a:pos x="48" y="41"/>
                    </a:cxn>
                    <a:cxn ang="0">
                      <a:pos x="57" y="43"/>
                    </a:cxn>
                    <a:cxn ang="0">
                      <a:pos x="77" y="22"/>
                    </a:cxn>
                    <a:cxn ang="0">
                      <a:pos x="98" y="25"/>
                    </a:cxn>
                    <a:cxn ang="0">
                      <a:pos x="113" y="10"/>
                    </a:cxn>
                    <a:cxn ang="0">
                      <a:pos x="125" y="8"/>
                    </a:cxn>
                    <a:cxn ang="0">
                      <a:pos x="145" y="34"/>
                    </a:cxn>
                    <a:cxn ang="0">
                      <a:pos x="163" y="43"/>
                    </a:cxn>
                    <a:cxn ang="0">
                      <a:pos x="165" y="16"/>
                    </a:cxn>
                    <a:cxn ang="0">
                      <a:pos x="172" y="0"/>
                    </a:cxn>
                    <a:cxn ang="0">
                      <a:pos x="185" y="22"/>
                    </a:cxn>
                    <a:cxn ang="0">
                      <a:pos x="196" y="60"/>
                    </a:cxn>
                    <a:cxn ang="0">
                      <a:pos x="219" y="83"/>
                    </a:cxn>
                    <a:cxn ang="0">
                      <a:pos x="232" y="101"/>
                    </a:cxn>
                    <a:cxn ang="0">
                      <a:pos x="235" y="133"/>
                    </a:cxn>
                    <a:cxn ang="0">
                      <a:pos x="221" y="169"/>
                    </a:cxn>
                    <a:cxn ang="0">
                      <a:pos x="217" y="202"/>
                    </a:cxn>
                    <a:cxn ang="0">
                      <a:pos x="196" y="21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8" name="Freeform 27"/>
                <p:cNvSpPr/>
                <p:nvPr/>
              </p:nvSpPr>
              <p:spPr bwMode="grayWhite">
                <a:xfrm>
                  <a:off x="3286" y="1488"/>
                  <a:ext cx="18" cy="27"/>
                </a:xfrm>
                <a:custGeom>
                  <a:avLst/>
                  <a:gdLst/>
                  <a:ahLst/>
                  <a:cxnLst>
                    <a:cxn ang="0">
                      <a:pos x="9" y="23"/>
                    </a:cxn>
                    <a:cxn ang="0">
                      <a:pos x="3" y="19"/>
                    </a:cxn>
                    <a:cxn ang="0">
                      <a:pos x="3" y="15"/>
                    </a:cxn>
                    <a:cxn ang="0">
                      <a:pos x="3" y="11"/>
                    </a:cxn>
                    <a:cxn ang="0">
                      <a:pos x="2" y="7"/>
                    </a:cxn>
                    <a:cxn ang="0">
                      <a:pos x="0" y="0"/>
                    </a:cxn>
                    <a:cxn ang="0">
                      <a:pos x="3" y="0"/>
                    </a:cxn>
                    <a:cxn ang="0">
                      <a:pos x="9" y="4"/>
                    </a:cxn>
                    <a:cxn ang="0">
                      <a:pos x="12" y="3"/>
                    </a:cxn>
                    <a:cxn ang="0">
                      <a:pos x="13" y="3"/>
                    </a:cxn>
                    <a:cxn ang="0">
                      <a:pos x="17" y="0"/>
                    </a:cxn>
                    <a:cxn ang="0">
                      <a:pos x="17" y="11"/>
                    </a:cxn>
                    <a:cxn ang="0">
                      <a:pos x="15" y="15"/>
                    </a:cxn>
                    <a:cxn ang="0">
                      <a:pos x="13" y="19"/>
                    </a:cxn>
                    <a:cxn ang="0">
                      <a:pos x="13" y="22"/>
                    </a:cxn>
                    <a:cxn ang="0">
                      <a:pos x="12" y="23"/>
                    </a:cxn>
                    <a:cxn ang="0">
                      <a:pos x="12" y="26"/>
                    </a:cxn>
                    <a:cxn ang="0">
                      <a:pos x="9" y="23"/>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9" name="Freeform 28"/>
                <p:cNvSpPr/>
                <p:nvPr/>
              </p:nvSpPr>
              <p:spPr bwMode="grayWhite">
                <a:xfrm>
                  <a:off x="2463" y="1235"/>
                  <a:ext cx="26" cy="106"/>
                </a:xfrm>
                <a:custGeom>
                  <a:avLst/>
                  <a:gdLst/>
                  <a:ahLst/>
                  <a:cxnLst>
                    <a:cxn ang="0">
                      <a:pos x="3" y="37"/>
                    </a:cxn>
                    <a:cxn ang="0">
                      <a:pos x="13" y="28"/>
                    </a:cxn>
                    <a:cxn ang="0">
                      <a:pos x="20" y="0"/>
                    </a:cxn>
                    <a:cxn ang="0">
                      <a:pos x="25" y="42"/>
                    </a:cxn>
                    <a:cxn ang="0">
                      <a:pos x="17" y="94"/>
                    </a:cxn>
                    <a:cxn ang="0">
                      <a:pos x="0" y="105"/>
                    </a:cxn>
                    <a:cxn ang="0">
                      <a:pos x="0" y="80"/>
                    </a:cxn>
                    <a:cxn ang="0">
                      <a:pos x="5" y="64"/>
                    </a:cxn>
                    <a:cxn ang="0">
                      <a:pos x="3" y="3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grpSp>
      </p:grpSp>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r>
              <a:rPr lang="en-US" altLang="zh-CN"/>
              <a:t>Click to edit Master title style</a:t>
            </a:r>
            <a:endParaRPr lang="en-US" altLang="zh-CN"/>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r>
              <a:rPr lang="en-US" altLang="zh-CN"/>
              <a:t>Click to edit Master subtitle style</a:t>
            </a:r>
            <a:endParaRPr lang="en-US" altLang="zh-CN"/>
          </a:p>
        </p:txBody>
      </p:sp>
      <p:sp>
        <p:nvSpPr>
          <p:cNvPr id="65" name="Rectangle 34"/>
          <p:cNvSpPr>
            <a:spLocks noGrp="1" noChangeArrowheads="1"/>
          </p:cNvSpPr>
          <p:nvPr>
            <p:ph type="dt" sz="quarter" idx="2"/>
          </p:nvPr>
        </p:nvSpPr>
        <p:spPr bwMode="auto">
          <a:xfrm>
            <a:off x="685800" y="6400800"/>
            <a:ext cx="1905000" cy="457200"/>
          </a:xfrm>
          <a:prstGeom prst="rect">
            <a:avLst/>
          </a:prstGeom>
          <a:ln>
            <a:miter lim="800000"/>
          </a:ln>
        </p:spPr>
        <p:txBody>
          <a:bodyPr vert="horz" wrap="none" lIns="92075" tIns="46038" rIns="92075" bIns="46038" numCol="1" anchor="ctr"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6" name="Rectangle 35"/>
          <p:cNvSpPr>
            <a:spLocks noGrp="1" noChangeArrowheads="1"/>
          </p:cNvSpPr>
          <p:nvPr>
            <p:ph type="ftr" sz="quarter" idx="3"/>
          </p:nvPr>
        </p:nvSpPr>
        <p:spPr bwMode="auto">
          <a:xfrm>
            <a:off x="3124200" y="6400800"/>
            <a:ext cx="2895600" cy="457200"/>
          </a:xfrm>
          <a:prstGeom prst="rect">
            <a:avLst/>
          </a:prstGeom>
          <a:ln>
            <a:miter lim="800000"/>
          </a:ln>
        </p:spPr>
        <p:txBody>
          <a:bodyPr vert="horz" wrap="none" lIns="92075" tIns="46038" rIns="92075" bIns="46038" numCol="1" anchor="ctr"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7" name="Rectangle 36"/>
          <p:cNvSpPr>
            <a:spLocks noGrp="1" noChangeArrowheads="1"/>
          </p:cNvSpPr>
          <p:nvPr>
            <p:ph type="sldNum" sz="quarter" idx="4"/>
          </p:nvPr>
        </p:nvSpPr>
        <p:spPr bwMode="auto">
          <a:xfrm>
            <a:off x="6553200" y="6400800"/>
            <a:ext cx="1905000" cy="457200"/>
          </a:xfrm>
          <a:prstGeom prst="rect">
            <a:avLst/>
          </a:prstGeom>
          <a:ln>
            <a:miter lim="800000"/>
          </a:ln>
        </p:spPr>
        <p:txBody>
          <a:bodyPr vert="horz" wrap="none" lIns="92075" tIns="46038" rIns="92075" bIns="46038" numCol="1" anchor="ctr" anchorCtr="0" compatLnSpc="1"/>
          <a:p>
            <a:pPr algn="r">
              <a:buNone/>
            </a:pPr>
            <a:fld id="{9A0DB2DC-4C9A-4742-B13C-FB6460FD3503}" type="slidenum">
              <a:rPr lang="en-US" altLang="zh-CN" dirty="0"/>
            </a:fld>
            <a:endParaRPr lang="en-US" altLang="zh-CN" dirty="0"/>
          </a:p>
        </p:txBody>
      </p:sp>
      <p:pic>
        <p:nvPicPr>
          <p:cNvPr id="2" name="图片 1" descr="商标（横）白底"/>
          <p:cNvPicPr>
            <a:picLocks noChangeAspect="1"/>
          </p:cNvPicPr>
          <p:nvPr userDrawn="1">
            <p:custDataLst>
              <p:tags r:id="rId2"/>
            </p:custDataLst>
          </p:nvPr>
        </p:nvPicPr>
        <p:blipFill>
          <a:blip r:embed="rId3"/>
          <a:stretch>
            <a:fillRect/>
          </a:stretch>
        </p:blipFill>
        <p:spPr>
          <a:xfrm>
            <a:off x="7458075" y="-27305"/>
            <a:ext cx="1673860" cy="61976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28575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285750"/>
            <a:ext cx="5676900"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685800" y="285750"/>
            <a:ext cx="77724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85800" y="1657350"/>
            <a:ext cx="381000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剪贴画占位符 3"/>
          <p:cNvSpPr>
            <a:spLocks noGrp="1"/>
          </p:cNvSpPr>
          <p:nvPr>
            <p:ph type="clipArt" sz="half" idx="2"/>
          </p:nvPr>
        </p:nvSpPr>
        <p:spPr>
          <a:xfrm>
            <a:off x="4648200" y="1657350"/>
            <a:ext cx="3810000" cy="4114800"/>
          </a:xfrm>
        </p:spPr>
        <p:txBody>
          <a:bodyPr vert="horz" wrap="square" lIns="92075" tIns="46038" rIns="92075" bIns="46038"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tx2"/>
              </a:buClr>
              <a:buSzPct val="75000"/>
              <a:buFont typeface="Monotype Sorts" pitchFamily="2" charset="2"/>
              <a:buChar char="F"/>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标题，剪贴画与文本">
    <p:spTree>
      <p:nvGrpSpPr>
        <p:cNvPr id="1" name=""/>
        <p:cNvGrpSpPr/>
        <p:nvPr/>
      </p:nvGrpSpPr>
      <p:grpSpPr>
        <a:xfrm>
          <a:off x="0" y="0"/>
          <a:ext cx="0" cy="0"/>
          <a:chOff x="0" y="0"/>
          <a:chExt cx="0" cy="0"/>
        </a:xfrm>
      </p:grpSpPr>
      <p:sp>
        <p:nvSpPr>
          <p:cNvPr id="2" name="标题 1"/>
          <p:cNvSpPr>
            <a:spLocks noGrp="1"/>
          </p:cNvSpPr>
          <p:nvPr>
            <p:ph type="title"/>
          </p:nvPr>
        </p:nvSpPr>
        <p:spPr>
          <a:xfrm>
            <a:off x="685800" y="285750"/>
            <a:ext cx="7772400" cy="1143000"/>
          </a:xfrm>
        </p:spPr>
        <p:txBody>
          <a:bodyPr/>
          <a:lstStyle/>
          <a:p>
            <a:r>
              <a:rPr lang="zh-CN" altLang="en-US" smtClean="0"/>
              <a:t>单击此处编辑母版标题样式</a:t>
            </a:r>
            <a:endParaRPr lang="zh-CN" altLang="en-US"/>
          </a:p>
        </p:txBody>
      </p:sp>
      <p:sp>
        <p:nvSpPr>
          <p:cNvPr id="3" name="剪贴画占位符 2"/>
          <p:cNvSpPr>
            <a:spLocks noGrp="1"/>
          </p:cNvSpPr>
          <p:nvPr>
            <p:ph type="clipArt" sz="half" idx="1"/>
          </p:nvPr>
        </p:nvSpPr>
        <p:spPr>
          <a:xfrm>
            <a:off x="685800" y="1657350"/>
            <a:ext cx="3810000" cy="4114800"/>
          </a:xfrm>
        </p:spPr>
        <p:txBody>
          <a:bodyPr vert="horz" wrap="square" lIns="92075" tIns="46038" rIns="92075" bIns="46038"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tx2"/>
              </a:buClr>
              <a:buSzPct val="75000"/>
              <a:buFont typeface="Monotype Sorts" pitchFamily="2" charset="2"/>
              <a:buChar char="F"/>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4648200" y="1657350"/>
            <a:ext cx="381000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2075" tIns="46038" rIns="92075" bIns="46038"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1.png"/><Relationship Id="rId14" Type="http://schemas.openxmlformats.org/officeDocument/2006/relationships/tags" Target="../tags/tag2.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hlink"/>
            </a:gs>
          </a:gsLst>
          <a:path path="rect">
            <a:fillToRect r="100000" b="100000"/>
          </a:path>
          <a:tileRect/>
        </a:gradFill>
        <a:effectLst/>
      </p:bgPr>
    </p:bg>
    <p:spTree>
      <p:nvGrpSpPr>
        <p:cNvPr id="1" name=""/>
        <p:cNvGrpSpPr/>
        <p:nvPr/>
      </p:nvGrpSpPr>
      <p:grpSpPr/>
      <p:grpSp>
        <p:nvGrpSpPr>
          <p:cNvPr id="3074" name="Group 29"/>
          <p:cNvGrpSpPr/>
          <p:nvPr userDrawn="1"/>
        </p:nvGrpSpPr>
        <p:grpSpPr>
          <a:xfrm>
            <a:off x="0" y="4367213"/>
            <a:ext cx="9131300" cy="2478087"/>
            <a:chOff x="0" y="2751"/>
            <a:chExt cx="5752" cy="1561"/>
          </a:xfrm>
        </p:grpSpPr>
        <p:sp>
          <p:nvSpPr>
            <p:cNvPr id="1026" name="Rectangle 2"/>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3081" name="Group 28"/>
            <p:cNvGrpSpPr/>
            <p:nvPr/>
          </p:nvGrpSpPr>
          <p:grpSpPr>
            <a:xfrm>
              <a:off x="4458" y="2751"/>
              <a:ext cx="1190" cy="1426"/>
              <a:chOff x="4458" y="2751"/>
              <a:chExt cx="1190" cy="1426"/>
            </a:xfrm>
          </p:grpSpPr>
          <p:sp>
            <p:nvSpPr>
              <p:cNvPr id="1027" name="Freeform 3"/>
              <p:cNvSpPr/>
              <p:nvPr/>
            </p:nvSpPr>
            <p:spPr bwMode="ltGray">
              <a:xfrm>
                <a:off x="4614" y="2790"/>
                <a:ext cx="1034" cy="1273"/>
              </a:xfrm>
              <a:custGeom>
                <a:avLst/>
                <a:gdLst/>
                <a:ahLst/>
                <a:cxnLst>
                  <a:cxn ang="0">
                    <a:pos x="646" y="23"/>
                  </a:cxn>
                  <a:cxn ang="0">
                    <a:pos x="765" y="92"/>
                  </a:cxn>
                  <a:cxn ang="0">
                    <a:pos x="866" y="184"/>
                  </a:cxn>
                  <a:cxn ang="0">
                    <a:pos x="944" y="294"/>
                  </a:cxn>
                  <a:cxn ang="0">
                    <a:pos x="1000" y="417"/>
                  </a:cxn>
                  <a:cxn ang="0">
                    <a:pos x="1030" y="550"/>
                  </a:cxn>
                  <a:cxn ang="0">
                    <a:pos x="1030" y="688"/>
                  </a:cxn>
                  <a:cxn ang="0">
                    <a:pos x="1000" y="821"/>
                  </a:cxn>
                  <a:cxn ang="0">
                    <a:pos x="944" y="944"/>
                  </a:cxn>
                  <a:cxn ang="0">
                    <a:pos x="866" y="1055"/>
                  </a:cxn>
                  <a:cxn ang="0">
                    <a:pos x="765" y="1148"/>
                  </a:cxn>
                  <a:cxn ang="0">
                    <a:pos x="646" y="1215"/>
                  </a:cxn>
                  <a:cxn ang="0">
                    <a:pos x="517" y="1257"/>
                  </a:cxn>
                  <a:cxn ang="0">
                    <a:pos x="382" y="1272"/>
                  </a:cxn>
                  <a:cxn ang="0">
                    <a:pos x="246" y="1257"/>
                  </a:cxn>
                  <a:cxn ang="0">
                    <a:pos x="118" y="1215"/>
                  </a:cxn>
                  <a:cxn ang="0">
                    <a:pos x="0" y="1148"/>
                  </a:cxn>
                  <a:cxn ang="0">
                    <a:pos x="89" y="1129"/>
                  </a:cxn>
                  <a:cxn ang="0">
                    <a:pos x="201" y="1179"/>
                  </a:cxn>
                  <a:cxn ang="0">
                    <a:pos x="320" y="1204"/>
                  </a:cxn>
                  <a:cxn ang="0">
                    <a:pos x="443" y="1204"/>
                  </a:cxn>
                  <a:cxn ang="0">
                    <a:pos x="563" y="1179"/>
                  </a:cxn>
                  <a:cxn ang="0">
                    <a:pos x="675" y="1129"/>
                  </a:cxn>
                  <a:cxn ang="0">
                    <a:pos x="775" y="1057"/>
                  </a:cxn>
                  <a:cxn ang="0">
                    <a:pos x="857" y="965"/>
                  </a:cxn>
                  <a:cxn ang="0">
                    <a:pos x="919" y="858"/>
                  </a:cxn>
                  <a:cxn ang="0">
                    <a:pos x="956" y="742"/>
                  </a:cxn>
                  <a:cxn ang="0">
                    <a:pos x="969" y="619"/>
                  </a:cxn>
                  <a:cxn ang="0">
                    <a:pos x="956" y="496"/>
                  </a:cxn>
                  <a:cxn ang="0">
                    <a:pos x="919" y="381"/>
                  </a:cxn>
                  <a:cxn ang="0">
                    <a:pos x="857" y="273"/>
                  </a:cxn>
                  <a:cxn ang="0">
                    <a:pos x="775" y="182"/>
                  </a:cxn>
                  <a:cxn ang="0">
                    <a:pos x="675" y="110"/>
                  </a:cxn>
                  <a:cxn ang="0">
                    <a:pos x="563" y="61"/>
                  </a:cxn>
                  <a:cxn ang="0">
                    <a:pos x="582" y="0"/>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28" name="Line 4"/>
              <p:cNvSpPr>
                <a:spLocks noChangeShapeType="1"/>
              </p:cNvSpPr>
              <p:nvPr/>
            </p:nvSpPr>
            <p:spPr bwMode="ltGray">
              <a:xfrm flipV="1">
                <a:off x="4639" y="3863"/>
                <a:ext cx="103" cy="186"/>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29" name="Line 5"/>
              <p:cNvSpPr>
                <a:spLocks noChangeShapeType="1"/>
              </p:cNvSpPr>
              <p:nvPr/>
            </p:nvSpPr>
            <p:spPr bwMode="ltGray">
              <a:xfrm flipV="1">
                <a:off x="5210" y="2874"/>
                <a:ext cx="36" cy="71"/>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0" name="Line 6"/>
              <p:cNvSpPr>
                <a:spLocks noChangeShapeType="1"/>
              </p:cNvSpPr>
              <p:nvPr/>
            </p:nvSpPr>
            <p:spPr bwMode="ltGray">
              <a:xfrm flipV="1">
                <a:off x="5270" y="2751"/>
                <a:ext cx="36" cy="71"/>
              </a:xfrm>
              <a:prstGeom prst="line">
                <a:avLst/>
              </a:prstGeom>
              <a:noFill/>
              <a:ln w="25400">
                <a:solidFill>
                  <a:schemeClr val="bg1"/>
                </a:solidFill>
                <a:round/>
                <a:headEnd type="none" w="sm" len="sm"/>
                <a:tailEnd type="none" w="sm" len="sm"/>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1" name="Freeform 7"/>
              <p:cNvSpPr/>
              <p:nvPr/>
            </p:nvSpPr>
            <p:spPr bwMode="ltGray">
              <a:xfrm>
                <a:off x="4753" y="4067"/>
                <a:ext cx="604" cy="110"/>
              </a:xfrm>
              <a:custGeom>
                <a:avLst/>
                <a:gdLst/>
                <a:ahLst/>
                <a:cxnLst>
                  <a:cxn ang="0">
                    <a:pos x="2" y="70"/>
                  </a:cxn>
                  <a:cxn ang="0">
                    <a:pos x="14" y="57"/>
                  </a:cxn>
                  <a:cxn ang="0">
                    <a:pos x="31" y="46"/>
                  </a:cxn>
                  <a:cxn ang="0">
                    <a:pos x="63" y="30"/>
                  </a:cxn>
                  <a:cxn ang="0">
                    <a:pos x="100" y="21"/>
                  </a:cxn>
                  <a:cxn ang="0">
                    <a:pos x="134" y="13"/>
                  </a:cxn>
                  <a:cxn ang="0">
                    <a:pos x="181" y="6"/>
                  </a:cxn>
                  <a:cxn ang="0">
                    <a:pos x="225" y="2"/>
                  </a:cxn>
                  <a:cxn ang="0">
                    <a:pos x="277" y="0"/>
                  </a:cxn>
                  <a:cxn ang="0">
                    <a:pos x="340" y="0"/>
                  </a:cxn>
                  <a:cxn ang="0">
                    <a:pos x="407" y="4"/>
                  </a:cxn>
                  <a:cxn ang="0">
                    <a:pos x="453" y="10"/>
                  </a:cxn>
                  <a:cxn ang="0">
                    <a:pos x="502" y="19"/>
                  </a:cxn>
                  <a:cxn ang="0">
                    <a:pos x="549" y="33"/>
                  </a:cxn>
                  <a:cxn ang="0">
                    <a:pos x="573" y="47"/>
                  </a:cxn>
                  <a:cxn ang="0">
                    <a:pos x="588" y="58"/>
                  </a:cxn>
                  <a:cxn ang="0">
                    <a:pos x="603" y="77"/>
                  </a:cxn>
                  <a:cxn ang="0">
                    <a:pos x="578" y="87"/>
                  </a:cxn>
                  <a:cxn ang="0">
                    <a:pos x="536" y="95"/>
                  </a:cxn>
                  <a:cxn ang="0">
                    <a:pos x="485" y="101"/>
                  </a:cxn>
                  <a:cxn ang="0">
                    <a:pos x="436" y="106"/>
                  </a:cxn>
                  <a:cxn ang="0">
                    <a:pos x="377" y="108"/>
                  </a:cxn>
                  <a:cxn ang="0">
                    <a:pos x="313" y="109"/>
                  </a:cxn>
                  <a:cxn ang="0">
                    <a:pos x="252" y="109"/>
                  </a:cxn>
                  <a:cxn ang="0">
                    <a:pos x="188" y="108"/>
                  </a:cxn>
                  <a:cxn ang="0">
                    <a:pos x="117" y="102"/>
                  </a:cxn>
                  <a:cxn ang="0">
                    <a:pos x="61" y="96"/>
                  </a:cxn>
                  <a:cxn ang="0">
                    <a:pos x="14" y="86"/>
                  </a:cxn>
                  <a:cxn ang="0">
                    <a:pos x="0" y="78"/>
                  </a:cxn>
                  <a:cxn ang="0">
                    <a:pos x="2" y="70"/>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2" name="Oval 8"/>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w="9525">
                <a:noFill/>
                <a:rou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3088" name="Group 27"/>
              <p:cNvGrpSpPr/>
              <p:nvPr/>
            </p:nvGrpSpPr>
            <p:grpSpPr>
              <a:xfrm>
                <a:off x="4458" y="2991"/>
                <a:ext cx="999" cy="797"/>
                <a:chOff x="4458" y="2991"/>
                <a:chExt cx="999" cy="797"/>
              </a:xfrm>
            </p:grpSpPr>
            <p:sp>
              <p:nvSpPr>
                <p:cNvPr id="1033" name="Freeform 9"/>
                <p:cNvSpPr/>
                <p:nvPr/>
              </p:nvSpPr>
              <p:spPr bwMode="grayWhite">
                <a:xfrm>
                  <a:off x="4599" y="3283"/>
                  <a:ext cx="1" cy="17"/>
                </a:xfrm>
                <a:custGeom>
                  <a:avLst/>
                  <a:gdLst/>
                  <a:ahLst/>
                  <a:cxnLst>
                    <a:cxn ang="0">
                      <a:pos x="0" y="0"/>
                    </a:cxn>
                    <a:cxn ang="0">
                      <a:pos x="0" y="16"/>
                    </a:cxn>
                    <a:cxn ang="0">
                      <a:pos x="0" y="16"/>
                    </a:cxn>
                    <a:cxn ang="0">
                      <a:pos x="0" y="6"/>
                    </a:cxn>
                    <a:cxn ang="0">
                      <a:pos x="0" y="0"/>
                    </a:cxn>
                  </a:cxnLst>
                  <a:rect l="0" t="0" r="r" b="b"/>
                  <a:pathLst>
                    <a:path w="1" h="17">
                      <a:moveTo>
                        <a:pt x="0" y="0"/>
                      </a:moveTo>
                      <a:lnTo>
                        <a:pt x="0" y="16"/>
                      </a:lnTo>
                      <a:lnTo>
                        <a:pt x="0" y="16"/>
                      </a:lnTo>
                      <a:lnTo>
                        <a:pt x="0" y="6"/>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4" name="Freeform 10"/>
                <p:cNvSpPr/>
                <p:nvPr/>
              </p:nvSpPr>
              <p:spPr bwMode="grayWhite">
                <a:xfrm>
                  <a:off x="4616" y="3305"/>
                  <a:ext cx="17" cy="17"/>
                </a:xfrm>
                <a:custGeom>
                  <a:avLst/>
                  <a:gdLst/>
                  <a:ahLst/>
                  <a:cxnLst>
                    <a:cxn ang="0">
                      <a:pos x="0" y="0"/>
                    </a:cxn>
                    <a:cxn ang="0">
                      <a:pos x="16" y="0"/>
                    </a:cxn>
                    <a:cxn ang="0">
                      <a:pos x="16" y="16"/>
                    </a:cxn>
                    <a:cxn ang="0">
                      <a:pos x="0" y="0"/>
                    </a:cxn>
                  </a:cxnLst>
                  <a:rect l="0" t="0" r="r" b="b"/>
                  <a:pathLst>
                    <a:path w="17" h="17">
                      <a:moveTo>
                        <a:pt x="0" y="0"/>
                      </a:moveTo>
                      <a:lnTo>
                        <a:pt x="16" y="0"/>
                      </a:lnTo>
                      <a:lnTo>
                        <a:pt x="16" y="16"/>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5" name="Freeform 11"/>
                <p:cNvSpPr/>
                <p:nvPr/>
              </p:nvSpPr>
              <p:spPr bwMode="grayWhite">
                <a:xfrm>
                  <a:off x="4674" y="3275"/>
                  <a:ext cx="37" cy="35"/>
                </a:xfrm>
                <a:custGeom>
                  <a:avLst/>
                  <a:gdLst/>
                  <a:ahLst/>
                  <a:cxnLst>
                    <a:cxn ang="0">
                      <a:pos x="36" y="0"/>
                    </a:cxn>
                    <a:cxn ang="0">
                      <a:pos x="22" y="0"/>
                    </a:cxn>
                    <a:cxn ang="0">
                      <a:pos x="14" y="9"/>
                    </a:cxn>
                    <a:cxn ang="0">
                      <a:pos x="9" y="9"/>
                    </a:cxn>
                    <a:cxn ang="0">
                      <a:pos x="5" y="13"/>
                    </a:cxn>
                    <a:cxn ang="0">
                      <a:pos x="0" y="13"/>
                    </a:cxn>
                    <a:cxn ang="0">
                      <a:pos x="0" y="25"/>
                    </a:cxn>
                    <a:cxn ang="0">
                      <a:pos x="8" y="34"/>
                    </a:cxn>
                    <a:cxn ang="0">
                      <a:pos x="29" y="34"/>
                    </a:cxn>
                    <a:cxn ang="0">
                      <a:pos x="36" y="25"/>
                    </a:cxn>
                    <a:cxn ang="0">
                      <a:pos x="36" y="0"/>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6" name="Freeform 12"/>
                <p:cNvSpPr/>
                <p:nvPr/>
              </p:nvSpPr>
              <p:spPr bwMode="grayWhite">
                <a:xfrm>
                  <a:off x="4458" y="3303"/>
                  <a:ext cx="324" cy="422"/>
                </a:xfrm>
                <a:custGeom>
                  <a:avLst/>
                  <a:gdLst/>
                  <a:ahLst/>
                  <a:cxnLst>
                    <a:cxn ang="0">
                      <a:pos x="76" y="0"/>
                    </a:cxn>
                    <a:cxn ang="0">
                      <a:pos x="71" y="11"/>
                    </a:cxn>
                    <a:cxn ang="0">
                      <a:pos x="45" y="33"/>
                    </a:cxn>
                    <a:cxn ang="0">
                      <a:pos x="40" y="53"/>
                    </a:cxn>
                    <a:cxn ang="0">
                      <a:pos x="21" y="68"/>
                    </a:cxn>
                    <a:cxn ang="0">
                      <a:pos x="8" y="96"/>
                    </a:cxn>
                    <a:cxn ang="0">
                      <a:pos x="8" y="114"/>
                    </a:cxn>
                    <a:cxn ang="0">
                      <a:pos x="0" y="144"/>
                    </a:cxn>
                    <a:cxn ang="0">
                      <a:pos x="11" y="157"/>
                    </a:cxn>
                    <a:cxn ang="0">
                      <a:pos x="40" y="195"/>
                    </a:cxn>
                    <a:cxn ang="0">
                      <a:pos x="48" y="190"/>
                    </a:cxn>
                    <a:cxn ang="0">
                      <a:pos x="99" y="190"/>
                    </a:cxn>
                    <a:cxn ang="0">
                      <a:pos x="123" y="199"/>
                    </a:cxn>
                    <a:cxn ang="0">
                      <a:pos x="121" y="229"/>
                    </a:cxn>
                    <a:cxn ang="0">
                      <a:pos x="138" y="268"/>
                    </a:cxn>
                    <a:cxn ang="0">
                      <a:pos x="137" y="279"/>
                    </a:cxn>
                    <a:cxn ang="0">
                      <a:pos x="144" y="291"/>
                    </a:cxn>
                    <a:cxn ang="0">
                      <a:pos x="133" y="319"/>
                    </a:cxn>
                    <a:cxn ang="0">
                      <a:pos x="146" y="354"/>
                    </a:cxn>
                    <a:cxn ang="0">
                      <a:pos x="153" y="382"/>
                    </a:cxn>
                    <a:cxn ang="0">
                      <a:pos x="162" y="399"/>
                    </a:cxn>
                    <a:cxn ang="0">
                      <a:pos x="171" y="421"/>
                    </a:cxn>
                    <a:cxn ang="0">
                      <a:pos x="188" y="418"/>
                    </a:cxn>
                    <a:cxn ang="0">
                      <a:pos x="216" y="402"/>
                    </a:cxn>
                    <a:cxn ang="0">
                      <a:pos x="229" y="382"/>
                    </a:cxn>
                    <a:cxn ang="0">
                      <a:pos x="228" y="369"/>
                    </a:cxn>
                    <a:cxn ang="0">
                      <a:pos x="245" y="359"/>
                    </a:cxn>
                    <a:cxn ang="0">
                      <a:pos x="242" y="340"/>
                    </a:cxn>
                    <a:cxn ang="0">
                      <a:pos x="267" y="310"/>
                    </a:cxn>
                    <a:cxn ang="0">
                      <a:pos x="271" y="285"/>
                    </a:cxn>
                    <a:cxn ang="0">
                      <a:pos x="264" y="277"/>
                    </a:cxn>
                    <a:cxn ang="0">
                      <a:pos x="267" y="267"/>
                    </a:cxn>
                    <a:cxn ang="0">
                      <a:pos x="261" y="258"/>
                    </a:cxn>
                    <a:cxn ang="0">
                      <a:pos x="280" y="234"/>
                    </a:cxn>
                    <a:cxn ang="0">
                      <a:pos x="280" y="222"/>
                    </a:cxn>
                    <a:cxn ang="0">
                      <a:pos x="306" y="202"/>
                    </a:cxn>
                    <a:cxn ang="0">
                      <a:pos x="323" y="148"/>
                    </a:cxn>
                    <a:cxn ang="0">
                      <a:pos x="299" y="162"/>
                    </a:cxn>
                    <a:cxn ang="0">
                      <a:pos x="278" y="156"/>
                    </a:cxn>
                    <a:cxn ang="0">
                      <a:pos x="281" y="143"/>
                    </a:cxn>
                    <a:cxn ang="0">
                      <a:pos x="260" y="129"/>
                    </a:cxn>
                    <a:cxn ang="0">
                      <a:pos x="250" y="94"/>
                    </a:cxn>
                    <a:cxn ang="0">
                      <a:pos x="230" y="66"/>
                    </a:cxn>
                    <a:cxn ang="0">
                      <a:pos x="230" y="47"/>
                    </a:cxn>
                    <a:cxn ang="0">
                      <a:pos x="219" y="46"/>
                    </a:cxn>
                    <a:cxn ang="0">
                      <a:pos x="212" y="49"/>
                    </a:cxn>
                    <a:cxn ang="0">
                      <a:pos x="182" y="38"/>
                    </a:cxn>
                    <a:cxn ang="0">
                      <a:pos x="174" y="46"/>
                    </a:cxn>
                    <a:cxn ang="0">
                      <a:pos x="167" y="56"/>
                    </a:cxn>
                    <a:cxn ang="0">
                      <a:pos x="151" y="38"/>
                    </a:cxn>
                    <a:cxn ang="0">
                      <a:pos x="135" y="33"/>
                    </a:cxn>
                    <a:cxn ang="0">
                      <a:pos x="134" y="10"/>
                    </a:cxn>
                    <a:cxn ang="0">
                      <a:pos x="111" y="14"/>
                    </a:cxn>
                    <a:cxn ang="0">
                      <a:pos x="96" y="9"/>
                    </a:cxn>
                    <a:cxn ang="0">
                      <a:pos x="76" y="0"/>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7" name="Freeform 13"/>
                <p:cNvSpPr/>
                <p:nvPr/>
              </p:nvSpPr>
              <p:spPr bwMode="grayWhite">
                <a:xfrm>
                  <a:off x="5205" y="3408"/>
                  <a:ext cx="17" cy="21"/>
                </a:xfrm>
                <a:custGeom>
                  <a:avLst/>
                  <a:gdLst/>
                  <a:ahLst/>
                  <a:cxnLst>
                    <a:cxn ang="0">
                      <a:pos x="7" y="0"/>
                    </a:cxn>
                    <a:cxn ang="0">
                      <a:pos x="9" y="5"/>
                    </a:cxn>
                    <a:cxn ang="0">
                      <a:pos x="7" y="10"/>
                    </a:cxn>
                    <a:cxn ang="0">
                      <a:pos x="7" y="14"/>
                    </a:cxn>
                    <a:cxn ang="0">
                      <a:pos x="16" y="17"/>
                    </a:cxn>
                    <a:cxn ang="0">
                      <a:pos x="16" y="20"/>
                    </a:cxn>
                    <a:cxn ang="0">
                      <a:pos x="9" y="17"/>
                    </a:cxn>
                    <a:cxn ang="0">
                      <a:pos x="3" y="20"/>
                    </a:cxn>
                    <a:cxn ang="0">
                      <a:pos x="0" y="17"/>
                    </a:cxn>
                    <a:cxn ang="0">
                      <a:pos x="3" y="14"/>
                    </a:cxn>
                    <a:cxn ang="0">
                      <a:pos x="0" y="10"/>
                    </a:cxn>
                    <a:cxn ang="0">
                      <a:pos x="3" y="2"/>
                    </a:cxn>
                    <a:cxn ang="0">
                      <a:pos x="7" y="0"/>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8" name="Freeform 14"/>
                <p:cNvSpPr/>
                <p:nvPr/>
              </p:nvSpPr>
              <p:spPr bwMode="grayWhite">
                <a:xfrm>
                  <a:off x="5144" y="3496"/>
                  <a:ext cx="49" cy="70"/>
                </a:xfrm>
                <a:custGeom>
                  <a:avLst/>
                  <a:gdLst/>
                  <a:ahLst/>
                  <a:cxnLst>
                    <a:cxn ang="0">
                      <a:pos x="0" y="34"/>
                    </a:cxn>
                    <a:cxn ang="0">
                      <a:pos x="17" y="34"/>
                    </a:cxn>
                    <a:cxn ang="0">
                      <a:pos x="37" y="0"/>
                    </a:cxn>
                    <a:cxn ang="0">
                      <a:pos x="48" y="20"/>
                    </a:cxn>
                    <a:cxn ang="0">
                      <a:pos x="39" y="69"/>
                    </a:cxn>
                    <a:cxn ang="0">
                      <a:pos x="3" y="57"/>
                    </a:cxn>
                    <a:cxn ang="0">
                      <a:pos x="0" y="34"/>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9" name="Freeform 15"/>
                <p:cNvSpPr/>
                <p:nvPr/>
              </p:nvSpPr>
              <p:spPr bwMode="grayWhite">
                <a:xfrm>
                  <a:off x="5241" y="3523"/>
                  <a:ext cx="84" cy="67"/>
                </a:xfrm>
                <a:custGeom>
                  <a:avLst/>
                  <a:gdLst/>
                  <a:ahLst/>
                  <a:cxnLst>
                    <a:cxn ang="0">
                      <a:pos x="5" y="15"/>
                    </a:cxn>
                    <a:cxn ang="0">
                      <a:pos x="0" y="0"/>
                    </a:cxn>
                    <a:cxn ang="0">
                      <a:pos x="27" y="6"/>
                    </a:cxn>
                    <a:cxn ang="0">
                      <a:pos x="67" y="22"/>
                    </a:cxn>
                    <a:cxn ang="0">
                      <a:pos x="67" y="34"/>
                    </a:cxn>
                    <a:cxn ang="0">
                      <a:pos x="83" y="66"/>
                    </a:cxn>
                    <a:cxn ang="0">
                      <a:pos x="52" y="36"/>
                    </a:cxn>
                    <a:cxn ang="0">
                      <a:pos x="31" y="38"/>
                    </a:cxn>
                    <a:cxn ang="0">
                      <a:pos x="5" y="15"/>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0" name="Freeform 16"/>
                <p:cNvSpPr/>
                <p:nvPr/>
              </p:nvSpPr>
              <p:spPr bwMode="grayWhite">
                <a:xfrm>
                  <a:off x="5400" y="3660"/>
                  <a:ext cx="57" cy="73"/>
                </a:xfrm>
                <a:custGeom>
                  <a:avLst/>
                  <a:gdLst/>
                  <a:ahLst/>
                  <a:cxnLst>
                    <a:cxn ang="0">
                      <a:pos x="34" y="0"/>
                    </a:cxn>
                    <a:cxn ang="0">
                      <a:pos x="56" y="21"/>
                    </a:cxn>
                    <a:cxn ang="0">
                      <a:pos x="11" y="72"/>
                    </a:cxn>
                    <a:cxn ang="0">
                      <a:pos x="0" y="60"/>
                    </a:cxn>
                    <a:cxn ang="0">
                      <a:pos x="32" y="28"/>
                    </a:cxn>
                    <a:cxn ang="0">
                      <a:pos x="34" y="0"/>
                    </a:cxn>
                  </a:cxnLst>
                  <a:rect l="0" t="0" r="r" b="b"/>
                  <a:pathLst>
                    <a:path w="57" h="73">
                      <a:moveTo>
                        <a:pt x="34" y="0"/>
                      </a:moveTo>
                      <a:lnTo>
                        <a:pt x="56" y="21"/>
                      </a:lnTo>
                      <a:lnTo>
                        <a:pt x="11" y="72"/>
                      </a:lnTo>
                      <a:lnTo>
                        <a:pt x="0" y="60"/>
                      </a:lnTo>
                      <a:lnTo>
                        <a:pt x="32" y="28"/>
                      </a:lnTo>
                      <a:lnTo>
                        <a:pt x="34"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1" name="Freeform 17"/>
                <p:cNvSpPr/>
                <p:nvPr/>
              </p:nvSpPr>
              <p:spPr bwMode="grayWhite">
                <a:xfrm>
                  <a:off x="4558" y="3167"/>
                  <a:ext cx="29" cy="48"/>
                </a:xfrm>
                <a:custGeom>
                  <a:avLst/>
                  <a:gdLst/>
                  <a:ahLst/>
                  <a:cxnLst>
                    <a:cxn ang="0">
                      <a:pos x="28" y="36"/>
                    </a:cxn>
                    <a:cxn ang="0">
                      <a:pos x="20" y="31"/>
                    </a:cxn>
                    <a:cxn ang="0">
                      <a:pos x="20" y="10"/>
                    </a:cxn>
                    <a:cxn ang="0">
                      <a:pos x="24" y="5"/>
                    </a:cxn>
                    <a:cxn ang="0">
                      <a:pos x="17" y="5"/>
                    </a:cxn>
                    <a:cxn ang="0">
                      <a:pos x="21" y="0"/>
                    </a:cxn>
                    <a:cxn ang="0">
                      <a:pos x="16" y="0"/>
                    </a:cxn>
                    <a:cxn ang="0">
                      <a:pos x="10" y="6"/>
                    </a:cxn>
                    <a:cxn ang="0">
                      <a:pos x="10" y="19"/>
                    </a:cxn>
                    <a:cxn ang="0">
                      <a:pos x="13" y="22"/>
                    </a:cxn>
                    <a:cxn ang="0">
                      <a:pos x="13" y="28"/>
                    </a:cxn>
                    <a:cxn ang="0">
                      <a:pos x="11" y="28"/>
                    </a:cxn>
                    <a:cxn ang="0">
                      <a:pos x="6" y="33"/>
                    </a:cxn>
                    <a:cxn ang="0">
                      <a:pos x="6" y="38"/>
                    </a:cxn>
                    <a:cxn ang="0">
                      <a:pos x="0" y="47"/>
                    </a:cxn>
                    <a:cxn ang="0">
                      <a:pos x="21" y="47"/>
                    </a:cxn>
                    <a:cxn ang="0">
                      <a:pos x="28" y="36"/>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2" name="Freeform 18"/>
                <p:cNvSpPr/>
                <p:nvPr/>
              </p:nvSpPr>
              <p:spPr bwMode="grayWhite">
                <a:xfrm>
                  <a:off x="4549" y="3183"/>
                  <a:ext cx="17" cy="17"/>
                </a:xfrm>
                <a:custGeom>
                  <a:avLst/>
                  <a:gdLst/>
                  <a:ahLst/>
                  <a:cxnLst>
                    <a:cxn ang="0">
                      <a:pos x="13" y="5"/>
                    </a:cxn>
                    <a:cxn ang="0">
                      <a:pos x="16" y="5"/>
                    </a:cxn>
                    <a:cxn ang="0">
                      <a:pos x="16" y="0"/>
                    </a:cxn>
                    <a:cxn ang="0">
                      <a:pos x="10" y="0"/>
                    </a:cxn>
                    <a:cxn ang="0">
                      <a:pos x="0" y="10"/>
                    </a:cxn>
                    <a:cxn ang="0">
                      <a:pos x="0" y="16"/>
                    </a:cxn>
                    <a:cxn ang="0">
                      <a:pos x="9" y="16"/>
                    </a:cxn>
                    <a:cxn ang="0">
                      <a:pos x="13" y="11"/>
                    </a:cxn>
                    <a:cxn ang="0">
                      <a:pos x="13" y="5"/>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3" name="Freeform 19"/>
                <p:cNvSpPr/>
                <p:nvPr/>
              </p:nvSpPr>
              <p:spPr bwMode="grayWhite">
                <a:xfrm>
                  <a:off x="4527" y="3155"/>
                  <a:ext cx="184" cy="155"/>
                </a:xfrm>
                <a:custGeom>
                  <a:avLst/>
                  <a:gdLst/>
                  <a:ahLst/>
                  <a:cxnLst>
                    <a:cxn ang="0">
                      <a:pos x="120" y="10"/>
                    </a:cxn>
                    <a:cxn ang="0">
                      <a:pos x="144" y="14"/>
                    </a:cxn>
                    <a:cxn ang="0">
                      <a:pos x="129" y="20"/>
                    </a:cxn>
                    <a:cxn ang="0">
                      <a:pos x="123" y="29"/>
                    </a:cxn>
                    <a:cxn ang="0">
                      <a:pos x="114" y="50"/>
                    </a:cxn>
                    <a:cxn ang="0">
                      <a:pos x="100" y="51"/>
                    </a:cxn>
                    <a:cxn ang="0">
                      <a:pos x="88" y="49"/>
                    </a:cxn>
                    <a:cxn ang="0">
                      <a:pos x="94" y="39"/>
                    </a:cxn>
                    <a:cxn ang="0">
                      <a:pos x="88" y="26"/>
                    </a:cxn>
                    <a:cxn ang="0">
                      <a:pos x="81" y="49"/>
                    </a:cxn>
                    <a:cxn ang="0">
                      <a:pos x="62" y="60"/>
                    </a:cxn>
                    <a:cxn ang="0">
                      <a:pos x="52" y="67"/>
                    </a:cxn>
                    <a:cxn ang="0">
                      <a:pos x="38" y="77"/>
                    </a:cxn>
                    <a:cxn ang="0">
                      <a:pos x="30" y="102"/>
                    </a:cxn>
                    <a:cxn ang="0">
                      <a:pos x="5" y="93"/>
                    </a:cxn>
                    <a:cxn ang="0">
                      <a:pos x="0" y="111"/>
                    </a:cxn>
                    <a:cxn ang="0">
                      <a:pos x="10" y="138"/>
                    </a:cxn>
                    <a:cxn ang="0">
                      <a:pos x="50" y="109"/>
                    </a:cxn>
                    <a:cxn ang="0">
                      <a:pos x="75" y="103"/>
                    </a:cxn>
                    <a:cxn ang="0">
                      <a:pos x="79" y="115"/>
                    </a:cxn>
                    <a:cxn ang="0">
                      <a:pos x="99" y="143"/>
                    </a:cxn>
                    <a:cxn ang="0">
                      <a:pos x="101" y="135"/>
                    </a:cxn>
                    <a:cxn ang="0">
                      <a:pos x="107" y="135"/>
                    </a:cxn>
                    <a:cxn ang="0">
                      <a:pos x="88" y="108"/>
                    </a:cxn>
                    <a:cxn ang="0">
                      <a:pos x="94" y="99"/>
                    </a:cxn>
                    <a:cxn ang="0">
                      <a:pos x="114" y="127"/>
                    </a:cxn>
                    <a:cxn ang="0">
                      <a:pos x="123" y="144"/>
                    </a:cxn>
                    <a:cxn ang="0">
                      <a:pos x="127" y="154"/>
                    </a:cxn>
                    <a:cxn ang="0">
                      <a:pos x="131" y="136"/>
                    </a:cxn>
                    <a:cxn ang="0">
                      <a:pos x="144" y="130"/>
                    </a:cxn>
                    <a:cxn ang="0">
                      <a:pos x="153" y="126"/>
                    </a:cxn>
                    <a:cxn ang="0">
                      <a:pos x="150" y="113"/>
                    </a:cxn>
                    <a:cxn ang="0">
                      <a:pos x="157" y="90"/>
                    </a:cxn>
                    <a:cxn ang="0">
                      <a:pos x="166" y="93"/>
                    </a:cxn>
                    <a:cxn ang="0">
                      <a:pos x="169" y="103"/>
                    </a:cxn>
                    <a:cxn ang="0">
                      <a:pos x="177" y="98"/>
                    </a:cxn>
                    <a:cxn ang="0">
                      <a:pos x="175" y="95"/>
                    </a:cxn>
                    <a:cxn ang="0">
                      <a:pos x="180" y="81"/>
                    </a:cxn>
                    <a:cxn ang="0">
                      <a:pos x="183" y="98"/>
                    </a:cxn>
                    <a:cxn ang="0">
                      <a:pos x="120" y="0"/>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4" name="Freeform 20"/>
                <p:cNvSpPr/>
                <p:nvPr/>
              </p:nvSpPr>
              <p:spPr bwMode="grayWhite">
                <a:xfrm>
                  <a:off x="4605" y="2991"/>
                  <a:ext cx="782" cy="553"/>
                </a:xfrm>
                <a:custGeom>
                  <a:avLst/>
                  <a:gdLst/>
                  <a:ahLst/>
                  <a:cxnLst>
                    <a:cxn ang="0">
                      <a:pos x="22" y="145"/>
                    </a:cxn>
                    <a:cxn ang="0">
                      <a:pos x="71" y="96"/>
                    </a:cxn>
                    <a:cxn ang="0">
                      <a:pos x="101" y="130"/>
                    </a:cxn>
                    <a:cxn ang="0">
                      <a:pos x="84" y="128"/>
                    </a:cxn>
                    <a:cxn ang="0">
                      <a:pos x="155" y="123"/>
                    </a:cxn>
                    <a:cxn ang="0">
                      <a:pos x="172" y="79"/>
                    </a:cxn>
                    <a:cxn ang="0">
                      <a:pos x="172" y="89"/>
                    </a:cxn>
                    <a:cxn ang="0">
                      <a:pos x="160" y="123"/>
                    </a:cxn>
                    <a:cxn ang="0">
                      <a:pos x="216" y="95"/>
                    </a:cxn>
                    <a:cxn ang="0">
                      <a:pos x="330" y="16"/>
                    </a:cxn>
                    <a:cxn ang="0">
                      <a:pos x="412" y="20"/>
                    </a:cxn>
                    <a:cxn ang="0">
                      <a:pos x="503" y="10"/>
                    </a:cxn>
                    <a:cxn ang="0">
                      <a:pos x="602" y="51"/>
                    </a:cxn>
                    <a:cxn ang="0">
                      <a:pos x="718" y="65"/>
                    </a:cxn>
                    <a:cxn ang="0">
                      <a:pos x="775" y="112"/>
                    </a:cxn>
                    <a:cxn ang="0">
                      <a:pos x="731" y="148"/>
                    </a:cxn>
                    <a:cxn ang="0">
                      <a:pos x="707" y="194"/>
                    </a:cxn>
                    <a:cxn ang="0">
                      <a:pos x="678" y="196"/>
                    </a:cxn>
                    <a:cxn ang="0">
                      <a:pos x="687" y="132"/>
                    </a:cxn>
                    <a:cxn ang="0">
                      <a:pos x="650" y="166"/>
                    </a:cxn>
                    <a:cxn ang="0">
                      <a:pos x="623" y="196"/>
                    </a:cxn>
                    <a:cxn ang="0">
                      <a:pos x="632" y="228"/>
                    </a:cxn>
                    <a:cxn ang="0">
                      <a:pos x="600" y="276"/>
                    </a:cxn>
                    <a:cxn ang="0">
                      <a:pos x="605" y="315"/>
                    </a:cxn>
                    <a:cxn ang="0">
                      <a:pos x="602" y="296"/>
                    </a:cxn>
                    <a:cxn ang="0">
                      <a:pos x="572" y="299"/>
                    </a:cxn>
                    <a:cxn ang="0">
                      <a:pos x="594" y="356"/>
                    </a:cxn>
                    <a:cxn ang="0">
                      <a:pos x="539" y="423"/>
                    </a:cxn>
                    <a:cxn ang="0">
                      <a:pos x="524" y="442"/>
                    </a:cxn>
                    <a:cxn ang="0">
                      <a:pos x="504" y="507"/>
                    </a:cxn>
                    <a:cxn ang="0">
                      <a:pos x="477" y="508"/>
                    </a:cxn>
                    <a:cxn ang="0">
                      <a:pos x="510" y="552"/>
                    </a:cxn>
                    <a:cxn ang="0">
                      <a:pos x="455" y="449"/>
                    </a:cxn>
                    <a:cxn ang="0">
                      <a:pos x="391" y="428"/>
                    </a:cxn>
                    <a:cxn ang="0">
                      <a:pos x="361" y="495"/>
                    </a:cxn>
                    <a:cxn ang="0">
                      <a:pos x="338" y="530"/>
                    </a:cxn>
                    <a:cxn ang="0">
                      <a:pos x="298" y="425"/>
                    </a:cxn>
                    <a:cxn ang="0">
                      <a:pos x="267" y="436"/>
                    </a:cxn>
                    <a:cxn ang="0">
                      <a:pos x="241" y="391"/>
                    </a:cxn>
                    <a:cxn ang="0">
                      <a:pos x="160" y="366"/>
                    </a:cxn>
                    <a:cxn ang="0">
                      <a:pos x="188" y="414"/>
                    </a:cxn>
                    <a:cxn ang="0">
                      <a:pos x="167" y="445"/>
                    </a:cxn>
                    <a:cxn ang="0">
                      <a:pos x="136" y="434"/>
                    </a:cxn>
                    <a:cxn ang="0">
                      <a:pos x="85" y="355"/>
                    </a:cxn>
                    <a:cxn ang="0">
                      <a:pos x="106" y="310"/>
                    </a:cxn>
                    <a:cxn ang="0">
                      <a:pos x="119" y="276"/>
                    </a:cxn>
                    <a:cxn ang="0">
                      <a:pos x="106" y="162"/>
                    </a:cxn>
                    <a:cxn ang="0">
                      <a:pos x="61" y="138"/>
                    </a:cxn>
                    <a:cxn ang="0">
                      <a:pos x="39" y="150"/>
                    </a:cxn>
                    <a:cxn ang="0">
                      <a:pos x="0" y="162"/>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5" name="Freeform 21"/>
                <p:cNvSpPr/>
                <p:nvPr/>
              </p:nvSpPr>
              <p:spPr bwMode="grayWhite">
                <a:xfrm>
                  <a:off x="5221" y="3217"/>
                  <a:ext cx="68" cy="113"/>
                </a:xfrm>
                <a:custGeom>
                  <a:avLst/>
                  <a:gdLst/>
                  <a:ahLst/>
                  <a:cxnLst>
                    <a:cxn ang="0">
                      <a:pos x="45" y="0"/>
                    </a:cxn>
                    <a:cxn ang="0">
                      <a:pos x="45" y="14"/>
                    </a:cxn>
                    <a:cxn ang="0">
                      <a:pos x="39" y="23"/>
                    </a:cxn>
                    <a:cxn ang="0">
                      <a:pos x="41" y="38"/>
                    </a:cxn>
                    <a:cxn ang="0">
                      <a:pos x="33" y="58"/>
                    </a:cxn>
                    <a:cxn ang="0">
                      <a:pos x="22" y="77"/>
                    </a:cxn>
                    <a:cxn ang="0">
                      <a:pos x="5" y="89"/>
                    </a:cxn>
                    <a:cxn ang="0">
                      <a:pos x="0" y="110"/>
                    </a:cxn>
                    <a:cxn ang="0">
                      <a:pos x="7" y="112"/>
                    </a:cxn>
                    <a:cxn ang="0">
                      <a:pos x="7" y="92"/>
                    </a:cxn>
                    <a:cxn ang="0">
                      <a:pos x="31" y="91"/>
                    </a:cxn>
                    <a:cxn ang="0">
                      <a:pos x="49" y="78"/>
                    </a:cxn>
                    <a:cxn ang="0">
                      <a:pos x="49" y="51"/>
                    </a:cxn>
                    <a:cxn ang="0">
                      <a:pos x="55" y="41"/>
                    </a:cxn>
                    <a:cxn ang="0">
                      <a:pos x="46" y="24"/>
                    </a:cxn>
                    <a:cxn ang="0">
                      <a:pos x="59" y="19"/>
                    </a:cxn>
                    <a:cxn ang="0">
                      <a:pos x="67" y="5"/>
                    </a:cxn>
                    <a:cxn ang="0">
                      <a:pos x="49" y="7"/>
                    </a:cxn>
                    <a:cxn ang="0">
                      <a:pos x="45" y="0"/>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6" name="Freeform 22"/>
                <p:cNvSpPr/>
                <p:nvPr/>
              </p:nvSpPr>
              <p:spPr bwMode="grayWhite">
                <a:xfrm>
                  <a:off x="4967" y="3518"/>
                  <a:ext cx="17" cy="26"/>
                </a:xfrm>
                <a:custGeom>
                  <a:avLst/>
                  <a:gdLst/>
                  <a:ahLst/>
                  <a:cxnLst>
                    <a:cxn ang="0">
                      <a:pos x="8" y="0"/>
                    </a:cxn>
                    <a:cxn ang="0">
                      <a:pos x="0" y="11"/>
                    </a:cxn>
                    <a:cxn ang="0">
                      <a:pos x="5" y="25"/>
                    </a:cxn>
                    <a:cxn ang="0">
                      <a:pos x="16" y="15"/>
                    </a:cxn>
                    <a:cxn ang="0">
                      <a:pos x="8" y="0"/>
                    </a:cxn>
                  </a:cxnLst>
                  <a:rect l="0" t="0" r="r" b="b"/>
                  <a:pathLst>
                    <a:path w="17" h="26">
                      <a:moveTo>
                        <a:pt x="8" y="0"/>
                      </a:moveTo>
                      <a:lnTo>
                        <a:pt x="0" y="11"/>
                      </a:lnTo>
                      <a:lnTo>
                        <a:pt x="5" y="25"/>
                      </a:lnTo>
                      <a:lnTo>
                        <a:pt x="16" y="15"/>
                      </a:lnTo>
                      <a:lnTo>
                        <a:pt x="8"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7" name="Freeform 23"/>
                <p:cNvSpPr/>
                <p:nvPr/>
              </p:nvSpPr>
              <p:spPr bwMode="grayWhite">
                <a:xfrm>
                  <a:off x="5069" y="3545"/>
                  <a:ext cx="158" cy="68"/>
                </a:xfrm>
                <a:custGeom>
                  <a:avLst/>
                  <a:gdLst/>
                  <a:ahLst/>
                  <a:cxnLst>
                    <a:cxn ang="0">
                      <a:pos x="0" y="0"/>
                    </a:cxn>
                    <a:cxn ang="0">
                      <a:pos x="23" y="5"/>
                    </a:cxn>
                    <a:cxn ang="0">
                      <a:pos x="58" y="29"/>
                    </a:cxn>
                    <a:cxn ang="0">
                      <a:pos x="53" y="43"/>
                    </a:cxn>
                    <a:cxn ang="0">
                      <a:pos x="82" y="55"/>
                    </a:cxn>
                    <a:cxn ang="0">
                      <a:pos x="157" y="55"/>
                    </a:cxn>
                    <a:cxn ang="0">
                      <a:pos x="75" y="67"/>
                    </a:cxn>
                    <a:cxn ang="0">
                      <a:pos x="53" y="43"/>
                    </a:cxn>
                    <a:cxn ang="0">
                      <a:pos x="32" y="38"/>
                    </a:cxn>
                    <a:cxn ang="0">
                      <a:pos x="0" y="0"/>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8" name="Freeform 24"/>
                <p:cNvSpPr/>
                <p:nvPr/>
              </p:nvSpPr>
              <p:spPr bwMode="grayWhite">
                <a:xfrm>
                  <a:off x="5195" y="3601"/>
                  <a:ext cx="169" cy="159"/>
                </a:xfrm>
                <a:custGeom>
                  <a:avLst/>
                  <a:gdLst/>
                  <a:ahLst/>
                  <a:cxnLst>
                    <a:cxn ang="0">
                      <a:pos x="135" y="155"/>
                    </a:cxn>
                    <a:cxn ang="0">
                      <a:pos x="127" y="152"/>
                    </a:cxn>
                    <a:cxn ang="0">
                      <a:pos x="110" y="134"/>
                    </a:cxn>
                    <a:cxn ang="0">
                      <a:pos x="92" y="130"/>
                    </a:cxn>
                    <a:cxn ang="0">
                      <a:pos x="88" y="119"/>
                    </a:cxn>
                    <a:cxn ang="0">
                      <a:pos x="78" y="111"/>
                    </a:cxn>
                    <a:cxn ang="0">
                      <a:pos x="62" y="111"/>
                    </a:cxn>
                    <a:cxn ang="0">
                      <a:pos x="44" y="118"/>
                    </a:cxn>
                    <a:cxn ang="0">
                      <a:pos x="28" y="121"/>
                    </a:cxn>
                    <a:cxn ang="0">
                      <a:pos x="10" y="121"/>
                    </a:cxn>
                    <a:cxn ang="0">
                      <a:pos x="10" y="109"/>
                    </a:cxn>
                    <a:cxn ang="0">
                      <a:pos x="3" y="91"/>
                    </a:cxn>
                    <a:cxn ang="0">
                      <a:pos x="2" y="81"/>
                    </a:cxn>
                    <a:cxn ang="0">
                      <a:pos x="2" y="56"/>
                    </a:cxn>
                    <a:cxn ang="0">
                      <a:pos x="31" y="43"/>
                    </a:cxn>
                    <a:cxn ang="0">
                      <a:pos x="34" y="29"/>
                    </a:cxn>
                    <a:cxn ang="0">
                      <a:pos x="40" y="30"/>
                    </a:cxn>
                    <a:cxn ang="0">
                      <a:pos x="55" y="15"/>
                    </a:cxn>
                    <a:cxn ang="0">
                      <a:pos x="70" y="17"/>
                    </a:cxn>
                    <a:cxn ang="0">
                      <a:pos x="80" y="7"/>
                    </a:cxn>
                    <a:cxn ang="0">
                      <a:pos x="89" y="5"/>
                    </a:cxn>
                    <a:cxn ang="0">
                      <a:pos x="103" y="24"/>
                    </a:cxn>
                    <a:cxn ang="0">
                      <a:pos x="116" y="30"/>
                    </a:cxn>
                    <a:cxn ang="0">
                      <a:pos x="117" y="11"/>
                    </a:cxn>
                    <a:cxn ang="0">
                      <a:pos x="122" y="0"/>
                    </a:cxn>
                    <a:cxn ang="0">
                      <a:pos x="132" y="15"/>
                    </a:cxn>
                    <a:cxn ang="0">
                      <a:pos x="140" y="43"/>
                    </a:cxn>
                    <a:cxn ang="0">
                      <a:pos x="156" y="59"/>
                    </a:cxn>
                    <a:cxn ang="0">
                      <a:pos x="165" y="72"/>
                    </a:cxn>
                    <a:cxn ang="0">
                      <a:pos x="168" y="95"/>
                    </a:cxn>
                    <a:cxn ang="0">
                      <a:pos x="157" y="121"/>
                    </a:cxn>
                    <a:cxn ang="0">
                      <a:pos x="155" y="145"/>
                    </a:cxn>
                    <a:cxn ang="0">
                      <a:pos x="140" y="154"/>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9" name="Freeform 25"/>
                <p:cNvSpPr/>
                <p:nvPr/>
              </p:nvSpPr>
              <p:spPr bwMode="grayWhite">
                <a:xfrm>
                  <a:off x="5330" y="3768"/>
                  <a:ext cx="17" cy="20"/>
                </a:xfrm>
                <a:custGeom>
                  <a:avLst/>
                  <a:gdLst/>
                  <a:ahLst/>
                  <a:cxnLst>
                    <a:cxn ang="0">
                      <a:pos x="8" y="16"/>
                    </a:cxn>
                    <a:cxn ang="0">
                      <a:pos x="2" y="13"/>
                    </a:cxn>
                    <a:cxn ang="0">
                      <a:pos x="2" y="10"/>
                    </a:cxn>
                    <a:cxn ang="0">
                      <a:pos x="2" y="8"/>
                    </a:cxn>
                    <a:cxn ang="0">
                      <a:pos x="1" y="5"/>
                    </a:cxn>
                    <a:cxn ang="0">
                      <a:pos x="0" y="0"/>
                    </a:cxn>
                    <a:cxn ang="0">
                      <a:pos x="2" y="0"/>
                    </a:cxn>
                    <a:cxn ang="0">
                      <a:pos x="8" y="2"/>
                    </a:cxn>
                    <a:cxn ang="0">
                      <a:pos x="11" y="2"/>
                    </a:cxn>
                    <a:cxn ang="0">
                      <a:pos x="12" y="2"/>
                    </a:cxn>
                    <a:cxn ang="0">
                      <a:pos x="16" y="0"/>
                    </a:cxn>
                    <a:cxn ang="0">
                      <a:pos x="16" y="8"/>
                    </a:cxn>
                    <a:cxn ang="0">
                      <a:pos x="14" y="10"/>
                    </a:cxn>
                    <a:cxn ang="0">
                      <a:pos x="12" y="13"/>
                    </a:cxn>
                    <a:cxn ang="0">
                      <a:pos x="12" y="16"/>
                    </a:cxn>
                    <a:cxn ang="0">
                      <a:pos x="11" y="16"/>
                    </a:cxn>
                    <a:cxn ang="0">
                      <a:pos x="11" y="19"/>
                    </a:cxn>
                    <a:cxn ang="0">
                      <a:pos x="8" y="16"/>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50" name="Freeform 26"/>
                <p:cNvSpPr/>
                <p:nvPr/>
              </p:nvSpPr>
              <p:spPr bwMode="grayWhite">
                <a:xfrm>
                  <a:off x="4739" y="3587"/>
                  <a:ext cx="19" cy="76"/>
                </a:xfrm>
                <a:custGeom>
                  <a:avLst/>
                  <a:gdLst/>
                  <a:ahLst/>
                  <a:cxnLst>
                    <a:cxn ang="0">
                      <a:pos x="2" y="26"/>
                    </a:cxn>
                    <a:cxn ang="0">
                      <a:pos x="9" y="20"/>
                    </a:cxn>
                    <a:cxn ang="0">
                      <a:pos x="14" y="0"/>
                    </a:cxn>
                    <a:cxn ang="0">
                      <a:pos x="18" y="30"/>
                    </a:cxn>
                    <a:cxn ang="0">
                      <a:pos x="12" y="67"/>
                    </a:cxn>
                    <a:cxn ang="0">
                      <a:pos x="0" y="75"/>
                    </a:cxn>
                    <a:cxn ang="0">
                      <a:pos x="0" y="57"/>
                    </a:cxn>
                    <a:cxn ang="0">
                      <a:pos x="3" y="45"/>
                    </a:cxn>
                    <a:cxn ang="0">
                      <a:pos x="2" y="26"/>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w="9525" cap="rnd">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grpSp>
      </p:grpSp>
      <p:sp>
        <p:nvSpPr>
          <p:cNvPr id="3075" name="Rectangle 30"/>
          <p:cNvSpPr>
            <a:spLocks noGrp="1"/>
          </p:cNvSpPr>
          <p:nvPr>
            <p:ph type="title"/>
          </p:nvPr>
        </p:nvSpPr>
        <p:spPr>
          <a:xfrm>
            <a:off x="685800" y="285750"/>
            <a:ext cx="7772400" cy="1143000"/>
          </a:xfrm>
          <a:prstGeom prst="rect">
            <a:avLst/>
          </a:prstGeom>
          <a:noFill/>
          <a:ln w="9525">
            <a:noFill/>
          </a:ln>
        </p:spPr>
        <p:txBody>
          <a:bodyPr lIns="92075" tIns="46038" rIns="92075" bIns="46038" anchor="ctr" anchorCtr="0"/>
          <a:p>
            <a:pPr lvl="0"/>
            <a:r>
              <a:rPr lang="en-US" altLang="zh-CN" dirty="0"/>
              <a:t>Click to edit Master title style</a:t>
            </a:r>
            <a:endParaRPr lang="en-US" altLang="zh-CN" dirty="0"/>
          </a:p>
        </p:txBody>
      </p:sp>
      <p:sp>
        <p:nvSpPr>
          <p:cNvPr id="3076" name="Rectangle 31"/>
          <p:cNvSpPr>
            <a:spLocks noGrp="1"/>
          </p:cNvSpPr>
          <p:nvPr>
            <p:ph type="body" idx="1"/>
          </p:nvPr>
        </p:nvSpPr>
        <p:spPr>
          <a:xfrm>
            <a:off x="685800" y="1657350"/>
            <a:ext cx="7772400" cy="4114800"/>
          </a:xfrm>
          <a:prstGeom prst="rect">
            <a:avLst/>
          </a:prstGeom>
          <a:noFill/>
          <a:ln w="9525">
            <a:noFill/>
          </a:ln>
        </p:spPr>
        <p:txBody>
          <a:bodyPr lIns="92075" tIns="46038" rIns="92075" bIns="46038"/>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56" name="Rectangle 32"/>
          <p:cNvSpPr>
            <a:spLocks noGrp="1" noChangeArrowheads="1"/>
          </p:cNvSpPr>
          <p:nvPr>
            <p:ph type="dt" sz="half" idx="2"/>
          </p:nvPr>
        </p:nvSpPr>
        <p:spPr bwMode="auto">
          <a:xfrm>
            <a:off x="685800" y="6400800"/>
            <a:ext cx="1905000" cy="457200"/>
          </a:xfrm>
          <a:prstGeom prst="rect">
            <a:avLst/>
          </a:prstGeom>
          <a:noFill/>
          <a:ln w="9525">
            <a:noFill/>
            <a:miter lim="800000"/>
          </a:ln>
          <a:effectLst/>
        </p:spPr>
        <p:txBody>
          <a:bodyPr vert="horz" wrap="none" lIns="92075" tIns="46038" rIns="92075" bIns="46038" numCol="1" anchor="ctr" anchorCtr="0" compatLnSpc="1"/>
          <a:lstStyle>
            <a:lvl1pPr>
              <a:defRPr sz="14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57" name="Rectangle 33"/>
          <p:cNvSpPr>
            <a:spLocks noGrp="1" noChangeArrowheads="1"/>
          </p:cNvSpPr>
          <p:nvPr>
            <p:ph type="ftr" sz="quarter" idx="3"/>
          </p:nvPr>
        </p:nvSpPr>
        <p:spPr bwMode="auto">
          <a:xfrm>
            <a:off x="3124200" y="6400800"/>
            <a:ext cx="2895600" cy="457200"/>
          </a:xfrm>
          <a:prstGeom prst="rect">
            <a:avLst/>
          </a:prstGeom>
          <a:noFill/>
          <a:ln w="9525">
            <a:noFill/>
            <a:miter lim="800000"/>
          </a:ln>
          <a:effectLst/>
        </p:spPr>
        <p:txBody>
          <a:bodyPr vert="horz" wrap="none" lIns="92075" tIns="46038" rIns="92075" bIns="46038" numCol="1" anchor="ctr" anchorCtr="0" compatLnSpc="1"/>
          <a:lstStyle>
            <a:lvl1pPr algn="ctr">
              <a:defRPr sz="1400"/>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1" lang="en-US"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58" name="Rectangle 34"/>
          <p:cNvSpPr>
            <a:spLocks noGrp="1" noChangeArrowheads="1"/>
          </p:cNvSpPr>
          <p:nvPr>
            <p:ph type="sldNum" sz="quarter" idx="4"/>
          </p:nvPr>
        </p:nvSpPr>
        <p:spPr bwMode="auto">
          <a:xfrm>
            <a:off x="6553200" y="6399213"/>
            <a:ext cx="1905000" cy="457200"/>
          </a:xfrm>
          <a:prstGeom prst="rect">
            <a:avLst/>
          </a:prstGeom>
          <a:noFill/>
          <a:ln w="9525">
            <a:noFill/>
            <a:miter lim="800000"/>
          </a:ln>
          <a:effectLst/>
        </p:spPr>
        <p:txBody>
          <a:bodyPr vert="horz" wrap="none" lIns="92075" tIns="46038" rIns="92075" bIns="46038" numCol="1" anchor="ctr" anchorCtr="0" compatLnSpc="1"/>
          <a:lstStyle>
            <a:lvl1pPr algn="r">
              <a:defRPr sz="1400"/>
            </a:lvl1pPr>
          </a:lstStyle>
          <a:p>
            <a:pPr lvl="0">
              <a:buNone/>
            </a:pPr>
            <a:fld id="{9A0DB2DC-4C9A-4742-B13C-FB6460FD3503}" type="slidenum">
              <a:rPr lang="en-US" altLang="zh-CN" dirty="0">
                <a:latin typeface="Times New Roman" panose="02020603050405020304" pitchFamily="18" charset="0"/>
              </a:rPr>
            </a:fld>
            <a:endParaRPr lang="en-US" altLang="zh-CN" dirty="0">
              <a:latin typeface="Times New Roman" panose="02020603050405020304" pitchFamily="18" charset="0"/>
            </a:endParaRPr>
          </a:p>
        </p:txBody>
      </p:sp>
      <p:pic>
        <p:nvPicPr>
          <p:cNvPr id="2" name="图片 1" descr="商标（横）白底"/>
          <p:cNvPicPr>
            <a:picLocks noChangeAspect="1"/>
          </p:cNvPicPr>
          <p:nvPr userDrawn="1">
            <p:custDataLst>
              <p:tags r:id="rId14"/>
            </p:custDataLst>
          </p:nvPr>
        </p:nvPicPr>
        <p:blipFill>
          <a:blip r:embed="rId15"/>
          <a:stretch>
            <a:fillRect/>
          </a:stretch>
        </p:blipFill>
        <p:spPr>
          <a:xfrm>
            <a:off x="7458075" y="-27305"/>
            <a:ext cx="1673860" cy="619760"/>
          </a:xfrm>
          <a:prstGeom prst="rect">
            <a:avLst/>
          </a:prstGeom>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5pPr>
      <a:lvl6pPr marL="457200"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6pPr>
      <a:lvl7pPr marL="914400"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7pPr>
      <a:lvl8pPr marL="1371600"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8pPr>
      <a:lvl9pPr marL="1828800" algn="ctr" rtl="0" eaLnBrk="0" fontAlgn="base" hangingPunct="0">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5pPr>
      <a:lvl6pPr marL="25146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6pPr>
      <a:lvl7pPr marL="29718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7pPr>
      <a:lvl8pPr marL="34290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8pPr>
      <a:lvl9pPr marL="38862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9" Type="http://schemas.openxmlformats.org/officeDocument/2006/relationships/oleObject" Target="../embeddings/oleObject6.bin"/><Relationship Id="rId8" Type="http://schemas.openxmlformats.org/officeDocument/2006/relationships/image" Target="../media/image7.wmf"/><Relationship Id="rId7" Type="http://schemas.openxmlformats.org/officeDocument/2006/relationships/oleObject" Target="../embeddings/oleObject5.bin"/><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 Id="rId3" Type="http://schemas.openxmlformats.org/officeDocument/2006/relationships/oleObject" Target="../embeddings/oleObject3.bin"/><Relationship Id="rId2" Type="http://schemas.openxmlformats.org/officeDocument/2006/relationships/image" Target="../media/image4.wmf"/><Relationship Id="rId12" Type="http://schemas.openxmlformats.org/officeDocument/2006/relationships/vmlDrawing" Target="../drawings/vmlDrawing2.vml"/><Relationship Id="rId11" Type="http://schemas.openxmlformats.org/officeDocument/2006/relationships/slideLayout" Target="../slideLayouts/slideLayout7.xml"/><Relationship Id="rId10" Type="http://schemas.openxmlformats.org/officeDocument/2006/relationships/image" Target="../media/image8.wmf"/><Relationship Id="rId1"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vmlDrawing" Target="../drawings/vmlDrawing1.vml"/><Relationship Id="rId3" Type="http://schemas.openxmlformats.org/officeDocument/2006/relationships/slideLayout" Target="../slideLayouts/slideLayout12.xml"/><Relationship Id="rId2" Type="http://schemas.openxmlformats.org/officeDocument/2006/relationships/image" Target="../media/image2.wmf"/><Relationship Id="rId1"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p:cNvSpPr>
          <p:nvPr>
            <p:ph type="ctrTitle" sz="quarter"/>
          </p:nvPr>
        </p:nvSpPr>
        <p:spPr>
          <a:ln/>
        </p:spPr>
        <p:txBody>
          <a:bodyPr vert="horz" wrap="square" lIns="92075" tIns="46038" rIns="92075" bIns="46038" anchor="ctr" anchorCtr="0"/>
          <a:p>
            <a:pPr marL="838200" indent="-838200">
              <a:buClrTx/>
              <a:buSzTx/>
              <a:buFontTx/>
            </a:pPr>
            <a:r>
              <a:rPr kumimoji="1" lang="zh-CN" altLang="en-US" sz="6000" b="1" dirty="0">
                <a:latin typeface="+mj-lt"/>
                <a:ea typeface="+mj-ea"/>
                <a:cs typeface="+mj-cs"/>
              </a:rPr>
              <a:t>第</a:t>
            </a:r>
            <a:r>
              <a:rPr kumimoji="1" lang="en-US" altLang="zh-CN" sz="6000" b="1" dirty="0">
                <a:latin typeface="+mj-lt"/>
                <a:ea typeface="+mj-ea"/>
                <a:cs typeface="+mj-cs"/>
              </a:rPr>
              <a:t>2</a:t>
            </a:r>
            <a:r>
              <a:rPr kumimoji="1" lang="zh-CN" altLang="en-US" sz="6000" b="1" dirty="0">
                <a:latin typeface="+mj-lt"/>
                <a:ea typeface="+mj-ea"/>
                <a:cs typeface="+mj-cs"/>
              </a:rPr>
              <a:t>章</a:t>
            </a:r>
            <a:endParaRPr kumimoji="1" lang="zh-CN" altLang="en-US" sz="6000" b="1" dirty="0">
              <a:latin typeface="+mj-lt"/>
              <a:ea typeface="+mj-ea"/>
              <a:cs typeface="+mj-cs"/>
            </a:endParaRPr>
          </a:p>
        </p:txBody>
      </p:sp>
      <p:sp>
        <p:nvSpPr>
          <p:cNvPr id="5123" name="Rectangle 3"/>
          <p:cNvSpPr>
            <a:spLocks noGrp="1"/>
          </p:cNvSpPr>
          <p:nvPr>
            <p:ph type="subTitle" sz="quarter" idx="1"/>
          </p:nvPr>
        </p:nvSpPr>
        <p:spPr>
          <a:ln/>
        </p:spPr>
        <p:txBody>
          <a:bodyPr vert="horz" wrap="square" lIns="92075" tIns="46038" rIns="92075" bIns="46038" anchor="ctr" anchorCtr="0"/>
          <a:p>
            <a:pPr marL="609600" indent="-609600">
              <a:buSzPct val="75000"/>
            </a:pPr>
            <a:r>
              <a:rPr kumimoji="1" lang="zh-CN" altLang="en-US" sz="6000" b="1" dirty="0">
                <a:latin typeface="+mn-lt"/>
                <a:ea typeface="+mn-ea"/>
                <a:cs typeface="+mn-cs"/>
              </a:rPr>
              <a:t>管理需求推动</a:t>
            </a:r>
            <a:r>
              <a:rPr kumimoji="1" lang="en-US" altLang="zh-CN" sz="6000" b="1" dirty="0">
                <a:latin typeface="+mn-lt"/>
                <a:ea typeface="+mn-ea"/>
                <a:cs typeface="+mn-cs"/>
              </a:rPr>
              <a:t>ERP</a:t>
            </a:r>
            <a:r>
              <a:rPr kumimoji="1" lang="zh-CN" altLang="en-US" sz="6000" b="1" dirty="0">
                <a:latin typeface="+mn-lt"/>
                <a:ea typeface="+mn-ea"/>
                <a:cs typeface="+mn-cs"/>
              </a:rPr>
              <a:t>的发展</a:t>
            </a:r>
            <a:endParaRPr kumimoji="1" lang="zh-CN" altLang="en-US" sz="6000" b="1" dirty="0">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3"/>
          <p:cNvSpPr>
            <a:spLocks noGrp="1"/>
          </p:cNvSpPr>
          <p:nvPr>
            <p:ph idx="1"/>
          </p:nvPr>
        </p:nvSpPr>
        <p:spPr>
          <a:xfrm>
            <a:off x="685800" y="857250"/>
            <a:ext cx="7772400" cy="4914900"/>
          </a:xfrm>
          <a:ln/>
        </p:spPr>
        <p:txBody>
          <a:bodyPr vert="horz" wrap="square" lIns="92075" tIns="46038" rIns="92075" bIns="46038" anchor="t" anchorCtr="0"/>
          <a:p>
            <a:r>
              <a:rPr lang="zh-CN" altLang="en-US" sz="6000" dirty="0"/>
              <a:t>其他假设</a:t>
            </a:r>
            <a:r>
              <a:rPr lang="en-US" altLang="zh-CN" sz="6000" dirty="0"/>
              <a:t>…</a:t>
            </a:r>
            <a:endParaRPr lang="en-US" altLang="zh-CN" sz="6000" dirty="0"/>
          </a:p>
          <a:p>
            <a:r>
              <a:rPr lang="zh-CN" altLang="en-US" sz="6000" dirty="0"/>
              <a:t>由于订货点法的理论错误，它已不是库存管理的主流方法</a:t>
            </a:r>
            <a:endParaRPr lang="zh-CN" altLang="en-US" sz="6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a:spLocks noGrp="1"/>
          </p:cNvSpPr>
          <p:nvPr>
            <p:ph type="title"/>
          </p:nvPr>
        </p:nvSpPr>
        <p:spPr>
          <a:ln/>
        </p:spPr>
        <p:txBody>
          <a:bodyPr vert="horz" wrap="square" lIns="92075" tIns="46038" rIns="92075" bIns="46038" anchor="ctr" anchorCtr="0"/>
          <a:p>
            <a:r>
              <a:rPr lang="zh-CN" altLang="en-US" sz="6000" b="1" dirty="0"/>
              <a:t>时段式</a:t>
            </a:r>
            <a:r>
              <a:rPr lang="en-US" altLang="zh-CN" sz="6000" b="1" dirty="0"/>
              <a:t>MRP</a:t>
            </a:r>
            <a:endParaRPr lang="en-US" altLang="zh-CN" sz="6000" b="1" dirty="0"/>
          </a:p>
        </p:txBody>
      </p:sp>
      <p:sp>
        <p:nvSpPr>
          <p:cNvPr id="14339" name="Rectangle 3"/>
          <p:cNvSpPr>
            <a:spLocks noGrp="1"/>
          </p:cNvSpPr>
          <p:nvPr>
            <p:ph idx="1"/>
          </p:nvPr>
        </p:nvSpPr>
        <p:spPr>
          <a:xfrm>
            <a:off x="685800" y="1905000"/>
            <a:ext cx="7772400" cy="3867150"/>
          </a:xfrm>
          <a:ln/>
        </p:spPr>
        <p:txBody>
          <a:bodyPr vert="horz" wrap="square" lIns="92075" tIns="46038" rIns="92075" bIns="46038" anchor="t" anchorCtr="0"/>
          <a:p>
            <a:r>
              <a:rPr lang="en-US" altLang="zh-CN" sz="4800" dirty="0">
                <a:latin typeface="文鼎魏碑体简" pitchFamily="18" charset="-122"/>
                <a:ea typeface="文鼎魏碑体简" pitchFamily="18" charset="-122"/>
              </a:rPr>
              <a:t>MRP</a:t>
            </a:r>
            <a:r>
              <a:rPr lang="zh-CN" altLang="en-US" sz="4800" dirty="0">
                <a:latin typeface="文鼎魏碑体简" pitchFamily="18" charset="-122"/>
                <a:ea typeface="文鼎魏碑体简" pitchFamily="18" charset="-122"/>
              </a:rPr>
              <a:t>和订货点法的主要区别</a:t>
            </a:r>
            <a:endParaRPr lang="zh-CN" altLang="en-US" sz="4800" dirty="0">
              <a:latin typeface="文鼎魏碑体简" pitchFamily="18" charset="-122"/>
              <a:ea typeface="文鼎魏碑体简" pitchFamily="18" charset="-122"/>
            </a:endParaRPr>
          </a:p>
          <a:p>
            <a:pPr lvl="1"/>
            <a:r>
              <a:rPr lang="zh-CN" altLang="en-US" sz="4000" dirty="0">
                <a:ea typeface="文鼎魏碑体简" pitchFamily="18" charset="-122"/>
              </a:rPr>
              <a:t>区分了独立需求和非独立需求</a:t>
            </a:r>
            <a:endParaRPr lang="zh-CN" altLang="en-US" sz="4000" dirty="0">
              <a:ea typeface="文鼎魏碑体简" pitchFamily="18" charset="-122"/>
            </a:endParaRPr>
          </a:p>
          <a:p>
            <a:pPr lvl="1"/>
            <a:r>
              <a:rPr lang="zh-CN" altLang="en-US" sz="4000" dirty="0">
                <a:ea typeface="文鼎魏碑体简" pitchFamily="18" charset="-122"/>
              </a:rPr>
              <a:t>采用了时间坐标</a:t>
            </a:r>
            <a:endParaRPr lang="zh-CN" altLang="en-US" sz="4000" dirty="0">
              <a:ea typeface="文鼎魏碑体简" pitchFamily="18" charset="-122"/>
            </a:endParaRPr>
          </a:p>
          <a:p>
            <a:pPr lvl="1"/>
            <a:r>
              <a:rPr lang="zh-CN" altLang="en-US" sz="4000" dirty="0">
                <a:ea typeface="文鼎魏碑体简" pitchFamily="18" charset="-122"/>
              </a:rPr>
              <a:t>考虑了产品结构</a:t>
            </a:r>
            <a:endParaRPr lang="zh-CN" altLang="en-US" sz="4000" dirty="0">
              <a:ea typeface="文鼎魏碑体简" pitchFamily="18"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a:spLocks noGrp="1"/>
          </p:cNvSpPr>
          <p:nvPr>
            <p:ph type="title"/>
          </p:nvPr>
        </p:nvSpPr>
        <p:spPr>
          <a:ln/>
        </p:spPr>
        <p:txBody>
          <a:bodyPr vert="horz" wrap="square" lIns="92075" tIns="46038" rIns="92075" bIns="46038" anchor="ctr" anchorCtr="0"/>
          <a:p>
            <a:r>
              <a:rPr lang="en-US" altLang="zh-CN" sz="4800" dirty="0">
                <a:latin typeface="文鼎魏碑体简" pitchFamily="18" charset="-122"/>
                <a:ea typeface="文鼎魏碑体简" pitchFamily="18" charset="-122"/>
              </a:rPr>
              <a:t>MRP</a:t>
            </a:r>
            <a:r>
              <a:rPr lang="zh-CN" altLang="en-US" sz="4800" dirty="0">
                <a:latin typeface="文鼎魏碑体简" pitchFamily="18" charset="-122"/>
                <a:ea typeface="文鼎魏碑体简" pitchFamily="18" charset="-122"/>
              </a:rPr>
              <a:t>系统的前提条件</a:t>
            </a:r>
            <a:endParaRPr lang="zh-CN" altLang="en-US" dirty="0"/>
          </a:p>
        </p:txBody>
      </p:sp>
      <p:sp>
        <p:nvSpPr>
          <p:cNvPr id="15363" name="Rectangle 3"/>
          <p:cNvSpPr>
            <a:spLocks noGrp="1"/>
          </p:cNvSpPr>
          <p:nvPr>
            <p:ph idx="1"/>
          </p:nvPr>
        </p:nvSpPr>
        <p:spPr>
          <a:ln/>
        </p:spPr>
        <p:txBody>
          <a:bodyPr vert="horz" wrap="square" lIns="92075" tIns="46038" rIns="92075" bIns="46038" anchor="t" anchorCtr="0"/>
          <a:p>
            <a:r>
              <a:rPr lang="zh-CN" altLang="en-US" dirty="0">
                <a:latin typeface="文鼎魏碑体简" pitchFamily="18" charset="-122"/>
                <a:ea typeface="文鼎魏碑体简" pitchFamily="18" charset="-122"/>
              </a:rPr>
              <a:t>主生产计划（</a:t>
            </a:r>
            <a:r>
              <a:rPr lang="en-US" altLang="zh-CN" dirty="0">
                <a:latin typeface="文鼎魏碑体简" pitchFamily="18" charset="-122"/>
                <a:ea typeface="文鼎魏碑体简" pitchFamily="18" charset="-122"/>
              </a:rPr>
              <a:t>Master Production Schedule, MPS</a:t>
            </a:r>
            <a:r>
              <a:rPr lang="zh-CN" altLang="en-US" dirty="0">
                <a:latin typeface="文鼎魏碑体简" pitchFamily="18" charset="-122"/>
                <a:ea typeface="文鼎魏碑体简" pitchFamily="18" charset="-122"/>
              </a:rPr>
              <a:t>）</a:t>
            </a:r>
            <a:endParaRPr lang="zh-CN" altLang="en-US" dirty="0"/>
          </a:p>
          <a:p>
            <a:r>
              <a:rPr lang="zh-CN" altLang="en-US" dirty="0">
                <a:latin typeface="文鼎魏碑体简" pitchFamily="18" charset="-122"/>
                <a:ea typeface="文鼎魏碑体简" pitchFamily="18" charset="-122"/>
              </a:rPr>
              <a:t>物料清单（</a:t>
            </a:r>
            <a:r>
              <a:rPr lang="en-US" altLang="zh-CN" dirty="0">
                <a:latin typeface="文鼎魏碑体简" pitchFamily="18" charset="-122"/>
                <a:ea typeface="文鼎魏碑体简" pitchFamily="18" charset="-122"/>
              </a:rPr>
              <a:t>Bill Of Material, BOM</a:t>
            </a:r>
            <a:r>
              <a:rPr lang="zh-CN" altLang="en-US" dirty="0">
                <a:latin typeface="文鼎魏碑体简" pitchFamily="18" charset="-122"/>
                <a:ea typeface="文鼎魏碑体简" pitchFamily="18" charset="-122"/>
              </a:rPr>
              <a:t>）</a:t>
            </a:r>
            <a:endParaRPr lang="zh-CN" altLang="en-US" dirty="0">
              <a:latin typeface="文鼎魏碑体简" pitchFamily="18" charset="-122"/>
              <a:ea typeface="文鼎魏碑体简" pitchFamily="18" charset="-122"/>
            </a:endParaRPr>
          </a:p>
          <a:p>
            <a:r>
              <a:rPr lang="zh-CN" altLang="en-US" dirty="0">
                <a:latin typeface="文鼎魏碑体简" pitchFamily="18" charset="-122"/>
                <a:ea typeface="文鼎魏碑体简" pitchFamily="18" charset="-122"/>
              </a:rPr>
              <a:t>库存记录（</a:t>
            </a:r>
            <a:r>
              <a:rPr lang="en-US" altLang="zh-CN" dirty="0">
                <a:latin typeface="文鼎魏碑体简" pitchFamily="18" charset="-122"/>
                <a:ea typeface="文鼎魏碑体简" pitchFamily="18" charset="-122"/>
              </a:rPr>
              <a:t>Inventory Record</a:t>
            </a:r>
            <a:r>
              <a:rPr lang="zh-CN" altLang="en-US" dirty="0">
                <a:latin typeface="文鼎魏碑体简" pitchFamily="18" charset="-122"/>
                <a:ea typeface="文鼎魏碑体简" pitchFamily="18" charset="-122"/>
              </a:rPr>
              <a:t>）</a:t>
            </a:r>
            <a:endParaRPr lang="zh-CN" altLang="en-US" dirty="0">
              <a:latin typeface="文鼎魏碑体简" pitchFamily="18" charset="-122"/>
              <a:ea typeface="文鼎魏碑体简" pitchFamily="18" charset="-122"/>
            </a:endParaRPr>
          </a:p>
          <a:p>
            <a:r>
              <a:rPr lang="zh-CN" altLang="en-US" dirty="0">
                <a:latin typeface="文鼎魏碑体简" pitchFamily="18" charset="-122"/>
                <a:ea typeface="文鼎魏碑体简" pitchFamily="18" charset="-122"/>
              </a:rPr>
              <a:t>物料代码（</a:t>
            </a:r>
            <a:r>
              <a:rPr lang="en-US" altLang="zh-CN" dirty="0">
                <a:latin typeface="文鼎魏碑体简" pitchFamily="18" charset="-122"/>
                <a:ea typeface="文鼎魏碑体简" pitchFamily="18" charset="-122"/>
              </a:rPr>
              <a:t>Item Number</a:t>
            </a:r>
            <a:r>
              <a:rPr lang="zh-CN" altLang="en-US" dirty="0">
                <a:latin typeface="文鼎魏碑体简" pitchFamily="18" charset="-122"/>
                <a:ea typeface="文鼎魏碑体简" pitchFamily="18" charset="-122"/>
              </a:rPr>
              <a:t>）</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type="title"/>
          </p:nvPr>
        </p:nvSpPr>
        <p:spPr>
          <a:ln/>
        </p:spPr>
        <p:txBody>
          <a:bodyPr vert="horz" wrap="square" lIns="92075" tIns="46038" rIns="92075" bIns="46038" anchor="ctr" anchorCtr="0"/>
          <a:p>
            <a:r>
              <a:rPr lang="en-US" altLang="zh-CN" sz="4800" dirty="0">
                <a:latin typeface="文鼎魏碑体简" pitchFamily="18" charset="-122"/>
                <a:ea typeface="文鼎魏碑体简" pitchFamily="18" charset="-122"/>
              </a:rPr>
              <a:t>MRP </a:t>
            </a:r>
            <a:r>
              <a:rPr lang="zh-CN" altLang="en-US" sz="4800" dirty="0">
                <a:latin typeface="文鼎魏碑体简" pitchFamily="18" charset="-122"/>
                <a:ea typeface="文鼎魏碑体简" pitchFamily="18" charset="-122"/>
              </a:rPr>
              <a:t>逻辑</a:t>
            </a:r>
            <a:endParaRPr lang="zh-CN" altLang="en-US" dirty="0"/>
          </a:p>
        </p:txBody>
      </p:sp>
      <p:sp>
        <p:nvSpPr>
          <p:cNvPr id="16387" name="Rectangle 3"/>
          <p:cNvSpPr>
            <a:spLocks noGrp="1"/>
          </p:cNvSpPr>
          <p:nvPr>
            <p:ph type="body" sz="half" idx="1"/>
          </p:nvPr>
        </p:nvSpPr>
        <p:spPr>
          <a:xfrm>
            <a:off x="1600200" y="1657350"/>
            <a:ext cx="76200" cy="609600"/>
          </a:xfrm>
          <a:ln/>
        </p:spPr>
        <p:txBody>
          <a:bodyPr vert="horz" wrap="square" lIns="92075" tIns="46038" rIns="92075" bIns="46038" anchor="t" anchorCtr="0"/>
          <a:p>
            <a:pPr>
              <a:buClr>
                <a:schemeClr val="tx2"/>
              </a:buClr>
              <a:buSzPct val="75000"/>
              <a:buFont typeface="Monotype Sorts" pitchFamily="2" charset="2"/>
              <a:buNone/>
            </a:pPr>
            <a:r>
              <a:rPr lang="en-US" altLang="zh-CN" sz="2800" dirty="0"/>
              <a:t>                      </a:t>
            </a:r>
            <a:endParaRPr lang="en-US" altLang="zh-CN" sz="2800" dirty="0"/>
          </a:p>
        </p:txBody>
      </p:sp>
      <p:sp>
        <p:nvSpPr>
          <p:cNvPr id="16388" name="Freeform 4"/>
          <p:cNvSpPr/>
          <p:nvPr/>
        </p:nvSpPr>
        <p:spPr>
          <a:xfrm>
            <a:off x="2667000" y="2667000"/>
            <a:ext cx="4419600" cy="2744788"/>
          </a:xfrm>
          <a:custGeom>
            <a:avLst/>
            <a:gdLst>
              <a:gd name="txL" fmla="*/ 0 w 2929"/>
              <a:gd name="txT" fmla="*/ 0 h 1729"/>
              <a:gd name="txR" fmla="*/ 2929 w 2929"/>
              <a:gd name="txB" fmla="*/ 1729 h 1729"/>
            </a:gdLst>
            <a:ahLst/>
            <a:cxnLst>
              <a:cxn ang="0">
                <a:pos x="2147483647" y="0"/>
              </a:cxn>
              <a:cxn ang="0">
                <a:pos x="0" y="2147483647"/>
              </a:cxn>
              <a:cxn ang="0">
                <a:pos x="2147483647" y="2147483647"/>
              </a:cxn>
              <a:cxn ang="0">
                <a:pos x="2147483647" y="2147483647"/>
              </a:cxn>
              <a:cxn ang="0">
                <a:pos x="2147483647" y="0"/>
              </a:cxn>
            </a:cxnLst>
            <a:rect l="txL" t="txT" r="txR" b="txB"/>
            <a:pathLst>
              <a:path w="2929" h="1729">
                <a:moveTo>
                  <a:pt x="1390" y="0"/>
                </a:moveTo>
                <a:lnTo>
                  <a:pt x="0" y="864"/>
                </a:lnTo>
                <a:lnTo>
                  <a:pt x="1390" y="1728"/>
                </a:lnTo>
                <a:lnTo>
                  <a:pt x="2928" y="864"/>
                </a:lnTo>
                <a:lnTo>
                  <a:pt x="1390" y="0"/>
                </a:lnTo>
              </a:path>
            </a:pathLst>
          </a:custGeom>
          <a:noFill/>
          <a:ln w="12699" cap="rnd" cmpd="sng">
            <a:solidFill>
              <a:schemeClr val="tx1"/>
            </a:solidFill>
            <a:prstDash val="solid"/>
            <a:round/>
            <a:headEnd type="none" w="med" len="med"/>
            <a:tailEnd type="none" w="med" len="med"/>
          </a:ln>
        </p:spPr>
        <p:txBody>
          <a:bodyPr/>
          <a:p>
            <a:endParaRPr lang="zh-CN" altLang="en-US" dirty="0">
              <a:latin typeface="Times New Roman" panose="02020603050405020304" pitchFamily="18" charset="0"/>
            </a:endParaRPr>
          </a:p>
        </p:txBody>
      </p:sp>
      <p:sp>
        <p:nvSpPr>
          <p:cNvPr id="16389" name="Rectangle 5"/>
          <p:cNvSpPr/>
          <p:nvPr/>
        </p:nvSpPr>
        <p:spPr>
          <a:xfrm>
            <a:off x="3048000" y="5622925"/>
            <a:ext cx="3505200" cy="519113"/>
          </a:xfrm>
          <a:prstGeom prst="rect">
            <a:avLst/>
          </a:prstGeom>
          <a:noFill/>
          <a:ln w="9525">
            <a:noFill/>
          </a:ln>
        </p:spPr>
        <p:txBody>
          <a:bodyPr lIns="92075" tIns="46038" rIns="92075" bIns="46038">
            <a:spAutoFit/>
          </a:bodyPr>
          <a:p>
            <a:pPr algn="ctr" eaLnBrk="1" hangingPunct="1"/>
            <a:r>
              <a:rPr lang="en-US" altLang="zh-CN" sz="2800" b="1" dirty="0">
                <a:latin typeface="Century Gothic" panose="020B0502020202020204" pitchFamily="34" charset="0"/>
              </a:rPr>
              <a:t>MRP</a:t>
            </a:r>
            <a:endParaRPr lang="en-US" altLang="zh-CN" sz="2800" b="1" dirty="0">
              <a:latin typeface="Century Gothic" panose="020B0502020202020204" pitchFamily="34" charset="0"/>
            </a:endParaRPr>
          </a:p>
        </p:txBody>
      </p:sp>
      <p:sp>
        <p:nvSpPr>
          <p:cNvPr id="16390" name="Rectangle 6"/>
          <p:cNvSpPr/>
          <p:nvPr/>
        </p:nvSpPr>
        <p:spPr>
          <a:xfrm>
            <a:off x="2971800" y="2117725"/>
            <a:ext cx="3581400" cy="519113"/>
          </a:xfrm>
          <a:prstGeom prst="rect">
            <a:avLst/>
          </a:prstGeom>
          <a:noFill/>
          <a:ln w="9525">
            <a:noFill/>
          </a:ln>
        </p:spPr>
        <p:txBody>
          <a:bodyPr lIns="92075" tIns="46038" rIns="92075" bIns="46038">
            <a:spAutoFit/>
          </a:bodyPr>
          <a:p>
            <a:pPr algn="ctr" eaLnBrk="1" hangingPunct="1"/>
            <a:r>
              <a:rPr lang="en-US" altLang="zh-CN" sz="2800" b="1" dirty="0">
                <a:latin typeface="Century Gothic" panose="020B0502020202020204" pitchFamily="34" charset="0"/>
              </a:rPr>
              <a:t>MPS</a:t>
            </a:r>
            <a:endParaRPr lang="en-US" altLang="zh-CN" sz="2800" b="1" dirty="0">
              <a:latin typeface="Century Gothic" panose="020B0502020202020204" pitchFamily="34" charset="0"/>
            </a:endParaRPr>
          </a:p>
        </p:txBody>
      </p:sp>
      <p:sp>
        <p:nvSpPr>
          <p:cNvPr id="16391" name="Rectangle 7"/>
          <p:cNvSpPr/>
          <p:nvPr/>
        </p:nvSpPr>
        <p:spPr>
          <a:xfrm>
            <a:off x="1066800" y="3810000"/>
            <a:ext cx="1524000" cy="519113"/>
          </a:xfrm>
          <a:prstGeom prst="rect">
            <a:avLst/>
          </a:prstGeom>
          <a:noFill/>
          <a:ln w="9525">
            <a:noFill/>
          </a:ln>
        </p:spPr>
        <p:txBody>
          <a:bodyPr lIns="92075" tIns="46038" rIns="92075" bIns="46038">
            <a:spAutoFit/>
          </a:bodyPr>
          <a:p>
            <a:pPr algn="ctr" eaLnBrk="1" hangingPunct="1"/>
            <a:r>
              <a:rPr lang="en-US" altLang="zh-CN" sz="2800" b="1" dirty="0">
                <a:latin typeface="Century Gothic" panose="020B0502020202020204" pitchFamily="34" charset="0"/>
              </a:rPr>
              <a:t>BOM</a:t>
            </a:r>
            <a:endParaRPr lang="en-US" altLang="zh-CN" sz="2800" b="1" dirty="0">
              <a:latin typeface="Century Gothic" panose="020B0502020202020204" pitchFamily="34" charset="0"/>
            </a:endParaRPr>
          </a:p>
        </p:txBody>
      </p:sp>
      <p:sp>
        <p:nvSpPr>
          <p:cNvPr id="16392" name="Rectangle 8"/>
          <p:cNvSpPr/>
          <p:nvPr/>
        </p:nvSpPr>
        <p:spPr>
          <a:xfrm>
            <a:off x="7072313" y="3794125"/>
            <a:ext cx="1643062" cy="523875"/>
          </a:xfrm>
          <a:prstGeom prst="rect">
            <a:avLst/>
          </a:prstGeom>
          <a:noFill/>
          <a:ln w="9525">
            <a:noFill/>
          </a:ln>
        </p:spPr>
        <p:txBody>
          <a:bodyPr lIns="92075" tIns="46038" rIns="92075" bIns="46038">
            <a:spAutoFit/>
          </a:bodyPr>
          <a:p>
            <a:pPr algn="ctr" eaLnBrk="1" hangingPunct="1"/>
            <a:r>
              <a:rPr lang="en-US" altLang="zh-CN" sz="2800" b="1" dirty="0">
                <a:latin typeface="Century Gothic" panose="020B0502020202020204" pitchFamily="34" charset="0"/>
              </a:rPr>
              <a:t>Inv</a:t>
            </a:r>
            <a:r>
              <a:rPr lang="en-US" altLang="zh-CN" dirty="0">
                <a:latin typeface="Century Gothic" panose="020B0502020202020204" pitchFamily="34" charset="0"/>
              </a:rPr>
              <a:t>.  </a:t>
            </a:r>
            <a:r>
              <a:rPr lang="en-US" altLang="zh-CN" sz="2800" b="1" dirty="0">
                <a:latin typeface="Century Gothic" panose="020B0502020202020204" pitchFamily="34" charset="0"/>
              </a:rPr>
              <a:t>rec.</a:t>
            </a:r>
            <a:endParaRPr lang="en-US" altLang="zh-CN" sz="2800" b="1" dirty="0">
              <a:latin typeface="Century Gothic" panose="020B0502020202020204" pitchFamily="34"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p:cNvSpPr>
          <p:nvPr>
            <p:ph type="title"/>
          </p:nvPr>
        </p:nvSpPr>
        <p:spPr>
          <a:xfrm>
            <a:off x="685800" y="285750"/>
            <a:ext cx="7772400" cy="1285875"/>
          </a:xfrm>
          <a:ln/>
        </p:spPr>
        <p:txBody>
          <a:bodyPr vert="horz" wrap="square" lIns="92075" tIns="46038" rIns="92075" bIns="46038" anchor="ctr" anchorCtr="0"/>
          <a:p>
            <a:r>
              <a:rPr lang="en-US" altLang="zh-CN" sz="4800" dirty="0">
                <a:latin typeface="文鼎魏碑体简" pitchFamily="18" charset="-122"/>
                <a:ea typeface="文鼎魏碑体简" pitchFamily="18" charset="-122"/>
              </a:rPr>
              <a:t>MRP</a:t>
            </a:r>
            <a:r>
              <a:rPr lang="zh-CN" altLang="en-US" sz="4800" dirty="0">
                <a:latin typeface="文鼎魏碑体简" pitchFamily="18" charset="-122"/>
                <a:ea typeface="文鼎魏碑体简" pitchFamily="18" charset="-122"/>
              </a:rPr>
              <a:t>系统的前提条件</a:t>
            </a:r>
            <a:r>
              <a:rPr lang="en-US" altLang="zh-CN" sz="4800" dirty="0">
                <a:latin typeface="文鼎魏碑体简" pitchFamily="18" charset="-122"/>
                <a:ea typeface="文鼎魏碑体简" pitchFamily="18" charset="-122"/>
              </a:rPr>
              <a:t>--</a:t>
            </a:r>
            <a:br>
              <a:rPr lang="en-US" altLang="zh-CN" sz="4800" dirty="0">
                <a:latin typeface="文鼎魏碑体简" pitchFamily="18" charset="-122"/>
                <a:ea typeface="文鼎魏碑体简" pitchFamily="18" charset="-122"/>
              </a:rPr>
            </a:br>
            <a:r>
              <a:rPr lang="zh-CN" altLang="en-US" sz="4800" dirty="0">
                <a:latin typeface="文鼎魏碑体简" pitchFamily="18" charset="-122"/>
                <a:ea typeface="文鼎魏碑体简" pitchFamily="18" charset="-122"/>
              </a:rPr>
              <a:t> </a:t>
            </a:r>
            <a:r>
              <a:rPr lang="zh-CN" altLang="en-US" sz="4000" dirty="0">
                <a:latin typeface="文鼎魏碑体简" pitchFamily="18" charset="-122"/>
                <a:ea typeface="文鼎魏碑体简" pitchFamily="18" charset="-122"/>
              </a:rPr>
              <a:t>主生产计划</a:t>
            </a:r>
            <a:endParaRPr lang="zh-CN" altLang="en-US" sz="4000" dirty="0"/>
          </a:p>
        </p:txBody>
      </p:sp>
      <p:sp>
        <p:nvSpPr>
          <p:cNvPr id="17411" name="Rectangle 3"/>
          <p:cNvSpPr>
            <a:spLocks noGrp="1"/>
          </p:cNvSpPr>
          <p:nvPr>
            <p:ph idx="1"/>
          </p:nvPr>
        </p:nvSpPr>
        <p:spPr>
          <a:xfrm>
            <a:off x="685800" y="2214563"/>
            <a:ext cx="8029575" cy="3557587"/>
          </a:xfrm>
          <a:ln/>
        </p:spPr>
        <p:txBody>
          <a:bodyPr vert="horz" wrap="square" lIns="92075" tIns="46038" rIns="92075" bIns="46038" anchor="t" anchorCtr="0"/>
          <a:p>
            <a:r>
              <a:rPr lang="zh-CN" altLang="en-US" sz="3600" dirty="0">
                <a:latin typeface="文鼎魏碑体简" pitchFamily="18" charset="-122"/>
                <a:ea typeface="文鼎魏碑体简" pitchFamily="18" charset="-122"/>
              </a:rPr>
              <a:t>主生产计划是指出</a:t>
            </a:r>
            <a:r>
              <a:rPr lang="zh-CN" altLang="en-US" sz="3600" dirty="0"/>
              <a:t>“将要生产什么”的计划</a:t>
            </a:r>
            <a:endParaRPr lang="zh-CN" alt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35" name="Rectangle 3"/>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36" name="Rectangle 4"/>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37" name="Rectangle 5"/>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38" name="Rectangle 6"/>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39" name="Rectangle 7"/>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40" name="Rectangle 8"/>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41" name="Rectangle 9"/>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42" name="Rectangle 10"/>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43" name="Rectangle 11"/>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44" name="Rectangle 12"/>
          <p:cNvSpPr>
            <a:spLocks noGrp="1"/>
          </p:cNvSpPr>
          <p:nvPr>
            <p:ph type="title"/>
          </p:nvPr>
        </p:nvSpPr>
        <p:spPr>
          <a:xfrm>
            <a:off x="685800" y="214313"/>
            <a:ext cx="7772400" cy="1214437"/>
          </a:xfrm>
          <a:ln/>
        </p:spPr>
        <p:txBody>
          <a:bodyPr vert="horz" wrap="square" lIns="92075" tIns="46038" rIns="92075" bIns="46038" anchor="ctr" anchorCtr="0"/>
          <a:p>
            <a:r>
              <a:rPr lang="en-US" altLang="zh-CN" sz="4800" dirty="0">
                <a:latin typeface="文鼎魏碑体简" pitchFamily="18" charset="-122"/>
                <a:ea typeface="文鼎魏碑体简" pitchFamily="18" charset="-122"/>
              </a:rPr>
              <a:t>MRP</a:t>
            </a:r>
            <a:r>
              <a:rPr lang="zh-CN" altLang="en-US" sz="4800" dirty="0">
                <a:latin typeface="文鼎魏碑体简" pitchFamily="18" charset="-122"/>
                <a:ea typeface="文鼎魏碑体简" pitchFamily="18" charset="-122"/>
              </a:rPr>
              <a:t>系统的前提条件</a:t>
            </a:r>
            <a:r>
              <a:rPr lang="en-US" altLang="zh-CN" sz="4800" dirty="0">
                <a:latin typeface="文鼎魏碑体简" pitchFamily="18" charset="-122"/>
                <a:ea typeface="文鼎魏碑体简" pitchFamily="18" charset="-122"/>
              </a:rPr>
              <a:t>--</a:t>
            </a:r>
            <a:br>
              <a:rPr lang="en-US" altLang="zh-CN" sz="4800" dirty="0">
                <a:latin typeface="文鼎魏碑体简" pitchFamily="18" charset="-122"/>
                <a:ea typeface="文鼎魏碑体简" pitchFamily="18" charset="-122"/>
              </a:rPr>
            </a:br>
            <a:r>
              <a:rPr lang="zh-CN" altLang="en-US" sz="3600" dirty="0"/>
              <a:t>物料清单</a:t>
            </a:r>
            <a:r>
              <a:rPr lang="en-US" altLang="zh-CN" sz="3600" dirty="0"/>
              <a:t>---- BOM</a:t>
            </a:r>
            <a:endParaRPr lang="en-US" altLang="zh-CN" sz="3600" dirty="0"/>
          </a:p>
        </p:txBody>
      </p:sp>
      <p:grpSp>
        <p:nvGrpSpPr>
          <p:cNvPr id="18445" name="Group 13"/>
          <p:cNvGrpSpPr/>
          <p:nvPr/>
        </p:nvGrpSpPr>
        <p:grpSpPr>
          <a:xfrm>
            <a:off x="990600" y="1857375"/>
            <a:ext cx="7620000" cy="4665663"/>
            <a:chOff x="624" y="960"/>
            <a:chExt cx="4800" cy="3149"/>
          </a:xfrm>
        </p:grpSpPr>
        <p:sp>
          <p:nvSpPr>
            <p:cNvPr id="18446" name="Freeform 14"/>
            <p:cNvSpPr/>
            <p:nvPr/>
          </p:nvSpPr>
          <p:spPr>
            <a:xfrm>
              <a:off x="1040" y="1539"/>
              <a:ext cx="2848" cy="180"/>
            </a:xfrm>
            <a:custGeom>
              <a:avLst/>
              <a:gdLst>
                <a:gd name="txL" fmla="*/ 0 w 2848"/>
                <a:gd name="txT" fmla="*/ 0 h 180"/>
                <a:gd name="txR" fmla="*/ 2848 w 2848"/>
                <a:gd name="txB" fmla="*/ 180 h 180"/>
              </a:gdLst>
              <a:ahLst/>
              <a:cxnLst>
                <a:cxn ang="0">
                  <a:pos x="0" y="0"/>
                </a:cxn>
                <a:cxn ang="0">
                  <a:pos x="2847" y="0"/>
                </a:cxn>
                <a:cxn ang="0">
                  <a:pos x="2847" y="179"/>
                </a:cxn>
              </a:cxnLst>
              <a:rect l="txL" t="txT" r="txR" b="txB"/>
              <a:pathLst>
                <a:path w="2848" h="180">
                  <a:moveTo>
                    <a:pt x="0" y="0"/>
                  </a:moveTo>
                  <a:lnTo>
                    <a:pt x="2847" y="0"/>
                  </a:lnTo>
                  <a:lnTo>
                    <a:pt x="2847" y="179"/>
                  </a:lnTo>
                </a:path>
              </a:pathLst>
            </a:custGeom>
            <a:no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8447" name="Freeform 15"/>
            <p:cNvSpPr/>
            <p:nvPr/>
          </p:nvSpPr>
          <p:spPr>
            <a:xfrm>
              <a:off x="3955" y="3263"/>
              <a:ext cx="1" cy="275"/>
            </a:xfrm>
            <a:custGeom>
              <a:avLst/>
              <a:gdLst>
                <a:gd name="txL" fmla="*/ 0 w 1"/>
                <a:gd name="txT" fmla="*/ 0 h 275"/>
                <a:gd name="txR" fmla="*/ 1 w 1"/>
                <a:gd name="txB" fmla="*/ 275 h 275"/>
              </a:gdLst>
              <a:ahLst/>
              <a:cxnLst>
                <a:cxn ang="0">
                  <a:pos x="0" y="0"/>
                </a:cxn>
                <a:cxn ang="0">
                  <a:pos x="0" y="274"/>
                </a:cxn>
              </a:cxnLst>
              <a:rect l="txL" t="txT" r="txR" b="txB"/>
              <a:pathLst>
                <a:path w="1" h="275">
                  <a:moveTo>
                    <a:pt x="0" y="0"/>
                  </a:moveTo>
                  <a:lnTo>
                    <a:pt x="0" y="274"/>
                  </a:lnTo>
                </a:path>
              </a:pathLst>
            </a:custGeom>
            <a:no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8448" name="Freeform 16"/>
            <p:cNvSpPr/>
            <p:nvPr/>
          </p:nvSpPr>
          <p:spPr>
            <a:xfrm>
              <a:off x="1938" y="1293"/>
              <a:ext cx="1" cy="421"/>
            </a:xfrm>
            <a:custGeom>
              <a:avLst/>
              <a:gdLst>
                <a:gd name="txL" fmla="*/ 0 w 1"/>
                <a:gd name="txT" fmla="*/ 0 h 421"/>
                <a:gd name="txR" fmla="*/ 1 w 1"/>
                <a:gd name="txB" fmla="*/ 421 h 421"/>
              </a:gdLst>
              <a:ahLst/>
              <a:cxnLst>
                <a:cxn ang="0">
                  <a:pos x="0" y="0"/>
                </a:cxn>
                <a:cxn ang="0">
                  <a:pos x="0" y="420"/>
                </a:cxn>
              </a:cxnLst>
              <a:rect l="txL" t="txT" r="txR" b="txB"/>
              <a:pathLst>
                <a:path w="1" h="421">
                  <a:moveTo>
                    <a:pt x="0" y="0"/>
                  </a:moveTo>
                  <a:lnTo>
                    <a:pt x="0" y="420"/>
                  </a:lnTo>
                </a:path>
              </a:pathLst>
            </a:custGeom>
            <a:no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grpSp>
          <p:nvGrpSpPr>
            <p:cNvPr id="18449" name="Group 17"/>
            <p:cNvGrpSpPr/>
            <p:nvPr/>
          </p:nvGrpSpPr>
          <p:grpSpPr>
            <a:xfrm>
              <a:off x="1040" y="2299"/>
              <a:ext cx="1900" cy="356"/>
              <a:chOff x="1040" y="2299"/>
              <a:chExt cx="1900" cy="356"/>
            </a:xfrm>
          </p:grpSpPr>
          <p:sp>
            <p:nvSpPr>
              <p:cNvPr id="18491" name="Freeform 18"/>
              <p:cNvSpPr/>
              <p:nvPr/>
            </p:nvSpPr>
            <p:spPr>
              <a:xfrm>
                <a:off x="1966" y="2299"/>
                <a:ext cx="1" cy="356"/>
              </a:xfrm>
              <a:custGeom>
                <a:avLst/>
                <a:gdLst>
                  <a:gd name="txL" fmla="*/ 0 w 1"/>
                  <a:gd name="txT" fmla="*/ 0 h 356"/>
                  <a:gd name="txR" fmla="*/ 1 w 1"/>
                  <a:gd name="txB" fmla="*/ 356 h 356"/>
                </a:gdLst>
                <a:ahLst/>
                <a:cxnLst>
                  <a:cxn ang="0">
                    <a:pos x="0" y="0"/>
                  </a:cxn>
                  <a:cxn ang="0">
                    <a:pos x="0" y="355"/>
                  </a:cxn>
                </a:cxnLst>
                <a:rect l="txL" t="txT" r="txR" b="txB"/>
                <a:pathLst>
                  <a:path w="1" h="356">
                    <a:moveTo>
                      <a:pt x="0" y="0"/>
                    </a:moveTo>
                    <a:lnTo>
                      <a:pt x="0" y="355"/>
                    </a:lnTo>
                  </a:path>
                </a:pathLst>
              </a:custGeom>
              <a:no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8492" name="Freeform 19"/>
              <p:cNvSpPr/>
              <p:nvPr/>
            </p:nvSpPr>
            <p:spPr>
              <a:xfrm>
                <a:off x="1040" y="2450"/>
                <a:ext cx="1900" cy="205"/>
              </a:xfrm>
              <a:custGeom>
                <a:avLst/>
                <a:gdLst>
                  <a:gd name="txL" fmla="*/ 0 w 1900"/>
                  <a:gd name="txT" fmla="*/ 0 h 205"/>
                  <a:gd name="txR" fmla="*/ 1900 w 1900"/>
                  <a:gd name="txB" fmla="*/ 205 h 205"/>
                </a:gdLst>
                <a:ahLst/>
                <a:cxnLst>
                  <a:cxn ang="0">
                    <a:pos x="0" y="0"/>
                  </a:cxn>
                  <a:cxn ang="0">
                    <a:pos x="1899" y="0"/>
                  </a:cxn>
                  <a:cxn ang="0">
                    <a:pos x="1899" y="204"/>
                  </a:cxn>
                </a:cxnLst>
                <a:rect l="txL" t="txT" r="txR" b="txB"/>
                <a:pathLst>
                  <a:path w="1900" h="205">
                    <a:moveTo>
                      <a:pt x="0" y="0"/>
                    </a:moveTo>
                    <a:lnTo>
                      <a:pt x="1899" y="0"/>
                    </a:lnTo>
                    <a:lnTo>
                      <a:pt x="1899" y="204"/>
                    </a:lnTo>
                  </a:path>
                </a:pathLst>
              </a:custGeom>
              <a:no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8493" name="Freeform 20"/>
              <p:cNvSpPr/>
              <p:nvPr/>
            </p:nvSpPr>
            <p:spPr>
              <a:xfrm>
                <a:off x="1040" y="2450"/>
                <a:ext cx="1" cy="205"/>
              </a:xfrm>
              <a:custGeom>
                <a:avLst/>
                <a:gdLst>
                  <a:gd name="txL" fmla="*/ 0 w 1"/>
                  <a:gd name="txT" fmla="*/ 0 h 205"/>
                  <a:gd name="txR" fmla="*/ 1 w 1"/>
                  <a:gd name="txB" fmla="*/ 205 h 205"/>
                </a:gdLst>
                <a:ahLst/>
                <a:cxnLst>
                  <a:cxn ang="0">
                    <a:pos x="0" y="0"/>
                  </a:cxn>
                  <a:cxn ang="0">
                    <a:pos x="0" y="204"/>
                  </a:cxn>
                </a:cxnLst>
                <a:rect l="txL" t="txT" r="txR" b="txB"/>
                <a:pathLst>
                  <a:path w="1" h="205">
                    <a:moveTo>
                      <a:pt x="0" y="0"/>
                    </a:moveTo>
                    <a:lnTo>
                      <a:pt x="0" y="204"/>
                    </a:lnTo>
                  </a:path>
                </a:pathLst>
              </a:custGeom>
              <a:no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grpSp>
        <p:sp>
          <p:nvSpPr>
            <p:cNvPr id="18450" name="Freeform 21"/>
            <p:cNvSpPr/>
            <p:nvPr/>
          </p:nvSpPr>
          <p:spPr>
            <a:xfrm>
              <a:off x="2953" y="3145"/>
              <a:ext cx="1" cy="293"/>
            </a:xfrm>
            <a:custGeom>
              <a:avLst/>
              <a:gdLst>
                <a:gd name="txL" fmla="*/ 0 w 1"/>
                <a:gd name="txT" fmla="*/ 0 h 293"/>
                <a:gd name="txR" fmla="*/ 1 w 1"/>
                <a:gd name="txB" fmla="*/ 293 h 293"/>
              </a:gdLst>
              <a:ahLst/>
              <a:cxnLst>
                <a:cxn ang="0">
                  <a:pos x="0" y="0"/>
                </a:cxn>
                <a:cxn ang="0">
                  <a:pos x="0" y="292"/>
                </a:cxn>
              </a:cxnLst>
              <a:rect l="txL" t="txT" r="txR" b="txB"/>
              <a:pathLst>
                <a:path w="1" h="293">
                  <a:moveTo>
                    <a:pt x="0" y="0"/>
                  </a:moveTo>
                  <a:lnTo>
                    <a:pt x="0" y="292"/>
                  </a:lnTo>
                </a:path>
              </a:pathLst>
            </a:custGeom>
            <a:no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8451" name="Freeform 22"/>
            <p:cNvSpPr/>
            <p:nvPr/>
          </p:nvSpPr>
          <p:spPr>
            <a:xfrm>
              <a:off x="1960" y="3268"/>
              <a:ext cx="2930" cy="191"/>
            </a:xfrm>
            <a:custGeom>
              <a:avLst/>
              <a:gdLst>
                <a:gd name="txL" fmla="*/ 0 w 2930"/>
                <a:gd name="txT" fmla="*/ 0 h 191"/>
                <a:gd name="txR" fmla="*/ 2930 w 2930"/>
                <a:gd name="txB" fmla="*/ 191 h 191"/>
              </a:gdLst>
              <a:ahLst/>
              <a:cxnLst>
                <a:cxn ang="0">
                  <a:pos x="0" y="0"/>
                </a:cxn>
                <a:cxn ang="0">
                  <a:pos x="2929" y="0"/>
                </a:cxn>
                <a:cxn ang="0">
                  <a:pos x="2929" y="190"/>
                </a:cxn>
              </a:cxnLst>
              <a:rect l="txL" t="txT" r="txR" b="txB"/>
              <a:pathLst>
                <a:path w="2930" h="191">
                  <a:moveTo>
                    <a:pt x="0" y="0"/>
                  </a:moveTo>
                  <a:lnTo>
                    <a:pt x="2929" y="0"/>
                  </a:lnTo>
                  <a:lnTo>
                    <a:pt x="2929" y="190"/>
                  </a:lnTo>
                </a:path>
              </a:pathLst>
            </a:custGeom>
            <a:no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8452" name="Freeform 23"/>
            <p:cNvSpPr/>
            <p:nvPr/>
          </p:nvSpPr>
          <p:spPr>
            <a:xfrm>
              <a:off x="1960" y="3279"/>
              <a:ext cx="1" cy="159"/>
            </a:xfrm>
            <a:custGeom>
              <a:avLst/>
              <a:gdLst>
                <a:gd name="txL" fmla="*/ 0 w 1"/>
                <a:gd name="txT" fmla="*/ 0 h 159"/>
                <a:gd name="txR" fmla="*/ 1 w 1"/>
                <a:gd name="txB" fmla="*/ 159 h 159"/>
              </a:gdLst>
              <a:ahLst/>
              <a:cxnLst>
                <a:cxn ang="0">
                  <a:pos x="0" y="0"/>
                </a:cxn>
                <a:cxn ang="0">
                  <a:pos x="0" y="158"/>
                </a:cxn>
              </a:cxnLst>
              <a:rect l="txL" t="txT" r="txR" b="txB"/>
              <a:pathLst>
                <a:path w="1" h="159">
                  <a:moveTo>
                    <a:pt x="0" y="0"/>
                  </a:moveTo>
                  <a:lnTo>
                    <a:pt x="0" y="158"/>
                  </a:lnTo>
                </a:path>
              </a:pathLst>
            </a:custGeom>
            <a:no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315416" name="Rectangle 24"/>
            <p:cNvSpPr>
              <a:spLocks noChangeArrowheads="1"/>
            </p:cNvSpPr>
            <p:nvPr/>
          </p:nvSpPr>
          <p:spPr bwMode="auto">
            <a:xfrm>
              <a:off x="1632" y="960"/>
              <a:ext cx="652" cy="360"/>
            </a:xfrm>
            <a:prstGeom prst="rect">
              <a:avLst/>
            </a:prstGeom>
            <a:solidFill>
              <a:srgbClr val="FCFEB9"/>
            </a:solidFill>
            <a:ln w="9525">
              <a:no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17" name="Rectangle 25"/>
            <p:cNvSpPr>
              <a:spLocks noChangeArrowheads="1"/>
            </p:cNvSpPr>
            <p:nvPr/>
          </p:nvSpPr>
          <p:spPr bwMode="auto">
            <a:xfrm>
              <a:off x="728" y="1728"/>
              <a:ext cx="646" cy="349"/>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18" name="Rectangle 26"/>
            <p:cNvSpPr>
              <a:spLocks noChangeArrowheads="1"/>
            </p:cNvSpPr>
            <p:nvPr/>
          </p:nvSpPr>
          <p:spPr bwMode="auto">
            <a:xfrm>
              <a:off x="1636" y="1728"/>
              <a:ext cx="644" cy="349"/>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19" name="Rectangle 27"/>
            <p:cNvSpPr>
              <a:spLocks noChangeArrowheads="1"/>
            </p:cNvSpPr>
            <p:nvPr/>
          </p:nvSpPr>
          <p:spPr bwMode="auto">
            <a:xfrm>
              <a:off x="2616" y="1728"/>
              <a:ext cx="644" cy="349"/>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20" name="Rectangle 28"/>
            <p:cNvSpPr>
              <a:spLocks noChangeArrowheads="1"/>
            </p:cNvSpPr>
            <p:nvPr/>
          </p:nvSpPr>
          <p:spPr bwMode="auto">
            <a:xfrm>
              <a:off x="3523" y="1728"/>
              <a:ext cx="645" cy="349"/>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21" name="Rectangle 29"/>
            <p:cNvSpPr>
              <a:spLocks noChangeArrowheads="1"/>
            </p:cNvSpPr>
            <p:nvPr/>
          </p:nvSpPr>
          <p:spPr bwMode="auto">
            <a:xfrm>
              <a:off x="764" y="2571"/>
              <a:ext cx="644" cy="349"/>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22" name="Rectangle 30"/>
            <p:cNvSpPr>
              <a:spLocks noChangeArrowheads="1"/>
            </p:cNvSpPr>
            <p:nvPr/>
          </p:nvSpPr>
          <p:spPr bwMode="auto">
            <a:xfrm>
              <a:off x="1636" y="2571"/>
              <a:ext cx="644" cy="349"/>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23" name="Rectangle 31"/>
            <p:cNvSpPr>
              <a:spLocks noChangeArrowheads="1"/>
            </p:cNvSpPr>
            <p:nvPr/>
          </p:nvSpPr>
          <p:spPr bwMode="auto">
            <a:xfrm>
              <a:off x="2616" y="2571"/>
              <a:ext cx="644" cy="349"/>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24" name="Rectangle 32"/>
            <p:cNvSpPr>
              <a:spLocks noChangeArrowheads="1"/>
            </p:cNvSpPr>
            <p:nvPr/>
          </p:nvSpPr>
          <p:spPr bwMode="auto">
            <a:xfrm>
              <a:off x="1636" y="3370"/>
              <a:ext cx="644" cy="353"/>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25" name="Rectangle 33"/>
            <p:cNvSpPr>
              <a:spLocks noChangeArrowheads="1"/>
            </p:cNvSpPr>
            <p:nvPr/>
          </p:nvSpPr>
          <p:spPr bwMode="auto">
            <a:xfrm>
              <a:off x="2616" y="3370"/>
              <a:ext cx="644" cy="350"/>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26" name="Rectangle 34"/>
            <p:cNvSpPr>
              <a:spLocks noChangeArrowheads="1"/>
            </p:cNvSpPr>
            <p:nvPr/>
          </p:nvSpPr>
          <p:spPr bwMode="auto">
            <a:xfrm>
              <a:off x="3607" y="3368"/>
              <a:ext cx="646" cy="349"/>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5427" name="Rectangle 35"/>
            <p:cNvSpPr>
              <a:spLocks noChangeArrowheads="1"/>
            </p:cNvSpPr>
            <p:nvPr/>
          </p:nvSpPr>
          <p:spPr bwMode="auto">
            <a:xfrm>
              <a:off x="4556" y="3366"/>
              <a:ext cx="645" cy="348"/>
            </a:xfrm>
            <a:prstGeom prst="rect">
              <a:avLst/>
            </a:prstGeom>
            <a:solidFill>
              <a:srgbClr val="FCFEB9"/>
            </a:solidFill>
            <a:ln w="12700">
              <a:solidFill>
                <a:srgbClr val="FDE3BA"/>
              </a:solidFill>
              <a:miter lim="800000"/>
            </a:ln>
            <a:effectLst>
              <a:outerShdw dist="107763" dir="2700000" algn="ctr" rotWithShape="0">
                <a:schemeClr val="bg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8465" name="Freeform 36"/>
            <p:cNvSpPr/>
            <p:nvPr/>
          </p:nvSpPr>
          <p:spPr>
            <a:xfrm>
              <a:off x="2920" y="1545"/>
              <a:ext cx="1" cy="169"/>
            </a:xfrm>
            <a:custGeom>
              <a:avLst/>
              <a:gdLst>
                <a:gd name="txL" fmla="*/ 0 w 1"/>
                <a:gd name="txT" fmla="*/ 0 h 169"/>
                <a:gd name="txR" fmla="*/ 1 w 1"/>
                <a:gd name="txB" fmla="*/ 169 h 169"/>
              </a:gdLst>
              <a:ahLst/>
              <a:cxnLst>
                <a:cxn ang="0">
                  <a:pos x="0" y="0"/>
                </a:cxn>
                <a:cxn ang="0">
                  <a:pos x="0" y="168"/>
                </a:cxn>
              </a:cxnLst>
              <a:rect l="txL" t="txT" r="txR" b="txB"/>
              <a:pathLst>
                <a:path w="1" h="169">
                  <a:moveTo>
                    <a:pt x="0" y="0"/>
                  </a:moveTo>
                  <a:lnTo>
                    <a:pt x="0" y="168"/>
                  </a:lnTo>
                </a:path>
              </a:pathLst>
            </a:custGeom>
            <a:no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8466" name="Freeform 37"/>
            <p:cNvSpPr/>
            <p:nvPr/>
          </p:nvSpPr>
          <p:spPr>
            <a:xfrm>
              <a:off x="1031" y="1551"/>
              <a:ext cx="1" cy="174"/>
            </a:xfrm>
            <a:custGeom>
              <a:avLst/>
              <a:gdLst>
                <a:gd name="txL" fmla="*/ 0 w 1"/>
                <a:gd name="txT" fmla="*/ 0 h 174"/>
                <a:gd name="txR" fmla="*/ 1 w 1"/>
                <a:gd name="txB" fmla="*/ 174 h 174"/>
              </a:gdLst>
              <a:ahLst/>
              <a:cxnLst>
                <a:cxn ang="0">
                  <a:pos x="0" y="0"/>
                </a:cxn>
                <a:cxn ang="0">
                  <a:pos x="0" y="173"/>
                </a:cxn>
              </a:cxnLst>
              <a:rect l="txL" t="txT" r="txR" b="txB"/>
              <a:pathLst>
                <a:path w="1" h="174">
                  <a:moveTo>
                    <a:pt x="0" y="0"/>
                  </a:moveTo>
                  <a:lnTo>
                    <a:pt x="0" y="173"/>
                  </a:lnTo>
                </a:path>
              </a:pathLst>
            </a:custGeom>
            <a:solidFill>
              <a:schemeClr val="tx2"/>
            </a:solidFill>
            <a:ln w="25400" cap="rnd" cmpd="sng">
              <a:solidFill>
                <a:schemeClr val="tx2"/>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8467" name="Rectangle 38"/>
            <p:cNvSpPr/>
            <p:nvPr/>
          </p:nvSpPr>
          <p:spPr>
            <a:xfrm>
              <a:off x="1832" y="1038"/>
              <a:ext cx="220"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A</a:t>
              </a:r>
              <a:endParaRPr lang="en-US" altLang="zh-CN" sz="1800" b="1" dirty="0">
                <a:solidFill>
                  <a:srgbClr val="0337C7"/>
                </a:solidFill>
                <a:latin typeface="Times New Roman" panose="02020603050405020304" pitchFamily="18" charset="0"/>
              </a:endParaRPr>
            </a:p>
          </p:txBody>
        </p:sp>
        <p:sp>
          <p:nvSpPr>
            <p:cNvPr id="18468" name="Rectangle 39"/>
            <p:cNvSpPr/>
            <p:nvPr/>
          </p:nvSpPr>
          <p:spPr>
            <a:xfrm>
              <a:off x="2405" y="1098"/>
              <a:ext cx="534" cy="197"/>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69" name="Rectangle 40"/>
            <p:cNvSpPr/>
            <p:nvPr/>
          </p:nvSpPr>
          <p:spPr>
            <a:xfrm>
              <a:off x="624" y="2120"/>
              <a:ext cx="1021" cy="292"/>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70" name="Rectangle 41"/>
            <p:cNvSpPr/>
            <p:nvPr/>
          </p:nvSpPr>
          <p:spPr>
            <a:xfrm>
              <a:off x="1602" y="2112"/>
              <a:ext cx="767" cy="197"/>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71" name="Rectangle 42"/>
            <p:cNvSpPr/>
            <p:nvPr/>
          </p:nvSpPr>
          <p:spPr>
            <a:xfrm>
              <a:off x="2564" y="2124"/>
              <a:ext cx="800" cy="197"/>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72" name="Rectangle 43"/>
            <p:cNvSpPr/>
            <p:nvPr/>
          </p:nvSpPr>
          <p:spPr>
            <a:xfrm>
              <a:off x="3467" y="2124"/>
              <a:ext cx="768" cy="197"/>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73" name="Rectangle 44"/>
            <p:cNvSpPr/>
            <p:nvPr/>
          </p:nvSpPr>
          <p:spPr>
            <a:xfrm>
              <a:off x="824" y="2966"/>
              <a:ext cx="572" cy="197"/>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74" name="Rectangle 45"/>
            <p:cNvSpPr/>
            <p:nvPr/>
          </p:nvSpPr>
          <p:spPr>
            <a:xfrm>
              <a:off x="1667" y="2984"/>
              <a:ext cx="573" cy="292"/>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75" name="Rectangle 46"/>
            <p:cNvSpPr/>
            <p:nvPr/>
          </p:nvSpPr>
          <p:spPr>
            <a:xfrm>
              <a:off x="2405" y="2966"/>
              <a:ext cx="1147" cy="197"/>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76" name="Rectangle 47"/>
            <p:cNvSpPr/>
            <p:nvPr/>
          </p:nvSpPr>
          <p:spPr>
            <a:xfrm>
              <a:off x="1615" y="3769"/>
              <a:ext cx="650" cy="197"/>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77" name="Rectangle 48"/>
            <p:cNvSpPr/>
            <p:nvPr/>
          </p:nvSpPr>
          <p:spPr>
            <a:xfrm>
              <a:off x="2616" y="3769"/>
              <a:ext cx="667" cy="34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78" name="Rectangle 49"/>
            <p:cNvSpPr/>
            <p:nvPr/>
          </p:nvSpPr>
          <p:spPr>
            <a:xfrm>
              <a:off x="3455" y="3769"/>
              <a:ext cx="948" cy="197"/>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79" name="Rectangle 50"/>
            <p:cNvSpPr/>
            <p:nvPr/>
          </p:nvSpPr>
          <p:spPr>
            <a:xfrm>
              <a:off x="4350" y="3788"/>
              <a:ext cx="1074" cy="291"/>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8480" name="Rectangle 51"/>
            <p:cNvSpPr/>
            <p:nvPr/>
          </p:nvSpPr>
          <p:spPr>
            <a:xfrm>
              <a:off x="935" y="1796"/>
              <a:ext cx="212"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B</a:t>
              </a:r>
              <a:endParaRPr lang="en-US" altLang="zh-CN" sz="1800" b="1" dirty="0">
                <a:solidFill>
                  <a:srgbClr val="0337C7"/>
                </a:solidFill>
                <a:latin typeface="Times New Roman" panose="02020603050405020304" pitchFamily="18" charset="0"/>
              </a:endParaRPr>
            </a:p>
          </p:txBody>
        </p:sp>
        <p:sp>
          <p:nvSpPr>
            <p:cNvPr id="18481" name="Rectangle 52"/>
            <p:cNvSpPr/>
            <p:nvPr/>
          </p:nvSpPr>
          <p:spPr>
            <a:xfrm>
              <a:off x="1832" y="1796"/>
              <a:ext cx="220"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C</a:t>
              </a:r>
              <a:endParaRPr lang="en-US" altLang="zh-CN" sz="1800" b="1" dirty="0">
                <a:solidFill>
                  <a:srgbClr val="0337C7"/>
                </a:solidFill>
                <a:latin typeface="Times New Roman" panose="02020603050405020304" pitchFamily="18" charset="0"/>
              </a:endParaRPr>
            </a:p>
          </p:txBody>
        </p:sp>
        <p:sp>
          <p:nvSpPr>
            <p:cNvPr id="18482" name="Rectangle 53"/>
            <p:cNvSpPr/>
            <p:nvPr/>
          </p:nvSpPr>
          <p:spPr>
            <a:xfrm>
              <a:off x="2833" y="1796"/>
              <a:ext cx="220"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D</a:t>
              </a:r>
              <a:endParaRPr lang="en-US" altLang="zh-CN" sz="1800" b="1" dirty="0">
                <a:solidFill>
                  <a:srgbClr val="0337C7"/>
                </a:solidFill>
                <a:latin typeface="Times New Roman" panose="02020603050405020304" pitchFamily="18" charset="0"/>
              </a:endParaRPr>
            </a:p>
          </p:txBody>
        </p:sp>
        <p:sp>
          <p:nvSpPr>
            <p:cNvPr id="18483" name="Rectangle 54"/>
            <p:cNvSpPr/>
            <p:nvPr/>
          </p:nvSpPr>
          <p:spPr>
            <a:xfrm>
              <a:off x="3777" y="1796"/>
              <a:ext cx="212"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E</a:t>
              </a:r>
              <a:endParaRPr lang="en-US" altLang="zh-CN" sz="1800" b="1" dirty="0">
                <a:solidFill>
                  <a:srgbClr val="0337C7"/>
                </a:solidFill>
                <a:latin typeface="Times New Roman" panose="02020603050405020304" pitchFamily="18" charset="0"/>
              </a:endParaRPr>
            </a:p>
          </p:txBody>
        </p:sp>
        <p:sp>
          <p:nvSpPr>
            <p:cNvPr id="18484" name="Rectangle 55"/>
            <p:cNvSpPr/>
            <p:nvPr/>
          </p:nvSpPr>
          <p:spPr>
            <a:xfrm>
              <a:off x="935" y="2639"/>
              <a:ext cx="204"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F</a:t>
              </a:r>
              <a:endParaRPr lang="en-US" altLang="zh-CN" sz="1800" b="1" dirty="0">
                <a:solidFill>
                  <a:srgbClr val="0337C7"/>
                </a:solidFill>
                <a:latin typeface="Times New Roman" panose="02020603050405020304" pitchFamily="18" charset="0"/>
              </a:endParaRPr>
            </a:p>
          </p:txBody>
        </p:sp>
        <p:sp>
          <p:nvSpPr>
            <p:cNvPr id="18485" name="Rectangle 56"/>
            <p:cNvSpPr/>
            <p:nvPr/>
          </p:nvSpPr>
          <p:spPr>
            <a:xfrm>
              <a:off x="1832" y="2639"/>
              <a:ext cx="228"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G</a:t>
              </a:r>
              <a:endParaRPr lang="en-US" altLang="zh-CN" sz="1800" b="1" dirty="0">
                <a:solidFill>
                  <a:srgbClr val="0337C7"/>
                </a:solidFill>
                <a:latin typeface="Times New Roman" panose="02020603050405020304" pitchFamily="18" charset="0"/>
              </a:endParaRPr>
            </a:p>
          </p:txBody>
        </p:sp>
        <p:sp>
          <p:nvSpPr>
            <p:cNvPr id="18486" name="Rectangle 57"/>
            <p:cNvSpPr/>
            <p:nvPr/>
          </p:nvSpPr>
          <p:spPr>
            <a:xfrm>
              <a:off x="2833" y="2639"/>
              <a:ext cx="228"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H</a:t>
              </a:r>
              <a:endParaRPr lang="en-US" altLang="zh-CN" sz="1800" b="1" dirty="0">
                <a:solidFill>
                  <a:srgbClr val="0337C7"/>
                </a:solidFill>
                <a:latin typeface="Times New Roman" panose="02020603050405020304" pitchFamily="18" charset="0"/>
              </a:endParaRPr>
            </a:p>
          </p:txBody>
        </p:sp>
        <p:sp>
          <p:nvSpPr>
            <p:cNvPr id="18487" name="Rectangle 58"/>
            <p:cNvSpPr/>
            <p:nvPr/>
          </p:nvSpPr>
          <p:spPr>
            <a:xfrm>
              <a:off x="2833" y="3441"/>
              <a:ext cx="188"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J</a:t>
              </a:r>
              <a:endParaRPr lang="en-US" altLang="zh-CN" sz="1800" b="1" dirty="0">
                <a:solidFill>
                  <a:srgbClr val="0337C7"/>
                </a:solidFill>
                <a:latin typeface="Times New Roman" panose="02020603050405020304" pitchFamily="18" charset="0"/>
              </a:endParaRPr>
            </a:p>
          </p:txBody>
        </p:sp>
        <p:sp>
          <p:nvSpPr>
            <p:cNvPr id="18488" name="Rectangle 59"/>
            <p:cNvSpPr/>
            <p:nvPr/>
          </p:nvSpPr>
          <p:spPr>
            <a:xfrm>
              <a:off x="4779" y="3441"/>
              <a:ext cx="212"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L</a:t>
              </a:r>
              <a:endParaRPr lang="en-US" altLang="zh-CN" sz="1800" b="1" dirty="0">
                <a:solidFill>
                  <a:srgbClr val="0337C7"/>
                </a:solidFill>
                <a:latin typeface="Times New Roman" panose="02020603050405020304" pitchFamily="18" charset="0"/>
              </a:endParaRPr>
            </a:p>
          </p:txBody>
        </p:sp>
        <p:sp>
          <p:nvSpPr>
            <p:cNvPr id="18489" name="Rectangle 60"/>
            <p:cNvSpPr/>
            <p:nvPr/>
          </p:nvSpPr>
          <p:spPr>
            <a:xfrm>
              <a:off x="1832" y="3441"/>
              <a:ext cx="172"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I</a:t>
              </a:r>
              <a:endParaRPr lang="en-US" altLang="zh-CN" sz="1800" b="1" dirty="0">
                <a:solidFill>
                  <a:srgbClr val="0337C7"/>
                </a:solidFill>
                <a:latin typeface="Times New Roman" panose="02020603050405020304" pitchFamily="18" charset="0"/>
              </a:endParaRPr>
            </a:p>
          </p:txBody>
        </p:sp>
        <p:sp>
          <p:nvSpPr>
            <p:cNvPr id="18490" name="Rectangle 61"/>
            <p:cNvSpPr/>
            <p:nvPr/>
          </p:nvSpPr>
          <p:spPr>
            <a:xfrm>
              <a:off x="3829" y="3441"/>
              <a:ext cx="228" cy="231"/>
            </a:xfrm>
            <a:prstGeom prst="rect">
              <a:avLst/>
            </a:prstGeom>
            <a:noFill/>
            <a:ln w="9525">
              <a:noFill/>
            </a:ln>
          </p:spPr>
          <p:txBody>
            <a:bodyPr wrap="none" lIns="92075" tIns="46038" rIns="92075" bIns="46038">
              <a:spAutoFit/>
            </a:bodyPr>
            <a:p>
              <a:r>
                <a:rPr lang="en-US" altLang="zh-CN" sz="1800" b="1" dirty="0">
                  <a:solidFill>
                    <a:srgbClr val="0337C7"/>
                  </a:solidFill>
                  <a:latin typeface="Times New Roman" panose="02020603050405020304" pitchFamily="18" charset="0"/>
                </a:rPr>
                <a:t>K</a:t>
              </a:r>
              <a:endParaRPr lang="en-US" altLang="zh-CN" sz="1800" b="1" dirty="0">
                <a:solidFill>
                  <a:srgbClr val="0337C7"/>
                </a:solidFill>
                <a:latin typeface="Times New Roman" panose="02020603050405020304" pitchFamily="18" charset="0"/>
              </a:endParaRPr>
            </a:p>
          </p:txBody>
        </p:sp>
      </p:grpSp>
    </p:spTree>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p:cNvSpPr>
          <p:nvPr>
            <p:ph type="title"/>
          </p:nvPr>
        </p:nvSpPr>
        <p:spPr>
          <a:ln/>
        </p:spPr>
        <p:txBody>
          <a:bodyPr vert="horz" wrap="square" lIns="92075" tIns="46038" rIns="92075" bIns="46038" anchor="ctr" anchorCtr="0"/>
          <a:p>
            <a:r>
              <a:rPr lang="en-US" altLang="zh-CN" sz="4800" dirty="0">
                <a:latin typeface="文鼎魏碑体简" pitchFamily="18" charset="-122"/>
                <a:ea typeface="文鼎魏碑体简" pitchFamily="18" charset="-122"/>
              </a:rPr>
              <a:t>MRP</a:t>
            </a:r>
            <a:r>
              <a:rPr lang="zh-CN" altLang="en-US" sz="4800" dirty="0">
                <a:latin typeface="文鼎魏碑体简" pitchFamily="18" charset="-122"/>
                <a:ea typeface="文鼎魏碑体简" pitchFamily="18" charset="-122"/>
              </a:rPr>
              <a:t>系统的前提条件</a:t>
            </a:r>
            <a:r>
              <a:rPr lang="en-US" altLang="zh-CN" sz="4800" dirty="0">
                <a:latin typeface="文鼎魏碑体简" pitchFamily="18" charset="-122"/>
                <a:ea typeface="文鼎魏碑体简" pitchFamily="18" charset="-122"/>
              </a:rPr>
              <a:t>--</a:t>
            </a:r>
            <a:br>
              <a:rPr lang="en-US" altLang="zh-CN" sz="4800" dirty="0">
                <a:latin typeface="文鼎魏碑体简" pitchFamily="18" charset="-122"/>
                <a:ea typeface="文鼎魏碑体简" pitchFamily="18" charset="-122"/>
              </a:rPr>
            </a:br>
            <a:r>
              <a:rPr lang="zh-CN" altLang="en-US" sz="4000" dirty="0">
                <a:latin typeface="文鼎魏碑体简" pitchFamily="18" charset="-122"/>
                <a:ea typeface="文鼎魏碑体简" pitchFamily="18" charset="-122"/>
              </a:rPr>
              <a:t>库存记录和物料代码</a:t>
            </a:r>
            <a:endParaRPr lang="zh-CN" altLang="en-US" sz="4000" dirty="0"/>
          </a:p>
        </p:txBody>
      </p:sp>
      <p:sp>
        <p:nvSpPr>
          <p:cNvPr id="19459" name="Rectangle 3"/>
          <p:cNvSpPr>
            <a:spLocks noGrp="1"/>
          </p:cNvSpPr>
          <p:nvPr>
            <p:ph idx="1"/>
          </p:nvPr>
        </p:nvSpPr>
        <p:spPr>
          <a:xfrm>
            <a:off x="685800" y="2500313"/>
            <a:ext cx="7772400" cy="3271837"/>
          </a:xfrm>
          <a:ln/>
        </p:spPr>
        <p:txBody>
          <a:bodyPr vert="horz" wrap="square" lIns="92075" tIns="46038" rIns="92075" bIns="46038" anchor="t" anchorCtr="0"/>
          <a:p>
            <a:r>
              <a:rPr lang="zh-CN" altLang="en-US" dirty="0">
                <a:latin typeface="文鼎魏碑体简" pitchFamily="18" charset="-122"/>
                <a:ea typeface="文鼎魏碑体简" pitchFamily="18" charset="-122"/>
              </a:rPr>
              <a:t>库存记录用来记录各种物料的现有库存量以及其他必要的信息</a:t>
            </a:r>
            <a:endParaRPr lang="zh-CN" altLang="en-US" dirty="0">
              <a:latin typeface="文鼎魏碑体简" pitchFamily="18" charset="-122"/>
              <a:ea typeface="文鼎魏碑体简" pitchFamily="18" charset="-122"/>
            </a:endParaRPr>
          </a:p>
          <a:p>
            <a:r>
              <a:rPr lang="zh-CN" altLang="en-US" dirty="0">
                <a:latin typeface="文鼎魏碑体简" pitchFamily="18" charset="-122"/>
                <a:ea typeface="文鼎魏碑体简" pitchFamily="18" charset="-122"/>
              </a:rPr>
              <a:t>物料代码是物料的唯一的标识符</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050" name="Object 1026"/>
          <p:cNvGraphicFramePr/>
          <p:nvPr/>
        </p:nvGraphicFramePr>
        <p:xfrm>
          <a:off x="841375" y="914400"/>
          <a:ext cx="1060450" cy="914400"/>
        </p:xfrm>
        <a:graphic>
          <a:graphicData uri="http://schemas.openxmlformats.org/presentationml/2006/ole">
            <mc:AlternateContent xmlns:mc="http://schemas.openxmlformats.org/markup-compatibility/2006">
              <mc:Choice xmlns:v="urn:schemas-microsoft-com:vml" Requires="v">
                <p:oleObj spid="_x0000_s3076" name="" r:id="rId1" imgW="1060450" imgH="914400" progId="Word.Document.8">
                  <p:embed/>
                </p:oleObj>
              </mc:Choice>
              <mc:Fallback>
                <p:oleObj name="" r:id="rId1" imgW="1060450" imgH="914400" progId="Word.Document.8">
                  <p:embed/>
                  <p:pic>
                    <p:nvPicPr>
                      <p:cNvPr id="0" name="图片 3075"/>
                      <p:cNvPicPr/>
                      <p:nvPr/>
                    </p:nvPicPr>
                    <p:blipFill>
                      <a:blip r:embed="rId2"/>
                      <a:stretch>
                        <a:fillRect/>
                      </a:stretch>
                    </p:blipFill>
                    <p:spPr>
                      <a:xfrm>
                        <a:off x="841375" y="914400"/>
                        <a:ext cx="1060450" cy="914400"/>
                      </a:xfrm>
                      <a:prstGeom prst="rect">
                        <a:avLst/>
                      </a:prstGeom>
                      <a:noFill/>
                      <a:ln w="38100">
                        <a:noFill/>
                        <a:miter/>
                      </a:ln>
                    </p:spPr>
                  </p:pic>
                </p:oleObj>
              </mc:Fallback>
            </mc:AlternateContent>
          </a:graphicData>
        </a:graphic>
      </p:graphicFrame>
      <p:graphicFrame>
        <p:nvGraphicFramePr>
          <p:cNvPr id="2051" name="Object 1027"/>
          <p:cNvGraphicFramePr/>
          <p:nvPr/>
        </p:nvGraphicFramePr>
        <p:xfrm>
          <a:off x="1066800" y="1600200"/>
          <a:ext cx="7165975" cy="4029075"/>
        </p:xfrm>
        <a:graphic>
          <a:graphicData uri="http://schemas.openxmlformats.org/presentationml/2006/ole">
            <mc:AlternateContent xmlns:mc="http://schemas.openxmlformats.org/markup-compatibility/2006">
              <mc:Choice xmlns:v="urn:schemas-microsoft-com:vml" Requires="v">
                <p:oleObj spid="_x0000_s3077" name="" r:id="rId3" imgW="7639050" imgH="5362575" progId="Word.Document.8">
                  <p:embed/>
                </p:oleObj>
              </mc:Choice>
              <mc:Fallback>
                <p:oleObj name="" r:id="rId3" imgW="7639050" imgH="5362575" progId="Word.Document.8">
                  <p:embed/>
                  <p:pic>
                    <p:nvPicPr>
                      <p:cNvPr id="0" name="图片 3076"/>
                      <p:cNvPicPr/>
                      <p:nvPr/>
                    </p:nvPicPr>
                    <p:blipFill>
                      <a:blip r:embed="rId4"/>
                      <a:stretch>
                        <a:fillRect/>
                      </a:stretch>
                    </p:blipFill>
                    <p:spPr>
                      <a:xfrm>
                        <a:off x="1066800" y="1600200"/>
                        <a:ext cx="7165975" cy="4029075"/>
                      </a:xfrm>
                      <a:prstGeom prst="rect">
                        <a:avLst/>
                      </a:prstGeom>
                      <a:noFill/>
                      <a:ln w="38100">
                        <a:noFill/>
                        <a:miter/>
                      </a:ln>
                    </p:spPr>
                  </p:pic>
                </p:oleObj>
              </mc:Fallback>
            </mc:AlternateContent>
          </a:graphicData>
        </a:graphic>
      </p:graphicFrame>
      <p:graphicFrame>
        <p:nvGraphicFramePr>
          <p:cNvPr id="2052" name="Object 1028"/>
          <p:cNvGraphicFramePr/>
          <p:nvPr/>
        </p:nvGraphicFramePr>
        <p:xfrm>
          <a:off x="3276600" y="3200400"/>
          <a:ext cx="2413000" cy="1244600"/>
        </p:xfrm>
        <a:graphic>
          <a:graphicData uri="http://schemas.openxmlformats.org/presentationml/2006/ole">
            <mc:AlternateContent xmlns:mc="http://schemas.openxmlformats.org/markup-compatibility/2006">
              <mc:Choice xmlns:v="urn:schemas-microsoft-com:vml" Requires="v">
                <p:oleObj spid="_x0000_s3078" name="" r:id="rId5" imgW="11794490" imgH="1183640" progId="Word.Document.8">
                  <p:embed/>
                </p:oleObj>
              </mc:Choice>
              <mc:Fallback>
                <p:oleObj name="" r:id="rId5" imgW="11794490" imgH="1183640" progId="Word.Document.8">
                  <p:embed/>
                  <p:pic>
                    <p:nvPicPr>
                      <p:cNvPr id="0" name="图片 3077"/>
                      <p:cNvPicPr/>
                      <p:nvPr/>
                    </p:nvPicPr>
                    <p:blipFill>
                      <a:blip r:embed="rId6"/>
                      <a:stretch>
                        <a:fillRect/>
                      </a:stretch>
                    </p:blipFill>
                    <p:spPr>
                      <a:xfrm>
                        <a:off x="3276600" y="3200400"/>
                        <a:ext cx="2413000" cy="1244600"/>
                      </a:xfrm>
                      <a:prstGeom prst="rect">
                        <a:avLst/>
                      </a:prstGeom>
                      <a:noFill/>
                      <a:ln w="38100">
                        <a:noFill/>
                        <a:miter/>
                      </a:ln>
                    </p:spPr>
                  </p:pic>
                </p:oleObj>
              </mc:Fallback>
            </mc:AlternateContent>
          </a:graphicData>
        </a:graphic>
      </p:graphicFrame>
      <p:graphicFrame>
        <p:nvGraphicFramePr>
          <p:cNvPr id="2053" name="Object 1029"/>
          <p:cNvGraphicFramePr/>
          <p:nvPr/>
        </p:nvGraphicFramePr>
        <p:xfrm>
          <a:off x="838200" y="5562600"/>
          <a:ext cx="2108200" cy="647700"/>
        </p:xfrm>
        <a:graphic>
          <a:graphicData uri="http://schemas.openxmlformats.org/presentationml/2006/ole">
            <mc:AlternateContent xmlns:mc="http://schemas.openxmlformats.org/markup-compatibility/2006">
              <mc:Choice xmlns:v="urn:schemas-microsoft-com:vml" Requires="v">
                <p:oleObj spid="_x0000_s3079" name="" r:id="rId7" imgW="2098675" imgH="647700" progId="Word.Document.8">
                  <p:embed/>
                </p:oleObj>
              </mc:Choice>
              <mc:Fallback>
                <p:oleObj name="" r:id="rId7" imgW="2098675" imgH="647700" progId="Word.Document.8">
                  <p:embed/>
                  <p:pic>
                    <p:nvPicPr>
                      <p:cNvPr id="0" name="图片 3078"/>
                      <p:cNvPicPr/>
                      <p:nvPr/>
                    </p:nvPicPr>
                    <p:blipFill>
                      <a:blip r:embed="rId8"/>
                      <a:stretch>
                        <a:fillRect/>
                      </a:stretch>
                    </p:blipFill>
                    <p:spPr>
                      <a:xfrm>
                        <a:off x="838200" y="5562600"/>
                        <a:ext cx="2108200" cy="647700"/>
                      </a:xfrm>
                      <a:prstGeom prst="rect">
                        <a:avLst/>
                      </a:prstGeom>
                      <a:noFill/>
                      <a:ln w="38100">
                        <a:noFill/>
                        <a:miter/>
                      </a:ln>
                    </p:spPr>
                  </p:pic>
                </p:oleObj>
              </mc:Fallback>
            </mc:AlternateContent>
          </a:graphicData>
        </a:graphic>
      </p:graphicFrame>
      <p:graphicFrame>
        <p:nvGraphicFramePr>
          <p:cNvPr id="2054" name="Object 1030"/>
          <p:cNvGraphicFramePr/>
          <p:nvPr/>
        </p:nvGraphicFramePr>
        <p:xfrm>
          <a:off x="2971800" y="381000"/>
          <a:ext cx="5295900" cy="673100"/>
        </p:xfrm>
        <a:graphic>
          <a:graphicData uri="http://schemas.openxmlformats.org/presentationml/2006/ole">
            <mc:AlternateContent xmlns:mc="http://schemas.openxmlformats.org/markup-compatibility/2006">
              <mc:Choice xmlns:v="urn:schemas-microsoft-com:vml" Requires="v">
                <p:oleObj spid="_x0000_s3080" name="" r:id="rId9" imgW="5299075" imgH="676910" progId="Word.Document.8">
                  <p:embed/>
                </p:oleObj>
              </mc:Choice>
              <mc:Fallback>
                <p:oleObj name="" r:id="rId9" imgW="5299075" imgH="676910" progId="Word.Document.8">
                  <p:embed/>
                  <p:pic>
                    <p:nvPicPr>
                      <p:cNvPr id="0" name="图片 3079"/>
                      <p:cNvPicPr/>
                      <p:nvPr/>
                    </p:nvPicPr>
                    <p:blipFill>
                      <a:blip r:embed="rId10"/>
                      <a:stretch>
                        <a:fillRect/>
                      </a:stretch>
                    </p:blipFill>
                    <p:spPr>
                      <a:xfrm>
                        <a:off x="2971800" y="381000"/>
                        <a:ext cx="5295900" cy="673100"/>
                      </a:xfrm>
                      <a:prstGeom prst="rect">
                        <a:avLst/>
                      </a:prstGeom>
                      <a:noFill/>
                      <a:ln w="38100">
                        <a:noFill/>
                        <a:miter/>
                      </a:ln>
                    </p:spPr>
                  </p:pic>
                </p:oleObj>
              </mc:Fallback>
            </mc:AlternateContent>
          </a:graphicData>
        </a:graphic>
      </p:graphicFrame>
      <p:sp>
        <p:nvSpPr>
          <p:cNvPr id="2055" name="Line 1031"/>
          <p:cNvSpPr/>
          <p:nvPr/>
        </p:nvSpPr>
        <p:spPr>
          <a:xfrm>
            <a:off x="8229600" y="1524000"/>
            <a:ext cx="0" cy="3962400"/>
          </a:xfrm>
          <a:prstGeom prst="line">
            <a:avLst/>
          </a:prstGeom>
          <a:ln w="9525" cap="flat" cmpd="sng">
            <a:solidFill>
              <a:schemeClr val="tx1"/>
            </a:solidFill>
            <a:prstDash val="solid"/>
            <a:headEnd type="none" w="med" len="med"/>
            <a:tailEnd type="none" w="med" len="med"/>
          </a:ln>
        </p:spPr>
      </p:sp>
      <p:sp>
        <p:nvSpPr>
          <p:cNvPr id="2056" name="Text Box 1032"/>
          <p:cNvSpPr txBox="1"/>
          <p:nvPr/>
        </p:nvSpPr>
        <p:spPr>
          <a:xfrm>
            <a:off x="1600200" y="609600"/>
            <a:ext cx="6096000" cy="823913"/>
          </a:xfrm>
          <a:prstGeom prst="rect">
            <a:avLst/>
          </a:prstGeom>
          <a:noFill/>
          <a:ln w="9525">
            <a:noFill/>
          </a:ln>
        </p:spPr>
        <p:txBody>
          <a:bodyPr>
            <a:spAutoFit/>
          </a:bodyPr>
          <a:p>
            <a:pPr eaLnBrk="1" hangingPunct="1"/>
            <a:r>
              <a:rPr lang="en-US" altLang="zh-CN" sz="4800" dirty="0">
                <a:latin typeface="Times New Roman" panose="02020603050405020304" pitchFamily="18" charset="0"/>
                <a:ea typeface="文鼎魏碑体简" pitchFamily="18" charset="-122"/>
              </a:rPr>
              <a:t>MRP</a:t>
            </a:r>
            <a:r>
              <a:rPr lang="zh-CN" altLang="en-US" sz="4800" dirty="0">
                <a:latin typeface="Times New Roman" panose="02020603050405020304" pitchFamily="18" charset="0"/>
                <a:ea typeface="文鼎魏碑体简" pitchFamily="18" charset="-122"/>
              </a:rPr>
              <a:t>的数据处理逻辑</a:t>
            </a:r>
            <a:endParaRPr lang="zh-CN" altLang="en-US" sz="4800" dirty="0">
              <a:latin typeface="Times New Roman" panose="02020603050405020304" pitchFamily="18" charset="0"/>
              <a:ea typeface="文鼎魏碑体简" pitchFamily="18" charset="-122"/>
            </a:endParaRPr>
          </a:p>
        </p:txBody>
      </p:sp>
      <p:sp>
        <p:nvSpPr>
          <p:cNvPr id="2057" name="Text Box 1033"/>
          <p:cNvSpPr txBox="1"/>
          <p:nvPr/>
        </p:nvSpPr>
        <p:spPr>
          <a:xfrm>
            <a:off x="974725" y="5638800"/>
            <a:ext cx="2073275" cy="579438"/>
          </a:xfrm>
          <a:prstGeom prst="rect">
            <a:avLst/>
          </a:prstGeom>
          <a:noFill/>
          <a:ln w="9525">
            <a:noFill/>
          </a:ln>
        </p:spPr>
        <p:txBody>
          <a:bodyPr>
            <a:spAutoFit/>
          </a:bodyPr>
          <a:p>
            <a:pPr eaLnBrk="1" hangingPunct="1"/>
            <a:r>
              <a:rPr lang="zh-CN" altLang="en-US" sz="3200" dirty="0">
                <a:latin typeface="Times New Roman" panose="02020603050405020304" pitchFamily="18" charset="0"/>
                <a:ea typeface="文鼎魏碑体简" pitchFamily="18" charset="-122"/>
              </a:rPr>
              <a:t>提前期</a:t>
            </a:r>
            <a:r>
              <a:rPr lang="en-US" altLang="zh-CN" sz="3200" dirty="0">
                <a:latin typeface="Times New Roman" panose="02020603050405020304" pitchFamily="18" charset="0"/>
                <a:ea typeface="文鼎魏碑体简" pitchFamily="18" charset="-122"/>
              </a:rPr>
              <a:t>=4</a:t>
            </a:r>
            <a:endParaRPr lang="en-US" altLang="zh-CN" dirty="0">
              <a:latin typeface="Times New Roman" panose="02020603050405020304" pitchFamily="18" charset="0"/>
              <a:ea typeface="文鼎魏碑体简" pitchFamily="18" charset="-122"/>
            </a:endParaRPr>
          </a:p>
        </p:txBody>
      </p:sp>
      <p:sp>
        <p:nvSpPr>
          <p:cNvPr id="2058" name="Text Box 1034"/>
          <p:cNvSpPr txBox="1"/>
          <p:nvPr/>
        </p:nvSpPr>
        <p:spPr>
          <a:xfrm>
            <a:off x="1066800" y="1600200"/>
            <a:ext cx="1311275" cy="457200"/>
          </a:xfrm>
          <a:prstGeom prst="rect">
            <a:avLst/>
          </a:prstGeom>
          <a:noFill/>
          <a:ln w="9525">
            <a:noFill/>
          </a:ln>
        </p:spPr>
        <p:txBody>
          <a:bodyPr>
            <a:spAutoFit/>
          </a:bodyPr>
          <a:p>
            <a:pPr eaLnBrk="1" hangingPunct="1"/>
            <a:r>
              <a:rPr lang="zh-CN" altLang="en-US" dirty="0">
                <a:latin typeface="Times New Roman" panose="02020603050405020304" pitchFamily="18" charset="0"/>
                <a:ea typeface="文鼎魏碑体简" pitchFamily="18" charset="-122"/>
              </a:rPr>
              <a:t>时区</a:t>
            </a:r>
            <a:endParaRPr lang="zh-CN" altLang="en-US" dirty="0">
              <a:latin typeface="Times New Roman" panose="02020603050405020304" pitchFamily="18" charset="0"/>
              <a:ea typeface="文鼎魏碑体简" pitchFamily="18" charset="-122"/>
            </a:endParaRPr>
          </a:p>
        </p:txBody>
      </p:sp>
      <p:sp>
        <p:nvSpPr>
          <p:cNvPr id="2059" name="Text Box 1035"/>
          <p:cNvSpPr txBox="1"/>
          <p:nvPr/>
        </p:nvSpPr>
        <p:spPr>
          <a:xfrm>
            <a:off x="1066800" y="2133600"/>
            <a:ext cx="1600200" cy="457200"/>
          </a:xfrm>
          <a:prstGeom prst="rect">
            <a:avLst/>
          </a:prstGeom>
          <a:noFill/>
          <a:ln w="9525">
            <a:noFill/>
          </a:ln>
        </p:spPr>
        <p:txBody>
          <a:bodyPr>
            <a:spAutoFit/>
          </a:bodyPr>
          <a:p>
            <a:pPr eaLnBrk="1" hangingPunct="1"/>
            <a:r>
              <a:rPr lang="zh-CN" altLang="en-US" dirty="0">
                <a:latin typeface="Times New Roman" panose="02020603050405020304" pitchFamily="18" charset="0"/>
                <a:ea typeface="文鼎魏碑体简" pitchFamily="18" charset="-122"/>
              </a:rPr>
              <a:t>毛需求量</a:t>
            </a:r>
            <a:endParaRPr lang="zh-CN" altLang="en-US" dirty="0">
              <a:latin typeface="Times New Roman" panose="02020603050405020304" pitchFamily="18" charset="0"/>
              <a:ea typeface="文鼎魏碑体简" pitchFamily="18" charset="-122"/>
            </a:endParaRPr>
          </a:p>
        </p:txBody>
      </p:sp>
      <p:sp>
        <p:nvSpPr>
          <p:cNvPr id="2060" name="Text Box 1036"/>
          <p:cNvSpPr txBox="1"/>
          <p:nvPr/>
        </p:nvSpPr>
        <p:spPr>
          <a:xfrm>
            <a:off x="1066800" y="2763838"/>
            <a:ext cx="1997075" cy="457200"/>
          </a:xfrm>
          <a:prstGeom prst="rect">
            <a:avLst/>
          </a:prstGeom>
          <a:noFill/>
          <a:ln w="9525">
            <a:noFill/>
          </a:ln>
        </p:spPr>
        <p:txBody>
          <a:bodyPr>
            <a:spAutoFit/>
          </a:bodyPr>
          <a:p>
            <a:pPr eaLnBrk="1" hangingPunct="1"/>
            <a:r>
              <a:rPr lang="zh-CN" altLang="en-US" dirty="0">
                <a:latin typeface="Times New Roman" panose="02020603050405020304" pitchFamily="18" charset="0"/>
                <a:ea typeface="文鼎魏碑体简" pitchFamily="18" charset="-122"/>
              </a:rPr>
              <a:t>预计入库量</a:t>
            </a:r>
            <a:endParaRPr lang="zh-CN" altLang="en-US" dirty="0">
              <a:latin typeface="Times New Roman" panose="02020603050405020304" pitchFamily="18" charset="0"/>
              <a:ea typeface="文鼎魏碑体简" pitchFamily="18" charset="-122"/>
            </a:endParaRPr>
          </a:p>
        </p:txBody>
      </p:sp>
      <p:sp>
        <p:nvSpPr>
          <p:cNvPr id="2061" name="Text Box 1037"/>
          <p:cNvSpPr txBox="1"/>
          <p:nvPr/>
        </p:nvSpPr>
        <p:spPr>
          <a:xfrm>
            <a:off x="1066800" y="3297238"/>
            <a:ext cx="1158875" cy="457200"/>
          </a:xfrm>
          <a:prstGeom prst="rect">
            <a:avLst/>
          </a:prstGeom>
          <a:noFill/>
          <a:ln w="9525">
            <a:noFill/>
          </a:ln>
        </p:spPr>
        <p:txBody>
          <a:bodyPr>
            <a:spAutoFit/>
          </a:bodyPr>
          <a:p>
            <a:pPr eaLnBrk="1" hangingPunct="1"/>
            <a:r>
              <a:rPr lang="zh-CN" altLang="en-US" dirty="0">
                <a:latin typeface="Times New Roman" panose="02020603050405020304" pitchFamily="18" charset="0"/>
                <a:ea typeface="文鼎魏碑体简" pitchFamily="18" charset="-122"/>
              </a:rPr>
              <a:t>库存量</a:t>
            </a:r>
            <a:endParaRPr lang="zh-CN" altLang="en-US" dirty="0">
              <a:latin typeface="Times New Roman" panose="02020603050405020304" pitchFamily="18" charset="0"/>
              <a:ea typeface="文鼎魏碑体简" pitchFamily="18" charset="-122"/>
            </a:endParaRPr>
          </a:p>
        </p:txBody>
      </p:sp>
      <p:sp>
        <p:nvSpPr>
          <p:cNvPr id="2062" name="Text Box 1038"/>
          <p:cNvSpPr txBox="1"/>
          <p:nvPr/>
        </p:nvSpPr>
        <p:spPr>
          <a:xfrm>
            <a:off x="1066800" y="3810000"/>
            <a:ext cx="1539875" cy="457200"/>
          </a:xfrm>
          <a:prstGeom prst="rect">
            <a:avLst/>
          </a:prstGeom>
          <a:noFill/>
          <a:ln w="9525">
            <a:noFill/>
          </a:ln>
        </p:spPr>
        <p:txBody>
          <a:bodyPr>
            <a:spAutoFit/>
          </a:bodyPr>
          <a:p>
            <a:pPr eaLnBrk="1" hangingPunct="1"/>
            <a:r>
              <a:rPr lang="zh-CN" altLang="en-US" dirty="0">
                <a:latin typeface="Times New Roman" panose="02020603050405020304" pitchFamily="18" charset="0"/>
                <a:ea typeface="文鼎魏碑体简" pitchFamily="18" charset="-122"/>
              </a:rPr>
              <a:t>净需求量</a:t>
            </a:r>
            <a:endParaRPr lang="zh-CN" altLang="en-US" dirty="0">
              <a:latin typeface="Times New Roman" panose="02020603050405020304" pitchFamily="18" charset="0"/>
              <a:ea typeface="文鼎魏碑体简" pitchFamily="18" charset="-122"/>
            </a:endParaRPr>
          </a:p>
        </p:txBody>
      </p:sp>
      <p:sp>
        <p:nvSpPr>
          <p:cNvPr id="2063" name="Text Box 1039"/>
          <p:cNvSpPr txBox="1"/>
          <p:nvPr/>
        </p:nvSpPr>
        <p:spPr>
          <a:xfrm>
            <a:off x="1066800" y="4419600"/>
            <a:ext cx="1768475" cy="457200"/>
          </a:xfrm>
          <a:prstGeom prst="rect">
            <a:avLst/>
          </a:prstGeom>
          <a:noFill/>
          <a:ln w="9525">
            <a:noFill/>
          </a:ln>
        </p:spPr>
        <p:txBody>
          <a:bodyPr>
            <a:spAutoFit/>
          </a:bodyPr>
          <a:p>
            <a:pPr eaLnBrk="1" hangingPunct="1"/>
            <a:r>
              <a:rPr lang="zh-CN" altLang="en-US" dirty="0">
                <a:latin typeface="Times New Roman" panose="02020603050405020304" pitchFamily="18" charset="0"/>
                <a:ea typeface="文鼎魏碑体简" pitchFamily="18" charset="-122"/>
              </a:rPr>
              <a:t>计划订货量</a:t>
            </a:r>
            <a:endParaRPr lang="zh-CN" altLang="en-US" dirty="0">
              <a:latin typeface="Times New Roman" panose="02020603050405020304" pitchFamily="18" charset="0"/>
              <a:ea typeface="文鼎魏碑体简" pitchFamily="18" charset="-122"/>
            </a:endParaRPr>
          </a:p>
        </p:txBody>
      </p:sp>
      <p:sp>
        <p:nvSpPr>
          <p:cNvPr id="2064" name="Text Box 1040"/>
          <p:cNvSpPr txBox="1"/>
          <p:nvPr/>
        </p:nvSpPr>
        <p:spPr>
          <a:xfrm>
            <a:off x="1066800" y="4953000"/>
            <a:ext cx="2209800" cy="457200"/>
          </a:xfrm>
          <a:prstGeom prst="rect">
            <a:avLst/>
          </a:prstGeom>
          <a:noFill/>
          <a:ln w="9525">
            <a:noFill/>
          </a:ln>
        </p:spPr>
        <p:txBody>
          <a:bodyPr>
            <a:spAutoFit/>
          </a:bodyPr>
          <a:p>
            <a:pPr eaLnBrk="1" hangingPunct="1"/>
            <a:r>
              <a:rPr lang="zh-CN" altLang="en-US" dirty="0">
                <a:latin typeface="Times New Roman" panose="02020603050405020304" pitchFamily="18" charset="0"/>
                <a:ea typeface="文鼎魏碑体简" pitchFamily="18" charset="-122"/>
              </a:rPr>
              <a:t>计划订货下达</a:t>
            </a:r>
            <a:endParaRPr lang="zh-CN" altLang="en-US" dirty="0">
              <a:latin typeface="Times New Roman" panose="02020603050405020304" pitchFamily="18" charset="0"/>
              <a:ea typeface="文鼎魏碑体简" pitchFamily="18"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20483" name="Rectangle 3"/>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327684" name="Rectangle 4"/>
          <p:cNvSpPr>
            <a:spLocks noChangeArrowheads="1"/>
          </p:cNvSpPr>
          <p:nvPr/>
        </p:nvSpPr>
        <p:spPr bwMode="auto">
          <a:xfrm>
            <a:off x="4171950" y="1225550"/>
            <a:ext cx="2984500" cy="444500"/>
          </a:xfrm>
          <a:prstGeom prst="rect">
            <a:avLst/>
          </a:prstGeom>
          <a:solidFill>
            <a:schemeClr val="bg1"/>
          </a:solidFill>
          <a:ln w="12699">
            <a:solidFill>
              <a:schemeClr val="tx1"/>
            </a:solidFill>
            <a:miter lim="800000"/>
          </a:ln>
          <a:effectLst>
            <a:outerShdw dist="107763" dir="2700000" algn="ctr" rotWithShape="0">
              <a:schemeClr val="tx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27685" name="Rectangle 5"/>
          <p:cNvSpPr>
            <a:spLocks noChangeArrowheads="1"/>
          </p:cNvSpPr>
          <p:nvPr/>
        </p:nvSpPr>
        <p:spPr bwMode="auto">
          <a:xfrm>
            <a:off x="4171950" y="1911350"/>
            <a:ext cx="2984500" cy="444500"/>
          </a:xfrm>
          <a:prstGeom prst="rect">
            <a:avLst/>
          </a:prstGeom>
          <a:solidFill>
            <a:schemeClr val="bg1"/>
          </a:solidFill>
          <a:ln w="12699">
            <a:solidFill>
              <a:schemeClr val="tx1"/>
            </a:solidFill>
            <a:miter lim="800000"/>
          </a:ln>
          <a:effectLst>
            <a:outerShdw dist="107763" dir="2700000" algn="ctr" rotWithShape="0">
              <a:schemeClr val="tx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27686" name="Rectangle 6"/>
          <p:cNvSpPr>
            <a:spLocks noChangeArrowheads="1"/>
          </p:cNvSpPr>
          <p:nvPr/>
        </p:nvSpPr>
        <p:spPr bwMode="auto">
          <a:xfrm>
            <a:off x="4171950" y="2597150"/>
            <a:ext cx="2984500" cy="596900"/>
          </a:xfrm>
          <a:prstGeom prst="rect">
            <a:avLst/>
          </a:prstGeom>
          <a:solidFill>
            <a:schemeClr val="bg1"/>
          </a:solidFill>
          <a:ln w="12699">
            <a:solidFill>
              <a:schemeClr val="tx1"/>
            </a:solidFill>
            <a:miter lim="800000"/>
          </a:ln>
          <a:effectLst>
            <a:outerShdw dist="107763" dir="2700000" algn="ctr" rotWithShape="0">
              <a:schemeClr val="tx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27687" name="Rectangle 7"/>
          <p:cNvSpPr>
            <a:spLocks noChangeArrowheads="1"/>
          </p:cNvSpPr>
          <p:nvPr/>
        </p:nvSpPr>
        <p:spPr bwMode="auto">
          <a:xfrm>
            <a:off x="4171950" y="3454400"/>
            <a:ext cx="2984500" cy="444500"/>
          </a:xfrm>
          <a:prstGeom prst="rect">
            <a:avLst/>
          </a:prstGeom>
          <a:solidFill>
            <a:schemeClr val="bg1"/>
          </a:solidFill>
          <a:ln w="12699">
            <a:solidFill>
              <a:schemeClr val="tx1"/>
            </a:solidFill>
            <a:miter lim="800000"/>
          </a:ln>
          <a:effectLst>
            <a:outerShdw dist="107763" dir="2700000" algn="ctr" rotWithShape="0">
              <a:schemeClr val="tx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27688" name="Rectangle 8"/>
          <p:cNvSpPr>
            <a:spLocks noChangeArrowheads="1"/>
          </p:cNvSpPr>
          <p:nvPr/>
        </p:nvSpPr>
        <p:spPr bwMode="auto">
          <a:xfrm>
            <a:off x="4121150" y="4140200"/>
            <a:ext cx="3035300" cy="444500"/>
          </a:xfrm>
          <a:prstGeom prst="rect">
            <a:avLst/>
          </a:prstGeom>
          <a:solidFill>
            <a:schemeClr val="bg1"/>
          </a:solidFill>
          <a:ln w="12699">
            <a:solidFill>
              <a:schemeClr val="tx1"/>
            </a:solidFill>
            <a:miter lim="800000"/>
          </a:ln>
          <a:effectLst>
            <a:outerShdw dist="107763" dir="2700000" algn="ctr" rotWithShape="0">
              <a:schemeClr val="tx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27689" name="AutoShape 9"/>
          <p:cNvSpPr>
            <a:spLocks noChangeArrowheads="1"/>
          </p:cNvSpPr>
          <p:nvPr/>
        </p:nvSpPr>
        <p:spPr bwMode="auto">
          <a:xfrm>
            <a:off x="4273550" y="4864100"/>
            <a:ext cx="2832100" cy="330200"/>
          </a:xfrm>
          <a:prstGeom prst="hexagon">
            <a:avLst>
              <a:gd name="adj" fmla="val 214383"/>
              <a:gd name="vf" fmla="val 115470"/>
            </a:avLst>
          </a:prstGeom>
          <a:solidFill>
            <a:schemeClr val="bg1"/>
          </a:solidFill>
          <a:ln w="12699">
            <a:solidFill>
              <a:schemeClr val="tx1"/>
            </a:solidFill>
            <a:miter lim="800000"/>
          </a:ln>
          <a:effectLst>
            <a:outerShdw dist="107763" dir="2700000" algn="ctr" rotWithShape="0">
              <a:schemeClr val="tx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27690" name="Rectangle 10"/>
          <p:cNvSpPr>
            <a:spLocks noChangeArrowheads="1"/>
          </p:cNvSpPr>
          <p:nvPr/>
        </p:nvSpPr>
        <p:spPr bwMode="auto">
          <a:xfrm>
            <a:off x="4273550" y="5454650"/>
            <a:ext cx="2984500" cy="444500"/>
          </a:xfrm>
          <a:prstGeom prst="rect">
            <a:avLst/>
          </a:prstGeom>
          <a:solidFill>
            <a:schemeClr val="bg1"/>
          </a:solidFill>
          <a:ln w="12699">
            <a:solidFill>
              <a:schemeClr val="tx1"/>
            </a:solidFill>
            <a:miter lim="800000"/>
          </a:ln>
          <a:effectLst>
            <a:outerShdw dist="107763" dir="2700000" algn="ctr" rotWithShape="0">
              <a:schemeClr val="tx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27691" name="Rectangle 11"/>
          <p:cNvSpPr>
            <a:spLocks noChangeArrowheads="1"/>
          </p:cNvSpPr>
          <p:nvPr/>
        </p:nvSpPr>
        <p:spPr bwMode="auto">
          <a:xfrm>
            <a:off x="4273550" y="6140450"/>
            <a:ext cx="2984500" cy="444500"/>
          </a:xfrm>
          <a:prstGeom prst="rect">
            <a:avLst/>
          </a:prstGeom>
          <a:solidFill>
            <a:schemeClr val="bg1"/>
          </a:solidFill>
          <a:ln w="12699">
            <a:solidFill>
              <a:schemeClr val="tx1"/>
            </a:solidFill>
            <a:miter lim="800000"/>
          </a:ln>
          <a:effectLst>
            <a:outerShdw dist="107763" dir="2700000" algn="ctr" rotWithShape="0">
              <a:schemeClr val="tx2"/>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492" name="Rectangle 12"/>
          <p:cNvSpPr/>
          <p:nvPr/>
        </p:nvSpPr>
        <p:spPr>
          <a:xfrm>
            <a:off x="4708525" y="1204913"/>
            <a:ext cx="1784350" cy="763587"/>
          </a:xfrm>
          <a:prstGeom prst="rect">
            <a:avLst/>
          </a:prstGeom>
          <a:noFill/>
          <a:ln w="9525">
            <a:noFill/>
          </a:ln>
        </p:spPr>
        <p:txBody>
          <a:bodyPr wrap="none" lIns="92075" tIns="46038" rIns="92075" bIns="46038">
            <a:spAutoFit/>
          </a:bodyPr>
          <a:p>
            <a:r>
              <a:rPr lang="en-US" altLang="zh-CN" sz="2800" dirty="0">
                <a:latin typeface="文鼎大隶书简" pitchFamily="18" charset="-122"/>
                <a:ea typeface="文鼎大隶书简" pitchFamily="18" charset="-122"/>
              </a:rPr>
              <a:t> </a:t>
            </a:r>
            <a:r>
              <a:rPr lang="zh-CN" altLang="en-US" sz="2800" dirty="0">
                <a:latin typeface="文鼎魏碑体简" pitchFamily="18" charset="-122"/>
                <a:ea typeface="文鼎魏碑体简" pitchFamily="18" charset="-122"/>
              </a:rPr>
              <a:t>经营规划</a:t>
            </a:r>
            <a:endParaRPr lang="zh-CN" altLang="en-US" sz="1600" dirty="0">
              <a:latin typeface="文鼎大隶书简" pitchFamily="18" charset="-122"/>
              <a:ea typeface="文鼎大隶书简" pitchFamily="18" charset="-122"/>
            </a:endParaRPr>
          </a:p>
          <a:p>
            <a:endParaRPr lang="en-US" altLang="zh-CN" sz="1600" dirty="0">
              <a:latin typeface="文鼎大隶书简" pitchFamily="18" charset="-122"/>
              <a:ea typeface="文鼎大隶书简" pitchFamily="18" charset="-122"/>
            </a:endParaRPr>
          </a:p>
        </p:txBody>
      </p:sp>
      <p:sp>
        <p:nvSpPr>
          <p:cNvPr id="20493" name="Rectangle 13"/>
          <p:cNvSpPr/>
          <p:nvPr/>
        </p:nvSpPr>
        <p:spPr>
          <a:xfrm>
            <a:off x="4370388" y="1890713"/>
            <a:ext cx="2749550" cy="763587"/>
          </a:xfrm>
          <a:prstGeom prst="rect">
            <a:avLst/>
          </a:prstGeom>
          <a:noFill/>
          <a:ln w="9525">
            <a:noFill/>
          </a:ln>
        </p:spPr>
        <p:txBody>
          <a:bodyPr wrap="none" lIns="92075" tIns="46038" rIns="92075" bIns="46038">
            <a:spAutoFit/>
          </a:bodyPr>
          <a:p>
            <a:pPr algn="ctr"/>
            <a:r>
              <a:rPr lang="en-US" altLang="zh-CN" sz="1200" dirty="0">
                <a:latin typeface="文鼎大隶书简" pitchFamily="18" charset="-122"/>
                <a:ea typeface="文鼎大隶书简" pitchFamily="18" charset="-122"/>
              </a:rPr>
              <a:t> </a:t>
            </a:r>
            <a:r>
              <a:rPr lang="zh-CN" altLang="en-US" sz="2800" dirty="0">
                <a:latin typeface="文鼎魏碑体简" pitchFamily="18" charset="-122"/>
                <a:ea typeface="文鼎魏碑体简" pitchFamily="18" charset="-122"/>
              </a:rPr>
              <a:t>销售和运作规划</a:t>
            </a:r>
            <a:endParaRPr lang="zh-CN" altLang="en-US" sz="1600" dirty="0">
              <a:latin typeface="文鼎大隶书简" pitchFamily="18" charset="-122"/>
              <a:ea typeface="文鼎大隶书简" pitchFamily="18" charset="-122"/>
            </a:endParaRPr>
          </a:p>
          <a:p>
            <a:pPr algn="ctr"/>
            <a:endParaRPr lang="en-US" altLang="zh-CN" sz="1600" dirty="0">
              <a:latin typeface="文鼎大隶书简" pitchFamily="18" charset="-122"/>
              <a:ea typeface="文鼎大隶书简" pitchFamily="18" charset="-122"/>
            </a:endParaRPr>
          </a:p>
        </p:txBody>
      </p:sp>
      <p:sp>
        <p:nvSpPr>
          <p:cNvPr id="20494" name="Rectangle 14"/>
          <p:cNvSpPr/>
          <p:nvPr/>
        </p:nvSpPr>
        <p:spPr>
          <a:xfrm>
            <a:off x="4621213" y="2652713"/>
            <a:ext cx="2139950" cy="1373187"/>
          </a:xfrm>
          <a:prstGeom prst="rect">
            <a:avLst/>
          </a:prstGeom>
          <a:noFill/>
          <a:ln w="9525">
            <a:noFill/>
          </a:ln>
        </p:spPr>
        <p:txBody>
          <a:bodyPr wrap="none" lIns="92075" tIns="46038" rIns="92075" bIns="46038">
            <a:spAutoFit/>
          </a:bodyPr>
          <a:p>
            <a:pPr algn="ctr"/>
            <a:r>
              <a:rPr lang="en-US" altLang="zh-CN" sz="2800" dirty="0">
                <a:latin typeface="文鼎大隶书简" pitchFamily="18" charset="-122"/>
                <a:ea typeface="文鼎大隶书简" pitchFamily="18" charset="-122"/>
              </a:rPr>
              <a:t> </a:t>
            </a:r>
            <a:r>
              <a:rPr lang="zh-CN" altLang="en-US" sz="2800" dirty="0">
                <a:latin typeface="文鼎魏碑体简" pitchFamily="18" charset="-122"/>
                <a:ea typeface="文鼎魏碑体简" pitchFamily="18" charset="-122"/>
              </a:rPr>
              <a:t>主生产计划</a:t>
            </a:r>
            <a:endParaRPr lang="zh-CN" altLang="en-US" sz="2800" dirty="0">
              <a:latin typeface="文鼎魏碑体简" pitchFamily="18" charset="-122"/>
              <a:ea typeface="文鼎魏碑体简" pitchFamily="18" charset="-122"/>
            </a:endParaRPr>
          </a:p>
          <a:p>
            <a:pPr algn="ctr"/>
            <a:endParaRPr lang="zh-CN" altLang="en-US" sz="2800" dirty="0">
              <a:latin typeface="文鼎大隶书简" pitchFamily="18" charset="-122"/>
              <a:ea typeface="文鼎大隶书简" pitchFamily="18" charset="-122"/>
            </a:endParaRPr>
          </a:p>
          <a:p>
            <a:pPr algn="ctr"/>
            <a:endParaRPr lang="en-US" altLang="zh-CN" sz="2800" dirty="0">
              <a:latin typeface="文鼎大隶书简" pitchFamily="18" charset="-122"/>
              <a:ea typeface="文鼎大隶书简" pitchFamily="18" charset="-122"/>
            </a:endParaRPr>
          </a:p>
        </p:txBody>
      </p:sp>
      <p:sp>
        <p:nvSpPr>
          <p:cNvPr id="20495" name="Rectangle 15"/>
          <p:cNvSpPr/>
          <p:nvPr/>
        </p:nvSpPr>
        <p:spPr>
          <a:xfrm>
            <a:off x="4254500" y="3433763"/>
            <a:ext cx="2673350" cy="763587"/>
          </a:xfrm>
          <a:prstGeom prst="rect">
            <a:avLst/>
          </a:prstGeom>
          <a:noFill/>
          <a:ln w="9525">
            <a:noFill/>
          </a:ln>
        </p:spPr>
        <p:txBody>
          <a:bodyPr wrap="none" lIns="92075" tIns="46038" rIns="92075" bIns="46038">
            <a:spAutoFit/>
          </a:bodyPr>
          <a:p>
            <a:pPr algn="ctr"/>
            <a:r>
              <a:rPr lang="en-US" altLang="zh-CN" sz="2800" dirty="0">
                <a:latin typeface="文鼎大隶书简" pitchFamily="18" charset="-122"/>
                <a:ea typeface="文鼎大隶书简" pitchFamily="18" charset="-122"/>
              </a:rPr>
              <a:t>  </a:t>
            </a:r>
            <a:r>
              <a:rPr lang="zh-CN" altLang="en-US" sz="2800" dirty="0">
                <a:latin typeface="文鼎魏碑体简" pitchFamily="18" charset="-122"/>
                <a:ea typeface="文鼎魏碑体简" pitchFamily="18" charset="-122"/>
              </a:rPr>
              <a:t>物料需求计划</a:t>
            </a:r>
            <a:endParaRPr lang="zh-CN" altLang="en-US" sz="1600" dirty="0">
              <a:latin typeface="文鼎大隶书简" pitchFamily="18" charset="-122"/>
              <a:ea typeface="文鼎大隶书简" pitchFamily="18" charset="-122"/>
            </a:endParaRPr>
          </a:p>
          <a:p>
            <a:pPr algn="ctr"/>
            <a:endParaRPr lang="en-US" altLang="zh-CN" sz="1600" dirty="0">
              <a:latin typeface="文鼎大隶书简" pitchFamily="18" charset="-122"/>
              <a:ea typeface="文鼎大隶书简" pitchFamily="18" charset="-122"/>
            </a:endParaRPr>
          </a:p>
        </p:txBody>
      </p:sp>
      <p:sp>
        <p:nvSpPr>
          <p:cNvPr id="20496" name="Rectangle 16"/>
          <p:cNvSpPr/>
          <p:nvPr/>
        </p:nvSpPr>
        <p:spPr>
          <a:xfrm>
            <a:off x="3733800" y="4114800"/>
            <a:ext cx="3741738" cy="763588"/>
          </a:xfrm>
          <a:prstGeom prst="rect">
            <a:avLst/>
          </a:prstGeom>
          <a:noFill/>
          <a:ln w="9525">
            <a:noFill/>
          </a:ln>
        </p:spPr>
        <p:txBody>
          <a:bodyPr lIns="92075" tIns="46038" rIns="92075" bIns="46038">
            <a:spAutoFit/>
          </a:bodyPr>
          <a:p>
            <a:pPr algn="ctr"/>
            <a:r>
              <a:rPr lang="en-US" altLang="zh-CN" sz="2800" dirty="0">
                <a:latin typeface="文鼎大隶书简" pitchFamily="18" charset="-122"/>
                <a:ea typeface="文鼎大隶书简" pitchFamily="18" charset="-122"/>
              </a:rPr>
              <a:t> </a:t>
            </a:r>
            <a:r>
              <a:rPr lang="zh-CN" altLang="en-US" sz="2800" dirty="0">
                <a:latin typeface="文鼎魏碑体简" pitchFamily="18" charset="-122"/>
                <a:ea typeface="文鼎魏碑体简" pitchFamily="18" charset="-122"/>
              </a:rPr>
              <a:t>能力需求计划</a:t>
            </a:r>
            <a:endParaRPr lang="zh-CN" altLang="en-US" sz="1600" dirty="0">
              <a:latin typeface="文鼎魏碑体简" pitchFamily="18" charset="-122"/>
              <a:ea typeface="文鼎魏碑体简" pitchFamily="18" charset="-122"/>
            </a:endParaRPr>
          </a:p>
          <a:p>
            <a:pPr algn="ctr"/>
            <a:endParaRPr lang="en-US" altLang="zh-CN" sz="1600" dirty="0">
              <a:latin typeface="文鼎大隶书简" pitchFamily="18" charset="-122"/>
              <a:ea typeface="文鼎大隶书简" pitchFamily="18" charset="-122"/>
            </a:endParaRPr>
          </a:p>
        </p:txBody>
      </p:sp>
      <p:sp>
        <p:nvSpPr>
          <p:cNvPr id="20497" name="Rectangle 17"/>
          <p:cNvSpPr/>
          <p:nvPr/>
        </p:nvSpPr>
        <p:spPr>
          <a:xfrm>
            <a:off x="4714875" y="4786313"/>
            <a:ext cx="1962150" cy="519112"/>
          </a:xfrm>
          <a:prstGeom prst="rect">
            <a:avLst/>
          </a:prstGeom>
          <a:noFill/>
          <a:ln w="9525">
            <a:noFill/>
          </a:ln>
        </p:spPr>
        <p:txBody>
          <a:bodyPr wrap="none" lIns="92075" tIns="46038" rIns="92075" bIns="46038">
            <a:spAutoFit/>
          </a:bodyPr>
          <a:p>
            <a:pPr algn="ctr"/>
            <a:r>
              <a:rPr lang="en-US" altLang="zh-CN" sz="2800" dirty="0">
                <a:latin typeface="文鼎大隶书简" pitchFamily="18" charset="-122"/>
                <a:ea typeface="文鼎大隶书简" pitchFamily="18" charset="-122"/>
              </a:rPr>
              <a:t> </a:t>
            </a:r>
            <a:r>
              <a:rPr lang="zh-CN" altLang="en-US" sz="2800" dirty="0">
                <a:latin typeface="文鼎魏碑体简" pitchFamily="18" charset="-122"/>
                <a:ea typeface="文鼎魏碑体简" pitchFamily="18" charset="-122"/>
              </a:rPr>
              <a:t>可 行 否</a:t>
            </a:r>
            <a:r>
              <a:rPr lang="en-US" altLang="zh-CN" sz="2800" dirty="0">
                <a:latin typeface="文鼎大隶书简" pitchFamily="18" charset="-122"/>
                <a:ea typeface="文鼎大隶书简" pitchFamily="18" charset="-122"/>
              </a:rPr>
              <a:t>?</a:t>
            </a:r>
            <a:endParaRPr lang="en-US" altLang="zh-CN" sz="2800" dirty="0">
              <a:latin typeface="文鼎大隶书简" pitchFamily="18" charset="-122"/>
              <a:ea typeface="文鼎大隶书简" pitchFamily="18" charset="-122"/>
            </a:endParaRPr>
          </a:p>
        </p:txBody>
      </p:sp>
      <p:sp>
        <p:nvSpPr>
          <p:cNvPr id="20498" name="Rectangle 18"/>
          <p:cNvSpPr/>
          <p:nvPr/>
        </p:nvSpPr>
        <p:spPr>
          <a:xfrm>
            <a:off x="4462463" y="5434013"/>
            <a:ext cx="2673350" cy="946150"/>
          </a:xfrm>
          <a:prstGeom prst="rect">
            <a:avLst/>
          </a:prstGeom>
          <a:noFill/>
          <a:ln w="9525">
            <a:noFill/>
          </a:ln>
        </p:spPr>
        <p:txBody>
          <a:bodyPr wrap="none" lIns="92075" tIns="46038" rIns="92075" bIns="46038">
            <a:spAutoFit/>
          </a:bodyPr>
          <a:p>
            <a:pPr algn="ctr"/>
            <a:r>
              <a:rPr lang="en-US" altLang="zh-CN" sz="2800" dirty="0">
                <a:latin typeface="文鼎大隶书简" pitchFamily="18" charset="-122"/>
                <a:ea typeface="文鼎大隶书简" pitchFamily="18" charset="-122"/>
              </a:rPr>
              <a:t> </a:t>
            </a:r>
            <a:r>
              <a:rPr lang="zh-CN" altLang="en-US" sz="2800" dirty="0">
                <a:latin typeface="文鼎魏碑体简" pitchFamily="18" charset="-122"/>
                <a:ea typeface="文鼎魏碑体简" pitchFamily="18" charset="-122"/>
              </a:rPr>
              <a:t>执行能力计划</a:t>
            </a:r>
            <a:r>
              <a:rPr lang="zh-CN" altLang="en-US" sz="2800" dirty="0">
                <a:latin typeface="文鼎大隶书简" pitchFamily="18" charset="-122"/>
                <a:ea typeface="文鼎大隶书简" pitchFamily="18" charset="-122"/>
              </a:rPr>
              <a:t> </a:t>
            </a:r>
            <a:endParaRPr lang="zh-CN" altLang="en-US" sz="2800" dirty="0">
              <a:latin typeface="文鼎大隶书简" pitchFamily="18" charset="-122"/>
              <a:ea typeface="文鼎大隶书简" pitchFamily="18" charset="-122"/>
            </a:endParaRPr>
          </a:p>
          <a:p>
            <a:pPr algn="ctr"/>
            <a:endParaRPr lang="en-US" altLang="zh-CN" sz="2800" dirty="0">
              <a:latin typeface="文鼎大隶书简" pitchFamily="18" charset="-122"/>
              <a:ea typeface="文鼎大隶书简" pitchFamily="18" charset="-122"/>
            </a:endParaRPr>
          </a:p>
        </p:txBody>
      </p:sp>
      <p:sp>
        <p:nvSpPr>
          <p:cNvPr id="20499" name="Rectangle 19"/>
          <p:cNvSpPr/>
          <p:nvPr/>
        </p:nvSpPr>
        <p:spPr>
          <a:xfrm>
            <a:off x="4500563" y="6121400"/>
            <a:ext cx="2597150" cy="701675"/>
          </a:xfrm>
          <a:prstGeom prst="rect">
            <a:avLst/>
          </a:prstGeom>
          <a:noFill/>
          <a:ln w="9525">
            <a:noFill/>
          </a:ln>
        </p:spPr>
        <p:txBody>
          <a:bodyPr wrap="none" lIns="92075" tIns="46038" rIns="92075" bIns="46038">
            <a:spAutoFit/>
          </a:bodyPr>
          <a:p>
            <a:pPr algn="ctr"/>
            <a:r>
              <a:rPr lang="en-US" altLang="zh-CN" sz="2800" dirty="0">
                <a:latin typeface="文鼎大隶书简" pitchFamily="18" charset="-122"/>
                <a:ea typeface="文鼎大隶书简" pitchFamily="18" charset="-122"/>
              </a:rPr>
              <a:t> </a:t>
            </a:r>
            <a:r>
              <a:rPr lang="zh-CN" altLang="en-US" sz="2800" dirty="0">
                <a:latin typeface="文鼎魏碑体简" pitchFamily="18" charset="-122"/>
                <a:ea typeface="文鼎魏碑体简" pitchFamily="18" charset="-122"/>
              </a:rPr>
              <a:t>执行物料计划</a:t>
            </a:r>
            <a:r>
              <a:rPr lang="zh-CN" altLang="en-US" sz="1600" dirty="0">
                <a:latin typeface="文鼎大隶书简" pitchFamily="18" charset="-122"/>
                <a:ea typeface="文鼎大隶书简" pitchFamily="18" charset="-122"/>
              </a:rPr>
              <a:t> </a:t>
            </a:r>
            <a:endParaRPr lang="zh-CN" altLang="en-US" sz="1600" dirty="0">
              <a:latin typeface="文鼎大隶书简" pitchFamily="18" charset="-122"/>
              <a:ea typeface="文鼎大隶书简" pitchFamily="18" charset="-122"/>
            </a:endParaRPr>
          </a:p>
          <a:p>
            <a:pPr algn="ctr"/>
            <a:r>
              <a:rPr lang="zh-CN" altLang="en-US" sz="1200" dirty="0">
                <a:latin typeface="文鼎大隶书简" pitchFamily="18" charset="-122"/>
                <a:ea typeface="文鼎大隶书简" pitchFamily="18" charset="-122"/>
              </a:rPr>
              <a:t> </a:t>
            </a:r>
            <a:endParaRPr lang="zh-CN" altLang="en-US" sz="1200" dirty="0">
              <a:latin typeface="文鼎大隶书简" pitchFamily="18" charset="-122"/>
              <a:ea typeface="文鼎大隶书简" pitchFamily="18" charset="-122"/>
            </a:endParaRPr>
          </a:p>
        </p:txBody>
      </p:sp>
      <p:sp>
        <p:nvSpPr>
          <p:cNvPr id="20500" name="Line 20"/>
          <p:cNvSpPr/>
          <p:nvPr/>
        </p:nvSpPr>
        <p:spPr>
          <a:xfrm>
            <a:off x="7213600" y="1485900"/>
            <a:ext cx="508000" cy="0"/>
          </a:xfrm>
          <a:prstGeom prst="line">
            <a:avLst/>
          </a:prstGeom>
          <a:ln w="12699" cap="flat" cmpd="sng">
            <a:solidFill>
              <a:schemeClr val="tx1"/>
            </a:solidFill>
            <a:prstDash val="solid"/>
            <a:headEnd type="stealth" w="med" len="lg"/>
            <a:tailEnd type="none" w="sm" len="sm"/>
          </a:ln>
        </p:spPr>
      </p:sp>
      <p:sp>
        <p:nvSpPr>
          <p:cNvPr id="20501" name="Line 21"/>
          <p:cNvSpPr/>
          <p:nvPr/>
        </p:nvSpPr>
        <p:spPr>
          <a:xfrm>
            <a:off x="7721600" y="1485900"/>
            <a:ext cx="0" cy="571500"/>
          </a:xfrm>
          <a:prstGeom prst="line">
            <a:avLst/>
          </a:prstGeom>
          <a:ln w="12699" cap="flat" cmpd="sng">
            <a:solidFill>
              <a:schemeClr val="tx1"/>
            </a:solidFill>
            <a:prstDash val="solid"/>
            <a:headEnd type="none" w="sm" len="sm"/>
            <a:tailEnd type="none" w="sm" len="sm"/>
          </a:ln>
        </p:spPr>
      </p:sp>
      <p:sp>
        <p:nvSpPr>
          <p:cNvPr id="20502" name="Line 22"/>
          <p:cNvSpPr/>
          <p:nvPr/>
        </p:nvSpPr>
        <p:spPr>
          <a:xfrm>
            <a:off x="7213600" y="2057400"/>
            <a:ext cx="508000" cy="0"/>
          </a:xfrm>
          <a:prstGeom prst="line">
            <a:avLst/>
          </a:prstGeom>
          <a:ln w="12699" cap="flat" cmpd="sng">
            <a:solidFill>
              <a:schemeClr val="tx1"/>
            </a:solidFill>
            <a:prstDash val="solid"/>
            <a:headEnd type="none" w="sm" len="sm"/>
            <a:tailEnd type="stealth" w="med" len="lg"/>
          </a:ln>
        </p:spPr>
      </p:sp>
      <p:sp>
        <p:nvSpPr>
          <p:cNvPr id="20503" name="Line 23"/>
          <p:cNvSpPr/>
          <p:nvPr/>
        </p:nvSpPr>
        <p:spPr>
          <a:xfrm>
            <a:off x="7213600" y="2228850"/>
            <a:ext cx="508000" cy="0"/>
          </a:xfrm>
          <a:prstGeom prst="line">
            <a:avLst/>
          </a:prstGeom>
          <a:ln w="12699" cap="flat" cmpd="sng">
            <a:solidFill>
              <a:schemeClr val="tx1"/>
            </a:solidFill>
            <a:prstDash val="solid"/>
            <a:headEnd type="stealth" w="med" len="lg"/>
            <a:tailEnd type="none" w="sm" len="sm"/>
          </a:ln>
        </p:spPr>
      </p:sp>
      <p:sp>
        <p:nvSpPr>
          <p:cNvPr id="20504" name="Line 24"/>
          <p:cNvSpPr/>
          <p:nvPr/>
        </p:nvSpPr>
        <p:spPr>
          <a:xfrm>
            <a:off x="7721600" y="2228850"/>
            <a:ext cx="0" cy="514350"/>
          </a:xfrm>
          <a:prstGeom prst="line">
            <a:avLst/>
          </a:prstGeom>
          <a:ln w="12699" cap="flat" cmpd="sng">
            <a:solidFill>
              <a:schemeClr val="tx1"/>
            </a:solidFill>
            <a:prstDash val="solid"/>
            <a:headEnd type="none" w="sm" len="sm"/>
            <a:tailEnd type="none" w="sm" len="sm"/>
          </a:ln>
        </p:spPr>
      </p:sp>
      <p:sp>
        <p:nvSpPr>
          <p:cNvPr id="20505" name="Line 25"/>
          <p:cNvSpPr/>
          <p:nvPr/>
        </p:nvSpPr>
        <p:spPr>
          <a:xfrm>
            <a:off x="7213600" y="2743200"/>
            <a:ext cx="508000" cy="0"/>
          </a:xfrm>
          <a:prstGeom prst="line">
            <a:avLst/>
          </a:prstGeom>
          <a:ln w="12699" cap="flat" cmpd="sng">
            <a:solidFill>
              <a:schemeClr val="tx1"/>
            </a:solidFill>
            <a:prstDash val="solid"/>
            <a:headEnd type="none" w="sm" len="sm"/>
            <a:tailEnd type="stealth" w="med" len="lg"/>
          </a:ln>
        </p:spPr>
      </p:sp>
      <p:sp>
        <p:nvSpPr>
          <p:cNvPr id="20506" name="Line 26"/>
          <p:cNvSpPr/>
          <p:nvPr/>
        </p:nvSpPr>
        <p:spPr>
          <a:xfrm>
            <a:off x="7213600" y="3028950"/>
            <a:ext cx="508000" cy="0"/>
          </a:xfrm>
          <a:prstGeom prst="line">
            <a:avLst/>
          </a:prstGeom>
          <a:ln w="12699" cap="flat" cmpd="sng">
            <a:solidFill>
              <a:schemeClr val="tx1"/>
            </a:solidFill>
            <a:prstDash val="solid"/>
            <a:headEnd type="stealth" w="med" len="lg"/>
            <a:tailEnd type="none" w="sm" len="sm"/>
          </a:ln>
        </p:spPr>
      </p:sp>
      <p:sp>
        <p:nvSpPr>
          <p:cNvPr id="20507" name="Line 27"/>
          <p:cNvSpPr/>
          <p:nvPr/>
        </p:nvSpPr>
        <p:spPr>
          <a:xfrm>
            <a:off x="7721600" y="3028950"/>
            <a:ext cx="0" cy="571500"/>
          </a:xfrm>
          <a:prstGeom prst="line">
            <a:avLst/>
          </a:prstGeom>
          <a:ln w="12699" cap="flat" cmpd="sng">
            <a:solidFill>
              <a:schemeClr val="tx1"/>
            </a:solidFill>
            <a:prstDash val="solid"/>
            <a:headEnd type="none" w="sm" len="sm"/>
            <a:tailEnd type="none" w="sm" len="sm"/>
          </a:ln>
        </p:spPr>
      </p:sp>
      <p:sp>
        <p:nvSpPr>
          <p:cNvPr id="20508" name="Line 28"/>
          <p:cNvSpPr/>
          <p:nvPr/>
        </p:nvSpPr>
        <p:spPr>
          <a:xfrm>
            <a:off x="7213600" y="3600450"/>
            <a:ext cx="508000" cy="0"/>
          </a:xfrm>
          <a:prstGeom prst="line">
            <a:avLst/>
          </a:prstGeom>
          <a:ln w="12699" cap="flat" cmpd="sng">
            <a:solidFill>
              <a:schemeClr val="tx1"/>
            </a:solidFill>
            <a:prstDash val="solid"/>
            <a:headEnd type="none" w="sm" len="sm"/>
            <a:tailEnd type="stealth" w="med" len="lg"/>
          </a:ln>
        </p:spPr>
      </p:sp>
      <p:sp>
        <p:nvSpPr>
          <p:cNvPr id="20509" name="Line 29"/>
          <p:cNvSpPr/>
          <p:nvPr/>
        </p:nvSpPr>
        <p:spPr>
          <a:xfrm>
            <a:off x="7213600" y="3829050"/>
            <a:ext cx="812800" cy="0"/>
          </a:xfrm>
          <a:prstGeom prst="line">
            <a:avLst/>
          </a:prstGeom>
          <a:ln w="12699" cap="flat" cmpd="sng">
            <a:solidFill>
              <a:schemeClr val="tx1"/>
            </a:solidFill>
            <a:prstDash val="solid"/>
            <a:headEnd type="stealth" w="med" len="lg"/>
            <a:tailEnd type="none" w="sm" len="sm"/>
          </a:ln>
        </p:spPr>
      </p:sp>
      <p:sp>
        <p:nvSpPr>
          <p:cNvPr id="20510" name="Line 30"/>
          <p:cNvSpPr/>
          <p:nvPr/>
        </p:nvSpPr>
        <p:spPr>
          <a:xfrm>
            <a:off x="8026400" y="3829050"/>
            <a:ext cx="0" cy="2571750"/>
          </a:xfrm>
          <a:prstGeom prst="line">
            <a:avLst/>
          </a:prstGeom>
          <a:ln w="12699" cap="flat" cmpd="sng">
            <a:solidFill>
              <a:schemeClr val="tx1"/>
            </a:solidFill>
            <a:prstDash val="solid"/>
            <a:headEnd type="none" w="sm" len="sm"/>
            <a:tailEnd type="none" w="sm" len="sm"/>
          </a:ln>
        </p:spPr>
      </p:sp>
      <p:sp>
        <p:nvSpPr>
          <p:cNvPr id="20511" name="Line 31"/>
          <p:cNvSpPr/>
          <p:nvPr/>
        </p:nvSpPr>
        <p:spPr>
          <a:xfrm>
            <a:off x="7315200" y="6400800"/>
            <a:ext cx="711200" cy="0"/>
          </a:xfrm>
          <a:prstGeom prst="line">
            <a:avLst/>
          </a:prstGeom>
          <a:ln w="12699" cap="flat" cmpd="sng">
            <a:solidFill>
              <a:schemeClr val="tx1"/>
            </a:solidFill>
            <a:prstDash val="solid"/>
            <a:headEnd type="none" w="sm" len="sm"/>
            <a:tailEnd type="stealth" w="med" len="lg"/>
          </a:ln>
        </p:spPr>
      </p:sp>
      <p:sp>
        <p:nvSpPr>
          <p:cNvPr id="20512" name="Line 32"/>
          <p:cNvSpPr/>
          <p:nvPr/>
        </p:nvSpPr>
        <p:spPr>
          <a:xfrm>
            <a:off x="7315200" y="5715000"/>
            <a:ext cx="406400" cy="0"/>
          </a:xfrm>
          <a:prstGeom prst="line">
            <a:avLst/>
          </a:prstGeom>
          <a:ln w="12699" cap="flat" cmpd="sng">
            <a:solidFill>
              <a:schemeClr val="tx1"/>
            </a:solidFill>
            <a:prstDash val="solid"/>
            <a:headEnd type="none" w="sm" len="sm"/>
            <a:tailEnd type="stealth" w="med" len="lg"/>
          </a:ln>
        </p:spPr>
      </p:sp>
      <p:sp>
        <p:nvSpPr>
          <p:cNvPr id="20513" name="Line 33"/>
          <p:cNvSpPr/>
          <p:nvPr/>
        </p:nvSpPr>
        <p:spPr>
          <a:xfrm flipV="1">
            <a:off x="7721600" y="4400550"/>
            <a:ext cx="0" cy="1314450"/>
          </a:xfrm>
          <a:prstGeom prst="line">
            <a:avLst/>
          </a:prstGeom>
          <a:ln w="12699" cap="flat" cmpd="sng">
            <a:solidFill>
              <a:schemeClr val="tx1"/>
            </a:solidFill>
            <a:prstDash val="solid"/>
            <a:headEnd type="none" w="sm" len="sm"/>
            <a:tailEnd type="none" w="sm" len="sm"/>
          </a:ln>
        </p:spPr>
      </p:sp>
      <p:sp>
        <p:nvSpPr>
          <p:cNvPr id="20514" name="Line 34"/>
          <p:cNvSpPr/>
          <p:nvPr/>
        </p:nvSpPr>
        <p:spPr>
          <a:xfrm>
            <a:off x="7213600" y="4400550"/>
            <a:ext cx="508000" cy="0"/>
          </a:xfrm>
          <a:prstGeom prst="line">
            <a:avLst/>
          </a:prstGeom>
          <a:ln w="12699" cap="flat" cmpd="sng">
            <a:solidFill>
              <a:schemeClr val="tx1"/>
            </a:solidFill>
            <a:prstDash val="solid"/>
            <a:headEnd type="stealth" w="med" len="lg"/>
            <a:tailEnd type="none" w="sm" len="sm"/>
          </a:ln>
        </p:spPr>
      </p:sp>
      <p:sp>
        <p:nvSpPr>
          <p:cNvPr id="20515" name="Line 35"/>
          <p:cNvSpPr/>
          <p:nvPr/>
        </p:nvSpPr>
        <p:spPr>
          <a:xfrm>
            <a:off x="3657600" y="5029200"/>
            <a:ext cx="609600" cy="0"/>
          </a:xfrm>
          <a:prstGeom prst="line">
            <a:avLst/>
          </a:prstGeom>
          <a:ln w="12699" cap="flat" cmpd="sng">
            <a:solidFill>
              <a:schemeClr val="tx1"/>
            </a:solidFill>
            <a:prstDash val="solid"/>
            <a:headEnd type="stealth" w="med" len="lg"/>
            <a:tailEnd type="none" w="sm" len="sm"/>
          </a:ln>
        </p:spPr>
      </p:sp>
      <p:sp>
        <p:nvSpPr>
          <p:cNvPr id="20516" name="Line 36"/>
          <p:cNvSpPr/>
          <p:nvPr/>
        </p:nvSpPr>
        <p:spPr>
          <a:xfrm>
            <a:off x="3556000" y="3657600"/>
            <a:ext cx="609600" cy="0"/>
          </a:xfrm>
          <a:prstGeom prst="line">
            <a:avLst/>
          </a:prstGeom>
          <a:ln w="12699" cap="flat" cmpd="sng">
            <a:solidFill>
              <a:schemeClr val="tx1"/>
            </a:solidFill>
            <a:prstDash val="solid"/>
            <a:headEnd type="none" w="sm" len="sm"/>
            <a:tailEnd type="stealth" w="med" len="lg"/>
          </a:ln>
        </p:spPr>
      </p:sp>
      <p:sp>
        <p:nvSpPr>
          <p:cNvPr id="20517" name="Line 37"/>
          <p:cNvSpPr/>
          <p:nvPr/>
        </p:nvSpPr>
        <p:spPr>
          <a:xfrm>
            <a:off x="3556000" y="3657600"/>
            <a:ext cx="0" cy="1371600"/>
          </a:xfrm>
          <a:prstGeom prst="line">
            <a:avLst/>
          </a:prstGeom>
          <a:ln w="12699" cap="flat" cmpd="sng">
            <a:solidFill>
              <a:schemeClr val="tx1"/>
            </a:solidFill>
            <a:prstDash val="solid"/>
            <a:headEnd type="none" w="sm" len="sm"/>
            <a:tailEnd type="none" w="sm" len="sm"/>
          </a:ln>
        </p:spPr>
      </p:sp>
      <p:sp>
        <p:nvSpPr>
          <p:cNvPr id="20518" name="Line 38"/>
          <p:cNvSpPr/>
          <p:nvPr/>
        </p:nvSpPr>
        <p:spPr>
          <a:xfrm>
            <a:off x="3556000" y="5029200"/>
            <a:ext cx="101600" cy="0"/>
          </a:xfrm>
          <a:prstGeom prst="line">
            <a:avLst/>
          </a:prstGeom>
          <a:ln w="12699" cap="flat" cmpd="sng">
            <a:solidFill>
              <a:schemeClr val="tx1"/>
            </a:solidFill>
            <a:prstDash val="solid"/>
            <a:headEnd type="none" w="sm" len="sm"/>
            <a:tailEnd type="none" w="sm" len="sm"/>
          </a:ln>
        </p:spPr>
      </p:sp>
      <p:sp>
        <p:nvSpPr>
          <p:cNvPr id="20519" name="Line 39"/>
          <p:cNvSpPr/>
          <p:nvPr/>
        </p:nvSpPr>
        <p:spPr>
          <a:xfrm>
            <a:off x="3556000" y="4400550"/>
            <a:ext cx="609600" cy="0"/>
          </a:xfrm>
          <a:prstGeom prst="line">
            <a:avLst/>
          </a:prstGeom>
          <a:ln w="12699" cap="flat" cmpd="sng">
            <a:solidFill>
              <a:schemeClr val="tx1"/>
            </a:solidFill>
            <a:prstDash val="solid"/>
            <a:headEnd type="none" w="sm" len="sm"/>
            <a:tailEnd type="stealth" w="med" len="lg"/>
          </a:ln>
        </p:spPr>
      </p:sp>
      <p:sp>
        <p:nvSpPr>
          <p:cNvPr id="20520" name="Line 40"/>
          <p:cNvSpPr/>
          <p:nvPr/>
        </p:nvSpPr>
        <p:spPr>
          <a:xfrm>
            <a:off x="5689600" y="1714500"/>
            <a:ext cx="0" cy="171450"/>
          </a:xfrm>
          <a:prstGeom prst="line">
            <a:avLst/>
          </a:prstGeom>
          <a:ln w="12699" cap="flat" cmpd="sng">
            <a:solidFill>
              <a:schemeClr val="tx1"/>
            </a:solidFill>
            <a:prstDash val="solid"/>
            <a:headEnd type="none" w="sm" len="sm"/>
            <a:tailEnd type="stealth" w="med" len="lg"/>
          </a:ln>
        </p:spPr>
      </p:sp>
      <p:sp>
        <p:nvSpPr>
          <p:cNvPr id="20521" name="Line 41"/>
          <p:cNvSpPr/>
          <p:nvPr/>
        </p:nvSpPr>
        <p:spPr>
          <a:xfrm>
            <a:off x="5689600" y="2400300"/>
            <a:ext cx="0" cy="171450"/>
          </a:xfrm>
          <a:prstGeom prst="line">
            <a:avLst/>
          </a:prstGeom>
          <a:ln w="12699" cap="flat" cmpd="sng">
            <a:solidFill>
              <a:schemeClr val="tx1"/>
            </a:solidFill>
            <a:prstDash val="solid"/>
            <a:headEnd type="none" w="sm" len="sm"/>
            <a:tailEnd type="stealth" w="med" len="lg"/>
          </a:ln>
        </p:spPr>
      </p:sp>
      <p:sp>
        <p:nvSpPr>
          <p:cNvPr id="20522" name="Line 42"/>
          <p:cNvSpPr/>
          <p:nvPr/>
        </p:nvSpPr>
        <p:spPr>
          <a:xfrm>
            <a:off x="5689600" y="3200400"/>
            <a:ext cx="0" cy="228600"/>
          </a:xfrm>
          <a:prstGeom prst="line">
            <a:avLst/>
          </a:prstGeom>
          <a:ln w="12699" cap="flat" cmpd="sng">
            <a:solidFill>
              <a:schemeClr val="tx1"/>
            </a:solidFill>
            <a:prstDash val="solid"/>
            <a:headEnd type="none" w="sm" len="sm"/>
            <a:tailEnd type="stealth" w="med" len="lg"/>
          </a:ln>
        </p:spPr>
      </p:sp>
      <p:sp>
        <p:nvSpPr>
          <p:cNvPr id="20523" name="Line 43"/>
          <p:cNvSpPr/>
          <p:nvPr/>
        </p:nvSpPr>
        <p:spPr>
          <a:xfrm>
            <a:off x="5689600" y="3943350"/>
            <a:ext cx="0" cy="171450"/>
          </a:xfrm>
          <a:prstGeom prst="line">
            <a:avLst/>
          </a:prstGeom>
          <a:ln w="12699" cap="flat" cmpd="sng">
            <a:solidFill>
              <a:schemeClr val="tx1"/>
            </a:solidFill>
            <a:prstDash val="solid"/>
            <a:headEnd type="none" w="sm" len="sm"/>
            <a:tailEnd type="stealth" w="med" len="lg"/>
          </a:ln>
        </p:spPr>
      </p:sp>
      <p:sp>
        <p:nvSpPr>
          <p:cNvPr id="20524" name="Line 44"/>
          <p:cNvSpPr/>
          <p:nvPr/>
        </p:nvSpPr>
        <p:spPr>
          <a:xfrm>
            <a:off x="5689600" y="4629150"/>
            <a:ext cx="0" cy="228600"/>
          </a:xfrm>
          <a:prstGeom prst="line">
            <a:avLst/>
          </a:prstGeom>
          <a:ln w="12699" cap="flat" cmpd="sng">
            <a:solidFill>
              <a:schemeClr val="tx1"/>
            </a:solidFill>
            <a:prstDash val="solid"/>
            <a:headEnd type="none" w="sm" len="sm"/>
            <a:tailEnd type="stealth" w="med" len="lg"/>
          </a:ln>
        </p:spPr>
      </p:sp>
      <p:sp>
        <p:nvSpPr>
          <p:cNvPr id="20525" name="Line 45"/>
          <p:cNvSpPr/>
          <p:nvPr/>
        </p:nvSpPr>
        <p:spPr>
          <a:xfrm>
            <a:off x="5689600" y="5257800"/>
            <a:ext cx="0" cy="171450"/>
          </a:xfrm>
          <a:prstGeom prst="line">
            <a:avLst/>
          </a:prstGeom>
          <a:ln w="12699" cap="flat" cmpd="sng">
            <a:solidFill>
              <a:schemeClr val="tx1"/>
            </a:solidFill>
            <a:prstDash val="solid"/>
            <a:headEnd type="none" w="sm" len="sm"/>
            <a:tailEnd type="stealth" w="med" len="lg"/>
          </a:ln>
        </p:spPr>
      </p:sp>
      <p:sp>
        <p:nvSpPr>
          <p:cNvPr id="20526" name="Line 46"/>
          <p:cNvSpPr/>
          <p:nvPr/>
        </p:nvSpPr>
        <p:spPr>
          <a:xfrm>
            <a:off x="5689600" y="5943600"/>
            <a:ext cx="0" cy="171450"/>
          </a:xfrm>
          <a:prstGeom prst="line">
            <a:avLst/>
          </a:prstGeom>
          <a:ln w="12699" cap="flat" cmpd="sng">
            <a:solidFill>
              <a:schemeClr val="tx1"/>
            </a:solidFill>
            <a:prstDash val="solid"/>
            <a:headEnd type="none" w="sm" len="sm"/>
            <a:tailEnd type="stealth" w="med" len="lg"/>
          </a:ln>
        </p:spPr>
      </p:sp>
      <p:sp>
        <p:nvSpPr>
          <p:cNvPr id="20527" name="Rectangle 47"/>
          <p:cNvSpPr/>
          <p:nvPr/>
        </p:nvSpPr>
        <p:spPr>
          <a:xfrm>
            <a:off x="3611563" y="5189538"/>
            <a:ext cx="752475" cy="396875"/>
          </a:xfrm>
          <a:prstGeom prst="rect">
            <a:avLst/>
          </a:prstGeom>
          <a:noFill/>
          <a:ln w="9525">
            <a:noFill/>
          </a:ln>
        </p:spPr>
        <p:txBody>
          <a:bodyPr lIns="92075" tIns="46038" rIns="92075" bIns="46038">
            <a:spAutoFit/>
          </a:bodyPr>
          <a:p>
            <a:pPr algn="ctr">
              <a:spcBef>
                <a:spcPct val="50000"/>
              </a:spcBef>
            </a:pPr>
            <a:r>
              <a:rPr lang="en-US" altLang="zh-CN" sz="2000" b="1" dirty="0">
                <a:latin typeface="文鼎大隶书简" pitchFamily="18" charset="-122"/>
                <a:ea typeface="文鼎大隶书简" pitchFamily="18" charset="-122"/>
              </a:rPr>
              <a:t>Yes</a:t>
            </a:r>
            <a:endParaRPr lang="en-US" altLang="zh-CN" sz="2000" b="1" dirty="0">
              <a:latin typeface="文鼎大隶书简" pitchFamily="18" charset="-122"/>
              <a:ea typeface="文鼎大隶书简" pitchFamily="18" charset="-122"/>
            </a:endParaRPr>
          </a:p>
        </p:txBody>
      </p:sp>
      <p:sp>
        <p:nvSpPr>
          <p:cNvPr id="20528" name="Rectangle 48"/>
          <p:cNvSpPr/>
          <p:nvPr/>
        </p:nvSpPr>
        <p:spPr>
          <a:xfrm>
            <a:off x="3332163" y="4656138"/>
            <a:ext cx="955675" cy="366712"/>
          </a:xfrm>
          <a:prstGeom prst="rect">
            <a:avLst/>
          </a:prstGeom>
          <a:noFill/>
          <a:ln w="9525">
            <a:noFill/>
          </a:ln>
        </p:spPr>
        <p:txBody>
          <a:bodyPr lIns="92075" tIns="46038" rIns="92075" bIns="46038">
            <a:spAutoFit/>
          </a:bodyPr>
          <a:p>
            <a:pPr algn="ctr">
              <a:spcBef>
                <a:spcPct val="50000"/>
              </a:spcBef>
            </a:pPr>
            <a:r>
              <a:rPr lang="en-US" altLang="zh-CN" sz="1800" b="1" dirty="0">
                <a:latin typeface="文鼎大隶书简" pitchFamily="18" charset="-122"/>
                <a:ea typeface="文鼎大隶书简" pitchFamily="18" charset="-122"/>
              </a:rPr>
              <a:t>No</a:t>
            </a:r>
            <a:endParaRPr lang="en-US" altLang="zh-CN" sz="1800" b="1" dirty="0">
              <a:latin typeface="文鼎大隶书简" pitchFamily="18" charset="-122"/>
              <a:ea typeface="文鼎大隶书简" pitchFamily="18" charset="-122"/>
            </a:endParaRPr>
          </a:p>
        </p:txBody>
      </p:sp>
      <p:sp>
        <p:nvSpPr>
          <p:cNvPr id="20529" name="Rectangle 49"/>
          <p:cNvSpPr>
            <a:spLocks noGrp="1"/>
          </p:cNvSpPr>
          <p:nvPr>
            <p:ph type="title"/>
          </p:nvPr>
        </p:nvSpPr>
        <p:spPr>
          <a:xfrm>
            <a:off x="1371600" y="209550"/>
            <a:ext cx="4343400" cy="1143000"/>
          </a:xfrm>
          <a:ln/>
        </p:spPr>
        <p:txBody>
          <a:bodyPr vert="horz" wrap="square" lIns="92075" tIns="46038" rIns="92075" bIns="46038" anchor="b" anchorCtr="0"/>
          <a:p>
            <a:r>
              <a:rPr lang="en-US" altLang="zh-CN" dirty="0">
                <a:latin typeface="文鼎大隶书简" pitchFamily="18" charset="-122"/>
                <a:ea typeface="文鼎大隶书简" pitchFamily="18" charset="-122"/>
              </a:rPr>
              <a:t> </a:t>
            </a:r>
            <a:endParaRPr lang="en-US" altLang="zh-CN" dirty="0">
              <a:latin typeface="文鼎大隶书简" pitchFamily="18" charset="-122"/>
              <a:ea typeface="文鼎大隶书简" pitchFamily="18" charset="-122"/>
            </a:endParaRPr>
          </a:p>
        </p:txBody>
      </p:sp>
      <p:sp>
        <p:nvSpPr>
          <p:cNvPr id="20530" name="Rectangle 50"/>
          <p:cNvSpPr>
            <a:spLocks noGrp="1"/>
          </p:cNvSpPr>
          <p:nvPr>
            <p:ph type="body" sz="half" idx="2"/>
          </p:nvPr>
        </p:nvSpPr>
        <p:spPr>
          <a:xfrm>
            <a:off x="5029200" y="590550"/>
            <a:ext cx="3810000" cy="4114800"/>
          </a:xfrm>
          <a:ln/>
        </p:spPr>
        <p:txBody>
          <a:bodyPr vert="horz" wrap="square" lIns="92075" tIns="46038" rIns="92075" bIns="46038" anchor="t" anchorCtr="0"/>
          <a:p>
            <a:pPr>
              <a:buClr>
                <a:schemeClr val="tx2"/>
              </a:buClr>
              <a:buSzPct val="75000"/>
              <a:buFont typeface="Monotype Sorts" pitchFamily="2" charset="2"/>
              <a:buNone/>
            </a:pPr>
            <a:r>
              <a:rPr lang="en-US" altLang="zh-CN" sz="2800" dirty="0">
                <a:latin typeface="文鼎大隶书简" pitchFamily="18" charset="-122"/>
                <a:ea typeface="文鼎大隶书简" pitchFamily="18" charset="-122"/>
              </a:rPr>
              <a:t>                         </a:t>
            </a:r>
            <a:endParaRPr lang="en-US" altLang="zh-CN" sz="2800" dirty="0">
              <a:latin typeface="文鼎大隶书简" pitchFamily="18" charset="-122"/>
              <a:ea typeface="文鼎大隶书简" pitchFamily="18" charset="-122"/>
            </a:endParaRPr>
          </a:p>
        </p:txBody>
      </p:sp>
      <p:sp>
        <p:nvSpPr>
          <p:cNvPr id="327731" name="Text Box 51"/>
          <p:cNvSpPr txBox="1">
            <a:spLocks noChangeArrowheads="1"/>
          </p:cNvSpPr>
          <p:nvPr/>
        </p:nvSpPr>
        <p:spPr bwMode="auto">
          <a:xfrm>
            <a:off x="1508125" y="574675"/>
            <a:ext cx="184150" cy="457200"/>
          </a:xfrm>
          <a:prstGeom prst="rect">
            <a:avLst/>
          </a:prstGeom>
          <a:noFill/>
          <a:ln w="12699">
            <a:noFill/>
            <a:miter lim="800000"/>
            <a:headEnd type="none" w="sm" len="sm"/>
            <a:tailEnd type="none" w="sm" len="sm"/>
          </a:ln>
          <a:effectLst/>
        </p:spPr>
        <p:txBody>
          <a:bodyPr wrap="none">
            <a:spAutoFit/>
          </a:bodyPr>
          <a:lstStyle/>
          <a:p>
            <a:pPr marR="0" defTabSz="914400">
              <a:buClrTx/>
              <a:buSzTx/>
              <a:buFontTx/>
              <a:buNone/>
              <a:defRPr/>
            </a:pPr>
            <a:endParaRPr kumimoji="1" lang="en-US" i="1" kern="1200" cap="none" spc="0" normalizeH="0" baseline="0" noProof="0">
              <a:effectLst>
                <a:outerShdw blurRad="38100" dist="38100" dir="2700000" algn="tl">
                  <a:srgbClr val="000000"/>
                </a:outerShdw>
              </a:effectLst>
              <a:latin typeface="Arial" panose="020B0604020202020204" pitchFamily="34" charset="0"/>
              <a:ea typeface="宋体" panose="02010600030101010101" pitchFamily="2" charset="-122"/>
              <a:cs typeface="+mn-cs"/>
            </a:endParaRPr>
          </a:p>
        </p:txBody>
      </p:sp>
      <p:sp>
        <p:nvSpPr>
          <p:cNvPr id="20532" name="Text Box 52"/>
          <p:cNvSpPr txBox="1"/>
          <p:nvPr/>
        </p:nvSpPr>
        <p:spPr>
          <a:xfrm>
            <a:off x="3048000" y="195263"/>
            <a:ext cx="4724400" cy="823912"/>
          </a:xfrm>
          <a:prstGeom prst="rect">
            <a:avLst/>
          </a:prstGeom>
          <a:noFill/>
          <a:ln w="12699">
            <a:noFill/>
          </a:ln>
        </p:spPr>
        <p:txBody>
          <a:bodyPr>
            <a:spAutoFit/>
          </a:bodyPr>
          <a:p>
            <a:r>
              <a:rPr lang="zh-CN" altLang="en-US" sz="4800" b="1" dirty="0">
                <a:solidFill>
                  <a:schemeClr val="tx2"/>
                </a:solidFill>
                <a:latin typeface="Times New Roman" panose="02020603050405020304" pitchFamily="18" charset="0"/>
              </a:rPr>
              <a:t>闭环</a:t>
            </a:r>
            <a:r>
              <a:rPr lang="en-US" altLang="zh-CN" sz="4800" b="1" dirty="0">
                <a:solidFill>
                  <a:schemeClr val="tx2"/>
                </a:solidFill>
                <a:latin typeface="Times New Roman" panose="02020603050405020304" pitchFamily="18" charset="0"/>
              </a:rPr>
              <a:t>MRP</a:t>
            </a:r>
            <a:endParaRPr lang="en-US" altLang="zh-CN" sz="4800" b="1" dirty="0">
              <a:solidFill>
                <a:schemeClr val="tx2"/>
              </a:solidFill>
              <a:latin typeface="Times New Roman" panose="02020603050405020304" pitchFamily="18"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a:spLocks noGrp="1"/>
          </p:cNvSpPr>
          <p:nvPr>
            <p:ph type="title"/>
          </p:nvPr>
        </p:nvSpPr>
        <p:spPr>
          <a:ln/>
        </p:spPr>
        <p:txBody>
          <a:bodyPr vert="horz" wrap="square" lIns="92075" tIns="46038" rIns="92075" bIns="46038" anchor="ctr" anchorCtr="0"/>
          <a:p>
            <a:r>
              <a:rPr lang="en-US" altLang="zh-CN" sz="6000" dirty="0">
                <a:latin typeface="文鼎魏碑体简" pitchFamily="18" charset="-122"/>
                <a:ea typeface="文鼎魏碑体简" pitchFamily="18" charset="-122"/>
              </a:rPr>
              <a:t>CRP</a:t>
            </a:r>
            <a:r>
              <a:rPr lang="zh-CN" altLang="en-US" sz="6000" dirty="0">
                <a:latin typeface="文鼎魏碑体简" pitchFamily="18" charset="-122"/>
                <a:ea typeface="文鼎魏碑体简" pitchFamily="18" charset="-122"/>
              </a:rPr>
              <a:t>逻辑</a:t>
            </a:r>
            <a:endParaRPr lang="zh-CN" altLang="en-US" dirty="0"/>
          </a:p>
        </p:txBody>
      </p:sp>
      <p:sp>
        <p:nvSpPr>
          <p:cNvPr id="21507" name="Rectangle 3"/>
          <p:cNvSpPr>
            <a:spLocks noGrp="1"/>
          </p:cNvSpPr>
          <p:nvPr>
            <p:ph type="body" sz="half" idx="1"/>
          </p:nvPr>
        </p:nvSpPr>
        <p:spPr>
          <a:xfrm>
            <a:off x="1600200" y="1657350"/>
            <a:ext cx="76200" cy="609600"/>
          </a:xfrm>
          <a:ln/>
        </p:spPr>
        <p:txBody>
          <a:bodyPr vert="horz" wrap="square" lIns="92075" tIns="46038" rIns="92075" bIns="46038" anchor="t" anchorCtr="0"/>
          <a:p>
            <a:pPr>
              <a:buClr>
                <a:schemeClr val="tx2"/>
              </a:buClr>
              <a:buSzPct val="75000"/>
              <a:buFont typeface="Monotype Sorts" pitchFamily="2" charset="2"/>
              <a:buNone/>
            </a:pPr>
            <a:r>
              <a:rPr lang="en-US" altLang="zh-CN" sz="2800" dirty="0"/>
              <a:t>                      </a:t>
            </a:r>
            <a:endParaRPr lang="en-US" altLang="zh-CN" sz="2800" dirty="0"/>
          </a:p>
        </p:txBody>
      </p:sp>
      <p:sp>
        <p:nvSpPr>
          <p:cNvPr id="21508" name="Freeform 4"/>
          <p:cNvSpPr/>
          <p:nvPr/>
        </p:nvSpPr>
        <p:spPr>
          <a:xfrm>
            <a:off x="2743200" y="2667000"/>
            <a:ext cx="4191000" cy="2744788"/>
          </a:xfrm>
          <a:custGeom>
            <a:avLst/>
            <a:gdLst>
              <a:gd name="txL" fmla="*/ 0 w 2929"/>
              <a:gd name="txT" fmla="*/ 0 h 1729"/>
              <a:gd name="txR" fmla="*/ 2929 w 2929"/>
              <a:gd name="txB" fmla="*/ 1729 h 1729"/>
            </a:gdLst>
            <a:ahLst/>
            <a:cxnLst>
              <a:cxn ang="0">
                <a:pos x="2147483647" y="0"/>
              </a:cxn>
              <a:cxn ang="0">
                <a:pos x="0" y="2147483647"/>
              </a:cxn>
              <a:cxn ang="0">
                <a:pos x="2147483647" y="2147483647"/>
              </a:cxn>
              <a:cxn ang="0">
                <a:pos x="2147483647" y="2147483647"/>
              </a:cxn>
              <a:cxn ang="0">
                <a:pos x="2147483647" y="0"/>
              </a:cxn>
            </a:cxnLst>
            <a:rect l="txL" t="txT" r="txR" b="txB"/>
            <a:pathLst>
              <a:path w="2929" h="1729">
                <a:moveTo>
                  <a:pt x="1390" y="0"/>
                </a:moveTo>
                <a:lnTo>
                  <a:pt x="0" y="864"/>
                </a:lnTo>
                <a:lnTo>
                  <a:pt x="1390" y="1728"/>
                </a:lnTo>
                <a:lnTo>
                  <a:pt x="2928" y="864"/>
                </a:lnTo>
                <a:lnTo>
                  <a:pt x="1390" y="0"/>
                </a:lnTo>
              </a:path>
            </a:pathLst>
          </a:custGeom>
          <a:noFill/>
          <a:ln w="12699" cap="rnd" cmpd="sng">
            <a:solidFill>
              <a:schemeClr val="tx1"/>
            </a:solidFill>
            <a:prstDash val="solid"/>
            <a:round/>
            <a:headEnd type="none" w="med" len="med"/>
            <a:tailEnd type="none" w="med" len="med"/>
          </a:ln>
        </p:spPr>
        <p:txBody>
          <a:bodyPr/>
          <a:p>
            <a:endParaRPr lang="zh-CN" altLang="en-US" dirty="0">
              <a:latin typeface="Times New Roman" panose="02020603050405020304" pitchFamily="18" charset="0"/>
            </a:endParaRPr>
          </a:p>
        </p:txBody>
      </p:sp>
      <p:sp>
        <p:nvSpPr>
          <p:cNvPr id="21509" name="Rectangle 5"/>
          <p:cNvSpPr/>
          <p:nvPr/>
        </p:nvSpPr>
        <p:spPr>
          <a:xfrm>
            <a:off x="3395663" y="5622925"/>
            <a:ext cx="3005137" cy="519113"/>
          </a:xfrm>
          <a:prstGeom prst="rect">
            <a:avLst/>
          </a:prstGeom>
          <a:noFill/>
          <a:ln w="9525">
            <a:noFill/>
          </a:ln>
        </p:spPr>
        <p:txBody>
          <a:bodyPr lIns="92075" tIns="46038" rIns="92075" bIns="46038">
            <a:spAutoFit/>
          </a:bodyPr>
          <a:p>
            <a:pPr algn="ctr" eaLnBrk="1" hangingPunct="1"/>
            <a:r>
              <a:rPr lang="en-US" altLang="zh-CN" sz="2800" b="1" dirty="0">
                <a:latin typeface="Century Gothic" panose="020B0502020202020204" pitchFamily="34" charset="0"/>
              </a:rPr>
              <a:t>CRP</a:t>
            </a:r>
            <a:endParaRPr lang="en-US" altLang="zh-CN" sz="2800" b="1" dirty="0">
              <a:latin typeface="Century Gothic" panose="020B0502020202020204" pitchFamily="34" charset="0"/>
            </a:endParaRPr>
          </a:p>
        </p:txBody>
      </p:sp>
      <p:sp>
        <p:nvSpPr>
          <p:cNvPr id="21510" name="Rectangle 6"/>
          <p:cNvSpPr/>
          <p:nvPr/>
        </p:nvSpPr>
        <p:spPr>
          <a:xfrm>
            <a:off x="2590800" y="2117725"/>
            <a:ext cx="4495800" cy="519113"/>
          </a:xfrm>
          <a:prstGeom prst="rect">
            <a:avLst/>
          </a:prstGeom>
          <a:noFill/>
          <a:ln w="9525">
            <a:noFill/>
          </a:ln>
        </p:spPr>
        <p:txBody>
          <a:bodyPr lIns="92075" tIns="46038" rIns="92075" bIns="46038">
            <a:spAutoFit/>
          </a:bodyPr>
          <a:p>
            <a:pPr algn="ctr" eaLnBrk="1" hangingPunct="1"/>
            <a:r>
              <a:rPr lang="zh-CN" altLang="en-US" sz="2800" b="1" dirty="0">
                <a:latin typeface="Century Gothic" panose="020B0502020202020204" pitchFamily="34" charset="0"/>
                <a:ea typeface="文鼎魏碑体简" pitchFamily="18" charset="-122"/>
              </a:rPr>
              <a:t>已下达和未下达的生产订单</a:t>
            </a:r>
            <a:endParaRPr lang="zh-CN" altLang="en-US" sz="2800" b="1" dirty="0">
              <a:latin typeface="Century Gothic" panose="020B0502020202020204" pitchFamily="34" charset="0"/>
            </a:endParaRPr>
          </a:p>
        </p:txBody>
      </p:sp>
      <p:sp>
        <p:nvSpPr>
          <p:cNvPr id="21511" name="Rectangle 7"/>
          <p:cNvSpPr/>
          <p:nvPr/>
        </p:nvSpPr>
        <p:spPr>
          <a:xfrm>
            <a:off x="762000" y="3810000"/>
            <a:ext cx="1752600" cy="519113"/>
          </a:xfrm>
          <a:prstGeom prst="rect">
            <a:avLst/>
          </a:prstGeom>
          <a:noFill/>
          <a:ln w="9525">
            <a:noFill/>
          </a:ln>
        </p:spPr>
        <p:txBody>
          <a:bodyPr lIns="92075" tIns="46038" rIns="92075" bIns="46038">
            <a:spAutoFit/>
          </a:bodyPr>
          <a:p>
            <a:pPr algn="ctr" eaLnBrk="1" hangingPunct="1"/>
            <a:r>
              <a:rPr lang="zh-CN" altLang="en-US" sz="2800" b="1" dirty="0">
                <a:latin typeface="Century Gothic" panose="020B0502020202020204" pitchFamily="34" charset="0"/>
                <a:ea typeface="文鼎魏碑体简" pitchFamily="18" charset="-122"/>
              </a:rPr>
              <a:t>工艺路线</a:t>
            </a:r>
            <a:endParaRPr lang="zh-CN" altLang="en-US" sz="2800" b="1" dirty="0">
              <a:latin typeface="Century Gothic" panose="020B0502020202020204" pitchFamily="34" charset="0"/>
            </a:endParaRPr>
          </a:p>
        </p:txBody>
      </p:sp>
      <p:sp>
        <p:nvSpPr>
          <p:cNvPr id="21512" name="Rectangle 8"/>
          <p:cNvSpPr/>
          <p:nvPr/>
        </p:nvSpPr>
        <p:spPr>
          <a:xfrm>
            <a:off x="7239000" y="3794125"/>
            <a:ext cx="1752600" cy="519113"/>
          </a:xfrm>
          <a:prstGeom prst="rect">
            <a:avLst/>
          </a:prstGeom>
          <a:noFill/>
          <a:ln w="9525">
            <a:noFill/>
          </a:ln>
        </p:spPr>
        <p:txBody>
          <a:bodyPr lIns="92075" tIns="46038" rIns="92075" bIns="46038">
            <a:spAutoFit/>
          </a:bodyPr>
          <a:p>
            <a:pPr algn="ctr" eaLnBrk="1" hangingPunct="1"/>
            <a:r>
              <a:rPr lang="zh-CN" altLang="en-US" sz="2800" b="1" dirty="0">
                <a:latin typeface="Century Gothic" panose="020B0502020202020204" pitchFamily="34" charset="0"/>
                <a:ea typeface="文鼎魏碑体简" pitchFamily="18" charset="-122"/>
              </a:rPr>
              <a:t>工作中心</a:t>
            </a:r>
            <a:endParaRPr lang="zh-CN" altLang="en-US" dirty="0">
              <a:latin typeface="Century Gothic" panose="020B0502020202020204" pitchFamily="34" charset="0"/>
              <a:ea typeface="文鼎魏碑体简" pitchFamily="18"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p:cNvSpPr>
          <p:nvPr>
            <p:ph type="title"/>
          </p:nvPr>
        </p:nvSpPr>
        <p:spPr>
          <a:ln/>
        </p:spPr>
        <p:txBody>
          <a:bodyPr vert="horz" wrap="square" lIns="92075" tIns="46038" rIns="92075" bIns="46038" anchor="ctr" anchorCtr="0"/>
          <a:p>
            <a:r>
              <a:rPr lang="zh-CN" altLang="en-US" sz="4800" b="1" dirty="0"/>
              <a:t>管理需求推动</a:t>
            </a:r>
            <a:r>
              <a:rPr lang="en-US" altLang="zh-CN" sz="4800" b="1" dirty="0"/>
              <a:t>ERP</a:t>
            </a:r>
            <a:r>
              <a:rPr lang="zh-CN" altLang="en-US" sz="4800" b="1" dirty="0"/>
              <a:t>的发展</a:t>
            </a:r>
            <a:endParaRPr lang="zh-CN" altLang="en-US" sz="4800" b="1" dirty="0"/>
          </a:p>
        </p:txBody>
      </p:sp>
      <p:sp>
        <p:nvSpPr>
          <p:cNvPr id="6147" name="Rectangle 3"/>
          <p:cNvSpPr>
            <a:spLocks noGrp="1"/>
          </p:cNvSpPr>
          <p:nvPr>
            <p:ph idx="1"/>
          </p:nvPr>
        </p:nvSpPr>
        <p:spPr>
          <a:xfrm>
            <a:off x="685800" y="1981200"/>
            <a:ext cx="7772400" cy="3790950"/>
          </a:xfrm>
          <a:ln/>
        </p:spPr>
        <p:txBody>
          <a:bodyPr vert="horz" wrap="square" lIns="92075" tIns="46038" rIns="92075" bIns="46038" anchor="t" anchorCtr="0"/>
          <a:p>
            <a:r>
              <a:rPr lang="zh-CN" altLang="en-US" sz="3600" dirty="0"/>
              <a:t>早期库存管理引发的订货点法</a:t>
            </a:r>
            <a:endParaRPr lang="en-US" altLang="zh-CN" sz="3600" dirty="0"/>
          </a:p>
          <a:p>
            <a:r>
              <a:rPr lang="zh-CN" altLang="en-US" sz="3600" dirty="0"/>
              <a:t>复杂无聊需求带来的时段式</a:t>
            </a:r>
            <a:r>
              <a:rPr lang="en-US" altLang="zh-CN" sz="3600" dirty="0"/>
              <a:t>MRP</a:t>
            </a:r>
            <a:endParaRPr lang="en-US" altLang="zh-CN" sz="3600" dirty="0"/>
          </a:p>
          <a:p>
            <a:r>
              <a:rPr lang="zh-CN" altLang="en-US" sz="3600" dirty="0"/>
              <a:t>物料与生产管理集成的闭环</a:t>
            </a:r>
            <a:r>
              <a:rPr lang="en-US" altLang="zh-CN" sz="3600" dirty="0"/>
              <a:t>MRP</a:t>
            </a:r>
            <a:endParaRPr lang="en-US" altLang="zh-CN" sz="3600" dirty="0"/>
          </a:p>
          <a:p>
            <a:r>
              <a:rPr lang="zh-CN" altLang="en-US" sz="3600" dirty="0"/>
              <a:t>生产与财务管理一体化的</a:t>
            </a:r>
            <a:r>
              <a:rPr lang="en-US" altLang="zh-CN" sz="3600" dirty="0"/>
              <a:t>MRPII</a:t>
            </a:r>
            <a:endParaRPr lang="en-US" altLang="zh-CN" sz="3600" dirty="0"/>
          </a:p>
          <a:p>
            <a:r>
              <a:rPr lang="zh-CN" altLang="en-US" sz="3600" dirty="0"/>
              <a:t>集成企业内部和外部信息的</a:t>
            </a:r>
            <a:r>
              <a:rPr lang="en-US" altLang="zh-CN" sz="3600" dirty="0"/>
              <a:t>ERP</a:t>
            </a:r>
            <a:endParaRPr lang="en-US" altLang="zh-CN"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3"/>
          <p:cNvSpPr>
            <a:spLocks noGrp="1"/>
          </p:cNvSpPr>
          <p:nvPr>
            <p:ph idx="1"/>
          </p:nvPr>
        </p:nvSpPr>
        <p:spPr>
          <a:xfrm>
            <a:off x="685800" y="1371600"/>
            <a:ext cx="7772400" cy="4724400"/>
          </a:xfrm>
          <a:ln/>
        </p:spPr>
        <p:txBody>
          <a:bodyPr vert="horz" wrap="square" lIns="92075" tIns="46038" rIns="92075" bIns="46038" anchor="t" anchorCtr="0"/>
          <a:p>
            <a:pPr eaLnBrk="1" hangingPunct="1">
              <a:buFontTx/>
              <a:buNone/>
            </a:pPr>
            <a:r>
              <a:rPr lang="en-US" altLang="zh-CN" sz="2800" dirty="0">
                <a:ea typeface="文鼎魏碑体简" pitchFamily="18" charset="-122"/>
              </a:rPr>
              <a:t>   </a:t>
            </a:r>
            <a:r>
              <a:rPr lang="zh-CN" altLang="en-US" sz="2800" dirty="0">
                <a:ea typeface="文鼎魏碑体简" pitchFamily="18" charset="-122"/>
              </a:rPr>
              <a:t>能力</a:t>
            </a:r>
            <a:r>
              <a:rPr lang="en-US" altLang="zh-CN" sz="2800" dirty="0">
                <a:ea typeface="文鼎魏碑体简" pitchFamily="18" charset="-122"/>
              </a:rPr>
              <a:t>/</a:t>
            </a:r>
            <a:r>
              <a:rPr lang="zh-CN" altLang="en-US" sz="2800" dirty="0">
                <a:ea typeface="文鼎魏碑体简" pitchFamily="18" charset="-122"/>
              </a:rPr>
              <a:t>小时</a:t>
            </a:r>
            <a:endParaRPr lang="zh-CN" altLang="en-US" dirty="0"/>
          </a:p>
        </p:txBody>
      </p:sp>
      <p:sp>
        <p:nvSpPr>
          <p:cNvPr id="22531" name="Line 4"/>
          <p:cNvSpPr/>
          <p:nvPr/>
        </p:nvSpPr>
        <p:spPr>
          <a:xfrm>
            <a:off x="1752600" y="5638800"/>
            <a:ext cx="5638800" cy="0"/>
          </a:xfrm>
          <a:prstGeom prst="line">
            <a:avLst/>
          </a:prstGeom>
          <a:ln w="9525" cap="flat" cmpd="sng">
            <a:solidFill>
              <a:schemeClr val="tx1"/>
            </a:solidFill>
            <a:prstDash val="solid"/>
            <a:headEnd type="none" w="med" len="med"/>
            <a:tailEnd type="triangle" w="med" len="med"/>
          </a:ln>
        </p:spPr>
      </p:sp>
      <p:sp>
        <p:nvSpPr>
          <p:cNvPr id="22532" name="Line 5"/>
          <p:cNvSpPr/>
          <p:nvPr/>
        </p:nvSpPr>
        <p:spPr>
          <a:xfrm flipV="1">
            <a:off x="1752600" y="1905000"/>
            <a:ext cx="0" cy="3733800"/>
          </a:xfrm>
          <a:prstGeom prst="line">
            <a:avLst/>
          </a:prstGeom>
          <a:ln w="9525" cap="flat" cmpd="sng">
            <a:solidFill>
              <a:schemeClr val="tx1"/>
            </a:solidFill>
            <a:prstDash val="solid"/>
            <a:headEnd type="none" w="med" len="med"/>
            <a:tailEnd type="triangle" w="med" len="med"/>
          </a:ln>
        </p:spPr>
      </p:sp>
      <p:sp>
        <p:nvSpPr>
          <p:cNvPr id="22533" name="Rectangle 6"/>
          <p:cNvSpPr/>
          <p:nvPr/>
        </p:nvSpPr>
        <p:spPr>
          <a:xfrm>
            <a:off x="1752600" y="4495800"/>
            <a:ext cx="838200" cy="11430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34" name="Rectangle 7"/>
          <p:cNvSpPr/>
          <p:nvPr/>
        </p:nvSpPr>
        <p:spPr>
          <a:xfrm>
            <a:off x="2590800" y="4143375"/>
            <a:ext cx="838200" cy="1495425"/>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35" name="Rectangle 8"/>
          <p:cNvSpPr/>
          <p:nvPr/>
        </p:nvSpPr>
        <p:spPr>
          <a:xfrm>
            <a:off x="3429000" y="3886200"/>
            <a:ext cx="838200" cy="17526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36" name="Rectangle 9"/>
          <p:cNvSpPr/>
          <p:nvPr/>
        </p:nvSpPr>
        <p:spPr>
          <a:xfrm>
            <a:off x="4267200" y="4286250"/>
            <a:ext cx="838200" cy="135255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37" name="Rectangle 10"/>
          <p:cNvSpPr/>
          <p:nvPr/>
        </p:nvSpPr>
        <p:spPr>
          <a:xfrm>
            <a:off x="5105400" y="4071938"/>
            <a:ext cx="838200" cy="1566862"/>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38" name="Rectangle 11"/>
          <p:cNvSpPr/>
          <p:nvPr/>
        </p:nvSpPr>
        <p:spPr>
          <a:xfrm>
            <a:off x="5943600" y="4572000"/>
            <a:ext cx="762000" cy="1066800"/>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39" name="Rectangle 12"/>
          <p:cNvSpPr/>
          <p:nvPr/>
        </p:nvSpPr>
        <p:spPr>
          <a:xfrm>
            <a:off x="1752600" y="2438400"/>
            <a:ext cx="838200" cy="2057400"/>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40" name="Rectangle 13"/>
          <p:cNvSpPr/>
          <p:nvPr/>
        </p:nvSpPr>
        <p:spPr>
          <a:xfrm flipH="1">
            <a:off x="3429000" y="3200400"/>
            <a:ext cx="838200" cy="685800"/>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41" name="Rectangle 14"/>
          <p:cNvSpPr/>
          <p:nvPr/>
        </p:nvSpPr>
        <p:spPr>
          <a:xfrm>
            <a:off x="4267200" y="3571875"/>
            <a:ext cx="838200" cy="714375"/>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42" name="Rectangle 15"/>
          <p:cNvSpPr/>
          <p:nvPr/>
        </p:nvSpPr>
        <p:spPr>
          <a:xfrm>
            <a:off x="5105400" y="2185988"/>
            <a:ext cx="838200" cy="1885950"/>
          </a:xfrm>
          <a:prstGeom prst="rect">
            <a:avLst/>
          </a:prstGeom>
          <a:no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43" name="Line 16"/>
          <p:cNvSpPr/>
          <p:nvPr/>
        </p:nvSpPr>
        <p:spPr>
          <a:xfrm>
            <a:off x="1752600" y="2895600"/>
            <a:ext cx="4953000" cy="0"/>
          </a:xfrm>
          <a:prstGeom prst="line">
            <a:avLst/>
          </a:prstGeom>
          <a:ln w="9525" cap="flat" cmpd="sng">
            <a:solidFill>
              <a:schemeClr val="tx1"/>
            </a:solidFill>
            <a:prstDash val="solid"/>
            <a:headEnd type="none" w="med" len="med"/>
            <a:tailEnd type="none" w="med" len="med"/>
          </a:ln>
        </p:spPr>
      </p:sp>
      <p:sp>
        <p:nvSpPr>
          <p:cNvPr id="22544" name="Text Box 17"/>
          <p:cNvSpPr txBox="1"/>
          <p:nvPr/>
        </p:nvSpPr>
        <p:spPr>
          <a:xfrm>
            <a:off x="6740525" y="2559050"/>
            <a:ext cx="1606550" cy="884238"/>
          </a:xfrm>
          <a:prstGeom prst="rect">
            <a:avLst/>
          </a:prstGeom>
          <a:noFill/>
          <a:ln w="9525">
            <a:noFill/>
          </a:ln>
        </p:spPr>
        <p:txBody>
          <a:bodyPr wrap="none">
            <a:spAutoFit/>
          </a:bodyPr>
          <a:p>
            <a:pPr algn="ctr"/>
            <a:r>
              <a:rPr lang="zh-CN" altLang="en-US" sz="2800" dirty="0">
                <a:latin typeface="Times New Roman" panose="02020603050405020304" pitchFamily="18" charset="0"/>
                <a:ea typeface="文鼎魏碑体简" pitchFamily="18" charset="-122"/>
              </a:rPr>
              <a:t>可用能力</a:t>
            </a:r>
            <a:endParaRPr lang="zh-CN" altLang="en-US" dirty="0">
              <a:latin typeface="Times New Roman" panose="02020603050405020304" pitchFamily="18" charset="0"/>
              <a:ea typeface="文鼎魏碑体简" pitchFamily="18" charset="-122"/>
            </a:endParaRPr>
          </a:p>
          <a:p>
            <a:pPr algn="ctr"/>
            <a:r>
              <a:rPr lang="en-US" altLang="zh-CN" dirty="0">
                <a:latin typeface="Times New Roman" panose="02020603050405020304" pitchFamily="18" charset="0"/>
                <a:ea typeface="文鼎魏碑体简" pitchFamily="18" charset="-122"/>
              </a:rPr>
              <a:t>180</a:t>
            </a:r>
            <a:endParaRPr lang="en-US" altLang="zh-CN" dirty="0">
              <a:latin typeface="Times New Roman" panose="02020603050405020304" pitchFamily="18" charset="0"/>
              <a:ea typeface="文鼎魏碑体简" pitchFamily="18" charset="-122"/>
            </a:endParaRPr>
          </a:p>
        </p:txBody>
      </p:sp>
      <p:sp>
        <p:nvSpPr>
          <p:cNvPr id="22545" name="Text Box 18"/>
          <p:cNvSpPr txBox="1"/>
          <p:nvPr/>
        </p:nvSpPr>
        <p:spPr>
          <a:xfrm>
            <a:off x="7527925" y="5226050"/>
            <a:ext cx="895350" cy="519113"/>
          </a:xfrm>
          <a:prstGeom prst="rect">
            <a:avLst/>
          </a:prstGeom>
          <a:noFill/>
          <a:ln w="9525">
            <a:noFill/>
          </a:ln>
        </p:spPr>
        <p:txBody>
          <a:bodyPr wrap="none">
            <a:spAutoFit/>
          </a:bodyPr>
          <a:p>
            <a:r>
              <a:rPr lang="zh-CN" altLang="en-US" sz="2800" dirty="0">
                <a:latin typeface="Times New Roman" panose="02020603050405020304" pitchFamily="18" charset="0"/>
                <a:ea typeface="文鼎魏碑体简" pitchFamily="18" charset="-122"/>
              </a:rPr>
              <a:t>时区</a:t>
            </a:r>
            <a:endParaRPr lang="zh-CN" altLang="en-US" dirty="0">
              <a:latin typeface="Times New Roman" panose="02020603050405020304" pitchFamily="18" charset="0"/>
              <a:ea typeface="文鼎魏碑体简" pitchFamily="18" charset="-122"/>
            </a:endParaRPr>
          </a:p>
        </p:txBody>
      </p:sp>
      <p:sp>
        <p:nvSpPr>
          <p:cNvPr id="22546" name="Line 19"/>
          <p:cNvSpPr/>
          <p:nvPr/>
        </p:nvSpPr>
        <p:spPr>
          <a:xfrm flipH="1">
            <a:off x="1676400" y="4876800"/>
            <a:ext cx="76200" cy="0"/>
          </a:xfrm>
          <a:prstGeom prst="line">
            <a:avLst/>
          </a:prstGeom>
          <a:ln w="9525" cap="flat" cmpd="sng">
            <a:solidFill>
              <a:schemeClr val="tx1"/>
            </a:solidFill>
            <a:prstDash val="solid"/>
            <a:headEnd type="none" w="med" len="med"/>
            <a:tailEnd type="none" w="med" len="med"/>
          </a:ln>
        </p:spPr>
      </p:sp>
      <p:sp>
        <p:nvSpPr>
          <p:cNvPr id="22547" name="Line 20"/>
          <p:cNvSpPr/>
          <p:nvPr/>
        </p:nvSpPr>
        <p:spPr>
          <a:xfrm flipH="1">
            <a:off x="1676400" y="4114800"/>
            <a:ext cx="76200" cy="0"/>
          </a:xfrm>
          <a:prstGeom prst="line">
            <a:avLst/>
          </a:prstGeom>
          <a:ln w="9525" cap="flat" cmpd="sng">
            <a:solidFill>
              <a:schemeClr val="tx1"/>
            </a:solidFill>
            <a:prstDash val="solid"/>
            <a:headEnd type="none" w="med" len="med"/>
            <a:tailEnd type="none" w="med" len="med"/>
          </a:ln>
        </p:spPr>
      </p:sp>
      <p:sp>
        <p:nvSpPr>
          <p:cNvPr id="22548" name="Line 21"/>
          <p:cNvSpPr/>
          <p:nvPr/>
        </p:nvSpPr>
        <p:spPr>
          <a:xfrm flipH="1">
            <a:off x="1676400" y="3429000"/>
            <a:ext cx="76200" cy="0"/>
          </a:xfrm>
          <a:prstGeom prst="line">
            <a:avLst/>
          </a:prstGeom>
          <a:ln w="9525" cap="flat" cmpd="sng">
            <a:solidFill>
              <a:schemeClr val="tx1"/>
            </a:solidFill>
            <a:prstDash val="solid"/>
            <a:headEnd type="none" w="med" len="med"/>
            <a:tailEnd type="none" w="med" len="med"/>
          </a:ln>
        </p:spPr>
      </p:sp>
      <p:sp>
        <p:nvSpPr>
          <p:cNvPr id="22549" name="Line 22"/>
          <p:cNvSpPr/>
          <p:nvPr/>
        </p:nvSpPr>
        <p:spPr>
          <a:xfrm flipH="1">
            <a:off x="1676400" y="2743200"/>
            <a:ext cx="76200" cy="0"/>
          </a:xfrm>
          <a:prstGeom prst="line">
            <a:avLst/>
          </a:prstGeom>
          <a:ln w="9525" cap="flat" cmpd="sng">
            <a:solidFill>
              <a:schemeClr val="tx1"/>
            </a:solidFill>
            <a:prstDash val="solid"/>
            <a:headEnd type="none" w="med" len="med"/>
            <a:tailEnd type="none" w="med" len="med"/>
          </a:ln>
        </p:spPr>
      </p:sp>
      <p:sp>
        <p:nvSpPr>
          <p:cNvPr id="22550" name="Text Box 23"/>
          <p:cNvSpPr txBox="1"/>
          <p:nvPr/>
        </p:nvSpPr>
        <p:spPr>
          <a:xfrm>
            <a:off x="1127125" y="2514600"/>
            <a:ext cx="641350" cy="457200"/>
          </a:xfrm>
          <a:prstGeom prst="rect">
            <a:avLst/>
          </a:prstGeom>
          <a:noFill/>
          <a:ln w="9525">
            <a:noFill/>
          </a:ln>
        </p:spPr>
        <p:txBody>
          <a:bodyPr>
            <a:spAutoFit/>
          </a:bodyPr>
          <a:p>
            <a:r>
              <a:rPr lang="en-US" altLang="zh-CN" dirty="0">
                <a:latin typeface="Times New Roman" panose="02020603050405020304" pitchFamily="18" charset="0"/>
                <a:ea typeface="文鼎魏碑体简" pitchFamily="18" charset="-122"/>
              </a:rPr>
              <a:t>200</a:t>
            </a:r>
            <a:endParaRPr lang="en-US" altLang="zh-CN" dirty="0">
              <a:latin typeface="Times New Roman" panose="02020603050405020304" pitchFamily="18" charset="0"/>
              <a:ea typeface="文鼎魏碑体简" pitchFamily="18" charset="-122"/>
            </a:endParaRPr>
          </a:p>
        </p:txBody>
      </p:sp>
      <p:sp>
        <p:nvSpPr>
          <p:cNvPr id="22551" name="Text Box 24"/>
          <p:cNvSpPr txBox="1"/>
          <p:nvPr/>
        </p:nvSpPr>
        <p:spPr>
          <a:xfrm>
            <a:off x="1143000" y="3200400"/>
            <a:ext cx="685800" cy="457200"/>
          </a:xfrm>
          <a:prstGeom prst="rect">
            <a:avLst/>
          </a:prstGeom>
          <a:noFill/>
          <a:ln w="9525">
            <a:noFill/>
          </a:ln>
        </p:spPr>
        <p:txBody>
          <a:bodyPr>
            <a:spAutoFit/>
          </a:bodyPr>
          <a:p>
            <a:r>
              <a:rPr lang="en-US" altLang="zh-CN" dirty="0">
                <a:latin typeface="Times New Roman" panose="02020603050405020304" pitchFamily="18" charset="0"/>
                <a:ea typeface="文鼎魏碑体简" pitchFamily="18" charset="-122"/>
              </a:rPr>
              <a:t>150</a:t>
            </a:r>
            <a:endParaRPr lang="en-US" altLang="zh-CN" dirty="0">
              <a:latin typeface="Times New Roman" panose="02020603050405020304" pitchFamily="18" charset="0"/>
              <a:ea typeface="文鼎魏碑体简" pitchFamily="18" charset="-122"/>
            </a:endParaRPr>
          </a:p>
        </p:txBody>
      </p:sp>
      <p:sp>
        <p:nvSpPr>
          <p:cNvPr id="22552" name="Text Box 25"/>
          <p:cNvSpPr txBox="1"/>
          <p:nvPr/>
        </p:nvSpPr>
        <p:spPr>
          <a:xfrm>
            <a:off x="1143000" y="3886200"/>
            <a:ext cx="838200" cy="457200"/>
          </a:xfrm>
          <a:prstGeom prst="rect">
            <a:avLst/>
          </a:prstGeom>
          <a:noFill/>
          <a:ln w="9525">
            <a:noFill/>
          </a:ln>
        </p:spPr>
        <p:txBody>
          <a:bodyPr>
            <a:spAutoFit/>
          </a:bodyPr>
          <a:p>
            <a:r>
              <a:rPr lang="en-US" altLang="zh-CN" dirty="0">
                <a:latin typeface="Times New Roman" panose="02020603050405020304" pitchFamily="18" charset="0"/>
                <a:ea typeface="文鼎魏碑体简" pitchFamily="18" charset="-122"/>
              </a:rPr>
              <a:t>100</a:t>
            </a:r>
            <a:endParaRPr lang="en-US" altLang="zh-CN" dirty="0">
              <a:latin typeface="Times New Roman" panose="02020603050405020304" pitchFamily="18" charset="0"/>
              <a:ea typeface="文鼎魏碑体简" pitchFamily="18" charset="-122"/>
            </a:endParaRPr>
          </a:p>
        </p:txBody>
      </p:sp>
      <p:sp>
        <p:nvSpPr>
          <p:cNvPr id="22553" name="Text Box 26"/>
          <p:cNvSpPr txBox="1"/>
          <p:nvPr/>
        </p:nvSpPr>
        <p:spPr>
          <a:xfrm>
            <a:off x="1203325" y="4648200"/>
            <a:ext cx="488950" cy="457200"/>
          </a:xfrm>
          <a:prstGeom prst="rect">
            <a:avLst/>
          </a:prstGeom>
          <a:noFill/>
          <a:ln w="9525">
            <a:noFill/>
          </a:ln>
        </p:spPr>
        <p:txBody>
          <a:bodyPr>
            <a:spAutoFit/>
          </a:bodyPr>
          <a:p>
            <a:r>
              <a:rPr lang="en-US" altLang="zh-CN" dirty="0">
                <a:latin typeface="Times New Roman" panose="02020603050405020304" pitchFamily="18" charset="0"/>
                <a:ea typeface="文鼎魏碑体简" pitchFamily="18" charset="-122"/>
              </a:rPr>
              <a:t>50</a:t>
            </a:r>
            <a:endParaRPr lang="en-US" altLang="zh-CN" dirty="0">
              <a:latin typeface="Times New Roman" panose="02020603050405020304" pitchFamily="18" charset="0"/>
              <a:ea typeface="文鼎魏碑体简" pitchFamily="18" charset="-122"/>
            </a:endParaRPr>
          </a:p>
        </p:txBody>
      </p:sp>
      <p:sp>
        <p:nvSpPr>
          <p:cNvPr id="22554" name="Text Box 27"/>
          <p:cNvSpPr txBox="1"/>
          <p:nvPr/>
        </p:nvSpPr>
        <p:spPr>
          <a:xfrm>
            <a:off x="1355725" y="5375275"/>
            <a:ext cx="336550" cy="457200"/>
          </a:xfrm>
          <a:prstGeom prst="rect">
            <a:avLst/>
          </a:prstGeom>
          <a:noFill/>
          <a:ln w="9525">
            <a:noFill/>
          </a:ln>
        </p:spPr>
        <p:txBody>
          <a:bodyPr wrap="none">
            <a:spAutoFit/>
          </a:bodyPr>
          <a:p>
            <a:r>
              <a:rPr lang="en-US" altLang="zh-CN" dirty="0">
                <a:latin typeface="Times New Roman" panose="02020603050405020304" pitchFamily="18" charset="0"/>
                <a:ea typeface="文鼎魏碑体简" pitchFamily="18" charset="-122"/>
              </a:rPr>
              <a:t>0</a:t>
            </a:r>
            <a:endParaRPr lang="en-US" altLang="zh-CN" dirty="0">
              <a:latin typeface="Times New Roman" panose="02020603050405020304" pitchFamily="18" charset="0"/>
              <a:ea typeface="文鼎魏碑体简" pitchFamily="18" charset="-122"/>
            </a:endParaRPr>
          </a:p>
        </p:txBody>
      </p:sp>
      <p:sp>
        <p:nvSpPr>
          <p:cNvPr id="22555" name="Rectangle 29"/>
          <p:cNvSpPr/>
          <p:nvPr/>
        </p:nvSpPr>
        <p:spPr>
          <a:xfrm>
            <a:off x="1763713" y="5805488"/>
            <a:ext cx="792162" cy="503237"/>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56" name="Text Box 30"/>
          <p:cNvSpPr txBox="1"/>
          <p:nvPr/>
        </p:nvSpPr>
        <p:spPr>
          <a:xfrm>
            <a:off x="2555875" y="5876925"/>
            <a:ext cx="1873250" cy="461963"/>
          </a:xfrm>
          <a:prstGeom prst="rect">
            <a:avLst/>
          </a:prstGeom>
          <a:noFill/>
          <a:ln w="9525">
            <a:noFill/>
          </a:ln>
        </p:spPr>
        <p:txBody>
          <a:bodyPr>
            <a:spAutoFit/>
          </a:bodyPr>
          <a:p>
            <a:pPr>
              <a:spcBef>
                <a:spcPct val="50000"/>
              </a:spcBef>
            </a:pPr>
            <a:r>
              <a:rPr lang="zh-CN" altLang="en-US" dirty="0">
                <a:latin typeface="Times New Roman" panose="02020603050405020304" pitchFamily="18" charset="0"/>
              </a:rPr>
              <a:t>已下达订单</a:t>
            </a:r>
            <a:endParaRPr lang="zh-CN" altLang="en-US" dirty="0">
              <a:latin typeface="Times New Roman" panose="02020603050405020304" pitchFamily="18" charset="0"/>
            </a:endParaRPr>
          </a:p>
        </p:txBody>
      </p:sp>
      <p:sp>
        <p:nvSpPr>
          <p:cNvPr id="22557" name="Rectangle 32"/>
          <p:cNvSpPr/>
          <p:nvPr/>
        </p:nvSpPr>
        <p:spPr>
          <a:xfrm>
            <a:off x="5076825" y="5805488"/>
            <a:ext cx="863600" cy="503237"/>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22558" name="Text Box 33"/>
          <p:cNvSpPr txBox="1"/>
          <p:nvPr/>
        </p:nvSpPr>
        <p:spPr>
          <a:xfrm>
            <a:off x="6011863" y="5876925"/>
            <a:ext cx="1489075" cy="461963"/>
          </a:xfrm>
          <a:prstGeom prst="rect">
            <a:avLst/>
          </a:prstGeom>
          <a:noFill/>
          <a:ln w="9525">
            <a:noFill/>
          </a:ln>
        </p:spPr>
        <p:txBody>
          <a:bodyPr>
            <a:spAutoFit/>
          </a:bodyPr>
          <a:p>
            <a:pPr>
              <a:spcBef>
                <a:spcPct val="50000"/>
              </a:spcBef>
            </a:pPr>
            <a:r>
              <a:rPr lang="zh-CN" altLang="en-US" dirty="0">
                <a:latin typeface="Times New Roman" panose="02020603050405020304" pitchFamily="18" charset="0"/>
              </a:rPr>
              <a:t>计划订单</a:t>
            </a:r>
            <a:endParaRPr lang="zh-CN" altLang="en-US" dirty="0">
              <a:latin typeface="Times New Roman" panose="02020603050405020304" pitchFamily="18" charset="0"/>
            </a:endParaRPr>
          </a:p>
        </p:txBody>
      </p:sp>
      <p:sp>
        <p:nvSpPr>
          <p:cNvPr id="22559" name="TextBox 30"/>
          <p:cNvSpPr txBox="1"/>
          <p:nvPr/>
        </p:nvSpPr>
        <p:spPr>
          <a:xfrm>
            <a:off x="2000250" y="428625"/>
            <a:ext cx="5214938" cy="769938"/>
          </a:xfrm>
          <a:prstGeom prst="rect">
            <a:avLst/>
          </a:prstGeom>
          <a:noFill/>
          <a:ln w="9525">
            <a:noFill/>
          </a:ln>
        </p:spPr>
        <p:txBody>
          <a:bodyPr>
            <a:spAutoFit/>
          </a:bodyPr>
          <a:p>
            <a:pPr algn="ctr"/>
            <a:r>
              <a:rPr lang="zh-CN" altLang="en-US" sz="4400" b="1" dirty="0">
                <a:latin typeface="Times New Roman" panose="02020603050405020304" pitchFamily="18" charset="0"/>
                <a:ea typeface="文鼎魏碑体简" pitchFamily="18" charset="-122"/>
              </a:rPr>
              <a:t>工作中心负荷图</a:t>
            </a:r>
            <a:endParaRPr lang="zh-CN" altLang="en-US" sz="4400" b="1" dirty="0">
              <a:latin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2"/>
          <p:cNvSpPr>
            <a:spLocks noGrp="1"/>
          </p:cNvSpPr>
          <p:nvPr>
            <p:ph type="title"/>
          </p:nvPr>
        </p:nvSpPr>
        <p:spPr>
          <a:ln/>
        </p:spPr>
        <p:txBody>
          <a:bodyPr vert="horz" wrap="square" lIns="92075" tIns="46038" rIns="92075" bIns="46038" anchor="ctr" anchorCtr="0"/>
          <a:p>
            <a:r>
              <a:rPr lang="en-US" altLang="zh-CN" sz="4800" b="1" dirty="0"/>
              <a:t>MRPII</a:t>
            </a:r>
            <a:r>
              <a:rPr lang="zh-CN" altLang="en-US" sz="4800" b="1" dirty="0"/>
              <a:t>概述</a:t>
            </a:r>
            <a:endParaRPr lang="zh-CN" altLang="en-US" sz="4800" b="1" dirty="0"/>
          </a:p>
        </p:txBody>
      </p:sp>
      <p:sp>
        <p:nvSpPr>
          <p:cNvPr id="23555" name="Rectangle 3"/>
          <p:cNvSpPr>
            <a:spLocks noGrp="1"/>
          </p:cNvSpPr>
          <p:nvPr>
            <p:ph idx="1"/>
          </p:nvPr>
        </p:nvSpPr>
        <p:spPr>
          <a:xfrm>
            <a:off x="304800" y="1524000"/>
            <a:ext cx="8153400" cy="4572000"/>
          </a:xfrm>
          <a:ln/>
        </p:spPr>
        <p:txBody>
          <a:bodyPr vert="horz" wrap="square" lIns="92075" tIns="46038" rIns="92075" bIns="46038" anchor="t" anchorCtr="0"/>
          <a:p>
            <a:pPr>
              <a:lnSpc>
                <a:spcPct val="90000"/>
              </a:lnSpc>
            </a:pPr>
            <a:r>
              <a:rPr lang="en-US" altLang="zh-CN" dirty="0">
                <a:latin typeface="文鼎魏碑体简" pitchFamily="18" charset="-122"/>
                <a:ea typeface="文鼎魏碑体简" pitchFamily="18" charset="-122"/>
              </a:rPr>
              <a:t>MRPII</a:t>
            </a:r>
            <a:r>
              <a:rPr lang="zh-CN" altLang="en-US" dirty="0">
                <a:latin typeface="文鼎魏碑体简" pitchFamily="18" charset="-122"/>
                <a:ea typeface="文鼎魏碑体简" pitchFamily="18" charset="-122"/>
              </a:rPr>
              <a:t>是制造业资源计划（</a:t>
            </a:r>
            <a:r>
              <a:rPr lang="en-US" altLang="zh-CN" dirty="0">
                <a:latin typeface="文鼎魏碑体简" pitchFamily="18" charset="-122"/>
                <a:ea typeface="文鼎魏碑体简" pitchFamily="18" charset="-122"/>
              </a:rPr>
              <a:t>Manufacturing Resource Planning</a:t>
            </a:r>
            <a:r>
              <a:rPr lang="zh-CN" altLang="en-US" dirty="0">
                <a:latin typeface="文鼎魏碑体简" pitchFamily="18" charset="-122"/>
                <a:ea typeface="文鼎魏碑体简" pitchFamily="18" charset="-122"/>
              </a:rPr>
              <a:t>）的英文缩写</a:t>
            </a:r>
            <a:endParaRPr lang="zh-CN" altLang="en-US" dirty="0">
              <a:latin typeface="文鼎魏碑体简" pitchFamily="18" charset="-122"/>
              <a:ea typeface="文鼎魏碑体简" pitchFamily="18" charset="-122"/>
            </a:endParaRPr>
          </a:p>
          <a:p>
            <a:pPr>
              <a:lnSpc>
                <a:spcPct val="90000"/>
              </a:lnSpc>
            </a:pPr>
            <a:r>
              <a:rPr lang="en-US" altLang="zh-CN" dirty="0">
                <a:latin typeface="文鼎魏碑体简" pitchFamily="18" charset="-122"/>
                <a:ea typeface="文鼎魏碑体简" pitchFamily="18" charset="-122"/>
              </a:rPr>
              <a:t>MRPII</a:t>
            </a:r>
            <a:r>
              <a:rPr lang="zh-CN" altLang="en-US" dirty="0">
                <a:latin typeface="文鼎魏碑体简" pitchFamily="18" charset="-122"/>
                <a:ea typeface="文鼎魏碑体简" pitchFamily="18" charset="-122"/>
              </a:rPr>
              <a:t>的思想集中体现了制造企业生产经营过程中的客观规律和需求</a:t>
            </a:r>
            <a:endParaRPr lang="zh-CN" altLang="en-US" dirty="0">
              <a:latin typeface="文鼎魏碑体简" pitchFamily="18" charset="-122"/>
              <a:ea typeface="文鼎魏碑体简" pitchFamily="18" charset="-122"/>
            </a:endParaRPr>
          </a:p>
          <a:p>
            <a:pPr>
              <a:lnSpc>
                <a:spcPct val="90000"/>
              </a:lnSpc>
            </a:pPr>
            <a:r>
              <a:rPr lang="zh-CN" altLang="en-US" dirty="0">
                <a:latin typeface="文鼎魏碑体简" pitchFamily="18" charset="-122"/>
                <a:ea typeface="文鼎魏碑体简" pitchFamily="18" charset="-122"/>
              </a:rPr>
              <a:t>其功能全面覆盖了市场预测、订单接收、生产计划、物料需求、能力需求、库存控制、车间管理直到产品销售的整个生产经营过程以及相关的所有财务活动</a:t>
            </a:r>
            <a:endParaRPr lang="zh-CN" altLang="en-US" dirty="0">
              <a:latin typeface="文鼎魏碑体简" pitchFamily="18" charset="-122"/>
              <a:ea typeface="文鼎魏碑体简" pitchFamily="18" charset="-122"/>
            </a:endParaRPr>
          </a:p>
          <a:p>
            <a:pPr>
              <a:lnSpc>
                <a:spcPct val="90000"/>
              </a:lnSpc>
            </a:pPr>
            <a:r>
              <a:rPr lang="zh-CN" altLang="en-US" dirty="0">
                <a:latin typeface="文鼎魏碑体简" pitchFamily="18" charset="-122"/>
                <a:ea typeface="文鼎魏碑体简" pitchFamily="18" charset="-122"/>
              </a:rPr>
              <a:t>为制造业提供了有效的计划和控制工具</a:t>
            </a:r>
            <a:endParaRPr lang="zh-CN" altLang="en-US" dirty="0">
              <a:latin typeface="文鼎魏碑体简" pitchFamily="18" charset="-122"/>
              <a:ea typeface="文鼎魏碑体简" pitchFamily="18"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p:cNvSpPr>
          <p:nvPr>
            <p:ph type="title"/>
          </p:nvPr>
        </p:nvSpPr>
        <p:spPr>
          <a:ln/>
        </p:spPr>
        <p:txBody>
          <a:bodyPr vert="horz" wrap="square" lIns="92075" tIns="46038" rIns="92075" bIns="46038" anchor="ctr" anchorCtr="0"/>
          <a:p>
            <a:r>
              <a:rPr lang="en-US" altLang="zh-CN" sz="4800" b="1" dirty="0">
                <a:latin typeface="文鼎魏碑体简" pitchFamily="18" charset="-122"/>
                <a:ea typeface="文鼎魏碑体简" pitchFamily="18" charset="-122"/>
              </a:rPr>
              <a:t>MRPII</a:t>
            </a:r>
            <a:r>
              <a:rPr lang="zh-CN" altLang="en-US" sz="4800" b="1" dirty="0">
                <a:latin typeface="文鼎魏碑体简" pitchFamily="18" charset="-122"/>
                <a:ea typeface="文鼎魏碑体简" pitchFamily="18" charset="-122"/>
              </a:rPr>
              <a:t>的特点</a:t>
            </a:r>
            <a:endParaRPr lang="zh-CN" altLang="en-US" dirty="0"/>
          </a:p>
        </p:txBody>
      </p:sp>
      <p:sp>
        <p:nvSpPr>
          <p:cNvPr id="24579" name="Rectangle 3"/>
          <p:cNvSpPr>
            <a:spLocks noGrp="1"/>
          </p:cNvSpPr>
          <p:nvPr>
            <p:ph idx="1"/>
          </p:nvPr>
        </p:nvSpPr>
        <p:spPr>
          <a:ln/>
        </p:spPr>
        <p:txBody>
          <a:bodyPr vert="horz" wrap="square" lIns="92075" tIns="46038" rIns="92075" bIns="46038" anchor="t" anchorCtr="0"/>
          <a:p>
            <a:r>
              <a:rPr lang="en-US" altLang="zh-CN" sz="2800" dirty="0">
                <a:latin typeface="文鼎魏碑体简" pitchFamily="18" charset="-122"/>
                <a:ea typeface="文鼎魏碑体简" pitchFamily="18" charset="-122"/>
              </a:rPr>
              <a:t>MRPII</a:t>
            </a:r>
            <a:r>
              <a:rPr lang="zh-CN" altLang="en-US" sz="2800" dirty="0">
                <a:latin typeface="文鼎魏碑体简" pitchFamily="18" charset="-122"/>
                <a:ea typeface="文鼎魏碑体简" pitchFamily="18" charset="-122"/>
              </a:rPr>
              <a:t>把企业中的各子系统有机地结合起来形成一个面向整个企业的一体化系统。其中，生产和财务两个子系统关系尤为密切</a:t>
            </a:r>
            <a:endParaRPr lang="zh-CN" altLang="en-US" sz="2800" dirty="0">
              <a:latin typeface="文鼎魏碑体简" pitchFamily="18" charset="-122"/>
              <a:ea typeface="文鼎魏碑体简" pitchFamily="18" charset="-122"/>
            </a:endParaRPr>
          </a:p>
          <a:p>
            <a:r>
              <a:rPr lang="en-US" altLang="zh-CN" sz="2800" dirty="0">
                <a:latin typeface="文鼎魏碑体简" pitchFamily="18" charset="-122"/>
                <a:ea typeface="文鼎魏碑体简" pitchFamily="18" charset="-122"/>
              </a:rPr>
              <a:t>MRPII</a:t>
            </a:r>
            <a:r>
              <a:rPr lang="zh-CN" altLang="en-US" sz="2800" dirty="0">
                <a:latin typeface="文鼎魏碑体简" pitchFamily="18" charset="-122"/>
                <a:ea typeface="文鼎魏碑体简" pitchFamily="18" charset="-122"/>
              </a:rPr>
              <a:t>的所有数据来源于企业的中央数据库，各子系统在统一的数据环境下工作</a:t>
            </a:r>
            <a:endParaRPr lang="zh-CN" altLang="en-US" sz="2800" dirty="0">
              <a:latin typeface="文鼎魏碑体简" pitchFamily="18" charset="-122"/>
              <a:ea typeface="文鼎魏碑体简" pitchFamily="18" charset="-122"/>
            </a:endParaRPr>
          </a:p>
          <a:p>
            <a:r>
              <a:rPr lang="en-US" altLang="zh-CN" sz="2800" dirty="0">
                <a:latin typeface="文鼎魏碑体简" pitchFamily="18" charset="-122"/>
                <a:ea typeface="文鼎魏碑体简" pitchFamily="18" charset="-122"/>
              </a:rPr>
              <a:t>MRPII</a:t>
            </a:r>
            <a:r>
              <a:rPr lang="zh-CN" altLang="en-US" sz="2800" dirty="0">
                <a:latin typeface="文鼎魏碑体简" pitchFamily="18" charset="-122"/>
                <a:ea typeface="文鼎魏碑体简" pitchFamily="18" charset="-122"/>
              </a:rPr>
              <a:t>具有模拟功能，能根据不同的决策方针模拟出各种未来将会发生的结果，因此，它也是企业上层管理机构的决策工具</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p:cNvSpPr>
          <p:nvPr>
            <p:ph type="title"/>
          </p:nvPr>
        </p:nvSpPr>
        <p:spPr>
          <a:ln/>
        </p:spPr>
        <p:txBody>
          <a:bodyPr vert="horz" wrap="square" lIns="92075" tIns="46038" rIns="92075" bIns="46038" anchor="ctr" anchorCtr="0"/>
          <a:p>
            <a:r>
              <a:rPr lang="en-US" altLang="zh-CN" sz="4800" dirty="0">
                <a:latin typeface="文鼎魏碑体简" pitchFamily="18" charset="-122"/>
                <a:ea typeface="文鼎魏碑体简" pitchFamily="18" charset="-122"/>
              </a:rPr>
              <a:t>MRPII </a:t>
            </a:r>
            <a:r>
              <a:rPr lang="zh-CN" altLang="en-US" sz="4800" dirty="0">
                <a:latin typeface="文鼎魏碑体简" pitchFamily="18" charset="-122"/>
                <a:ea typeface="文鼎魏碑体简" pitchFamily="18" charset="-122"/>
              </a:rPr>
              <a:t>为生产管理</a:t>
            </a:r>
            <a:br>
              <a:rPr lang="zh-CN" altLang="en-US" sz="4800" dirty="0">
                <a:latin typeface="文鼎魏碑体简" pitchFamily="18" charset="-122"/>
                <a:ea typeface="文鼎魏碑体简" pitchFamily="18" charset="-122"/>
              </a:rPr>
            </a:br>
            <a:r>
              <a:rPr lang="zh-CN" altLang="en-US" sz="4800" dirty="0">
                <a:latin typeface="文鼎魏碑体简" pitchFamily="18" charset="-122"/>
                <a:ea typeface="文鼎魏碑体简" pitchFamily="18" charset="-122"/>
              </a:rPr>
              <a:t>        提供了一系列工具</a:t>
            </a:r>
            <a:endParaRPr lang="zh-CN" altLang="en-US" dirty="0"/>
          </a:p>
        </p:txBody>
      </p:sp>
      <p:sp>
        <p:nvSpPr>
          <p:cNvPr id="25603" name="Rectangle 3"/>
          <p:cNvSpPr>
            <a:spLocks noGrp="1"/>
          </p:cNvSpPr>
          <p:nvPr>
            <p:ph idx="1"/>
          </p:nvPr>
        </p:nvSpPr>
        <p:spPr>
          <a:ln/>
        </p:spPr>
        <p:txBody>
          <a:bodyPr vert="horz" wrap="square" lIns="92075" tIns="46038" rIns="92075" bIns="46038" anchor="t" anchorCtr="0"/>
          <a:p>
            <a:r>
              <a:rPr lang="zh-CN" altLang="en-US" dirty="0">
                <a:latin typeface="文鼎魏碑体简" pitchFamily="18" charset="-122"/>
                <a:ea typeface="文鼎魏碑体简" pitchFamily="18" charset="-122"/>
              </a:rPr>
              <a:t>生产规划</a:t>
            </a:r>
            <a:r>
              <a:rPr lang="en-US" altLang="zh-CN" dirty="0">
                <a:latin typeface="文鼎魏碑体简" pitchFamily="18" charset="-122"/>
                <a:ea typeface="文鼎魏碑体简" pitchFamily="18" charset="-122"/>
              </a:rPr>
              <a:t>--</a:t>
            </a:r>
            <a:r>
              <a:rPr lang="zh-CN" altLang="en-US" dirty="0">
                <a:latin typeface="文鼎魏碑体简" pitchFamily="18" charset="-122"/>
                <a:ea typeface="文鼎魏碑体简" pitchFamily="18" charset="-122"/>
              </a:rPr>
              <a:t>资源计划</a:t>
            </a:r>
            <a:endParaRPr lang="zh-CN" altLang="en-US" dirty="0">
              <a:latin typeface="文鼎魏碑体简" pitchFamily="18" charset="-122"/>
              <a:ea typeface="文鼎魏碑体简" pitchFamily="18" charset="-122"/>
            </a:endParaRPr>
          </a:p>
          <a:p>
            <a:r>
              <a:rPr lang="zh-CN" altLang="en-US" dirty="0">
                <a:latin typeface="文鼎魏碑体简" pitchFamily="18" charset="-122"/>
                <a:ea typeface="文鼎魏碑体简" pitchFamily="18" charset="-122"/>
              </a:rPr>
              <a:t>主生产计划</a:t>
            </a:r>
            <a:r>
              <a:rPr lang="en-US" altLang="zh-CN" dirty="0">
                <a:latin typeface="文鼎魏碑体简" pitchFamily="18" charset="-122"/>
                <a:ea typeface="文鼎魏碑体简" pitchFamily="18" charset="-122"/>
              </a:rPr>
              <a:t>--</a:t>
            </a:r>
            <a:r>
              <a:rPr lang="zh-CN" altLang="en-US" dirty="0">
                <a:latin typeface="文鼎魏碑体简" pitchFamily="18" charset="-122"/>
                <a:ea typeface="文鼎魏碑体简" pitchFamily="18" charset="-122"/>
              </a:rPr>
              <a:t>粗能力计划（</a:t>
            </a:r>
            <a:r>
              <a:rPr lang="en-US" altLang="zh-CN" dirty="0">
                <a:latin typeface="文鼎魏碑体简" pitchFamily="18" charset="-122"/>
                <a:ea typeface="文鼎魏碑体简" pitchFamily="18" charset="-122"/>
              </a:rPr>
              <a:t>RCCP</a:t>
            </a:r>
            <a:r>
              <a:rPr lang="zh-CN" altLang="en-US" dirty="0">
                <a:latin typeface="文鼎魏碑体简" pitchFamily="18" charset="-122"/>
                <a:ea typeface="文鼎魏碑体简" pitchFamily="18" charset="-122"/>
              </a:rPr>
              <a:t>）</a:t>
            </a:r>
            <a:endParaRPr lang="zh-CN" altLang="en-US" dirty="0">
              <a:latin typeface="文鼎魏碑体简" pitchFamily="18" charset="-122"/>
              <a:ea typeface="文鼎魏碑体简" pitchFamily="18" charset="-122"/>
            </a:endParaRPr>
          </a:p>
          <a:p>
            <a:r>
              <a:rPr lang="zh-CN" altLang="en-US" dirty="0">
                <a:latin typeface="文鼎魏碑体简" pitchFamily="18" charset="-122"/>
                <a:ea typeface="文鼎魏碑体简" pitchFamily="18" charset="-122"/>
              </a:rPr>
              <a:t>物料需求计划（</a:t>
            </a:r>
            <a:r>
              <a:rPr lang="en-US" altLang="zh-CN" dirty="0">
                <a:latin typeface="文鼎魏碑体简" pitchFamily="18" charset="-122"/>
                <a:ea typeface="文鼎魏碑体简" pitchFamily="18" charset="-122"/>
              </a:rPr>
              <a:t>MRP</a:t>
            </a:r>
            <a:r>
              <a:rPr lang="zh-CN" altLang="en-US" dirty="0">
                <a:latin typeface="文鼎魏碑体简" pitchFamily="18" charset="-122"/>
                <a:ea typeface="文鼎魏碑体简" pitchFamily="18" charset="-122"/>
              </a:rPr>
              <a:t>）</a:t>
            </a:r>
            <a:endParaRPr lang="zh-CN" altLang="en-US" dirty="0">
              <a:latin typeface="文鼎魏碑体简" pitchFamily="18" charset="-122"/>
              <a:ea typeface="文鼎魏碑体简" pitchFamily="18" charset="-122"/>
            </a:endParaRPr>
          </a:p>
          <a:p>
            <a:r>
              <a:rPr lang="zh-CN" altLang="en-US" dirty="0">
                <a:latin typeface="文鼎魏碑体简" pitchFamily="18" charset="-122"/>
                <a:ea typeface="文鼎魏碑体简" pitchFamily="18" charset="-122"/>
              </a:rPr>
              <a:t>能力需求计划（</a:t>
            </a:r>
            <a:r>
              <a:rPr lang="en-US" altLang="zh-CN" dirty="0">
                <a:latin typeface="文鼎魏碑体简" pitchFamily="18" charset="-122"/>
                <a:ea typeface="文鼎魏碑体简" pitchFamily="18" charset="-122"/>
              </a:rPr>
              <a:t>CRP</a:t>
            </a:r>
            <a:r>
              <a:rPr lang="zh-CN" altLang="en-US" dirty="0">
                <a:latin typeface="文鼎魏碑体简" pitchFamily="18" charset="-122"/>
                <a:ea typeface="文鼎魏碑体简" pitchFamily="18" charset="-122"/>
              </a:rPr>
              <a:t>）</a:t>
            </a:r>
            <a:endParaRPr lang="zh-CN" altLang="en-US" dirty="0">
              <a:latin typeface="文鼎魏碑体简" pitchFamily="18" charset="-122"/>
              <a:ea typeface="文鼎魏碑体简" pitchFamily="18" charset="-122"/>
            </a:endParaRPr>
          </a:p>
          <a:p>
            <a:r>
              <a:rPr lang="zh-CN" altLang="en-US" dirty="0">
                <a:latin typeface="文鼎魏碑体简" pitchFamily="18" charset="-122"/>
                <a:ea typeface="文鼎魏碑体简" pitchFamily="18" charset="-122"/>
              </a:rPr>
              <a:t>投入</a:t>
            </a:r>
            <a:r>
              <a:rPr lang="en-US" altLang="zh-CN" dirty="0">
                <a:latin typeface="文鼎魏碑体简" pitchFamily="18" charset="-122"/>
                <a:ea typeface="文鼎魏碑体简" pitchFamily="18" charset="-122"/>
              </a:rPr>
              <a:t>/</a:t>
            </a:r>
            <a:r>
              <a:rPr lang="zh-CN" altLang="en-US" dirty="0">
                <a:latin typeface="文鼎魏碑体简" pitchFamily="18" charset="-122"/>
                <a:ea typeface="文鼎魏碑体简" pitchFamily="18" charset="-122"/>
              </a:rPr>
              <a:t>产出报告</a:t>
            </a:r>
            <a:endParaRPr lang="zh-CN" altLang="en-US" dirty="0">
              <a:latin typeface="文鼎魏碑体简" pitchFamily="18" charset="-122"/>
              <a:ea typeface="文鼎魏碑体简" pitchFamily="18" charset="-122"/>
            </a:endParaRPr>
          </a:p>
          <a:p>
            <a:r>
              <a:rPr lang="zh-CN" altLang="en-US" dirty="0">
                <a:latin typeface="文鼎魏碑体简" pitchFamily="18" charset="-122"/>
                <a:ea typeface="文鼎魏碑体简" pitchFamily="18" charset="-122"/>
              </a:rPr>
              <a:t>派工单</a:t>
            </a:r>
            <a:endParaRPr lang="zh-CN" altLang="en-US" dirty="0">
              <a:latin typeface="文鼎魏碑体简" pitchFamily="18" charset="-122"/>
              <a:ea typeface="文鼎魏碑体简" pitchFamily="18"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p:cNvSpPr>
          <p:nvPr>
            <p:ph type="title"/>
          </p:nvPr>
        </p:nvSpPr>
        <p:spPr>
          <a:ln/>
        </p:spPr>
        <p:txBody>
          <a:bodyPr vert="horz" wrap="square" lIns="92075" tIns="46038" rIns="92075" bIns="46038" anchor="ctr" anchorCtr="0"/>
          <a:p>
            <a:r>
              <a:rPr lang="zh-CN" altLang="en-US" sz="6000" dirty="0">
                <a:latin typeface="文鼎魏碑体简" pitchFamily="18" charset="-122"/>
                <a:ea typeface="文鼎魏碑体简" pitchFamily="18" charset="-122"/>
              </a:rPr>
              <a:t>财 务 管 理</a:t>
            </a:r>
            <a:endParaRPr lang="zh-CN" altLang="en-US" dirty="0"/>
          </a:p>
        </p:txBody>
      </p:sp>
      <p:sp>
        <p:nvSpPr>
          <p:cNvPr id="26627" name="Rectangle 3"/>
          <p:cNvSpPr>
            <a:spLocks noGrp="1"/>
          </p:cNvSpPr>
          <p:nvPr>
            <p:ph idx="1"/>
          </p:nvPr>
        </p:nvSpPr>
        <p:spPr>
          <a:ln/>
        </p:spPr>
        <p:txBody>
          <a:bodyPr vert="horz" wrap="square" lIns="92075" tIns="46038" rIns="92075" bIns="46038" anchor="t" anchorCtr="0"/>
          <a:p>
            <a:r>
              <a:rPr lang="zh-CN" altLang="en-US" sz="4000" dirty="0">
                <a:latin typeface="文鼎魏碑体简" pitchFamily="18" charset="-122"/>
                <a:ea typeface="文鼎魏碑体简" pitchFamily="18" charset="-122"/>
              </a:rPr>
              <a:t>集成</a:t>
            </a:r>
            <a:endParaRPr lang="zh-CN" altLang="en-US" sz="4000" dirty="0">
              <a:latin typeface="文鼎魏碑体简" pitchFamily="18" charset="-122"/>
              <a:ea typeface="文鼎魏碑体简" pitchFamily="18" charset="-122"/>
            </a:endParaRPr>
          </a:p>
          <a:p>
            <a:r>
              <a:rPr lang="zh-CN" altLang="en-US" sz="4000" dirty="0">
                <a:latin typeface="文鼎魏碑体简" pitchFamily="18" charset="-122"/>
                <a:ea typeface="文鼎魏碑体简" pitchFamily="18" charset="-122"/>
              </a:rPr>
              <a:t>计划</a:t>
            </a:r>
            <a:r>
              <a:rPr lang="en-US" altLang="zh-CN" sz="4000" dirty="0">
                <a:latin typeface="文鼎魏碑体简" pitchFamily="18" charset="-122"/>
                <a:ea typeface="文鼎魏碑体简" pitchFamily="18" charset="-122"/>
              </a:rPr>
              <a:t>--</a:t>
            </a:r>
            <a:r>
              <a:rPr lang="zh-CN" altLang="en-US" sz="4000" dirty="0">
                <a:latin typeface="文鼎魏碑体简" pitchFamily="18" charset="-122"/>
                <a:ea typeface="文鼎魏碑体简" pitchFamily="18" charset="-122"/>
              </a:rPr>
              <a:t>控制</a:t>
            </a:r>
            <a:r>
              <a:rPr lang="en-US" altLang="zh-CN" sz="4000" dirty="0">
                <a:latin typeface="文鼎魏碑体简" pitchFamily="18" charset="-122"/>
                <a:ea typeface="文鼎魏碑体简" pitchFamily="18" charset="-122"/>
              </a:rPr>
              <a:t>--</a:t>
            </a:r>
            <a:r>
              <a:rPr lang="zh-CN" altLang="en-US" sz="4000" dirty="0">
                <a:latin typeface="文鼎魏碑体简" pitchFamily="18" charset="-122"/>
                <a:ea typeface="文鼎魏碑体简" pitchFamily="18" charset="-122"/>
              </a:rPr>
              <a:t>分析</a:t>
            </a:r>
            <a:endParaRPr lang="zh-CN" altLang="en-US" sz="4000" dirty="0">
              <a:latin typeface="文鼎魏碑体简" pitchFamily="18" charset="-122"/>
              <a:ea typeface="文鼎魏碑体简" pitchFamily="18" charset="-122"/>
            </a:endParaRPr>
          </a:p>
          <a:p>
            <a:endParaRPr lang="en-US" altLang="zh-CN" sz="4000" dirty="0">
              <a:latin typeface="文鼎魏碑体简" pitchFamily="18" charset="-122"/>
              <a:ea typeface="文鼎魏碑体简" pitchFamily="18"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Text Box 1026"/>
          <p:cNvSpPr txBox="1"/>
          <p:nvPr/>
        </p:nvSpPr>
        <p:spPr>
          <a:xfrm>
            <a:off x="2667000" y="762000"/>
            <a:ext cx="1189038" cy="304800"/>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预测、客户订单</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51" name="Text Box 1027"/>
          <p:cNvSpPr txBox="1"/>
          <p:nvPr/>
        </p:nvSpPr>
        <p:spPr>
          <a:xfrm>
            <a:off x="2789238" y="1463675"/>
            <a:ext cx="914400" cy="274638"/>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主生产计划</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52" name="Text Box 1028"/>
          <p:cNvSpPr txBox="1"/>
          <p:nvPr/>
        </p:nvSpPr>
        <p:spPr>
          <a:xfrm>
            <a:off x="2789238" y="2011363"/>
            <a:ext cx="1006475" cy="274637"/>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en-US" altLang="zh-CN" sz="1000" dirty="0">
                <a:solidFill>
                  <a:schemeClr val="bg2"/>
                </a:solidFill>
                <a:latin typeface="Times New Roman" panose="02020603050405020304" pitchFamily="18" charset="0"/>
              </a:rPr>
              <a:t>MRP</a:t>
            </a:r>
            <a:r>
              <a:rPr lang="zh-CN" altLang="en-US" sz="1000" dirty="0">
                <a:solidFill>
                  <a:schemeClr val="bg2"/>
                </a:solidFill>
                <a:latin typeface="Times New Roman" panose="02020603050405020304" pitchFamily="18" charset="0"/>
              </a:rPr>
              <a:t>计划展开</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53" name="Text Box 1029"/>
          <p:cNvSpPr txBox="1"/>
          <p:nvPr/>
        </p:nvSpPr>
        <p:spPr>
          <a:xfrm>
            <a:off x="1966913" y="2011363"/>
            <a:ext cx="549275" cy="274637"/>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en-US" altLang="zh-CN" sz="1000" dirty="0">
                <a:solidFill>
                  <a:schemeClr val="bg2"/>
                </a:solidFill>
                <a:latin typeface="Times New Roman" panose="02020603050405020304" pitchFamily="18" charset="0"/>
              </a:rPr>
              <a:t>BOM</a:t>
            </a:r>
            <a:endParaRPr lang="en-US" altLang="zh-CN"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54" name="Text Box 1030"/>
          <p:cNvSpPr txBox="1"/>
          <p:nvPr/>
        </p:nvSpPr>
        <p:spPr>
          <a:xfrm>
            <a:off x="4252913" y="2011363"/>
            <a:ext cx="731837" cy="274637"/>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库存记录</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55" name="Line 1031"/>
          <p:cNvSpPr/>
          <p:nvPr/>
        </p:nvSpPr>
        <p:spPr>
          <a:xfrm>
            <a:off x="3246438" y="1738313"/>
            <a:ext cx="0" cy="273050"/>
          </a:xfrm>
          <a:prstGeom prst="line">
            <a:avLst/>
          </a:prstGeom>
          <a:ln w="9525" cap="flat" cmpd="sng">
            <a:solidFill>
              <a:schemeClr val="tx1"/>
            </a:solidFill>
            <a:prstDash val="solid"/>
            <a:headEnd type="none" w="med" len="med"/>
            <a:tailEnd type="triangle" w="med" len="med"/>
          </a:ln>
        </p:spPr>
      </p:sp>
      <p:sp>
        <p:nvSpPr>
          <p:cNvPr id="27656" name="Line 1032"/>
          <p:cNvSpPr/>
          <p:nvPr/>
        </p:nvSpPr>
        <p:spPr>
          <a:xfrm>
            <a:off x="2514600" y="2103438"/>
            <a:ext cx="274638" cy="0"/>
          </a:xfrm>
          <a:prstGeom prst="line">
            <a:avLst/>
          </a:prstGeom>
          <a:ln w="9525" cap="flat" cmpd="sng">
            <a:solidFill>
              <a:schemeClr val="tx1"/>
            </a:solidFill>
            <a:prstDash val="solid"/>
            <a:headEnd type="none" w="med" len="med"/>
            <a:tailEnd type="triangle" w="med" len="med"/>
          </a:ln>
        </p:spPr>
      </p:sp>
      <p:sp>
        <p:nvSpPr>
          <p:cNvPr id="27657" name="Line 1033"/>
          <p:cNvSpPr/>
          <p:nvPr/>
        </p:nvSpPr>
        <p:spPr>
          <a:xfrm flipH="1">
            <a:off x="3795713" y="2103438"/>
            <a:ext cx="457200" cy="0"/>
          </a:xfrm>
          <a:prstGeom prst="line">
            <a:avLst/>
          </a:prstGeom>
          <a:ln w="9525" cap="flat" cmpd="sng">
            <a:solidFill>
              <a:schemeClr val="tx1"/>
            </a:solidFill>
            <a:prstDash val="solid"/>
            <a:headEnd type="none" w="med" len="med"/>
            <a:tailEnd type="triangle" w="med" len="med"/>
          </a:ln>
        </p:spPr>
      </p:sp>
      <p:sp>
        <p:nvSpPr>
          <p:cNvPr id="27658" name="Text Box 1034"/>
          <p:cNvSpPr txBox="1"/>
          <p:nvPr/>
        </p:nvSpPr>
        <p:spPr>
          <a:xfrm>
            <a:off x="1874838" y="2743200"/>
            <a:ext cx="731837"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生产订单建议信息</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59" name="Text Box 1035"/>
          <p:cNvSpPr txBox="1"/>
          <p:nvPr/>
        </p:nvSpPr>
        <p:spPr>
          <a:xfrm>
            <a:off x="2881313" y="2743200"/>
            <a:ext cx="822325"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采购订单建议信息</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60" name="Text Box 1036"/>
          <p:cNvSpPr txBox="1"/>
          <p:nvPr/>
        </p:nvSpPr>
        <p:spPr>
          <a:xfrm>
            <a:off x="4160838" y="2743200"/>
            <a:ext cx="731837"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客户订单建议信息</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61" name="Line 1037"/>
          <p:cNvSpPr/>
          <p:nvPr/>
        </p:nvSpPr>
        <p:spPr>
          <a:xfrm>
            <a:off x="2241550" y="2560638"/>
            <a:ext cx="2376488" cy="0"/>
          </a:xfrm>
          <a:prstGeom prst="line">
            <a:avLst/>
          </a:prstGeom>
          <a:ln w="9525" cap="flat" cmpd="sng">
            <a:solidFill>
              <a:schemeClr val="tx1"/>
            </a:solidFill>
            <a:prstDash val="solid"/>
            <a:headEnd type="none" w="med" len="med"/>
            <a:tailEnd type="none" w="med" len="med"/>
          </a:ln>
        </p:spPr>
      </p:sp>
      <p:sp>
        <p:nvSpPr>
          <p:cNvPr id="27662" name="Line 1038"/>
          <p:cNvSpPr/>
          <p:nvPr/>
        </p:nvSpPr>
        <p:spPr>
          <a:xfrm>
            <a:off x="3246438" y="2286000"/>
            <a:ext cx="0" cy="457200"/>
          </a:xfrm>
          <a:prstGeom prst="line">
            <a:avLst/>
          </a:prstGeom>
          <a:ln w="9525" cap="flat" cmpd="sng">
            <a:solidFill>
              <a:schemeClr val="tx1"/>
            </a:solidFill>
            <a:prstDash val="solid"/>
            <a:headEnd type="none" w="med" len="med"/>
            <a:tailEnd type="triangle" w="med" len="med"/>
          </a:ln>
        </p:spPr>
      </p:sp>
      <p:sp>
        <p:nvSpPr>
          <p:cNvPr id="27663" name="Line 1039"/>
          <p:cNvSpPr/>
          <p:nvPr/>
        </p:nvSpPr>
        <p:spPr>
          <a:xfrm>
            <a:off x="2241550" y="2560638"/>
            <a:ext cx="0" cy="182562"/>
          </a:xfrm>
          <a:prstGeom prst="line">
            <a:avLst/>
          </a:prstGeom>
          <a:ln w="9525" cap="flat" cmpd="sng">
            <a:solidFill>
              <a:schemeClr val="tx1"/>
            </a:solidFill>
            <a:prstDash val="solid"/>
            <a:headEnd type="none" w="med" len="med"/>
            <a:tailEnd type="triangle" w="med" len="med"/>
          </a:ln>
        </p:spPr>
      </p:sp>
      <p:sp>
        <p:nvSpPr>
          <p:cNvPr id="27664" name="Line 1040"/>
          <p:cNvSpPr/>
          <p:nvPr/>
        </p:nvSpPr>
        <p:spPr>
          <a:xfrm>
            <a:off x="4618038" y="2560638"/>
            <a:ext cx="0" cy="182562"/>
          </a:xfrm>
          <a:prstGeom prst="line">
            <a:avLst/>
          </a:prstGeom>
          <a:ln w="9525" cap="flat" cmpd="sng">
            <a:solidFill>
              <a:schemeClr val="tx1"/>
            </a:solidFill>
            <a:prstDash val="solid"/>
            <a:headEnd type="none" w="med" len="med"/>
            <a:tailEnd type="triangle" w="med" len="med"/>
          </a:ln>
        </p:spPr>
      </p:sp>
      <p:sp>
        <p:nvSpPr>
          <p:cNvPr id="27665" name="Text Box 1041"/>
          <p:cNvSpPr txBox="1"/>
          <p:nvPr/>
        </p:nvSpPr>
        <p:spPr>
          <a:xfrm>
            <a:off x="1874838" y="3382963"/>
            <a:ext cx="731837"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下达生产订单</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66" name="Text Box 1042"/>
          <p:cNvSpPr txBox="1"/>
          <p:nvPr/>
        </p:nvSpPr>
        <p:spPr>
          <a:xfrm>
            <a:off x="2881313" y="3382963"/>
            <a:ext cx="731837"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下达采购订单</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67" name="Text Box 1043"/>
          <p:cNvSpPr txBox="1"/>
          <p:nvPr/>
        </p:nvSpPr>
        <p:spPr>
          <a:xfrm>
            <a:off x="4160838" y="3382963"/>
            <a:ext cx="731837"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查询成品库信息</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68" name="Line 1044"/>
          <p:cNvSpPr/>
          <p:nvPr/>
        </p:nvSpPr>
        <p:spPr>
          <a:xfrm>
            <a:off x="2241550" y="3109913"/>
            <a:ext cx="0" cy="273050"/>
          </a:xfrm>
          <a:prstGeom prst="line">
            <a:avLst/>
          </a:prstGeom>
          <a:ln w="9525" cap="flat" cmpd="sng">
            <a:solidFill>
              <a:schemeClr val="tx1"/>
            </a:solidFill>
            <a:prstDash val="solid"/>
            <a:headEnd type="none" w="med" len="med"/>
            <a:tailEnd type="triangle" w="med" len="med"/>
          </a:ln>
        </p:spPr>
      </p:sp>
      <p:sp>
        <p:nvSpPr>
          <p:cNvPr id="27669" name="Line 1045"/>
          <p:cNvSpPr/>
          <p:nvPr/>
        </p:nvSpPr>
        <p:spPr>
          <a:xfrm>
            <a:off x="3246438" y="3109913"/>
            <a:ext cx="0" cy="273050"/>
          </a:xfrm>
          <a:prstGeom prst="line">
            <a:avLst/>
          </a:prstGeom>
          <a:ln w="9525" cap="flat" cmpd="sng">
            <a:solidFill>
              <a:schemeClr val="tx1"/>
            </a:solidFill>
            <a:prstDash val="solid"/>
            <a:headEnd type="none" w="med" len="med"/>
            <a:tailEnd type="triangle" w="med" len="med"/>
          </a:ln>
        </p:spPr>
      </p:sp>
      <p:sp>
        <p:nvSpPr>
          <p:cNvPr id="27670" name="Line 1046"/>
          <p:cNvSpPr/>
          <p:nvPr/>
        </p:nvSpPr>
        <p:spPr>
          <a:xfrm>
            <a:off x="4618038" y="3109913"/>
            <a:ext cx="0" cy="273050"/>
          </a:xfrm>
          <a:prstGeom prst="line">
            <a:avLst/>
          </a:prstGeom>
          <a:ln w="9525" cap="flat" cmpd="sng">
            <a:solidFill>
              <a:schemeClr val="tx1"/>
            </a:solidFill>
            <a:prstDash val="solid"/>
            <a:headEnd type="none" w="med" len="med"/>
            <a:tailEnd type="triangle" w="med" len="med"/>
          </a:ln>
        </p:spPr>
      </p:sp>
      <p:sp>
        <p:nvSpPr>
          <p:cNvPr id="27671" name="Text Box 1047"/>
          <p:cNvSpPr txBox="1"/>
          <p:nvPr/>
        </p:nvSpPr>
        <p:spPr>
          <a:xfrm>
            <a:off x="1874838" y="4024313"/>
            <a:ext cx="731837" cy="274637"/>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领料</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72" name="Text Box 1048"/>
          <p:cNvSpPr txBox="1"/>
          <p:nvPr/>
        </p:nvSpPr>
        <p:spPr>
          <a:xfrm>
            <a:off x="4160838" y="4024313"/>
            <a:ext cx="731837"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发货</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73" name="Text Box 1049"/>
          <p:cNvSpPr txBox="1"/>
          <p:nvPr/>
        </p:nvSpPr>
        <p:spPr>
          <a:xfrm>
            <a:off x="1874838" y="4754563"/>
            <a:ext cx="731837"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生产订单完工入库</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74" name="Text Box 1050"/>
          <p:cNvSpPr txBox="1"/>
          <p:nvPr/>
        </p:nvSpPr>
        <p:spPr>
          <a:xfrm>
            <a:off x="2881313" y="4754563"/>
            <a:ext cx="731837"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采购订单入库</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75" name="Line 1051"/>
          <p:cNvSpPr/>
          <p:nvPr/>
        </p:nvSpPr>
        <p:spPr>
          <a:xfrm>
            <a:off x="2241550" y="3749675"/>
            <a:ext cx="0" cy="274638"/>
          </a:xfrm>
          <a:prstGeom prst="line">
            <a:avLst/>
          </a:prstGeom>
          <a:ln w="9525" cap="flat" cmpd="sng">
            <a:solidFill>
              <a:schemeClr val="tx1"/>
            </a:solidFill>
            <a:prstDash val="solid"/>
            <a:headEnd type="none" w="med" len="med"/>
            <a:tailEnd type="triangle" w="med" len="med"/>
          </a:ln>
        </p:spPr>
      </p:sp>
      <p:sp>
        <p:nvSpPr>
          <p:cNvPr id="27676" name="Line 1052"/>
          <p:cNvSpPr/>
          <p:nvPr/>
        </p:nvSpPr>
        <p:spPr>
          <a:xfrm>
            <a:off x="2241550" y="4297363"/>
            <a:ext cx="0" cy="457200"/>
          </a:xfrm>
          <a:prstGeom prst="line">
            <a:avLst/>
          </a:prstGeom>
          <a:ln w="9525" cap="flat" cmpd="sng">
            <a:solidFill>
              <a:schemeClr val="tx1"/>
            </a:solidFill>
            <a:prstDash val="solid"/>
            <a:headEnd type="none" w="med" len="med"/>
            <a:tailEnd type="triangle" w="med" len="med"/>
          </a:ln>
        </p:spPr>
      </p:sp>
      <p:sp>
        <p:nvSpPr>
          <p:cNvPr id="27677" name="Line 1053"/>
          <p:cNvSpPr/>
          <p:nvPr/>
        </p:nvSpPr>
        <p:spPr>
          <a:xfrm>
            <a:off x="4618038" y="3749675"/>
            <a:ext cx="0" cy="274638"/>
          </a:xfrm>
          <a:prstGeom prst="line">
            <a:avLst/>
          </a:prstGeom>
          <a:ln w="9525" cap="flat" cmpd="sng">
            <a:solidFill>
              <a:schemeClr val="tx1"/>
            </a:solidFill>
            <a:prstDash val="solid"/>
            <a:headEnd type="none" w="med" len="med"/>
            <a:tailEnd type="triangle" w="med" len="med"/>
          </a:ln>
        </p:spPr>
      </p:sp>
      <p:sp>
        <p:nvSpPr>
          <p:cNvPr id="27678" name="Text Box 1054"/>
          <p:cNvSpPr txBox="1"/>
          <p:nvPr/>
        </p:nvSpPr>
        <p:spPr>
          <a:xfrm>
            <a:off x="2881313" y="5761038"/>
            <a:ext cx="731837"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订单成本差异分析</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79" name="Line 1055"/>
          <p:cNvSpPr/>
          <p:nvPr/>
        </p:nvSpPr>
        <p:spPr>
          <a:xfrm>
            <a:off x="2241550" y="5395913"/>
            <a:ext cx="2376488" cy="0"/>
          </a:xfrm>
          <a:prstGeom prst="line">
            <a:avLst/>
          </a:prstGeom>
          <a:ln w="9525" cap="flat" cmpd="sng">
            <a:solidFill>
              <a:schemeClr val="tx1"/>
            </a:solidFill>
            <a:prstDash val="solid"/>
            <a:headEnd type="none" w="med" len="med"/>
            <a:tailEnd type="none" w="med" len="med"/>
          </a:ln>
        </p:spPr>
      </p:sp>
      <p:sp>
        <p:nvSpPr>
          <p:cNvPr id="27680" name="Line 1056"/>
          <p:cNvSpPr/>
          <p:nvPr/>
        </p:nvSpPr>
        <p:spPr>
          <a:xfrm>
            <a:off x="2241550" y="5121275"/>
            <a:ext cx="0" cy="274638"/>
          </a:xfrm>
          <a:prstGeom prst="line">
            <a:avLst/>
          </a:prstGeom>
          <a:ln w="9525" cap="flat" cmpd="sng">
            <a:solidFill>
              <a:schemeClr val="tx1"/>
            </a:solidFill>
            <a:prstDash val="solid"/>
            <a:headEnd type="none" w="med" len="med"/>
            <a:tailEnd type="triangle" w="med" len="med"/>
          </a:ln>
        </p:spPr>
      </p:sp>
      <p:sp>
        <p:nvSpPr>
          <p:cNvPr id="27681" name="Line 1057"/>
          <p:cNvSpPr/>
          <p:nvPr/>
        </p:nvSpPr>
        <p:spPr>
          <a:xfrm>
            <a:off x="4618038" y="4389438"/>
            <a:ext cx="0" cy="1006475"/>
          </a:xfrm>
          <a:prstGeom prst="line">
            <a:avLst/>
          </a:prstGeom>
          <a:ln w="9525" cap="flat" cmpd="sng">
            <a:solidFill>
              <a:schemeClr val="tx1"/>
            </a:solidFill>
            <a:prstDash val="solid"/>
            <a:headEnd type="none" w="med" len="med"/>
            <a:tailEnd type="triangle" w="med" len="med"/>
          </a:ln>
        </p:spPr>
      </p:sp>
      <p:sp>
        <p:nvSpPr>
          <p:cNvPr id="27682" name="Line 1058"/>
          <p:cNvSpPr/>
          <p:nvPr/>
        </p:nvSpPr>
        <p:spPr>
          <a:xfrm>
            <a:off x="3246438" y="5121275"/>
            <a:ext cx="0" cy="639763"/>
          </a:xfrm>
          <a:prstGeom prst="line">
            <a:avLst/>
          </a:prstGeom>
          <a:ln w="9525" cap="flat" cmpd="sng">
            <a:solidFill>
              <a:schemeClr val="tx1"/>
            </a:solidFill>
            <a:prstDash val="solid"/>
            <a:headEnd type="none" w="med" len="med"/>
            <a:tailEnd type="triangle" w="med" len="med"/>
          </a:ln>
        </p:spPr>
      </p:sp>
      <p:sp>
        <p:nvSpPr>
          <p:cNvPr id="27683" name="Text Box 1059"/>
          <p:cNvSpPr txBox="1"/>
          <p:nvPr/>
        </p:nvSpPr>
        <p:spPr>
          <a:xfrm>
            <a:off x="6538913" y="2286000"/>
            <a:ext cx="731837" cy="3651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总帐</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84" name="Text Box 1060"/>
          <p:cNvSpPr txBox="1"/>
          <p:nvPr/>
        </p:nvSpPr>
        <p:spPr>
          <a:xfrm>
            <a:off x="6538913" y="3200400"/>
            <a:ext cx="731837" cy="274638"/>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应付帐款</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85" name="Text Box 1061"/>
          <p:cNvSpPr txBox="1"/>
          <p:nvPr/>
        </p:nvSpPr>
        <p:spPr>
          <a:xfrm>
            <a:off x="6538913" y="4114800"/>
            <a:ext cx="731837" cy="274638"/>
          </a:xfrm>
          <a:prstGeom prst="rect">
            <a:avLst/>
          </a:prstGeom>
          <a:solidFill>
            <a:srgbClr val="FFFFFF"/>
          </a:solidFill>
          <a:ln w="9525" cap="flat" cmpd="sng">
            <a:solidFill>
              <a:srgbClr val="000000"/>
            </a:solidFill>
            <a:prstDash val="solid"/>
            <a:miter/>
            <a:headEnd type="none" w="med" len="med"/>
            <a:tailEnd type="none" w="med" len="med"/>
          </a:ln>
        </p:spPr>
        <p:txBody>
          <a:bodyPr/>
          <a:p>
            <a:pPr eaLnBrk="1" hangingPunct="1"/>
            <a:r>
              <a:rPr lang="zh-CN" altLang="en-US" sz="1000" dirty="0">
                <a:solidFill>
                  <a:schemeClr val="bg2"/>
                </a:solidFill>
                <a:latin typeface="Times New Roman" panose="02020603050405020304" pitchFamily="18" charset="0"/>
              </a:rPr>
              <a:t>应收帐款</a:t>
            </a:r>
            <a:endParaRPr lang="zh-CN" altLang="en-US" sz="1000" dirty="0">
              <a:solidFill>
                <a:schemeClr val="bg2"/>
              </a:solidFill>
              <a:latin typeface="Times New Roman" panose="02020603050405020304" pitchFamily="18" charset="0"/>
            </a:endParaRPr>
          </a:p>
          <a:p>
            <a:endParaRPr lang="en-US" altLang="zh-CN" dirty="0">
              <a:solidFill>
                <a:schemeClr val="bg2"/>
              </a:solidFill>
              <a:latin typeface="Times New Roman" panose="02020603050405020304" pitchFamily="18" charset="0"/>
            </a:endParaRPr>
          </a:p>
        </p:txBody>
      </p:sp>
      <p:sp>
        <p:nvSpPr>
          <p:cNvPr id="27686" name="Line 1062"/>
          <p:cNvSpPr/>
          <p:nvPr/>
        </p:nvSpPr>
        <p:spPr>
          <a:xfrm>
            <a:off x="4892675" y="4206875"/>
            <a:ext cx="1646238" cy="0"/>
          </a:xfrm>
          <a:prstGeom prst="line">
            <a:avLst/>
          </a:prstGeom>
          <a:ln w="9525" cap="flat" cmpd="sng">
            <a:solidFill>
              <a:schemeClr val="tx1"/>
            </a:solidFill>
            <a:prstDash val="solid"/>
            <a:headEnd type="none" w="med" len="med"/>
            <a:tailEnd type="triangle" w="med" len="med"/>
          </a:ln>
        </p:spPr>
      </p:sp>
      <p:sp>
        <p:nvSpPr>
          <p:cNvPr id="27687" name="Line 1063"/>
          <p:cNvSpPr/>
          <p:nvPr/>
        </p:nvSpPr>
        <p:spPr>
          <a:xfrm>
            <a:off x="5715000" y="2468563"/>
            <a:ext cx="823913" cy="0"/>
          </a:xfrm>
          <a:prstGeom prst="line">
            <a:avLst/>
          </a:prstGeom>
          <a:ln w="9525" cap="flat" cmpd="sng">
            <a:solidFill>
              <a:schemeClr val="tx1"/>
            </a:solidFill>
            <a:prstDash val="solid"/>
            <a:headEnd type="none" w="med" len="med"/>
            <a:tailEnd type="triangle" w="med" len="med"/>
          </a:ln>
        </p:spPr>
      </p:sp>
      <p:sp>
        <p:nvSpPr>
          <p:cNvPr id="27688" name="Line 1064"/>
          <p:cNvSpPr/>
          <p:nvPr/>
        </p:nvSpPr>
        <p:spPr>
          <a:xfrm>
            <a:off x="3246438" y="6126163"/>
            <a:ext cx="30162" cy="198437"/>
          </a:xfrm>
          <a:prstGeom prst="line">
            <a:avLst/>
          </a:prstGeom>
          <a:ln w="9525" cap="flat" cmpd="sng">
            <a:solidFill>
              <a:schemeClr val="tx1"/>
            </a:solidFill>
            <a:prstDash val="solid"/>
            <a:headEnd type="none" w="med" len="med"/>
            <a:tailEnd type="triangle" w="med" len="med"/>
          </a:ln>
        </p:spPr>
      </p:sp>
      <p:sp>
        <p:nvSpPr>
          <p:cNvPr id="27689" name="Line 1065"/>
          <p:cNvSpPr/>
          <p:nvPr/>
        </p:nvSpPr>
        <p:spPr>
          <a:xfrm>
            <a:off x="3613150" y="4938713"/>
            <a:ext cx="2468563" cy="0"/>
          </a:xfrm>
          <a:prstGeom prst="line">
            <a:avLst/>
          </a:prstGeom>
          <a:ln w="9525" cap="flat" cmpd="sng">
            <a:solidFill>
              <a:schemeClr val="tx1"/>
            </a:solidFill>
            <a:prstDash val="solid"/>
            <a:headEnd type="none" w="med" len="med"/>
            <a:tailEnd type="none" w="med" len="med"/>
          </a:ln>
        </p:spPr>
      </p:sp>
      <p:sp>
        <p:nvSpPr>
          <p:cNvPr id="27690" name="Line 1066"/>
          <p:cNvSpPr/>
          <p:nvPr/>
        </p:nvSpPr>
        <p:spPr>
          <a:xfrm flipV="1">
            <a:off x="6081713" y="3382963"/>
            <a:ext cx="0" cy="1555750"/>
          </a:xfrm>
          <a:prstGeom prst="line">
            <a:avLst/>
          </a:prstGeom>
          <a:ln w="9525" cap="flat" cmpd="sng">
            <a:solidFill>
              <a:schemeClr val="tx1"/>
            </a:solidFill>
            <a:prstDash val="solid"/>
            <a:headEnd type="none" w="med" len="med"/>
            <a:tailEnd type="none" w="med" len="med"/>
          </a:ln>
        </p:spPr>
      </p:sp>
      <p:sp>
        <p:nvSpPr>
          <p:cNvPr id="27691" name="Line 1067"/>
          <p:cNvSpPr/>
          <p:nvPr/>
        </p:nvSpPr>
        <p:spPr>
          <a:xfrm>
            <a:off x="6081713" y="3382963"/>
            <a:ext cx="457200" cy="0"/>
          </a:xfrm>
          <a:prstGeom prst="line">
            <a:avLst/>
          </a:prstGeom>
          <a:ln w="9525" cap="flat" cmpd="sng">
            <a:solidFill>
              <a:schemeClr val="tx1"/>
            </a:solidFill>
            <a:prstDash val="solid"/>
            <a:headEnd type="none" w="med" len="med"/>
            <a:tailEnd type="triangle" w="med" len="med"/>
          </a:ln>
        </p:spPr>
      </p:sp>
      <p:sp>
        <p:nvSpPr>
          <p:cNvPr id="27692" name="Line 1068"/>
          <p:cNvSpPr/>
          <p:nvPr/>
        </p:nvSpPr>
        <p:spPr>
          <a:xfrm flipH="1">
            <a:off x="1692275" y="4114800"/>
            <a:ext cx="182563" cy="0"/>
          </a:xfrm>
          <a:prstGeom prst="line">
            <a:avLst/>
          </a:prstGeom>
          <a:ln w="9525" cap="flat" cmpd="sng">
            <a:solidFill>
              <a:schemeClr val="tx1"/>
            </a:solidFill>
            <a:prstDash val="solid"/>
            <a:headEnd type="none" w="med" len="med"/>
            <a:tailEnd type="triangle" w="med" len="med"/>
          </a:ln>
        </p:spPr>
      </p:sp>
      <p:sp>
        <p:nvSpPr>
          <p:cNvPr id="27693" name="Line 1069"/>
          <p:cNvSpPr/>
          <p:nvPr/>
        </p:nvSpPr>
        <p:spPr>
          <a:xfrm flipH="1">
            <a:off x="1692275" y="4938713"/>
            <a:ext cx="182563" cy="0"/>
          </a:xfrm>
          <a:prstGeom prst="line">
            <a:avLst/>
          </a:prstGeom>
          <a:ln w="9525" cap="flat" cmpd="sng">
            <a:solidFill>
              <a:schemeClr val="tx1"/>
            </a:solidFill>
            <a:prstDash val="solid"/>
            <a:headEnd type="none" w="med" len="med"/>
            <a:tailEnd type="triangle" w="med" len="med"/>
          </a:ln>
        </p:spPr>
      </p:sp>
      <p:sp>
        <p:nvSpPr>
          <p:cNvPr id="27694" name="Rectangle 1070"/>
          <p:cNvSpPr/>
          <p:nvPr/>
        </p:nvSpPr>
        <p:spPr>
          <a:xfrm>
            <a:off x="3178175" y="731838"/>
            <a:ext cx="9144000" cy="0"/>
          </a:xfrm>
          <a:prstGeom prst="rect">
            <a:avLst/>
          </a:prstGeom>
          <a:noFill/>
          <a:ln w="9525">
            <a:noFill/>
          </a:ln>
        </p:spPr>
        <p:txBody>
          <a:bodyPr>
            <a:spAutoFit/>
          </a:bodyPr>
          <a:p>
            <a:endParaRPr lang="zh-CN" altLang="en-US" dirty="0">
              <a:latin typeface="Times New Roman" panose="02020603050405020304" pitchFamily="18" charset="0"/>
            </a:endParaRPr>
          </a:p>
        </p:txBody>
      </p:sp>
      <p:sp>
        <p:nvSpPr>
          <p:cNvPr id="27695" name="Line 1071"/>
          <p:cNvSpPr/>
          <p:nvPr/>
        </p:nvSpPr>
        <p:spPr>
          <a:xfrm>
            <a:off x="3276600" y="1066800"/>
            <a:ext cx="0" cy="381000"/>
          </a:xfrm>
          <a:prstGeom prst="line">
            <a:avLst/>
          </a:prstGeom>
          <a:ln w="12700" cap="flat" cmpd="sng">
            <a:solidFill>
              <a:schemeClr val="tx1"/>
            </a:solidFill>
            <a:prstDash val="solid"/>
            <a:headEnd type="none" w="sm" len="sm"/>
            <a:tailEnd type="triangle" w="sm" len="sm"/>
          </a:ln>
        </p:spPr>
      </p:sp>
      <p:sp>
        <p:nvSpPr>
          <p:cNvPr id="27696" name="Line 1072"/>
          <p:cNvSpPr/>
          <p:nvPr/>
        </p:nvSpPr>
        <p:spPr>
          <a:xfrm flipV="1">
            <a:off x="6934200" y="2667000"/>
            <a:ext cx="0" cy="533400"/>
          </a:xfrm>
          <a:prstGeom prst="line">
            <a:avLst/>
          </a:prstGeom>
          <a:ln w="12700" cap="flat" cmpd="sng">
            <a:solidFill>
              <a:schemeClr val="tx1"/>
            </a:solidFill>
            <a:prstDash val="solid"/>
            <a:headEnd type="none" w="sm" len="sm"/>
            <a:tailEnd type="triangle" w="sm" len="sm"/>
          </a:ln>
        </p:spPr>
      </p:sp>
      <p:sp>
        <p:nvSpPr>
          <p:cNvPr id="27697" name="Line 1073"/>
          <p:cNvSpPr/>
          <p:nvPr/>
        </p:nvSpPr>
        <p:spPr>
          <a:xfrm>
            <a:off x="7239000" y="4267200"/>
            <a:ext cx="228600" cy="0"/>
          </a:xfrm>
          <a:prstGeom prst="line">
            <a:avLst/>
          </a:prstGeom>
          <a:ln w="12700" cap="flat" cmpd="sng">
            <a:solidFill>
              <a:schemeClr val="tx1"/>
            </a:solidFill>
            <a:prstDash val="solid"/>
            <a:headEnd type="none" w="sm" len="sm"/>
            <a:tailEnd type="none" w="sm" len="sm"/>
          </a:ln>
        </p:spPr>
      </p:sp>
      <p:sp>
        <p:nvSpPr>
          <p:cNvPr id="27698" name="Line 1074"/>
          <p:cNvSpPr/>
          <p:nvPr/>
        </p:nvSpPr>
        <p:spPr>
          <a:xfrm flipV="1">
            <a:off x="7467600" y="2438400"/>
            <a:ext cx="0" cy="1828800"/>
          </a:xfrm>
          <a:prstGeom prst="line">
            <a:avLst/>
          </a:prstGeom>
          <a:ln w="12700" cap="flat" cmpd="sng">
            <a:solidFill>
              <a:schemeClr val="tx1"/>
            </a:solidFill>
            <a:prstDash val="solid"/>
            <a:headEnd type="none" w="sm" len="sm"/>
            <a:tailEnd type="none" w="sm" len="sm"/>
          </a:ln>
        </p:spPr>
      </p:sp>
      <p:sp>
        <p:nvSpPr>
          <p:cNvPr id="27699" name="Line 1075"/>
          <p:cNvSpPr/>
          <p:nvPr/>
        </p:nvSpPr>
        <p:spPr>
          <a:xfrm flipH="1">
            <a:off x="7239000" y="2438400"/>
            <a:ext cx="228600" cy="0"/>
          </a:xfrm>
          <a:prstGeom prst="line">
            <a:avLst/>
          </a:prstGeom>
          <a:ln w="12700" cap="flat" cmpd="sng">
            <a:solidFill>
              <a:schemeClr val="tx1"/>
            </a:solidFill>
            <a:prstDash val="solid"/>
            <a:headEnd type="none" w="sm" len="sm"/>
            <a:tailEnd type="triangle" w="sm" len="sm"/>
          </a:ln>
        </p:spPr>
      </p:sp>
      <p:sp>
        <p:nvSpPr>
          <p:cNvPr id="27700" name="Line 1076"/>
          <p:cNvSpPr/>
          <p:nvPr/>
        </p:nvSpPr>
        <p:spPr>
          <a:xfrm>
            <a:off x="3276600" y="3733800"/>
            <a:ext cx="0" cy="990600"/>
          </a:xfrm>
          <a:prstGeom prst="line">
            <a:avLst/>
          </a:prstGeom>
          <a:ln w="12700" cap="flat" cmpd="sng">
            <a:solidFill>
              <a:schemeClr val="tx1"/>
            </a:solidFill>
            <a:prstDash val="solid"/>
            <a:headEnd type="none" w="sm" len="sm"/>
            <a:tailEnd type="triangle" w="sm" len="sm"/>
          </a:ln>
        </p:spPr>
      </p:sp>
      <p:sp>
        <p:nvSpPr>
          <p:cNvPr id="27701" name="Line 1077"/>
          <p:cNvSpPr/>
          <p:nvPr/>
        </p:nvSpPr>
        <p:spPr>
          <a:xfrm>
            <a:off x="1676400" y="4114800"/>
            <a:ext cx="0" cy="2209800"/>
          </a:xfrm>
          <a:prstGeom prst="line">
            <a:avLst/>
          </a:prstGeom>
          <a:ln w="12700" cap="flat" cmpd="sng">
            <a:solidFill>
              <a:schemeClr val="tx1"/>
            </a:solidFill>
            <a:prstDash val="solid"/>
            <a:headEnd type="none" w="sm" len="sm"/>
            <a:tailEnd type="none" w="sm" len="sm"/>
          </a:ln>
        </p:spPr>
      </p:sp>
      <p:sp>
        <p:nvSpPr>
          <p:cNvPr id="27702" name="Line 1078"/>
          <p:cNvSpPr/>
          <p:nvPr/>
        </p:nvSpPr>
        <p:spPr>
          <a:xfrm>
            <a:off x="1676400" y="6324600"/>
            <a:ext cx="4038600" cy="0"/>
          </a:xfrm>
          <a:prstGeom prst="line">
            <a:avLst/>
          </a:prstGeom>
          <a:ln w="12700" cap="flat" cmpd="sng">
            <a:solidFill>
              <a:schemeClr val="tx1"/>
            </a:solidFill>
            <a:prstDash val="solid"/>
            <a:headEnd type="none" w="sm" len="sm"/>
            <a:tailEnd type="none" w="sm" len="sm"/>
          </a:ln>
        </p:spPr>
      </p:sp>
      <p:sp>
        <p:nvSpPr>
          <p:cNvPr id="27703" name="Line 1079"/>
          <p:cNvSpPr/>
          <p:nvPr/>
        </p:nvSpPr>
        <p:spPr>
          <a:xfrm>
            <a:off x="5715000" y="2438400"/>
            <a:ext cx="0" cy="0"/>
          </a:xfrm>
          <a:prstGeom prst="line">
            <a:avLst/>
          </a:prstGeom>
          <a:ln w="12700" cap="flat" cmpd="sng">
            <a:solidFill>
              <a:schemeClr val="tx1"/>
            </a:solidFill>
            <a:prstDash val="solid"/>
            <a:headEnd type="none" w="sm" len="sm"/>
            <a:tailEnd type="none" w="sm" len="sm"/>
          </a:ln>
        </p:spPr>
      </p:sp>
      <p:sp>
        <p:nvSpPr>
          <p:cNvPr id="27704" name="Line 1080"/>
          <p:cNvSpPr/>
          <p:nvPr/>
        </p:nvSpPr>
        <p:spPr>
          <a:xfrm flipH="1">
            <a:off x="5715000" y="2438400"/>
            <a:ext cx="0" cy="3886200"/>
          </a:xfrm>
          <a:prstGeom prst="line">
            <a:avLst/>
          </a:prstGeom>
          <a:ln w="12700" cap="flat" cmpd="sng">
            <a:solidFill>
              <a:schemeClr val="tx1"/>
            </a:solidFill>
            <a:prstDash val="solid"/>
            <a:headEnd type="none" w="sm" len="sm"/>
            <a:tailEnd type="none" w="sm" len="sm"/>
          </a:ln>
        </p:spPr>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p:cNvSpPr>
          <p:nvPr>
            <p:ph type="title"/>
          </p:nvPr>
        </p:nvSpPr>
        <p:spPr>
          <a:ln/>
        </p:spPr>
        <p:txBody>
          <a:bodyPr vert="horz" wrap="square" lIns="92075" tIns="46038" rIns="92075" bIns="46038" anchor="ctr" anchorCtr="0"/>
          <a:p>
            <a:r>
              <a:rPr lang="en-US" altLang="zh-CN" sz="6000" b="1" dirty="0"/>
              <a:t>ERP</a:t>
            </a:r>
            <a:r>
              <a:rPr lang="zh-CN" altLang="en-US" sz="4800" b="1" dirty="0"/>
              <a:t>概述</a:t>
            </a:r>
            <a:endParaRPr lang="zh-CN" altLang="en-US" sz="4800" b="1" dirty="0"/>
          </a:p>
        </p:txBody>
      </p:sp>
      <p:sp>
        <p:nvSpPr>
          <p:cNvPr id="28675" name="Rectangle 3"/>
          <p:cNvSpPr>
            <a:spLocks noGrp="1"/>
          </p:cNvSpPr>
          <p:nvPr>
            <p:ph idx="1"/>
          </p:nvPr>
        </p:nvSpPr>
        <p:spPr>
          <a:ln/>
        </p:spPr>
        <p:txBody>
          <a:bodyPr vert="horz" wrap="square" lIns="92075" tIns="46038" rIns="92075" bIns="46038" anchor="t" anchorCtr="0"/>
          <a:p>
            <a:pPr>
              <a:buFont typeface="Monotype Sorts" pitchFamily="2" charset="2"/>
              <a:buChar char=" "/>
            </a:pPr>
            <a:r>
              <a:rPr lang="en-US" altLang="zh-CN" sz="4400" dirty="0">
                <a:latin typeface="文鼎魏碑体简" pitchFamily="18" charset="-122"/>
                <a:ea typeface="文鼎魏碑体简" pitchFamily="18" charset="-122"/>
              </a:rPr>
              <a:t>ERP</a:t>
            </a:r>
            <a:r>
              <a:rPr lang="zh-CN" altLang="en-US" sz="4400" dirty="0">
                <a:latin typeface="文鼎魏碑体简" pitchFamily="18" charset="-122"/>
                <a:ea typeface="文鼎魏碑体简" pitchFamily="18" charset="-122"/>
              </a:rPr>
              <a:t>（</a:t>
            </a:r>
            <a:r>
              <a:rPr lang="en-US" altLang="zh-CN" sz="4400" dirty="0">
                <a:latin typeface="文鼎魏碑体简" pitchFamily="18" charset="-122"/>
                <a:ea typeface="文鼎魏碑体简" pitchFamily="18" charset="-122"/>
              </a:rPr>
              <a:t>Enterprise Resource Planning</a:t>
            </a:r>
            <a:r>
              <a:rPr lang="zh-CN" altLang="en-US" sz="4400" dirty="0">
                <a:latin typeface="文鼎魏碑体简" pitchFamily="18" charset="-122"/>
                <a:ea typeface="文鼎魏碑体简" pitchFamily="18" charset="-122"/>
              </a:rPr>
              <a:t>）的概念由美国</a:t>
            </a:r>
            <a:r>
              <a:rPr lang="en-US" altLang="zh-CN" sz="4400" dirty="0">
                <a:latin typeface="文鼎魏碑体简" pitchFamily="18" charset="-122"/>
                <a:ea typeface="文鼎魏碑体简" pitchFamily="18" charset="-122"/>
              </a:rPr>
              <a:t>Gartner Group </a:t>
            </a:r>
            <a:r>
              <a:rPr lang="zh-CN" altLang="en-US" sz="4400" dirty="0">
                <a:latin typeface="文鼎魏碑体简" pitchFamily="18" charset="-122"/>
                <a:ea typeface="文鼎魏碑体简" pitchFamily="18" charset="-122"/>
              </a:rPr>
              <a:t>于</a:t>
            </a:r>
            <a:r>
              <a:rPr lang="en-US" altLang="zh-CN" sz="4400" dirty="0">
                <a:latin typeface="文鼎魏碑体简" pitchFamily="18" charset="-122"/>
                <a:ea typeface="文鼎魏碑体简" pitchFamily="18" charset="-122"/>
              </a:rPr>
              <a:t>20</a:t>
            </a:r>
            <a:r>
              <a:rPr lang="zh-CN" altLang="en-US" sz="4400" dirty="0">
                <a:latin typeface="文鼎魏碑体简" pitchFamily="18" charset="-122"/>
                <a:ea typeface="文鼎魏碑体简" pitchFamily="18" charset="-122"/>
              </a:rPr>
              <a:t>世纪</a:t>
            </a:r>
            <a:r>
              <a:rPr lang="en-US" altLang="zh-CN" sz="4400" dirty="0">
                <a:latin typeface="文鼎魏碑体简" pitchFamily="18" charset="-122"/>
                <a:ea typeface="文鼎魏碑体简" pitchFamily="18" charset="-122"/>
              </a:rPr>
              <a:t>90</a:t>
            </a:r>
            <a:r>
              <a:rPr lang="zh-CN" altLang="en-US" sz="4400" dirty="0">
                <a:latin typeface="文鼎魏碑体简" pitchFamily="18" charset="-122"/>
                <a:ea typeface="文鼎魏碑体简" pitchFamily="18" charset="-122"/>
              </a:rPr>
              <a:t>年代初提出</a:t>
            </a:r>
            <a:endParaRPr lang="zh-CN" altLang="en-US" sz="4400" dirty="0">
              <a:latin typeface="文鼎魏碑体简" pitchFamily="18" charset="-122"/>
              <a:ea typeface="文鼎魏碑体简" pitchFamily="18"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2"/>
          <p:cNvSpPr>
            <a:spLocks noGrp="1"/>
          </p:cNvSpPr>
          <p:nvPr>
            <p:ph type="title"/>
          </p:nvPr>
        </p:nvSpPr>
        <p:spPr>
          <a:xfrm>
            <a:off x="685800" y="285750"/>
            <a:ext cx="7772400" cy="628650"/>
          </a:xfrm>
          <a:ln/>
        </p:spPr>
        <p:txBody>
          <a:bodyPr vert="horz" wrap="square" lIns="92075" tIns="46038" rIns="92075" bIns="46038" anchor="ctr" anchorCtr="0"/>
          <a:p>
            <a:r>
              <a:rPr lang="zh-CN" altLang="en-US" sz="3200" dirty="0">
                <a:latin typeface="文鼎魏碑体简" pitchFamily="18" charset="-122"/>
                <a:ea typeface="文鼎魏碑体简" pitchFamily="18" charset="-122"/>
              </a:rPr>
              <a:t>通过一系列功能标准来界定</a:t>
            </a:r>
            <a:r>
              <a:rPr lang="en-US" altLang="zh-CN" sz="3200" dirty="0">
                <a:latin typeface="文鼎魏碑体简" pitchFamily="18" charset="-122"/>
                <a:ea typeface="文鼎魏碑体简" pitchFamily="18" charset="-122"/>
              </a:rPr>
              <a:t>ERP</a:t>
            </a:r>
            <a:r>
              <a:rPr lang="zh-CN" altLang="en-US" sz="3200" dirty="0">
                <a:latin typeface="文鼎魏碑体简" pitchFamily="18" charset="-122"/>
                <a:ea typeface="文鼎魏碑体简" pitchFamily="18" charset="-122"/>
              </a:rPr>
              <a:t>系统</a:t>
            </a:r>
            <a:endParaRPr lang="zh-CN" altLang="en-US" sz="3200" dirty="0">
              <a:latin typeface="文鼎魏碑体简" pitchFamily="18" charset="-122"/>
              <a:ea typeface="文鼎魏碑体简" pitchFamily="18" charset="-122"/>
            </a:endParaRPr>
          </a:p>
        </p:txBody>
      </p:sp>
      <p:sp>
        <p:nvSpPr>
          <p:cNvPr id="29699" name="Rectangle 3"/>
          <p:cNvSpPr>
            <a:spLocks noGrp="1"/>
          </p:cNvSpPr>
          <p:nvPr>
            <p:ph idx="1"/>
          </p:nvPr>
        </p:nvSpPr>
        <p:spPr>
          <a:xfrm>
            <a:off x="685800" y="990600"/>
            <a:ext cx="7772400" cy="4781550"/>
          </a:xfrm>
          <a:ln/>
        </p:spPr>
        <p:txBody>
          <a:bodyPr vert="horz" wrap="square" lIns="92075" tIns="46038" rIns="92075" bIns="46038" anchor="t" anchorCtr="0"/>
          <a:p>
            <a:pPr>
              <a:lnSpc>
                <a:spcPct val="90000"/>
              </a:lnSpc>
              <a:buFont typeface="Monotype Sorts" pitchFamily="2" charset="2"/>
              <a:buChar char=" "/>
            </a:pPr>
            <a:r>
              <a:rPr lang="en-US" altLang="zh-CN" sz="2800" dirty="0">
                <a:latin typeface="文鼎魏碑体简" pitchFamily="18" charset="-122"/>
                <a:ea typeface="文鼎魏碑体简" pitchFamily="18" charset="-122"/>
              </a:rPr>
              <a:t>1</a:t>
            </a:r>
            <a:r>
              <a:rPr lang="zh-CN" altLang="en-US" sz="2800" dirty="0">
                <a:latin typeface="文鼎魏碑体简" pitchFamily="18" charset="-122"/>
                <a:ea typeface="文鼎魏碑体简" pitchFamily="18" charset="-122"/>
              </a:rPr>
              <a:t>、</a:t>
            </a:r>
            <a:r>
              <a:rPr lang="zh-CN" altLang="en-US" sz="2400" dirty="0">
                <a:latin typeface="文鼎魏碑体简" pitchFamily="18" charset="-122"/>
                <a:ea typeface="文鼎魏碑体简" pitchFamily="18" charset="-122"/>
              </a:rPr>
              <a:t>超越</a:t>
            </a:r>
            <a:r>
              <a:rPr lang="en-US" altLang="zh-CN" sz="2400" dirty="0">
                <a:latin typeface="文鼎魏碑体简" pitchFamily="18" charset="-122"/>
                <a:ea typeface="文鼎魏碑体简" pitchFamily="18" charset="-122"/>
              </a:rPr>
              <a:t>MRPII</a:t>
            </a:r>
            <a:r>
              <a:rPr lang="zh-CN" altLang="en-US" sz="2400" dirty="0">
                <a:latin typeface="文鼎魏碑体简" pitchFamily="18" charset="-122"/>
                <a:ea typeface="文鼎魏碑体简" pitchFamily="18" charset="-122"/>
              </a:rPr>
              <a:t>范围的集成功能</a:t>
            </a:r>
            <a:endParaRPr lang="zh-CN" altLang="en-US" sz="2400" dirty="0">
              <a:latin typeface="文鼎魏碑体简" pitchFamily="18" charset="-122"/>
              <a:ea typeface="文鼎魏碑体简" pitchFamily="18" charset="-122"/>
            </a:endParaRPr>
          </a:p>
          <a:p>
            <a:pPr lvl="3">
              <a:lnSpc>
                <a:spcPct val="90000"/>
              </a:lnSpc>
              <a:buSzPct val="50000"/>
              <a:buFont typeface="Monotype Sorts" pitchFamily="2" charset="2"/>
              <a:buChar char="l"/>
            </a:pPr>
            <a:r>
              <a:rPr lang="zh-CN" altLang="en-US" dirty="0">
                <a:latin typeface="文鼎魏碑体简" pitchFamily="18" charset="-122"/>
                <a:ea typeface="文鼎魏碑体简" pitchFamily="18" charset="-122"/>
              </a:rPr>
              <a:t>如质量管理、设备维护管理等</a:t>
            </a:r>
            <a:endParaRPr lang="zh-CN" altLang="en-US" dirty="0">
              <a:latin typeface="文鼎魏碑体简" pitchFamily="18" charset="-122"/>
              <a:ea typeface="文鼎魏碑体简" pitchFamily="18" charset="-122"/>
            </a:endParaRPr>
          </a:p>
          <a:p>
            <a:pPr>
              <a:lnSpc>
                <a:spcPct val="90000"/>
              </a:lnSpc>
              <a:buFont typeface="Monotype Sorts" pitchFamily="2" charset="2"/>
              <a:buChar char=" "/>
            </a:pPr>
            <a:r>
              <a:rPr lang="en-US" altLang="zh-CN" sz="2800" dirty="0">
                <a:latin typeface="文鼎魏碑体简" pitchFamily="18" charset="-122"/>
                <a:ea typeface="文鼎魏碑体简" pitchFamily="18" charset="-122"/>
              </a:rPr>
              <a:t>2</a:t>
            </a:r>
            <a:r>
              <a:rPr lang="zh-CN" altLang="en-US" sz="2800" dirty="0">
                <a:latin typeface="文鼎魏碑体简" pitchFamily="18" charset="-122"/>
                <a:ea typeface="文鼎魏碑体简" pitchFamily="18" charset="-122"/>
              </a:rPr>
              <a:t>、</a:t>
            </a:r>
            <a:r>
              <a:rPr lang="zh-CN" altLang="en-US" sz="2400" dirty="0">
                <a:latin typeface="文鼎魏碑体简" pitchFamily="18" charset="-122"/>
                <a:ea typeface="文鼎魏碑体简" pitchFamily="18" charset="-122"/>
              </a:rPr>
              <a:t>支持混合方式的制造环境</a:t>
            </a:r>
            <a:endParaRPr lang="zh-CN" altLang="en-US" sz="2400" dirty="0">
              <a:latin typeface="文鼎魏碑体简" pitchFamily="18" charset="-122"/>
              <a:ea typeface="文鼎魏碑体简" pitchFamily="18" charset="-122"/>
            </a:endParaRPr>
          </a:p>
          <a:p>
            <a:pPr lvl="3">
              <a:lnSpc>
                <a:spcPct val="90000"/>
              </a:lnSpc>
              <a:buSzPct val="50000"/>
              <a:buFont typeface="Monotype Sorts" pitchFamily="2" charset="2"/>
              <a:buChar char="l"/>
            </a:pPr>
            <a:r>
              <a:rPr lang="zh-CN" altLang="en-US" dirty="0">
                <a:latin typeface="文鼎魏碑体简" pitchFamily="18" charset="-122"/>
                <a:ea typeface="文鼎魏碑体简" pitchFamily="18" charset="-122"/>
              </a:rPr>
              <a:t>生产方式的混合</a:t>
            </a:r>
            <a:r>
              <a:rPr lang="en-US" altLang="zh-CN" dirty="0">
                <a:latin typeface="文鼎魏碑体简" pitchFamily="18" charset="-122"/>
                <a:ea typeface="文鼎魏碑体简" pitchFamily="18" charset="-122"/>
              </a:rPr>
              <a:t>--</a:t>
            </a:r>
            <a:r>
              <a:rPr lang="zh-CN" altLang="en-US" dirty="0">
                <a:latin typeface="文鼎魏碑体简" pitchFamily="18" charset="-122"/>
                <a:ea typeface="文鼎魏碑体简" pitchFamily="18" charset="-122"/>
              </a:rPr>
              <a:t>离散和流程</a:t>
            </a:r>
            <a:endParaRPr lang="zh-CN" altLang="en-US" dirty="0">
              <a:latin typeface="文鼎魏碑体简" pitchFamily="18" charset="-122"/>
              <a:ea typeface="文鼎魏碑体简" pitchFamily="18" charset="-122"/>
            </a:endParaRPr>
          </a:p>
          <a:p>
            <a:pPr lvl="3">
              <a:lnSpc>
                <a:spcPct val="90000"/>
              </a:lnSpc>
              <a:buSzPct val="50000"/>
              <a:buFont typeface="Monotype Sorts" pitchFamily="2" charset="2"/>
              <a:buChar char="l"/>
            </a:pPr>
            <a:r>
              <a:rPr lang="zh-CN" altLang="en-US" dirty="0">
                <a:latin typeface="文鼎魏碑体简" pitchFamily="18" charset="-122"/>
                <a:ea typeface="文鼎魏碑体简" pitchFamily="18" charset="-122"/>
              </a:rPr>
              <a:t>经营方式的混合</a:t>
            </a:r>
            <a:r>
              <a:rPr lang="en-US" altLang="zh-CN" dirty="0">
                <a:latin typeface="文鼎魏碑体简" pitchFamily="18" charset="-122"/>
                <a:ea typeface="文鼎魏碑体简" pitchFamily="18" charset="-122"/>
              </a:rPr>
              <a:t>--</a:t>
            </a:r>
            <a:r>
              <a:rPr lang="zh-CN" altLang="en-US" dirty="0">
                <a:latin typeface="文鼎魏碑体简" pitchFamily="18" charset="-122"/>
                <a:ea typeface="文鼎魏碑体简" pitchFamily="18" charset="-122"/>
              </a:rPr>
              <a:t>国内和国际 </a:t>
            </a:r>
            <a:endParaRPr lang="zh-CN" altLang="en-US" dirty="0">
              <a:latin typeface="文鼎魏碑体简" pitchFamily="18" charset="-122"/>
              <a:ea typeface="文鼎魏碑体简" pitchFamily="18" charset="-122"/>
            </a:endParaRPr>
          </a:p>
          <a:p>
            <a:pPr lvl="3">
              <a:lnSpc>
                <a:spcPct val="90000"/>
              </a:lnSpc>
              <a:buSzPct val="50000"/>
              <a:buFont typeface="Monotype Sorts" pitchFamily="2" charset="2"/>
              <a:buChar char="l"/>
            </a:pPr>
            <a:r>
              <a:rPr lang="zh-CN" altLang="en-US" dirty="0">
                <a:latin typeface="文鼎魏碑体简" pitchFamily="18" charset="-122"/>
                <a:ea typeface="文鼎魏碑体简" pitchFamily="18" charset="-122"/>
              </a:rPr>
              <a:t>生产、分销和服务业务一体化集团企业环境</a:t>
            </a:r>
            <a:endParaRPr lang="zh-CN" altLang="en-US" dirty="0">
              <a:latin typeface="文鼎魏碑体简" pitchFamily="18" charset="-122"/>
              <a:ea typeface="文鼎魏碑体简" pitchFamily="18" charset="-122"/>
            </a:endParaRPr>
          </a:p>
          <a:p>
            <a:pPr>
              <a:lnSpc>
                <a:spcPct val="90000"/>
              </a:lnSpc>
              <a:buFont typeface="Monotype Sorts" pitchFamily="2" charset="2"/>
              <a:buChar char=" "/>
            </a:pPr>
            <a:r>
              <a:rPr lang="en-US" altLang="zh-CN" sz="2800" dirty="0"/>
              <a:t>3</a:t>
            </a:r>
            <a:r>
              <a:rPr lang="zh-CN" altLang="en-US" sz="2800" dirty="0">
                <a:latin typeface="文鼎魏碑体简" pitchFamily="18" charset="-122"/>
                <a:ea typeface="文鼎魏碑体简" pitchFamily="18" charset="-122"/>
              </a:rPr>
              <a:t>、</a:t>
            </a:r>
            <a:r>
              <a:rPr lang="zh-CN" altLang="en-US" sz="2400" dirty="0">
                <a:latin typeface="文鼎魏碑体简" pitchFamily="18" charset="-122"/>
                <a:ea typeface="文鼎魏碑体简" pitchFamily="18" charset="-122"/>
              </a:rPr>
              <a:t>能动的监控能力，提高业务绩效</a:t>
            </a:r>
            <a:endParaRPr lang="zh-CN" altLang="en-US" sz="2400" dirty="0">
              <a:latin typeface="文鼎魏碑体简" pitchFamily="18" charset="-122"/>
              <a:ea typeface="文鼎魏碑体简" pitchFamily="18" charset="-122"/>
            </a:endParaRPr>
          </a:p>
          <a:p>
            <a:pPr lvl="3">
              <a:lnSpc>
                <a:spcPct val="90000"/>
              </a:lnSpc>
              <a:buSzPct val="50000"/>
              <a:buFont typeface="Monotype Sorts" pitchFamily="2" charset="2"/>
              <a:buChar char="l"/>
            </a:pPr>
            <a:r>
              <a:rPr lang="zh-CN" altLang="en-US" dirty="0">
                <a:latin typeface="文鼎魏碑体简" pitchFamily="18" charset="-122"/>
                <a:ea typeface="文鼎魏碑体简" pitchFamily="18" charset="-122"/>
              </a:rPr>
              <a:t>控制和模拟能力、决策支持、绩效分析能力</a:t>
            </a:r>
            <a:endParaRPr lang="zh-CN" altLang="en-US" dirty="0">
              <a:latin typeface="文鼎魏碑体简" pitchFamily="18" charset="-122"/>
              <a:ea typeface="文鼎魏碑体简" pitchFamily="18" charset="-122"/>
            </a:endParaRPr>
          </a:p>
          <a:p>
            <a:pPr>
              <a:lnSpc>
                <a:spcPct val="90000"/>
              </a:lnSpc>
              <a:buFont typeface="Monotype Sorts" pitchFamily="2" charset="2"/>
              <a:buChar char=" "/>
            </a:pPr>
            <a:r>
              <a:rPr lang="en-US" altLang="zh-CN" sz="2800" dirty="0">
                <a:latin typeface="文鼎魏碑体简" pitchFamily="18" charset="-122"/>
                <a:ea typeface="文鼎魏碑体简" pitchFamily="18" charset="-122"/>
              </a:rPr>
              <a:t>4</a:t>
            </a:r>
            <a:r>
              <a:rPr lang="zh-CN" altLang="en-US" sz="2800" dirty="0">
                <a:latin typeface="文鼎魏碑体简" pitchFamily="18" charset="-122"/>
                <a:ea typeface="文鼎魏碑体简" pitchFamily="18" charset="-122"/>
              </a:rPr>
              <a:t>、</a:t>
            </a:r>
            <a:r>
              <a:rPr lang="zh-CN" altLang="en-US" sz="2400" dirty="0">
                <a:latin typeface="文鼎魏碑体简" pitchFamily="18" charset="-122"/>
                <a:ea typeface="文鼎魏碑体简" pitchFamily="18" charset="-122"/>
              </a:rPr>
              <a:t>支持开放的客户机</a:t>
            </a:r>
            <a:r>
              <a:rPr lang="en-US" altLang="zh-CN" sz="2400" dirty="0">
                <a:latin typeface="文鼎魏碑体简" pitchFamily="18" charset="-122"/>
                <a:ea typeface="文鼎魏碑体简" pitchFamily="18" charset="-122"/>
              </a:rPr>
              <a:t>/</a:t>
            </a:r>
            <a:r>
              <a:rPr lang="zh-CN" altLang="en-US" sz="2400" dirty="0">
                <a:latin typeface="文鼎魏碑体简" pitchFamily="18" charset="-122"/>
                <a:ea typeface="文鼎魏碑体简" pitchFamily="18" charset="-122"/>
              </a:rPr>
              <a:t>服务器计算环境</a:t>
            </a:r>
            <a:endParaRPr lang="zh-CN" altLang="en-US" sz="2400" dirty="0">
              <a:latin typeface="文鼎魏碑体简" pitchFamily="18" charset="-122"/>
              <a:ea typeface="文鼎魏碑体简" pitchFamily="18" charset="-122"/>
            </a:endParaRPr>
          </a:p>
          <a:p>
            <a:pPr lvl="3">
              <a:lnSpc>
                <a:spcPct val="90000"/>
              </a:lnSpc>
              <a:buSzPct val="50000"/>
              <a:buFont typeface="Monotype Sorts" pitchFamily="2" charset="2"/>
              <a:buChar char="l"/>
            </a:pPr>
            <a:r>
              <a:rPr lang="zh-CN" altLang="en-US" dirty="0">
                <a:latin typeface="文鼎魏碑体简" pitchFamily="18" charset="-122"/>
                <a:ea typeface="文鼎魏碑体简" pitchFamily="18" charset="-122"/>
              </a:rPr>
              <a:t>客户机</a:t>
            </a:r>
            <a:r>
              <a:rPr lang="en-US" altLang="zh-CN" dirty="0">
                <a:latin typeface="文鼎魏碑体简" pitchFamily="18" charset="-122"/>
                <a:ea typeface="文鼎魏碑体简" pitchFamily="18" charset="-122"/>
              </a:rPr>
              <a:t>/</a:t>
            </a:r>
            <a:r>
              <a:rPr lang="zh-CN" altLang="en-US" dirty="0">
                <a:latin typeface="文鼎魏碑体简" pitchFamily="18" charset="-122"/>
                <a:ea typeface="文鼎魏碑体简" pitchFamily="18" charset="-122"/>
              </a:rPr>
              <a:t>服务器体系结构</a:t>
            </a:r>
            <a:endParaRPr lang="zh-CN" altLang="en-US" dirty="0">
              <a:latin typeface="文鼎魏碑体简" pitchFamily="18" charset="-122"/>
              <a:ea typeface="文鼎魏碑体简" pitchFamily="18" charset="-122"/>
            </a:endParaRPr>
          </a:p>
          <a:p>
            <a:pPr lvl="3">
              <a:lnSpc>
                <a:spcPct val="90000"/>
              </a:lnSpc>
              <a:buSzPct val="50000"/>
              <a:buFont typeface="Monotype Sorts" pitchFamily="2" charset="2"/>
              <a:buChar char="l"/>
            </a:pPr>
            <a:r>
              <a:rPr lang="zh-CN" altLang="en-US" dirty="0">
                <a:latin typeface="文鼎魏碑体简" pitchFamily="18" charset="-122"/>
                <a:ea typeface="文鼎魏碑体简" pitchFamily="18" charset="-122"/>
              </a:rPr>
              <a:t>图形用户界面</a:t>
            </a:r>
            <a:endParaRPr lang="zh-CN" altLang="en-US" dirty="0">
              <a:latin typeface="文鼎魏碑体简" pitchFamily="18" charset="-122"/>
              <a:ea typeface="文鼎魏碑体简" pitchFamily="18" charset="-122"/>
            </a:endParaRPr>
          </a:p>
          <a:p>
            <a:pPr lvl="3">
              <a:lnSpc>
                <a:spcPct val="90000"/>
              </a:lnSpc>
              <a:buSzPct val="50000"/>
              <a:buFont typeface="Monotype Sorts" pitchFamily="2" charset="2"/>
              <a:buChar char="l"/>
            </a:pPr>
            <a:r>
              <a:rPr lang="en-US" altLang="zh-CN" sz="2400" dirty="0">
                <a:latin typeface="文鼎魏碑体简" pitchFamily="18" charset="-122"/>
                <a:ea typeface="文鼎魏碑体简" pitchFamily="18" charset="-122"/>
              </a:rPr>
              <a:t>SQL</a:t>
            </a:r>
            <a:r>
              <a:rPr lang="zh-CN" altLang="en-US" sz="2400" dirty="0">
                <a:latin typeface="文鼎魏碑体简" pitchFamily="18" charset="-122"/>
                <a:ea typeface="文鼎魏碑体简" pitchFamily="18" charset="-122"/>
              </a:rPr>
              <a:t>、</a:t>
            </a:r>
            <a:r>
              <a:rPr lang="en-US" altLang="zh-CN" sz="2400" dirty="0">
                <a:latin typeface="文鼎魏碑体简" pitchFamily="18" charset="-122"/>
                <a:ea typeface="文鼎魏碑体简" pitchFamily="18" charset="-122"/>
              </a:rPr>
              <a:t>EDI</a:t>
            </a:r>
            <a:endParaRPr lang="en-US" altLang="zh-CN" sz="2400" dirty="0">
              <a:latin typeface="文鼎魏碑体简" pitchFamily="18" charset="-122"/>
              <a:ea typeface="文鼎魏碑体简" pitchFamily="18"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a:spLocks noGrp="1"/>
          </p:cNvSpPr>
          <p:nvPr>
            <p:ph type="title"/>
          </p:nvPr>
        </p:nvSpPr>
        <p:spPr>
          <a:xfrm>
            <a:off x="1143000" y="381000"/>
            <a:ext cx="7010400" cy="762000"/>
          </a:xfrm>
          <a:ln/>
        </p:spPr>
        <p:txBody>
          <a:bodyPr vert="horz" wrap="square" lIns="92075" tIns="46038" rIns="92075" bIns="46038" anchor="ctr" anchorCtr="0"/>
          <a:p>
            <a:r>
              <a:rPr lang="en-US" altLang="zh-CN" sz="4800" dirty="0">
                <a:latin typeface="文鼎魏碑体简" pitchFamily="18" charset="-122"/>
                <a:ea typeface="文鼎魏碑体简" pitchFamily="18" charset="-122"/>
              </a:rPr>
              <a:t>ERP</a:t>
            </a:r>
            <a:r>
              <a:rPr lang="zh-CN" altLang="en-US" sz="4800" dirty="0">
                <a:latin typeface="文鼎魏碑体简" pitchFamily="18" charset="-122"/>
                <a:ea typeface="文鼎魏碑体简" pitchFamily="18" charset="-122"/>
              </a:rPr>
              <a:t>的本质</a:t>
            </a:r>
            <a:endParaRPr lang="zh-CN" altLang="en-US" dirty="0"/>
          </a:p>
        </p:txBody>
      </p:sp>
      <p:sp>
        <p:nvSpPr>
          <p:cNvPr id="30723" name="Rectangle 3"/>
          <p:cNvSpPr>
            <a:spLocks noGrp="1"/>
          </p:cNvSpPr>
          <p:nvPr>
            <p:ph idx="1"/>
          </p:nvPr>
        </p:nvSpPr>
        <p:spPr>
          <a:xfrm>
            <a:off x="914400" y="1371600"/>
            <a:ext cx="7620000" cy="4114800"/>
          </a:xfrm>
          <a:ln/>
        </p:spPr>
        <p:txBody>
          <a:bodyPr vert="horz" wrap="square" lIns="92075" tIns="46038" rIns="92075" bIns="46038" anchor="t" anchorCtr="0"/>
          <a:p>
            <a:pPr>
              <a:lnSpc>
                <a:spcPct val="90000"/>
              </a:lnSpc>
              <a:buClr>
                <a:schemeClr val="tx1"/>
              </a:buClr>
              <a:buSzPct val="40000"/>
              <a:buFont typeface="Monotype Sorts" pitchFamily="2" charset="2"/>
              <a:buChar char="l"/>
            </a:pPr>
            <a:r>
              <a:rPr lang="zh-CN" altLang="en-US" dirty="0">
                <a:latin typeface="文鼎魏碑体简" pitchFamily="18" charset="-122"/>
                <a:ea typeface="文鼎魏碑体简" pitchFamily="18" charset="-122"/>
              </a:rPr>
              <a:t>仍以</a:t>
            </a:r>
            <a:r>
              <a:rPr lang="en-US" altLang="zh-CN" dirty="0">
                <a:latin typeface="文鼎魏碑体简" pitchFamily="18" charset="-122"/>
                <a:ea typeface="文鼎魏碑体简" pitchFamily="18" charset="-122"/>
              </a:rPr>
              <a:t>MRPII</a:t>
            </a:r>
            <a:r>
              <a:rPr lang="zh-CN" altLang="en-US" dirty="0">
                <a:latin typeface="文鼎魏碑体简" pitchFamily="18" charset="-122"/>
                <a:ea typeface="文鼎魏碑体简" pitchFamily="18" charset="-122"/>
              </a:rPr>
              <a:t>为中心</a:t>
            </a:r>
            <a:endParaRPr lang="zh-CN" altLang="en-US" dirty="0">
              <a:latin typeface="文鼎魏碑体简" pitchFamily="18" charset="-122"/>
              <a:ea typeface="文鼎魏碑体简" pitchFamily="18" charset="-122"/>
            </a:endParaRPr>
          </a:p>
          <a:p>
            <a:pPr>
              <a:lnSpc>
                <a:spcPct val="90000"/>
              </a:lnSpc>
              <a:buClr>
                <a:schemeClr val="tx1"/>
              </a:buClr>
              <a:buSzPct val="40000"/>
              <a:buFont typeface="Monotype Sorts" pitchFamily="2" charset="2"/>
              <a:buChar char="l"/>
            </a:pPr>
            <a:r>
              <a:rPr lang="zh-CN" altLang="en-US" dirty="0">
                <a:latin typeface="文鼎魏碑体简" pitchFamily="18" charset="-122"/>
                <a:ea typeface="文鼎魏碑体简" pitchFamily="18" charset="-122"/>
              </a:rPr>
              <a:t>受控资源不再限于企业内部，而是扩展到供应链，把供应商等外部资源集成进来</a:t>
            </a:r>
            <a:endParaRPr lang="zh-CN" altLang="en-US" dirty="0">
              <a:latin typeface="文鼎魏碑体简" pitchFamily="18" charset="-122"/>
              <a:ea typeface="文鼎魏碑体简" pitchFamily="18" charset="-122"/>
            </a:endParaRPr>
          </a:p>
          <a:p>
            <a:pPr>
              <a:lnSpc>
                <a:spcPct val="90000"/>
              </a:lnSpc>
              <a:buClr>
                <a:schemeClr val="tx1"/>
              </a:buClr>
              <a:buSzPct val="40000"/>
              <a:buFont typeface="Monotype Sorts" pitchFamily="2" charset="2"/>
              <a:buChar char="l"/>
            </a:pPr>
            <a:r>
              <a:rPr lang="zh-CN" altLang="en-US" dirty="0">
                <a:latin typeface="文鼎魏碑体简" pitchFamily="18" charset="-122"/>
                <a:ea typeface="文鼎魏碑体简" pitchFamily="18" charset="-122"/>
              </a:rPr>
              <a:t>决策支持（</a:t>
            </a:r>
            <a:r>
              <a:rPr lang="en-US" altLang="zh-CN" dirty="0">
                <a:latin typeface="文鼎魏碑体简" pitchFamily="18" charset="-122"/>
                <a:ea typeface="文鼎魏碑体简" pitchFamily="18" charset="-122"/>
              </a:rPr>
              <a:t>DSS</a:t>
            </a:r>
            <a:r>
              <a:rPr lang="zh-CN" altLang="en-US" dirty="0">
                <a:latin typeface="文鼎魏碑体简" pitchFamily="18" charset="-122"/>
                <a:ea typeface="文鼎魏碑体简" pitchFamily="18" charset="-122"/>
              </a:rPr>
              <a:t>）被看作</a:t>
            </a:r>
            <a:r>
              <a:rPr lang="en-US" altLang="zh-CN" dirty="0">
                <a:latin typeface="文鼎魏碑体简" pitchFamily="18" charset="-122"/>
                <a:ea typeface="文鼎魏碑体简" pitchFamily="18" charset="-122"/>
              </a:rPr>
              <a:t>ERP</a:t>
            </a:r>
            <a:r>
              <a:rPr lang="zh-CN" altLang="en-US" dirty="0">
                <a:latin typeface="文鼎魏碑体简" pitchFamily="18" charset="-122"/>
                <a:ea typeface="文鼎魏碑体简" pitchFamily="18" charset="-122"/>
              </a:rPr>
              <a:t>的不可缺少的一部分</a:t>
            </a:r>
            <a:endParaRPr lang="zh-CN" altLang="en-US" dirty="0">
              <a:latin typeface="文鼎魏碑体简" pitchFamily="18" charset="-122"/>
              <a:ea typeface="文鼎魏碑体简" pitchFamily="18" charset="-122"/>
            </a:endParaRPr>
          </a:p>
          <a:p>
            <a:pPr>
              <a:lnSpc>
                <a:spcPct val="90000"/>
              </a:lnSpc>
              <a:buClr>
                <a:schemeClr val="tx1"/>
              </a:buClr>
              <a:buSzPct val="40000"/>
              <a:buFont typeface="Monotype Sorts" pitchFamily="2" charset="2"/>
              <a:buChar char="l"/>
            </a:pPr>
            <a:r>
              <a:rPr lang="zh-CN" altLang="en-US" dirty="0">
                <a:latin typeface="文鼎魏碑体简" pitchFamily="18" charset="-122"/>
                <a:ea typeface="文鼎魏碑体简" pitchFamily="18" charset="-122"/>
              </a:rPr>
              <a:t>实现以客户为中心（</a:t>
            </a:r>
            <a:r>
              <a:rPr lang="en-US" altLang="zh-CN" dirty="0">
                <a:latin typeface="文鼎魏碑体简" pitchFamily="18" charset="-122"/>
                <a:ea typeface="文鼎魏碑体简" pitchFamily="18" charset="-122"/>
              </a:rPr>
              <a:t>Customer-Focused</a:t>
            </a:r>
            <a:r>
              <a:rPr lang="zh-CN" altLang="en-US" dirty="0">
                <a:latin typeface="文鼎魏碑体简" pitchFamily="18" charset="-122"/>
                <a:ea typeface="文鼎魏碑体简" pitchFamily="18" charset="-122"/>
              </a:rPr>
              <a:t>）的经营战略</a:t>
            </a:r>
            <a:endParaRPr lang="zh-CN" altLang="en-US" dirty="0">
              <a:latin typeface="文鼎魏碑体简" pitchFamily="18" charset="-122"/>
              <a:ea typeface="文鼎魏碑体简" pitchFamily="18" charset="-122"/>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p:cNvSpPr>
          <p:nvPr>
            <p:ph type="title"/>
          </p:nvPr>
        </p:nvSpPr>
        <p:spPr>
          <a:ln/>
        </p:spPr>
        <p:txBody>
          <a:bodyPr vert="horz" wrap="square" lIns="92075" tIns="46038" rIns="92075" bIns="46038" anchor="ctr" anchorCtr="0"/>
          <a:p>
            <a:r>
              <a:rPr lang="en-US" altLang="zh-CN" dirty="0"/>
              <a:t>ERP</a:t>
            </a:r>
            <a:r>
              <a:rPr lang="zh-CN" altLang="en-US" dirty="0"/>
              <a:t>的进一步发展</a:t>
            </a:r>
            <a:endParaRPr lang="zh-CN" altLang="en-US" dirty="0"/>
          </a:p>
        </p:txBody>
      </p:sp>
      <p:sp>
        <p:nvSpPr>
          <p:cNvPr id="31747" name="Rectangle 3"/>
          <p:cNvSpPr>
            <a:spLocks noGrp="1"/>
          </p:cNvSpPr>
          <p:nvPr>
            <p:ph idx="1"/>
          </p:nvPr>
        </p:nvSpPr>
        <p:spPr>
          <a:xfrm>
            <a:off x="685800" y="1371600"/>
            <a:ext cx="7772400" cy="4400550"/>
          </a:xfrm>
          <a:ln/>
        </p:spPr>
        <p:txBody>
          <a:bodyPr vert="horz" wrap="square" lIns="92075" tIns="46038" rIns="92075" bIns="46038" anchor="t" anchorCtr="0"/>
          <a:p>
            <a:pPr>
              <a:lnSpc>
                <a:spcPct val="80000"/>
              </a:lnSpc>
            </a:pPr>
            <a:r>
              <a:rPr lang="en-US" altLang="zh-CN" sz="2000" dirty="0"/>
              <a:t>2000</a:t>
            </a:r>
            <a:r>
              <a:rPr lang="zh-CN" altLang="en-US" sz="2000" dirty="0"/>
              <a:t>年</a:t>
            </a:r>
            <a:r>
              <a:rPr lang="en-US" altLang="zh-CN" sz="2000" dirty="0"/>
              <a:t>10</a:t>
            </a:r>
            <a:r>
              <a:rPr lang="zh-CN" altLang="en-US" sz="2000" dirty="0"/>
              <a:t>月</a:t>
            </a:r>
            <a:r>
              <a:rPr lang="en-US" altLang="zh-CN" sz="2000" dirty="0"/>
              <a:t>4</a:t>
            </a:r>
            <a:r>
              <a:rPr lang="zh-CN" altLang="en-US" sz="2000" dirty="0"/>
              <a:t>日，</a:t>
            </a:r>
            <a:r>
              <a:rPr lang="en-US" altLang="zh-CN" sz="2000" dirty="0"/>
              <a:t>Gartner Group </a:t>
            </a:r>
            <a:r>
              <a:rPr lang="zh-CN" altLang="en-US" sz="2000" dirty="0"/>
              <a:t>公司发布了以亚太地区副总裁、分析家</a:t>
            </a:r>
            <a:r>
              <a:rPr lang="en-US" altLang="zh-CN" sz="2000" dirty="0"/>
              <a:t>B. Bond </a:t>
            </a:r>
            <a:r>
              <a:rPr lang="zh-CN" altLang="en-US" sz="2000" dirty="0"/>
              <a:t>等</a:t>
            </a:r>
            <a:r>
              <a:rPr lang="en-US" altLang="zh-CN" sz="2000" dirty="0"/>
              <a:t>6</a:t>
            </a:r>
            <a:r>
              <a:rPr lang="zh-CN" altLang="en-US" sz="2000" dirty="0"/>
              <a:t>人署名的报告：</a:t>
            </a:r>
            <a:r>
              <a:rPr lang="en-US" altLang="zh-CN" sz="2000" dirty="0"/>
              <a:t>ERP is Dead –Long Live ERPⅡ</a:t>
            </a:r>
            <a:endParaRPr lang="en-US" altLang="zh-CN" sz="2000" dirty="0"/>
          </a:p>
          <a:p>
            <a:pPr>
              <a:lnSpc>
                <a:spcPct val="80000"/>
              </a:lnSpc>
            </a:pPr>
            <a:r>
              <a:rPr lang="zh-CN" altLang="en-US" sz="2000" dirty="0"/>
              <a:t>国外对于</a:t>
            </a:r>
            <a:r>
              <a:rPr lang="en-US" altLang="zh-CN" sz="2000" dirty="0"/>
              <a:t>ERPⅡ</a:t>
            </a:r>
            <a:r>
              <a:rPr lang="zh-CN" altLang="en-US" sz="2000" dirty="0"/>
              <a:t>的定义有不少争论</a:t>
            </a:r>
            <a:endParaRPr lang="zh-CN" altLang="en-US" sz="2000" dirty="0"/>
          </a:p>
          <a:p>
            <a:pPr lvl="1">
              <a:lnSpc>
                <a:spcPct val="80000"/>
              </a:lnSpc>
            </a:pPr>
            <a:r>
              <a:rPr lang="zh-CN" altLang="en-US" sz="2000" dirty="0"/>
              <a:t>对</a:t>
            </a:r>
            <a:r>
              <a:rPr lang="en-US" altLang="zh-CN" sz="2000" dirty="0"/>
              <a:t>ERPⅡ</a:t>
            </a:r>
            <a:r>
              <a:rPr lang="zh-CN" altLang="en-US" sz="2000" dirty="0"/>
              <a:t>所下的定义都是</a:t>
            </a:r>
            <a:r>
              <a:rPr lang="en-US" altLang="zh-CN" sz="2000" dirty="0"/>
              <a:t>ERP</a:t>
            </a:r>
            <a:r>
              <a:rPr lang="zh-CN" altLang="en-US" sz="2000" dirty="0"/>
              <a:t>已经包含的内容</a:t>
            </a:r>
            <a:endParaRPr lang="zh-CN" altLang="en-US" sz="2000" dirty="0"/>
          </a:p>
          <a:p>
            <a:pPr lvl="1">
              <a:lnSpc>
                <a:spcPct val="80000"/>
              </a:lnSpc>
            </a:pPr>
            <a:r>
              <a:rPr lang="zh-CN" altLang="en-US" sz="2000" dirty="0"/>
              <a:t>“就像是供应链管理（</a:t>
            </a:r>
            <a:r>
              <a:rPr lang="en-US" altLang="zh-CN" sz="2000" dirty="0"/>
              <a:t>SCM</a:t>
            </a:r>
            <a:r>
              <a:rPr lang="zh-CN" altLang="en-US" sz="2000" dirty="0"/>
              <a:t>）的另一种叫法”</a:t>
            </a:r>
            <a:endParaRPr lang="zh-CN" altLang="en-US" sz="2000" dirty="0"/>
          </a:p>
          <a:p>
            <a:pPr lvl="1">
              <a:lnSpc>
                <a:spcPct val="80000"/>
              </a:lnSpc>
            </a:pPr>
            <a:r>
              <a:rPr lang="zh-CN" altLang="en-US" sz="2000" dirty="0"/>
              <a:t>“</a:t>
            </a:r>
            <a:r>
              <a:rPr lang="en-US" altLang="zh-CN" sz="2000" dirty="0"/>
              <a:t>ERPⅡ</a:t>
            </a:r>
            <a:r>
              <a:rPr lang="zh-CN" altLang="en-US" sz="2000" dirty="0"/>
              <a:t>只是</a:t>
            </a:r>
            <a:r>
              <a:rPr lang="en-US" altLang="zh-CN" sz="2000" dirty="0"/>
              <a:t>ERP</a:t>
            </a:r>
            <a:r>
              <a:rPr lang="zh-CN" altLang="en-US" sz="2000" dirty="0"/>
              <a:t>的扩充，不是替代，</a:t>
            </a:r>
            <a:r>
              <a:rPr lang="en-US" altLang="zh-CN" sz="2000" dirty="0"/>
              <a:t>ERP</a:t>
            </a:r>
            <a:r>
              <a:rPr lang="zh-CN" altLang="en-US" sz="2000" dirty="0"/>
              <a:t>并没有死”，等等</a:t>
            </a:r>
            <a:endParaRPr lang="zh-CN" altLang="en-US" sz="2000" dirty="0"/>
          </a:p>
          <a:p>
            <a:pPr>
              <a:lnSpc>
                <a:spcPct val="80000"/>
              </a:lnSpc>
            </a:pPr>
            <a:r>
              <a:rPr lang="zh-CN" altLang="en-US" sz="2000" dirty="0"/>
              <a:t>新意是提出了“协同商务（</a:t>
            </a:r>
            <a:r>
              <a:rPr lang="en-US" altLang="zh-CN" sz="2000" dirty="0"/>
              <a:t>collaborative commerce</a:t>
            </a:r>
            <a:r>
              <a:rPr lang="zh-CN" altLang="en-US" sz="2000" dirty="0"/>
              <a:t>）”的概念</a:t>
            </a:r>
            <a:endParaRPr lang="zh-CN" altLang="en-US" sz="2000" dirty="0"/>
          </a:p>
          <a:p>
            <a:pPr lvl="1">
              <a:lnSpc>
                <a:spcPct val="80000"/>
              </a:lnSpc>
            </a:pPr>
            <a:r>
              <a:rPr lang="zh-CN" altLang="en-US" sz="2000" dirty="0"/>
              <a:t>协同商务是各个经济实体之间实时、互动的供应链管理模式</a:t>
            </a:r>
            <a:endParaRPr lang="zh-CN" altLang="en-US" sz="2000" dirty="0"/>
          </a:p>
          <a:p>
            <a:pPr lvl="1">
              <a:lnSpc>
                <a:spcPct val="80000"/>
              </a:lnSpc>
            </a:pPr>
            <a:r>
              <a:rPr lang="zh-CN" altLang="en-US" sz="2000" dirty="0"/>
              <a:t>应用信息技术，强化供应链上各经济实体之间的沟通和相互依存</a:t>
            </a:r>
            <a:endParaRPr lang="zh-CN" altLang="en-US" sz="2000" dirty="0"/>
          </a:p>
          <a:p>
            <a:pPr lvl="1">
              <a:lnSpc>
                <a:spcPct val="80000"/>
              </a:lnSpc>
            </a:pPr>
            <a:r>
              <a:rPr lang="zh-CN" altLang="en-US" sz="2000" dirty="0"/>
              <a:t>协同商务和电子商务的概念是相通的。简单地说，协同商务就是企业内部人员、企业与业务伙伴、企业与客户之间的电子化业务交互过程。</a:t>
            </a:r>
            <a:endParaRPr lang="zh-CN"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p:cNvSpPr>
          <p:nvPr>
            <p:ph type="title"/>
          </p:nvPr>
        </p:nvSpPr>
        <p:spPr>
          <a:ln/>
        </p:spPr>
        <p:txBody>
          <a:bodyPr vert="horz" wrap="square" lIns="92075" tIns="46038" rIns="92075" bIns="46038" anchor="ctr" anchorCtr="0"/>
          <a:p>
            <a:r>
              <a:rPr lang="en-US" altLang="zh-CN" sz="4800" dirty="0"/>
              <a:t> </a:t>
            </a:r>
            <a:r>
              <a:rPr lang="zh-CN" altLang="en-US" sz="6000" dirty="0">
                <a:latin typeface="文鼎魏碑体简" pitchFamily="18" charset="-122"/>
                <a:ea typeface="文鼎魏碑体简" pitchFamily="18" charset="-122"/>
              </a:rPr>
              <a:t>订 货 点 法</a:t>
            </a:r>
            <a:endParaRPr lang="zh-CN" altLang="en-US" sz="4800" dirty="0">
              <a:latin typeface="楷体" panose="02010609060101010101" pitchFamily="18" charset="-122"/>
              <a:ea typeface="楷体" panose="02010609060101010101" pitchFamily="18" charset="-122"/>
            </a:endParaRPr>
          </a:p>
        </p:txBody>
      </p:sp>
      <p:sp>
        <p:nvSpPr>
          <p:cNvPr id="7171" name="Rectangle 3"/>
          <p:cNvSpPr>
            <a:spLocks noGrp="1"/>
          </p:cNvSpPr>
          <p:nvPr>
            <p:ph idx="1"/>
          </p:nvPr>
        </p:nvSpPr>
        <p:spPr>
          <a:xfrm>
            <a:off x="685800" y="3486150"/>
            <a:ext cx="1524000" cy="457200"/>
          </a:xfrm>
          <a:ln/>
        </p:spPr>
        <p:txBody>
          <a:bodyPr vert="horz" wrap="square" lIns="92075" tIns="46038" rIns="92075" bIns="46038" anchor="t" anchorCtr="0"/>
          <a:p>
            <a:pPr>
              <a:buNone/>
            </a:pPr>
            <a:r>
              <a:rPr lang="en-US" altLang="zh-CN" sz="2400" dirty="0">
                <a:latin typeface="楷体" panose="02010609060101010101" pitchFamily="18" charset="-122"/>
                <a:ea typeface="楷体" panose="02010609060101010101" pitchFamily="18" charset="-122"/>
              </a:rPr>
              <a:t> </a:t>
            </a:r>
            <a:r>
              <a:rPr lang="zh-CN" altLang="en-US" sz="2400" dirty="0">
                <a:latin typeface="文鼎魏碑体简" pitchFamily="18" charset="-122"/>
                <a:ea typeface="文鼎魏碑体简" pitchFamily="18" charset="-122"/>
              </a:rPr>
              <a:t>订货点</a:t>
            </a:r>
            <a:endParaRPr lang="zh-CN" altLang="en-US" sz="2400" dirty="0">
              <a:latin typeface="楷体" panose="02010609060101010101" pitchFamily="18" charset="-122"/>
              <a:ea typeface="楷体" panose="02010609060101010101" pitchFamily="18" charset="-122"/>
            </a:endParaRPr>
          </a:p>
        </p:txBody>
      </p:sp>
      <p:sp>
        <p:nvSpPr>
          <p:cNvPr id="7172" name="Line 4"/>
          <p:cNvSpPr/>
          <p:nvPr/>
        </p:nvSpPr>
        <p:spPr>
          <a:xfrm>
            <a:off x="2286000" y="3962400"/>
            <a:ext cx="5562600" cy="0"/>
          </a:xfrm>
          <a:prstGeom prst="line">
            <a:avLst/>
          </a:prstGeom>
          <a:ln w="12699" cap="flat" cmpd="sng">
            <a:solidFill>
              <a:schemeClr val="tx1"/>
            </a:solidFill>
            <a:prstDash val="solid"/>
            <a:headEnd type="none" w="sm" len="sm"/>
            <a:tailEnd type="none" w="sm" len="sm"/>
          </a:ln>
        </p:spPr>
      </p:sp>
      <p:sp>
        <p:nvSpPr>
          <p:cNvPr id="7173" name="Line 5"/>
          <p:cNvSpPr/>
          <p:nvPr/>
        </p:nvSpPr>
        <p:spPr>
          <a:xfrm>
            <a:off x="2286000" y="5105400"/>
            <a:ext cx="5562600" cy="0"/>
          </a:xfrm>
          <a:prstGeom prst="line">
            <a:avLst/>
          </a:prstGeom>
          <a:ln w="12699" cap="flat" cmpd="sng">
            <a:solidFill>
              <a:schemeClr val="tx1"/>
            </a:solidFill>
            <a:prstDash val="solid"/>
            <a:headEnd type="none" w="sm" len="sm"/>
            <a:tailEnd type="none" w="sm" len="sm"/>
          </a:ln>
        </p:spPr>
      </p:sp>
      <p:sp>
        <p:nvSpPr>
          <p:cNvPr id="7174" name="Freeform 6"/>
          <p:cNvSpPr/>
          <p:nvPr/>
        </p:nvSpPr>
        <p:spPr>
          <a:xfrm>
            <a:off x="2362200" y="2590800"/>
            <a:ext cx="4725988" cy="2516188"/>
          </a:xfrm>
          <a:custGeom>
            <a:avLst/>
            <a:gdLst>
              <a:gd name="txL" fmla="*/ 0 w 2977"/>
              <a:gd name="txT" fmla="*/ 0 h 1585"/>
              <a:gd name="txR" fmla="*/ 2977 w 2977"/>
              <a:gd name="txB" fmla="*/ 1585 h 1585"/>
            </a:gdLst>
            <a:ahLst/>
            <a:cxnLst>
              <a:cxn ang="0">
                <a:pos x="0" y="362902560"/>
              </a:cxn>
              <a:cxn ang="0">
                <a:pos x="2147483647" y="2147483647"/>
              </a:cxn>
              <a:cxn ang="0">
                <a:pos x="2147483647" y="120967536"/>
              </a:cxn>
              <a:cxn ang="0">
                <a:pos x="2147483647" y="2147483647"/>
              </a:cxn>
              <a:cxn ang="0">
                <a:pos x="2147483647" y="0"/>
              </a:cxn>
              <a:cxn ang="0">
                <a:pos x="2147483647" y="0"/>
              </a:cxn>
            </a:cxnLst>
            <a:rect l="txL" t="txT" r="txR" b="txB"/>
            <a:pathLst>
              <a:path w="2977" h="1585">
                <a:moveTo>
                  <a:pt x="0" y="144"/>
                </a:moveTo>
                <a:lnTo>
                  <a:pt x="1440" y="1584"/>
                </a:lnTo>
                <a:lnTo>
                  <a:pt x="1440" y="48"/>
                </a:lnTo>
                <a:lnTo>
                  <a:pt x="2976" y="1584"/>
                </a:lnTo>
                <a:lnTo>
                  <a:pt x="2976" y="0"/>
                </a:lnTo>
              </a:path>
            </a:pathLst>
          </a:custGeom>
          <a:noFill/>
          <a:ln w="12699" cap="rnd" cmpd="sng">
            <a:solidFill>
              <a:schemeClr val="tx1"/>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7175" name="Rectangle 7"/>
          <p:cNvSpPr/>
          <p:nvPr/>
        </p:nvSpPr>
        <p:spPr>
          <a:xfrm>
            <a:off x="358775" y="4860925"/>
            <a:ext cx="1555750" cy="457200"/>
          </a:xfrm>
          <a:prstGeom prst="rect">
            <a:avLst/>
          </a:prstGeom>
          <a:noFill/>
          <a:ln w="9525">
            <a:noFill/>
          </a:ln>
        </p:spPr>
        <p:txBody>
          <a:bodyPr wrap="none" lIns="92075" tIns="46038" rIns="92075" bIns="46038">
            <a:spAutoFit/>
          </a:bodyPr>
          <a:p>
            <a:pPr algn="ctr" eaLnBrk="1" hangingPunct="1"/>
            <a:r>
              <a:rPr lang="en-US" altLang="zh-CN" dirty="0">
                <a:latin typeface="楷体" panose="02010609060101010101" pitchFamily="18" charset="-122"/>
                <a:ea typeface="楷体" panose="02010609060101010101" pitchFamily="18" charset="-122"/>
              </a:rPr>
              <a:t> </a:t>
            </a:r>
            <a:r>
              <a:rPr lang="zh-CN" altLang="en-US" dirty="0">
                <a:latin typeface="文鼎魏碑体简" pitchFamily="18" charset="-122"/>
                <a:ea typeface="文鼎魏碑体简" pitchFamily="18" charset="-122"/>
              </a:rPr>
              <a:t>安全库存</a:t>
            </a:r>
            <a:endParaRPr lang="zh-CN" altLang="en-US" dirty="0">
              <a:latin typeface="楷体" panose="02010609060101010101" pitchFamily="18" charset="-122"/>
              <a:ea typeface="楷体" panose="02010609060101010101" pitchFamily="18" charset="-122"/>
            </a:endParaRPr>
          </a:p>
        </p:txBody>
      </p:sp>
      <p:sp>
        <p:nvSpPr>
          <p:cNvPr id="7176" name="Rectangle 8"/>
          <p:cNvSpPr/>
          <p:nvPr/>
        </p:nvSpPr>
        <p:spPr>
          <a:xfrm>
            <a:off x="3240088" y="5181600"/>
            <a:ext cx="1446212" cy="396875"/>
          </a:xfrm>
          <a:prstGeom prst="rect">
            <a:avLst/>
          </a:prstGeom>
          <a:noFill/>
          <a:ln w="9525">
            <a:noFill/>
          </a:ln>
        </p:spPr>
        <p:txBody>
          <a:bodyPr lIns="92075" tIns="46038" rIns="92075" bIns="46038">
            <a:spAutoFit/>
          </a:bodyPr>
          <a:p>
            <a:pPr algn="ctr" eaLnBrk="1" hangingPunct="1"/>
            <a:r>
              <a:rPr lang="en-US" altLang="zh-CN" sz="2000" dirty="0">
                <a:latin typeface="Century Gothic" panose="020B0502020202020204" pitchFamily="34" charset="0"/>
              </a:rPr>
              <a:t> </a:t>
            </a:r>
            <a:r>
              <a:rPr lang="zh-CN" altLang="en-US" sz="2000" dirty="0">
                <a:latin typeface="文鼎魏碑体简" pitchFamily="18" charset="-122"/>
                <a:ea typeface="文鼎魏碑体简" pitchFamily="18" charset="-122"/>
              </a:rPr>
              <a:t>提前期</a:t>
            </a:r>
            <a:endParaRPr lang="zh-CN" altLang="en-US" sz="2000" dirty="0">
              <a:latin typeface="文鼎魏碑体简" pitchFamily="18" charset="-122"/>
              <a:ea typeface="文鼎魏碑体简" pitchFamily="18" charset="-122"/>
            </a:endParaRPr>
          </a:p>
        </p:txBody>
      </p:sp>
      <p:sp>
        <p:nvSpPr>
          <p:cNvPr id="7177" name="Rectangle 9"/>
          <p:cNvSpPr/>
          <p:nvPr/>
        </p:nvSpPr>
        <p:spPr>
          <a:xfrm>
            <a:off x="5526088" y="5211763"/>
            <a:ext cx="1941512" cy="396875"/>
          </a:xfrm>
          <a:prstGeom prst="rect">
            <a:avLst/>
          </a:prstGeom>
          <a:noFill/>
          <a:ln w="9525">
            <a:noFill/>
          </a:ln>
        </p:spPr>
        <p:txBody>
          <a:bodyPr lIns="92075" tIns="46038" rIns="92075" bIns="46038">
            <a:spAutoFit/>
          </a:bodyPr>
          <a:p>
            <a:pPr algn="ctr" eaLnBrk="1" hangingPunct="1"/>
            <a:r>
              <a:rPr lang="en-US" altLang="zh-CN" sz="2000" dirty="0">
                <a:latin typeface="Century Gothic" panose="020B0502020202020204" pitchFamily="34" charset="0"/>
              </a:rPr>
              <a:t> </a:t>
            </a:r>
            <a:r>
              <a:rPr lang="zh-CN" altLang="en-US" sz="2000" dirty="0">
                <a:latin typeface="文鼎魏碑体简" pitchFamily="18" charset="-122"/>
                <a:ea typeface="文鼎魏碑体简" pitchFamily="18" charset="-122"/>
              </a:rPr>
              <a:t>提前期</a:t>
            </a:r>
            <a:endParaRPr lang="zh-CN" altLang="en-US" sz="2000" dirty="0">
              <a:latin typeface="楷体" panose="02010609060101010101" pitchFamily="18" charset="-122"/>
              <a:ea typeface="楷体" panose="02010609060101010101" pitchFamily="18" charset="-122"/>
            </a:endParaRPr>
          </a:p>
        </p:txBody>
      </p:sp>
      <p:sp>
        <p:nvSpPr>
          <p:cNvPr id="7178" name="Line 10"/>
          <p:cNvSpPr/>
          <p:nvPr/>
        </p:nvSpPr>
        <p:spPr>
          <a:xfrm>
            <a:off x="3505200" y="3962400"/>
            <a:ext cx="0" cy="1143000"/>
          </a:xfrm>
          <a:prstGeom prst="line">
            <a:avLst/>
          </a:prstGeom>
          <a:ln w="9525" cap="flat" cmpd="sng">
            <a:solidFill>
              <a:schemeClr val="tx1"/>
            </a:solidFill>
            <a:prstDash val="solid"/>
            <a:headEnd type="none" w="med" len="med"/>
            <a:tailEnd type="none" w="med" len="med"/>
          </a:ln>
        </p:spPr>
      </p:sp>
      <p:sp>
        <p:nvSpPr>
          <p:cNvPr id="7179" name="Line 11"/>
          <p:cNvSpPr/>
          <p:nvPr/>
        </p:nvSpPr>
        <p:spPr>
          <a:xfrm>
            <a:off x="5943600" y="3962400"/>
            <a:ext cx="0" cy="1143000"/>
          </a:xfrm>
          <a:prstGeom prst="line">
            <a:avLst/>
          </a:prstGeom>
          <a:ln w="9525" cap="flat" cmpd="sng">
            <a:solidFill>
              <a:schemeClr val="tx1"/>
            </a:solidFill>
            <a:prstDash val="solid"/>
            <a:headEnd type="none" w="med" len="med"/>
            <a:tailEnd type="none" w="med" len="med"/>
          </a:ln>
        </p:spPr>
      </p:sp>
      <p:sp>
        <p:nvSpPr>
          <p:cNvPr id="7180" name="Line 12"/>
          <p:cNvSpPr/>
          <p:nvPr/>
        </p:nvSpPr>
        <p:spPr>
          <a:xfrm flipV="1">
            <a:off x="2286000" y="1981200"/>
            <a:ext cx="0" cy="3657600"/>
          </a:xfrm>
          <a:prstGeom prst="line">
            <a:avLst/>
          </a:prstGeom>
          <a:ln w="9525" cap="flat" cmpd="sng">
            <a:solidFill>
              <a:schemeClr val="tx1"/>
            </a:solidFill>
            <a:prstDash val="solid"/>
            <a:headEnd type="none" w="med" len="med"/>
            <a:tailEnd type="triangle" w="med" len="med"/>
          </a:ln>
        </p:spPr>
      </p:sp>
      <p:sp>
        <p:nvSpPr>
          <p:cNvPr id="7181" name="Line 13"/>
          <p:cNvSpPr/>
          <p:nvPr/>
        </p:nvSpPr>
        <p:spPr>
          <a:xfrm>
            <a:off x="2286000" y="5638800"/>
            <a:ext cx="5638800" cy="0"/>
          </a:xfrm>
          <a:prstGeom prst="line">
            <a:avLst/>
          </a:prstGeom>
          <a:ln w="9525" cap="flat" cmpd="sng">
            <a:solidFill>
              <a:schemeClr val="tx1"/>
            </a:solidFill>
            <a:prstDash val="solid"/>
            <a:headEnd type="none" w="med" len="med"/>
            <a:tailEnd type="triangle" w="med" len="med"/>
          </a:ln>
        </p:spPr>
      </p:sp>
      <p:sp>
        <p:nvSpPr>
          <p:cNvPr id="7182" name="Text Box 14"/>
          <p:cNvSpPr txBox="1"/>
          <p:nvPr/>
        </p:nvSpPr>
        <p:spPr>
          <a:xfrm>
            <a:off x="4098925" y="5811838"/>
            <a:ext cx="184150" cy="457200"/>
          </a:xfrm>
          <a:prstGeom prst="rect">
            <a:avLst/>
          </a:prstGeom>
          <a:noFill/>
          <a:ln w="9525">
            <a:noFill/>
          </a:ln>
        </p:spPr>
        <p:txBody>
          <a:bodyPr wrap="none">
            <a:spAutoFit/>
          </a:bodyPr>
          <a:p>
            <a:pPr eaLnBrk="1" hangingPunct="1"/>
            <a:endParaRPr lang="en-US" altLang="zh-CN" dirty="0">
              <a:latin typeface="Times New Roman" panose="02020603050405020304" pitchFamily="18" charset="0"/>
              <a:ea typeface="文鼎魏碑体简" pitchFamily="18" charset="-122"/>
            </a:endParaRPr>
          </a:p>
        </p:txBody>
      </p:sp>
      <p:sp>
        <p:nvSpPr>
          <p:cNvPr id="7183" name="Text Box 15"/>
          <p:cNvSpPr txBox="1"/>
          <p:nvPr/>
        </p:nvSpPr>
        <p:spPr>
          <a:xfrm>
            <a:off x="1295400" y="5840413"/>
            <a:ext cx="6858000" cy="519112"/>
          </a:xfrm>
          <a:prstGeom prst="rect">
            <a:avLst/>
          </a:prstGeom>
          <a:noFill/>
          <a:ln w="9525">
            <a:noFill/>
          </a:ln>
        </p:spPr>
        <p:txBody>
          <a:bodyPr>
            <a:spAutoFit/>
          </a:bodyPr>
          <a:p>
            <a:pPr eaLnBrk="1" hangingPunct="1"/>
            <a:r>
              <a:rPr lang="zh-CN" altLang="en-US" sz="2800" dirty="0">
                <a:latin typeface="文鼎魏碑体简" pitchFamily="18" charset="-122"/>
                <a:ea typeface="文鼎魏碑体简" pitchFamily="18" charset="-122"/>
              </a:rPr>
              <a:t>订货点</a:t>
            </a:r>
            <a:r>
              <a:rPr lang="en-US" altLang="zh-CN" sz="2800" dirty="0">
                <a:latin typeface="文鼎魏碑体简" pitchFamily="18" charset="-122"/>
                <a:ea typeface="文鼎魏碑体简" pitchFamily="18" charset="-122"/>
              </a:rPr>
              <a:t>=</a:t>
            </a:r>
            <a:r>
              <a:rPr lang="zh-CN" altLang="en-US" sz="2800" dirty="0">
                <a:latin typeface="文鼎魏碑体简" pitchFamily="18" charset="-122"/>
                <a:ea typeface="文鼎魏碑体简" pitchFamily="18" charset="-122"/>
              </a:rPr>
              <a:t>单位时区需求量*提前期</a:t>
            </a:r>
            <a:r>
              <a:rPr lang="en-US" altLang="zh-CN" sz="2800" dirty="0">
                <a:latin typeface="文鼎魏碑体简" pitchFamily="18" charset="-122"/>
                <a:ea typeface="文鼎魏碑体简" pitchFamily="18" charset="-122"/>
              </a:rPr>
              <a:t>+</a:t>
            </a:r>
            <a:r>
              <a:rPr lang="zh-CN" altLang="en-US" sz="2800" dirty="0">
                <a:latin typeface="文鼎魏碑体简" pitchFamily="18" charset="-122"/>
                <a:ea typeface="文鼎魏碑体简" pitchFamily="18" charset="-122"/>
              </a:rPr>
              <a:t>安全库存</a:t>
            </a:r>
            <a:endParaRPr lang="zh-CN" altLang="en-US" sz="2800" dirty="0">
              <a:latin typeface="文鼎魏碑体简" pitchFamily="18" charset="-122"/>
              <a:ea typeface="文鼎魏碑体简" pitchFamily="18" charset="-122"/>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p:cNvSpPr>
          <p:nvPr>
            <p:ph type="title"/>
          </p:nvPr>
        </p:nvSpPr>
        <p:spPr>
          <a:ln/>
        </p:spPr>
        <p:txBody>
          <a:bodyPr vert="horz" wrap="square" lIns="92075" tIns="46038" rIns="92075" bIns="46038" anchor="ctr" anchorCtr="0"/>
          <a:p>
            <a:r>
              <a:rPr lang="en-US" altLang="zh-CN" dirty="0"/>
              <a:t>ERP</a:t>
            </a:r>
            <a:r>
              <a:rPr lang="zh-CN" altLang="en-US" dirty="0"/>
              <a:t>的进一步发展</a:t>
            </a:r>
            <a:endParaRPr lang="zh-CN" altLang="en-US" dirty="0"/>
          </a:p>
        </p:txBody>
      </p:sp>
      <p:sp>
        <p:nvSpPr>
          <p:cNvPr id="32771" name="Rectangle 3"/>
          <p:cNvSpPr>
            <a:spLocks noGrp="1"/>
          </p:cNvSpPr>
          <p:nvPr>
            <p:ph idx="1"/>
          </p:nvPr>
        </p:nvSpPr>
        <p:spPr>
          <a:ln/>
        </p:spPr>
        <p:txBody>
          <a:bodyPr vert="horz" wrap="square" lIns="92075" tIns="46038" rIns="92075" bIns="46038" anchor="t" anchorCtr="0"/>
          <a:p>
            <a:r>
              <a:rPr lang="zh-CN" altLang="en-US" dirty="0"/>
              <a:t>纵观</a:t>
            </a:r>
            <a:r>
              <a:rPr lang="en-US" altLang="zh-CN" dirty="0"/>
              <a:t>ERP</a:t>
            </a:r>
            <a:r>
              <a:rPr lang="zh-CN" altLang="en-US" dirty="0"/>
              <a:t>的发展</a:t>
            </a:r>
            <a:r>
              <a:rPr lang="en-US" altLang="zh-CN" dirty="0"/>
              <a:t>(</a:t>
            </a:r>
            <a:r>
              <a:rPr lang="zh-CN" altLang="en-US" dirty="0"/>
              <a:t>订货点法</a:t>
            </a:r>
            <a:r>
              <a:rPr lang="en-US" altLang="zh-CN" dirty="0"/>
              <a:t>----MRP----MRPII----ERP----ERPII </a:t>
            </a:r>
            <a:r>
              <a:rPr lang="zh-CN" altLang="en-US" dirty="0"/>
              <a:t>的概念</a:t>
            </a:r>
            <a:r>
              <a:rPr lang="en-US" altLang="zh-CN" dirty="0"/>
              <a:t>)</a:t>
            </a:r>
            <a:endParaRPr lang="en-US" altLang="zh-CN" dirty="0"/>
          </a:p>
          <a:p>
            <a:pPr lvl="1"/>
            <a:r>
              <a:rPr lang="zh-CN" altLang="en-US" dirty="0"/>
              <a:t>市场环境需求</a:t>
            </a:r>
            <a:endParaRPr lang="zh-CN" altLang="en-US" dirty="0"/>
          </a:p>
          <a:p>
            <a:pPr lvl="1"/>
            <a:r>
              <a:rPr lang="zh-CN" altLang="en-US" dirty="0"/>
              <a:t>企业管理模式的变革</a:t>
            </a:r>
            <a:endParaRPr lang="zh-CN" altLang="en-US" dirty="0"/>
          </a:p>
          <a:p>
            <a:pPr lvl="1"/>
            <a:r>
              <a:rPr lang="zh-CN" altLang="en-US" dirty="0"/>
              <a:t>技术条件</a:t>
            </a:r>
            <a:endParaRPr lang="zh-CN" altLang="en-US" dirty="0"/>
          </a:p>
          <a:p>
            <a:pPr lvl="1"/>
            <a:r>
              <a:rPr lang="zh-CN" altLang="en-US" dirty="0"/>
              <a:t>集成的范围越来越大</a:t>
            </a: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a:spLocks noGrp="1"/>
          </p:cNvSpPr>
          <p:nvPr>
            <p:ph type="title"/>
          </p:nvPr>
        </p:nvSpPr>
        <p:spPr>
          <a:ln/>
        </p:spPr>
        <p:txBody>
          <a:bodyPr vert="horz" wrap="square" lIns="92075" tIns="46038" rIns="92075" bIns="46038" anchor="ctr" anchorCtr="0"/>
          <a:p>
            <a:r>
              <a:rPr lang="en-US" altLang="zh-CN" dirty="0"/>
              <a:t>ERP</a:t>
            </a:r>
            <a:r>
              <a:rPr lang="zh-CN" altLang="en-US" dirty="0"/>
              <a:t>的进一步发展</a:t>
            </a:r>
            <a:endParaRPr lang="zh-CN" altLang="en-US" dirty="0"/>
          </a:p>
        </p:txBody>
      </p:sp>
      <p:sp>
        <p:nvSpPr>
          <p:cNvPr id="33795" name="Rectangle 3"/>
          <p:cNvSpPr>
            <a:spLocks noGrp="1"/>
          </p:cNvSpPr>
          <p:nvPr>
            <p:ph sz="half" idx="1"/>
          </p:nvPr>
        </p:nvSpPr>
        <p:spPr>
          <a:ln/>
        </p:spPr>
        <p:txBody>
          <a:bodyPr vert="horz" wrap="square" lIns="92075" tIns="46038" rIns="92075" bIns="46038" anchor="t" anchorCtr="0"/>
          <a:p>
            <a:pPr>
              <a:lnSpc>
                <a:spcPct val="80000"/>
              </a:lnSpc>
              <a:buSzPct val="75000"/>
            </a:pPr>
            <a:r>
              <a:rPr kumimoji="1" lang="zh-CN" altLang="en-US" sz="2400" dirty="0">
                <a:solidFill>
                  <a:srgbClr val="FFFF00"/>
                </a:solidFill>
                <a:latin typeface="+mn-lt"/>
                <a:ea typeface="+mn-ea"/>
                <a:cs typeface="+mn-cs"/>
              </a:rPr>
              <a:t>思想体系</a:t>
            </a:r>
            <a:r>
              <a:rPr kumimoji="1" lang="en-US" altLang="zh-CN" sz="2400" dirty="0">
                <a:solidFill>
                  <a:srgbClr val="FFFF00"/>
                </a:solidFill>
                <a:latin typeface="+mn-lt"/>
                <a:ea typeface="+mn-ea"/>
                <a:cs typeface="+mn-cs"/>
              </a:rPr>
              <a:t>----</a:t>
            </a:r>
            <a:r>
              <a:rPr kumimoji="1" lang="zh-CN" altLang="en-US" sz="2400" dirty="0">
                <a:solidFill>
                  <a:srgbClr val="FFFF00"/>
                </a:solidFill>
                <a:latin typeface="+mn-lt"/>
                <a:ea typeface="+mn-ea"/>
                <a:cs typeface="+mn-cs"/>
              </a:rPr>
              <a:t>实现更大范围的集成，支持供应链管理模式，实现更大范围的资源优化配置</a:t>
            </a:r>
            <a:endParaRPr kumimoji="1" lang="zh-CN" altLang="en-US" sz="2400" dirty="0">
              <a:solidFill>
                <a:srgbClr val="FFFF00"/>
              </a:solidFill>
              <a:latin typeface="+mn-lt"/>
              <a:ea typeface="+mn-ea"/>
              <a:cs typeface="+mn-cs"/>
            </a:endParaRPr>
          </a:p>
          <a:p>
            <a:pPr lvl="1">
              <a:lnSpc>
                <a:spcPct val="80000"/>
              </a:lnSpc>
              <a:buSzTx/>
              <a:buFontTx/>
            </a:pPr>
            <a:r>
              <a:rPr kumimoji="1" lang="zh-CN" altLang="en-US" sz="2000" dirty="0">
                <a:latin typeface="+mn-lt"/>
                <a:ea typeface="+mn-ea"/>
              </a:rPr>
              <a:t>协同商务</a:t>
            </a:r>
            <a:endParaRPr kumimoji="1" lang="zh-CN" altLang="en-US" sz="2000" dirty="0">
              <a:latin typeface="+mn-lt"/>
              <a:ea typeface="+mn-ea"/>
            </a:endParaRPr>
          </a:p>
          <a:p>
            <a:pPr lvl="1">
              <a:lnSpc>
                <a:spcPct val="80000"/>
              </a:lnSpc>
              <a:buSzTx/>
              <a:buFontTx/>
            </a:pPr>
            <a:r>
              <a:rPr kumimoji="1" lang="zh-CN" altLang="en-US" sz="2000" dirty="0">
                <a:latin typeface="+mn-lt"/>
                <a:ea typeface="+mn-ea"/>
              </a:rPr>
              <a:t>相互信任、双赢机制</a:t>
            </a:r>
            <a:endParaRPr kumimoji="1" lang="zh-CN" altLang="en-US" sz="2000" dirty="0">
              <a:latin typeface="+mn-lt"/>
              <a:ea typeface="+mn-ea"/>
            </a:endParaRPr>
          </a:p>
          <a:p>
            <a:pPr lvl="1">
              <a:lnSpc>
                <a:spcPct val="80000"/>
              </a:lnSpc>
              <a:buSzTx/>
              <a:buFontTx/>
            </a:pPr>
            <a:r>
              <a:rPr kumimoji="1" lang="zh-CN" altLang="en-US" sz="2000" dirty="0">
                <a:latin typeface="+mn-lt"/>
                <a:ea typeface="+mn-ea"/>
              </a:rPr>
              <a:t>实时企业</a:t>
            </a:r>
            <a:endParaRPr kumimoji="1" lang="zh-CN" altLang="en-US" sz="2000" dirty="0">
              <a:latin typeface="+mn-lt"/>
              <a:ea typeface="+mn-ea"/>
            </a:endParaRPr>
          </a:p>
          <a:p>
            <a:pPr lvl="1">
              <a:lnSpc>
                <a:spcPct val="80000"/>
              </a:lnSpc>
              <a:buSzTx/>
              <a:buFontTx/>
            </a:pPr>
            <a:r>
              <a:rPr kumimoji="1" lang="zh-CN" altLang="en-US" sz="2000" dirty="0">
                <a:latin typeface="+mn-lt"/>
                <a:ea typeface="+mn-ea"/>
              </a:rPr>
              <a:t>降低成本</a:t>
            </a:r>
            <a:endParaRPr kumimoji="1" lang="zh-CN" altLang="en-US" sz="2000" dirty="0">
              <a:latin typeface="+mn-lt"/>
              <a:ea typeface="+mn-ea"/>
            </a:endParaRPr>
          </a:p>
          <a:p>
            <a:pPr lvl="1">
              <a:lnSpc>
                <a:spcPct val="80000"/>
              </a:lnSpc>
              <a:buSzTx/>
              <a:buFontTx/>
            </a:pPr>
            <a:r>
              <a:rPr kumimoji="1" lang="zh-CN" altLang="en-US" sz="2000" dirty="0">
                <a:latin typeface="+mn-lt"/>
                <a:ea typeface="+mn-ea"/>
              </a:rPr>
              <a:t>提高企业竞争力</a:t>
            </a:r>
            <a:endParaRPr kumimoji="1" lang="zh-CN" altLang="en-US" sz="2000" dirty="0">
              <a:latin typeface="+mn-lt"/>
              <a:ea typeface="+mn-ea"/>
            </a:endParaRPr>
          </a:p>
        </p:txBody>
      </p:sp>
      <p:sp>
        <p:nvSpPr>
          <p:cNvPr id="33796" name="Rectangle 4"/>
          <p:cNvSpPr>
            <a:spLocks noGrp="1"/>
          </p:cNvSpPr>
          <p:nvPr>
            <p:ph sz="half" idx="2"/>
          </p:nvPr>
        </p:nvSpPr>
        <p:spPr>
          <a:ln/>
        </p:spPr>
        <p:txBody>
          <a:bodyPr vert="horz" wrap="square" lIns="92075" tIns="46038" rIns="92075" bIns="46038" anchor="t" anchorCtr="0"/>
          <a:p>
            <a:pPr>
              <a:lnSpc>
                <a:spcPct val="80000"/>
              </a:lnSpc>
              <a:buSzPct val="75000"/>
            </a:pPr>
            <a:r>
              <a:rPr kumimoji="1" lang="zh-CN" altLang="en-US" sz="2400" dirty="0">
                <a:solidFill>
                  <a:srgbClr val="FFFF00"/>
                </a:solidFill>
                <a:latin typeface="+mn-lt"/>
                <a:ea typeface="+mn-ea"/>
                <a:cs typeface="+mn-cs"/>
              </a:rPr>
              <a:t>软件产品功能</a:t>
            </a:r>
            <a:r>
              <a:rPr kumimoji="1" lang="en-US" altLang="zh-CN" sz="2400" dirty="0">
                <a:solidFill>
                  <a:srgbClr val="FFFF00"/>
                </a:solidFill>
                <a:latin typeface="+mn-lt"/>
                <a:ea typeface="+mn-ea"/>
                <a:cs typeface="+mn-cs"/>
              </a:rPr>
              <a:t>----</a:t>
            </a:r>
            <a:r>
              <a:rPr kumimoji="1" lang="zh-CN" altLang="en-US" sz="2400" dirty="0">
                <a:solidFill>
                  <a:srgbClr val="FFFF00"/>
                </a:solidFill>
                <a:latin typeface="+mn-lt"/>
                <a:ea typeface="+mn-ea"/>
                <a:cs typeface="+mn-cs"/>
              </a:rPr>
              <a:t>进一步扩充，满足企业发展的需要</a:t>
            </a:r>
            <a:endParaRPr kumimoji="1" lang="zh-CN" altLang="en-US" sz="2400" dirty="0">
              <a:solidFill>
                <a:srgbClr val="FFFF00"/>
              </a:solidFill>
              <a:latin typeface="+mn-lt"/>
              <a:ea typeface="+mn-ea"/>
              <a:cs typeface="+mn-cs"/>
            </a:endParaRPr>
          </a:p>
          <a:p>
            <a:pPr lvl="1">
              <a:lnSpc>
                <a:spcPct val="80000"/>
              </a:lnSpc>
              <a:buSzTx/>
              <a:buFontTx/>
            </a:pPr>
            <a:r>
              <a:rPr kumimoji="1" lang="zh-CN" altLang="en-US" sz="2000" dirty="0">
                <a:latin typeface="+mn-lt"/>
                <a:ea typeface="+mn-ea"/>
              </a:rPr>
              <a:t>集团管理模式</a:t>
            </a:r>
            <a:endParaRPr kumimoji="1" lang="zh-CN" altLang="en-US" sz="2000" dirty="0">
              <a:latin typeface="+mn-lt"/>
              <a:ea typeface="+mn-ea"/>
            </a:endParaRPr>
          </a:p>
          <a:p>
            <a:pPr lvl="1">
              <a:lnSpc>
                <a:spcPct val="80000"/>
              </a:lnSpc>
              <a:buSzTx/>
              <a:buFontTx/>
            </a:pPr>
            <a:r>
              <a:rPr kumimoji="1" lang="zh-CN" altLang="en-US" sz="2000" dirty="0">
                <a:latin typeface="+mn-lt"/>
                <a:ea typeface="+mn-ea"/>
              </a:rPr>
              <a:t>客户关系管理</a:t>
            </a:r>
            <a:endParaRPr kumimoji="1" lang="zh-CN" altLang="en-US" sz="2000" dirty="0">
              <a:latin typeface="+mn-lt"/>
              <a:ea typeface="+mn-ea"/>
            </a:endParaRPr>
          </a:p>
          <a:p>
            <a:pPr lvl="1">
              <a:lnSpc>
                <a:spcPct val="80000"/>
              </a:lnSpc>
              <a:buSzTx/>
              <a:buFontTx/>
            </a:pPr>
            <a:r>
              <a:rPr kumimoji="1" lang="zh-CN" altLang="en-US" sz="2000" dirty="0">
                <a:latin typeface="+mn-lt"/>
                <a:ea typeface="+mn-ea"/>
              </a:rPr>
              <a:t>产品协同研发</a:t>
            </a:r>
            <a:endParaRPr kumimoji="1" lang="zh-CN" altLang="en-US" sz="2000" dirty="0">
              <a:latin typeface="+mn-lt"/>
              <a:ea typeface="+mn-ea"/>
            </a:endParaRPr>
          </a:p>
          <a:p>
            <a:pPr lvl="1">
              <a:lnSpc>
                <a:spcPct val="80000"/>
              </a:lnSpc>
              <a:buSzTx/>
              <a:buFontTx/>
            </a:pPr>
            <a:r>
              <a:rPr kumimoji="1" lang="zh-CN" altLang="en-US" sz="2000" dirty="0">
                <a:latin typeface="+mn-lt"/>
                <a:ea typeface="+mn-ea"/>
              </a:rPr>
              <a:t>敏捷制造</a:t>
            </a:r>
            <a:endParaRPr kumimoji="1" lang="zh-CN" altLang="en-US" sz="2000" dirty="0">
              <a:latin typeface="+mn-lt"/>
              <a:ea typeface="+mn-ea"/>
            </a:endParaRPr>
          </a:p>
          <a:p>
            <a:pPr lvl="1">
              <a:lnSpc>
                <a:spcPct val="80000"/>
              </a:lnSpc>
              <a:buSzTx/>
              <a:buFontTx/>
            </a:pPr>
            <a:r>
              <a:rPr kumimoji="1" lang="zh-CN" altLang="en-US" sz="2000" dirty="0">
                <a:latin typeface="+mn-lt"/>
                <a:ea typeface="+mn-ea"/>
              </a:rPr>
              <a:t>价值链管理</a:t>
            </a:r>
            <a:endParaRPr kumimoji="1" lang="zh-CN" altLang="en-US" sz="2000" dirty="0">
              <a:latin typeface="+mn-lt"/>
              <a:ea typeface="+mn-ea"/>
            </a:endParaRPr>
          </a:p>
          <a:p>
            <a:pPr lvl="1">
              <a:lnSpc>
                <a:spcPct val="80000"/>
              </a:lnSpc>
              <a:buSzTx/>
              <a:buFontTx/>
            </a:pPr>
            <a:r>
              <a:rPr kumimoji="1" lang="zh-CN" altLang="en-US" sz="2000" dirty="0">
                <a:latin typeface="+mn-lt"/>
                <a:ea typeface="+mn-ea"/>
              </a:rPr>
              <a:t>企业效绩评价</a:t>
            </a:r>
            <a:endParaRPr kumimoji="1" lang="zh-CN" altLang="en-US" sz="2000" dirty="0">
              <a:latin typeface="+mn-lt"/>
              <a:ea typeface="+mn-ea"/>
            </a:endParaRPr>
          </a:p>
          <a:p>
            <a:pPr lvl="1">
              <a:lnSpc>
                <a:spcPct val="80000"/>
              </a:lnSpc>
              <a:buSzTx/>
              <a:buFontTx/>
            </a:pPr>
            <a:r>
              <a:rPr kumimoji="1" lang="zh-CN" altLang="en-US" sz="2000" dirty="0">
                <a:latin typeface="+mn-lt"/>
                <a:ea typeface="+mn-ea"/>
              </a:rPr>
              <a:t>电子商务</a:t>
            </a:r>
            <a:endParaRPr kumimoji="1" lang="zh-CN" altLang="en-US" sz="2000" dirty="0">
              <a:latin typeface="+mn-lt"/>
              <a:ea typeface="+mn-ea"/>
            </a:endParaRPr>
          </a:p>
          <a:p>
            <a:pPr lvl="1">
              <a:lnSpc>
                <a:spcPct val="80000"/>
              </a:lnSpc>
              <a:buSzTx/>
              <a:buFontTx/>
            </a:pPr>
            <a:r>
              <a:rPr kumimoji="1" lang="zh-CN" altLang="en-US" sz="2000" dirty="0">
                <a:latin typeface="+mn-lt"/>
                <a:ea typeface="+mn-ea"/>
              </a:rPr>
              <a:t>物流配送</a:t>
            </a:r>
            <a:endParaRPr kumimoji="1" lang="zh-CN" altLang="en-US" sz="2000" dirty="0">
              <a:latin typeface="+mn-lt"/>
              <a:ea typeface="+mn-ea"/>
            </a:endParaRPr>
          </a:p>
          <a:p>
            <a:pPr lvl="1">
              <a:lnSpc>
                <a:spcPct val="80000"/>
              </a:lnSpc>
              <a:buSzTx/>
              <a:buFontTx/>
            </a:pPr>
            <a:r>
              <a:rPr kumimoji="1" lang="zh-CN" altLang="en-US" sz="2000" dirty="0">
                <a:latin typeface="+mn-lt"/>
                <a:ea typeface="+mn-ea"/>
              </a:rPr>
              <a:t>业务流程重组</a:t>
            </a:r>
            <a:endParaRPr kumimoji="1" lang="zh-CN" altLang="en-US" sz="2000" dirty="0">
              <a:latin typeface="+mn-lt"/>
              <a:ea typeface="+mn-ea"/>
            </a:endParaRPr>
          </a:p>
          <a:p>
            <a:pPr lvl="1">
              <a:lnSpc>
                <a:spcPct val="80000"/>
              </a:lnSpc>
              <a:buSzTx/>
              <a:buFontTx/>
            </a:pPr>
            <a:r>
              <a:rPr kumimoji="1" lang="zh-CN" altLang="en-US" sz="2000" dirty="0">
                <a:latin typeface="+mn-lt"/>
                <a:ea typeface="+mn-ea"/>
              </a:rPr>
              <a:t>系统集成</a:t>
            </a:r>
            <a:endParaRPr kumimoji="1" lang="zh-CN" altLang="en-US" sz="2000" dirty="0">
              <a:latin typeface="+mn-lt"/>
              <a:ea typeface="+mn-ea"/>
            </a:endParaRPr>
          </a:p>
          <a:p>
            <a:pPr>
              <a:lnSpc>
                <a:spcPct val="80000"/>
              </a:lnSpc>
              <a:buSzPct val="75000"/>
            </a:pPr>
            <a:endParaRPr kumimoji="1" lang="en-US" altLang="zh-CN" sz="2400" dirty="0">
              <a:latin typeface="+mn-lt"/>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Grp="1"/>
          </p:cNvSpPr>
          <p:nvPr>
            <p:ph type="title"/>
          </p:nvPr>
        </p:nvSpPr>
        <p:spPr>
          <a:ln/>
        </p:spPr>
        <p:txBody>
          <a:bodyPr vert="horz" wrap="square" lIns="92075" tIns="46038" rIns="92075" bIns="46038" anchor="ctr" anchorCtr="0"/>
          <a:p>
            <a:r>
              <a:rPr lang="en-US" altLang="zh-CN" dirty="0"/>
              <a:t>ERP</a:t>
            </a:r>
            <a:r>
              <a:rPr lang="zh-CN" altLang="en-US" dirty="0"/>
              <a:t>的进一步发展</a:t>
            </a:r>
            <a:endParaRPr lang="zh-CN" altLang="en-US" dirty="0"/>
          </a:p>
        </p:txBody>
      </p:sp>
      <p:sp>
        <p:nvSpPr>
          <p:cNvPr id="34819" name="Rectangle 3"/>
          <p:cNvSpPr>
            <a:spLocks noGrp="1"/>
          </p:cNvSpPr>
          <p:nvPr>
            <p:ph idx="1"/>
          </p:nvPr>
        </p:nvSpPr>
        <p:spPr>
          <a:ln/>
        </p:spPr>
        <p:txBody>
          <a:bodyPr vert="horz" wrap="square" lIns="92075" tIns="46038" rIns="92075" bIns="46038" anchor="t" anchorCtr="0"/>
          <a:p>
            <a:r>
              <a:rPr lang="zh-CN" altLang="en-US" sz="2800" dirty="0"/>
              <a:t>未来的</a:t>
            </a:r>
            <a:r>
              <a:rPr lang="en-US" altLang="zh-CN" sz="2800" dirty="0"/>
              <a:t>ERP</a:t>
            </a:r>
            <a:r>
              <a:rPr lang="zh-CN" altLang="en-US" sz="2800" dirty="0"/>
              <a:t>叫什么名称？</a:t>
            </a:r>
            <a:endParaRPr lang="zh-CN" altLang="en-US" sz="2800" dirty="0"/>
          </a:p>
          <a:p>
            <a:pPr lvl="1"/>
            <a:r>
              <a:rPr lang="en-US" altLang="zh-CN" sz="2400" dirty="0"/>
              <a:t>ERP</a:t>
            </a:r>
            <a:r>
              <a:rPr lang="zh-CN" altLang="en-US" sz="2400" dirty="0"/>
              <a:t>这个名称就很好</a:t>
            </a:r>
            <a:endParaRPr lang="zh-CN" altLang="en-US" sz="2400" dirty="0"/>
          </a:p>
          <a:p>
            <a:r>
              <a:rPr lang="zh-CN" altLang="en-US" sz="2800" dirty="0"/>
              <a:t>根据</a:t>
            </a:r>
            <a:r>
              <a:rPr lang="en-US" altLang="zh-CN" sz="2800" dirty="0"/>
              <a:t>APICS</a:t>
            </a:r>
            <a:r>
              <a:rPr lang="zh-CN" altLang="en-US" sz="2800" dirty="0"/>
              <a:t>字典</a:t>
            </a:r>
            <a:r>
              <a:rPr lang="en-US" altLang="zh-CN" sz="2800" dirty="0"/>
              <a:t>11</a:t>
            </a:r>
            <a:r>
              <a:rPr lang="zh-CN" altLang="en-US" sz="2800" dirty="0"/>
              <a:t>版关于</a:t>
            </a:r>
            <a:r>
              <a:rPr lang="en-US" altLang="zh-CN" sz="2800" dirty="0"/>
              <a:t>ERP</a:t>
            </a:r>
            <a:r>
              <a:rPr lang="zh-CN" altLang="en-US" sz="2800" dirty="0"/>
              <a:t>的定义，</a:t>
            </a:r>
            <a:r>
              <a:rPr lang="en-US" altLang="zh-CN" sz="2800" dirty="0"/>
              <a:t>ERP</a:t>
            </a:r>
            <a:r>
              <a:rPr lang="zh-CN" altLang="en-US" sz="2800" dirty="0"/>
              <a:t>涵盖的内容已经相当宽泛</a:t>
            </a:r>
            <a:r>
              <a:rPr lang="en-US" altLang="zh-CN" sz="2800" dirty="0"/>
              <a:t>:</a:t>
            </a:r>
            <a:endParaRPr lang="en-US" altLang="zh-CN" sz="2800" dirty="0"/>
          </a:p>
          <a:p>
            <a:pPr lvl="1"/>
            <a:r>
              <a:rPr lang="zh-CN" altLang="en-US" sz="2400" dirty="0"/>
              <a:t>组织、定义业务流程并使之标准化的框架，这些流程是为有效地计划和控制一个组织、从而使得该组织能够利用内部的知识来寻求外部的优势所必需的</a:t>
            </a:r>
            <a:endParaRPr lang="zh-CN"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灯片编号占位符 4"/>
          <p:cNvSpPr txBox="1">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fld id="{9A0DB2DC-4C9A-4742-B13C-FB6460FD3503}" type="slidenum">
              <a:rPr lang="en-US" altLang="zh-CN" sz="1400" dirty="0"/>
            </a:fld>
            <a:endParaRPr lang="en-US" altLang="zh-CN" sz="1400" dirty="0"/>
          </a:p>
        </p:txBody>
      </p:sp>
      <p:sp>
        <p:nvSpPr>
          <p:cNvPr id="8195" name="Rectangle 1026"/>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8196" name="Rectangle 1027"/>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8197" name="Rectangle 1028"/>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8198" name="Rectangle 1029"/>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8199" name="Rectangle 1030"/>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8200" name="Rectangle 1031"/>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8201" name="Rectangle 1032"/>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8202" name="Rectangle 1033"/>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8203" name="Rectangle 1034"/>
          <p:cNvSpPr>
            <a:spLocks noGrp="1"/>
          </p:cNvSpPr>
          <p:nvPr>
            <p:ph type="title"/>
          </p:nvPr>
        </p:nvSpPr>
        <p:spPr>
          <a:ln/>
        </p:spPr>
        <p:txBody>
          <a:bodyPr vert="horz" wrap="square" lIns="92075" tIns="46038" rIns="92075" bIns="46038" anchor="b" anchorCtr="0"/>
          <a:p>
            <a:r>
              <a:rPr lang="zh-CN" altLang="en-US" sz="4800" dirty="0">
                <a:latin typeface="文鼎魏碑体简" pitchFamily="18" charset="-122"/>
                <a:ea typeface="文鼎魏碑体简" pitchFamily="18" charset="-122"/>
              </a:rPr>
              <a:t>订 货 点 法</a:t>
            </a:r>
            <a:endParaRPr lang="en-US" altLang="zh-CN" sz="4800" dirty="0"/>
          </a:p>
        </p:txBody>
      </p:sp>
      <p:sp>
        <p:nvSpPr>
          <p:cNvPr id="8204" name="Rectangle 1035"/>
          <p:cNvSpPr/>
          <p:nvPr/>
        </p:nvSpPr>
        <p:spPr>
          <a:xfrm>
            <a:off x="1371600" y="5487988"/>
            <a:ext cx="6686550" cy="150812"/>
          </a:xfrm>
          <a:prstGeom prst="rect">
            <a:avLst/>
          </a:prstGeom>
          <a:gradFill rotWithShape="0">
            <a:gsLst>
              <a:gs pos="0">
                <a:srgbClr val="00DFCA"/>
              </a:gs>
              <a:gs pos="100000">
                <a:srgbClr val="00423C"/>
              </a:gs>
            </a:gsLst>
            <a:lin ang="5400000" scaled="1"/>
            <a:tileRect/>
          </a:gradFill>
          <a:ln w="9525">
            <a:noFill/>
          </a:ln>
        </p:spPr>
        <p:txBody>
          <a:bodyPr wrap="none" anchor="ctr" anchorCtr="0"/>
          <a:p>
            <a:endParaRPr lang="zh-CN" altLang="en-US" dirty="0">
              <a:latin typeface="Times New Roman" panose="02020603050405020304" pitchFamily="18" charset="0"/>
            </a:endParaRPr>
          </a:p>
        </p:txBody>
      </p:sp>
      <p:sp>
        <p:nvSpPr>
          <p:cNvPr id="8205" name="Rectangle 1036"/>
          <p:cNvSpPr/>
          <p:nvPr/>
        </p:nvSpPr>
        <p:spPr>
          <a:xfrm>
            <a:off x="1346200" y="2462213"/>
            <a:ext cx="136525" cy="3135312"/>
          </a:xfrm>
          <a:prstGeom prst="rect">
            <a:avLst/>
          </a:prstGeom>
          <a:gradFill rotWithShape="0">
            <a:gsLst>
              <a:gs pos="0">
                <a:srgbClr val="00DFCA"/>
              </a:gs>
              <a:gs pos="100000">
                <a:srgbClr val="00423C"/>
              </a:gs>
            </a:gsLst>
            <a:lin ang="0" scaled="1"/>
            <a:tileRect/>
          </a:gradFill>
          <a:ln w="9525">
            <a:noFill/>
          </a:ln>
        </p:spPr>
        <p:txBody>
          <a:bodyPr wrap="none" anchor="ctr" anchorCtr="0"/>
          <a:p>
            <a:endParaRPr lang="zh-CN" altLang="en-US" dirty="0">
              <a:latin typeface="Times New Roman" panose="02020603050405020304" pitchFamily="18" charset="0"/>
            </a:endParaRPr>
          </a:p>
        </p:txBody>
      </p:sp>
      <p:sp>
        <p:nvSpPr>
          <p:cNvPr id="8206" name="Rectangle 1037"/>
          <p:cNvSpPr/>
          <p:nvPr/>
        </p:nvSpPr>
        <p:spPr>
          <a:xfrm>
            <a:off x="7270750" y="5775325"/>
            <a:ext cx="801688" cy="461963"/>
          </a:xfrm>
          <a:prstGeom prst="rect">
            <a:avLst/>
          </a:prstGeom>
          <a:noFill/>
          <a:ln w="9525">
            <a:noFill/>
          </a:ln>
        </p:spPr>
        <p:txBody>
          <a:bodyPr wrap="none" lIns="92075" tIns="46038" rIns="92075" bIns="46038">
            <a:spAutoFit/>
          </a:bodyPr>
          <a:p>
            <a:r>
              <a:rPr lang="zh-CN" altLang="en-US" dirty="0">
                <a:solidFill>
                  <a:srgbClr val="FAFD00"/>
                </a:solidFill>
                <a:latin typeface="Times New Roman" panose="02020603050405020304" pitchFamily="18" charset="0"/>
              </a:rPr>
              <a:t>时间</a:t>
            </a:r>
            <a:endParaRPr lang="en-US" altLang="zh-CN" dirty="0">
              <a:solidFill>
                <a:srgbClr val="FAFD00"/>
              </a:solidFill>
              <a:latin typeface="Times New Roman" panose="02020603050405020304" pitchFamily="18" charset="0"/>
            </a:endParaRPr>
          </a:p>
        </p:txBody>
      </p:sp>
      <p:sp>
        <p:nvSpPr>
          <p:cNvPr id="8207" name="Rectangle 1038"/>
          <p:cNvSpPr/>
          <p:nvPr/>
        </p:nvSpPr>
        <p:spPr>
          <a:xfrm>
            <a:off x="209550" y="2330450"/>
            <a:ext cx="801688" cy="461963"/>
          </a:xfrm>
          <a:prstGeom prst="rect">
            <a:avLst/>
          </a:prstGeom>
          <a:noFill/>
          <a:ln w="9525">
            <a:noFill/>
          </a:ln>
        </p:spPr>
        <p:txBody>
          <a:bodyPr wrap="none" lIns="92075" tIns="46038" rIns="92075" bIns="46038">
            <a:spAutoFit/>
          </a:bodyPr>
          <a:p>
            <a:r>
              <a:rPr lang="zh-CN" altLang="en-US" dirty="0">
                <a:solidFill>
                  <a:srgbClr val="FAFD00"/>
                </a:solidFill>
                <a:latin typeface="Times New Roman" panose="02020603050405020304" pitchFamily="18" charset="0"/>
              </a:rPr>
              <a:t>数量</a:t>
            </a:r>
            <a:endParaRPr lang="en-US" altLang="zh-CN" dirty="0">
              <a:solidFill>
                <a:srgbClr val="FAFD00"/>
              </a:solidFill>
              <a:latin typeface="Times New Roman" panose="02020603050405020304" pitchFamily="18" charset="0"/>
            </a:endParaRPr>
          </a:p>
        </p:txBody>
      </p:sp>
      <p:sp>
        <p:nvSpPr>
          <p:cNvPr id="8208" name="Line 1039"/>
          <p:cNvSpPr/>
          <p:nvPr/>
        </p:nvSpPr>
        <p:spPr>
          <a:xfrm>
            <a:off x="1506538" y="4191000"/>
            <a:ext cx="6578600" cy="0"/>
          </a:xfrm>
          <a:prstGeom prst="line">
            <a:avLst/>
          </a:prstGeom>
          <a:ln w="25400" cap="flat" cmpd="sng">
            <a:solidFill>
              <a:srgbClr val="45FEFE"/>
            </a:solidFill>
            <a:prstDash val="lgDash"/>
            <a:headEnd type="none" w="sm" len="sm"/>
            <a:tailEnd type="none" w="sm" len="sm"/>
          </a:ln>
        </p:spPr>
      </p:sp>
      <p:sp>
        <p:nvSpPr>
          <p:cNvPr id="8209" name="Rectangle 1040"/>
          <p:cNvSpPr/>
          <p:nvPr/>
        </p:nvSpPr>
        <p:spPr>
          <a:xfrm>
            <a:off x="288925" y="3597275"/>
            <a:ext cx="1109663" cy="461963"/>
          </a:xfrm>
          <a:prstGeom prst="rect">
            <a:avLst/>
          </a:prstGeom>
          <a:noFill/>
          <a:ln w="9525">
            <a:noFill/>
          </a:ln>
        </p:spPr>
        <p:txBody>
          <a:bodyPr wrap="none" lIns="92075" tIns="46038" rIns="92075" bIns="46038">
            <a:spAutoFit/>
          </a:bodyPr>
          <a:p>
            <a:pPr algn="r"/>
            <a:r>
              <a:rPr lang="zh-CN" altLang="en-US" dirty="0">
                <a:solidFill>
                  <a:srgbClr val="FAFD00"/>
                </a:solidFill>
                <a:latin typeface="Times New Roman" panose="02020603050405020304" pitchFamily="18" charset="0"/>
              </a:rPr>
              <a:t>订货点</a:t>
            </a:r>
            <a:endParaRPr lang="en-US" altLang="zh-CN" dirty="0">
              <a:solidFill>
                <a:srgbClr val="FAFD00"/>
              </a:solidFill>
              <a:latin typeface="Times New Roman" panose="02020603050405020304" pitchFamily="18" charset="0"/>
            </a:endParaRPr>
          </a:p>
        </p:txBody>
      </p:sp>
      <p:sp>
        <p:nvSpPr>
          <p:cNvPr id="8210" name="Freeform 1041"/>
          <p:cNvSpPr/>
          <p:nvPr/>
        </p:nvSpPr>
        <p:spPr>
          <a:xfrm>
            <a:off x="1841500" y="2286000"/>
            <a:ext cx="1292225" cy="2033588"/>
          </a:xfrm>
          <a:custGeom>
            <a:avLst/>
            <a:gdLst>
              <a:gd name="txL" fmla="*/ 0 w 814"/>
              <a:gd name="txT" fmla="*/ 0 h 1281"/>
              <a:gd name="txR" fmla="*/ 814 w 814"/>
              <a:gd name="txB" fmla="*/ 1281 h 1281"/>
            </a:gdLst>
            <a:ahLst/>
            <a:cxnLst>
              <a:cxn ang="0">
                <a:pos x="0" y="0"/>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14" h="1281">
                <a:moveTo>
                  <a:pt x="0" y="0"/>
                </a:moveTo>
                <a:lnTo>
                  <a:pt x="0" y="227"/>
                </a:lnTo>
                <a:lnTo>
                  <a:pt x="200" y="227"/>
                </a:lnTo>
                <a:lnTo>
                  <a:pt x="200" y="467"/>
                </a:lnTo>
                <a:lnTo>
                  <a:pt x="307" y="467"/>
                </a:lnTo>
                <a:lnTo>
                  <a:pt x="307" y="747"/>
                </a:lnTo>
                <a:lnTo>
                  <a:pt x="440" y="747"/>
                </a:lnTo>
                <a:lnTo>
                  <a:pt x="440" y="973"/>
                </a:lnTo>
                <a:lnTo>
                  <a:pt x="800" y="973"/>
                </a:lnTo>
                <a:lnTo>
                  <a:pt x="800" y="1280"/>
                </a:lnTo>
                <a:lnTo>
                  <a:pt x="813" y="1280"/>
                </a:lnTo>
              </a:path>
            </a:pathLst>
          </a:custGeom>
          <a:noFill/>
          <a:ln w="25400" cap="rnd" cmpd="sng">
            <a:solidFill>
              <a:schemeClr val="accent1"/>
            </a:solidFill>
            <a:prstDash val="solid"/>
            <a:round/>
            <a:headEnd type="none" w="sm" len="sm"/>
            <a:tailEnd type="none" w="sm" len="sm"/>
          </a:ln>
        </p:spPr>
        <p:txBody>
          <a:bodyPr/>
          <a:p>
            <a:endParaRPr lang="zh-CN" altLang="en-US" dirty="0">
              <a:latin typeface="Times New Roman" panose="02020603050405020304" pitchFamily="18" charset="0"/>
            </a:endParaRPr>
          </a:p>
        </p:txBody>
      </p:sp>
    </p:spTree>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灯片编号占位符 4"/>
          <p:cNvSpPr txBox="1">
            <a:spLocks noGrp="1"/>
          </p:cNvSpPr>
          <p:nvPr>
            <p:ph type="sldNum" sz="quarter" idx="12"/>
          </p:nvPr>
        </p:nvSpPr>
        <p:spPr>
          <a:ln/>
        </p:spPr>
        <p:txBody>
          <a:bodyPr wrap="none" lIns="92075" tIns="46038" rIns="92075" bIns="46038" anchor="ctr" anchorCtr="0"/>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lvl="0" algn="r"/>
            <a:fld id="{9A0DB2DC-4C9A-4742-B13C-FB6460FD3503}" type="slidenum">
              <a:rPr lang="en-US" altLang="zh-CN" sz="1400" dirty="0"/>
            </a:fld>
            <a:endParaRPr lang="en-US" altLang="zh-CN" sz="1400" dirty="0"/>
          </a:p>
        </p:txBody>
      </p:sp>
      <p:sp>
        <p:nvSpPr>
          <p:cNvPr id="9219" name="Rectangle 2"/>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9220" name="Rectangle 3"/>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9221" name="Rectangle 4"/>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9222" name="Rectangle 5"/>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9223" name="Rectangle 6"/>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9224" name="Rectangle 7"/>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9225" name="Rectangle 8"/>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9226" name="Rectangle 9"/>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9227" name="Rectangle 10"/>
          <p:cNvSpPr>
            <a:spLocks noGrp="1"/>
          </p:cNvSpPr>
          <p:nvPr>
            <p:ph type="title"/>
          </p:nvPr>
        </p:nvSpPr>
        <p:spPr>
          <a:ln/>
        </p:spPr>
        <p:txBody>
          <a:bodyPr vert="horz" wrap="square" lIns="92075" tIns="46038" rIns="92075" bIns="46038" anchor="b" anchorCtr="0"/>
          <a:p>
            <a:r>
              <a:rPr lang="zh-CN" altLang="en-US" sz="4800" dirty="0">
                <a:latin typeface="文鼎魏碑体简" pitchFamily="18" charset="-122"/>
                <a:ea typeface="文鼎魏碑体简" pitchFamily="18" charset="-122"/>
              </a:rPr>
              <a:t>订 货 点 法</a:t>
            </a:r>
            <a:endParaRPr lang="en-US" altLang="zh-CN" sz="4800" dirty="0"/>
          </a:p>
        </p:txBody>
      </p:sp>
      <p:sp>
        <p:nvSpPr>
          <p:cNvPr id="9228" name="Rectangle 11"/>
          <p:cNvSpPr/>
          <p:nvPr/>
        </p:nvSpPr>
        <p:spPr>
          <a:xfrm>
            <a:off x="1408113" y="5449888"/>
            <a:ext cx="6573837" cy="185737"/>
          </a:xfrm>
          <a:prstGeom prst="rect">
            <a:avLst/>
          </a:prstGeom>
          <a:gradFill rotWithShape="0">
            <a:gsLst>
              <a:gs pos="0">
                <a:srgbClr val="00DFCA"/>
              </a:gs>
              <a:gs pos="100000">
                <a:srgbClr val="00423C"/>
              </a:gs>
            </a:gsLst>
            <a:lin ang="5400000" scaled="1"/>
            <a:tileRect/>
          </a:gradFill>
          <a:ln w="9525">
            <a:noFill/>
          </a:ln>
        </p:spPr>
        <p:txBody>
          <a:bodyPr wrap="none" anchor="ctr" anchorCtr="0"/>
          <a:p>
            <a:endParaRPr lang="zh-CN" altLang="en-US" dirty="0">
              <a:latin typeface="Times New Roman" panose="02020603050405020304" pitchFamily="18" charset="0"/>
            </a:endParaRPr>
          </a:p>
        </p:txBody>
      </p:sp>
      <p:sp>
        <p:nvSpPr>
          <p:cNvPr id="9229" name="Rectangle 12"/>
          <p:cNvSpPr/>
          <p:nvPr/>
        </p:nvSpPr>
        <p:spPr>
          <a:xfrm>
            <a:off x="1346200" y="2462213"/>
            <a:ext cx="136525" cy="3135312"/>
          </a:xfrm>
          <a:prstGeom prst="rect">
            <a:avLst/>
          </a:prstGeom>
          <a:gradFill rotWithShape="0">
            <a:gsLst>
              <a:gs pos="0">
                <a:srgbClr val="00DFCA"/>
              </a:gs>
              <a:gs pos="100000">
                <a:srgbClr val="00423C"/>
              </a:gs>
            </a:gsLst>
            <a:lin ang="0" scaled="1"/>
            <a:tileRect/>
          </a:gradFill>
          <a:ln w="9525">
            <a:noFill/>
          </a:ln>
        </p:spPr>
        <p:txBody>
          <a:bodyPr wrap="none" anchor="ctr" anchorCtr="0"/>
          <a:p>
            <a:endParaRPr lang="zh-CN" altLang="en-US" dirty="0">
              <a:latin typeface="Times New Roman" panose="02020603050405020304" pitchFamily="18" charset="0"/>
            </a:endParaRPr>
          </a:p>
        </p:txBody>
      </p:sp>
      <p:sp>
        <p:nvSpPr>
          <p:cNvPr id="9230" name="Rectangle 13"/>
          <p:cNvSpPr/>
          <p:nvPr/>
        </p:nvSpPr>
        <p:spPr>
          <a:xfrm>
            <a:off x="7413625" y="5775325"/>
            <a:ext cx="801688" cy="461963"/>
          </a:xfrm>
          <a:prstGeom prst="rect">
            <a:avLst/>
          </a:prstGeom>
          <a:noFill/>
          <a:ln w="9525">
            <a:noFill/>
          </a:ln>
        </p:spPr>
        <p:txBody>
          <a:bodyPr wrap="none" lIns="92075" tIns="46038" rIns="92075" bIns="46038">
            <a:spAutoFit/>
          </a:bodyPr>
          <a:p>
            <a:r>
              <a:rPr lang="zh-CN" altLang="en-US" dirty="0">
                <a:solidFill>
                  <a:srgbClr val="FAFD00"/>
                </a:solidFill>
                <a:latin typeface="Times New Roman" panose="02020603050405020304" pitchFamily="18" charset="0"/>
              </a:rPr>
              <a:t>时间</a:t>
            </a:r>
            <a:endParaRPr lang="en-US" altLang="zh-CN" dirty="0">
              <a:solidFill>
                <a:srgbClr val="FAFD00"/>
              </a:solidFill>
              <a:latin typeface="Times New Roman" panose="02020603050405020304" pitchFamily="18" charset="0"/>
            </a:endParaRPr>
          </a:p>
        </p:txBody>
      </p:sp>
      <p:sp>
        <p:nvSpPr>
          <p:cNvPr id="9231" name="Rectangle 14"/>
          <p:cNvSpPr/>
          <p:nvPr/>
        </p:nvSpPr>
        <p:spPr>
          <a:xfrm>
            <a:off x="209550" y="2330450"/>
            <a:ext cx="801688" cy="461963"/>
          </a:xfrm>
          <a:prstGeom prst="rect">
            <a:avLst/>
          </a:prstGeom>
          <a:noFill/>
          <a:ln w="9525">
            <a:noFill/>
          </a:ln>
        </p:spPr>
        <p:txBody>
          <a:bodyPr wrap="none" lIns="92075" tIns="46038" rIns="92075" bIns="46038">
            <a:spAutoFit/>
          </a:bodyPr>
          <a:p>
            <a:r>
              <a:rPr lang="zh-CN" altLang="en-US" dirty="0">
                <a:solidFill>
                  <a:srgbClr val="FAFD00"/>
                </a:solidFill>
                <a:latin typeface="Times New Roman" panose="02020603050405020304" pitchFamily="18" charset="0"/>
              </a:rPr>
              <a:t>数量</a:t>
            </a:r>
            <a:endParaRPr lang="en-US" altLang="zh-CN" dirty="0">
              <a:solidFill>
                <a:srgbClr val="FAFD00"/>
              </a:solidFill>
              <a:latin typeface="Times New Roman" panose="02020603050405020304" pitchFamily="18" charset="0"/>
            </a:endParaRPr>
          </a:p>
        </p:txBody>
      </p:sp>
      <p:sp>
        <p:nvSpPr>
          <p:cNvPr id="9232" name="Line 15"/>
          <p:cNvSpPr/>
          <p:nvPr/>
        </p:nvSpPr>
        <p:spPr>
          <a:xfrm>
            <a:off x="1506538" y="4191000"/>
            <a:ext cx="6578600" cy="0"/>
          </a:xfrm>
          <a:prstGeom prst="line">
            <a:avLst/>
          </a:prstGeom>
          <a:ln w="25400" cap="flat" cmpd="sng">
            <a:solidFill>
              <a:srgbClr val="45FEFE"/>
            </a:solidFill>
            <a:prstDash val="lgDash"/>
            <a:headEnd type="none" w="sm" len="sm"/>
            <a:tailEnd type="none" w="sm" len="sm"/>
          </a:ln>
        </p:spPr>
      </p:sp>
      <p:sp>
        <p:nvSpPr>
          <p:cNvPr id="9233" name="Rectangle 16"/>
          <p:cNvSpPr/>
          <p:nvPr/>
        </p:nvSpPr>
        <p:spPr>
          <a:xfrm>
            <a:off x="288925" y="3597275"/>
            <a:ext cx="1109663" cy="461963"/>
          </a:xfrm>
          <a:prstGeom prst="rect">
            <a:avLst/>
          </a:prstGeom>
          <a:noFill/>
          <a:ln w="9525">
            <a:noFill/>
          </a:ln>
        </p:spPr>
        <p:txBody>
          <a:bodyPr wrap="none" lIns="92075" tIns="46038" rIns="92075" bIns="46038">
            <a:spAutoFit/>
          </a:bodyPr>
          <a:p>
            <a:pPr algn="r"/>
            <a:r>
              <a:rPr lang="zh-CN" altLang="en-US" dirty="0">
                <a:solidFill>
                  <a:srgbClr val="FAFD00"/>
                </a:solidFill>
                <a:latin typeface="Times New Roman" panose="02020603050405020304" pitchFamily="18" charset="0"/>
              </a:rPr>
              <a:t>订货点</a:t>
            </a:r>
            <a:endParaRPr lang="en-US" altLang="zh-CN" dirty="0">
              <a:solidFill>
                <a:srgbClr val="FAFD00"/>
              </a:solidFill>
              <a:latin typeface="Times New Roman" panose="02020603050405020304" pitchFamily="18" charset="0"/>
            </a:endParaRPr>
          </a:p>
        </p:txBody>
      </p:sp>
      <p:sp>
        <p:nvSpPr>
          <p:cNvPr id="9234" name="Freeform 17"/>
          <p:cNvSpPr/>
          <p:nvPr/>
        </p:nvSpPr>
        <p:spPr>
          <a:xfrm>
            <a:off x="1841500" y="2286000"/>
            <a:ext cx="1292225" cy="2033588"/>
          </a:xfrm>
          <a:custGeom>
            <a:avLst/>
            <a:gdLst>
              <a:gd name="txL" fmla="*/ 0 w 814"/>
              <a:gd name="txT" fmla="*/ 0 h 1281"/>
              <a:gd name="txR" fmla="*/ 814 w 814"/>
              <a:gd name="txB" fmla="*/ 1281 h 1281"/>
            </a:gdLst>
            <a:ahLst/>
            <a:cxnLst>
              <a:cxn ang="0">
                <a:pos x="0" y="0"/>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14" h="1281">
                <a:moveTo>
                  <a:pt x="0" y="0"/>
                </a:moveTo>
                <a:lnTo>
                  <a:pt x="0" y="227"/>
                </a:lnTo>
                <a:lnTo>
                  <a:pt x="200" y="227"/>
                </a:lnTo>
                <a:lnTo>
                  <a:pt x="200" y="467"/>
                </a:lnTo>
                <a:lnTo>
                  <a:pt x="307" y="467"/>
                </a:lnTo>
                <a:lnTo>
                  <a:pt x="307" y="747"/>
                </a:lnTo>
                <a:lnTo>
                  <a:pt x="440" y="747"/>
                </a:lnTo>
                <a:lnTo>
                  <a:pt x="440" y="973"/>
                </a:lnTo>
                <a:lnTo>
                  <a:pt x="800" y="973"/>
                </a:lnTo>
                <a:lnTo>
                  <a:pt x="800" y="1280"/>
                </a:lnTo>
                <a:lnTo>
                  <a:pt x="813" y="1280"/>
                </a:lnTo>
              </a:path>
            </a:pathLst>
          </a:custGeom>
          <a:noFill/>
          <a:ln w="25400" cap="rnd" cmpd="sng">
            <a:solidFill>
              <a:schemeClr val="accent1"/>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9235" name="Freeform 18"/>
          <p:cNvSpPr/>
          <p:nvPr/>
        </p:nvSpPr>
        <p:spPr>
          <a:xfrm>
            <a:off x="7372350" y="2057400"/>
            <a:ext cx="906463" cy="2335213"/>
          </a:xfrm>
          <a:custGeom>
            <a:avLst/>
            <a:gdLst>
              <a:gd name="txL" fmla="*/ 0 w 571"/>
              <a:gd name="txT" fmla="*/ 0 h 1471"/>
              <a:gd name="txR" fmla="*/ 571 w 571"/>
              <a:gd name="txB" fmla="*/ 1471 h 1471"/>
            </a:gdLst>
            <a:ahLst/>
            <a:cxnLst>
              <a:cxn ang="0">
                <a:pos x="0"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571" h="1471">
                <a:moveTo>
                  <a:pt x="0" y="1470"/>
                </a:moveTo>
                <a:lnTo>
                  <a:pt x="60" y="1470"/>
                </a:lnTo>
                <a:lnTo>
                  <a:pt x="60" y="0"/>
                </a:lnTo>
                <a:lnTo>
                  <a:pt x="210" y="0"/>
                </a:lnTo>
                <a:lnTo>
                  <a:pt x="210" y="204"/>
                </a:lnTo>
                <a:lnTo>
                  <a:pt x="330" y="204"/>
                </a:lnTo>
                <a:lnTo>
                  <a:pt x="330" y="444"/>
                </a:lnTo>
                <a:lnTo>
                  <a:pt x="486" y="444"/>
                </a:lnTo>
                <a:lnTo>
                  <a:pt x="486" y="714"/>
                </a:lnTo>
                <a:lnTo>
                  <a:pt x="570" y="714"/>
                </a:lnTo>
                <a:lnTo>
                  <a:pt x="570" y="870"/>
                </a:lnTo>
              </a:path>
            </a:pathLst>
          </a:custGeom>
          <a:noFill/>
          <a:ln w="25400" cap="rnd" cmpd="sng">
            <a:solidFill>
              <a:schemeClr val="accent1"/>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9236" name="Freeform 19"/>
          <p:cNvSpPr/>
          <p:nvPr/>
        </p:nvSpPr>
        <p:spPr>
          <a:xfrm>
            <a:off x="3124200" y="2057400"/>
            <a:ext cx="4344988" cy="3049588"/>
          </a:xfrm>
          <a:custGeom>
            <a:avLst/>
            <a:gdLst>
              <a:gd name="txL" fmla="*/ 0 w 2737"/>
              <a:gd name="txT" fmla="*/ 0 h 1921"/>
              <a:gd name="txR" fmla="*/ 2737 w 2737"/>
              <a:gd name="txB" fmla="*/ 1921 h 1921"/>
            </a:gdLst>
            <a:ahLst/>
            <a:cxnLst>
              <a:cxn ang="0">
                <a:pos x="0"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737" h="1921">
                <a:moveTo>
                  <a:pt x="0" y="1440"/>
                </a:moveTo>
                <a:lnTo>
                  <a:pt x="192" y="1440"/>
                </a:lnTo>
                <a:lnTo>
                  <a:pt x="192" y="0"/>
                </a:lnTo>
                <a:lnTo>
                  <a:pt x="384" y="0"/>
                </a:lnTo>
                <a:lnTo>
                  <a:pt x="384" y="144"/>
                </a:lnTo>
                <a:lnTo>
                  <a:pt x="672" y="144"/>
                </a:lnTo>
                <a:lnTo>
                  <a:pt x="672" y="288"/>
                </a:lnTo>
                <a:lnTo>
                  <a:pt x="864" y="288"/>
                </a:lnTo>
                <a:lnTo>
                  <a:pt x="864" y="480"/>
                </a:lnTo>
                <a:lnTo>
                  <a:pt x="1056" y="480"/>
                </a:lnTo>
                <a:lnTo>
                  <a:pt x="1056" y="720"/>
                </a:lnTo>
                <a:lnTo>
                  <a:pt x="1296" y="720"/>
                </a:lnTo>
                <a:lnTo>
                  <a:pt x="1296" y="1008"/>
                </a:lnTo>
                <a:lnTo>
                  <a:pt x="1584" y="1008"/>
                </a:lnTo>
                <a:lnTo>
                  <a:pt x="1584" y="1200"/>
                </a:lnTo>
                <a:lnTo>
                  <a:pt x="1680" y="1200"/>
                </a:lnTo>
                <a:lnTo>
                  <a:pt x="1680" y="1920"/>
                </a:lnTo>
                <a:lnTo>
                  <a:pt x="1776" y="1920"/>
                </a:lnTo>
                <a:lnTo>
                  <a:pt x="1776" y="432"/>
                </a:lnTo>
                <a:lnTo>
                  <a:pt x="2064" y="432"/>
                </a:lnTo>
                <a:lnTo>
                  <a:pt x="2064" y="672"/>
                </a:lnTo>
                <a:lnTo>
                  <a:pt x="2208" y="672"/>
                </a:lnTo>
                <a:lnTo>
                  <a:pt x="2208" y="1056"/>
                </a:lnTo>
                <a:lnTo>
                  <a:pt x="2400" y="1056"/>
                </a:lnTo>
                <a:lnTo>
                  <a:pt x="2400" y="1248"/>
                </a:lnTo>
                <a:lnTo>
                  <a:pt x="2688" y="1248"/>
                </a:lnTo>
                <a:lnTo>
                  <a:pt x="2688" y="1488"/>
                </a:lnTo>
                <a:lnTo>
                  <a:pt x="2736" y="1488"/>
                </a:lnTo>
              </a:path>
            </a:pathLst>
          </a:custGeom>
          <a:noFill/>
          <a:ln w="12700" cap="rnd" cmpd="sng">
            <a:solidFill>
              <a:schemeClr val="accent1"/>
            </a:solidFill>
            <a:prstDash val="solid"/>
            <a:round/>
            <a:headEnd type="none" w="sm" len="sm"/>
            <a:tailEnd type="none" w="sm" len="sm"/>
          </a:ln>
        </p:spPr>
        <p:txBody>
          <a:bodyPr/>
          <a:p>
            <a:endParaRPr lang="zh-CN" altLang="en-US" dirty="0">
              <a:latin typeface="Times New Roman" panose="02020603050405020304" pitchFamily="18" charset="0"/>
            </a:endParaRPr>
          </a:p>
        </p:txBody>
      </p:sp>
    </p:spTree>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p:cNvSpPr>
          <p:nvPr>
            <p:ph type="title"/>
          </p:nvPr>
        </p:nvSpPr>
        <p:spPr>
          <a:xfrm>
            <a:off x="685800" y="457200"/>
            <a:ext cx="7772400" cy="914400"/>
          </a:xfrm>
          <a:ln/>
        </p:spPr>
        <p:txBody>
          <a:bodyPr vert="horz" wrap="square" lIns="92075" tIns="46038" rIns="92075" bIns="46038" anchor="ctr" anchorCtr="0"/>
          <a:p>
            <a:r>
              <a:rPr lang="zh-CN" altLang="en-US" sz="6000" dirty="0">
                <a:latin typeface="文鼎魏碑体简" pitchFamily="18" charset="-122"/>
                <a:ea typeface="文鼎魏碑体简" pitchFamily="18" charset="-122"/>
              </a:rPr>
              <a:t>订货点的假设</a:t>
            </a:r>
            <a:endParaRPr lang="zh-CN" altLang="en-US" dirty="0"/>
          </a:p>
        </p:txBody>
      </p:sp>
      <p:sp>
        <p:nvSpPr>
          <p:cNvPr id="10243" name="Rectangle 3"/>
          <p:cNvSpPr>
            <a:spLocks noGrp="1"/>
          </p:cNvSpPr>
          <p:nvPr>
            <p:ph idx="1"/>
          </p:nvPr>
        </p:nvSpPr>
        <p:spPr>
          <a:xfrm>
            <a:off x="609600" y="1447800"/>
            <a:ext cx="8077200" cy="4419600"/>
          </a:xfrm>
          <a:ln/>
        </p:spPr>
        <p:txBody>
          <a:bodyPr vert="horz" wrap="square" lIns="92075" tIns="46038" rIns="92075" bIns="46038" anchor="t" anchorCtr="0"/>
          <a:p>
            <a:pPr>
              <a:buClr>
                <a:schemeClr val="tx1"/>
              </a:buClr>
            </a:pPr>
            <a:r>
              <a:rPr lang="zh-CN" altLang="en-US" dirty="0">
                <a:latin typeface="文鼎魏碑体简" pitchFamily="18" charset="-122"/>
                <a:ea typeface="文鼎魏碑体简" pitchFamily="18" charset="-122"/>
              </a:rPr>
              <a:t>对各种物料的需求是相互独立的</a:t>
            </a:r>
            <a:endParaRPr lang="zh-CN" altLang="en-US" dirty="0">
              <a:latin typeface="文鼎魏碑体简" pitchFamily="18" charset="-122"/>
              <a:ea typeface="文鼎魏碑体简" pitchFamily="18" charset="-122"/>
            </a:endParaRPr>
          </a:p>
          <a:p>
            <a:pPr>
              <a:buClr>
                <a:schemeClr val="tx1"/>
              </a:buClr>
            </a:pPr>
            <a:r>
              <a:rPr lang="zh-CN" altLang="en-US" dirty="0">
                <a:latin typeface="文鼎魏碑体简" pitchFamily="18" charset="-122"/>
                <a:ea typeface="文鼎魏碑体简" pitchFamily="18" charset="-122"/>
              </a:rPr>
              <a:t>物料需求是连续发生的</a:t>
            </a:r>
            <a:endParaRPr lang="zh-CN" altLang="en-US" dirty="0">
              <a:latin typeface="文鼎魏碑体简" pitchFamily="18" charset="-122"/>
              <a:ea typeface="文鼎魏碑体简" pitchFamily="18" charset="-122"/>
            </a:endParaRPr>
          </a:p>
          <a:p>
            <a:pPr>
              <a:buClr>
                <a:schemeClr val="tx1"/>
              </a:buClr>
            </a:pPr>
            <a:r>
              <a:rPr lang="zh-CN" altLang="en-US" dirty="0">
                <a:latin typeface="文鼎魏碑体简" pitchFamily="18" charset="-122"/>
                <a:ea typeface="文鼎魏碑体简" pitchFamily="18" charset="-122"/>
              </a:rPr>
              <a:t>提前期是已知的和固定的</a:t>
            </a:r>
            <a:endParaRPr lang="zh-CN" altLang="en-US" dirty="0">
              <a:latin typeface="文鼎魏碑体简" pitchFamily="18" charset="-122"/>
              <a:ea typeface="文鼎魏碑体简" pitchFamily="18" charset="-122"/>
            </a:endParaRPr>
          </a:p>
          <a:p>
            <a:pPr>
              <a:buClr>
                <a:schemeClr val="tx1"/>
              </a:buClr>
            </a:pPr>
            <a:r>
              <a:rPr lang="zh-CN" altLang="en-US" dirty="0">
                <a:latin typeface="文鼎魏碑体简" pitchFamily="18" charset="-122"/>
                <a:ea typeface="文鼎魏碑体简" pitchFamily="18" charset="-122"/>
              </a:rPr>
              <a:t>物料需求的预定日期一旦确定则不再改变</a:t>
            </a:r>
            <a:endParaRPr lang="zh-CN" altLang="en-US" dirty="0">
              <a:latin typeface="文鼎魏碑体简" pitchFamily="18" charset="-122"/>
              <a:ea typeface="文鼎魏碑体简" pitchFamily="18" charset="-122"/>
            </a:endParaRPr>
          </a:p>
          <a:p>
            <a:pPr>
              <a:buClr>
                <a:schemeClr val="tx1"/>
              </a:buClr>
            </a:pPr>
            <a:r>
              <a:rPr lang="zh-CN" altLang="en-US" dirty="0">
                <a:latin typeface="文鼎魏碑体简" pitchFamily="18" charset="-122"/>
                <a:ea typeface="文鼎魏碑体简" pitchFamily="18" charset="-122"/>
              </a:rPr>
              <a:t>库存消耗之后</a:t>
            </a:r>
            <a:r>
              <a:rPr lang="en-US" altLang="zh-CN" dirty="0">
                <a:latin typeface="文鼎魏碑体简" pitchFamily="18" charset="-122"/>
                <a:ea typeface="文鼎魏碑体简" pitchFamily="18" charset="-122"/>
              </a:rPr>
              <a:t>,</a:t>
            </a:r>
            <a:r>
              <a:rPr lang="zh-CN" altLang="en-US" dirty="0">
                <a:latin typeface="文鼎魏碑体简" pitchFamily="18" charset="-122"/>
                <a:ea typeface="文鼎魏碑体简" pitchFamily="18" charset="-122"/>
              </a:rPr>
              <a:t>应被重新填满</a:t>
            </a:r>
            <a:endParaRPr lang="zh-CN" altLang="en-US" dirty="0">
              <a:latin typeface="文鼎魏碑体简" pitchFamily="18" charset="-122"/>
              <a:ea typeface="文鼎魏碑体简" pitchFamily="18" charset="-122"/>
            </a:endParaRPr>
          </a:p>
          <a:p>
            <a:pPr>
              <a:buClr>
                <a:schemeClr val="tx1"/>
              </a:buClr>
            </a:pPr>
            <a:r>
              <a:rPr lang="zh-CN" altLang="en-US" dirty="0">
                <a:ea typeface="文鼎魏碑体简" pitchFamily="18" charset="-122"/>
              </a:rPr>
              <a:t>“</a:t>
            </a:r>
            <a:r>
              <a:rPr lang="zh-CN" altLang="en-US" dirty="0">
                <a:latin typeface="文鼎魏碑体简" pitchFamily="18" charset="-122"/>
                <a:ea typeface="文鼎魏碑体简" pitchFamily="18" charset="-122"/>
              </a:rPr>
              <a:t>何时订货</a:t>
            </a:r>
            <a:r>
              <a:rPr lang="en-US" altLang="zh-CN" dirty="0">
                <a:latin typeface="文鼎魏碑体简" pitchFamily="18" charset="-122"/>
                <a:ea typeface="文鼎魏碑体简" pitchFamily="18" charset="-122"/>
              </a:rPr>
              <a:t>?</a:t>
            </a:r>
            <a:r>
              <a:rPr lang="en-US" altLang="zh-CN" dirty="0">
                <a:ea typeface="文鼎魏碑体简" pitchFamily="18" charset="-122"/>
              </a:rPr>
              <a:t>”</a:t>
            </a:r>
            <a:r>
              <a:rPr lang="zh-CN" altLang="en-US" dirty="0">
                <a:latin typeface="文鼎魏碑体简" pitchFamily="18" charset="-122"/>
                <a:ea typeface="文鼎魏碑体简" pitchFamily="18" charset="-122"/>
              </a:rPr>
              <a:t>是一个大问题</a:t>
            </a:r>
            <a:endParaRPr lang="zh-CN" altLang="en-US" dirty="0">
              <a:latin typeface="文鼎魏碑体简" pitchFamily="18" charset="-122"/>
              <a:ea typeface="文鼎魏碑体简" pitchFamily="18" charset="-122"/>
            </a:endParaRPr>
          </a:p>
          <a:p>
            <a:pPr>
              <a:buClr>
                <a:schemeClr val="tx1"/>
              </a:buClr>
            </a:pPr>
            <a:r>
              <a:rPr lang="zh-CN" altLang="en-US" dirty="0">
                <a:latin typeface="文鼎魏碑体简" pitchFamily="18" charset="-122"/>
                <a:ea typeface="文鼎魏碑体简" pitchFamily="18" charset="-122"/>
              </a:rPr>
              <a:t>精确地计算安全库存量是非常重要的</a:t>
            </a:r>
            <a:endParaRPr lang="zh-CN" altLang="en-US" dirty="0">
              <a:latin typeface="楷体_GB2312" pitchFamily="49" charset="-122"/>
              <a:ea typeface="楷体_GB2312"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p:nvPr/>
        </p:nvSpPr>
        <p:spPr>
          <a:xfrm>
            <a:off x="685800" y="6248400"/>
            <a:ext cx="19050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1267" name="Rectangle 3"/>
          <p:cNvSpPr/>
          <p:nvPr/>
        </p:nvSpPr>
        <p:spPr>
          <a:xfrm>
            <a:off x="3124200" y="6248400"/>
            <a:ext cx="2895600" cy="457200"/>
          </a:xfrm>
          <a:prstGeom prst="rect">
            <a:avLst/>
          </a:prstGeom>
          <a:noFill/>
          <a:ln w="9525">
            <a:noFill/>
          </a:ln>
        </p:spPr>
        <p:txBody>
          <a:bodyPr wrap="none" anchor="ctr" anchorCtr="0"/>
          <a:p>
            <a:endParaRPr lang="zh-CN" altLang="en-US" dirty="0">
              <a:latin typeface="Times New Roman" panose="02020603050405020304" pitchFamily="18" charset="0"/>
            </a:endParaRPr>
          </a:p>
        </p:txBody>
      </p:sp>
      <p:sp>
        <p:nvSpPr>
          <p:cNvPr id="11268" name="Line 4"/>
          <p:cNvSpPr/>
          <p:nvPr/>
        </p:nvSpPr>
        <p:spPr>
          <a:xfrm>
            <a:off x="3149600" y="3643313"/>
            <a:ext cx="1154113" cy="303212"/>
          </a:xfrm>
          <a:prstGeom prst="line">
            <a:avLst/>
          </a:prstGeom>
          <a:ln w="12700" cap="flat" cmpd="sng">
            <a:solidFill>
              <a:srgbClr val="000000"/>
            </a:solidFill>
            <a:prstDash val="solid"/>
            <a:headEnd type="none" w="sm" len="sm"/>
            <a:tailEnd type="none" w="sm" len="sm"/>
          </a:ln>
        </p:spPr>
      </p:sp>
      <p:sp>
        <p:nvSpPr>
          <p:cNvPr id="11269" name="Oval 5"/>
          <p:cNvSpPr/>
          <p:nvPr/>
        </p:nvSpPr>
        <p:spPr>
          <a:xfrm>
            <a:off x="4025900" y="3924300"/>
            <a:ext cx="434975" cy="409575"/>
          </a:xfrm>
          <a:prstGeom prst="ellipse">
            <a:avLst/>
          </a:prstGeom>
          <a:solidFill>
            <a:srgbClr val="808080"/>
          </a:solidFill>
          <a:ln w="254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270" name="Oval 6"/>
          <p:cNvSpPr/>
          <p:nvPr/>
        </p:nvSpPr>
        <p:spPr>
          <a:xfrm>
            <a:off x="2752725" y="3629025"/>
            <a:ext cx="700088" cy="641350"/>
          </a:xfrm>
          <a:prstGeom prst="ellipse">
            <a:avLst/>
          </a:prstGeom>
          <a:solidFill>
            <a:srgbClr val="808080"/>
          </a:solidFill>
          <a:ln w="254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271" name="Oval 7"/>
          <p:cNvSpPr/>
          <p:nvPr/>
        </p:nvSpPr>
        <p:spPr>
          <a:xfrm>
            <a:off x="2254250" y="3135313"/>
            <a:ext cx="1720850" cy="1616075"/>
          </a:xfrm>
          <a:prstGeom prst="ellipse">
            <a:avLst/>
          </a:prstGeom>
          <a:noFill/>
          <a:ln w="508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272" name="Line 8"/>
          <p:cNvSpPr/>
          <p:nvPr/>
        </p:nvSpPr>
        <p:spPr>
          <a:xfrm>
            <a:off x="2698750" y="3271838"/>
            <a:ext cx="836613" cy="1370012"/>
          </a:xfrm>
          <a:prstGeom prst="line">
            <a:avLst/>
          </a:prstGeom>
          <a:ln w="12700" cap="flat" cmpd="sng">
            <a:solidFill>
              <a:srgbClr val="000000"/>
            </a:solidFill>
            <a:prstDash val="solid"/>
            <a:headEnd type="none" w="sm" len="sm"/>
            <a:tailEnd type="none" w="sm" len="sm"/>
          </a:ln>
        </p:spPr>
      </p:sp>
      <p:sp>
        <p:nvSpPr>
          <p:cNvPr id="11273" name="Line 9"/>
          <p:cNvSpPr/>
          <p:nvPr/>
        </p:nvSpPr>
        <p:spPr>
          <a:xfrm flipV="1">
            <a:off x="2695575" y="3230563"/>
            <a:ext cx="825500" cy="1417637"/>
          </a:xfrm>
          <a:prstGeom prst="line">
            <a:avLst/>
          </a:prstGeom>
          <a:ln w="12700" cap="flat" cmpd="sng">
            <a:solidFill>
              <a:srgbClr val="000000"/>
            </a:solidFill>
            <a:prstDash val="solid"/>
            <a:headEnd type="none" w="sm" len="sm"/>
            <a:tailEnd type="none" w="sm" len="sm"/>
          </a:ln>
        </p:spPr>
      </p:sp>
      <p:sp>
        <p:nvSpPr>
          <p:cNvPr id="11274" name="Line 10"/>
          <p:cNvSpPr/>
          <p:nvPr/>
        </p:nvSpPr>
        <p:spPr>
          <a:xfrm>
            <a:off x="2281238" y="3940175"/>
            <a:ext cx="1689100" cy="0"/>
          </a:xfrm>
          <a:prstGeom prst="line">
            <a:avLst/>
          </a:prstGeom>
          <a:ln w="12700" cap="flat" cmpd="sng">
            <a:solidFill>
              <a:srgbClr val="000000"/>
            </a:solidFill>
            <a:prstDash val="solid"/>
            <a:headEnd type="none" w="sm" len="sm"/>
            <a:tailEnd type="none" w="sm" len="sm"/>
          </a:ln>
        </p:spPr>
      </p:sp>
      <p:sp>
        <p:nvSpPr>
          <p:cNvPr id="11275" name="Line 11"/>
          <p:cNvSpPr/>
          <p:nvPr/>
        </p:nvSpPr>
        <p:spPr>
          <a:xfrm>
            <a:off x="2381250" y="3551238"/>
            <a:ext cx="1489075" cy="788987"/>
          </a:xfrm>
          <a:prstGeom prst="line">
            <a:avLst/>
          </a:prstGeom>
          <a:ln w="12700" cap="flat" cmpd="sng">
            <a:solidFill>
              <a:srgbClr val="000000"/>
            </a:solidFill>
            <a:prstDash val="solid"/>
            <a:headEnd type="none" w="sm" len="sm"/>
            <a:tailEnd type="none" w="sm" len="sm"/>
          </a:ln>
        </p:spPr>
      </p:sp>
      <p:sp>
        <p:nvSpPr>
          <p:cNvPr id="11276" name="Line 12"/>
          <p:cNvSpPr/>
          <p:nvPr/>
        </p:nvSpPr>
        <p:spPr>
          <a:xfrm flipH="1">
            <a:off x="3108325" y="3195638"/>
            <a:ext cx="7938" cy="1550987"/>
          </a:xfrm>
          <a:prstGeom prst="line">
            <a:avLst/>
          </a:prstGeom>
          <a:ln w="12700" cap="flat" cmpd="sng">
            <a:solidFill>
              <a:srgbClr val="000000"/>
            </a:solidFill>
            <a:prstDash val="solid"/>
            <a:headEnd type="none" w="sm" len="sm"/>
            <a:tailEnd type="none" w="sm" len="sm"/>
          </a:ln>
        </p:spPr>
      </p:sp>
      <p:sp>
        <p:nvSpPr>
          <p:cNvPr id="11277" name="Line 13"/>
          <p:cNvSpPr/>
          <p:nvPr/>
        </p:nvSpPr>
        <p:spPr>
          <a:xfrm flipV="1">
            <a:off x="2409825" y="3544888"/>
            <a:ext cx="1425575" cy="804862"/>
          </a:xfrm>
          <a:prstGeom prst="line">
            <a:avLst/>
          </a:prstGeom>
          <a:ln w="12700" cap="flat" cmpd="sng">
            <a:solidFill>
              <a:srgbClr val="000000"/>
            </a:solidFill>
            <a:prstDash val="solid"/>
            <a:headEnd type="none" w="sm" len="sm"/>
            <a:tailEnd type="none" w="sm" len="sm"/>
          </a:ln>
        </p:spPr>
      </p:sp>
      <p:sp>
        <p:nvSpPr>
          <p:cNvPr id="11278" name="Line 14"/>
          <p:cNvSpPr/>
          <p:nvPr/>
        </p:nvSpPr>
        <p:spPr>
          <a:xfrm flipV="1">
            <a:off x="2955925" y="3913188"/>
            <a:ext cx="288925" cy="76200"/>
          </a:xfrm>
          <a:prstGeom prst="line">
            <a:avLst/>
          </a:prstGeom>
          <a:ln w="12700" cap="flat" cmpd="sng">
            <a:solidFill>
              <a:srgbClr val="000000"/>
            </a:solidFill>
            <a:prstDash val="solid"/>
            <a:headEnd type="none" w="sm" len="sm"/>
            <a:tailEnd type="none" w="sm" len="sm"/>
          </a:ln>
        </p:spPr>
      </p:sp>
      <p:sp>
        <p:nvSpPr>
          <p:cNvPr id="11279" name="Line 15"/>
          <p:cNvSpPr/>
          <p:nvPr/>
        </p:nvSpPr>
        <p:spPr>
          <a:xfrm>
            <a:off x="2541588" y="3394075"/>
            <a:ext cx="1181100" cy="1122363"/>
          </a:xfrm>
          <a:prstGeom prst="line">
            <a:avLst/>
          </a:prstGeom>
          <a:ln w="12700" cap="flat" cmpd="sng">
            <a:solidFill>
              <a:srgbClr val="000000"/>
            </a:solidFill>
            <a:prstDash val="solid"/>
            <a:headEnd type="none" w="sm" len="sm"/>
            <a:tailEnd type="none" w="sm" len="sm"/>
          </a:ln>
        </p:spPr>
      </p:sp>
      <p:sp>
        <p:nvSpPr>
          <p:cNvPr id="11280" name="Line 16"/>
          <p:cNvSpPr/>
          <p:nvPr/>
        </p:nvSpPr>
        <p:spPr>
          <a:xfrm>
            <a:off x="2909888" y="3171825"/>
            <a:ext cx="417512" cy="1535113"/>
          </a:xfrm>
          <a:prstGeom prst="line">
            <a:avLst/>
          </a:prstGeom>
          <a:ln w="12700" cap="flat" cmpd="sng">
            <a:solidFill>
              <a:srgbClr val="000000"/>
            </a:solidFill>
            <a:prstDash val="solid"/>
            <a:headEnd type="none" w="sm" len="sm"/>
            <a:tailEnd type="none" w="sm" len="sm"/>
          </a:ln>
        </p:spPr>
      </p:sp>
      <p:sp>
        <p:nvSpPr>
          <p:cNvPr id="11281" name="Line 17"/>
          <p:cNvSpPr/>
          <p:nvPr/>
        </p:nvSpPr>
        <p:spPr>
          <a:xfrm flipH="1">
            <a:off x="3052763" y="3730625"/>
            <a:ext cx="103187" cy="388938"/>
          </a:xfrm>
          <a:prstGeom prst="line">
            <a:avLst/>
          </a:prstGeom>
          <a:ln w="12700" cap="flat" cmpd="sng">
            <a:solidFill>
              <a:srgbClr val="000000"/>
            </a:solidFill>
            <a:prstDash val="solid"/>
            <a:headEnd type="none" w="sm" len="sm"/>
            <a:tailEnd type="none" w="sm" len="sm"/>
          </a:ln>
        </p:spPr>
      </p:sp>
      <p:sp>
        <p:nvSpPr>
          <p:cNvPr id="11282" name="Line 18"/>
          <p:cNvSpPr/>
          <p:nvPr/>
        </p:nvSpPr>
        <p:spPr>
          <a:xfrm flipH="1">
            <a:off x="2565400" y="3365500"/>
            <a:ext cx="1116013" cy="1133475"/>
          </a:xfrm>
          <a:prstGeom prst="line">
            <a:avLst/>
          </a:prstGeom>
          <a:ln w="12700" cap="flat" cmpd="sng">
            <a:solidFill>
              <a:srgbClr val="000000"/>
            </a:solidFill>
            <a:prstDash val="solid"/>
            <a:headEnd type="none" w="sm" len="sm"/>
            <a:tailEnd type="none" w="sm" len="sm"/>
          </a:ln>
        </p:spPr>
      </p:sp>
      <p:sp>
        <p:nvSpPr>
          <p:cNvPr id="11283" name="Line 19"/>
          <p:cNvSpPr/>
          <p:nvPr/>
        </p:nvSpPr>
        <p:spPr>
          <a:xfrm>
            <a:off x="2317750" y="3756025"/>
            <a:ext cx="1636713" cy="374650"/>
          </a:xfrm>
          <a:prstGeom prst="line">
            <a:avLst/>
          </a:prstGeom>
          <a:ln w="12700" cap="flat" cmpd="sng">
            <a:solidFill>
              <a:srgbClr val="000000"/>
            </a:solidFill>
            <a:prstDash val="solid"/>
            <a:headEnd type="none" w="sm" len="sm"/>
            <a:tailEnd type="none" w="sm" len="sm"/>
          </a:ln>
        </p:spPr>
      </p:sp>
      <p:sp>
        <p:nvSpPr>
          <p:cNvPr id="11284" name="Oval 20"/>
          <p:cNvSpPr/>
          <p:nvPr/>
        </p:nvSpPr>
        <p:spPr>
          <a:xfrm>
            <a:off x="2979738" y="3805238"/>
            <a:ext cx="260350" cy="258762"/>
          </a:xfrm>
          <a:prstGeom prst="ellipse">
            <a:avLst/>
          </a:prstGeom>
          <a:solidFill>
            <a:srgbClr val="FFFFFF"/>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285" name="Oval 21"/>
          <p:cNvSpPr/>
          <p:nvPr/>
        </p:nvSpPr>
        <p:spPr>
          <a:xfrm>
            <a:off x="3046413" y="3871913"/>
            <a:ext cx="131762" cy="131762"/>
          </a:xfrm>
          <a:prstGeom prst="ellipse">
            <a:avLst/>
          </a:prstGeom>
          <a:solidFill>
            <a:srgbClr val="000000"/>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286" name="Rectangle 22"/>
          <p:cNvSpPr/>
          <p:nvPr/>
        </p:nvSpPr>
        <p:spPr>
          <a:xfrm>
            <a:off x="3598863" y="2697163"/>
            <a:ext cx="1782762" cy="53975"/>
          </a:xfrm>
          <a:prstGeom prst="rect">
            <a:avLst/>
          </a:prstGeom>
          <a:solidFill>
            <a:srgbClr val="C00000"/>
          </a:solidFill>
          <a:ln w="12700" cap="flat" cmpd="sng">
            <a:solidFill>
              <a:srgbClr val="C00000"/>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287" name="Freeform 23"/>
          <p:cNvSpPr/>
          <p:nvPr/>
        </p:nvSpPr>
        <p:spPr>
          <a:xfrm>
            <a:off x="4260850" y="3130550"/>
            <a:ext cx="1322388" cy="842963"/>
          </a:xfrm>
          <a:custGeom>
            <a:avLst/>
            <a:gdLst>
              <a:gd name="txL" fmla="*/ 0 w 833"/>
              <a:gd name="txT" fmla="*/ 0 h 531"/>
              <a:gd name="txR" fmla="*/ 833 w 833"/>
              <a:gd name="txB" fmla="*/ 531 h 531"/>
            </a:gdLst>
            <a:ahLst/>
            <a:cxnLst>
              <a:cxn ang="0">
                <a:pos x="42843466" y="1335683388"/>
              </a:cxn>
              <a:cxn ang="0">
                <a:pos x="2096770972" y="52924107"/>
              </a:cxn>
              <a:cxn ang="0">
                <a:pos x="2061488782" y="0"/>
              </a:cxn>
              <a:cxn ang="0">
                <a:pos x="0" y="1265119003"/>
              </a:cxn>
              <a:cxn ang="0">
                <a:pos x="42843466" y="1335683388"/>
              </a:cxn>
            </a:cxnLst>
            <a:rect l="txL" t="txT" r="txR" b="txB"/>
            <a:pathLst>
              <a:path w="833" h="531">
                <a:moveTo>
                  <a:pt x="17" y="530"/>
                </a:moveTo>
                <a:lnTo>
                  <a:pt x="832" y="21"/>
                </a:lnTo>
                <a:lnTo>
                  <a:pt x="818" y="0"/>
                </a:lnTo>
                <a:lnTo>
                  <a:pt x="0" y="502"/>
                </a:lnTo>
                <a:lnTo>
                  <a:pt x="17" y="530"/>
                </a:lnTo>
              </a:path>
            </a:pathLst>
          </a:custGeom>
          <a:solidFill>
            <a:srgbClr val="C00000"/>
          </a:solidFill>
          <a:ln w="12700" cap="rnd" cmpd="sng">
            <a:solidFill>
              <a:srgbClr val="C00000"/>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1288" name="Freeform 24"/>
          <p:cNvSpPr/>
          <p:nvPr/>
        </p:nvSpPr>
        <p:spPr>
          <a:xfrm>
            <a:off x="3532188" y="2595563"/>
            <a:ext cx="825500" cy="1392237"/>
          </a:xfrm>
          <a:custGeom>
            <a:avLst/>
            <a:gdLst>
              <a:gd name="txL" fmla="*/ 0 w 520"/>
              <a:gd name="txT" fmla="*/ 0 h 877"/>
              <a:gd name="txR" fmla="*/ 520 w 520"/>
              <a:gd name="txB" fmla="*/ 877 h 877"/>
            </a:gdLst>
            <a:ahLst/>
            <a:cxnLst>
              <a:cxn ang="0">
                <a:pos x="42841855" y="0"/>
              </a:cxn>
              <a:cxn ang="0">
                <a:pos x="0" y="50403105"/>
              </a:cxn>
              <a:cxn ang="0">
                <a:pos x="1229836069" y="2147483647"/>
              </a:cxn>
              <a:cxn ang="0">
                <a:pos x="1307961670" y="2147483647"/>
              </a:cxn>
              <a:cxn ang="0">
                <a:pos x="42841855" y="0"/>
              </a:cxn>
            </a:cxnLst>
            <a:rect l="txL" t="txT" r="txR" b="txB"/>
            <a:pathLst>
              <a:path w="520" h="877">
                <a:moveTo>
                  <a:pt x="17" y="0"/>
                </a:moveTo>
                <a:lnTo>
                  <a:pt x="0" y="20"/>
                </a:lnTo>
                <a:lnTo>
                  <a:pt x="488" y="876"/>
                </a:lnTo>
                <a:lnTo>
                  <a:pt x="519" y="862"/>
                </a:lnTo>
                <a:lnTo>
                  <a:pt x="17" y="0"/>
                </a:lnTo>
              </a:path>
            </a:pathLst>
          </a:custGeom>
          <a:solidFill>
            <a:srgbClr val="C00000"/>
          </a:solidFill>
          <a:ln w="12700" cap="rnd" cmpd="sng">
            <a:solidFill>
              <a:srgbClr val="C00000"/>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1289" name="Freeform 25"/>
          <p:cNvSpPr/>
          <p:nvPr/>
        </p:nvSpPr>
        <p:spPr>
          <a:xfrm>
            <a:off x="3084513" y="2584450"/>
            <a:ext cx="509587" cy="1333500"/>
          </a:xfrm>
          <a:custGeom>
            <a:avLst/>
            <a:gdLst>
              <a:gd name="txL" fmla="*/ 0 w 321"/>
              <a:gd name="txT" fmla="*/ 0 h 840"/>
              <a:gd name="txR" fmla="*/ 321 w 321"/>
              <a:gd name="txB" fmla="*/ 840 h 840"/>
            </a:gdLst>
            <a:ahLst/>
            <a:cxnLst>
              <a:cxn ang="0">
                <a:pos x="753525098" y="0"/>
              </a:cxn>
              <a:cxn ang="0">
                <a:pos x="0" y="2114412067"/>
              </a:cxn>
              <a:cxn ang="0">
                <a:pos x="85685221" y="2114412067"/>
              </a:cxn>
              <a:cxn ang="0">
                <a:pos x="806449100" y="113407842"/>
              </a:cxn>
              <a:cxn ang="0">
                <a:pos x="753525098" y="0"/>
              </a:cxn>
            </a:cxnLst>
            <a:rect l="txL" t="txT" r="txR" b="txB"/>
            <a:pathLst>
              <a:path w="321" h="840">
                <a:moveTo>
                  <a:pt x="299" y="0"/>
                </a:moveTo>
                <a:lnTo>
                  <a:pt x="0" y="839"/>
                </a:lnTo>
                <a:lnTo>
                  <a:pt x="34" y="839"/>
                </a:lnTo>
                <a:lnTo>
                  <a:pt x="320" y="45"/>
                </a:lnTo>
                <a:lnTo>
                  <a:pt x="299" y="0"/>
                </a:lnTo>
              </a:path>
            </a:pathLst>
          </a:custGeom>
          <a:solidFill>
            <a:srgbClr val="C00000"/>
          </a:solidFill>
          <a:ln w="12700" cap="rnd" cmpd="sng">
            <a:solidFill>
              <a:srgbClr val="C00000"/>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1290" name="Rectangle 26"/>
          <p:cNvSpPr/>
          <p:nvPr/>
        </p:nvSpPr>
        <p:spPr>
          <a:xfrm>
            <a:off x="3082925" y="3914775"/>
            <a:ext cx="1246188" cy="50800"/>
          </a:xfrm>
          <a:prstGeom prst="rect">
            <a:avLst/>
          </a:prstGeom>
          <a:solidFill>
            <a:srgbClr val="C00000"/>
          </a:solidFill>
          <a:ln w="12700" cap="flat" cmpd="sng">
            <a:solidFill>
              <a:srgbClr val="C00000"/>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291" name="AutoShape 27"/>
          <p:cNvSpPr/>
          <p:nvPr/>
        </p:nvSpPr>
        <p:spPr>
          <a:xfrm>
            <a:off x="4246563" y="3894138"/>
            <a:ext cx="161925" cy="92075"/>
          </a:xfrm>
          <a:prstGeom prst="roundRect">
            <a:avLst>
              <a:gd name="adj" fmla="val 49981"/>
            </a:avLst>
          </a:prstGeom>
          <a:solidFill>
            <a:srgbClr val="C00000"/>
          </a:solidFill>
          <a:ln w="12700" cap="flat" cmpd="sng">
            <a:solidFill>
              <a:srgbClr val="C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292" name="AutoShape 28"/>
          <p:cNvSpPr/>
          <p:nvPr/>
        </p:nvSpPr>
        <p:spPr>
          <a:xfrm>
            <a:off x="3373438" y="2465388"/>
            <a:ext cx="665162" cy="146050"/>
          </a:xfrm>
          <a:prstGeom prst="roundRect">
            <a:avLst>
              <a:gd name="adj" fmla="val 49981"/>
            </a:avLst>
          </a:prstGeom>
          <a:solidFill>
            <a:srgbClr val="000000"/>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293" name="Oval 29"/>
          <p:cNvSpPr/>
          <p:nvPr/>
        </p:nvSpPr>
        <p:spPr>
          <a:xfrm>
            <a:off x="5162550" y="3189288"/>
            <a:ext cx="1717675" cy="1614487"/>
          </a:xfrm>
          <a:prstGeom prst="ellipse">
            <a:avLst/>
          </a:prstGeom>
          <a:noFill/>
          <a:ln w="508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294" name="Line 30"/>
          <p:cNvSpPr/>
          <p:nvPr/>
        </p:nvSpPr>
        <p:spPr>
          <a:xfrm>
            <a:off x="5605463" y="3325813"/>
            <a:ext cx="838200" cy="1370012"/>
          </a:xfrm>
          <a:prstGeom prst="line">
            <a:avLst/>
          </a:prstGeom>
          <a:ln w="12700" cap="flat" cmpd="sng">
            <a:solidFill>
              <a:srgbClr val="000000"/>
            </a:solidFill>
            <a:prstDash val="solid"/>
            <a:headEnd type="none" w="sm" len="sm"/>
            <a:tailEnd type="none" w="sm" len="sm"/>
          </a:ln>
        </p:spPr>
      </p:sp>
      <p:sp>
        <p:nvSpPr>
          <p:cNvPr id="11295" name="Line 31"/>
          <p:cNvSpPr/>
          <p:nvPr/>
        </p:nvSpPr>
        <p:spPr>
          <a:xfrm flipV="1">
            <a:off x="5603875" y="3282950"/>
            <a:ext cx="825500" cy="1412875"/>
          </a:xfrm>
          <a:prstGeom prst="line">
            <a:avLst/>
          </a:prstGeom>
          <a:ln w="12700" cap="flat" cmpd="sng">
            <a:solidFill>
              <a:srgbClr val="000000"/>
            </a:solidFill>
            <a:prstDash val="solid"/>
            <a:headEnd type="none" w="sm" len="sm"/>
            <a:tailEnd type="none" w="sm" len="sm"/>
          </a:ln>
        </p:spPr>
      </p:sp>
      <p:sp>
        <p:nvSpPr>
          <p:cNvPr id="11296" name="Line 32"/>
          <p:cNvSpPr/>
          <p:nvPr/>
        </p:nvSpPr>
        <p:spPr>
          <a:xfrm>
            <a:off x="5189538" y="3994150"/>
            <a:ext cx="1689100" cy="0"/>
          </a:xfrm>
          <a:prstGeom prst="line">
            <a:avLst/>
          </a:prstGeom>
          <a:ln w="12700" cap="flat" cmpd="sng">
            <a:solidFill>
              <a:srgbClr val="000000"/>
            </a:solidFill>
            <a:prstDash val="solid"/>
            <a:headEnd type="none" w="sm" len="sm"/>
            <a:tailEnd type="none" w="sm" len="sm"/>
          </a:ln>
        </p:spPr>
      </p:sp>
      <p:sp>
        <p:nvSpPr>
          <p:cNvPr id="11297" name="Line 33"/>
          <p:cNvSpPr/>
          <p:nvPr/>
        </p:nvSpPr>
        <p:spPr>
          <a:xfrm>
            <a:off x="5289550" y="3605213"/>
            <a:ext cx="1489075" cy="788987"/>
          </a:xfrm>
          <a:prstGeom prst="line">
            <a:avLst/>
          </a:prstGeom>
          <a:ln w="12700" cap="flat" cmpd="sng">
            <a:solidFill>
              <a:srgbClr val="000000"/>
            </a:solidFill>
            <a:prstDash val="solid"/>
            <a:headEnd type="none" w="sm" len="sm"/>
            <a:tailEnd type="none" w="sm" len="sm"/>
          </a:ln>
        </p:spPr>
      </p:sp>
      <p:sp>
        <p:nvSpPr>
          <p:cNvPr id="11298" name="Line 34"/>
          <p:cNvSpPr/>
          <p:nvPr/>
        </p:nvSpPr>
        <p:spPr>
          <a:xfrm flipH="1">
            <a:off x="6018213" y="3249613"/>
            <a:ext cx="7937" cy="1550987"/>
          </a:xfrm>
          <a:prstGeom prst="line">
            <a:avLst/>
          </a:prstGeom>
          <a:ln w="12700" cap="flat" cmpd="sng">
            <a:solidFill>
              <a:srgbClr val="000000"/>
            </a:solidFill>
            <a:prstDash val="solid"/>
            <a:headEnd type="none" w="sm" len="sm"/>
            <a:tailEnd type="none" w="sm" len="sm"/>
          </a:ln>
        </p:spPr>
      </p:sp>
      <p:sp>
        <p:nvSpPr>
          <p:cNvPr id="11299" name="Line 35"/>
          <p:cNvSpPr/>
          <p:nvPr/>
        </p:nvSpPr>
        <p:spPr>
          <a:xfrm flipV="1">
            <a:off x="5318125" y="3598863"/>
            <a:ext cx="1425575" cy="804862"/>
          </a:xfrm>
          <a:prstGeom prst="line">
            <a:avLst/>
          </a:prstGeom>
          <a:ln w="12700" cap="flat" cmpd="sng">
            <a:solidFill>
              <a:srgbClr val="000000"/>
            </a:solidFill>
            <a:prstDash val="solid"/>
            <a:headEnd type="none" w="sm" len="sm"/>
            <a:tailEnd type="none" w="sm" len="sm"/>
          </a:ln>
        </p:spPr>
      </p:sp>
      <p:sp>
        <p:nvSpPr>
          <p:cNvPr id="11300" name="Line 36"/>
          <p:cNvSpPr/>
          <p:nvPr/>
        </p:nvSpPr>
        <p:spPr>
          <a:xfrm flipV="1">
            <a:off x="5864225" y="3967163"/>
            <a:ext cx="288925" cy="76200"/>
          </a:xfrm>
          <a:prstGeom prst="line">
            <a:avLst/>
          </a:prstGeom>
          <a:ln w="12700" cap="flat" cmpd="sng">
            <a:solidFill>
              <a:srgbClr val="000000"/>
            </a:solidFill>
            <a:prstDash val="solid"/>
            <a:headEnd type="none" w="sm" len="sm"/>
            <a:tailEnd type="none" w="sm" len="sm"/>
          </a:ln>
        </p:spPr>
      </p:sp>
      <p:sp>
        <p:nvSpPr>
          <p:cNvPr id="11301" name="Line 37"/>
          <p:cNvSpPr/>
          <p:nvPr/>
        </p:nvSpPr>
        <p:spPr>
          <a:xfrm>
            <a:off x="5448300" y="3448050"/>
            <a:ext cx="1182688" cy="1123950"/>
          </a:xfrm>
          <a:prstGeom prst="line">
            <a:avLst/>
          </a:prstGeom>
          <a:ln w="12700" cap="flat" cmpd="sng">
            <a:solidFill>
              <a:srgbClr val="000000"/>
            </a:solidFill>
            <a:prstDash val="solid"/>
            <a:headEnd type="none" w="sm" len="sm"/>
            <a:tailEnd type="none" w="sm" len="sm"/>
          </a:ln>
        </p:spPr>
      </p:sp>
      <p:sp>
        <p:nvSpPr>
          <p:cNvPr id="11302" name="Line 38"/>
          <p:cNvSpPr/>
          <p:nvPr/>
        </p:nvSpPr>
        <p:spPr>
          <a:xfrm>
            <a:off x="5818188" y="3225800"/>
            <a:ext cx="417512" cy="1535113"/>
          </a:xfrm>
          <a:prstGeom prst="line">
            <a:avLst/>
          </a:prstGeom>
          <a:ln w="12700" cap="flat" cmpd="sng">
            <a:solidFill>
              <a:srgbClr val="000000"/>
            </a:solidFill>
            <a:prstDash val="solid"/>
            <a:headEnd type="none" w="sm" len="sm"/>
            <a:tailEnd type="none" w="sm" len="sm"/>
          </a:ln>
        </p:spPr>
      </p:sp>
      <p:sp>
        <p:nvSpPr>
          <p:cNvPr id="11303" name="Line 39"/>
          <p:cNvSpPr/>
          <p:nvPr/>
        </p:nvSpPr>
        <p:spPr>
          <a:xfrm flipH="1">
            <a:off x="5962650" y="3778250"/>
            <a:ext cx="103188" cy="388938"/>
          </a:xfrm>
          <a:prstGeom prst="line">
            <a:avLst/>
          </a:prstGeom>
          <a:ln w="12700" cap="flat" cmpd="sng">
            <a:solidFill>
              <a:srgbClr val="000000"/>
            </a:solidFill>
            <a:prstDash val="solid"/>
            <a:headEnd type="none" w="sm" len="sm"/>
            <a:tailEnd type="none" w="sm" len="sm"/>
          </a:ln>
        </p:spPr>
      </p:sp>
      <p:sp>
        <p:nvSpPr>
          <p:cNvPr id="11304" name="Line 40"/>
          <p:cNvSpPr/>
          <p:nvPr/>
        </p:nvSpPr>
        <p:spPr>
          <a:xfrm flipH="1">
            <a:off x="5473700" y="3419475"/>
            <a:ext cx="1112838" cy="1131888"/>
          </a:xfrm>
          <a:prstGeom prst="line">
            <a:avLst/>
          </a:prstGeom>
          <a:ln w="12700" cap="flat" cmpd="sng">
            <a:solidFill>
              <a:srgbClr val="000000"/>
            </a:solidFill>
            <a:prstDash val="solid"/>
            <a:headEnd type="none" w="sm" len="sm"/>
            <a:tailEnd type="none" w="sm" len="sm"/>
          </a:ln>
        </p:spPr>
      </p:sp>
      <p:sp>
        <p:nvSpPr>
          <p:cNvPr id="11305" name="Line 41"/>
          <p:cNvSpPr/>
          <p:nvPr/>
        </p:nvSpPr>
        <p:spPr>
          <a:xfrm>
            <a:off x="5226050" y="3810000"/>
            <a:ext cx="1635125" cy="374650"/>
          </a:xfrm>
          <a:prstGeom prst="line">
            <a:avLst/>
          </a:prstGeom>
          <a:ln w="12700" cap="flat" cmpd="sng">
            <a:solidFill>
              <a:srgbClr val="000000"/>
            </a:solidFill>
            <a:prstDash val="solid"/>
            <a:headEnd type="none" w="sm" len="sm"/>
            <a:tailEnd type="none" w="sm" len="sm"/>
          </a:ln>
        </p:spPr>
      </p:sp>
      <p:sp>
        <p:nvSpPr>
          <p:cNvPr id="11306" name="Oval 42"/>
          <p:cNvSpPr/>
          <p:nvPr/>
        </p:nvSpPr>
        <p:spPr>
          <a:xfrm>
            <a:off x="5889625" y="3859213"/>
            <a:ext cx="260350" cy="258762"/>
          </a:xfrm>
          <a:prstGeom prst="ellipse">
            <a:avLst/>
          </a:prstGeom>
          <a:solidFill>
            <a:srgbClr val="FFFFFF"/>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07" name="Oval 43"/>
          <p:cNvSpPr/>
          <p:nvPr/>
        </p:nvSpPr>
        <p:spPr>
          <a:xfrm>
            <a:off x="5956300" y="3924300"/>
            <a:ext cx="131763" cy="133350"/>
          </a:xfrm>
          <a:prstGeom prst="ellipse">
            <a:avLst/>
          </a:prstGeom>
          <a:solidFill>
            <a:srgbClr val="000000"/>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08" name="Oval 44"/>
          <p:cNvSpPr/>
          <p:nvPr/>
        </p:nvSpPr>
        <p:spPr>
          <a:xfrm>
            <a:off x="3073400" y="3914775"/>
            <a:ext cx="76200" cy="71438"/>
          </a:xfrm>
          <a:prstGeom prst="ellipse">
            <a:avLst/>
          </a:prstGeom>
          <a:solidFill>
            <a:srgbClr val="FFFFFF"/>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09" name="Rectangle 45"/>
          <p:cNvSpPr/>
          <p:nvPr/>
        </p:nvSpPr>
        <p:spPr>
          <a:xfrm>
            <a:off x="2476500" y="3749675"/>
            <a:ext cx="76200" cy="236538"/>
          </a:xfrm>
          <a:prstGeom prst="rect">
            <a:avLst/>
          </a:prstGeom>
          <a:solidFill>
            <a:srgbClr val="E08000"/>
          </a:solidFill>
          <a:ln w="12700" cap="flat" cmpd="sng">
            <a:solidFill>
              <a:srgbClr val="000000"/>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10" name="Rectangle 46"/>
          <p:cNvSpPr/>
          <p:nvPr/>
        </p:nvSpPr>
        <p:spPr>
          <a:xfrm>
            <a:off x="3709988" y="3579813"/>
            <a:ext cx="74612" cy="234950"/>
          </a:xfrm>
          <a:prstGeom prst="rect">
            <a:avLst/>
          </a:prstGeom>
          <a:solidFill>
            <a:srgbClr val="E08000"/>
          </a:solidFill>
          <a:ln w="12700" cap="flat" cmpd="sng">
            <a:solidFill>
              <a:srgbClr val="000000"/>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11" name="Rectangle 47"/>
          <p:cNvSpPr/>
          <p:nvPr/>
        </p:nvSpPr>
        <p:spPr>
          <a:xfrm>
            <a:off x="5362575" y="3963988"/>
            <a:ext cx="76200" cy="238125"/>
          </a:xfrm>
          <a:prstGeom prst="rect">
            <a:avLst/>
          </a:prstGeom>
          <a:solidFill>
            <a:srgbClr val="E08000"/>
          </a:solidFill>
          <a:ln w="12700" cap="flat" cmpd="sng">
            <a:solidFill>
              <a:srgbClr val="000000"/>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12" name="Rectangle 48"/>
          <p:cNvSpPr/>
          <p:nvPr/>
        </p:nvSpPr>
        <p:spPr>
          <a:xfrm>
            <a:off x="6596063" y="3794125"/>
            <a:ext cx="76200" cy="234950"/>
          </a:xfrm>
          <a:prstGeom prst="rect">
            <a:avLst/>
          </a:prstGeom>
          <a:solidFill>
            <a:srgbClr val="E08000"/>
          </a:solidFill>
          <a:ln w="12700" cap="flat" cmpd="sng">
            <a:solidFill>
              <a:srgbClr val="000000"/>
            </a:solidFill>
            <a:prstDash val="solid"/>
            <a:miter/>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13" name="Freeform 49"/>
          <p:cNvSpPr/>
          <p:nvPr/>
        </p:nvSpPr>
        <p:spPr>
          <a:xfrm>
            <a:off x="5251450" y="2538413"/>
            <a:ext cx="787400" cy="1428750"/>
          </a:xfrm>
          <a:custGeom>
            <a:avLst/>
            <a:gdLst>
              <a:gd name="txL" fmla="*/ 0 w 496"/>
              <a:gd name="txT" fmla="*/ 0 h 900"/>
              <a:gd name="txR" fmla="*/ 496 w 496"/>
              <a:gd name="txB" fmla="*/ 900 h 900"/>
            </a:gdLst>
            <a:ahLst/>
            <a:cxnLst>
              <a:cxn ang="0">
                <a:pos x="0" y="5040313"/>
              </a:cxn>
              <a:cxn ang="0">
                <a:pos x="60483760" y="0"/>
              </a:cxn>
              <a:cxn ang="0">
                <a:pos x="1247478227" y="2147483647"/>
              </a:cxn>
              <a:cxn ang="0">
                <a:pos x="1207155737" y="2147483647"/>
              </a:cxn>
              <a:cxn ang="0">
                <a:pos x="0" y="5040313"/>
              </a:cxn>
            </a:cxnLst>
            <a:rect l="txL" t="txT" r="txR" b="txB"/>
            <a:pathLst>
              <a:path w="496" h="900">
                <a:moveTo>
                  <a:pt x="0" y="2"/>
                </a:moveTo>
                <a:lnTo>
                  <a:pt x="24" y="0"/>
                </a:lnTo>
                <a:lnTo>
                  <a:pt x="495" y="888"/>
                </a:lnTo>
                <a:lnTo>
                  <a:pt x="479" y="899"/>
                </a:lnTo>
                <a:lnTo>
                  <a:pt x="0" y="2"/>
                </a:lnTo>
              </a:path>
            </a:pathLst>
          </a:custGeom>
          <a:solidFill>
            <a:srgbClr val="C00000"/>
          </a:solidFill>
          <a:ln w="12700" cap="rnd" cmpd="sng">
            <a:solidFill>
              <a:srgbClr val="C00000"/>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1314" name="Oval 50"/>
          <p:cNvSpPr/>
          <p:nvPr/>
        </p:nvSpPr>
        <p:spPr>
          <a:xfrm>
            <a:off x="5981700" y="3968750"/>
            <a:ext cx="77788" cy="71438"/>
          </a:xfrm>
          <a:prstGeom prst="ellipse">
            <a:avLst/>
          </a:prstGeom>
          <a:solidFill>
            <a:srgbClr val="FFFFFF"/>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15" name="Line 51"/>
          <p:cNvSpPr/>
          <p:nvPr/>
        </p:nvSpPr>
        <p:spPr>
          <a:xfrm>
            <a:off x="3067050" y="4271963"/>
            <a:ext cx="1220788" cy="63500"/>
          </a:xfrm>
          <a:prstGeom prst="line">
            <a:avLst/>
          </a:prstGeom>
          <a:ln w="12700" cap="flat" cmpd="sng">
            <a:solidFill>
              <a:srgbClr val="000000"/>
            </a:solidFill>
            <a:prstDash val="solid"/>
            <a:headEnd type="none" w="sm" len="sm"/>
            <a:tailEnd type="none" w="sm" len="sm"/>
          </a:ln>
        </p:spPr>
      </p:sp>
      <p:sp>
        <p:nvSpPr>
          <p:cNvPr id="11316" name="AutoShape 52"/>
          <p:cNvSpPr/>
          <p:nvPr/>
        </p:nvSpPr>
        <p:spPr>
          <a:xfrm>
            <a:off x="5130800" y="2530475"/>
            <a:ext cx="501650" cy="38100"/>
          </a:xfrm>
          <a:prstGeom prst="roundRect">
            <a:avLst>
              <a:gd name="adj" fmla="val 49981"/>
            </a:avLst>
          </a:prstGeom>
          <a:solidFill>
            <a:srgbClr val="000000"/>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17" name="AutoShape 53"/>
          <p:cNvSpPr/>
          <p:nvPr/>
        </p:nvSpPr>
        <p:spPr>
          <a:xfrm>
            <a:off x="5130800" y="2711450"/>
            <a:ext cx="36513" cy="157163"/>
          </a:xfrm>
          <a:prstGeom prst="roundRect">
            <a:avLst>
              <a:gd name="adj" fmla="val 48625"/>
            </a:avLst>
          </a:prstGeom>
          <a:solidFill>
            <a:srgbClr val="000000"/>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18" name="AutoShape 54"/>
          <p:cNvSpPr/>
          <p:nvPr/>
        </p:nvSpPr>
        <p:spPr>
          <a:xfrm>
            <a:off x="5605463" y="2530475"/>
            <a:ext cx="26987" cy="349250"/>
          </a:xfrm>
          <a:prstGeom prst="roundRect">
            <a:avLst>
              <a:gd name="adj" fmla="val 48356"/>
            </a:avLst>
          </a:prstGeom>
          <a:solidFill>
            <a:srgbClr val="000000"/>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19" name="AutoShape 55"/>
          <p:cNvSpPr/>
          <p:nvPr/>
        </p:nvSpPr>
        <p:spPr>
          <a:xfrm>
            <a:off x="5130800" y="2841625"/>
            <a:ext cx="490538" cy="38100"/>
          </a:xfrm>
          <a:prstGeom prst="roundRect">
            <a:avLst>
              <a:gd name="adj" fmla="val 49981"/>
            </a:avLst>
          </a:prstGeom>
          <a:solidFill>
            <a:srgbClr val="000000"/>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20" name="Freeform 56"/>
          <p:cNvSpPr/>
          <p:nvPr/>
        </p:nvSpPr>
        <p:spPr>
          <a:xfrm>
            <a:off x="4225925" y="4110038"/>
            <a:ext cx="206375" cy="133350"/>
          </a:xfrm>
          <a:custGeom>
            <a:avLst/>
            <a:gdLst>
              <a:gd name="txL" fmla="*/ 0 w 130"/>
              <a:gd name="txT" fmla="*/ 0 h 84"/>
              <a:gd name="txR" fmla="*/ 130 w 130"/>
              <a:gd name="txB" fmla="*/ 84 h 84"/>
            </a:gdLst>
            <a:ahLst/>
            <a:cxnLst>
              <a:cxn ang="0">
                <a:pos x="0" y="0"/>
              </a:cxn>
              <a:cxn ang="0">
                <a:pos x="292338087" y="209173786"/>
              </a:cxn>
              <a:cxn ang="0">
                <a:pos x="325100897" y="85685306"/>
              </a:cxn>
              <a:cxn ang="0">
                <a:pos x="0" y="0"/>
              </a:cxn>
            </a:cxnLst>
            <a:rect l="txL" t="txT" r="txR" b="txB"/>
            <a:pathLst>
              <a:path w="130" h="84">
                <a:moveTo>
                  <a:pt x="0" y="0"/>
                </a:moveTo>
                <a:lnTo>
                  <a:pt x="116" y="83"/>
                </a:lnTo>
                <a:lnTo>
                  <a:pt x="129" y="34"/>
                </a:lnTo>
                <a:lnTo>
                  <a:pt x="0" y="0"/>
                </a:lnTo>
              </a:path>
            </a:pathLst>
          </a:custGeom>
          <a:solidFill>
            <a:srgbClr val="C0C0C0"/>
          </a:solidFill>
          <a:ln w="12700" cap="rnd" cmpd="sng">
            <a:solidFill>
              <a:srgbClr val="C0C0C0"/>
            </a:solidFill>
            <a:prstDash val="solid"/>
            <a:round/>
            <a:headEnd type="none" w="sm" len="sm"/>
            <a:tailEnd type="none" w="sm" len="sm"/>
          </a:ln>
        </p:spPr>
        <p:txBody>
          <a:bodyPr/>
          <a:p>
            <a:endParaRPr lang="zh-CN" altLang="en-US" dirty="0">
              <a:latin typeface="Times New Roman" panose="02020603050405020304" pitchFamily="18" charset="0"/>
            </a:endParaRPr>
          </a:p>
        </p:txBody>
      </p:sp>
      <p:sp>
        <p:nvSpPr>
          <p:cNvPr id="11321" name="AutoShape 57"/>
          <p:cNvSpPr/>
          <p:nvPr/>
        </p:nvSpPr>
        <p:spPr>
          <a:xfrm>
            <a:off x="4351338" y="4181475"/>
            <a:ext cx="354012" cy="109538"/>
          </a:xfrm>
          <a:prstGeom prst="roundRect">
            <a:avLst>
              <a:gd name="adj" fmla="val 49366"/>
            </a:avLst>
          </a:prstGeom>
          <a:solidFill>
            <a:srgbClr val="000000"/>
          </a:solidFill>
          <a:ln w="12700" cap="flat" cmpd="sng">
            <a:solidFill>
              <a:srgbClr val="000000"/>
            </a:solidFill>
            <a:prstDash val="solid"/>
            <a:headEnd type="none" w="med" len="med"/>
            <a:tailEnd type="none" w="med" len="med"/>
          </a:ln>
        </p:spPr>
        <p:txBody>
          <a:bodyPr wrap="none" anchor="ctr" anchorCtr="0"/>
          <a:p>
            <a:endParaRPr lang="zh-CN" altLang="en-US" dirty="0">
              <a:latin typeface="Times New Roman" panose="02020603050405020304" pitchFamily="18" charset="0"/>
            </a:endParaRPr>
          </a:p>
        </p:txBody>
      </p:sp>
      <p:sp>
        <p:nvSpPr>
          <p:cNvPr id="11322" name="Rectangle 58"/>
          <p:cNvSpPr>
            <a:spLocks noGrp="1"/>
          </p:cNvSpPr>
          <p:nvPr>
            <p:ph type="title"/>
          </p:nvPr>
        </p:nvSpPr>
        <p:spPr>
          <a:xfrm>
            <a:off x="609600" y="381000"/>
            <a:ext cx="8153400" cy="1676400"/>
          </a:xfrm>
          <a:ln/>
        </p:spPr>
        <p:txBody>
          <a:bodyPr vert="horz" wrap="square" lIns="92075" tIns="46038" rIns="92075" bIns="46038" anchor="ctr" anchorCtr="0"/>
          <a:p>
            <a:r>
              <a:rPr lang="zh-CN" altLang="en-US" sz="6600" dirty="0"/>
              <a:t>自行车：</a:t>
            </a:r>
            <a:r>
              <a:rPr lang="zh-CN" altLang="en-US" sz="3600" dirty="0"/>
              <a:t>零部件之间的匹配关系 </a:t>
            </a:r>
            <a:endParaRPr lang="zh-CN" altLang="en-US" sz="36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7" name="Rectangle 2"/>
          <p:cNvSpPr>
            <a:spLocks noGrp="1"/>
          </p:cNvSpPr>
          <p:nvPr>
            <p:ph type="title"/>
          </p:nvPr>
        </p:nvSpPr>
        <p:spPr>
          <a:xfrm>
            <a:off x="685800" y="533400"/>
            <a:ext cx="7772400" cy="990600"/>
          </a:xfrm>
          <a:ln/>
        </p:spPr>
        <p:txBody>
          <a:bodyPr vert="horz" wrap="square" lIns="92075" tIns="46038" rIns="92075" bIns="46038" anchor="ctr" anchorCtr="0"/>
          <a:p>
            <a:r>
              <a:rPr lang="zh-CN" altLang="en-US" sz="6000" dirty="0">
                <a:ea typeface="文鼎魏碑体简" pitchFamily="18" charset="-122"/>
              </a:rPr>
              <a:t>物料的同时可用性</a:t>
            </a:r>
            <a:endParaRPr lang="zh-CN" altLang="en-US" sz="4800" dirty="0"/>
          </a:p>
        </p:txBody>
      </p:sp>
      <p:sp>
        <p:nvSpPr>
          <p:cNvPr id="1028" name="Rectangle 3"/>
          <p:cNvSpPr>
            <a:spLocks noGrp="1"/>
          </p:cNvSpPr>
          <p:nvPr>
            <p:ph type="body" sz="half" idx="1"/>
          </p:nvPr>
        </p:nvSpPr>
        <p:spPr>
          <a:xfrm>
            <a:off x="685800" y="1600200"/>
            <a:ext cx="4497388" cy="4495800"/>
          </a:xfrm>
          <a:ln/>
        </p:spPr>
        <p:txBody>
          <a:bodyPr vert="horz" wrap="square" lIns="92075" tIns="46038" rIns="92075" bIns="46038" anchor="t" anchorCtr="0"/>
          <a:p>
            <a:pPr>
              <a:lnSpc>
                <a:spcPct val="90000"/>
              </a:lnSpc>
              <a:buClr>
                <a:schemeClr val="tx2"/>
              </a:buClr>
              <a:buSzPct val="75000"/>
              <a:buFontTx/>
              <a:buNone/>
            </a:pPr>
            <a:r>
              <a:rPr lang="zh-CN" altLang="en-US" sz="2800" dirty="0">
                <a:latin typeface="文鼎魏碑体简" pitchFamily="18" charset="-122"/>
                <a:ea typeface="文鼎魏碑体简" pitchFamily="18" charset="-122"/>
              </a:rPr>
              <a:t>同时需要</a:t>
            </a:r>
            <a:endParaRPr lang="zh-CN" altLang="en-US" sz="2800" dirty="0">
              <a:latin typeface="文鼎魏碑体简" pitchFamily="18" charset="-122"/>
              <a:ea typeface="文鼎魏碑体简" pitchFamily="18" charset="-122"/>
            </a:endParaRPr>
          </a:p>
          <a:p>
            <a:pPr>
              <a:lnSpc>
                <a:spcPct val="90000"/>
              </a:lnSpc>
              <a:buClr>
                <a:schemeClr val="tx2"/>
              </a:buClr>
              <a:buSzPct val="75000"/>
              <a:buFontTx/>
              <a:buNone/>
            </a:pPr>
            <a:r>
              <a:rPr lang="zh-CN" altLang="en-US" sz="2800" dirty="0">
                <a:latin typeface="文鼎魏碑体简" pitchFamily="18" charset="-122"/>
                <a:ea typeface="文鼎魏碑体简" pitchFamily="18" charset="-122"/>
              </a:rPr>
              <a:t>的物料数     服务水平</a:t>
            </a:r>
            <a:endParaRPr lang="zh-CN" altLang="en-US" sz="2800" dirty="0"/>
          </a:p>
          <a:p>
            <a:pPr>
              <a:lnSpc>
                <a:spcPct val="90000"/>
              </a:lnSpc>
              <a:buClr>
                <a:schemeClr val="tx2"/>
              </a:buClr>
              <a:buSzPct val="75000"/>
              <a:buFontTx/>
              <a:buNone/>
            </a:pPr>
            <a:r>
              <a:rPr lang="zh-CN" altLang="en-US" sz="2800" dirty="0"/>
              <a:t>    </a:t>
            </a:r>
            <a:r>
              <a:rPr lang="en-US" altLang="zh-CN" sz="2800" dirty="0"/>
              <a:t>1             90%             95%</a:t>
            </a:r>
            <a:endParaRPr lang="en-US" altLang="zh-CN" sz="2800" dirty="0"/>
          </a:p>
          <a:p>
            <a:pPr>
              <a:lnSpc>
                <a:spcPct val="90000"/>
              </a:lnSpc>
              <a:buClr>
                <a:schemeClr val="tx2"/>
              </a:buClr>
              <a:buSzPct val="75000"/>
              <a:buFontTx/>
              <a:buNone/>
            </a:pPr>
            <a:r>
              <a:rPr lang="en-US" altLang="zh-CN" sz="2800" dirty="0"/>
              <a:t>    2              81%         90.2%</a:t>
            </a:r>
            <a:endParaRPr lang="en-US" altLang="zh-CN" sz="2800" dirty="0"/>
          </a:p>
          <a:p>
            <a:pPr>
              <a:lnSpc>
                <a:spcPct val="90000"/>
              </a:lnSpc>
              <a:buClr>
                <a:schemeClr val="tx2"/>
              </a:buClr>
              <a:buSzPct val="75000"/>
              <a:buFontTx/>
              <a:buNone/>
            </a:pPr>
            <a:r>
              <a:rPr lang="en-US" altLang="zh-CN" sz="2800" dirty="0"/>
              <a:t>    5              59%         77.4%</a:t>
            </a:r>
            <a:endParaRPr lang="en-US" altLang="zh-CN" sz="2800" dirty="0"/>
          </a:p>
          <a:p>
            <a:pPr>
              <a:lnSpc>
                <a:spcPct val="90000"/>
              </a:lnSpc>
              <a:buClr>
                <a:schemeClr val="tx2"/>
              </a:buClr>
              <a:buSzPct val="75000"/>
              <a:buFontTx/>
              <a:buNone/>
            </a:pPr>
            <a:r>
              <a:rPr lang="en-US" altLang="zh-CN" sz="2800" dirty="0"/>
              <a:t>    10            34.8%      59.9%</a:t>
            </a:r>
            <a:endParaRPr lang="en-US" altLang="zh-CN" sz="2800" dirty="0"/>
          </a:p>
          <a:p>
            <a:pPr>
              <a:lnSpc>
                <a:spcPct val="90000"/>
              </a:lnSpc>
              <a:buClr>
                <a:schemeClr val="tx2"/>
              </a:buClr>
              <a:buSzPct val="75000"/>
              <a:buFontTx/>
              <a:buNone/>
            </a:pPr>
            <a:r>
              <a:rPr lang="en-US" altLang="zh-CN" sz="2800" dirty="0"/>
              <a:t>    15            20.6%      46.3%</a:t>
            </a:r>
            <a:endParaRPr lang="en-US" altLang="zh-CN" sz="2800" dirty="0"/>
          </a:p>
          <a:p>
            <a:pPr>
              <a:lnSpc>
                <a:spcPct val="90000"/>
              </a:lnSpc>
              <a:buClr>
                <a:schemeClr val="tx2"/>
              </a:buClr>
              <a:buSzPct val="75000"/>
              <a:buFontTx/>
              <a:buNone/>
            </a:pPr>
            <a:r>
              <a:rPr lang="en-US" altLang="zh-CN" sz="2800" dirty="0"/>
              <a:t>    20            12.1%      35.8%</a:t>
            </a:r>
            <a:endParaRPr lang="en-US" altLang="zh-CN" sz="2800" dirty="0"/>
          </a:p>
          <a:p>
            <a:pPr>
              <a:lnSpc>
                <a:spcPct val="90000"/>
              </a:lnSpc>
              <a:buClr>
                <a:schemeClr val="tx2"/>
              </a:buClr>
              <a:buSzPct val="75000"/>
              <a:buFontTx/>
              <a:buNone/>
            </a:pPr>
            <a:r>
              <a:rPr lang="en-US" altLang="zh-CN" sz="2800" dirty="0"/>
              <a:t>    25             7.1%        26%</a:t>
            </a:r>
            <a:endParaRPr lang="en-US" altLang="zh-CN" sz="2800" dirty="0"/>
          </a:p>
        </p:txBody>
      </p:sp>
      <p:graphicFrame>
        <p:nvGraphicFramePr>
          <p:cNvPr id="1026" name="Object 4"/>
          <p:cNvGraphicFramePr>
            <a:graphicFrameLocks noGrp="1"/>
          </p:cNvGraphicFramePr>
          <p:nvPr>
            <p:ph type="clipArt" sz="half" idx="2"/>
          </p:nvPr>
        </p:nvGraphicFramePr>
        <p:xfrm>
          <a:off x="5791200" y="2343150"/>
          <a:ext cx="2643188" cy="2895600"/>
        </p:xfrm>
        <a:graphic>
          <a:graphicData uri="http://schemas.openxmlformats.org/presentationml/2006/ole">
            <mc:AlternateContent xmlns:mc="http://schemas.openxmlformats.org/markup-compatibility/2006">
              <mc:Choice xmlns:v="urn:schemas-microsoft-com:vml" Requires="v">
                <p:oleObj spid="_x0000_s3076" name="" r:id="rId1" imgW="4664075" imgH="3154680" progId="MS_ClipArt_Gallery.2">
                  <p:embed/>
                </p:oleObj>
              </mc:Choice>
              <mc:Fallback>
                <p:oleObj name="" r:id="rId1" imgW="4664075" imgH="3154680" progId="MS_ClipArt_Gallery.2">
                  <p:embed/>
                  <p:pic>
                    <p:nvPicPr>
                      <p:cNvPr id="0" name="图片 3075"/>
                      <p:cNvPicPr/>
                      <p:nvPr/>
                    </p:nvPicPr>
                    <p:blipFill>
                      <a:blip r:embed="rId2"/>
                      <a:srcRect/>
                      <a:stretch>
                        <a:fillRect/>
                      </a:stretch>
                    </p:blipFill>
                    <p:spPr>
                      <a:xfrm>
                        <a:off x="5791200" y="2343150"/>
                        <a:ext cx="2643188" cy="2895600"/>
                      </a:xfrm>
                      <a:prstGeom prst="rect">
                        <a:avLst/>
                      </a:prstGeom>
                      <a:noFill/>
                      <a:ln w="38100">
                        <a:miter/>
                      </a:ln>
                    </p:spPr>
                  </p:pic>
                </p:oleObj>
              </mc:Fallback>
            </mc:AlternateContent>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290" name="Picture 2" descr="订货点"/>
          <p:cNvPicPr>
            <a:picLocks noChangeAspect="1"/>
          </p:cNvPicPr>
          <p:nvPr/>
        </p:nvPicPr>
        <p:blipFill>
          <a:blip r:embed="rId1"/>
          <a:stretch>
            <a:fillRect/>
          </a:stretch>
        </p:blipFill>
        <p:spPr>
          <a:xfrm>
            <a:off x="500063" y="1214438"/>
            <a:ext cx="8072437" cy="5643562"/>
          </a:xfrm>
          <a:prstGeom prst="rect">
            <a:avLst/>
          </a:prstGeom>
          <a:noFill/>
          <a:ln w="9525">
            <a:noFill/>
          </a:ln>
        </p:spPr>
      </p:pic>
      <p:sp>
        <p:nvSpPr>
          <p:cNvPr id="12291" name="TextBox 2"/>
          <p:cNvSpPr txBox="1"/>
          <p:nvPr/>
        </p:nvSpPr>
        <p:spPr>
          <a:xfrm>
            <a:off x="1428750" y="285750"/>
            <a:ext cx="5857875" cy="708025"/>
          </a:xfrm>
          <a:prstGeom prst="rect">
            <a:avLst/>
          </a:prstGeom>
          <a:noFill/>
          <a:ln w="9525">
            <a:noFill/>
          </a:ln>
        </p:spPr>
        <p:txBody>
          <a:bodyPr>
            <a:spAutoFit/>
          </a:bodyPr>
          <a:p>
            <a:r>
              <a:rPr lang="zh-CN" altLang="en-US" sz="4000" b="1" dirty="0">
                <a:latin typeface="Times New Roman" panose="02020603050405020304" pitchFamily="18" charset="0"/>
              </a:rPr>
              <a:t>物料需求是连续发生的？</a:t>
            </a:r>
            <a:endParaRPr lang="zh-CN" altLang="en-US" sz="4000" b="1" dirty="0">
              <a:latin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KSO_WM_UNIT_PLACING_PICTURE_USER_VIEWPORT" val="{&quot;height&quot;:5329,&quot;width&quot;:14400}"/>
  <p:tag name="KSO_WM_BEAUTIFY_FLAG" val=""/>
</p:tagLst>
</file>

<file path=ppt/tags/tag2.xml><?xml version="1.0" encoding="utf-8"?>
<p:tagLst xmlns:p="http://schemas.openxmlformats.org/presentationml/2006/main">
  <p:tag name="KSO_WM_UNIT_PLACING_PICTURE_USER_VIEWPORT" val="{&quot;height&quot;:5329,&quot;width&quot;:14400}"/>
  <p:tag name="KSO_WM_BEAUTIFY_FLAG" val=""/>
</p:tagLst>
</file>

<file path=ppt/tags/tag3.xml><?xml version="1.0" encoding="utf-8"?>
<p:tagLst xmlns:p="http://schemas.openxmlformats.org/presentationml/2006/main">
  <p:tag name="KSO_WPP_MARK_KEY" val="a2f64117-c112-437b-82e1-e41056d4ac1e"/>
  <p:tag name="COMMONDATA" val="eyJoZGlkIjoiODc5OTdkZDQxOTMwNGQxNTBmNzRiMmEzNWM0ZjQ1MmMifQ=="/>
</p:tagLst>
</file>

<file path=ppt/theme/theme1.xml><?xml version="1.0" encoding="utf-8"?>
<a:theme xmlns:a="http://schemas.openxmlformats.org/drawingml/2006/main" name="International">
  <a:themeElements>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fontScheme name="International">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 Designs\International.pot</Template>
  <TotalTime>0</TotalTime>
  <Words>2798</Words>
  <Application>WPS 演示</Application>
  <PresentationFormat>全屏显示(4:3)</PresentationFormat>
  <Paragraphs>381</Paragraphs>
  <Slides>32</Slides>
  <Notes>10</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6</vt:i4>
      </vt:variant>
      <vt:variant>
        <vt:lpstr>幻灯片标题</vt:lpstr>
      </vt:variant>
      <vt:variant>
        <vt:i4>32</vt:i4>
      </vt:variant>
    </vt:vector>
  </HeadingPairs>
  <TitlesOfParts>
    <vt:vector size="54" baseType="lpstr">
      <vt:lpstr>Arial</vt:lpstr>
      <vt:lpstr>宋体</vt:lpstr>
      <vt:lpstr>Wingdings</vt:lpstr>
      <vt:lpstr>Times New Roman</vt:lpstr>
      <vt:lpstr>Monotype Sorts</vt:lpstr>
      <vt:lpstr>Wingdings</vt:lpstr>
      <vt:lpstr>文鼎魏碑体简</vt:lpstr>
      <vt:lpstr>楷体</vt:lpstr>
      <vt:lpstr>Century Gothic</vt:lpstr>
      <vt:lpstr>楷体_GB2312</vt:lpstr>
      <vt:lpstr>新宋体</vt:lpstr>
      <vt:lpstr>文鼎大隶书简</vt:lpstr>
      <vt:lpstr>隶书</vt:lpstr>
      <vt:lpstr>微软雅黑</vt:lpstr>
      <vt:lpstr>Arial Unicode MS</vt:lpstr>
      <vt:lpstr>International</vt:lpstr>
      <vt:lpstr>MS_ClipArt_Gallery.2</vt:lpstr>
      <vt:lpstr>Word.Document.8</vt:lpstr>
      <vt:lpstr>Word.Document.8</vt:lpstr>
      <vt:lpstr>Word.Document.8</vt:lpstr>
      <vt:lpstr>Word.Document.8</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PRINCIPLES OF MRPII</dc:title>
  <dc:creator>Zhou Yu Qing</dc:creator>
  <cp:lastModifiedBy>WPS_1670316127</cp:lastModifiedBy>
  <cp:revision>30</cp:revision>
  <dcterms:created xsi:type="dcterms:W3CDTF">1998-02-09T02:24:26Z</dcterms:created>
  <dcterms:modified xsi:type="dcterms:W3CDTF">2023-02-06T07:32:31Z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28B758C566884F3190BC83252C8941E9</vt:lpwstr>
  </property>
  <property fmtid="{D5CDD505-2E9C-101B-9397-08002B2CF9AE}" pid="3" name="KSOProductBuildVer">
    <vt:lpwstr>2052-11.1.0.13703</vt:lpwstr>
  </property>
</Properties>
</file>