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</p:sldMasterIdLst>
  <p:notesMasterIdLst>
    <p:notesMasterId r:id="rId96"/>
  </p:notesMasterIdLst>
  <p:sldIdLst>
    <p:sldId id="851" r:id="rId16"/>
    <p:sldId id="852" r:id="rId17"/>
    <p:sldId id="853" r:id="rId18"/>
    <p:sldId id="854" r:id="rId19"/>
    <p:sldId id="855" r:id="rId20"/>
    <p:sldId id="856" r:id="rId21"/>
    <p:sldId id="857" r:id="rId22"/>
    <p:sldId id="858" r:id="rId23"/>
    <p:sldId id="859" r:id="rId24"/>
    <p:sldId id="860" r:id="rId25"/>
    <p:sldId id="861" r:id="rId26"/>
    <p:sldId id="862" r:id="rId27"/>
    <p:sldId id="863" r:id="rId28"/>
    <p:sldId id="864" r:id="rId29"/>
    <p:sldId id="865" r:id="rId30"/>
    <p:sldId id="866" r:id="rId31"/>
    <p:sldId id="867" r:id="rId32"/>
    <p:sldId id="868" r:id="rId33"/>
    <p:sldId id="869" r:id="rId34"/>
    <p:sldId id="870" r:id="rId35"/>
    <p:sldId id="871" r:id="rId36"/>
    <p:sldId id="872" r:id="rId37"/>
    <p:sldId id="873" r:id="rId38"/>
    <p:sldId id="874" r:id="rId39"/>
    <p:sldId id="875" r:id="rId40"/>
    <p:sldId id="876" r:id="rId41"/>
    <p:sldId id="877" r:id="rId42"/>
    <p:sldId id="878" r:id="rId43"/>
    <p:sldId id="879" r:id="rId44"/>
    <p:sldId id="880" r:id="rId45"/>
    <p:sldId id="881" r:id="rId46"/>
    <p:sldId id="882" r:id="rId47"/>
    <p:sldId id="883" r:id="rId48"/>
    <p:sldId id="884" r:id="rId49"/>
    <p:sldId id="885" r:id="rId50"/>
    <p:sldId id="886" r:id="rId51"/>
    <p:sldId id="887" r:id="rId52"/>
    <p:sldId id="888" r:id="rId53"/>
    <p:sldId id="889" r:id="rId54"/>
    <p:sldId id="890" r:id="rId55"/>
    <p:sldId id="891" r:id="rId56"/>
    <p:sldId id="892" r:id="rId57"/>
    <p:sldId id="893" r:id="rId58"/>
    <p:sldId id="894" r:id="rId59"/>
    <p:sldId id="895" r:id="rId60"/>
    <p:sldId id="896" r:id="rId61"/>
    <p:sldId id="897" r:id="rId62"/>
    <p:sldId id="898" r:id="rId63"/>
    <p:sldId id="899" r:id="rId64"/>
    <p:sldId id="900" r:id="rId65"/>
    <p:sldId id="901" r:id="rId66"/>
    <p:sldId id="902" r:id="rId67"/>
    <p:sldId id="903" r:id="rId68"/>
    <p:sldId id="904" r:id="rId69"/>
    <p:sldId id="905" r:id="rId70"/>
    <p:sldId id="906" r:id="rId71"/>
    <p:sldId id="907" r:id="rId72"/>
    <p:sldId id="908" r:id="rId73"/>
    <p:sldId id="909" r:id="rId74"/>
    <p:sldId id="910" r:id="rId75"/>
    <p:sldId id="911" r:id="rId76"/>
    <p:sldId id="912" r:id="rId77"/>
    <p:sldId id="913" r:id="rId78"/>
    <p:sldId id="927" r:id="rId79"/>
    <p:sldId id="928" r:id="rId80"/>
    <p:sldId id="917" r:id="rId81"/>
    <p:sldId id="918" r:id="rId82"/>
    <p:sldId id="919" r:id="rId83"/>
    <p:sldId id="920" r:id="rId84"/>
    <p:sldId id="921" r:id="rId85"/>
    <p:sldId id="922" r:id="rId86"/>
    <p:sldId id="923" r:id="rId87"/>
    <p:sldId id="924" r:id="rId88"/>
    <p:sldId id="925" r:id="rId89"/>
    <p:sldId id="929" r:id="rId90"/>
    <p:sldId id="931" r:id="rId91"/>
    <p:sldId id="932" r:id="rId92"/>
    <p:sldId id="933" r:id="rId93"/>
    <p:sldId id="934" r:id="rId94"/>
    <p:sldId id="935" r:id="rId95"/>
  </p:sldIdLst>
  <p:sldSz cx="9144000" cy="6858000" type="screen4x3"/>
  <p:notesSz cx="6858000" cy="9144000"/>
  <p:custDataLst>
    <p:tags r:id="rId100"/>
  </p:custDataLst>
  <p:defaultTextStyle>
    <a:defPPr>
      <a:defRPr lang="zh-CN"/>
    </a:defPPr>
    <a:lvl1pPr marL="0" lvl="0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1pPr>
    <a:lvl2pPr marL="457200" lvl="1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2pPr>
    <a:lvl3pPr marL="914400" lvl="2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3pPr>
    <a:lvl4pPr marL="1371600" lvl="3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4pPr>
    <a:lvl5pPr marL="1828800" lvl="4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5pPr>
    <a:lvl6pPr marL="2286000" lvl="5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6pPr>
    <a:lvl7pPr marL="2743200" lvl="6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7pPr>
    <a:lvl8pPr marL="3200400" lvl="7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8pPr>
    <a:lvl9pPr marL="3657600" lvl="8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0000"/>
    <a:srgbClr val="009999"/>
    <a:srgbClr val="33CCCC"/>
    <a:srgbClr val="EAEAE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90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tableStyles" Target="tableStyles.xml"/><Relationship Id="rId98" Type="http://schemas.openxmlformats.org/officeDocument/2006/relationships/viewProps" Target="viewProps.xml"/><Relationship Id="rId97" Type="http://schemas.openxmlformats.org/officeDocument/2006/relationships/presProps" Target="presProps.xml"/><Relationship Id="rId96" Type="http://schemas.openxmlformats.org/officeDocument/2006/relationships/notesMaster" Target="notesMasters/notesMaster1.xml"/><Relationship Id="rId95" Type="http://schemas.openxmlformats.org/officeDocument/2006/relationships/slide" Target="slides/slide80.xml"/><Relationship Id="rId94" Type="http://schemas.openxmlformats.org/officeDocument/2006/relationships/slide" Target="slides/slide79.xml"/><Relationship Id="rId93" Type="http://schemas.openxmlformats.org/officeDocument/2006/relationships/slide" Target="slides/slide78.xml"/><Relationship Id="rId92" Type="http://schemas.openxmlformats.org/officeDocument/2006/relationships/slide" Target="slides/slide77.xml"/><Relationship Id="rId91" Type="http://schemas.openxmlformats.org/officeDocument/2006/relationships/slide" Target="slides/slide76.xml"/><Relationship Id="rId90" Type="http://schemas.openxmlformats.org/officeDocument/2006/relationships/slide" Target="slides/slide75.xml"/><Relationship Id="rId9" Type="http://schemas.openxmlformats.org/officeDocument/2006/relationships/slideMaster" Target="slideMasters/slideMaster8.xml"/><Relationship Id="rId89" Type="http://schemas.openxmlformats.org/officeDocument/2006/relationships/slide" Target="slides/slide74.xml"/><Relationship Id="rId88" Type="http://schemas.openxmlformats.org/officeDocument/2006/relationships/slide" Target="slides/slide73.xml"/><Relationship Id="rId87" Type="http://schemas.openxmlformats.org/officeDocument/2006/relationships/slide" Target="slides/slide72.xml"/><Relationship Id="rId86" Type="http://schemas.openxmlformats.org/officeDocument/2006/relationships/slide" Target="slides/slide71.xml"/><Relationship Id="rId85" Type="http://schemas.openxmlformats.org/officeDocument/2006/relationships/slide" Target="slides/slide70.xml"/><Relationship Id="rId84" Type="http://schemas.openxmlformats.org/officeDocument/2006/relationships/slide" Target="slides/slide69.xml"/><Relationship Id="rId83" Type="http://schemas.openxmlformats.org/officeDocument/2006/relationships/slide" Target="slides/slide68.xml"/><Relationship Id="rId82" Type="http://schemas.openxmlformats.org/officeDocument/2006/relationships/slide" Target="slides/slide67.xml"/><Relationship Id="rId81" Type="http://schemas.openxmlformats.org/officeDocument/2006/relationships/slide" Target="slides/slide66.xml"/><Relationship Id="rId80" Type="http://schemas.openxmlformats.org/officeDocument/2006/relationships/slide" Target="slides/slide65.xml"/><Relationship Id="rId8" Type="http://schemas.openxmlformats.org/officeDocument/2006/relationships/slideMaster" Target="slideMasters/slideMaster7.xml"/><Relationship Id="rId79" Type="http://schemas.openxmlformats.org/officeDocument/2006/relationships/slide" Target="slides/slide64.xml"/><Relationship Id="rId78" Type="http://schemas.openxmlformats.org/officeDocument/2006/relationships/slide" Target="slides/slide63.xml"/><Relationship Id="rId77" Type="http://schemas.openxmlformats.org/officeDocument/2006/relationships/slide" Target="slides/slide62.xml"/><Relationship Id="rId76" Type="http://schemas.openxmlformats.org/officeDocument/2006/relationships/slide" Target="slides/slide61.xml"/><Relationship Id="rId75" Type="http://schemas.openxmlformats.org/officeDocument/2006/relationships/slide" Target="slides/slide60.xml"/><Relationship Id="rId74" Type="http://schemas.openxmlformats.org/officeDocument/2006/relationships/slide" Target="slides/slide59.xml"/><Relationship Id="rId73" Type="http://schemas.openxmlformats.org/officeDocument/2006/relationships/slide" Target="slides/slide58.xml"/><Relationship Id="rId72" Type="http://schemas.openxmlformats.org/officeDocument/2006/relationships/slide" Target="slides/slide57.xml"/><Relationship Id="rId71" Type="http://schemas.openxmlformats.org/officeDocument/2006/relationships/slide" Target="slides/slide56.xml"/><Relationship Id="rId70" Type="http://schemas.openxmlformats.org/officeDocument/2006/relationships/slide" Target="slides/slide55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54.xml"/><Relationship Id="rId68" Type="http://schemas.openxmlformats.org/officeDocument/2006/relationships/slide" Target="slides/slide53.xml"/><Relationship Id="rId67" Type="http://schemas.openxmlformats.org/officeDocument/2006/relationships/slide" Target="slides/slide52.xml"/><Relationship Id="rId66" Type="http://schemas.openxmlformats.org/officeDocument/2006/relationships/slide" Target="slides/slide51.xml"/><Relationship Id="rId65" Type="http://schemas.openxmlformats.org/officeDocument/2006/relationships/slide" Target="slides/slide50.xml"/><Relationship Id="rId64" Type="http://schemas.openxmlformats.org/officeDocument/2006/relationships/slide" Target="slides/slide49.xml"/><Relationship Id="rId63" Type="http://schemas.openxmlformats.org/officeDocument/2006/relationships/slide" Target="slides/slide48.xml"/><Relationship Id="rId62" Type="http://schemas.openxmlformats.org/officeDocument/2006/relationships/slide" Target="slides/slide47.xml"/><Relationship Id="rId61" Type="http://schemas.openxmlformats.org/officeDocument/2006/relationships/slide" Target="slides/slide46.xml"/><Relationship Id="rId60" Type="http://schemas.openxmlformats.org/officeDocument/2006/relationships/slide" Target="slides/slide45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44.xml"/><Relationship Id="rId58" Type="http://schemas.openxmlformats.org/officeDocument/2006/relationships/slide" Target="slides/slide43.xml"/><Relationship Id="rId57" Type="http://schemas.openxmlformats.org/officeDocument/2006/relationships/slide" Target="slides/slide42.xml"/><Relationship Id="rId56" Type="http://schemas.openxmlformats.org/officeDocument/2006/relationships/slide" Target="slides/slide41.xml"/><Relationship Id="rId55" Type="http://schemas.openxmlformats.org/officeDocument/2006/relationships/slide" Target="slides/slide40.xml"/><Relationship Id="rId54" Type="http://schemas.openxmlformats.org/officeDocument/2006/relationships/slide" Target="slides/slide39.xml"/><Relationship Id="rId53" Type="http://schemas.openxmlformats.org/officeDocument/2006/relationships/slide" Target="slides/slide38.xml"/><Relationship Id="rId52" Type="http://schemas.openxmlformats.org/officeDocument/2006/relationships/slide" Target="slides/slide37.xml"/><Relationship Id="rId51" Type="http://schemas.openxmlformats.org/officeDocument/2006/relationships/slide" Target="slides/slide36.xml"/><Relationship Id="rId50" Type="http://schemas.openxmlformats.org/officeDocument/2006/relationships/slide" Target="slides/slide35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4.xml"/><Relationship Id="rId48" Type="http://schemas.openxmlformats.org/officeDocument/2006/relationships/slide" Target="slides/slide33.xml"/><Relationship Id="rId47" Type="http://schemas.openxmlformats.org/officeDocument/2006/relationships/slide" Target="slides/slide32.xml"/><Relationship Id="rId46" Type="http://schemas.openxmlformats.org/officeDocument/2006/relationships/slide" Target="slides/slide31.xml"/><Relationship Id="rId45" Type="http://schemas.openxmlformats.org/officeDocument/2006/relationships/slide" Target="slides/slide30.xml"/><Relationship Id="rId44" Type="http://schemas.openxmlformats.org/officeDocument/2006/relationships/slide" Target="slides/slide29.xml"/><Relationship Id="rId43" Type="http://schemas.openxmlformats.org/officeDocument/2006/relationships/slide" Target="slides/slide28.xml"/><Relationship Id="rId42" Type="http://schemas.openxmlformats.org/officeDocument/2006/relationships/slide" Target="slides/slide27.xml"/><Relationship Id="rId41" Type="http://schemas.openxmlformats.org/officeDocument/2006/relationships/slide" Target="slides/slide26.xml"/><Relationship Id="rId40" Type="http://schemas.openxmlformats.org/officeDocument/2006/relationships/slide" Target="slides/slide2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4.xml"/><Relationship Id="rId38" Type="http://schemas.openxmlformats.org/officeDocument/2006/relationships/slide" Target="slides/slide23.xml"/><Relationship Id="rId37" Type="http://schemas.openxmlformats.org/officeDocument/2006/relationships/slide" Target="slides/slide22.xml"/><Relationship Id="rId36" Type="http://schemas.openxmlformats.org/officeDocument/2006/relationships/slide" Target="slides/slide21.xml"/><Relationship Id="rId35" Type="http://schemas.openxmlformats.org/officeDocument/2006/relationships/slide" Target="slides/slide20.xml"/><Relationship Id="rId34" Type="http://schemas.openxmlformats.org/officeDocument/2006/relationships/slide" Target="slides/slide19.xml"/><Relationship Id="rId33" Type="http://schemas.openxmlformats.org/officeDocument/2006/relationships/slide" Target="slides/slide18.xml"/><Relationship Id="rId32" Type="http://schemas.openxmlformats.org/officeDocument/2006/relationships/slide" Target="slides/slide17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0" Type="http://schemas.openxmlformats.org/officeDocument/2006/relationships/slide" Target="slides/slide5.xml"/><Relationship Id="rId2" Type="http://schemas.openxmlformats.org/officeDocument/2006/relationships/theme" Target="theme/theme1.xml"/><Relationship Id="rId19" Type="http://schemas.openxmlformats.org/officeDocument/2006/relationships/slide" Target="slides/slide4.xml"/><Relationship Id="rId18" Type="http://schemas.openxmlformats.org/officeDocument/2006/relationships/slide" Target="slides/slide3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0" Type="http://schemas.openxmlformats.org/officeDocument/2006/relationships/tags" Target="tags/tag27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l" eaLnBrk="1" hangingPunct="1"/>
            <a:endParaRPr lang="en-US" altLang="x-none" sz="1200" b="0" dirty="0">
              <a:latin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en-US" altLang="x-none" sz="1200" b="0" dirty="0">
              <a:latin typeface="Arial" panose="020B0604020202020204" pitchFamily="34" charset="0"/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536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36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l" eaLnBrk="1" hangingPunct="1"/>
            <a:endParaRPr lang="en-US" altLang="x-none" sz="1200" b="0" dirty="0">
              <a:latin typeface="Arial" panose="020B0604020202020204" pitchFamily="34" charset="0"/>
            </a:endParaRPr>
          </a:p>
        </p:txBody>
      </p:sp>
      <p:sp>
        <p:nvSpPr>
          <p:cNvPr id="1536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</a:rPr>
            </a:fld>
            <a:endParaRPr lang="en-US" altLang="zh-CN" sz="1200" b="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82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7500" y="76200"/>
            <a:ext cx="2095500" cy="6400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65022" cy="6400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7500" y="76200"/>
            <a:ext cx="2095500" cy="6400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65022" cy="6400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82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7500" y="76200"/>
            <a:ext cx="2095500" cy="6400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65022" cy="6400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82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7500" y="76200"/>
            <a:ext cx="2095500" cy="6400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65022" cy="6400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82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7500" y="76200"/>
            <a:ext cx="2095500" cy="6400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65022" cy="6400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82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82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7500" y="76200"/>
            <a:ext cx="2095500" cy="6400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65022" cy="6400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7500" y="76200"/>
            <a:ext cx="2095500" cy="6400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65022" cy="6400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82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7500" y="76200"/>
            <a:ext cx="2095500" cy="6400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65022" cy="6400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82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82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7500" y="76200"/>
            <a:ext cx="2095500" cy="6400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65022" cy="6400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82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7500" y="76200"/>
            <a:ext cx="2095500" cy="6400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65022" cy="6400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82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7500" y="76200"/>
            <a:ext cx="2095500" cy="6400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65022" cy="6400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82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7500" y="76200"/>
            <a:ext cx="2095500" cy="6400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65022" cy="6400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82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7500" y="76200"/>
            <a:ext cx="2095500" cy="6400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65022" cy="6400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820" y="838200"/>
            <a:ext cx="4107180" cy="5638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7500" y="76200"/>
            <a:ext cx="2095500" cy="6400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65022" cy="6400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6" Type="http://schemas.openxmlformats.org/officeDocument/2006/relationships/theme" Target="../theme/theme10.xml"/><Relationship Id="rId15" Type="http://schemas.openxmlformats.org/officeDocument/2006/relationships/image" Target="../media/image2.png"/><Relationship Id="rId14" Type="http://schemas.openxmlformats.org/officeDocument/2006/relationships/tags" Target="../tags/tag18.xml"/><Relationship Id="rId13" Type="http://schemas.openxmlformats.org/officeDocument/2006/relationships/image" Target="../media/image1.png"/><Relationship Id="rId12" Type="http://schemas.openxmlformats.org/officeDocument/2006/relationships/tags" Target="../tags/tag17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6" Type="http://schemas.openxmlformats.org/officeDocument/2006/relationships/theme" Target="../theme/theme11.xml"/><Relationship Id="rId15" Type="http://schemas.openxmlformats.org/officeDocument/2006/relationships/image" Target="../media/image2.png"/><Relationship Id="rId14" Type="http://schemas.openxmlformats.org/officeDocument/2006/relationships/tags" Target="../tags/tag20.xml"/><Relationship Id="rId13" Type="http://schemas.openxmlformats.org/officeDocument/2006/relationships/image" Target="../media/image1.png"/><Relationship Id="rId12" Type="http://schemas.openxmlformats.org/officeDocument/2006/relationships/tags" Target="../tags/tag19.xml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6" Type="http://schemas.openxmlformats.org/officeDocument/2006/relationships/theme" Target="../theme/theme12.xml"/><Relationship Id="rId15" Type="http://schemas.openxmlformats.org/officeDocument/2006/relationships/image" Target="../media/image2.png"/><Relationship Id="rId14" Type="http://schemas.openxmlformats.org/officeDocument/2006/relationships/tags" Target="../tags/tag22.xml"/><Relationship Id="rId13" Type="http://schemas.openxmlformats.org/officeDocument/2006/relationships/image" Target="../media/image1.png"/><Relationship Id="rId12" Type="http://schemas.openxmlformats.org/officeDocument/2006/relationships/tags" Target="../tags/tag21.xml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6" Type="http://schemas.openxmlformats.org/officeDocument/2006/relationships/theme" Target="../theme/theme13.xml"/><Relationship Id="rId15" Type="http://schemas.openxmlformats.org/officeDocument/2006/relationships/image" Target="../media/image2.png"/><Relationship Id="rId14" Type="http://schemas.openxmlformats.org/officeDocument/2006/relationships/tags" Target="../tags/tag24.xml"/><Relationship Id="rId13" Type="http://schemas.openxmlformats.org/officeDocument/2006/relationships/image" Target="../media/image1.png"/><Relationship Id="rId12" Type="http://schemas.openxmlformats.org/officeDocument/2006/relationships/tags" Target="../tags/tag23.xml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6" Type="http://schemas.openxmlformats.org/officeDocument/2006/relationships/theme" Target="../theme/theme14.xml"/><Relationship Id="rId15" Type="http://schemas.openxmlformats.org/officeDocument/2006/relationships/image" Target="../media/image2.png"/><Relationship Id="rId14" Type="http://schemas.openxmlformats.org/officeDocument/2006/relationships/tags" Target="../tags/tag26.xml"/><Relationship Id="rId13" Type="http://schemas.openxmlformats.org/officeDocument/2006/relationships/image" Target="../media/image1.png"/><Relationship Id="rId12" Type="http://schemas.openxmlformats.org/officeDocument/2006/relationships/tags" Target="../tags/tag25.xml"/><Relationship Id="rId11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2.png"/><Relationship Id="rId14" Type="http://schemas.openxmlformats.org/officeDocument/2006/relationships/tags" Target="../tags/tag2.xml"/><Relationship Id="rId13" Type="http://schemas.openxmlformats.org/officeDocument/2006/relationships/image" Target="../media/image1.png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5" Type="http://schemas.openxmlformats.org/officeDocument/2006/relationships/image" Target="../media/image2.png"/><Relationship Id="rId14" Type="http://schemas.openxmlformats.org/officeDocument/2006/relationships/tags" Target="../tags/tag4.xml"/><Relationship Id="rId13" Type="http://schemas.openxmlformats.org/officeDocument/2006/relationships/image" Target="../media/image1.png"/><Relationship Id="rId12" Type="http://schemas.openxmlformats.org/officeDocument/2006/relationships/tags" Target="../tags/tag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5" Type="http://schemas.openxmlformats.org/officeDocument/2006/relationships/image" Target="../media/image2.png"/><Relationship Id="rId14" Type="http://schemas.openxmlformats.org/officeDocument/2006/relationships/tags" Target="../tags/tag6.xml"/><Relationship Id="rId13" Type="http://schemas.openxmlformats.org/officeDocument/2006/relationships/image" Target="../media/image1.png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15" Type="http://schemas.openxmlformats.org/officeDocument/2006/relationships/image" Target="../media/image2.png"/><Relationship Id="rId14" Type="http://schemas.openxmlformats.org/officeDocument/2006/relationships/tags" Target="../tags/tag8.xml"/><Relationship Id="rId13" Type="http://schemas.openxmlformats.org/officeDocument/2006/relationships/image" Target="../media/image1.png"/><Relationship Id="rId12" Type="http://schemas.openxmlformats.org/officeDocument/2006/relationships/tags" Target="../tags/tag7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6.xml"/><Relationship Id="rId15" Type="http://schemas.openxmlformats.org/officeDocument/2006/relationships/image" Target="../media/image2.png"/><Relationship Id="rId14" Type="http://schemas.openxmlformats.org/officeDocument/2006/relationships/tags" Target="../tags/tag10.xml"/><Relationship Id="rId13" Type="http://schemas.openxmlformats.org/officeDocument/2006/relationships/image" Target="../media/image1.png"/><Relationship Id="rId12" Type="http://schemas.openxmlformats.org/officeDocument/2006/relationships/tags" Target="../tags/tag9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7.xml"/><Relationship Id="rId15" Type="http://schemas.openxmlformats.org/officeDocument/2006/relationships/image" Target="../media/image2.png"/><Relationship Id="rId14" Type="http://schemas.openxmlformats.org/officeDocument/2006/relationships/tags" Target="../tags/tag12.xml"/><Relationship Id="rId13" Type="http://schemas.openxmlformats.org/officeDocument/2006/relationships/image" Target="../media/image1.png"/><Relationship Id="rId12" Type="http://schemas.openxmlformats.org/officeDocument/2006/relationships/tags" Target="../tags/tag11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8.xml"/><Relationship Id="rId15" Type="http://schemas.openxmlformats.org/officeDocument/2006/relationships/image" Target="../media/image2.png"/><Relationship Id="rId14" Type="http://schemas.openxmlformats.org/officeDocument/2006/relationships/tags" Target="../tags/tag14.xml"/><Relationship Id="rId13" Type="http://schemas.openxmlformats.org/officeDocument/2006/relationships/image" Target="../media/image1.png"/><Relationship Id="rId12" Type="http://schemas.openxmlformats.org/officeDocument/2006/relationships/tags" Target="../tags/tag13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6" Type="http://schemas.openxmlformats.org/officeDocument/2006/relationships/theme" Target="../theme/theme9.xml"/><Relationship Id="rId15" Type="http://schemas.openxmlformats.org/officeDocument/2006/relationships/image" Target="../media/image2.png"/><Relationship Id="rId14" Type="http://schemas.openxmlformats.org/officeDocument/2006/relationships/tags" Target="../tags/tag16.xml"/><Relationship Id="rId13" Type="http://schemas.openxmlformats.org/officeDocument/2006/relationships/image" Target="../media/image1.png"/><Relationship Id="rId12" Type="http://schemas.openxmlformats.org/officeDocument/2006/relationships/tags" Target="../tags/tag15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38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553200"/>
            <a:ext cx="19050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6705600" y="6553200"/>
            <a:ext cx="23622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9A0DB2DC-4C9A-4742-B13C-FB6460FD3503}" type="slidenum">
              <a:rPr lang="ja-JP" altLang="en-US" sz="1400" b="0" dirty="0">
                <a:solidFill>
                  <a:schemeClr val="bg2"/>
                </a:solidFill>
                <a:latin typeface="Times New Roman" panose="02020603050405020304" pitchFamily="2" charset="0"/>
                <a:ea typeface="MS PGothic" panose="020B0600070205080204" pitchFamily="2" charset="-128"/>
              </a:rPr>
            </a:fld>
            <a:endParaRPr lang="ja-JP" altLang="en-US" sz="1400" b="0" dirty="0">
              <a:solidFill>
                <a:schemeClr val="bg2"/>
              </a:solidFill>
              <a:latin typeface="Times New Roman" panose="02020603050405020304" pitchFamily="2" charset="0"/>
              <a:ea typeface="MS PGothic" panose="020B0600070205080204" pitchFamily="2" charset="-128"/>
            </a:endParaRPr>
          </a:p>
        </p:txBody>
      </p:sp>
      <p:sp>
        <p:nvSpPr>
          <p:cNvPr id="1031" name="Line 5"/>
          <p:cNvSpPr/>
          <p:nvPr userDrawn="1"/>
        </p:nvSpPr>
        <p:spPr>
          <a:xfrm>
            <a:off x="0" y="620713"/>
            <a:ext cx="9144000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" name="图片 1" descr="商标（横）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936865" y="62230"/>
            <a:ext cx="1207135" cy="447040"/>
          </a:xfrm>
          <a:prstGeom prst="rect">
            <a:avLst/>
          </a:prstGeom>
        </p:spPr>
      </p:pic>
      <p:pic>
        <p:nvPicPr>
          <p:cNvPr id="3" name="图片 2" descr="92743662ec3918a1bdd7a2be6c6ee20"/>
          <p:cNvPicPr>
            <a:picLocks noChangeAspect="1"/>
          </p:cNvPicPr>
          <p:nvPr userDrawn="1"/>
        </p:nvPicPr>
        <p:blipFill>
          <a:blip r:embed="rId13">
            <a:alphaModFix amt="9000"/>
          </a:blip>
          <a:stretch>
            <a:fillRect/>
          </a:stretch>
        </p:blipFill>
        <p:spPr>
          <a:xfrm>
            <a:off x="1188085" y="188595"/>
            <a:ext cx="6858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random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6"/>
          <p:cNvSpPr/>
          <p:nvPr userDrawn="1"/>
        </p:nvSpPr>
        <p:spPr>
          <a:xfrm>
            <a:off x="6705600" y="6553200"/>
            <a:ext cx="23622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9A0DB2DC-4C9A-4742-B13C-FB6460FD3503}" type="slidenum">
              <a:rPr lang="ja-JP" altLang="en-US" sz="1400" b="0" dirty="0">
                <a:solidFill>
                  <a:schemeClr val="bg2"/>
                </a:solidFill>
                <a:latin typeface="Times New Roman" panose="02020603050405020304" pitchFamily="2" charset="0"/>
                <a:ea typeface="MS PGothic" panose="020B0600070205080204" pitchFamily="2" charset="-128"/>
              </a:rPr>
            </a:fld>
            <a:endParaRPr lang="ja-JP" altLang="en-US" sz="1400" b="0" dirty="0">
              <a:solidFill>
                <a:schemeClr val="bg2"/>
              </a:solidFill>
              <a:latin typeface="Times New Roman" panose="02020603050405020304" pitchFamily="2" charset="0"/>
              <a:ea typeface="MS PGothic" panose="020B0600070205080204" pitchFamily="2" charset="-128"/>
            </a:endParaRPr>
          </a:p>
        </p:txBody>
      </p:sp>
      <p:sp>
        <p:nvSpPr>
          <p:cNvPr id="10243" name="Line 5"/>
          <p:cNvSpPr/>
          <p:nvPr userDrawn="1"/>
        </p:nvSpPr>
        <p:spPr>
          <a:xfrm>
            <a:off x="0" y="620713"/>
            <a:ext cx="9144000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7" name="Rectangle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38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48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553200"/>
            <a:ext cx="19050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1024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pic>
        <p:nvPicPr>
          <p:cNvPr id="2" name="图片 1" descr="商标（横）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36865" y="62230"/>
            <a:ext cx="1207135" cy="447040"/>
          </a:xfrm>
          <a:prstGeom prst="rect">
            <a:avLst/>
          </a:prstGeom>
        </p:spPr>
      </p:pic>
      <p:pic>
        <p:nvPicPr>
          <p:cNvPr id="3" name="图片 2" descr="92743662ec3918a1bdd7a2be6c6ee20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>
            <a:alphaModFix amt="9000"/>
          </a:blip>
          <a:stretch>
            <a:fillRect/>
          </a:stretch>
        </p:blipFill>
        <p:spPr>
          <a:xfrm>
            <a:off x="1188085" y="188595"/>
            <a:ext cx="6858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 advClick="0">
    <p:random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6"/>
          <p:cNvSpPr/>
          <p:nvPr userDrawn="1"/>
        </p:nvSpPr>
        <p:spPr>
          <a:xfrm>
            <a:off x="6705600" y="6553200"/>
            <a:ext cx="23622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9A0DB2DC-4C9A-4742-B13C-FB6460FD3503}" type="slidenum">
              <a:rPr lang="ja-JP" altLang="en-US" sz="1400" b="0" dirty="0">
                <a:solidFill>
                  <a:schemeClr val="bg2"/>
                </a:solidFill>
                <a:latin typeface="Times New Roman" panose="02020603050405020304" pitchFamily="2" charset="0"/>
                <a:ea typeface="MS PGothic" panose="020B0600070205080204" pitchFamily="2" charset="-128"/>
              </a:rPr>
            </a:fld>
            <a:endParaRPr lang="ja-JP" altLang="en-US" sz="1400" b="0" dirty="0">
              <a:solidFill>
                <a:schemeClr val="bg2"/>
              </a:solidFill>
              <a:latin typeface="Times New Roman" panose="02020603050405020304" pitchFamily="2" charset="0"/>
              <a:ea typeface="MS PGothic" panose="020B0600070205080204" pitchFamily="2" charset="-128"/>
            </a:endParaRPr>
          </a:p>
        </p:txBody>
      </p:sp>
      <p:sp>
        <p:nvSpPr>
          <p:cNvPr id="11267" name="Line 5"/>
          <p:cNvSpPr/>
          <p:nvPr userDrawn="1"/>
        </p:nvSpPr>
        <p:spPr>
          <a:xfrm>
            <a:off x="0" y="620713"/>
            <a:ext cx="9144000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0" name="Rectang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1271" name="Rectangle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38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272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553200"/>
            <a:ext cx="19050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11273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pic>
        <p:nvPicPr>
          <p:cNvPr id="2" name="图片 1" descr="商标（横）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36865" y="62230"/>
            <a:ext cx="1207135" cy="447040"/>
          </a:xfrm>
          <a:prstGeom prst="rect">
            <a:avLst/>
          </a:prstGeom>
        </p:spPr>
      </p:pic>
      <p:pic>
        <p:nvPicPr>
          <p:cNvPr id="3" name="图片 2" descr="92743662ec3918a1bdd7a2be6c6ee20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>
            <a:alphaModFix amt="9000"/>
          </a:blip>
          <a:stretch>
            <a:fillRect/>
          </a:stretch>
        </p:blipFill>
        <p:spPr>
          <a:xfrm>
            <a:off x="1188085" y="188595"/>
            <a:ext cx="6858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 advClick="0">
    <p:random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6"/>
          <p:cNvSpPr/>
          <p:nvPr userDrawn="1"/>
        </p:nvSpPr>
        <p:spPr>
          <a:xfrm>
            <a:off x="6705600" y="6553200"/>
            <a:ext cx="23622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9A0DB2DC-4C9A-4742-B13C-FB6460FD3503}" type="slidenum">
              <a:rPr lang="ja-JP" altLang="en-US" sz="1400" b="0" dirty="0">
                <a:solidFill>
                  <a:schemeClr val="bg2"/>
                </a:solidFill>
                <a:latin typeface="Times New Roman" panose="02020603050405020304" pitchFamily="2" charset="0"/>
                <a:ea typeface="MS PGothic" panose="020B0600070205080204" pitchFamily="2" charset="-128"/>
              </a:rPr>
            </a:fld>
            <a:endParaRPr lang="ja-JP" altLang="en-US" sz="1400" b="0" dirty="0">
              <a:solidFill>
                <a:schemeClr val="bg2"/>
              </a:solidFill>
              <a:latin typeface="Times New Roman" panose="02020603050405020304" pitchFamily="2" charset="0"/>
              <a:ea typeface="MS PGothic" panose="020B0600070205080204" pitchFamily="2" charset="-128"/>
            </a:endParaRPr>
          </a:p>
        </p:txBody>
      </p:sp>
      <p:sp>
        <p:nvSpPr>
          <p:cNvPr id="12291" name="Line 5"/>
          <p:cNvSpPr/>
          <p:nvPr userDrawn="1"/>
        </p:nvSpPr>
        <p:spPr>
          <a:xfrm>
            <a:off x="0" y="620713"/>
            <a:ext cx="9144000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4" name="Rectang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295" name="Rectangle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38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296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553200"/>
            <a:ext cx="19050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12297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pic>
        <p:nvPicPr>
          <p:cNvPr id="2" name="图片 1" descr="商标（横）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36865" y="62230"/>
            <a:ext cx="1207135" cy="447040"/>
          </a:xfrm>
          <a:prstGeom prst="rect">
            <a:avLst/>
          </a:prstGeom>
        </p:spPr>
      </p:pic>
      <p:pic>
        <p:nvPicPr>
          <p:cNvPr id="3" name="图片 2" descr="92743662ec3918a1bdd7a2be6c6ee20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>
            <a:alphaModFix amt="9000"/>
          </a:blip>
          <a:stretch>
            <a:fillRect/>
          </a:stretch>
        </p:blipFill>
        <p:spPr>
          <a:xfrm>
            <a:off x="1188085" y="188595"/>
            <a:ext cx="6858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fade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Rectangle 6"/>
          <p:cNvSpPr/>
          <p:nvPr userDrawn="1"/>
        </p:nvSpPr>
        <p:spPr>
          <a:xfrm>
            <a:off x="6705600" y="6553200"/>
            <a:ext cx="23622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9A0DB2DC-4C9A-4742-B13C-FB6460FD3503}" type="slidenum">
              <a:rPr lang="ja-JP" altLang="en-US" sz="1400" b="0" dirty="0">
                <a:solidFill>
                  <a:schemeClr val="bg2"/>
                </a:solidFill>
                <a:latin typeface="Times New Roman" panose="02020603050405020304" pitchFamily="2" charset="0"/>
                <a:ea typeface="MS PGothic" panose="020B0600070205080204" pitchFamily="2" charset="-128"/>
              </a:rPr>
            </a:fld>
            <a:endParaRPr lang="ja-JP" altLang="en-US" sz="1400" b="0" dirty="0">
              <a:solidFill>
                <a:schemeClr val="bg2"/>
              </a:solidFill>
              <a:latin typeface="Times New Roman" panose="02020603050405020304" pitchFamily="2" charset="0"/>
              <a:ea typeface="MS PGothic" panose="020B0600070205080204" pitchFamily="2" charset="-128"/>
            </a:endParaRPr>
          </a:p>
        </p:txBody>
      </p:sp>
      <p:sp>
        <p:nvSpPr>
          <p:cNvPr id="13315" name="Line 5"/>
          <p:cNvSpPr/>
          <p:nvPr userDrawn="1"/>
        </p:nvSpPr>
        <p:spPr>
          <a:xfrm>
            <a:off x="0" y="620713"/>
            <a:ext cx="9144000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9" name="Rectangle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38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3320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553200"/>
            <a:ext cx="19050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13321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pic>
        <p:nvPicPr>
          <p:cNvPr id="2" name="图片 1" descr="商标（横）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36865" y="62230"/>
            <a:ext cx="1207135" cy="447040"/>
          </a:xfrm>
          <a:prstGeom prst="rect">
            <a:avLst/>
          </a:prstGeom>
        </p:spPr>
      </p:pic>
      <p:pic>
        <p:nvPicPr>
          <p:cNvPr id="3" name="图片 2" descr="92743662ec3918a1bdd7a2be6c6ee20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>
            <a:alphaModFix amt="9000"/>
          </a:blip>
          <a:stretch>
            <a:fillRect/>
          </a:stretch>
        </p:blipFill>
        <p:spPr>
          <a:xfrm>
            <a:off x="1188085" y="188595"/>
            <a:ext cx="6858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6"/>
          <p:cNvSpPr/>
          <p:nvPr userDrawn="1"/>
        </p:nvSpPr>
        <p:spPr>
          <a:xfrm>
            <a:off x="6705600" y="6553200"/>
            <a:ext cx="23622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9A0DB2DC-4C9A-4742-B13C-FB6460FD3503}" type="slidenum">
              <a:rPr lang="ja-JP" altLang="en-US" sz="1400" b="0" dirty="0">
                <a:solidFill>
                  <a:schemeClr val="bg2"/>
                </a:solidFill>
                <a:latin typeface="Times New Roman" panose="02020603050405020304" pitchFamily="2" charset="0"/>
                <a:ea typeface="MS PGothic" panose="020B0600070205080204" pitchFamily="2" charset="-128"/>
              </a:rPr>
            </a:fld>
            <a:endParaRPr lang="ja-JP" altLang="en-US" sz="1400" b="0" dirty="0">
              <a:solidFill>
                <a:schemeClr val="bg2"/>
              </a:solidFill>
              <a:latin typeface="Times New Roman" panose="02020603050405020304" pitchFamily="2" charset="0"/>
              <a:ea typeface="MS PGothic" panose="020B0600070205080204" pitchFamily="2" charset="-128"/>
            </a:endParaRPr>
          </a:p>
        </p:txBody>
      </p:sp>
      <p:sp>
        <p:nvSpPr>
          <p:cNvPr id="14339" name="Line 5"/>
          <p:cNvSpPr/>
          <p:nvPr userDrawn="1"/>
        </p:nvSpPr>
        <p:spPr>
          <a:xfrm>
            <a:off x="0" y="620713"/>
            <a:ext cx="9144000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2" name="Rectang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4343" name="Rectangle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38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4344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553200"/>
            <a:ext cx="19050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 b="0"/>
            </a:lvl1pPr>
          </a:lstStyle>
          <a:p>
            <a:pPr lvl="0" eaLnBrk="1" hangingPunct="1"/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14345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pic>
        <p:nvPicPr>
          <p:cNvPr id="2" name="图片 1" descr="商标（横）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36865" y="62230"/>
            <a:ext cx="1207135" cy="447040"/>
          </a:xfrm>
          <a:prstGeom prst="rect">
            <a:avLst/>
          </a:prstGeom>
        </p:spPr>
      </p:pic>
      <p:pic>
        <p:nvPicPr>
          <p:cNvPr id="3" name="图片 2" descr="92743662ec3918a1bdd7a2be6c6ee20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>
            <a:alphaModFix amt="9000"/>
          </a:blip>
          <a:stretch>
            <a:fillRect/>
          </a:stretch>
        </p:blipFill>
        <p:spPr>
          <a:xfrm>
            <a:off x="1188085" y="188595"/>
            <a:ext cx="6858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 advClick="0">
    <p:random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4"/>
          <p:cNvSpPr/>
          <p:nvPr userDrawn="1"/>
        </p:nvSpPr>
        <p:spPr>
          <a:xfrm>
            <a:off x="685800" y="6389688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l" eaLnBrk="1" hangingPunct="1"/>
            <a:endParaRPr lang="ja-JP" altLang="en-US" sz="1400" b="0" dirty="0">
              <a:solidFill>
                <a:schemeClr val="bg2"/>
              </a:solidFill>
              <a:latin typeface="Times New Roman" panose="02020603050405020304" pitchFamily="2" charset="0"/>
            </a:endParaRPr>
          </a:p>
        </p:txBody>
      </p:sp>
      <p:sp>
        <p:nvSpPr>
          <p:cNvPr id="2051" name="Line 5"/>
          <p:cNvSpPr/>
          <p:nvPr userDrawn="1"/>
        </p:nvSpPr>
        <p:spPr>
          <a:xfrm>
            <a:off x="0" y="620713"/>
            <a:ext cx="9144000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3" name="Rectangle 9"/>
          <p:cNvSpPr/>
          <p:nvPr userDrawn="1"/>
        </p:nvSpPr>
        <p:spPr>
          <a:xfrm>
            <a:off x="6705600" y="6553200"/>
            <a:ext cx="23622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9A0DB2DC-4C9A-4742-B13C-FB6460FD3503}" type="slidenum">
              <a:rPr lang="ja-JP" altLang="en-US" sz="1400" b="0" dirty="0">
                <a:solidFill>
                  <a:schemeClr val="bg2"/>
                </a:solidFill>
                <a:latin typeface="Times New Roman" panose="02020603050405020304" pitchFamily="2" charset="0"/>
                <a:ea typeface="MS PGothic" panose="020B0600070205080204" pitchFamily="2" charset="-128"/>
              </a:rPr>
            </a:fld>
            <a:endParaRPr lang="ja-JP" altLang="en-US" sz="1400" b="0" dirty="0">
              <a:solidFill>
                <a:schemeClr val="bg2"/>
              </a:solidFill>
              <a:latin typeface="Times New Roman" panose="02020603050405020304" pitchFamily="2" charset="0"/>
              <a:ea typeface="MS PGothic" panose="020B0600070205080204" pitchFamily="2" charset="-128"/>
            </a:endParaRPr>
          </a:p>
        </p:txBody>
      </p:sp>
      <p:sp>
        <p:nvSpPr>
          <p:cNvPr id="2055" name="Rectang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6" name="Rectangle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38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7" name="Rectangle 7"/>
          <p:cNvSpPr>
            <a:spLocks noGrp="1"/>
          </p:cNvSpPr>
          <p:nvPr>
            <p:ph type="dt" sz="half" idx="2"/>
          </p:nvPr>
        </p:nvSpPr>
        <p:spPr>
          <a:xfrm>
            <a:off x="685800" y="6553200"/>
            <a:ext cx="19050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2058" name="Rectangle 8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pic>
        <p:nvPicPr>
          <p:cNvPr id="2" name="图片 1" descr="商标（横）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36865" y="62230"/>
            <a:ext cx="1207135" cy="447040"/>
          </a:xfrm>
          <a:prstGeom prst="rect">
            <a:avLst/>
          </a:prstGeom>
        </p:spPr>
      </p:pic>
      <p:pic>
        <p:nvPicPr>
          <p:cNvPr id="3" name="图片 2" descr="92743662ec3918a1bdd7a2be6c6ee20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>
            <a:alphaModFix amt="9000"/>
          </a:blip>
          <a:stretch>
            <a:fillRect/>
          </a:stretch>
        </p:blipFill>
        <p:spPr>
          <a:xfrm>
            <a:off x="1188085" y="188595"/>
            <a:ext cx="6858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random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6"/>
          <p:cNvSpPr/>
          <p:nvPr userDrawn="1"/>
        </p:nvSpPr>
        <p:spPr>
          <a:xfrm>
            <a:off x="6705600" y="6553200"/>
            <a:ext cx="23622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9A0DB2DC-4C9A-4742-B13C-FB6460FD3503}" type="slidenum">
              <a:rPr lang="ja-JP" altLang="en-US" sz="1400" b="0" dirty="0">
                <a:solidFill>
                  <a:schemeClr val="bg2"/>
                </a:solidFill>
                <a:latin typeface="Times New Roman" panose="02020603050405020304" pitchFamily="2" charset="0"/>
                <a:ea typeface="MS PGothic" panose="020B0600070205080204" pitchFamily="2" charset="-128"/>
              </a:rPr>
            </a:fld>
            <a:endParaRPr lang="ja-JP" altLang="en-US" sz="1400" b="0" dirty="0">
              <a:solidFill>
                <a:schemeClr val="bg2"/>
              </a:solidFill>
              <a:latin typeface="Times New Roman" panose="02020603050405020304" pitchFamily="2" charset="0"/>
              <a:ea typeface="MS PGothic" panose="020B0600070205080204" pitchFamily="2" charset="-128"/>
            </a:endParaRPr>
          </a:p>
        </p:txBody>
      </p:sp>
      <p:sp>
        <p:nvSpPr>
          <p:cNvPr id="3075" name="Line 5"/>
          <p:cNvSpPr/>
          <p:nvPr userDrawn="1"/>
        </p:nvSpPr>
        <p:spPr>
          <a:xfrm>
            <a:off x="0" y="620713"/>
            <a:ext cx="9144000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8" name="Rectangle 2"/>
          <p:cNvSpPr>
            <a:spLocks noGrp="1"/>
          </p:cNvSpPr>
          <p:nvPr>
            <p:ph type="title"/>
          </p:nvPr>
        </p:nvSpPr>
        <p:spPr>
          <a:xfrm>
            <a:off x="828040" y="65405"/>
            <a:ext cx="8382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9" name="Rectangle 3"/>
          <p:cNvSpPr>
            <a:spLocks noGrp="1"/>
          </p:cNvSpPr>
          <p:nvPr>
            <p:ph type="body" idx="1"/>
          </p:nvPr>
        </p:nvSpPr>
        <p:spPr>
          <a:xfrm>
            <a:off x="611505" y="1052830"/>
            <a:ext cx="8382000" cy="5638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80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553200"/>
            <a:ext cx="19050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3081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pic>
        <p:nvPicPr>
          <p:cNvPr id="2" name="图片 1" descr="商标（横）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36865" y="62230"/>
            <a:ext cx="1207135" cy="447040"/>
          </a:xfrm>
          <a:prstGeom prst="rect">
            <a:avLst/>
          </a:prstGeom>
        </p:spPr>
      </p:pic>
      <p:pic>
        <p:nvPicPr>
          <p:cNvPr id="3" name="图片 2" descr="92743662ec3918a1bdd7a2be6c6ee20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>
            <a:alphaModFix amt="9000"/>
          </a:blip>
          <a:stretch>
            <a:fillRect/>
          </a:stretch>
        </p:blipFill>
        <p:spPr>
          <a:xfrm>
            <a:off x="1188085" y="188595"/>
            <a:ext cx="6858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>
    <p:random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6"/>
          <p:cNvSpPr/>
          <p:nvPr userDrawn="1"/>
        </p:nvSpPr>
        <p:spPr>
          <a:xfrm>
            <a:off x="6705600" y="6553200"/>
            <a:ext cx="23622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9A0DB2DC-4C9A-4742-B13C-FB6460FD3503}" type="slidenum">
              <a:rPr lang="ja-JP" altLang="en-US" sz="1400" b="0" dirty="0">
                <a:solidFill>
                  <a:schemeClr val="bg2"/>
                </a:solidFill>
                <a:latin typeface="Times New Roman" panose="02020603050405020304" pitchFamily="2" charset="0"/>
                <a:ea typeface="MS PGothic" panose="020B0600070205080204" pitchFamily="2" charset="-128"/>
              </a:rPr>
            </a:fld>
            <a:endParaRPr lang="ja-JP" altLang="en-US" sz="1400" b="0" dirty="0">
              <a:solidFill>
                <a:schemeClr val="bg2"/>
              </a:solidFill>
              <a:latin typeface="Times New Roman" panose="02020603050405020304" pitchFamily="2" charset="0"/>
              <a:ea typeface="MS PGothic" panose="020B0600070205080204" pitchFamily="2" charset="-128"/>
            </a:endParaRPr>
          </a:p>
        </p:txBody>
      </p:sp>
      <p:sp>
        <p:nvSpPr>
          <p:cNvPr id="4099" name="Line 5"/>
          <p:cNvSpPr/>
          <p:nvPr userDrawn="1"/>
        </p:nvSpPr>
        <p:spPr>
          <a:xfrm>
            <a:off x="0" y="620713"/>
            <a:ext cx="9144000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2" name="Rectang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103" name="Rectangle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38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04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553200"/>
            <a:ext cx="19050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4105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pic>
        <p:nvPicPr>
          <p:cNvPr id="2" name="图片 1" descr="商标（横）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36865" y="62230"/>
            <a:ext cx="1207135" cy="447040"/>
          </a:xfrm>
          <a:prstGeom prst="rect">
            <a:avLst/>
          </a:prstGeom>
        </p:spPr>
      </p:pic>
      <p:pic>
        <p:nvPicPr>
          <p:cNvPr id="3" name="图片 2" descr="92743662ec3918a1bdd7a2be6c6ee20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>
            <a:alphaModFix amt="9000"/>
          </a:blip>
          <a:stretch>
            <a:fillRect/>
          </a:stretch>
        </p:blipFill>
        <p:spPr>
          <a:xfrm>
            <a:off x="1188085" y="188595"/>
            <a:ext cx="6858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>
    <p:random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6"/>
          <p:cNvSpPr/>
          <p:nvPr userDrawn="1"/>
        </p:nvSpPr>
        <p:spPr>
          <a:xfrm>
            <a:off x="6705600" y="6553200"/>
            <a:ext cx="23622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9A0DB2DC-4C9A-4742-B13C-FB6460FD3503}" type="slidenum">
              <a:rPr lang="ja-JP" altLang="en-US" sz="1400" b="0" dirty="0">
                <a:solidFill>
                  <a:schemeClr val="bg2"/>
                </a:solidFill>
                <a:latin typeface="Times New Roman" panose="02020603050405020304" pitchFamily="2" charset="0"/>
                <a:ea typeface="MS PGothic" panose="020B0600070205080204" pitchFamily="2" charset="-128"/>
              </a:rPr>
            </a:fld>
            <a:endParaRPr lang="ja-JP" altLang="en-US" sz="1400" b="0" dirty="0">
              <a:solidFill>
                <a:schemeClr val="bg2"/>
              </a:solidFill>
              <a:latin typeface="Times New Roman" panose="02020603050405020304" pitchFamily="2" charset="0"/>
              <a:ea typeface="MS PGothic" panose="020B0600070205080204" pitchFamily="2" charset="-128"/>
            </a:endParaRPr>
          </a:p>
        </p:txBody>
      </p:sp>
      <p:sp>
        <p:nvSpPr>
          <p:cNvPr id="5123" name="Line 5"/>
          <p:cNvSpPr/>
          <p:nvPr userDrawn="1"/>
        </p:nvSpPr>
        <p:spPr>
          <a:xfrm>
            <a:off x="0" y="620713"/>
            <a:ext cx="9144000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6" name="Rectang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127" name="Rectangle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38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128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553200"/>
            <a:ext cx="19050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51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pic>
        <p:nvPicPr>
          <p:cNvPr id="2" name="图片 1" descr="商标（横）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36865" y="62230"/>
            <a:ext cx="1207135" cy="447040"/>
          </a:xfrm>
          <a:prstGeom prst="rect">
            <a:avLst/>
          </a:prstGeom>
        </p:spPr>
      </p:pic>
      <p:pic>
        <p:nvPicPr>
          <p:cNvPr id="3" name="图片 2" descr="92743662ec3918a1bdd7a2be6c6ee20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>
            <a:alphaModFix amt="9000"/>
          </a:blip>
          <a:stretch>
            <a:fillRect/>
          </a:stretch>
        </p:blipFill>
        <p:spPr>
          <a:xfrm>
            <a:off x="1188085" y="188595"/>
            <a:ext cx="6858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>
    <p:random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6"/>
          <p:cNvSpPr/>
          <p:nvPr userDrawn="1"/>
        </p:nvSpPr>
        <p:spPr>
          <a:xfrm>
            <a:off x="6705600" y="6553200"/>
            <a:ext cx="23622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9A0DB2DC-4C9A-4742-B13C-FB6460FD3503}" type="slidenum">
              <a:rPr lang="ja-JP" altLang="en-US" sz="1400" b="0" dirty="0">
                <a:solidFill>
                  <a:schemeClr val="bg2"/>
                </a:solidFill>
                <a:latin typeface="Times New Roman" panose="02020603050405020304" pitchFamily="2" charset="0"/>
                <a:ea typeface="MS PGothic" panose="020B0600070205080204" pitchFamily="2" charset="-128"/>
              </a:rPr>
            </a:fld>
            <a:endParaRPr lang="ja-JP" altLang="en-US" sz="1400" b="0" dirty="0">
              <a:solidFill>
                <a:schemeClr val="bg2"/>
              </a:solidFill>
              <a:latin typeface="Times New Roman" panose="02020603050405020304" pitchFamily="2" charset="0"/>
              <a:ea typeface="MS PGothic" panose="020B0600070205080204" pitchFamily="2" charset="-128"/>
            </a:endParaRPr>
          </a:p>
        </p:txBody>
      </p:sp>
      <p:sp>
        <p:nvSpPr>
          <p:cNvPr id="6147" name="Line 5"/>
          <p:cNvSpPr/>
          <p:nvPr userDrawn="1"/>
        </p:nvSpPr>
        <p:spPr>
          <a:xfrm>
            <a:off x="0" y="620713"/>
            <a:ext cx="9144000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0" name="Rectang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51" name="Rectangle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38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52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553200"/>
            <a:ext cx="19050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6153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pic>
        <p:nvPicPr>
          <p:cNvPr id="2" name="图片 1" descr="商标（横）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36865" y="62230"/>
            <a:ext cx="1207135" cy="447040"/>
          </a:xfrm>
          <a:prstGeom prst="rect">
            <a:avLst/>
          </a:prstGeom>
        </p:spPr>
      </p:pic>
      <p:pic>
        <p:nvPicPr>
          <p:cNvPr id="3" name="图片 2" descr="92743662ec3918a1bdd7a2be6c6ee20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>
            <a:alphaModFix amt="9000"/>
          </a:blip>
          <a:stretch>
            <a:fillRect/>
          </a:stretch>
        </p:blipFill>
        <p:spPr>
          <a:xfrm>
            <a:off x="1188085" y="188595"/>
            <a:ext cx="6858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>
    <p:random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6"/>
          <p:cNvSpPr/>
          <p:nvPr userDrawn="1"/>
        </p:nvSpPr>
        <p:spPr>
          <a:xfrm>
            <a:off x="6705600" y="6553200"/>
            <a:ext cx="23622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9A0DB2DC-4C9A-4742-B13C-FB6460FD3503}" type="slidenum">
              <a:rPr lang="ja-JP" altLang="en-US" sz="1400" b="0" dirty="0">
                <a:solidFill>
                  <a:schemeClr val="bg2"/>
                </a:solidFill>
                <a:latin typeface="Times New Roman" panose="02020603050405020304" pitchFamily="2" charset="0"/>
                <a:ea typeface="MS PGothic" panose="020B0600070205080204" pitchFamily="2" charset="-128"/>
              </a:rPr>
            </a:fld>
            <a:endParaRPr lang="ja-JP" altLang="en-US" sz="1400" b="0" dirty="0">
              <a:solidFill>
                <a:schemeClr val="bg2"/>
              </a:solidFill>
              <a:latin typeface="Times New Roman" panose="02020603050405020304" pitchFamily="2" charset="0"/>
              <a:ea typeface="MS PGothic" panose="020B0600070205080204" pitchFamily="2" charset="-128"/>
            </a:endParaRPr>
          </a:p>
        </p:txBody>
      </p:sp>
      <p:sp>
        <p:nvSpPr>
          <p:cNvPr id="7171" name="Line 5"/>
          <p:cNvSpPr/>
          <p:nvPr userDrawn="1"/>
        </p:nvSpPr>
        <p:spPr>
          <a:xfrm>
            <a:off x="0" y="620713"/>
            <a:ext cx="9144000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4" name="Rectang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175" name="Rectangle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38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176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553200"/>
            <a:ext cx="19050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7177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pic>
        <p:nvPicPr>
          <p:cNvPr id="2" name="图片 1" descr="商标（横）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36865" y="62230"/>
            <a:ext cx="1207135" cy="447040"/>
          </a:xfrm>
          <a:prstGeom prst="rect">
            <a:avLst/>
          </a:prstGeom>
        </p:spPr>
      </p:pic>
      <p:pic>
        <p:nvPicPr>
          <p:cNvPr id="3" name="图片 2" descr="92743662ec3918a1bdd7a2be6c6ee20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>
            <a:alphaModFix amt="9000"/>
          </a:blip>
          <a:stretch>
            <a:fillRect/>
          </a:stretch>
        </p:blipFill>
        <p:spPr>
          <a:xfrm>
            <a:off x="1188085" y="188595"/>
            <a:ext cx="6858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Click="0">
    <p:random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6"/>
          <p:cNvSpPr/>
          <p:nvPr userDrawn="1"/>
        </p:nvSpPr>
        <p:spPr>
          <a:xfrm>
            <a:off x="6705600" y="6553200"/>
            <a:ext cx="23622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9A0DB2DC-4C9A-4742-B13C-FB6460FD3503}" type="slidenum">
              <a:rPr lang="ja-JP" altLang="en-US" sz="1400" b="0" dirty="0">
                <a:solidFill>
                  <a:schemeClr val="bg2"/>
                </a:solidFill>
                <a:latin typeface="Times New Roman" panose="02020603050405020304" pitchFamily="2" charset="0"/>
                <a:ea typeface="MS PGothic" panose="020B0600070205080204" pitchFamily="2" charset="-128"/>
              </a:rPr>
            </a:fld>
            <a:endParaRPr lang="ja-JP" altLang="en-US" sz="1400" b="0" dirty="0">
              <a:solidFill>
                <a:schemeClr val="bg2"/>
              </a:solidFill>
              <a:latin typeface="Times New Roman" panose="02020603050405020304" pitchFamily="2" charset="0"/>
              <a:ea typeface="MS PGothic" panose="020B0600070205080204" pitchFamily="2" charset="-128"/>
            </a:endParaRPr>
          </a:p>
        </p:txBody>
      </p:sp>
      <p:sp>
        <p:nvSpPr>
          <p:cNvPr id="8195" name="Line 5"/>
          <p:cNvSpPr/>
          <p:nvPr userDrawn="1"/>
        </p:nvSpPr>
        <p:spPr>
          <a:xfrm>
            <a:off x="0" y="620713"/>
            <a:ext cx="9144000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8" name="Rectang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199" name="Rectangle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38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8200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553200"/>
            <a:ext cx="19050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8201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pic>
        <p:nvPicPr>
          <p:cNvPr id="2" name="图片 1" descr="商标（横）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36865" y="62230"/>
            <a:ext cx="1207135" cy="447040"/>
          </a:xfrm>
          <a:prstGeom prst="rect">
            <a:avLst/>
          </a:prstGeom>
        </p:spPr>
      </p:pic>
      <p:pic>
        <p:nvPicPr>
          <p:cNvPr id="3" name="图片 2" descr="92743662ec3918a1bdd7a2be6c6ee20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>
            <a:alphaModFix amt="9000"/>
          </a:blip>
          <a:stretch>
            <a:fillRect/>
          </a:stretch>
        </p:blipFill>
        <p:spPr>
          <a:xfrm>
            <a:off x="1188085" y="188595"/>
            <a:ext cx="6858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Click="0">
    <p:random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6"/>
          <p:cNvSpPr/>
          <p:nvPr userDrawn="1"/>
        </p:nvSpPr>
        <p:spPr>
          <a:xfrm>
            <a:off x="6705600" y="6553200"/>
            <a:ext cx="23622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9A0DB2DC-4C9A-4742-B13C-FB6460FD3503}" type="slidenum">
              <a:rPr lang="ja-JP" altLang="en-US" sz="1400" b="0" dirty="0">
                <a:solidFill>
                  <a:schemeClr val="bg2"/>
                </a:solidFill>
                <a:latin typeface="Times New Roman" panose="02020603050405020304" pitchFamily="2" charset="0"/>
                <a:ea typeface="MS PGothic" panose="020B0600070205080204" pitchFamily="2" charset="-128"/>
              </a:rPr>
            </a:fld>
            <a:endParaRPr lang="ja-JP" altLang="en-US" sz="1400" b="0" dirty="0">
              <a:solidFill>
                <a:schemeClr val="bg2"/>
              </a:solidFill>
              <a:latin typeface="Times New Roman" panose="02020603050405020304" pitchFamily="2" charset="0"/>
              <a:ea typeface="MS PGothic" panose="020B0600070205080204" pitchFamily="2" charset="-128"/>
            </a:endParaRPr>
          </a:p>
        </p:txBody>
      </p:sp>
      <p:sp>
        <p:nvSpPr>
          <p:cNvPr id="9219" name="Line 5"/>
          <p:cNvSpPr/>
          <p:nvPr userDrawn="1"/>
        </p:nvSpPr>
        <p:spPr>
          <a:xfrm>
            <a:off x="0" y="620713"/>
            <a:ext cx="9144000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2" name="Rectang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223" name="Rectangle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38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224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553200"/>
            <a:ext cx="19050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9225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2" charset="0"/>
            </a:endParaRPr>
          </a:p>
        </p:txBody>
      </p:sp>
      <p:pic>
        <p:nvPicPr>
          <p:cNvPr id="2" name="图片 1" descr="商标（横）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36865" y="62230"/>
            <a:ext cx="1207135" cy="447040"/>
          </a:xfrm>
          <a:prstGeom prst="rect">
            <a:avLst/>
          </a:prstGeom>
        </p:spPr>
      </p:pic>
      <p:pic>
        <p:nvPicPr>
          <p:cNvPr id="3" name="图片 2" descr="92743662ec3918a1bdd7a2be6c6ee20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>
            <a:alphaModFix amt="9000"/>
          </a:blip>
          <a:stretch>
            <a:fillRect/>
          </a:stretch>
        </p:blipFill>
        <p:spPr>
          <a:xfrm>
            <a:off x="1188085" y="188595"/>
            <a:ext cx="6858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 advClick="0">
    <p:random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8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8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8.xml"/><Relationship Id="rId1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8.xml"/><Relationship Id="rId1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8.xml"/><Relationship Id="rId1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8.xml"/><Relationship Id="rId1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8.xml"/><Relationship Id="rId1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8.xml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8.xml"/><Relationship Id="rId1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20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2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8.xml"/><Relationship Id="rId2" Type="http://schemas.openxmlformats.org/officeDocument/2006/relationships/image" Target="../media/image24.png"/><Relationship Id="rId1" Type="http://schemas.openxmlformats.org/officeDocument/2006/relationships/oleObject" Target="../embeddings/oleObject1.bin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128.xml"/><Relationship Id="rId7" Type="http://schemas.openxmlformats.org/officeDocument/2006/relationships/image" Target="../media/image28.wmf"/><Relationship Id="rId6" Type="http://schemas.openxmlformats.org/officeDocument/2006/relationships/oleObject" Target="../embeddings/oleObject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26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8.xml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ctrTitle"/>
          </p:nvPr>
        </p:nvSpPr>
        <p:spPr>
          <a:xfrm>
            <a:off x="971550" y="2132965"/>
            <a:ext cx="7772400" cy="1593850"/>
          </a:xfrm>
          <a:noFill/>
          <a:ln/>
        </p:spPr>
        <p:txBody>
          <a:bodyPr vert="horz" wrap="square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zh-CN" altLang="en-US" sz="6600" b="1">
                <a:ln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精益策略</a:t>
            </a:r>
            <a:r>
              <a:rPr lang="zh-CN" altLang="en-US" sz="6600" b="1">
                <a:ln/>
                <a:gradFill>
                  <a:gsLst>
                    <a:gs pos="47000">
                      <a:schemeClr val="bg2"/>
                    </a:gs>
                    <a:gs pos="100000">
                      <a:srgbClr val="FFFFFF"/>
                    </a:gs>
                    <a:gs pos="55000">
                      <a:schemeClr val="bg2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0"/>
                </a:gra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与</a:t>
            </a:r>
            <a:r>
              <a:rPr lang="zh-CN" altLang="en-US" sz="6600" b="1">
                <a:ln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全面改善</a:t>
            </a:r>
            <a:endParaRPr lang="zh-CN" altLang="en-US" sz="6600" b="1">
              <a:ln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0" name="流程图: 资料带 9"/>
          <p:cNvSpPr/>
          <p:nvPr/>
        </p:nvSpPr>
        <p:spPr>
          <a:xfrm rot="14460000">
            <a:off x="-36830" y="2565400"/>
            <a:ext cx="4176395" cy="453644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611188" y="728663"/>
            <a:ext cx="8229600" cy="874712"/>
          </a:xfrm>
          <a:ln/>
        </p:spPr>
        <p:txBody>
          <a:bodyPr vert="horz" wrap="square" anchor="ctr" anchorCtr="0"/>
          <a:p>
            <a:pPr algn="l" eaLnBrk="1" hangingPunct="1"/>
            <a:r>
              <a:rPr lang="zh-CN" altLang="en-US" sz="4000" b="1">
                <a:ea typeface="黑体" panose="02010609060101010101" pitchFamily="1" charset="-122"/>
              </a:rPr>
              <a:t>安灯系统中隐含了什么管理思想</a:t>
            </a:r>
            <a:endParaRPr lang="zh-CN" altLang="en-US" sz="4000" b="1">
              <a:ea typeface="黑体" panose="02010609060101010101" pitchFamily="1" charset="-122"/>
            </a:endParaRPr>
          </a:p>
        </p:txBody>
      </p:sp>
      <p:sp>
        <p:nvSpPr>
          <p:cNvPr id="26627" name="Text Box 3"/>
          <p:cNvSpPr txBox="1"/>
          <p:nvPr/>
        </p:nvSpPr>
        <p:spPr>
          <a:xfrm>
            <a:off x="468313" y="1557338"/>
            <a:ext cx="7705725" cy="1160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har char="•"/>
            </a:pP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为什么可以中断生产？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与生产数量对比，我们更重视产品质量。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</p:txBody>
      </p:sp>
      <p:sp>
        <p:nvSpPr>
          <p:cNvPr id="26628" name="Text Box 4"/>
          <p:cNvSpPr txBox="1"/>
          <p:nvPr/>
        </p:nvSpPr>
        <p:spPr>
          <a:xfrm>
            <a:off x="539750" y="2852738"/>
            <a:ext cx="7705725" cy="1160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har char="•"/>
            </a:pP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为什么去现场解决问题？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现场是价值流直接产生的地方。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11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charRg st="11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charRg st="11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charRg st="12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8">
                                            <p:txEl>
                                              <p:charRg st="12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8">
                                            <p:txEl>
                                              <p:charRg st="12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8"/>
          <p:cNvSpPr txBox="1"/>
          <p:nvPr/>
        </p:nvSpPr>
        <p:spPr>
          <a:xfrm>
            <a:off x="2987675" y="2608263"/>
            <a:ext cx="4752975" cy="64135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00"/>
            </a:prstShdw>
          </a:effectLst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600" dirty="0">
                <a:latin typeface="Times New Roman" panose="02020603050405020304" pitchFamily="2" charset="0"/>
                <a:ea typeface="黑体" panose="02010609060101010101" pitchFamily="1" charset="-122"/>
              </a:rPr>
              <a:t>一切答案都在现场</a:t>
            </a:r>
            <a:endParaRPr lang="zh-CN" altLang="en-US" sz="3600" dirty="0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27651" name="AutoShape 9"/>
          <p:cNvSpPr/>
          <p:nvPr/>
        </p:nvSpPr>
        <p:spPr>
          <a:xfrm>
            <a:off x="2195513" y="2636838"/>
            <a:ext cx="554037" cy="569912"/>
          </a:xfrm>
          <a:custGeom>
            <a:avLst/>
            <a:gdLst>
              <a:gd name="txL" fmla="*/ 171209 w 554037"/>
              <a:gd name="txT" fmla="*/ 217688 h 569912"/>
              <a:gd name="txR" fmla="*/ 382828 w 554037"/>
              <a:gd name="txB" fmla="*/ 435371 h 569912"/>
            </a:gdLst>
            <a:ahLst/>
            <a:cxnLst>
              <a:cxn ang="17694720">
                <a:pos x="277019" y="0"/>
              </a:cxn>
              <a:cxn ang="11796480">
                <a:pos x="1" y="217686"/>
              </a:cxn>
              <a:cxn ang="5898240">
                <a:pos x="105811" y="569910"/>
              </a:cxn>
              <a:cxn ang="5898240">
                <a:pos x="448226" y="569910"/>
              </a:cxn>
              <a:cxn ang="0">
                <a:pos x="554036" y="217686"/>
              </a:cxn>
            </a:cxnLst>
            <a:rect l="txL" t="txT" r="txR" b="txB"/>
            <a:pathLst>
              <a:path w="554037" h="569912">
                <a:moveTo>
                  <a:pt x="1" y="217686"/>
                </a:moveTo>
                <a:lnTo>
                  <a:pt x="211624" y="217688"/>
                </a:lnTo>
                <a:lnTo>
                  <a:pt x="277019" y="0"/>
                </a:lnTo>
                <a:lnTo>
                  <a:pt x="342413" y="217688"/>
                </a:lnTo>
                <a:lnTo>
                  <a:pt x="554036" y="217686"/>
                </a:lnTo>
                <a:lnTo>
                  <a:pt x="382828" y="352223"/>
                </a:lnTo>
                <a:lnTo>
                  <a:pt x="448226" y="569910"/>
                </a:lnTo>
                <a:lnTo>
                  <a:pt x="277019" y="435371"/>
                </a:lnTo>
                <a:lnTo>
                  <a:pt x="105811" y="569910"/>
                </a:lnTo>
                <a:lnTo>
                  <a:pt x="171209" y="352223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9900"/>
            </a:prstShdw>
          </a:effectLst>
        </p:spPr>
        <p:txBody>
          <a:bodyPr wrap="none" anchor="ctr" anchorCtr="0"/>
          <a:p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4"/>
          <p:cNvSpPr/>
          <p:nvPr/>
        </p:nvSpPr>
        <p:spPr>
          <a:xfrm>
            <a:off x="755650" y="1628775"/>
            <a:ext cx="7894638" cy="6842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zh-CN" altLang="en-US" dirty="0">
                <a:latin typeface="Times New Roman" panose="02020603050405020304" pitchFamily="2" charset="0"/>
                <a:ea typeface="楷体_GB2312" pitchFamily="1" charset="-122"/>
              </a:rPr>
              <a:t>例：一切都很完美，只是不能完成产量</a:t>
            </a:r>
            <a:endParaRPr lang="zh-CN" altLang="en-US" dirty="0">
              <a:latin typeface="Times New Roman" panose="02020603050405020304" pitchFamily="2" charset="0"/>
              <a:ea typeface="楷体_GB2312" pitchFamily="1" charset="-122"/>
            </a:endParaRPr>
          </a:p>
        </p:txBody>
      </p:sp>
      <p:graphicFrame>
        <p:nvGraphicFramePr>
          <p:cNvPr id="28675" name="内容占位符 28674"/>
          <p:cNvGraphicFramePr/>
          <p:nvPr>
            <p:ph idx="1"/>
          </p:nvPr>
        </p:nvGraphicFramePr>
        <p:xfrm>
          <a:off x="1223963" y="2420938"/>
          <a:ext cx="7343775" cy="2551112"/>
        </p:xfrm>
        <a:graphic>
          <a:graphicData uri="http://schemas.openxmlformats.org/drawingml/2006/table">
            <a:tbl>
              <a:tblPr/>
              <a:tblGrid>
                <a:gridCol w="1468438"/>
                <a:gridCol w="1468437"/>
                <a:gridCol w="1779588"/>
                <a:gridCol w="1547812"/>
                <a:gridCol w="1079500"/>
              </a:tblGrid>
              <a:tr h="82708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/>
                        <a:t>产品型号</a:t>
                      </a:r>
                      <a:endParaRPr lang="zh-CN" altLang="en-US" sz="2400" b="1"/>
                    </a:p>
                  </a:txBody>
                  <a:tcPr marL="84398" marR="84398" marT="45701" marB="45701"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 dirty="0"/>
                        <a:t>A123-27</a:t>
                      </a:r>
                      <a:endParaRPr lang="en-US" altLang="zh-CN" sz="2400" b="1" dirty="0"/>
                    </a:p>
                  </a:txBody>
                  <a:tcPr marL="84398" marR="84398" marT="45701" marB="45701"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/>
                        <a:t>节拍</a:t>
                      </a:r>
                      <a:endParaRPr lang="zh-CN" altLang="en-US" sz="2400" b="1"/>
                    </a:p>
                  </a:txBody>
                  <a:tcPr marL="84398" marR="84398" marT="45701" marB="45701"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 dirty="0"/>
                        <a:t>50</a:t>
                      </a:r>
                      <a:r>
                        <a:rPr lang="zh-CN" altLang="en-US" sz="2400" b="1" dirty="0"/>
                        <a:t>秒</a:t>
                      </a:r>
                      <a:endParaRPr lang="zh-CN" altLang="en-US" sz="2400" b="1" dirty="0"/>
                    </a:p>
                  </a:txBody>
                  <a:tcPr marL="84398" marR="84398" marT="45701" marB="45701"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 b="1"/>
                    </a:p>
                  </a:txBody>
                  <a:tcPr marL="84398" marR="84398" marT="45701" marB="45701"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/>
                        <a:t>工作时间</a:t>
                      </a:r>
                      <a:endParaRPr lang="zh-CN" altLang="en-US" sz="2400" b="1"/>
                    </a:p>
                    <a:p>
                      <a:pPr marL="0" lvl="0" indent="0" algn="l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/>
                        <a:t>（秒）</a:t>
                      </a:r>
                      <a:endParaRPr lang="zh-CN" altLang="en-US" sz="2400" b="1"/>
                    </a:p>
                  </a:txBody>
                  <a:tcPr marL="84398" marR="84398" marT="45701" marB="45701"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/>
                        <a:t>停止时间</a:t>
                      </a:r>
                      <a:endParaRPr lang="zh-CN" altLang="en-US" sz="2400" b="1"/>
                    </a:p>
                    <a:p>
                      <a:pPr marL="0" lvl="0" indent="0" algn="l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/>
                        <a:t>（秒）</a:t>
                      </a:r>
                      <a:endParaRPr lang="zh-CN" altLang="en-US" sz="2400" b="1"/>
                    </a:p>
                  </a:txBody>
                  <a:tcPr marL="84398" marR="84398" marT="45701" marB="45701"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/>
                        <a:t>实际工作时间（秒）</a:t>
                      </a:r>
                      <a:endParaRPr lang="zh-CN" altLang="en-US" sz="2400" b="1"/>
                    </a:p>
                  </a:txBody>
                  <a:tcPr marL="84398" marR="84398" marT="45701" marB="45701"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/>
                        <a:t>实际产量（台）</a:t>
                      </a:r>
                      <a:endParaRPr lang="zh-CN" altLang="en-US" sz="2400" b="1"/>
                    </a:p>
                  </a:txBody>
                  <a:tcPr marL="84398" marR="84398" marT="45701" marB="45701"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/>
                        <a:t>备注</a:t>
                      </a:r>
                      <a:endParaRPr lang="zh-CN" altLang="en-US" sz="2400" b="1"/>
                    </a:p>
                  </a:txBody>
                  <a:tcPr marL="84398" marR="84398" marT="45701" marB="45701"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 dirty="0"/>
                        <a:t>27900</a:t>
                      </a:r>
                      <a:endParaRPr lang="en-US" altLang="zh-CN" sz="2400" b="1" dirty="0"/>
                    </a:p>
                  </a:txBody>
                  <a:tcPr marL="84398" marR="84398" marT="45701" marB="45701"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 dirty="0"/>
                        <a:t>200</a:t>
                      </a:r>
                      <a:endParaRPr lang="en-US" altLang="zh-CN" sz="2400" b="1" dirty="0"/>
                    </a:p>
                  </a:txBody>
                  <a:tcPr marL="84398" marR="84398" marT="45701" marB="45701"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 dirty="0"/>
                        <a:t>27700</a:t>
                      </a:r>
                      <a:endParaRPr lang="en-US" altLang="zh-CN" sz="2400" b="1" dirty="0"/>
                    </a:p>
                  </a:txBody>
                  <a:tcPr marL="84398" marR="84398" marT="45701" marB="45701"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 dirty="0"/>
                        <a:t>522</a:t>
                      </a:r>
                      <a:endParaRPr lang="en-US" altLang="zh-CN" sz="2400" b="1" dirty="0"/>
                    </a:p>
                  </a:txBody>
                  <a:tcPr marL="84398" marR="84398" marT="45701" marB="45701"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2400" b="1"/>
                    </a:p>
                  </a:txBody>
                  <a:tcPr marL="84398" marR="84398" marT="45701" marB="45701"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1" name="Text Box 44"/>
          <p:cNvSpPr txBox="1"/>
          <p:nvPr/>
        </p:nvSpPr>
        <p:spPr>
          <a:xfrm>
            <a:off x="1223963" y="5373688"/>
            <a:ext cx="4464050" cy="1077912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00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2" charset="0"/>
              </a:rPr>
              <a:t>理论产量</a:t>
            </a:r>
            <a:r>
              <a:rPr lang="en-US" altLang="zh-CN" dirty="0">
                <a:latin typeface="Times New Roman" panose="02020603050405020304" pitchFamily="2" charset="0"/>
              </a:rPr>
              <a:t>=27700/50=554</a:t>
            </a:r>
            <a:r>
              <a:rPr lang="zh-CN" altLang="en-US" dirty="0">
                <a:latin typeface="Times New Roman" panose="02020603050405020304" pitchFamily="2" charset="0"/>
              </a:rPr>
              <a:t>台</a:t>
            </a: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28702" name="Text Box 45"/>
          <p:cNvSpPr txBox="1"/>
          <p:nvPr/>
        </p:nvSpPr>
        <p:spPr>
          <a:xfrm>
            <a:off x="5832475" y="5084763"/>
            <a:ext cx="1152525" cy="109855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00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600" dirty="0">
                <a:solidFill>
                  <a:srgbClr val="FF0000"/>
                </a:solidFill>
                <a:latin typeface="Times New Roman" panose="02020603050405020304" pitchFamily="2" charset="0"/>
              </a:rPr>
              <a:t>？</a:t>
            </a:r>
            <a:endParaRPr lang="zh-CN" altLang="en-US" sz="6600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8703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 vert="horz" wrap="square" anchor="ctr" anchorCtr="0"/>
          <a:p/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701" grpId="0"/>
      <p:bldP spid="287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4"/>
          <p:cNvSpPr>
            <a:spLocks noGrp="1"/>
          </p:cNvSpPr>
          <p:nvPr>
            <p:ph type="body"/>
          </p:nvPr>
        </p:nvSpPr>
        <p:spPr>
          <a:xfrm>
            <a:off x="647700" y="1592263"/>
            <a:ext cx="7416800" cy="612775"/>
          </a:xfrm>
          <a:ln/>
        </p:spPr>
        <p:txBody>
          <a:bodyPr vert="horz" wrap="square" anchor="t" anchorCtr="0"/>
          <a:p>
            <a:r>
              <a:rPr lang="zh-CN" altLang="en-US" b="1"/>
              <a:t>例：保证完成任务！</a:t>
            </a:r>
            <a:endParaRPr lang="zh-CN" altLang="en-US" b="1"/>
          </a:p>
          <a:p>
            <a:pPr>
              <a:buFontTx/>
              <a:buNone/>
            </a:pPr>
            <a:endParaRPr lang="zh-CN" altLang="en-US" b="1"/>
          </a:p>
        </p:txBody>
      </p:sp>
      <p:sp>
        <p:nvSpPr>
          <p:cNvPr id="29699" name="TextBox 3"/>
          <p:cNvSpPr txBox="1"/>
          <p:nvPr/>
        </p:nvSpPr>
        <p:spPr>
          <a:xfrm>
            <a:off x="785813" y="2786063"/>
            <a:ext cx="75723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“三拍”型管理干部的典型特征！</a:t>
            </a:r>
            <a:endParaRPr lang="zh-CN" altLang="en-US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970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anchor="ctr" anchorCtr="0"/>
          <a:p/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5" descr="SDC13910"/>
          <p:cNvPicPr>
            <a:picLocks noChangeAspect="1"/>
          </p:cNvPicPr>
          <p:nvPr/>
        </p:nvPicPr>
        <p:blipFill>
          <a:blip r:embed="rId1"/>
          <a:srcRect l="32529" t="24275" r="26076" b="20509"/>
          <a:stretch>
            <a:fillRect/>
          </a:stretch>
        </p:blipFill>
        <p:spPr>
          <a:xfrm>
            <a:off x="1016000" y="1592263"/>
            <a:ext cx="4283075" cy="4643437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0723" name="Text Box 6"/>
          <p:cNvSpPr txBox="1"/>
          <p:nvPr/>
        </p:nvSpPr>
        <p:spPr>
          <a:xfrm>
            <a:off x="5437188" y="1665288"/>
            <a:ext cx="3487737" cy="1077912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00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华文楷体" panose="02010600040101010101" pitchFamily="2" charset="-122"/>
              </a:rPr>
              <a:t>为什么托盘里放了海绵？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2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 Box 5"/>
          <p:cNvSpPr txBox="1"/>
          <p:nvPr/>
        </p:nvSpPr>
        <p:spPr>
          <a:xfrm>
            <a:off x="900113" y="1484313"/>
            <a:ext cx="7308850" cy="18161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00"/>
            </a:prstShdw>
          </a:effectLst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2" charset="0"/>
                <a:ea typeface="楷体_GB2312" pitchFamily="1" charset="-122"/>
              </a:rPr>
              <a:t>例：吃饭时间够不够？</a:t>
            </a:r>
            <a:endParaRPr lang="zh-CN" altLang="en-US" dirty="0">
              <a:latin typeface="Times New Roman" panose="02020603050405020304" pitchFamily="2" charset="0"/>
              <a:ea typeface="楷体_GB2312" pitchFamily="1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2" charset="0"/>
                <a:ea typeface="楷体_GB2312" pitchFamily="1" charset="-122"/>
              </a:rPr>
              <a:t>员工：不够！</a:t>
            </a:r>
            <a:endParaRPr lang="zh-CN" altLang="en-US" dirty="0">
              <a:latin typeface="Times New Roman" panose="02020603050405020304" pitchFamily="2" charset="0"/>
              <a:ea typeface="楷体_GB2312" pitchFamily="1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2" charset="0"/>
                <a:ea typeface="楷体_GB2312" pitchFamily="1" charset="-122"/>
              </a:rPr>
              <a:t>管理员：足够！</a:t>
            </a:r>
            <a:endParaRPr lang="zh-CN" altLang="en-US" dirty="0">
              <a:latin typeface="Times New Roman" panose="02020603050405020304" pitchFamily="2" charset="0"/>
              <a:ea typeface="楷体_GB2312" pitchFamily="1" charset="-122"/>
            </a:endParaRPr>
          </a:p>
        </p:txBody>
      </p:sp>
      <p:sp>
        <p:nvSpPr>
          <p:cNvPr id="31747" name="标题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anchor="ctr" anchorCtr="0"/>
          <a:p/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3"/>
          <p:cNvSpPr>
            <a:spLocks noGrp="1"/>
          </p:cNvSpPr>
          <p:nvPr>
            <p:ph type="body"/>
          </p:nvPr>
        </p:nvSpPr>
        <p:spPr>
          <a:xfrm>
            <a:off x="663575" y="1600200"/>
            <a:ext cx="8229600" cy="1792288"/>
          </a:xfrm>
          <a:solidFill>
            <a:srgbClr val="99CCFF">
              <a:alpha val="100000"/>
            </a:srgbClr>
          </a:solidFill>
          <a:ln w="28575">
            <a:solidFill>
              <a:srgbClr val="FFFF00"/>
            </a:solidFill>
            <a:miter/>
          </a:ln>
        </p:spPr>
        <p:txBody>
          <a:bodyPr vert="horz" wrap="square" anchor="t" anchorCtr="0"/>
          <a:p>
            <a:r>
              <a:rPr lang="zh-CN" altLang="en-US" sz="2400" b="1" dirty="0"/>
              <a:t>夫得言不可以不察，数传而白为黑，黑为白，故狗似</a:t>
            </a:r>
            <a:r>
              <a:rPr lang="zh-CN" altLang="en-US" sz="2400" b="1" u="sng" dirty="0"/>
              <a:t>攫（</a:t>
            </a:r>
            <a:r>
              <a:rPr lang="en-US" altLang="zh-CN" sz="2400" b="1" dirty="0"/>
              <a:t>jue</a:t>
            </a:r>
            <a:r>
              <a:rPr lang="zh-CN" altLang="en-US" sz="2400" b="1" dirty="0"/>
              <a:t>），</a:t>
            </a:r>
            <a:r>
              <a:rPr lang="zh-CN" altLang="en-US" sz="2400" b="1" u="sng" dirty="0"/>
              <a:t>攫</a:t>
            </a:r>
            <a:r>
              <a:rPr lang="zh-CN" altLang="en-US" sz="2400" b="1" dirty="0"/>
              <a:t>似母猴，母猴似人，人之与狗则远矣。此愚者之所以大过也。闻也审则福矣，闻而不审，不若无闻矣。</a:t>
            </a:r>
            <a:endParaRPr lang="zh-CN" altLang="en-US" sz="2400" b="1" dirty="0"/>
          </a:p>
          <a:p>
            <a:pPr>
              <a:buFontTx/>
              <a:buNone/>
            </a:pPr>
            <a:r>
              <a:rPr lang="en-US" altLang="zh-CN" sz="2400" b="1" dirty="0"/>
              <a:t>                                                          </a:t>
            </a:r>
            <a:r>
              <a:rPr lang="en-US" altLang="zh-CN" sz="2400" b="1" dirty="0">
                <a:latin typeface="Times New Roman" panose="02020603050405020304" pitchFamily="2" charset="0"/>
              </a:rPr>
              <a:t>——</a:t>
            </a:r>
            <a:r>
              <a:rPr lang="en-US" altLang="zh-CN" sz="2400" b="1" dirty="0"/>
              <a:t>《</a:t>
            </a:r>
            <a:r>
              <a:rPr lang="zh-CN" altLang="en-US" sz="2400" b="1" dirty="0"/>
              <a:t>吕氏春秋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察传</a:t>
            </a:r>
            <a:r>
              <a:rPr lang="en-US" altLang="zh-CN" sz="2400" b="1" dirty="0"/>
              <a:t>》 </a:t>
            </a:r>
            <a:r>
              <a:rPr lang="en-US" altLang="zh-CN" sz="1800" b="1" dirty="0"/>
              <a:t> </a:t>
            </a:r>
            <a:endParaRPr lang="en-US" altLang="zh-CN" sz="1800" b="1" dirty="0"/>
          </a:p>
        </p:txBody>
      </p:sp>
      <p:sp>
        <p:nvSpPr>
          <p:cNvPr id="32771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anchor="ctr" anchorCtr="0"/>
          <a:p/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>
                                            <p:txEl>
                                              <p:charRg st="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>
                                            <p:txEl>
                                              <p:charRg st="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0">
                                            <p:txEl>
                                              <p:charRg st="0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77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0">
                                            <p:txEl>
                                              <p:charRg st="77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0">
                                            <p:txEl>
                                              <p:charRg st="77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0">
                                            <p:txEl>
                                              <p:charRg st="77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576263" y="655638"/>
            <a:ext cx="8229600" cy="757237"/>
          </a:xfrm>
          <a:ln/>
        </p:spPr>
        <p:txBody>
          <a:bodyPr vert="horz" wrap="square" anchor="t" anchorCtr="0"/>
          <a:p>
            <a:r>
              <a:rPr lang="zh-CN" altLang="en-US" sz="4000">
                <a:ea typeface="黑体" panose="02010609060101010101" pitchFamily="1" charset="-122"/>
              </a:rPr>
              <a:t>三现主义解说</a:t>
            </a:r>
            <a:endParaRPr lang="zh-CN" altLang="en-US" sz="4000">
              <a:ea typeface="黑体" panose="02010609060101010101" pitchFamily="1" charset="-122"/>
            </a:endParaRPr>
          </a:p>
        </p:txBody>
      </p:sp>
      <p:sp>
        <p:nvSpPr>
          <p:cNvPr id="33795" name="Rectangle 3"/>
          <p:cNvSpPr/>
          <p:nvPr/>
        </p:nvSpPr>
        <p:spPr>
          <a:xfrm>
            <a:off x="450850" y="2001838"/>
            <a:ext cx="8285163" cy="13843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00"/>
            </a:prstShdw>
          </a:effectLst>
        </p:spPr>
        <p:txBody>
          <a:bodyPr anchor="ctr" anchorCtr="0">
            <a:spAutoFit/>
          </a:bodyPr>
          <a:p>
            <a:pPr algn="l" eaLnBrk="0" hangingPunct="0"/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   现场：事实发生的场所</a:t>
            </a: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  <a:p>
            <a:pPr algn="l" eaLnBrk="0" hangingPunct="0"/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   现物：变化的或有问题的实物</a:t>
            </a: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  <a:p>
            <a:pPr algn="l" eaLnBrk="0" hangingPunct="0"/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   现实：发生问题的环境、背景、要素</a:t>
            </a: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3796" name="Text Box 4"/>
          <p:cNvSpPr txBox="1"/>
          <p:nvPr/>
        </p:nvSpPr>
        <p:spPr>
          <a:xfrm>
            <a:off x="785813" y="4071938"/>
            <a:ext cx="7308850" cy="954087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00"/>
            </a:prstShdw>
          </a:effectLst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</a:rPr>
              <a:t>三现主义者：问题发生时，快速到现场确认现物，调查现实。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ext Box 8"/>
          <p:cNvSpPr txBox="1"/>
          <p:nvPr/>
        </p:nvSpPr>
        <p:spPr>
          <a:xfrm>
            <a:off x="2506663" y="2608263"/>
            <a:ext cx="5513387" cy="646112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00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latin typeface="Times New Roman" panose="02020603050405020304" pitchFamily="2" charset="0"/>
                <a:ea typeface="黑体" panose="02010609060101010101" pitchFamily="1" charset="-122"/>
              </a:rPr>
              <a:t>改善文化孕育出精益生产</a:t>
            </a:r>
            <a:endParaRPr lang="zh-CN" altLang="en-US" sz="3600" dirty="0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34819" name="AutoShape 9"/>
          <p:cNvSpPr/>
          <p:nvPr/>
        </p:nvSpPr>
        <p:spPr>
          <a:xfrm>
            <a:off x="1714500" y="2636838"/>
            <a:ext cx="554038" cy="569912"/>
          </a:xfrm>
          <a:custGeom>
            <a:avLst/>
            <a:gdLst>
              <a:gd name="txL" fmla="*/ 171209 w 554038"/>
              <a:gd name="txT" fmla="*/ 217688 h 569912"/>
              <a:gd name="txR" fmla="*/ 382829 w 554038"/>
              <a:gd name="txB" fmla="*/ 435371 h 569912"/>
            </a:gdLst>
            <a:ahLst/>
            <a:cxnLst>
              <a:cxn ang="17694720">
                <a:pos x="277019" y="0"/>
              </a:cxn>
              <a:cxn ang="11796480">
                <a:pos x="1" y="217686"/>
              </a:cxn>
              <a:cxn ang="5898240">
                <a:pos x="105812" y="569910"/>
              </a:cxn>
              <a:cxn ang="5898240">
                <a:pos x="448226" y="569910"/>
              </a:cxn>
              <a:cxn ang="0">
                <a:pos x="554037" y="217686"/>
              </a:cxn>
            </a:cxnLst>
            <a:rect l="txL" t="txT" r="txR" b="txB"/>
            <a:pathLst>
              <a:path w="554038" h="569912">
                <a:moveTo>
                  <a:pt x="1" y="217686"/>
                </a:moveTo>
                <a:lnTo>
                  <a:pt x="211625" y="217688"/>
                </a:lnTo>
                <a:lnTo>
                  <a:pt x="277019" y="0"/>
                </a:lnTo>
                <a:lnTo>
                  <a:pt x="342413" y="217688"/>
                </a:lnTo>
                <a:lnTo>
                  <a:pt x="554037" y="217686"/>
                </a:lnTo>
                <a:lnTo>
                  <a:pt x="382829" y="352223"/>
                </a:lnTo>
                <a:lnTo>
                  <a:pt x="448226" y="569910"/>
                </a:lnTo>
                <a:lnTo>
                  <a:pt x="277019" y="435371"/>
                </a:lnTo>
                <a:lnTo>
                  <a:pt x="105812" y="569910"/>
                </a:lnTo>
                <a:lnTo>
                  <a:pt x="171209" y="352223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9900"/>
            </a:prstShdw>
          </a:effectLst>
        </p:spPr>
        <p:txBody>
          <a:bodyPr wrap="none" anchor="ctr" anchorCtr="0"/>
          <a:p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Freeform 6"/>
          <p:cNvSpPr/>
          <p:nvPr/>
        </p:nvSpPr>
        <p:spPr>
          <a:xfrm>
            <a:off x="5448300" y="4830763"/>
            <a:ext cx="1122363" cy="1330325"/>
          </a:xfrm>
          <a:custGeom>
            <a:avLst/>
            <a:gdLst>
              <a:gd name="txL" fmla="*/ 0 w 749"/>
              <a:gd name="txT" fmla="*/ 0 h 977"/>
              <a:gd name="txR" fmla="*/ 749 w 749"/>
              <a:gd name="txB" fmla="*/ 977 h 977"/>
            </a:gdLst>
            <a:ahLst/>
            <a:cxnLst>
              <a:cxn ang="0">
                <a:pos x="382" y="976"/>
              </a:cxn>
              <a:cxn ang="0">
                <a:pos x="0" y="342"/>
              </a:cxn>
              <a:cxn ang="0">
                <a:pos x="280" y="0"/>
              </a:cxn>
              <a:cxn ang="0">
                <a:pos x="748" y="538"/>
              </a:cxn>
              <a:cxn ang="0">
                <a:pos x="382" y="976"/>
              </a:cxn>
            </a:cxnLst>
            <a:rect l="txL" t="txT" r="txR" b="txB"/>
            <a:pathLst>
              <a:path w="749" h="977">
                <a:moveTo>
                  <a:pt x="382" y="976"/>
                </a:moveTo>
                <a:lnTo>
                  <a:pt x="0" y="342"/>
                </a:lnTo>
                <a:lnTo>
                  <a:pt x="280" y="0"/>
                </a:lnTo>
                <a:lnTo>
                  <a:pt x="748" y="538"/>
                </a:lnTo>
                <a:lnTo>
                  <a:pt x="382" y="976"/>
                </a:lnTo>
              </a:path>
            </a:pathLst>
          </a:custGeom>
          <a:gradFill rotWithShape="0">
            <a:gsLst>
              <a:gs pos="0">
                <a:srgbClr val="A0BCFE"/>
              </a:gs>
              <a:gs pos="100000">
                <a:srgbClr val="618FFD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35843" name="Freeform 7"/>
          <p:cNvSpPr/>
          <p:nvPr/>
        </p:nvSpPr>
        <p:spPr>
          <a:xfrm>
            <a:off x="1428750" y="4830763"/>
            <a:ext cx="4443413" cy="468312"/>
          </a:xfrm>
          <a:custGeom>
            <a:avLst/>
            <a:gdLst>
              <a:gd name="txL" fmla="*/ 0 w 2964"/>
              <a:gd name="txT" fmla="*/ 0 h 344"/>
              <a:gd name="txR" fmla="*/ 2964 w 2964"/>
              <a:gd name="txB" fmla="*/ 344 h 344"/>
            </a:gdLst>
            <a:ahLst/>
            <a:cxnLst>
              <a:cxn ang="0">
                <a:pos x="0" y="343"/>
              </a:cxn>
              <a:cxn ang="0">
                <a:pos x="2684" y="343"/>
              </a:cxn>
              <a:cxn ang="0">
                <a:pos x="2963" y="0"/>
              </a:cxn>
              <a:cxn ang="0">
                <a:pos x="531" y="1"/>
              </a:cxn>
              <a:cxn ang="0">
                <a:pos x="0" y="343"/>
              </a:cxn>
            </a:cxnLst>
            <a:rect l="txL" t="txT" r="txR" b="txB"/>
            <a:pathLst>
              <a:path w="2964" h="344">
                <a:moveTo>
                  <a:pt x="0" y="343"/>
                </a:moveTo>
                <a:lnTo>
                  <a:pt x="2684" y="343"/>
                </a:lnTo>
                <a:lnTo>
                  <a:pt x="2963" y="0"/>
                </a:lnTo>
                <a:lnTo>
                  <a:pt x="531" y="1"/>
                </a:lnTo>
                <a:lnTo>
                  <a:pt x="0" y="343"/>
                </a:lnTo>
              </a:path>
            </a:pathLst>
          </a:custGeom>
          <a:gradFill rotWithShape="0">
            <a:gsLst>
              <a:gs pos="0">
                <a:srgbClr val="A0BCFE"/>
              </a:gs>
              <a:gs pos="100000">
                <a:srgbClr val="618FFD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35844" name="Freeform 8"/>
          <p:cNvSpPr/>
          <p:nvPr/>
        </p:nvSpPr>
        <p:spPr>
          <a:xfrm>
            <a:off x="865188" y="5297488"/>
            <a:ext cx="5160962" cy="863600"/>
          </a:xfrm>
          <a:custGeom>
            <a:avLst/>
            <a:gdLst>
              <a:gd name="txL" fmla="*/ 0 w 3443"/>
              <a:gd name="txT" fmla="*/ 0 h 634"/>
              <a:gd name="txR" fmla="*/ 3443 w 3443"/>
              <a:gd name="txB" fmla="*/ 634 h 634"/>
            </a:gdLst>
            <a:ahLst/>
            <a:cxnLst>
              <a:cxn ang="0">
                <a:pos x="0" y="633"/>
              </a:cxn>
              <a:cxn ang="0">
                <a:pos x="3442" y="633"/>
              </a:cxn>
              <a:cxn ang="0">
                <a:pos x="3060" y="0"/>
              </a:cxn>
              <a:cxn ang="0">
                <a:pos x="377" y="0"/>
              </a:cxn>
              <a:cxn ang="0">
                <a:pos x="0" y="633"/>
              </a:cxn>
            </a:cxnLst>
            <a:rect l="txL" t="txT" r="txR" b="txB"/>
            <a:pathLst>
              <a:path w="3443" h="634">
                <a:moveTo>
                  <a:pt x="0" y="633"/>
                </a:moveTo>
                <a:lnTo>
                  <a:pt x="3442" y="633"/>
                </a:lnTo>
                <a:lnTo>
                  <a:pt x="3060" y="0"/>
                </a:lnTo>
                <a:lnTo>
                  <a:pt x="377" y="0"/>
                </a:lnTo>
                <a:lnTo>
                  <a:pt x="0" y="633"/>
                </a:lnTo>
              </a:path>
            </a:pathLst>
          </a:custGeom>
          <a:gradFill rotWithShape="0">
            <a:gsLst>
              <a:gs pos="0">
                <a:srgbClr val="A0BCFE"/>
              </a:gs>
              <a:gs pos="100000">
                <a:srgbClr val="618FFD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35845" name="Freeform 9"/>
          <p:cNvSpPr/>
          <p:nvPr/>
        </p:nvSpPr>
        <p:spPr>
          <a:xfrm>
            <a:off x="4783138" y="4006850"/>
            <a:ext cx="982662" cy="1157288"/>
          </a:xfrm>
          <a:custGeom>
            <a:avLst/>
            <a:gdLst>
              <a:gd name="txL" fmla="*/ 0 w 655"/>
              <a:gd name="txT" fmla="*/ 0 h 849"/>
              <a:gd name="txR" fmla="*/ 655 w 655"/>
              <a:gd name="txB" fmla="*/ 849 h 849"/>
            </a:gdLst>
            <a:ahLst/>
            <a:cxnLst>
              <a:cxn ang="0">
                <a:pos x="0" y="230"/>
              </a:cxn>
              <a:cxn ang="0">
                <a:pos x="387" y="848"/>
              </a:cxn>
              <a:cxn ang="0">
                <a:pos x="654" y="531"/>
              </a:cxn>
              <a:cxn ang="0">
                <a:pos x="188" y="0"/>
              </a:cxn>
              <a:cxn ang="0">
                <a:pos x="0" y="230"/>
              </a:cxn>
            </a:cxnLst>
            <a:rect l="txL" t="txT" r="txR" b="txB"/>
            <a:pathLst>
              <a:path w="655" h="849">
                <a:moveTo>
                  <a:pt x="0" y="230"/>
                </a:moveTo>
                <a:lnTo>
                  <a:pt x="387" y="848"/>
                </a:lnTo>
                <a:lnTo>
                  <a:pt x="654" y="531"/>
                </a:lnTo>
                <a:lnTo>
                  <a:pt x="188" y="0"/>
                </a:lnTo>
                <a:lnTo>
                  <a:pt x="0" y="230"/>
                </a:lnTo>
              </a:path>
            </a:pathLst>
          </a:custGeom>
          <a:gradFill rotWithShape="0">
            <a:gsLst>
              <a:gs pos="0">
                <a:srgbClr val="FEBFCB"/>
              </a:gs>
              <a:gs pos="100000">
                <a:srgbClr val="FDA4B5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35846" name="Freeform 10"/>
          <p:cNvSpPr/>
          <p:nvPr/>
        </p:nvSpPr>
        <p:spPr>
          <a:xfrm>
            <a:off x="2095500" y="4006850"/>
            <a:ext cx="2968625" cy="312738"/>
          </a:xfrm>
          <a:custGeom>
            <a:avLst/>
            <a:gdLst>
              <a:gd name="txL" fmla="*/ 0 w 1980"/>
              <a:gd name="txT" fmla="*/ 0 h 229"/>
              <a:gd name="txR" fmla="*/ 1980 w 1980"/>
              <a:gd name="txB" fmla="*/ 229 h 229"/>
            </a:gdLst>
            <a:ahLst/>
            <a:cxnLst>
              <a:cxn ang="0">
                <a:pos x="0" y="228"/>
              </a:cxn>
              <a:cxn ang="0">
                <a:pos x="1791" y="228"/>
              </a:cxn>
              <a:cxn ang="0">
                <a:pos x="1979" y="0"/>
              </a:cxn>
              <a:cxn ang="0">
                <a:pos x="500" y="0"/>
              </a:cxn>
              <a:cxn ang="0">
                <a:pos x="0" y="228"/>
              </a:cxn>
            </a:cxnLst>
            <a:rect l="txL" t="txT" r="txR" b="txB"/>
            <a:pathLst>
              <a:path w="1980" h="229">
                <a:moveTo>
                  <a:pt x="0" y="228"/>
                </a:moveTo>
                <a:lnTo>
                  <a:pt x="1791" y="228"/>
                </a:lnTo>
                <a:lnTo>
                  <a:pt x="1979" y="0"/>
                </a:lnTo>
                <a:lnTo>
                  <a:pt x="500" y="0"/>
                </a:lnTo>
                <a:lnTo>
                  <a:pt x="0" y="228"/>
                </a:lnTo>
              </a:path>
            </a:pathLst>
          </a:custGeom>
          <a:gradFill rotWithShape="0">
            <a:gsLst>
              <a:gs pos="0">
                <a:srgbClr val="FEBFCB"/>
              </a:gs>
              <a:gs pos="100000">
                <a:srgbClr val="FDA4B5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35847" name="Freeform 11"/>
          <p:cNvSpPr/>
          <p:nvPr/>
        </p:nvSpPr>
        <p:spPr>
          <a:xfrm>
            <a:off x="1524000" y="4318000"/>
            <a:ext cx="3840163" cy="846138"/>
          </a:xfrm>
          <a:custGeom>
            <a:avLst/>
            <a:gdLst>
              <a:gd name="txL" fmla="*/ 0 w 2561"/>
              <a:gd name="txT" fmla="*/ 0 h 621"/>
              <a:gd name="txR" fmla="*/ 2561 w 2561"/>
              <a:gd name="txB" fmla="*/ 621 h 621"/>
            </a:gdLst>
            <a:ahLst/>
            <a:cxnLst>
              <a:cxn ang="0">
                <a:pos x="0" y="620"/>
              </a:cxn>
              <a:cxn ang="0">
                <a:pos x="2560" y="620"/>
              </a:cxn>
              <a:cxn ang="0">
                <a:pos x="2172" y="0"/>
              </a:cxn>
              <a:cxn ang="0">
                <a:pos x="382" y="0"/>
              </a:cxn>
              <a:cxn ang="0">
                <a:pos x="0" y="620"/>
              </a:cxn>
            </a:cxnLst>
            <a:rect l="txL" t="txT" r="txR" b="txB"/>
            <a:pathLst>
              <a:path w="2561" h="621">
                <a:moveTo>
                  <a:pt x="0" y="620"/>
                </a:moveTo>
                <a:lnTo>
                  <a:pt x="2560" y="620"/>
                </a:lnTo>
                <a:lnTo>
                  <a:pt x="2172" y="0"/>
                </a:lnTo>
                <a:lnTo>
                  <a:pt x="382" y="0"/>
                </a:lnTo>
                <a:lnTo>
                  <a:pt x="0" y="620"/>
                </a:lnTo>
              </a:path>
            </a:pathLst>
          </a:custGeom>
          <a:gradFill rotWithShape="0">
            <a:gsLst>
              <a:gs pos="0">
                <a:srgbClr val="FEBFCB"/>
              </a:gs>
              <a:gs pos="100000">
                <a:srgbClr val="FDA4B5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35848" name="Freeform 12"/>
          <p:cNvSpPr/>
          <p:nvPr/>
        </p:nvSpPr>
        <p:spPr>
          <a:xfrm>
            <a:off x="4113213" y="3171825"/>
            <a:ext cx="846137" cy="1006475"/>
          </a:xfrm>
          <a:custGeom>
            <a:avLst/>
            <a:gdLst>
              <a:gd name="txL" fmla="*/ 0 w 564"/>
              <a:gd name="txT" fmla="*/ 0 h 738"/>
              <a:gd name="txR" fmla="*/ 564 w 564"/>
              <a:gd name="txB" fmla="*/ 738 h 738"/>
            </a:gdLst>
            <a:ahLst/>
            <a:cxnLst>
              <a:cxn ang="0">
                <a:pos x="385" y="737"/>
              </a:cxn>
              <a:cxn ang="0">
                <a:pos x="563" y="527"/>
              </a:cxn>
              <a:cxn ang="0">
                <a:pos x="97" y="0"/>
              </a:cxn>
              <a:cxn ang="0">
                <a:pos x="0" y="111"/>
              </a:cxn>
              <a:cxn ang="0">
                <a:pos x="385" y="737"/>
              </a:cxn>
            </a:cxnLst>
            <a:rect l="txL" t="txT" r="txR" b="txB"/>
            <a:pathLst>
              <a:path w="564" h="738">
                <a:moveTo>
                  <a:pt x="385" y="737"/>
                </a:moveTo>
                <a:lnTo>
                  <a:pt x="563" y="527"/>
                </a:lnTo>
                <a:lnTo>
                  <a:pt x="97" y="0"/>
                </a:lnTo>
                <a:lnTo>
                  <a:pt x="0" y="111"/>
                </a:lnTo>
                <a:lnTo>
                  <a:pt x="385" y="737"/>
                </a:lnTo>
              </a:path>
            </a:pathLst>
          </a:custGeom>
          <a:gradFill rotWithShape="0">
            <a:gsLst>
              <a:gs pos="0">
                <a:srgbClr val="FFFF7F"/>
              </a:gs>
              <a:gs pos="100000">
                <a:schemeClr val="accent1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35849" name="Freeform 13"/>
          <p:cNvSpPr/>
          <p:nvPr/>
        </p:nvSpPr>
        <p:spPr>
          <a:xfrm>
            <a:off x="2776538" y="3171825"/>
            <a:ext cx="1479550" cy="150813"/>
          </a:xfrm>
          <a:custGeom>
            <a:avLst/>
            <a:gdLst>
              <a:gd name="txL" fmla="*/ 0 w 987"/>
              <a:gd name="txT" fmla="*/ 0 h 110"/>
              <a:gd name="txR" fmla="*/ 987 w 987"/>
              <a:gd name="txB" fmla="*/ 110 h 110"/>
            </a:gdLst>
            <a:ahLst/>
            <a:cxnLst>
              <a:cxn ang="0">
                <a:pos x="0" y="109"/>
              </a:cxn>
              <a:cxn ang="0">
                <a:pos x="889" y="109"/>
              </a:cxn>
              <a:cxn ang="0">
                <a:pos x="986" y="0"/>
              </a:cxn>
              <a:cxn ang="0">
                <a:pos x="308" y="0"/>
              </a:cxn>
              <a:cxn ang="0">
                <a:pos x="0" y="109"/>
              </a:cxn>
            </a:cxnLst>
            <a:rect l="txL" t="txT" r="txR" b="txB"/>
            <a:pathLst>
              <a:path w="987" h="110">
                <a:moveTo>
                  <a:pt x="0" y="109"/>
                </a:moveTo>
                <a:lnTo>
                  <a:pt x="889" y="109"/>
                </a:lnTo>
                <a:lnTo>
                  <a:pt x="986" y="0"/>
                </a:lnTo>
                <a:lnTo>
                  <a:pt x="308" y="0"/>
                </a:lnTo>
                <a:lnTo>
                  <a:pt x="0" y="109"/>
                </a:lnTo>
              </a:path>
            </a:pathLst>
          </a:custGeom>
          <a:gradFill rotWithShape="0">
            <a:gsLst>
              <a:gs pos="0">
                <a:srgbClr val="FFFF7F"/>
              </a:gs>
              <a:gs pos="100000">
                <a:schemeClr val="accent1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35850" name="Freeform 14"/>
          <p:cNvSpPr/>
          <p:nvPr/>
        </p:nvSpPr>
        <p:spPr>
          <a:xfrm>
            <a:off x="2190750" y="3321050"/>
            <a:ext cx="2503488" cy="857250"/>
          </a:xfrm>
          <a:custGeom>
            <a:avLst/>
            <a:gdLst>
              <a:gd name="txL" fmla="*/ 0 w 1669"/>
              <a:gd name="txT" fmla="*/ 0 h 629"/>
              <a:gd name="txR" fmla="*/ 1669 w 1669"/>
              <a:gd name="txB" fmla="*/ 629 h 629"/>
            </a:gdLst>
            <a:ahLst/>
            <a:cxnLst>
              <a:cxn ang="0">
                <a:pos x="0" y="628"/>
              </a:cxn>
              <a:cxn ang="0">
                <a:pos x="1668" y="628"/>
              </a:cxn>
              <a:cxn ang="0">
                <a:pos x="1281" y="0"/>
              </a:cxn>
              <a:cxn ang="0">
                <a:pos x="388" y="0"/>
              </a:cxn>
              <a:cxn ang="0">
                <a:pos x="0" y="628"/>
              </a:cxn>
            </a:cxnLst>
            <a:rect l="txL" t="txT" r="txR" b="txB"/>
            <a:pathLst>
              <a:path w="1669" h="629">
                <a:moveTo>
                  <a:pt x="0" y="628"/>
                </a:moveTo>
                <a:lnTo>
                  <a:pt x="1668" y="628"/>
                </a:lnTo>
                <a:lnTo>
                  <a:pt x="1281" y="0"/>
                </a:lnTo>
                <a:lnTo>
                  <a:pt x="388" y="0"/>
                </a:lnTo>
                <a:lnTo>
                  <a:pt x="0" y="628"/>
                </a:lnTo>
              </a:path>
            </a:pathLst>
          </a:custGeom>
          <a:gradFill rotWithShape="0">
            <a:gsLst>
              <a:gs pos="0">
                <a:srgbClr val="FFFF7F"/>
              </a:gs>
              <a:gs pos="100000">
                <a:schemeClr val="accent1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35851" name="Freeform 15"/>
          <p:cNvSpPr/>
          <p:nvPr/>
        </p:nvSpPr>
        <p:spPr>
          <a:xfrm>
            <a:off x="3436938" y="2338388"/>
            <a:ext cx="715962" cy="850900"/>
          </a:xfrm>
          <a:custGeom>
            <a:avLst/>
            <a:gdLst>
              <a:gd name="txL" fmla="*/ 0 w 477"/>
              <a:gd name="txT" fmla="*/ 0 h 625"/>
              <a:gd name="txR" fmla="*/ 477 w 477"/>
              <a:gd name="txB" fmla="*/ 625 h 625"/>
            </a:gdLst>
            <a:ahLst/>
            <a:cxnLst>
              <a:cxn ang="0">
                <a:pos x="387" y="624"/>
              </a:cxn>
              <a:cxn ang="0">
                <a:pos x="476" y="527"/>
              </a:cxn>
              <a:cxn ang="0">
                <a:pos x="0" y="0"/>
              </a:cxn>
              <a:cxn ang="0">
                <a:pos x="387" y="624"/>
              </a:cxn>
            </a:cxnLst>
            <a:rect l="txL" t="txT" r="txR" b="txB"/>
            <a:pathLst>
              <a:path w="477" h="625">
                <a:moveTo>
                  <a:pt x="387" y="624"/>
                </a:moveTo>
                <a:lnTo>
                  <a:pt x="476" y="527"/>
                </a:lnTo>
                <a:lnTo>
                  <a:pt x="0" y="0"/>
                </a:lnTo>
                <a:lnTo>
                  <a:pt x="387" y="624"/>
                </a:lnTo>
              </a:path>
            </a:pathLst>
          </a:custGeom>
          <a:solidFill>
            <a:srgbClr val="FFCC00"/>
          </a:solidFill>
          <a:ln w="9525">
            <a:noFill/>
          </a:ln>
        </p:spPr>
        <p:txBody>
          <a:bodyPr/>
          <a:p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35852" name="Freeform 16"/>
          <p:cNvSpPr/>
          <p:nvPr/>
        </p:nvSpPr>
        <p:spPr>
          <a:xfrm>
            <a:off x="2859088" y="2338388"/>
            <a:ext cx="1158875" cy="850900"/>
          </a:xfrm>
          <a:custGeom>
            <a:avLst/>
            <a:gdLst>
              <a:gd name="txL" fmla="*/ 0 w 773"/>
              <a:gd name="txT" fmla="*/ 0 h 625"/>
              <a:gd name="txR" fmla="*/ 773 w 773"/>
              <a:gd name="txB" fmla="*/ 625 h 625"/>
            </a:gdLst>
            <a:ahLst/>
            <a:cxnLst>
              <a:cxn ang="0">
                <a:pos x="0" y="624"/>
              </a:cxn>
              <a:cxn ang="0">
                <a:pos x="772" y="624"/>
              </a:cxn>
              <a:cxn ang="0">
                <a:pos x="387" y="0"/>
              </a:cxn>
              <a:cxn ang="0">
                <a:pos x="0" y="624"/>
              </a:cxn>
            </a:cxnLst>
            <a:rect l="txL" t="txT" r="txR" b="txB"/>
            <a:pathLst>
              <a:path w="773" h="625">
                <a:moveTo>
                  <a:pt x="0" y="624"/>
                </a:moveTo>
                <a:lnTo>
                  <a:pt x="772" y="624"/>
                </a:lnTo>
                <a:lnTo>
                  <a:pt x="387" y="0"/>
                </a:lnTo>
                <a:lnTo>
                  <a:pt x="0" y="624"/>
                </a:lnTo>
              </a:path>
            </a:pathLst>
          </a:custGeom>
          <a:solidFill>
            <a:srgbClr val="FFCC00"/>
          </a:solidFill>
          <a:ln w="9525">
            <a:noFill/>
          </a:ln>
        </p:spPr>
        <p:txBody>
          <a:bodyPr/>
          <a:p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35853" name="Rectangle 17"/>
          <p:cNvSpPr/>
          <p:nvPr/>
        </p:nvSpPr>
        <p:spPr>
          <a:xfrm>
            <a:off x="2797175" y="3419475"/>
            <a:ext cx="1279525" cy="695325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p>
            <a:pPr eaLnBrk="0" hangingPunct="0">
              <a:lnSpc>
                <a:spcPct val="90000"/>
              </a:lnSpc>
            </a:pPr>
            <a:r>
              <a:rPr lang="zh-CN" altLang="en-US" sz="4400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2" charset="-127"/>
              </a:rPr>
              <a:t>方法</a:t>
            </a:r>
            <a:endParaRPr lang="zh-CN" altLang="en-US" sz="4400" dirty="0">
              <a:solidFill>
                <a:srgbClr val="000000"/>
              </a:solidFill>
              <a:latin typeface="Arial" panose="020B0604020202020204" pitchFamily="34" charset="0"/>
              <a:ea typeface="Gulim" panose="020B0600000101010101" pitchFamily="2" charset="-127"/>
            </a:endParaRPr>
          </a:p>
        </p:txBody>
      </p:sp>
      <p:sp>
        <p:nvSpPr>
          <p:cNvPr id="35854" name="Rectangle 18"/>
          <p:cNvSpPr/>
          <p:nvPr/>
        </p:nvSpPr>
        <p:spPr>
          <a:xfrm>
            <a:off x="2898775" y="4583113"/>
            <a:ext cx="1082675" cy="585787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p>
            <a:pPr eaLnBrk="0" hangingPunct="0">
              <a:lnSpc>
                <a:spcPct val="90000"/>
              </a:lnSpc>
            </a:pP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2" charset="-127"/>
              </a:rPr>
              <a:t>思想</a:t>
            </a:r>
            <a:endParaRPr lang="zh-CN" altLang="en-US" sz="3600" dirty="0">
              <a:solidFill>
                <a:srgbClr val="000000"/>
              </a:solidFill>
              <a:latin typeface="Arial" panose="020B0604020202020204" pitchFamily="34" charset="0"/>
              <a:ea typeface="Gulim" panose="020B0600000101010101" pitchFamily="2" charset="-127"/>
            </a:endParaRPr>
          </a:p>
        </p:txBody>
      </p:sp>
      <p:sp>
        <p:nvSpPr>
          <p:cNvPr id="35855" name="Rectangle 19"/>
          <p:cNvSpPr/>
          <p:nvPr/>
        </p:nvSpPr>
        <p:spPr>
          <a:xfrm>
            <a:off x="2995613" y="5527675"/>
            <a:ext cx="882650" cy="47625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p>
            <a:pPr eaLnBrk="0" hangingPunct="0">
              <a:lnSpc>
                <a:spcPct val="90000"/>
              </a:lnSpc>
            </a:pP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2" charset="-127"/>
              </a:rPr>
              <a:t>文化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Gulim" panose="020B0600000101010101" pitchFamily="2" charset="-127"/>
            </a:endParaRPr>
          </a:p>
        </p:txBody>
      </p:sp>
      <p:sp>
        <p:nvSpPr>
          <p:cNvPr id="35856" name="Rectangle 23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72400" cy="1143000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chemeClr val="accent2"/>
                </a:solidFill>
                <a:ea typeface="黑体" panose="02010609060101010101" pitchFamily="1" charset="-122"/>
              </a:rPr>
              <a:t>改善文化孕育出精益生产</a:t>
            </a:r>
            <a:endParaRPr lang="zh-CN" altLang="en-US" b="1">
              <a:solidFill>
                <a:schemeClr val="accent2"/>
              </a:solidFill>
              <a:ea typeface="黑体" panose="02010609060101010101" pitchFamily="1" charset="-122"/>
            </a:endParaRPr>
          </a:p>
        </p:txBody>
      </p:sp>
      <p:sp>
        <p:nvSpPr>
          <p:cNvPr id="35857" name="AutoShape 24"/>
          <p:cNvSpPr/>
          <p:nvPr/>
        </p:nvSpPr>
        <p:spPr>
          <a:xfrm>
            <a:off x="1042988" y="1484313"/>
            <a:ext cx="2736850" cy="1584325"/>
          </a:xfrm>
          <a:prstGeom prst="irregularSeal1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sz="4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成果</a:t>
            </a:r>
            <a:endParaRPr lang="zh-CN" altLang="en-US" sz="48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/>
      <p:bldP spid="35854" grpId="0"/>
      <p:bldP spid="35855" grpId="0"/>
      <p:bldP spid="358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395288" y="692150"/>
            <a:ext cx="7772400" cy="792163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chemeClr val="tx1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目     录</a:t>
            </a:r>
            <a:endParaRPr lang="zh-CN" altLang="en-US" b="1">
              <a:solidFill>
                <a:schemeClr val="tx1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8435" name="Rectangle 3"/>
          <p:cNvSpPr/>
          <p:nvPr/>
        </p:nvSpPr>
        <p:spPr>
          <a:xfrm>
            <a:off x="1403350" y="1628775"/>
            <a:ext cx="6985000" cy="7207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l"/>
            <a:r>
              <a:rPr lang="en-US" altLang="zh-CN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☆</a:t>
            </a:r>
            <a:r>
              <a:rPr lang="en-US" altLang="zh-CN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  </a:t>
            </a: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什么是精益策略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8436" name="Rectangle 4"/>
          <p:cNvSpPr/>
          <p:nvPr/>
        </p:nvSpPr>
        <p:spPr>
          <a:xfrm>
            <a:off x="1403350" y="4268788"/>
            <a:ext cx="6913563" cy="7207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l"/>
            <a:r>
              <a:rPr lang="en-US" altLang="zh-CN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☆</a:t>
            </a:r>
            <a:r>
              <a:rPr lang="en-US" altLang="zh-CN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  </a:t>
            </a: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精益工具与方法应用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8437" name="Rectangle 6"/>
          <p:cNvSpPr/>
          <p:nvPr/>
        </p:nvSpPr>
        <p:spPr>
          <a:xfrm>
            <a:off x="1403350" y="2901950"/>
            <a:ext cx="6840538" cy="7207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l"/>
            <a:r>
              <a:rPr lang="en-US" altLang="zh-CN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☆</a:t>
            </a:r>
            <a:r>
              <a:rPr lang="en-US" altLang="zh-CN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  </a:t>
            </a: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精益管理指标拉动全面改善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8438" name="Rectangle 7"/>
          <p:cNvSpPr/>
          <p:nvPr/>
        </p:nvSpPr>
        <p:spPr>
          <a:xfrm>
            <a:off x="1403350" y="3565525"/>
            <a:ext cx="6840538" cy="7207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l"/>
            <a:r>
              <a:rPr lang="en-US" altLang="zh-CN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☆</a:t>
            </a:r>
            <a:r>
              <a:rPr lang="en-US" altLang="zh-CN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  </a:t>
            </a: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发现问题是进步的第一级阶梯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8439" name="Rectangle 6"/>
          <p:cNvSpPr/>
          <p:nvPr/>
        </p:nvSpPr>
        <p:spPr>
          <a:xfrm>
            <a:off x="1374775" y="2279650"/>
            <a:ext cx="6840538" cy="7207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l"/>
            <a:r>
              <a:rPr lang="en-US" altLang="zh-CN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☆</a:t>
            </a:r>
            <a:r>
              <a:rPr lang="en-US" altLang="zh-CN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  </a:t>
            </a: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破译优秀的基因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3"/>
          <p:cNvSpPr/>
          <p:nvPr/>
        </p:nvSpPr>
        <p:spPr>
          <a:xfrm>
            <a:off x="466725" y="692150"/>
            <a:ext cx="8208963" cy="7016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latinLnBrk="1"/>
            <a:r>
              <a:rPr lang="zh-CN" altLang="en-US" sz="4000" dirty="0">
                <a:solidFill>
                  <a:schemeClr val="accent2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改善文化包含的元素</a:t>
            </a:r>
            <a:endParaRPr lang="zh-CN" altLang="en-US" sz="4000" dirty="0">
              <a:solidFill>
                <a:schemeClr val="accent2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grpSp>
        <p:nvGrpSpPr>
          <p:cNvPr id="36867" name="组合 36866"/>
          <p:cNvGrpSpPr/>
          <p:nvPr/>
        </p:nvGrpSpPr>
        <p:grpSpPr>
          <a:xfrm>
            <a:off x="107950" y="2636838"/>
            <a:ext cx="3455988" cy="3619500"/>
            <a:chOff x="0" y="0"/>
            <a:chExt cx="2177" cy="2280"/>
          </a:xfrm>
        </p:grpSpPr>
        <p:sp>
          <p:nvSpPr>
            <p:cNvPr id="36868" name="AutoShape 2"/>
            <p:cNvSpPr/>
            <p:nvPr/>
          </p:nvSpPr>
          <p:spPr>
            <a:xfrm>
              <a:off x="0" y="1691"/>
              <a:ext cx="2177" cy="589"/>
            </a:xfrm>
            <a:prstGeom prst="cube">
              <a:avLst>
                <a:gd name="adj" fmla="val 83676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99FF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36869" name="AutoShape 3"/>
            <p:cNvSpPr/>
            <p:nvPr/>
          </p:nvSpPr>
          <p:spPr>
            <a:xfrm>
              <a:off x="241" y="355"/>
              <a:ext cx="1468" cy="1679"/>
            </a:xfrm>
            <a:prstGeom prst="roundRect">
              <a:avLst>
                <a:gd name="adj" fmla="val 4495"/>
              </a:avLst>
            </a:prstGeom>
            <a:solidFill>
              <a:srgbClr val="DDDDDD"/>
            </a:solidFill>
            <a:ln w="38100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36870" name="AutoShape 4"/>
            <p:cNvSpPr/>
            <p:nvPr/>
          </p:nvSpPr>
          <p:spPr>
            <a:xfrm>
              <a:off x="219" y="129"/>
              <a:ext cx="1137" cy="3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808080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36871" name="Oval 5"/>
            <p:cNvSpPr/>
            <p:nvPr/>
          </p:nvSpPr>
          <p:spPr>
            <a:xfrm>
              <a:off x="129" y="0"/>
              <a:ext cx="550" cy="55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36872" name="Oval 6"/>
            <p:cNvSpPr/>
            <p:nvPr/>
          </p:nvSpPr>
          <p:spPr>
            <a:xfrm>
              <a:off x="176" y="44"/>
              <a:ext cx="454" cy="45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  <a:tileRect/>
            </a:gradFill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pic>
          <p:nvPicPr>
            <p:cNvPr id="36873" name="Picture 17" descr="n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7" y="129"/>
              <a:ext cx="173" cy="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4" name="Rectangle 20"/>
            <p:cNvSpPr/>
            <p:nvPr/>
          </p:nvSpPr>
          <p:spPr>
            <a:xfrm>
              <a:off x="308" y="606"/>
              <a:ext cx="1367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 latinLnBrk="1">
                <a:buChar char="•"/>
              </a:pPr>
              <a:r>
                <a:rPr lang="zh-CN" altLang="en-US" sz="2000" dirty="0">
                  <a:solidFill>
                    <a:srgbClr val="333333"/>
                  </a:solidFill>
                  <a:latin typeface="楷体_GB2312" pitchFamily="1" charset="-122"/>
                  <a:ea typeface="楷体_GB2312" pitchFamily="1" charset="-122"/>
                </a:rPr>
                <a:t>放弃</a:t>
              </a:r>
              <a:r>
                <a:rPr lang="zh-CN" altLang="en-US" sz="2000" dirty="0">
                  <a:solidFill>
                    <a:srgbClr val="333333"/>
                  </a:solidFill>
                  <a:latin typeface="Arial" panose="020B0604020202020204" pitchFamily="34" charset="0"/>
                  <a:ea typeface="楷体_GB2312" pitchFamily="1" charset="-122"/>
                </a:rPr>
                <a:t>“</a:t>
              </a:r>
              <a:r>
                <a:rPr lang="zh-CN" altLang="en-US" sz="2000" dirty="0">
                  <a:solidFill>
                    <a:srgbClr val="333333"/>
                  </a:solidFill>
                  <a:latin typeface="楷体_GB2312" pitchFamily="1" charset="-122"/>
                  <a:ea typeface="楷体_GB2312" pitchFamily="1" charset="-122"/>
                </a:rPr>
                <a:t>一夜暴富</a:t>
              </a:r>
              <a:r>
                <a:rPr lang="zh-CN" altLang="en-US" sz="2000" dirty="0">
                  <a:solidFill>
                    <a:srgbClr val="333333"/>
                  </a:solidFill>
                  <a:latin typeface="Arial" panose="020B0604020202020204" pitchFamily="34" charset="0"/>
                  <a:ea typeface="楷体_GB2312" pitchFamily="1" charset="-122"/>
                </a:rPr>
                <a:t>”</a:t>
              </a:r>
              <a:endParaRPr lang="zh-CN" altLang="en-US" sz="2000" dirty="0">
                <a:solidFill>
                  <a:srgbClr val="333333"/>
                </a:solidFill>
                <a:latin typeface="楷体_GB2312" pitchFamily="1" charset="-122"/>
                <a:ea typeface="楷体_GB2312" pitchFamily="1" charset="-122"/>
              </a:endParaRPr>
            </a:p>
            <a:p>
              <a:pPr algn="l" latinLnBrk="1">
                <a:buChar char="•"/>
              </a:pPr>
              <a:r>
                <a:rPr lang="zh-CN" altLang="en-US" sz="2000" dirty="0">
                  <a:solidFill>
                    <a:srgbClr val="333333"/>
                  </a:solidFill>
                  <a:latin typeface="楷体_GB2312" pitchFamily="1" charset="-122"/>
                  <a:ea typeface="楷体_GB2312" pitchFamily="1" charset="-122"/>
                </a:rPr>
                <a:t>一根筋式的坚持</a:t>
              </a:r>
              <a:endParaRPr lang="zh-CN" altLang="en-US" sz="2000" dirty="0">
                <a:solidFill>
                  <a:srgbClr val="333333"/>
                </a:solidFill>
                <a:latin typeface="楷体_GB2312" pitchFamily="1" charset="-122"/>
                <a:ea typeface="楷体_GB2312" pitchFamily="1" charset="-122"/>
              </a:endParaRPr>
            </a:p>
            <a:p>
              <a:pPr algn="l" latinLnBrk="1">
                <a:buChar char="•"/>
              </a:pPr>
              <a:r>
                <a:rPr lang="zh-CN" altLang="en-US" sz="2000" dirty="0">
                  <a:solidFill>
                    <a:srgbClr val="333333"/>
                  </a:solidFill>
                  <a:latin typeface="楷体_GB2312" pitchFamily="1" charset="-122"/>
                  <a:ea typeface="楷体_GB2312" pitchFamily="1" charset="-122"/>
                </a:rPr>
                <a:t>立即行动</a:t>
              </a:r>
              <a:endParaRPr lang="zh-CN" altLang="en-US" sz="2000" dirty="0">
                <a:solidFill>
                  <a:srgbClr val="333333"/>
                </a:solidFill>
                <a:latin typeface="楷体_GB2312" pitchFamily="1" charset="-122"/>
                <a:ea typeface="楷体_GB2312" pitchFamily="1" charset="-122"/>
              </a:endParaRPr>
            </a:p>
            <a:p>
              <a:pPr algn="l" latinLnBrk="1">
                <a:buChar char="•"/>
              </a:pPr>
              <a:r>
                <a:rPr lang="zh-CN" altLang="en-US" sz="2000" dirty="0">
                  <a:solidFill>
                    <a:srgbClr val="333333"/>
                  </a:solidFill>
                  <a:latin typeface="楷体_GB2312" pitchFamily="1" charset="-122"/>
                  <a:ea typeface="楷体_GB2312" pitchFamily="1" charset="-122"/>
                </a:rPr>
                <a:t>清单作业</a:t>
              </a:r>
              <a:endParaRPr lang="zh-CN" altLang="en-US" sz="2000" dirty="0">
                <a:solidFill>
                  <a:srgbClr val="333333"/>
                </a:solidFill>
                <a:latin typeface="楷体_GB2312" pitchFamily="1" charset="-122"/>
                <a:ea typeface="楷体_GB2312" pitchFamily="1" charset="-122"/>
              </a:endParaRPr>
            </a:p>
            <a:p>
              <a:pPr algn="l" latinLnBrk="1">
                <a:buChar char="•"/>
              </a:pPr>
              <a:r>
                <a:rPr lang="zh-CN" altLang="en-US" sz="2000" dirty="0">
                  <a:solidFill>
                    <a:srgbClr val="333333"/>
                  </a:solidFill>
                  <a:latin typeface="楷体_GB2312" pitchFamily="1" charset="-122"/>
                  <a:ea typeface="楷体_GB2312" pitchFamily="1" charset="-122"/>
                </a:rPr>
                <a:t>追根溯源</a:t>
              </a:r>
              <a:endParaRPr lang="ko-KR" altLang="en-US" sz="2000" dirty="0">
                <a:solidFill>
                  <a:srgbClr val="333333"/>
                </a:solidFill>
                <a:latin typeface="楷体_GB2312" pitchFamily="1" charset="-122"/>
                <a:ea typeface="楷体_GB2312" pitchFamily="1" charset="-122"/>
              </a:endParaRPr>
            </a:p>
            <a:p>
              <a:pPr algn="l" latinLnBrk="1">
                <a:buChar char="•"/>
              </a:pPr>
              <a:r>
                <a:rPr lang="zh-CN" altLang="en-US" sz="2000" dirty="0">
                  <a:solidFill>
                    <a:srgbClr val="333333"/>
                  </a:solidFill>
                  <a:latin typeface="楷体_GB2312" pitchFamily="1" charset="-122"/>
                  <a:ea typeface="楷体_GB2312" pitchFamily="1" charset="-122"/>
                </a:rPr>
                <a:t>勿以善小而不为</a:t>
              </a:r>
              <a:endParaRPr lang="ko-KR" altLang="en-US" sz="2000" dirty="0">
                <a:solidFill>
                  <a:srgbClr val="333333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36875" name="Text Box 24"/>
            <p:cNvSpPr txBox="1"/>
            <p:nvPr/>
          </p:nvSpPr>
          <p:spPr>
            <a:xfrm>
              <a:off x="726" y="195"/>
              <a:ext cx="43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atinLnBrk="1"/>
              <a:r>
                <a:rPr lang="zh-CN" altLang="en-US" sz="2000" b="0" dirty="0">
                  <a:latin typeface="黑体" panose="02010609060101010101" pitchFamily="1" charset="-122"/>
                  <a:ea typeface="黑体" panose="02010609060101010101" pitchFamily="1" charset="-122"/>
                </a:rPr>
                <a:t>愚直</a:t>
              </a:r>
              <a:endParaRPr lang="zh-CN" altLang="en-US" sz="2000" b="0" dirty="0">
                <a:latin typeface="黑体" panose="02010609060101010101" pitchFamily="1" charset="-122"/>
                <a:ea typeface="黑体" panose="02010609060101010101" pitchFamily="1" charset="-122"/>
              </a:endParaRPr>
            </a:p>
          </p:txBody>
        </p:sp>
      </p:grpSp>
      <p:grpSp>
        <p:nvGrpSpPr>
          <p:cNvPr id="36876" name="组合 36875"/>
          <p:cNvGrpSpPr/>
          <p:nvPr/>
        </p:nvGrpSpPr>
        <p:grpSpPr>
          <a:xfrm>
            <a:off x="2771775" y="2060575"/>
            <a:ext cx="3455988" cy="3563938"/>
            <a:chOff x="0" y="0"/>
            <a:chExt cx="2177" cy="2245"/>
          </a:xfrm>
        </p:grpSpPr>
        <p:sp>
          <p:nvSpPr>
            <p:cNvPr id="36877" name="AutoShape 7"/>
            <p:cNvSpPr/>
            <p:nvPr/>
          </p:nvSpPr>
          <p:spPr>
            <a:xfrm>
              <a:off x="0" y="1656"/>
              <a:ext cx="2177" cy="589"/>
            </a:xfrm>
            <a:prstGeom prst="cube">
              <a:avLst>
                <a:gd name="adj" fmla="val 83676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99FF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36878" name="AutoShape 9"/>
            <p:cNvSpPr/>
            <p:nvPr/>
          </p:nvSpPr>
          <p:spPr>
            <a:xfrm>
              <a:off x="277" y="328"/>
              <a:ext cx="1468" cy="1679"/>
            </a:xfrm>
            <a:prstGeom prst="roundRect">
              <a:avLst>
                <a:gd name="adj" fmla="val 5588"/>
              </a:avLst>
            </a:prstGeom>
            <a:solidFill>
              <a:srgbClr val="DDDDDD"/>
            </a:solidFill>
            <a:ln w="38100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36879" name="AutoShape 10"/>
            <p:cNvSpPr/>
            <p:nvPr/>
          </p:nvSpPr>
          <p:spPr>
            <a:xfrm>
              <a:off x="222" y="129"/>
              <a:ext cx="1137" cy="3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808080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36880" name="Oval 11"/>
            <p:cNvSpPr/>
            <p:nvPr/>
          </p:nvSpPr>
          <p:spPr>
            <a:xfrm>
              <a:off x="132" y="0"/>
              <a:ext cx="550" cy="55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36881" name="Oval 12"/>
            <p:cNvSpPr/>
            <p:nvPr/>
          </p:nvSpPr>
          <p:spPr>
            <a:xfrm>
              <a:off x="179" y="44"/>
              <a:ext cx="454" cy="45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  <a:tileRect/>
            </a:gradFill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pic>
          <p:nvPicPr>
            <p:cNvPr id="36882" name="Picture 18" descr="n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" y="136"/>
              <a:ext cx="227" cy="2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83" name="Rectangle 21"/>
            <p:cNvSpPr/>
            <p:nvPr/>
          </p:nvSpPr>
          <p:spPr>
            <a:xfrm>
              <a:off x="368" y="598"/>
              <a:ext cx="1323" cy="14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 latinLnBrk="1">
                <a:buChar char="•"/>
              </a:pPr>
              <a:r>
                <a:rPr lang="zh-CN" altLang="en-US" sz="2000" dirty="0">
                  <a:solidFill>
                    <a:srgbClr val="333333"/>
                  </a:solidFill>
                  <a:latin typeface="楷体_GB2312" pitchFamily="1" charset="-122"/>
                  <a:ea typeface="楷体_GB2312" pitchFamily="1" charset="-122"/>
                </a:rPr>
                <a:t>变惩罚为鼓励</a:t>
              </a:r>
              <a:endParaRPr lang="zh-CN" altLang="en-US" sz="2000" dirty="0">
                <a:solidFill>
                  <a:srgbClr val="333333"/>
                </a:solidFill>
                <a:latin typeface="楷体_GB2312" pitchFamily="1" charset="-122"/>
                <a:ea typeface="楷体_GB2312" pitchFamily="1" charset="-122"/>
              </a:endParaRPr>
            </a:p>
            <a:p>
              <a:pPr algn="l" latinLnBrk="1">
                <a:buChar char="•"/>
              </a:pPr>
              <a:r>
                <a:rPr lang="zh-CN" altLang="en-US" sz="2000" dirty="0">
                  <a:solidFill>
                    <a:srgbClr val="333333"/>
                  </a:solidFill>
                  <a:latin typeface="楷体_GB2312" pitchFamily="1" charset="-122"/>
                  <a:ea typeface="楷体_GB2312" pitchFamily="1" charset="-122"/>
                </a:rPr>
                <a:t>不苛责失败</a:t>
              </a:r>
              <a:endParaRPr lang="zh-CN" altLang="en-US" sz="2000" dirty="0">
                <a:solidFill>
                  <a:srgbClr val="333333"/>
                </a:solidFill>
                <a:latin typeface="楷体_GB2312" pitchFamily="1" charset="-122"/>
                <a:ea typeface="楷体_GB2312" pitchFamily="1" charset="-122"/>
              </a:endParaRPr>
            </a:p>
            <a:p>
              <a:pPr algn="l" latinLnBrk="1">
                <a:buChar char="•"/>
              </a:pPr>
              <a:r>
                <a:rPr lang="zh-CN" altLang="en-US" sz="2000" dirty="0">
                  <a:solidFill>
                    <a:srgbClr val="333333"/>
                  </a:solidFill>
                  <a:latin typeface="楷体_GB2312" pitchFamily="1" charset="-122"/>
                  <a:ea typeface="楷体_GB2312" pitchFamily="1" charset="-122"/>
                </a:rPr>
                <a:t>培养思维过程</a:t>
              </a:r>
              <a:endParaRPr lang="zh-CN" altLang="en-US" sz="2000" dirty="0">
                <a:solidFill>
                  <a:srgbClr val="333333"/>
                </a:solidFill>
                <a:latin typeface="楷体_GB2312" pitchFamily="1" charset="-122"/>
                <a:ea typeface="楷体_GB2312" pitchFamily="1" charset="-122"/>
              </a:endParaRPr>
            </a:p>
            <a:p>
              <a:pPr algn="l" latinLnBrk="1">
                <a:buChar char="•"/>
              </a:pPr>
              <a:endParaRPr lang="ko-KR" altLang="en-US" sz="1000" dirty="0">
                <a:solidFill>
                  <a:srgbClr val="333333"/>
                </a:solidFill>
                <a:latin typeface="楷体_GB2312" pitchFamily="1" charset="-122"/>
                <a:ea typeface="楷体_GB2312" pitchFamily="1" charset="-122"/>
              </a:endParaRPr>
            </a:p>
            <a:p>
              <a:pPr algn="l" latinLnBrk="1">
                <a:buChar char="•"/>
              </a:pPr>
              <a:r>
                <a:rPr lang="zh-CN" altLang="en-US" sz="2000" dirty="0">
                  <a:solidFill>
                    <a:srgbClr val="333333"/>
                  </a:solidFill>
                  <a:latin typeface="楷体_GB2312" pitchFamily="1" charset="-122"/>
                  <a:ea typeface="楷体_GB2312" pitchFamily="1" charset="-122"/>
                </a:rPr>
                <a:t>合作：变选择性型管理为改善型管理</a:t>
              </a:r>
              <a:endParaRPr lang="zh-CN" altLang="en-US" sz="2000" dirty="0">
                <a:solidFill>
                  <a:srgbClr val="333333"/>
                </a:solidFill>
                <a:latin typeface="楷体_GB2312" pitchFamily="1" charset="-122"/>
                <a:ea typeface="楷体_GB2312" pitchFamily="1" charset="-122"/>
              </a:endParaRPr>
            </a:p>
            <a:p>
              <a:pPr algn="l" latinLnBrk="1">
                <a:buChar char="•"/>
              </a:pPr>
              <a:endParaRPr lang="en-US" altLang="zh-CN" sz="2000" dirty="0">
                <a:solidFill>
                  <a:srgbClr val="333333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36884" name="Text Box 25"/>
            <p:cNvSpPr txBox="1"/>
            <p:nvPr/>
          </p:nvSpPr>
          <p:spPr>
            <a:xfrm>
              <a:off x="726" y="197"/>
              <a:ext cx="43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atinLnBrk="1"/>
              <a:r>
                <a:rPr lang="zh-CN" altLang="en-US" sz="2000" b="0" dirty="0">
                  <a:latin typeface="黑体" panose="02010609060101010101" pitchFamily="1" charset="-122"/>
                  <a:ea typeface="黑体" panose="02010609060101010101" pitchFamily="1" charset="-122"/>
                </a:rPr>
                <a:t>培养</a:t>
              </a:r>
              <a:endParaRPr lang="zh-CN" altLang="en-US" sz="2000" b="0" dirty="0">
                <a:latin typeface="黑体" panose="02010609060101010101" pitchFamily="1" charset="-122"/>
                <a:ea typeface="黑体" panose="02010609060101010101" pitchFamily="1" charset="-122"/>
              </a:endParaRPr>
            </a:p>
          </p:txBody>
        </p:sp>
      </p:grpSp>
      <p:grpSp>
        <p:nvGrpSpPr>
          <p:cNvPr id="36885" name="组合 36884"/>
          <p:cNvGrpSpPr/>
          <p:nvPr/>
        </p:nvGrpSpPr>
        <p:grpSpPr>
          <a:xfrm>
            <a:off x="5435600" y="1628775"/>
            <a:ext cx="3455988" cy="3548063"/>
            <a:chOff x="0" y="0"/>
            <a:chExt cx="2177" cy="2235"/>
          </a:xfrm>
        </p:grpSpPr>
        <p:sp>
          <p:nvSpPr>
            <p:cNvPr id="36886" name="AutoShape 8"/>
            <p:cNvSpPr/>
            <p:nvPr/>
          </p:nvSpPr>
          <p:spPr>
            <a:xfrm>
              <a:off x="0" y="1646"/>
              <a:ext cx="2177" cy="589"/>
            </a:xfrm>
            <a:prstGeom prst="cube">
              <a:avLst>
                <a:gd name="adj" fmla="val 83676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99FF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36887" name="AutoShape 13"/>
            <p:cNvSpPr/>
            <p:nvPr/>
          </p:nvSpPr>
          <p:spPr>
            <a:xfrm>
              <a:off x="318" y="284"/>
              <a:ext cx="1468" cy="1679"/>
            </a:xfrm>
            <a:prstGeom prst="roundRect">
              <a:avLst>
                <a:gd name="adj" fmla="val 6065"/>
              </a:avLst>
            </a:prstGeom>
            <a:solidFill>
              <a:srgbClr val="DDDDDD"/>
            </a:solidFill>
            <a:ln w="38100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36888" name="AutoShape 14"/>
            <p:cNvSpPr/>
            <p:nvPr/>
          </p:nvSpPr>
          <p:spPr>
            <a:xfrm>
              <a:off x="299" y="129"/>
              <a:ext cx="1137" cy="3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808080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36889" name="Oval 15"/>
            <p:cNvSpPr/>
            <p:nvPr/>
          </p:nvSpPr>
          <p:spPr>
            <a:xfrm>
              <a:off x="209" y="0"/>
              <a:ext cx="550" cy="55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36890" name="Oval 16"/>
            <p:cNvSpPr/>
            <p:nvPr/>
          </p:nvSpPr>
          <p:spPr>
            <a:xfrm>
              <a:off x="256" y="44"/>
              <a:ext cx="454" cy="45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  <a:tileRect/>
            </a:gradFill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36891" name="Rectangle 22"/>
            <p:cNvSpPr/>
            <p:nvPr/>
          </p:nvSpPr>
          <p:spPr>
            <a:xfrm>
              <a:off x="318" y="529"/>
              <a:ext cx="1418" cy="10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algn="l" latinLnBrk="1">
                <a:buChar char="•"/>
              </a:pPr>
              <a:r>
                <a:rPr lang="zh-CN" altLang="en-US" sz="2000" dirty="0">
                  <a:solidFill>
                    <a:srgbClr val="333333"/>
                  </a:solidFill>
                  <a:latin typeface="楷体_GB2312" pitchFamily="1" charset="-122"/>
                  <a:ea typeface="楷体_GB2312" pitchFamily="1" charset="-122"/>
                </a:rPr>
                <a:t>标杆管理</a:t>
              </a:r>
              <a:endParaRPr lang="zh-CN" altLang="en-US" sz="2000" dirty="0">
                <a:solidFill>
                  <a:srgbClr val="333333"/>
                </a:solidFill>
                <a:latin typeface="楷体_GB2312" pitchFamily="1" charset="-122"/>
                <a:ea typeface="楷体_GB2312" pitchFamily="1" charset="-122"/>
              </a:endParaRPr>
            </a:p>
            <a:p>
              <a:pPr algn="l" latinLnBrk="1"/>
              <a:r>
                <a:rPr lang="zh-CN" altLang="en-US" sz="2000" dirty="0">
                  <a:solidFill>
                    <a:srgbClr val="333333"/>
                  </a:solidFill>
                  <a:latin typeface="楷体_GB2312" pitchFamily="1" charset="-122"/>
                  <a:ea typeface="楷体_GB2312" pitchFamily="1" charset="-122"/>
                </a:rPr>
                <a:t>（</a:t>
              </a:r>
              <a:r>
                <a:rPr lang="en-US" altLang="zh-CN" sz="2000" dirty="0">
                  <a:solidFill>
                    <a:srgbClr val="333333"/>
                  </a:solidFill>
                  <a:latin typeface="楷体_GB2312" pitchFamily="1" charset="-122"/>
                  <a:ea typeface="楷体_GB2312" pitchFamily="1" charset="-122"/>
                </a:rPr>
                <a:t>Bench Marking</a:t>
              </a:r>
              <a:r>
                <a:rPr lang="zh-CN" altLang="en-US" sz="2000" dirty="0">
                  <a:solidFill>
                    <a:srgbClr val="333333"/>
                  </a:solidFill>
                  <a:latin typeface="楷体_GB2312" pitchFamily="1" charset="-122"/>
                  <a:ea typeface="楷体_GB2312" pitchFamily="1" charset="-122"/>
                </a:rPr>
                <a:t>）</a:t>
              </a:r>
              <a:endParaRPr lang="zh-CN" altLang="en-US" sz="2000" dirty="0">
                <a:solidFill>
                  <a:srgbClr val="333333"/>
                </a:solidFill>
                <a:latin typeface="楷体_GB2312" pitchFamily="1" charset="-122"/>
                <a:ea typeface="楷体_GB2312" pitchFamily="1" charset="-122"/>
              </a:endParaRPr>
            </a:p>
            <a:p>
              <a:pPr algn="l" latinLnBrk="1">
                <a:buChar char="•"/>
              </a:pPr>
              <a:r>
                <a:rPr lang="zh-CN" altLang="en-US" sz="2000" dirty="0">
                  <a:solidFill>
                    <a:srgbClr val="333333"/>
                  </a:solidFill>
                  <a:latin typeface="楷体_GB2312" pitchFamily="1" charset="-122"/>
                  <a:ea typeface="楷体_GB2312" pitchFamily="1" charset="-122"/>
                </a:rPr>
                <a:t>远大理想</a:t>
              </a:r>
              <a:endParaRPr lang="zh-CN" altLang="en-US" sz="2000" dirty="0">
                <a:solidFill>
                  <a:srgbClr val="333333"/>
                </a:solidFill>
                <a:latin typeface="楷体_GB2312" pitchFamily="1" charset="-122"/>
                <a:ea typeface="楷体_GB2312" pitchFamily="1" charset="-122"/>
              </a:endParaRPr>
            </a:p>
            <a:p>
              <a:pPr algn="l" latinLnBrk="1">
                <a:buChar char="•"/>
              </a:pPr>
              <a:r>
                <a:rPr lang="en-US" altLang="zh-CN" sz="2000" dirty="0">
                  <a:solidFill>
                    <a:srgbClr val="333333"/>
                  </a:solidFill>
                  <a:latin typeface="楷体_GB2312" pitchFamily="1" charset="-122"/>
                  <a:ea typeface="楷体_GB2312" pitchFamily="1" charset="-122"/>
                </a:rPr>
                <a:t>60</a:t>
              </a:r>
              <a:r>
                <a:rPr lang="zh-CN" altLang="en-US" sz="2000" dirty="0">
                  <a:solidFill>
                    <a:srgbClr val="333333"/>
                  </a:solidFill>
                  <a:latin typeface="楷体_GB2312" pitchFamily="1" charset="-122"/>
                  <a:ea typeface="楷体_GB2312" pitchFamily="1" charset="-122"/>
                </a:rPr>
                <a:t>分就可以开始</a:t>
              </a:r>
              <a:endParaRPr lang="zh-CN" altLang="en-US" sz="2000" dirty="0">
                <a:solidFill>
                  <a:srgbClr val="333333"/>
                </a:solidFill>
                <a:latin typeface="楷体_GB2312" pitchFamily="1" charset="-122"/>
                <a:ea typeface="楷体_GB2312" pitchFamily="1" charset="-122"/>
              </a:endParaRPr>
            </a:p>
            <a:p>
              <a:pPr algn="l" latinLnBrk="1">
                <a:buChar char="•"/>
              </a:pPr>
              <a:endParaRPr lang="en-US" altLang="zh-CN" sz="2000" dirty="0">
                <a:solidFill>
                  <a:srgbClr val="333333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  <p:pic>
          <p:nvPicPr>
            <p:cNvPr id="36892" name="Picture 19" descr="n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" y="136"/>
              <a:ext cx="223" cy="2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93" name="Text Box 26"/>
            <p:cNvSpPr txBox="1"/>
            <p:nvPr/>
          </p:nvSpPr>
          <p:spPr>
            <a:xfrm>
              <a:off x="804" y="198"/>
              <a:ext cx="43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atinLnBrk="1"/>
              <a:r>
                <a:rPr lang="zh-CN" altLang="en-US" sz="2000" b="0" dirty="0">
                  <a:latin typeface="黑体" panose="02010609060101010101" pitchFamily="1" charset="-122"/>
                  <a:ea typeface="黑体" panose="02010609060101010101" pitchFamily="1" charset="-122"/>
                </a:rPr>
                <a:t>挑战</a:t>
              </a:r>
              <a:endParaRPr lang="zh-CN" altLang="en-US" sz="2000" b="0" dirty="0">
                <a:latin typeface="黑体" panose="02010609060101010101" pitchFamily="1" charset="-122"/>
                <a:ea typeface="黑体" panose="02010609060101010101" pitchFamily="1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684213" y="981075"/>
            <a:ext cx="7772400" cy="1143000"/>
          </a:xfrm>
          <a:ln/>
        </p:spPr>
        <p:txBody>
          <a:bodyPr vert="horz" wrap="square" anchor="ctr" anchorCtr="0"/>
          <a:p>
            <a:pPr algn="l" eaLnBrk="1" hangingPunct="1"/>
            <a:r>
              <a:rPr lang="zh-CN" altLang="en-US" b="1">
                <a:solidFill>
                  <a:schemeClr val="accent2"/>
                </a:solidFill>
                <a:ea typeface="黑体" panose="02010609060101010101" pitchFamily="1" charset="-122"/>
              </a:rPr>
              <a:t>改善文化孕育出</a:t>
            </a:r>
            <a:r>
              <a:rPr lang="zh-CN" altLang="en-US" b="1">
                <a:solidFill>
                  <a:srgbClr val="FF0000"/>
                </a:solidFill>
                <a:ea typeface="黑体" panose="02010609060101010101" pitchFamily="1" charset="-122"/>
              </a:rPr>
              <a:t>伟大的企业</a:t>
            </a:r>
            <a:endParaRPr lang="zh-CN" altLang="en-US" b="1">
              <a:solidFill>
                <a:srgbClr val="FF0000"/>
              </a:solidFill>
              <a:ea typeface="黑体" panose="02010609060101010101" pitchFamily="1" charset="-122"/>
            </a:endParaRPr>
          </a:p>
        </p:txBody>
      </p:sp>
      <p:sp>
        <p:nvSpPr>
          <p:cNvPr id="37891" name="Text Box 11"/>
          <p:cNvSpPr txBox="1"/>
          <p:nvPr/>
        </p:nvSpPr>
        <p:spPr>
          <a:xfrm>
            <a:off x="611188" y="2852738"/>
            <a:ext cx="7993062" cy="203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精益生产的本质就是：</a:t>
            </a:r>
            <a:endParaRPr lang="zh-CN" altLang="en-US" sz="3600" dirty="0"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以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客户需求</a:t>
            </a: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为导向以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现场</a:t>
            </a: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为中心的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持续改善</a:t>
            </a: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！</a:t>
            </a:r>
            <a:endParaRPr lang="zh-CN" altLang="en-US" sz="3600" dirty="0"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28625" y="2286000"/>
            <a:ext cx="7772400" cy="1143000"/>
          </a:xfrm>
          <a:ln/>
        </p:spPr>
        <p:txBody>
          <a:bodyPr vert="horz" wrap="square" anchor="ctr" anchorCtr="0"/>
          <a:p>
            <a:pPr algn="l" eaLnBrk="1" hangingPunct="1"/>
            <a:r>
              <a:rPr lang="en-US" altLang="zh-CN" sz="4000" dirty="0"/>
              <a:t> </a:t>
            </a:r>
            <a:r>
              <a:rPr lang="en-US" altLang="zh-CN" sz="4000" b="1" dirty="0">
                <a:effectLst>
                  <a:outerShdw blurRad="38100" dist="38100" dir="2700000">
                    <a:srgbClr val="C0C0C0"/>
                  </a:outerShdw>
                </a:effectLst>
              </a:rPr>
              <a:t>         </a:t>
            </a:r>
            <a:r>
              <a:rPr lang="zh-CN" altLang="en-US" sz="4000" b="1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精益管理指标拉动全面改善</a:t>
            </a:r>
            <a:endParaRPr lang="zh-CN" altLang="en-US" sz="4000" b="1" dirty="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792163" y="638175"/>
            <a:ext cx="7772400" cy="936625"/>
          </a:xfrm>
          <a:ln/>
        </p:spPr>
        <p:txBody>
          <a:bodyPr vert="horz" wrap="square" anchor="ctr" anchorCtr="0"/>
          <a:p>
            <a:r>
              <a:rPr lang="zh-CN" altLang="en-US" b="1">
                <a:effectLst>
                  <a:outerShdw blurRad="38100" dist="38100" dir="2700000">
                    <a:srgbClr val="C0C0C0"/>
                  </a:outerShdw>
                </a:effectLst>
              </a:rPr>
              <a:t>没有管理项目的后果</a:t>
            </a:r>
            <a:endParaRPr lang="zh-CN" altLang="en-US" b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39939" name="Rectangle 3"/>
          <p:cNvSpPr/>
          <p:nvPr/>
        </p:nvSpPr>
        <p:spPr>
          <a:xfrm>
            <a:off x="971550" y="1628775"/>
            <a:ext cx="7632700" cy="576263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管理项目：用于评价工作好坏的因子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</p:txBody>
      </p:sp>
      <p:pic>
        <p:nvPicPr>
          <p:cNvPr id="39940" name="Picture 4" descr="ICT1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6213" y="4581525"/>
            <a:ext cx="1347787" cy="163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188" y="5145088"/>
            <a:ext cx="2662237" cy="1712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2" name="Rectangle 6"/>
          <p:cNvSpPr/>
          <p:nvPr/>
        </p:nvSpPr>
        <p:spPr>
          <a:xfrm>
            <a:off x="971550" y="3068638"/>
            <a:ext cx="7632700" cy="579437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管理项目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+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目标  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=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让管理有明确方向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39943" name="AutoShape 7"/>
          <p:cNvSpPr/>
          <p:nvPr/>
        </p:nvSpPr>
        <p:spPr>
          <a:xfrm>
            <a:off x="2555875" y="5373688"/>
            <a:ext cx="5832475" cy="647700"/>
          </a:xfrm>
          <a:prstGeom prst="wedgeRoundRectCallout">
            <a:avLst>
              <a:gd name="adj1" fmla="val -44912"/>
              <a:gd name="adj2" fmla="val -29657"/>
              <a:gd name="adj3" fmla="val 16667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管理指标：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Q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、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C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、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D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、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S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、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M</a:t>
            </a:r>
            <a:endParaRPr lang="en-US" altLang="zh-CN" sz="32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39944" name="AutoShape 8"/>
          <p:cNvSpPr/>
          <p:nvPr/>
        </p:nvSpPr>
        <p:spPr>
          <a:xfrm>
            <a:off x="4284663" y="3860800"/>
            <a:ext cx="3887787" cy="1087438"/>
          </a:xfrm>
          <a:prstGeom prst="cloudCallout">
            <a:avLst>
              <a:gd name="adj1" fmla="val 53023"/>
              <a:gd name="adj2" fmla="val 33505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我们要强化内部管理，</a:t>
            </a:r>
            <a:endParaRPr lang="zh-CN" altLang="en-US" sz="2400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我们要加大力度</a:t>
            </a:r>
            <a:r>
              <a:rPr lang="en-US" altLang="zh-CN" sz="2400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…</a:t>
            </a:r>
            <a:endParaRPr lang="en-US" altLang="zh-CN" sz="2400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39945" name="AutoShape 9"/>
          <p:cNvSpPr/>
          <p:nvPr/>
        </p:nvSpPr>
        <p:spPr>
          <a:xfrm>
            <a:off x="431800" y="3968750"/>
            <a:ext cx="3816350" cy="1008063"/>
          </a:xfrm>
          <a:prstGeom prst="cloudCallout">
            <a:avLst>
              <a:gd name="adj1" fmla="val -25917"/>
              <a:gd name="adj2" fmla="val 76144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我们要响应号召，努力工作！</a:t>
            </a:r>
            <a:endParaRPr lang="zh-CN" altLang="en-US" sz="2400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39946" name="AutoShape 10"/>
          <p:cNvSpPr/>
          <p:nvPr/>
        </p:nvSpPr>
        <p:spPr>
          <a:xfrm>
            <a:off x="4284663" y="3860800"/>
            <a:ext cx="3887787" cy="1087438"/>
          </a:xfrm>
          <a:prstGeom prst="cloudCallout">
            <a:avLst>
              <a:gd name="adj1" fmla="val 53023"/>
              <a:gd name="adj2" fmla="val 33505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最近的批量合格率有下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  <a:p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降的趋势，什么原因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…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39947" name="AutoShape 11"/>
          <p:cNvSpPr/>
          <p:nvPr/>
        </p:nvSpPr>
        <p:spPr>
          <a:xfrm>
            <a:off x="431800" y="3968750"/>
            <a:ext cx="3816350" cy="1008063"/>
          </a:xfrm>
          <a:prstGeom prst="cloudCallout">
            <a:avLst>
              <a:gd name="adj1" fmla="val -25917"/>
              <a:gd name="adj2" fmla="val 76144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老板，我们正在研究对策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……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39948" name="Rectangle 12"/>
          <p:cNvSpPr/>
          <p:nvPr/>
        </p:nvSpPr>
        <p:spPr>
          <a:xfrm>
            <a:off x="971550" y="2349500"/>
            <a:ext cx="7632700" cy="576263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目        标：明确通过努力要达到程度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2" grpId="0" animBg="1"/>
      <p:bldP spid="39946" grpId="0" animBg="1"/>
      <p:bldP spid="39947" grpId="0" animBg="1"/>
      <p:bldP spid="399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881063" y="2438400"/>
            <a:ext cx="7772400" cy="1430338"/>
          </a:xfrm>
          <a:ln/>
        </p:spPr>
        <p:txBody>
          <a:bodyPr vert="horz" wrap="square" anchor="ctr" anchorCtr="0"/>
          <a:p>
            <a:r>
              <a:rPr lang="zh-CN" altLang="en-US" b="1">
                <a:effectLst>
                  <a:outerShdw blurRad="38100" dist="38100" dir="2700000">
                    <a:srgbClr val="C0C0C0"/>
                  </a:outerShdw>
                </a:effectLst>
              </a:rPr>
              <a:t>错误的管理指标后果同样会</a:t>
            </a:r>
            <a:br>
              <a:rPr lang="zh-CN" altLang="en-US" b="1">
                <a:effectLst>
                  <a:outerShdw blurRad="38100" dist="38100" dir="2700000">
                    <a:srgbClr val="C0C0C0"/>
                  </a:outerShdw>
                </a:effectLst>
              </a:rPr>
            </a:br>
            <a:r>
              <a:rPr lang="zh-CN" altLang="en-US" b="1">
                <a:effectLst>
                  <a:outerShdw blurRad="38100" dist="38100" dir="2700000">
                    <a:srgbClr val="C0C0C0"/>
                  </a:outerShdw>
                </a:effectLst>
              </a:rPr>
              <a:t>很严重？</a:t>
            </a:r>
            <a:endParaRPr lang="zh-CN" altLang="en-US" b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Freeform 2"/>
          <p:cNvSpPr/>
          <p:nvPr/>
        </p:nvSpPr>
        <p:spPr>
          <a:xfrm>
            <a:off x="1403350" y="2420938"/>
            <a:ext cx="936625" cy="2447925"/>
          </a:xfrm>
          <a:custGeom>
            <a:avLst/>
            <a:gdLst>
              <a:gd name="txL" fmla="*/ 0 w 590"/>
              <a:gd name="txT" fmla="*/ 0 h 1542"/>
              <a:gd name="txR" fmla="*/ 590 w 590"/>
              <a:gd name="txB" fmla="*/ 1542 h 1542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590" h="1542">
                <a:moveTo>
                  <a:pt x="0" y="0"/>
                </a:moveTo>
                <a:lnTo>
                  <a:pt x="0" y="1542"/>
                </a:lnTo>
                <a:lnTo>
                  <a:pt x="590" y="1542"/>
                </a:lnTo>
                <a:lnTo>
                  <a:pt x="0" y="1542"/>
                </a:lnTo>
                <a:lnTo>
                  <a:pt x="0" y="1134"/>
                </a:lnTo>
                <a:lnTo>
                  <a:pt x="590" y="1134"/>
                </a:lnTo>
                <a:lnTo>
                  <a:pt x="0" y="1134"/>
                </a:lnTo>
                <a:lnTo>
                  <a:pt x="0" y="725"/>
                </a:lnTo>
                <a:lnTo>
                  <a:pt x="590" y="725"/>
                </a:lnTo>
                <a:lnTo>
                  <a:pt x="0" y="725"/>
                </a:lnTo>
                <a:lnTo>
                  <a:pt x="0" y="317"/>
                </a:lnTo>
                <a:lnTo>
                  <a:pt x="590" y="317"/>
                </a:ln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title"/>
          </p:nvPr>
        </p:nvSpPr>
        <p:spPr>
          <a:xfrm>
            <a:off x="1008063" y="622300"/>
            <a:ext cx="7343775" cy="1143000"/>
          </a:xfrm>
          <a:ln/>
        </p:spPr>
        <p:txBody>
          <a:bodyPr vert="horz" wrap="square" anchor="ctr" anchorCtr="0"/>
          <a:p>
            <a:r>
              <a:rPr lang="zh-CN" altLang="en-US" b="1">
                <a:effectLst>
                  <a:outerShdw blurRad="38100" dist="38100" dir="2700000">
                    <a:srgbClr val="C0C0C0"/>
                  </a:outerShdw>
                </a:effectLst>
              </a:rPr>
              <a:t>定义管理指标的方法</a:t>
            </a:r>
            <a:endParaRPr lang="zh-CN" altLang="en-US" b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41988" name="Text Box 4"/>
          <p:cNvSpPr txBox="1"/>
          <p:nvPr/>
        </p:nvSpPr>
        <p:spPr>
          <a:xfrm>
            <a:off x="971550" y="1844675"/>
            <a:ext cx="7272338" cy="6413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1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、客户期望倒推法</a:t>
            </a:r>
            <a:endParaRPr lang="zh-CN" altLang="en-US" sz="36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41989" name="Text Box 5"/>
          <p:cNvSpPr txBox="1"/>
          <p:nvPr/>
        </p:nvSpPr>
        <p:spPr>
          <a:xfrm>
            <a:off x="2339975" y="2636838"/>
            <a:ext cx="5616575" cy="519112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har char="•"/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确认（内外部）客户是谁？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41990" name="Text Box 6"/>
          <p:cNvSpPr txBox="1"/>
          <p:nvPr/>
        </p:nvSpPr>
        <p:spPr>
          <a:xfrm>
            <a:off x="2339975" y="3286125"/>
            <a:ext cx="5616575" cy="519113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har char="•"/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了解（内外部）客户期望？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41991" name="Text Box 7"/>
          <p:cNvSpPr txBox="1"/>
          <p:nvPr/>
        </p:nvSpPr>
        <p:spPr>
          <a:xfrm>
            <a:off x="2339975" y="3933825"/>
            <a:ext cx="5616575" cy="519113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har char="•"/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尝试用客观数据评价期望？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41992" name="Text Box 8"/>
          <p:cNvSpPr txBox="1"/>
          <p:nvPr/>
        </p:nvSpPr>
        <p:spPr>
          <a:xfrm>
            <a:off x="2339975" y="4581525"/>
            <a:ext cx="5616575" cy="519113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har char="•"/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具体定义数据来源？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41993" name="Text Box 9"/>
          <p:cNvSpPr txBox="1"/>
          <p:nvPr/>
        </p:nvSpPr>
        <p:spPr>
          <a:xfrm>
            <a:off x="1835150" y="5302250"/>
            <a:ext cx="64071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41994" name="Text Box 10"/>
          <p:cNvSpPr txBox="1"/>
          <p:nvPr/>
        </p:nvSpPr>
        <p:spPr>
          <a:xfrm>
            <a:off x="971550" y="5300663"/>
            <a:ext cx="7272338" cy="6413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2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、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Q C D S M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定义法</a:t>
            </a:r>
            <a:endParaRPr lang="zh-CN" altLang="en-US" sz="36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41995" name="Text Box 11"/>
          <p:cNvSpPr txBox="1"/>
          <p:nvPr/>
        </p:nvSpPr>
        <p:spPr>
          <a:xfrm>
            <a:off x="2339975" y="6092825"/>
            <a:ext cx="5616575" cy="519113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har char="•"/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广义理解每个部门的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Q C D S M</a:t>
            </a:r>
            <a:endParaRPr lang="en-US" altLang="zh-CN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41996" name="Freeform 12"/>
          <p:cNvSpPr/>
          <p:nvPr/>
        </p:nvSpPr>
        <p:spPr>
          <a:xfrm>
            <a:off x="1403350" y="5949950"/>
            <a:ext cx="936625" cy="431800"/>
          </a:xfrm>
          <a:custGeom>
            <a:avLst/>
            <a:gdLst>
              <a:gd name="txL" fmla="*/ 0 w 590"/>
              <a:gd name="txT" fmla="*/ 0 h 272"/>
              <a:gd name="txR" fmla="*/ 590 w 590"/>
              <a:gd name="txB" fmla="*/ 272 h 272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590" h="272">
                <a:moveTo>
                  <a:pt x="0" y="0"/>
                </a:moveTo>
                <a:lnTo>
                  <a:pt x="0" y="272"/>
                </a:lnTo>
                <a:lnTo>
                  <a:pt x="590" y="272"/>
                </a:ln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0" grpId="0" animBg="1"/>
      <p:bldP spid="41991" grpId="0" animBg="1"/>
      <p:bldP spid="41992" grpId="0" animBg="1"/>
      <p:bldP spid="41994" grpId="0" animBg="1"/>
      <p:bldP spid="4199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468313" y="2349500"/>
            <a:ext cx="7772400" cy="1143000"/>
          </a:xfrm>
          <a:ln/>
        </p:spPr>
        <p:txBody>
          <a:bodyPr vert="horz" wrap="square" anchor="ctr" anchorCtr="0"/>
          <a:p>
            <a:pPr eaLnBrk="1" hangingPunct="1"/>
            <a:r>
              <a:rPr lang="en-US" altLang="zh-CN" b="1" dirty="0">
                <a:solidFill>
                  <a:schemeClr val="accent2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  <a:r>
              <a:rPr lang="zh-CN" altLang="en-US" b="1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发现问题是进步的第一级台阶</a:t>
            </a:r>
            <a:endParaRPr lang="zh-CN" altLang="en-US" b="1" dirty="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90588"/>
          </a:xfrm>
          <a:ln/>
        </p:spPr>
        <p:txBody>
          <a:bodyPr vert="horz" wrap="square" anchor="ctr" anchorCtr="0"/>
          <a:p>
            <a:r>
              <a:rPr lang="zh-CN" altLang="en-US" sz="4000">
                <a:latin typeface="黑体" panose="02010609060101010101" pitchFamily="1" charset="-122"/>
                <a:ea typeface="黑体" panose="02010609060101010101" pitchFamily="1" charset="-122"/>
              </a:rPr>
              <a:t>发现问题的前提</a:t>
            </a:r>
            <a:endParaRPr lang="zh-CN" altLang="en-US" sz="4000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44035" name="TextBox 2"/>
          <p:cNvSpPr txBox="1"/>
          <p:nvPr/>
        </p:nvSpPr>
        <p:spPr>
          <a:xfrm>
            <a:off x="428625" y="2000250"/>
            <a:ext cx="800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dirty="0">
                <a:solidFill>
                  <a:schemeClr val="tx2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高层创造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勇于暴露问题</a:t>
            </a:r>
            <a:r>
              <a:rPr lang="zh-CN" altLang="en-US" dirty="0">
                <a:solidFill>
                  <a:schemeClr val="tx2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的氛围与环境</a:t>
            </a:r>
            <a:endParaRPr lang="zh-CN" altLang="en-US" dirty="0">
              <a:solidFill>
                <a:schemeClr val="tx2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44036" name="TextBox 3"/>
          <p:cNvSpPr txBox="1"/>
          <p:nvPr/>
        </p:nvSpPr>
        <p:spPr>
          <a:xfrm>
            <a:off x="428625" y="3429000"/>
            <a:ext cx="61436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dirty="0">
                <a:solidFill>
                  <a:schemeClr val="tx2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以暴露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自己（部门）</a:t>
            </a:r>
            <a:r>
              <a:rPr lang="zh-CN" altLang="en-US" dirty="0">
                <a:solidFill>
                  <a:schemeClr val="tx2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的问题为主</a:t>
            </a:r>
            <a:endParaRPr lang="zh-CN" altLang="en-US" dirty="0">
              <a:solidFill>
                <a:schemeClr val="tx2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44037" name="TextBox 4"/>
          <p:cNvSpPr txBox="1"/>
          <p:nvPr/>
        </p:nvSpPr>
        <p:spPr>
          <a:xfrm>
            <a:off x="500063" y="4786313"/>
            <a:ext cx="30718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dirty="0">
                <a:solidFill>
                  <a:schemeClr val="tx2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对事不对人</a:t>
            </a:r>
            <a:endParaRPr lang="zh-CN" altLang="en-US" dirty="0">
              <a:solidFill>
                <a:schemeClr val="tx2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</p:spTree>
  </p:cSld>
  <p:clrMapOvr>
    <a:masterClrMapping/>
  </p:clrMapOvr>
  <p:transition spd="med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Text Box 5"/>
          <p:cNvSpPr txBox="1"/>
          <p:nvPr/>
        </p:nvSpPr>
        <p:spPr>
          <a:xfrm>
            <a:off x="357188" y="1071563"/>
            <a:ext cx="8348662" cy="5238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  <a:ea typeface="黑体" panose="02010609060101010101" pitchFamily="1" charset="-122"/>
              </a:rPr>
              <a:t>让所有人都看到问题，离解决问题就近了一大步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pic>
        <p:nvPicPr>
          <p:cNvPr id="45059" name="Picture 6" descr="暴露问题改善勇气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395288" y="1700213"/>
            <a:ext cx="8353425" cy="5084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Text Box 4"/>
          <p:cNvSpPr txBox="1"/>
          <p:nvPr/>
        </p:nvSpPr>
        <p:spPr>
          <a:xfrm>
            <a:off x="539750" y="836613"/>
            <a:ext cx="8064500" cy="2071687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企业发现自身问题的能力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              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决定了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               企业将来可能达到的高度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46083" name="Rectangle 5"/>
          <p:cNvSpPr>
            <a:spLocks noGrp="1"/>
          </p:cNvSpPr>
          <p:nvPr>
            <p:ph type="body"/>
          </p:nvPr>
        </p:nvSpPr>
        <p:spPr>
          <a:xfrm>
            <a:off x="539750" y="3068638"/>
            <a:ext cx="8064500" cy="3097212"/>
          </a:xfrm>
          <a:ln w="28575">
            <a:solidFill>
              <a:schemeClr val="accent2"/>
            </a:solidFill>
            <a:miter/>
          </a:ln>
        </p:spPr>
        <p:txBody>
          <a:bodyPr vert="horz" wrap="square" anchor="t" anchorCtr="0"/>
          <a:p>
            <a:pPr eaLnBrk="1" hangingPunct="1"/>
            <a:r>
              <a:rPr lang="zh-CN" altLang="en-US" b="1">
                <a:ea typeface="楷体_GB2312" pitchFamily="1" charset="-122"/>
              </a:rPr>
              <a:t>怎样才能有效发现问题</a:t>
            </a:r>
            <a:endParaRPr lang="zh-CN" altLang="en-US" b="1">
              <a:ea typeface="楷体_GB2312" pitchFamily="1" charset="-122"/>
            </a:endParaRPr>
          </a:p>
          <a:p>
            <a:pPr eaLnBrk="1" hangingPunct="1">
              <a:buFontTx/>
              <a:buNone/>
            </a:pPr>
            <a:r>
              <a:rPr lang="zh-CN" altLang="en-US" b="1">
                <a:ea typeface="楷体_GB2312" pitchFamily="1" charset="-122"/>
              </a:rPr>
              <a:t>    定义问题</a:t>
            </a:r>
            <a:endParaRPr lang="zh-CN" altLang="en-US" b="1">
              <a:ea typeface="楷体_GB2312" pitchFamily="1" charset="-122"/>
            </a:endParaRPr>
          </a:p>
          <a:p>
            <a:pPr eaLnBrk="1" hangingPunct="1">
              <a:buFontTx/>
              <a:buNone/>
            </a:pPr>
            <a:r>
              <a:rPr lang="zh-CN" altLang="en-US" b="1">
                <a:ea typeface="楷体_GB2312" pitchFamily="1" charset="-122"/>
              </a:rPr>
              <a:t>    问题意识</a:t>
            </a:r>
            <a:endParaRPr lang="zh-CN" altLang="en-US" b="1">
              <a:ea typeface="楷体_GB2312" pitchFamily="1" charset="-122"/>
            </a:endParaRPr>
          </a:p>
          <a:p>
            <a:pPr eaLnBrk="1" hangingPunct="1">
              <a:buFontTx/>
              <a:buNone/>
            </a:pPr>
            <a:r>
              <a:rPr lang="zh-CN" altLang="en-US" b="1">
                <a:ea typeface="楷体_GB2312" pitchFamily="1" charset="-122"/>
              </a:rPr>
              <a:t>    精益思维</a:t>
            </a:r>
            <a:endParaRPr lang="zh-CN" altLang="en-US" b="1">
              <a:ea typeface="楷体_GB2312" pitchFamily="1" charset="-122"/>
            </a:endParaRPr>
          </a:p>
          <a:p>
            <a:pPr eaLnBrk="1" hangingPunct="1">
              <a:buFontTx/>
              <a:buNone/>
            </a:pPr>
            <a:r>
              <a:rPr lang="zh-CN" altLang="en-US" b="1">
                <a:ea typeface="楷体_GB2312" pitchFamily="1" charset="-122"/>
              </a:rPr>
              <a:t>    有效工具</a:t>
            </a:r>
            <a:endParaRPr lang="zh-CN" altLang="en-US" b="1">
              <a:ea typeface="楷体_GB2312" pitchFamily="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357188" y="2428875"/>
            <a:ext cx="7772400" cy="1143000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sz="4000" b="1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1" charset="-122"/>
              </a:rPr>
              <a:t>什么是精益策略</a:t>
            </a:r>
            <a:endParaRPr lang="zh-CN" altLang="en-US" sz="4000" b="1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915987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ea typeface="黑体" panose="02010609060101010101" pitchFamily="1" charset="-122"/>
              </a:rPr>
              <a:t>定义问题－－什么是问题</a:t>
            </a:r>
            <a:endParaRPr lang="zh-CN" altLang="en-US" b="1">
              <a:ea typeface="黑体" panose="02010609060101010101" pitchFamily="1" charset="-122"/>
            </a:endParaRPr>
          </a:p>
        </p:txBody>
      </p:sp>
      <p:sp>
        <p:nvSpPr>
          <p:cNvPr id="47107" name="Text Box 4"/>
          <p:cNvSpPr txBox="1"/>
          <p:nvPr/>
        </p:nvSpPr>
        <p:spPr>
          <a:xfrm>
            <a:off x="827088" y="1844675"/>
            <a:ext cx="7620000" cy="1528763"/>
          </a:xfrm>
          <a:prstGeom prst="rect">
            <a:avLst/>
          </a:prstGeom>
          <a:noFill/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>
              <a:spcBef>
                <a:spcPct val="15000"/>
              </a:spcBef>
              <a:buChar char="•"/>
            </a:pPr>
            <a:r>
              <a:rPr lang="en-US" altLang="zh-CN" dirty="0">
                <a:latin typeface="楷体_GB2312" pitchFamily="1" charset="-122"/>
                <a:ea typeface="楷体_GB2312" pitchFamily="1" charset="-122"/>
              </a:rPr>
              <a:t>  </a:t>
            </a: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问题的定义：</a:t>
            </a: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15000"/>
              </a:spcBef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   传统的意思：给人、工作带来麻烦的事物</a:t>
            </a: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15000"/>
              </a:spcBef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   现代的意思：现状与应有状态的差距  </a:t>
            </a: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47108" name="Rectangle 8"/>
          <p:cNvSpPr/>
          <p:nvPr/>
        </p:nvSpPr>
        <p:spPr>
          <a:xfrm>
            <a:off x="827088" y="3500438"/>
            <a:ext cx="7632700" cy="2808287"/>
          </a:xfrm>
          <a:prstGeom prst="rect">
            <a:avLst/>
          </a:prstGeom>
          <a:noFill/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grpSp>
        <p:nvGrpSpPr>
          <p:cNvPr id="47109" name="组合 47108"/>
          <p:cNvGrpSpPr/>
          <p:nvPr/>
        </p:nvGrpSpPr>
        <p:grpSpPr>
          <a:xfrm>
            <a:off x="1187450" y="3663950"/>
            <a:ext cx="4248150" cy="2471738"/>
            <a:chOff x="0" y="0"/>
            <a:chExt cx="2676" cy="1557"/>
          </a:xfrm>
        </p:grpSpPr>
        <p:sp>
          <p:nvSpPr>
            <p:cNvPr id="47110" name="Text Box 6"/>
            <p:cNvSpPr txBox="1"/>
            <p:nvPr/>
          </p:nvSpPr>
          <p:spPr>
            <a:xfrm>
              <a:off x="1043" y="0"/>
              <a:ext cx="771" cy="345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  <a:ea typeface="楷体_GB2312" pitchFamily="1" charset="-122"/>
                </a:rPr>
                <a:t>理想</a:t>
              </a:r>
              <a:endPara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endParaRPr>
            </a:p>
          </p:txBody>
        </p:sp>
        <p:sp>
          <p:nvSpPr>
            <p:cNvPr id="47111" name="Text Box 7"/>
            <p:cNvSpPr txBox="1"/>
            <p:nvPr/>
          </p:nvSpPr>
          <p:spPr>
            <a:xfrm>
              <a:off x="0" y="1212"/>
              <a:ext cx="771" cy="345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  <a:ea typeface="楷体_GB2312" pitchFamily="1" charset="-122"/>
                </a:rPr>
                <a:t>现实</a:t>
              </a:r>
              <a:endPara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endParaRPr>
            </a:p>
          </p:txBody>
        </p:sp>
        <p:sp>
          <p:nvSpPr>
            <p:cNvPr id="47112" name="Line 9"/>
            <p:cNvSpPr/>
            <p:nvPr/>
          </p:nvSpPr>
          <p:spPr>
            <a:xfrm flipV="1">
              <a:off x="544" y="351"/>
              <a:ext cx="590" cy="86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7113" name="Line 10"/>
            <p:cNvSpPr/>
            <p:nvPr/>
          </p:nvSpPr>
          <p:spPr>
            <a:xfrm>
              <a:off x="1452" y="351"/>
              <a:ext cx="95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14" name="Line 11"/>
            <p:cNvSpPr/>
            <p:nvPr/>
          </p:nvSpPr>
          <p:spPr>
            <a:xfrm>
              <a:off x="772" y="1348"/>
              <a:ext cx="1678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15" name="Line 12"/>
            <p:cNvSpPr/>
            <p:nvPr/>
          </p:nvSpPr>
          <p:spPr>
            <a:xfrm>
              <a:off x="2132" y="351"/>
              <a:ext cx="0" cy="99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47116" name="Text Box 13"/>
            <p:cNvSpPr txBox="1"/>
            <p:nvPr/>
          </p:nvSpPr>
          <p:spPr>
            <a:xfrm>
              <a:off x="1497" y="714"/>
              <a:ext cx="117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  <a:ea typeface="楷体_GB2312" pitchFamily="1" charset="-122"/>
                </a:rPr>
                <a:t>差距＝问题</a:t>
              </a:r>
              <a:endParaRPr lang="zh-CN" altLang="en-US" sz="24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endParaRPr>
            </a:p>
          </p:txBody>
        </p:sp>
      </p:grpSp>
      <p:sp>
        <p:nvSpPr>
          <p:cNvPr id="47117" name="Text Box 14"/>
          <p:cNvSpPr txBox="1"/>
          <p:nvPr/>
        </p:nvSpPr>
        <p:spPr>
          <a:xfrm>
            <a:off x="5435600" y="3860800"/>
            <a:ext cx="2736850" cy="1095375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没有问题意味着</a:t>
            </a:r>
            <a:r>
              <a:rPr lang="en-US" altLang="zh-CN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……</a:t>
            </a:r>
            <a:endParaRPr lang="en-US" altLang="zh-CN" dirty="0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charRg st="9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charRg st="9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charRg st="9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charRg st="31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7107">
                                            <p:txEl>
                                              <p:charRg st="31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ea typeface="黑体" panose="02010609060101010101" pitchFamily="1" charset="-122"/>
              </a:rPr>
              <a:t>问题意识</a:t>
            </a:r>
            <a:endParaRPr lang="zh-CN" altLang="en-US" b="1">
              <a:ea typeface="黑体" panose="02010609060101010101" pitchFamily="1" charset="-122"/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type="body"/>
          </p:nvPr>
        </p:nvSpPr>
        <p:spPr>
          <a:xfrm>
            <a:off x="685800" y="1773238"/>
            <a:ext cx="7772400" cy="2527300"/>
          </a:xfrm>
          <a:solidFill>
            <a:srgbClr val="CCFFFF">
              <a:alpha val="100000"/>
            </a:srgbClr>
          </a:solidFill>
          <a:ln w="28575">
            <a:solidFill>
              <a:schemeClr val="accent2"/>
            </a:solidFill>
            <a:miter/>
          </a:ln>
        </p:spPr>
        <p:txBody>
          <a:bodyPr vert="horz" wrap="square" anchor="t" anchorCtr="0"/>
          <a:p>
            <a:pPr eaLnBrk="1" hangingPunct="1"/>
            <a:r>
              <a:rPr lang="zh-CN" altLang="en-US" b="1">
                <a:ea typeface="楷体_GB2312" pitchFamily="1" charset="-122"/>
              </a:rPr>
              <a:t>一颗心：不满现状追求卓越的雄心；</a:t>
            </a:r>
            <a:endParaRPr lang="zh-CN" altLang="en-US" b="1">
              <a:ea typeface="楷体_GB2312" pitchFamily="1" charset="-122"/>
            </a:endParaRPr>
          </a:p>
          <a:p>
            <a:pPr eaLnBrk="1" hangingPunct="1"/>
            <a:r>
              <a:rPr lang="zh-CN" altLang="en-US" b="1">
                <a:ea typeface="楷体_GB2312" pitchFamily="1" charset="-122"/>
              </a:rPr>
              <a:t>两条腿：勤到现场的双腿；</a:t>
            </a:r>
            <a:endParaRPr lang="zh-CN" altLang="en-US" b="1">
              <a:ea typeface="楷体_GB2312" pitchFamily="1" charset="-122"/>
            </a:endParaRPr>
          </a:p>
          <a:p>
            <a:pPr eaLnBrk="1" hangingPunct="1"/>
            <a:r>
              <a:rPr lang="zh-CN" altLang="en-US" b="1">
                <a:ea typeface="楷体_GB2312" pitchFamily="1" charset="-122"/>
              </a:rPr>
              <a:t>一双眼：识别变化与异常的慧眼；</a:t>
            </a:r>
            <a:endParaRPr lang="zh-CN" altLang="en-US" b="1">
              <a:ea typeface="楷体_GB2312" pitchFamily="1" charset="-122"/>
            </a:endParaRPr>
          </a:p>
          <a:p>
            <a:pPr eaLnBrk="1" hangingPunct="1"/>
            <a:r>
              <a:rPr lang="zh-CN" altLang="en-US" b="1">
                <a:ea typeface="楷体_GB2312" pitchFamily="1" charset="-122"/>
              </a:rPr>
              <a:t>一个脑：擅于总结比较的头脑。</a:t>
            </a:r>
            <a:endParaRPr lang="zh-CN" altLang="en-US" b="1">
              <a:ea typeface="楷体_GB2312" pitchFamily="1" charset="-122"/>
            </a:endParaRPr>
          </a:p>
        </p:txBody>
      </p:sp>
      <p:sp>
        <p:nvSpPr>
          <p:cNvPr id="48132" name="AutoShape 4"/>
          <p:cNvSpPr/>
          <p:nvPr/>
        </p:nvSpPr>
        <p:spPr>
          <a:xfrm>
            <a:off x="4716463" y="2133600"/>
            <a:ext cx="4032250" cy="2879725"/>
          </a:xfrm>
          <a:prstGeom prst="irregularSeal2">
            <a:avLst/>
          </a:prstGeom>
          <a:solidFill>
            <a:srgbClr val="FFFF66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管理者的基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本职责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48133" name="AutoShape 5"/>
          <p:cNvSpPr/>
          <p:nvPr/>
        </p:nvSpPr>
        <p:spPr>
          <a:xfrm>
            <a:off x="611188" y="4868863"/>
            <a:ext cx="7848600" cy="1584325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提示：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发现问题时先不要在意现在有无解决方案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17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charRg st="17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charRg st="17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3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charRg st="3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charRg st="3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46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charRg st="46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charRg st="46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 build="p"/>
      <p:bldP spid="48132" grpId="0" animBg="1"/>
      <p:bldP spid="481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4"/>
          <p:cNvSpPr>
            <a:spLocks noGrp="1"/>
          </p:cNvSpPr>
          <p:nvPr>
            <p:ph type="body"/>
          </p:nvPr>
        </p:nvSpPr>
        <p:spPr>
          <a:xfrm>
            <a:off x="539750" y="1773238"/>
            <a:ext cx="7632700" cy="2376487"/>
          </a:xfrm>
          <a:ln/>
        </p:spPr>
        <p:txBody>
          <a:bodyPr vert="horz" wrap="square" anchor="t" anchorCtr="0"/>
          <a:p>
            <a:pPr eaLnBrk="1" hangingPunct="1"/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精益的思维：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FontTx/>
              <a:buNone/>
            </a:pP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本质上就是追求极限的思维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FontTx/>
              <a:buNone/>
            </a:pP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不仅仅是现状的极限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FontTx/>
              <a:buNone/>
            </a:pP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也应考虑理想的极限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FontTx/>
              <a:buNone/>
            </a:pPr>
            <a:endParaRPr lang="en-US" altLang="zh-CN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49155" name="Rectangle 5"/>
          <p:cNvSpPr>
            <a:spLocks noGrp="1"/>
          </p:cNvSpPr>
          <p:nvPr>
            <p:ph type="title"/>
          </p:nvPr>
        </p:nvSpPr>
        <p:spPr>
          <a:xfrm>
            <a:off x="395288" y="620713"/>
            <a:ext cx="8382000" cy="685800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sz="4000">
                <a:ea typeface="黑体" panose="02010609060101010101" pitchFamily="1" charset="-122"/>
              </a:rPr>
              <a:t>用好精益思维</a:t>
            </a:r>
            <a:endParaRPr lang="zh-CN" altLang="en-US" sz="4000"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92163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chemeClr val="accent2"/>
                </a:solidFill>
                <a:ea typeface="黑体" panose="02010609060101010101" pitchFamily="1" charset="-122"/>
              </a:rPr>
              <a:t>有效工具－识别浪费</a:t>
            </a:r>
            <a:endParaRPr lang="zh-CN" altLang="en-US" b="1">
              <a:solidFill>
                <a:schemeClr val="accent2"/>
              </a:solidFill>
              <a:ea typeface="黑体" panose="02010609060101010101" pitchFamily="1" charset="-122"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body"/>
          </p:nvPr>
        </p:nvSpPr>
        <p:spPr>
          <a:xfrm>
            <a:off x="685800" y="1773238"/>
            <a:ext cx="7772400" cy="3608387"/>
          </a:xfrm>
          <a:ln/>
        </p:spPr>
        <p:txBody>
          <a:bodyPr vert="horz" wrap="square" anchor="t" anchorCtr="0"/>
          <a:p>
            <a:pPr eaLnBrk="1" hangingPunct="1"/>
            <a:r>
              <a:rPr lang="zh-CN" altLang="en-US" b="1">
                <a:latin typeface="楷体_GB2312" pitchFamily="1" charset="-122"/>
                <a:ea typeface="楷体_GB2312" pitchFamily="1" charset="-122"/>
              </a:rPr>
              <a:t>浪费：</a:t>
            </a:r>
            <a:endParaRPr lang="zh-CN" altLang="en-US" b="1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FontTx/>
              <a:buNone/>
            </a:pPr>
            <a:r>
              <a:rPr lang="zh-CN" altLang="en-US" b="1">
                <a:latin typeface="楷体_GB2312" pitchFamily="1" charset="-122"/>
                <a:ea typeface="楷体_GB2312" pitchFamily="1" charset="-122"/>
              </a:rPr>
              <a:t> </a:t>
            </a:r>
            <a:endParaRPr lang="zh-CN" altLang="en-US" b="1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FontTx/>
              <a:buNone/>
            </a:pPr>
            <a:r>
              <a:rPr lang="zh-CN" altLang="en-US" b="1">
                <a:latin typeface="楷体_GB2312" pitchFamily="1" charset="-122"/>
                <a:ea typeface="楷体_GB2312" pitchFamily="1" charset="-122"/>
              </a:rPr>
              <a:t>类型一：</a:t>
            </a:r>
            <a:r>
              <a:rPr lang="zh-CN" altLang="en-US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不增加价值</a:t>
            </a:r>
            <a:r>
              <a:rPr lang="zh-CN" altLang="en-US" b="1">
                <a:latin typeface="楷体_GB2312" pitchFamily="1" charset="-122"/>
                <a:ea typeface="楷体_GB2312" pitchFamily="1" charset="-122"/>
              </a:rPr>
              <a:t>的活动；</a:t>
            </a:r>
            <a:endParaRPr lang="zh-CN" altLang="en-US" b="1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FontTx/>
              <a:buNone/>
            </a:pPr>
            <a:endParaRPr lang="zh-CN" altLang="en-US" b="1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FontTx/>
              <a:buNone/>
            </a:pPr>
            <a:r>
              <a:rPr lang="zh-CN" altLang="en-US" b="1">
                <a:latin typeface="楷体_GB2312" pitchFamily="1" charset="-122"/>
                <a:ea typeface="楷体_GB2312" pitchFamily="1" charset="-122"/>
              </a:rPr>
              <a:t>类型二：尽管是增加价值的活动，但所用 </a:t>
            </a:r>
            <a:endParaRPr lang="zh-CN" altLang="en-US" b="1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FontTx/>
              <a:buNone/>
            </a:pPr>
            <a:r>
              <a:rPr lang="zh-CN" altLang="en-US" b="1">
                <a:latin typeface="楷体_GB2312" pitchFamily="1" charset="-122"/>
                <a:ea typeface="楷体_GB2312" pitchFamily="1" charset="-122"/>
              </a:rPr>
              <a:t>        的资源超过了</a:t>
            </a:r>
            <a:r>
              <a:rPr lang="zh-CN" altLang="en-US" b="1">
                <a:solidFill>
                  <a:srgbClr val="FF0000"/>
                </a:solidFill>
                <a:ea typeface="楷体_GB2312" pitchFamily="1" charset="-122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绝对最少</a:t>
            </a:r>
            <a:r>
              <a:rPr lang="zh-CN" altLang="en-US" b="1">
                <a:solidFill>
                  <a:srgbClr val="FF0000"/>
                </a:solidFill>
                <a:ea typeface="楷体_GB2312" pitchFamily="1" charset="-122"/>
              </a:rPr>
              <a:t>”</a:t>
            </a:r>
            <a:r>
              <a:rPr lang="zh-CN" altLang="en-US" b="1">
                <a:latin typeface="楷体_GB2312" pitchFamily="1" charset="-122"/>
                <a:ea typeface="楷体_GB2312" pitchFamily="1" charset="-122"/>
              </a:rPr>
              <a:t>的界限。</a:t>
            </a:r>
            <a:endParaRPr lang="zh-CN" altLang="en-US" b="1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65188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黑体" panose="02010609060101010101" pitchFamily="1" charset="-122"/>
              </a:rPr>
              <a:t>第一类浪费：超量生产</a:t>
            </a:r>
            <a:endParaRPr lang="zh-CN" altLang="en-US" b="1">
              <a:solidFill>
                <a:srgbClr val="FF0000"/>
              </a:solidFill>
              <a:ea typeface="黑体" panose="02010609060101010101" pitchFamily="1" charset="-122"/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type="body"/>
          </p:nvPr>
        </p:nvSpPr>
        <p:spPr>
          <a:xfrm>
            <a:off x="685800" y="1844675"/>
            <a:ext cx="7772400" cy="1376363"/>
          </a:xfrm>
          <a:ln/>
        </p:spPr>
        <p:txBody>
          <a:bodyPr vert="horz" wrap="square" anchor="t" anchorCtr="0"/>
          <a:p>
            <a:pPr eaLnBrk="1" hangingPunct="1"/>
            <a:r>
              <a:rPr lang="zh-CN" altLang="en-US" b="1"/>
              <a:t>生产量超过市场需求量；</a:t>
            </a:r>
            <a:endParaRPr lang="zh-CN" altLang="en-US" b="1"/>
          </a:p>
          <a:p>
            <a:pPr eaLnBrk="1" hangingPunct="1"/>
            <a:r>
              <a:rPr lang="zh-CN" altLang="en-US" b="1"/>
              <a:t>生产量超过了下工序的需求量；</a:t>
            </a:r>
            <a:endParaRPr lang="zh-CN" altLang="en-US" b="1"/>
          </a:p>
        </p:txBody>
      </p:sp>
      <p:pic>
        <p:nvPicPr>
          <p:cNvPr id="5120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3284538"/>
            <a:ext cx="5616575" cy="301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90613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ea typeface="楷体_GB2312" pitchFamily="1" charset="-122"/>
              </a:rPr>
              <a:t>有效产出</a:t>
            </a:r>
            <a:endParaRPr lang="zh-CN" altLang="en-US" b="1">
              <a:ea typeface="楷体_GB2312" pitchFamily="1" charset="-122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/>
          </p:nvPr>
        </p:nvSpPr>
        <p:spPr>
          <a:xfrm>
            <a:off x="395288" y="1700213"/>
            <a:ext cx="8062912" cy="655637"/>
          </a:xfrm>
          <a:ln/>
        </p:spPr>
        <p:txBody>
          <a:bodyPr vert="horz" wrap="square" anchor="t" anchorCtr="0"/>
          <a:p>
            <a:pPr eaLnBrk="1" hangingPunct="1"/>
            <a:r>
              <a:rPr lang="zh-CN" altLang="en-US" b="1">
                <a:ea typeface="楷体_GB2312" pitchFamily="1" charset="-122"/>
              </a:rPr>
              <a:t>能有效满足客户（或下工序）需求的产出</a:t>
            </a:r>
            <a:endParaRPr lang="zh-CN" altLang="en-US" b="1">
              <a:ea typeface="楷体_GB2312" pitchFamily="1" charset="-122"/>
            </a:endParaRPr>
          </a:p>
        </p:txBody>
      </p:sp>
      <p:sp>
        <p:nvSpPr>
          <p:cNvPr id="52228" name="Text Box 4"/>
          <p:cNvSpPr txBox="1"/>
          <p:nvPr/>
        </p:nvSpPr>
        <p:spPr>
          <a:xfrm>
            <a:off x="684213" y="2492375"/>
            <a:ext cx="72739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判断有效产出三项基本原则：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52229" name="Oval 5"/>
          <p:cNvSpPr/>
          <p:nvPr/>
        </p:nvSpPr>
        <p:spPr>
          <a:xfrm>
            <a:off x="3394075" y="3284538"/>
            <a:ext cx="1905000" cy="1292225"/>
          </a:xfrm>
          <a:prstGeom prst="ellipse">
            <a:avLst/>
          </a:prstGeom>
          <a:gradFill rotWithShape="0">
            <a:gsLst>
              <a:gs pos="0">
                <a:srgbClr val="E98F8F"/>
              </a:gs>
              <a:gs pos="100000">
                <a:srgbClr val="CC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latinLnBrk="1"/>
            <a:endParaRPr lang="zh-CN" altLang="en-US" b="0" dirty="0">
              <a:latin typeface="Tahoma" panose="020B0604030504040204" pitchFamily="2" charset="0"/>
              <a:ea typeface="黑体" panose="02010609060101010101" pitchFamily="1" charset="-122"/>
            </a:endParaRPr>
          </a:p>
        </p:txBody>
      </p:sp>
      <p:sp>
        <p:nvSpPr>
          <p:cNvPr id="52230" name="Oval 6"/>
          <p:cNvSpPr/>
          <p:nvPr/>
        </p:nvSpPr>
        <p:spPr>
          <a:xfrm>
            <a:off x="684213" y="4910138"/>
            <a:ext cx="2117725" cy="555625"/>
          </a:xfrm>
          <a:prstGeom prst="ellipse">
            <a:avLst/>
          </a:prstGeom>
          <a:solidFill>
            <a:srgbClr val="66CCFF"/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Bottom">
              <a:rot lat="0" lon="0" rev="0"/>
            </a:camera>
            <a:lightRig rig="legacyFlat3" dir="l"/>
          </a:scene3d>
          <a:sp3d extrusionH="36306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 anchorCtr="0">
            <a:flatTx/>
          </a:bodyPr>
          <a:p>
            <a:pPr latinLnBrk="1"/>
            <a:endParaRPr lang="zh-CN" altLang="en-US" dirty="0">
              <a:solidFill>
                <a:srgbClr val="FFCC66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52231" name="Oval 7"/>
          <p:cNvSpPr/>
          <p:nvPr/>
        </p:nvSpPr>
        <p:spPr>
          <a:xfrm>
            <a:off x="3287713" y="5535613"/>
            <a:ext cx="2117725" cy="554037"/>
          </a:xfrm>
          <a:prstGeom prst="ellipse">
            <a:avLst/>
          </a:prstGeom>
          <a:solidFill>
            <a:srgbClr val="FFCCCC"/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Bottom">
              <a:rot lat="0" lon="0" rev="0"/>
            </a:camera>
            <a:lightRig rig="legacyFlat3" dir="l"/>
          </a:scene3d>
          <a:sp3d extrusionH="36306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 anchorCtr="0">
            <a:flatTx/>
          </a:bodyPr>
          <a:p>
            <a:pPr latinLnBrk="1"/>
            <a:endParaRPr lang="zh-CN" altLang="en-US" b="0" dirty="0">
              <a:solidFill>
                <a:srgbClr val="FFCCCC"/>
              </a:solidFill>
              <a:latin typeface="HY견고딕"/>
              <a:ea typeface="黑体" panose="02010609060101010101" pitchFamily="1" charset="-122"/>
            </a:endParaRPr>
          </a:p>
        </p:txBody>
      </p:sp>
      <p:sp>
        <p:nvSpPr>
          <p:cNvPr id="52232" name="Oval 8"/>
          <p:cNvSpPr/>
          <p:nvPr/>
        </p:nvSpPr>
        <p:spPr>
          <a:xfrm>
            <a:off x="5811838" y="4910138"/>
            <a:ext cx="2117725" cy="555625"/>
          </a:xfrm>
          <a:prstGeom prst="ellipse">
            <a:avLst/>
          </a:prstGeom>
          <a:solidFill>
            <a:srgbClr val="CCCCFF"/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Bottom">
              <a:rot lat="0" lon="0" rev="0"/>
            </a:camera>
            <a:lightRig rig="legacyFlat3" dir="l"/>
          </a:scene3d>
          <a:sp3d extrusionH="36306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 anchorCtr="0">
            <a:flatTx/>
          </a:bodyPr>
          <a:p>
            <a:pPr latinLnBrk="1"/>
            <a:endParaRPr lang="zh-CN" altLang="en-US" dirty="0">
              <a:solidFill>
                <a:srgbClr val="CCCCFF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52233" name="Oval 9"/>
          <p:cNvSpPr/>
          <p:nvPr/>
        </p:nvSpPr>
        <p:spPr>
          <a:xfrm rot="1471663">
            <a:off x="1687513" y="4719638"/>
            <a:ext cx="168275" cy="12065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52234" name="Oval 10"/>
          <p:cNvSpPr/>
          <p:nvPr/>
        </p:nvSpPr>
        <p:spPr>
          <a:xfrm>
            <a:off x="4260850" y="5360988"/>
            <a:ext cx="169863" cy="12065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52235" name="Oval 11"/>
          <p:cNvSpPr/>
          <p:nvPr/>
        </p:nvSpPr>
        <p:spPr>
          <a:xfrm rot="20076246">
            <a:off x="6764338" y="4719638"/>
            <a:ext cx="168275" cy="12065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cxnSp>
        <p:nvCxnSpPr>
          <p:cNvPr id="52236" name="AutoShape 12"/>
          <p:cNvCxnSpPr>
            <a:stCxn id="52233" idx="7"/>
            <a:endCxn id="52229" idx="3"/>
          </p:cNvCxnSpPr>
          <p:nvPr/>
        </p:nvCxnSpPr>
        <p:spPr>
          <a:xfrm flipV="1">
            <a:off x="1851025" y="4387850"/>
            <a:ext cx="1822450" cy="360363"/>
          </a:xfrm>
          <a:prstGeom prst="straightConnector1">
            <a:avLst/>
          </a:prstGeom>
          <a:ln w="28575" cap="rnd" cmpd="sng">
            <a:solidFill>
              <a:srgbClr val="A50021"/>
            </a:solidFill>
            <a:prstDash val="sysDot"/>
            <a:headEnd type="none" w="med" len="med"/>
            <a:tailEnd type="triangle" w="med" len="med"/>
          </a:ln>
        </p:spPr>
      </p:cxnSp>
      <p:cxnSp>
        <p:nvCxnSpPr>
          <p:cNvPr id="52237" name="AutoShape 13"/>
          <p:cNvCxnSpPr>
            <a:stCxn id="52235" idx="1"/>
            <a:endCxn id="52229" idx="5"/>
          </p:cNvCxnSpPr>
          <p:nvPr/>
        </p:nvCxnSpPr>
        <p:spPr>
          <a:xfrm flipH="1" flipV="1">
            <a:off x="5019675" y="4387850"/>
            <a:ext cx="1747838" cy="360363"/>
          </a:xfrm>
          <a:prstGeom prst="straightConnector1">
            <a:avLst/>
          </a:prstGeom>
          <a:ln w="28575" cap="rnd" cmpd="sng">
            <a:solidFill>
              <a:srgbClr val="A50021"/>
            </a:solidFill>
            <a:prstDash val="sysDot"/>
            <a:headEnd type="none" w="med" len="med"/>
            <a:tailEnd type="triangle" w="med" len="med"/>
          </a:ln>
        </p:spPr>
      </p:cxnSp>
      <p:cxnSp>
        <p:nvCxnSpPr>
          <p:cNvPr id="52238" name="AutoShape 14"/>
          <p:cNvCxnSpPr>
            <a:stCxn id="52234" idx="0"/>
            <a:endCxn id="52229" idx="4"/>
          </p:cNvCxnSpPr>
          <p:nvPr/>
        </p:nvCxnSpPr>
        <p:spPr>
          <a:xfrm flipV="1">
            <a:off x="4346575" y="4576763"/>
            <a:ext cx="0" cy="765175"/>
          </a:xfrm>
          <a:prstGeom prst="straightConnector1">
            <a:avLst/>
          </a:prstGeom>
          <a:ln w="28575" cap="rnd" cmpd="sng">
            <a:solidFill>
              <a:srgbClr val="A50021"/>
            </a:solidFill>
            <a:prstDash val="sysDot"/>
            <a:headEnd type="none" w="med" len="med"/>
            <a:tailEnd type="triangle" w="med" len="med"/>
          </a:ln>
        </p:spPr>
      </p:cxnSp>
      <p:sp>
        <p:nvSpPr>
          <p:cNvPr id="52239" name="Oval 15"/>
          <p:cNvSpPr/>
          <p:nvPr/>
        </p:nvSpPr>
        <p:spPr>
          <a:xfrm>
            <a:off x="3287713" y="5535613"/>
            <a:ext cx="2117725" cy="554037"/>
          </a:xfrm>
          <a:prstGeom prst="ellipse">
            <a:avLst/>
          </a:prstGeom>
          <a:gradFill rotWithShape="0">
            <a:gsLst>
              <a:gs pos="0">
                <a:srgbClr val="FFCCCC"/>
              </a:gs>
              <a:gs pos="100000">
                <a:srgbClr val="FFE9E9"/>
              </a:gs>
            </a:gsLst>
            <a:lin ang="5400000" scaled="1"/>
            <a:tileRect/>
          </a:gradFill>
          <a:ln w="1905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 wrap="none" tIns="82800" anchor="ctr" anchorCtr="0"/>
          <a:p>
            <a:pPr latinLnBrk="1"/>
            <a:r>
              <a:rPr lang="zh-CN" altLang="en-US" dirty="0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数量</a:t>
            </a:r>
            <a:endParaRPr lang="zh-CN" altLang="en-US" dirty="0">
              <a:solidFill>
                <a:srgbClr val="A50021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52240" name="Oval 19"/>
          <p:cNvSpPr/>
          <p:nvPr/>
        </p:nvSpPr>
        <p:spPr>
          <a:xfrm>
            <a:off x="684213" y="4910138"/>
            <a:ext cx="2117725" cy="555625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BCE9FF"/>
              </a:gs>
            </a:gsLst>
            <a:lin ang="5400000" scaled="1"/>
            <a:tileRect/>
          </a:gradFill>
          <a:ln w="1905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 wrap="none" tIns="82800" anchor="ctr" anchorCtr="0"/>
          <a:p>
            <a:pPr latinLnBrk="1"/>
            <a:r>
              <a:rPr lang="zh-CN" altLang="en-US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品种</a:t>
            </a:r>
            <a:endParaRPr lang="zh-CN" altLang="en-US" dirty="0">
              <a:solidFill>
                <a:srgbClr val="000099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52241" name="Oval 21"/>
          <p:cNvSpPr/>
          <p:nvPr/>
        </p:nvSpPr>
        <p:spPr>
          <a:xfrm>
            <a:off x="3695700" y="3489325"/>
            <a:ext cx="1301750" cy="882650"/>
          </a:xfrm>
          <a:prstGeom prst="ellipse">
            <a:avLst/>
          </a:prstGeom>
          <a:gradFill rotWithShape="0">
            <a:gsLst>
              <a:gs pos="0">
                <a:srgbClr val="CC0000"/>
              </a:gs>
              <a:gs pos="100000">
                <a:srgbClr val="E98F8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latinLnBrk="1">
              <a:lnSpc>
                <a:spcPct val="110000"/>
              </a:lnSpc>
            </a:pPr>
            <a:r>
              <a:rPr lang="zh-CN" altLang="en-US" b="0" dirty="0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2" charset="0"/>
                <a:ea typeface="黑体" panose="02010609060101010101" pitchFamily="1" charset="-122"/>
              </a:rPr>
              <a:t>有效产出</a:t>
            </a:r>
            <a:endParaRPr lang="zh-CN" altLang="en-US" b="0" dirty="0">
              <a:solidFill>
                <a:srgbClr val="FFFFFF"/>
              </a:solidFill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2" charset="0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9" grpId="0" animBg="1"/>
      <p:bldP spid="5224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65188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黑体" panose="02010609060101010101" pitchFamily="1" charset="-122"/>
              </a:rPr>
              <a:t>第二类浪费：库存</a:t>
            </a:r>
            <a:endParaRPr lang="zh-CN" altLang="en-US" b="1">
              <a:solidFill>
                <a:srgbClr val="FF0000"/>
              </a:solidFill>
              <a:ea typeface="黑体" panose="02010609060101010101" pitchFamily="1" charset="-122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/>
          </p:nvPr>
        </p:nvSpPr>
        <p:spPr>
          <a:xfrm>
            <a:off x="685800" y="1700213"/>
            <a:ext cx="7772400" cy="1376362"/>
          </a:xfrm>
          <a:ln/>
        </p:spPr>
        <p:txBody>
          <a:bodyPr vert="horz" wrap="square" anchor="t" anchorCtr="0"/>
          <a:p>
            <a:pPr eaLnBrk="1" hangingPunct="1"/>
            <a:r>
              <a:rPr lang="zh-CN" altLang="en-US" b="1" dirty="0"/>
              <a:t>库存？可不仅仅是仓库里的那些</a:t>
            </a:r>
            <a:r>
              <a:rPr lang="en-US" altLang="zh-CN" b="1" dirty="0">
                <a:latin typeface="Times New Roman" panose="02020603050405020304" pitchFamily="2" charset="0"/>
              </a:rPr>
              <a:t>……</a:t>
            </a:r>
            <a:endParaRPr lang="en-US" altLang="zh-CN" b="1" dirty="0"/>
          </a:p>
          <a:p>
            <a:pPr eaLnBrk="1" hangingPunct="1"/>
            <a:r>
              <a:rPr lang="zh-CN" altLang="en-US" b="1" dirty="0"/>
              <a:t>客观认识库存</a:t>
            </a:r>
            <a:endParaRPr lang="zh-CN" altLang="en-US" b="1" dirty="0"/>
          </a:p>
        </p:txBody>
      </p:sp>
      <p:pic>
        <p:nvPicPr>
          <p:cNvPr id="5325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3141663"/>
            <a:ext cx="5686425" cy="3017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65188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黑体" panose="02010609060101010101" pitchFamily="1" charset="-122"/>
              </a:rPr>
              <a:t>第三类浪费：等待的浪费</a:t>
            </a:r>
            <a:endParaRPr lang="zh-CN" altLang="en-US" b="1">
              <a:solidFill>
                <a:srgbClr val="FF0000"/>
              </a:solidFill>
              <a:ea typeface="黑体" panose="02010609060101010101" pitchFamily="1" charset="-122"/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type="body"/>
          </p:nvPr>
        </p:nvSpPr>
        <p:spPr>
          <a:xfrm>
            <a:off x="685800" y="1844675"/>
            <a:ext cx="7772400" cy="1376363"/>
          </a:xfrm>
          <a:ln/>
        </p:spPr>
        <p:txBody>
          <a:bodyPr vert="horz" wrap="square" anchor="t" anchorCtr="0"/>
          <a:p>
            <a:pPr eaLnBrk="1" hangingPunct="1"/>
            <a:r>
              <a:rPr lang="zh-CN" altLang="en-US" b="1"/>
              <a:t>因等待原材料、辅助材料、工具、生产指示、技术信息等，导致人员设备等待。</a:t>
            </a:r>
            <a:endParaRPr lang="zh-CN" altLang="en-US" b="1"/>
          </a:p>
        </p:txBody>
      </p:sp>
      <p:pic>
        <p:nvPicPr>
          <p:cNvPr id="5427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3141663"/>
            <a:ext cx="6337300" cy="3011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65188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黑体" panose="02010609060101010101" pitchFamily="1" charset="-122"/>
              </a:rPr>
              <a:t>第四类浪费：生产不良品</a:t>
            </a:r>
            <a:endParaRPr lang="zh-CN" altLang="en-US" b="1">
              <a:solidFill>
                <a:srgbClr val="FF0000"/>
              </a:solidFill>
              <a:ea typeface="黑体" panose="02010609060101010101" pitchFamily="1" charset="-122"/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body"/>
          </p:nvPr>
        </p:nvSpPr>
        <p:spPr>
          <a:xfrm>
            <a:off x="685800" y="1844675"/>
            <a:ext cx="7772400" cy="1376363"/>
          </a:xfrm>
          <a:ln/>
        </p:spPr>
        <p:txBody>
          <a:bodyPr vert="horz" wrap="square" anchor="t" anchorCtr="0"/>
          <a:p>
            <a:pPr eaLnBrk="1" hangingPunct="1"/>
            <a:r>
              <a:rPr lang="zh-CN" altLang="en-US" b="1"/>
              <a:t>因生产不良品导致的返修、报废、原材料、水电等方面的浪费；</a:t>
            </a:r>
            <a:endParaRPr lang="zh-CN" altLang="en-US" b="1"/>
          </a:p>
        </p:txBody>
      </p:sp>
      <p:pic>
        <p:nvPicPr>
          <p:cNvPr id="5530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3488" y="3051175"/>
            <a:ext cx="4732337" cy="333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65188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黑体" panose="02010609060101010101" pitchFamily="1" charset="-122"/>
              </a:rPr>
              <a:t>第五类浪费：搬送的浪费</a:t>
            </a:r>
            <a:endParaRPr lang="zh-CN" altLang="en-US" b="1">
              <a:solidFill>
                <a:srgbClr val="FF0000"/>
              </a:solidFill>
              <a:ea typeface="黑体" panose="02010609060101010101" pitchFamily="1" charset="-122"/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type="body"/>
          </p:nvPr>
        </p:nvSpPr>
        <p:spPr>
          <a:xfrm>
            <a:off x="685800" y="1844675"/>
            <a:ext cx="7772400" cy="1376363"/>
          </a:xfrm>
          <a:ln/>
        </p:spPr>
        <p:txBody>
          <a:bodyPr vert="horz" wrap="square" anchor="t" anchorCtr="0"/>
          <a:p>
            <a:pPr eaLnBrk="1" hangingPunct="1"/>
            <a:r>
              <a:rPr lang="zh-CN" altLang="en-US" b="1"/>
              <a:t>没有增加价值的工作；</a:t>
            </a:r>
            <a:endParaRPr lang="zh-CN" altLang="en-US" b="1"/>
          </a:p>
          <a:p>
            <a:pPr eaLnBrk="1" hangingPunct="1"/>
            <a:r>
              <a:rPr lang="zh-CN" altLang="en-US" b="1"/>
              <a:t>搬送活性评估</a:t>
            </a:r>
            <a:endParaRPr lang="zh-CN" altLang="en-US" b="1"/>
          </a:p>
        </p:txBody>
      </p:sp>
      <p:pic>
        <p:nvPicPr>
          <p:cNvPr id="5632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4438" y="3254375"/>
            <a:ext cx="5287962" cy="305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92163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chemeClr val="accent2"/>
                </a:solidFill>
                <a:ea typeface="黑体" panose="02010609060101010101" pitchFamily="1" charset="-122"/>
              </a:rPr>
              <a:t>什么是精益策略</a:t>
            </a:r>
            <a:endParaRPr lang="zh-CN" altLang="en-US" b="1">
              <a:solidFill>
                <a:schemeClr val="accent2"/>
              </a:solidFill>
              <a:ea typeface="黑体" panose="02010609060101010101" pitchFamily="1" charset="-122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/>
          </p:nvPr>
        </p:nvSpPr>
        <p:spPr>
          <a:xfrm>
            <a:off x="685800" y="1700213"/>
            <a:ext cx="8134350" cy="1657350"/>
          </a:xfrm>
          <a:ln/>
        </p:spPr>
        <p:txBody>
          <a:bodyPr vert="horz" wrap="square" anchor="t" anchorCtr="0"/>
          <a:p>
            <a:pPr eaLnBrk="1" hangingPunct="1"/>
            <a:r>
              <a:rPr lang="zh-CN" altLang="en-US" sz="2800" b="1" dirty="0">
                <a:latin typeface="黑体" panose="02010609060101010101" pitchFamily="1" charset="-122"/>
                <a:ea typeface="黑体" panose="02010609060101010101" pitchFamily="1" charset="-122"/>
              </a:rPr>
              <a:t>精益策略：</a:t>
            </a:r>
            <a:endParaRPr lang="en-US" altLang="zh-CN" sz="2800" b="1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eaLnBrk="1" hangingPunct="1">
              <a:buNone/>
            </a:pPr>
            <a:r>
              <a:rPr lang="en-US" altLang="zh-CN" sz="2800" b="1" dirty="0">
                <a:latin typeface="黑体" panose="02010609060101010101" pitchFamily="1" charset="-122"/>
                <a:ea typeface="黑体" panose="02010609060101010101" pitchFamily="1" charset="-122"/>
              </a:rPr>
              <a:t>  </a:t>
            </a:r>
            <a:r>
              <a:rPr lang="zh-CN" altLang="en-US" sz="2800" b="1" dirty="0">
                <a:latin typeface="黑体" panose="02010609060101010101" pitchFamily="1" charset="-122"/>
                <a:ea typeface="黑体" panose="02010609060101010101" pitchFamily="1" charset="-122"/>
              </a:rPr>
              <a:t>以精益生产的思想为指导，在相同的经营环境下，比竞争对手做的更好的经营策略。</a:t>
            </a:r>
            <a:endParaRPr lang="zh-CN" altLang="en-US" sz="2800" b="1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dirty="0">
                <a:latin typeface="黑体" panose="02010609060101010101" pitchFamily="1" charset="-122"/>
                <a:ea typeface="黑体" panose="02010609060101010101" pitchFamily="1" charset="-122"/>
              </a:rPr>
              <a:t>     </a:t>
            </a:r>
            <a:endParaRPr lang="zh-CN" altLang="en-US" sz="2800" b="1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eaLnBrk="1" hangingPunct="1">
              <a:buFontTx/>
              <a:buNone/>
            </a:pPr>
            <a:endParaRPr lang="zh-CN" altLang="en-US" sz="2800" b="1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dirty="0"/>
              <a:t>  </a:t>
            </a:r>
            <a:endParaRPr lang="zh-CN" altLang="en-US" sz="2800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dirty="0"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  <a:endParaRPr lang="zh-CN" altLang="en-US" sz="2800" b="1" dirty="0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0484" name="TextBox 3"/>
          <p:cNvSpPr txBox="1"/>
          <p:nvPr/>
        </p:nvSpPr>
        <p:spPr>
          <a:xfrm>
            <a:off x="1071563" y="3571875"/>
            <a:ext cx="7643812" cy="2246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dirty="0">
                <a:latin typeface="楷体" panose="02010609060101010101" pitchFamily="1" charset="-122"/>
                <a:ea typeface="楷体" panose="02010609060101010101" pitchFamily="1" charset="-122"/>
              </a:rPr>
              <a:t>着眼点：</a:t>
            </a:r>
            <a:endParaRPr lang="en-US" altLang="zh-CN" dirty="0"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algn="l"/>
            <a:endParaRPr lang="en-US" altLang="zh-CN" dirty="0"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algn="l"/>
            <a:r>
              <a:rPr lang="en-US" altLang="zh-CN" dirty="0">
                <a:latin typeface="楷体" panose="02010609060101010101" pitchFamily="1" charset="-122"/>
                <a:ea typeface="楷体" panose="02010609060101010101" pitchFamily="1" charset="-122"/>
              </a:rPr>
              <a:t>1</a:t>
            </a:r>
            <a:r>
              <a:rPr lang="zh-CN" altLang="en-US" dirty="0">
                <a:latin typeface="楷体" panose="02010609060101010101" pitchFamily="1" charset="-122"/>
                <a:ea typeface="楷体" panose="02010609060101010101" pitchFamily="1" charset="-122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持久</a:t>
            </a:r>
            <a:r>
              <a:rPr lang="zh-CN" altLang="en-US" dirty="0">
                <a:latin typeface="楷体" panose="02010609060101010101" pitchFamily="1" charset="-122"/>
                <a:ea typeface="楷体" panose="02010609060101010101" pitchFamily="1" charset="-122"/>
              </a:rPr>
              <a:t>的竞争能力提升；</a:t>
            </a:r>
            <a:endParaRPr lang="en-US" altLang="zh-CN" dirty="0"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algn="l"/>
            <a:endParaRPr lang="en-US" altLang="zh-CN" dirty="0"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algn="l"/>
            <a:r>
              <a:rPr lang="en-US" altLang="zh-CN" dirty="0">
                <a:latin typeface="楷体" panose="02010609060101010101" pitchFamily="1" charset="-122"/>
                <a:ea typeface="楷体" panose="02010609060101010101" pitchFamily="1" charset="-122"/>
              </a:rPr>
              <a:t>2</a:t>
            </a:r>
            <a:r>
              <a:rPr lang="zh-CN" altLang="en-US" dirty="0">
                <a:latin typeface="楷体" panose="02010609060101010101" pitchFamily="1" charset="-122"/>
                <a:ea typeface="楷体" panose="02010609060101010101" pitchFamily="1" charset="-122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全面</a:t>
            </a:r>
            <a:r>
              <a:rPr lang="zh-CN" altLang="en-US" dirty="0">
                <a:latin typeface="楷体" panose="02010609060101010101" pitchFamily="1" charset="-122"/>
                <a:ea typeface="楷体" panose="02010609060101010101" pitchFamily="1" charset="-122"/>
              </a:rPr>
              <a:t>的竞争能力提升。</a:t>
            </a:r>
            <a:endParaRPr lang="zh-CN" altLang="en-US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46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3">
                                            <p:txEl>
                                              <p:charRg st="46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3">
                                            <p:txEl>
                                              <p:charRg st="46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3">
                                            <p:txEl>
                                              <p:charRg st="46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5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3">
                                            <p:txEl>
                                              <p:charRg st="5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3">
                                            <p:txEl>
                                              <p:charRg st="5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3">
                                            <p:txEl>
                                              <p:charRg st="5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5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483">
                                            <p:txEl>
                                              <p:charRg st="5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483">
                                            <p:txEl>
                                              <p:charRg st="5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483">
                                            <p:txEl>
                                              <p:charRg st="5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65188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黑体" panose="02010609060101010101" pitchFamily="1" charset="-122"/>
              </a:rPr>
              <a:t>第六类浪费：加工过程</a:t>
            </a:r>
            <a:endParaRPr lang="zh-CN" altLang="en-US" b="1">
              <a:solidFill>
                <a:srgbClr val="FF0000"/>
              </a:solidFill>
              <a:ea typeface="黑体" panose="02010609060101010101" pitchFamily="1" charset="-122"/>
            </a:endParaRPr>
          </a:p>
        </p:txBody>
      </p:sp>
      <p:sp>
        <p:nvSpPr>
          <p:cNvPr id="57347" name="Rectangle 3"/>
          <p:cNvSpPr>
            <a:spLocks noGrp="1"/>
          </p:cNvSpPr>
          <p:nvPr>
            <p:ph type="body"/>
          </p:nvPr>
        </p:nvSpPr>
        <p:spPr>
          <a:xfrm>
            <a:off x="685800" y="1844675"/>
            <a:ext cx="7772400" cy="1376363"/>
          </a:xfrm>
          <a:ln/>
        </p:spPr>
        <p:txBody>
          <a:bodyPr vert="horz" wrap="square" anchor="t" anchorCtr="0"/>
          <a:p>
            <a:pPr eaLnBrk="1" hangingPunct="1"/>
            <a:r>
              <a:rPr lang="zh-CN" altLang="en-US" b="1"/>
              <a:t>过分精确加工；</a:t>
            </a:r>
            <a:endParaRPr lang="zh-CN" altLang="en-US" b="1"/>
          </a:p>
          <a:p>
            <a:pPr eaLnBrk="1" hangingPunct="1"/>
            <a:r>
              <a:rPr lang="zh-CN" altLang="en-US" b="1"/>
              <a:t>不必要的工序；</a:t>
            </a:r>
            <a:endParaRPr lang="zh-CN" altLang="en-US" b="1"/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050" y="3128963"/>
            <a:ext cx="5676900" cy="3122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65188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黑体" panose="02010609060101010101" pitchFamily="1" charset="-122"/>
              </a:rPr>
              <a:t>第七类浪费：动作的浪费</a:t>
            </a:r>
            <a:endParaRPr lang="zh-CN" altLang="en-US" b="1">
              <a:solidFill>
                <a:srgbClr val="FF0000"/>
              </a:solidFill>
              <a:ea typeface="黑体" panose="02010609060101010101" pitchFamily="1" charset="-122"/>
            </a:endParaRPr>
          </a:p>
        </p:txBody>
      </p:sp>
      <p:sp>
        <p:nvSpPr>
          <p:cNvPr id="58371" name="Rectangle 3"/>
          <p:cNvSpPr>
            <a:spLocks noGrp="1"/>
          </p:cNvSpPr>
          <p:nvPr>
            <p:ph type="body"/>
          </p:nvPr>
        </p:nvSpPr>
        <p:spPr>
          <a:xfrm>
            <a:off x="685800" y="1844675"/>
            <a:ext cx="7631113" cy="1152525"/>
          </a:xfrm>
          <a:ln/>
        </p:spPr>
        <p:txBody>
          <a:bodyPr vert="horz" wrap="square" anchor="t" anchorCtr="0"/>
          <a:p>
            <a:pPr eaLnBrk="1" hangingPunct="1"/>
            <a:r>
              <a:rPr lang="zh-CN" altLang="en-US" b="1" dirty="0"/>
              <a:t>不必要、不合理的动作；</a:t>
            </a:r>
            <a:endParaRPr lang="zh-CN" altLang="en-US" b="1" dirty="0"/>
          </a:p>
          <a:p>
            <a:pPr eaLnBrk="1" hangingPunct="1">
              <a:buFontTx/>
              <a:buNone/>
            </a:pPr>
            <a:endParaRPr lang="en-US" altLang="zh-CN" b="1" dirty="0"/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428625" y="714375"/>
            <a:ext cx="8382000" cy="685800"/>
          </a:xfrm>
          <a:ln/>
        </p:spPr>
        <p:txBody>
          <a:bodyPr vert="horz" wrap="square" anchor="ctr" anchorCtr="0"/>
          <a:p>
            <a:r>
              <a:rPr lang="zh-CN" altLang="en-US" sz="4000">
                <a:ea typeface="黑体" panose="02010609060101010101" pitchFamily="1" charset="-122"/>
              </a:rPr>
              <a:t>效率改善与提高强度的区别</a:t>
            </a:r>
            <a:endParaRPr lang="zh-CN" altLang="en-US" sz="4000">
              <a:ea typeface="黑体" panose="02010609060101010101" pitchFamily="1" charset="-122"/>
            </a:endParaRPr>
          </a:p>
        </p:txBody>
      </p:sp>
      <p:sp>
        <p:nvSpPr>
          <p:cNvPr id="59395" name="Rectangle 6"/>
          <p:cNvSpPr/>
          <p:nvPr/>
        </p:nvSpPr>
        <p:spPr>
          <a:xfrm>
            <a:off x="1393825" y="1814513"/>
            <a:ext cx="2314575" cy="183038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工作内容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  <a:p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59396" name="Oval 7"/>
          <p:cNvSpPr/>
          <p:nvPr/>
        </p:nvSpPr>
        <p:spPr>
          <a:xfrm>
            <a:off x="1908175" y="2419350"/>
            <a:ext cx="1295400" cy="1154113"/>
          </a:xfrm>
          <a:prstGeom prst="ellipse">
            <a:avLst/>
          </a:prstGeom>
          <a:solidFill>
            <a:srgbClr val="CCFFFF"/>
          </a:solidFill>
          <a:ln w="2857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有效内容</a:t>
            </a:r>
            <a:endParaRPr lang="zh-CN" altLang="en-US" sz="2400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59397" name="Rectangle 8"/>
          <p:cNvSpPr/>
          <p:nvPr/>
        </p:nvSpPr>
        <p:spPr>
          <a:xfrm>
            <a:off x="5364163" y="1844675"/>
            <a:ext cx="2314575" cy="183038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工作内容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  <a:p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59398" name="Oval 9"/>
          <p:cNvSpPr/>
          <p:nvPr/>
        </p:nvSpPr>
        <p:spPr>
          <a:xfrm>
            <a:off x="5508625" y="2276475"/>
            <a:ext cx="2087563" cy="1411288"/>
          </a:xfrm>
          <a:prstGeom prst="ellipse">
            <a:avLst/>
          </a:prstGeom>
          <a:solidFill>
            <a:srgbClr val="CCFFFF"/>
          </a:solidFill>
          <a:ln w="2857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有效</a:t>
            </a:r>
            <a:endParaRPr lang="zh-CN" altLang="en-US" sz="2400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内容</a:t>
            </a:r>
            <a:endParaRPr lang="zh-CN" altLang="en-US" sz="2400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59399" name="Rectangle 10"/>
          <p:cNvSpPr/>
          <p:nvPr/>
        </p:nvSpPr>
        <p:spPr>
          <a:xfrm>
            <a:off x="1403350" y="4149725"/>
            <a:ext cx="2314575" cy="183038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工作内容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  <a:p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59400" name="Oval 11"/>
          <p:cNvSpPr/>
          <p:nvPr/>
        </p:nvSpPr>
        <p:spPr>
          <a:xfrm>
            <a:off x="1917700" y="4754563"/>
            <a:ext cx="1295400" cy="1154112"/>
          </a:xfrm>
          <a:prstGeom prst="ellipse">
            <a:avLst/>
          </a:prstGeom>
          <a:solidFill>
            <a:srgbClr val="CCFFFF"/>
          </a:solidFill>
          <a:ln w="2857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有效内容</a:t>
            </a:r>
            <a:endParaRPr lang="zh-CN" altLang="en-US" sz="2400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59401" name="Rectangle 12"/>
          <p:cNvSpPr/>
          <p:nvPr/>
        </p:nvSpPr>
        <p:spPr>
          <a:xfrm>
            <a:off x="5364163" y="3836988"/>
            <a:ext cx="2808287" cy="247173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工作内容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  <a:p>
            <a:endParaRPr lang="en-US" altLang="zh-CN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59402" name="Oval 13"/>
          <p:cNvSpPr/>
          <p:nvPr/>
        </p:nvSpPr>
        <p:spPr>
          <a:xfrm>
            <a:off x="5878513" y="4714875"/>
            <a:ext cx="1860550" cy="1154113"/>
          </a:xfrm>
          <a:prstGeom prst="ellipse">
            <a:avLst/>
          </a:prstGeom>
          <a:solidFill>
            <a:srgbClr val="CCFFFF"/>
          </a:solidFill>
          <a:ln w="2857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有效内容</a:t>
            </a:r>
            <a:endParaRPr lang="zh-CN" altLang="en-US" sz="2400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59403" name="AutoShape 14"/>
          <p:cNvSpPr/>
          <p:nvPr/>
        </p:nvSpPr>
        <p:spPr>
          <a:xfrm>
            <a:off x="3713163" y="2462213"/>
            <a:ext cx="1612900" cy="850900"/>
          </a:xfrm>
          <a:prstGeom prst="rightArrow">
            <a:avLst>
              <a:gd name="adj1" fmla="val 50000"/>
              <a:gd name="adj2" fmla="val 47388"/>
            </a:avLst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p>
            <a:r>
              <a:rPr lang="zh-CN" altLang="en-US" sz="24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效率改善</a:t>
            </a:r>
            <a:endParaRPr lang="zh-CN" altLang="en-US" sz="24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59404" name="AutoShape 15"/>
          <p:cNvSpPr/>
          <p:nvPr/>
        </p:nvSpPr>
        <p:spPr>
          <a:xfrm>
            <a:off x="3705225" y="4581525"/>
            <a:ext cx="1612900" cy="850900"/>
          </a:xfrm>
          <a:prstGeom prst="rightArrow">
            <a:avLst>
              <a:gd name="adj1" fmla="val 50000"/>
              <a:gd name="adj2" fmla="val 47388"/>
            </a:avLst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p>
            <a:r>
              <a:rPr lang="zh-CN" altLang="en-US" sz="24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强度提高</a:t>
            </a:r>
            <a:endParaRPr lang="zh-CN" altLang="en-US" sz="24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65188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rgbClr val="FF0000"/>
                </a:solidFill>
                <a:ea typeface="黑体" panose="02010609060101010101" pitchFamily="1" charset="-122"/>
              </a:rPr>
              <a:t>第八类浪费：管理的浪费</a:t>
            </a:r>
            <a:endParaRPr lang="zh-CN" altLang="en-US" b="1">
              <a:solidFill>
                <a:srgbClr val="FF0000"/>
              </a:solidFill>
              <a:ea typeface="黑体" panose="02010609060101010101" pitchFamily="1" charset="-122"/>
            </a:endParaRPr>
          </a:p>
        </p:txBody>
      </p:sp>
      <p:sp>
        <p:nvSpPr>
          <p:cNvPr id="60419" name="Rectangle 3"/>
          <p:cNvSpPr>
            <a:spLocks noGrp="1"/>
          </p:cNvSpPr>
          <p:nvPr>
            <p:ph type="body"/>
          </p:nvPr>
        </p:nvSpPr>
        <p:spPr>
          <a:xfrm>
            <a:off x="685800" y="1844675"/>
            <a:ext cx="7631113" cy="1152525"/>
          </a:xfrm>
          <a:ln/>
        </p:spPr>
        <p:txBody>
          <a:bodyPr vert="horz" wrap="square" anchor="t" anchorCtr="0"/>
          <a:p>
            <a:pPr eaLnBrk="1" hangingPunct="1"/>
            <a:r>
              <a:rPr lang="zh-CN" altLang="en-US" b="1" dirty="0"/>
              <a:t>问题发生后，管理人员事后想办法补救的浪费；</a:t>
            </a:r>
            <a:endParaRPr lang="zh-CN" altLang="en-US" b="1" dirty="0"/>
          </a:p>
          <a:p>
            <a:pPr eaLnBrk="1" hangingPunct="1">
              <a:buFontTx/>
              <a:buNone/>
            </a:pPr>
            <a:endParaRPr lang="en-US" altLang="zh-CN" b="1" dirty="0"/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2"/>
          <p:cNvSpPr/>
          <p:nvPr/>
        </p:nvSpPr>
        <p:spPr>
          <a:xfrm>
            <a:off x="428625" y="2643188"/>
            <a:ext cx="7920038" cy="13700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r>
              <a:rPr lang="en-US" altLang="zh-CN" sz="4400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  <a:r>
              <a:rPr lang="en-US" altLang="zh-CN" sz="4400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  </a:t>
            </a:r>
            <a:r>
              <a:rPr lang="zh-CN" altLang="en-US" sz="4400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精益工具与方法应用</a:t>
            </a:r>
            <a:endParaRPr lang="zh-CN" altLang="en-US" sz="4400" dirty="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r>
              <a:rPr lang="zh-CN" altLang="en-US" sz="4400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       </a:t>
            </a:r>
            <a:endParaRPr lang="zh-CN" altLang="en-US" sz="4400" dirty="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2466" name="组合 62465"/>
          <p:cNvGrpSpPr/>
          <p:nvPr/>
        </p:nvGrpSpPr>
        <p:grpSpPr>
          <a:xfrm>
            <a:off x="468313" y="1268413"/>
            <a:ext cx="7920037" cy="5184775"/>
            <a:chOff x="0" y="0"/>
            <a:chExt cx="4989" cy="3266"/>
          </a:xfrm>
        </p:grpSpPr>
        <p:sp>
          <p:nvSpPr>
            <p:cNvPr id="62467" name="Rectangle 3"/>
            <p:cNvSpPr/>
            <p:nvPr/>
          </p:nvSpPr>
          <p:spPr>
            <a:xfrm>
              <a:off x="0" y="3070"/>
              <a:ext cx="4808" cy="196"/>
            </a:xfrm>
            <a:prstGeom prst="rect">
              <a:avLst/>
            </a:prstGeom>
            <a:solidFill>
              <a:srgbClr val="FFFFFF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21300000" lon="0" rev="0"/>
              </a:camera>
              <a:lightRig rig="legacyFlat3" dir="b"/>
            </a:scene3d>
            <a:sp3d extrusionH="2640000" prstMaterial="legacyMatte">
              <a:bevelT w="13500" h="13500" prst="angle"/>
              <a:bevelB w="13500" h="13500" prst="angle"/>
              <a:extrusionClr>
                <a:srgbClr val="2F61FF"/>
              </a:extrusionClr>
            </a:sp3d>
          </p:spPr>
          <p:txBody>
            <a:bodyPr>
              <a:flatTx/>
            </a:bodyPr>
            <a:p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意 识 改 革</a:t>
              </a:r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</a:rPr>
                <a:t>·</a:t>
              </a:r>
              <a:r>
                <a:rPr lang="zh-CN" altLang="en-US" sz="1600" dirty="0">
                  <a:solidFill>
                    <a:srgbClr val="FF0000"/>
                  </a:solidFill>
                  <a:latin typeface="宋体" panose="02010600030101010101" pitchFamily="2" charset="-122"/>
                </a:rPr>
                <a:t>彻底的</a:t>
              </a: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5S</a:t>
              </a: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管理</a:t>
              </a:r>
              <a:endParaRPr lang="zh-CN" altLang="en-US" sz="1600" b="0" dirty="0">
                <a:solidFill>
                  <a:srgbClr val="FF0000"/>
                </a:solidFill>
                <a:latin typeface="Times New Roman" panose="02020603050405020304" pitchFamily="2" charset="0"/>
              </a:endParaRPr>
            </a:p>
          </p:txBody>
        </p:sp>
        <p:sp>
          <p:nvSpPr>
            <p:cNvPr id="62468" name="Rectangle 4"/>
            <p:cNvSpPr/>
            <p:nvPr/>
          </p:nvSpPr>
          <p:spPr>
            <a:xfrm>
              <a:off x="272" y="2744"/>
              <a:ext cx="4445" cy="196"/>
            </a:xfrm>
            <a:prstGeom prst="rect">
              <a:avLst/>
            </a:prstGeom>
            <a:solidFill>
              <a:srgbClr val="FFFFFF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21300000" lon="0" rev="0"/>
              </a:camera>
              <a:lightRig rig="legacyFlat3" dir="b"/>
            </a:scene3d>
            <a:sp3d extrusionH="1878000" prstMaterial="legacyMatte">
              <a:bevelT w="13500" h="13500" prst="angle"/>
              <a:bevelB w="13500" h="13500" prst="angle"/>
              <a:extrusionClr>
                <a:srgbClr val="4974FF"/>
              </a:extrusionClr>
            </a:sp3d>
          </p:spPr>
          <p:txBody>
            <a:bodyPr>
              <a:flatTx/>
            </a:bodyPr>
            <a:p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员工的培训</a:t>
              </a: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(QC7</a:t>
              </a: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工具、</a:t>
              </a: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IE</a:t>
              </a: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手法等</a:t>
              </a: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)</a:t>
              </a:r>
              <a:endParaRPr lang="en-US" altLang="zh-CN" sz="1600" b="0" dirty="0">
                <a:solidFill>
                  <a:srgbClr val="FF0000"/>
                </a:solidFill>
                <a:latin typeface="Times New Roman" panose="02020603050405020304" pitchFamily="2" charset="0"/>
              </a:endParaRPr>
            </a:p>
          </p:txBody>
        </p:sp>
        <p:sp>
          <p:nvSpPr>
            <p:cNvPr id="62469" name="Rectangle 5"/>
            <p:cNvSpPr/>
            <p:nvPr/>
          </p:nvSpPr>
          <p:spPr>
            <a:xfrm>
              <a:off x="544" y="2418"/>
              <a:ext cx="4082" cy="196"/>
            </a:xfrm>
            <a:prstGeom prst="rect">
              <a:avLst/>
            </a:prstGeom>
            <a:solidFill>
              <a:srgbClr val="FFFFFF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21300000" lon="0" rev="0"/>
              </a:camera>
              <a:lightRig rig="legacyFlat3" dir="b"/>
            </a:scene3d>
            <a:sp3d extrusionH="1116000" prstMaterial="legacyMatte">
              <a:bevelT w="13500" h="13500" prst="angle"/>
              <a:bevelB w="13500" h="13500" prst="angle"/>
              <a:extrusionClr>
                <a:srgbClr val="649CFF"/>
              </a:extrusionClr>
            </a:sp3d>
          </p:spPr>
          <p:txBody>
            <a:bodyPr>
              <a:flatTx/>
            </a:bodyPr>
            <a:p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全 员、全 面、全 过 程</a:t>
              </a:r>
              <a:endParaRPr lang="zh-CN" altLang="en-US" sz="1600" b="0" dirty="0">
                <a:solidFill>
                  <a:srgbClr val="FF0000"/>
                </a:solidFill>
                <a:latin typeface="Times New Roman" panose="02020603050405020304" pitchFamily="2" charset="0"/>
              </a:endParaRPr>
            </a:p>
          </p:txBody>
        </p:sp>
        <p:sp>
          <p:nvSpPr>
            <p:cNvPr id="62470" name="Text Box 6"/>
            <p:cNvSpPr txBox="1"/>
            <p:nvPr/>
          </p:nvSpPr>
          <p:spPr>
            <a:xfrm>
              <a:off x="998" y="917"/>
              <a:ext cx="272" cy="1435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AB"/>
                </a:gs>
              </a:gsLst>
              <a:lin ang="5400000" scaled="1"/>
              <a:tileRect/>
            </a:gra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BB2FF"/>
              </a:extrusionClr>
            </a:sp3d>
          </p:spPr>
          <p:txBody>
            <a:bodyPr vert="eaVert">
              <a:flatTx/>
            </a:bodyPr>
            <a:p>
              <a:pPr algn="just"/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生 产 的 快 速 与 维 护</a:t>
              </a:r>
              <a:endParaRPr lang="zh-CN" altLang="en-US" sz="1600" b="0" dirty="0">
                <a:solidFill>
                  <a:srgbClr val="FF0000"/>
                </a:solidFill>
                <a:latin typeface="Times New Roman" panose="02020603050405020304" pitchFamily="2" charset="0"/>
              </a:endParaRPr>
            </a:p>
          </p:txBody>
        </p:sp>
        <p:sp>
          <p:nvSpPr>
            <p:cNvPr id="62471" name="Text Box 7"/>
            <p:cNvSpPr txBox="1"/>
            <p:nvPr/>
          </p:nvSpPr>
          <p:spPr>
            <a:xfrm>
              <a:off x="1542" y="918"/>
              <a:ext cx="272" cy="1435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BE"/>
                </a:gs>
                <a:gs pos="100000">
                  <a:srgbClr val="FFFF99"/>
                </a:gs>
              </a:gsLst>
              <a:lin ang="0" scaled="1"/>
              <a:tileRect/>
            </a:gra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BB2FF"/>
              </a:extrusionClr>
            </a:sp3d>
          </p:spPr>
          <p:txBody>
            <a:bodyPr vert="eaVert">
              <a:flatTx/>
            </a:bodyPr>
            <a:p>
              <a:pPr algn="just"/>
              <a:r>
                <a:rPr lang="en-US" altLang="zh-CN" sz="1600" b="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  </a:t>
              </a: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 </a:t>
              </a: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精 益 品 质 保 证</a:t>
              </a:r>
              <a:endParaRPr lang="zh-CN" altLang="en-US" sz="1600" b="0" dirty="0">
                <a:solidFill>
                  <a:srgbClr val="FF0000"/>
                </a:solidFill>
                <a:latin typeface="Times New Roman" panose="02020603050405020304" pitchFamily="2" charset="0"/>
              </a:endParaRPr>
            </a:p>
          </p:txBody>
        </p:sp>
        <p:sp>
          <p:nvSpPr>
            <p:cNvPr id="62472" name="Text Box 8"/>
            <p:cNvSpPr txBox="1"/>
            <p:nvPr/>
          </p:nvSpPr>
          <p:spPr>
            <a:xfrm>
              <a:off x="2086" y="917"/>
              <a:ext cx="272" cy="1435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BB"/>
                </a:gs>
                <a:gs pos="100000">
                  <a:srgbClr val="FFFF99"/>
                </a:gs>
              </a:gsLst>
              <a:lin ang="0" scaled="1"/>
              <a:tileRect/>
            </a:gra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BB2FF"/>
              </a:extrusionClr>
            </a:sp3d>
          </p:spPr>
          <p:txBody>
            <a:bodyPr vert="eaVert">
              <a:flatTx/>
            </a:bodyPr>
            <a:p>
              <a:pPr algn="just"/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柔 性 生 产 系 统</a:t>
              </a:r>
              <a:endParaRPr lang="zh-CN" altLang="en-US" sz="1600" b="0" dirty="0">
                <a:solidFill>
                  <a:srgbClr val="FF0000"/>
                </a:solidFill>
                <a:latin typeface="Times New Roman" panose="02020603050405020304" pitchFamily="2" charset="0"/>
              </a:endParaRPr>
            </a:p>
          </p:txBody>
        </p:sp>
        <p:sp>
          <p:nvSpPr>
            <p:cNvPr id="62473" name="Text Box 9"/>
            <p:cNvSpPr txBox="1"/>
            <p:nvPr/>
          </p:nvSpPr>
          <p:spPr>
            <a:xfrm>
              <a:off x="2631" y="917"/>
              <a:ext cx="272" cy="1435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C1"/>
                </a:gs>
              </a:gsLst>
              <a:lin ang="5400000" scaled="1"/>
              <a:tileRect/>
            </a:gra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BB2FF"/>
              </a:extrusionClr>
            </a:sp3d>
          </p:spPr>
          <p:txBody>
            <a:bodyPr vert="eaVert">
              <a:flatTx/>
            </a:bodyPr>
            <a:p>
              <a:pPr algn="just"/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均 衡 化 同 步 化</a:t>
              </a:r>
              <a:endParaRPr lang="zh-CN" altLang="en-US" sz="1600" b="0" dirty="0">
                <a:solidFill>
                  <a:srgbClr val="FF0000"/>
                </a:solidFill>
                <a:latin typeface="Times New Roman" panose="02020603050405020304" pitchFamily="2" charset="0"/>
              </a:endParaRPr>
            </a:p>
          </p:txBody>
        </p:sp>
        <p:sp>
          <p:nvSpPr>
            <p:cNvPr id="62474" name="Text Box 10"/>
            <p:cNvSpPr txBox="1"/>
            <p:nvPr/>
          </p:nvSpPr>
          <p:spPr>
            <a:xfrm>
              <a:off x="3175" y="917"/>
              <a:ext cx="272" cy="1435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C4"/>
                </a:gs>
              </a:gsLst>
              <a:lin ang="5400000" scaled="1"/>
              <a:tileRect/>
            </a:gra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BB2FF"/>
              </a:extrusionClr>
            </a:sp3d>
          </p:spPr>
          <p:txBody>
            <a:bodyPr vert="eaVert">
              <a:flatTx/>
            </a:bodyPr>
            <a:p>
              <a:pPr algn="just"/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现 场 </a:t>
              </a: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IE </a:t>
              </a: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作 业 研 究</a:t>
              </a:r>
              <a:endParaRPr lang="zh-CN" altLang="en-US" sz="1600" b="0" dirty="0">
                <a:solidFill>
                  <a:srgbClr val="FF0000"/>
                </a:solidFill>
                <a:latin typeface="Times New Roman" panose="02020603050405020304" pitchFamily="2" charset="0"/>
              </a:endParaRPr>
            </a:p>
          </p:txBody>
        </p:sp>
        <p:sp>
          <p:nvSpPr>
            <p:cNvPr id="62475" name="Text Box 11"/>
            <p:cNvSpPr txBox="1"/>
            <p:nvPr/>
          </p:nvSpPr>
          <p:spPr>
            <a:xfrm>
              <a:off x="3719" y="917"/>
              <a:ext cx="272" cy="1435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C4"/>
                </a:gs>
              </a:gsLst>
              <a:lin ang="5400000" scaled="1"/>
              <a:tileRect/>
            </a:gra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BB2FF"/>
              </a:extrusionClr>
            </a:sp3d>
          </p:spPr>
          <p:txBody>
            <a:bodyPr vert="eaVert">
              <a:flatTx/>
            </a:bodyPr>
            <a:p>
              <a:pPr algn="just"/>
              <a:r>
                <a:rPr lang="zh-CN" altLang="en-US" sz="14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生 产 工 艺 与 物 流 系 统</a:t>
              </a:r>
              <a:endParaRPr lang="zh-CN" altLang="en-US" sz="1400" b="0" dirty="0">
                <a:solidFill>
                  <a:srgbClr val="FF0000"/>
                </a:solidFill>
                <a:latin typeface="Times New Roman" panose="02020603050405020304" pitchFamily="2" charset="0"/>
              </a:endParaRPr>
            </a:p>
          </p:txBody>
        </p:sp>
        <p:sp>
          <p:nvSpPr>
            <p:cNvPr id="62476" name="Text Box 12"/>
            <p:cNvSpPr txBox="1"/>
            <p:nvPr/>
          </p:nvSpPr>
          <p:spPr>
            <a:xfrm>
              <a:off x="4263" y="918"/>
              <a:ext cx="273" cy="1435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B8"/>
                </a:gs>
              </a:gsLst>
              <a:lin ang="5400000" scaled="1"/>
              <a:tileRect/>
            </a:gra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BB2FF"/>
              </a:extrusionClr>
            </a:sp3d>
          </p:spPr>
          <p:txBody>
            <a:bodyPr vert="eaVert">
              <a:flatTx/>
            </a:bodyPr>
            <a:p>
              <a:pPr algn="just"/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产 品 并 行  设 计 系 统</a:t>
              </a:r>
              <a:endParaRPr lang="zh-CN" altLang="en-US" sz="1600" b="0" dirty="0">
                <a:solidFill>
                  <a:srgbClr val="FF0000"/>
                </a:solidFill>
                <a:latin typeface="Times New Roman" panose="02020603050405020304" pitchFamily="2" charset="0"/>
              </a:endParaRPr>
            </a:p>
          </p:txBody>
        </p:sp>
        <p:sp>
          <p:nvSpPr>
            <p:cNvPr id="62477" name="AutoShape 13"/>
            <p:cNvSpPr/>
            <p:nvPr/>
          </p:nvSpPr>
          <p:spPr>
            <a:xfrm>
              <a:off x="635" y="0"/>
              <a:ext cx="4354" cy="918"/>
            </a:xfrm>
            <a:prstGeom prst="triangle">
              <a:avLst>
                <a:gd name="adj" fmla="val 49306"/>
              </a:avLst>
            </a:prstGeom>
            <a:gradFill rotWithShape="0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  <a:tileRect/>
            </a:gradFill>
            <a:ln w="9525" cap="flat" cmpd="sng">
              <a:solidFill>
                <a:srgbClr val="8BB2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just"/>
              <a:endParaRPr lang="en-US" altLang="zh-CN" sz="1000" b="0" dirty="0">
                <a:solidFill>
                  <a:srgbClr val="FF0000"/>
                </a:solidFill>
                <a:latin typeface="Times New Roman" panose="02020603050405020304" pitchFamily="2" charset="0"/>
              </a:endParaRPr>
            </a:p>
            <a:p>
              <a:endParaRPr lang="en-US" altLang="zh-CN" sz="1000" b="0" dirty="0">
                <a:solidFill>
                  <a:srgbClr val="FF0000"/>
                </a:solidFill>
                <a:latin typeface="Times New Roman" panose="02020603050405020304" pitchFamily="2" charset="0"/>
              </a:endParaRPr>
            </a:p>
            <a:p>
              <a:endParaRPr lang="en-US" altLang="zh-CN" sz="2400" b="0" dirty="0">
                <a:solidFill>
                  <a:srgbClr val="FF0000"/>
                </a:solidFill>
                <a:latin typeface="Times New Roman" panose="02020603050405020304" pitchFamily="2" charset="0"/>
              </a:endParaRPr>
            </a:p>
          </p:txBody>
        </p:sp>
        <p:sp>
          <p:nvSpPr>
            <p:cNvPr id="62478" name="Text Box 14"/>
            <p:cNvSpPr txBox="1"/>
            <p:nvPr/>
          </p:nvSpPr>
          <p:spPr>
            <a:xfrm>
              <a:off x="2051" y="272"/>
              <a:ext cx="1508" cy="26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just"/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追求</a:t>
              </a: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7</a:t>
              </a: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个“零”极限目标</a:t>
              </a:r>
              <a:endParaRPr lang="zh-CN" altLang="en-US" sz="1600" b="0" dirty="0">
                <a:solidFill>
                  <a:srgbClr val="FF0000"/>
                </a:solidFill>
                <a:latin typeface="Times New Roman" panose="02020603050405020304" pitchFamily="2" charset="0"/>
              </a:endParaRPr>
            </a:p>
          </p:txBody>
        </p:sp>
        <p:sp>
          <p:nvSpPr>
            <p:cNvPr id="62479" name="Text Box 15"/>
            <p:cNvSpPr txBox="1"/>
            <p:nvPr/>
          </p:nvSpPr>
          <p:spPr>
            <a:xfrm>
              <a:off x="1605" y="511"/>
              <a:ext cx="2280" cy="39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just"/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零切换浪费、零库存、零浪费</a:t>
              </a:r>
              <a:endParaRPr lang="zh-CN" altLang="en-US" sz="1600" dirty="0">
                <a:solidFill>
                  <a:srgbClr val="FF0000"/>
                </a:solidFill>
                <a:latin typeface="Times New Roman" panose="02020603050405020304" pitchFamily="2" charset="0"/>
              </a:endParaRPr>
            </a:p>
            <a:p>
              <a:pPr algn="just"/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零不良、零故障、零停滞、零灾害</a:t>
              </a:r>
              <a:endParaRPr lang="zh-CN" altLang="en-US" sz="1600" b="0" dirty="0">
                <a:solidFill>
                  <a:srgbClr val="FF0000"/>
                </a:solidFill>
                <a:latin typeface="Times New Roman" panose="02020603050405020304" pitchFamily="2" charset="0"/>
              </a:endParaRPr>
            </a:p>
          </p:txBody>
        </p:sp>
      </p:grpSp>
      <p:sp>
        <p:nvSpPr>
          <p:cNvPr id="62480" name="Text Box 16"/>
          <p:cNvSpPr txBox="1"/>
          <p:nvPr/>
        </p:nvSpPr>
        <p:spPr>
          <a:xfrm>
            <a:off x="1727200" y="620713"/>
            <a:ext cx="65166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3A</a:t>
            </a:r>
            <a:r>
              <a:rPr lang="zh-CN" altLang="en-US" sz="3600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企管总结的精益生产体系</a:t>
            </a:r>
            <a:endParaRPr lang="zh-CN" altLang="en-US" sz="3600" dirty="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Text Box 4"/>
          <p:cNvSpPr txBox="1"/>
          <p:nvPr/>
        </p:nvSpPr>
        <p:spPr>
          <a:xfrm>
            <a:off x="1116013" y="1125538"/>
            <a:ext cx="6769100" cy="4800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彻底的</a:t>
            </a:r>
            <a:r>
              <a:rPr lang="en-US" altLang="zh-CN" sz="3600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5S</a:t>
            </a: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管理－－基础管理</a:t>
            </a:r>
            <a:endParaRPr lang="zh-CN" altLang="en-US" sz="3600" dirty="0"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节拍管理与效率提高</a:t>
            </a:r>
            <a:endParaRPr lang="zh-CN" altLang="en-US" sz="3600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日常业务标准化</a:t>
            </a:r>
            <a:endParaRPr lang="zh-CN" altLang="en-US" sz="3600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全面成本管理</a:t>
            </a:r>
            <a:endParaRPr lang="zh-CN" altLang="en-US" sz="3600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质量提升之路</a:t>
            </a:r>
            <a:endParaRPr lang="en-US" altLang="zh-CN" sz="3600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交货能力提高</a:t>
            </a:r>
            <a:endParaRPr lang="zh-CN" altLang="en-US" sz="3600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684213" y="549275"/>
            <a:ext cx="7772400" cy="792163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 dirty="0">
                <a:solidFill>
                  <a:schemeClr val="accent2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彻底的</a:t>
            </a:r>
            <a:r>
              <a:rPr lang="en-US" altLang="zh-CN" b="1" dirty="0">
                <a:solidFill>
                  <a:schemeClr val="accent2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5S</a:t>
            </a:r>
            <a:r>
              <a:rPr lang="zh-CN" altLang="en-US" b="1" dirty="0">
                <a:solidFill>
                  <a:schemeClr val="accent2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管理</a:t>
            </a:r>
            <a:endParaRPr lang="zh-CN" altLang="en-US" b="1" dirty="0">
              <a:solidFill>
                <a:schemeClr val="accent2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64515" name="AutoShape 3"/>
          <p:cNvSpPr/>
          <p:nvPr/>
        </p:nvSpPr>
        <p:spPr>
          <a:xfrm>
            <a:off x="466725" y="1484313"/>
            <a:ext cx="8281988" cy="10795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r>
              <a:rPr lang="en-US" altLang="zh-CN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◎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与现场工作密切结合，从保证安全、提高效率、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/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提升品质出发的</a:t>
            </a:r>
            <a:r>
              <a:rPr lang="en-US" altLang="zh-CN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5S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管理。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64516" name="AutoShape 4"/>
          <p:cNvSpPr/>
          <p:nvPr/>
        </p:nvSpPr>
        <p:spPr>
          <a:xfrm>
            <a:off x="466725" y="2708275"/>
            <a:ext cx="8281988" cy="10795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r>
              <a:rPr lang="en-US" altLang="zh-CN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◎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是</a:t>
            </a:r>
            <a:r>
              <a:rPr lang="en-US" altLang="zh-CN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5S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管理，不是</a:t>
            </a:r>
            <a:r>
              <a:rPr lang="en-US" altLang="zh-CN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5S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活动；是工作中的</a:t>
            </a:r>
            <a:r>
              <a:rPr lang="en-US" altLang="zh-CN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5S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，不是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/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班前、班后的</a:t>
            </a:r>
            <a:r>
              <a:rPr lang="en-US" altLang="zh-CN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5S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。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64517" name="AutoShape 5"/>
          <p:cNvSpPr/>
          <p:nvPr/>
        </p:nvSpPr>
        <p:spPr>
          <a:xfrm>
            <a:off x="468313" y="5157788"/>
            <a:ext cx="8280400" cy="10795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r>
              <a:rPr lang="en-US" altLang="zh-CN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◎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将点检表中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“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清扫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”“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干净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”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和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“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摆整齐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”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去掉，</a:t>
            </a:r>
            <a:endParaRPr lang="en-US" altLang="zh-CN" dirty="0">
              <a:effectLst>
                <a:outerShdw blurRad="38100" dist="38100" dir="2700000">
                  <a:srgbClr val="FFFFFF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/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还剩下什么内容？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64518" name="AutoShape 6"/>
          <p:cNvSpPr/>
          <p:nvPr/>
        </p:nvSpPr>
        <p:spPr>
          <a:xfrm>
            <a:off x="468313" y="3933825"/>
            <a:ext cx="8280400" cy="10795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r>
              <a:rPr lang="en-US" altLang="zh-CN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◎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是全员参与改善的</a:t>
            </a:r>
            <a:r>
              <a:rPr lang="en-US" altLang="zh-CN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5S,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不是简单执行管理标准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/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的</a:t>
            </a:r>
            <a:r>
              <a:rPr lang="en-US" altLang="zh-CN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5S</a:t>
            </a: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。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6" grpId="0" animBg="1"/>
      <p:bldP spid="64517" grpId="0" animBg="1"/>
      <p:bldP spid="645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Text Box 4"/>
          <p:cNvSpPr txBox="1"/>
          <p:nvPr/>
        </p:nvSpPr>
        <p:spPr>
          <a:xfrm>
            <a:off x="1116013" y="1125538"/>
            <a:ext cx="6769100" cy="4800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rgbClr val="FFFF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彻底的</a:t>
            </a:r>
            <a:r>
              <a:rPr lang="en-US" altLang="zh-CN" sz="3600" dirty="0">
                <a:solidFill>
                  <a:srgbClr val="FFFF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5S</a:t>
            </a:r>
            <a:r>
              <a:rPr lang="zh-CN" altLang="en-US" sz="3600" dirty="0">
                <a:solidFill>
                  <a:srgbClr val="FFFF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管理－－基础管理</a:t>
            </a:r>
            <a:endParaRPr lang="zh-CN" altLang="en-US" sz="3600" dirty="0">
              <a:solidFill>
                <a:srgbClr val="FFFF66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节拍管理与效率提高</a:t>
            </a:r>
            <a:endParaRPr lang="zh-CN" altLang="en-US" sz="3600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日常业务标准化</a:t>
            </a:r>
            <a:endParaRPr lang="zh-CN" altLang="en-US" sz="3600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全面成本管理</a:t>
            </a:r>
            <a:endParaRPr lang="zh-CN" altLang="en-US" sz="3600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质量提升之路</a:t>
            </a:r>
            <a:endParaRPr lang="en-US" altLang="zh-CN" sz="3600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交货能力提高</a:t>
            </a:r>
            <a:endParaRPr lang="zh-CN" altLang="en-US" sz="3600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395288" y="836613"/>
            <a:ext cx="8382000" cy="685800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dirty="0">
                <a:solidFill>
                  <a:schemeClr val="accent2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什么是节拍</a:t>
            </a:r>
            <a:r>
              <a:rPr lang="en-US" altLang="zh-CN" dirty="0">
                <a:solidFill>
                  <a:schemeClr val="accent2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Cycle Time(CT</a:t>
            </a:r>
            <a:r>
              <a:rPr lang="zh-CN" altLang="en-US" dirty="0">
                <a:solidFill>
                  <a:schemeClr val="accent2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）</a:t>
            </a:r>
            <a:endParaRPr lang="zh-CN" altLang="en-US" dirty="0">
              <a:solidFill>
                <a:schemeClr val="accent2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66563" name="Text Box 4"/>
          <p:cNvSpPr txBox="1"/>
          <p:nvPr/>
        </p:nvSpPr>
        <p:spPr>
          <a:xfrm>
            <a:off x="395288" y="2584450"/>
            <a:ext cx="34766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dirty="0">
                <a:latin typeface="宋体" panose="02010600030101010101" pitchFamily="2" charset="-122"/>
              </a:rPr>
              <a:t>节拍</a:t>
            </a:r>
            <a:r>
              <a:rPr lang="en-US" altLang="zh-CN" dirty="0">
                <a:latin typeface="宋体" panose="02010600030101010101" pitchFamily="2" charset="-122"/>
              </a:rPr>
              <a:t> </a:t>
            </a:r>
            <a:r>
              <a:rPr lang="en-US" altLang="zh-CN" b="0" dirty="0">
                <a:latin typeface="宋体" panose="02010600030101010101" pitchFamily="2" charset="-122"/>
              </a:rPr>
              <a:t>＝</a:t>
            </a:r>
            <a:endParaRPr lang="en-US" altLang="zh-CN" dirty="0">
              <a:latin typeface="宋体" panose="02010600030101010101" pitchFamily="2" charset="-122"/>
            </a:endParaRPr>
          </a:p>
        </p:txBody>
      </p:sp>
      <p:sp>
        <p:nvSpPr>
          <p:cNvPr id="66564" name="Text Box 5"/>
          <p:cNvSpPr txBox="1"/>
          <p:nvPr/>
        </p:nvSpPr>
        <p:spPr>
          <a:xfrm>
            <a:off x="1979613" y="2311400"/>
            <a:ext cx="4930775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0" dirty="0">
                <a:latin typeface="宋体" panose="02010600030101010101" pitchFamily="2" charset="-122"/>
              </a:rPr>
              <a:t>每日工作</a:t>
            </a:r>
            <a:r>
              <a:rPr lang="ja-JP" altLang="en-US" b="0" dirty="0">
                <a:latin typeface="宋体" panose="02010600030101010101" pitchFamily="2" charset="-122"/>
              </a:rPr>
              <a:t>時間(</a:t>
            </a:r>
            <a:r>
              <a:rPr lang="zh-CN" altLang="en-US" b="0" dirty="0">
                <a:latin typeface="宋体" panose="02010600030101010101" pitchFamily="2" charset="-122"/>
              </a:rPr>
              <a:t>例：</a:t>
            </a:r>
            <a:r>
              <a:rPr lang="en-US" altLang="zh-CN" b="0" dirty="0">
                <a:latin typeface="宋体" panose="02010600030101010101" pitchFamily="2" charset="-122"/>
              </a:rPr>
              <a:t>27600</a:t>
            </a:r>
            <a:r>
              <a:rPr lang="ja-JP" altLang="en-US" b="0" dirty="0">
                <a:latin typeface="宋体" panose="02010600030101010101" pitchFamily="2" charset="-122"/>
              </a:rPr>
              <a:t>秒)</a:t>
            </a:r>
            <a:endParaRPr lang="ja-JP" altLang="en-US" b="0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b="0" dirty="0">
                <a:latin typeface="宋体" panose="02010600030101010101" pitchFamily="2" charset="-122"/>
              </a:rPr>
              <a:t>工作时间内计划生产量</a:t>
            </a:r>
            <a:endParaRPr lang="en-US" altLang="zh-CN" b="0" dirty="0">
              <a:latin typeface="宋体" panose="02010600030101010101" pitchFamily="2" charset="-122"/>
            </a:endParaRPr>
          </a:p>
        </p:txBody>
      </p:sp>
      <p:sp>
        <p:nvSpPr>
          <p:cNvPr id="66565" name="Line 6"/>
          <p:cNvSpPr/>
          <p:nvPr/>
        </p:nvSpPr>
        <p:spPr>
          <a:xfrm>
            <a:off x="2124075" y="2857500"/>
            <a:ext cx="46355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66566" name="组合 66565"/>
          <p:cNvGrpSpPr/>
          <p:nvPr/>
        </p:nvGrpSpPr>
        <p:grpSpPr>
          <a:xfrm>
            <a:off x="827088" y="3500438"/>
            <a:ext cx="5713412" cy="1916112"/>
            <a:chOff x="0" y="0"/>
            <a:chExt cx="3599" cy="1207"/>
          </a:xfrm>
        </p:grpSpPr>
        <p:sp>
          <p:nvSpPr>
            <p:cNvPr id="66567" name="AutoShape 8"/>
            <p:cNvSpPr/>
            <p:nvPr/>
          </p:nvSpPr>
          <p:spPr>
            <a:xfrm rot="20576960">
              <a:off x="532" y="683"/>
              <a:ext cx="3016" cy="77"/>
            </a:xfrm>
            <a:prstGeom prst="cube">
              <a:avLst>
                <a:gd name="adj" fmla="val 25000"/>
              </a:avLst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66568" name="AutoShape 9"/>
            <p:cNvSpPr/>
            <p:nvPr/>
          </p:nvSpPr>
          <p:spPr>
            <a:xfrm rot="20576960">
              <a:off x="114" y="449"/>
              <a:ext cx="3016" cy="77"/>
            </a:xfrm>
            <a:prstGeom prst="cube">
              <a:avLst>
                <a:gd name="adj" fmla="val 25000"/>
              </a:avLst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66569" name="AutoShape 10"/>
            <p:cNvSpPr/>
            <p:nvPr/>
          </p:nvSpPr>
          <p:spPr>
            <a:xfrm rot="20576960">
              <a:off x="0" y="422"/>
              <a:ext cx="3016" cy="77"/>
            </a:xfrm>
            <a:prstGeom prst="cube">
              <a:avLst>
                <a:gd name="adj" fmla="val 25000"/>
              </a:avLst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66570" name="AutoShape 11"/>
            <p:cNvSpPr/>
            <p:nvPr/>
          </p:nvSpPr>
          <p:spPr>
            <a:xfrm rot="1700939">
              <a:off x="546" y="353"/>
              <a:ext cx="1330" cy="854"/>
            </a:xfrm>
            <a:prstGeom prst="cube">
              <a:avLst>
                <a:gd name="adj" fmla="val 93167"/>
              </a:avLst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66571" name="AutoShape 12"/>
            <p:cNvSpPr/>
            <p:nvPr/>
          </p:nvSpPr>
          <p:spPr>
            <a:xfrm rot="1700939">
              <a:off x="1705" y="0"/>
              <a:ext cx="1330" cy="834"/>
            </a:xfrm>
            <a:prstGeom prst="cube">
              <a:avLst>
                <a:gd name="adj" fmla="val 93167"/>
              </a:avLst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66572" name="AutoShape 13"/>
            <p:cNvSpPr/>
            <p:nvPr/>
          </p:nvSpPr>
          <p:spPr>
            <a:xfrm rot="20576960">
              <a:off x="583" y="718"/>
              <a:ext cx="3016" cy="77"/>
            </a:xfrm>
            <a:prstGeom prst="cube">
              <a:avLst>
                <a:gd name="adj" fmla="val 25000"/>
              </a:avLst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66573" name="AutoShape 14"/>
            <p:cNvSpPr/>
            <p:nvPr/>
          </p:nvSpPr>
          <p:spPr>
            <a:xfrm rot="9653839">
              <a:off x="18" y="929"/>
              <a:ext cx="816" cy="240"/>
            </a:xfrm>
            <a:custGeom>
              <a:avLst/>
              <a:gdLst>
                <a:gd name="txL" fmla="*/ 3362 w 21600"/>
                <a:gd name="txT" fmla="*/ 5400 h 21600"/>
                <a:gd name="txR" fmla="*/ 18900 w 21600"/>
                <a:gd name="txB" fmla="*/ 16200 h 21600"/>
              </a:gdLst>
              <a:ahLst/>
              <a:cxnLst>
                <a:cxn ang="17694720">
                  <a:pos x="612" y="0"/>
                </a:cxn>
                <a:cxn ang="11796480">
                  <a:pos x="0" y="120"/>
                </a:cxn>
                <a:cxn ang="5898240">
                  <a:pos x="612" y="240"/>
                </a:cxn>
                <a:cxn ang="0">
                  <a:pos x="816" y="120"/>
                </a:cxn>
              </a:cxnLst>
              <a:rect l="txL" t="txT" r="txR" b="tx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</p:grpSp>
      <p:sp>
        <p:nvSpPr>
          <p:cNvPr id="66574" name="AutoShape 15"/>
          <p:cNvSpPr/>
          <p:nvPr/>
        </p:nvSpPr>
        <p:spPr>
          <a:xfrm rot="1805375">
            <a:off x="2089150" y="4005263"/>
            <a:ext cx="1503363" cy="1138237"/>
          </a:xfrm>
          <a:prstGeom prst="cube">
            <a:avLst>
              <a:gd name="adj" fmla="val 74519"/>
            </a:avLst>
          </a:prstGeom>
          <a:solidFill>
            <a:srgbClr val="FF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66575" name="AutoShape 16"/>
          <p:cNvSpPr/>
          <p:nvPr/>
        </p:nvSpPr>
        <p:spPr>
          <a:xfrm rot="1805375">
            <a:off x="3924300" y="3429000"/>
            <a:ext cx="1503363" cy="1138238"/>
          </a:xfrm>
          <a:prstGeom prst="cube">
            <a:avLst>
              <a:gd name="adj" fmla="val 74519"/>
            </a:avLst>
          </a:prstGeom>
          <a:solidFill>
            <a:srgbClr val="FF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66576" name="Line 17"/>
          <p:cNvSpPr/>
          <p:nvPr/>
        </p:nvSpPr>
        <p:spPr>
          <a:xfrm>
            <a:off x="874713" y="4776788"/>
            <a:ext cx="2133600" cy="1143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6577" name="AutoShape 18"/>
          <p:cNvSpPr/>
          <p:nvPr/>
        </p:nvSpPr>
        <p:spPr>
          <a:xfrm rot="1665857">
            <a:off x="4071938" y="5056188"/>
            <a:ext cx="990600" cy="188912"/>
          </a:xfrm>
          <a:prstGeom prst="leftArrow">
            <a:avLst>
              <a:gd name="adj1" fmla="val 50000"/>
              <a:gd name="adj2" fmla="val 131092"/>
            </a:avLst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2400" b="0" dirty="0">
              <a:solidFill>
                <a:schemeClr val="accent2"/>
              </a:solidFill>
              <a:latin typeface="Times New Roman" panose="02020603050405020304" pitchFamily="2" charset="0"/>
              <a:ea typeface="MS PGothic" panose="020B0600070205080204" pitchFamily="2" charset="-128"/>
            </a:endParaRPr>
          </a:p>
        </p:txBody>
      </p:sp>
      <p:sp>
        <p:nvSpPr>
          <p:cNvPr id="66578" name="Line 19"/>
          <p:cNvSpPr/>
          <p:nvPr/>
        </p:nvSpPr>
        <p:spPr>
          <a:xfrm flipH="1">
            <a:off x="2836863" y="5240338"/>
            <a:ext cx="1752600" cy="533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6579" name="Text Box 20"/>
          <p:cNvSpPr txBox="1"/>
          <p:nvPr/>
        </p:nvSpPr>
        <p:spPr>
          <a:xfrm>
            <a:off x="2608263" y="4221163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ja-JP" altLang="en-US" sz="2400" b="0" dirty="0">
                <a:latin typeface="Times New Roman" panose="02020603050405020304" pitchFamily="2" charset="0"/>
                <a:ea typeface="MS PGothic" panose="020B0600070205080204" pitchFamily="2" charset="-128"/>
              </a:rPr>
              <a:t>Ａ</a:t>
            </a:r>
            <a:endParaRPr lang="ja-JP" altLang="en-US" sz="2400" b="0" dirty="0">
              <a:latin typeface="Times New Roman" panose="02020603050405020304" pitchFamily="2" charset="0"/>
              <a:ea typeface="MS PGothic" panose="020B0600070205080204" pitchFamily="2" charset="-128"/>
            </a:endParaRPr>
          </a:p>
        </p:txBody>
      </p:sp>
      <p:sp>
        <p:nvSpPr>
          <p:cNvPr id="66580" name="Text Box 21"/>
          <p:cNvSpPr txBox="1"/>
          <p:nvPr/>
        </p:nvSpPr>
        <p:spPr>
          <a:xfrm>
            <a:off x="4462463" y="3644900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ja-JP" altLang="en-US" sz="2400" b="0" dirty="0">
                <a:latin typeface="Times New Roman" panose="02020603050405020304" pitchFamily="2" charset="0"/>
                <a:ea typeface="MS PGothic" panose="020B0600070205080204" pitchFamily="2" charset="-128"/>
              </a:rPr>
              <a:t>Ｂ</a:t>
            </a:r>
            <a:endParaRPr lang="ja-JP" altLang="en-US" sz="2400" b="0" dirty="0">
              <a:latin typeface="Times New Roman" panose="02020603050405020304" pitchFamily="2" charset="0"/>
              <a:ea typeface="MS PGothic" panose="020B0600070205080204" pitchFamily="2" charset="-128"/>
            </a:endParaRPr>
          </a:p>
        </p:txBody>
      </p:sp>
      <p:sp>
        <p:nvSpPr>
          <p:cNvPr id="66581" name="AutoShape 22"/>
          <p:cNvSpPr/>
          <p:nvPr/>
        </p:nvSpPr>
        <p:spPr>
          <a:xfrm rot="1665857">
            <a:off x="2192338" y="5646738"/>
            <a:ext cx="990600" cy="188912"/>
          </a:xfrm>
          <a:prstGeom prst="leftArrow">
            <a:avLst>
              <a:gd name="adj1" fmla="val 50000"/>
              <a:gd name="adj2" fmla="val 131092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2400" b="0" dirty="0">
              <a:solidFill>
                <a:srgbClr val="FF3300"/>
              </a:solidFill>
              <a:latin typeface="Times New Roman" panose="02020603050405020304" pitchFamily="2" charset="0"/>
              <a:ea typeface="MS PGothic" panose="020B0600070205080204" pitchFamily="2" charset="-128"/>
            </a:endParaRPr>
          </a:p>
        </p:txBody>
      </p:sp>
      <p:sp>
        <p:nvSpPr>
          <p:cNvPr id="66582" name="Text Box 23"/>
          <p:cNvSpPr txBox="1"/>
          <p:nvPr/>
        </p:nvSpPr>
        <p:spPr>
          <a:xfrm>
            <a:off x="550863" y="4478338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ja-JP" altLang="en-US" sz="2400" b="0" dirty="0">
                <a:latin typeface="Times New Roman" panose="02020603050405020304" pitchFamily="2" charset="0"/>
                <a:ea typeface="MS PGothic" panose="020B0600070205080204" pitchFamily="2" charset="-128"/>
              </a:rPr>
              <a:t>①</a:t>
            </a:r>
            <a:endParaRPr lang="ja-JP" altLang="en-US" sz="2400" b="0" dirty="0">
              <a:latin typeface="Times New Roman" panose="02020603050405020304" pitchFamily="2" charset="0"/>
              <a:ea typeface="MS PGothic" panose="020B0600070205080204" pitchFamily="2" charset="-128"/>
            </a:endParaRPr>
          </a:p>
        </p:txBody>
      </p:sp>
      <p:sp>
        <p:nvSpPr>
          <p:cNvPr id="66583" name="Text Box 24"/>
          <p:cNvSpPr txBox="1"/>
          <p:nvPr/>
        </p:nvSpPr>
        <p:spPr>
          <a:xfrm>
            <a:off x="5435600" y="4859338"/>
            <a:ext cx="2963863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srgbClr val="000099"/>
                </a:solidFill>
                <a:latin typeface="Times New Roman" panose="02020603050405020304" pitchFamily="2" charset="0"/>
              </a:rPr>
              <a:t>Ａ</a:t>
            </a:r>
            <a:r>
              <a:rPr lang="zh-CN" altLang="en-US" sz="2400" dirty="0">
                <a:solidFill>
                  <a:srgbClr val="000099"/>
                </a:solidFill>
                <a:latin typeface="Times New Roman" panose="02020603050405020304" pitchFamily="2" charset="0"/>
              </a:rPr>
              <a:t>前端通过</a:t>
            </a:r>
            <a:r>
              <a:rPr lang="ja-JP" altLang="en-US" sz="2400" dirty="0">
                <a:solidFill>
                  <a:srgbClr val="000099"/>
                </a:solidFill>
                <a:latin typeface="Times New Roman" panose="02020603050405020304" pitchFamily="2" charset="0"/>
              </a:rPr>
              <a:t>①，</a:t>
            </a:r>
            <a:endParaRPr lang="ja-JP" altLang="en-US" sz="2400" dirty="0">
              <a:solidFill>
                <a:srgbClr val="000099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srgbClr val="000099"/>
                </a:solidFill>
                <a:latin typeface="Times New Roman" panose="02020603050405020304" pitchFamily="2" charset="0"/>
              </a:rPr>
              <a:t>Ｂ</a:t>
            </a:r>
            <a:r>
              <a:rPr lang="zh-CN" altLang="en-US" sz="2400" dirty="0">
                <a:solidFill>
                  <a:srgbClr val="000099"/>
                </a:solidFill>
                <a:latin typeface="Times New Roman" panose="02020603050405020304" pitchFamily="2" charset="0"/>
              </a:rPr>
              <a:t>前</a:t>
            </a:r>
            <a:r>
              <a:rPr lang="ja-JP" altLang="en-US" sz="2400" dirty="0">
                <a:solidFill>
                  <a:srgbClr val="000099"/>
                </a:solidFill>
                <a:latin typeface="Times New Roman" panose="02020603050405020304" pitchFamily="2" charset="0"/>
              </a:rPr>
              <a:t>端</a:t>
            </a:r>
            <a:r>
              <a:rPr lang="zh-CN" altLang="en-US" sz="2400" dirty="0">
                <a:solidFill>
                  <a:srgbClr val="000099"/>
                </a:solidFill>
                <a:latin typeface="Times New Roman" panose="02020603050405020304" pitchFamily="2" charset="0"/>
              </a:rPr>
              <a:t>到达</a:t>
            </a:r>
            <a:r>
              <a:rPr lang="ja-JP" altLang="en-US" sz="2400" dirty="0">
                <a:solidFill>
                  <a:srgbClr val="000099"/>
                </a:solidFill>
                <a:latin typeface="Times New Roman" panose="02020603050405020304" pitchFamily="2" charset="0"/>
              </a:rPr>
              <a:t>①</a:t>
            </a:r>
            <a:r>
              <a:rPr lang="zh-CN" altLang="en-US" sz="2400" dirty="0">
                <a:solidFill>
                  <a:srgbClr val="000099"/>
                </a:solidFill>
                <a:latin typeface="Times New Roman" panose="02020603050405020304" pitchFamily="2" charset="0"/>
              </a:rPr>
              <a:t>，</a:t>
            </a:r>
            <a:endParaRPr lang="ja-JP" altLang="en-US" sz="2400" dirty="0">
              <a:solidFill>
                <a:srgbClr val="000099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99"/>
                </a:solidFill>
                <a:latin typeface="Times New Roman" panose="02020603050405020304" pitchFamily="2" charset="0"/>
              </a:rPr>
              <a:t>所需</a:t>
            </a:r>
            <a:r>
              <a:rPr lang="ja-JP" altLang="en-US" sz="2400" dirty="0">
                <a:solidFill>
                  <a:srgbClr val="000099"/>
                </a:solidFill>
                <a:latin typeface="Times New Roman" panose="02020603050405020304" pitchFamily="2" charset="0"/>
              </a:rPr>
              <a:t>時間</a:t>
            </a:r>
            <a:endParaRPr lang="ja-JP" altLang="en-US" sz="2400" dirty="0">
              <a:solidFill>
                <a:srgbClr val="000099"/>
              </a:solidFill>
              <a:latin typeface="Times New Roman" panose="02020603050405020304" pitchFamily="2" charset="0"/>
            </a:endParaRPr>
          </a:p>
        </p:txBody>
      </p:sp>
      <p:sp>
        <p:nvSpPr>
          <p:cNvPr id="66584" name="AutoShape 25"/>
          <p:cNvSpPr/>
          <p:nvPr/>
        </p:nvSpPr>
        <p:spPr>
          <a:xfrm>
            <a:off x="3419475" y="3068638"/>
            <a:ext cx="5545138" cy="2376487"/>
          </a:xfrm>
          <a:prstGeom prst="irregularSeal1">
            <a:avLst/>
          </a:prstGeom>
          <a:solidFill>
            <a:srgbClr val="FFFF66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不仅仅应用于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流水线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92163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chemeClr val="accent2"/>
                </a:solidFill>
                <a:ea typeface="黑体" panose="02010609060101010101" pitchFamily="1" charset="-122"/>
              </a:rPr>
              <a:t>什么是精益生产</a:t>
            </a:r>
            <a:endParaRPr lang="zh-CN" altLang="en-US" b="1">
              <a:solidFill>
                <a:schemeClr val="accent2"/>
              </a:solidFill>
              <a:ea typeface="黑体" panose="02010609060101010101" pitchFamily="1" charset="-122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/>
          </p:nvPr>
        </p:nvSpPr>
        <p:spPr>
          <a:xfrm>
            <a:off x="685800" y="1700213"/>
            <a:ext cx="8134350" cy="4465637"/>
          </a:xfrm>
          <a:ln/>
        </p:spPr>
        <p:txBody>
          <a:bodyPr vert="horz" wrap="square" anchor="t" anchorCtr="0"/>
          <a:p>
            <a:pPr eaLnBrk="1" hangingPunct="1"/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美国</a:t>
            </a:r>
            <a:r>
              <a:rPr lang="en-US" altLang="zh-CN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MIT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（麻省理工）的研究小组指出：</a:t>
            </a:r>
            <a:endParaRPr lang="zh-CN" altLang="en-US" sz="2800" b="1" dirty="0"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     丰田生产方式（</a:t>
            </a:r>
            <a:r>
              <a:rPr lang="en-US" altLang="zh-CN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TPS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）是一种不做无用功的精干型生产系统（</a:t>
            </a:r>
            <a:r>
              <a:rPr lang="en-US" altLang="zh-CN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Lean Production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简称</a:t>
            </a:r>
            <a:r>
              <a:rPr lang="en-US" altLang="zh-CN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L.P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），并命名为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精益生产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方式。</a:t>
            </a:r>
            <a:endParaRPr lang="zh-CN" altLang="en-US" sz="2800" b="1" dirty="0"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eaLnBrk="1" hangingPunct="1">
              <a:buFontTx/>
              <a:buNone/>
            </a:pPr>
            <a:endParaRPr lang="zh-CN" altLang="en-US" sz="2800" b="1" dirty="0"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</a:rPr>
              <a:t>  </a:t>
            </a:r>
            <a:r>
              <a:rPr lang="zh-CN" altLang="en-US" sz="2800" b="1" dirty="0">
                <a:solidFill>
                  <a:schemeClr val="accent2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精</a:t>
            </a:r>
            <a:r>
              <a:rPr lang="en-US" altLang="zh-CN" sz="2800" b="1" dirty="0">
                <a:solidFill>
                  <a:schemeClr val="accent2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:</a:t>
            </a:r>
            <a:r>
              <a:rPr lang="zh-CN" altLang="en-US" sz="2800" b="1" dirty="0">
                <a:solidFill>
                  <a:schemeClr val="accent2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即少而精，不投入多余的生产要素</a:t>
            </a:r>
            <a:r>
              <a:rPr lang="en-US" altLang="zh-CN" sz="2800" b="1" dirty="0">
                <a:solidFill>
                  <a:schemeClr val="accent2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endParaRPr lang="en-US" altLang="zh-CN" sz="2800" b="1" dirty="0">
              <a:solidFill>
                <a:schemeClr val="accent2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>
                <a:solidFill>
                  <a:schemeClr val="accent2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 </a:t>
            </a:r>
            <a:r>
              <a:rPr lang="zh-CN" altLang="en-US" sz="2800" b="1" dirty="0">
                <a:solidFill>
                  <a:schemeClr val="accent2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益</a:t>
            </a:r>
            <a:r>
              <a:rPr lang="en-US" altLang="zh-CN" sz="2800" b="1" dirty="0">
                <a:solidFill>
                  <a:schemeClr val="accent2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:</a:t>
            </a:r>
            <a:r>
              <a:rPr lang="zh-CN" altLang="en-US" sz="2800" b="1" dirty="0">
                <a:solidFill>
                  <a:schemeClr val="accent2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即所有经营活动都要有益有效，具有经济性。</a:t>
            </a:r>
            <a:endParaRPr lang="zh-CN" altLang="en-US" sz="2800" b="1" dirty="0">
              <a:solidFill>
                <a:schemeClr val="accent2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  <a:endParaRPr lang="zh-CN" altLang="en-US" sz="2800" b="1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2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7">
                                            <p:txEl>
                                              <p:charRg st="2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7">
                                            <p:txEl>
                                              <p:charRg st="2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7">
                                            <p:txEl>
                                              <p:charRg st="2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88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07">
                                            <p:txEl>
                                              <p:charRg st="88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07">
                                            <p:txEl>
                                              <p:charRg st="88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07">
                                            <p:txEl>
                                              <p:charRg st="88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109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507">
                                            <p:txEl>
                                              <p:charRg st="109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507">
                                            <p:txEl>
                                              <p:charRg st="109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507">
                                            <p:txEl>
                                              <p:charRg st="109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134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507">
                                            <p:txEl>
                                              <p:charRg st="134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507">
                                            <p:txEl>
                                              <p:charRg st="134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507">
                                            <p:txEl>
                                              <p:charRg st="134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395288" y="836613"/>
            <a:ext cx="8382000" cy="685800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>
                <a:solidFill>
                  <a:schemeClr val="accent2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节拍管理与客户需求</a:t>
            </a:r>
            <a:endParaRPr lang="zh-CN" altLang="en-US">
              <a:solidFill>
                <a:schemeClr val="accent2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67587" name="Text Box 25"/>
          <p:cNvSpPr txBox="1"/>
          <p:nvPr/>
        </p:nvSpPr>
        <p:spPr>
          <a:xfrm>
            <a:off x="539750" y="1844675"/>
            <a:ext cx="7777163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节拍管理与客户需求</a:t>
            </a:r>
            <a:endParaRPr lang="zh-CN" altLang="en-US" sz="36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  理想公式：生产节拍＝客户需求速度</a:t>
            </a:r>
            <a:endParaRPr lang="zh-CN" altLang="en-US" sz="36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</p:txBody>
      </p:sp>
      <p:sp>
        <p:nvSpPr>
          <p:cNvPr id="67588" name="Text Box 26"/>
          <p:cNvSpPr txBox="1"/>
          <p:nvPr/>
        </p:nvSpPr>
        <p:spPr>
          <a:xfrm>
            <a:off x="684213" y="4076700"/>
            <a:ext cx="7561262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1" charset="-122"/>
              </a:rPr>
              <a:t>规划了企业生产系统的生产速度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黑体" panose="02010609060101010101" pitchFamily="1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9060101010101" pitchFamily="1" charset="-122"/>
              </a:rPr>
              <a:t>是企业各环节生产能力评估的比较标准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 spd="med" advClick="0"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Rectangle 2"/>
          <p:cNvSpPr>
            <a:spLocks noGrp="1"/>
          </p:cNvSpPr>
          <p:nvPr>
            <p:ph type="title"/>
          </p:nvPr>
        </p:nvSpPr>
        <p:spPr>
          <a:xfrm>
            <a:off x="395288" y="765175"/>
            <a:ext cx="8382000" cy="685800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>
                <a:solidFill>
                  <a:schemeClr val="accent2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节拍管理方法</a:t>
            </a:r>
            <a:endParaRPr lang="zh-CN" altLang="en-US">
              <a:solidFill>
                <a:schemeClr val="accent2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68611" name="Text Box 25"/>
          <p:cNvSpPr txBox="1"/>
          <p:nvPr/>
        </p:nvSpPr>
        <p:spPr>
          <a:xfrm>
            <a:off x="323850" y="1347788"/>
            <a:ext cx="77771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har char="•"/>
            </a:pPr>
            <a:r>
              <a:rPr lang="zh-CN" alt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标准作业</a:t>
            </a:r>
            <a:endParaRPr lang="zh-CN" altLang="en-US" sz="36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</p:txBody>
      </p:sp>
      <p:pic>
        <p:nvPicPr>
          <p:cNvPr id="68612" name="Picture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989138"/>
            <a:ext cx="8785225" cy="4537075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 advClick="0"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395288" y="836613"/>
            <a:ext cx="8382000" cy="685800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>
                <a:solidFill>
                  <a:schemeClr val="accent2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节拍的平衡度改善－识别瓶颈</a:t>
            </a:r>
            <a:endParaRPr lang="zh-CN" altLang="en-US">
              <a:solidFill>
                <a:schemeClr val="accent2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69635" name="Line 6"/>
          <p:cNvSpPr/>
          <p:nvPr/>
        </p:nvSpPr>
        <p:spPr>
          <a:xfrm>
            <a:off x="4229100" y="3030538"/>
            <a:ext cx="0" cy="309245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36" name="Line 7"/>
          <p:cNvSpPr/>
          <p:nvPr/>
        </p:nvSpPr>
        <p:spPr>
          <a:xfrm>
            <a:off x="5618163" y="2665413"/>
            <a:ext cx="695325" cy="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37" name="Line 8"/>
          <p:cNvSpPr/>
          <p:nvPr/>
        </p:nvSpPr>
        <p:spPr>
          <a:xfrm>
            <a:off x="1452563" y="2665413"/>
            <a:ext cx="0" cy="3457575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38" name="Line 9"/>
          <p:cNvSpPr/>
          <p:nvPr/>
        </p:nvSpPr>
        <p:spPr>
          <a:xfrm>
            <a:off x="989013" y="6092825"/>
            <a:ext cx="7405687" cy="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9639" name="Line 10"/>
          <p:cNvSpPr/>
          <p:nvPr/>
        </p:nvSpPr>
        <p:spPr>
          <a:xfrm>
            <a:off x="2147888" y="2665413"/>
            <a:ext cx="0" cy="3457575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40" name="Line 11"/>
          <p:cNvSpPr/>
          <p:nvPr/>
        </p:nvSpPr>
        <p:spPr>
          <a:xfrm>
            <a:off x="989013" y="2309813"/>
            <a:ext cx="6989762" cy="0"/>
          </a:xfrm>
          <a:prstGeom prst="line">
            <a:avLst/>
          </a:prstGeom>
          <a:ln w="28575" cap="flat" cmpd="sng">
            <a:solidFill>
              <a:srgbClr val="00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69641" name="Line 12"/>
          <p:cNvSpPr/>
          <p:nvPr/>
        </p:nvSpPr>
        <p:spPr>
          <a:xfrm>
            <a:off x="2841625" y="3394075"/>
            <a:ext cx="0" cy="2728913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42" name="Line 13"/>
          <p:cNvSpPr/>
          <p:nvPr/>
        </p:nvSpPr>
        <p:spPr>
          <a:xfrm>
            <a:off x="3535363" y="2301875"/>
            <a:ext cx="0" cy="3821113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43" name="Line 14"/>
          <p:cNvSpPr/>
          <p:nvPr/>
        </p:nvSpPr>
        <p:spPr>
          <a:xfrm>
            <a:off x="4924425" y="3030538"/>
            <a:ext cx="0" cy="309245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44" name="Line 15"/>
          <p:cNvSpPr/>
          <p:nvPr/>
        </p:nvSpPr>
        <p:spPr>
          <a:xfrm flipH="1">
            <a:off x="1222375" y="4530725"/>
            <a:ext cx="17463" cy="1592263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9645" name="Line 16"/>
          <p:cNvSpPr/>
          <p:nvPr/>
        </p:nvSpPr>
        <p:spPr>
          <a:xfrm flipV="1">
            <a:off x="1222375" y="2273300"/>
            <a:ext cx="17463" cy="168275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9646" name="Text Box 17"/>
          <p:cNvSpPr txBox="1"/>
          <p:nvPr/>
        </p:nvSpPr>
        <p:spPr>
          <a:xfrm>
            <a:off x="962025" y="3956050"/>
            <a:ext cx="695325" cy="7254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just" eaLnBrk="0" hangingPunct="0"/>
            <a:r>
              <a:rPr lang="en-US" altLang="zh-CN" b="0" dirty="0">
                <a:latin typeface="Times New Roman" panose="02020603050405020304" pitchFamily="2" charset="0"/>
              </a:rPr>
              <a:t>11</a:t>
            </a:r>
            <a:endParaRPr lang="en-US" altLang="zh-CN" b="0" dirty="0">
              <a:latin typeface="Times New Roman" panose="02020603050405020304" pitchFamily="2" charset="0"/>
            </a:endParaRPr>
          </a:p>
        </p:txBody>
      </p:sp>
      <p:sp>
        <p:nvSpPr>
          <p:cNvPr id="69647" name="Text Box 18"/>
          <p:cNvSpPr txBox="1"/>
          <p:nvPr/>
        </p:nvSpPr>
        <p:spPr>
          <a:xfrm>
            <a:off x="989013" y="6122988"/>
            <a:ext cx="7405687" cy="5461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just" eaLnBrk="0" hangingPunct="0"/>
            <a:r>
              <a:rPr lang="en-US" altLang="zh-CN" b="0" dirty="0">
                <a:latin typeface="Times New Roman" panose="02020603050405020304" pitchFamily="2" charset="0"/>
              </a:rPr>
              <a:t>  A    B     C    D     E     F    G    H      I     J</a:t>
            </a:r>
            <a:endParaRPr lang="en-US" altLang="zh-CN" b="0" dirty="0">
              <a:latin typeface="Times New Roman" panose="02020603050405020304" pitchFamily="2" charset="0"/>
            </a:endParaRPr>
          </a:p>
        </p:txBody>
      </p:sp>
      <p:sp>
        <p:nvSpPr>
          <p:cNvPr id="69648" name="Line 19"/>
          <p:cNvSpPr/>
          <p:nvPr/>
        </p:nvSpPr>
        <p:spPr>
          <a:xfrm>
            <a:off x="5618163" y="2665413"/>
            <a:ext cx="0" cy="3457575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49" name="Line 20"/>
          <p:cNvSpPr/>
          <p:nvPr/>
        </p:nvSpPr>
        <p:spPr>
          <a:xfrm>
            <a:off x="6313488" y="2665413"/>
            <a:ext cx="0" cy="3457575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50" name="Line 21"/>
          <p:cNvSpPr/>
          <p:nvPr/>
        </p:nvSpPr>
        <p:spPr>
          <a:xfrm>
            <a:off x="7007225" y="2301875"/>
            <a:ext cx="0" cy="3821113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51" name="Line 22"/>
          <p:cNvSpPr/>
          <p:nvPr/>
        </p:nvSpPr>
        <p:spPr>
          <a:xfrm>
            <a:off x="7700963" y="3394075"/>
            <a:ext cx="0" cy="2728913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52" name="Line 23"/>
          <p:cNvSpPr/>
          <p:nvPr/>
        </p:nvSpPr>
        <p:spPr>
          <a:xfrm>
            <a:off x="1452563" y="2665413"/>
            <a:ext cx="695325" cy="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53" name="Line 24"/>
          <p:cNvSpPr/>
          <p:nvPr/>
        </p:nvSpPr>
        <p:spPr>
          <a:xfrm>
            <a:off x="2147888" y="2665413"/>
            <a:ext cx="693737" cy="728662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54" name="Line 25"/>
          <p:cNvSpPr/>
          <p:nvPr/>
        </p:nvSpPr>
        <p:spPr>
          <a:xfrm flipV="1">
            <a:off x="2841625" y="2301875"/>
            <a:ext cx="693738" cy="109220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55" name="Line 26"/>
          <p:cNvSpPr/>
          <p:nvPr/>
        </p:nvSpPr>
        <p:spPr>
          <a:xfrm>
            <a:off x="3535363" y="2301875"/>
            <a:ext cx="693737" cy="728663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56" name="Line 27"/>
          <p:cNvSpPr/>
          <p:nvPr/>
        </p:nvSpPr>
        <p:spPr>
          <a:xfrm>
            <a:off x="4229100" y="3030538"/>
            <a:ext cx="695325" cy="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57" name="Line 28"/>
          <p:cNvSpPr/>
          <p:nvPr/>
        </p:nvSpPr>
        <p:spPr>
          <a:xfrm flipV="1">
            <a:off x="4924425" y="2665413"/>
            <a:ext cx="693738" cy="365125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58" name="Line 29"/>
          <p:cNvSpPr/>
          <p:nvPr/>
        </p:nvSpPr>
        <p:spPr>
          <a:xfrm flipV="1">
            <a:off x="6313488" y="2301875"/>
            <a:ext cx="693737" cy="363538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59" name="Line 30"/>
          <p:cNvSpPr/>
          <p:nvPr/>
        </p:nvSpPr>
        <p:spPr>
          <a:xfrm>
            <a:off x="7007225" y="2301875"/>
            <a:ext cx="693738" cy="109220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60" name="Text Box 31"/>
          <p:cNvSpPr txBox="1"/>
          <p:nvPr/>
        </p:nvSpPr>
        <p:spPr>
          <a:xfrm>
            <a:off x="3455988" y="3462338"/>
            <a:ext cx="695325" cy="1090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just" eaLnBrk="0" hangingPunct="0"/>
            <a:r>
              <a:rPr lang="zh-CN" altLang="en-US" dirty="0">
                <a:solidFill>
                  <a:srgbClr val="FF0066"/>
                </a:solidFill>
                <a:latin typeface="Times New Roman" panose="02020603050405020304" pitchFamily="2" charset="0"/>
              </a:rPr>
              <a:t>瓶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zh-CN" altLang="en-US" dirty="0">
                <a:solidFill>
                  <a:srgbClr val="FF0066"/>
                </a:solidFill>
                <a:latin typeface="Times New Roman" panose="02020603050405020304" pitchFamily="2" charset="0"/>
              </a:rPr>
              <a:t>颈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69661" name="Rectangle 32"/>
          <p:cNvSpPr/>
          <p:nvPr/>
        </p:nvSpPr>
        <p:spPr>
          <a:xfrm>
            <a:off x="490538" y="1735138"/>
            <a:ext cx="7405687" cy="15621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69662" name="Text Box 33"/>
          <p:cNvSpPr txBox="1"/>
          <p:nvPr/>
        </p:nvSpPr>
        <p:spPr>
          <a:xfrm>
            <a:off x="1222375" y="2054225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0" dirty="0">
                <a:latin typeface="Times New Roman" panose="02020603050405020304" pitchFamily="2" charset="0"/>
              </a:rPr>
              <a:t>10</a:t>
            </a:r>
            <a:endParaRPr lang="en-US" altLang="zh-CN" b="0" dirty="0">
              <a:latin typeface="Times New Roman" panose="02020603050405020304" pitchFamily="2" charset="0"/>
            </a:endParaRPr>
          </a:p>
        </p:txBody>
      </p:sp>
      <p:sp>
        <p:nvSpPr>
          <p:cNvPr id="69663" name="Text Box 34"/>
          <p:cNvSpPr txBox="1"/>
          <p:nvPr/>
        </p:nvSpPr>
        <p:spPr>
          <a:xfrm>
            <a:off x="1987550" y="2090738"/>
            <a:ext cx="5397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0" dirty="0">
                <a:latin typeface="Times New Roman" panose="02020603050405020304" pitchFamily="2" charset="0"/>
              </a:rPr>
              <a:t>10</a:t>
            </a:r>
            <a:endParaRPr lang="en-US" altLang="zh-CN" b="0" dirty="0">
              <a:latin typeface="Times New Roman" panose="02020603050405020304" pitchFamily="2" charset="0"/>
            </a:endParaRPr>
          </a:p>
        </p:txBody>
      </p:sp>
      <p:sp>
        <p:nvSpPr>
          <p:cNvPr id="69664" name="Text Box 35"/>
          <p:cNvSpPr txBox="1"/>
          <p:nvPr/>
        </p:nvSpPr>
        <p:spPr>
          <a:xfrm>
            <a:off x="2654300" y="2640013"/>
            <a:ext cx="3619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0" dirty="0">
                <a:latin typeface="Times New Roman" panose="02020603050405020304" pitchFamily="2" charset="0"/>
              </a:rPr>
              <a:t>8</a:t>
            </a:r>
            <a:endParaRPr lang="en-US" altLang="zh-CN" b="0" dirty="0">
              <a:latin typeface="Times New Roman" panose="02020603050405020304" pitchFamily="2" charset="0"/>
            </a:endParaRPr>
          </a:p>
        </p:txBody>
      </p:sp>
      <p:sp>
        <p:nvSpPr>
          <p:cNvPr id="69665" name="Text Box 36"/>
          <p:cNvSpPr txBox="1"/>
          <p:nvPr/>
        </p:nvSpPr>
        <p:spPr>
          <a:xfrm>
            <a:off x="3319463" y="1735138"/>
            <a:ext cx="5397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0" dirty="0">
                <a:latin typeface="Times New Roman" panose="02020603050405020304" pitchFamily="2" charset="0"/>
              </a:rPr>
              <a:t>11</a:t>
            </a:r>
            <a:endParaRPr lang="en-US" altLang="zh-CN" b="0" dirty="0">
              <a:latin typeface="Times New Roman" panose="02020603050405020304" pitchFamily="2" charset="0"/>
            </a:endParaRPr>
          </a:p>
        </p:txBody>
      </p:sp>
      <p:sp>
        <p:nvSpPr>
          <p:cNvPr id="69666" name="Text Box 37"/>
          <p:cNvSpPr txBox="1"/>
          <p:nvPr/>
        </p:nvSpPr>
        <p:spPr>
          <a:xfrm>
            <a:off x="3984625" y="2474913"/>
            <a:ext cx="3619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0" dirty="0">
                <a:latin typeface="Times New Roman" panose="02020603050405020304" pitchFamily="2" charset="0"/>
              </a:rPr>
              <a:t>9</a:t>
            </a:r>
            <a:endParaRPr lang="en-US" altLang="zh-CN" b="0" dirty="0">
              <a:latin typeface="Times New Roman" panose="02020603050405020304" pitchFamily="2" charset="0"/>
            </a:endParaRPr>
          </a:p>
        </p:txBody>
      </p:sp>
      <p:sp>
        <p:nvSpPr>
          <p:cNvPr id="69667" name="Text Box 38"/>
          <p:cNvSpPr txBox="1"/>
          <p:nvPr/>
        </p:nvSpPr>
        <p:spPr>
          <a:xfrm>
            <a:off x="4733925" y="2474913"/>
            <a:ext cx="3619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0" dirty="0">
                <a:latin typeface="Times New Roman" panose="02020603050405020304" pitchFamily="2" charset="0"/>
              </a:rPr>
              <a:t>9</a:t>
            </a:r>
            <a:endParaRPr lang="en-US" altLang="zh-CN" b="0" dirty="0">
              <a:latin typeface="Times New Roman" panose="02020603050405020304" pitchFamily="2" charset="0"/>
            </a:endParaRPr>
          </a:p>
        </p:txBody>
      </p:sp>
      <p:sp>
        <p:nvSpPr>
          <p:cNvPr id="69668" name="Text Box 39"/>
          <p:cNvSpPr txBox="1"/>
          <p:nvPr/>
        </p:nvSpPr>
        <p:spPr>
          <a:xfrm>
            <a:off x="5316538" y="2228850"/>
            <a:ext cx="6445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0" dirty="0">
                <a:latin typeface="Times New Roman" panose="02020603050405020304" pitchFamily="2" charset="0"/>
              </a:rPr>
              <a:t>10</a:t>
            </a:r>
            <a:endParaRPr lang="en-US" altLang="zh-CN" b="0" dirty="0">
              <a:latin typeface="Times New Roman" panose="02020603050405020304" pitchFamily="2" charset="0"/>
            </a:endParaRPr>
          </a:p>
        </p:txBody>
      </p:sp>
      <p:sp>
        <p:nvSpPr>
          <p:cNvPr id="69669" name="Text Box 40"/>
          <p:cNvSpPr txBox="1"/>
          <p:nvPr/>
        </p:nvSpPr>
        <p:spPr>
          <a:xfrm>
            <a:off x="5981700" y="2146300"/>
            <a:ext cx="6445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0" dirty="0">
                <a:latin typeface="Times New Roman" panose="02020603050405020304" pitchFamily="2" charset="0"/>
              </a:rPr>
              <a:t>10</a:t>
            </a:r>
            <a:endParaRPr lang="en-US" altLang="zh-CN" b="0" dirty="0">
              <a:latin typeface="Times New Roman" panose="02020603050405020304" pitchFamily="2" charset="0"/>
            </a:endParaRPr>
          </a:p>
        </p:txBody>
      </p:sp>
      <p:sp>
        <p:nvSpPr>
          <p:cNvPr id="69670" name="Text Box 41"/>
          <p:cNvSpPr txBox="1"/>
          <p:nvPr/>
        </p:nvSpPr>
        <p:spPr>
          <a:xfrm>
            <a:off x="6897688" y="1652588"/>
            <a:ext cx="6445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0" dirty="0">
                <a:latin typeface="Times New Roman" panose="02020603050405020304" pitchFamily="2" charset="0"/>
              </a:rPr>
              <a:t>11</a:t>
            </a:r>
            <a:endParaRPr lang="en-US" altLang="zh-CN" b="0" dirty="0">
              <a:latin typeface="Times New Roman" panose="02020603050405020304" pitchFamily="2" charset="0"/>
            </a:endParaRPr>
          </a:p>
        </p:txBody>
      </p:sp>
      <p:sp>
        <p:nvSpPr>
          <p:cNvPr id="69671" name="Text Box 42"/>
          <p:cNvSpPr txBox="1"/>
          <p:nvPr/>
        </p:nvSpPr>
        <p:spPr>
          <a:xfrm>
            <a:off x="7646988" y="2803525"/>
            <a:ext cx="6445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0" dirty="0">
                <a:latin typeface="Times New Roman" panose="02020603050405020304" pitchFamily="2" charset="0"/>
              </a:rPr>
              <a:t>8</a:t>
            </a:r>
            <a:endParaRPr lang="en-US" altLang="zh-CN" b="0" dirty="0">
              <a:latin typeface="Times New Roman" panose="02020603050405020304" pitchFamily="2" charset="0"/>
            </a:endParaRPr>
          </a:p>
        </p:txBody>
      </p:sp>
      <p:sp>
        <p:nvSpPr>
          <p:cNvPr id="69672" name="Line 43"/>
          <p:cNvSpPr/>
          <p:nvPr/>
        </p:nvSpPr>
        <p:spPr>
          <a:xfrm flipV="1">
            <a:off x="989013" y="1817688"/>
            <a:ext cx="0" cy="427513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9673" name="Rectangle 44"/>
          <p:cNvSpPr/>
          <p:nvPr/>
        </p:nvSpPr>
        <p:spPr>
          <a:xfrm>
            <a:off x="323850" y="2392363"/>
            <a:ext cx="498475" cy="987425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时</a:t>
            </a:r>
            <a:endParaRPr lang="zh-CN" altLang="en-US" dirty="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  <a:p>
            <a:r>
              <a:rPr lang="zh-CN" altLang="en-US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间</a:t>
            </a:r>
            <a:endParaRPr lang="zh-CN" altLang="en-US" dirty="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69674" name="Rectangle 45"/>
          <p:cNvSpPr/>
          <p:nvPr/>
        </p:nvSpPr>
        <p:spPr>
          <a:xfrm>
            <a:off x="7667625" y="5435600"/>
            <a:ext cx="1143000" cy="493713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工序</a:t>
            </a:r>
            <a:endParaRPr lang="zh-CN" altLang="en-US" dirty="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69675" name="Text Box 46"/>
          <p:cNvSpPr txBox="1"/>
          <p:nvPr/>
        </p:nvSpPr>
        <p:spPr>
          <a:xfrm>
            <a:off x="7019925" y="3473450"/>
            <a:ext cx="695325" cy="10906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just" eaLnBrk="0" hangingPunct="0"/>
            <a:r>
              <a:rPr lang="zh-CN" altLang="en-US" dirty="0">
                <a:solidFill>
                  <a:srgbClr val="FF0066"/>
                </a:solidFill>
                <a:latin typeface="Times New Roman" panose="02020603050405020304" pitchFamily="2" charset="0"/>
              </a:rPr>
              <a:t>瓶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zh-CN" altLang="en-US" dirty="0">
                <a:solidFill>
                  <a:srgbClr val="FF0066"/>
                </a:solidFill>
                <a:latin typeface="Times New Roman" panose="02020603050405020304" pitchFamily="2" charset="0"/>
              </a:rPr>
              <a:t>颈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Rectangle 2"/>
          <p:cNvSpPr>
            <a:spLocks noGrp="1"/>
          </p:cNvSpPr>
          <p:nvPr>
            <p:ph type="body"/>
          </p:nvPr>
        </p:nvSpPr>
        <p:spPr>
          <a:xfrm>
            <a:off x="323850" y="1412875"/>
            <a:ext cx="7759700" cy="3255963"/>
          </a:xfrm>
          <a:ln/>
        </p:spPr>
        <p:txBody>
          <a:bodyPr vert="horz" wrap="square" anchor="t" anchorCtr="0"/>
          <a:p>
            <a:pPr algn="ctr" eaLnBrk="1" hangingPunct="1">
              <a:buFontTx/>
              <a:buNone/>
            </a:pPr>
            <a:endParaRPr lang="en-US" altLang="zh-CN" b="1" dirty="0"/>
          </a:p>
          <a:p>
            <a:pPr eaLnBrk="1" hangingPunct="1">
              <a:buFontTx/>
              <a:buNone/>
            </a:pPr>
            <a:endParaRPr lang="en-US" altLang="zh-CN" b="1" dirty="0"/>
          </a:p>
          <a:p>
            <a:pPr eaLnBrk="1" hangingPunct="1">
              <a:buFontTx/>
              <a:buNone/>
            </a:pPr>
            <a:r>
              <a:rPr lang="zh-CN" altLang="en-US" sz="2800" b="1" dirty="0"/>
              <a:t>生产线平衡度  </a:t>
            </a:r>
            <a:r>
              <a:rPr lang="en-US" altLang="zh-CN" sz="2800" b="1" dirty="0"/>
              <a:t>=</a:t>
            </a:r>
            <a:endParaRPr lang="en-US" altLang="zh-CN" sz="2800" b="1" dirty="0"/>
          </a:p>
          <a:p>
            <a:pPr eaLnBrk="1" hangingPunct="1">
              <a:buFontTx/>
              <a:buNone/>
            </a:pPr>
            <a:endParaRPr lang="en-US" altLang="zh-CN" b="1" dirty="0"/>
          </a:p>
          <a:p>
            <a:pPr eaLnBrk="1" hangingPunct="1">
              <a:buFontTx/>
              <a:buNone/>
            </a:pPr>
            <a:r>
              <a:rPr lang="en-US" altLang="zh-CN" b="1" dirty="0"/>
              <a:t>                       =</a:t>
            </a:r>
            <a:endParaRPr lang="en-US" altLang="zh-CN" b="1" dirty="0"/>
          </a:p>
          <a:p>
            <a:pPr eaLnBrk="1" hangingPunct="1">
              <a:buFontTx/>
              <a:buNone/>
            </a:pPr>
            <a:r>
              <a:rPr lang="en-US" altLang="zh-CN" b="1" dirty="0"/>
              <a:t>                       </a:t>
            </a:r>
            <a:endParaRPr lang="en-US" altLang="zh-CN" b="1" dirty="0"/>
          </a:p>
          <a:p>
            <a:pPr eaLnBrk="1" hangingPunct="1">
              <a:buFontTx/>
              <a:buNone/>
            </a:pPr>
            <a:r>
              <a:rPr lang="en-US" altLang="zh-CN" b="1" dirty="0"/>
              <a:t>                       = 69%</a:t>
            </a:r>
            <a:endParaRPr lang="en-US" altLang="zh-CN" b="1" dirty="0"/>
          </a:p>
          <a:p>
            <a:pPr eaLnBrk="1" hangingPunct="1">
              <a:buFontTx/>
              <a:buNone/>
            </a:pPr>
            <a:endParaRPr lang="en-US" altLang="zh-CN" sz="2800" b="1" dirty="0"/>
          </a:p>
        </p:txBody>
      </p:sp>
      <p:grpSp>
        <p:nvGrpSpPr>
          <p:cNvPr id="70659" name="组合 70658"/>
          <p:cNvGrpSpPr/>
          <p:nvPr/>
        </p:nvGrpSpPr>
        <p:grpSpPr>
          <a:xfrm>
            <a:off x="3203575" y="2332038"/>
            <a:ext cx="4405313" cy="1601787"/>
            <a:chOff x="0" y="0"/>
            <a:chExt cx="2377" cy="1009"/>
          </a:xfrm>
        </p:grpSpPr>
        <p:sp>
          <p:nvSpPr>
            <p:cNvPr id="70660" name="Text Box 4"/>
            <p:cNvSpPr txBox="1"/>
            <p:nvPr/>
          </p:nvSpPr>
          <p:spPr>
            <a:xfrm>
              <a:off x="90" y="408"/>
              <a:ext cx="2222" cy="60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0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</a:rPr>
                <a:t>瓶颈工序时间 </a:t>
              </a:r>
              <a:r>
                <a:rPr lang="en-US" altLang="zh-CN" b="0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</a:rPr>
                <a:t>× </a:t>
              </a:r>
              <a:r>
                <a:rPr lang="zh-CN" altLang="en-US" b="0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</a:rPr>
                <a:t>工序数</a:t>
              </a:r>
              <a:endParaRPr lang="zh-CN" altLang="en-US" b="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70661" name="Text Box 5"/>
            <p:cNvSpPr txBox="1"/>
            <p:nvPr/>
          </p:nvSpPr>
          <p:spPr>
            <a:xfrm>
              <a:off x="0" y="0"/>
              <a:ext cx="237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0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</a:rPr>
                <a:t>各工序作业时间合计</a:t>
              </a:r>
              <a:endParaRPr lang="zh-CN" altLang="en-US" b="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70662" name="Line 6"/>
            <p:cNvSpPr/>
            <p:nvPr/>
          </p:nvSpPr>
          <p:spPr>
            <a:xfrm>
              <a:off x="35" y="358"/>
              <a:ext cx="230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0663" name="Text Box 7"/>
          <p:cNvSpPr txBox="1"/>
          <p:nvPr/>
        </p:nvSpPr>
        <p:spPr>
          <a:xfrm>
            <a:off x="7523163" y="2719388"/>
            <a:ext cx="1465262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×100%</a:t>
            </a:r>
            <a:endParaRPr lang="en-US" altLang="zh-CN" b="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grpSp>
        <p:nvGrpSpPr>
          <p:cNvPr id="70664" name="组合 70663"/>
          <p:cNvGrpSpPr/>
          <p:nvPr/>
        </p:nvGrpSpPr>
        <p:grpSpPr>
          <a:xfrm>
            <a:off x="3203575" y="3500438"/>
            <a:ext cx="1728788" cy="1041400"/>
            <a:chOff x="0" y="0"/>
            <a:chExt cx="2377" cy="813"/>
          </a:xfrm>
        </p:grpSpPr>
        <p:sp>
          <p:nvSpPr>
            <p:cNvPr id="70665" name="Text Box 9"/>
            <p:cNvSpPr txBox="1"/>
            <p:nvPr/>
          </p:nvSpPr>
          <p:spPr>
            <a:xfrm>
              <a:off x="89" y="408"/>
              <a:ext cx="2222" cy="4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0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</a:rPr>
                <a:t>11× 10</a:t>
              </a:r>
              <a:endParaRPr lang="en-US" altLang="zh-CN" b="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70666" name="Text Box 10"/>
            <p:cNvSpPr txBox="1"/>
            <p:nvPr/>
          </p:nvSpPr>
          <p:spPr>
            <a:xfrm>
              <a:off x="0" y="0"/>
              <a:ext cx="2377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0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</a:rPr>
                <a:t>76</a:t>
              </a:r>
              <a:endParaRPr lang="en-US" altLang="zh-CN" b="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70667" name="Line 11"/>
            <p:cNvSpPr/>
            <p:nvPr/>
          </p:nvSpPr>
          <p:spPr>
            <a:xfrm>
              <a:off x="35" y="358"/>
              <a:ext cx="230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0668" name="Text Box 12"/>
          <p:cNvSpPr txBox="1"/>
          <p:nvPr/>
        </p:nvSpPr>
        <p:spPr>
          <a:xfrm>
            <a:off x="4787900" y="3702050"/>
            <a:ext cx="14652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×100%</a:t>
            </a:r>
            <a:endParaRPr lang="en-US" altLang="zh-CN" b="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70669" name="Rectangle 13"/>
          <p:cNvSpPr>
            <a:spLocks noGrp="1"/>
          </p:cNvSpPr>
          <p:nvPr>
            <p:ph type="title"/>
          </p:nvPr>
        </p:nvSpPr>
        <p:spPr>
          <a:xfrm>
            <a:off x="395288" y="836613"/>
            <a:ext cx="8382000" cy="685800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>
                <a:ea typeface="黑体" panose="02010609060101010101" pitchFamily="1" charset="-122"/>
              </a:rPr>
              <a:t>平衡度的计算</a:t>
            </a:r>
            <a:endParaRPr lang="zh-CN" altLang="en-US"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Rectangle 2"/>
          <p:cNvSpPr>
            <a:spLocks noGrp="1"/>
          </p:cNvSpPr>
          <p:nvPr>
            <p:ph type="body"/>
          </p:nvPr>
        </p:nvSpPr>
        <p:spPr>
          <a:xfrm>
            <a:off x="381000" y="838200"/>
            <a:ext cx="8382000" cy="5830888"/>
          </a:xfrm>
          <a:ln/>
        </p:spPr>
        <p:txBody>
          <a:bodyPr vert="horz" wrap="square" anchor="t" anchorCtr="0"/>
          <a:p>
            <a:pPr algn="ctr" eaLnBrk="1" hangingPunct="1">
              <a:buFontTx/>
              <a:buNone/>
            </a:pPr>
            <a:r>
              <a:rPr lang="zh-CN" altLang="en-US" b="1" dirty="0"/>
              <a:t>平衡损失率计算公式</a:t>
            </a:r>
            <a:endParaRPr lang="zh-CN" altLang="en-US" dirty="0"/>
          </a:p>
          <a:p>
            <a:pPr eaLnBrk="1" hangingPunct="1">
              <a:buFontTx/>
              <a:buNone/>
            </a:pPr>
            <a:endParaRPr lang="zh-CN" altLang="en-US" sz="2800" dirty="0"/>
          </a:p>
          <a:p>
            <a:pPr eaLnBrk="1" hangingPunct="1">
              <a:buFontTx/>
              <a:buNone/>
            </a:pPr>
            <a:r>
              <a:rPr lang="zh-CN" altLang="en-US" sz="2800" dirty="0"/>
              <a:t>平衡损失率 </a:t>
            </a:r>
            <a:r>
              <a:rPr lang="en-US" altLang="zh-CN" sz="2800" dirty="0"/>
              <a:t>= 1-</a:t>
            </a:r>
            <a:r>
              <a:rPr lang="zh-CN" altLang="en-US" sz="2800" dirty="0"/>
              <a:t>平衡度</a:t>
            </a:r>
            <a:endParaRPr lang="zh-CN" altLang="en-US" sz="2800" dirty="0"/>
          </a:p>
          <a:p>
            <a:pPr eaLnBrk="1" hangingPunct="1">
              <a:buFontTx/>
              <a:buNone/>
            </a:pPr>
            <a:r>
              <a:rPr lang="zh-CN" altLang="en-US" sz="2800" dirty="0"/>
              <a:t>                     </a:t>
            </a:r>
            <a:r>
              <a:rPr lang="en-US" altLang="zh-CN" sz="2800" dirty="0"/>
              <a:t>= 1-69%</a:t>
            </a:r>
            <a:endParaRPr lang="en-US" altLang="zh-CN" sz="2800" dirty="0"/>
          </a:p>
          <a:p>
            <a:pPr eaLnBrk="1" hangingPunct="1">
              <a:buFontTx/>
              <a:buNone/>
            </a:pPr>
            <a:r>
              <a:rPr lang="en-US" altLang="zh-CN" sz="2800" dirty="0"/>
              <a:t>                     = 31%</a:t>
            </a:r>
            <a:endParaRPr lang="en-US" altLang="zh-CN" sz="2800" dirty="0"/>
          </a:p>
          <a:p>
            <a:pPr eaLnBrk="1" hangingPunct="1">
              <a:buFontTx/>
              <a:buNone/>
            </a:pPr>
            <a:endParaRPr lang="en-US" altLang="zh-CN" sz="2800" dirty="0"/>
          </a:p>
          <a:p>
            <a:pPr eaLnBrk="1" hangingPunct="1">
              <a:buFontTx/>
              <a:buNone/>
            </a:pPr>
            <a:r>
              <a:rPr lang="zh-CN" altLang="en-US" sz="2800" dirty="0"/>
              <a:t>平衡损失率反映生产线投入人员浪费的比率</a:t>
            </a:r>
            <a:endParaRPr lang="zh-CN" altLang="en-US" sz="2800" dirty="0"/>
          </a:p>
          <a:p>
            <a:pPr eaLnBrk="1" hangingPunct="1">
              <a:buFontTx/>
              <a:buNone/>
            </a:pPr>
            <a:r>
              <a:rPr lang="zh-CN" altLang="en-US" sz="2800" dirty="0"/>
              <a:t>损失人数</a:t>
            </a:r>
            <a:r>
              <a:rPr lang="en-US" altLang="zh-CN" sz="2800" dirty="0"/>
              <a:t>=</a:t>
            </a:r>
            <a:r>
              <a:rPr lang="zh-CN" altLang="en-US" sz="2800" dirty="0"/>
              <a:t>（作业时间合计</a:t>
            </a:r>
            <a:r>
              <a:rPr lang="en-US" altLang="zh-CN" sz="2800" dirty="0">
                <a:effectLst>
                  <a:outerShdw blurRad="38100" dist="38100" dir="2700000">
                    <a:srgbClr val="C0C0C0"/>
                  </a:outerShdw>
                </a:effectLst>
              </a:rPr>
              <a:t>×</a:t>
            </a:r>
            <a:r>
              <a:rPr lang="zh-CN" altLang="en-US" sz="2800" dirty="0"/>
              <a:t>平衡损失率 ）</a:t>
            </a:r>
            <a:r>
              <a:rPr lang="en-US" altLang="zh-CN" sz="2800" dirty="0"/>
              <a:t>/</a:t>
            </a:r>
            <a:r>
              <a:rPr lang="zh-CN" altLang="en-US" sz="2800" dirty="0"/>
              <a:t>节拍</a:t>
            </a:r>
            <a:endParaRPr lang="zh-CN" altLang="en-US" sz="2800" dirty="0"/>
          </a:p>
          <a:p>
            <a:pPr eaLnBrk="1" hangingPunct="1">
              <a:buFontTx/>
              <a:buNone/>
            </a:pPr>
            <a:r>
              <a:rPr lang="zh-CN" altLang="en-US" sz="2800" dirty="0"/>
              <a:t>                </a:t>
            </a:r>
            <a:r>
              <a:rPr lang="en-US" altLang="zh-CN" sz="2800" dirty="0"/>
              <a:t>=</a:t>
            </a:r>
            <a:r>
              <a:rPr lang="zh-CN" altLang="en-US" sz="2800" dirty="0"/>
              <a:t>（</a:t>
            </a:r>
            <a:r>
              <a:rPr lang="en-US" altLang="zh-CN" sz="2800" dirty="0"/>
              <a:t>76 </a:t>
            </a:r>
            <a:r>
              <a:rPr lang="en-US" altLang="zh-CN" sz="2800" dirty="0">
                <a:effectLst>
                  <a:outerShdw blurRad="38100" dist="38100" dir="2700000">
                    <a:srgbClr val="C0C0C0"/>
                  </a:outerShdw>
                </a:effectLst>
              </a:rPr>
              <a:t>×</a:t>
            </a:r>
            <a:r>
              <a:rPr lang="en-US" altLang="zh-CN" sz="2800" dirty="0"/>
              <a:t> 31%</a:t>
            </a:r>
            <a:r>
              <a:rPr lang="zh-CN" altLang="en-US" sz="2800" dirty="0"/>
              <a:t>）</a:t>
            </a:r>
            <a:r>
              <a:rPr lang="en-US" altLang="zh-CN" sz="2800" dirty="0"/>
              <a:t>/10</a:t>
            </a:r>
            <a:endParaRPr lang="en-US" altLang="zh-CN" sz="2800" dirty="0"/>
          </a:p>
          <a:p>
            <a:pPr eaLnBrk="1" hangingPunct="1">
              <a:buFontTx/>
              <a:buNone/>
            </a:pPr>
            <a:r>
              <a:rPr lang="en-US" altLang="zh-CN" sz="2800" dirty="0"/>
              <a:t>                =</a:t>
            </a:r>
            <a:r>
              <a:rPr lang="en-US" altLang="zh-CN" sz="2800" dirty="0">
                <a:solidFill>
                  <a:schemeClr val="bg2"/>
                </a:solidFill>
              </a:rPr>
              <a:t>2.35</a:t>
            </a:r>
            <a:endParaRPr lang="en-US" altLang="zh-CN" sz="2800" dirty="0">
              <a:solidFill>
                <a:schemeClr val="bg2"/>
              </a:solidFill>
            </a:endParaRPr>
          </a:p>
        </p:txBody>
      </p:sp>
      <p:sp>
        <p:nvSpPr>
          <p:cNvPr id="71683" name="AutoShape 3"/>
          <p:cNvSpPr/>
          <p:nvPr/>
        </p:nvSpPr>
        <p:spPr>
          <a:xfrm>
            <a:off x="3708400" y="5734050"/>
            <a:ext cx="4319588" cy="647700"/>
          </a:xfrm>
          <a:prstGeom prst="wedgeRectCallout">
            <a:avLst>
              <a:gd name="adj1" fmla="val -72968"/>
              <a:gd name="adj2" fmla="val -48528"/>
            </a:avLst>
          </a:prstGeom>
          <a:solidFill>
            <a:srgbClr val="FFFF66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改善空间（静态目标）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395288" y="836613"/>
            <a:ext cx="8382000" cy="685800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>
                <a:solidFill>
                  <a:schemeClr val="accent2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平衡度的改善步骤</a:t>
            </a:r>
            <a:endParaRPr lang="zh-CN" altLang="en-US">
              <a:solidFill>
                <a:schemeClr val="accent2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72707" name="Text Box 3"/>
          <p:cNvSpPr txBox="1"/>
          <p:nvPr/>
        </p:nvSpPr>
        <p:spPr>
          <a:xfrm>
            <a:off x="539750" y="1557338"/>
            <a:ext cx="7777163" cy="440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har char="•"/>
            </a:pP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标准作业内容分割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每工序作业时间测定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计算平衡度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识别待改善点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调整作业内容与动作、程序改善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再次计算平衡度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作业内容标准化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</p:txBody>
      </p:sp>
    </p:spTree>
  </p:cSld>
  <p:clrMapOvr>
    <a:masterClrMapping/>
  </p:clrMapOvr>
  <p:transition spd="med" advClick="0"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Rectangle 4"/>
          <p:cNvSpPr>
            <a:spLocks noGrp="1"/>
          </p:cNvSpPr>
          <p:nvPr>
            <p:ph type="title"/>
          </p:nvPr>
        </p:nvSpPr>
        <p:spPr>
          <a:xfrm>
            <a:off x="395288" y="836613"/>
            <a:ext cx="8382000" cy="685800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chemeClr val="accent2"/>
                </a:solidFill>
                <a:ea typeface="黑体" panose="02010609060101010101" pitchFamily="1" charset="-122"/>
              </a:rPr>
              <a:t>平衡度的改善</a:t>
            </a:r>
            <a:r>
              <a:rPr lang="zh-CN" altLang="en-US" sz="2800" b="1">
                <a:solidFill>
                  <a:schemeClr val="accent2"/>
                </a:solidFill>
                <a:ea typeface="黑体" panose="02010609060101010101" pitchFamily="1" charset="-122"/>
              </a:rPr>
              <a:t>（少量、机加工）</a:t>
            </a:r>
            <a:endParaRPr lang="zh-CN" altLang="en-US" sz="2800" b="1">
              <a:solidFill>
                <a:schemeClr val="accent2"/>
              </a:solidFill>
              <a:ea typeface="黑体" panose="02010609060101010101" pitchFamily="1" charset="-122"/>
            </a:endParaRPr>
          </a:p>
        </p:txBody>
      </p:sp>
      <p:sp>
        <p:nvSpPr>
          <p:cNvPr id="73731" name="Oval 8"/>
          <p:cNvSpPr/>
          <p:nvPr/>
        </p:nvSpPr>
        <p:spPr>
          <a:xfrm>
            <a:off x="1763713" y="1916113"/>
            <a:ext cx="576262" cy="5762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en-US" altLang="zh-CN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3</a:t>
            </a:r>
            <a:endParaRPr lang="en-US" altLang="zh-CN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73732" name="Rectangle 9"/>
          <p:cNvSpPr/>
          <p:nvPr/>
        </p:nvSpPr>
        <p:spPr>
          <a:xfrm>
            <a:off x="1836738" y="3860800"/>
            <a:ext cx="503237" cy="5762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en-US" altLang="zh-CN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5</a:t>
            </a:r>
            <a:endParaRPr lang="en-US" altLang="zh-CN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73733" name="AutoShape 10"/>
          <p:cNvSpPr/>
          <p:nvPr/>
        </p:nvSpPr>
        <p:spPr>
          <a:xfrm>
            <a:off x="1692275" y="2852738"/>
            <a:ext cx="719138" cy="647700"/>
          </a:xfrm>
          <a:prstGeom prst="diamond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en-US" altLang="zh-CN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10</a:t>
            </a:r>
            <a:endParaRPr lang="en-US" altLang="zh-CN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73734" name="AutoShape 11"/>
          <p:cNvSpPr/>
          <p:nvPr/>
        </p:nvSpPr>
        <p:spPr>
          <a:xfrm>
            <a:off x="1763713" y="4941888"/>
            <a:ext cx="576262" cy="57626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en-US" altLang="zh-CN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8</a:t>
            </a:r>
            <a:endParaRPr lang="en-US" altLang="zh-CN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73735" name="AutoShape 12"/>
          <p:cNvSpPr/>
          <p:nvPr/>
        </p:nvSpPr>
        <p:spPr>
          <a:xfrm>
            <a:off x="2555875" y="2133600"/>
            <a:ext cx="287338" cy="2159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73736" name="AutoShape 13"/>
          <p:cNvSpPr/>
          <p:nvPr/>
        </p:nvSpPr>
        <p:spPr>
          <a:xfrm>
            <a:off x="2555875" y="3068638"/>
            <a:ext cx="287338" cy="2159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73737" name="AutoShape 14"/>
          <p:cNvSpPr/>
          <p:nvPr/>
        </p:nvSpPr>
        <p:spPr>
          <a:xfrm>
            <a:off x="2555875" y="4005263"/>
            <a:ext cx="287338" cy="2159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73738" name="AutoShape 15"/>
          <p:cNvSpPr/>
          <p:nvPr/>
        </p:nvSpPr>
        <p:spPr>
          <a:xfrm>
            <a:off x="2555875" y="5157788"/>
            <a:ext cx="287338" cy="215900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73739" name="AutoShape 16"/>
          <p:cNvSpPr/>
          <p:nvPr/>
        </p:nvSpPr>
        <p:spPr>
          <a:xfrm>
            <a:off x="3419475" y="3284538"/>
            <a:ext cx="1296988" cy="720725"/>
          </a:xfrm>
          <a:prstGeom prst="rightArrow">
            <a:avLst>
              <a:gd name="adj1" fmla="val 50000"/>
              <a:gd name="adj2" fmla="val 44989"/>
            </a:avLst>
          </a:prstGeom>
          <a:noFill/>
          <a:ln w="381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73740" name="Line 17"/>
          <p:cNvSpPr/>
          <p:nvPr/>
        </p:nvSpPr>
        <p:spPr>
          <a:xfrm flipH="1">
            <a:off x="2051050" y="2492375"/>
            <a:ext cx="0" cy="2889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3741" name="Line 19"/>
          <p:cNvSpPr/>
          <p:nvPr/>
        </p:nvSpPr>
        <p:spPr>
          <a:xfrm flipH="1">
            <a:off x="2051050" y="3500438"/>
            <a:ext cx="0" cy="2889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3742" name="Line 20"/>
          <p:cNvSpPr/>
          <p:nvPr/>
        </p:nvSpPr>
        <p:spPr>
          <a:xfrm flipH="1">
            <a:off x="2051050" y="4581525"/>
            <a:ext cx="0" cy="2889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3743" name="Text Box 33"/>
          <p:cNvSpPr txBox="1"/>
          <p:nvPr/>
        </p:nvSpPr>
        <p:spPr>
          <a:xfrm>
            <a:off x="684213" y="5805488"/>
            <a:ext cx="28082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平衡度：</a:t>
            </a:r>
            <a:r>
              <a:rPr lang="en-US" altLang="zh-CN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65</a:t>
            </a: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％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Text Box 4"/>
          <p:cNvSpPr txBox="1"/>
          <p:nvPr/>
        </p:nvSpPr>
        <p:spPr>
          <a:xfrm>
            <a:off x="1116013" y="1125538"/>
            <a:ext cx="6769100" cy="4800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彻底的</a:t>
            </a:r>
            <a:r>
              <a:rPr lang="en-US" altLang="zh-CN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5S</a:t>
            </a: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管理－－基础管理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节拍管理与效率提高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日常业务标准化</a:t>
            </a:r>
            <a:endParaRPr lang="zh-CN" altLang="en-US" sz="3600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全面成本管理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质量提升之路</a:t>
            </a:r>
            <a:endParaRPr lang="en-US" altLang="zh-CN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交货能力提高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Text Box 4"/>
          <p:cNvSpPr txBox="1"/>
          <p:nvPr/>
        </p:nvSpPr>
        <p:spPr>
          <a:xfrm>
            <a:off x="571500" y="857250"/>
            <a:ext cx="4643438" cy="650875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600" dirty="0">
                <a:latin typeface="宋体" panose="02010600030101010101" pitchFamily="2" charset="-122"/>
              </a:rPr>
              <a:t>为什么要标准化</a:t>
            </a:r>
            <a:endParaRPr lang="zh-CN" altLang="en-US" sz="3600" dirty="0">
              <a:latin typeface="宋体" panose="02010600030101010101" pitchFamily="2" charset="-122"/>
            </a:endParaRPr>
          </a:p>
        </p:txBody>
      </p:sp>
      <p:grpSp>
        <p:nvGrpSpPr>
          <p:cNvPr id="75779" name="组合 75778"/>
          <p:cNvGrpSpPr/>
          <p:nvPr/>
        </p:nvGrpSpPr>
        <p:grpSpPr>
          <a:xfrm rot="1846964">
            <a:off x="3886200" y="3200400"/>
            <a:ext cx="3048000" cy="1447800"/>
            <a:chOff x="0" y="0"/>
            <a:chExt cx="1445" cy="718"/>
          </a:xfrm>
        </p:grpSpPr>
        <p:sp>
          <p:nvSpPr>
            <p:cNvPr id="75780" name="Freeform 11"/>
            <p:cNvSpPr/>
            <p:nvPr/>
          </p:nvSpPr>
          <p:spPr>
            <a:xfrm>
              <a:off x="162" y="152"/>
              <a:ext cx="438" cy="325"/>
            </a:xfrm>
            <a:custGeom>
              <a:avLst/>
              <a:gdLst>
                <a:gd name="txL" fmla="*/ 0 w 876"/>
                <a:gd name="txT" fmla="*/ 0 h 649"/>
                <a:gd name="txR" fmla="*/ 876 w 876"/>
                <a:gd name="txB" fmla="*/ 649 h 649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876" h="649">
                  <a:moveTo>
                    <a:pt x="796" y="0"/>
                  </a:moveTo>
                  <a:lnTo>
                    <a:pt x="164" y="59"/>
                  </a:lnTo>
                  <a:lnTo>
                    <a:pt x="0" y="206"/>
                  </a:lnTo>
                  <a:lnTo>
                    <a:pt x="5" y="649"/>
                  </a:lnTo>
                  <a:lnTo>
                    <a:pt x="108" y="647"/>
                  </a:lnTo>
                  <a:lnTo>
                    <a:pt x="124" y="208"/>
                  </a:lnTo>
                  <a:lnTo>
                    <a:pt x="301" y="236"/>
                  </a:lnTo>
                  <a:lnTo>
                    <a:pt x="189" y="101"/>
                  </a:lnTo>
                  <a:lnTo>
                    <a:pt x="876" y="3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75781" name="Freeform 12"/>
            <p:cNvSpPr/>
            <p:nvPr/>
          </p:nvSpPr>
          <p:spPr>
            <a:xfrm>
              <a:off x="5" y="267"/>
              <a:ext cx="1101" cy="272"/>
            </a:xfrm>
            <a:custGeom>
              <a:avLst/>
              <a:gdLst>
                <a:gd name="txL" fmla="*/ 0 w 2202"/>
                <a:gd name="txT" fmla="*/ 0 h 545"/>
                <a:gd name="txR" fmla="*/ 2202 w 2202"/>
                <a:gd name="txB" fmla="*/ 545 h 545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202" h="545">
                  <a:moveTo>
                    <a:pt x="208" y="20"/>
                  </a:moveTo>
                  <a:lnTo>
                    <a:pt x="202" y="23"/>
                  </a:lnTo>
                  <a:lnTo>
                    <a:pt x="188" y="29"/>
                  </a:lnTo>
                  <a:lnTo>
                    <a:pt x="179" y="34"/>
                  </a:lnTo>
                  <a:lnTo>
                    <a:pt x="167" y="39"/>
                  </a:lnTo>
                  <a:lnTo>
                    <a:pt x="155" y="46"/>
                  </a:lnTo>
                  <a:lnTo>
                    <a:pt x="148" y="51"/>
                  </a:lnTo>
                  <a:lnTo>
                    <a:pt x="141" y="54"/>
                  </a:lnTo>
                  <a:lnTo>
                    <a:pt x="134" y="58"/>
                  </a:lnTo>
                  <a:lnTo>
                    <a:pt x="128" y="64"/>
                  </a:lnTo>
                  <a:lnTo>
                    <a:pt x="120" y="69"/>
                  </a:lnTo>
                  <a:lnTo>
                    <a:pt x="113" y="74"/>
                  </a:lnTo>
                  <a:lnTo>
                    <a:pt x="99" y="85"/>
                  </a:lnTo>
                  <a:lnTo>
                    <a:pt x="84" y="98"/>
                  </a:lnTo>
                  <a:lnTo>
                    <a:pt x="72" y="112"/>
                  </a:lnTo>
                  <a:lnTo>
                    <a:pt x="59" y="127"/>
                  </a:lnTo>
                  <a:lnTo>
                    <a:pt x="48" y="143"/>
                  </a:lnTo>
                  <a:lnTo>
                    <a:pt x="37" y="160"/>
                  </a:lnTo>
                  <a:lnTo>
                    <a:pt x="28" y="179"/>
                  </a:lnTo>
                  <a:lnTo>
                    <a:pt x="21" y="197"/>
                  </a:lnTo>
                  <a:lnTo>
                    <a:pt x="10" y="229"/>
                  </a:lnTo>
                  <a:lnTo>
                    <a:pt x="0" y="292"/>
                  </a:lnTo>
                  <a:lnTo>
                    <a:pt x="2" y="319"/>
                  </a:lnTo>
                  <a:lnTo>
                    <a:pt x="7" y="344"/>
                  </a:lnTo>
                  <a:lnTo>
                    <a:pt x="14" y="369"/>
                  </a:lnTo>
                  <a:lnTo>
                    <a:pt x="19" y="380"/>
                  </a:lnTo>
                  <a:lnTo>
                    <a:pt x="23" y="391"/>
                  </a:lnTo>
                  <a:lnTo>
                    <a:pt x="29" y="400"/>
                  </a:lnTo>
                  <a:lnTo>
                    <a:pt x="37" y="409"/>
                  </a:lnTo>
                  <a:lnTo>
                    <a:pt x="53" y="424"/>
                  </a:lnTo>
                  <a:lnTo>
                    <a:pt x="61" y="430"/>
                  </a:lnTo>
                  <a:lnTo>
                    <a:pt x="72" y="434"/>
                  </a:lnTo>
                  <a:lnTo>
                    <a:pt x="81" y="438"/>
                  </a:lnTo>
                  <a:lnTo>
                    <a:pt x="90" y="441"/>
                  </a:lnTo>
                  <a:lnTo>
                    <a:pt x="108" y="446"/>
                  </a:lnTo>
                  <a:lnTo>
                    <a:pt x="123" y="449"/>
                  </a:lnTo>
                  <a:lnTo>
                    <a:pt x="135" y="449"/>
                  </a:lnTo>
                  <a:lnTo>
                    <a:pt x="819" y="470"/>
                  </a:lnTo>
                  <a:lnTo>
                    <a:pt x="935" y="441"/>
                  </a:lnTo>
                  <a:lnTo>
                    <a:pt x="938" y="516"/>
                  </a:lnTo>
                  <a:lnTo>
                    <a:pt x="1014" y="469"/>
                  </a:lnTo>
                  <a:lnTo>
                    <a:pt x="1024" y="444"/>
                  </a:lnTo>
                  <a:lnTo>
                    <a:pt x="1028" y="431"/>
                  </a:lnTo>
                  <a:lnTo>
                    <a:pt x="1035" y="418"/>
                  </a:lnTo>
                  <a:lnTo>
                    <a:pt x="1043" y="404"/>
                  </a:lnTo>
                  <a:lnTo>
                    <a:pt x="1051" y="388"/>
                  </a:lnTo>
                  <a:lnTo>
                    <a:pt x="1060" y="374"/>
                  </a:lnTo>
                  <a:lnTo>
                    <a:pt x="1072" y="358"/>
                  </a:lnTo>
                  <a:lnTo>
                    <a:pt x="1085" y="344"/>
                  </a:lnTo>
                  <a:lnTo>
                    <a:pt x="1099" y="332"/>
                  </a:lnTo>
                  <a:lnTo>
                    <a:pt x="1105" y="326"/>
                  </a:lnTo>
                  <a:lnTo>
                    <a:pt x="1114" y="320"/>
                  </a:lnTo>
                  <a:lnTo>
                    <a:pt x="1122" y="316"/>
                  </a:lnTo>
                  <a:lnTo>
                    <a:pt x="1130" y="311"/>
                  </a:lnTo>
                  <a:lnTo>
                    <a:pt x="1139" y="306"/>
                  </a:lnTo>
                  <a:lnTo>
                    <a:pt x="1148" y="304"/>
                  </a:lnTo>
                  <a:lnTo>
                    <a:pt x="1167" y="300"/>
                  </a:lnTo>
                  <a:lnTo>
                    <a:pt x="1206" y="298"/>
                  </a:lnTo>
                  <a:lnTo>
                    <a:pt x="1243" y="301"/>
                  </a:lnTo>
                  <a:lnTo>
                    <a:pt x="1277" y="310"/>
                  </a:lnTo>
                  <a:lnTo>
                    <a:pt x="1293" y="316"/>
                  </a:lnTo>
                  <a:lnTo>
                    <a:pt x="1309" y="323"/>
                  </a:lnTo>
                  <a:lnTo>
                    <a:pt x="1324" y="331"/>
                  </a:lnTo>
                  <a:lnTo>
                    <a:pt x="1331" y="334"/>
                  </a:lnTo>
                  <a:lnTo>
                    <a:pt x="1337" y="339"/>
                  </a:lnTo>
                  <a:lnTo>
                    <a:pt x="1360" y="358"/>
                  </a:lnTo>
                  <a:lnTo>
                    <a:pt x="1379" y="380"/>
                  </a:lnTo>
                  <a:lnTo>
                    <a:pt x="1390" y="406"/>
                  </a:lnTo>
                  <a:lnTo>
                    <a:pt x="1399" y="432"/>
                  </a:lnTo>
                  <a:lnTo>
                    <a:pt x="1406" y="456"/>
                  </a:lnTo>
                  <a:lnTo>
                    <a:pt x="1415" y="501"/>
                  </a:lnTo>
                  <a:lnTo>
                    <a:pt x="1422" y="545"/>
                  </a:lnTo>
                  <a:lnTo>
                    <a:pt x="2193" y="469"/>
                  </a:lnTo>
                  <a:lnTo>
                    <a:pt x="2202" y="424"/>
                  </a:lnTo>
                  <a:lnTo>
                    <a:pt x="1615" y="440"/>
                  </a:lnTo>
                  <a:lnTo>
                    <a:pt x="1603" y="427"/>
                  </a:lnTo>
                  <a:lnTo>
                    <a:pt x="1588" y="412"/>
                  </a:lnTo>
                  <a:lnTo>
                    <a:pt x="1570" y="395"/>
                  </a:lnTo>
                  <a:lnTo>
                    <a:pt x="1558" y="385"/>
                  </a:lnTo>
                  <a:lnTo>
                    <a:pt x="1547" y="373"/>
                  </a:lnTo>
                  <a:lnTo>
                    <a:pt x="1533" y="362"/>
                  </a:lnTo>
                  <a:lnTo>
                    <a:pt x="1519" y="350"/>
                  </a:lnTo>
                  <a:lnTo>
                    <a:pt x="1505" y="338"/>
                  </a:lnTo>
                  <a:lnTo>
                    <a:pt x="1491" y="325"/>
                  </a:lnTo>
                  <a:lnTo>
                    <a:pt x="1475" y="312"/>
                  </a:lnTo>
                  <a:lnTo>
                    <a:pt x="1459" y="300"/>
                  </a:lnTo>
                  <a:lnTo>
                    <a:pt x="1443" y="286"/>
                  </a:lnTo>
                  <a:lnTo>
                    <a:pt x="1435" y="280"/>
                  </a:lnTo>
                  <a:lnTo>
                    <a:pt x="1426" y="273"/>
                  </a:lnTo>
                  <a:lnTo>
                    <a:pt x="1418" y="267"/>
                  </a:lnTo>
                  <a:lnTo>
                    <a:pt x="1408" y="262"/>
                  </a:lnTo>
                  <a:lnTo>
                    <a:pt x="1400" y="256"/>
                  </a:lnTo>
                  <a:lnTo>
                    <a:pt x="1391" y="249"/>
                  </a:lnTo>
                  <a:lnTo>
                    <a:pt x="1384" y="243"/>
                  </a:lnTo>
                  <a:lnTo>
                    <a:pt x="1376" y="237"/>
                  </a:lnTo>
                  <a:lnTo>
                    <a:pt x="1367" y="233"/>
                  </a:lnTo>
                  <a:lnTo>
                    <a:pt x="1359" y="227"/>
                  </a:lnTo>
                  <a:lnTo>
                    <a:pt x="1350" y="222"/>
                  </a:lnTo>
                  <a:lnTo>
                    <a:pt x="1342" y="217"/>
                  </a:lnTo>
                  <a:lnTo>
                    <a:pt x="1332" y="212"/>
                  </a:lnTo>
                  <a:lnTo>
                    <a:pt x="1324" y="209"/>
                  </a:lnTo>
                  <a:lnTo>
                    <a:pt x="1315" y="204"/>
                  </a:lnTo>
                  <a:lnTo>
                    <a:pt x="1307" y="201"/>
                  </a:lnTo>
                  <a:lnTo>
                    <a:pt x="1299" y="197"/>
                  </a:lnTo>
                  <a:lnTo>
                    <a:pt x="1291" y="194"/>
                  </a:lnTo>
                  <a:lnTo>
                    <a:pt x="1275" y="188"/>
                  </a:lnTo>
                  <a:lnTo>
                    <a:pt x="1259" y="183"/>
                  </a:lnTo>
                  <a:lnTo>
                    <a:pt x="1244" y="180"/>
                  </a:lnTo>
                  <a:lnTo>
                    <a:pt x="1230" y="179"/>
                  </a:lnTo>
                  <a:lnTo>
                    <a:pt x="1201" y="181"/>
                  </a:lnTo>
                  <a:lnTo>
                    <a:pt x="1177" y="189"/>
                  </a:lnTo>
                  <a:lnTo>
                    <a:pt x="1164" y="194"/>
                  </a:lnTo>
                  <a:lnTo>
                    <a:pt x="1152" y="198"/>
                  </a:lnTo>
                  <a:lnTo>
                    <a:pt x="1139" y="204"/>
                  </a:lnTo>
                  <a:lnTo>
                    <a:pt x="1127" y="211"/>
                  </a:lnTo>
                  <a:lnTo>
                    <a:pt x="1116" y="217"/>
                  </a:lnTo>
                  <a:lnTo>
                    <a:pt x="1104" y="224"/>
                  </a:lnTo>
                  <a:lnTo>
                    <a:pt x="1093" y="232"/>
                  </a:lnTo>
                  <a:lnTo>
                    <a:pt x="1087" y="236"/>
                  </a:lnTo>
                  <a:lnTo>
                    <a:pt x="1081" y="240"/>
                  </a:lnTo>
                  <a:lnTo>
                    <a:pt x="1075" y="243"/>
                  </a:lnTo>
                  <a:lnTo>
                    <a:pt x="1070" y="248"/>
                  </a:lnTo>
                  <a:lnTo>
                    <a:pt x="1064" y="250"/>
                  </a:lnTo>
                  <a:lnTo>
                    <a:pt x="1059" y="255"/>
                  </a:lnTo>
                  <a:lnTo>
                    <a:pt x="1054" y="258"/>
                  </a:lnTo>
                  <a:lnTo>
                    <a:pt x="1049" y="262"/>
                  </a:lnTo>
                  <a:lnTo>
                    <a:pt x="1043" y="266"/>
                  </a:lnTo>
                  <a:lnTo>
                    <a:pt x="1037" y="270"/>
                  </a:lnTo>
                  <a:lnTo>
                    <a:pt x="1032" y="274"/>
                  </a:lnTo>
                  <a:lnTo>
                    <a:pt x="1027" y="278"/>
                  </a:lnTo>
                  <a:lnTo>
                    <a:pt x="1022" y="281"/>
                  </a:lnTo>
                  <a:lnTo>
                    <a:pt x="1018" y="285"/>
                  </a:lnTo>
                  <a:lnTo>
                    <a:pt x="1013" y="288"/>
                  </a:lnTo>
                  <a:lnTo>
                    <a:pt x="1009" y="293"/>
                  </a:lnTo>
                  <a:lnTo>
                    <a:pt x="998" y="300"/>
                  </a:lnTo>
                  <a:lnTo>
                    <a:pt x="990" y="306"/>
                  </a:lnTo>
                  <a:lnTo>
                    <a:pt x="981" y="312"/>
                  </a:lnTo>
                  <a:lnTo>
                    <a:pt x="973" y="318"/>
                  </a:lnTo>
                  <a:lnTo>
                    <a:pt x="965" y="323"/>
                  </a:lnTo>
                  <a:lnTo>
                    <a:pt x="958" y="326"/>
                  </a:lnTo>
                  <a:lnTo>
                    <a:pt x="951" y="331"/>
                  </a:lnTo>
                  <a:lnTo>
                    <a:pt x="937" y="336"/>
                  </a:lnTo>
                  <a:lnTo>
                    <a:pt x="926" y="339"/>
                  </a:lnTo>
                  <a:lnTo>
                    <a:pt x="916" y="336"/>
                  </a:lnTo>
                  <a:lnTo>
                    <a:pt x="908" y="331"/>
                  </a:lnTo>
                  <a:lnTo>
                    <a:pt x="900" y="312"/>
                  </a:lnTo>
                  <a:lnTo>
                    <a:pt x="897" y="294"/>
                  </a:lnTo>
                  <a:lnTo>
                    <a:pt x="899" y="275"/>
                  </a:lnTo>
                  <a:lnTo>
                    <a:pt x="905" y="260"/>
                  </a:lnTo>
                  <a:lnTo>
                    <a:pt x="913" y="245"/>
                  </a:lnTo>
                  <a:lnTo>
                    <a:pt x="919" y="235"/>
                  </a:lnTo>
                  <a:lnTo>
                    <a:pt x="927" y="224"/>
                  </a:lnTo>
                  <a:lnTo>
                    <a:pt x="930" y="138"/>
                  </a:lnTo>
                  <a:lnTo>
                    <a:pt x="910" y="121"/>
                  </a:lnTo>
                  <a:lnTo>
                    <a:pt x="901" y="115"/>
                  </a:lnTo>
                  <a:lnTo>
                    <a:pt x="893" y="108"/>
                  </a:lnTo>
                  <a:lnTo>
                    <a:pt x="888" y="104"/>
                  </a:lnTo>
                  <a:lnTo>
                    <a:pt x="883" y="102"/>
                  </a:lnTo>
                  <a:lnTo>
                    <a:pt x="878" y="98"/>
                  </a:lnTo>
                  <a:lnTo>
                    <a:pt x="874" y="115"/>
                  </a:lnTo>
                  <a:lnTo>
                    <a:pt x="866" y="133"/>
                  </a:lnTo>
                  <a:lnTo>
                    <a:pt x="860" y="142"/>
                  </a:lnTo>
                  <a:lnTo>
                    <a:pt x="852" y="152"/>
                  </a:lnTo>
                  <a:lnTo>
                    <a:pt x="838" y="168"/>
                  </a:lnTo>
                  <a:lnTo>
                    <a:pt x="828" y="178"/>
                  </a:lnTo>
                  <a:lnTo>
                    <a:pt x="817" y="181"/>
                  </a:lnTo>
                  <a:lnTo>
                    <a:pt x="813" y="230"/>
                  </a:lnTo>
                  <a:lnTo>
                    <a:pt x="806" y="249"/>
                  </a:lnTo>
                  <a:lnTo>
                    <a:pt x="801" y="259"/>
                  </a:lnTo>
                  <a:lnTo>
                    <a:pt x="795" y="268"/>
                  </a:lnTo>
                  <a:lnTo>
                    <a:pt x="780" y="282"/>
                  </a:lnTo>
                  <a:lnTo>
                    <a:pt x="771" y="288"/>
                  </a:lnTo>
                  <a:lnTo>
                    <a:pt x="760" y="293"/>
                  </a:lnTo>
                  <a:lnTo>
                    <a:pt x="737" y="297"/>
                  </a:lnTo>
                  <a:lnTo>
                    <a:pt x="717" y="298"/>
                  </a:lnTo>
                  <a:lnTo>
                    <a:pt x="701" y="295"/>
                  </a:lnTo>
                  <a:lnTo>
                    <a:pt x="687" y="289"/>
                  </a:lnTo>
                  <a:lnTo>
                    <a:pt x="665" y="268"/>
                  </a:lnTo>
                  <a:lnTo>
                    <a:pt x="655" y="254"/>
                  </a:lnTo>
                  <a:lnTo>
                    <a:pt x="647" y="236"/>
                  </a:lnTo>
                  <a:lnTo>
                    <a:pt x="642" y="217"/>
                  </a:lnTo>
                  <a:lnTo>
                    <a:pt x="641" y="197"/>
                  </a:lnTo>
                  <a:lnTo>
                    <a:pt x="643" y="178"/>
                  </a:lnTo>
                  <a:lnTo>
                    <a:pt x="648" y="159"/>
                  </a:lnTo>
                  <a:lnTo>
                    <a:pt x="654" y="144"/>
                  </a:lnTo>
                  <a:lnTo>
                    <a:pt x="659" y="131"/>
                  </a:lnTo>
                  <a:lnTo>
                    <a:pt x="665" y="120"/>
                  </a:lnTo>
                  <a:lnTo>
                    <a:pt x="613" y="0"/>
                  </a:lnTo>
                  <a:lnTo>
                    <a:pt x="592" y="418"/>
                  </a:lnTo>
                  <a:lnTo>
                    <a:pt x="356" y="411"/>
                  </a:lnTo>
                  <a:lnTo>
                    <a:pt x="326" y="318"/>
                  </a:lnTo>
                  <a:lnTo>
                    <a:pt x="321" y="323"/>
                  </a:lnTo>
                  <a:lnTo>
                    <a:pt x="314" y="326"/>
                  </a:lnTo>
                  <a:lnTo>
                    <a:pt x="305" y="332"/>
                  </a:lnTo>
                  <a:lnTo>
                    <a:pt x="293" y="339"/>
                  </a:lnTo>
                  <a:lnTo>
                    <a:pt x="280" y="346"/>
                  </a:lnTo>
                  <a:lnTo>
                    <a:pt x="265" y="351"/>
                  </a:lnTo>
                  <a:lnTo>
                    <a:pt x="252" y="357"/>
                  </a:lnTo>
                  <a:lnTo>
                    <a:pt x="235" y="364"/>
                  </a:lnTo>
                  <a:lnTo>
                    <a:pt x="218" y="366"/>
                  </a:lnTo>
                  <a:lnTo>
                    <a:pt x="185" y="369"/>
                  </a:lnTo>
                  <a:lnTo>
                    <a:pt x="154" y="359"/>
                  </a:lnTo>
                  <a:lnTo>
                    <a:pt x="127" y="338"/>
                  </a:lnTo>
                  <a:lnTo>
                    <a:pt x="117" y="321"/>
                  </a:lnTo>
                  <a:lnTo>
                    <a:pt x="106" y="306"/>
                  </a:lnTo>
                  <a:lnTo>
                    <a:pt x="98" y="293"/>
                  </a:lnTo>
                  <a:lnTo>
                    <a:pt x="91" y="278"/>
                  </a:lnTo>
                  <a:lnTo>
                    <a:pt x="78" y="224"/>
                  </a:lnTo>
                  <a:lnTo>
                    <a:pt x="80" y="178"/>
                  </a:lnTo>
                  <a:lnTo>
                    <a:pt x="87" y="157"/>
                  </a:lnTo>
                  <a:lnTo>
                    <a:pt x="95" y="140"/>
                  </a:lnTo>
                  <a:lnTo>
                    <a:pt x="106" y="121"/>
                  </a:lnTo>
                  <a:lnTo>
                    <a:pt x="123" y="103"/>
                  </a:lnTo>
                  <a:lnTo>
                    <a:pt x="142" y="83"/>
                  </a:lnTo>
                  <a:lnTo>
                    <a:pt x="162" y="64"/>
                  </a:lnTo>
                  <a:lnTo>
                    <a:pt x="179" y="46"/>
                  </a:lnTo>
                  <a:lnTo>
                    <a:pt x="194" y="32"/>
                  </a:lnTo>
                  <a:lnTo>
                    <a:pt x="208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75782" name="Freeform 13"/>
            <p:cNvSpPr/>
            <p:nvPr/>
          </p:nvSpPr>
          <p:spPr>
            <a:xfrm>
              <a:off x="3" y="462"/>
              <a:ext cx="489" cy="110"/>
            </a:xfrm>
            <a:custGeom>
              <a:avLst/>
              <a:gdLst>
                <a:gd name="txL" fmla="*/ 0 w 977"/>
                <a:gd name="txT" fmla="*/ 0 h 221"/>
                <a:gd name="txR" fmla="*/ 977 w 977"/>
                <a:gd name="txB" fmla="*/ 221 h 221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977" h="221">
                  <a:moveTo>
                    <a:pt x="40" y="0"/>
                  </a:moveTo>
                  <a:lnTo>
                    <a:pt x="29" y="13"/>
                  </a:lnTo>
                  <a:lnTo>
                    <a:pt x="18" y="27"/>
                  </a:lnTo>
                  <a:lnTo>
                    <a:pt x="8" y="46"/>
                  </a:lnTo>
                  <a:lnTo>
                    <a:pt x="0" y="91"/>
                  </a:lnTo>
                  <a:lnTo>
                    <a:pt x="1" y="103"/>
                  </a:lnTo>
                  <a:lnTo>
                    <a:pt x="7" y="116"/>
                  </a:lnTo>
                  <a:lnTo>
                    <a:pt x="13" y="129"/>
                  </a:lnTo>
                  <a:lnTo>
                    <a:pt x="24" y="140"/>
                  </a:lnTo>
                  <a:lnTo>
                    <a:pt x="28" y="142"/>
                  </a:lnTo>
                  <a:lnTo>
                    <a:pt x="32" y="147"/>
                  </a:lnTo>
                  <a:lnTo>
                    <a:pt x="45" y="152"/>
                  </a:lnTo>
                  <a:lnTo>
                    <a:pt x="60" y="157"/>
                  </a:lnTo>
                  <a:lnTo>
                    <a:pt x="81" y="163"/>
                  </a:lnTo>
                  <a:lnTo>
                    <a:pt x="102" y="168"/>
                  </a:lnTo>
                  <a:lnTo>
                    <a:pt x="128" y="173"/>
                  </a:lnTo>
                  <a:lnTo>
                    <a:pt x="155" y="178"/>
                  </a:lnTo>
                  <a:lnTo>
                    <a:pt x="187" y="183"/>
                  </a:lnTo>
                  <a:lnTo>
                    <a:pt x="219" y="187"/>
                  </a:lnTo>
                  <a:lnTo>
                    <a:pt x="253" y="192"/>
                  </a:lnTo>
                  <a:lnTo>
                    <a:pt x="289" y="195"/>
                  </a:lnTo>
                  <a:lnTo>
                    <a:pt x="327" y="199"/>
                  </a:lnTo>
                  <a:lnTo>
                    <a:pt x="365" y="203"/>
                  </a:lnTo>
                  <a:lnTo>
                    <a:pt x="404" y="206"/>
                  </a:lnTo>
                  <a:lnTo>
                    <a:pt x="484" y="211"/>
                  </a:lnTo>
                  <a:lnTo>
                    <a:pt x="562" y="216"/>
                  </a:lnTo>
                  <a:lnTo>
                    <a:pt x="639" y="218"/>
                  </a:lnTo>
                  <a:lnTo>
                    <a:pt x="778" y="221"/>
                  </a:lnTo>
                  <a:lnTo>
                    <a:pt x="881" y="218"/>
                  </a:lnTo>
                  <a:lnTo>
                    <a:pt x="914" y="213"/>
                  </a:lnTo>
                  <a:lnTo>
                    <a:pt x="931" y="207"/>
                  </a:lnTo>
                  <a:lnTo>
                    <a:pt x="959" y="173"/>
                  </a:lnTo>
                  <a:lnTo>
                    <a:pt x="972" y="130"/>
                  </a:lnTo>
                  <a:lnTo>
                    <a:pt x="977" y="79"/>
                  </a:lnTo>
                  <a:lnTo>
                    <a:pt x="967" y="87"/>
                  </a:lnTo>
                  <a:lnTo>
                    <a:pt x="961" y="92"/>
                  </a:lnTo>
                  <a:lnTo>
                    <a:pt x="955" y="96"/>
                  </a:lnTo>
                  <a:lnTo>
                    <a:pt x="946" y="102"/>
                  </a:lnTo>
                  <a:lnTo>
                    <a:pt x="937" y="107"/>
                  </a:lnTo>
                  <a:lnTo>
                    <a:pt x="925" y="112"/>
                  </a:lnTo>
                  <a:lnTo>
                    <a:pt x="911" y="118"/>
                  </a:lnTo>
                  <a:lnTo>
                    <a:pt x="898" y="123"/>
                  </a:lnTo>
                  <a:lnTo>
                    <a:pt x="881" y="129"/>
                  </a:lnTo>
                  <a:lnTo>
                    <a:pt x="863" y="133"/>
                  </a:lnTo>
                  <a:lnTo>
                    <a:pt x="843" y="137"/>
                  </a:lnTo>
                  <a:lnTo>
                    <a:pt x="822" y="141"/>
                  </a:lnTo>
                  <a:lnTo>
                    <a:pt x="798" y="143"/>
                  </a:lnTo>
                  <a:lnTo>
                    <a:pt x="732" y="147"/>
                  </a:lnTo>
                  <a:lnTo>
                    <a:pt x="634" y="148"/>
                  </a:lnTo>
                  <a:lnTo>
                    <a:pt x="392" y="141"/>
                  </a:lnTo>
                  <a:lnTo>
                    <a:pt x="272" y="134"/>
                  </a:lnTo>
                  <a:lnTo>
                    <a:pt x="217" y="129"/>
                  </a:lnTo>
                  <a:lnTo>
                    <a:pt x="166" y="123"/>
                  </a:lnTo>
                  <a:lnTo>
                    <a:pt x="123" y="117"/>
                  </a:lnTo>
                  <a:lnTo>
                    <a:pt x="89" y="110"/>
                  </a:lnTo>
                  <a:lnTo>
                    <a:pt x="63" y="102"/>
                  </a:lnTo>
                  <a:lnTo>
                    <a:pt x="49" y="93"/>
                  </a:lnTo>
                  <a:lnTo>
                    <a:pt x="38" y="74"/>
                  </a:lnTo>
                  <a:lnTo>
                    <a:pt x="36" y="58"/>
                  </a:lnTo>
                  <a:lnTo>
                    <a:pt x="37" y="42"/>
                  </a:lnTo>
                  <a:lnTo>
                    <a:pt x="43" y="28"/>
                  </a:lnTo>
                  <a:lnTo>
                    <a:pt x="51" y="17"/>
                  </a:lnTo>
                  <a:lnTo>
                    <a:pt x="58" y="8"/>
                  </a:lnTo>
                  <a:lnTo>
                    <a:pt x="6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75783" name="Freeform 14"/>
            <p:cNvSpPr/>
            <p:nvPr/>
          </p:nvSpPr>
          <p:spPr>
            <a:xfrm>
              <a:off x="118" y="545"/>
              <a:ext cx="208" cy="90"/>
            </a:xfrm>
            <a:custGeom>
              <a:avLst/>
              <a:gdLst>
                <a:gd name="txL" fmla="*/ 0 w 417"/>
                <a:gd name="txT" fmla="*/ 0 h 179"/>
                <a:gd name="txR" fmla="*/ 417 w 417"/>
                <a:gd name="txB" fmla="*/ 179 h 179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17" h="179">
                  <a:moveTo>
                    <a:pt x="0" y="0"/>
                  </a:moveTo>
                  <a:lnTo>
                    <a:pt x="4" y="16"/>
                  </a:lnTo>
                  <a:lnTo>
                    <a:pt x="7" y="34"/>
                  </a:lnTo>
                  <a:lnTo>
                    <a:pt x="15" y="57"/>
                  </a:lnTo>
                  <a:lnTo>
                    <a:pt x="21" y="70"/>
                  </a:lnTo>
                  <a:lnTo>
                    <a:pt x="28" y="82"/>
                  </a:lnTo>
                  <a:lnTo>
                    <a:pt x="35" y="95"/>
                  </a:lnTo>
                  <a:lnTo>
                    <a:pt x="45" y="108"/>
                  </a:lnTo>
                  <a:lnTo>
                    <a:pt x="55" y="119"/>
                  </a:lnTo>
                  <a:lnTo>
                    <a:pt x="68" y="131"/>
                  </a:lnTo>
                  <a:lnTo>
                    <a:pt x="75" y="137"/>
                  </a:lnTo>
                  <a:lnTo>
                    <a:pt x="83" y="141"/>
                  </a:lnTo>
                  <a:lnTo>
                    <a:pt x="90" y="147"/>
                  </a:lnTo>
                  <a:lnTo>
                    <a:pt x="99" y="152"/>
                  </a:lnTo>
                  <a:lnTo>
                    <a:pt x="107" y="156"/>
                  </a:lnTo>
                  <a:lnTo>
                    <a:pt x="116" y="160"/>
                  </a:lnTo>
                  <a:lnTo>
                    <a:pt x="125" y="163"/>
                  </a:lnTo>
                  <a:lnTo>
                    <a:pt x="134" y="167"/>
                  </a:lnTo>
                  <a:lnTo>
                    <a:pt x="152" y="172"/>
                  </a:lnTo>
                  <a:lnTo>
                    <a:pt x="169" y="176"/>
                  </a:lnTo>
                  <a:lnTo>
                    <a:pt x="205" y="179"/>
                  </a:lnTo>
                  <a:lnTo>
                    <a:pt x="239" y="179"/>
                  </a:lnTo>
                  <a:lnTo>
                    <a:pt x="271" y="175"/>
                  </a:lnTo>
                  <a:lnTo>
                    <a:pt x="299" y="168"/>
                  </a:lnTo>
                  <a:lnTo>
                    <a:pt x="311" y="164"/>
                  </a:lnTo>
                  <a:lnTo>
                    <a:pt x="323" y="160"/>
                  </a:lnTo>
                  <a:lnTo>
                    <a:pt x="332" y="154"/>
                  </a:lnTo>
                  <a:lnTo>
                    <a:pt x="341" y="148"/>
                  </a:lnTo>
                  <a:lnTo>
                    <a:pt x="356" y="134"/>
                  </a:lnTo>
                  <a:lnTo>
                    <a:pt x="371" y="117"/>
                  </a:lnTo>
                  <a:lnTo>
                    <a:pt x="384" y="97"/>
                  </a:lnTo>
                  <a:lnTo>
                    <a:pt x="394" y="77"/>
                  </a:lnTo>
                  <a:lnTo>
                    <a:pt x="405" y="58"/>
                  </a:lnTo>
                  <a:lnTo>
                    <a:pt x="411" y="43"/>
                  </a:lnTo>
                  <a:lnTo>
                    <a:pt x="417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75784" name="Freeform 15"/>
            <p:cNvSpPr/>
            <p:nvPr/>
          </p:nvSpPr>
          <p:spPr>
            <a:xfrm>
              <a:off x="310" y="222"/>
              <a:ext cx="915" cy="241"/>
            </a:xfrm>
            <a:custGeom>
              <a:avLst/>
              <a:gdLst>
                <a:gd name="txL" fmla="*/ 0 w 1830"/>
                <a:gd name="txT" fmla="*/ 0 h 481"/>
                <a:gd name="txR" fmla="*/ 1830 w 1830"/>
                <a:gd name="txB" fmla="*/ 481 h 481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txL" t="txT" r="txR" b="txB"/>
              <a:pathLst>
                <a:path w="1830" h="481">
                  <a:moveTo>
                    <a:pt x="28" y="228"/>
                  </a:moveTo>
                  <a:lnTo>
                    <a:pt x="35" y="222"/>
                  </a:lnTo>
                  <a:lnTo>
                    <a:pt x="43" y="215"/>
                  </a:lnTo>
                  <a:lnTo>
                    <a:pt x="47" y="210"/>
                  </a:lnTo>
                  <a:lnTo>
                    <a:pt x="53" y="208"/>
                  </a:lnTo>
                  <a:lnTo>
                    <a:pt x="59" y="204"/>
                  </a:lnTo>
                  <a:lnTo>
                    <a:pt x="66" y="202"/>
                  </a:lnTo>
                  <a:lnTo>
                    <a:pt x="79" y="198"/>
                  </a:lnTo>
                  <a:lnTo>
                    <a:pt x="96" y="196"/>
                  </a:lnTo>
                  <a:lnTo>
                    <a:pt x="113" y="200"/>
                  </a:lnTo>
                  <a:lnTo>
                    <a:pt x="129" y="207"/>
                  </a:lnTo>
                  <a:lnTo>
                    <a:pt x="138" y="211"/>
                  </a:lnTo>
                  <a:lnTo>
                    <a:pt x="145" y="216"/>
                  </a:lnTo>
                  <a:lnTo>
                    <a:pt x="172" y="237"/>
                  </a:lnTo>
                  <a:lnTo>
                    <a:pt x="188" y="260"/>
                  </a:lnTo>
                  <a:lnTo>
                    <a:pt x="194" y="279"/>
                  </a:lnTo>
                  <a:lnTo>
                    <a:pt x="198" y="331"/>
                  </a:lnTo>
                  <a:lnTo>
                    <a:pt x="204" y="366"/>
                  </a:lnTo>
                  <a:lnTo>
                    <a:pt x="210" y="359"/>
                  </a:lnTo>
                  <a:lnTo>
                    <a:pt x="225" y="339"/>
                  </a:lnTo>
                  <a:lnTo>
                    <a:pt x="235" y="313"/>
                  </a:lnTo>
                  <a:lnTo>
                    <a:pt x="237" y="285"/>
                  </a:lnTo>
                  <a:lnTo>
                    <a:pt x="234" y="270"/>
                  </a:lnTo>
                  <a:lnTo>
                    <a:pt x="228" y="256"/>
                  </a:lnTo>
                  <a:lnTo>
                    <a:pt x="222" y="244"/>
                  </a:lnTo>
                  <a:lnTo>
                    <a:pt x="214" y="232"/>
                  </a:lnTo>
                  <a:lnTo>
                    <a:pt x="207" y="221"/>
                  </a:lnTo>
                  <a:lnTo>
                    <a:pt x="199" y="210"/>
                  </a:lnTo>
                  <a:lnTo>
                    <a:pt x="184" y="196"/>
                  </a:lnTo>
                  <a:lnTo>
                    <a:pt x="175" y="191"/>
                  </a:lnTo>
                  <a:lnTo>
                    <a:pt x="165" y="186"/>
                  </a:lnTo>
                  <a:lnTo>
                    <a:pt x="153" y="181"/>
                  </a:lnTo>
                  <a:lnTo>
                    <a:pt x="142" y="177"/>
                  </a:lnTo>
                  <a:lnTo>
                    <a:pt x="122" y="171"/>
                  </a:lnTo>
                  <a:lnTo>
                    <a:pt x="114" y="170"/>
                  </a:lnTo>
                  <a:lnTo>
                    <a:pt x="124" y="166"/>
                  </a:lnTo>
                  <a:lnTo>
                    <a:pt x="150" y="162"/>
                  </a:lnTo>
                  <a:lnTo>
                    <a:pt x="184" y="161"/>
                  </a:lnTo>
                  <a:lnTo>
                    <a:pt x="222" y="166"/>
                  </a:lnTo>
                  <a:lnTo>
                    <a:pt x="240" y="173"/>
                  </a:lnTo>
                  <a:lnTo>
                    <a:pt x="253" y="180"/>
                  </a:lnTo>
                  <a:lnTo>
                    <a:pt x="265" y="187"/>
                  </a:lnTo>
                  <a:lnTo>
                    <a:pt x="274" y="193"/>
                  </a:lnTo>
                  <a:lnTo>
                    <a:pt x="288" y="208"/>
                  </a:lnTo>
                  <a:lnTo>
                    <a:pt x="293" y="204"/>
                  </a:lnTo>
                  <a:lnTo>
                    <a:pt x="298" y="201"/>
                  </a:lnTo>
                  <a:lnTo>
                    <a:pt x="306" y="195"/>
                  </a:lnTo>
                  <a:lnTo>
                    <a:pt x="316" y="190"/>
                  </a:lnTo>
                  <a:lnTo>
                    <a:pt x="328" y="183"/>
                  </a:lnTo>
                  <a:lnTo>
                    <a:pt x="334" y="179"/>
                  </a:lnTo>
                  <a:lnTo>
                    <a:pt x="342" y="176"/>
                  </a:lnTo>
                  <a:lnTo>
                    <a:pt x="349" y="171"/>
                  </a:lnTo>
                  <a:lnTo>
                    <a:pt x="357" y="169"/>
                  </a:lnTo>
                  <a:lnTo>
                    <a:pt x="365" y="164"/>
                  </a:lnTo>
                  <a:lnTo>
                    <a:pt x="373" y="161"/>
                  </a:lnTo>
                  <a:lnTo>
                    <a:pt x="383" y="158"/>
                  </a:lnTo>
                  <a:lnTo>
                    <a:pt x="393" y="154"/>
                  </a:lnTo>
                  <a:lnTo>
                    <a:pt x="411" y="148"/>
                  </a:lnTo>
                  <a:lnTo>
                    <a:pt x="433" y="143"/>
                  </a:lnTo>
                  <a:lnTo>
                    <a:pt x="455" y="139"/>
                  </a:lnTo>
                  <a:lnTo>
                    <a:pt x="478" y="137"/>
                  </a:lnTo>
                  <a:lnTo>
                    <a:pt x="527" y="135"/>
                  </a:lnTo>
                  <a:lnTo>
                    <a:pt x="668" y="146"/>
                  </a:lnTo>
                  <a:lnTo>
                    <a:pt x="695" y="154"/>
                  </a:lnTo>
                  <a:lnTo>
                    <a:pt x="709" y="158"/>
                  </a:lnTo>
                  <a:lnTo>
                    <a:pt x="724" y="165"/>
                  </a:lnTo>
                  <a:lnTo>
                    <a:pt x="732" y="169"/>
                  </a:lnTo>
                  <a:lnTo>
                    <a:pt x="739" y="173"/>
                  </a:lnTo>
                  <a:lnTo>
                    <a:pt x="748" y="177"/>
                  </a:lnTo>
                  <a:lnTo>
                    <a:pt x="756" y="183"/>
                  </a:lnTo>
                  <a:lnTo>
                    <a:pt x="766" y="187"/>
                  </a:lnTo>
                  <a:lnTo>
                    <a:pt x="774" y="193"/>
                  </a:lnTo>
                  <a:lnTo>
                    <a:pt x="786" y="199"/>
                  </a:lnTo>
                  <a:lnTo>
                    <a:pt x="796" y="206"/>
                  </a:lnTo>
                  <a:lnTo>
                    <a:pt x="808" y="214"/>
                  </a:lnTo>
                  <a:lnTo>
                    <a:pt x="813" y="217"/>
                  </a:lnTo>
                  <a:lnTo>
                    <a:pt x="819" y="222"/>
                  </a:lnTo>
                  <a:lnTo>
                    <a:pt x="841" y="239"/>
                  </a:lnTo>
                  <a:lnTo>
                    <a:pt x="863" y="260"/>
                  </a:lnTo>
                  <a:lnTo>
                    <a:pt x="885" y="279"/>
                  </a:lnTo>
                  <a:lnTo>
                    <a:pt x="896" y="292"/>
                  </a:lnTo>
                  <a:lnTo>
                    <a:pt x="907" y="304"/>
                  </a:lnTo>
                  <a:lnTo>
                    <a:pt x="917" y="314"/>
                  </a:lnTo>
                  <a:lnTo>
                    <a:pt x="928" y="325"/>
                  </a:lnTo>
                  <a:lnTo>
                    <a:pt x="938" y="337"/>
                  </a:lnTo>
                  <a:lnTo>
                    <a:pt x="947" y="350"/>
                  </a:lnTo>
                  <a:lnTo>
                    <a:pt x="956" y="361"/>
                  </a:lnTo>
                  <a:lnTo>
                    <a:pt x="966" y="371"/>
                  </a:lnTo>
                  <a:lnTo>
                    <a:pt x="975" y="383"/>
                  </a:lnTo>
                  <a:lnTo>
                    <a:pt x="983" y="394"/>
                  </a:lnTo>
                  <a:lnTo>
                    <a:pt x="999" y="414"/>
                  </a:lnTo>
                  <a:lnTo>
                    <a:pt x="1013" y="432"/>
                  </a:lnTo>
                  <a:lnTo>
                    <a:pt x="1024" y="450"/>
                  </a:lnTo>
                  <a:lnTo>
                    <a:pt x="1034" y="462"/>
                  </a:lnTo>
                  <a:lnTo>
                    <a:pt x="1042" y="473"/>
                  </a:lnTo>
                  <a:lnTo>
                    <a:pt x="1047" y="481"/>
                  </a:lnTo>
                  <a:lnTo>
                    <a:pt x="1537" y="445"/>
                  </a:lnTo>
                  <a:lnTo>
                    <a:pt x="1530" y="420"/>
                  </a:lnTo>
                  <a:lnTo>
                    <a:pt x="1520" y="360"/>
                  </a:lnTo>
                  <a:lnTo>
                    <a:pt x="1521" y="321"/>
                  </a:lnTo>
                  <a:lnTo>
                    <a:pt x="1529" y="280"/>
                  </a:lnTo>
                  <a:lnTo>
                    <a:pt x="1536" y="261"/>
                  </a:lnTo>
                  <a:lnTo>
                    <a:pt x="1541" y="251"/>
                  </a:lnTo>
                  <a:lnTo>
                    <a:pt x="1546" y="241"/>
                  </a:lnTo>
                  <a:lnTo>
                    <a:pt x="1552" y="231"/>
                  </a:lnTo>
                  <a:lnTo>
                    <a:pt x="1559" y="222"/>
                  </a:lnTo>
                  <a:lnTo>
                    <a:pt x="1575" y="203"/>
                  </a:lnTo>
                  <a:lnTo>
                    <a:pt x="1591" y="185"/>
                  </a:lnTo>
                  <a:lnTo>
                    <a:pt x="1605" y="171"/>
                  </a:lnTo>
                  <a:lnTo>
                    <a:pt x="1618" y="157"/>
                  </a:lnTo>
                  <a:lnTo>
                    <a:pt x="1628" y="146"/>
                  </a:lnTo>
                  <a:lnTo>
                    <a:pt x="1645" y="126"/>
                  </a:lnTo>
                  <a:lnTo>
                    <a:pt x="1660" y="112"/>
                  </a:lnTo>
                  <a:lnTo>
                    <a:pt x="1672" y="103"/>
                  </a:lnTo>
                  <a:lnTo>
                    <a:pt x="1679" y="100"/>
                  </a:lnTo>
                  <a:lnTo>
                    <a:pt x="1686" y="96"/>
                  </a:lnTo>
                  <a:lnTo>
                    <a:pt x="1702" y="92"/>
                  </a:lnTo>
                  <a:lnTo>
                    <a:pt x="1724" y="88"/>
                  </a:lnTo>
                  <a:lnTo>
                    <a:pt x="1769" y="85"/>
                  </a:lnTo>
                  <a:lnTo>
                    <a:pt x="1802" y="82"/>
                  </a:lnTo>
                  <a:lnTo>
                    <a:pt x="1830" y="82"/>
                  </a:lnTo>
                  <a:lnTo>
                    <a:pt x="1746" y="0"/>
                  </a:lnTo>
                  <a:lnTo>
                    <a:pt x="1030" y="13"/>
                  </a:lnTo>
                  <a:lnTo>
                    <a:pt x="0" y="78"/>
                  </a:lnTo>
                  <a:lnTo>
                    <a:pt x="28" y="2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75785" name="Freeform 16"/>
            <p:cNvSpPr/>
            <p:nvPr/>
          </p:nvSpPr>
          <p:spPr>
            <a:xfrm>
              <a:off x="69" y="311"/>
              <a:ext cx="100" cy="106"/>
            </a:xfrm>
            <a:custGeom>
              <a:avLst/>
              <a:gdLst>
                <a:gd name="txL" fmla="*/ 0 w 201"/>
                <a:gd name="txT" fmla="*/ 0 h 213"/>
                <a:gd name="txR" fmla="*/ 201 w 201"/>
                <a:gd name="txB" fmla="*/ 213 h 21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1" h="213">
                  <a:moveTo>
                    <a:pt x="36" y="198"/>
                  </a:moveTo>
                  <a:lnTo>
                    <a:pt x="30" y="191"/>
                  </a:lnTo>
                  <a:lnTo>
                    <a:pt x="18" y="170"/>
                  </a:lnTo>
                  <a:lnTo>
                    <a:pt x="6" y="140"/>
                  </a:lnTo>
                  <a:lnTo>
                    <a:pt x="0" y="101"/>
                  </a:lnTo>
                  <a:lnTo>
                    <a:pt x="4" y="80"/>
                  </a:lnTo>
                  <a:lnTo>
                    <a:pt x="11" y="61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34" y="27"/>
                  </a:lnTo>
                  <a:lnTo>
                    <a:pt x="51" y="15"/>
                  </a:lnTo>
                  <a:lnTo>
                    <a:pt x="59" y="10"/>
                  </a:lnTo>
                  <a:lnTo>
                    <a:pt x="68" y="7"/>
                  </a:lnTo>
                  <a:lnTo>
                    <a:pt x="77" y="2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47" y="7"/>
                  </a:lnTo>
                  <a:lnTo>
                    <a:pt x="162" y="15"/>
                  </a:lnTo>
                  <a:lnTo>
                    <a:pt x="169" y="19"/>
                  </a:lnTo>
                  <a:lnTo>
                    <a:pt x="174" y="24"/>
                  </a:lnTo>
                  <a:lnTo>
                    <a:pt x="193" y="45"/>
                  </a:lnTo>
                  <a:lnTo>
                    <a:pt x="200" y="64"/>
                  </a:lnTo>
                  <a:lnTo>
                    <a:pt x="201" y="124"/>
                  </a:lnTo>
                  <a:lnTo>
                    <a:pt x="200" y="166"/>
                  </a:lnTo>
                  <a:lnTo>
                    <a:pt x="193" y="173"/>
                  </a:lnTo>
                  <a:lnTo>
                    <a:pt x="172" y="188"/>
                  </a:lnTo>
                  <a:lnTo>
                    <a:pt x="165" y="192"/>
                  </a:lnTo>
                  <a:lnTo>
                    <a:pt x="159" y="197"/>
                  </a:lnTo>
                  <a:lnTo>
                    <a:pt x="152" y="200"/>
                  </a:lnTo>
                  <a:lnTo>
                    <a:pt x="147" y="205"/>
                  </a:lnTo>
                  <a:lnTo>
                    <a:pt x="136" y="211"/>
                  </a:lnTo>
                  <a:lnTo>
                    <a:pt x="125" y="213"/>
                  </a:lnTo>
                  <a:lnTo>
                    <a:pt x="86" y="212"/>
                  </a:lnTo>
                  <a:lnTo>
                    <a:pt x="66" y="208"/>
                  </a:lnTo>
                  <a:lnTo>
                    <a:pt x="68" y="188"/>
                  </a:lnTo>
                  <a:lnTo>
                    <a:pt x="139" y="138"/>
                  </a:lnTo>
                  <a:lnTo>
                    <a:pt x="147" y="102"/>
                  </a:lnTo>
                  <a:lnTo>
                    <a:pt x="145" y="70"/>
                  </a:lnTo>
                  <a:lnTo>
                    <a:pt x="141" y="59"/>
                  </a:lnTo>
                  <a:lnTo>
                    <a:pt x="133" y="48"/>
                  </a:lnTo>
                  <a:lnTo>
                    <a:pt x="128" y="45"/>
                  </a:lnTo>
                  <a:lnTo>
                    <a:pt x="124" y="41"/>
                  </a:lnTo>
                  <a:lnTo>
                    <a:pt x="111" y="38"/>
                  </a:lnTo>
                  <a:lnTo>
                    <a:pt x="84" y="36"/>
                  </a:lnTo>
                  <a:lnTo>
                    <a:pt x="63" y="39"/>
                  </a:lnTo>
                  <a:lnTo>
                    <a:pt x="44" y="52"/>
                  </a:lnTo>
                  <a:lnTo>
                    <a:pt x="30" y="70"/>
                  </a:lnTo>
                  <a:lnTo>
                    <a:pt x="28" y="98"/>
                  </a:lnTo>
                  <a:lnTo>
                    <a:pt x="30" y="113"/>
                  </a:lnTo>
                  <a:lnTo>
                    <a:pt x="35" y="128"/>
                  </a:lnTo>
                  <a:lnTo>
                    <a:pt x="41" y="140"/>
                  </a:lnTo>
                  <a:lnTo>
                    <a:pt x="46" y="152"/>
                  </a:lnTo>
                  <a:lnTo>
                    <a:pt x="51" y="161"/>
                  </a:lnTo>
                  <a:lnTo>
                    <a:pt x="36" y="1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75786" name="Freeform 17"/>
            <p:cNvSpPr/>
            <p:nvPr/>
          </p:nvSpPr>
          <p:spPr>
            <a:xfrm>
              <a:off x="83" y="386"/>
              <a:ext cx="35" cy="33"/>
            </a:xfrm>
            <a:custGeom>
              <a:avLst/>
              <a:gdLst>
                <a:gd name="txL" fmla="*/ 0 w 70"/>
                <a:gd name="txT" fmla="*/ 0 h 65"/>
                <a:gd name="txR" fmla="*/ 70 w 70"/>
                <a:gd name="txB" fmla="*/ 65 h 65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0" h="65">
                  <a:moveTo>
                    <a:pt x="3" y="0"/>
                  </a:moveTo>
                  <a:lnTo>
                    <a:pt x="70" y="40"/>
                  </a:lnTo>
                  <a:lnTo>
                    <a:pt x="52" y="65"/>
                  </a:lnTo>
                  <a:lnTo>
                    <a:pt x="0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75787" name="Freeform 18"/>
            <p:cNvSpPr/>
            <p:nvPr/>
          </p:nvSpPr>
          <p:spPr>
            <a:xfrm>
              <a:off x="519" y="63"/>
              <a:ext cx="311" cy="147"/>
            </a:xfrm>
            <a:custGeom>
              <a:avLst/>
              <a:gdLst>
                <a:gd name="txL" fmla="*/ 0 w 621"/>
                <a:gd name="txT" fmla="*/ 0 h 294"/>
                <a:gd name="txR" fmla="*/ 621 w 621"/>
                <a:gd name="txB" fmla="*/ 294 h 294"/>
              </a:gdLst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621" h="294">
                  <a:moveTo>
                    <a:pt x="0" y="209"/>
                  </a:moveTo>
                  <a:lnTo>
                    <a:pt x="64" y="0"/>
                  </a:lnTo>
                  <a:lnTo>
                    <a:pt x="566" y="26"/>
                  </a:lnTo>
                  <a:lnTo>
                    <a:pt x="576" y="39"/>
                  </a:lnTo>
                  <a:lnTo>
                    <a:pt x="588" y="55"/>
                  </a:lnTo>
                  <a:lnTo>
                    <a:pt x="599" y="73"/>
                  </a:lnTo>
                  <a:lnTo>
                    <a:pt x="618" y="123"/>
                  </a:lnTo>
                  <a:lnTo>
                    <a:pt x="621" y="152"/>
                  </a:lnTo>
                  <a:lnTo>
                    <a:pt x="620" y="179"/>
                  </a:lnTo>
                  <a:lnTo>
                    <a:pt x="613" y="208"/>
                  </a:lnTo>
                  <a:lnTo>
                    <a:pt x="604" y="231"/>
                  </a:lnTo>
                  <a:lnTo>
                    <a:pt x="599" y="241"/>
                  </a:lnTo>
                  <a:lnTo>
                    <a:pt x="595" y="251"/>
                  </a:lnTo>
                  <a:lnTo>
                    <a:pt x="584" y="267"/>
                  </a:lnTo>
                  <a:lnTo>
                    <a:pt x="573" y="279"/>
                  </a:lnTo>
                  <a:lnTo>
                    <a:pt x="567" y="285"/>
                  </a:lnTo>
                  <a:lnTo>
                    <a:pt x="561" y="289"/>
                  </a:lnTo>
                  <a:lnTo>
                    <a:pt x="550" y="293"/>
                  </a:lnTo>
                  <a:lnTo>
                    <a:pt x="537" y="294"/>
                  </a:lnTo>
                  <a:lnTo>
                    <a:pt x="520" y="292"/>
                  </a:lnTo>
                  <a:lnTo>
                    <a:pt x="508" y="287"/>
                  </a:lnTo>
                  <a:lnTo>
                    <a:pt x="495" y="284"/>
                  </a:lnTo>
                  <a:lnTo>
                    <a:pt x="478" y="278"/>
                  </a:lnTo>
                  <a:lnTo>
                    <a:pt x="461" y="272"/>
                  </a:lnTo>
                  <a:lnTo>
                    <a:pt x="443" y="267"/>
                  </a:lnTo>
                  <a:lnTo>
                    <a:pt x="424" y="260"/>
                  </a:lnTo>
                  <a:lnTo>
                    <a:pt x="405" y="254"/>
                  </a:lnTo>
                  <a:lnTo>
                    <a:pt x="384" y="247"/>
                  </a:lnTo>
                  <a:lnTo>
                    <a:pt x="364" y="241"/>
                  </a:lnTo>
                  <a:lnTo>
                    <a:pt x="346" y="236"/>
                  </a:lnTo>
                  <a:lnTo>
                    <a:pt x="325" y="231"/>
                  </a:lnTo>
                  <a:lnTo>
                    <a:pt x="308" y="228"/>
                  </a:lnTo>
                  <a:lnTo>
                    <a:pt x="274" y="224"/>
                  </a:lnTo>
                  <a:lnTo>
                    <a:pt x="197" y="221"/>
                  </a:lnTo>
                  <a:lnTo>
                    <a:pt x="106" y="215"/>
                  </a:lnTo>
                  <a:lnTo>
                    <a:pt x="32" y="21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75788" name="Freeform 19"/>
            <p:cNvSpPr/>
            <p:nvPr/>
          </p:nvSpPr>
          <p:spPr>
            <a:xfrm>
              <a:off x="476" y="0"/>
              <a:ext cx="748" cy="263"/>
            </a:xfrm>
            <a:custGeom>
              <a:avLst/>
              <a:gdLst>
                <a:gd name="txL" fmla="*/ 0 w 1496"/>
                <a:gd name="txT" fmla="*/ 0 h 526"/>
                <a:gd name="txR" fmla="*/ 1496 w 1496"/>
                <a:gd name="txB" fmla="*/ 526 h 526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496" h="526">
                  <a:moveTo>
                    <a:pt x="26" y="341"/>
                  </a:moveTo>
                  <a:lnTo>
                    <a:pt x="30" y="332"/>
                  </a:lnTo>
                  <a:lnTo>
                    <a:pt x="40" y="306"/>
                  </a:lnTo>
                  <a:lnTo>
                    <a:pt x="48" y="289"/>
                  </a:lnTo>
                  <a:lnTo>
                    <a:pt x="56" y="269"/>
                  </a:lnTo>
                  <a:lnTo>
                    <a:pt x="61" y="258"/>
                  </a:lnTo>
                  <a:lnTo>
                    <a:pt x="66" y="248"/>
                  </a:lnTo>
                  <a:lnTo>
                    <a:pt x="70" y="237"/>
                  </a:lnTo>
                  <a:lnTo>
                    <a:pt x="75" y="226"/>
                  </a:lnTo>
                  <a:lnTo>
                    <a:pt x="81" y="214"/>
                  </a:lnTo>
                  <a:lnTo>
                    <a:pt x="85" y="203"/>
                  </a:lnTo>
                  <a:lnTo>
                    <a:pt x="90" y="192"/>
                  </a:lnTo>
                  <a:lnTo>
                    <a:pt x="94" y="182"/>
                  </a:lnTo>
                  <a:lnTo>
                    <a:pt x="100" y="170"/>
                  </a:lnTo>
                  <a:lnTo>
                    <a:pt x="106" y="160"/>
                  </a:lnTo>
                  <a:lnTo>
                    <a:pt x="115" y="142"/>
                  </a:lnTo>
                  <a:lnTo>
                    <a:pt x="123" y="124"/>
                  </a:lnTo>
                  <a:lnTo>
                    <a:pt x="131" y="109"/>
                  </a:lnTo>
                  <a:lnTo>
                    <a:pt x="139" y="99"/>
                  </a:lnTo>
                  <a:lnTo>
                    <a:pt x="145" y="92"/>
                  </a:lnTo>
                  <a:lnTo>
                    <a:pt x="151" y="88"/>
                  </a:lnTo>
                  <a:lnTo>
                    <a:pt x="161" y="84"/>
                  </a:lnTo>
                  <a:lnTo>
                    <a:pt x="173" y="79"/>
                  </a:lnTo>
                  <a:lnTo>
                    <a:pt x="187" y="77"/>
                  </a:lnTo>
                  <a:lnTo>
                    <a:pt x="219" y="71"/>
                  </a:lnTo>
                  <a:lnTo>
                    <a:pt x="252" y="67"/>
                  </a:lnTo>
                  <a:lnTo>
                    <a:pt x="287" y="62"/>
                  </a:lnTo>
                  <a:lnTo>
                    <a:pt x="315" y="60"/>
                  </a:lnTo>
                  <a:lnTo>
                    <a:pt x="342" y="58"/>
                  </a:lnTo>
                  <a:lnTo>
                    <a:pt x="1277" y="85"/>
                  </a:lnTo>
                  <a:lnTo>
                    <a:pt x="1294" y="91"/>
                  </a:lnTo>
                  <a:lnTo>
                    <a:pt x="1310" y="99"/>
                  </a:lnTo>
                  <a:lnTo>
                    <a:pt x="1319" y="102"/>
                  </a:lnTo>
                  <a:lnTo>
                    <a:pt x="1327" y="107"/>
                  </a:lnTo>
                  <a:lnTo>
                    <a:pt x="1334" y="112"/>
                  </a:lnTo>
                  <a:lnTo>
                    <a:pt x="1341" y="117"/>
                  </a:lnTo>
                  <a:lnTo>
                    <a:pt x="1370" y="140"/>
                  </a:lnTo>
                  <a:lnTo>
                    <a:pt x="1383" y="153"/>
                  </a:lnTo>
                  <a:lnTo>
                    <a:pt x="1394" y="166"/>
                  </a:lnTo>
                  <a:lnTo>
                    <a:pt x="1405" y="178"/>
                  </a:lnTo>
                  <a:lnTo>
                    <a:pt x="1414" y="191"/>
                  </a:lnTo>
                  <a:lnTo>
                    <a:pt x="1423" y="204"/>
                  </a:lnTo>
                  <a:lnTo>
                    <a:pt x="1429" y="216"/>
                  </a:lnTo>
                  <a:lnTo>
                    <a:pt x="1443" y="254"/>
                  </a:lnTo>
                  <a:lnTo>
                    <a:pt x="1440" y="280"/>
                  </a:lnTo>
                  <a:lnTo>
                    <a:pt x="1435" y="301"/>
                  </a:lnTo>
                  <a:lnTo>
                    <a:pt x="1428" y="313"/>
                  </a:lnTo>
                  <a:lnTo>
                    <a:pt x="1424" y="318"/>
                  </a:lnTo>
                  <a:lnTo>
                    <a:pt x="1423" y="312"/>
                  </a:lnTo>
                  <a:lnTo>
                    <a:pt x="1416" y="298"/>
                  </a:lnTo>
                  <a:lnTo>
                    <a:pt x="1412" y="289"/>
                  </a:lnTo>
                  <a:lnTo>
                    <a:pt x="1405" y="278"/>
                  </a:lnTo>
                  <a:lnTo>
                    <a:pt x="1397" y="266"/>
                  </a:lnTo>
                  <a:lnTo>
                    <a:pt x="1388" y="253"/>
                  </a:lnTo>
                  <a:lnTo>
                    <a:pt x="1378" y="241"/>
                  </a:lnTo>
                  <a:lnTo>
                    <a:pt x="1367" y="228"/>
                  </a:lnTo>
                  <a:lnTo>
                    <a:pt x="1355" y="215"/>
                  </a:lnTo>
                  <a:lnTo>
                    <a:pt x="1340" y="203"/>
                  </a:lnTo>
                  <a:lnTo>
                    <a:pt x="1326" y="191"/>
                  </a:lnTo>
                  <a:lnTo>
                    <a:pt x="1317" y="187"/>
                  </a:lnTo>
                  <a:lnTo>
                    <a:pt x="1309" y="181"/>
                  </a:lnTo>
                  <a:lnTo>
                    <a:pt x="1300" y="175"/>
                  </a:lnTo>
                  <a:lnTo>
                    <a:pt x="1292" y="172"/>
                  </a:lnTo>
                  <a:lnTo>
                    <a:pt x="1282" y="168"/>
                  </a:lnTo>
                  <a:lnTo>
                    <a:pt x="1272" y="164"/>
                  </a:lnTo>
                  <a:lnTo>
                    <a:pt x="1251" y="157"/>
                  </a:lnTo>
                  <a:lnTo>
                    <a:pt x="1228" y="152"/>
                  </a:lnTo>
                  <a:lnTo>
                    <a:pt x="1203" y="146"/>
                  </a:lnTo>
                  <a:lnTo>
                    <a:pt x="1178" y="143"/>
                  </a:lnTo>
                  <a:lnTo>
                    <a:pt x="1152" y="138"/>
                  </a:lnTo>
                  <a:lnTo>
                    <a:pt x="1125" y="135"/>
                  </a:lnTo>
                  <a:lnTo>
                    <a:pt x="1068" y="130"/>
                  </a:lnTo>
                  <a:lnTo>
                    <a:pt x="1015" y="127"/>
                  </a:lnTo>
                  <a:lnTo>
                    <a:pt x="967" y="126"/>
                  </a:lnTo>
                  <a:lnTo>
                    <a:pt x="890" y="130"/>
                  </a:lnTo>
                  <a:lnTo>
                    <a:pt x="863" y="136"/>
                  </a:lnTo>
                  <a:lnTo>
                    <a:pt x="838" y="140"/>
                  </a:lnTo>
                  <a:lnTo>
                    <a:pt x="815" y="145"/>
                  </a:lnTo>
                  <a:lnTo>
                    <a:pt x="794" y="150"/>
                  </a:lnTo>
                  <a:lnTo>
                    <a:pt x="765" y="157"/>
                  </a:lnTo>
                  <a:lnTo>
                    <a:pt x="754" y="159"/>
                  </a:lnTo>
                  <a:lnTo>
                    <a:pt x="740" y="494"/>
                  </a:lnTo>
                  <a:lnTo>
                    <a:pt x="811" y="484"/>
                  </a:lnTo>
                  <a:lnTo>
                    <a:pt x="816" y="206"/>
                  </a:lnTo>
                  <a:lnTo>
                    <a:pt x="831" y="204"/>
                  </a:lnTo>
                  <a:lnTo>
                    <a:pt x="870" y="199"/>
                  </a:lnTo>
                  <a:lnTo>
                    <a:pt x="929" y="195"/>
                  </a:lnTo>
                  <a:lnTo>
                    <a:pt x="998" y="190"/>
                  </a:lnTo>
                  <a:lnTo>
                    <a:pt x="1070" y="189"/>
                  </a:lnTo>
                  <a:lnTo>
                    <a:pt x="1141" y="192"/>
                  </a:lnTo>
                  <a:lnTo>
                    <a:pt x="1202" y="202"/>
                  </a:lnTo>
                  <a:lnTo>
                    <a:pt x="1226" y="208"/>
                  </a:lnTo>
                  <a:lnTo>
                    <a:pt x="1238" y="213"/>
                  </a:lnTo>
                  <a:lnTo>
                    <a:pt x="1247" y="220"/>
                  </a:lnTo>
                  <a:lnTo>
                    <a:pt x="1254" y="225"/>
                  </a:lnTo>
                  <a:lnTo>
                    <a:pt x="1262" y="229"/>
                  </a:lnTo>
                  <a:lnTo>
                    <a:pt x="1270" y="235"/>
                  </a:lnTo>
                  <a:lnTo>
                    <a:pt x="1277" y="240"/>
                  </a:lnTo>
                  <a:lnTo>
                    <a:pt x="1300" y="258"/>
                  </a:lnTo>
                  <a:lnTo>
                    <a:pt x="1317" y="276"/>
                  </a:lnTo>
                  <a:lnTo>
                    <a:pt x="1329" y="292"/>
                  </a:lnTo>
                  <a:lnTo>
                    <a:pt x="1341" y="327"/>
                  </a:lnTo>
                  <a:lnTo>
                    <a:pt x="1344" y="367"/>
                  </a:lnTo>
                  <a:lnTo>
                    <a:pt x="1338" y="447"/>
                  </a:lnTo>
                  <a:lnTo>
                    <a:pt x="1333" y="483"/>
                  </a:lnTo>
                  <a:lnTo>
                    <a:pt x="1489" y="526"/>
                  </a:lnTo>
                  <a:lnTo>
                    <a:pt x="1496" y="411"/>
                  </a:lnTo>
                  <a:lnTo>
                    <a:pt x="1495" y="316"/>
                  </a:lnTo>
                  <a:lnTo>
                    <a:pt x="1490" y="272"/>
                  </a:lnTo>
                  <a:lnTo>
                    <a:pt x="1482" y="237"/>
                  </a:lnTo>
                  <a:lnTo>
                    <a:pt x="1476" y="222"/>
                  </a:lnTo>
                  <a:lnTo>
                    <a:pt x="1469" y="207"/>
                  </a:lnTo>
                  <a:lnTo>
                    <a:pt x="1460" y="193"/>
                  </a:lnTo>
                  <a:lnTo>
                    <a:pt x="1450" y="178"/>
                  </a:lnTo>
                  <a:lnTo>
                    <a:pt x="1438" y="165"/>
                  </a:lnTo>
                  <a:lnTo>
                    <a:pt x="1425" y="152"/>
                  </a:lnTo>
                  <a:lnTo>
                    <a:pt x="1413" y="139"/>
                  </a:lnTo>
                  <a:lnTo>
                    <a:pt x="1398" y="128"/>
                  </a:lnTo>
                  <a:lnTo>
                    <a:pt x="1384" y="116"/>
                  </a:lnTo>
                  <a:lnTo>
                    <a:pt x="1377" y="112"/>
                  </a:lnTo>
                  <a:lnTo>
                    <a:pt x="1369" y="105"/>
                  </a:lnTo>
                  <a:lnTo>
                    <a:pt x="1362" y="100"/>
                  </a:lnTo>
                  <a:lnTo>
                    <a:pt x="1355" y="96"/>
                  </a:lnTo>
                  <a:lnTo>
                    <a:pt x="1347" y="92"/>
                  </a:lnTo>
                  <a:lnTo>
                    <a:pt x="1339" y="86"/>
                  </a:lnTo>
                  <a:lnTo>
                    <a:pt x="1333" y="83"/>
                  </a:lnTo>
                  <a:lnTo>
                    <a:pt x="1325" y="79"/>
                  </a:lnTo>
                  <a:lnTo>
                    <a:pt x="1318" y="75"/>
                  </a:lnTo>
                  <a:lnTo>
                    <a:pt x="1311" y="73"/>
                  </a:lnTo>
                  <a:lnTo>
                    <a:pt x="1299" y="67"/>
                  </a:lnTo>
                  <a:lnTo>
                    <a:pt x="1285" y="61"/>
                  </a:lnTo>
                  <a:lnTo>
                    <a:pt x="1269" y="56"/>
                  </a:lnTo>
                  <a:lnTo>
                    <a:pt x="1246" y="52"/>
                  </a:lnTo>
                  <a:lnTo>
                    <a:pt x="1215" y="47"/>
                  </a:lnTo>
                  <a:lnTo>
                    <a:pt x="1180" y="41"/>
                  </a:lnTo>
                  <a:lnTo>
                    <a:pt x="1140" y="36"/>
                  </a:lnTo>
                  <a:lnTo>
                    <a:pt x="1096" y="31"/>
                  </a:lnTo>
                  <a:lnTo>
                    <a:pt x="1050" y="26"/>
                  </a:lnTo>
                  <a:lnTo>
                    <a:pt x="1000" y="21"/>
                  </a:lnTo>
                  <a:lnTo>
                    <a:pt x="951" y="16"/>
                  </a:lnTo>
                  <a:lnTo>
                    <a:pt x="901" y="12"/>
                  </a:lnTo>
                  <a:lnTo>
                    <a:pt x="853" y="8"/>
                  </a:lnTo>
                  <a:lnTo>
                    <a:pt x="804" y="5"/>
                  </a:lnTo>
                  <a:lnTo>
                    <a:pt x="718" y="1"/>
                  </a:lnTo>
                  <a:lnTo>
                    <a:pt x="649" y="0"/>
                  </a:lnTo>
                  <a:lnTo>
                    <a:pt x="520" y="5"/>
                  </a:lnTo>
                  <a:lnTo>
                    <a:pt x="381" y="14"/>
                  </a:lnTo>
                  <a:lnTo>
                    <a:pt x="316" y="18"/>
                  </a:lnTo>
                  <a:lnTo>
                    <a:pt x="258" y="24"/>
                  </a:lnTo>
                  <a:lnTo>
                    <a:pt x="210" y="31"/>
                  </a:lnTo>
                  <a:lnTo>
                    <a:pt x="174" y="39"/>
                  </a:lnTo>
                  <a:lnTo>
                    <a:pt x="161" y="43"/>
                  </a:lnTo>
                  <a:lnTo>
                    <a:pt x="149" y="48"/>
                  </a:lnTo>
                  <a:lnTo>
                    <a:pt x="137" y="54"/>
                  </a:lnTo>
                  <a:lnTo>
                    <a:pt x="126" y="61"/>
                  </a:lnTo>
                  <a:lnTo>
                    <a:pt x="106" y="76"/>
                  </a:lnTo>
                  <a:lnTo>
                    <a:pt x="91" y="92"/>
                  </a:lnTo>
                  <a:lnTo>
                    <a:pt x="78" y="105"/>
                  </a:lnTo>
                  <a:lnTo>
                    <a:pt x="70" y="117"/>
                  </a:lnTo>
                  <a:lnTo>
                    <a:pt x="63" y="129"/>
                  </a:lnTo>
                  <a:lnTo>
                    <a:pt x="0" y="348"/>
                  </a:lnTo>
                  <a:lnTo>
                    <a:pt x="26" y="3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75789" name="Freeform 20"/>
            <p:cNvSpPr/>
            <p:nvPr/>
          </p:nvSpPr>
          <p:spPr>
            <a:xfrm>
              <a:off x="979" y="68"/>
              <a:ext cx="42" cy="172"/>
            </a:xfrm>
            <a:custGeom>
              <a:avLst/>
              <a:gdLst>
                <a:gd name="txL" fmla="*/ 0 w 83"/>
                <a:gd name="txT" fmla="*/ 0 h 343"/>
                <a:gd name="txR" fmla="*/ 83 w 83"/>
                <a:gd name="txB" fmla="*/ 343 h 343"/>
              </a:gdLst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83" h="343">
                  <a:moveTo>
                    <a:pt x="0" y="6"/>
                  </a:moveTo>
                  <a:lnTo>
                    <a:pt x="29" y="340"/>
                  </a:lnTo>
                  <a:lnTo>
                    <a:pt x="83" y="343"/>
                  </a:lnTo>
                  <a:lnTo>
                    <a:pt x="6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75790" name="Freeform 21"/>
            <p:cNvSpPr/>
            <p:nvPr/>
          </p:nvSpPr>
          <p:spPr>
            <a:xfrm>
              <a:off x="1090" y="305"/>
              <a:ext cx="295" cy="197"/>
            </a:xfrm>
            <a:custGeom>
              <a:avLst/>
              <a:gdLst>
                <a:gd name="txL" fmla="*/ 0 w 591"/>
                <a:gd name="txT" fmla="*/ 0 h 395"/>
                <a:gd name="txR" fmla="*/ 591 w 591"/>
                <a:gd name="txB" fmla="*/ 395 h 39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91" h="395">
                  <a:moveTo>
                    <a:pt x="25" y="355"/>
                  </a:moveTo>
                  <a:lnTo>
                    <a:pt x="27" y="312"/>
                  </a:lnTo>
                  <a:lnTo>
                    <a:pt x="29" y="268"/>
                  </a:lnTo>
                  <a:lnTo>
                    <a:pt x="35" y="218"/>
                  </a:lnTo>
                  <a:lnTo>
                    <a:pt x="39" y="190"/>
                  </a:lnTo>
                  <a:lnTo>
                    <a:pt x="45" y="161"/>
                  </a:lnTo>
                  <a:lnTo>
                    <a:pt x="51" y="135"/>
                  </a:lnTo>
                  <a:lnTo>
                    <a:pt x="60" y="110"/>
                  </a:lnTo>
                  <a:lnTo>
                    <a:pt x="65" y="99"/>
                  </a:lnTo>
                  <a:lnTo>
                    <a:pt x="70" y="88"/>
                  </a:lnTo>
                  <a:lnTo>
                    <a:pt x="76" y="77"/>
                  </a:lnTo>
                  <a:lnTo>
                    <a:pt x="82" y="67"/>
                  </a:lnTo>
                  <a:lnTo>
                    <a:pt x="96" y="51"/>
                  </a:lnTo>
                  <a:lnTo>
                    <a:pt x="112" y="39"/>
                  </a:lnTo>
                  <a:lnTo>
                    <a:pt x="120" y="34"/>
                  </a:lnTo>
                  <a:lnTo>
                    <a:pt x="129" y="29"/>
                  </a:lnTo>
                  <a:lnTo>
                    <a:pt x="138" y="26"/>
                  </a:lnTo>
                  <a:lnTo>
                    <a:pt x="146" y="21"/>
                  </a:lnTo>
                  <a:lnTo>
                    <a:pt x="157" y="19"/>
                  </a:lnTo>
                  <a:lnTo>
                    <a:pt x="165" y="14"/>
                  </a:lnTo>
                  <a:lnTo>
                    <a:pt x="184" y="9"/>
                  </a:lnTo>
                  <a:lnTo>
                    <a:pt x="203" y="6"/>
                  </a:lnTo>
                  <a:lnTo>
                    <a:pt x="222" y="2"/>
                  </a:lnTo>
                  <a:lnTo>
                    <a:pt x="260" y="0"/>
                  </a:lnTo>
                  <a:lnTo>
                    <a:pt x="298" y="6"/>
                  </a:lnTo>
                  <a:lnTo>
                    <a:pt x="333" y="15"/>
                  </a:lnTo>
                  <a:lnTo>
                    <a:pt x="350" y="22"/>
                  </a:lnTo>
                  <a:lnTo>
                    <a:pt x="357" y="27"/>
                  </a:lnTo>
                  <a:lnTo>
                    <a:pt x="365" y="31"/>
                  </a:lnTo>
                  <a:lnTo>
                    <a:pt x="393" y="53"/>
                  </a:lnTo>
                  <a:lnTo>
                    <a:pt x="406" y="66"/>
                  </a:lnTo>
                  <a:lnTo>
                    <a:pt x="418" y="80"/>
                  </a:lnTo>
                  <a:lnTo>
                    <a:pt x="431" y="96"/>
                  </a:lnTo>
                  <a:lnTo>
                    <a:pt x="444" y="110"/>
                  </a:lnTo>
                  <a:lnTo>
                    <a:pt x="456" y="126"/>
                  </a:lnTo>
                  <a:lnTo>
                    <a:pt x="469" y="141"/>
                  </a:lnTo>
                  <a:lnTo>
                    <a:pt x="479" y="156"/>
                  </a:lnTo>
                  <a:lnTo>
                    <a:pt x="490" y="171"/>
                  </a:lnTo>
                  <a:lnTo>
                    <a:pt x="499" y="184"/>
                  </a:lnTo>
                  <a:lnTo>
                    <a:pt x="508" y="197"/>
                  </a:lnTo>
                  <a:lnTo>
                    <a:pt x="523" y="218"/>
                  </a:lnTo>
                  <a:lnTo>
                    <a:pt x="536" y="237"/>
                  </a:lnTo>
                  <a:lnTo>
                    <a:pt x="589" y="256"/>
                  </a:lnTo>
                  <a:lnTo>
                    <a:pt x="591" y="316"/>
                  </a:lnTo>
                  <a:lnTo>
                    <a:pt x="401" y="368"/>
                  </a:lnTo>
                  <a:lnTo>
                    <a:pt x="398" y="335"/>
                  </a:lnTo>
                  <a:lnTo>
                    <a:pt x="393" y="304"/>
                  </a:lnTo>
                  <a:lnTo>
                    <a:pt x="384" y="265"/>
                  </a:lnTo>
                  <a:lnTo>
                    <a:pt x="378" y="245"/>
                  </a:lnTo>
                  <a:lnTo>
                    <a:pt x="371" y="226"/>
                  </a:lnTo>
                  <a:lnTo>
                    <a:pt x="363" y="207"/>
                  </a:lnTo>
                  <a:lnTo>
                    <a:pt x="354" y="190"/>
                  </a:lnTo>
                  <a:lnTo>
                    <a:pt x="342" y="174"/>
                  </a:lnTo>
                  <a:lnTo>
                    <a:pt x="328" y="161"/>
                  </a:lnTo>
                  <a:lnTo>
                    <a:pt x="322" y="157"/>
                  </a:lnTo>
                  <a:lnTo>
                    <a:pt x="315" y="152"/>
                  </a:lnTo>
                  <a:lnTo>
                    <a:pt x="307" y="148"/>
                  </a:lnTo>
                  <a:lnTo>
                    <a:pt x="298" y="145"/>
                  </a:lnTo>
                  <a:lnTo>
                    <a:pt x="282" y="143"/>
                  </a:lnTo>
                  <a:lnTo>
                    <a:pt x="265" y="142"/>
                  </a:lnTo>
                  <a:lnTo>
                    <a:pt x="233" y="149"/>
                  </a:lnTo>
                  <a:lnTo>
                    <a:pt x="218" y="156"/>
                  </a:lnTo>
                  <a:lnTo>
                    <a:pt x="211" y="160"/>
                  </a:lnTo>
                  <a:lnTo>
                    <a:pt x="203" y="165"/>
                  </a:lnTo>
                  <a:lnTo>
                    <a:pt x="197" y="168"/>
                  </a:lnTo>
                  <a:lnTo>
                    <a:pt x="190" y="173"/>
                  </a:lnTo>
                  <a:lnTo>
                    <a:pt x="177" y="184"/>
                  </a:lnTo>
                  <a:lnTo>
                    <a:pt x="154" y="207"/>
                  </a:lnTo>
                  <a:lnTo>
                    <a:pt x="144" y="220"/>
                  </a:lnTo>
                  <a:lnTo>
                    <a:pt x="136" y="232"/>
                  </a:lnTo>
                  <a:lnTo>
                    <a:pt x="122" y="255"/>
                  </a:lnTo>
                  <a:lnTo>
                    <a:pt x="114" y="274"/>
                  </a:lnTo>
                  <a:lnTo>
                    <a:pt x="108" y="310"/>
                  </a:lnTo>
                  <a:lnTo>
                    <a:pt x="107" y="350"/>
                  </a:lnTo>
                  <a:lnTo>
                    <a:pt x="107" y="395"/>
                  </a:lnTo>
                  <a:lnTo>
                    <a:pt x="0" y="388"/>
                  </a:lnTo>
                  <a:lnTo>
                    <a:pt x="25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75791" name="Freeform 22"/>
            <p:cNvSpPr/>
            <p:nvPr/>
          </p:nvSpPr>
          <p:spPr>
            <a:xfrm>
              <a:off x="1187" y="257"/>
              <a:ext cx="258" cy="201"/>
            </a:xfrm>
            <a:custGeom>
              <a:avLst/>
              <a:gdLst>
                <a:gd name="txL" fmla="*/ 0 w 516"/>
                <a:gd name="txT" fmla="*/ 0 h 401"/>
                <a:gd name="txR" fmla="*/ 516 w 516"/>
                <a:gd name="txB" fmla="*/ 401 h 401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</a:cxnLst>
              <a:rect l="txL" t="txT" r="txR" b="txB"/>
              <a:pathLst>
                <a:path w="516" h="401">
                  <a:moveTo>
                    <a:pt x="72" y="0"/>
                  </a:moveTo>
                  <a:lnTo>
                    <a:pt x="92" y="7"/>
                  </a:lnTo>
                  <a:lnTo>
                    <a:pt x="101" y="12"/>
                  </a:lnTo>
                  <a:lnTo>
                    <a:pt x="113" y="17"/>
                  </a:lnTo>
                  <a:lnTo>
                    <a:pt x="125" y="23"/>
                  </a:lnTo>
                  <a:lnTo>
                    <a:pt x="138" y="30"/>
                  </a:lnTo>
                  <a:lnTo>
                    <a:pt x="145" y="33"/>
                  </a:lnTo>
                  <a:lnTo>
                    <a:pt x="153" y="38"/>
                  </a:lnTo>
                  <a:lnTo>
                    <a:pt x="161" y="41"/>
                  </a:lnTo>
                  <a:lnTo>
                    <a:pt x="168" y="46"/>
                  </a:lnTo>
                  <a:lnTo>
                    <a:pt x="176" y="50"/>
                  </a:lnTo>
                  <a:lnTo>
                    <a:pt x="183" y="56"/>
                  </a:lnTo>
                  <a:lnTo>
                    <a:pt x="191" y="61"/>
                  </a:lnTo>
                  <a:lnTo>
                    <a:pt x="199" y="66"/>
                  </a:lnTo>
                  <a:lnTo>
                    <a:pt x="207" y="72"/>
                  </a:lnTo>
                  <a:lnTo>
                    <a:pt x="214" y="78"/>
                  </a:lnTo>
                  <a:lnTo>
                    <a:pt x="230" y="92"/>
                  </a:lnTo>
                  <a:lnTo>
                    <a:pt x="245" y="106"/>
                  </a:lnTo>
                  <a:lnTo>
                    <a:pt x="259" y="121"/>
                  </a:lnTo>
                  <a:lnTo>
                    <a:pt x="273" y="134"/>
                  </a:lnTo>
                  <a:lnTo>
                    <a:pt x="284" y="149"/>
                  </a:lnTo>
                  <a:lnTo>
                    <a:pt x="296" y="162"/>
                  </a:lnTo>
                  <a:lnTo>
                    <a:pt x="307" y="175"/>
                  </a:lnTo>
                  <a:lnTo>
                    <a:pt x="315" y="186"/>
                  </a:lnTo>
                  <a:lnTo>
                    <a:pt x="325" y="197"/>
                  </a:lnTo>
                  <a:lnTo>
                    <a:pt x="339" y="215"/>
                  </a:lnTo>
                  <a:lnTo>
                    <a:pt x="349" y="230"/>
                  </a:lnTo>
                  <a:lnTo>
                    <a:pt x="356" y="239"/>
                  </a:lnTo>
                  <a:lnTo>
                    <a:pt x="362" y="248"/>
                  </a:lnTo>
                  <a:lnTo>
                    <a:pt x="377" y="245"/>
                  </a:lnTo>
                  <a:lnTo>
                    <a:pt x="415" y="243"/>
                  </a:lnTo>
                  <a:lnTo>
                    <a:pt x="457" y="252"/>
                  </a:lnTo>
                  <a:lnTo>
                    <a:pt x="494" y="281"/>
                  </a:lnTo>
                  <a:lnTo>
                    <a:pt x="506" y="300"/>
                  </a:lnTo>
                  <a:lnTo>
                    <a:pt x="513" y="317"/>
                  </a:lnTo>
                  <a:lnTo>
                    <a:pt x="516" y="349"/>
                  </a:lnTo>
                  <a:lnTo>
                    <a:pt x="514" y="361"/>
                  </a:lnTo>
                  <a:lnTo>
                    <a:pt x="508" y="372"/>
                  </a:lnTo>
                  <a:lnTo>
                    <a:pt x="499" y="381"/>
                  </a:lnTo>
                  <a:lnTo>
                    <a:pt x="494" y="384"/>
                  </a:lnTo>
                  <a:lnTo>
                    <a:pt x="487" y="388"/>
                  </a:lnTo>
                  <a:lnTo>
                    <a:pt x="472" y="391"/>
                  </a:lnTo>
                  <a:lnTo>
                    <a:pt x="456" y="396"/>
                  </a:lnTo>
                  <a:lnTo>
                    <a:pt x="423" y="399"/>
                  </a:lnTo>
                  <a:lnTo>
                    <a:pt x="386" y="401"/>
                  </a:lnTo>
                  <a:lnTo>
                    <a:pt x="386" y="381"/>
                  </a:lnTo>
                  <a:lnTo>
                    <a:pt x="397" y="383"/>
                  </a:lnTo>
                  <a:lnTo>
                    <a:pt x="424" y="385"/>
                  </a:lnTo>
                  <a:lnTo>
                    <a:pt x="453" y="382"/>
                  </a:lnTo>
                  <a:lnTo>
                    <a:pt x="471" y="363"/>
                  </a:lnTo>
                  <a:lnTo>
                    <a:pt x="472" y="337"/>
                  </a:lnTo>
                  <a:lnTo>
                    <a:pt x="469" y="323"/>
                  </a:lnTo>
                  <a:lnTo>
                    <a:pt x="461" y="311"/>
                  </a:lnTo>
                  <a:lnTo>
                    <a:pt x="453" y="300"/>
                  </a:lnTo>
                  <a:lnTo>
                    <a:pt x="447" y="294"/>
                  </a:lnTo>
                  <a:lnTo>
                    <a:pt x="441" y="292"/>
                  </a:lnTo>
                  <a:lnTo>
                    <a:pt x="427" y="287"/>
                  </a:lnTo>
                  <a:lnTo>
                    <a:pt x="413" y="287"/>
                  </a:lnTo>
                  <a:lnTo>
                    <a:pt x="387" y="296"/>
                  </a:lnTo>
                  <a:lnTo>
                    <a:pt x="375" y="302"/>
                  </a:lnTo>
                  <a:lnTo>
                    <a:pt x="364" y="309"/>
                  </a:lnTo>
                  <a:lnTo>
                    <a:pt x="345" y="325"/>
                  </a:lnTo>
                  <a:lnTo>
                    <a:pt x="343" y="316"/>
                  </a:lnTo>
                  <a:lnTo>
                    <a:pt x="334" y="289"/>
                  </a:lnTo>
                  <a:lnTo>
                    <a:pt x="326" y="270"/>
                  </a:lnTo>
                  <a:lnTo>
                    <a:pt x="321" y="260"/>
                  </a:lnTo>
                  <a:lnTo>
                    <a:pt x="314" y="248"/>
                  </a:lnTo>
                  <a:lnTo>
                    <a:pt x="307" y="237"/>
                  </a:lnTo>
                  <a:lnTo>
                    <a:pt x="301" y="224"/>
                  </a:lnTo>
                  <a:lnTo>
                    <a:pt x="291" y="210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2"/>
                  </a:lnTo>
                  <a:lnTo>
                    <a:pt x="251" y="160"/>
                  </a:lnTo>
                  <a:lnTo>
                    <a:pt x="242" y="147"/>
                  </a:lnTo>
                  <a:lnTo>
                    <a:pt x="231" y="135"/>
                  </a:lnTo>
                  <a:lnTo>
                    <a:pt x="222" y="124"/>
                  </a:lnTo>
                  <a:lnTo>
                    <a:pt x="203" y="104"/>
                  </a:lnTo>
                  <a:lnTo>
                    <a:pt x="184" y="86"/>
                  </a:lnTo>
                  <a:lnTo>
                    <a:pt x="166" y="71"/>
                  </a:lnTo>
                  <a:lnTo>
                    <a:pt x="156" y="64"/>
                  </a:lnTo>
                  <a:lnTo>
                    <a:pt x="147" y="58"/>
                  </a:lnTo>
                  <a:lnTo>
                    <a:pt x="138" y="53"/>
                  </a:lnTo>
                  <a:lnTo>
                    <a:pt x="129" y="49"/>
                  </a:lnTo>
                  <a:lnTo>
                    <a:pt x="120" y="45"/>
                  </a:lnTo>
                  <a:lnTo>
                    <a:pt x="110" y="41"/>
                  </a:lnTo>
                  <a:lnTo>
                    <a:pt x="99" y="38"/>
                  </a:lnTo>
                  <a:lnTo>
                    <a:pt x="88" y="33"/>
                  </a:lnTo>
                  <a:lnTo>
                    <a:pt x="77" y="30"/>
                  </a:lnTo>
                  <a:lnTo>
                    <a:pt x="67" y="26"/>
                  </a:lnTo>
                  <a:lnTo>
                    <a:pt x="46" y="19"/>
                  </a:lnTo>
                  <a:lnTo>
                    <a:pt x="27" y="15"/>
                  </a:lnTo>
                  <a:lnTo>
                    <a:pt x="14" y="11"/>
                  </a:lnTo>
                  <a:lnTo>
                    <a:pt x="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75792" name="Freeform 23"/>
            <p:cNvSpPr/>
            <p:nvPr/>
          </p:nvSpPr>
          <p:spPr>
            <a:xfrm>
              <a:off x="1107" y="426"/>
              <a:ext cx="291" cy="165"/>
            </a:xfrm>
            <a:custGeom>
              <a:avLst/>
              <a:gdLst>
                <a:gd name="txL" fmla="*/ 0 w 582"/>
                <a:gd name="txT" fmla="*/ 0 h 331"/>
                <a:gd name="txR" fmla="*/ 582 w 582"/>
                <a:gd name="txB" fmla="*/ 331 h 331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82" h="331">
                  <a:moveTo>
                    <a:pt x="1" y="104"/>
                  </a:moveTo>
                  <a:lnTo>
                    <a:pt x="0" y="171"/>
                  </a:lnTo>
                  <a:lnTo>
                    <a:pt x="5" y="201"/>
                  </a:lnTo>
                  <a:lnTo>
                    <a:pt x="11" y="215"/>
                  </a:lnTo>
                  <a:lnTo>
                    <a:pt x="18" y="232"/>
                  </a:lnTo>
                  <a:lnTo>
                    <a:pt x="27" y="245"/>
                  </a:lnTo>
                  <a:lnTo>
                    <a:pt x="36" y="262"/>
                  </a:lnTo>
                  <a:lnTo>
                    <a:pt x="49" y="275"/>
                  </a:lnTo>
                  <a:lnTo>
                    <a:pt x="65" y="289"/>
                  </a:lnTo>
                  <a:lnTo>
                    <a:pt x="72" y="295"/>
                  </a:lnTo>
                  <a:lnTo>
                    <a:pt x="81" y="301"/>
                  </a:lnTo>
                  <a:lnTo>
                    <a:pt x="89" y="305"/>
                  </a:lnTo>
                  <a:lnTo>
                    <a:pt x="99" y="310"/>
                  </a:lnTo>
                  <a:lnTo>
                    <a:pt x="107" y="313"/>
                  </a:lnTo>
                  <a:lnTo>
                    <a:pt x="116" y="317"/>
                  </a:lnTo>
                  <a:lnTo>
                    <a:pt x="133" y="323"/>
                  </a:lnTo>
                  <a:lnTo>
                    <a:pt x="152" y="327"/>
                  </a:lnTo>
                  <a:lnTo>
                    <a:pt x="168" y="330"/>
                  </a:lnTo>
                  <a:lnTo>
                    <a:pt x="202" y="331"/>
                  </a:lnTo>
                  <a:lnTo>
                    <a:pt x="235" y="328"/>
                  </a:lnTo>
                  <a:lnTo>
                    <a:pt x="263" y="321"/>
                  </a:lnTo>
                  <a:lnTo>
                    <a:pt x="275" y="317"/>
                  </a:lnTo>
                  <a:lnTo>
                    <a:pt x="287" y="312"/>
                  </a:lnTo>
                  <a:lnTo>
                    <a:pt x="297" y="306"/>
                  </a:lnTo>
                  <a:lnTo>
                    <a:pt x="305" y="302"/>
                  </a:lnTo>
                  <a:lnTo>
                    <a:pt x="313" y="296"/>
                  </a:lnTo>
                  <a:lnTo>
                    <a:pt x="320" y="290"/>
                  </a:lnTo>
                  <a:lnTo>
                    <a:pt x="334" y="279"/>
                  </a:lnTo>
                  <a:lnTo>
                    <a:pt x="348" y="267"/>
                  </a:lnTo>
                  <a:lnTo>
                    <a:pt x="360" y="257"/>
                  </a:lnTo>
                  <a:lnTo>
                    <a:pt x="378" y="241"/>
                  </a:lnTo>
                  <a:lnTo>
                    <a:pt x="386" y="234"/>
                  </a:lnTo>
                  <a:lnTo>
                    <a:pt x="398" y="239"/>
                  </a:lnTo>
                  <a:lnTo>
                    <a:pt x="412" y="241"/>
                  </a:lnTo>
                  <a:lnTo>
                    <a:pt x="431" y="244"/>
                  </a:lnTo>
                  <a:lnTo>
                    <a:pt x="472" y="247"/>
                  </a:lnTo>
                  <a:lnTo>
                    <a:pt x="512" y="240"/>
                  </a:lnTo>
                  <a:lnTo>
                    <a:pt x="529" y="233"/>
                  </a:lnTo>
                  <a:lnTo>
                    <a:pt x="535" y="226"/>
                  </a:lnTo>
                  <a:lnTo>
                    <a:pt x="543" y="220"/>
                  </a:lnTo>
                  <a:lnTo>
                    <a:pt x="564" y="195"/>
                  </a:lnTo>
                  <a:lnTo>
                    <a:pt x="578" y="174"/>
                  </a:lnTo>
                  <a:lnTo>
                    <a:pt x="582" y="164"/>
                  </a:lnTo>
                  <a:lnTo>
                    <a:pt x="393" y="158"/>
                  </a:lnTo>
                  <a:lnTo>
                    <a:pt x="406" y="77"/>
                  </a:lnTo>
                  <a:lnTo>
                    <a:pt x="350" y="0"/>
                  </a:lnTo>
                  <a:lnTo>
                    <a:pt x="348" y="95"/>
                  </a:lnTo>
                  <a:lnTo>
                    <a:pt x="343" y="134"/>
                  </a:lnTo>
                  <a:lnTo>
                    <a:pt x="335" y="171"/>
                  </a:lnTo>
                  <a:lnTo>
                    <a:pt x="329" y="188"/>
                  </a:lnTo>
                  <a:lnTo>
                    <a:pt x="322" y="204"/>
                  </a:lnTo>
                  <a:lnTo>
                    <a:pt x="315" y="218"/>
                  </a:lnTo>
                  <a:lnTo>
                    <a:pt x="306" y="228"/>
                  </a:lnTo>
                  <a:lnTo>
                    <a:pt x="296" y="239"/>
                  </a:lnTo>
                  <a:lnTo>
                    <a:pt x="284" y="248"/>
                  </a:lnTo>
                  <a:lnTo>
                    <a:pt x="278" y="252"/>
                  </a:lnTo>
                  <a:lnTo>
                    <a:pt x="273" y="256"/>
                  </a:lnTo>
                  <a:lnTo>
                    <a:pt x="266" y="260"/>
                  </a:lnTo>
                  <a:lnTo>
                    <a:pt x="260" y="264"/>
                  </a:lnTo>
                  <a:lnTo>
                    <a:pt x="253" y="267"/>
                  </a:lnTo>
                  <a:lnTo>
                    <a:pt x="247" y="271"/>
                  </a:lnTo>
                  <a:lnTo>
                    <a:pt x="234" y="277"/>
                  </a:lnTo>
                  <a:lnTo>
                    <a:pt x="220" y="280"/>
                  </a:lnTo>
                  <a:lnTo>
                    <a:pt x="207" y="283"/>
                  </a:lnTo>
                  <a:lnTo>
                    <a:pt x="181" y="286"/>
                  </a:lnTo>
                  <a:lnTo>
                    <a:pt x="156" y="281"/>
                  </a:lnTo>
                  <a:lnTo>
                    <a:pt x="146" y="275"/>
                  </a:lnTo>
                  <a:lnTo>
                    <a:pt x="134" y="268"/>
                  </a:lnTo>
                  <a:lnTo>
                    <a:pt x="117" y="247"/>
                  </a:lnTo>
                  <a:lnTo>
                    <a:pt x="111" y="234"/>
                  </a:lnTo>
                  <a:lnTo>
                    <a:pt x="104" y="221"/>
                  </a:lnTo>
                  <a:lnTo>
                    <a:pt x="99" y="209"/>
                  </a:lnTo>
                  <a:lnTo>
                    <a:pt x="93" y="197"/>
                  </a:lnTo>
                  <a:lnTo>
                    <a:pt x="87" y="186"/>
                  </a:lnTo>
                  <a:lnTo>
                    <a:pt x="83" y="175"/>
                  </a:lnTo>
                  <a:lnTo>
                    <a:pt x="74" y="156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1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75793" name="Freeform 24"/>
            <p:cNvSpPr/>
            <p:nvPr/>
          </p:nvSpPr>
          <p:spPr>
            <a:xfrm>
              <a:off x="1190" y="429"/>
              <a:ext cx="61" cy="91"/>
            </a:xfrm>
            <a:custGeom>
              <a:avLst/>
              <a:gdLst>
                <a:gd name="txL" fmla="*/ 0 w 121"/>
                <a:gd name="txT" fmla="*/ 0 h 182"/>
                <a:gd name="txR" fmla="*/ 121 w 121"/>
                <a:gd name="txB" fmla="*/ 182 h 182"/>
              </a:gdLst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21" h="182">
                  <a:moveTo>
                    <a:pt x="34" y="7"/>
                  </a:moveTo>
                  <a:lnTo>
                    <a:pt x="0" y="51"/>
                  </a:lnTo>
                  <a:lnTo>
                    <a:pt x="1" y="123"/>
                  </a:lnTo>
                  <a:lnTo>
                    <a:pt x="33" y="182"/>
                  </a:lnTo>
                  <a:lnTo>
                    <a:pt x="80" y="176"/>
                  </a:lnTo>
                  <a:lnTo>
                    <a:pt x="109" y="137"/>
                  </a:lnTo>
                  <a:lnTo>
                    <a:pt x="121" y="77"/>
                  </a:lnTo>
                  <a:lnTo>
                    <a:pt x="102" y="29"/>
                  </a:lnTo>
                  <a:lnTo>
                    <a:pt x="73" y="0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75794" name="Freeform 25"/>
            <p:cNvSpPr/>
            <p:nvPr/>
          </p:nvSpPr>
          <p:spPr>
            <a:xfrm>
              <a:off x="461" y="433"/>
              <a:ext cx="669" cy="243"/>
            </a:xfrm>
            <a:custGeom>
              <a:avLst/>
              <a:gdLst>
                <a:gd name="txL" fmla="*/ 0 w 1339"/>
                <a:gd name="txT" fmla="*/ 0 h 486"/>
                <a:gd name="txR" fmla="*/ 1339 w 1339"/>
                <a:gd name="txB" fmla="*/ 486 h 486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txL" t="txT" r="txR" b="txB"/>
              <a:pathLst>
                <a:path w="1339" h="486">
                  <a:moveTo>
                    <a:pt x="0" y="230"/>
                  </a:moveTo>
                  <a:lnTo>
                    <a:pt x="1" y="253"/>
                  </a:lnTo>
                  <a:lnTo>
                    <a:pt x="3" y="279"/>
                  </a:lnTo>
                  <a:lnTo>
                    <a:pt x="10" y="309"/>
                  </a:lnTo>
                  <a:lnTo>
                    <a:pt x="16" y="326"/>
                  </a:lnTo>
                  <a:lnTo>
                    <a:pt x="23" y="343"/>
                  </a:lnTo>
                  <a:lnTo>
                    <a:pt x="31" y="360"/>
                  </a:lnTo>
                  <a:lnTo>
                    <a:pt x="42" y="378"/>
                  </a:lnTo>
                  <a:lnTo>
                    <a:pt x="55" y="394"/>
                  </a:lnTo>
                  <a:lnTo>
                    <a:pt x="70" y="410"/>
                  </a:lnTo>
                  <a:lnTo>
                    <a:pt x="89" y="424"/>
                  </a:lnTo>
                  <a:lnTo>
                    <a:pt x="93" y="427"/>
                  </a:lnTo>
                  <a:lnTo>
                    <a:pt x="98" y="431"/>
                  </a:lnTo>
                  <a:lnTo>
                    <a:pt x="108" y="436"/>
                  </a:lnTo>
                  <a:lnTo>
                    <a:pt x="120" y="442"/>
                  </a:lnTo>
                  <a:lnTo>
                    <a:pt x="131" y="449"/>
                  </a:lnTo>
                  <a:lnTo>
                    <a:pt x="142" y="454"/>
                  </a:lnTo>
                  <a:lnTo>
                    <a:pt x="152" y="457"/>
                  </a:lnTo>
                  <a:lnTo>
                    <a:pt x="162" y="462"/>
                  </a:lnTo>
                  <a:lnTo>
                    <a:pt x="172" y="466"/>
                  </a:lnTo>
                  <a:lnTo>
                    <a:pt x="182" y="469"/>
                  </a:lnTo>
                  <a:lnTo>
                    <a:pt x="192" y="473"/>
                  </a:lnTo>
                  <a:lnTo>
                    <a:pt x="211" y="478"/>
                  </a:lnTo>
                  <a:lnTo>
                    <a:pt x="229" y="481"/>
                  </a:lnTo>
                  <a:lnTo>
                    <a:pt x="265" y="486"/>
                  </a:lnTo>
                  <a:lnTo>
                    <a:pt x="296" y="486"/>
                  </a:lnTo>
                  <a:lnTo>
                    <a:pt x="327" y="481"/>
                  </a:lnTo>
                  <a:lnTo>
                    <a:pt x="354" y="474"/>
                  </a:lnTo>
                  <a:lnTo>
                    <a:pt x="367" y="470"/>
                  </a:lnTo>
                  <a:lnTo>
                    <a:pt x="379" y="464"/>
                  </a:lnTo>
                  <a:lnTo>
                    <a:pt x="390" y="458"/>
                  </a:lnTo>
                  <a:lnTo>
                    <a:pt x="402" y="451"/>
                  </a:lnTo>
                  <a:lnTo>
                    <a:pt x="414" y="443"/>
                  </a:lnTo>
                  <a:lnTo>
                    <a:pt x="419" y="440"/>
                  </a:lnTo>
                  <a:lnTo>
                    <a:pt x="424" y="436"/>
                  </a:lnTo>
                  <a:lnTo>
                    <a:pt x="443" y="420"/>
                  </a:lnTo>
                  <a:lnTo>
                    <a:pt x="461" y="404"/>
                  </a:lnTo>
                  <a:lnTo>
                    <a:pt x="475" y="389"/>
                  </a:lnTo>
                  <a:lnTo>
                    <a:pt x="485" y="378"/>
                  </a:lnTo>
                  <a:lnTo>
                    <a:pt x="494" y="366"/>
                  </a:lnTo>
                  <a:lnTo>
                    <a:pt x="986" y="257"/>
                  </a:lnTo>
                  <a:lnTo>
                    <a:pt x="1339" y="234"/>
                  </a:lnTo>
                  <a:lnTo>
                    <a:pt x="1333" y="161"/>
                  </a:lnTo>
                  <a:lnTo>
                    <a:pt x="511" y="246"/>
                  </a:lnTo>
                  <a:lnTo>
                    <a:pt x="517" y="138"/>
                  </a:lnTo>
                  <a:lnTo>
                    <a:pt x="484" y="76"/>
                  </a:lnTo>
                  <a:lnTo>
                    <a:pt x="484" y="188"/>
                  </a:lnTo>
                  <a:lnTo>
                    <a:pt x="480" y="235"/>
                  </a:lnTo>
                  <a:lnTo>
                    <a:pt x="473" y="281"/>
                  </a:lnTo>
                  <a:lnTo>
                    <a:pt x="469" y="302"/>
                  </a:lnTo>
                  <a:lnTo>
                    <a:pt x="463" y="322"/>
                  </a:lnTo>
                  <a:lnTo>
                    <a:pt x="455" y="340"/>
                  </a:lnTo>
                  <a:lnTo>
                    <a:pt x="446" y="355"/>
                  </a:lnTo>
                  <a:lnTo>
                    <a:pt x="435" y="368"/>
                  </a:lnTo>
                  <a:lnTo>
                    <a:pt x="425" y="380"/>
                  </a:lnTo>
                  <a:lnTo>
                    <a:pt x="414" y="392"/>
                  </a:lnTo>
                  <a:lnTo>
                    <a:pt x="402" y="401"/>
                  </a:lnTo>
                  <a:lnTo>
                    <a:pt x="395" y="404"/>
                  </a:lnTo>
                  <a:lnTo>
                    <a:pt x="389" y="409"/>
                  </a:lnTo>
                  <a:lnTo>
                    <a:pt x="382" y="412"/>
                  </a:lnTo>
                  <a:lnTo>
                    <a:pt x="376" y="416"/>
                  </a:lnTo>
                  <a:lnTo>
                    <a:pt x="363" y="423"/>
                  </a:lnTo>
                  <a:lnTo>
                    <a:pt x="349" y="427"/>
                  </a:lnTo>
                  <a:lnTo>
                    <a:pt x="335" y="430"/>
                  </a:lnTo>
                  <a:lnTo>
                    <a:pt x="322" y="432"/>
                  </a:lnTo>
                  <a:lnTo>
                    <a:pt x="295" y="433"/>
                  </a:lnTo>
                  <a:lnTo>
                    <a:pt x="268" y="428"/>
                  </a:lnTo>
                  <a:lnTo>
                    <a:pt x="244" y="418"/>
                  </a:lnTo>
                  <a:lnTo>
                    <a:pt x="231" y="413"/>
                  </a:lnTo>
                  <a:lnTo>
                    <a:pt x="221" y="408"/>
                  </a:lnTo>
                  <a:lnTo>
                    <a:pt x="210" y="404"/>
                  </a:lnTo>
                  <a:lnTo>
                    <a:pt x="202" y="400"/>
                  </a:lnTo>
                  <a:lnTo>
                    <a:pt x="184" y="392"/>
                  </a:lnTo>
                  <a:lnTo>
                    <a:pt x="170" y="385"/>
                  </a:lnTo>
                  <a:lnTo>
                    <a:pt x="148" y="359"/>
                  </a:lnTo>
                  <a:lnTo>
                    <a:pt x="131" y="314"/>
                  </a:lnTo>
                  <a:lnTo>
                    <a:pt x="124" y="284"/>
                  </a:lnTo>
                  <a:lnTo>
                    <a:pt x="119" y="253"/>
                  </a:lnTo>
                  <a:lnTo>
                    <a:pt x="110" y="193"/>
                  </a:lnTo>
                  <a:lnTo>
                    <a:pt x="108" y="142"/>
                  </a:lnTo>
                  <a:lnTo>
                    <a:pt x="114" y="101"/>
                  </a:lnTo>
                  <a:lnTo>
                    <a:pt x="124" y="67"/>
                  </a:lnTo>
                  <a:lnTo>
                    <a:pt x="134" y="35"/>
                  </a:lnTo>
                  <a:lnTo>
                    <a:pt x="143" y="0"/>
                  </a:lnTo>
                  <a:lnTo>
                    <a:pt x="57" y="9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75795" name="Freeform 26"/>
            <p:cNvSpPr/>
            <p:nvPr/>
          </p:nvSpPr>
          <p:spPr>
            <a:xfrm>
              <a:off x="563" y="470"/>
              <a:ext cx="105" cy="141"/>
            </a:xfrm>
            <a:custGeom>
              <a:avLst/>
              <a:gdLst>
                <a:gd name="txL" fmla="*/ 0 w 209"/>
                <a:gd name="txT" fmla="*/ 0 h 282"/>
                <a:gd name="txR" fmla="*/ 209 w 209"/>
                <a:gd name="txB" fmla="*/ 282 h 28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09" h="282">
                  <a:moveTo>
                    <a:pt x="3" y="103"/>
                  </a:moveTo>
                  <a:lnTo>
                    <a:pt x="30" y="33"/>
                  </a:lnTo>
                  <a:lnTo>
                    <a:pt x="84" y="0"/>
                  </a:lnTo>
                  <a:lnTo>
                    <a:pt x="153" y="1"/>
                  </a:lnTo>
                  <a:lnTo>
                    <a:pt x="195" y="49"/>
                  </a:lnTo>
                  <a:lnTo>
                    <a:pt x="209" y="113"/>
                  </a:lnTo>
                  <a:lnTo>
                    <a:pt x="199" y="195"/>
                  </a:lnTo>
                  <a:lnTo>
                    <a:pt x="158" y="255"/>
                  </a:lnTo>
                  <a:lnTo>
                    <a:pt x="106" y="282"/>
                  </a:lnTo>
                  <a:lnTo>
                    <a:pt x="52" y="266"/>
                  </a:lnTo>
                  <a:lnTo>
                    <a:pt x="16" y="221"/>
                  </a:lnTo>
                  <a:lnTo>
                    <a:pt x="0" y="151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  <p:sp>
          <p:nvSpPr>
            <p:cNvPr id="75796" name="Freeform 27"/>
            <p:cNvSpPr/>
            <p:nvPr/>
          </p:nvSpPr>
          <p:spPr>
            <a:xfrm>
              <a:off x="0" y="593"/>
              <a:ext cx="556" cy="125"/>
            </a:xfrm>
            <a:custGeom>
              <a:avLst/>
              <a:gdLst>
                <a:gd name="txL" fmla="*/ 0 w 1112"/>
                <a:gd name="txT" fmla="*/ 0 h 250"/>
                <a:gd name="txR" fmla="*/ 1112 w 1112"/>
                <a:gd name="txB" fmla="*/ 250 h 250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12" h="250">
                  <a:moveTo>
                    <a:pt x="954" y="0"/>
                  </a:moveTo>
                  <a:lnTo>
                    <a:pt x="507" y="40"/>
                  </a:lnTo>
                  <a:lnTo>
                    <a:pt x="0" y="161"/>
                  </a:lnTo>
                  <a:lnTo>
                    <a:pt x="362" y="129"/>
                  </a:lnTo>
                  <a:lnTo>
                    <a:pt x="112" y="226"/>
                  </a:lnTo>
                  <a:lnTo>
                    <a:pt x="600" y="146"/>
                  </a:lnTo>
                  <a:lnTo>
                    <a:pt x="371" y="250"/>
                  </a:lnTo>
                  <a:lnTo>
                    <a:pt x="790" y="166"/>
                  </a:lnTo>
                  <a:lnTo>
                    <a:pt x="678" y="233"/>
                  </a:lnTo>
                  <a:lnTo>
                    <a:pt x="1112" y="134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Times New Roman" panose="02020603050405020304" pitchFamily="2" charset="0"/>
              </a:endParaRPr>
            </a:p>
          </p:txBody>
        </p:sp>
      </p:grpSp>
      <p:sp>
        <p:nvSpPr>
          <p:cNvPr id="75797" name="Line 31"/>
          <p:cNvSpPr/>
          <p:nvPr/>
        </p:nvSpPr>
        <p:spPr>
          <a:xfrm>
            <a:off x="2286000" y="3124200"/>
            <a:ext cx="4114800" cy="1828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5798" name="Freeform 32"/>
          <p:cNvSpPr/>
          <p:nvPr/>
        </p:nvSpPr>
        <p:spPr>
          <a:xfrm>
            <a:off x="838200" y="2870200"/>
            <a:ext cx="1447800" cy="406400"/>
          </a:xfrm>
          <a:custGeom>
            <a:avLst/>
            <a:gdLst>
              <a:gd name="txL" fmla="*/ 0 w 912"/>
              <a:gd name="txT" fmla="*/ 0 h 256"/>
              <a:gd name="txR" fmla="*/ 912 w 912"/>
              <a:gd name="txB" fmla="*/ 256 h 256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12" h="256">
                <a:moveTo>
                  <a:pt x="0" y="256"/>
                </a:moveTo>
                <a:cubicBezTo>
                  <a:pt x="44" y="144"/>
                  <a:pt x="88" y="32"/>
                  <a:pt x="240" y="16"/>
                </a:cubicBezTo>
                <a:cubicBezTo>
                  <a:pt x="392" y="0"/>
                  <a:pt x="800" y="136"/>
                  <a:pt x="912" y="16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75799" name="Line 33"/>
          <p:cNvSpPr/>
          <p:nvPr/>
        </p:nvSpPr>
        <p:spPr>
          <a:xfrm flipH="1" flipV="1">
            <a:off x="2286000" y="2743200"/>
            <a:ext cx="1447800" cy="609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5800" name="Line 34"/>
          <p:cNvSpPr/>
          <p:nvPr/>
        </p:nvSpPr>
        <p:spPr>
          <a:xfrm flipH="1">
            <a:off x="6553200" y="4343400"/>
            <a:ext cx="1676400" cy="53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5801" name="Text Box 35"/>
          <p:cNvSpPr txBox="1"/>
          <p:nvPr/>
        </p:nvSpPr>
        <p:spPr>
          <a:xfrm rot="20676035">
            <a:off x="6781800" y="3625850"/>
            <a:ext cx="1752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latin typeface="Times New Roman" panose="02020603050405020304" pitchFamily="2" charset="0"/>
              </a:rPr>
              <a:t>标准化</a:t>
            </a:r>
            <a:endParaRPr lang="zh-CN" altLang="en-US" sz="3600" dirty="0">
              <a:latin typeface="Times New Roman" panose="02020603050405020304" pitchFamily="2" charset="0"/>
            </a:endParaRPr>
          </a:p>
        </p:txBody>
      </p:sp>
      <p:sp>
        <p:nvSpPr>
          <p:cNvPr id="75802" name="Text Box 36"/>
          <p:cNvSpPr txBox="1"/>
          <p:nvPr/>
        </p:nvSpPr>
        <p:spPr>
          <a:xfrm rot="1278929">
            <a:off x="2362200" y="251460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2" charset="0"/>
              </a:rPr>
              <a:t>改善</a:t>
            </a:r>
            <a:endParaRPr lang="zh-CN" altLang="en-US" sz="3200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1" grpId="0"/>
      <p:bldP spid="7580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标题 1"/>
          <p:cNvSpPr>
            <a:spLocks noGrp="1"/>
          </p:cNvSpPr>
          <p:nvPr>
            <p:ph type="title"/>
          </p:nvPr>
        </p:nvSpPr>
        <p:spPr>
          <a:xfrm>
            <a:off x="357188" y="642938"/>
            <a:ext cx="8382000" cy="685800"/>
          </a:xfrm>
          <a:ln/>
        </p:spPr>
        <p:txBody>
          <a:bodyPr vert="horz" wrap="square" anchor="ctr" anchorCtr="0"/>
          <a:p>
            <a:r>
              <a:rPr lang="zh-CN" altLang="en-US" dirty="0"/>
              <a:t>日常业务标准化</a:t>
            </a:r>
            <a:r>
              <a:rPr lang="en-US" altLang="zh-CN" dirty="0">
                <a:latin typeface="Times New Roman" panose="02020603050405020304" pitchFamily="2" charset="0"/>
              </a:rPr>
              <a:t>——</a:t>
            </a:r>
            <a:r>
              <a:rPr lang="zh-CN" altLang="en-US" dirty="0"/>
              <a:t>日常业务识别</a:t>
            </a:r>
            <a:endParaRPr lang="zh-CN" altLang="en-US" dirty="0"/>
          </a:p>
        </p:txBody>
      </p:sp>
      <p:pic>
        <p:nvPicPr>
          <p:cNvPr id="7680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3" y="1285875"/>
            <a:ext cx="4286250" cy="5257800"/>
          </a:xfrm>
          <a:prstGeom prst="rect">
            <a:avLst/>
          </a:prstGeom>
          <a:noFill/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9900"/>
            </a:prstShdw>
          </a:effectLst>
        </p:spPr>
      </p:pic>
      <p:pic>
        <p:nvPicPr>
          <p:cNvPr id="7680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413" y="1285875"/>
            <a:ext cx="4033837" cy="4981575"/>
          </a:xfrm>
          <a:prstGeom prst="rect">
            <a:avLst/>
          </a:prstGeom>
          <a:noFill/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9900"/>
            </a:prstShdw>
          </a:effectLst>
        </p:spPr>
      </p:pic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657225" y="2428875"/>
            <a:ext cx="7772400" cy="1143000"/>
          </a:xfrm>
          <a:ln/>
        </p:spPr>
        <p:txBody>
          <a:bodyPr vert="horz" wrap="square" anchor="ctr" anchorCtr="0"/>
          <a:p>
            <a:pPr eaLnBrk="1" hangingPunct="1"/>
            <a:r>
              <a:rPr lang="en-US" altLang="zh-CN" sz="4000" b="1" dirty="0"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  <a:r>
              <a:rPr lang="zh-CN" altLang="en-US" sz="4000" b="1" dirty="0">
                <a:solidFill>
                  <a:schemeClr val="accent2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破译优秀的基因</a:t>
            </a:r>
            <a:endParaRPr lang="zh-CN" altLang="en-US" sz="4000" b="1" dirty="0">
              <a:solidFill>
                <a:schemeClr val="accent2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Freeform 2"/>
          <p:cNvSpPr/>
          <p:nvPr/>
        </p:nvSpPr>
        <p:spPr>
          <a:xfrm>
            <a:off x="1876425" y="2349500"/>
            <a:ext cx="2695575" cy="3600450"/>
          </a:xfrm>
          <a:custGeom>
            <a:avLst/>
            <a:gdLst>
              <a:gd name="txL" fmla="*/ 0 w 1698"/>
              <a:gd name="txT" fmla="*/ 0 h 2268"/>
              <a:gd name="txR" fmla="*/ 1698 w 1698"/>
              <a:gd name="txB" fmla="*/ 2268 h 2268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698" h="2268">
                <a:moveTo>
                  <a:pt x="1698" y="0"/>
                </a:moveTo>
                <a:lnTo>
                  <a:pt x="1698" y="2268"/>
                </a:lnTo>
                <a:cubicBezTo>
                  <a:pt x="1698" y="2268"/>
                  <a:pt x="179" y="2200"/>
                  <a:pt x="0" y="1991"/>
                </a:cubicBezTo>
                <a:cubicBezTo>
                  <a:pt x="217" y="1767"/>
                  <a:pt x="509" y="1520"/>
                  <a:pt x="718" y="1295"/>
                </a:cubicBezTo>
                <a:cubicBezTo>
                  <a:pt x="927" y="1070"/>
                  <a:pt x="1071" y="678"/>
                  <a:pt x="1040" y="555"/>
                </a:cubicBezTo>
                <a:lnTo>
                  <a:pt x="531" y="555"/>
                </a:lnTo>
                <a:lnTo>
                  <a:pt x="1698" y="0"/>
                </a:lnTo>
                <a:close/>
              </a:path>
            </a:pathLst>
          </a:custGeom>
          <a:gradFill rotWithShape="0">
            <a:gsLst>
              <a:gs pos="0">
                <a:srgbClr val="99CC00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  <a:effectLst>
            <a:outerShdw dist="52363" dir="6242174" algn="ctr" rotWithShape="0">
              <a:srgbClr val="669900"/>
            </a:outerShdw>
          </a:effectLst>
        </p:spPr>
        <p:txBody>
          <a:bodyPr wrap="none" anchor="ctr" anchorCtr="0"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77827" name="Freeform 3"/>
          <p:cNvSpPr/>
          <p:nvPr/>
        </p:nvSpPr>
        <p:spPr>
          <a:xfrm flipH="1">
            <a:off x="4572000" y="2349500"/>
            <a:ext cx="2695575" cy="3600450"/>
          </a:xfrm>
          <a:custGeom>
            <a:avLst/>
            <a:gdLst>
              <a:gd name="txL" fmla="*/ 0 w 1698"/>
              <a:gd name="txT" fmla="*/ 0 h 2268"/>
              <a:gd name="txR" fmla="*/ 1698 w 1698"/>
              <a:gd name="txB" fmla="*/ 2268 h 2268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698" h="2268">
                <a:moveTo>
                  <a:pt x="1698" y="0"/>
                </a:moveTo>
                <a:lnTo>
                  <a:pt x="1698" y="2268"/>
                </a:lnTo>
                <a:cubicBezTo>
                  <a:pt x="1698" y="2268"/>
                  <a:pt x="179" y="2200"/>
                  <a:pt x="0" y="1991"/>
                </a:cubicBezTo>
                <a:cubicBezTo>
                  <a:pt x="217" y="1767"/>
                  <a:pt x="509" y="1520"/>
                  <a:pt x="718" y="1295"/>
                </a:cubicBezTo>
                <a:cubicBezTo>
                  <a:pt x="927" y="1070"/>
                  <a:pt x="1071" y="678"/>
                  <a:pt x="1040" y="555"/>
                </a:cubicBezTo>
                <a:lnTo>
                  <a:pt x="531" y="555"/>
                </a:lnTo>
                <a:lnTo>
                  <a:pt x="1698" y="0"/>
                </a:lnTo>
                <a:close/>
              </a:path>
            </a:pathLst>
          </a:custGeom>
          <a:gradFill rotWithShape="0">
            <a:gsLst>
              <a:gs pos="0">
                <a:srgbClr val="99CC00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  <a:effectLst>
            <a:outerShdw dist="50800" dir="5400000" algn="ctr" rotWithShape="0">
              <a:srgbClr val="669900"/>
            </a:outerShdw>
          </a:effectLst>
        </p:spPr>
        <p:txBody>
          <a:bodyPr wrap="none" anchor="ctr" anchorCtr="0"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77828" name="AutoShape 4"/>
          <p:cNvSpPr/>
          <p:nvPr/>
        </p:nvSpPr>
        <p:spPr>
          <a:xfrm flipV="1">
            <a:off x="1139825" y="3875088"/>
            <a:ext cx="6864350" cy="218916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9087 h 2160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552" y="11910"/>
                </a:moveTo>
                <a:cubicBezTo>
                  <a:pt x="1508" y="11542"/>
                  <a:pt x="1486" y="11171"/>
                  <a:pt x="1486" y="10800"/>
                </a:cubicBezTo>
                <a:cubicBezTo>
                  <a:pt x="1486" y="5656"/>
                  <a:pt x="5656" y="1486"/>
                  <a:pt x="10800" y="1486"/>
                </a:cubicBezTo>
                <a:cubicBezTo>
                  <a:pt x="15943" y="1486"/>
                  <a:pt x="20114" y="5656"/>
                  <a:pt x="20114" y="10800"/>
                </a:cubicBezTo>
                <a:cubicBezTo>
                  <a:pt x="20114" y="11171"/>
                  <a:pt x="20091" y="11542"/>
                  <a:pt x="20047" y="11910"/>
                </a:cubicBezTo>
                <a:lnTo>
                  <a:pt x="21522" y="12088"/>
                </a:lnTo>
                <a:cubicBezTo>
                  <a:pt x="21574" y="11660"/>
                  <a:pt x="21600" y="1123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230"/>
                  <a:pt x="25" y="11660"/>
                  <a:pt x="77" y="12088"/>
                </a:cubicBezTo>
                <a:lnTo>
                  <a:pt x="1552" y="11910"/>
                </a:lnTo>
                <a:close/>
              </a:path>
            </a:pathLst>
          </a:custGeom>
          <a:gradFill rotWithShape="0">
            <a:gsLst>
              <a:gs pos="0">
                <a:srgbClr val="0099CC"/>
              </a:gs>
              <a:gs pos="100000">
                <a:srgbClr val="003399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77829" name="AutoShape 5"/>
          <p:cNvSpPr/>
          <p:nvPr/>
        </p:nvSpPr>
        <p:spPr>
          <a:xfrm flipV="1">
            <a:off x="1139825" y="3778250"/>
            <a:ext cx="6864350" cy="218916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9087 h 2160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552" y="11910"/>
                </a:moveTo>
                <a:cubicBezTo>
                  <a:pt x="1508" y="11542"/>
                  <a:pt x="1486" y="11171"/>
                  <a:pt x="1486" y="10800"/>
                </a:cubicBezTo>
                <a:cubicBezTo>
                  <a:pt x="1486" y="5656"/>
                  <a:pt x="5656" y="1486"/>
                  <a:pt x="10800" y="1486"/>
                </a:cubicBezTo>
                <a:cubicBezTo>
                  <a:pt x="15943" y="1486"/>
                  <a:pt x="20114" y="5656"/>
                  <a:pt x="20114" y="10800"/>
                </a:cubicBezTo>
                <a:cubicBezTo>
                  <a:pt x="20114" y="11171"/>
                  <a:pt x="20091" y="11542"/>
                  <a:pt x="20047" y="11910"/>
                </a:cubicBezTo>
                <a:lnTo>
                  <a:pt x="21522" y="12088"/>
                </a:lnTo>
                <a:cubicBezTo>
                  <a:pt x="21574" y="11660"/>
                  <a:pt x="21600" y="1123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230"/>
                  <a:pt x="25" y="11660"/>
                  <a:pt x="77" y="12088"/>
                </a:cubicBezTo>
                <a:lnTo>
                  <a:pt x="1552" y="11910"/>
                </a:lnTo>
                <a:close/>
              </a:path>
            </a:pathLst>
          </a:cu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 wrap="none" anchor="ctr" anchorCtr="0"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77830" name="Oval 6"/>
          <p:cNvSpPr/>
          <p:nvPr/>
        </p:nvSpPr>
        <p:spPr>
          <a:xfrm>
            <a:off x="419100" y="4113213"/>
            <a:ext cx="2111375" cy="1050925"/>
          </a:xfrm>
          <a:prstGeom prst="ellipse">
            <a:avLst/>
          </a:prstGeom>
          <a:gradFill rotWithShape="0">
            <a:gsLst>
              <a:gs pos="0">
                <a:srgbClr val="0099CC"/>
              </a:gs>
              <a:gs pos="100000">
                <a:srgbClr val="4EB8DC"/>
              </a:gs>
            </a:gsLst>
            <a:lin ang="5400000" scaled="1"/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Bottom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 rot="10800000" wrap="none" anchor="ctr" anchorCtr="0">
            <a:flatTx/>
          </a:bodyPr>
          <a:p>
            <a:endParaRPr lang="zh-CN" altLang="en-US" sz="4800" dirty="0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77831" name="Oval 7"/>
          <p:cNvSpPr/>
          <p:nvPr/>
        </p:nvSpPr>
        <p:spPr>
          <a:xfrm>
            <a:off x="6467475" y="4113213"/>
            <a:ext cx="2111375" cy="1050925"/>
          </a:xfrm>
          <a:prstGeom prst="ellipse">
            <a:avLst/>
          </a:prstGeom>
          <a:gradFill rotWithShape="0">
            <a:gsLst>
              <a:gs pos="0">
                <a:srgbClr val="9A45C9"/>
              </a:gs>
              <a:gs pos="100000">
                <a:srgbClr val="B97EDA"/>
              </a:gs>
            </a:gsLst>
            <a:lin ang="5400000" scaled="1"/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Bottom">
              <a:rot lat="0" lon="0" rev="0"/>
            </a:camera>
            <a:lightRig rig="legacyFlat4" dir="b"/>
          </a:scene3d>
          <a:sp3d extrusionH="1243000" prstMaterial="legacyMatte">
            <a:bevelT w="13500" h="13500" prst="angle"/>
            <a:bevelB w="13500" h="13500" prst="angle"/>
            <a:extrusionClr>
              <a:srgbClr val="9A45C9"/>
            </a:extrusionClr>
          </a:sp3d>
        </p:spPr>
        <p:txBody>
          <a:bodyPr rot="10800000" wrap="none" anchor="ctr" anchorCtr="0">
            <a:flatTx/>
          </a:bodyPr>
          <a:p>
            <a:endParaRPr lang="zh-CN" altLang="en-US" sz="4800" dirty="0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77832" name="Oval 8"/>
          <p:cNvSpPr/>
          <p:nvPr/>
        </p:nvSpPr>
        <p:spPr>
          <a:xfrm>
            <a:off x="3302000" y="5203825"/>
            <a:ext cx="2540000" cy="1263650"/>
          </a:xfrm>
          <a:prstGeom prst="ellipse">
            <a:avLst/>
          </a:prstGeom>
          <a:gradFill rotWithShape="0">
            <a:gsLst>
              <a:gs pos="0">
                <a:srgbClr val="0C4EB0"/>
              </a:gs>
              <a:gs pos="100000">
                <a:srgbClr val="5684C8"/>
              </a:gs>
            </a:gsLst>
            <a:lin ang="5400000" scaled="1"/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Bottom">
              <a:rot lat="0" lon="0" rev="0"/>
            </a:camera>
            <a:lightRig rig="legacyFlat4" dir="b"/>
          </a:scene3d>
          <a:sp3d extrusionH="1243000" prstMaterial="legacyMatte">
            <a:bevelT w="13500" h="13500" prst="angle"/>
            <a:bevelB w="13500" h="13500" prst="angle"/>
            <a:extrusionClr>
              <a:srgbClr val="0C4EB0"/>
            </a:extrusionClr>
          </a:sp3d>
        </p:spPr>
        <p:txBody>
          <a:bodyPr rot="10800000" wrap="none" anchor="ctr" anchorCtr="0">
            <a:flatTx/>
          </a:bodyPr>
          <a:p>
            <a:endParaRPr lang="zh-CN" altLang="en-US" sz="4800" dirty="0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77833" name="AutoShape 9"/>
          <p:cNvSpPr/>
          <p:nvPr/>
        </p:nvSpPr>
        <p:spPr>
          <a:xfrm>
            <a:off x="1379538" y="1373188"/>
            <a:ext cx="6384925" cy="8318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DBA10"/>
              </a:gs>
              <a:gs pos="50000">
                <a:srgbClr val="FF9933"/>
              </a:gs>
              <a:gs pos="100000">
                <a:srgbClr val="FDBA10"/>
              </a:gs>
            </a:gsLst>
            <a:lin ang="18900000" scaled="1"/>
            <a:tileRect/>
          </a:gradFill>
          <a:ln w="9525">
            <a:noFill/>
          </a:ln>
          <a:effectLst>
            <a:prstShdw prst="shdw17" dist="35921" dir="2699999">
              <a:srgbClr val="663300"/>
            </a:prstShdw>
          </a:effectLst>
        </p:spPr>
        <p:txBody>
          <a:bodyPr wrap="none" anchor="ctr" anchorCtr="0"/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77834" name="AutoShape 10"/>
          <p:cNvSpPr/>
          <p:nvPr/>
        </p:nvSpPr>
        <p:spPr>
          <a:xfrm>
            <a:off x="1476375" y="1422400"/>
            <a:ext cx="6238875" cy="7127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50000">
                <a:srgbClr val="D2D2D2"/>
              </a:gs>
              <a:gs pos="100000">
                <a:srgbClr val="FFFFFF"/>
              </a:gs>
            </a:gsLst>
            <a:lin ang="18900000" scaled="1"/>
            <a:tileRect/>
          </a:gradFill>
          <a:ln w="9525">
            <a:noFill/>
          </a:ln>
          <a:effectLst>
            <a:prstShdw prst="shdw17" dist="35921" dir="2699999">
              <a:srgbClr val="969696"/>
            </a:prstShdw>
          </a:effectLst>
        </p:spPr>
        <p:txBody>
          <a:bodyPr anchor="ctr" anchorCtr="0"/>
          <a:p>
            <a:pPr latinLnBrk="1"/>
            <a:r>
              <a:rPr lang="zh-CN" altLang="en-US" sz="3200" b="0" dirty="0">
                <a:solidFill>
                  <a:srgbClr val="9933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基层组织竞争能力提高</a:t>
            </a:r>
            <a:endParaRPr lang="en-US" altLang="zh-CN" sz="3200" b="0" dirty="0">
              <a:solidFill>
                <a:srgbClr val="99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77835" name="Oval 11"/>
          <p:cNvSpPr/>
          <p:nvPr/>
        </p:nvSpPr>
        <p:spPr>
          <a:xfrm flipV="1">
            <a:off x="3429000" y="5222875"/>
            <a:ext cx="2286000" cy="113823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4694DA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p>
            <a:pPr latinLnBrk="1"/>
            <a:r>
              <a:rPr lang="zh-CN" altLang="en-US" sz="3200" b="0" dirty="0">
                <a:solidFill>
                  <a:srgbClr val="00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作业内容</a:t>
            </a:r>
            <a:endParaRPr lang="ko-KR" altLang="en-US" sz="3200" b="0" dirty="0">
              <a:solidFill>
                <a:srgbClr val="000066"/>
              </a:solidFill>
              <a:latin typeface="黑体" panose="02010609060101010101" pitchFamily="1" charset="-122"/>
              <a:ea typeface="HY헤드라인M"/>
            </a:endParaRPr>
          </a:p>
        </p:txBody>
      </p:sp>
      <p:sp>
        <p:nvSpPr>
          <p:cNvPr id="77836" name="Oval 12"/>
          <p:cNvSpPr/>
          <p:nvPr/>
        </p:nvSpPr>
        <p:spPr>
          <a:xfrm flipV="1">
            <a:off x="6562725" y="4138613"/>
            <a:ext cx="1920875" cy="955675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9999FF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p>
            <a:pPr latinLnBrk="1"/>
            <a:r>
              <a:rPr lang="zh-CN" altLang="en-US" sz="3200" b="0" dirty="0">
                <a:solidFill>
                  <a:srgbClr val="00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问题防止</a:t>
            </a:r>
            <a:endParaRPr lang="en-US" altLang="zh-CN" sz="3200" b="0" dirty="0">
              <a:solidFill>
                <a:srgbClr val="000066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77837" name="Oval 13"/>
          <p:cNvSpPr/>
          <p:nvPr/>
        </p:nvSpPr>
        <p:spPr>
          <a:xfrm flipV="1">
            <a:off x="514350" y="4138613"/>
            <a:ext cx="1920875" cy="955675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28D8E6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 anchorCtr="0"/>
          <a:p>
            <a:pPr latinLnBrk="1"/>
            <a:r>
              <a:rPr lang="zh-CN" altLang="en-US" sz="3200" b="0" dirty="0">
                <a:solidFill>
                  <a:srgbClr val="00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作业流程</a:t>
            </a:r>
            <a:endParaRPr lang="ko-KR" altLang="en-US" sz="3200" b="0" dirty="0">
              <a:solidFill>
                <a:srgbClr val="000066"/>
              </a:solidFill>
              <a:latin typeface="黑体" panose="02010609060101010101" pitchFamily="1" charset="-122"/>
              <a:ea typeface="HY헤드라인M"/>
            </a:endParaRPr>
          </a:p>
        </p:txBody>
      </p:sp>
      <p:sp>
        <p:nvSpPr>
          <p:cNvPr id="77838" name="Rectangle 14"/>
          <p:cNvSpPr/>
          <p:nvPr/>
        </p:nvSpPr>
        <p:spPr>
          <a:xfrm>
            <a:off x="2341563" y="3357563"/>
            <a:ext cx="4460875" cy="12985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atinLnBrk="1"/>
            <a:r>
              <a:rPr lang="zh-CN" altLang="en-US" dirty="0">
                <a:solidFill>
                  <a:srgbClr val="3366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工作质量保证</a:t>
            </a:r>
            <a:endParaRPr lang="en-US" altLang="zh-CN" dirty="0">
              <a:solidFill>
                <a:srgbClr val="3366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latinLnBrk="1"/>
            <a:r>
              <a:rPr lang="zh-CN" altLang="en-US" dirty="0">
                <a:solidFill>
                  <a:srgbClr val="3366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执行力提高</a:t>
            </a:r>
            <a:r>
              <a:rPr lang="en-US" altLang="zh-CN" dirty="0">
                <a:solidFill>
                  <a:srgbClr val="3366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  <a:endParaRPr lang="en-US" altLang="zh-CN" b="0" dirty="0">
              <a:solidFill>
                <a:srgbClr val="3366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77839" name="标题 1"/>
          <p:cNvSpPr>
            <a:spLocks noGrp="1"/>
          </p:cNvSpPr>
          <p:nvPr>
            <p:ph type="title"/>
          </p:nvPr>
        </p:nvSpPr>
        <p:spPr>
          <a:xfrm>
            <a:off x="357188" y="642938"/>
            <a:ext cx="8382000" cy="685800"/>
          </a:xfrm>
          <a:ln/>
        </p:spPr>
        <p:txBody>
          <a:bodyPr vert="horz" wrap="square" anchor="ctr" anchorCtr="0"/>
          <a:p>
            <a:r>
              <a:rPr lang="zh-CN" altLang="en-US"/>
              <a:t>为每项日常业务制作作业指导书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Text Box 4"/>
          <p:cNvSpPr txBox="1"/>
          <p:nvPr/>
        </p:nvSpPr>
        <p:spPr>
          <a:xfrm>
            <a:off x="1116013" y="1125538"/>
            <a:ext cx="6769100" cy="4800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彻底的</a:t>
            </a:r>
            <a:r>
              <a:rPr lang="en-US" altLang="zh-CN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5S</a:t>
            </a: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管理－－基础管理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节拍管理与效率提高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日常业务标准化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全面成本管理</a:t>
            </a:r>
            <a:endParaRPr lang="zh-CN" altLang="en-US" sz="3600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质量提升之路</a:t>
            </a:r>
            <a:endParaRPr lang="en-US" altLang="zh-CN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交货能力提高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Rectangle 2"/>
          <p:cNvSpPr>
            <a:spLocks noGrp="1"/>
          </p:cNvSpPr>
          <p:nvPr>
            <p:ph type="ctrTitle"/>
          </p:nvPr>
        </p:nvSpPr>
        <p:spPr>
          <a:xfrm>
            <a:off x="1187450" y="620713"/>
            <a:ext cx="6911975" cy="1152525"/>
          </a:xfrm>
          <a:ln/>
        </p:spPr>
        <p:txBody>
          <a:bodyPr vert="horz" wrap="square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 sz="4800" b="1">
                <a:solidFill>
                  <a:schemeClr val="tx1"/>
                </a:solidFill>
              </a:rPr>
              <a:t>生产成本的定义</a:t>
            </a:r>
            <a:endParaRPr lang="zh-CN" altLang="en-US" sz="4800" b="1">
              <a:solidFill>
                <a:schemeClr val="tx1"/>
              </a:solidFill>
            </a:endParaRPr>
          </a:p>
        </p:txBody>
      </p:sp>
      <p:sp>
        <p:nvSpPr>
          <p:cNvPr id="79875" name="Rectangle 3"/>
          <p:cNvSpPr/>
          <p:nvPr/>
        </p:nvSpPr>
        <p:spPr>
          <a:xfrm>
            <a:off x="0" y="24939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sz="2400" b="0" dirty="0">
              <a:latin typeface="Times New Roman" panose="02020603050405020304" pitchFamily="2" charset="0"/>
            </a:endParaRPr>
          </a:p>
        </p:txBody>
      </p:sp>
      <p:graphicFrame>
        <p:nvGraphicFramePr>
          <p:cNvPr id="79876" name="表格 79875"/>
          <p:cNvGraphicFramePr/>
          <p:nvPr/>
        </p:nvGraphicFramePr>
        <p:xfrm>
          <a:off x="684213" y="1916113"/>
          <a:ext cx="7705725" cy="1435100"/>
        </p:xfrm>
        <a:graphic>
          <a:graphicData uri="http://schemas.openxmlformats.org/drawingml/2006/table">
            <a:tbl>
              <a:tblPr/>
              <a:tblGrid>
                <a:gridCol w="1584325"/>
                <a:gridCol w="6121400"/>
              </a:tblGrid>
              <a:tr h="14351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15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/>
                        <a:t>成本</a:t>
                      </a:r>
                      <a:endParaRPr lang="zh-CN" altLang="en-US" b="1"/>
                    </a:p>
                  </a:txBody>
                  <a:tcPr marT="45650" marB="45650" vert="horz" anchor="ctr" anchorCtr="0">
                    <a:lnL w="28575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266700" algn="just" eaLnBrk="1" hangingPunct="1">
                        <a:spcBef>
                          <a:spcPct val="15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800" b="1" dirty="0"/>
                        <a:t>   </a:t>
                      </a:r>
                      <a:r>
                        <a:rPr lang="zh-CN" altLang="en-US" sz="2800" b="1" dirty="0"/>
                        <a:t>为过程增值和结果有效已付出或应付出的资源代价。</a:t>
                      </a:r>
                      <a:endParaRPr lang="zh-CN" altLang="en-US" sz="2800" b="1" dirty="0"/>
                    </a:p>
                    <a:p>
                      <a:pPr marL="0" lvl="0" indent="266700" algn="just" eaLnBrk="1" hangingPunct="1">
                        <a:spcBef>
                          <a:spcPct val="15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 dirty="0"/>
                        <a:t>－－中国成本协会（</a:t>
                      </a:r>
                      <a:r>
                        <a:rPr lang="en-US" altLang="zh-CN" sz="2800" b="1" dirty="0"/>
                        <a:t>CCA</a:t>
                      </a:r>
                      <a:r>
                        <a:rPr lang="zh-CN" altLang="en-US" sz="2800" b="1" dirty="0"/>
                        <a:t>）</a:t>
                      </a:r>
                      <a:r>
                        <a:rPr lang="zh-CN" altLang="en-US" sz="2400" b="1" dirty="0">
                          <a:ea typeface="仿宋_GB2312"/>
                        </a:rPr>
                        <a:t> </a:t>
                      </a:r>
                      <a:endParaRPr lang="zh-CN" altLang="en-US" sz="2400" dirty="0">
                        <a:ea typeface="仿宋_GB2312"/>
                      </a:endParaRPr>
                    </a:p>
                  </a:txBody>
                  <a:tcPr marT="45650" marB="4565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884" name="表格 79883"/>
          <p:cNvGraphicFramePr/>
          <p:nvPr/>
        </p:nvGraphicFramePr>
        <p:xfrm>
          <a:off x="684213" y="3794125"/>
          <a:ext cx="7705725" cy="1862138"/>
        </p:xfrm>
        <a:graphic>
          <a:graphicData uri="http://schemas.openxmlformats.org/drawingml/2006/table">
            <a:tbl>
              <a:tblPr/>
              <a:tblGrid>
                <a:gridCol w="1584325"/>
                <a:gridCol w="6121400"/>
              </a:tblGrid>
              <a:tr h="186213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15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/>
                        <a:t>生产</a:t>
                      </a:r>
                      <a:endParaRPr lang="zh-CN" altLang="en-US" sz="2800" b="1"/>
                    </a:p>
                    <a:p>
                      <a:pPr marL="0" lvl="0" indent="0" algn="ctr" eaLnBrk="1" hangingPunct="1">
                        <a:spcBef>
                          <a:spcPct val="15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/>
                        <a:t>成本</a:t>
                      </a:r>
                      <a:endParaRPr lang="zh-CN" altLang="en-US" b="1"/>
                    </a:p>
                  </a:txBody>
                  <a:tcPr marT="45699" marB="45699" vert="horz" anchor="ctr" anchorCtr="0">
                    <a:lnL w="28575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266700" algn="just" eaLnBrk="1" hangingPunct="1">
                        <a:spcBef>
                          <a:spcPct val="15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800" b="1" dirty="0"/>
                        <a:t>   </a:t>
                      </a:r>
                      <a:r>
                        <a:rPr lang="zh-CN" altLang="en-US" sz="2800" b="1" dirty="0"/>
                        <a:t>与产品生产有直接关系的费用，包括直接用于产品生产和直接用于管理和组织生产经营两部分。</a:t>
                      </a:r>
                      <a:endParaRPr lang="zh-CN" altLang="en-US" sz="2800" b="1" dirty="0"/>
                    </a:p>
                    <a:p>
                      <a:pPr marL="0" lvl="0" indent="266700" algn="just" eaLnBrk="1" hangingPunct="1">
                        <a:spcBef>
                          <a:spcPct val="15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 dirty="0"/>
                        <a:t>－－</a:t>
                      </a:r>
                      <a:r>
                        <a:rPr lang="en-US" altLang="zh-CN" sz="2800" b="1" dirty="0"/>
                        <a:t>《</a:t>
                      </a:r>
                      <a:r>
                        <a:rPr lang="zh-CN" altLang="en-US" sz="2800" b="1" dirty="0"/>
                        <a:t>会计学</a:t>
                      </a:r>
                      <a:r>
                        <a:rPr lang="en-US" altLang="zh-CN" sz="2800" b="1" dirty="0"/>
                        <a:t>》</a:t>
                      </a:r>
                      <a:r>
                        <a:rPr lang="en-US" altLang="zh-CN" sz="2400" b="1" dirty="0">
                          <a:ea typeface="仿宋_GB2312"/>
                        </a:rPr>
                        <a:t> </a:t>
                      </a:r>
                      <a:endParaRPr lang="en-US" altLang="zh-CN" sz="2400" dirty="0">
                        <a:ea typeface="仿宋_GB2312"/>
                      </a:endParaRPr>
                    </a:p>
                  </a:txBody>
                  <a:tcPr marT="45699" marB="45699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Rectangle 2"/>
          <p:cNvSpPr>
            <a:spLocks noGrp="1"/>
          </p:cNvSpPr>
          <p:nvPr>
            <p:ph type="ctrTitle"/>
          </p:nvPr>
        </p:nvSpPr>
        <p:spPr>
          <a:xfrm>
            <a:off x="1187450" y="620713"/>
            <a:ext cx="6911975" cy="1152525"/>
          </a:xfrm>
          <a:ln/>
        </p:spPr>
        <p:txBody>
          <a:bodyPr vert="horz" wrap="square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 sz="4800" b="1">
                <a:solidFill>
                  <a:schemeClr val="tx1"/>
                </a:solidFill>
              </a:rPr>
              <a:t>生产成本的构成</a:t>
            </a:r>
            <a:endParaRPr lang="zh-CN" altLang="en-US" sz="4800" b="1">
              <a:solidFill>
                <a:schemeClr val="tx1"/>
              </a:solidFill>
            </a:endParaRPr>
          </a:p>
        </p:txBody>
      </p:sp>
      <p:sp>
        <p:nvSpPr>
          <p:cNvPr id="80899" name="Rectangle 56"/>
          <p:cNvSpPr/>
          <p:nvPr/>
        </p:nvSpPr>
        <p:spPr>
          <a:xfrm>
            <a:off x="3059113" y="1773238"/>
            <a:ext cx="2952750" cy="576262"/>
          </a:xfrm>
          <a:prstGeom prst="rect">
            <a:avLst/>
          </a:prstGeom>
          <a:solidFill>
            <a:srgbClr val="FF66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总成本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0900" name="Rectangle 57"/>
          <p:cNvSpPr/>
          <p:nvPr/>
        </p:nvSpPr>
        <p:spPr>
          <a:xfrm>
            <a:off x="1330325" y="2924175"/>
            <a:ext cx="2089150" cy="1152525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生产成本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（制造成本）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0901" name="Rectangle 58"/>
          <p:cNvSpPr/>
          <p:nvPr/>
        </p:nvSpPr>
        <p:spPr>
          <a:xfrm>
            <a:off x="5651500" y="2924175"/>
            <a:ext cx="2089150" cy="11525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非生产成本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（期间费用）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0902" name="Text Box 59"/>
          <p:cNvSpPr txBox="1"/>
          <p:nvPr/>
        </p:nvSpPr>
        <p:spPr>
          <a:xfrm>
            <a:off x="795338" y="4725988"/>
            <a:ext cx="681037" cy="1871662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直接材料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0903" name="Text Box 60"/>
          <p:cNvSpPr txBox="1"/>
          <p:nvPr/>
        </p:nvSpPr>
        <p:spPr>
          <a:xfrm>
            <a:off x="1979613" y="4725988"/>
            <a:ext cx="681037" cy="1871662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直接人工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0904" name="Text Box 61"/>
          <p:cNvSpPr txBox="1"/>
          <p:nvPr/>
        </p:nvSpPr>
        <p:spPr>
          <a:xfrm>
            <a:off x="3194050" y="4725988"/>
            <a:ext cx="681038" cy="1871662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制造费用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0905" name="Text Box 62"/>
          <p:cNvSpPr txBox="1"/>
          <p:nvPr/>
        </p:nvSpPr>
        <p:spPr>
          <a:xfrm>
            <a:off x="5178425" y="4725988"/>
            <a:ext cx="681038" cy="18716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销售费用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0906" name="Text Box 63"/>
          <p:cNvSpPr txBox="1"/>
          <p:nvPr/>
        </p:nvSpPr>
        <p:spPr>
          <a:xfrm>
            <a:off x="6380163" y="4725988"/>
            <a:ext cx="681037" cy="18716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管理费用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0907" name="Text Box 64"/>
          <p:cNvSpPr txBox="1"/>
          <p:nvPr/>
        </p:nvSpPr>
        <p:spPr>
          <a:xfrm>
            <a:off x="7635875" y="4725988"/>
            <a:ext cx="681038" cy="18716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财务费用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0908" name="Line 65"/>
          <p:cNvSpPr/>
          <p:nvPr/>
        </p:nvSpPr>
        <p:spPr>
          <a:xfrm>
            <a:off x="2268538" y="2636838"/>
            <a:ext cx="446405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909" name="Line 67"/>
          <p:cNvSpPr/>
          <p:nvPr/>
        </p:nvSpPr>
        <p:spPr>
          <a:xfrm>
            <a:off x="2268538" y="2636838"/>
            <a:ext cx="0" cy="28733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910" name="Line 69"/>
          <p:cNvSpPr/>
          <p:nvPr/>
        </p:nvSpPr>
        <p:spPr>
          <a:xfrm>
            <a:off x="6732588" y="2636838"/>
            <a:ext cx="0" cy="28733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911" name="Line 70"/>
          <p:cNvSpPr/>
          <p:nvPr/>
        </p:nvSpPr>
        <p:spPr>
          <a:xfrm>
            <a:off x="4500563" y="2349500"/>
            <a:ext cx="0" cy="28733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912" name="Line 71"/>
          <p:cNvSpPr/>
          <p:nvPr/>
        </p:nvSpPr>
        <p:spPr>
          <a:xfrm>
            <a:off x="1116013" y="4437063"/>
            <a:ext cx="25193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913" name="Line 72"/>
          <p:cNvSpPr/>
          <p:nvPr/>
        </p:nvSpPr>
        <p:spPr>
          <a:xfrm>
            <a:off x="2268538" y="4076700"/>
            <a:ext cx="0" cy="36036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914" name="Line 73"/>
          <p:cNvSpPr/>
          <p:nvPr/>
        </p:nvSpPr>
        <p:spPr>
          <a:xfrm>
            <a:off x="1116013" y="4437063"/>
            <a:ext cx="0" cy="28733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915" name="Line 74"/>
          <p:cNvSpPr/>
          <p:nvPr/>
        </p:nvSpPr>
        <p:spPr>
          <a:xfrm>
            <a:off x="2268538" y="4437063"/>
            <a:ext cx="0" cy="28733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916" name="Line 75"/>
          <p:cNvSpPr/>
          <p:nvPr/>
        </p:nvSpPr>
        <p:spPr>
          <a:xfrm>
            <a:off x="3635375" y="4437063"/>
            <a:ext cx="0" cy="28733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917" name="Line 76"/>
          <p:cNvSpPr/>
          <p:nvPr/>
        </p:nvSpPr>
        <p:spPr>
          <a:xfrm>
            <a:off x="5580063" y="4437063"/>
            <a:ext cx="25193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918" name="Line 77"/>
          <p:cNvSpPr/>
          <p:nvPr/>
        </p:nvSpPr>
        <p:spPr>
          <a:xfrm>
            <a:off x="6732588" y="4076700"/>
            <a:ext cx="0" cy="36036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919" name="Line 78"/>
          <p:cNvSpPr/>
          <p:nvPr/>
        </p:nvSpPr>
        <p:spPr>
          <a:xfrm>
            <a:off x="5580063" y="4437063"/>
            <a:ext cx="0" cy="28733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920" name="Line 79"/>
          <p:cNvSpPr/>
          <p:nvPr/>
        </p:nvSpPr>
        <p:spPr>
          <a:xfrm>
            <a:off x="6732588" y="4437063"/>
            <a:ext cx="0" cy="28733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921" name="Line 80"/>
          <p:cNvSpPr/>
          <p:nvPr/>
        </p:nvSpPr>
        <p:spPr>
          <a:xfrm>
            <a:off x="8099425" y="4437063"/>
            <a:ext cx="0" cy="28733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 animBg="1"/>
      <p:bldP spid="80903" grpId="0" animBg="1"/>
      <p:bldP spid="80904" grpId="0" animBg="1"/>
      <p:bldP spid="80905" grpId="0" animBg="1"/>
      <p:bldP spid="80906" grpId="0" animBg="1"/>
      <p:bldP spid="8090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标题 1"/>
          <p:cNvSpPr txBox="1"/>
          <p:nvPr/>
        </p:nvSpPr>
        <p:spPr>
          <a:xfrm>
            <a:off x="323850" y="620713"/>
            <a:ext cx="8382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0" hangingPunct="0"/>
            <a:r>
              <a:rPr lang="zh-CN" altLang="en-US" sz="3600" b="0" dirty="0">
                <a:solidFill>
                  <a:schemeClr val="tx2"/>
                </a:solidFill>
                <a:latin typeface="Times New Roman" panose="02020603050405020304" pitchFamily="2" charset="0"/>
              </a:rPr>
              <a:t>成本管理的误区</a:t>
            </a:r>
            <a:endParaRPr lang="zh-CN" altLang="en-US" sz="3600" b="0" dirty="0">
              <a:solidFill>
                <a:schemeClr val="tx2"/>
              </a:solidFill>
              <a:latin typeface="Times New Roman" panose="02020603050405020304" pitchFamily="2" charset="0"/>
            </a:endParaRPr>
          </a:p>
        </p:txBody>
      </p:sp>
      <p:sp>
        <p:nvSpPr>
          <p:cNvPr id="81923" name="标题 1"/>
          <p:cNvSpPr txBox="1"/>
          <p:nvPr/>
        </p:nvSpPr>
        <p:spPr>
          <a:xfrm>
            <a:off x="511175" y="1357313"/>
            <a:ext cx="8382000" cy="1285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l" eaLnBrk="0" hangingPunct="0"/>
            <a:r>
              <a:rPr lang="zh-CN" altLang="en-US" sz="3200" b="0" dirty="0">
                <a:solidFill>
                  <a:schemeClr val="tx2"/>
                </a:solidFill>
                <a:latin typeface="Times New Roman" panose="02020603050405020304" pitchFamily="2" charset="0"/>
              </a:rPr>
              <a:t>误区一：偷工减料</a:t>
            </a:r>
            <a:endParaRPr lang="en-US" altLang="zh-CN" sz="3200" b="0" dirty="0">
              <a:solidFill>
                <a:schemeClr val="tx2"/>
              </a:solidFill>
              <a:latin typeface="Times New Roman" panose="02020603050405020304" pitchFamily="2" charset="0"/>
            </a:endParaRPr>
          </a:p>
          <a:p>
            <a:pPr algn="l" eaLnBrk="0" hangingPunct="0"/>
            <a:r>
              <a:rPr lang="zh-CN" altLang="en-US" sz="3200" b="0" dirty="0">
                <a:solidFill>
                  <a:schemeClr val="tx2"/>
                </a:solidFill>
                <a:latin typeface="Times New Roman" panose="02020603050405020304" pitchFamily="2" charset="0"/>
              </a:rPr>
              <a:t>不达标也查不出来，能不能少用点原材料？</a:t>
            </a:r>
            <a:endParaRPr lang="zh-CN" altLang="en-US" sz="3200" b="0" dirty="0">
              <a:solidFill>
                <a:schemeClr val="tx2"/>
              </a:solidFill>
              <a:latin typeface="Times New Roman" panose="02020603050405020304" pitchFamily="2" charset="0"/>
            </a:endParaRPr>
          </a:p>
        </p:txBody>
      </p:sp>
      <p:sp>
        <p:nvSpPr>
          <p:cNvPr id="81924" name="标题 1"/>
          <p:cNvSpPr txBox="1"/>
          <p:nvPr/>
        </p:nvSpPr>
        <p:spPr>
          <a:xfrm>
            <a:off x="428625" y="2571750"/>
            <a:ext cx="8382000" cy="1285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l" eaLnBrk="0" hangingPunct="0"/>
            <a:r>
              <a:rPr lang="zh-CN" altLang="en-US" sz="3200" b="0" dirty="0">
                <a:solidFill>
                  <a:schemeClr val="tx2"/>
                </a:solidFill>
                <a:latin typeface="Times New Roman" panose="02020603050405020304" pitchFamily="2" charset="0"/>
              </a:rPr>
              <a:t>误区二：鼠目寸光</a:t>
            </a:r>
            <a:endParaRPr lang="en-US" altLang="zh-CN" sz="3200" b="0" dirty="0">
              <a:solidFill>
                <a:schemeClr val="tx2"/>
              </a:solidFill>
              <a:latin typeface="Times New Roman" panose="02020603050405020304" pitchFamily="2" charset="0"/>
            </a:endParaRPr>
          </a:p>
          <a:p>
            <a:pPr algn="l" eaLnBrk="0" hangingPunct="0"/>
            <a:r>
              <a:rPr lang="zh-CN" altLang="en-US" sz="3200" b="0" dirty="0">
                <a:solidFill>
                  <a:schemeClr val="tx2"/>
                </a:solidFill>
                <a:latin typeface="Times New Roman" panose="02020603050405020304" pitchFamily="2" charset="0"/>
              </a:rPr>
              <a:t>间接人员没有直接产出，间接人员要减少</a:t>
            </a:r>
            <a:endParaRPr lang="zh-CN" altLang="en-US" sz="3200" b="0" dirty="0">
              <a:solidFill>
                <a:schemeClr val="tx2"/>
              </a:solidFill>
              <a:latin typeface="Times New Roman" panose="02020603050405020304" pitchFamily="2" charset="0"/>
            </a:endParaRPr>
          </a:p>
        </p:txBody>
      </p:sp>
      <p:sp>
        <p:nvSpPr>
          <p:cNvPr id="81925" name="标题 1"/>
          <p:cNvSpPr txBox="1"/>
          <p:nvPr/>
        </p:nvSpPr>
        <p:spPr>
          <a:xfrm>
            <a:off x="428625" y="3786188"/>
            <a:ext cx="8382000" cy="1285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l" eaLnBrk="0" hangingPunct="0"/>
            <a:r>
              <a:rPr lang="zh-CN" altLang="en-US" sz="3200" b="0" dirty="0">
                <a:solidFill>
                  <a:schemeClr val="tx2"/>
                </a:solidFill>
                <a:latin typeface="Times New Roman" panose="02020603050405020304" pitchFamily="2" charset="0"/>
              </a:rPr>
              <a:t>误区三：得过且过</a:t>
            </a:r>
            <a:endParaRPr lang="en-US" altLang="zh-CN" sz="3200" b="0" dirty="0">
              <a:solidFill>
                <a:schemeClr val="tx2"/>
              </a:solidFill>
              <a:latin typeface="Times New Roman" panose="02020603050405020304" pitchFamily="2" charset="0"/>
            </a:endParaRPr>
          </a:p>
          <a:p>
            <a:pPr algn="l" eaLnBrk="0" hangingPunct="0"/>
            <a:r>
              <a:rPr lang="zh-CN" altLang="en-US" sz="3200" b="0" dirty="0">
                <a:solidFill>
                  <a:schemeClr val="tx2"/>
                </a:solidFill>
                <a:latin typeface="Times New Roman" panose="02020603050405020304" pitchFamily="2" charset="0"/>
              </a:rPr>
              <a:t>设备坏了，能不能先不修</a:t>
            </a:r>
            <a:endParaRPr lang="zh-CN" altLang="en-US" sz="3200" b="0" dirty="0">
              <a:solidFill>
                <a:schemeClr val="tx2"/>
              </a:solidFill>
              <a:latin typeface="Times New Roman" panose="02020603050405020304" pitchFamily="2" charset="0"/>
            </a:endParaRPr>
          </a:p>
        </p:txBody>
      </p:sp>
      <p:sp>
        <p:nvSpPr>
          <p:cNvPr id="81926" name="标题 1"/>
          <p:cNvSpPr txBox="1"/>
          <p:nvPr/>
        </p:nvSpPr>
        <p:spPr>
          <a:xfrm>
            <a:off x="428625" y="5072063"/>
            <a:ext cx="8382000" cy="15001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l" eaLnBrk="0" hangingPunct="0"/>
            <a:r>
              <a:rPr lang="zh-CN" altLang="en-US" sz="3200" b="0" dirty="0">
                <a:solidFill>
                  <a:schemeClr val="tx2"/>
                </a:solidFill>
                <a:latin typeface="Times New Roman" panose="02020603050405020304" pitchFamily="2" charset="0"/>
              </a:rPr>
              <a:t>误区四：冥顽不化</a:t>
            </a:r>
            <a:endParaRPr lang="en-US" altLang="zh-CN" sz="3200" b="0" dirty="0">
              <a:solidFill>
                <a:schemeClr val="tx2"/>
              </a:solidFill>
              <a:latin typeface="Times New Roman" panose="02020603050405020304" pitchFamily="2" charset="0"/>
            </a:endParaRPr>
          </a:p>
          <a:p>
            <a:pPr algn="l" eaLnBrk="0" hangingPunct="0"/>
            <a:r>
              <a:rPr lang="zh-CN" altLang="en-US" sz="3200" b="0" dirty="0">
                <a:solidFill>
                  <a:schemeClr val="tx2"/>
                </a:solidFill>
                <a:latin typeface="Times New Roman" panose="02020603050405020304" pitchFamily="2" charset="0"/>
              </a:rPr>
              <a:t>不管你说的多好，让我多花钱可不行（修冲头的故事）</a:t>
            </a:r>
            <a:endParaRPr lang="zh-CN" altLang="en-US" sz="3200" b="0" dirty="0">
              <a:solidFill>
                <a:schemeClr val="tx2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标题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382000" cy="685800"/>
          </a:xfrm>
          <a:ln/>
        </p:spPr>
        <p:txBody>
          <a:bodyPr vert="horz" wrap="square" anchor="ctr" anchorCtr="0"/>
          <a:p>
            <a:r>
              <a:rPr lang="zh-CN" altLang="en-US"/>
              <a:t>大多数企业成本管理的思路与方法</a:t>
            </a:r>
            <a:endParaRPr lang="zh-CN" altLang="en-US"/>
          </a:p>
        </p:txBody>
      </p:sp>
      <p:pic>
        <p:nvPicPr>
          <p:cNvPr id="82947" name="图示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1450" y="1285875"/>
            <a:ext cx="6564313" cy="4462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48" name="TextBox 3"/>
          <p:cNvSpPr txBox="1"/>
          <p:nvPr/>
        </p:nvSpPr>
        <p:spPr>
          <a:xfrm>
            <a:off x="395288" y="5949950"/>
            <a:ext cx="5616575" cy="522288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Times New Roman" panose="02020603050405020304" pitchFamily="2" charset="0"/>
              </a:rPr>
              <a:t>都是行之有效的方法！</a:t>
            </a: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82949" name="圆角矩形 4"/>
          <p:cNvSpPr/>
          <p:nvPr/>
        </p:nvSpPr>
        <p:spPr>
          <a:xfrm>
            <a:off x="6948488" y="1341438"/>
            <a:ext cx="1727200" cy="792162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伤害合作服务质量</a:t>
            </a:r>
            <a:endParaRPr lang="zh-CN" altLang="en-US" sz="2400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2950" name="圆角矩形 5"/>
          <p:cNvSpPr/>
          <p:nvPr/>
        </p:nvSpPr>
        <p:spPr>
          <a:xfrm>
            <a:off x="6931025" y="2286000"/>
            <a:ext cx="1727200" cy="790575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定额内</a:t>
            </a:r>
            <a:r>
              <a:rPr lang="en-US" altLang="zh-CN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OK</a:t>
            </a:r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？</a:t>
            </a:r>
            <a:endParaRPr lang="zh-CN" altLang="en-US" sz="2400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2951" name="圆角矩形 6"/>
          <p:cNvSpPr/>
          <p:nvPr/>
        </p:nvSpPr>
        <p:spPr>
          <a:xfrm>
            <a:off x="6907213" y="3213100"/>
            <a:ext cx="1728787" cy="792163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公司</a:t>
            </a:r>
            <a:r>
              <a:rPr lang="en-US" altLang="zh-CN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/</a:t>
            </a:r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员工利益平衡</a:t>
            </a:r>
            <a:endParaRPr lang="zh-CN" altLang="en-US" sz="2400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2952" name="圆角矩形 7"/>
          <p:cNvSpPr/>
          <p:nvPr/>
        </p:nvSpPr>
        <p:spPr>
          <a:xfrm>
            <a:off x="6927850" y="4076700"/>
            <a:ext cx="1728788" cy="792163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费用效果？完成预算？</a:t>
            </a:r>
            <a:endParaRPr lang="zh-CN" altLang="en-US" sz="2400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2953" name="圆角矩形 8"/>
          <p:cNvSpPr/>
          <p:nvPr/>
        </p:nvSpPr>
        <p:spPr>
          <a:xfrm>
            <a:off x="6907213" y="4941888"/>
            <a:ext cx="1728787" cy="790575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定额内</a:t>
            </a:r>
            <a:r>
              <a:rPr lang="en-US" altLang="zh-CN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OK</a:t>
            </a:r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？</a:t>
            </a:r>
            <a:endParaRPr lang="zh-CN" altLang="en-US" sz="2400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2954" name="圆角矩形 9"/>
          <p:cNvSpPr/>
          <p:nvPr/>
        </p:nvSpPr>
        <p:spPr>
          <a:xfrm>
            <a:off x="827088" y="4005263"/>
            <a:ext cx="8064500" cy="863600"/>
          </a:xfrm>
          <a:prstGeom prst="roundRect">
            <a:avLst>
              <a:gd name="adj" fmla="val 16667"/>
            </a:avLst>
          </a:prstGeom>
          <a:solidFill>
            <a:srgbClr val="8585E0"/>
          </a:solidFill>
          <a:ln w="9525">
            <a:noFill/>
          </a:ln>
        </p:spPr>
        <p:txBody>
          <a:bodyPr/>
          <a:p>
            <a:r>
              <a:rPr lang="zh-CN" altLang="en-US" sz="4000" dirty="0">
                <a:solidFill>
                  <a:srgbClr val="FFFFFF"/>
                </a:solidFill>
                <a:latin typeface="Times New Roman" panose="02020603050405020304" pitchFamily="2" charset="0"/>
              </a:rPr>
              <a:t>如何让管理者主动改进？</a:t>
            </a:r>
            <a:endParaRPr lang="zh-CN" altLang="en-US" sz="4000" dirty="0">
              <a:solidFill>
                <a:srgbClr val="FFFFFF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  <p:bldP spid="82950" grpId="0" animBg="1"/>
      <p:bldP spid="82951" grpId="0" animBg="1"/>
      <p:bldP spid="82952" grpId="0" animBg="1"/>
      <p:bldP spid="82953" grpId="0" animBg="1"/>
      <p:bldP spid="8295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Text Box 4"/>
          <p:cNvSpPr txBox="1"/>
          <p:nvPr/>
        </p:nvSpPr>
        <p:spPr>
          <a:xfrm>
            <a:off x="1116013" y="1125538"/>
            <a:ext cx="6769100" cy="4800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彻底的</a:t>
            </a:r>
            <a:r>
              <a:rPr lang="en-US" altLang="zh-CN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5S</a:t>
            </a: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管理－－基础管理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节拍管理与效率提高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日常业务标准化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全面成本管理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质量提升之路</a:t>
            </a:r>
            <a:endParaRPr lang="en-US" altLang="zh-CN" sz="3600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交货能力提高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标题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382000" cy="685800"/>
          </a:xfrm>
          <a:ln/>
        </p:spPr>
        <p:txBody>
          <a:bodyPr vert="horz" wrap="square" anchor="ctr" anchorCtr="0"/>
          <a:p>
            <a:r>
              <a:rPr lang="zh-CN" altLang="en-US">
                <a:latin typeface="黑体" panose="02010609060101010101" pitchFamily="1" charset="-122"/>
                <a:ea typeface="黑体" panose="02010609060101010101" pitchFamily="1" charset="-122"/>
              </a:rPr>
              <a:t>优秀企业成功的秘密</a:t>
            </a:r>
            <a:endParaRPr lang="zh-CN" altLang="en-US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84995" name="TextBox 2"/>
          <p:cNvSpPr txBox="1"/>
          <p:nvPr/>
        </p:nvSpPr>
        <p:spPr>
          <a:xfrm>
            <a:off x="714375" y="1571625"/>
            <a:ext cx="77152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3200" dirty="0">
                <a:latin typeface="Times New Roman" panose="02020603050405020304" pitchFamily="2" charset="0"/>
              </a:rPr>
              <a:t>质量是价值与尊严的起点</a:t>
            </a:r>
            <a:endParaRPr lang="zh-CN" altLang="en-US" sz="3200" dirty="0">
              <a:latin typeface="Times New Roman" panose="02020603050405020304" pitchFamily="2" charset="0"/>
            </a:endParaRPr>
          </a:p>
        </p:txBody>
      </p:sp>
      <p:sp>
        <p:nvSpPr>
          <p:cNvPr id="84996" name="TextBox 3"/>
          <p:cNvSpPr txBox="1"/>
          <p:nvPr/>
        </p:nvSpPr>
        <p:spPr>
          <a:xfrm>
            <a:off x="714375" y="2487613"/>
            <a:ext cx="771525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3200" dirty="0">
                <a:latin typeface="Times New Roman" panose="02020603050405020304" pitchFamily="2" charset="0"/>
              </a:rPr>
              <a:t>不成功的企业有各有各自的“不幸”，</a:t>
            </a:r>
            <a:endParaRPr lang="en-US" altLang="zh-CN" sz="3200" dirty="0">
              <a:latin typeface="Times New Roman" panose="02020603050405020304" pitchFamily="2" charset="0"/>
            </a:endParaRPr>
          </a:p>
          <a:p>
            <a:pPr algn="l"/>
            <a:r>
              <a:rPr lang="zh-CN" altLang="en-US" sz="3200" dirty="0">
                <a:latin typeface="Times New Roman" panose="02020603050405020304" pitchFamily="2" charset="0"/>
              </a:rPr>
              <a:t>成功的企业有共同的“幸福”</a:t>
            </a:r>
            <a:endParaRPr lang="zh-CN" altLang="en-US" sz="3200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357188" y="642938"/>
            <a:ext cx="8382000" cy="685800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sz="3200">
                <a:solidFill>
                  <a:schemeClr val="tx1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质量要做到什么程度</a:t>
            </a:r>
            <a:endParaRPr lang="zh-CN" altLang="en-US" sz="3200">
              <a:solidFill>
                <a:schemeClr val="tx1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86019" name="Rectangle 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86020" name="Rectangle 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86021" name="Rectangle 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86022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86023" name="Rectangle 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grpSp>
        <p:nvGrpSpPr>
          <p:cNvPr id="86024" name="组合 86023"/>
          <p:cNvGrpSpPr/>
          <p:nvPr/>
        </p:nvGrpSpPr>
        <p:grpSpPr>
          <a:xfrm>
            <a:off x="1258888" y="1444625"/>
            <a:ext cx="7634287" cy="4556125"/>
            <a:chOff x="0" y="0"/>
            <a:chExt cx="4809" cy="2871"/>
          </a:xfrm>
        </p:grpSpPr>
        <p:grpSp>
          <p:nvGrpSpPr>
            <p:cNvPr id="86025" name="组合 86024"/>
            <p:cNvGrpSpPr/>
            <p:nvPr/>
          </p:nvGrpSpPr>
          <p:grpSpPr>
            <a:xfrm>
              <a:off x="0" y="0"/>
              <a:ext cx="4809" cy="2871"/>
              <a:chOff x="0" y="0"/>
              <a:chExt cx="4809" cy="2871"/>
            </a:xfrm>
          </p:grpSpPr>
          <p:grpSp>
            <p:nvGrpSpPr>
              <p:cNvPr id="86026" name="组合 86025"/>
              <p:cNvGrpSpPr/>
              <p:nvPr/>
            </p:nvGrpSpPr>
            <p:grpSpPr>
              <a:xfrm>
                <a:off x="0" y="0"/>
                <a:ext cx="4809" cy="2871"/>
                <a:chOff x="0" y="0"/>
                <a:chExt cx="4809" cy="2871"/>
              </a:xfrm>
            </p:grpSpPr>
            <p:graphicFrame>
              <p:nvGraphicFramePr>
                <p:cNvPr id="86027" name="Object 11"/>
                <p:cNvGraphicFramePr>
                  <a:graphicFrameLocks noChangeAspect="1"/>
                </p:cNvGraphicFramePr>
                <p:nvPr/>
              </p:nvGraphicFramePr>
              <p:xfrm>
                <a:off x="0" y="103"/>
                <a:ext cx="3830" cy="276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6" name="" r:id="rId1" imgW="6400800" imgH="4848225" progId="Paint.Picture">
                        <p:embed/>
                      </p:oleObj>
                    </mc:Choice>
                    <mc:Fallback>
                      <p:oleObj name="" r:id="rId1" imgW="6400800" imgH="4848225" progId="Paint.Picture">
                        <p:embed/>
                        <p:pic>
                          <p:nvPicPr>
                            <p:cNvPr id="0" name="图片 3075"/>
                            <p:cNvPicPr/>
                            <p:nvPr/>
                          </p:nvPicPr>
                          <p:blipFill>
                            <a:blip r:embed="rId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103"/>
                              <a:ext cx="3830" cy="2768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6028" name="AutoShape 12"/>
                <p:cNvSpPr/>
                <p:nvPr/>
              </p:nvSpPr>
              <p:spPr>
                <a:xfrm>
                  <a:off x="1588" y="2545"/>
                  <a:ext cx="272" cy="318"/>
                </a:xfrm>
                <a:prstGeom prst="smileyFace">
                  <a:avLst>
                    <a:gd name="adj" fmla="val 4653"/>
                  </a:avLst>
                </a:prstGeom>
                <a:solidFill>
                  <a:schemeClr val="accent1"/>
                </a:solidFill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Times New Roman" panose="02020603050405020304" pitchFamily="2" charset="0"/>
                  </a:endParaRPr>
                </a:p>
              </p:txBody>
            </p:sp>
            <p:sp>
              <p:nvSpPr>
                <p:cNvPr id="86029" name="Text Box 13"/>
                <p:cNvSpPr txBox="1"/>
                <p:nvPr/>
              </p:nvSpPr>
              <p:spPr>
                <a:xfrm>
                  <a:off x="1984" y="0"/>
                  <a:ext cx="59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 algn="l"/>
                  <a:r>
                    <a:rPr lang="zh-CN" altLang="en-US" sz="2000" dirty="0">
                      <a:solidFill>
                        <a:schemeClr val="hlink"/>
                      </a:solidFill>
                      <a:latin typeface="Verdana" panose="020B0604030504040204" pitchFamily="2" charset="0"/>
                    </a:rPr>
                    <a:t>满意度</a:t>
                  </a:r>
                  <a:endParaRPr lang="zh-CN" altLang="en-US" sz="2000" dirty="0">
                    <a:solidFill>
                      <a:schemeClr val="hlink"/>
                    </a:solidFill>
                    <a:latin typeface="Verdana" panose="020B0604030504040204" pitchFamily="2" charset="0"/>
                  </a:endParaRPr>
                </a:p>
              </p:txBody>
            </p:sp>
            <p:sp>
              <p:nvSpPr>
                <p:cNvPr id="86030" name="Text Box 14"/>
                <p:cNvSpPr txBox="1"/>
                <p:nvPr/>
              </p:nvSpPr>
              <p:spPr>
                <a:xfrm>
                  <a:off x="499" y="829"/>
                  <a:ext cx="1270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l"/>
                  <a:r>
                    <a:rPr lang="zh-CN" altLang="en-US" sz="2000" dirty="0">
                      <a:latin typeface="Verdana" panose="020B0604030504040204" pitchFamily="2" charset="0"/>
                    </a:rPr>
                    <a:t>顾客满意区域</a:t>
                  </a:r>
                  <a:endParaRPr lang="zh-CN" altLang="en-US" sz="2000" dirty="0">
                    <a:latin typeface="Verdana" panose="020B0604030504040204" pitchFamily="2" charset="0"/>
                  </a:endParaRPr>
                </a:p>
              </p:txBody>
            </p:sp>
            <p:sp>
              <p:nvSpPr>
                <p:cNvPr id="86031" name="Text Box 15"/>
                <p:cNvSpPr txBox="1"/>
                <p:nvPr/>
              </p:nvSpPr>
              <p:spPr>
                <a:xfrm>
                  <a:off x="273" y="1964"/>
                  <a:ext cx="1270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l"/>
                  <a:r>
                    <a:rPr lang="zh-CN" altLang="en-US" sz="2000" dirty="0">
                      <a:latin typeface="Verdana" panose="020B0604030504040204" pitchFamily="2" charset="0"/>
                    </a:rPr>
                    <a:t>顾客不满意区域</a:t>
                  </a:r>
                  <a:endParaRPr lang="zh-CN" altLang="en-US" sz="2000" dirty="0">
                    <a:latin typeface="Verdana" panose="020B0604030504040204" pitchFamily="2" charset="0"/>
                  </a:endParaRPr>
                </a:p>
              </p:txBody>
            </p:sp>
            <p:sp>
              <p:nvSpPr>
                <p:cNvPr id="86032" name="AutoShape 16"/>
                <p:cNvSpPr/>
                <p:nvPr/>
              </p:nvSpPr>
              <p:spPr>
                <a:xfrm>
                  <a:off x="2450" y="2191"/>
                  <a:ext cx="816" cy="272"/>
                </a:xfrm>
                <a:prstGeom prst="wedgeRoundRectCallout">
                  <a:avLst>
                    <a:gd name="adj1" fmla="val -60051"/>
                    <a:gd name="adj2" fmla="val -125000"/>
                    <a:gd name="adj3" fmla="val 16667"/>
                  </a:avLst>
                </a:prstGeom>
                <a:solidFill>
                  <a:srgbClr val="E4F074"/>
                </a:solidFill>
                <a:ln w="9525" cap="flat" cmpd="sng">
                  <a:solidFill>
                    <a:schemeClr val="bg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r>
                    <a:rPr lang="zh-CN" altLang="en-US" sz="2000" dirty="0">
                      <a:solidFill>
                        <a:schemeClr val="accent2"/>
                      </a:solidFill>
                      <a:latin typeface="Verdana" panose="020B0604030504040204" pitchFamily="2" charset="0"/>
                    </a:rPr>
                    <a:t>基本质量</a:t>
                  </a:r>
                  <a:endParaRPr lang="zh-CN" altLang="en-US" sz="2000" dirty="0">
                    <a:solidFill>
                      <a:schemeClr val="accent2"/>
                    </a:solidFill>
                    <a:latin typeface="Verdana" panose="020B0604030504040204" pitchFamily="2" charset="0"/>
                  </a:endParaRPr>
                </a:p>
              </p:txBody>
            </p:sp>
            <p:sp>
              <p:nvSpPr>
                <p:cNvPr id="86033" name="AutoShape 17"/>
                <p:cNvSpPr/>
                <p:nvPr/>
              </p:nvSpPr>
              <p:spPr>
                <a:xfrm>
                  <a:off x="3130" y="1237"/>
                  <a:ext cx="817" cy="273"/>
                </a:xfrm>
                <a:prstGeom prst="wedgeRoundRectCallout">
                  <a:avLst>
                    <a:gd name="adj1" fmla="val -101162"/>
                    <a:gd name="adj2" fmla="val -39338"/>
                    <a:gd name="adj3" fmla="val 16667"/>
                  </a:avLst>
                </a:prstGeom>
                <a:solidFill>
                  <a:srgbClr val="E4F074"/>
                </a:solidFill>
                <a:ln w="9525" cap="flat" cmpd="sng">
                  <a:solidFill>
                    <a:schemeClr val="bg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r>
                    <a:rPr lang="zh-CN" altLang="en-US" sz="2000" dirty="0">
                      <a:solidFill>
                        <a:schemeClr val="accent2"/>
                      </a:solidFill>
                      <a:latin typeface="Verdana" panose="020B0604030504040204" pitchFamily="2" charset="0"/>
                    </a:rPr>
                    <a:t>期望质量</a:t>
                  </a:r>
                  <a:endParaRPr lang="zh-CN" altLang="en-US" sz="2000" dirty="0">
                    <a:solidFill>
                      <a:schemeClr val="accent2"/>
                    </a:solidFill>
                    <a:latin typeface="Verdana" panose="020B0604030504040204" pitchFamily="2" charset="0"/>
                  </a:endParaRPr>
                </a:p>
              </p:txBody>
            </p:sp>
            <p:sp>
              <p:nvSpPr>
                <p:cNvPr id="86034" name="AutoShape 18"/>
                <p:cNvSpPr/>
                <p:nvPr/>
              </p:nvSpPr>
              <p:spPr>
                <a:xfrm>
                  <a:off x="1951" y="285"/>
                  <a:ext cx="771" cy="363"/>
                </a:xfrm>
                <a:prstGeom prst="wedgeRoundRectCallout">
                  <a:avLst>
                    <a:gd name="adj1" fmla="val -31194"/>
                    <a:gd name="adj2" fmla="val 191597"/>
                    <a:gd name="adj3" fmla="val 16667"/>
                  </a:avLst>
                </a:prstGeom>
                <a:solidFill>
                  <a:srgbClr val="E4F074"/>
                </a:solidFill>
                <a:ln w="9525" cap="flat" cmpd="sng">
                  <a:solidFill>
                    <a:schemeClr val="bg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r>
                    <a:rPr lang="zh-CN" altLang="en-US" sz="1600" dirty="0">
                      <a:solidFill>
                        <a:schemeClr val="accent2"/>
                      </a:solidFill>
                      <a:latin typeface="Verdana" panose="020B0604030504040204" pitchFamily="2" charset="0"/>
                    </a:rPr>
                    <a:t>令人兴奋的质量</a:t>
                  </a:r>
                  <a:endParaRPr lang="zh-CN" altLang="en-US" sz="1600" dirty="0">
                    <a:solidFill>
                      <a:schemeClr val="accent2"/>
                    </a:solidFill>
                    <a:latin typeface="Verdana" panose="020B0604030504040204" pitchFamily="2" charset="0"/>
                  </a:endParaRPr>
                </a:p>
              </p:txBody>
            </p:sp>
            <p:sp>
              <p:nvSpPr>
                <p:cNvPr id="86035" name="Text Box 19"/>
                <p:cNvSpPr txBox="1"/>
                <p:nvPr/>
              </p:nvSpPr>
              <p:spPr>
                <a:xfrm>
                  <a:off x="3598" y="1637"/>
                  <a:ext cx="436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 algn="l"/>
                  <a:r>
                    <a:rPr lang="zh-CN" altLang="en-US" sz="2000" dirty="0">
                      <a:solidFill>
                        <a:schemeClr val="hlink"/>
                      </a:solidFill>
                      <a:latin typeface="Verdana" panose="020B0604030504040204" pitchFamily="2" charset="0"/>
                    </a:rPr>
                    <a:t>质量</a:t>
                  </a:r>
                  <a:endParaRPr lang="zh-CN" altLang="en-US" sz="2000" dirty="0">
                    <a:solidFill>
                      <a:schemeClr val="hlink"/>
                    </a:solidFill>
                    <a:latin typeface="Verdana" panose="020B0604030504040204" pitchFamily="2" charset="0"/>
                  </a:endParaRPr>
                </a:p>
              </p:txBody>
            </p:sp>
            <p:grpSp>
              <p:nvGrpSpPr>
                <p:cNvPr id="86036" name="组合 86035"/>
                <p:cNvGrpSpPr/>
                <p:nvPr/>
              </p:nvGrpSpPr>
              <p:grpSpPr>
                <a:xfrm>
                  <a:off x="3493" y="285"/>
                  <a:ext cx="681" cy="941"/>
                  <a:chOff x="0" y="0"/>
                  <a:chExt cx="681" cy="941"/>
                </a:xfrm>
              </p:grpSpPr>
              <p:sp>
                <p:nvSpPr>
                  <p:cNvPr id="86037" name="Arc 21"/>
                  <p:cNvSpPr/>
                  <p:nvPr/>
                </p:nvSpPr>
                <p:spPr>
                  <a:xfrm rot="10800000" flipH="1" flipV="1">
                    <a:off x="0" y="24"/>
                    <a:ext cx="681" cy="917"/>
                  </a:xfrm>
                  <a:custGeom>
                    <a:avLst/>
                    <a:gdLst>
                      <a:gd name="txL" fmla="*/ 0 w 21418"/>
                      <a:gd name="txT" fmla="*/ 0 h 20807"/>
                      <a:gd name="txR" fmla="*/ 21418 w 21418"/>
                      <a:gd name="txB" fmla="*/ 20807 h 20807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1418" h="20807" fill="none">
                        <a:moveTo>
                          <a:pt x="5797" y="-1"/>
                        </a:moveTo>
                        <a:cubicBezTo>
                          <a:pt x="14146" y="2325"/>
                          <a:pt x="20297" y="9418"/>
                          <a:pt x="21418" y="18012"/>
                        </a:cubicBezTo>
                      </a:path>
                      <a:path w="21418" h="20807" stroke="0">
                        <a:moveTo>
                          <a:pt x="5797" y="-1"/>
                        </a:moveTo>
                        <a:cubicBezTo>
                          <a:pt x="14146" y="2325"/>
                          <a:pt x="20297" y="9418"/>
                          <a:pt x="21418" y="18012"/>
                        </a:cubicBezTo>
                        <a:lnTo>
                          <a:pt x="0" y="20807"/>
                        </a:lnTo>
                        <a:lnTo>
                          <a:pt x="5797" y="-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Times New Roman" panose="02020603050405020304" pitchFamily="2" charset="0"/>
                    </a:endParaRPr>
                  </a:p>
                </p:txBody>
              </p:sp>
              <p:sp>
                <p:nvSpPr>
                  <p:cNvPr id="86038" name="Line 22"/>
                  <p:cNvSpPr/>
                  <p:nvPr/>
                </p:nvSpPr>
                <p:spPr>
                  <a:xfrm flipH="1" flipV="1">
                    <a:off x="99" y="0"/>
                    <a:ext cx="136" cy="45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</p:grpSp>
            <p:sp>
              <p:nvSpPr>
                <p:cNvPr id="86039" name="AutoShape 23"/>
                <p:cNvSpPr/>
                <p:nvPr/>
              </p:nvSpPr>
              <p:spPr>
                <a:xfrm>
                  <a:off x="3992" y="13"/>
                  <a:ext cx="817" cy="272"/>
                </a:xfrm>
                <a:prstGeom prst="wedgeRoundRectCallout">
                  <a:avLst>
                    <a:gd name="adj1" fmla="val -62731"/>
                    <a:gd name="adj2" fmla="val 110662"/>
                    <a:gd name="adj3" fmla="val 16667"/>
                  </a:avLst>
                </a:prstGeom>
                <a:solidFill>
                  <a:srgbClr val="E4F074"/>
                </a:solidFill>
                <a:ln w="9525" cap="flat" cmpd="sng">
                  <a:solidFill>
                    <a:schemeClr val="bg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r>
                    <a:rPr lang="zh-CN" altLang="en-US" sz="2000" dirty="0">
                      <a:solidFill>
                        <a:schemeClr val="accent2"/>
                      </a:solidFill>
                      <a:latin typeface="Verdana" panose="020B0604030504040204" pitchFamily="2" charset="0"/>
                    </a:rPr>
                    <a:t>竞争压力</a:t>
                  </a:r>
                  <a:endParaRPr lang="zh-CN" altLang="en-US" sz="2000" dirty="0">
                    <a:solidFill>
                      <a:schemeClr val="accent2"/>
                    </a:solidFill>
                    <a:latin typeface="Verdana" panose="020B0604030504040204" pitchFamily="2" charset="0"/>
                  </a:endParaRPr>
                </a:p>
              </p:txBody>
            </p:sp>
            <p:sp>
              <p:nvSpPr>
                <p:cNvPr id="86040" name="Text Box 24"/>
                <p:cNvSpPr txBox="1"/>
                <p:nvPr/>
              </p:nvSpPr>
              <p:spPr>
                <a:xfrm>
                  <a:off x="1824" y="1623"/>
                  <a:ext cx="218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 algn="l"/>
                  <a:r>
                    <a:rPr lang="en-US" altLang="zh-CN" sz="2000" i="1" dirty="0">
                      <a:solidFill>
                        <a:schemeClr val="hlink"/>
                      </a:solidFill>
                      <a:latin typeface="Verdana" panose="020B0604030504040204" pitchFamily="2" charset="0"/>
                    </a:rPr>
                    <a:t>0</a:t>
                  </a:r>
                  <a:endParaRPr lang="en-US" altLang="zh-CN" sz="2000" i="1" dirty="0">
                    <a:solidFill>
                      <a:schemeClr val="hlink"/>
                    </a:solidFill>
                    <a:latin typeface="Verdana" panose="020B0604030504040204" pitchFamily="2" charset="0"/>
                  </a:endParaRPr>
                </a:p>
              </p:txBody>
            </p:sp>
          </p:grpSp>
          <p:sp>
            <p:nvSpPr>
              <p:cNvPr id="86041" name="AutoShape 25"/>
              <p:cNvSpPr/>
              <p:nvPr/>
            </p:nvSpPr>
            <p:spPr>
              <a:xfrm>
                <a:off x="1588" y="58"/>
                <a:ext cx="272" cy="318"/>
              </a:xfrm>
              <a:prstGeom prst="smileyFace">
                <a:avLst>
                  <a:gd name="adj" fmla="val 4653"/>
                </a:avLst>
              </a:prstGeom>
              <a:solidFill>
                <a:schemeClr val="bg2"/>
              </a:solidFill>
              <a:ln w="12700" cap="flat" cmpd="sng">
                <a:solidFill>
                  <a:srgbClr val="BF440D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Times New Roman" panose="02020603050405020304" pitchFamily="2" charset="0"/>
                </a:endParaRPr>
              </a:p>
            </p:txBody>
          </p:sp>
        </p:grpSp>
        <p:sp>
          <p:nvSpPr>
            <p:cNvPr id="86042" name="Line 26"/>
            <p:cNvSpPr/>
            <p:nvPr/>
          </p:nvSpPr>
          <p:spPr>
            <a:xfrm>
              <a:off x="3656" y="1662"/>
              <a:ext cx="22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6043" name="Line 27"/>
            <p:cNvSpPr/>
            <p:nvPr/>
          </p:nvSpPr>
          <p:spPr>
            <a:xfrm flipH="1" flipV="1">
              <a:off x="3629" y="239"/>
              <a:ext cx="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86044" name="Text Box 28"/>
          <p:cNvSpPr txBox="1"/>
          <p:nvPr/>
        </p:nvSpPr>
        <p:spPr>
          <a:xfrm>
            <a:off x="1743075" y="6135688"/>
            <a:ext cx="5853113" cy="579437"/>
          </a:xfrm>
          <a:prstGeom prst="rect">
            <a:avLst/>
          </a:prstGeom>
          <a:noFill/>
          <a:ln w="9525">
            <a:noFill/>
          </a:ln>
        </p:spPr>
        <p:txBody>
          <a:bodyPr anchor="b" anchorCtr="1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顾客满意度与质量相关图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7042" name="组合 87041"/>
          <p:cNvGrpSpPr/>
          <p:nvPr/>
        </p:nvGrpSpPr>
        <p:grpSpPr>
          <a:xfrm>
            <a:off x="4786313" y="3000375"/>
            <a:ext cx="4014787" cy="2571750"/>
            <a:chOff x="0" y="0"/>
            <a:chExt cx="2338" cy="1502"/>
          </a:xfrm>
        </p:grpSpPr>
        <p:pic>
          <p:nvPicPr>
            <p:cNvPr id="87043" name="Picture 14" descr="二次曲线"/>
            <p:cNvPicPr>
              <a:picLocks noChangeAspect="1"/>
            </p:cNvPicPr>
            <p:nvPr/>
          </p:nvPicPr>
          <p:blipFill>
            <a:blip r:embed="rId1"/>
            <a:srcRect l="9502" t="13428" r="7140" b="15875"/>
            <a:stretch>
              <a:fillRect/>
            </a:stretch>
          </p:blipFill>
          <p:spPr>
            <a:xfrm>
              <a:off x="194" y="419"/>
              <a:ext cx="1588" cy="9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7044" name="Line 15"/>
            <p:cNvSpPr/>
            <p:nvPr/>
          </p:nvSpPr>
          <p:spPr>
            <a:xfrm>
              <a:off x="0" y="1345"/>
              <a:ext cx="204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45" name="Line 16"/>
            <p:cNvSpPr/>
            <p:nvPr/>
          </p:nvSpPr>
          <p:spPr>
            <a:xfrm flipV="1">
              <a:off x="998" y="29"/>
              <a:ext cx="0" cy="131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87046" name="对象 87045"/>
            <p:cNvGraphicFramePr>
              <a:graphicFrameLocks noChangeAspect="1"/>
            </p:cNvGraphicFramePr>
            <p:nvPr/>
          </p:nvGraphicFramePr>
          <p:xfrm>
            <a:off x="920" y="1341"/>
            <a:ext cx="182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2" imgW="165100" imgH="139700" progId="Equation.3">
                    <p:embed/>
                  </p:oleObj>
                </mc:Choice>
                <mc:Fallback>
                  <p:oleObj name="" r:id="rId2" imgW="165100" imgH="139700" progId="Equation.3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20" y="1341"/>
                          <a:ext cx="182" cy="1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047" name="对象 87046"/>
            <p:cNvGraphicFramePr>
              <a:graphicFrameLocks noChangeAspect="1"/>
            </p:cNvGraphicFramePr>
            <p:nvPr/>
          </p:nvGraphicFramePr>
          <p:xfrm>
            <a:off x="1019" y="0"/>
            <a:ext cx="83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4" imgW="1003300" imgH="228600" progId="Equation.3">
                    <p:embed/>
                  </p:oleObj>
                </mc:Choice>
                <mc:Fallback>
                  <p:oleObj name="" r:id="rId4" imgW="1003300" imgH="228600" progId="Equation.3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19" y="0"/>
                          <a:ext cx="834" cy="1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048" name="Line 19"/>
            <p:cNvSpPr/>
            <p:nvPr/>
          </p:nvSpPr>
          <p:spPr>
            <a:xfrm flipH="1">
              <a:off x="1678" y="665"/>
              <a:ext cx="9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7049" name="Text Box 20"/>
            <p:cNvSpPr txBox="1"/>
            <p:nvPr/>
          </p:nvSpPr>
          <p:spPr>
            <a:xfrm>
              <a:off x="1726" y="563"/>
              <a:ext cx="612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zh-CN" altLang="en-US" sz="1500" dirty="0">
                  <a:latin typeface="Times New Roman" panose="02020603050405020304" pitchFamily="2" charset="0"/>
                </a:rPr>
                <a:t>快速增加</a:t>
              </a:r>
              <a:endParaRPr lang="zh-CN" altLang="en-US" sz="1500" dirty="0">
                <a:latin typeface="Times New Roman" panose="02020603050405020304" pitchFamily="2" charset="0"/>
              </a:endParaRPr>
            </a:p>
          </p:txBody>
        </p:sp>
        <p:sp>
          <p:nvSpPr>
            <p:cNvPr id="87050" name="Line 21"/>
            <p:cNvSpPr/>
            <p:nvPr/>
          </p:nvSpPr>
          <p:spPr>
            <a:xfrm flipH="1">
              <a:off x="1179" y="1297"/>
              <a:ext cx="49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7051" name="Text Box 22"/>
            <p:cNvSpPr txBox="1"/>
            <p:nvPr/>
          </p:nvSpPr>
          <p:spPr>
            <a:xfrm>
              <a:off x="1638" y="1163"/>
              <a:ext cx="612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zh-CN" altLang="en-US" sz="1500" dirty="0">
                  <a:latin typeface="Times New Roman" panose="02020603050405020304" pitchFamily="2" charset="0"/>
                </a:rPr>
                <a:t>缓慢增加</a:t>
              </a:r>
              <a:endParaRPr lang="zh-CN" altLang="en-US" sz="1500" dirty="0">
                <a:latin typeface="Times New Roman" panose="02020603050405020304" pitchFamily="2" charset="0"/>
              </a:endParaRPr>
            </a:p>
          </p:txBody>
        </p:sp>
      </p:grpSp>
      <p:sp>
        <p:nvSpPr>
          <p:cNvPr id="87052" name="Rectangle 2"/>
          <p:cNvSpPr>
            <a:spLocks noGrp="1"/>
          </p:cNvSpPr>
          <p:nvPr>
            <p:ph type="title"/>
          </p:nvPr>
        </p:nvSpPr>
        <p:spPr>
          <a:xfrm>
            <a:off x="357188" y="642938"/>
            <a:ext cx="8382000" cy="685800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sz="3200">
                <a:solidFill>
                  <a:schemeClr val="tx1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质量损失随着偏差的增加快速增大</a:t>
            </a:r>
            <a:endParaRPr lang="zh-CN" altLang="en-US" sz="3200">
              <a:solidFill>
                <a:schemeClr val="tx1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87053" name="Text Box 3"/>
          <p:cNvSpPr txBox="1"/>
          <p:nvPr/>
        </p:nvSpPr>
        <p:spPr>
          <a:xfrm>
            <a:off x="381000" y="1414463"/>
            <a:ext cx="80772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dirty="0">
                <a:latin typeface="楷体" panose="02010609060101010101" pitchFamily="1" charset="-122"/>
                <a:ea typeface="楷体" panose="02010609060101010101" pitchFamily="1" charset="-122"/>
              </a:rPr>
              <a:t>    </a:t>
            </a:r>
            <a:r>
              <a:rPr lang="zh-CN" altLang="en-US" dirty="0">
                <a:latin typeface="楷体" panose="02010609060101010101" pitchFamily="1" charset="-122"/>
                <a:ea typeface="楷体" panose="02010609060101010101" pitchFamily="1" charset="-122"/>
              </a:rPr>
              <a:t>假如产品的质量目标值为</a:t>
            </a:r>
            <a:r>
              <a:rPr lang="en-US" altLang="zh-CN" i="1" dirty="0">
                <a:latin typeface="楷体" panose="02010609060101010101" pitchFamily="1" charset="-122"/>
                <a:ea typeface="楷体" panose="02010609060101010101" pitchFamily="1" charset="-122"/>
              </a:rPr>
              <a:t>m</a:t>
            </a:r>
            <a:r>
              <a:rPr lang="zh-CN" altLang="en-US" dirty="0">
                <a:latin typeface="楷体" panose="02010609060101010101" pitchFamily="1" charset="-122"/>
                <a:ea typeface="楷体" panose="02010609060101010101" pitchFamily="1" charset="-122"/>
              </a:rPr>
              <a:t>，产品质量特性的实际值记为</a:t>
            </a:r>
            <a:r>
              <a:rPr lang="en-US" altLang="zh-CN" i="1" dirty="0">
                <a:latin typeface="楷体" panose="02010609060101010101" pitchFamily="1" charset="-122"/>
                <a:ea typeface="楷体" panose="02010609060101010101" pitchFamily="1" charset="-122"/>
              </a:rPr>
              <a:t>y</a:t>
            </a:r>
            <a:r>
              <a:rPr lang="zh-CN" altLang="en-US" dirty="0">
                <a:latin typeface="楷体" panose="02010609060101010101" pitchFamily="1" charset="-122"/>
                <a:ea typeface="楷体" panose="02010609060101010101" pitchFamily="1" charset="-122"/>
              </a:rPr>
              <a:t>，当</a:t>
            </a:r>
            <a:r>
              <a:rPr lang="en-US" altLang="zh-CN" i="1" dirty="0">
                <a:latin typeface="楷体" panose="02010609060101010101" pitchFamily="1" charset="-122"/>
                <a:ea typeface="楷体" panose="02010609060101010101" pitchFamily="1" charset="-122"/>
              </a:rPr>
              <a:t>y</a:t>
            </a:r>
            <a:r>
              <a:rPr lang="en-US" altLang="zh-CN" dirty="0">
                <a:latin typeface="楷体" panose="02010609060101010101" pitchFamily="1" charset="-122"/>
                <a:ea typeface="楷体" panose="02010609060101010101" pitchFamily="1" charset="-122"/>
              </a:rPr>
              <a:t>≠</a:t>
            </a:r>
            <a:r>
              <a:rPr lang="en-US" altLang="zh-CN" i="1" dirty="0">
                <a:latin typeface="楷体" panose="02010609060101010101" pitchFamily="1" charset="-122"/>
                <a:ea typeface="楷体" panose="02010609060101010101" pitchFamily="1" charset="-122"/>
              </a:rPr>
              <a:t>m</a:t>
            </a:r>
            <a:r>
              <a:rPr lang="zh-CN" altLang="en-US" dirty="0">
                <a:latin typeface="楷体" panose="02010609060101010101" pitchFamily="1" charset="-122"/>
                <a:ea typeface="楷体" panose="02010609060101010101" pitchFamily="1" charset="-122"/>
              </a:rPr>
              <a:t>时就认为会对社会造成损失，两者的差异越大损失也就越大。常用平方损失函数表示这种损失关系： </a:t>
            </a:r>
            <a:endParaRPr lang="zh-CN" altLang="en-US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aphicFrame>
        <p:nvGraphicFramePr>
          <p:cNvPr id="87054" name="对象 87053"/>
          <p:cNvGraphicFramePr>
            <a:graphicFrameLocks noChangeAspect="1"/>
          </p:cNvGraphicFramePr>
          <p:nvPr/>
        </p:nvGraphicFramePr>
        <p:xfrm>
          <a:off x="1357313" y="3357563"/>
          <a:ext cx="28194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6" imgW="977900" imgH="215900" progId="Equation.DSMT4">
                  <p:embed/>
                </p:oleObj>
              </mc:Choice>
              <mc:Fallback>
                <p:oleObj name="" r:id="rId6" imgW="977900" imgH="2159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57313" y="3357563"/>
                        <a:ext cx="2819400" cy="623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5" name="Text Box 5"/>
          <p:cNvSpPr txBox="1"/>
          <p:nvPr/>
        </p:nvSpPr>
        <p:spPr>
          <a:xfrm>
            <a:off x="5791200" y="5757863"/>
            <a:ext cx="2514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2" charset="0"/>
              </a:rPr>
              <a:t>平方损失函数图</a:t>
            </a:r>
            <a:endParaRPr lang="zh-CN" altLang="en-US" sz="2400" dirty="0">
              <a:latin typeface="Times New Roman" panose="02020603050405020304" pitchFamily="2" charset="0"/>
            </a:endParaRPr>
          </a:p>
        </p:txBody>
      </p:sp>
      <p:sp>
        <p:nvSpPr>
          <p:cNvPr id="87056" name="Rectangle 11"/>
          <p:cNvSpPr/>
          <p:nvPr/>
        </p:nvSpPr>
        <p:spPr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87057" name="Rectangle 12"/>
          <p:cNvSpPr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/>
      <p:bldP spid="870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90588"/>
          </a:xfrm>
          <a:ln/>
        </p:spPr>
        <p:txBody>
          <a:bodyPr vert="horz" wrap="square" anchor="ctr" anchorCtr="0"/>
          <a:p>
            <a:r>
              <a:rPr lang="zh-CN" altLang="en-US" sz="4000">
                <a:latin typeface="黑体" panose="02010609060101010101" pitchFamily="1" charset="-122"/>
                <a:ea typeface="黑体" panose="02010609060101010101" pitchFamily="1" charset="-122"/>
              </a:rPr>
              <a:t>新木桶效应</a:t>
            </a:r>
            <a:endParaRPr lang="zh-CN" altLang="en-US" sz="4000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pic>
        <p:nvPicPr>
          <p:cNvPr id="23555" name="图片 2" descr="2679731_142328086143_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988" y="1420813"/>
            <a:ext cx="4870450" cy="4870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标题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382000" cy="685800"/>
          </a:xfrm>
          <a:ln/>
        </p:spPr>
        <p:txBody>
          <a:bodyPr vert="horz" wrap="square" anchor="ctr" anchorCtr="0"/>
          <a:p>
            <a:r>
              <a:rPr lang="zh-CN" altLang="en-US">
                <a:latin typeface="黑体" panose="02010609060101010101" pitchFamily="1" charset="-122"/>
                <a:ea typeface="黑体" panose="02010609060101010101" pitchFamily="1" charset="-122"/>
              </a:rPr>
              <a:t>质量提升的三个阶梯</a:t>
            </a:r>
            <a:endParaRPr lang="zh-CN" altLang="en-US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88067" name="矩形 4"/>
          <p:cNvSpPr/>
          <p:nvPr/>
        </p:nvSpPr>
        <p:spPr>
          <a:xfrm>
            <a:off x="3714750" y="4071938"/>
            <a:ext cx="5000625" cy="714375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3200" dirty="0">
                <a:effectLst>
                  <a:outerShdw blurRad="38100" dist="38100" dir="2700000">
                    <a:srgbClr val="FFFFFF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</a:rPr>
              <a:t>标准作业</a:t>
            </a:r>
            <a:endParaRPr lang="zh-CN" altLang="en-US" sz="3200" dirty="0">
              <a:effectLst>
                <a:outerShdw blurRad="38100" dist="38100" dir="2700000">
                  <a:srgbClr val="FFFFFF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88068" name="矩形 5"/>
          <p:cNvSpPr/>
          <p:nvPr/>
        </p:nvSpPr>
        <p:spPr>
          <a:xfrm>
            <a:off x="4529138" y="3357563"/>
            <a:ext cx="4186237" cy="714375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3200" dirty="0">
                <a:effectLst>
                  <a:outerShdw blurRad="38100" dist="38100" dir="2700000">
                    <a:srgbClr val="FFFFFF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</a:rPr>
              <a:t>问题解决</a:t>
            </a:r>
            <a:endParaRPr lang="zh-CN" altLang="en-US" sz="3200" dirty="0">
              <a:effectLst>
                <a:outerShdw blurRad="38100" dist="38100" dir="2700000">
                  <a:srgbClr val="FFFFFF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88069" name="矩形 6"/>
          <p:cNvSpPr/>
          <p:nvPr/>
        </p:nvSpPr>
        <p:spPr>
          <a:xfrm>
            <a:off x="5284788" y="2643188"/>
            <a:ext cx="3430587" cy="714375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3200" dirty="0">
                <a:effectLst>
                  <a:outerShdw blurRad="38100" dist="38100" dir="2700000">
                    <a:srgbClr val="FFFFFF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</a:rPr>
              <a:t>问题预防</a:t>
            </a:r>
            <a:endParaRPr lang="zh-CN" altLang="en-US" sz="3200" dirty="0">
              <a:effectLst>
                <a:outerShdw blurRad="38100" dist="38100" dir="2700000">
                  <a:srgbClr val="FFFFFF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88070" name="椭圆 8"/>
          <p:cNvSpPr/>
          <p:nvPr/>
        </p:nvSpPr>
        <p:spPr>
          <a:xfrm>
            <a:off x="1285875" y="3786188"/>
            <a:ext cx="1285875" cy="1214437"/>
          </a:xfrm>
          <a:prstGeom prst="ellipse">
            <a:avLst/>
          </a:prstGeom>
          <a:solidFill>
            <a:srgbClr val="FFC000"/>
          </a:solidFill>
          <a:ln w="9525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基本质量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8071" name="椭圆 9"/>
          <p:cNvSpPr/>
          <p:nvPr/>
        </p:nvSpPr>
        <p:spPr>
          <a:xfrm>
            <a:off x="2071688" y="2786063"/>
            <a:ext cx="1285875" cy="1214437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rgbClr val="FFFF66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满意质量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8072" name="椭圆 10"/>
          <p:cNvSpPr/>
          <p:nvPr/>
        </p:nvSpPr>
        <p:spPr>
          <a:xfrm>
            <a:off x="2928938" y="1785938"/>
            <a:ext cx="1285875" cy="1214437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92D05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超越期望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标题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382000" cy="685800"/>
          </a:xfrm>
          <a:ln/>
        </p:spPr>
        <p:txBody>
          <a:bodyPr vert="horz" wrap="square" anchor="ctr" anchorCtr="0"/>
          <a:p>
            <a:r>
              <a:rPr lang="zh-CN" altLang="en-US"/>
              <a:t>标准作业</a:t>
            </a:r>
            <a:endParaRPr lang="zh-CN" altLang="en-US"/>
          </a:p>
        </p:txBody>
      </p:sp>
      <p:sp>
        <p:nvSpPr>
          <p:cNvPr id="89091" name="椭圆 2"/>
          <p:cNvSpPr/>
          <p:nvPr/>
        </p:nvSpPr>
        <p:spPr>
          <a:xfrm>
            <a:off x="500063" y="2000250"/>
            <a:ext cx="1285875" cy="1214438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en-US" dirty="0">
                <a:solidFill>
                  <a:srgbClr val="F4F4F4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标准制定</a:t>
            </a:r>
            <a:endParaRPr lang="zh-CN" altLang="en-US" dirty="0">
              <a:solidFill>
                <a:srgbClr val="F4F4F4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9092" name="椭圆 3"/>
          <p:cNvSpPr/>
          <p:nvPr/>
        </p:nvSpPr>
        <p:spPr>
          <a:xfrm>
            <a:off x="428625" y="4429125"/>
            <a:ext cx="1285875" cy="1214438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en-US" dirty="0">
                <a:solidFill>
                  <a:srgbClr val="F4F4F4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标准执行</a:t>
            </a:r>
            <a:endParaRPr lang="zh-CN" altLang="en-US" dirty="0">
              <a:solidFill>
                <a:srgbClr val="F4F4F4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9093" name="右箭头 4"/>
          <p:cNvSpPr/>
          <p:nvPr/>
        </p:nvSpPr>
        <p:spPr>
          <a:xfrm>
            <a:off x="2214563" y="2286000"/>
            <a:ext cx="1000125" cy="714375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9094" name="矩形 5"/>
          <p:cNvSpPr/>
          <p:nvPr/>
        </p:nvSpPr>
        <p:spPr>
          <a:xfrm>
            <a:off x="3357563" y="1714500"/>
            <a:ext cx="3857625" cy="1857375"/>
          </a:xfrm>
          <a:prstGeom prst="rect">
            <a:avLst/>
          </a:prstGeom>
          <a:solidFill>
            <a:srgbClr val="DFDFDF"/>
          </a:solidFill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步骤与顺序</a:t>
            </a:r>
            <a:endParaRPr lang="en-US" altLang="zh-CN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pPr algn="l"/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内容与要点</a:t>
            </a:r>
            <a:endParaRPr lang="en-US" altLang="zh-CN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pPr algn="l"/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资源需求</a:t>
            </a:r>
            <a:endParaRPr lang="en-US" altLang="zh-CN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pPr algn="l"/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时间与节拍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9095" name="右箭头 6"/>
          <p:cNvSpPr/>
          <p:nvPr/>
        </p:nvSpPr>
        <p:spPr>
          <a:xfrm>
            <a:off x="2214563" y="4572000"/>
            <a:ext cx="1000125" cy="714375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89096" name="矩形 7"/>
          <p:cNvSpPr/>
          <p:nvPr/>
        </p:nvSpPr>
        <p:spPr>
          <a:xfrm>
            <a:off x="3357563" y="4000500"/>
            <a:ext cx="3857625" cy="1857375"/>
          </a:xfrm>
          <a:prstGeom prst="rect">
            <a:avLst/>
          </a:prstGeom>
          <a:solidFill>
            <a:srgbClr val="DFDFDF"/>
          </a:solidFill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训练标准</a:t>
            </a:r>
            <a:endParaRPr lang="en-US" altLang="zh-CN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pPr algn="l"/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训练计划</a:t>
            </a:r>
            <a:endParaRPr lang="en-US" altLang="zh-CN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pPr algn="l"/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训练方法</a:t>
            </a:r>
            <a:endParaRPr lang="en-US" altLang="zh-CN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pPr algn="l"/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过程监控</a:t>
            </a:r>
            <a:endParaRPr lang="en-US" altLang="zh-CN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Text Box 4"/>
          <p:cNvSpPr txBox="1"/>
          <p:nvPr/>
        </p:nvSpPr>
        <p:spPr>
          <a:xfrm>
            <a:off x="1116013" y="1125538"/>
            <a:ext cx="6769100" cy="4800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彻底的</a:t>
            </a:r>
            <a:r>
              <a:rPr lang="en-US" altLang="zh-CN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5S</a:t>
            </a: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管理－－基础管理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节拍管理与效率提高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日常业务标准化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全面成本管理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质量提升之路</a:t>
            </a:r>
            <a:endParaRPr lang="en-US" altLang="zh-CN" sz="36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lang="zh-CN" altLang="en-US" sz="3600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交货能力提高</a:t>
            </a:r>
            <a:endParaRPr lang="zh-CN" altLang="en-US" sz="3600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Rectangle 2"/>
          <p:cNvSpPr>
            <a:spLocks noGrp="1"/>
          </p:cNvSpPr>
          <p:nvPr>
            <p:ph type="title"/>
          </p:nvPr>
        </p:nvSpPr>
        <p:spPr>
          <a:xfrm>
            <a:off x="357188" y="785813"/>
            <a:ext cx="8382000" cy="685800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chemeClr val="accent2"/>
                </a:solidFill>
                <a:ea typeface="黑体" panose="02010609060101010101" pitchFamily="1" charset="-122"/>
              </a:rPr>
              <a:t>对生产计划要求</a:t>
            </a:r>
            <a:endParaRPr lang="zh-CN" altLang="en-US" b="1">
              <a:solidFill>
                <a:schemeClr val="accent2"/>
              </a:solidFill>
              <a:ea typeface="黑体" panose="02010609060101010101" pitchFamily="1" charset="-122"/>
            </a:endParaRPr>
          </a:p>
        </p:txBody>
      </p:sp>
      <p:sp>
        <p:nvSpPr>
          <p:cNvPr id="91139" name="Text Box 4"/>
          <p:cNvSpPr txBox="1"/>
          <p:nvPr/>
        </p:nvSpPr>
        <p:spPr>
          <a:xfrm>
            <a:off x="755650" y="2060575"/>
            <a:ext cx="76327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har char="•"/>
            </a:pPr>
            <a:r>
              <a:rPr lang="zh-CN" altLang="en-US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生产计划的三要素</a:t>
            </a:r>
            <a:endParaRPr lang="zh-CN" altLang="en-US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91140" name="AutoShape 5"/>
          <p:cNvSpPr/>
          <p:nvPr/>
        </p:nvSpPr>
        <p:spPr>
          <a:xfrm>
            <a:off x="1042988" y="2997200"/>
            <a:ext cx="6481762" cy="18716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l">
              <a:buChar char="•"/>
            </a:pP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品种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pPr algn="l">
              <a:buChar char="•"/>
            </a:pPr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数量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pPr algn="l">
              <a:buChar char="•"/>
            </a:pP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还有什么？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Rectangle 2"/>
          <p:cNvSpPr>
            <a:spLocks noGrp="1"/>
          </p:cNvSpPr>
          <p:nvPr>
            <p:ph type="title"/>
          </p:nvPr>
        </p:nvSpPr>
        <p:spPr>
          <a:xfrm>
            <a:off x="357188" y="857250"/>
            <a:ext cx="8382000" cy="685800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chemeClr val="accent2"/>
                </a:solidFill>
                <a:ea typeface="黑体" panose="02010609060101010101" pitchFamily="1" charset="-122"/>
              </a:rPr>
              <a:t>滚动计划的制定</a:t>
            </a:r>
            <a:endParaRPr lang="zh-CN" altLang="en-US" b="1">
              <a:solidFill>
                <a:schemeClr val="accent2"/>
              </a:solidFill>
              <a:ea typeface="黑体" panose="02010609060101010101" pitchFamily="1" charset="-122"/>
            </a:endParaRPr>
          </a:p>
        </p:txBody>
      </p:sp>
      <p:sp>
        <p:nvSpPr>
          <p:cNvPr id="92163" name="Rectangle 3"/>
          <p:cNvSpPr>
            <a:spLocks noGrp="1"/>
          </p:cNvSpPr>
          <p:nvPr>
            <p:ph type="body"/>
          </p:nvPr>
        </p:nvSpPr>
        <p:spPr>
          <a:xfrm>
            <a:off x="539750" y="1981200"/>
            <a:ext cx="7772400" cy="4114800"/>
          </a:xfrm>
          <a:ln/>
        </p:spPr>
        <p:txBody>
          <a:bodyPr vert="horz" wrap="square" anchor="t" anchorCtr="0"/>
          <a:p>
            <a:pPr eaLnBrk="1" hangingPunct="1"/>
            <a:r>
              <a:rPr lang="zh-CN" altLang="en-US" b="1"/>
              <a:t>销售了解生产能力</a:t>
            </a:r>
            <a:endParaRPr lang="zh-CN" altLang="en-US" b="1"/>
          </a:p>
          <a:p>
            <a:pPr eaLnBrk="1" hangingPunct="1"/>
            <a:r>
              <a:rPr lang="zh-CN" altLang="en-US" b="1"/>
              <a:t>销售了解客户（市场）的库存</a:t>
            </a:r>
            <a:endParaRPr lang="zh-CN" altLang="en-US" b="1"/>
          </a:p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滚动计划改动提前期大于等于生产周期</a:t>
            </a:r>
            <a:endParaRPr lang="zh-CN" altLang="en-US" b="1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zh-CN" altLang="en-US" b="1">
                <a:solidFill>
                  <a:srgbClr val="FF0000"/>
                </a:solidFill>
              </a:rPr>
              <a:t>    和采购周期</a:t>
            </a:r>
            <a:endParaRPr lang="zh-CN" altLang="en-US" b="1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跟踪问题的提前期大于等于问题解决周期</a:t>
            </a:r>
            <a:endParaRPr lang="zh-CN" altLang="en-US" b="1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b="1"/>
              <a:t>生产与销售之间的插单规则</a:t>
            </a:r>
            <a:endParaRPr lang="zh-CN" altLang="en-US" b="1"/>
          </a:p>
        </p:txBody>
      </p:sp>
    </p:spTree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755650" y="2636838"/>
            <a:ext cx="7772400" cy="1143000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sz="4000" b="1">
                <a:solidFill>
                  <a:schemeClr val="accent2"/>
                </a:solidFill>
                <a:ea typeface="黑体" panose="02010609060101010101" pitchFamily="1" charset="-122"/>
              </a:rPr>
              <a:t>精益生产对企业财务状况的影响</a:t>
            </a:r>
            <a:endParaRPr lang="zh-CN" altLang="en-US" sz="4000" b="1">
              <a:solidFill>
                <a:schemeClr val="accent2"/>
              </a:solidFill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Rectangle 2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143000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chemeClr val="accent2"/>
                </a:solidFill>
                <a:ea typeface="黑体" panose="02010609060101010101" pitchFamily="1" charset="-122"/>
              </a:rPr>
              <a:t>投资安全分析</a:t>
            </a:r>
            <a:endParaRPr lang="zh-CN" altLang="en-US" b="1">
              <a:solidFill>
                <a:schemeClr val="accent2"/>
              </a:solidFill>
              <a:ea typeface="黑体" panose="02010609060101010101" pitchFamily="1" charset="-122"/>
            </a:endParaRPr>
          </a:p>
        </p:txBody>
      </p:sp>
      <p:sp>
        <p:nvSpPr>
          <p:cNvPr id="94211" name="Rectangle 4"/>
          <p:cNvSpPr/>
          <p:nvPr/>
        </p:nvSpPr>
        <p:spPr>
          <a:xfrm>
            <a:off x="539750" y="2997200"/>
            <a:ext cx="1368425" cy="863600"/>
          </a:xfrm>
          <a:prstGeom prst="rect">
            <a:avLst/>
          </a:prstGeom>
          <a:solidFill>
            <a:srgbClr val="66FF99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现金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4212" name="Rectangle 5"/>
          <p:cNvSpPr/>
          <p:nvPr/>
        </p:nvSpPr>
        <p:spPr>
          <a:xfrm>
            <a:off x="1835150" y="2997200"/>
            <a:ext cx="1368425" cy="863600"/>
          </a:xfrm>
          <a:prstGeom prst="rect">
            <a:avLst/>
          </a:prstGeom>
          <a:solidFill>
            <a:srgbClr val="99FFCC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短期有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价证券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4213" name="Rectangle 6"/>
          <p:cNvSpPr/>
          <p:nvPr/>
        </p:nvSpPr>
        <p:spPr>
          <a:xfrm>
            <a:off x="3132138" y="2997200"/>
            <a:ext cx="1368425" cy="863600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应收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帐款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4214" name="Rectangle 7"/>
          <p:cNvSpPr/>
          <p:nvPr/>
        </p:nvSpPr>
        <p:spPr>
          <a:xfrm>
            <a:off x="4427538" y="2997200"/>
            <a:ext cx="1368425" cy="863600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存货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4215" name="Rectangle 8"/>
          <p:cNvSpPr/>
          <p:nvPr/>
        </p:nvSpPr>
        <p:spPr>
          <a:xfrm>
            <a:off x="5722938" y="2997200"/>
            <a:ext cx="1368425" cy="863600"/>
          </a:xfrm>
          <a:prstGeom prst="rect">
            <a:avLst/>
          </a:prstGeom>
          <a:solidFill>
            <a:srgbClr val="CC66FF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预付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帐款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4216" name="Rectangle 11"/>
          <p:cNvSpPr/>
          <p:nvPr/>
        </p:nvSpPr>
        <p:spPr>
          <a:xfrm>
            <a:off x="7019925" y="2997200"/>
            <a:ext cx="1368425" cy="863600"/>
          </a:xfrm>
          <a:prstGeom prst="rect">
            <a:avLst/>
          </a:prstGeom>
          <a:solidFill>
            <a:srgbClr val="9900CC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待摊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费用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4217" name="Rectangle 12"/>
          <p:cNvSpPr/>
          <p:nvPr/>
        </p:nvSpPr>
        <p:spPr>
          <a:xfrm>
            <a:off x="539750" y="1557338"/>
            <a:ext cx="7920038" cy="576262"/>
          </a:xfrm>
          <a:prstGeom prst="rect">
            <a:avLst/>
          </a:prstGeom>
          <a:solidFill>
            <a:srgbClr val="CCCCFF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流动资产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4218" name="Rectangle 13"/>
          <p:cNvSpPr/>
          <p:nvPr/>
        </p:nvSpPr>
        <p:spPr>
          <a:xfrm>
            <a:off x="539750" y="2276475"/>
            <a:ext cx="4102100" cy="576263"/>
          </a:xfrm>
          <a:prstGeom prst="rect">
            <a:avLst/>
          </a:prstGeom>
          <a:solidFill>
            <a:srgbClr val="6699FF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速动资产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4219" name="Rectangle 14"/>
          <p:cNvSpPr/>
          <p:nvPr/>
        </p:nvSpPr>
        <p:spPr>
          <a:xfrm>
            <a:off x="539750" y="4437063"/>
            <a:ext cx="1671638" cy="1727200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存货下降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现金上升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4220" name="AutoShape 15"/>
          <p:cNvSpPr/>
          <p:nvPr/>
        </p:nvSpPr>
        <p:spPr>
          <a:xfrm>
            <a:off x="2268538" y="5157788"/>
            <a:ext cx="1290637" cy="511175"/>
          </a:xfrm>
          <a:prstGeom prst="rightArrow">
            <a:avLst>
              <a:gd name="adj1" fmla="val 50000"/>
              <a:gd name="adj2" fmla="val 63121"/>
            </a:avLst>
          </a:prstGeom>
          <a:solidFill>
            <a:srgbClr val="6699FF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4221" name="Rectangle 16"/>
          <p:cNvSpPr/>
          <p:nvPr/>
        </p:nvSpPr>
        <p:spPr>
          <a:xfrm>
            <a:off x="3563938" y="4365625"/>
            <a:ext cx="1671637" cy="17272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速动比率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现金比率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4222" name="AutoShape 17"/>
          <p:cNvSpPr/>
          <p:nvPr/>
        </p:nvSpPr>
        <p:spPr>
          <a:xfrm>
            <a:off x="5292725" y="5084763"/>
            <a:ext cx="1366838" cy="511175"/>
          </a:xfrm>
          <a:prstGeom prst="rightArrow">
            <a:avLst>
              <a:gd name="adj1" fmla="val 50000"/>
              <a:gd name="adj2" fmla="val 66847"/>
            </a:avLst>
          </a:prstGeom>
          <a:solidFill>
            <a:srgbClr val="6699FF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4223" name="Rectangle 18"/>
          <p:cNvSpPr/>
          <p:nvPr/>
        </p:nvSpPr>
        <p:spPr>
          <a:xfrm>
            <a:off x="6732588" y="4292600"/>
            <a:ext cx="1671637" cy="172720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经营风险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下降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endParaRPr lang="en-US" altLang="zh-CN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chemeClr val="accent2"/>
                </a:solidFill>
                <a:ea typeface="黑体" panose="02010609060101010101" pitchFamily="1" charset="-122"/>
              </a:rPr>
              <a:t>盈利能力分析</a:t>
            </a:r>
            <a:endParaRPr lang="zh-CN" altLang="en-US" b="1">
              <a:solidFill>
                <a:schemeClr val="accent2"/>
              </a:solidFill>
              <a:ea typeface="黑体" panose="02010609060101010101" pitchFamily="1" charset="-122"/>
            </a:endParaRPr>
          </a:p>
        </p:txBody>
      </p:sp>
      <p:graphicFrame>
        <p:nvGraphicFramePr>
          <p:cNvPr id="95235" name="内容占位符 95234"/>
          <p:cNvGraphicFramePr/>
          <p:nvPr>
            <p:ph idx="1"/>
          </p:nvPr>
        </p:nvGraphicFramePr>
        <p:xfrm>
          <a:off x="687388" y="1844675"/>
          <a:ext cx="7772400" cy="1981200"/>
        </p:xfrm>
        <a:graphic>
          <a:graphicData uri="http://schemas.openxmlformats.org/drawingml/2006/table">
            <a:tbl>
              <a:tblPr/>
              <a:tblGrid>
                <a:gridCol w="1293813"/>
                <a:gridCol w="1800225"/>
                <a:gridCol w="1728787"/>
                <a:gridCol w="1514475"/>
                <a:gridCol w="1435100"/>
              </a:tblGrid>
              <a:tr h="944563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b="1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/>
                        <a:t>年销售收入（万元）</a:t>
                      </a:r>
                      <a:endParaRPr lang="zh-CN" altLang="en-US" b="1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/>
                        <a:t>年销售成本（万元）</a:t>
                      </a:r>
                      <a:endParaRPr lang="zh-CN" altLang="en-US" b="1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/>
                        <a:t>利润（万元）</a:t>
                      </a:r>
                      <a:endParaRPr lang="zh-CN" altLang="en-US" b="1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/>
                        <a:t>年周转次数</a:t>
                      </a:r>
                      <a:endParaRPr lang="zh-CN" altLang="en-US" b="1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2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800" b="1" dirty="0"/>
                        <a:t>A</a:t>
                      </a:r>
                      <a:r>
                        <a:rPr lang="zh-CN" altLang="en-US" sz="2800" b="1" dirty="0"/>
                        <a:t>企业</a:t>
                      </a:r>
                      <a:endParaRPr lang="zh-CN" altLang="en-US" b="1" dirty="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800" b="1" dirty="0"/>
                        <a:t>12000</a:t>
                      </a:r>
                      <a:endParaRPr lang="en-US" altLang="zh-CN" b="1" dirty="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800" b="1" dirty="0"/>
                        <a:t>10000</a:t>
                      </a:r>
                      <a:endParaRPr lang="en-US" altLang="zh-CN" b="1" dirty="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800" b="1" dirty="0"/>
                        <a:t>2000</a:t>
                      </a:r>
                      <a:endParaRPr lang="en-US" altLang="zh-CN" b="1" dirty="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800" b="1" dirty="0"/>
                        <a:t>1</a:t>
                      </a:r>
                      <a:endParaRPr lang="en-US" altLang="zh-CN" b="1" dirty="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800" b="1" dirty="0"/>
                        <a:t>B</a:t>
                      </a:r>
                      <a:r>
                        <a:rPr lang="zh-CN" altLang="en-US" sz="2800" b="1" dirty="0"/>
                        <a:t>企业</a:t>
                      </a:r>
                      <a:endParaRPr lang="zh-CN" altLang="en-US" b="1" dirty="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800" b="1" dirty="0"/>
                        <a:t>12000</a:t>
                      </a:r>
                      <a:endParaRPr lang="en-US" altLang="zh-CN" b="1" dirty="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800" b="1" dirty="0"/>
                        <a:t>10000</a:t>
                      </a:r>
                      <a:endParaRPr lang="en-US" altLang="zh-CN" b="1" dirty="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800" b="1" dirty="0"/>
                        <a:t>2000</a:t>
                      </a:r>
                      <a:endParaRPr lang="en-US" altLang="zh-CN" b="1" dirty="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Ø"/>
                        <a:defRPr sz="2800" b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800" b="1" dirty="0"/>
                        <a:t>12</a:t>
                      </a:r>
                      <a:endParaRPr lang="en-US" altLang="zh-CN" b="1" dirty="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61" name="Text Box 44"/>
          <p:cNvSpPr txBox="1"/>
          <p:nvPr/>
        </p:nvSpPr>
        <p:spPr>
          <a:xfrm>
            <a:off x="611188" y="3933825"/>
            <a:ext cx="77041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两企业经营结果有什么区别？</a:t>
            </a: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grpSp>
        <p:nvGrpSpPr>
          <p:cNvPr id="95262" name="组合 95261"/>
          <p:cNvGrpSpPr/>
          <p:nvPr/>
        </p:nvGrpSpPr>
        <p:grpSpPr>
          <a:xfrm>
            <a:off x="539750" y="4581525"/>
            <a:ext cx="7850188" cy="1152525"/>
            <a:chOff x="0" y="0"/>
            <a:chExt cx="4945" cy="726"/>
          </a:xfrm>
        </p:grpSpPr>
        <p:sp>
          <p:nvSpPr>
            <p:cNvPr id="95263" name="Text Box 50"/>
            <p:cNvSpPr txBox="1"/>
            <p:nvPr/>
          </p:nvSpPr>
          <p:spPr>
            <a:xfrm>
              <a:off x="0" y="182"/>
              <a:ext cx="4898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zh-CN" altLang="en-US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</a:rPr>
                <a:t>权益利润率＝</a:t>
              </a:r>
              <a:endPara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95264" name="Oval 51"/>
            <p:cNvSpPr/>
            <p:nvPr/>
          </p:nvSpPr>
          <p:spPr>
            <a:xfrm>
              <a:off x="1678" y="91"/>
              <a:ext cx="817" cy="63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l"/>
              <a:r>
                <a:rPr lang="zh-CN" altLang="en-US" sz="2000" dirty="0"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2" charset="0"/>
                </a:rPr>
                <a:t>销售利</a:t>
              </a:r>
              <a:endParaRPr lang="zh-CN" altLang="en-US" sz="20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  <a:p>
              <a:pPr algn="l"/>
              <a:r>
                <a:rPr lang="zh-CN" altLang="en-US" sz="2000" dirty="0"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2" charset="0"/>
                </a:rPr>
                <a:t>润率</a:t>
              </a:r>
              <a:endParaRPr lang="zh-CN" altLang="en-US" sz="20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95265" name="Oval 52"/>
            <p:cNvSpPr/>
            <p:nvPr/>
          </p:nvSpPr>
          <p:spPr>
            <a:xfrm>
              <a:off x="2902" y="46"/>
              <a:ext cx="817" cy="63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l"/>
              <a:r>
                <a:rPr lang="zh-CN" altLang="en-US" sz="2000" dirty="0"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2" charset="0"/>
                </a:rPr>
                <a:t>资产周</a:t>
              </a:r>
              <a:endParaRPr lang="zh-CN" altLang="en-US" sz="20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  <a:p>
              <a:pPr algn="l"/>
              <a:r>
                <a:rPr lang="zh-CN" altLang="en-US" sz="2000" dirty="0"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2" charset="0"/>
                </a:rPr>
                <a:t>转率</a:t>
              </a:r>
              <a:endParaRPr lang="zh-CN" altLang="en-US" sz="20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95266" name="Oval 53"/>
            <p:cNvSpPr/>
            <p:nvPr/>
          </p:nvSpPr>
          <p:spPr>
            <a:xfrm>
              <a:off x="4128" y="0"/>
              <a:ext cx="817" cy="63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l"/>
              <a:r>
                <a:rPr lang="zh-CN" altLang="en-US" sz="2000" dirty="0"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2" charset="0"/>
                </a:rPr>
                <a:t>权益比率</a:t>
              </a:r>
              <a:endParaRPr lang="zh-CN" altLang="en-US" sz="20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95267" name="Text Box 54"/>
            <p:cNvSpPr txBox="1"/>
            <p:nvPr/>
          </p:nvSpPr>
          <p:spPr>
            <a:xfrm>
              <a:off x="2540" y="227"/>
              <a:ext cx="318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US" altLang="zh-CN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</a:rPr>
                <a:t>×</a:t>
              </a:r>
              <a:endParaRPr lang="en-US" altLang="zh-CN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95268" name="Text Box 55"/>
            <p:cNvSpPr txBox="1"/>
            <p:nvPr/>
          </p:nvSpPr>
          <p:spPr>
            <a:xfrm>
              <a:off x="3765" y="182"/>
              <a:ext cx="318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US" altLang="zh-CN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</a:rPr>
                <a:t>×</a:t>
              </a:r>
              <a:endParaRPr lang="en-US" altLang="zh-CN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Rectangle 2"/>
          <p:cNvSpPr>
            <a:spLocks noGrp="1"/>
          </p:cNvSpPr>
          <p:nvPr>
            <p:ph type="title"/>
          </p:nvPr>
        </p:nvSpPr>
        <p:spPr>
          <a:xfrm>
            <a:off x="381000" y="671513"/>
            <a:ext cx="8382000" cy="685800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chemeClr val="accent2"/>
                </a:solidFill>
                <a:ea typeface="楷体_GB2312" pitchFamily="1" charset="-122"/>
              </a:rPr>
              <a:t>经营结果差异产生的原因分析</a:t>
            </a:r>
            <a:endParaRPr lang="zh-CN" altLang="en-US" b="1">
              <a:solidFill>
                <a:schemeClr val="accent2"/>
              </a:solidFill>
              <a:ea typeface="楷体_GB2312" pitchFamily="1" charset="-122"/>
            </a:endParaRPr>
          </a:p>
        </p:txBody>
      </p:sp>
      <p:sp>
        <p:nvSpPr>
          <p:cNvPr id="96259" name="Rectangle 4"/>
          <p:cNvSpPr/>
          <p:nvPr/>
        </p:nvSpPr>
        <p:spPr>
          <a:xfrm>
            <a:off x="539750" y="2278063"/>
            <a:ext cx="1584325" cy="1727200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生产周期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缩短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6260" name="AutoShape 5"/>
          <p:cNvSpPr/>
          <p:nvPr/>
        </p:nvSpPr>
        <p:spPr>
          <a:xfrm>
            <a:off x="2268538" y="2998788"/>
            <a:ext cx="1223962" cy="511175"/>
          </a:xfrm>
          <a:prstGeom prst="rightArrow">
            <a:avLst>
              <a:gd name="adj1" fmla="val 50000"/>
              <a:gd name="adj2" fmla="val 59860"/>
            </a:avLst>
          </a:prstGeom>
          <a:solidFill>
            <a:srgbClr val="6699FF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6261" name="Rectangle 6"/>
          <p:cNvSpPr/>
          <p:nvPr/>
        </p:nvSpPr>
        <p:spPr>
          <a:xfrm>
            <a:off x="3563938" y="2206625"/>
            <a:ext cx="1584325" cy="17272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资金快速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周转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6262" name="AutoShape 7"/>
          <p:cNvSpPr/>
          <p:nvPr/>
        </p:nvSpPr>
        <p:spPr>
          <a:xfrm>
            <a:off x="5292725" y="2925763"/>
            <a:ext cx="1295400" cy="511175"/>
          </a:xfrm>
          <a:prstGeom prst="rightArrow">
            <a:avLst>
              <a:gd name="adj1" fmla="val 50000"/>
              <a:gd name="adj2" fmla="val 63354"/>
            </a:avLst>
          </a:prstGeom>
          <a:solidFill>
            <a:srgbClr val="6699FF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6263" name="Rectangle 8"/>
          <p:cNvSpPr/>
          <p:nvPr/>
        </p:nvSpPr>
        <p:spPr>
          <a:xfrm>
            <a:off x="6732588" y="2133600"/>
            <a:ext cx="1584325" cy="172720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zh-CN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投资减少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成本降低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  <a:p>
            <a:endParaRPr lang="en-US" altLang="zh-CN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Rectangle 2"/>
          <p:cNvSpPr>
            <a:spLocks noGrp="1"/>
          </p:cNvSpPr>
          <p:nvPr>
            <p:ph type="title"/>
          </p:nvPr>
        </p:nvSpPr>
        <p:spPr>
          <a:xfrm>
            <a:off x="381000" y="671513"/>
            <a:ext cx="8382000" cy="685800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b="1">
                <a:solidFill>
                  <a:schemeClr val="accent2"/>
                </a:solidFill>
                <a:ea typeface="黑体" panose="02010609060101010101" pitchFamily="1" charset="-122"/>
              </a:rPr>
              <a:t>远期利益分析</a:t>
            </a:r>
            <a:endParaRPr lang="zh-CN" altLang="en-US" b="1">
              <a:solidFill>
                <a:schemeClr val="accent2"/>
              </a:solidFill>
              <a:ea typeface="黑体" panose="02010609060101010101" pitchFamily="1" charset="-122"/>
            </a:endParaRPr>
          </a:p>
        </p:txBody>
      </p:sp>
      <p:sp>
        <p:nvSpPr>
          <p:cNvPr id="97283" name="Rectangle 3"/>
          <p:cNvSpPr/>
          <p:nvPr/>
        </p:nvSpPr>
        <p:spPr>
          <a:xfrm>
            <a:off x="542925" y="5122863"/>
            <a:ext cx="2060575" cy="560387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精益改善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7284" name="Rectangle 4"/>
          <p:cNvSpPr/>
          <p:nvPr/>
        </p:nvSpPr>
        <p:spPr>
          <a:xfrm>
            <a:off x="2043113" y="4557713"/>
            <a:ext cx="2058987" cy="56515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成本降低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7285" name="AutoShape 5"/>
          <p:cNvSpPr/>
          <p:nvPr/>
        </p:nvSpPr>
        <p:spPr>
          <a:xfrm>
            <a:off x="1290638" y="3625850"/>
            <a:ext cx="1312862" cy="1309688"/>
          </a:xfrm>
          <a:custGeom>
            <a:avLst/>
            <a:gdLst>
              <a:gd name="txL" fmla="*/ 0 w 21600"/>
              <a:gd name="txT" fmla="*/ 8310 h 21600"/>
              <a:gd name="txR" fmla="*/ 6110 w 21600"/>
              <a:gd name="txB" fmla="*/ 21600 h 21600"/>
            </a:gdLst>
            <a:ahLst/>
            <a:cxnLst>
              <a:cxn ang="17694720">
                <a:pos x="562221" y="0"/>
              </a:cxn>
              <a:cxn ang="5898240">
                <a:pos x="185685" y="1309688"/>
              </a:cxn>
              <a:cxn ang="5898240">
                <a:pos x="591092" y="503866"/>
              </a:cxn>
              <a:cxn ang="5898240">
                <a:pos x="951946" y="866152"/>
              </a:cxn>
              <a:cxn ang="0">
                <a:pos x="1312862" y="503866"/>
              </a:cxn>
            </a:cxnLst>
            <a:rect l="txL" t="txT" r="txR" b="txB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6600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7286" name="Rectangle 6"/>
          <p:cNvSpPr/>
          <p:nvPr/>
        </p:nvSpPr>
        <p:spPr>
          <a:xfrm>
            <a:off x="3541713" y="3997325"/>
            <a:ext cx="2060575" cy="560388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利润增长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7287" name="AutoShape 7"/>
          <p:cNvSpPr/>
          <p:nvPr/>
        </p:nvSpPr>
        <p:spPr>
          <a:xfrm>
            <a:off x="2790825" y="3065463"/>
            <a:ext cx="1311275" cy="1304925"/>
          </a:xfrm>
          <a:custGeom>
            <a:avLst/>
            <a:gdLst>
              <a:gd name="txL" fmla="*/ 0 w 21600"/>
              <a:gd name="txT" fmla="*/ 8310 h 21600"/>
              <a:gd name="txR" fmla="*/ 6110 w 21600"/>
              <a:gd name="txB" fmla="*/ 21600 h 21600"/>
            </a:gdLst>
            <a:ahLst/>
            <a:cxnLst>
              <a:cxn ang="17694720">
                <a:pos x="561541" y="0"/>
              </a:cxn>
              <a:cxn ang="5898240">
                <a:pos x="185460" y="1304925"/>
              </a:cxn>
              <a:cxn ang="5898240">
                <a:pos x="590377" y="502034"/>
              </a:cxn>
              <a:cxn ang="5898240">
                <a:pos x="950796" y="863002"/>
              </a:cxn>
              <a:cxn ang="0">
                <a:pos x="1311275" y="502034"/>
              </a:cxn>
            </a:cxnLst>
            <a:rect l="txL" t="txT" r="txR" b="txB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6600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7288" name="Rectangle 8"/>
          <p:cNvSpPr/>
          <p:nvPr/>
        </p:nvSpPr>
        <p:spPr>
          <a:xfrm>
            <a:off x="5041900" y="3438525"/>
            <a:ext cx="2058988" cy="5588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成长性高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7289" name="AutoShape 9"/>
          <p:cNvSpPr/>
          <p:nvPr/>
        </p:nvSpPr>
        <p:spPr>
          <a:xfrm>
            <a:off x="4289425" y="2500313"/>
            <a:ext cx="1312863" cy="1312862"/>
          </a:xfrm>
          <a:custGeom>
            <a:avLst/>
            <a:gdLst>
              <a:gd name="txL" fmla="*/ 0 w 21600"/>
              <a:gd name="txT" fmla="*/ 8310 h 21600"/>
              <a:gd name="txR" fmla="*/ 6110 w 21600"/>
              <a:gd name="txB" fmla="*/ 21600 h 21600"/>
            </a:gdLst>
            <a:ahLst/>
            <a:cxnLst>
              <a:cxn ang="17694720">
                <a:pos x="562221" y="0"/>
              </a:cxn>
              <a:cxn ang="5898240">
                <a:pos x="185685" y="1312862"/>
              </a:cxn>
              <a:cxn ang="5898240">
                <a:pos x="591092" y="505087"/>
              </a:cxn>
              <a:cxn ang="5898240">
                <a:pos x="951947" y="868251"/>
              </a:cxn>
              <a:cxn ang="0">
                <a:pos x="1312863" y="505087"/>
              </a:cxn>
            </a:cxnLst>
            <a:rect l="txL" t="txT" r="txR" b="txB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6600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7290" name="Rectangle 10"/>
          <p:cNvSpPr/>
          <p:nvPr/>
        </p:nvSpPr>
        <p:spPr>
          <a:xfrm>
            <a:off x="6540500" y="2878138"/>
            <a:ext cx="2060575" cy="560387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wrap="none" anchor="ctr" anchorCtr="0"/>
          <a:p>
            <a:r>
              <a: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市盈率高</a:t>
            </a:r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7291" name="AutoShape 11"/>
          <p:cNvSpPr/>
          <p:nvPr/>
        </p:nvSpPr>
        <p:spPr>
          <a:xfrm>
            <a:off x="5789613" y="1939925"/>
            <a:ext cx="1311275" cy="1312863"/>
          </a:xfrm>
          <a:custGeom>
            <a:avLst/>
            <a:gdLst>
              <a:gd name="txL" fmla="*/ 0 w 21600"/>
              <a:gd name="txT" fmla="*/ 8310 h 21600"/>
              <a:gd name="txR" fmla="*/ 6110 w 21600"/>
              <a:gd name="txB" fmla="*/ 21600 h 21600"/>
            </a:gdLst>
            <a:ahLst/>
            <a:cxnLst>
              <a:cxn ang="17694720">
                <a:pos x="561541" y="0"/>
              </a:cxn>
              <a:cxn ang="5898240">
                <a:pos x="185460" y="1312863"/>
              </a:cxn>
              <a:cxn ang="5898240">
                <a:pos x="590377" y="505088"/>
              </a:cxn>
              <a:cxn ang="5898240">
                <a:pos x="950796" y="868252"/>
              </a:cxn>
              <a:cxn ang="0">
                <a:pos x="1311275" y="505088"/>
              </a:cxn>
            </a:cxnLst>
            <a:rect l="txL" t="txT" r="txR" b="txB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6600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8"/>
          <p:cNvSpPr txBox="1"/>
          <p:nvPr/>
        </p:nvSpPr>
        <p:spPr>
          <a:xfrm>
            <a:off x="2987675" y="2608263"/>
            <a:ext cx="4752975" cy="64135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00"/>
            </a:prstShdw>
          </a:effectLst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600" dirty="0">
                <a:latin typeface="Times New Roman" panose="02020603050405020304" pitchFamily="2" charset="0"/>
                <a:ea typeface="黑体" panose="02010609060101010101" pitchFamily="1" charset="-122"/>
              </a:rPr>
              <a:t>领导的职责</a:t>
            </a:r>
            <a:endParaRPr lang="zh-CN" altLang="en-US" sz="3600" dirty="0"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sp>
        <p:nvSpPr>
          <p:cNvPr id="24579" name="AutoShape 9"/>
          <p:cNvSpPr/>
          <p:nvPr/>
        </p:nvSpPr>
        <p:spPr>
          <a:xfrm>
            <a:off x="2195513" y="2636838"/>
            <a:ext cx="554037" cy="569912"/>
          </a:xfrm>
          <a:custGeom>
            <a:avLst/>
            <a:gdLst>
              <a:gd name="txL" fmla="*/ 171209 w 554037"/>
              <a:gd name="txT" fmla="*/ 217688 h 569912"/>
              <a:gd name="txR" fmla="*/ 382828 w 554037"/>
              <a:gd name="txB" fmla="*/ 435371 h 569912"/>
            </a:gdLst>
            <a:ahLst/>
            <a:cxnLst>
              <a:cxn ang="17694720">
                <a:pos x="277019" y="0"/>
              </a:cxn>
              <a:cxn ang="11796480">
                <a:pos x="1" y="217686"/>
              </a:cxn>
              <a:cxn ang="5898240">
                <a:pos x="105811" y="569910"/>
              </a:cxn>
              <a:cxn ang="5898240">
                <a:pos x="448226" y="569910"/>
              </a:cxn>
              <a:cxn ang="0">
                <a:pos x="554036" y="217686"/>
              </a:cxn>
            </a:cxnLst>
            <a:rect l="txL" t="txT" r="txR" b="txB"/>
            <a:pathLst>
              <a:path w="554037" h="569912">
                <a:moveTo>
                  <a:pt x="1" y="217686"/>
                </a:moveTo>
                <a:lnTo>
                  <a:pt x="211624" y="217688"/>
                </a:lnTo>
                <a:lnTo>
                  <a:pt x="277019" y="0"/>
                </a:lnTo>
                <a:lnTo>
                  <a:pt x="342413" y="217688"/>
                </a:lnTo>
                <a:lnTo>
                  <a:pt x="554036" y="217686"/>
                </a:lnTo>
                <a:lnTo>
                  <a:pt x="382828" y="352223"/>
                </a:lnTo>
                <a:lnTo>
                  <a:pt x="448226" y="569910"/>
                </a:lnTo>
                <a:lnTo>
                  <a:pt x="277019" y="435371"/>
                </a:lnTo>
                <a:lnTo>
                  <a:pt x="105811" y="569910"/>
                </a:lnTo>
                <a:lnTo>
                  <a:pt x="171209" y="352223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9900"/>
            </a:prstShdw>
          </a:effectLst>
        </p:spPr>
        <p:txBody>
          <a:bodyPr wrap="none" anchor="ctr" anchorCtr="0"/>
          <a:p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Rectangle 2"/>
          <p:cNvSpPr>
            <a:spLocks noGrp="1"/>
          </p:cNvSpPr>
          <p:nvPr>
            <p:ph type="title"/>
          </p:nvPr>
        </p:nvSpPr>
        <p:spPr>
          <a:xfrm>
            <a:off x="611188" y="2349500"/>
            <a:ext cx="7848600" cy="1512888"/>
          </a:xfrm>
          <a:ln/>
        </p:spPr>
        <p:txBody>
          <a:bodyPr vert="horz" wrap="square" anchor="ctr" anchorCtr="0"/>
          <a:p>
            <a:pPr eaLnBrk="1" hangingPunct="1"/>
            <a:br>
              <a:rPr lang="en-US" altLang="zh-CN" sz="4800" b="1">
                <a:solidFill>
                  <a:srgbClr val="FF0000"/>
                </a:solidFill>
                <a:ea typeface="黑体" panose="02010609060101010101" pitchFamily="1" charset="-122"/>
              </a:rPr>
            </a:br>
            <a:r>
              <a:rPr lang="zh-CN" altLang="en-US" sz="4800" b="1">
                <a:solidFill>
                  <a:srgbClr val="FF0000"/>
                </a:solidFill>
                <a:ea typeface="黑体" panose="02010609060101010101" pitchFamily="1" charset="-122"/>
              </a:rPr>
              <a:t>谢谢大家！</a:t>
            </a:r>
            <a:br>
              <a:rPr lang="zh-CN" altLang="en-US" sz="4800" b="1">
                <a:solidFill>
                  <a:srgbClr val="FF0000"/>
                </a:solidFill>
                <a:ea typeface="黑体" panose="02010609060101010101" pitchFamily="1" charset="-122"/>
              </a:rPr>
            </a:br>
            <a:endParaRPr lang="zh-CN" altLang="en-US" sz="4800" b="1">
              <a:solidFill>
                <a:srgbClr val="FF0000"/>
              </a:solidFill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663575" y="609600"/>
            <a:ext cx="8229600" cy="874713"/>
          </a:xfrm>
          <a:ln/>
        </p:spPr>
        <p:txBody>
          <a:bodyPr vert="horz" wrap="square" anchor="ctr" anchorCtr="0"/>
          <a:p>
            <a:pPr eaLnBrk="1" hangingPunct="1"/>
            <a:r>
              <a:rPr lang="zh-CN" altLang="en-US" sz="4000" b="1">
                <a:ea typeface="黑体" panose="02010609060101010101" pitchFamily="1" charset="-122"/>
              </a:rPr>
              <a:t>我们的异常灯为什么不亮</a:t>
            </a:r>
            <a:endParaRPr lang="zh-CN" altLang="en-US" sz="4000" b="1">
              <a:ea typeface="黑体" panose="02010609060101010101" pitchFamily="1" charset="-122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/>
          </p:nvPr>
        </p:nvSpPr>
        <p:spPr>
          <a:xfrm>
            <a:off x="685800" y="1700213"/>
            <a:ext cx="8134350" cy="2024062"/>
          </a:xfrm>
          <a:ln/>
        </p:spPr>
        <p:txBody>
          <a:bodyPr vert="horz" wrap="square" anchor="t" anchorCtr="0"/>
          <a:p>
            <a:pPr eaLnBrk="1" hangingPunct="1"/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安灯系统（</a:t>
            </a:r>
            <a:r>
              <a:rPr lang="en-US" altLang="zh-CN" b="1" dirty="0">
                <a:latin typeface="楷体_GB2312" pitchFamily="1" charset="-122"/>
                <a:ea typeface="楷体_GB2312" pitchFamily="1" charset="-122"/>
              </a:rPr>
              <a:t>Andon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）：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buFontTx/>
              <a:buNone/>
            </a:pPr>
            <a:r>
              <a:rPr lang="zh-CN" altLang="en-US" b="1" dirty="0"/>
              <a:t>   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当操作者需要帮助、发现质量等与产品制造、质量有关的问题，他就拉下吊绳激活安灯系统，该信息通过操作工位信号灯将信息发布出去，提醒所有人注意</a:t>
            </a:r>
            <a:r>
              <a:rPr lang="zh-CN" altLang="en-US" sz="1800" b="1" dirty="0">
                <a:latin typeface="楷体_GB2312" pitchFamily="1" charset="-122"/>
                <a:ea typeface="楷体_GB2312" pitchFamily="1" charset="-122"/>
              </a:rPr>
              <a:t>。</a:t>
            </a:r>
            <a:r>
              <a:rPr lang="zh-CN" altLang="en-US" sz="1800" dirty="0"/>
              <a:t> </a:t>
            </a:r>
            <a:endParaRPr lang="zh-CN" altLang="en-US" dirty="0"/>
          </a:p>
        </p:txBody>
      </p:sp>
      <p:grpSp>
        <p:nvGrpSpPr>
          <p:cNvPr id="25604" name="组合 25603"/>
          <p:cNvGrpSpPr/>
          <p:nvPr/>
        </p:nvGrpSpPr>
        <p:grpSpPr>
          <a:xfrm>
            <a:off x="900113" y="4076700"/>
            <a:ext cx="935037" cy="2232025"/>
            <a:chOff x="0" y="0"/>
            <a:chExt cx="589" cy="1406"/>
          </a:xfrm>
        </p:grpSpPr>
        <p:pic>
          <p:nvPicPr>
            <p:cNvPr id="25605" name="Picture 5" descr="BD04924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5" y="0"/>
              <a:ext cx="532" cy="7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6" name="Text Box 6"/>
            <p:cNvSpPr txBox="1"/>
            <p:nvPr/>
          </p:nvSpPr>
          <p:spPr>
            <a:xfrm>
              <a:off x="0" y="888"/>
              <a:ext cx="589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</a:rPr>
                <a:t>问题出现</a:t>
              </a:r>
              <a:endParaRPr lang="zh-CN" altLang="en-US" sz="24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endParaRPr>
            </a:p>
          </p:txBody>
        </p:sp>
      </p:grpSp>
      <p:grpSp>
        <p:nvGrpSpPr>
          <p:cNvPr id="25607" name="组合 25606"/>
          <p:cNvGrpSpPr/>
          <p:nvPr/>
        </p:nvGrpSpPr>
        <p:grpSpPr>
          <a:xfrm>
            <a:off x="2051050" y="3789363"/>
            <a:ext cx="2025650" cy="2551112"/>
            <a:chOff x="0" y="0"/>
            <a:chExt cx="1276" cy="1607"/>
          </a:xfrm>
        </p:grpSpPr>
        <p:pic>
          <p:nvPicPr>
            <p:cNvPr id="25608" name="Picture 8" descr="pe01511_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" y="0"/>
              <a:ext cx="641" cy="10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9" name="AutoShape 9"/>
            <p:cNvSpPr/>
            <p:nvPr/>
          </p:nvSpPr>
          <p:spPr>
            <a:xfrm>
              <a:off x="0" y="499"/>
              <a:ext cx="545" cy="272"/>
            </a:xfrm>
            <a:prstGeom prst="rightArrow">
              <a:avLst>
                <a:gd name="adj1" fmla="val 50000"/>
                <a:gd name="adj2" fmla="val 50091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25610" name="Text Box 10"/>
            <p:cNvSpPr txBox="1"/>
            <p:nvPr/>
          </p:nvSpPr>
          <p:spPr>
            <a:xfrm>
              <a:off x="681" y="1089"/>
              <a:ext cx="589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</a:rPr>
                <a:t>现场观察</a:t>
              </a:r>
              <a:endParaRPr lang="zh-CN" altLang="en-US" sz="24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endParaRPr>
            </a:p>
          </p:txBody>
        </p:sp>
      </p:grpSp>
      <p:grpSp>
        <p:nvGrpSpPr>
          <p:cNvPr id="25611" name="组合 25610"/>
          <p:cNvGrpSpPr/>
          <p:nvPr/>
        </p:nvGrpSpPr>
        <p:grpSpPr>
          <a:xfrm>
            <a:off x="4284663" y="3860800"/>
            <a:ext cx="2951162" cy="2406650"/>
            <a:chOff x="0" y="0"/>
            <a:chExt cx="1859" cy="1516"/>
          </a:xfrm>
        </p:grpSpPr>
        <p:pic>
          <p:nvPicPr>
            <p:cNvPr id="25612" name="Picture 12" descr="bd06604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" y="0"/>
              <a:ext cx="1088" cy="9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3" name="AutoShape 13"/>
            <p:cNvSpPr/>
            <p:nvPr/>
          </p:nvSpPr>
          <p:spPr>
            <a:xfrm>
              <a:off x="0" y="454"/>
              <a:ext cx="545" cy="272"/>
            </a:xfrm>
            <a:prstGeom prst="rightArrow">
              <a:avLst>
                <a:gd name="adj1" fmla="val 50000"/>
                <a:gd name="adj2" fmla="val 50091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endParaRPr>
            </a:p>
          </p:txBody>
        </p:sp>
        <p:sp>
          <p:nvSpPr>
            <p:cNvPr id="25614" name="Text Box 14"/>
            <p:cNvSpPr txBox="1"/>
            <p:nvPr/>
          </p:nvSpPr>
          <p:spPr>
            <a:xfrm>
              <a:off x="952" y="998"/>
              <a:ext cx="589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2" charset="0"/>
                </a:rPr>
                <a:t>现场解决</a:t>
              </a:r>
              <a:endParaRPr lang="zh-CN" altLang="en-US" sz="24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PP_MARK_KEY" val="54b0ba33-77fc-458b-8a7a-aab9b91edcf8"/>
  <p:tag name="COMMONDATA" val="eyJoZGlkIjoiODc5OTdkZDQxOTMwNGQxNTBmNzRiMmEzNWM0ZjQ1Mm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3A-PPT模板01">
  <a:themeElements>
    <a:clrScheme name="">
      <a:dk1>
        <a:srgbClr val="000000"/>
      </a:dk1>
      <a:lt1>
        <a:srgbClr val="969696"/>
      </a:lt1>
      <a:dk2>
        <a:srgbClr val="000000"/>
      </a:dk2>
      <a:lt2>
        <a:srgbClr val="3333CC"/>
      </a:lt2>
      <a:accent1>
        <a:srgbClr val="FFFF00"/>
      </a:accent1>
      <a:accent2>
        <a:srgbClr val="3333CC"/>
      </a:accent2>
      <a:accent3>
        <a:srgbClr val="C9C9C9"/>
      </a:accent3>
      <a:accent4>
        <a:srgbClr val="000000"/>
      </a:accent4>
      <a:accent5>
        <a:srgbClr val="FFFFAA"/>
      </a:accent5>
      <a:accent6>
        <a:srgbClr val="2D2DB7"/>
      </a:accent6>
      <a:hlink>
        <a:srgbClr val="FFFF00"/>
      </a:hlink>
      <a:folHlink>
        <a:srgbClr val="FFFF0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69696"/>
        </a:lt1>
        <a:dk2>
          <a:srgbClr val="000000"/>
        </a:dk2>
        <a:lt2>
          <a:srgbClr val="3333CC"/>
        </a:lt2>
        <a:accent1>
          <a:srgbClr val="FFFF00"/>
        </a:accent1>
        <a:accent2>
          <a:srgbClr val="3333CC"/>
        </a:accent2>
        <a:accent3>
          <a:srgbClr val="C9C9C9"/>
        </a:accent3>
        <a:accent4>
          <a:srgbClr val="000000"/>
        </a:accent4>
        <a:accent5>
          <a:srgbClr val="FFFFAA"/>
        </a:accent5>
        <a:accent6>
          <a:srgbClr val="2D2DB7"/>
        </a:accent6>
        <a:hlink>
          <a:srgbClr val="FF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3A-PPT模板01">
  <a:themeElements>
    <a:clrScheme name="">
      <a:dk1>
        <a:srgbClr val="000000"/>
      </a:dk1>
      <a:lt1>
        <a:srgbClr val="969696"/>
      </a:lt1>
      <a:dk2>
        <a:srgbClr val="000000"/>
      </a:dk2>
      <a:lt2>
        <a:srgbClr val="3333CC"/>
      </a:lt2>
      <a:accent1>
        <a:srgbClr val="FFFF00"/>
      </a:accent1>
      <a:accent2>
        <a:srgbClr val="3333CC"/>
      </a:accent2>
      <a:accent3>
        <a:srgbClr val="C9C9C9"/>
      </a:accent3>
      <a:accent4>
        <a:srgbClr val="000000"/>
      </a:accent4>
      <a:accent5>
        <a:srgbClr val="FFFFAA"/>
      </a:accent5>
      <a:accent6>
        <a:srgbClr val="2D2DB7"/>
      </a:accent6>
      <a:hlink>
        <a:srgbClr val="FFFF00"/>
      </a:hlink>
      <a:folHlink>
        <a:srgbClr val="FFFF0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69696"/>
        </a:lt1>
        <a:dk2>
          <a:srgbClr val="000000"/>
        </a:dk2>
        <a:lt2>
          <a:srgbClr val="3333CC"/>
        </a:lt2>
        <a:accent1>
          <a:srgbClr val="FFFF00"/>
        </a:accent1>
        <a:accent2>
          <a:srgbClr val="3333CC"/>
        </a:accent2>
        <a:accent3>
          <a:srgbClr val="C9C9C9"/>
        </a:accent3>
        <a:accent4>
          <a:srgbClr val="000000"/>
        </a:accent4>
        <a:accent5>
          <a:srgbClr val="FFFFAA"/>
        </a:accent5>
        <a:accent6>
          <a:srgbClr val="2D2DB7"/>
        </a:accent6>
        <a:hlink>
          <a:srgbClr val="FF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3A-PPT模板01">
  <a:themeElements>
    <a:clrScheme name="">
      <a:dk1>
        <a:srgbClr val="000000"/>
      </a:dk1>
      <a:lt1>
        <a:srgbClr val="969696"/>
      </a:lt1>
      <a:dk2>
        <a:srgbClr val="000000"/>
      </a:dk2>
      <a:lt2>
        <a:srgbClr val="3333CC"/>
      </a:lt2>
      <a:accent1>
        <a:srgbClr val="FFFF00"/>
      </a:accent1>
      <a:accent2>
        <a:srgbClr val="3333CC"/>
      </a:accent2>
      <a:accent3>
        <a:srgbClr val="C9C9C9"/>
      </a:accent3>
      <a:accent4>
        <a:srgbClr val="000000"/>
      </a:accent4>
      <a:accent5>
        <a:srgbClr val="FFFFAA"/>
      </a:accent5>
      <a:accent6>
        <a:srgbClr val="2D2DB7"/>
      </a:accent6>
      <a:hlink>
        <a:srgbClr val="FFFF00"/>
      </a:hlink>
      <a:folHlink>
        <a:srgbClr val="FFFF0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69696"/>
        </a:lt1>
        <a:dk2>
          <a:srgbClr val="000000"/>
        </a:dk2>
        <a:lt2>
          <a:srgbClr val="3333CC"/>
        </a:lt2>
        <a:accent1>
          <a:srgbClr val="FFFF00"/>
        </a:accent1>
        <a:accent2>
          <a:srgbClr val="3333CC"/>
        </a:accent2>
        <a:accent3>
          <a:srgbClr val="C9C9C9"/>
        </a:accent3>
        <a:accent4>
          <a:srgbClr val="000000"/>
        </a:accent4>
        <a:accent5>
          <a:srgbClr val="FFFFAA"/>
        </a:accent5>
        <a:accent6>
          <a:srgbClr val="2D2DB7"/>
        </a:accent6>
        <a:hlink>
          <a:srgbClr val="FF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3A-PPT模板01">
  <a:themeElements>
    <a:clrScheme name="">
      <a:dk1>
        <a:srgbClr val="000000"/>
      </a:dk1>
      <a:lt1>
        <a:srgbClr val="969696"/>
      </a:lt1>
      <a:dk2>
        <a:srgbClr val="000000"/>
      </a:dk2>
      <a:lt2>
        <a:srgbClr val="3333CC"/>
      </a:lt2>
      <a:accent1>
        <a:srgbClr val="FFFF00"/>
      </a:accent1>
      <a:accent2>
        <a:srgbClr val="3333CC"/>
      </a:accent2>
      <a:accent3>
        <a:srgbClr val="C9C9C9"/>
      </a:accent3>
      <a:accent4>
        <a:srgbClr val="000000"/>
      </a:accent4>
      <a:accent5>
        <a:srgbClr val="FFFFAA"/>
      </a:accent5>
      <a:accent6>
        <a:srgbClr val="2D2DB7"/>
      </a:accent6>
      <a:hlink>
        <a:srgbClr val="FFFF00"/>
      </a:hlink>
      <a:folHlink>
        <a:srgbClr val="FFFF0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69696"/>
        </a:lt1>
        <a:dk2>
          <a:srgbClr val="000000"/>
        </a:dk2>
        <a:lt2>
          <a:srgbClr val="3333CC"/>
        </a:lt2>
        <a:accent1>
          <a:srgbClr val="FFFF00"/>
        </a:accent1>
        <a:accent2>
          <a:srgbClr val="3333CC"/>
        </a:accent2>
        <a:accent3>
          <a:srgbClr val="C9C9C9"/>
        </a:accent3>
        <a:accent4>
          <a:srgbClr val="000000"/>
        </a:accent4>
        <a:accent5>
          <a:srgbClr val="FFFFAA"/>
        </a:accent5>
        <a:accent6>
          <a:srgbClr val="2D2DB7"/>
        </a:accent6>
        <a:hlink>
          <a:srgbClr val="FF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3A-PPT模板01">
  <a:themeElements>
    <a:clrScheme name="">
      <a:dk1>
        <a:srgbClr val="000000"/>
      </a:dk1>
      <a:lt1>
        <a:srgbClr val="969696"/>
      </a:lt1>
      <a:dk2>
        <a:srgbClr val="000000"/>
      </a:dk2>
      <a:lt2>
        <a:srgbClr val="3333CC"/>
      </a:lt2>
      <a:accent1>
        <a:srgbClr val="FFFF00"/>
      </a:accent1>
      <a:accent2>
        <a:srgbClr val="3333CC"/>
      </a:accent2>
      <a:accent3>
        <a:srgbClr val="C9C9C9"/>
      </a:accent3>
      <a:accent4>
        <a:srgbClr val="000000"/>
      </a:accent4>
      <a:accent5>
        <a:srgbClr val="FFFFAA"/>
      </a:accent5>
      <a:accent6>
        <a:srgbClr val="2D2DB7"/>
      </a:accent6>
      <a:hlink>
        <a:srgbClr val="FFFF00"/>
      </a:hlink>
      <a:folHlink>
        <a:srgbClr val="FFFF0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69696"/>
        </a:lt1>
        <a:dk2>
          <a:srgbClr val="000000"/>
        </a:dk2>
        <a:lt2>
          <a:srgbClr val="3333CC"/>
        </a:lt2>
        <a:accent1>
          <a:srgbClr val="FFFF00"/>
        </a:accent1>
        <a:accent2>
          <a:srgbClr val="3333CC"/>
        </a:accent2>
        <a:accent3>
          <a:srgbClr val="C9C9C9"/>
        </a:accent3>
        <a:accent4>
          <a:srgbClr val="000000"/>
        </a:accent4>
        <a:accent5>
          <a:srgbClr val="FFFFAA"/>
        </a:accent5>
        <a:accent6>
          <a:srgbClr val="2D2DB7"/>
        </a:accent6>
        <a:hlink>
          <a:srgbClr val="FF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3A-PPT模板01">
  <a:themeElements>
    <a:clrScheme name="">
      <a:dk1>
        <a:srgbClr val="000000"/>
      </a:dk1>
      <a:lt1>
        <a:srgbClr val="969696"/>
      </a:lt1>
      <a:dk2>
        <a:srgbClr val="000000"/>
      </a:dk2>
      <a:lt2>
        <a:srgbClr val="3333CC"/>
      </a:lt2>
      <a:accent1>
        <a:srgbClr val="FFFF00"/>
      </a:accent1>
      <a:accent2>
        <a:srgbClr val="3333CC"/>
      </a:accent2>
      <a:accent3>
        <a:srgbClr val="C9C9C9"/>
      </a:accent3>
      <a:accent4>
        <a:srgbClr val="000000"/>
      </a:accent4>
      <a:accent5>
        <a:srgbClr val="FFFFAA"/>
      </a:accent5>
      <a:accent6>
        <a:srgbClr val="2D2DB7"/>
      </a:accent6>
      <a:hlink>
        <a:srgbClr val="FFFF00"/>
      </a:hlink>
      <a:folHlink>
        <a:srgbClr val="FFFF0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69696"/>
        </a:lt1>
        <a:dk2>
          <a:srgbClr val="000000"/>
        </a:dk2>
        <a:lt2>
          <a:srgbClr val="3333CC"/>
        </a:lt2>
        <a:accent1>
          <a:srgbClr val="FFFF00"/>
        </a:accent1>
        <a:accent2>
          <a:srgbClr val="3333CC"/>
        </a:accent2>
        <a:accent3>
          <a:srgbClr val="C9C9C9"/>
        </a:accent3>
        <a:accent4>
          <a:srgbClr val="000000"/>
        </a:accent4>
        <a:accent5>
          <a:srgbClr val="FFFFAA"/>
        </a:accent5>
        <a:accent6>
          <a:srgbClr val="2D2DB7"/>
        </a:accent6>
        <a:hlink>
          <a:srgbClr val="FF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3A-PPT模板01">
  <a:themeElements>
    <a:clrScheme name="">
      <a:dk1>
        <a:srgbClr val="000000"/>
      </a:dk1>
      <a:lt1>
        <a:srgbClr val="969696"/>
      </a:lt1>
      <a:dk2>
        <a:srgbClr val="000000"/>
      </a:dk2>
      <a:lt2>
        <a:srgbClr val="3333CC"/>
      </a:lt2>
      <a:accent1>
        <a:srgbClr val="FFFF00"/>
      </a:accent1>
      <a:accent2>
        <a:srgbClr val="3333CC"/>
      </a:accent2>
      <a:accent3>
        <a:srgbClr val="C9C9C9"/>
      </a:accent3>
      <a:accent4>
        <a:srgbClr val="000000"/>
      </a:accent4>
      <a:accent5>
        <a:srgbClr val="FFFFAA"/>
      </a:accent5>
      <a:accent6>
        <a:srgbClr val="2D2DB7"/>
      </a:accent6>
      <a:hlink>
        <a:srgbClr val="FFFF00"/>
      </a:hlink>
      <a:folHlink>
        <a:srgbClr val="FFFF0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69696"/>
        </a:lt1>
        <a:dk2>
          <a:srgbClr val="000000"/>
        </a:dk2>
        <a:lt2>
          <a:srgbClr val="3333CC"/>
        </a:lt2>
        <a:accent1>
          <a:srgbClr val="FFFF00"/>
        </a:accent1>
        <a:accent2>
          <a:srgbClr val="3333CC"/>
        </a:accent2>
        <a:accent3>
          <a:srgbClr val="C9C9C9"/>
        </a:accent3>
        <a:accent4>
          <a:srgbClr val="000000"/>
        </a:accent4>
        <a:accent5>
          <a:srgbClr val="FFFFAA"/>
        </a:accent5>
        <a:accent6>
          <a:srgbClr val="2D2DB7"/>
        </a:accent6>
        <a:hlink>
          <a:srgbClr val="FF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3A-PPT模板01">
  <a:themeElements>
    <a:clrScheme name="">
      <a:dk1>
        <a:srgbClr val="000000"/>
      </a:dk1>
      <a:lt1>
        <a:srgbClr val="969696"/>
      </a:lt1>
      <a:dk2>
        <a:srgbClr val="000000"/>
      </a:dk2>
      <a:lt2>
        <a:srgbClr val="3333CC"/>
      </a:lt2>
      <a:accent1>
        <a:srgbClr val="FFFF00"/>
      </a:accent1>
      <a:accent2>
        <a:srgbClr val="3333CC"/>
      </a:accent2>
      <a:accent3>
        <a:srgbClr val="C9C9C9"/>
      </a:accent3>
      <a:accent4>
        <a:srgbClr val="000000"/>
      </a:accent4>
      <a:accent5>
        <a:srgbClr val="FFFFAA"/>
      </a:accent5>
      <a:accent6>
        <a:srgbClr val="2D2DB7"/>
      </a:accent6>
      <a:hlink>
        <a:srgbClr val="FFFF00"/>
      </a:hlink>
      <a:folHlink>
        <a:srgbClr val="FFFF0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69696"/>
        </a:lt1>
        <a:dk2>
          <a:srgbClr val="000000"/>
        </a:dk2>
        <a:lt2>
          <a:srgbClr val="3333CC"/>
        </a:lt2>
        <a:accent1>
          <a:srgbClr val="FFFF00"/>
        </a:accent1>
        <a:accent2>
          <a:srgbClr val="3333CC"/>
        </a:accent2>
        <a:accent3>
          <a:srgbClr val="C9C9C9"/>
        </a:accent3>
        <a:accent4>
          <a:srgbClr val="000000"/>
        </a:accent4>
        <a:accent5>
          <a:srgbClr val="FFFFAA"/>
        </a:accent5>
        <a:accent6>
          <a:srgbClr val="2D2DB7"/>
        </a:accent6>
        <a:hlink>
          <a:srgbClr val="FF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3A-PPT模板01">
  <a:themeElements>
    <a:clrScheme name="">
      <a:dk1>
        <a:srgbClr val="000000"/>
      </a:dk1>
      <a:lt1>
        <a:srgbClr val="969696"/>
      </a:lt1>
      <a:dk2>
        <a:srgbClr val="000000"/>
      </a:dk2>
      <a:lt2>
        <a:srgbClr val="3333CC"/>
      </a:lt2>
      <a:accent1>
        <a:srgbClr val="FFFF00"/>
      </a:accent1>
      <a:accent2>
        <a:srgbClr val="3333CC"/>
      </a:accent2>
      <a:accent3>
        <a:srgbClr val="C9C9C9"/>
      </a:accent3>
      <a:accent4>
        <a:srgbClr val="000000"/>
      </a:accent4>
      <a:accent5>
        <a:srgbClr val="FFFFAA"/>
      </a:accent5>
      <a:accent6>
        <a:srgbClr val="2D2DB7"/>
      </a:accent6>
      <a:hlink>
        <a:srgbClr val="FFFF00"/>
      </a:hlink>
      <a:folHlink>
        <a:srgbClr val="FFFF0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69696"/>
        </a:lt1>
        <a:dk2>
          <a:srgbClr val="000000"/>
        </a:dk2>
        <a:lt2>
          <a:srgbClr val="3333CC"/>
        </a:lt2>
        <a:accent1>
          <a:srgbClr val="FFFF00"/>
        </a:accent1>
        <a:accent2>
          <a:srgbClr val="3333CC"/>
        </a:accent2>
        <a:accent3>
          <a:srgbClr val="C9C9C9"/>
        </a:accent3>
        <a:accent4>
          <a:srgbClr val="000000"/>
        </a:accent4>
        <a:accent5>
          <a:srgbClr val="FFFFAA"/>
        </a:accent5>
        <a:accent6>
          <a:srgbClr val="2D2DB7"/>
        </a:accent6>
        <a:hlink>
          <a:srgbClr val="FF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3A-PPT模板01">
  <a:themeElements>
    <a:clrScheme name="">
      <a:dk1>
        <a:srgbClr val="000000"/>
      </a:dk1>
      <a:lt1>
        <a:srgbClr val="969696"/>
      </a:lt1>
      <a:dk2>
        <a:srgbClr val="000000"/>
      </a:dk2>
      <a:lt2>
        <a:srgbClr val="3333CC"/>
      </a:lt2>
      <a:accent1>
        <a:srgbClr val="FFFF00"/>
      </a:accent1>
      <a:accent2>
        <a:srgbClr val="3333CC"/>
      </a:accent2>
      <a:accent3>
        <a:srgbClr val="C9C9C9"/>
      </a:accent3>
      <a:accent4>
        <a:srgbClr val="000000"/>
      </a:accent4>
      <a:accent5>
        <a:srgbClr val="FFFFAA"/>
      </a:accent5>
      <a:accent6>
        <a:srgbClr val="2D2DB7"/>
      </a:accent6>
      <a:hlink>
        <a:srgbClr val="FFFF00"/>
      </a:hlink>
      <a:folHlink>
        <a:srgbClr val="FFFF0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69696"/>
        </a:lt1>
        <a:dk2>
          <a:srgbClr val="000000"/>
        </a:dk2>
        <a:lt2>
          <a:srgbClr val="3333CC"/>
        </a:lt2>
        <a:accent1>
          <a:srgbClr val="FFFF00"/>
        </a:accent1>
        <a:accent2>
          <a:srgbClr val="3333CC"/>
        </a:accent2>
        <a:accent3>
          <a:srgbClr val="C9C9C9"/>
        </a:accent3>
        <a:accent4>
          <a:srgbClr val="000000"/>
        </a:accent4>
        <a:accent5>
          <a:srgbClr val="FFFFAA"/>
        </a:accent5>
        <a:accent6>
          <a:srgbClr val="2D2DB7"/>
        </a:accent6>
        <a:hlink>
          <a:srgbClr val="FF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3A-PPT模板01">
  <a:themeElements>
    <a:clrScheme name="">
      <a:dk1>
        <a:srgbClr val="000000"/>
      </a:dk1>
      <a:lt1>
        <a:srgbClr val="969696"/>
      </a:lt1>
      <a:dk2>
        <a:srgbClr val="000000"/>
      </a:dk2>
      <a:lt2>
        <a:srgbClr val="3333CC"/>
      </a:lt2>
      <a:accent1>
        <a:srgbClr val="FFFF00"/>
      </a:accent1>
      <a:accent2>
        <a:srgbClr val="3333CC"/>
      </a:accent2>
      <a:accent3>
        <a:srgbClr val="C9C9C9"/>
      </a:accent3>
      <a:accent4>
        <a:srgbClr val="000000"/>
      </a:accent4>
      <a:accent5>
        <a:srgbClr val="FFFFAA"/>
      </a:accent5>
      <a:accent6>
        <a:srgbClr val="2D2DB7"/>
      </a:accent6>
      <a:hlink>
        <a:srgbClr val="FFFF00"/>
      </a:hlink>
      <a:folHlink>
        <a:srgbClr val="FFFF0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69696"/>
        </a:lt1>
        <a:dk2>
          <a:srgbClr val="000000"/>
        </a:dk2>
        <a:lt2>
          <a:srgbClr val="3333CC"/>
        </a:lt2>
        <a:accent1>
          <a:srgbClr val="FFFF00"/>
        </a:accent1>
        <a:accent2>
          <a:srgbClr val="3333CC"/>
        </a:accent2>
        <a:accent3>
          <a:srgbClr val="C9C9C9"/>
        </a:accent3>
        <a:accent4>
          <a:srgbClr val="000000"/>
        </a:accent4>
        <a:accent5>
          <a:srgbClr val="FFFFAA"/>
        </a:accent5>
        <a:accent6>
          <a:srgbClr val="2D2DB7"/>
        </a:accent6>
        <a:hlink>
          <a:srgbClr val="FF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3A-PPT模板01">
  <a:themeElements>
    <a:clrScheme name="">
      <a:dk1>
        <a:srgbClr val="000000"/>
      </a:dk1>
      <a:lt1>
        <a:srgbClr val="969696"/>
      </a:lt1>
      <a:dk2>
        <a:srgbClr val="000000"/>
      </a:dk2>
      <a:lt2>
        <a:srgbClr val="3333CC"/>
      </a:lt2>
      <a:accent1>
        <a:srgbClr val="FFFF00"/>
      </a:accent1>
      <a:accent2>
        <a:srgbClr val="3333CC"/>
      </a:accent2>
      <a:accent3>
        <a:srgbClr val="C9C9C9"/>
      </a:accent3>
      <a:accent4>
        <a:srgbClr val="000000"/>
      </a:accent4>
      <a:accent5>
        <a:srgbClr val="FFFFAA"/>
      </a:accent5>
      <a:accent6>
        <a:srgbClr val="2D2DB7"/>
      </a:accent6>
      <a:hlink>
        <a:srgbClr val="FFFF00"/>
      </a:hlink>
      <a:folHlink>
        <a:srgbClr val="FFFF0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69696"/>
        </a:lt1>
        <a:dk2>
          <a:srgbClr val="000000"/>
        </a:dk2>
        <a:lt2>
          <a:srgbClr val="3333CC"/>
        </a:lt2>
        <a:accent1>
          <a:srgbClr val="FFFF00"/>
        </a:accent1>
        <a:accent2>
          <a:srgbClr val="3333CC"/>
        </a:accent2>
        <a:accent3>
          <a:srgbClr val="C9C9C9"/>
        </a:accent3>
        <a:accent4>
          <a:srgbClr val="000000"/>
        </a:accent4>
        <a:accent5>
          <a:srgbClr val="FFFFAA"/>
        </a:accent5>
        <a:accent6>
          <a:srgbClr val="2D2DB7"/>
        </a:accent6>
        <a:hlink>
          <a:srgbClr val="FF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3A-PPT模板01">
  <a:themeElements>
    <a:clrScheme name="">
      <a:dk1>
        <a:srgbClr val="000000"/>
      </a:dk1>
      <a:lt1>
        <a:srgbClr val="969696"/>
      </a:lt1>
      <a:dk2>
        <a:srgbClr val="000000"/>
      </a:dk2>
      <a:lt2>
        <a:srgbClr val="3333CC"/>
      </a:lt2>
      <a:accent1>
        <a:srgbClr val="FFFF00"/>
      </a:accent1>
      <a:accent2>
        <a:srgbClr val="3333CC"/>
      </a:accent2>
      <a:accent3>
        <a:srgbClr val="C9C9C9"/>
      </a:accent3>
      <a:accent4>
        <a:srgbClr val="000000"/>
      </a:accent4>
      <a:accent5>
        <a:srgbClr val="FFFFAA"/>
      </a:accent5>
      <a:accent6>
        <a:srgbClr val="2D2DB7"/>
      </a:accent6>
      <a:hlink>
        <a:srgbClr val="FFFF00"/>
      </a:hlink>
      <a:folHlink>
        <a:srgbClr val="FFFF0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69696"/>
        </a:lt1>
        <a:dk2>
          <a:srgbClr val="000000"/>
        </a:dk2>
        <a:lt2>
          <a:srgbClr val="3333CC"/>
        </a:lt2>
        <a:accent1>
          <a:srgbClr val="FFFF00"/>
        </a:accent1>
        <a:accent2>
          <a:srgbClr val="3333CC"/>
        </a:accent2>
        <a:accent3>
          <a:srgbClr val="C9C9C9"/>
        </a:accent3>
        <a:accent4>
          <a:srgbClr val="000000"/>
        </a:accent4>
        <a:accent5>
          <a:srgbClr val="FFFFAA"/>
        </a:accent5>
        <a:accent6>
          <a:srgbClr val="2D2DB7"/>
        </a:accent6>
        <a:hlink>
          <a:srgbClr val="FF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3A-PPT模板01">
  <a:themeElements>
    <a:clrScheme name="">
      <a:dk1>
        <a:srgbClr val="000000"/>
      </a:dk1>
      <a:lt1>
        <a:srgbClr val="969696"/>
      </a:lt1>
      <a:dk2>
        <a:srgbClr val="000000"/>
      </a:dk2>
      <a:lt2>
        <a:srgbClr val="3333CC"/>
      </a:lt2>
      <a:accent1>
        <a:srgbClr val="FFFF00"/>
      </a:accent1>
      <a:accent2>
        <a:srgbClr val="3333CC"/>
      </a:accent2>
      <a:accent3>
        <a:srgbClr val="C9C9C9"/>
      </a:accent3>
      <a:accent4>
        <a:srgbClr val="000000"/>
      </a:accent4>
      <a:accent5>
        <a:srgbClr val="FFFFAA"/>
      </a:accent5>
      <a:accent6>
        <a:srgbClr val="2D2DB7"/>
      </a:accent6>
      <a:hlink>
        <a:srgbClr val="FFFF00"/>
      </a:hlink>
      <a:folHlink>
        <a:srgbClr val="FFFF0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69696"/>
        </a:lt1>
        <a:dk2>
          <a:srgbClr val="000000"/>
        </a:dk2>
        <a:lt2>
          <a:srgbClr val="3333CC"/>
        </a:lt2>
        <a:accent1>
          <a:srgbClr val="FFFF00"/>
        </a:accent1>
        <a:accent2>
          <a:srgbClr val="3333CC"/>
        </a:accent2>
        <a:accent3>
          <a:srgbClr val="C9C9C9"/>
        </a:accent3>
        <a:accent4>
          <a:srgbClr val="000000"/>
        </a:accent4>
        <a:accent5>
          <a:srgbClr val="FFFFAA"/>
        </a:accent5>
        <a:accent6>
          <a:srgbClr val="2D2DB7"/>
        </a:accent6>
        <a:hlink>
          <a:srgbClr val="FF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3A企管模板01</Template>
  <TotalTime>0</TotalTime>
  <Words>4540</Words>
  <Application>WPS 演示</Application>
  <PresentationFormat>鍏ㄥ睆鏄剧ず(4:3)</PresentationFormat>
  <Paragraphs>849</Paragraphs>
  <Slides>80</Slides>
  <Notes>24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14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80</vt:i4>
      </vt:variant>
    </vt:vector>
  </HeadingPairs>
  <TitlesOfParts>
    <vt:vector size="121" baseType="lpstr">
      <vt:lpstr>Arial</vt:lpstr>
      <vt:lpstr>宋体</vt:lpstr>
      <vt:lpstr>Wingdings</vt:lpstr>
      <vt:lpstr>Times New Roman</vt:lpstr>
      <vt:lpstr>MS PGothic</vt:lpstr>
      <vt:lpstr>华文细黑</vt:lpstr>
      <vt:lpstr>黑体</vt:lpstr>
      <vt:lpstr>楷体_GB2312</vt:lpstr>
      <vt:lpstr>新宋体</vt:lpstr>
      <vt:lpstr>楷体</vt:lpstr>
      <vt:lpstr>华文楷体</vt:lpstr>
      <vt:lpstr>Gulim</vt:lpstr>
      <vt:lpstr>Tahoma</vt:lpstr>
      <vt:lpstr>HY견고딕</vt:lpstr>
      <vt:lpstr>ksdb</vt:lpstr>
      <vt:lpstr>HY헤드라인M</vt:lpstr>
      <vt:lpstr>仿宋_GB2312</vt:lpstr>
      <vt:lpstr>仿宋</vt:lpstr>
      <vt:lpstr>Verdana</vt:lpstr>
      <vt:lpstr>华文新魏</vt:lpstr>
      <vt:lpstr>Segoe Print</vt:lpstr>
      <vt:lpstr>微软雅黑</vt:lpstr>
      <vt:lpstr>Arial Unicode MS</vt:lpstr>
      <vt:lpstr>3A-PPT模板01</vt:lpstr>
      <vt:lpstr>1_3A-PPT模板01</vt:lpstr>
      <vt:lpstr>2_3A-PPT模板01</vt:lpstr>
      <vt:lpstr>3_3A-PPT模板01</vt:lpstr>
      <vt:lpstr>4_3A-PPT模板01</vt:lpstr>
      <vt:lpstr>5_3A-PPT模板01</vt:lpstr>
      <vt:lpstr>6_3A-PPT模板01</vt:lpstr>
      <vt:lpstr>7_3A-PPT模板01</vt:lpstr>
      <vt:lpstr>8_3A-PPT模板01</vt:lpstr>
      <vt:lpstr>9_3A-PPT模板01</vt:lpstr>
      <vt:lpstr>10_3A-PPT模板01</vt:lpstr>
      <vt:lpstr>11_3A-PPT模板01</vt:lpstr>
      <vt:lpstr>12_3A-PPT模板01</vt:lpstr>
      <vt:lpstr>13_3A-PPT模板01</vt:lpstr>
      <vt:lpstr>Paint.Picture</vt:lpstr>
      <vt:lpstr>Equation.3</vt:lpstr>
      <vt:lpstr>Equation.3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管理专家</dc:title>
  <dc:creator>刘承元</dc:creator>
  <cp:lastModifiedBy>WPS_1670316127</cp:lastModifiedBy>
  <cp:revision>132</cp:revision>
  <dcterms:created xsi:type="dcterms:W3CDTF">2007-11-06T10:09:44Z</dcterms:created>
  <dcterms:modified xsi:type="dcterms:W3CDTF">2023-02-20T07:55:06Z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000800fea4000000000001024120</vt:lpwstr>
  </property>
  <property fmtid="{D5CDD505-2E9C-101B-9397-08002B2CF9AE}" pid="3" name="KSOProductBuildVer">
    <vt:lpwstr>2052-11.1.0.13703</vt:lpwstr>
  </property>
  <property fmtid="{D5CDD505-2E9C-101B-9397-08002B2CF9AE}" pid="4" name="ICV">
    <vt:lpwstr>BD518900772A4F6AAA313528E85175D9</vt:lpwstr>
  </property>
</Properties>
</file>