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11" r:id="rId5"/>
    <p:sldId id="532" r:id="rId6"/>
    <p:sldId id="618" r:id="rId7"/>
    <p:sldId id="619" r:id="rId8"/>
    <p:sldId id="620" r:id="rId9"/>
    <p:sldId id="621" r:id="rId10"/>
    <p:sldId id="622" r:id="rId11"/>
    <p:sldId id="623" r:id="rId12"/>
    <p:sldId id="624" r:id="rId13"/>
    <p:sldId id="625" r:id="rId14"/>
    <p:sldId id="626" r:id="rId15"/>
    <p:sldId id="627" r:id="rId16"/>
    <p:sldId id="628" r:id="rId17"/>
    <p:sldId id="629" r:id="rId18"/>
    <p:sldId id="630" r:id="rId19"/>
    <p:sldId id="631" r:id="rId20"/>
    <p:sldId id="632" r:id="rId21"/>
    <p:sldId id="633" r:id="rId22"/>
    <p:sldId id="634" r:id="rId23"/>
    <p:sldId id="646" r:id="rId24"/>
    <p:sldId id="635" r:id="rId25"/>
    <p:sldId id="636" r:id="rId26"/>
    <p:sldId id="637" r:id="rId27"/>
    <p:sldId id="638" r:id="rId28"/>
    <p:sldId id="639" r:id="rId29"/>
    <p:sldId id="640" r:id="rId30"/>
    <p:sldId id="641" r:id="rId31"/>
    <p:sldId id="642" r:id="rId32"/>
    <p:sldId id="643" r:id="rId33"/>
    <p:sldId id="644" r:id="rId34"/>
    <p:sldId id="609" r:id="rId35"/>
    <p:sldId id="573" r:id="rId36"/>
    <p:sldId id="610" r:id="rId37"/>
    <p:sldId id="574" r:id="rId38"/>
    <p:sldId id="575" r:id="rId39"/>
    <p:sldId id="645" r:id="rId40"/>
    <p:sldId id="565" r:id="rId41"/>
    <p:sldId id="566" r:id="rId42"/>
    <p:sldId id="612" r:id="rId43"/>
    <p:sldId id="577" r:id="rId44"/>
    <p:sldId id="579" r:id="rId45"/>
    <p:sldId id="581" r:id="rId46"/>
    <p:sldId id="583" r:id="rId47"/>
    <p:sldId id="585" r:id="rId48"/>
    <p:sldId id="587" r:id="rId49"/>
    <p:sldId id="611" r:id="rId50"/>
    <p:sldId id="589" r:id="rId51"/>
    <p:sldId id="590" r:id="rId52"/>
    <p:sldId id="614" r:id="rId53"/>
    <p:sldId id="591" r:id="rId54"/>
    <p:sldId id="592" r:id="rId55"/>
    <p:sldId id="593" r:id="rId56"/>
    <p:sldId id="595" r:id="rId57"/>
    <p:sldId id="599" r:id="rId58"/>
    <p:sldId id="617" r:id="rId59"/>
    <p:sldId id="602" r:id="rId60"/>
    <p:sldId id="604" r:id="rId61"/>
    <p:sldId id="613" r:id="rId62"/>
    <p:sldId id="554" r:id="rId63"/>
    <p:sldId id="616" r:id="rId64"/>
    <p:sldId id="296" r:id="rId65"/>
  </p:sldIdLst>
  <p:sldSz cx="12192000" cy="6858000"/>
  <p:notesSz cx="6858000" cy="9144000"/>
  <p:custDataLst>
    <p:tags r:id="rId69"/>
  </p:custDataLst>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2991"/>
    <a:srgbClr val="00268A"/>
    <a:srgbClr val="000000"/>
    <a:srgbClr val="F2F2F2"/>
    <a:srgbClr val="FFF2CC"/>
    <a:srgbClr val="003399"/>
    <a:srgbClr val="FF0000"/>
    <a:srgbClr val="83C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731"/>
    <p:restoredTop sz="94736"/>
  </p:normalViewPr>
  <p:slideViewPr>
    <p:cSldViewPr showGuides="1">
      <p:cViewPr varScale="1">
        <p:scale>
          <a:sx n="88" d="100"/>
          <a:sy n="88" d="100"/>
        </p:scale>
        <p:origin x="92" y="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131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9" Type="http://schemas.openxmlformats.org/officeDocument/2006/relationships/tags" Target="tags/tag7.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fontAlgn="auto" hangingPunct="0">
              <a:spcBef>
                <a:spcPts val="0"/>
              </a:spcBef>
              <a:spcAft>
                <a:spcPts val="0"/>
              </a:spcAft>
              <a:defRPr sz="1200">
                <a:latin typeface="Arial" panose="020B0604020202020204" pitchFamily="34" charset="0"/>
                <a:ea typeface="宋体" panose="02010600030101010101" pitchFamily="2" charset="-122"/>
              </a:defRPr>
            </a:lvl1pPr>
          </a:lstStyle>
          <a:p>
            <a:pPr marL="0" marR="0" lvl="0" indent="0" algn="l" defTabSz="457200" rtl="0" eaLnBrk="0" fontAlgn="auto" latinLnBrk="0" hangingPunct="0">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fontAlgn="auto" hangingPunct="0">
              <a:spcBef>
                <a:spcPts val="0"/>
              </a:spcBef>
              <a:spcAft>
                <a:spcPts val="0"/>
              </a:spcAft>
              <a:defRPr sz="1200">
                <a:latin typeface="Arial" panose="020B0604020202020204" pitchFamily="34" charset="0"/>
                <a:ea typeface="宋体" panose="02010600030101010101" pitchFamily="2" charset="-122"/>
              </a:defRPr>
            </a:lvl1pPr>
          </a:lstStyle>
          <a:p>
            <a:pPr marL="0" marR="0" lvl="0" indent="0" algn="r" defTabSz="457200" rtl="0" eaLnBrk="0" fontAlgn="auto" latinLnBrk="0" hangingPunct="0">
              <a:lnSpc>
                <a:spcPct val="100000"/>
              </a:lnSpc>
              <a:spcBef>
                <a:spcPts val="0"/>
              </a:spcBef>
              <a:spcAft>
                <a:spcPts val="0"/>
              </a:spcAft>
              <a:buClrTx/>
              <a:buSzTx/>
              <a:buFontTx/>
              <a:buNone/>
              <a:defRPr/>
            </a:pPr>
            <a:fld id="{8E26991D-9A15-40B5-9B7B-C2C448D4FFF9}"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2" name="Rectangle 4"/>
          <p:cNvSpPr>
            <a:spLocks noGrp="1" noRot="1"/>
          </p:cNvSpPr>
          <p:nvPr>
            <p:ph type="sldImg" idx="2"/>
          </p:nvPr>
        </p:nvSpPr>
        <p:spPr>
          <a:xfrm>
            <a:off x="381000" y="685800"/>
            <a:ext cx="6096000" cy="3429000"/>
          </a:xfrm>
          <a:prstGeom prst="rect">
            <a:avLst/>
          </a:prstGeom>
          <a:noFill/>
          <a:ln w="9525">
            <a:noFill/>
          </a:ln>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fontAlgn="auto" hangingPunct="0">
              <a:spcBef>
                <a:spcPts val="0"/>
              </a:spcBef>
              <a:spcAft>
                <a:spcPts val="0"/>
              </a:spcAft>
              <a:defRPr sz="1200">
                <a:latin typeface="Arial" panose="020B0604020202020204" pitchFamily="34" charset="0"/>
                <a:ea typeface="宋体" panose="02010600030101010101" pitchFamily="2" charset="-122"/>
              </a:defRPr>
            </a:lvl1pPr>
          </a:lstStyle>
          <a:p>
            <a:pPr marL="0" marR="0" lvl="0" indent="0" algn="l" defTabSz="457200" rtl="0" eaLnBrk="0" fontAlgn="auto" latinLnBrk="0" hangingPunct="0">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fontAlgn="auto" hangingPunct="0">
              <a:spcBef>
                <a:spcPts val="0"/>
              </a:spcBef>
              <a:spcAft>
                <a:spcPts val="0"/>
              </a:spcAft>
              <a:defRPr sz="1200">
                <a:latin typeface="+mn-lt"/>
              </a:defRPr>
            </a:lvl1pPr>
          </a:lstStyle>
          <a:p>
            <a:pPr marL="0" marR="0" lvl="0" indent="0" algn="r" defTabSz="457200" rtl="0" eaLnBrk="0" fontAlgn="auto" latinLnBrk="0" hangingPunct="0">
              <a:lnSpc>
                <a:spcPct val="100000"/>
              </a:lnSpc>
              <a:spcBef>
                <a:spcPts val="0"/>
              </a:spcBef>
              <a:spcAft>
                <a:spcPts val="0"/>
              </a:spcAft>
              <a:buClrTx/>
              <a:buSzTx/>
              <a:buFontTx/>
              <a:buNone/>
              <a:defRPr/>
            </a:pPr>
            <a:fld id="{F81CDB4D-D654-4CD0-84C5-FFDDCE3B3537}" type="slidenum">
              <a:rPr kumimoji="0" lang="zh-CN" altLang="zh-CN" sz="1200" b="0" i="0" u="none" strike="noStrike" kern="1200" cap="none" spc="0" normalizeH="0" baseline="0" noProof="0">
                <a:ln>
                  <a:noFill/>
                </a:ln>
                <a:solidFill>
                  <a:schemeClr val="tx1"/>
                </a:solidFill>
                <a:effectLst/>
                <a:uLnTx/>
                <a:uFillTx/>
                <a:latin typeface="+mn-lt"/>
                <a:ea typeface="+mn-ea"/>
                <a:cs typeface="+mn-cs"/>
              </a:rPr>
            </a:fld>
            <a:endParaRPr kumimoji="0" lang="en-US" altLang="zh-CN"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noRot="1" noTextEdit="1"/>
          </p:cNvSpPr>
          <p:nvPr>
            <p:ph type="sldImg"/>
          </p:nvPr>
        </p:nvSpPr>
        <p:spPr>
          <a:ln/>
        </p:spPr>
      </p:sp>
      <p:sp>
        <p:nvSpPr>
          <p:cNvPr id="4099"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noRot="1" noTextEdit="1"/>
          </p:cNvSpPr>
          <p:nvPr>
            <p:ph type="sldImg"/>
          </p:nvPr>
        </p:nvSpPr>
        <p:spPr>
          <a:ln/>
        </p:spPr>
      </p:sp>
      <p:sp>
        <p:nvSpPr>
          <p:cNvPr id="22531"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noRot="1" noTextEdit="1"/>
          </p:cNvSpPr>
          <p:nvPr>
            <p:ph type="sldImg"/>
          </p:nvPr>
        </p:nvSpPr>
        <p:spPr>
          <a:ln/>
        </p:spPr>
      </p:sp>
      <p:sp>
        <p:nvSpPr>
          <p:cNvPr id="24579"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noRot="1" noTextEdit="1"/>
          </p:cNvSpPr>
          <p:nvPr>
            <p:ph type="sldImg"/>
          </p:nvPr>
        </p:nvSpPr>
        <p:spPr>
          <a:ln/>
        </p:spPr>
      </p:sp>
      <p:sp>
        <p:nvSpPr>
          <p:cNvPr id="26627"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Rot="1" noTextEdit="1"/>
          </p:cNvSpPr>
          <p:nvPr>
            <p:ph type="sldImg"/>
          </p:nvPr>
        </p:nvSpPr>
        <p:spPr>
          <a:ln/>
        </p:spPr>
      </p:sp>
      <p:sp>
        <p:nvSpPr>
          <p:cNvPr id="28675"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noRot="1" noTextEdit="1"/>
          </p:cNvSpPr>
          <p:nvPr>
            <p:ph type="sldImg"/>
          </p:nvPr>
        </p:nvSpPr>
        <p:spPr>
          <a:ln/>
        </p:spPr>
      </p:sp>
      <p:sp>
        <p:nvSpPr>
          <p:cNvPr id="30723"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noRot="1" noTextEdit="1"/>
          </p:cNvSpPr>
          <p:nvPr>
            <p:ph type="sldImg"/>
          </p:nvPr>
        </p:nvSpPr>
        <p:spPr>
          <a:ln/>
        </p:spPr>
      </p:sp>
      <p:sp>
        <p:nvSpPr>
          <p:cNvPr id="32771"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noRot="1" noTextEdit="1"/>
          </p:cNvSpPr>
          <p:nvPr>
            <p:ph type="sldImg"/>
          </p:nvPr>
        </p:nvSpPr>
        <p:spPr>
          <a:ln/>
        </p:spPr>
      </p:sp>
      <p:sp>
        <p:nvSpPr>
          <p:cNvPr id="34819"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noRot="1" noTextEdit="1"/>
          </p:cNvSpPr>
          <p:nvPr>
            <p:ph type="sldImg"/>
          </p:nvPr>
        </p:nvSpPr>
        <p:spPr>
          <a:ln/>
        </p:spPr>
      </p:sp>
      <p:sp>
        <p:nvSpPr>
          <p:cNvPr id="36867"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noRot="1" noTextEdit="1"/>
          </p:cNvSpPr>
          <p:nvPr>
            <p:ph type="sldImg"/>
          </p:nvPr>
        </p:nvSpPr>
        <p:spPr>
          <a:ln/>
        </p:spPr>
      </p:sp>
      <p:sp>
        <p:nvSpPr>
          <p:cNvPr id="38915"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noRot="1" noTextEdit="1"/>
          </p:cNvSpPr>
          <p:nvPr>
            <p:ph type="sldImg"/>
          </p:nvPr>
        </p:nvSpPr>
        <p:spPr>
          <a:ln/>
        </p:spPr>
      </p:sp>
      <p:sp>
        <p:nvSpPr>
          <p:cNvPr id="40963"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Rot="1" noTextEdit="1"/>
          </p:cNvSpPr>
          <p:nvPr>
            <p:ph type="sldImg"/>
          </p:nvPr>
        </p:nvSpPr>
        <p:spPr>
          <a:ln/>
        </p:spPr>
      </p:sp>
      <p:sp>
        <p:nvSpPr>
          <p:cNvPr id="6147"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noRot="1" noTextEdit="1"/>
          </p:cNvSpPr>
          <p:nvPr>
            <p:ph type="sldImg"/>
          </p:nvPr>
        </p:nvSpPr>
        <p:spPr>
          <a:ln/>
        </p:spPr>
      </p:sp>
      <p:sp>
        <p:nvSpPr>
          <p:cNvPr id="43011"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noRot="1" noTextEdit="1"/>
          </p:cNvSpPr>
          <p:nvPr>
            <p:ph type="sldImg"/>
          </p:nvPr>
        </p:nvSpPr>
        <p:spPr>
          <a:ln/>
        </p:spPr>
      </p:sp>
      <p:sp>
        <p:nvSpPr>
          <p:cNvPr id="45059"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noRot="1" noTextEdit="1"/>
          </p:cNvSpPr>
          <p:nvPr>
            <p:ph type="sldImg"/>
          </p:nvPr>
        </p:nvSpPr>
        <p:spPr>
          <a:ln/>
        </p:spPr>
      </p:sp>
      <p:sp>
        <p:nvSpPr>
          <p:cNvPr id="47107"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noRot="1" noTextEdit="1"/>
          </p:cNvSpPr>
          <p:nvPr>
            <p:ph type="sldImg"/>
          </p:nvPr>
        </p:nvSpPr>
        <p:spPr>
          <a:ln/>
        </p:spPr>
      </p:sp>
      <p:sp>
        <p:nvSpPr>
          <p:cNvPr id="49155"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a:spLocks noGrp="1" noRot="1" noTextEdit="1"/>
          </p:cNvSpPr>
          <p:nvPr>
            <p:ph type="sldImg"/>
          </p:nvPr>
        </p:nvSpPr>
        <p:spPr>
          <a:ln/>
        </p:spPr>
      </p:sp>
      <p:sp>
        <p:nvSpPr>
          <p:cNvPr id="51203"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noRot="1" noTextEdit="1"/>
          </p:cNvSpPr>
          <p:nvPr>
            <p:ph type="sldImg"/>
          </p:nvPr>
        </p:nvSpPr>
        <p:spPr>
          <a:ln/>
        </p:spPr>
      </p:sp>
      <p:sp>
        <p:nvSpPr>
          <p:cNvPr id="53251"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noRot="1" noTextEdit="1"/>
          </p:cNvSpPr>
          <p:nvPr>
            <p:ph type="sldImg"/>
          </p:nvPr>
        </p:nvSpPr>
        <p:spPr>
          <a:ln/>
        </p:spPr>
      </p:sp>
      <p:sp>
        <p:nvSpPr>
          <p:cNvPr id="55299"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noRot="1" noTextEdit="1"/>
          </p:cNvSpPr>
          <p:nvPr>
            <p:ph type="sldImg"/>
          </p:nvPr>
        </p:nvSpPr>
        <p:spPr>
          <a:ln/>
        </p:spPr>
      </p:sp>
      <p:sp>
        <p:nvSpPr>
          <p:cNvPr id="57347"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noRot="1" noTextEdit="1"/>
          </p:cNvSpPr>
          <p:nvPr>
            <p:ph type="sldImg"/>
          </p:nvPr>
        </p:nvSpPr>
        <p:spPr>
          <a:ln/>
        </p:spPr>
      </p:sp>
      <p:sp>
        <p:nvSpPr>
          <p:cNvPr id="59395"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a:spLocks noGrp="1" noRot="1" noTextEdit="1"/>
          </p:cNvSpPr>
          <p:nvPr>
            <p:ph type="sldImg"/>
          </p:nvPr>
        </p:nvSpPr>
        <p:spPr>
          <a:ln/>
        </p:spPr>
      </p:sp>
      <p:sp>
        <p:nvSpPr>
          <p:cNvPr id="61443"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noRot="1" noTextEdit="1"/>
          </p:cNvSpPr>
          <p:nvPr>
            <p:ph type="sldImg"/>
          </p:nvPr>
        </p:nvSpPr>
        <p:spPr>
          <a:ln/>
        </p:spPr>
      </p:sp>
      <p:sp>
        <p:nvSpPr>
          <p:cNvPr id="8195"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noRot="1" noTextEdit="1"/>
          </p:cNvSpPr>
          <p:nvPr>
            <p:ph type="sldImg"/>
          </p:nvPr>
        </p:nvSpPr>
        <p:spPr>
          <a:ln/>
        </p:spPr>
      </p:sp>
      <p:sp>
        <p:nvSpPr>
          <p:cNvPr id="63491"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noRot="1" noTextEdit="1"/>
          </p:cNvSpPr>
          <p:nvPr>
            <p:ph type="sldImg"/>
          </p:nvPr>
        </p:nvSpPr>
        <p:spPr>
          <a:ln/>
        </p:spPr>
      </p:sp>
      <p:sp>
        <p:nvSpPr>
          <p:cNvPr id="65539"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Grp="1" noRot="1" noTextEdit="1"/>
          </p:cNvSpPr>
          <p:nvPr>
            <p:ph type="sldImg"/>
          </p:nvPr>
        </p:nvSpPr>
        <p:spPr>
          <a:ln/>
        </p:spPr>
      </p:sp>
      <p:sp>
        <p:nvSpPr>
          <p:cNvPr id="67587"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noRot="1" noTextEdit="1"/>
          </p:cNvSpPr>
          <p:nvPr>
            <p:ph type="sldImg"/>
          </p:nvPr>
        </p:nvSpPr>
        <p:spPr>
          <a:ln/>
        </p:spPr>
      </p:sp>
      <p:sp>
        <p:nvSpPr>
          <p:cNvPr id="69635"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a:spLocks noGrp="1" noRot="1" noTextEdit="1"/>
          </p:cNvSpPr>
          <p:nvPr>
            <p:ph type="sldImg"/>
          </p:nvPr>
        </p:nvSpPr>
        <p:spPr>
          <a:ln/>
        </p:spPr>
      </p:sp>
      <p:sp>
        <p:nvSpPr>
          <p:cNvPr id="71683"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noRot="1" noTextEdit="1"/>
          </p:cNvSpPr>
          <p:nvPr>
            <p:ph type="sldImg"/>
          </p:nvPr>
        </p:nvSpPr>
        <p:spPr>
          <a:ln/>
        </p:spPr>
      </p:sp>
      <p:sp>
        <p:nvSpPr>
          <p:cNvPr id="73731"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noRot="1" noTextEdit="1"/>
          </p:cNvSpPr>
          <p:nvPr>
            <p:ph type="sldImg"/>
          </p:nvPr>
        </p:nvSpPr>
        <p:spPr>
          <a:ln/>
        </p:spPr>
      </p:sp>
      <p:sp>
        <p:nvSpPr>
          <p:cNvPr id="75779"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2"/>
          <p:cNvSpPr>
            <a:spLocks noGrp="1" noRot="1" noTextEdit="1"/>
          </p:cNvSpPr>
          <p:nvPr>
            <p:ph type="sldImg"/>
          </p:nvPr>
        </p:nvSpPr>
        <p:spPr>
          <a:ln/>
        </p:spPr>
      </p:sp>
      <p:sp>
        <p:nvSpPr>
          <p:cNvPr id="77827"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a:spLocks noGrp="1" noRot="1" noTextEdit="1"/>
          </p:cNvSpPr>
          <p:nvPr>
            <p:ph type="sldImg"/>
          </p:nvPr>
        </p:nvSpPr>
        <p:spPr>
          <a:ln/>
        </p:spPr>
      </p:sp>
      <p:sp>
        <p:nvSpPr>
          <p:cNvPr id="79875"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noRot="1" noTextEdit="1"/>
          </p:cNvSpPr>
          <p:nvPr>
            <p:ph type="sldImg"/>
          </p:nvPr>
        </p:nvSpPr>
        <p:spPr>
          <a:ln/>
        </p:spPr>
      </p:sp>
      <p:sp>
        <p:nvSpPr>
          <p:cNvPr id="81923"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noRot="1" noTextEdit="1"/>
          </p:cNvSpPr>
          <p:nvPr>
            <p:ph type="sldImg"/>
          </p:nvPr>
        </p:nvSpPr>
        <p:spPr>
          <a:ln/>
        </p:spPr>
      </p:sp>
      <p:sp>
        <p:nvSpPr>
          <p:cNvPr id="10243"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2"/>
          <p:cNvSpPr>
            <a:spLocks noGrp="1" noRot="1" noTextEdit="1"/>
          </p:cNvSpPr>
          <p:nvPr>
            <p:ph type="sldImg"/>
          </p:nvPr>
        </p:nvSpPr>
        <p:spPr>
          <a:ln/>
        </p:spPr>
      </p:sp>
      <p:sp>
        <p:nvSpPr>
          <p:cNvPr id="83971"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2"/>
          <p:cNvSpPr>
            <a:spLocks noGrp="1" noRot="1" noTextEdit="1"/>
          </p:cNvSpPr>
          <p:nvPr>
            <p:ph type="sldImg"/>
          </p:nvPr>
        </p:nvSpPr>
        <p:spPr>
          <a:ln/>
        </p:spPr>
      </p:sp>
      <p:sp>
        <p:nvSpPr>
          <p:cNvPr id="86019"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2"/>
          <p:cNvSpPr>
            <a:spLocks noGrp="1" noRot="1" noTextEdit="1"/>
          </p:cNvSpPr>
          <p:nvPr>
            <p:ph type="sldImg"/>
          </p:nvPr>
        </p:nvSpPr>
        <p:spPr>
          <a:ln/>
        </p:spPr>
      </p:sp>
      <p:sp>
        <p:nvSpPr>
          <p:cNvPr id="88067"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2"/>
          <p:cNvSpPr>
            <a:spLocks noGrp="1" noRot="1" noTextEdit="1"/>
          </p:cNvSpPr>
          <p:nvPr>
            <p:ph type="sldImg"/>
          </p:nvPr>
        </p:nvSpPr>
        <p:spPr>
          <a:ln/>
        </p:spPr>
      </p:sp>
      <p:sp>
        <p:nvSpPr>
          <p:cNvPr id="90115"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2"/>
          <p:cNvSpPr>
            <a:spLocks noGrp="1" noRot="1" noTextEdit="1"/>
          </p:cNvSpPr>
          <p:nvPr>
            <p:ph type="sldImg"/>
          </p:nvPr>
        </p:nvSpPr>
        <p:spPr>
          <a:ln/>
        </p:spPr>
      </p:sp>
      <p:sp>
        <p:nvSpPr>
          <p:cNvPr id="92163"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Grp="1" noRot="1" noTextEdit="1"/>
          </p:cNvSpPr>
          <p:nvPr>
            <p:ph type="sldImg"/>
          </p:nvPr>
        </p:nvSpPr>
        <p:spPr>
          <a:ln/>
        </p:spPr>
      </p:sp>
      <p:sp>
        <p:nvSpPr>
          <p:cNvPr id="94211"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2"/>
          <p:cNvSpPr>
            <a:spLocks noGrp="1" noRot="1" noTextEdit="1"/>
          </p:cNvSpPr>
          <p:nvPr>
            <p:ph type="sldImg"/>
          </p:nvPr>
        </p:nvSpPr>
        <p:spPr>
          <a:ln/>
        </p:spPr>
      </p:sp>
      <p:sp>
        <p:nvSpPr>
          <p:cNvPr id="96259"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2"/>
          <p:cNvSpPr>
            <a:spLocks noGrp="1" noRot="1" noTextEdit="1"/>
          </p:cNvSpPr>
          <p:nvPr>
            <p:ph type="sldImg"/>
          </p:nvPr>
        </p:nvSpPr>
        <p:spPr>
          <a:ln/>
        </p:spPr>
      </p:sp>
      <p:sp>
        <p:nvSpPr>
          <p:cNvPr id="98307"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a:spLocks noGrp="1" noRot="1" noTextEdit="1"/>
          </p:cNvSpPr>
          <p:nvPr>
            <p:ph type="sldImg"/>
          </p:nvPr>
        </p:nvSpPr>
        <p:spPr>
          <a:ln/>
        </p:spPr>
      </p:sp>
      <p:sp>
        <p:nvSpPr>
          <p:cNvPr id="100355"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2"/>
          <p:cNvSpPr>
            <a:spLocks noGrp="1" noRot="1" noTextEdit="1"/>
          </p:cNvSpPr>
          <p:nvPr>
            <p:ph type="sldImg"/>
          </p:nvPr>
        </p:nvSpPr>
        <p:spPr>
          <a:ln/>
        </p:spPr>
      </p:sp>
      <p:sp>
        <p:nvSpPr>
          <p:cNvPr id="102403"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Rot="1" noTextEdit="1"/>
          </p:cNvSpPr>
          <p:nvPr>
            <p:ph type="sldImg"/>
          </p:nvPr>
        </p:nvSpPr>
        <p:spPr>
          <a:ln/>
        </p:spPr>
      </p:sp>
      <p:sp>
        <p:nvSpPr>
          <p:cNvPr id="12291"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2"/>
          <p:cNvSpPr>
            <a:spLocks noGrp="1" noRot="1" noTextEdit="1"/>
          </p:cNvSpPr>
          <p:nvPr>
            <p:ph type="sldImg"/>
          </p:nvPr>
        </p:nvSpPr>
        <p:spPr>
          <a:ln/>
        </p:spPr>
      </p:sp>
      <p:sp>
        <p:nvSpPr>
          <p:cNvPr id="104451"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2"/>
          <p:cNvSpPr>
            <a:spLocks noGrp="1" noRot="1" noTextEdit="1"/>
          </p:cNvSpPr>
          <p:nvPr>
            <p:ph type="sldImg"/>
          </p:nvPr>
        </p:nvSpPr>
        <p:spPr>
          <a:ln/>
        </p:spPr>
      </p:sp>
      <p:sp>
        <p:nvSpPr>
          <p:cNvPr id="106499"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2"/>
          <p:cNvSpPr>
            <a:spLocks noGrp="1" noRot="1" noTextEdit="1"/>
          </p:cNvSpPr>
          <p:nvPr>
            <p:ph type="sldImg"/>
          </p:nvPr>
        </p:nvSpPr>
        <p:spPr>
          <a:ln/>
        </p:spPr>
      </p:sp>
      <p:sp>
        <p:nvSpPr>
          <p:cNvPr id="108547"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2"/>
          <p:cNvSpPr>
            <a:spLocks noGrp="1" noRot="1" noTextEdit="1"/>
          </p:cNvSpPr>
          <p:nvPr>
            <p:ph type="sldImg"/>
          </p:nvPr>
        </p:nvSpPr>
        <p:spPr>
          <a:ln/>
        </p:spPr>
      </p:sp>
      <p:sp>
        <p:nvSpPr>
          <p:cNvPr id="110595"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a:spLocks noGrp="1" noRot="1" noTextEdit="1"/>
          </p:cNvSpPr>
          <p:nvPr>
            <p:ph type="sldImg"/>
          </p:nvPr>
        </p:nvSpPr>
        <p:spPr>
          <a:ln/>
        </p:spPr>
      </p:sp>
      <p:sp>
        <p:nvSpPr>
          <p:cNvPr id="112643"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2"/>
          <p:cNvSpPr>
            <a:spLocks noGrp="1" noRot="1" noTextEdit="1"/>
          </p:cNvSpPr>
          <p:nvPr>
            <p:ph type="sldImg"/>
          </p:nvPr>
        </p:nvSpPr>
        <p:spPr>
          <a:ln/>
        </p:spPr>
      </p:sp>
      <p:sp>
        <p:nvSpPr>
          <p:cNvPr id="114691"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2"/>
          <p:cNvSpPr>
            <a:spLocks noGrp="1" noRot="1" noTextEdit="1"/>
          </p:cNvSpPr>
          <p:nvPr>
            <p:ph type="sldImg"/>
          </p:nvPr>
        </p:nvSpPr>
        <p:spPr>
          <a:ln/>
        </p:spPr>
      </p:sp>
      <p:sp>
        <p:nvSpPr>
          <p:cNvPr id="116739"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2"/>
          <p:cNvSpPr>
            <a:spLocks noGrp="1" noRot="1" noTextEdit="1"/>
          </p:cNvSpPr>
          <p:nvPr>
            <p:ph type="sldImg"/>
          </p:nvPr>
        </p:nvSpPr>
        <p:spPr>
          <a:ln/>
        </p:spPr>
      </p:sp>
      <p:sp>
        <p:nvSpPr>
          <p:cNvPr id="118787"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2"/>
          <p:cNvSpPr>
            <a:spLocks noGrp="1" noRot="1" noTextEdit="1"/>
          </p:cNvSpPr>
          <p:nvPr>
            <p:ph type="sldImg"/>
          </p:nvPr>
        </p:nvSpPr>
        <p:spPr>
          <a:ln/>
        </p:spPr>
      </p:sp>
      <p:sp>
        <p:nvSpPr>
          <p:cNvPr id="120835"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Rectangle 2"/>
          <p:cNvSpPr>
            <a:spLocks noGrp="1" noRot="1" noTextEdit="1"/>
          </p:cNvSpPr>
          <p:nvPr>
            <p:ph type="sldImg"/>
          </p:nvPr>
        </p:nvSpPr>
        <p:spPr>
          <a:ln/>
        </p:spPr>
      </p:sp>
      <p:sp>
        <p:nvSpPr>
          <p:cNvPr id="122883"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Rot="1" noTextEdit="1"/>
          </p:cNvSpPr>
          <p:nvPr>
            <p:ph type="sldImg"/>
          </p:nvPr>
        </p:nvSpPr>
        <p:spPr>
          <a:ln/>
        </p:spPr>
      </p:sp>
      <p:sp>
        <p:nvSpPr>
          <p:cNvPr id="14339"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2"/>
          <p:cNvSpPr>
            <a:spLocks noGrp="1" noRot="1" noTextEdit="1"/>
          </p:cNvSpPr>
          <p:nvPr>
            <p:ph type="sldImg"/>
          </p:nvPr>
        </p:nvSpPr>
        <p:spPr>
          <a:ln/>
        </p:spPr>
      </p:sp>
      <p:sp>
        <p:nvSpPr>
          <p:cNvPr id="124931"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 2"/>
          <p:cNvSpPr>
            <a:spLocks noGrp="1" noRot="1" noTextEdit="1"/>
          </p:cNvSpPr>
          <p:nvPr>
            <p:ph type="sldImg"/>
          </p:nvPr>
        </p:nvSpPr>
        <p:spPr>
          <a:ln/>
        </p:spPr>
      </p:sp>
      <p:sp>
        <p:nvSpPr>
          <p:cNvPr id="126979"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2"/>
          <p:cNvSpPr>
            <a:spLocks noGrp="1" noRot="1" noTextEdit="1"/>
          </p:cNvSpPr>
          <p:nvPr>
            <p:ph type="sldImg"/>
          </p:nvPr>
        </p:nvSpPr>
        <p:spPr>
          <a:ln/>
        </p:spPr>
      </p:sp>
      <p:sp>
        <p:nvSpPr>
          <p:cNvPr id="129027"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noRot="1" noTextEdit="1"/>
          </p:cNvSpPr>
          <p:nvPr>
            <p:ph type="sldImg"/>
          </p:nvPr>
        </p:nvSpPr>
        <p:spPr>
          <a:ln/>
        </p:spPr>
      </p:sp>
      <p:sp>
        <p:nvSpPr>
          <p:cNvPr id="16387"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noRot="1" noTextEdit="1"/>
          </p:cNvSpPr>
          <p:nvPr>
            <p:ph type="sldImg"/>
          </p:nvPr>
        </p:nvSpPr>
        <p:spPr>
          <a:ln/>
        </p:spPr>
      </p:sp>
      <p:sp>
        <p:nvSpPr>
          <p:cNvPr id="18435"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Rot="1" noTextEdit="1"/>
          </p:cNvSpPr>
          <p:nvPr>
            <p:ph type="sldImg"/>
          </p:nvPr>
        </p:nvSpPr>
        <p:spPr>
          <a:ln/>
        </p:spPr>
      </p:sp>
      <p:sp>
        <p:nvSpPr>
          <p:cNvPr id="20483" name="Rectangle 3"/>
          <p:cNvSpPr>
            <a:spLocks noGrp="1" noRot="1"/>
          </p:cNvSpPr>
          <p:nvPr>
            <p:ph type="body" idx="1"/>
          </p:nvPr>
        </p:nvSpPr>
        <p:spPr>
          <a:ln/>
        </p:spPr>
        <p:txBody>
          <a:bodyPr wrap="square" lIns="91440" tIns="45720" rIns="91440" bIns="45720" anchor="ctr" anchorCtr="0"/>
          <a:p>
            <a:pPr lvl="0"/>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日期占位符 3"/>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9E0752AF-6AA6-4DF6-9ADD-CB10DE4245B3}"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93DFE731-65B3-402B-A4C1-AAFF6D0E56AB}" type="slidenum">
              <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日期占位符 3"/>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9E0752AF-6AA6-4DF6-9ADD-CB10DE4245B3}"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93DFE731-65B3-402B-A4C1-AAFF6D0E56AB}" type="slidenum">
              <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日期占位符 3"/>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9E0752AF-6AA6-4DF6-9ADD-CB10DE4245B3}"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93DFE731-65B3-402B-A4C1-AAFF6D0E56AB}" type="slidenum">
              <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日期占位符 3"/>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9E0752AF-6AA6-4DF6-9ADD-CB10DE4245B3}"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93DFE731-65B3-402B-A4C1-AAFF6D0E56AB}" type="slidenum">
              <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9E0752AF-6AA6-4DF6-9ADD-CB10DE4245B3}"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93DFE731-65B3-402B-A4C1-AAFF6D0E56AB}" type="slidenum">
              <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日期占位符 4"/>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9E0752AF-6AA6-4DF6-9ADD-CB10DE4245B3}"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93DFE731-65B3-402B-A4C1-AAFF6D0E56AB}" type="slidenum">
              <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日期占位符 6"/>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9E0752AF-6AA6-4DF6-9ADD-CB10DE4245B3}"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93DFE731-65B3-402B-A4C1-AAFF6D0E56AB}" type="slidenum">
              <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日期占位符 2"/>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9E0752AF-6AA6-4DF6-9ADD-CB10DE4245B3}"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93DFE731-65B3-402B-A4C1-AAFF6D0E56AB}" type="slidenum">
              <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9E0752AF-6AA6-4DF6-9ADD-CB10DE4245B3}"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93DFE731-65B3-402B-A4C1-AAFF6D0E56AB}" type="slidenum">
              <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9E0752AF-6AA6-4DF6-9ADD-CB10DE4245B3}"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93DFE731-65B3-402B-A4C1-AAFF6D0E56AB}" type="slidenum">
              <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9E0752AF-6AA6-4DF6-9ADD-CB10DE4245B3}"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93DFE731-65B3-402B-A4C1-AAFF6D0E56AB}" type="slidenum">
              <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9E0752AF-6AA6-4DF6-9ADD-CB10DE4245B3}"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93DFE731-65B3-402B-A4C1-AAFF6D0E56AB}" type="slidenum">
              <a:rPr kumimoji="0" lang="zh-CN" altLang="zh-CN"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Text Box 21"/>
          <p:cNvSpPr txBox="1">
            <a:spLocks noChangeArrowheads="1"/>
          </p:cNvSpPr>
          <p:nvPr/>
        </p:nvSpPr>
        <p:spPr bwMode="auto">
          <a:xfrm>
            <a:off x="11514138" y="6364288"/>
            <a:ext cx="404813" cy="307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fld id="{A04B26B3-31CE-47F0-A1D0-EAFBDAE14E74}" type="slidenum">
              <a:rPr kumimoji="0" lang="zh-CN"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8" name="矩形 7"/>
          <p:cNvSpPr/>
          <p:nvPr/>
        </p:nvSpPr>
        <p:spPr>
          <a:xfrm>
            <a:off x="2854325" y="6451600"/>
            <a:ext cx="8521700" cy="152400"/>
          </a:xfrm>
          <a:prstGeom prst="rect">
            <a:avLst/>
          </a:prstGeo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13500000" scaled="1"/>
            <a:tileRect/>
          </a:gra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0" y="6451283"/>
            <a:ext cx="2831637" cy="15240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矩形 9"/>
          <p:cNvSpPr/>
          <p:nvPr/>
        </p:nvSpPr>
        <p:spPr>
          <a:xfrm>
            <a:off x="0" y="1"/>
            <a:ext cx="11918945" cy="681037"/>
          </a:xfrm>
          <a:prstGeom prst="rect">
            <a:avLst/>
          </a:prstGeo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path path="circle">
              <a:fillToRect t="100000" r="100000"/>
            </a:path>
            <a:tileRect l="-100000" b="-100000"/>
          </a:gra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矩形 10"/>
          <p:cNvSpPr/>
          <p:nvPr/>
        </p:nvSpPr>
        <p:spPr>
          <a:xfrm>
            <a:off x="11918950" y="0"/>
            <a:ext cx="271463" cy="6810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3" name="图片 2" descr="商标（横）白底"/>
          <p:cNvPicPr>
            <a:picLocks noChangeAspect="1"/>
          </p:cNvPicPr>
          <p:nvPr userDrawn="1"/>
        </p:nvPicPr>
        <p:blipFill>
          <a:blip r:embed="rId12"/>
          <a:stretch>
            <a:fillRect/>
          </a:stretch>
        </p:blipFill>
        <p:spPr>
          <a:xfrm>
            <a:off x="10344785" y="114300"/>
            <a:ext cx="1532890" cy="5670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11.wmf"/><Relationship Id="rId1"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7.emf"/><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4" name="组合 6"/>
          <p:cNvGrpSpPr/>
          <p:nvPr/>
        </p:nvGrpSpPr>
        <p:grpSpPr>
          <a:xfrm>
            <a:off x="0" y="0"/>
            <a:ext cx="12192000" cy="6858000"/>
            <a:chOff x="1524000" y="0"/>
            <a:chExt cx="9144000" cy="6858000"/>
          </a:xfrm>
        </p:grpSpPr>
        <p:sp>
          <p:nvSpPr>
            <p:cNvPr id="6" name="矩形 5"/>
            <p:cNvSpPr/>
            <p:nvPr/>
          </p:nvSpPr>
          <p:spPr>
            <a:xfrm>
              <a:off x="152400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 name="矩形 3"/>
            <p:cNvSpPr/>
            <p:nvPr/>
          </p:nvSpPr>
          <p:spPr>
            <a:xfrm>
              <a:off x="1524000" y="0"/>
              <a:ext cx="3203972" cy="685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075" name="组合 8"/>
          <p:cNvGrpSpPr/>
          <p:nvPr/>
        </p:nvGrpSpPr>
        <p:grpSpPr>
          <a:xfrm>
            <a:off x="1928813" y="333375"/>
            <a:ext cx="7445375" cy="4248150"/>
            <a:chOff x="2780487" y="332656"/>
            <a:chExt cx="6545425" cy="4078170"/>
          </a:xfrm>
        </p:grpSpPr>
        <p:pic>
          <p:nvPicPr>
            <p:cNvPr id="3" name="图片 2" descr="图片包含 人员, 室内, 男士, 美食&#10;&#10;自动生成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80487" y="332656"/>
              <a:ext cx="6545425" cy="4032451"/>
            </a:xfrm>
            <a:prstGeom prst="rect">
              <a:avLst/>
            </a:prstGeom>
            <a:ln>
              <a:noFill/>
            </a:ln>
            <a:effectLst>
              <a:outerShdw blurRad="190500" algn="tl" rotWithShape="0">
                <a:srgbClr val="000000">
                  <a:alpha val="70000"/>
                </a:srgbClr>
              </a:outerShdw>
            </a:effectLst>
          </p:spPr>
        </p:pic>
        <p:sp>
          <p:nvSpPr>
            <p:cNvPr id="5" name="矩形 4"/>
            <p:cNvSpPr/>
            <p:nvPr/>
          </p:nvSpPr>
          <p:spPr>
            <a:xfrm>
              <a:off x="6887776" y="4365107"/>
              <a:ext cx="243813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 name="Text Box 3"/>
          <p:cNvSpPr txBox="1">
            <a:spLocks noChangeArrowheads="1"/>
          </p:cNvSpPr>
          <p:nvPr/>
        </p:nvSpPr>
        <p:spPr bwMode="auto">
          <a:xfrm>
            <a:off x="1655356" y="4653136"/>
            <a:ext cx="7992887" cy="175432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algn="ctr" defTabSz="457200" eaLnBrk="1" fontAlgn="auto" hangingPunct="1">
              <a:spcBef>
                <a:spcPts val="0"/>
              </a:spcBef>
              <a:spcAft>
                <a:spcPts val="0"/>
              </a:spcAft>
              <a:buClrTx/>
              <a:buSzTx/>
              <a:buFontTx/>
              <a:buNone/>
              <a:defRPr/>
            </a:pPr>
            <a:r>
              <a:rPr kumimoji="0" lang="zh-CN" altLang="en-US" sz="5400" b="1" kern="1200" cap="none" spc="0" normalizeH="0" baseline="0" noProof="0"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rPr>
              <a:t>生产节拍</a:t>
            </a:r>
            <a:endParaRPr kumimoji="0" lang="en-US" altLang="zh-CN" sz="5400" b="1" kern="1200" cap="none" spc="0" normalizeH="0" baseline="0" noProof="0"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endParaRPr>
          </a:p>
          <a:p>
            <a:pPr marR="0" algn="ctr" defTabSz="457200" eaLnBrk="1" fontAlgn="auto" hangingPunct="1">
              <a:spcBef>
                <a:spcPts val="0"/>
              </a:spcBef>
              <a:spcAft>
                <a:spcPts val="0"/>
              </a:spcAft>
              <a:buClrTx/>
              <a:buSzTx/>
              <a:buFontTx/>
              <a:buNone/>
              <a:defRPr/>
            </a:pPr>
            <a:r>
              <a:rPr kumimoji="0" lang="zh-CN" altLang="en-US" sz="5400" b="1" kern="1200" cap="none" spc="0" normalizeH="0" baseline="0" noProof="0"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rPr>
              <a:t>                    单件流构建</a:t>
            </a:r>
            <a:endParaRPr kumimoji="0" lang="zh-CN" altLang="en-US" sz="5400" b="1" kern="1200" cap="none" spc="0" normalizeH="0" baseline="0" noProof="0"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8163" name="Text Box 3"/>
          <p:cNvSpPr txBox="1">
            <a:spLocks noChangeArrowheads="1"/>
          </p:cNvSpPr>
          <p:nvPr/>
        </p:nvSpPr>
        <p:spPr bwMode="auto">
          <a:xfrm>
            <a:off x="1343025" y="1246188"/>
            <a:ext cx="8301038" cy="43640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400" kern="1200" cap="none" spc="0" normalizeH="0" baseline="0" noProof="0" dirty="0">
                <a:latin typeface="宋体" panose="02010600030101010101" pitchFamily="2" charset="-122"/>
                <a:ea typeface="+mn-ea"/>
                <a:cs typeface="+mn-cs"/>
              </a:rPr>
              <a:t>    </a:t>
            </a:r>
            <a:r>
              <a:rPr kumimoji="0" lang="zh-CN" altLang="en-US" sz="2400" b="1" kern="1200" cap="none" spc="0" normalizeH="0" baseline="0" noProof="0" dirty="0">
                <a:solidFill>
                  <a:schemeClr val="tx2"/>
                </a:solidFill>
                <a:latin typeface="+mn-lt"/>
                <a:ea typeface="+mn-ea"/>
                <a:cs typeface="+mn-cs"/>
              </a:rPr>
              <a:t>木桶定律</a:t>
            </a:r>
            <a:r>
              <a:rPr kumimoji="0" lang="zh-CN" altLang="en-US" sz="2400" kern="1200" cap="none" spc="0" normalizeH="0" baseline="0" noProof="0" dirty="0">
                <a:latin typeface="宋体" panose="02010600030101010101" pitchFamily="2" charset="-122"/>
                <a:ea typeface="+mn-ea"/>
                <a:cs typeface="+mn-cs"/>
              </a:rPr>
              <a:t>，一个木桶盛水多少，并不取决于桶壁上最高的那块木板，而恰恰取决于桶壁上最短的那块木板，这一规律我们称之为“</a:t>
            </a:r>
            <a:r>
              <a:rPr kumimoji="0" lang="zh-CN" altLang="en-US" sz="2400" b="1" kern="1200" cap="none" spc="0" normalizeH="0" baseline="0" noProof="0" dirty="0">
                <a:solidFill>
                  <a:schemeClr val="tx2"/>
                </a:solidFill>
                <a:latin typeface="+mn-lt"/>
                <a:ea typeface="+mn-ea"/>
                <a:cs typeface="+mn-cs"/>
              </a:rPr>
              <a:t>木桶定律</a:t>
            </a:r>
            <a:r>
              <a:rPr kumimoji="0" lang="zh-CN" altLang="en-US" sz="2400" kern="1200" cap="none" spc="0" normalizeH="0" baseline="0" noProof="0" dirty="0">
                <a:latin typeface="宋体" panose="02010600030101010101" pitchFamily="2" charset="-122"/>
                <a:ea typeface="+mn-ea"/>
                <a:cs typeface="+mn-cs"/>
              </a:rPr>
              <a:t>”。</a:t>
            </a:r>
            <a:endParaRPr kumimoji="0" lang="zh-CN" altLang="en-US" sz="2400" kern="1200" cap="none" spc="0" normalizeH="0" baseline="0" noProof="0" dirty="0">
              <a:latin typeface="宋体" panose="02010600030101010101" pitchFamily="2" charset="-122"/>
              <a:ea typeface="+mn-ea"/>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400" kern="1200" cap="none" spc="0" normalizeH="0" baseline="0" noProof="0" dirty="0">
                <a:latin typeface="宋体" panose="02010600030101010101" pitchFamily="2" charset="-122"/>
                <a:ea typeface="+mn-ea"/>
                <a:cs typeface="+mn-cs"/>
              </a:rPr>
              <a:t>木桶定律的三个推论：</a:t>
            </a:r>
            <a:endParaRPr kumimoji="0" lang="zh-CN" altLang="en-US" sz="2400" kern="1200" cap="none" spc="0" normalizeH="0" baseline="0" noProof="0" dirty="0">
              <a:latin typeface="宋体" panose="02010600030101010101" pitchFamily="2" charset="-122"/>
              <a:ea typeface="+mn-ea"/>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dirty="0">
                <a:latin typeface="宋体" panose="02010600030101010101" pitchFamily="2" charset="-122"/>
                <a:ea typeface="+mn-ea"/>
                <a:cs typeface="+mn-cs"/>
              </a:rPr>
              <a:t> 只有桶壁上所有木板都足够高，木桶才能盛满水</a:t>
            </a:r>
            <a:endParaRPr kumimoji="0" lang="zh-CN" altLang="en-US" sz="2400" kern="1200" cap="none" spc="0" normalizeH="0" baseline="0" noProof="0" dirty="0">
              <a:latin typeface="宋体" panose="02010600030101010101" pitchFamily="2" charset="-122"/>
              <a:ea typeface="+mn-ea"/>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dirty="0">
                <a:latin typeface="宋体" panose="02010600030101010101" pitchFamily="2" charset="-122"/>
                <a:ea typeface="+mn-ea"/>
                <a:cs typeface="+mn-cs"/>
              </a:rPr>
              <a:t> 所有木板高出最低木板的部分是没有</a:t>
            </a:r>
            <a:endParaRPr kumimoji="0" lang="zh-CN" altLang="en-US" sz="2400" kern="1200" cap="none" spc="0" normalizeH="0" baseline="0" noProof="0" dirty="0">
              <a:latin typeface="宋体" panose="02010600030101010101" pitchFamily="2" charset="-122"/>
              <a:ea typeface="+mn-ea"/>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400" kern="1200" cap="none" spc="0" normalizeH="0" baseline="0" noProof="0" dirty="0">
                <a:latin typeface="宋体" panose="02010600030101010101" pitchFamily="2" charset="-122"/>
                <a:ea typeface="+mn-ea"/>
                <a:cs typeface="+mn-cs"/>
              </a:rPr>
              <a:t>   意义的，而且高出越多，浪费就越大</a:t>
            </a:r>
            <a:endParaRPr kumimoji="0" lang="zh-CN" altLang="en-US" sz="2400" kern="1200" cap="none" spc="0" normalizeH="0" baseline="0" noProof="0" dirty="0">
              <a:latin typeface="宋体" panose="02010600030101010101" pitchFamily="2" charset="-122"/>
              <a:ea typeface="+mn-ea"/>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dirty="0">
                <a:latin typeface="宋体" panose="02010600030101010101" pitchFamily="2" charset="-122"/>
                <a:ea typeface="+mn-ea"/>
                <a:cs typeface="+mn-cs"/>
              </a:rPr>
              <a:t> 提高木桶容量最有效的办法就是设法</a:t>
            </a:r>
            <a:endParaRPr kumimoji="0" lang="zh-CN" altLang="en-US" sz="2400" kern="1200" cap="none" spc="0" normalizeH="0" baseline="0" noProof="0" dirty="0">
              <a:latin typeface="宋体" panose="02010600030101010101" pitchFamily="2" charset="-122"/>
              <a:ea typeface="+mn-ea"/>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400" kern="1200" cap="none" spc="0" normalizeH="0" baseline="0" noProof="0" dirty="0">
                <a:latin typeface="宋体" panose="02010600030101010101" pitchFamily="2" charset="-122"/>
                <a:ea typeface="+mn-ea"/>
                <a:cs typeface="+mn-cs"/>
              </a:rPr>
              <a:t>   加高最低木板的高度</a:t>
            </a:r>
            <a:endParaRPr kumimoji="0" lang="zh-CN" altLang="en-US" sz="2400" kern="1200" cap="none" spc="0" normalizeH="0" baseline="0" noProof="0" dirty="0">
              <a:latin typeface="宋体" panose="02010600030101010101" pitchFamily="2" charset="-122"/>
              <a:ea typeface="+mn-ea"/>
              <a:cs typeface="+mn-cs"/>
            </a:endParaRPr>
          </a:p>
        </p:txBody>
      </p:sp>
      <p:pic>
        <p:nvPicPr>
          <p:cNvPr id="988164" name="Picture 4"/>
          <p:cNvPicPr>
            <a:picLocks noChangeAspect="1"/>
          </p:cNvPicPr>
          <p:nvPr/>
        </p:nvPicPr>
        <p:blipFill>
          <a:blip r:embed="rId1">
            <a:clrChange>
              <a:clrFrom>
                <a:srgbClr val="FFFFFF"/>
              </a:clrFrom>
              <a:clrTo>
                <a:srgbClr val="FFFFFF">
                  <a:alpha val="0"/>
                </a:srgbClr>
              </a:clrTo>
            </a:clrChange>
          </a:blip>
          <a:stretch>
            <a:fillRect/>
          </a:stretch>
        </p:blipFill>
        <p:spPr>
          <a:xfrm>
            <a:off x="7608888" y="3881438"/>
            <a:ext cx="2879725" cy="1728787"/>
          </a:xfrm>
          <a:prstGeom prst="rect">
            <a:avLst/>
          </a:prstGeom>
          <a:noFill/>
          <a:ln w="9525">
            <a:noFill/>
          </a:ln>
        </p:spPr>
      </p:pic>
      <p:sp>
        <p:nvSpPr>
          <p:cNvPr id="5"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木桶定律</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88164"/>
                                        </p:tgtEl>
                                        <p:attrNameLst>
                                          <p:attrName>style.visibility</p:attrName>
                                        </p:attrNameLst>
                                      </p:cBhvr>
                                      <p:to>
                                        <p:strVal val="visible"/>
                                      </p:to>
                                    </p:set>
                                    <p:animEffect transition="in" filter="blinds(horizontal)">
                                      <p:cBhvr>
                                        <p:cTn id="7" dur="500"/>
                                        <p:tgtEl>
                                          <p:spTgt spid="988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0211" name="Text Box 3"/>
          <p:cNvSpPr txBox="1">
            <a:spLocks noChangeArrowheads="1"/>
          </p:cNvSpPr>
          <p:nvPr/>
        </p:nvSpPr>
        <p:spPr bwMode="auto">
          <a:xfrm>
            <a:off x="911225" y="1341438"/>
            <a:ext cx="10369550" cy="10080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400" kern="1200" cap="none" spc="0" normalizeH="0" baseline="0" noProof="0" dirty="0">
                <a:latin typeface="宋体" panose="02010600030101010101" pitchFamily="2" charset="-122"/>
                <a:ea typeface="+mn-ea"/>
                <a:cs typeface="+mn-cs"/>
              </a:rPr>
              <a:t>    </a:t>
            </a:r>
            <a:r>
              <a:rPr kumimoji="0" lang="zh-CN" altLang="en-US" sz="2400" b="1" kern="1200" cap="none" spc="0" normalizeH="0" baseline="0" noProof="0" dirty="0">
                <a:solidFill>
                  <a:schemeClr val="tx2"/>
                </a:solidFill>
                <a:latin typeface="+mn-lt"/>
                <a:ea typeface="+mn-ea"/>
                <a:cs typeface="+mn-cs"/>
              </a:rPr>
              <a:t>木桶要装更多的水，只要加长木桶的短板就可以做到。那么生产线要提高产量、效率，需要怎么做？生产线这个木桶的木板长度该怎么衡量的呢？</a:t>
            </a:r>
            <a:endParaRPr kumimoji="0" lang="zh-CN" altLang="en-US" sz="2400" kern="1200" cap="none" spc="0" normalizeH="0" baseline="0" noProof="0" dirty="0">
              <a:latin typeface="宋体" panose="02010600030101010101" pitchFamily="2" charset="-122"/>
              <a:ea typeface="+mn-ea"/>
              <a:cs typeface="+mn-cs"/>
            </a:endParaRPr>
          </a:p>
        </p:txBody>
      </p:sp>
      <p:grpSp>
        <p:nvGrpSpPr>
          <p:cNvPr id="990212" name="Group 4"/>
          <p:cNvGrpSpPr/>
          <p:nvPr/>
        </p:nvGrpSpPr>
        <p:grpSpPr>
          <a:xfrm>
            <a:off x="1866900" y="3255963"/>
            <a:ext cx="8002588" cy="2052637"/>
            <a:chOff x="340" y="2409"/>
            <a:chExt cx="5041" cy="1293"/>
          </a:xfrm>
        </p:grpSpPr>
        <p:grpSp>
          <p:nvGrpSpPr>
            <p:cNvPr id="23557" name="Group 5"/>
            <p:cNvGrpSpPr/>
            <p:nvPr/>
          </p:nvGrpSpPr>
          <p:grpSpPr>
            <a:xfrm rot="-5400000">
              <a:off x="3129" y="3313"/>
              <a:ext cx="240" cy="447"/>
              <a:chOff x="0" y="0"/>
              <a:chExt cx="240" cy="480"/>
            </a:xfrm>
          </p:grpSpPr>
          <p:sp>
            <p:nvSpPr>
              <p:cNvPr id="23635" name="AutoShape 6"/>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36" name="Oval 7"/>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37" name="Oval 8"/>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38" name="Oval 9"/>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grpSp>
          <p:nvGrpSpPr>
            <p:cNvPr id="23558" name="Group 10"/>
            <p:cNvGrpSpPr/>
            <p:nvPr/>
          </p:nvGrpSpPr>
          <p:grpSpPr>
            <a:xfrm rot="-5400000">
              <a:off x="3935" y="3313"/>
              <a:ext cx="240" cy="448"/>
              <a:chOff x="0" y="0"/>
              <a:chExt cx="240" cy="480"/>
            </a:xfrm>
          </p:grpSpPr>
          <p:sp>
            <p:nvSpPr>
              <p:cNvPr id="23631" name="AutoShape 11"/>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32" name="Oval 12"/>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33" name="Oval 13"/>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34" name="Oval 14"/>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grpSp>
          <p:nvGrpSpPr>
            <p:cNvPr id="23559" name="Group 15"/>
            <p:cNvGrpSpPr/>
            <p:nvPr/>
          </p:nvGrpSpPr>
          <p:grpSpPr>
            <a:xfrm rot="-5400000">
              <a:off x="4740" y="3313"/>
              <a:ext cx="240" cy="447"/>
              <a:chOff x="0" y="0"/>
              <a:chExt cx="240" cy="480"/>
            </a:xfrm>
          </p:grpSpPr>
          <p:sp>
            <p:nvSpPr>
              <p:cNvPr id="23627" name="AutoShape 16"/>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28" name="Oval 17"/>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29" name="Oval 18"/>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30" name="Oval 19"/>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sp>
          <p:nvSpPr>
            <p:cNvPr id="23560" name="Rectangle 20"/>
            <p:cNvSpPr/>
            <p:nvPr/>
          </p:nvSpPr>
          <p:spPr>
            <a:xfrm>
              <a:off x="340" y="2937"/>
              <a:ext cx="5013" cy="384"/>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61" name="Rectangle 21"/>
            <p:cNvSpPr/>
            <p:nvPr/>
          </p:nvSpPr>
          <p:spPr>
            <a:xfrm>
              <a:off x="5129" y="3369"/>
              <a:ext cx="135"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62" name="Rectangle 22"/>
            <p:cNvSpPr/>
            <p:nvPr/>
          </p:nvSpPr>
          <p:spPr>
            <a:xfrm>
              <a:off x="3026" y="3321"/>
              <a:ext cx="447"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63" name="Rectangle 23"/>
            <p:cNvSpPr/>
            <p:nvPr/>
          </p:nvSpPr>
          <p:spPr>
            <a:xfrm>
              <a:off x="3831" y="3321"/>
              <a:ext cx="448"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64" name="Rectangle 24"/>
            <p:cNvSpPr/>
            <p:nvPr/>
          </p:nvSpPr>
          <p:spPr>
            <a:xfrm>
              <a:off x="4637" y="3321"/>
              <a:ext cx="447"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65" name="Rectangle 25"/>
            <p:cNvSpPr/>
            <p:nvPr/>
          </p:nvSpPr>
          <p:spPr>
            <a:xfrm>
              <a:off x="4816" y="3081"/>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66" name="Rectangle 26"/>
            <p:cNvSpPr/>
            <p:nvPr/>
          </p:nvSpPr>
          <p:spPr>
            <a:xfrm>
              <a:off x="5129" y="3417"/>
              <a:ext cx="135"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67" name="Rectangle 27"/>
            <p:cNvSpPr/>
            <p:nvPr/>
          </p:nvSpPr>
          <p:spPr>
            <a:xfrm>
              <a:off x="5129" y="3465"/>
              <a:ext cx="135"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68" name="Rectangle 28"/>
            <p:cNvSpPr/>
            <p:nvPr/>
          </p:nvSpPr>
          <p:spPr>
            <a:xfrm>
              <a:off x="5129" y="3513"/>
              <a:ext cx="135"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nvGrpSpPr>
            <p:cNvPr id="23569" name="Group 29"/>
            <p:cNvGrpSpPr/>
            <p:nvPr/>
          </p:nvGrpSpPr>
          <p:grpSpPr>
            <a:xfrm rot="-5400000">
              <a:off x="2323" y="3313"/>
              <a:ext cx="240" cy="447"/>
              <a:chOff x="0" y="0"/>
              <a:chExt cx="240" cy="480"/>
            </a:xfrm>
          </p:grpSpPr>
          <p:sp>
            <p:nvSpPr>
              <p:cNvPr id="23623" name="AutoShape 30"/>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24" name="Oval 31"/>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25" name="Oval 32"/>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26" name="Oval 33"/>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sp>
          <p:nvSpPr>
            <p:cNvPr id="23570" name="Rectangle 34"/>
            <p:cNvSpPr/>
            <p:nvPr/>
          </p:nvSpPr>
          <p:spPr>
            <a:xfrm>
              <a:off x="2220" y="3321"/>
              <a:ext cx="447"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nvGrpSpPr>
            <p:cNvPr id="23571" name="Group 35"/>
            <p:cNvGrpSpPr/>
            <p:nvPr/>
          </p:nvGrpSpPr>
          <p:grpSpPr>
            <a:xfrm rot="-5400000">
              <a:off x="1518" y="3313"/>
              <a:ext cx="240" cy="448"/>
              <a:chOff x="0" y="0"/>
              <a:chExt cx="240" cy="480"/>
            </a:xfrm>
          </p:grpSpPr>
          <p:sp>
            <p:nvSpPr>
              <p:cNvPr id="23619" name="AutoShape 36"/>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20" name="Oval 37"/>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21" name="Oval 38"/>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22" name="Oval 39"/>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sp>
          <p:nvSpPr>
            <p:cNvPr id="23572" name="Rectangle 40"/>
            <p:cNvSpPr/>
            <p:nvPr/>
          </p:nvSpPr>
          <p:spPr>
            <a:xfrm>
              <a:off x="1414" y="3321"/>
              <a:ext cx="448"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nvGrpSpPr>
            <p:cNvPr id="23573" name="Group 41"/>
            <p:cNvGrpSpPr/>
            <p:nvPr/>
          </p:nvGrpSpPr>
          <p:grpSpPr>
            <a:xfrm rot="-5400000">
              <a:off x="712" y="3313"/>
              <a:ext cx="240" cy="447"/>
              <a:chOff x="0" y="0"/>
              <a:chExt cx="240" cy="480"/>
            </a:xfrm>
          </p:grpSpPr>
          <p:sp>
            <p:nvSpPr>
              <p:cNvPr id="23615" name="AutoShape 42"/>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16" name="Oval 43"/>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17" name="Oval 44"/>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18" name="Oval 45"/>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sp>
          <p:nvSpPr>
            <p:cNvPr id="23574" name="Rectangle 46"/>
            <p:cNvSpPr/>
            <p:nvPr/>
          </p:nvSpPr>
          <p:spPr>
            <a:xfrm>
              <a:off x="609" y="3321"/>
              <a:ext cx="447"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75" name="Rectangle 47"/>
            <p:cNvSpPr/>
            <p:nvPr/>
          </p:nvSpPr>
          <p:spPr>
            <a:xfrm>
              <a:off x="430" y="3369"/>
              <a:ext cx="13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76" name="Rectangle 48"/>
            <p:cNvSpPr/>
            <p:nvPr/>
          </p:nvSpPr>
          <p:spPr>
            <a:xfrm>
              <a:off x="430" y="3417"/>
              <a:ext cx="13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77" name="Rectangle 49"/>
            <p:cNvSpPr/>
            <p:nvPr/>
          </p:nvSpPr>
          <p:spPr>
            <a:xfrm>
              <a:off x="430" y="3465"/>
              <a:ext cx="13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78" name="Rectangle 50"/>
            <p:cNvSpPr/>
            <p:nvPr/>
          </p:nvSpPr>
          <p:spPr>
            <a:xfrm>
              <a:off x="430" y="3513"/>
              <a:ext cx="13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79" name="Line 51"/>
            <p:cNvSpPr/>
            <p:nvPr/>
          </p:nvSpPr>
          <p:spPr>
            <a:xfrm>
              <a:off x="2757" y="2841"/>
              <a:ext cx="313" cy="0"/>
            </a:xfrm>
            <a:prstGeom prst="line">
              <a:avLst/>
            </a:prstGeom>
            <a:ln w="38100" cap="flat" cmpd="sng">
              <a:solidFill>
                <a:srgbClr val="808080"/>
              </a:solidFill>
              <a:prstDash val="solid"/>
              <a:headEnd type="triangle" w="med" len="med"/>
              <a:tailEnd type="none" w="med" len="med"/>
            </a:ln>
          </p:spPr>
        </p:sp>
        <p:sp>
          <p:nvSpPr>
            <p:cNvPr id="23580" name="Rectangle 52"/>
            <p:cNvSpPr/>
            <p:nvPr/>
          </p:nvSpPr>
          <p:spPr>
            <a:xfrm>
              <a:off x="4189" y="3081"/>
              <a:ext cx="135"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81" name="Rectangle 53"/>
            <p:cNvSpPr/>
            <p:nvPr/>
          </p:nvSpPr>
          <p:spPr>
            <a:xfrm>
              <a:off x="4503" y="3081"/>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82" name="Rectangle 54"/>
            <p:cNvSpPr/>
            <p:nvPr/>
          </p:nvSpPr>
          <p:spPr>
            <a:xfrm>
              <a:off x="3563" y="3081"/>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83" name="Rectangle 55"/>
            <p:cNvSpPr/>
            <p:nvPr/>
          </p:nvSpPr>
          <p:spPr>
            <a:xfrm>
              <a:off x="3876" y="3081"/>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84" name="Rectangle 56"/>
            <p:cNvSpPr/>
            <p:nvPr/>
          </p:nvSpPr>
          <p:spPr>
            <a:xfrm>
              <a:off x="2936" y="3081"/>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85" name="Rectangle 57"/>
            <p:cNvSpPr/>
            <p:nvPr/>
          </p:nvSpPr>
          <p:spPr>
            <a:xfrm>
              <a:off x="3249" y="3081"/>
              <a:ext cx="135"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86" name="Rectangle 58"/>
            <p:cNvSpPr/>
            <p:nvPr/>
          </p:nvSpPr>
          <p:spPr>
            <a:xfrm>
              <a:off x="2309" y="3081"/>
              <a:ext cx="135"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87" name="Rectangle 59"/>
            <p:cNvSpPr/>
            <p:nvPr/>
          </p:nvSpPr>
          <p:spPr>
            <a:xfrm>
              <a:off x="2612" y="2799"/>
              <a:ext cx="135"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88" name="Rectangle 60"/>
            <p:cNvSpPr/>
            <p:nvPr/>
          </p:nvSpPr>
          <p:spPr>
            <a:xfrm>
              <a:off x="1683" y="3081"/>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89" name="Rectangle 61"/>
            <p:cNvSpPr/>
            <p:nvPr/>
          </p:nvSpPr>
          <p:spPr>
            <a:xfrm>
              <a:off x="1996" y="3081"/>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90" name="Rectangle 62"/>
            <p:cNvSpPr/>
            <p:nvPr/>
          </p:nvSpPr>
          <p:spPr>
            <a:xfrm>
              <a:off x="1056" y="3081"/>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91" name="Rectangle 63"/>
            <p:cNvSpPr/>
            <p:nvPr/>
          </p:nvSpPr>
          <p:spPr>
            <a:xfrm>
              <a:off x="1369" y="3081"/>
              <a:ext cx="135"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92" name="Rectangle 64"/>
            <p:cNvSpPr/>
            <p:nvPr/>
          </p:nvSpPr>
          <p:spPr>
            <a:xfrm>
              <a:off x="743" y="3081"/>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93" name="Rectangle 65"/>
            <p:cNvSpPr/>
            <p:nvPr/>
          </p:nvSpPr>
          <p:spPr>
            <a:xfrm>
              <a:off x="4945" y="2639"/>
              <a:ext cx="436" cy="25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zh-CN" altLang="en-US" sz="2000" b="1" dirty="0">
                  <a:ea typeface="楷体_GB2312" pitchFamily="49" charset="-122"/>
                </a:rPr>
                <a:t>入料</a:t>
              </a:r>
              <a:endParaRPr lang="zh-CN" altLang="en-US" sz="2000" b="1" dirty="0">
                <a:ea typeface="楷体_GB2312" pitchFamily="49" charset="-122"/>
              </a:endParaRPr>
            </a:p>
          </p:txBody>
        </p:sp>
        <p:sp>
          <p:nvSpPr>
            <p:cNvPr id="23594" name="Rectangle 66"/>
            <p:cNvSpPr/>
            <p:nvPr/>
          </p:nvSpPr>
          <p:spPr>
            <a:xfrm>
              <a:off x="385" y="2639"/>
              <a:ext cx="436" cy="25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zh-CN" altLang="en-US" sz="2000" b="1" dirty="0">
                  <a:ea typeface="楷体_GB2312" pitchFamily="49" charset="-122"/>
                </a:rPr>
                <a:t>出料</a:t>
              </a:r>
              <a:endParaRPr lang="zh-CN" altLang="en-US" sz="2000" b="1" dirty="0">
                <a:ea typeface="楷体_GB2312" pitchFamily="49" charset="-122"/>
              </a:endParaRPr>
            </a:p>
          </p:txBody>
        </p:sp>
        <p:sp>
          <p:nvSpPr>
            <p:cNvPr id="23595" name="Line 67"/>
            <p:cNvSpPr/>
            <p:nvPr/>
          </p:nvSpPr>
          <p:spPr>
            <a:xfrm>
              <a:off x="340" y="2409"/>
              <a:ext cx="0" cy="480"/>
            </a:xfrm>
            <a:prstGeom prst="line">
              <a:avLst/>
            </a:prstGeom>
            <a:ln w="9525" cap="flat" cmpd="sng">
              <a:solidFill>
                <a:schemeClr val="tx1"/>
              </a:solidFill>
              <a:prstDash val="solid"/>
              <a:headEnd type="none" w="med" len="med"/>
              <a:tailEnd type="none" w="med" len="med"/>
            </a:ln>
          </p:spPr>
        </p:sp>
        <p:sp>
          <p:nvSpPr>
            <p:cNvPr id="23596" name="Line 68"/>
            <p:cNvSpPr/>
            <p:nvPr/>
          </p:nvSpPr>
          <p:spPr>
            <a:xfrm>
              <a:off x="5353" y="2409"/>
              <a:ext cx="0" cy="480"/>
            </a:xfrm>
            <a:prstGeom prst="line">
              <a:avLst/>
            </a:prstGeom>
            <a:ln w="9525" cap="flat" cmpd="sng">
              <a:solidFill>
                <a:schemeClr val="tx1"/>
              </a:solidFill>
              <a:prstDash val="solid"/>
              <a:headEnd type="none" w="med" len="med"/>
              <a:tailEnd type="none" w="med" len="med"/>
            </a:ln>
          </p:spPr>
        </p:sp>
        <p:sp>
          <p:nvSpPr>
            <p:cNvPr id="23597" name="Line 69"/>
            <p:cNvSpPr/>
            <p:nvPr/>
          </p:nvSpPr>
          <p:spPr>
            <a:xfrm>
              <a:off x="340" y="2601"/>
              <a:ext cx="5013" cy="0"/>
            </a:xfrm>
            <a:prstGeom prst="line">
              <a:avLst/>
            </a:prstGeom>
            <a:ln w="9525" cap="flat" cmpd="sng">
              <a:solidFill>
                <a:schemeClr val="tx1"/>
              </a:solidFill>
              <a:prstDash val="solid"/>
              <a:headEnd type="triangle" w="med" len="med"/>
              <a:tailEnd type="triangle" w="med" len="med"/>
            </a:ln>
          </p:spPr>
        </p:sp>
        <p:sp>
          <p:nvSpPr>
            <p:cNvPr id="23598" name="Rectangle 70"/>
            <p:cNvSpPr/>
            <p:nvPr/>
          </p:nvSpPr>
          <p:spPr>
            <a:xfrm>
              <a:off x="4816" y="3369"/>
              <a:ext cx="13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599" name="Rectangle 71"/>
            <p:cNvSpPr/>
            <p:nvPr/>
          </p:nvSpPr>
          <p:spPr>
            <a:xfrm>
              <a:off x="4010" y="3369"/>
              <a:ext cx="135"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00" name="Rectangle 72"/>
            <p:cNvSpPr/>
            <p:nvPr/>
          </p:nvSpPr>
          <p:spPr>
            <a:xfrm>
              <a:off x="3205" y="3369"/>
              <a:ext cx="13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01" name="Rectangle 73"/>
            <p:cNvSpPr/>
            <p:nvPr/>
          </p:nvSpPr>
          <p:spPr>
            <a:xfrm>
              <a:off x="2399" y="3369"/>
              <a:ext cx="13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02" name="Rectangle 74"/>
            <p:cNvSpPr/>
            <p:nvPr/>
          </p:nvSpPr>
          <p:spPr>
            <a:xfrm>
              <a:off x="1593" y="3369"/>
              <a:ext cx="135"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03" name="Rectangle 75"/>
            <p:cNvSpPr/>
            <p:nvPr/>
          </p:nvSpPr>
          <p:spPr>
            <a:xfrm>
              <a:off x="788" y="3369"/>
              <a:ext cx="13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04" name="Arc 76"/>
            <p:cNvSpPr/>
            <p:nvPr/>
          </p:nvSpPr>
          <p:spPr>
            <a:xfrm rot="-5400000">
              <a:off x="5064" y="2878"/>
              <a:ext cx="159" cy="148"/>
            </a:xfrm>
            <a:custGeom>
              <a:avLst/>
              <a:gdLst/>
              <a:ahLst/>
              <a:cxnLst>
                <a:cxn ang="0">
                  <a:pos x="0" y="0"/>
                </a:cxn>
                <a:cxn ang="0">
                  <a:pos x="0" y="0"/>
                </a:cxn>
                <a:cxn ang="0">
                  <a:pos x="0" y="0"/>
                </a:cxn>
              </a:cxnLst>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19050" cap="flat" cmpd="sng">
              <a:solidFill>
                <a:schemeClr val="tx1">
                  <a:alpha val="100000"/>
                </a:schemeClr>
              </a:solidFill>
              <a:prstDash val="solid"/>
              <a:round/>
              <a:headEnd type="triangle" w="med" len="med"/>
              <a:tailEnd type="none" w="med" len="med"/>
            </a:ln>
          </p:spPr>
          <p:txBody>
            <a:bodyPr/>
            <a:p>
              <a:endParaRPr lang="zh-CN" altLang="en-US"/>
            </a:p>
          </p:txBody>
        </p:sp>
        <p:sp>
          <p:nvSpPr>
            <p:cNvPr id="23605" name="Arc 77"/>
            <p:cNvSpPr/>
            <p:nvPr/>
          </p:nvSpPr>
          <p:spPr>
            <a:xfrm>
              <a:off x="550" y="2889"/>
              <a:ext cx="148" cy="159"/>
            </a:xfrm>
            <a:custGeom>
              <a:avLst/>
              <a:gdLst/>
              <a:ahLst/>
              <a:cxnLst>
                <a:cxn ang="0">
                  <a:pos x="0" y="0"/>
                </a:cxn>
                <a:cxn ang="0">
                  <a:pos x="0" y="0"/>
                </a:cxn>
                <a:cxn ang="0">
                  <a:pos x="0" y="0"/>
                </a:cxn>
              </a:cxnLst>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19050" cap="flat" cmpd="sng">
              <a:solidFill>
                <a:schemeClr val="tx1">
                  <a:alpha val="100000"/>
                </a:schemeClr>
              </a:solidFill>
              <a:prstDash val="solid"/>
              <a:round/>
              <a:headEnd type="triangle" w="med" len="med"/>
              <a:tailEnd type="none" w="med" len="med"/>
            </a:ln>
          </p:spPr>
          <p:txBody>
            <a:bodyPr/>
            <a:p>
              <a:endParaRPr lang="zh-CN" altLang="en-US"/>
            </a:p>
          </p:txBody>
        </p:sp>
        <p:sp>
          <p:nvSpPr>
            <p:cNvPr id="23606" name="Rectangle 78"/>
            <p:cNvSpPr/>
            <p:nvPr/>
          </p:nvSpPr>
          <p:spPr>
            <a:xfrm>
              <a:off x="2744" y="3339"/>
              <a:ext cx="225" cy="363"/>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07" name="Rectangle 79"/>
            <p:cNvSpPr/>
            <p:nvPr/>
          </p:nvSpPr>
          <p:spPr>
            <a:xfrm>
              <a:off x="2791" y="3470"/>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08" name="Rectangle 80"/>
            <p:cNvSpPr/>
            <p:nvPr/>
          </p:nvSpPr>
          <p:spPr>
            <a:xfrm>
              <a:off x="2789" y="3339"/>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09" name="Rectangle 81"/>
            <p:cNvSpPr/>
            <p:nvPr/>
          </p:nvSpPr>
          <p:spPr>
            <a:xfrm>
              <a:off x="2789" y="3606"/>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10" name="Rectangle 82"/>
            <p:cNvSpPr/>
            <p:nvPr/>
          </p:nvSpPr>
          <p:spPr>
            <a:xfrm>
              <a:off x="3562" y="3339"/>
              <a:ext cx="225" cy="363"/>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11" name="Rectangle 83"/>
            <p:cNvSpPr/>
            <p:nvPr/>
          </p:nvSpPr>
          <p:spPr>
            <a:xfrm>
              <a:off x="3609" y="3516"/>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12" name="Rectangle 84"/>
            <p:cNvSpPr/>
            <p:nvPr/>
          </p:nvSpPr>
          <p:spPr>
            <a:xfrm>
              <a:off x="3607" y="3385"/>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13" name="Rectangle 85"/>
            <p:cNvSpPr/>
            <p:nvPr/>
          </p:nvSpPr>
          <p:spPr>
            <a:xfrm>
              <a:off x="1929" y="3339"/>
              <a:ext cx="225" cy="363"/>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3614" name="Rectangle 86"/>
            <p:cNvSpPr/>
            <p:nvPr/>
          </p:nvSpPr>
          <p:spPr>
            <a:xfrm>
              <a:off x="1974" y="3470"/>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sp>
        <p:nvSpPr>
          <p:cNvPr id="87"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生产线简介</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90212"/>
                                        </p:tgtEl>
                                        <p:attrNameLst>
                                          <p:attrName>style.visibility</p:attrName>
                                        </p:attrNameLst>
                                      </p:cBhvr>
                                      <p:to>
                                        <p:strVal val="visible"/>
                                      </p:to>
                                    </p:set>
                                    <p:animEffect transition="in" filter="blinds(horizontal)">
                                      <p:cBhvr>
                                        <p:cTn id="7" dur="500"/>
                                        <p:tgtEl>
                                          <p:spTgt spid="990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2259" name="Text Box 3"/>
          <p:cNvSpPr txBox="1">
            <a:spLocks noChangeArrowheads="1"/>
          </p:cNvSpPr>
          <p:nvPr/>
        </p:nvSpPr>
        <p:spPr bwMode="auto">
          <a:xfrm>
            <a:off x="982663" y="1412875"/>
            <a:ext cx="10226675" cy="10414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400" b="1" kern="1200" cap="none" spc="0" normalizeH="0" baseline="0" noProof="0" dirty="0">
                <a:solidFill>
                  <a:schemeClr val="tx2"/>
                </a:solidFill>
                <a:latin typeface="+mn-lt"/>
                <a:ea typeface="+mn-ea"/>
                <a:cs typeface="+mn-cs"/>
              </a:rPr>
              <a:t>      瓶颈工序</a:t>
            </a:r>
            <a:r>
              <a:rPr kumimoji="0" lang="zh-CN" altLang="en-US" sz="2400" kern="1200" cap="none" spc="0" normalizeH="0" baseline="0" noProof="0" dirty="0">
                <a:latin typeface="宋体" panose="02010600030101010101" pitchFamily="2" charset="-122"/>
                <a:ea typeface="+mn-ea"/>
                <a:cs typeface="+mn-cs"/>
              </a:rPr>
              <a:t>，指生产线所有工序中所用人均工时最长的工序，通常指一道工序，有时也指几道工序。</a:t>
            </a:r>
            <a:endParaRPr kumimoji="0" lang="zh-CN" altLang="en-US" sz="2400" kern="1200" cap="none" spc="0" normalizeH="0" baseline="0" noProof="0" dirty="0">
              <a:latin typeface="宋体" panose="02010600030101010101" pitchFamily="2" charset="-122"/>
              <a:ea typeface="+mn-ea"/>
              <a:cs typeface="+mn-cs"/>
            </a:endParaRPr>
          </a:p>
        </p:txBody>
      </p:sp>
      <p:grpSp>
        <p:nvGrpSpPr>
          <p:cNvPr id="25603" name="Group 4"/>
          <p:cNvGrpSpPr/>
          <p:nvPr/>
        </p:nvGrpSpPr>
        <p:grpSpPr>
          <a:xfrm>
            <a:off x="1966913" y="2536825"/>
            <a:ext cx="8002587" cy="1981200"/>
            <a:chOff x="0" y="0"/>
            <a:chExt cx="5406" cy="1248"/>
          </a:xfrm>
        </p:grpSpPr>
        <p:grpSp>
          <p:nvGrpSpPr>
            <p:cNvPr id="25614" name="Group 5"/>
            <p:cNvGrpSpPr/>
            <p:nvPr/>
          </p:nvGrpSpPr>
          <p:grpSpPr>
            <a:xfrm rot="-5400000">
              <a:off x="3000" y="888"/>
              <a:ext cx="240" cy="480"/>
              <a:chOff x="0" y="0"/>
              <a:chExt cx="240" cy="480"/>
            </a:xfrm>
          </p:grpSpPr>
          <p:sp>
            <p:nvSpPr>
              <p:cNvPr id="25683" name="AutoShape 6"/>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84" name="Oval 7"/>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85" name="Oval 8"/>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86" name="Oval 9"/>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grpSp>
          <p:nvGrpSpPr>
            <p:cNvPr id="25615" name="Group 10"/>
            <p:cNvGrpSpPr/>
            <p:nvPr/>
          </p:nvGrpSpPr>
          <p:grpSpPr>
            <a:xfrm rot="-5400000">
              <a:off x="3864" y="888"/>
              <a:ext cx="240" cy="480"/>
              <a:chOff x="0" y="0"/>
              <a:chExt cx="240" cy="480"/>
            </a:xfrm>
          </p:grpSpPr>
          <p:sp>
            <p:nvSpPr>
              <p:cNvPr id="25679" name="AutoShape 11"/>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80" name="Oval 12"/>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81" name="Oval 13"/>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82" name="Oval 14"/>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grpSp>
          <p:nvGrpSpPr>
            <p:cNvPr id="25616" name="Group 15"/>
            <p:cNvGrpSpPr/>
            <p:nvPr/>
          </p:nvGrpSpPr>
          <p:grpSpPr>
            <a:xfrm rot="-5400000">
              <a:off x="4728" y="888"/>
              <a:ext cx="240" cy="480"/>
              <a:chOff x="0" y="0"/>
              <a:chExt cx="240" cy="480"/>
            </a:xfrm>
          </p:grpSpPr>
          <p:sp>
            <p:nvSpPr>
              <p:cNvPr id="25675" name="AutoShape 16"/>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76" name="Oval 17"/>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77" name="Oval 18"/>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78" name="Oval 19"/>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sp>
          <p:nvSpPr>
            <p:cNvPr id="25617" name="Rectangle 20"/>
            <p:cNvSpPr/>
            <p:nvPr/>
          </p:nvSpPr>
          <p:spPr>
            <a:xfrm>
              <a:off x="0" y="528"/>
              <a:ext cx="5376" cy="384"/>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18" name="Rectangle 21"/>
            <p:cNvSpPr/>
            <p:nvPr/>
          </p:nvSpPr>
          <p:spPr>
            <a:xfrm>
              <a:off x="5136" y="960"/>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19" name="Rectangle 22"/>
            <p:cNvSpPr/>
            <p:nvPr/>
          </p:nvSpPr>
          <p:spPr>
            <a:xfrm>
              <a:off x="2880" y="912"/>
              <a:ext cx="480"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20" name="Rectangle 23"/>
            <p:cNvSpPr/>
            <p:nvPr/>
          </p:nvSpPr>
          <p:spPr>
            <a:xfrm>
              <a:off x="3744" y="912"/>
              <a:ext cx="480"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21" name="Rectangle 24"/>
            <p:cNvSpPr/>
            <p:nvPr/>
          </p:nvSpPr>
          <p:spPr>
            <a:xfrm>
              <a:off x="4608" y="912"/>
              <a:ext cx="480"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22" name="Rectangle 25"/>
            <p:cNvSpPr/>
            <p:nvPr/>
          </p:nvSpPr>
          <p:spPr>
            <a:xfrm>
              <a:off x="4800"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23" name="Rectangle 26"/>
            <p:cNvSpPr/>
            <p:nvPr/>
          </p:nvSpPr>
          <p:spPr>
            <a:xfrm>
              <a:off x="5136" y="1008"/>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24" name="Rectangle 27"/>
            <p:cNvSpPr/>
            <p:nvPr/>
          </p:nvSpPr>
          <p:spPr>
            <a:xfrm>
              <a:off x="5136" y="1056"/>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25" name="Rectangle 28"/>
            <p:cNvSpPr/>
            <p:nvPr/>
          </p:nvSpPr>
          <p:spPr>
            <a:xfrm>
              <a:off x="5136" y="1104"/>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nvGrpSpPr>
            <p:cNvPr id="25626" name="Group 29"/>
            <p:cNvGrpSpPr/>
            <p:nvPr/>
          </p:nvGrpSpPr>
          <p:grpSpPr>
            <a:xfrm rot="-5400000">
              <a:off x="2136" y="888"/>
              <a:ext cx="240" cy="480"/>
              <a:chOff x="0" y="0"/>
              <a:chExt cx="240" cy="480"/>
            </a:xfrm>
          </p:grpSpPr>
          <p:sp>
            <p:nvSpPr>
              <p:cNvPr id="25671" name="AutoShape 30"/>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72" name="Oval 31"/>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73" name="Oval 32"/>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74" name="Oval 33"/>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sp>
          <p:nvSpPr>
            <p:cNvPr id="25627" name="Rectangle 34"/>
            <p:cNvSpPr/>
            <p:nvPr/>
          </p:nvSpPr>
          <p:spPr>
            <a:xfrm>
              <a:off x="2016" y="912"/>
              <a:ext cx="480"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nvGrpSpPr>
            <p:cNvPr id="25628" name="Group 35"/>
            <p:cNvGrpSpPr/>
            <p:nvPr/>
          </p:nvGrpSpPr>
          <p:grpSpPr>
            <a:xfrm rot="-5400000">
              <a:off x="1272" y="888"/>
              <a:ext cx="240" cy="480"/>
              <a:chOff x="0" y="0"/>
              <a:chExt cx="240" cy="480"/>
            </a:xfrm>
          </p:grpSpPr>
          <p:sp>
            <p:nvSpPr>
              <p:cNvPr id="25667" name="AutoShape 36"/>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68" name="Oval 37"/>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69" name="Oval 38"/>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70" name="Oval 39"/>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sp>
          <p:nvSpPr>
            <p:cNvPr id="25629" name="Rectangle 40"/>
            <p:cNvSpPr/>
            <p:nvPr/>
          </p:nvSpPr>
          <p:spPr>
            <a:xfrm>
              <a:off x="1152" y="912"/>
              <a:ext cx="480"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nvGrpSpPr>
            <p:cNvPr id="25630" name="Group 41"/>
            <p:cNvGrpSpPr/>
            <p:nvPr/>
          </p:nvGrpSpPr>
          <p:grpSpPr>
            <a:xfrm rot="-5400000">
              <a:off x="408" y="888"/>
              <a:ext cx="240" cy="480"/>
              <a:chOff x="0" y="0"/>
              <a:chExt cx="240" cy="480"/>
            </a:xfrm>
          </p:grpSpPr>
          <p:sp>
            <p:nvSpPr>
              <p:cNvPr id="25663" name="AutoShape 42"/>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64" name="Oval 43"/>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65" name="Oval 44"/>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66" name="Oval 45"/>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grpSp>
        <p:sp>
          <p:nvSpPr>
            <p:cNvPr id="25631" name="Rectangle 46"/>
            <p:cNvSpPr/>
            <p:nvPr/>
          </p:nvSpPr>
          <p:spPr>
            <a:xfrm>
              <a:off x="288" y="912"/>
              <a:ext cx="480"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32" name="Rectangle 47"/>
            <p:cNvSpPr/>
            <p:nvPr/>
          </p:nvSpPr>
          <p:spPr>
            <a:xfrm>
              <a:off x="96" y="960"/>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33" name="Rectangle 48"/>
            <p:cNvSpPr/>
            <p:nvPr/>
          </p:nvSpPr>
          <p:spPr>
            <a:xfrm>
              <a:off x="96" y="1008"/>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34" name="Rectangle 49"/>
            <p:cNvSpPr/>
            <p:nvPr/>
          </p:nvSpPr>
          <p:spPr>
            <a:xfrm>
              <a:off x="96" y="1056"/>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35" name="Rectangle 50"/>
            <p:cNvSpPr/>
            <p:nvPr/>
          </p:nvSpPr>
          <p:spPr>
            <a:xfrm>
              <a:off x="96" y="1104"/>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36" name="Line 51"/>
            <p:cNvSpPr/>
            <p:nvPr/>
          </p:nvSpPr>
          <p:spPr>
            <a:xfrm>
              <a:off x="2592" y="432"/>
              <a:ext cx="336" cy="0"/>
            </a:xfrm>
            <a:prstGeom prst="line">
              <a:avLst/>
            </a:prstGeom>
            <a:ln w="38100" cap="flat" cmpd="sng">
              <a:solidFill>
                <a:srgbClr val="808080"/>
              </a:solidFill>
              <a:prstDash val="solid"/>
              <a:headEnd type="triangle" w="med" len="med"/>
              <a:tailEnd type="none" w="med" len="med"/>
            </a:ln>
          </p:spPr>
        </p:sp>
        <p:sp>
          <p:nvSpPr>
            <p:cNvPr id="25637" name="Rectangle 52"/>
            <p:cNvSpPr/>
            <p:nvPr/>
          </p:nvSpPr>
          <p:spPr>
            <a:xfrm>
              <a:off x="4128"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38" name="Rectangle 53"/>
            <p:cNvSpPr/>
            <p:nvPr/>
          </p:nvSpPr>
          <p:spPr>
            <a:xfrm>
              <a:off x="4464"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39" name="Rectangle 54"/>
            <p:cNvSpPr/>
            <p:nvPr/>
          </p:nvSpPr>
          <p:spPr>
            <a:xfrm>
              <a:off x="3456"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40" name="Rectangle 55"/>
            <p:cNvSpPr/>
            <p:nvPr/>
          </p:nvSpPr>
          <p:spPr>
            <a:xfrm>
              <a:off x="3792"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41" name="Rectangle 56"/>
            <p:cNvSpPr/>
            <p:nvPr/>
          </p:nvSpPr>
          <p:spPr>
            <a:xfrm>
              <a:off x="2784"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42" name="Rectangle 57"/>
            <p:cNvSpPr/>
            <p:nvPr/>
          </p:nvSpPr>
          <p:spPr>
            <a:xfrm>
              <a:off x="3120"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43" name="Rectangle 58"/>
            <p:cNvSpPr/>
            <p:nvPr/>
          </p:nvSpPr>
          <p:spPr>
            <a:xfrm>
              <a:off x="2112"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44" name="Rectangle 59"/>
            <p:cNvSpPr/>
            <p:nvPr/>
          </p:nvSpPr>
          <p:spPr>
            <a:xfrm>
              <a:off x="2437" y="390"/>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45" name="Rectangle 60"/>
            <p:cNvSpPr/>
            <p:nvPr/>
          </p:nvSpPr>
          <p:spPr>
            <a:xfrm>
              <a:off x="1440"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46" name="Rectangle 61"/>
            <p:cNvSpPr/>
            <p:nvPr/>
          </p:nvSpPr>
          <p:spPr>
            <a:xfrm>
              <a:off x="1776"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47" name="Rectangle 62"/>
            <p:cNvSpPr/>
            <p:nvPr/>
          </p:nvSpPr>
          <p:spPr>
            <a:xfrm>
              <a:off x="768"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48" name="Rectangle 63"/>
            <p:cNvSpPr/>
            <p:nvPr/>
          </p:nvSpPr>
          <p:spPr>
            <a:xfrm>
              <a:off x="1104"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49" name="Rectangle 64"/>
            <p:cNvSpPr/>
            <p:nvPr/>
          </p:nvSpPr>
          <p:spPr>
            <a:xfrm>
              <a:off x="432"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50" name="Rectangle 65"/>
            <p:cNvSpPr/>
            <p:nvPr/>
          </p:nvSpPr>
          <p:spPr>
            <a:xfrm>
              <a:off x="4938" y="230"/>
              <a:ext cx="468" cy="25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zh-CN" altLang="en-US" sz="2000" b="1" dirty="0">
                  <a:ea typeface="楷体_GB2312" pitchFamily="49" charset="-122"/>
                </a:rPr>
                <a:t>入料</a:t>
              </a:r>
              <a:endParaRPr lang="zh-CN" altLang="en-US" sz="2000" b="1" dirty="0">
                <a:ea typeface="楷体_GB2312" pitchFamily="49" charset="-122"/>
              </a:endParaRPr>
            </a:p>
          </p:txBody>
        </p:sp>
        <p:sp>
          <p:nvSpPr>
            <p:cNvPr id="25651" name="Rectangle 66"/>
            <p:cNvSpPr/>
            <p:nvPr/>
          </p:nvSpPr>
          <p:spPr>
            <a:xfrm>
              <a:off x="48" y="230"/>
              <a:ext cx="468" cy="25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zh-CN" altLang="en-US" sz="2000" b="1" dirty="0">
                  <a:ea typeface="楷体_GB2312" pitchFamily="49" charset="-122"/>
                </a:rPr>
                <a:t>出料</a:t>
              </a:r>
              <a:endParaRPr lang="zh-CN" altLang="en-US" sz="2000" b="1" dirty="0">
                <a:ea typeface="楷体_GB2312" pitchFamily="49" charset="-122"/>
              </a:endParaRPr>
            </a:p>
          </p:txBody>
        </p:sp>
        <p:sp>
          <p:nvSpPr>
            <p:cNvPr id="25652" name="Line 67"/>
            <p:cNvSpPr/>
            <p:nvPr/>
          </p:nvSpPr>
          <p:spPr>
            <a:xfrm>
              <a:off x="0" y="0"/>
              <a:ext cx="0" cy="480"/>
            </a:xfrm>
            <a:prstGeom prst="line">
              <a:avLst/>
            </a:prstGeom>
            <a:ln w="9525" cap="flat" cmpd="sng">
              <a:solidFill>
                <a:schemeClr val="tx1"/>
              </a:solidFill>
              <a:prstDash val="solid"/>
              <a:headEnd type="none" w="med" len="med"/>
              <a:tailEnd type="none" w="med" len="med"/>
            </a:ln>
          </p:spPr>
        </p:sp>
        <p:sp>
          <p:nvSpPr>
            <p:cNvPr id="25653" name="Line 68"/>
            <p:cNvSpPr/>
            <p:nvPr/>
          </p:nvSpPr>
          <p:spPr>
            <a:xfrm>
              <a:off x="5376" y="0"/>
              <a:ext cx="0" cy="480"/>
            </a:xfrm>
            <a:prstGeom prst="line">
              <a:avLst/>
            </a:prstGeom>
            <a:ln w="9525" cap="flat" cmpd="sng">
              <a:solidFill>
                <a:schemeClr val="tx1"/>
              </a:solidFill>
              <a:prstDash val="solid"/>
              <a:headEnd type="none" w="med" len="med"/>
              <a:tailEnd type="none" w="med" len="med"/>
            </a:ln>
          </p:spPr>
        </p:sp>
        <p:sp>
          <p:nvSpPr>
            <p:cNvPr id="25654" name="Line 69"/>
            <p:cNvSpPr/>
            <p:nvPr/>
          </p:nvSpPr>
          <p:spPr>
            <a:xfrm>
              <a:off x="0" y="192"/>
              <a:ext cx="5376" cy="0"/>
            </a:xfrm>
            <a:prstGeom prst="line">
              <a:avLst/>
            </a:prstGeom>
            <a:ln w="9525" cap="flat" cmpd="sng">
              <a:solidFill>
                <a:schemeClr val="tx1"/>
              </a:solidFill>
              <a:prstDash val="solid"/>
              <a:headEnd type="triangle" w="med" len="med"/>
              <a:tailEnd type="triangle" w="med" len="med"/>
            </a:ln>
          </p:spPr>
        </p:sp>
        <p:sp>
          <p:nvSpPr>
            <p:cNvPr id="25655" name="Rectangle 70"/>
            <p:cNvSpPr/>
            <p:nvPr/>
          </p:nvSpPr>
          <p:spPr>
            <a:xfrm>
              <a:off x="4800" y="960"/>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56" name="Rectangle 71"/>
            <p:cNvSpPr/>
            <p:nvPr/>
          </p:nvSpPr>
          <p:spPr>
            <a:xfrm>
              <a:off x="3936" y="960"/>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57" name="Rectangle 72"/>
            <p:cNvSpPr/>
            <p:nvPr/>
          </p:nvSpPr>
          <p:spPr>
            <a:xfrm>
              <a:off x="3072" y="960"/>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58" name="Rectangle 73"/>
            <p:cNvSpPr/>
            <p:nvPr/>
          </p:nvSpPr>
          <p:spPr>
            <a:xfrm>
              <a:off x="2208" y="960"/>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59" name="Rectangle 74"/>
            <p:cNvSpPr/>
            <p:nvPr/>
          </p:nvSpPr>
          <p:spPr>
            <a:xfrm>
              <a:off x="1344" y="960"/>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60" name="Rectangle 75"/>
            <p:cNvSpPr/>
            <p:nvPr/>
          </p:nvSpPr>
          <p:spPr>
            <a:xfrm>
              <a:off x="480" y="960"/>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61" name="Arc 76"/>
            <p:cNvSpPr/>
            <p:nvPr/>
          </p:nvSpPr>
          <p:spPr>
            <a:xfrm rot="-5400000">
              <a:off x="5072" y="464"/>
              <a:ext cx="159" cy="159"/>
            </a:xfrm>
            <a:custGeom>
              <a:avLst/>
              <a:gdLst/>
              <a:ahLst/>
              <a:cxnLst>
                <a:cxn ang="0">
                  <a:pos x="0" y="0"/>
                </a:cxn>
                <a:cxn ang="0">
                  <a:pos x="0" y="0"/>
                </a:cxn>
                <a:cxn ang="0">
                  <a:pos x="0" y="0"/>
                </a:cxn>
              </a:cxnLst>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19050" cap="flat" cmpd="sng">
              <a:solidFill>
                <a:schemeClr val="tx1">
                  <a:alpha val="100000"/>
                </a:schemeClr>
              </a:solidFill>
              <a:prstDash val="solid"/>
              <a:round/>
              <a:headEnd type="triangle" w="med" len="med"/>
              <a:tailEnd type="none" w="med" len="med"/>
            </a:ln>
          </p:spPr>
          <p:txBody>
            <a:bodyPr/>
            <a:p>
              <a:endParaRPr lang="zh-CN" altLang="en-US"/>
            </a:p>
          </p:txBody>
        </p:sp>
        <p:sp>
          <p:nvSpPr>
            <p:cNvPr id="25662" name="Arc 77"/>
            <p:cNvSpPr/>
            <p:nvPr/>
          </p:nvSpPr>
          <p:spPr>
            <a:xfrm>
              <a:off x="225" y="480"/>
              <a:ext cx="159" cy="159"/>
            </a:xfrm>
            <a:custGeom>
              <a:avLst/>
              <a:gdLst/>
              <a:ahLst/>
              <a:cxnLst>
                <a:cxn ang="0">
                  <a:pos x="0" y="0"/>
                </a:cxn>
                <a:cxn ang="0">
                  <a:pos x="0" y="0"/>
                </a:cxn>
                <a:cxn ang="0">
                  <a:pos x="0" y="0"/>
                </a:cxn>
              </a:cxnLst>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19050" cap="flat" cmpd="sng">
              <a:solidFill>
                <a:schemeClr val="tx1">
                  <a:alpha val="100000"/>
                </a:schemeClr>
              </a:solidFill>
              <a:prstDash val="solid"/>
              <a:round/>
              <a:headEnd type="triangle" w="med" len="med"/>
              <a:tailEnd type="none" w="med" len="med"/>
            </a:ln>
          </p:spPr>
          <p:txBody>
            <a:bodyPr/>
            <a:p>
              <a:endParaRPr lang="zh-CN" altLang="en-US"/>
            </a:p>
          </p:txBody>
        </p:sp>
      </p:grpSp>
      <p:sp>
        <p:nvSpPr>
          <p:cNvPr id="992334" name="Text Box 78"/>
          <p:cNvSpPr txBox="1">
            <a:spLocks noChangeArrowheads="1"/>
          </p:cNvSpPr>
          <p:nvPr/>
        </p:nvSpPr>
        <p:spPr bwMode="auto">
          <a:xfrm>
            <a:off x="2135188" y="4660900"/>
            <a:ext cx="1055688" cy="1223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defTabSz="457200" eaLnBrk="1" fontAlgn="auto" hangingPunct="1">
              <a:lnSpc>
                <a:spcPct val="120000"/>
              </a:lnSpc>
              <a:spcBef>
                <a:spcPts val="0"/>
              </a:spcBef>
              <a:spcAft>
                <a:spcPts val="0"/>
              </a:spcAft>
              <a:buClrTx/>
              <a:buSzTx/>
              <a:buFontTx/>
              <a:buNone/>
              <a:defRPr/>
            </a:pPr>
            <a:r>
              <a:rPr kumimoji="0" lang="en-US" altLang="zh-CN" sz="1400" b="1" kern="1200" cap="none" spc="0" normalizeH="0" baseline="0" noProof="0">
                <a:latin typeface="+mn-lt"/>
                <a:ea typeface="+mn-ea"/>
                <a:cs typeface="+mn-cs"/>
              </a:rPr>
              <a:t>OCT = 20s</a:t>
            </a:r>
            <a:endParaRPr kumimoji="0" lang="en-US" altLang="zh-CN" sz="14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zh-CN" altLang="en-US" sz="1200" b="1" kern="1200" cap="none" spc="0" normalizeH="0" baseline="0" noProof="0">
                <a:latin typeface="+mn-lt"/>
                <a:ea typeface="+mn-ea"/>
                <a:cs typeface="+mn-cs"/>
              </a:rPr>
              <a:t>动作分解：</a:t>
            </a:r>
            <a:endParaRPr kumimoji="0" lang="zh-CN" altLang="en-US" sz="12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en-US" altLang="zh-CN" sz="1200" b="1" kern="1200" cap="none" spc="0" normalizeH="0" baseline="0" noProof="0">
                <a:latin typeface="+mn-lt"/>
                <a:ea typeface="+mn-ea"/>
                <a:cs typeface="+mn-cs"/>
              </a:rPr>
              <a:t>1</a:t>
            </a:r>
            <a:r>
              <a:rPr kumimoji="0" lang="zh-CN" altLang="en-US" sz="1200" b="1" kern="1200" cap="none" spc="0" normalizeH="0" baseline="0" noProof="0">
                <a:latin typeface="+mn-lt"/>
                <a:ea typeface="+mn-ea"/>
                <a:cs typeface="+mn-cs"/>
              </a:rPr>
              <a:t>、</a:t>
            </a:r>
            <a:r>
              <a:rPr kumimoji="0" lang="en-US" altLang="zh-CN" sz="1200" b="1" kern="1200" cap="none" spc="0" normalizeH="0" baseline="0" noProof="0">
                <a:latin typeface="+mn-lt"/>
                <a:ea typeface="+mn-ea"/>
                <a:cs typeface="+mn-cs"/>
              </a:rPr>
              <a:t>10S</a:t>
            </a:r>
            <a:endParaRPr kumimoji="0" lang="en-US" altLang="zh-CN" sz="12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en-US" altLang="zh-CN" sz="1200" b="1" kern="1200" cap="none" spc="0" normalizeH="0" baseline="0" noProof="0">
                <a:latin typeface="+mn-lt"/>
                <a:ea typeface="+mn-ea"/>
                <a:cs typeface="+mn-cs"/>
              </a:rPr>
              <a:t>2</a:t>
            </a:r>
            <a:r>
              <a:rPr kumimoji="0" lang="zh-CN" altLang="en-US" sz="1200" b="1" kern="1200" cap="none" spc="0" normalizeH="0" baseline="0" noProof="0">
                <a:latin typeface="+mn-lt"/>
                <a:ea typeface="+mn-ea"/>
                <a:cs typeface="+mn-cs"/>
              </a:rPr>
              <a:t>、</a:t>
            </a:r>
            <a:r>
              <a:rPr kumimoji="0" lang="en-US" altLang="zh-CN" sz="1200" b="1" kern="1200" cap="none" spc="0" normalizeH="0" baseline="0" noProof="0">
                <a:latin typeface="+mn-lt"/>
                <a:ea typeface="+mn-ea"/>
                <a:cs typeface="+mn-cs"/>
              </a:rPr>
              <a:t>5S</a:t>
            </a:r>
            <a:endParaRPr kumimoji="0" lang="en-US" altLang="zh-CN" sz="12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en-US" altLang="zh-CN" sz="1200" b="1" kern="1200" cap="none" spc="0" normalizeH="0" baseline="0" noProof="0">
                <a:latin typeface="+mn-lt"/>
                <a:ea typeface="+mn-ea"/>
                <a:cs typeface="+mn-cs"/>
              </a:rPr>
              <a:t>3</a:t>
            </a:r>
            <a:r>
              <a:rPr kumimoji="0" lang="zh-CN" altLang="en-US" sz="1200" b="1" kern="1200" cap="none" spc="0" normalizeH="0" baseline="0" noProof="0">
                <a:latin typeface="+mn-lt"/>
                <a:ea typeface="+mn-ea"/>
                <a:cs typeface="+mn-cs"/>
              </a:rPr>
              <a:t>、</a:t>
            </a:r>
            <a:r>
              <a:rPr kumimoji="0" lang="en-US" altLang="zh-CN" sz="1200" b="1" kern="1200" cap="none" spc="0" normalizeH="0" baseline="0" noProof="0">
                <a:latin typeface="+mn-lt"/>
                <a:ea typeface="+mn-ea"/>
                <a:cs typeface="+mn-cs"/>
              </a:rPr>
              <a:t>5S</a:t>
            </a:r>
            <a:endParaRPr kumimoji="0" lang="en-US" altLang="zh-CN" sz="1200" b="1" kern="1200" cap="none" spc="0" normalizeH="0" baseline="0" noProof="0">
              <a:latin typeface="+mn-lt"/>
              <a:ea typeface="+mn-ea"/>
              <a:cs typeface="+mn-cs"/>
            </a:endParaRPr>
          </a:p>
        </p:txBody>
      </p:sp>
      <p:sp>
        <p:nvSpPr>
          <p:cNvPr id="992335" name="Text Box 79"/>
          <p:cNvSpPr txBox="1">
            <a:spLocks noChangeArrowheads="1"/>
          </p:cNvSpPr>
          <p:nvPr/>
        </p:nvSpPr>
        <p:spPr bwMode="auto">
          <a:xfrm>
            <a:off x="3432175" y="4660900"/>
            <a:ext cx="1055688" cy="1223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defTabSz="457200" eaLnBrk="1" fontAlgn="auto" hangingPunct="1">
              <a:lnSpc>
                <a:spcPct val="120000"/>
              </a:lnSpc>
              <a:spcBef>
                <a:spcPts val="0"/>
              </a:spcBef>
              <a:spcAft>
                <a:spcPts val="0"/>
              </a:spcAft>
              <a:buClrTx/>
              <a:buSzTx/>
              <a:buFontTx/>
              <a:buNone/>
              <a:defRPr/>
            </a:pPr>
            <a:r>
              <a:rPr kumimoji="0" lang="en-US" altLang="zh-CN" sz="1400" b="1" kern="1200" cap="none" spc="0" normalizeH="0" baseline="0" noProof="0">
                <a:latin typeface="+mn-lt"/>
                <a:ea typeface="+mn-ea"/>
                <a:cs typeface="+mn-cs"/>
              </a:rPr>
              <a:t>OCT = 15s</a:t>
            </a:r>
            <a:endParaRPr kumimoji="0" lang="en-US" altLang="zh-CN" sz="14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zh-CN" altLang="en-US" sz="1200" b="1" kern="1200" cap="none" spc="0" normalizeH="0" baseline="0" noProof="0">
                <a:latin typeface="+mn-lt"/>
                <a:ea typeface="+mn-ea"/>
                <a:cs typeface="+mn-cs"/>
              </a:rPr>
              <a:t>动作分解：</a:t>
            </a:r>
            <a:endParaRPr kumimoji="0" lang="zh-CN" altLang="en-US" sz="12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en-US" altLang="zh-CN" sz="1200" b="1" kern="1200" cap="none" spc="0" normalizeH="0" baseline="0" noProof="0">
                <a:latin typeface="+mn-lt"/>
                <a:ea typeface="+mn-ea"/>
                <a:cs typeface="+mn-cs"/>
              </a:rPr>
              <a:t>1</a:t>
            </a:r>
            <a:r>
              <a:rPr kumimoji="0" lang="zh-CN" altLang="en-US" sz="1200" b="1" kern="1200" cap="none" spc="0" normalizeH="0" baseline="0" noProof="0">
                <a:latin typeface="+mn-lt"/>
                <a:ea typeface="+mn-ea"/>
                <a:cs typeface="+mn-cs"/>
              </a:rPr>
              <a:t>、</a:t>
            </a:r>
            <a:r>
              <a:rPr kumimoji="0" lang="en-US" altLang="zh-CN" sz="1200" b="1" kern="1200" cap="none" spc="0" normalizeH="0" baseline="0" noProof="0">
                <a:latin typeface="+mn-lt"/>
                <a:ea typeface="+mn-ea"/>
                <a:cs typeface="+mn-cs"/>
              </a:rPr>
              <a:t>5S</a:t>
            </a:r>
            <a:endParaRPr kumimoji="0" lang="en-US" altLang="zh-CN" sz="12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en-US" altLang="zh-CN" sz="1200" b="1" kern="1200" cap="none" spc="0" normalizeH="0" baseline="0" noProof="0">
                <a:latin typeface="+mn-lt"/>
                <a:ea typeface="+mn-ea"/>
                <a:cs typeface="+mn-cs"/>
              </a:rPr>
              <a:t>2</a:t>
            </a:r>
            <a:r>
              <a:rPr kumimoji="0" lang="zh-CN" altLang="en-US" sz="1200" b="1" kern="1200" cap="none" spc="0" normalizeH="0" baseline="0" noProof="0">
                <a:latin typeface="+mn-lt"/>
                <a:ea typeface="+mn-ea"/>
                <a:cs typeface="+mn-cs"/>
              </a:rPr>
              <a:t>、</a:t>
            </a:r>
            <a:r>
              <a:rPr kumimoji="0" lang="en-US" altLang="zh-CN" sz="1200" b="1" kern="1200" cap="none" spc="0" normalizeH="0" baseline="0" noProof="0">
                <a:latin typeface="+mn-lt"/>
                <a:ea typeface="+mn-ea"/>
                <a:cs typeface="+mn-cs"/>
              </a:rPr>
              <a:t>5S</a:t>
            </a:r>
            <a:endParaRPr kumimoji="0" lang="en-US" altLang="zh-CN" sz="12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en-US" altLang="zh-CN" sz="1200" b="1" kern="1200" cap="none" spc="0" normalizeH="0" baseline="0" noProof="0">
                <a:latin typeface="+mn-lt"/>
                <a:ea typeface="+mn-ea"/>
                <a:cs typeface="+mn-cs"/>
              </a:rPr>
              <a:t>3</a:t>
            </a:r>
            <a:r>
              <a:rPr kumimoji="0" lang="zh-CN" altLang="en-US" sz="1200" b="1" kern="1200" cap="none" spc="0" normalizeH="0" baseline="0" noProof="0">
                <a:latin typeface="+mn-lt"/>
                <a:ea typeface="+mn-ea"/>
                <a:cs typeface="+mn-cs"/>
              </a:rPr>
              <a:t>、</a:t>
            </a:r>
            <a:r>
              <a:rPr kumimoji="0" lang="en-US" altLang="zh-CN" sz="1200" b="1" kern="1200" cap="none" spc="0" normalizeH="0" baseline="0" noProof="0">
                <a:latin typeface="+mn-lt"/>
                <a:ea typeface="+mn-ea"/>
                <a:cs typeface="+mn-cs"/>
              </a:rPr>
              <a:t>5S</a:t>
            </a:r>
            <a:endParaRPr kumimoji="0" lang="en-US" altLang="zh-CN" sz="1200" b="1" kern="1200" cap="none" spc="0" normalizeH="0" baseline="0" noProof="0">
              <a:latin typeface="+mn-lt"/>
              <a:ea typeface="+mn-ea"/>
              <a:cs typeface="+mn-cs"/>
            </a:endParaRPr>
          </a:p>
        </p:txBody>
      </p:sp>
      <p:sp>
        <p:nvSpPr>
          <p:cNvPr id="992336" name="Text Box 80"/>
          <p:cNvSpPr txBox="1">
            <a:spLocks noChangeArrowheads="1"/>
          </p:cNvSpPr>
          <p:nvPr/>
        </p:nvSpPr>
        <p:spPr bwMode="auto">
          <a:xfrm>
            <a:off x="4800600" y="4660900"/>
            <a:ext cx="1055688" cy="1223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defTabSz="457200" eaLnBrk="1" fontAlgn="auto" hangingPunct="1">
              <a:lnSpc>
                <a:spcPct val="120000"/>
              </a:lnSpc>
              <a:spcBef>
                <a:spcPts val="0"/>
              </a:spcBef>
              <a:spcAft>
                <a:spcPts val="0"/>
              </a:spcAft>
              <a:buClrTx/>
              <a:buSzTx/>
              <a:buFontTx/>
              <a:buNone/>
              <a:defRPr/>
            </a:pPr>
            <a:r>
              <a:rPr kumimoji="0" lang="en-US" altLang="zh-CN" sz="1400" b="1" kern="1200" cap="none" spc="0" normalizeH="0" baseline="0" noProof="0">
                <a:latin typeface="+mn-lt"/>
                <a:ea typeface="+mn-ea"/>
                <a:cs typeface="+mn-cs"/>
              </a:rPr>
              <a:t>OCT = 20s</a:t>
            </a:r>
            <a:endParaRPr kumimoji="0" lang="en-US" altLang="zh-CN" sz="14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zh-CN" altLang="en-US" sz="1200" b="1" kern="1200" cap="none" spc="0" normalizeH="0" baseline="0" noProof="0">
                <a:latin typeface="+mn-lt"/>
                <a:ea typeface="+mn-ea"/>
                <a:cs typeface="+mn-cs"/>
              </a:rPr>
              <a:t>动作分解：</a:t>
            </a:r>
            <a:endParaRPr kumimoji="0" lang="zh-CN" altLang="en-US" sz="12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en-US" altLang="zh-CN" sz="1200" b="1" kern="1200" cap="none" spc="0" normalizeH="0" baseline="0" noProof="0">
                <a:latin typeface="+mn-lt"/>
                <a:ea typeface="+mn-ea"/>
                <a:cs typeface="+mn-cs"/>
              </a:rPr>
              <a:t>1</a:t>
            </a:r>
            <a:r>
              <a:rPr kumimoji="0" lang="zh-CN" altLang="en-US" sz="1200" b="1" kern="1200" cap="none" spc="0" normalizeH="0" baseline="0" noProof="0">
                <a:latin typeface="+mn-lt"/>
                <a:ea typeface="+mn-ea"/>
                <a:cs typeface="+mn-cs"/>
              </a:rPr>
              <a:t>、</a:t>
            </a:r>
            <a:r>
              <a:rPr kumimoji="0" lang="en-US" altLang="zh-CN" sz="1200" b="1" kern="1200" cap="none" spc="0" normalizeH="0" baseline="0" noProof="0">
                <a:latin typeface="+mn-lt"/>
                <a:ea typeface="+mn-ea"/>
                <a:cs typeface="+mn-cs"/>
              </a:rPr>
              <a:t>7S</a:t>
            </a:r>
            <a:endParaRPr kumimoji="0" lang="en-US" altLang="zh-CN" sz="12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en-US" altLang="zh-CN" sz="1200" b="1" kern="1200" cap="none" spc="0" normalizeH="0" baseline="0" noProof="0">
                <a:latin typeface="+mn-lt"/>
                <a:ea typeface="+mn-ea"/>
                <a:cs typeface="+mn-cs"/>
              </a:rPr>
              <a:t>2</a:t>
            </a:r>
            <a:r>
              <a:rPr kumimoji="0" lang="zh-CN" altLang="en-US" sz="1200" b="1" kern="1200" cap="none" spc="0" normalizeH="0" baseline="0" noProof="0">
                <a:latin typeface="+mn-lt"/>
                <a:ea typeface="+mn-ea"/>
                <a:cs typeface="+mn-cs"/>
              </a:rPr>
              <a:t>、</a:t>
            </a:r>
            <a:r>
              <a:rPr kumimoji="0" lang="en-US" altLang="zh-CN" sz="1200" b="1" kern="1200" cap="none" spc="0" normalizeH="0" baseline="0" noProof="0">
                <a:latin typeface="+mn-lt"/>
                <a:ea typeface="+mn-ea"/>
                <a:cs typeface="+mn-cs"/>
              </a:rPr>
              <a:t>6S</a:t>
            </a:r>
            <a:endParaRPr kumimoji="0" lang="en-US" altLang="zh-CN" sz="12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en-US" altLang="zh-CN" sz="1200" b="1" kern="1200" cap="none" spc="0" normalizeH="0" baseline="0" noProof="0">
                <a:latin typeface="+mn-lt"/>
                <a:ea typeface="+mn-ea"/>
                <a:cs typeface="+mn-cs"/>
              </a:rPr>
              <a:t>3</a:t>
            </a:r>
            <a:r>
              <a:rPr kumimoji="0" lang="zh-CN" altLang="en-US" sz="1200" b="1" kern="1200" cap="none" spc="0" normalizeH="0" baseline="0" noProof="0">
                <a:latin typeface="+mn-lt"/>
                <a:ea typeface="+mn-ea"/>
                <a:cs typeface="+mn-cs"/>
              </a:rPr>
              <a:t>、</a:t>
            </a:r>
            <a:r>
              <a:rPr kumimoji="0" lang="en-US" altLang="zh-CN" sz="1200" b="1" kern="1200" cap="none" spc="0" normalizeH="0" baseline="0" noProof="0">
                <a:latin typeface="+mn-lt"/>
                <a:ea typeface="+mn-ea"/>
                <a:cs typeface="+mn-cs"/>
              </a:rPr>
              <a:t>7S</a:t>
            </a:r>
            <a:endParaRPr kumimoji="0" lang="en-US" altLang="zh-CN" sz="1200" b="1" kern="1200" cap="none" spc="0" normalizeH="0" baseline="0" noProof="0">
              <a:latin typeface="+mn-lt"/>
              <a:ea typeface="+mn-ea"/>
              <a:cs typeface="+mn-cs"/>
            </a:endParaRPr>
          </a:p>
        </p:txBody>
      </p:sp>
      <p:sp>
        <p:nvSpPr>
          <p:cNvPr id="992337" name="Text Box 81"/>
          <p:cNvSpPr txBox="1">
            <a:spLocks noChangeArrowheads="1"/>
          </p:cNvSpPr>
          <p:nvPr/>
        </p:nvSpPr>
        <p:spPr bwMode="auto">
          <a:xfrm>
            <a:off x="6096000" y="4660900"/>
            <a:ext cx="1055688" cy="1223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defTabSz="457200" eaLnBrk="1" fontAlgn="auto" hangingPunct="1">
              <a:lnSpc>
                <a:spcPct val="120000"/>
              </a:lnSpc>
              <a:spcBef>
                <a:spcPts val="0"/>
              </a:spcBef>
              <a:spcAft>
                <a:spcPts val="0"/>
              </a:spcAft>
              <a:buClrTx/>
              <a:buSzTx/>
              <a:buFontTx/>
              <a:buNone/>
              <a:defRPr/>
            </a:pPr>
            <a:r>
              <a:rPr kumimoji="0" lang="en-US" altLang="zh-CN" sz="1400" b="1" kern="1200" cap="none" spc="0" normalizeH="0" baseline="0" noProof="0">
                <a:latin typeface="+mn-lt"/>
                <a:ea typeface="+mn-ea"/>
                <a:cs typeface="+mn-cs"/>
              </a:rPr>
              <a:t>OCT = 23s</a:t>
            </a:r>
            <a:endParaRPr kumimoji="0" lang="en-US" altLang="zh-CN" sz="14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zh-CN" altLang="en-US" sz="1200" b="1" kern="1200" cap="none" spc="0" normalizeH="0" baseline="0" noProof="0">
                <a:latin typeface="+mn-lt"/>
                <a:ea typeface="+mn-ea"/>
                <a:cs typeface="+mn-cs"/>
              </a:rPr>
              <a:t>动作分解：</a:t>
            </a:r>
            <a:endParaRPr kumimoji="0" lang="zh-CN" altLang="en-US" sz="12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en-US" altLang="zh-CN" sz="1200" b="1" kern="1200" cap="none" spc="0" normalizeH="0" baseline="0" noProof="0">
                <a:latin typeface="+mn-lt"/>
                <a:ea typeface="+mn-ea"/>
                <a:cs typeface="+mn-cs"/>
              </a:rPr>
              <a:t>1</a:t>
            </a:r>
            <a:r>
              <a:rPr kumimoji="0" lang="zh-CN" altLang="en-US" sz="1200" b="1" kern="1200" cap="none" spc="0" normalizeH="0" baseline="0" noProof="0">
                <a:latin typeface="+mn-lt"/>
                <a:ea typeface="+mn-ea"/>
                <a:cs typeface="+mn-cs"/>
              </a:rPr>
              <a:t>、</a:t>
            </a:r>
            <a:r>
              <a:rPr kumimoji="0" lang="en-US" altLang="zh-CN" sz="1200" b="1" kern="1200" cap="none" spc="0" normalizeH="0" baseline="0" noProof="0">
                <a:latin typeface="+mn-lt"/>
                <a:ea typeface="+mn-ea"/>
                <a:cs typeface="+mn-cs"/>
              </a:rPr>
              <a:t>10S</a:t>
            </a:r>
            <a:endParaRPr kumimoji="0" lang="en-US" altLang="zh-CN" sz="12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en-US" altLang="zh-CN" sz="1200" b="1" kern="1200" cap="none" spc="0" normalizeH="0" baseline="0" noProof="0">
                <a:latin typeface="+mn-lt"/>
                <a:ea typeface="+mn-ea"/>
                <a:cs typeface="+mn-cs"/>
              </a:rPr>
              <a:t>2</a:t>
            </a:r>
            <a:r>
              <a:rPr kumimoji="0" lang="zh-CN" altLang="en-US" sz="1200" b="1" kern="1200" cap="none" spc="0" normalizeH="0" baseline="0" noProof="0">
                <a:latin typeface="+mn-lt"/>
                <a:ea typeface="+mn-ea"/>
                <a:cs typeface="+mn-cs"/>
              </a:rPr>
              <a:t>、</a:t>
            </a:r>
            <a:r>
              <a:rPr kumimoji="0" lang="en-US" altLang="zh-CN" sz="1200" b="1" kern="1200" cap="none" spc="0" normalizeH="0" baseline="0" noProof="0">
                <a:latin typeface="+mn-lt"/>
                <a:ea typeface="+mn-ea"/>
                <a:cs typeface="+mn-cs"/>
              </a:rPr>
              <a:t>6S</a:t>
            </a:r>
            <a:endParaRPr kumimoji="0" lang="en-US" altLang="zh-CN" sz="12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en-US" altLang="zh-CN" sz="1200" b="1" kern="1200" cap="none" spc="0" normalizeH="0" baseline="0" noProof="0">
                <a:latin typeface="+mn-lt"/>
                <a:ea typeface="+mn-ea"/>
                <a:cs typeface="+mn-cs"/>
              </a:rPr>
              <a:t>3</a:t>
            </a:r>
            <a:r>
              <a:rPr kumimoji="0" lang="zh-CN" altLang="en-US" sz="1200" b="1" kern="1200" cap="none" spc="0" normalizeH="0" baseline="0" noProof="0">
                <a:latin typeface="+mn-lt"/>
                <a:ea typeface="+mn-ea"/>
                <a:cs typeface="+mn-cs"/>
              </a:rPr>
              <a:t>、</a:t>
            </a:r>
            <a:r>
              <a:rPr kumimoji="0" lang="en-US" altLang="zh-CN" sz="1200" b="1" kern="1200" cap="none" spc="0" normalizeH="0" baseline="0" noProof="0">
                <a:latin typeface="+mn-lt"/>
                <a:ea typeface="+mn-ea"/>
                <a:cs typeface="+mn-cs"/>
              </a:rPr>
              <a:t>7S</a:t>
            </a:r>
            <a:endParaRPr kumimoji="0" lang="en-US" altLang="zh-CN" sz="1200" b="1" kern="1200" cap="none" spc="0" normalizeH="0" baseline="0" noProof="0">
              <a:latin typeface="+mn-lt"/>
              <a:ea typeface="+mn-ea"/>
              <a:cs typeface="+mn-cs"/>
            </a:endParaRPr>
          </a:p>
        </p:txBody>
      </p:sp>
      <p:sp>
        <p:nvSpPr>
          <p:cNvPr id="992338" name="Text Box 82"/>
          <p:cNvSpPr txBox="1">
            <a:spLocks noChangeArrowheads="1"/>
          </p:cNvSpPr>
          <p:nvPr/>
        </p:nvSpPr>
        <p:spPr bwMode="auto">
          <a:xfrm>
            <a:off x="7392988" y="4660900"/>
            <a:ext cx="1055688" cy="1223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defTabSz="457200" eaLnBrk="1" fontAlgn="auto" hangingPunct="1">
              <a:lnSpc>
                <a:spcPct val="120000"/>
              </a:lnSpc>
              <a:spcBef>
                <a:spcPts val="0"/>
              </a:spcBef>
              <a:spcAft>
                <a:spcPts val="0"/>
              </a:spcAft>
              <a:buClrTx/>
              <a:buSzTx/>
              <a:buFontTx/>
              <a:buNone/>
              <a:defRPr/>
            </a:pPr>
            <a:r>
              <a:rPr kumimoji="0" lang="en-US" altLang="zh-CN" sz="1400" b="1" kern="1200" cap="none" spc="0" normalizeH="0" baseline="0" noProof="0">
                <a:latin typeface="+mn-lt"/>
                <a:ea typeface="+mn-ea"/>
                <a:cs typeface="+mn-cs"/>
              </a:rPr>
              <a:t>OCT = 20s</a:t>
            </a:r>
            <a:endParaRPr kumimoji="0" lang="en-US" altLang="zh-CN" sz="14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zh-CN" altLang="en-US" sz="1200" b="1" kern="1200" cap="none" spc="0" normalizeH="0" baseline="0" noProof="0">
                <a:latin typeface="+mn-lt"/>
                <a:ea typeface="+mn-ea"/>
                <a:cs typeface="+mn-cs"/>
              </a:rPr>
              <a:t>动作分解：</a:t>
            </a:r>
            <a:endParaRPr kumimoji="0" lang="zh-CN" altLang="en-US" sz="12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en-US" altLang="zh-CN" sz="1200" b="1" kern="1200" cap="none" spc="0" normalizeH="0" baseline="0" noProof="0">
                <a:latin typeface="+mn-lt"/>
                <a:ea typeface="+mn-ea"/>
                <a:cs typeface="+mn-cs"/>
              </a:rPr>
              <a:t>1</a:t>
            </a:r>
            <a:r>
              <a:rPr kumimoji="0" lang="zh-CN" altLang="en-US" sz="1200" b="1" kern="1200" cap="none" spc="0" normalizeH="0" baseline="0" noProof="0">
                <a:latin typeface="+mn-lt"/>
                <a:ea typeface="+mn-ea"/>
                <a:cs typeface="+mn-cs"/>
              </a:rPr>
              <a:t>、</a:t>
            </a:r>
            <a:r>
              <a:rPr kumimoji="0" lang="en-US" altLang="zh-CN" sz="1200" b="1" kern="1200" cap="none" spc="0" normalizeH="0" baseline="0" noProof="0">
                <a:latin typeface="+mn-lt"/>
                <a:ea typeface="+mn-ea"/>
                <a:cs typeface="+mn-cs"/>
              </a:rPr>
              <a:t>10S</a:t>
            </a:r>
            <a:endParaRPr kumimoji="0" lang="en-US" altLang="zh-CN" sz="12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en-US" altLang="zh-CN" sz="1200" b="1" kern="1200" cap="none" spc="0" normalizeH="0" baseline="0" noProof="0">
                <a:latin typeface="+mn-lt"/>
                <a:ea typeface="+mn-ea"/>
                <a:cs typeface="+mn-cs"/>
              </a:rPr>
              <a:t>2</a:t>
            </a:r>
            <a:r>
              <a:rPr kumimoji="0" lang="zh-CN" altLang="en-US" sz="1200" b="1" kern="1200" cap="none" spc="0" normalizeH="0" baseline="0" noProof="0">
                <a:latin typeface="+mn-lt"/>
                <a:ea typeface="+mn-ea"/>
                <a:cs typeface="+mn-cs"/>
              </a:rPr>
              <a:t>、</a:t>
            </a:r>
            <a:r>
              <a:rPr kumimoji="0" lang="en-US" altLang="zh-CN" sz="1200" b="1" kern="1200" cap="none" spc="0" normalizeH="0" baseline="0" noProof="0">
                <a:latin typeface="+mn-lt"/>
                <a:ea typeface="+mn-ea"/>
                <a:cs typeface="+mn-cs"/>
              </a:rPr>
              <a:t>4S</a:t>
            </a:r>
            <a:endParaRPr kumimoji="0" lang="en-US" altLang="zh-CN" sz="12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en-US" altLang="zh-CN" sz="1200" b="1" kern="1200" cap="none" spc="0" normalizeH="0" baseline="0" noProof="0">
                <a:latin typeface="+mn-lt"/>
                <a:ea typeface="+mn-ea"/>
                <a:cs typeface="+mn-cs"/>
              </a:rPr>
              <a:t>3</a:t>
            </a:r>
            <a:r>
              <a:rPr kumimoji="0" lang="zh-CN" altLang="en-US" sz="1200" b="1" kern="1200" cap="none" spc="0" normalizeH="0" baseline="0" noProof="0">
                <a:latin typeface="+mn-lt"/>
                <a:ea typeface="+mn-ea"/>
                <a:cs typeface="+mn-cs"/>
              </a:rPr>
              <a:t>、</a:t>
            </a:r>
            <a:r>
              <a:rPr kumimoji="0" lang="en-US" altLang="zh-CN" sz="1200" b="1" kern="1200" cap="none" spc="0" normalizeH="0" baseline="0" noProof="0">
                <a:latin typeface="+mn-lt"/>
                <a:ea typeface="+mn-ea"/>
                <a:cs typeface="+mn-cs"/>
              </a:rPr>
              <a:t>6S</a:t>
            </a:r>
            <a:endParaRPr kumimoji="0" lang="en-US" altLang="zh-CN" sz="1200" b="1" kern="1200" cap="none" spc="0" normalizeH="0" baseline="0" noProof="0">
              <a:latin typeface="+mn-lt"/>
              <a:ea typeface="+mn-ea"/>
              <a:cs typeface="+mn-cs"/>
            </a:endParaRPr>
          </a:p>
        </p:txBody>
      </p:sp>
      <p:sp>
        <p:nvSpPr>
          <p:cNvPr id="992339" name="Text Box 83"/>
          <p:cNvSpPr txBox="1">
            <a:spLocks noChangeArrowheads="1"/>
          </p:cNvSpPr>
          <p:nvPr/>
        </p:nvSpPr>
        <p:spPr bwMode="auto">
          <a:xfrm>
            <a:off x="8759825" y="4660900"/>
            <a:ext cx="1055688" cy="1223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defTabSz="457200" eaLnBrk="1" fontAlgn="auto" hangingPunct="1">
              <a:lnSpc>
                <a:spcPct val="120000"/>
              </a:lnSpc>
              <a:spcBef>
                <a:spcPts val="0"/>
              </a:spcBef>
              <a:spcAft>
                <a:spcPts val="0"/>
              </a:spcAft>
              <a:buClrTx/>
              <a:buSzTx/>
              <a:buFontTx/>
              <a:buNone/>
              <a:defRPr/>
            </a:pPr>
            <a:r>
              <a:rPr kumimoji="0" lang="en-US" altLang="zh-CN" sz="1400" b="1" kern="1200" cap="none" spc="0" normalizeH="0" baseline="0" noProof="0">
                <a:latin typeface="+mn-lt"/>
                <a:ea typeface="+mn-ea"/>
                <a:cs typeface="+mn-cs"/>
              </a:rPr>
              <a:t>OCT = 25s</a:t>
            </a:r>
            <a:endParaRPr kumimoji="0" lang="en-US" altLang="zh-CN" sz="14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zh-CN" altLang="en-US" sz="1200" b="1" kern="1200" cap="none" spc="0" normalizeH="0" baseline="0" noProof="0">
                <a:latin typeface="+mn-lt"/>
                <a:ea typeface="+mn-ea"/>
                <a:cs typeface="+mn-cs"/>
              </a:rPr>
              <a:t>动作分解：</a:t>
            </a:r>
            <a:endParaRPr kumimoji="0" lang="zh-CN" altLang="en-US" sz="12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en-US" altLang="zh-CN" sz="1200" b="1" kern="1200" cap="none" spc="0" normalizeH="0" baseline="0" noProof="0">
                <a:latin typeface="+mn-lt"/>
                <a:ea typeface="+mn-ea"/>
                <a:cs typeface="+mn-cs"/>
              </a:rPr>
              <a:t>1</a:t>
            </a:r>
            <a:r>
              <a:rPr kumimoji="0" lang="zh-CN" altLang="en-US" sz="1200" b="1" kern="1200" cap="none" spc="0" normalizeH="0" baseline="0" noProof="0">
                <a:latin typeface="+mn-lt"/>
                <a:ea typeface="+mn-ea"/>
                <a:cs typeface="+mn-cs"/>
              </a:rPr>
              <a:t>、</a:t>
            </a:r>
            <a:r>
              <a:rPr kumimoji="0" lang="en-US" altLang="zh-CN" sz="1200" b="1" kern="1200" cap="none" spc="0" normalizeH="0" baseline="0" noProof="0">
                <a:latin typeface="+mn-lt"/>
                <a:ea typeface="+mn-ea"/>
                <a:cs typeface="+mn-cs"/>
              </a:rPr>
              <a:t>10S</a:t>
            </a:r>
            <a:endParaRPr kumimoji="0" lang="en-US" altLang="zh-CN" sz="12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en-US" altLang="zh-CN" sz="1200" b="1" kern="1200" cap="none" spc="0" normalizeH="0" baseline="0" noProof="0">
                <a:latin typeface="+mn-lt"/>
                <a:ea typeface="+mn-ea"/>
                <a:cs typeface="+mn-cs"/>
              </a:rPr>
              <a:t>2</a:t>
            </a:r>
            <a:r>
              <a:rPr kumimoji="0" lang="zh-CN" altLang="en-US" sz="1200" b="1" kern="1200" cap="none" spc="0" normalizeH="0" baseline="0" noProof="0">
                <a:latin typeface="+mn-lt"/>
                <a:ea typeface="+mn-ea"/>
                <a:cs typeface="+mn-cs"/>
              </a:rPr>
              <a:t>、</a:t>
            </a:r>
            <a:r>
              <a:rPr kumimoji="0" lang="en-US" altLang="zh-CN" sz="1200" b="1" kern="1200" cap="none" spc="0" normalizeH="0" baseline="0" noProof="0">
                <a:latin typeface="+mn-lt"/>
                <a:ea typeface="+mn-ea"/>
                <a:cs typeface="+mn-cs"/>
              </a:rPr>
              <a:t>8S</a:t>
            </a:r>
            <a:endParaRPr kumimoji="0" lang="en-US" altLang="zh-CN" sz="1200" b="1" kern="1200" cap="none" spc="0" normalizeH="0" baseline="0" noProof="0">
              <a:latin typeface="+mn-lt"/>
              <a:ea typeface="+mn-ea"/>
              <a:cs typeface="+mn-cs"/>
            </a:endParaRPr>
          </a:p>
          <a:p>
            <a:pPr marR="0" defTabSz="457200" eaLnBrk="1" fontAlgn="auto" hangingPunct="1">
              <a:lnSpc>
                <a:spcPct val="120000"/>
              </a:lnSpc>
              <a:spcBef>
                <a:spcPts val="0"/>
              </a:spcBef>
              <a:spcAft>
                <a:spcPts val="0"/>
              </a:spcAft>
              <a:buClrTx/>
              <a:buSzTx/>
              <a:buFontTx/>
              <a:buNone/>
              <a:defRPr/>
            </a:pPr>
            <a:r>
              <a:rPr kumimoji="0" lang="en-US" altLang="zh-CN" sz="1200" b="1" kern="1200" cap="none" spc="0" normalizeH="0" baseline="0" noProof="0">
                <a:latin typeface="+mn-lt"/>
                <a:ea typeface="+mn-ea"/>
                <a:cs typeface="+mn-cs"/>
              </a:rPr>
              <a:t>3</a:t>
            </a:r>
            <a:r>
              <a:rPr kumimoji="0" lang="zh-CN" altLang="en-US" sz="1200" b="1" kern="1200" cap="none" spc="0" normalizeH="0" baseline="0" noProof="0">
                <a:latin typeface="+mn-lt"/>
                <a:ea typeface="+mn-ea"/>
                <a:cs typeface="+mn-cs"/>
              </a:rPr>
              <a:t>、</a:t>
            </a:r>
            <a:r>
              <a:rPr kumimoji="0" lang="en-US" altLang="zh-CN" sz="1200" b="1" kern="1200" cap="none" spc="0" normalizeH="0" baseline="0" noProof="0">
                <a:latin typeface="+mn-lt"/>
                <a:ea typeface="+mn-ea"/>
                <a:cs typeface="+mn-cs"/>
              </a:rPr>
              <a:t>7S</a:t>
            </a:r>
            <a:endParaRPr kumimoji="0" lang="en-US" altLang="zh-CN" sz="1200" b="1" kern="1200" cap="none" spc="0" normalizeH="0" baseline="0" noProof="0">
              <a:latin typeface="+mn-lt"/>
              <a:ea typeface="+mn-ea"/>
              <a:cs typeface="+mn-cs"/>
            </a:endParaRPr>
          </a:p>
        </p:txBody>
      </p:sp>
      <p:sp>
        <p:nvSpPr>
          <p:cNvPr id="25610" name="Oval 84"/>
          <p:cNvSpPr/>
          <p:nvPr/>
        </p:nvSpPr>
        <p:spPr>
          <a:xfrm>
            <a:off x="8520113" y="3724275"/>
            <a:ext cx="1223962" cy="1223963"/>
          </a:xfrm>
          <a:prstGeom prst="ellipse">
            <a:avLst/>
          </a:prstGeom>
          <a:noFill/>
          <a:ln w="38100" cap="flat" cmpd="sng">
            <a:solidFill>
              <a:srgbClr val="FF9900"/>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25611" name="Oval 85"/>
          <p:cNvSpPr/>
          <p:nvPr/>
        </p:nvSpPr>
        <p:spPr>
          <a:xfrm>
            <a:off x="5999163" y="3724275"/>
            <a:ext cx="1223962" cy="1223963"/>
          </a:xfrm>
          <a:prstGeom prst="ellipse">
            <a:avLst/>
          </a:prstGeom>
          <a:noFill/>
          <a:ln w="38100" cap="flat" cmpd="sng">
            <a:solidFill>
              <a:srgbClr val="FF9900"/>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992342" name="Text Box 86"/>
          <p:cNvSpPr txBox="1">
            <a:spLocks noChangeArrowheads="1"/>
          </p:cNvSpPr>
          <p:nvPr/>
        </p:nvSpPr>
        <p:spPr bwMode="auto">
          <a:xfrm>
            <a:off x="7854950" y="2349500"/>
            <a:ext cx="1168400" cy="366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defTabSz="457200" eaLnBrk="1" fontAlgn="auto" hangingPunct="1">
              <a:spcBef>
                <a:spcPts val="0"/>
              </a:spcBef>
              <a:spcAft>
                <a:spcPts val="0"/>
              </a:spcAft>
              <a:buClrTx/>
              <a:buSzTx/>
              <a:buFontTx/>
              <a:buNone/>
              <a:defRPr/>
            </a:pPr>
            <a:r>
              <a:rPr kumimoji="0" lang="en-US" altLang="zh-CN" b="1" kern="1200" cap="none" spc="0" normalizeH="0" baseline="0" noProof="0">
                <a:solidFill>
                  <a:schemeClr val="tx2"/>
                </a:solidFill>
                <a:latin typeface="+mn-lt"/>
                <a:ea typeface="+mn-ea"/>
                <a:cs typeface="+mn-cs"/>
              </a:rPr>
              <a:t>T/T = 20s</a:t>
            </a:r>
            <a:endParaRPr kumimoji="0" lang="en-US" altLang="zh-CN" b="1" kern="1200" cap="none" spc="0" normalizeH="0" baseline="0" noProof="0">
              <a:solidFill>
                <a:schemeClr val="tx2"/>
              </a:solidFill>
              <a:latin typeface="+mn-lt"/>
              <a:ea typeface="+mn-ea"/>
              <a:cs typeface="+mn-cs"/>
            </a:endParaRPr>
          </a:p>
        </p:txBody>
      </p:sp>
      <p:sp>
        <p:nvSpPr>
          <p:cNvPr id="87"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生产线简介</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5"/>
          <p:cNvSpPr/>
          <p:nvPr/>
        </p:nvSpPr>
        <p:spPr>
          <a:xfrm>
            <a:off x="0" y="2438400"/>
            <a:ext cx="12192000" cy="3922713"/>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gradFill flip="none" rotWithShape="1">
            <a:gsLst>
              <a:gs pos="0">
                <a:srgbClr val="00268A">
                  <a:shade val="30000"/>
                  <a:satMod val="115000"/>
                </a:srgbClr>
              </a:gs>
              <a:gs pos="50000">
                <a:srgbClr val="00268A">
                  <a:shade val="67500"/>
                  <a:satMod val="115000"/>
                </a:srgbClr>
              </a:gs>
              <a:gs pos="100000">
                <a:srgbClr val="00268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文本框 9"/>
          <p:cNvSpPr txBox="1"/>
          <p:nvPr/>
        </p:nvSpPr>
        <p:spPr>
          <a:xfrm>
            <a:off x="4568825" y="3417888"/>
            <a:ext cx="3052763" cy="623888"/>
          </a:xfrm>
          <a:prstGeom prst="rect">
            <a:avLst/>
          </a:prstGeom>
          <a:noFill/>
        </p:spPr>
        <p:txBody>
          <a:bodyPr lIns="68580" tIns="34290" rIns="68580" bIns="34290">
            <a:spAutoFit/>
          </a:bodyPr>
          <a:lstStyle/>
          <a:p>
            <a:pPr marL="0" marR="0" lvl="1" indent="0" algn="ctr" defTabSz="4572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节拍简介</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 name="Freeform 5"/>
          <p:cNvSpPr/>
          <p:nvPr/>
        </p:nvSpPr>
        <p:spPr bwMode="auto">
          <a:xfrm>
            <a:off x="5200650" y="1628775"/>
            <a:ext cx="1789113" cy="161766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ln>
        </p:spPr>
        <p:txBody>
          <a:body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27" name="PA-01-图标综合-43807"/>
          <p:cNvGrpSpPr>
            <a:grpSpLocks noChangeAspect="1"/>
          </p:cNvGrpSpPr>
          <p:nvPr>
            <p:custDataLst>
              <p:tags r:id="rId1"/>
            </p:custDataLst>
          </p:nvPr>
        </p:nvGrpSpPr>
        <p:grpSpPr bwMode="auto">
          <a:xfrm>
            <a:off x="5519404" y="1908663"/>
            <a:ext cx="1151099" cy="1059052"/>
            <a:chOff x="3239" y="1631"/>
            <a:chExt cx="1163" cy="1070"/>
          </a:xfrm>
          <a:solidFill>
            <a:schemeClr val="bg1"/>
          </a:solidFill>
        </p:grpSpPr>
        <p:sp>
          <p:nvSpPr>
            <p:cNvPr id="28" name="PA-任意多边形 294"/>
            <p:cNvSpPr>
              <a:spLocks noEditPoints="1"/>
            </p:cNvSpPr>
            <p:nvPr/>
          </p:nvSpPr>
          <p:spPr bwMode="auto">
            <a:xfrm>
              <a:off x="3239" y="1693"/>
              <a:ext cx="1054" cy="376"/>
            </a:xfrm>
            <a:custGeom>
              <a:avLst/>
              <a:gdLst>
                <a:gd name="T0" fmla="*/ 0 w 1054"/>
                <a:gd name="T1" fmla="*/ 174 h 376"/>
                <a:gd name="T2" fmla="*/ 109 w 1054"/>
                <a:gd name="T3" fmla="*/ 174 h 376"/>
                <a:gd name="T4" fmla="*/ 109 w 1054"/>
                <a:gd name="T5" fmla="*/ 193 h 376"/>
                <a:gd name="T6" fmla="*/ 0 w 1054"/>
                <a:gd name="T7" fmla="*/ 193 h 376"/>
                <a:gd name="T8" fmla="*/ 0 w 1054"/>
                <a:gd name="T9" fmla="*/ 174 h 376"/>
                <a:gd name="T10" fmla="*/ 247 w 1054"/>
                <a:gd name="T11" fmla="*/ 376 h 376"/>
                <a:gd name="T12" fmla="*/ 235 w 1054"/>
                <a:gd name="T13" fmla="*/ 363 h 376"/>
                <a:gd name="T14" fmla="*/ 530 w 1054"/>
                <a:gd name="T15" fmla="*/ 90 h 376"/>
                <a:gd name="T16" fmla="*/ 734 w 1054"/>
                <a:gd name="T17" fmla="*/ 254 h 376"/>
                <a:gd name="T18" fmla="*/ 1043 w 1054"/>
                <a:gd name="T19" fmla="*/ 0 h 376"/>
                <a:gd name="T20" fmla="*/ 1054 w 1054"/>
                <a:gd name="T21" fmla="*/ 15 h 376"/>
                <a:gd name="T22" fmla="*/ 734 w 1054"/>
                <a:gd name="T23" fmla="*/ 278 h 376"/>
                <a:gd name="T24" fmla="*/ 531 w 1054"/>
                <a:gd name="T25" fmla="*/ 115 h 376"/>
                <a:gd name="T26" fmla="*/ 247 w 1054"/>
                <a:gd name="T27"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4" h="376">
                  <a:moveTo>
                    <a:pt x="0" y="174"/>
                  </a:moveTo>
                  <a:lnTo>
                    <a:pt x="109" y="174"/>
                  </a:lnTo>
                  <a:lnTo>
                    <a:pt x="109" y="193"/>
                  </a:lnTo>
                  <a:lnTo>
                    <a:pt x="0" y="193"/>
                  </a:lnTo>
                  <a:lnTo>
                    <a:pt x="0" y="174"/>
                  </a:lnTo>
                  <a:close/>
                  <a:moveTo>
                    <a:pt x="247" y="376"/>
                  </a:moveTo>
                  <a:lnTo>
                    <a:pt x="235" y="363"/>
                  </a:lnTo>
                  <a:lnTo>
                    <a:pt x="530" y="90"/>
                  </a:lnTo>
                  <a:lnTo>
                    <a:pt x="734" y="254"/>
                  </a:lnTo>
                  <a:lnTo>
                    <a:pt x="1043" y="0"/>
                  </a:lnTo>
                  <a:lnTo>
                    <a:pt x="1054" y="15"/>
                  </a:lnTo>
                  <a:lnTo>
                    <a:pt x="734" y="278"/>
                  </a:lnTo>
                  <a:lnTo>
                    <a:pt x="531" y="115"/>
                  </a:lnTo>
                  <a:lnTo>
                    <a:pt x="247" y="3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PA-任意多边形 295"/>
            <p:cNvSpPr/>
            <p:nvPr/>
          </p:nvSpPr>
          <p:spPr bwMode="auto">
            <a:xfrm>
              <a:off x="3287" y="1631"/>
              <a:ext cx="1115" cy="1070"/>
            </a:xfrm>
            <a:custGeom>
              <a:avLst/>
              <a:gdLst>
                <a:gd name="T0" fmla="*/ 1115 w 1115"/>
                <a:gd name="T1" fmla="*/ 1070 h 1070"/>
                <a:gd name="T2" fmla="*/ 0 w 1115"/>
                <a:gd name="T3" fmla="*/ 1070 h 1070"/>
                <a:gd name="T4" fmla="*/ 0 w 1115"/>
                <a:gd name="T5" fmla="*/ 0 h 1070"/>
                <a:gd name="T6" fmla="*/ 19 w 1115"/>
                <a:gd name="T7" fmla="*/ 0 h 1070"/>
                <a:gd name="T8" fmla="*/ 19 w 1115"/>
                <a:gd name="T9" fmla="*/ 1051 h 1070"/>
                <a:gd name="T10" fmla="*/ 1115 w 1115"/>
                <a:gd name="T11" fmla="*/ 1051 h 1070"/>
                <a:gd name="T12" fmla="*/ 1115 w 1115"/>
                <a:gd name="T13" fmla="*/ 1070 h 1070"/>
              </a:gdLst>
              <a:ahLst/>
              <a:cxnLst>
                <a:cxn ang="0">
                  <a:pos x="T0" y="T1"/>
                </a:cxn>
                <a:cxn ang="0">
                  <a:pos x="T2" y="T3"/>
                </a:cxn>
                <a:cxn ang="0">
                  <a:pos x="T4" y="T5"/>
                </a:cxn>
                <a:cxn ang="0">
                  <a:pos x="T6" y="T7"/>
                </a:cxn>
                <a:cxn ang="0">
                  <a:pos x="T8" y="T9"/>
                </a:cxn>
                <a:cxn ang="0">
                  <a:pos x="T10" y="T11"/>
                </a:cxn>
                <a:cxn ang="0">
                  <a:pos x="T12" y="T13"/>
                </a:cxn>
              </a:cxnLst>
              <a:rect l="0" t="0" r="r" b="b"/>
              <a:pathLst>
                <a:path w="1115" h="1070">
                  <a:moveTo>
                    <a:pt x="1115" y="1070"/>
                  </a:moveTo>
                  <a:lnTo>
                    <a:pt x="0" y="1070"/>
                  </a:lnTo>
                  <a:lnTo>
                    <a:pt x="0" y="0"/>
                  </a:lnTo>
                  <a:lnTo>
                    <a:pt x="19" y="0"/>
                  </a:lnTo>
                  <a:lnTo>
                    <a:pt x="19" y="1051"/>
                  </a:lnTo>
                  <a:lnTo>
                    <a:pt x="1115" y="1051"/>
                  </a:lnTo>
                  <a:lnTo>
                    <a:pt x="1115" y="10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PA-任意多边形 296"/>
            <p:cNvSpPr>
              <a:spLocks noEditPoints="1"/>
            </p:cNvSpPr>
            <p:nvPr/>
          </p:nvSpPr>
          <p:spPr bwMode="auto">
            <a:xfrm>
              <a:off x="3242" y="2027"/>
              <a:ext cx="102" cy="364"/>
            </a:xfrm>
            <a:custGeom>
              <a:avLst/>
              <a:gdLst>
                <a:gd name="T0" fmla="*/ 0 w 102"/>
                <a:gd name="T1" fmla="*/ 0 h 364"/>
                <a:gd name="T2" fmla="*/ 102 w 102"/>
                <a:gd name="T3" fmla="*/ 0 h 364"/>
                <a:gd name="T4" fmla="*/ 102 w 102"/>
                <a:gd name="T5" fmla="*/ 19 h 364"/>
                <a:gd name="T6" fmla="*/ 0 w 102"/>
                <a:gd name="T7" fmla="*/ 19 h 364"/>
                <a:gd name="T8" fmla="*/ 0 w 102"/>
                <a:gd name="T9" fmla="*/ 0 h 364"/>
                <a:gd name="T10" fmla="*/ 0 w 102"/>
                <a:gd name="T11" fmla="*/ 173 h 364"/>
                <a:gd name="T12" fmla="*/ 102 w 102"/>
                <a:gd name="T13" fmla="*/ 173 h 364"/>
                <a:gd name="T14" fmla="*/ 102 w 102"/>
                <a:gd name="T15" fmla="*/ 191 h 364"/>
                <a:gd name="T16" fmla="*/ 0 w 102"/>
                <a:gd name="T17" fmla="*/ 191 h 364"/>
                <a:gd name="T18" fmla="*/ 0 w 102"/>
                <a:gd name="T19" fmla="*/ 173 h 364"/>
                <a:gd name="T20" fmla="*/ 0 w 102"/>
                <a:gd name="T21" fmla="*/ 345 h 364"/>
                <a:gd name="T22" fmla="*/ 102 w 102"/>
                <a:gd name="T23" fmla="*/ 345 h 364"/>
                <a:gd name="T24" fmla="*/ 102 w 102"/>
                <a:gd name="T25" fmla="*/ 364 h 364"/>
                <a:gd name="T26" fmla="*/ 0 w 102"/>
                <a:gd name="T27" fmla="*/ 364 h 364"/>
                <a:gd name="T28" fmla="*/ 0 w 102"/>
                <a:gd name="T29" fmla="*/ 34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364">
                  <a:moveTo>
                    <a:pt x="0" y="0"/>
                  </a:moveTo>
                  <a:lnTo>
                    <a:pt x="102" y="0"/>
                  </a:lnTo>
                  <a:lnTo>
                    <a:pt x="102" y="19"/>
                  </a:lnTo>
                  <a:lnTo>
                    <a:pt x="0" y="19"/>
                  </a:lnTo>
                  <a:lnTo>
                    <a:pt x="0" y="0"/>
                  </a:lnTo>
                  <a:close/>
                  <a:moveTo>
                    <a:pt x="0" y="173"/>
                  </a:moveTo>
                  <a:lnTo>
                    <a:pt x="102" y="173"/>
                  </a:lnTo>
                  <a:lnTo>
                    <a:pt x="102" y="191"/>
                  </a:lnTo>
                  <a:lnTo>
                    <a:pt x="0" y="191"/>
                  </a:lnTo>
                  <a:lnTo>
                    <a:pt x="0" y="173"/>
                  </a:lnTo>
                  <a:close/>
                  <a:moveTo>
                    <a:pt x="0" y="345"/>
                  </a:moveTo>
                  <a:lnTo>
                    <a:pt x="102" y="345"/>
                  </a:lnTo>
                  <a:lnTo>
                    <a:pt x="102" y="364"/>
                  </a:lnTo>
                  <a:lnTo>
                    <a:pt x="0" y="364"/>
                  </a:lnTo>
                  <a:lnTo>
                    <a:pt x="0"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1" name="PA-矩形 297"/>
            <p:cNvSpPr>
              <a:spLocks noChangeArrowheads="1"/>
            </p:cNvSpPr>
            <p:nvPr/>
          </p:nvSpPr>
          <p:spPr bwMode="auto">
            <a:xfrm>
              <a:off x="3480" y="2140"/>
              <a:ext cx="136" cy="4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2" name="PA-任意多边形 298"/>
            <p:cNvSpPr>
              <a:spLocks noEditPoints="1"/>
            </p:cNvSpPr>
            <p:nvPr/>
          </p:nvSpPr>
          <p:spPr bwMode="auto">
            <a:xfrm>
              <a:off x="3470" y="2131"/>
              <a:ext cx="156" cy="493"/>
            </a:xfrm>
            <a:custGeom>
              <a:avLst/>
              <a:gdLst>
                <a:gd name="T0" fmla="*/ 156 w 156"/>
                <a:gd name="T1" fmla="*/ 493 h 493"/>
                <a:gd name="T2" fmla="*/ 0 w 156"/>
                <a:gd name="T3" fmla="*/ 493 h 493"/>
                <a:gd name="T4" fmla="*/ 0 w 156"/>
                <a:gd name="T5" fmla="*/ 0 h 493"/>
                <a:gd name="T6" fmla="*/ 156 w 156"/>
                <a:gd name="T7" fmla="*/ 0 h 493"/>
                <a:gd name="T8" fmla="*/ 156 w 156"/>
                <a:gd name="T9" fmla="*/ 493 h 493"/>
                <a:gd name="T10" fmla="*/ 19 w 156"/>
                <a:gd name="T11" fmla="*/ 474 h 493"/>
                <a:gd name="T12" fmla="*/ 137 w 156"/>
                <a:gd name="T13" fmla="*/ 474 h 493"/>
                <a:gd name="T14" fmla="*/ 137 w 156"/>
                <a:gd name="T15" fmla="*/ 18 h 493"/>
                <a:gd name="T16" fmla="*/ 19 w 156"/>
                <a:gd name="T17" fmla="*/ 18 h 493"/>
                <a:gd name="T18" fmla="*/ 19 w 156"/>
                <a:gd name="T19" fmla="*/ 474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493">
                  <a:moveTo>
                    <a:pt x="156" y="493"/>
                  </a:moveTo>
                  <a:lnTo>
                    <a:pt x="0" y="493"/>
                  </a:lnTo>
                  <a:lnTo>
                    <a:pt x="0" y="0"/>
                  </a:lnTo>
                  <a:lnTo>
                    <a:pt x="156" y="0"/>
                  </a:lnTo>
                  <a:lnTo>
                    <a:pt x="156" y="493"/>
                  </a:lnTo>
                  <a:close/>
                  <a:moveTo>
                    <a:pt x="19" y="474"/>
                  </a:moveTo>
                  <a:lnTo>
                    <a:pt x="137" y="474"/>
                  </a:lnTo>
                  <a:lnTo>
                    <a:pt x="137" y="18"/>
                  </a:lnTo>
                  <a:lnTo>
                    <a:pt x="19" y="18"/>
                  </a:lnTo>
                  <a:lnTo>
                    <a:pt x="19" y="4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3" name="PA-矩形 299"/>
            <p:cNvSpPr>
              <a:spLocks noChangeArrowheads="1"/>
            </p:cNvSpPr>
            <p:nvPr/>
          </p:nvSpPr>
          <p:spPr bwMode="auto">
            <a:xfrm>
              <a:off x="3701" y="2063"/>
              <a:ext cx="136" cy="5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4" name="PA-任意多边形 300"/>
            <p:cNvSpPr>
              <a:spLocks noEditPoints="1"/>
            </p:cNvSpPr>
            <p:nvPr/>
          </p:nvSpPr>
          <p:spPr bwMode="auto">
            <a:xfrm>
              <a:off x="3692" y="2053"/>
              <a:ext cx="154" cy="571"/>
            </a:xfrm>
            <a:custGeom>
              <a:avLst/>
              <a:gdLst>
                <a:gd name="T0" fmla="*/ 154 w 154"/>
                <a:gd name="T1" fmla="*/ 571 h 571"/>
                <a:gd name="T2" fmla="*/ 0 w 154"/>
                <a:gd name="T3" fmla="*/ 571 h 571"/>
                <a:gd name="T4" fmla="*/ 0 w 154"/>
                <a:gd name="T5" fmla="*/ 0 h 571"/>
                <a:gd name="T6" fmla="*/ 154 w 154"/>
                <a:gd name="T7" fmla="*/ 0 h 571"/>
                <a:gd name="T8" fmla="*/ 154 w 154"/>
                <a:gd name="T9" fmla="*/ 571 h 571"/>
                <a:gd name="T10" fmla="*/ 18 w 154"/>
                <a:gd name="T11" fmla="*/ 552 h 571"/>
                <a:gd name="T12" fmla="*/ 135 w 154"/>
                <a:gd name="T13" fmla="*/ 552 h 571"/>
                <a:gd name="T14" fmla="*/ 135 w 154"/>
                <a:gd name="T15" fmla="*/ 19 h 571"/>
                <a:gd name="T16" fmla="*/ 18 w 154"/>
                <a:gd name="T17" fmla="*/ 19 h 571"/>
                <a:gd name="T18" fmla="*/ 18 w 154"/>
                <a:gd name="T19" fmla="*/ 55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571">
                  <a:moveTo>
                    <a:pt x="154" y="571"/>
                  </a:moveTo>
                  <a:lnTo>
                    <a:pt x="0" y="571"/>
                  </a:lnTo>
                  <a:lnTo>
                    <a:pt x="0" y="0"/>
                  </a:lnTo>
                  <a:lnTo>
                    <a:pt x="154" y="0"/>
                  </a:lnTo>
                  <a:lnTo>
                    <a:pt x="154" y="571"/>
                  </a:lnTo>
                  <a:close/>
                  <a:moveTo>
                    <a:pt x="18" y="552"/>
                  </a:moveTo>
                  <a:lnTo>
                    <a:pt x="135" y="552"/>
                  </a:lnTo>
                  <a:lnTo>
                    <a:pt x="135" y="19"/>
                  </a:lnTo>
                  <a:lnTo>
                    <a:pt x="18" y="19"/>
                  </a:lnTo>
                  <a:lnTo>
                    <a:pt x="18" y="5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5" name="PA-矩形 301"/>
            <p:cNvSpPr>
              <a:spLocks noChangeArrowheads="1"/>
            </p:cNvSpPr>
            <p:nvPr/>
          </p:nvSpPr>
          <p:spPr bwMode="auto">
            <a:xfrm>
              <a:off x="3939" y="2235"/>
              <a:ext cx="136" cy="3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6" name="PA-任意多边形 302"/>
            <p:cNvSpPr>
              <a:spLocks noEditPoints="1"/>
            </p:cNvSpPr>
            <p:nvPr/>
          </p:nvSpPr>
          <p:spPr bwMode="auto">
            <a:xfrm>
              <a:off x="3930" y="2225"/>
              <a:ext cx="155" cy="399"/>
            </a:xfrm>
            <a:custGeom>
              <a:avLst/>
              <a:gdLst>
                <a:gd name="T0" fmla="*/ 155 w 155"/>
                <a:gd name="T1" fmla="*/ 399 h 399"/>
                <a:gd name="T2" fmla="*/ 0 w 155"/>
                <a:gd name="T3" fmla="*/ 399 h 399"/>
                <a:gd name="T4" fmla="*/ 0 w 155"/>
                <a:gd name="T5" fmla="*/ 0 h 399"/>
                <a:gd name="T6" fmla="*/ 155 w 155"/>
                <a:gd name="T7" fmla="*/ 0 h 399"/>
                <a:gd name="T8" fmla="*/ 155 w 155"/>
                <a:gd name="T9" fmla="*/ 399 h 399"/>
                <a:gd name="T10" fmla="*/ 19 w 155"/>
                <a:gd name="T11" fmla="*/ 380 h 399"/>
                <a:gd name="T12" fmla="*/ 136 w 155"/>
                <a:gd name="T13" fmla="*/ 380 h 399"/>
                <a:gd name="T14" fmla="*/ 136 w 155"/>
                <a:gd name="T15" fmla="*/ 19 h 399"/>
                <a:gd name="T16" fmla="*/ 19 w 155"/>
                <a:gd name="T17" fmla="*/ 19 h 399"/>
                <a:gd name="T18" fmla="*/ 19 w 155"/>
                <a:gd name="T19" fmla="*/ 38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399">
                  <a:moveTo>
                    <a:pt x="155" y="399"/>
                  </a:moveTo>
                  <a:lnTo>
                    <a:pt x="0" y="399"/>
                  </a:lnTo>
                  <a:lnTo>
                    <a:pt x="0" y="0"/>
                  </a:lnTo>
                  <a:lnTo>
                    <a:pt x="155" y="0"/>
                  </a:lnTo>
                  <a:lnTo>
                    <a:pt x="155" y="399"/>
                  </a:lnTo>
                  <a:close/>
                  <a:moveTo>
                    <a:pt x="19" y="380"/>
                  </a:moveTo>
                  <a:lnTo>
                    <a:pt x="136" y="380"/>
                  </a:lnTo>
                  <a:lnTo>
                    <a:pt x="136" y="19"/>
                  </a:lnTo>
                  <a:lnTo>
                    <a:pt x="19" y="19"/>
                  </a:lnTo>
                  <a:lnTo>
                    <a:pt x="19" y="3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PA-矩形 303"/>
            <p:cNvSpPr>
              <a:spLocks noChangeArrowheads="1"/>
            </p:cNvSpPr>
            <p:nvPr/>
          </p:nvSpPr>
          <p:spPr bwMode="auto">
            <a:xfrm>
              <a:off x="4177" y="1959"/>
              <a:ext cx="136" cy="6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8" name="PA-任意多边形 304"/>
            <p:cNvSpPr>
              <a:spLocks noEditPoints="1"/>
            </p:cNvSpPr>
            <p:nvPr/>
          </p:nvSpPr>
          <p:spPr bwMode="auto">
            <a:xfrm>
              <a:off x="4168" y="1950"/>
              <a:ext cx="154" cy="673"/>
            </a:xfrm>
            <a:custGeom>
              <a:avLst/>
              <a:gdLst>
                <a:gd name="T0" fmla="*/ 154 w 154"/>
                <a:gd name="T1" fmla="*/ 673 h 673"/>
                <a:gd name="T2" fmla="*/ 0 w 154"/>
                <a:gd name="T3" fmla="*/ 673 h 673"/>
                <a:gd name="T4" fmla="*/ 0 w 154"/>
                <a:gd name="T5" fmla="*/ 0 h 673"/>
                <a:gd name="T6" fmla="*/ 154 w 154"/>
                <a:gd name="T7" fmla="*/ 0 h 673"/>
                <a:gd name="T8" fmla="*/ 154 w 154"/>
                <a:gd name="T9" fmla="*/ 673 h 673"/>
                <a:gd name="T10" fmla="*/ 18 w 154"/>
                <a:gd name="T11" fmla="*/ 654 h 673"/>
                <a:gd name="T12" fmla="*/ 135 w 154"/>
                <a:gd name="T13" fmla="*/ 654 h 673"/>
                <a:gd name="T14" fmla="*/ 135 w 154"/>
                <a:gd name="T15" fmla="*/ 19 h 673"/>
                <a:gd name="T16" fmla="*/ 18 w 154"/>
                <a:gd name="T17" fmla="*/ 19 h 673"/>
                <a:gd name="T18" fmla="*/ 18 w 154"/>
                <a:gd name="T19" fmla="*/ 65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673">
                  <a:moveTo>
                    <a:pt x="154" y="673"/>
                  </a:moveTo>
                  <a:lnTo>
                    <a:pt x="0" y="673"/>
                  </a:lnTo>
                  <a:lnTo>
                    <a:pt x="0" y="0"/>
                  </a:lnTo>
                  <a:lnTo>
                    <a:pt x="154" y="0"/>
                  </a:lnTo>
                  <a:lnTo>
                    <a:pt x="154" y="673"/>
                  </a:lnTo>
                  <a:close/>
                  <a:moveTo>
                    <a:pt x="18" y="654"/>
                  </a:moveTo>
                  <a:lnTo>
                    <a:pt x="135" y="654"/>
                  </a:lnTo>
                  <a:lnTo>
                    <a:pt x="135" y="19"/>
                  </a:lnTo>
                  <a:lnTo>
                    <a:pt x="18" y="19"/>
                  </a:lnTo>
                  <a:lnTo>
                    <a:pt x="18" y="6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21"/>
          <p:cNvSpPr/>
          <p:nvPr/>
        </p:nvSpPr>
        <p:spPr>
          <a:xfrm>
            <a:off x="812800" y="2133600"/>
            <a:ext cx="6319838" cy="2663825"/>
          </a:xfrm>
          <a:custGeom>
            <a:avLst/>
            <a:gdLst/>
            <a:ahLst/>
            <a:cxnLst/>
            <a:rect l="l" t="t" r="r" b="b"/>
            <a:pathLst>
              <a:path w="7085181" h="1244248">
                <a:moveTo>
                  <a:pt x="333395" y="0"/>
                </a:moveTo>
                <a:lnTo>
                  <a:pt x="7085181" y="0"/>
                </a:lnTo>
                <a:lnTo>
                  <a:pt x="6751786" y="1244248"/>
                </a:lnTo>
                <a:lnTo>
                  <a:pt x="0" y="1244248"/>
                </a:lnTo>
                <a:close/>
              </a:path>
            </a:pathLst>
          </a:custGeom>
          <a:gradFill flip="none" rotWithShape="1">
            <a:gsLst>
              <a:gs pos="0">
                <a:srgbClr val="00268A">
                  <a:shade val="30000"/>
                  <a:satMod val="115000"/>
                </a:srgbClr>
              </a:gs>
              <a:gs pos="50000">
                <a:srgbClr val="00268A">
                  <a:shade val="67500"/>
                  <a:satMod val="115000"/>
                </a:srgbClr>
              </a:gs>
              <a:gs pos="100000">
                <a:srgbClr val="00268A">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96355" name="Text Box 3"/>
          <p:cNvSpPr txBox="1">
            <a:spLocks noChangeArrowheads="1"/>
          </p:cNvSpPr>
          <p:nvPr/>
        </p:nvSpPr>
        <p:spPr bwMode="auto">
          <a:xfrm>
            <a:off x="1487488" y="2720975"/>
            <a:ext cx="4983163" cy="14890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音乐家在指挥演奏的时候，是按照乐谱的节拍进行的。节奏快慢结合才能表现出音乐的气势。</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节拍简介</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pic>
        <p:nvPicPr>
          <p:cNvPr id="29701" name="图片 2"/>
          <p:cNvPicPr>
            <a:picLocks noChangeAspect="1"/>
          </p:cNvPicPr>
          <p:nvPr/>
        </p:nvPicPr>
        <p:blipFill>
          <a:blip r:embed="rId1"/>
          <a:stretch>
            <a:fillRect/>
          </a:stretch>
        </p:blipFill>
        <p:spPr>
          <a:xfrm>
            <a:off x="6527800" y="1052513"/>
            <a:ext cx="4851400" cy="50879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8403" name="Text Box 3"/>
          <p:cNvSpPr txBox="1">
            <a:spLocks noChangeArrowheads="1"/>
          </p:cNvSpPr>
          <p:nvPr/>
        </p:nvSpPr>
        <p:spPr bwMode="auto">
          <a:xfrm>
            <a:off x="1055688" y="1363663"/>
            <a:ext cx="4752975" cy="43688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在生产管理中，</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节拍</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是精益生产的关键理念。节拍，简称</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生产节拍</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，也有的称为</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线速</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，它</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是控制生产速度的指标</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。明确生产节拍，就可以指挥整个工厂的各道工序，保证各个工序按统一的速度生产加工出零件、半成品、成品，从而达到生产的平衡与同步化（</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JIT</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节拍简介</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pic>
        <p:nvPicPr>
          <p:cNvPr id="31748" name="图片 2"/>
          <p:cNvPicPr>
            <a:picLocks noChangeAspect="1"/>
          </p:cNvPicPr>
          <p:nvPr/>
        </p:nvPicPr>
        <p:blipFill>
          <a:blip r:embed="rId1"/>
          <a:srcRect r="28979"/>
          <a:stretch>
            <a:fillRect/>
          </a:stretch>
        </p:blipFill>
        <p:spPr>
          <a:xfrm>
            <a:off x="6096000" y="1123950"/>
            <a:ext cx="5210175" cy="4891088"/>
          </a:xfrm>
          <a:prstGeom prst="rect">
            <a:avLst/>
          </a:prstGeom>
          <a:noFill/>
          <a:ln w="9525">
            <a:noFill/>
          </a:ln>
        </p:spPr>
      </p:pic>
      <p:sp>
        <p:nvSpPr>
          <p:cNvPr id="6" name="矩形 3"/>
          <p:cNvSpPr/>
          <p:nvPr/>
        </p:nvSpPr>
        <p:spPr>
          <a:xfrm rot="5400000">
            <a:off x="642144" y="1070769"/>
            <a:ext cx="5400675" cy="4932363"/>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029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Text Box 2"/>
          <p:cNvSpPr txBox="1">
            <a:spLocks noChangeArrowheads="1"/>
          </p:cNvSpPr>
          <p:nvPr/>
        </p:nvSpPr>
        <p:spPr bwMode="auto">
          <a:xfrm>
            <a:off x="1703388" y="1052513"/>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Takt Time</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T/T</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1000451" name="Text Box 3"/>
          <p:cNvSpPr txBox="1">
            <a:spLocks noChangeArrowheads="1"/>
          </p:cNvSpPr>
          <p:nvPr/>
        </p:nvSpPr>
        <p:spPr bwMode="auto">
          <a:xfrm>
            <a:off x="839788" y="1646238"/>
            <a:ext cx="10369550" cy="10064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节拍分为两种，</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生产节拍</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和</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客户节拍</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生产节拍</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，就是在流水线上从上一个产品开始加工到下一个产品开始加工中间的时间间隔。</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p:txBody>
      </p:sp>
      <p:grpSp>
        <p:nvGrpSpPr>
          <p:cNvPr id="33796" name="Group 4"/>
          <p:cNvGrpSpPr/>
          <p:nvPr/>
        </p:nvGrpSpPr>
        <p:grpSpPr>
          <a:xfrm>
            <a:off x="2181225" y="3765550"/>
            <a:ext cx="6075363" cy="2208213"/>
            <a:chOff x="1111" y="2402"/>
            <a:chExt cx="3827" cy="1391"/>
          </a:xfrm>
        </p:grpSpPr>
        <p:grpSp>
          <p:nvGrpSpPr>
            <p:cNvPr id="33801" name="Group 5"/>
            <p:cNvGrpSpPr/>
            <p:nvPr/>
          </p:nvGrpSpPr>
          <p:grpSpPr>
            <a:xfrm>
              <a:off x="1339" y="2455"/>
              <a:ext cx="3599" cy="1206"/>
              <a:chOff x="0" y="0"/>
              <a:chExt cx="3599" cy="1207"/>
            </a:xfrm>
          </p:grpSpPr>
          <p:sp>
            <p:nvSpPr>
              <p:cNvPr id="33811" name="AutoShape 6"/>
              <p:cNvSpPr/>
              <p:nvPr/>
            </p:nvSpPr>
            <p:spPr>
              <a:xfrm rot="-1023040">
                <a:off x="532" y="683"/>
                <a:ext cx="3016" cy="77"/>
              </a:xfrm>
              <a:prstGeom prst="cube">
                <a:avLst>
                  <a:gd name="adj" fmla="val 25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latin typeface="微软雅黑" panose="020B0503020204020204" pitchFamily="34" charset="-122"/>
                  <a:ea typeface="微软雅黑" panose="020B0503020204020204" pitchFamily="34" charset="-122"/>
                </a:endParaRPr>
              </a:p>
            </p:txBody>
          </p:sp>
          <p:sp>
            <p:nvSpPr>
              <p:cNvPr id="33812" name="AutoShape 7"/>
              <p:cNvSpPr/>
              <p:nvPr/>
            </p:nvSpPr>
            <p:spPr>
              <a:xfrm rot="-1023040">
                <a:off x="114" y="449"/>
                <a:ext cx="3016" cy="77"/>
              </a:xfrm>
              <a:prstGeom prst="cube">
                <a:avLst>
                  <a:gd name="adj" fmla="val 25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latin typeface="微软雅黑" panose="020B0503020204020204" pitchFamily="34" charset="-122"/>
                  <a:ea typeface="微软雅黑" panose="020B0503020204020204" pitchFamily="34" charset="-122"/>
                </a:endParaRPr>
              </a:p>
            </p:txBody>
          </p:sp>
          <p:sp>
            <p:nvSpPr>
              <p:cNvPr id="33813" name="AutoShape 8"/>
              <p:cNvSpPr/>
              <p:nvPr/>
            </p:nvSpPr>
            <p:spPr>
              <a:xfrm rot="-1023040">
                <a:off x="0" y="422"/>
                <a:ext cx="3016" cy="77"/>
              </a:xfrm>
              <a:prstGeom prst="cube">
                <a:avLst>
                  <a:gd name="adj" fmla="val 25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latin typeface="微软雅黑" panose="020B0503020204020204" pitchFamily="34" charset="-122"/>
                  <a:ea typeface="微软雅黑" panose="020B0503020204020204" pitchFamily="34" charset="-122"/>
                </a:endParaRPr>
              </a:p>
            </p:txBody>
          </p:sp>
          <p:sp>
            <p:nvSpPr>
              <p:cNvPr id="33814" name="AutoShape 9"/>
              <p:cNvSpPr/>
              <p:nvPr/>
            </p:nvSpPr>
            <p:spPr>
              <a:xfrm rot="1700939">
                <a:off x="546" y="353"/>
                <a:ext cx="1330" cy="854"/>
              </a:xfrm>
              <a:prstGeom prst="cube">
                <a:avLst>
                  <a:gd name="adj" fmla="val 93167"/>
                </a:avLst>
              </a:prstGeom>
              <a:solidFill>
                <a:schemeClr val="folHlink"/>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latin typeface="微软雅黑" panose="020B0503020204020204" pitchFamily="34" charset="-122"/>
                  <a:ea typeface="微软雅黑" panose="020B0503020204020204" pitchFamily="34" charset="-122"/>
                </a:endParaRPr>
              </a:p>
            </p:txBody>
          </p:sp>
          <p:sp>
            <p:nvSpPr>
              <p:cNvPr id="33815" name="AutoShape 10"/>
              <p:cNvSpPr/>
              <p:nvPr/>
            </p:nvSpPr>
            <p:spPr>
              <a:xfrm rot="1700939">
                <a:off x="1705" y="0"/>
                <a:ext cx="1330" cy="834"/>
              </a:xfrm>
              <a:prstGeom prst="cube">
                <a:avLst>
                  <a:gd name="adj" fmla="val 93167"/>
                </a:avLst>
              </a:prstGeom>
              <a:solidFill>
                <a:schemeClr val="folHlink"/>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latin typeface="微软雅黑" panose="020B0503020204020204" pitchFamily="34" charset="-122"/>
                  <a:ea typeface="微软雅黑" panose="020B0503020204020204" pitchFamily="34" charset="-122"/>
                </a:endParaRPr>
              </a:p>
            </p:txBody>
          </p:sp>
          <p:sp>
            <p:nvSpPr>
              <p:cNvPr id="33816" name="AutoShape 11"/>
              <p:cNvSpPr/>
              <p:nvPr/>
            </p:nvSpPr>
            <p:spPr>
              <a:xfrm rot="-1023040">
                <a:off x="583" y="718"/>
                <a:ext cx="3016" cy="77"/>
              </a:xfrm>
              <a:prstGeom prst="cube">
                <a:avLst>
                  <a:gd name="adj" fmla="val 25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latin typeface="微软雅黑" panose="020B0503020204020204" pitchFamily="34" charset="-122"/>
                  <a:ea typeface="微软雅黑" panose="020B0503020204020204" pitchFamily="34" charset="-122"/>
                </a:endParaRPr>
              </a:p>
            </p:txBody>
          </p:sp>
          <p:sp>
            <p:nvSpPr>
              <p:cNvPr id="33817" name="AutoShape 12"/>
              <p:cNvSpPr/>
              <p:nvPr/>
            </p:nvSpPr>
            <p:spPr>
              <a:xfrm rot="9653839">
                <a:off x="18" y="929"/>
                <a:ext cx="816" cy="240"/>
              </a:xfrm>
              <a:custGeom>
                <a:avLst/>
                <a:gdLst>
                  <a:gd name="txL" fmla="*/ 3388 w 21600"/>
                  <a:gd name="txT" fmla="*/ 5400 h 21600"/>
                  <a:gd name="txR" fmla="*/ 18900 w 21600"/>
                  <a:gd name="txB" fmla="*/ 16200 h 21600"/>
                </a:gdLst>
                <a:ahLst/>
                <a:cxnLst>
                  <a:cxn ang="17694720">
                    <a:pos x="0" y="0"/>
                  </a:cxn>
                  <a:cxn ang="11796480">
                    <a:pos x="0" y="0"/>
                  </a:cxn>
                  <a:cxn ang="5898240">
                    <a:pos x="0" y="0"/>
                  </a:cxn>
                  <a:cxn ang="0">
                    <a:pos x="0" y="0"/>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FF">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grpSp>
        <p:sp>
          <p:nvSpPr>
            <p:cNvPr id="33802" name="AutoShape 13"/>
            <p:cNvSpPr/>
            <p:nvPr/>
          </p:nvSpPr>
          <p:spPr>
            <a:xfrm rot="1805375">
              <a:off x="2115" y="2766"/>
              <a:ext cx="947" cy="718"/>
            </a:xfrm>
            <a:prstGeom prst="cube">
              <a:avLst>
                <a:gd name="adj" fmla="val 74519"/>
              </a:avLst>
            </a:prstGeom>
            <a:solidFill>
              <a:srgbClr val="FFCCCC"/>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latin typeface="微软雅黑" panose="020B0503020204020204" pitchFamily="34" charset="-122"/>
                <a:ea typeface="微软雅黑" panose="020B0503020204020204" pitchFamily="34" charset="-122"/>
              </a:endParaRPr>
            </a:p>
          </p:txBody>
        </p:sp>
        <p:sp>
          <p:nvSpPr>
            <p:cNvPr id="33803" name="AutoShape 14"/>
            <p:cNvSpPr/>
            <p:nvPr/>
          </p:nvSpPr>
          <p:spPr>
            <a:xfrm rot="1805375">
              <a:off x="3271" y="2402"/>
              <a:ext cx="948" cy="717"/>
            </a:xfrm>
            <a:prstGeom prst="cube">
              <a:avLst>
                <a:gd name="adj" fmla="val 74519"/>
              </a:avLst>
            </a:prstGeom>
            <a:solidFill>
              <a:srgbClr val="FFCCCC"/>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latin typeface="微软雅黑" panose="020B0503020204020204" pitchFamily="34" charset="-122"/>
                <a:ea typeface="微软雅黑" panose="020B0503020204020204" pitchFamily="34" charset="-122"/>
              </a:endParaRPr>
            </a:p>
          </p:txBody>
        </p:sp>
        <p:sp>
          <p:nvSpPr>
            <p:cNvPr id="33804" name="Line 15"/>
            <p:cNvSpPr/>
            <p:nvPr/>
          </p:nvSpPr>
          <p:spPr>
            <a:xfrm>
              <a:off x="1351" y="3073"/>
              <a:ext cx="1344" cy="720"/>
            </a:xfrm>
            <a:prstGeom prst="line">
              <a:avLst/>
            </a:prstGeom>
            <a:ln w="9525" cap="flat" cmpd="sng">
              <a:solidFill>
                <a:schemeClr val="tx1"/>
              </a:solidFill>
              <a:prstDash val="solid"/>
              <a:headEnd type="none" w="med" len="med"/>
              <a:tailEnd type="none" w="med" len="med"/>
            </a:ln>
          </p:spPr>
        </p:sp>
        <p:sp>
          <p:nvSpPr>
            <p:cNvPr id="33805" name="AutoShape 16"/>
            <p:cNvSpPr/>
            <p:nvPr/>
          </p:nvSpPr>
          <p:spPr>
            <a:xfrm rot="1665857">
              <a:off x="3365" y="3251"/>
              <a:ext cx="624" cy="118"/>
            </a:xfrm>
            <a:prstGeom prst="leftArrow">
              <a:avLst>
                <a:gd name="adj1" fmla="val 50000"/>
                <a:gd name="adj2" fmla="val 132203"/>
              </a:avLst>
            </a:prstGeom>
            <a:solidFill>
              <a:schemeClr val="accent2"/>
            </a:solidFill>
            <a:ln w="9525" cap="flat" cmpd="sng">
              <a:solidFill>
                <a:schemeClr val="tx1"/>
              </a:solidFill>
              <a:prstDash val="solid"/>
              <a:miter/>
              <a:headEnd type="none" w="med" len="med"/>
              <a:tailEnd type="none" w="med" len="med"/>
            </a:ln>
          </p:spPr>
          <p:txBody>
            <a:bodyPr wrap="none" lIns="93391" tIns="46696" rIns="93391" bIns="46696"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933450" eaLnBrk="1" hangingPunct="1">
                <a:lnSpc>
                  <a:spcPct val="100000"/>
                </a:lnSpc>
                <a:spcBef>
                  <a:spcPct val="0"/>
                </a:spcBef>
                <a:buFontTx/>
                <a:buNone/>
              </a:pPr>
              <a:endParaRPr lang="zh-CN" altLang="en-US" sz="2600" dirty="0">
                <a:solidFill>
                  <a:schemeClr val="accent2"/>
                </a:solidFill>
                <a:latin typeface="微软雅黑" panose="020B0503020204020204" pitchFamily="34" charset="-122"/>
                <a:ea typeface="微软雅黑" panose="020B0503020204020204" pitchFamily="34" charset="-122"/>
              </a:endParaRPr>
            </a:p>
          </p:txBody>
        </p:sp>
        <p:sp>
          <p:nvSpPr>
            <p:cNvPr id="33806" name="Line 17"/>
            <p:cNvSpPr/>
            <p:nvPr/>
          </p:nvSpPr>
          <p:spPr>
            <a:xfrm flipH="1">
              <a:off x="2587" y="3366"/>
              <a:ext cx="1104" cy="337"/>
            </a:xfrm>
            <a:prstGeom prst="line">
              <a:avLst/>
            </a:prstGeom>
            <a:ln w="28575" cap="flat" cmpd="sng">
              <a:solidFill>
                <a:schemeClr val="tx1"/>
              </a:solidFill>
              <a:prstDash val="solid"/>
              <a:headEnd type="none" w="med" len="med"/>
              <a:tailEnd type="triangle" w="med" len="med"/>
            </a:ln>
          </p:spPr>
        </p:sp>
        <p:sp>
          <p:nvSpPr>
            <p:cNvPr id="33807" name="Text Box 18"/>
            <p:cNvSpPr txBox="1"/>
            <p:nvPr/>
          </p:nvSpPr>
          <p:spPr>
            <a:xfrm>
              <a:off x="2407" y="2855"/>
              <a:ext cx="406" cy="311"/>
            </a:xfrm>
            <a:prstGeom prst="rect">
              <a:avLst/>
            </a:prstGeom>
            <a:noFill/>
            <a:ln w="9525">
              <a:noFill/>
            </a:ln>
          </p:spPr>
          <p:txBody>
            <a:bodyPr lIns="93391" tIns="46696" rIns="93391" bIns="46696">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933450" eaLnBrk="1" hangingPunct="1">
                <a:lnSpc>
                  <a:spcPct val="100000"/>
                </a:lnSpc>
                <a:spcBef>
                  <a:spcPct val="50000"/>
                </a:spcBef>
                <a:buFontTx/>
                <a:buNone/>
              </a:pPr>
              <a:r>
                <a:rPr lang="ja-JP" altLang="en-US" sz="2600" dirty="0">
                  <a:latin typeface="微软雅黑" panose="020B0503020204020204" pitchFamily="34" charset="-122"/>
                  <a:ea typeface="微软雅黑" panose="020B0503020204020204" pitchFamily="34" charset="-122"/>
                </a:rPr>
                <a:t>Ａ</a:t>
              </a:r>
              <a:endParaRPr lang="ja-JP" altLang="en-US" sz="2600" dirty="0">
                <a:latin typeface="微软雅黑" panose="020B0503020204020204" pitchFamily="34" charset="-122"/>
                <a:ea typeface="微软雅黑" panose="020B0503020204020204" pitchFamily="34" charset="-122"/>
              </a:endParaRPr>
            </a:p>
          </p:txBody>
        </p:sp>
        <p:sp>
          <p:nvSpPr>
            <p:cNvPr id="33808" name="Text Box 19"/>
            <p:cNvSpPr txBox="1"/>
            <p:nvPr/>
          </p:nvSpPr>
          <p:spPr>
            <a:xfrm>
              <a:off x="3574" y="2499"/>
              <a:ext cx="407" cy="311"/>
            </a:xfrm>
            <a:prstGeom prst="rect">
              <a:avLst/>
            </a:prstGeom>
            <a:noFill/>
            <a:ln w="9525">
              <a:noFill/>
            </a:ln>
          </p:spPr>
          <p:txBody>
            <a:bodyPr lIns="93391" tIns="46696" rIns="93391" bIns="46696">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933450" eaLnBrk="1" hangingPunct="1">
                <a:lnSpc>
                  <a:spcPct val="100000"/>
                </a:lnSpc>
                <a:spcBef>
                  <a:spcPct val="50000"/>
                </a:spcBef>
                <a:buFontTx/>
                <a:buNone/>
              </a:pPr>
              <a:r>
                <a:rPr lang="en-US" altLang="zh-CN" sz="2600" dirty="0">
                  <a:latin typeface="微软雅黑" panose="020B0503020204020204" pitchFamily="34" charset="-122"/>
                  <a:ea typeface="微软雅黑" panose="020B0503020204020204" pitchFamily="34" charset="-122"/>
                </a:rPr>
                <a:t>A</a:t>
              </a:r>
              <a:endParaRPr lang="en-US" altLang="ja-JP" sz="2600" dirty="0">
                <a:latin typeface="微软雅黑" panose="020B0503020204020204" pitchFamily="34" charset="-122"/>
                <a:ea typeface="微软雅黑" panose="020B0503020204020204" pitchFamily="34" charset="-122"/>
              </a:endParaRPr>
            </a:p>
          </p:txBody>
        </p:sp>
        <p:sp>
          <p:nvSpPr>
            <p:cNvPr id="33809" name="AutoShape 20"/>
            <p:cNvSpPr/>
            <p:nvPr/>
          </p:nvSpPr>
          <p:spPr>
            <a:xfrm rot="1665857">
              <a:off x="2179" y="3621"/>
              <a:ext cx="624" cy="120"/>
            </a:xfrm>
            <a:prstGeom prst="leftArrow">
              <a:avLst>
                <a:gd name="adj1" fmla="val 50000"/>
                <a:gd name="adj2" fmla="val 130000"/>
              </a:avLst>
            </a:prstGeom>
            <a:solidFill>
              <a:srgbClr val="FF3300"/>
            </a:solidFill>
            <a:ln w="9525" cap="flat" cmpd="sng">
              <a:solidFill>
                <a:schemeClr val="tx1"/>
              </a:solidFill>
              <a:prstDash val="solid"/>
              <a:miter/>
              <a:headEnd type="none" w="med" len="med"/>
              <a:tailEnd type="none" w="med" len="med"/>
            </a:ln>
          </p:spPr>
          <p:txBody>
            <a:bodyPr wrap="none" lIns="93391" tIns="46696" rIns="93391" bIns="46696"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933450" eaLnBrk="1" hangingPunct="1">
                <a:lnSpc>
                  <a:spcPct val="100000"/>
                </a:lnSpc>
                <a:spcBef>
                  <a:spcPct val="0"/>
                </a:spcBef>
                <a:buFontTx/>
                <a:buNone/>
              </a:pPr>
              <a:endParaRPr lang="zh-CN" altLang="en-US" sz="2600" dirty="0">
                <a:solidFill>
                  <a:srgbClr val="FF3300"/>
                </a:solidFill>
                <a:latin typeface="微软雅黑" panose="020B0503020204020204" pitchFamily="34" charset="-122"/>
                <a:ea typeface="微软雅黑" panose="020B0503020204020204" pitchFamily="34" charset="-122"/>
              </a:endParaRPr>
            </a:p>
          </p:txBody>
        </p:sp>
        <p:sp>
          <p:nvSpPr>
            <p:cNvPr id="33810" name="Text Box 21"/>
            <p:cNvSpPr txBox="1"/>
            <p:nvPr/>
          </p:nvSpPr>
          <p:spPr>
            <a:xfrm>
              <a:off x="1111" y="2855"/>
              <a:ext cx="406" cy="311"/>
            </a:xfrm>
            <a:prstGeom prst="rect">
              <a:avLst/>
            </a:prstGeom>
            <a:noFill/>
            <a:ln w="9525">
              <a:noFill/>
            </a:ln>
          </p:spPr>
          <p:txBody>
            <a:bodyPr lIns="93391" tIns="46696" rIns="93391" bIns="46696">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933450" eaLnBrk="1" hangingPunct="1">
                <a:lnSpc>
                  <a:spcPct val="100000"/>
                </a:lnSpc>
                <a:spcBef>
                  <a:spcPct val="50000"/>
                </a:spcBef>
                <a:buFontTx/>
                <a:buNone/>
              </a:pPr>
              <a:r>
                <a:rPr lang="ja-JP" altLang="en-US" sz="2600" dirty="0">
                  <a:latin typeface="微软雅黑" panose="020B0503020204020204" pitchFamily="34" charset="-122"/>
                  <a:ea typeface="微软雅黑" panose="020B0503020204020204" pitchFamily="34" charset="-122"/>
                </a:rPr>
                <a:t>①</a:t>
              </a:r>
              <a:endParaRPr lang="ja-JP" altLang="en-US" sz="2600" dirty="0">
                <a:latin typeface="微软雅黑" panose="020B0503020204020204" pitchFamily="34" charset="-122"/>
                <a:ea typeface="微软雅黑" panose="020B0503020204020204" pitchFamily="34" charset="-122"/>
              </a:endParaRPr>
            </a:p>
          </p:txBody>
        </p:sp>
      </p:grpSp>
      <p:graphicFrame>
        <p:nvGraphicFramePr>
          <p:cNvPr id="33797" name="Object 22"/>
          <p:cNvGraphicFramePr>
            <a:graphicFrameLocks noChangeAspect="1"/>
          </p:cNvGraphicFramePr>
          <p:nvPr/>
        </p:nvGraphicFramePr>
        <p:xfrm>
          <a:off x="2973388" y="2660650"/>
          <a:ext cx="1449387" cy="1657350"/>
        </p:xfrm>
        <a:graphic>
          <a:graphicData uri="http://schemas.openxmlformats.org/presentationml/2006/ole">
            <mc:AlternateContent xmlns:mc="http://schemas.openxmlformats.org/markup-compatibility/2006">
              <mc:Choice xmlns:v="urn:schemas-microsoft-com:vml" Requires="v">
                <p:oleObj spid="_x0000_s3076" name="" r:id="rId1" imgW="644525" imgH="737235" progId="MS_ClipArt_Gallery.2">
                  <p:embed/>
                </p:oleObj>
              </mc:Choice>
              <mc:Fallback>
                <p:oleObj name="" r:id="rId1" imgW="644525" imgH="737235" progId="MS_ClipArt_Gallery.2">
                  <p:embed/>
                  <p:pic>
                    <p:nvPicPr>
                      <p:cNvPr id="0" name="图片 3075"/>
                      <p:cNvPicPr/>
                      <p:nvPr/>
                    </p:nvPicPr>
                    <p:blipFill>
                      <a:blip r:embed="rId2"/>
                      <a:stretch>
                        <a:fillRect/>
                      </a:stretch>
                    </p:blipFill>
                    <p:spPr>
                      <a:xfrm>
                        <a:off x="2973388" y="2660650"/>
                        <a:ext cx="1449387" cy="1657350"/>
                      </a:xfrm>
                      <a:prstGeom prst="rect">
                        <a:avLst/>
                      </a:prstGeom>
                      <a:noFill/>
                      <a:ln w="38100">
                        <a:noFill/>
                        <a:miter/>
                      </a:ln>
                    </p:spPr>
                  </p:pic>
                </p:oleObj>
              </mc:Fallback>
            </mc:AlternateContent>
          </a:graphicData>
        </a:graphic>
      </p:graphicFrame>
      <p:sp>
        <p:nvSpPr>
          <p:cNvPr id="1000471" name="Text Box 23"/>
          <p:cNvSpPr txBox="1">
            <a:spLocks noChangeArrowheads="1"/>
          </p:cNvSpPr>
          <p:nvPr/>
        </p:nvSpPr>
        <p:spPr bwMode="auto">
          <a:xfrm>
            <a:off x="6867525" y="5613400"/>
            <a:ext cx="14097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a:solidFill>
                  <a:schemeClr val="tx2"/>
                </a:solidFill>
                <a:latin typeface="微软雅黑" panose="020B0503020204020204" pitchFamily="34" charset="-122"/>
                <a:ea typeface="微软雅黑" panose="020B0503020204020204" pitchFamily="34" charset="-122"/>
                <a:cs typeface="+mn-cs"/>
              </a:rPr>
              <a:t>实测节拍</a:t>
            </a:r>
            <a:endParaRPr kumimoji="0" lang="zh-CN" altLang="en-US" sz="2400" b="1" kern="1200" cap="none" spc="0" normalizeH="0" baseline="0" noProof="0">
              <a:solidFill>
                <a:schemeClr val="tx2"/>
              </a:solidFill>
              <a:latin typeface="微软雅黑" panose="020B0503020204020204" pitchFamily="34" charset="-122"/>
              <a:ea typeface="微软雅黑" panose="020B0503020204020204" pitchFamily="34" charset="-122"/>
              <a:cs typeface="+mn-cs"/>
            </a:endParaRPr>
          </a:p>
        </p:txBody>
      </p:sp>
      <p:sp>
        <p:nvSpPr>
          <p:cNvPr id="2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节拍简介</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2498" name="Text Box 2"/>
          <p:cNvSpPr txBox="1">
            <a:spLocks noChangeArrowheads="1"/>
          </p:cNvSpPr>
          <p:nvPr/>
        </p:nvSpPr>
        <p:spPr bwMode="auto">
          <a:xfrm>
            <a:off x="982663" y="1790700"/>
            <a:ext cx="10153650" cy="3886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客户节拍</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T/T</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），是指在规定时间内完成预定产量，各工序完成单位成品所需的作业时间。</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稼动率</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，是指出除一些无效时间以后的生产线时间（稼动时间）与所占生产线工作时间的比率。</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其计算公式：</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algn="ctr"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节拍 ＝ （有效出勤时间 X </a:t>
            </a:r>
            <a:r>
              <a:rPr kumimoji="0" lang="zh-CN"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生产稼动率</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生产计划量 </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X</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（１</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不良率）</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a:t>
            </a:r>
            <a:endPar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p:txBody>
      </p:sp>
      <p:sp>
        <p:nvSpPr>
          <p:cNvPr id="1002499" name="Text Box 3"/>
          <p:cNvSpPr txBox="1">
            <a:spLocks noChangeArrowheads="1"/>
          </p:cNvSpPr>
          <p:nvPr/>
        </p:nvSpPr>
        <p:spPr bwMode="auto">
          <a:xfrm>
            <a:off x="1703388" y="1196975"/>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Takt Time</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T/T</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节拍简介</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4547" name="Text Box 3"/>
          <p:cNvSpPr txBox="1">
            <a:spLocks noChangeArrowheads="1"/>
          </p:cNvSpPr>
          <p:nvPr/>
        </p:nvSpPr>
        <p:spPr bwMode="auto">
          <a:xfrm>
            <a:off x="1127125" y="1773238"/>
            <a:ext cx="9937750" cy="3414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在组建生产线前，需要了解客户的需求，即客户节拍。理想状态下，在实际生产时，根据</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JIT</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的要求为满足客户需求，将生产节拍设定为客户节拍。</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节拍设定：</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algn="ctr"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生产节拍 ＝ 客户节拍</a:t>
            </a:r>
            <a:endPar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节拍的设定</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6595" name="Text Box 3"/>
          <p:cNvSpPr txBox="1">
            <a:spLocks noChangeArrowheads="1"/>
          </p:cNvSpPr>
          <p:nvPr/>
        </p:nvSpPr>
        <p:spPr bwMode="auto">
          <a:xfrm>
            <a:off x="982663" y="1341438"/>
            <a:ext cx="10153650" cy="43656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例：假定一分厂每月的工作天数为</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26</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天，正常工作时间每班次为</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600</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分钟，每班开</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2</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条线按</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2</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班制生产，如果该月我们的月生产计划量为</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130000</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个，稼动率按</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85%</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计算，总装包装直通率</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不良率为</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15%</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，请问总装包装的生产节拍应该设定为多少？</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答：节拍时间</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zh-CN" sz="2400" kern="1200" cap="none" spc="0" normalizeH="0" baseline="0" noProof="0" dirty="0">
                <a:latin typeface="微软雅黑" panose="020B0503020204020204" pitchFamily="34" charset="-122"/>
                <a:ea typeface="微软雅黑" panose="020B0503020204020204" pitchFamily="34" charset="-122"/>
                <a:cs typeface="+mn-cs"/>
              </a:rPr>
              <a:t>（有效出勤时间 X 生产稼动率）／[生产计划量 X（１+不良率）]</a:t>
            </a:r>
            <a:endParaRPr kumimoji="0" lang="zh-CN" altLang="zh-CN"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		=600X60X2X2X26/[130000X</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1+15%</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a:t>
            </a:r>
            <a:endParaRPr kumimoji="0" lang="en-US" altLang="zh-CN"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		=25.0435</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（秒</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个）</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6"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节拍的设定</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7" name="Text Box 7"/>
          <p:cNvSpPr txBox="1">
            <a:spLocks noChangeArrowheads="1"/>
          </p:cNvSpPr>
          <p:nvPr/>
        </p:nvSpPr>
        <p:spPr bwMode="auto">
          <a:xfrm>
            <a:off x="4465638" y="58738"/>
            <a:ext cx="3240088" cy="584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algn="ctr" defTabSz="457200" eaLnBrk="1" fontAlgn="auto" hangingPunct="1">
              <a:spcBef>
                <a:spcPts val="0"/>
              </a:spcBef>
              <a:spcAft>
                <a:spcPts val="0"/>
              </a:spcAft>
              <a:buClrTx/>
              <a:buSzTx/>
              <a:buFontTx/>
              <a:buNone/>
              <a:defRPr/>
            </a:pPr>
            <a:r>
              <a:rPr kumimoji="0" lang="zh-CN" altLang="en-US" sz="32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目录</a:t>
            </a:r>
            <a:endParaRPr kumimoji="0" lang="zh-CN" altLang="en-US" sz="32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grpSp>
        <p:nvGrpSpPr>
          <p:cNvPr id="5123" name="组合 204802"/>
          <p:cNvGrpSpPr/>
          <p:nvPr/>
        </p:nvGrpSpPr>
        <p:grpSpPr>
          <a:xfrm>
            <a:off x="1558925" y="1506538"/>
            <a:ext cx="8482013" cy="3844925"/>
            <a:chOff x="2006787" y="1879560"/>
            <a:chExt cx="7134615" cy="3234459"/>
          </a:xfrm>
        </p:grpSpPr>
        <p:sp>
          <p:nvSpPr>
            <p:cNvPr id="5" name="椭圆 22"/>
            <p:cNvSpPr/>
            <p:nvPr/>
          </p:nvSpPr>
          <p:spPr>
            <a:xfrm>
              <a:off x="2006787" y="1882231"/>
              <a:ext cx="3092601" cy="309290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椭圆 22"/>
            <p:cNvSpPr/>
            <p:nvPr/>
          </p:nvSpPr>
          <p:spPr>
            <a:xfrm>
              <a:off x="2066877" y="1942326"/>
              <a:ext cx="2972422" cy="2972711"/>
            </a:xfrm>
            <a:prstGeom prst="ellipse">
              <a:avLst/>
            </a:prstGeom>
            <a:gradFill flip="none" rotWithShape="1">
              <a:gsLst>
                <a:gs pos="0">
                  <a:srgbClr val="00268A">
                    <a:shade val="30000"/>
                    <a:satMod val="115000"/>
                  </a:srgbClr>
                </a:gs>
                <a:gs pos="50000">
                  <a:srgbClr val="00268A">
                    <a:shade val="67500"/>
                    <a:satMod val="115000"/>
                  </a:srgbClr>
                </a:gs>
                <a:gs pos="100000">
                  <a:srgbClr val="00268A">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126" name="组合 6"/>
            <p:cNvGrpSpPr/>
            <p:nvPr/>
          </p:nvGrpSpPr>
          <p:grpSpPr>
            <a:xfrm>
              <a:off x="4254025" y="1976943"/>
              <a:ext cx="504056" cy="504056"/>
              <a:chOff x="2769119" y="1848492"/>
              <a:chExt cx="504056" cy="504056"/>
            </a:xfrm>
          </p:grpSpPr>
          <p:sp>
            <p:nvSpPr>
              <p:cNvPr id="8" name="椭圆 7"/>
              <p:cNvSpPr/>
              <p:nvPr/>
            </p:nvSpPr>
            <p:spPr>
              <a:xfrm>
                <a:off x="2769225" y="1848596"/>
                <a:ext cx="503415" cy="5034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147" name="TextBox 27"/>
              <p:cNvSpPr txBox="1"/>
              <p:nvPr/>
            </p:nvSpPr>
            <p:spPr>
              <a:xfrm>
                <a:off x="2808589" y="1931243"/>
                <a:ext cx="437940" cy="338554"/>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en-US" altLang="zh-CN" sz="1600" b="1" dirty="0">
                    <a:solidFill>
                      <a:schemeClr val="bg1"/>
                    </a:solidFill>
                    <a:latin typeface="微软雅黑" panose="020B0503020204020204" pitchFamily="34" charset="-122"/>
                    <a:ea typeface="微软雅黑" panose="020B0503020204020204" pitchFamily="34" charset="-122"/>
                  </a:rPr>
                  <a:t>01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5127" name="组合 9"/>
            <p:cNvGrpSpPr/>
            <p:nvPr/>
          </p:nvGrpSpPr>
          <p:grpSpPr>
            <a:xfrm>
              <a:off x="4732259" y="2564904"/>
              <a:ext cx="504056" cy="504056"/>
              <a:chOff x="2471142" y="2586760"/>
              <a:chExt cx="504056" cy="504056"/>
            </a:xfrm>
          </p:grpSpPr>
          <p:sp>
            <p:nvSpPr>
              <p:cNvPr id="11" name="椭圆 10"/>
              <p:cNvSpPr/>
              <p:nvPr/>
            </p:nvSpPr>
            <p:spPr>
              <a:xfrm>
                <a:off x="2471059" y="2586501"/>
                <a:ext cx="504751" cy="504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145" name="TextBox 30"/>
              <p:cNvSpPr txBox="1"/>
              <p:nvPr/>
            </p:nvSpPr>
            <p:spPr>
              <a:xfrm>
                <a:off x="2510612" y="2669511"/>
                <a:ext cx="437940" cy="338554"/>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en-US" altLang="zh-CN" sz="1600" b="1" dirty="0">
                    <a:solidFill>
                      <a:schemeClr val="bg1"/>
                    </a:solidFill>
                    <a:latin typeface="微软雅黑" panose="020B0503020204020204" pitchFamily="34" charset="-122"/>
                    <a:ea typeface="微软雅黑" panose="020B0503020204020204" pitchFamily="34" charset="-122"/>
                  </a:rPr>
                  <a:t>02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5128" name="组合 12"/>
            <p:cNvGrpSpPr/>
            <p:nvPr/>
          </p:nvGrpSpPr>
          <p:grpSpPr>
            <a:xfrm>
              <a:off x="4924065" y="3212976"/>
              <a:ext cx="504056" cy="504056"/>
              <a:chOff x="2769119" y="3325028"/>
              <a:chExt cx="504056" cy="504056"/>
            </a:xfrm>
          </p:grpSpPr>
          <p:sp>
            <p:nvSpPr>
              <p:cNvPr id="14" name="椭圆 13"/>
              <p:cNvSpPr/>
              <p:nvPr/>
            </p:nvSpPr>
            <p:spPr>
              <a:xfrm>
                <a:off x="2769515" y="3324390"/>
                <a:ext cx="503415" cy="504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143" name="TextBox 35"/>
              <p:cNvSpPr txBox="1"/>
              <p:nvPr/>
            </p:nvSpPr>
            <p:spPr>
              <a:xfrm>
                <a:off x="2808589" y="3407779"/>
                <a:ext cx="437940" cy="338554"/>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en-US" altLang="zh-CN" sz="1600" b="1" dirty="0">
                    <a:solidFill>
                      <a:schemeClr val="bg1"/>
                    </a:solidFill>
                    <a:latin typeface="微软雅黑" panose="020B0503020204020204" pitchFamily="34" charset="-122"/>
                    <a:ea typeface="微软雅黑" panose="020B0503020204020204" pitchFamily="34" charset="-122"/>
                  </a:rPr>
                  <a:t>03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4" name="Freeform 5"/>
            <p:cNvSpPr/>
            <p:nvPr/>
          </p:nvSpPr>
          <p:spPr bwMode="auto">
            <a:xfrm>
              <a:off x="2783943" y="2735583"/>
              <a:ext cx="1538289" cy="138753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ln>
          </p:spPr>
          <p:txBody>
            <a:body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5130" name="TextBox 45"/>
            <p:cNvSpPr txBox="1"/>
            <p:nvPr/>
          </p:nvSpPr>
          <p:spPr>
            <a:xfrm>
              <a:off x="2963287" y="3198168"/>
              <a:ext cx="1179395" cy="4616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目录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5131" name="组合 21"/>
            <p:cNvGrpSpPr/>
            <p:nvPr/>
          </p:nvGrpSpPr>
          <p:grpSpPr>
            <a:xfrm>
              <a:off x="4732259" y="3933056"/>
              <a:ext cx="504056" cy="504056"/>
              <a:chOff x="2471142" y="2586760"/>
              <a:chExt cx="504056" cy="504056"/>
            </a:xfrm>
          </p:grpSpPr>
          <p:sp>
            <p:nvSpPr>
              <p:cNvPr id="23" name="椭圆 22"/>
              <p:cNvSpPr/>
              <p:nvPr/>
            </p:nvSpPr>
            <p:spPr>
              <a:xfrm>
                <a:off x="2471059" y="2587186"/>
                <a:ext cx="504751" cy="5034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141" name="TextBox 30"/>
              <p:cNvSpPr txBox="1"/>
              <p:nvPr/>
            </p:nvSpPr>
            <p:spPr>
              <a:xfrm>
                <a:off x="2510612" y="2669511"/>
                <a:ext cx="437940" cy="338554"/>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en-US" altLang="zh-CN" sz="1600" b="1" dirty="0">
                    <a:solidFill>
                      <a:schemeClr val="bg1"/>
                    </a:solidFill>
                    <a:latin typeface="微软雅黑" panose="020B0503020204020204" pitchFamily="34" charset="-122"/>
                    <a:ea typeface="微软雅黑" panose="020B0503020204020204" pitchFamily="34" charset="-122"/>
                  </a:rPr>
                  <a:t>04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5132" name="组合 28"/>
            <p:cNvGrpSpPr/>
            <p:nvPr/>
          </p:nvGrpSpPr>
          <p:grpSpPr>
            <a:xfrm>
              <a:off x="4254025" y="4437112"/>
              <a:ext cx="504056" cy="504056"/>
              <a:chOff x="2769119" y="1848492"/>
              <a:chExt cx="504056" cy="504056"/>
            </a:xfrm>
          </p:grpSpPr>
          <p:sp>
            <p:nvSpPr>
              <p:cNvPr id="30" name="椭圆 29"/>
              <p:cNvSpPr/>
              <p:nvPr/>
            </p:nvSpPr>
            <p:spPr>
              <a:xfrm>
                <a:off x="2769225" y="1848325"/>
                <a:ext cx="503415" cy="5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139" name="TextBox 27"/>
              <p:cNvSpPr txBox="1"/>
              <p:nvPr/>
            </p:nvSpPr>
            <p:spPr>
              <a:xfrm>
                <a:off x="2808589" y="1931243"/>
                <a:ext cx="437940" cy="338554"/>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en-US" altLang="zh-CN" sz="1600" b="1" dirty="0">
                    <a:solidFill>
                      <a:schemeClr val="bg1"/>
                    </a:solidFill>
                    <a:latin typeface="微软雅黑" panose="020B0503020204020204" pitchFamily="34" charset="-122"/>
                    <a:ea typeface="微软雅黑" panose="020B0503020204020204" pitchFamily="34" charset="-122"/>
                  </a:rPr>
                  <a:t>05</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5133" name="矩形 1"/>
            <p:cNvSpPr/>
            <p:nvPr/>
          </p:nvSpPr>
          <p:spPr>
            <a:xfrm>
              <a:off x="4963535" y="1879560"/>
              <a:ext cx="2220480" cy="58105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FontTx/>
                <a:buNone/>
              </a:pP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、生产线简介</a:t>
              </a:r>
              <a:endParaRPr lang="zh-CN" altLang="en-US" sz="2400" b="1" dirty="0">
                <a:latin typeface="微软雅黑" panose="020B0503020204020204" pitchFamily="34" charset="-122"/>
                <a:ea typeface="微软雅黑" panose="020B0503020204020204" pitchFamily="34" charset="-122"/>
              </a:endParaRPr>
            </a:p>
          </p:txBody>
        </p:sp>
        <p:sp>
          <p:nvSpPr>
            <p:cNvPr id="5134" name="矩形 2"/>
            <p:cNvSpPr/>
            <p:nvPr/>
          </p:nvSpPr>
          <p:spPr>
            <a:xfrm>
              <a:off x="5411003" y="2542911"/>
              <a:ext cx="1912703" cy="58105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FontTx/>
                <a:buNone/>
              </a:pP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、节拍简介</a:t>
              </a:r>
              <a:endParaRPr lang="zh-CN" altLang="en-US" sz="2400" b="1" dirty="0">
                <a:latin typeface="微软雅黑" panose="020B0503020204020204" pitchFamily="34" charset="-122"/>
                <a:ea typeface="微软雅黑" panose="020B0503020204020204" pitchFamily="34" charset="-122"/>
              </a:endParaRPr>
            </a:p>
          </p:txBody>
        </p:sp>
        <p:sp>
          <p:nvSpPr>
            <p:cNvPr id="5135" name="矩形 204799"/>
            <p:cNvSpPr/>
            <p:nvPr/>
          </p:nvSpPr>
          <p:spPr>
            <a:xfrm>
              <a:off x="5606526" y="3206262"/>
              <a:ext cx="2220480" cy="58105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FontTx/>
                <a:buNone/>
              </a:pP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、单件流简介</a:t>
              </a:r>
              <a:endParaRPr lang="zh-CN" altLang="en-US" sz="2400" b="1" dirty="0">
                <a:latin typeface="微软雅黑" panose="020B0503020204020204" pitchFamily="34" charset="-122"/>
                <a:ea typeface="微软雅黑" panose="020B0503020204020204" pitchFamily="34" charset="-122"/>
              </a:endParaRPr>
            </a:p>
          </p:txBody>
        </p:sp>
        <p:sp>
          <p:nvSpPr>
            <p:cNvPr id="5136" name="矩形 204800"/>
            <p:cNvSpPr/>
            <p:nvPr/>
          </p:nvSpPr>
          <p:spPr>
            <a:xfrm>
              <a:off x="5382040" y="3869612"/>
              <a:ext cx="3759362" cy="58105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FontTx/>
                <a:buNone/>
              </a:pPr>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、如何建立单件流生产线</a:t>
              </a:r>
              <a:endParaRPr lang="zh-CN" altLang="en-US" sz="2400" b="1" dirty="0">
                <a:latin typeface="微软雅黑" panose="020B0503020204020204" pitchFamily="34" charset="-122"/>
                <a:ea typeface="微软雅黑" panose="020B0503020204020204" pitchFamily="34" charset="-122"/>
              </a:endParaRPr>
            </a:p>
          </p:txBody>
        </p:sp>
        <p:sp>
          <p:nvSpPr>
            <p:cNvPr id="5137" name="矩形 204801"/>
            <p:cNvSpPr/>
            <p:nvPr/>
          </p:nvSpPr>
          <p:spPr>
            <a:xfrm>
              <a:off x="4881958" y="4532962"/>
              <a:ext cx="3143809" cy="58105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FontTx/>
                <a:buNone/>
              </a:pPr>
              <a:r>
                <a:rPr lang="en-US" altLang="zh-CN" sz="2400" b="1" dirty="0">
                  <a:latin typeface="微软雅黑" panose="020B0503020204020204" pitchFamily="34" charset="-122"/>
                  <a:ea typeface="微软雅黑" panose="020B0503020204020204" pitchFamily="34" charset="-122"/>
                </a:rPr>
                <a:t>5</a:t>
              </a:r>
              <a:r>
                <a:rPr lang="zh-CN" altLang="en-US" sz="2400" b="1" dirty="0">
                  <a:latin typeface="微软雅黑" panose="020B0503020204020204" pitchFamily="34" charset="-122"/>
                  <a:ea typeface="微软雅黑" panose="020B0503020204020204" pitchFamily="34" charset="-122"/>
                </a:rPr>
                <a:t>、实施单件流的难点</a:t>
              </a:r>
              <a:endParaRPr lang="zh-CN" altLang="en-US" sz="2400" b="1"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8643" name="Text Box 3"/>
          <p:cNvSpPr txBox="1">
            <a:spLocks noChangeArrowheads="1"/>
          </p:cNvSpPr>
          <p:nvPr/>
        </p:nvSpPr>
        <p:spPr bwMode="auto">
          <a:xfrm>
            <a:off x="911225" y="1909763"/>
            <a:ext cx="10298113" cy="24463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周期时间</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CT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Cycle Time</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）是指完成一项工作或一系列操作的循环时间，是两个重复动作的时间间隔。节拍时间不等同于周期时间，周期时间可能小于、大于或等于节拍时间。周期时间分为</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人的周期时间</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OCT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Operator</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Cycle Time</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设备的周期时间</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MCT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Machine</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Cycle Time</a:t>
            </a:r>
            <a:r>
              <a:rPr kumimoji="0" lang="zh-CN"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endParaRPr kumimoji="0" lang="en-US" altLang="zh-CN" sz="2400"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周期时间简介</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5267" name="Text Box 3"/>
          <p:cNvSpPr txBox="1">
            <a:spLocks noChangeArrowheads="1"/>
          </p:cNvSpPr>
          <p:nvPr/>
        </p:nvSpPr>
        <p:spPr bwMode="auto">
          <a:xfrm>
            <a:off x="982663" y="1246188"/>
            <a:ext cx="10082213" cy="38877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工时分为</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加工工时</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和</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标准工时</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加工工时</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，特指产品的加工时间，是生产线上所有制程有效加工时间的总和；</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标准工时</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是指具有平均熟练程度的操作者，在标准作业条件和环境下，以正常的作业速度和标准的操作方法，完成某一项作业所需要的总时间。</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其计算公式为：</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标准工时＝实测作业时间</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×(1</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＋评比系数</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)×(1</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＋宽放率</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a:t>
            </a:r>
            <a:endPar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＝正常作业时间</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×(1</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＋宽放率</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工时简介</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0691" name="Text Box 3"/>
          <p:cNvSpPr txBox="1">
            <a:spLocks noChangeArrowheads="1"/>
          </p:cNvSpPr>
          <p:nvPr/>
        </p:nvSpPr>
        <p:spPr bwMode="auto">
          <a:xfrm>
            <a:off x="982663" y="1909763"/>
            <a:ext cx="10082213" cy="3414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节奏</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，是指流水线上前后出产两批相同产品之间的时间间隔。在节拍时间很小，产品体积小，重量又轻，不便单件运输，可按一定组量运输，并按节奏控制流水线生产。</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其计算公式：</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algn="ctr"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节奏 ＝ 节拍 </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X </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运输批量</a:t>
            </a:r>
            <a:endPar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节奏简介</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2739" name="Text Box 3"/>
          <p:cNvSpPr txBox="1">
            <a:spLocks noChangeArrowheads="1"/>
          </p:cNvSpPr>
          <p:nvPr/>
        </p:nvSpPr>
        <p:spPr bwMode="auto">
          <a:xfrm>
            <a:off x="911225" y="1412875"/>
            <a:ext cx="10298113" cy="43640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流水线线速（</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CV</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，也称为</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传送带速度</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，是指流水线的皮带传递速度。一般情况下，采用一定的距离作好标记，然后测定其时间，进而得出流水线传送带的实际速度，单位米</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秒。</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计算公式：</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CV = </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间隔标记距离 </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所耗时间 </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假定测量的标记距离是</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2</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米，实测传动所需时间为</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72</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秒，那么</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CV</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是多少？</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algn="ctr" defTabSz="457200" eaLnBrk="1" fontAlgn="auto" hangingPunct="1">
              <a:lnSpc>
                <a:spcPct val="130000"/>
              </a:lnSpc>
              <a:spcBef>
                <a:spcPts val="0"/>
              </a:spcBef>
              <a:spcAft>
                <a:spcPts val="0"/>
              </a:spcAft>
              <a:buClrTx/>
              <a:buSzTx/>
              <a:buFontTx/>
              <a:buNone/>
              <a:defRPr/>
            </a:pP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CV = 2 / 72 = 0.0278</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（米</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秒）</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流水线线速</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4787" name="Text Box 3"/>
          <p:cNvSpPr txBox="1">
            <a:spLocks noChangeArrowheads="1"/>
          </p:cNvSpPr>
          <p:nvPr/>
        </p:nvSpPr>
        <p:spPr bwMode="auto">
          <a:xfrm>
            <a:off x="1127125" y="1246188"/>
            <a:ext cx="9937750" cy="43640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采用流水线作业的企业，传送带的速度关系着作业效率、疲劳程度以及产量。所以，</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理想的传送带速度</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，是恰好能完成预定产量的同时又能减少员工的身心疲劳。</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计算公式：</a:t>
            </a:r>
            <a:r>
              <a:rPr kumimoji="0" lang="en-US"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CV</a:t>
            </a:r>
            <a:r>
              <a:rPr kumimoji="0" lang="en-US" altLang="en-US" sz="1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0</a:t>
            </a:r>
            <a:r>
              <a:rPr kumimoji="0" lang="en-US"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产品设定间隔 </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生产线节拍</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以箱预装线为例，</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DF2-28</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预装箱高度</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1.4</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米，工艺设定间隔为</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6</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块板，生产线节拍设定为</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35</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秒，所以，</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algn="ctr" defTabSz="457200" eaLnBrk="1" fontAlgn="auto" hangingPunct="1">
              <a:lnSpc>
                <a:spcPct val="130000"/>
              </a:lnSpc>
              <a:spcBef>
                <a:spcPts val="0"/>
              </a:spcBef>
              <a:spcAft>
                <a:spcPts val="0"/>
              </a:spcAft>
              <a:buClrTx/>
              <a:buSzTx/>
              <a:buFontTx/>
              <a:buNone/>
              <a:defRPr/>
            </a:pPr>
            <a:r>
              <a:rPr kumimoji="0" lang="en-US"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CV</a:t>
            </a:r>
            <a:r>
              <a:rPr kumimoji="0" lang="en-US" altLang="en-US" sz="1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0</a:t>
            </a:r>
            <a:r>
              <a:rPr kumimoji="0" lang="en-US"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1.4 + 6 *0.1</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35 = 0.0571</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（米</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秒）</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流水线线速的设定</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矩形 5"/>
          <p:cNvSpPr/>
          <p:nvPr/>
        </p:nvSpPr>
        <p:spPr>
          <a:xfrm>
            <a:off x="0" y="2438400"/>
            <a:ext cx="12192000" cy="3922713"/>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gradFill flip="none" rotWithShape="1">
            <a:gsLst>
              <a:gs pos="0">
                <a:srgbClr val="00268A">
                  <a:shade val="30000"/>
                  <a:satMod val="115000"/>
                </a:srgbClr>
              </a:gs>
              <a:gs pos="50000">
                <a:srgbClr val="00268A">
                  <a:shade val="67500"/>
                  <a:satMod val="115000"/>
                </a:srgbClr>
              </a:gs>
              <a:gs pos="100000">
                <a:srgbClr val="00268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文本框 9"/>
          <p:cNvSpPr txBox="1"/>
          <p:nvPr/>
        </p:nvSpPr>
        <p:spPr>
          <a:xfrm>
            <a:off x="4568825" y="3417888"/>
            <a:ext cx="3052763" cy="623888"/>
          </a:xfrm>
          <a:prstGeom prst="rect">
            <a:avLst/>
          </a:prstGeom>
          <a:noFill/>
        </p:spPr>
        <p:txBody>
          <a:bodyPr lIns="68580" tIns="34290" rIns="68580" bIns="34290">
            <a:spAutoFit/>
          </a:bodyPr>
          <a:lstStyle/>
          <a:p>
            <a:pPr marL="0" marR="0" lvl="1" indent="0" algn="ctr" defTabSz="4572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节拍的意义</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8" name="Freeform 5"/>
          <p:cNvSpPr/>
          <p:nvPr/>
        </p:nvSpPr>
        <p:spPr bwMode="auto">
          <a:xfrm>
            <a:off x="5200650" y="1628775"/>
            <a:ext cx="1789113" cy="161766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ln>
        </p:spPr>
        <p:txBody>
          <a:body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23" name="PA-17-图表板-43808"/>
          <p:cNvGrpSpPr>
            <a:grpSpLocks noChangeAspect="1"/>
          </p:cNvGrpSpPr>
          <p:nvPr>
            <p:custDataLst>
              <p:tags r:id="rId1"/>
            </p:custDataLst>
          </p:nvPr>
        </p:nvGrpSpPr>
        <p:grpSpPr bwMode="auto">
          <a:xfrm>
            <a:off x="5519404" y="1905188"/>
            <a:ext cx="1151099" cy="1066002"/>
            <a:chOff x="3240" y="1603"/>
            <a:chExt cx="1204" cy="1115"/>
          </a:xfrm>
          <a:solidFill>
            <a:schemeClr val="bg1"/>
          </a:solidFill>
        </p:grpSpPr>
        <p:sp>
          <p:nvSpPr>
            <p:cNvPr id="24" name="PA-矩形 322"/>
            <p:cNvSpPr>
              <a:spLocks noChangeArrowheads="1"/>
            </p:cNvSpPr>
            <p:nvPr/>
          </p:nvSpPr>
          <p:spPr bwMode="auto">
            <a:xfrm>
              <a:off x="3654" y="1750"/>
              <a:ext cx="370" cy="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23"/>
            <p:cNvSpPr>
              <a:spLocks noEditPoints="1"/>
            </p:cNvSpPr>
            <p:nvPr/>
          </p:nvSpPr>
          <p:spPr bwMode="auto">
            <a:xfrm>
              <a:off x="3240" y="1736"/>
              <a:ext cx="1204" cy="982"/>
            </a:xfrm>
            <a:custGeom>
              <a:avLst/>
              <a:gdLst>
                <a:gd name="T0" fmla="*/ 1204 w 1204"/>
                <a:gd name="T1" fmla="*/ 982 h 982"/>
                <a:gd name="T2" fmla="*/ 0 w 1204"/>
                <a:gd name="T3" fmla="*/ 982 h 982"/>
                <a:gd name="T4" fmla="*/ 0 w 1204"/>
                <a:gd name="T5" fmla="*/ 0 h 982"/>
                <a:gd name="T6" fmla="*/ 1204 w 1204"/>
                <a:gd name="T7" fmla="*/ 0 h 982"/>
                <a:gd name="T8" fmla="*/ 1204 w 1204"/>
                <a:gd name="T9" fmla="*/ 982 h 982"/>
                <a:gd name="T10" fmla="*/ 19 w 1204"/>
                <a:gd name="T11" fmla="*/ 963 h 982"/>
                <a:gd name="T12" fmla="*/ 1185 w 1204"/>
                <a:gd name="T13" fmla="*/ 963 h 982"/>
                <a:gd name="T14" fmla="*/ 1185 w 1204"/>
                <a:gd name="T15" fmla="*/ 19 h 982"/>
                <a:gd name="T16" fmla="*/ 19 w 1204"/>
                <a:gd name="T17" fmla="*/ 19 h 982"/>
                <a:gd name="T18" fmla="*/ 19 w 1204"/>
                <a:gd name="T19" fmla="*/ 963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4" h="982">
                  <a:moveTo>
                    <a:pt x="1204" y="982"/>
                  </a:moveTo>
                  <a:lnTo>
                    <a:pt x="0" y="982"/>
                  </a:lnTo>
                  <a:lnTo>
                    <a:pt x="0" y="0"/>
                  </a:lnTo>
                  <a:lnTo>
                    <a:pt x="1204" y="0"/>
                  </a:lnTo>
                  <a:lnTo>
                    <a:pt x="1204" y="982"/>
                  </a:lnTo>
                  <a:close/>
                  <a:moveTo>
                    <a:pt x="19" y="963"/>
                  </a:moveTo>
                  <a:lnTo>
                    <a:pt x="1185" y="963"/>
                  </a:lnTo>
                  <a:lnTo>
                    <a:pt x="1185" y="19"/>
                  </a:lnTo>
                  <a:lnTo>
                    <a:pt x="19" y="19"/>
                  </a:lnTo>
                  <a:lnTo>
                    <a:pt x="19" y="9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324"/>
            <p:cNvSpPr/>
            <p:nvPr/>
          </p:nvSpPr>
          <p:spPr bwMode="auto">
            <a:xfrm>
              <a:off x="3497" y="1878"/>
              <a:ext cx="714" cy="731"/>
            </a:xfrm>
            <a:custGeom>
              <a:avLst/>
              <a:gdLst>
                <a:gd name="T0" fmla="*/ 1892 w 1892"/>
                <a:gd name="T1" fmla="*/ 968 h 1937"/>
                <a:gd name="T2" fmla="*/ 946 w 1892"/>
                <a:gd name="T3" fmla="*/ 1937 h 1937"/>
                <a:gd name="T4" fmla="*/ 0 w 1892"/>
                <a:gd name="T5" fmla="*/ 968 h 1937"/>
                <a:gd name="T6" fmla="*/ 946 w 1892"/>
                <a:gd name="T7" fmla="*/ 0 h 1937"/>
                <a:gd name="T8" fmla="*/ 946 w 1892"/>
                <a:gd name="T9" fmla="*/ 968 h 1937"/>
                <a:gd name="T10" fmla="*/ 1892 w 1892"/>
                <a:gd name="T11" fmla="*/ 968 h 1937"/>
              </a:gdLst>
              <a:ahLst/>
              <a:cxnLst>
                <a:cxn ang="0">
                  <a:pos x="T0" y="T1"/>
                </a:cxn>
                <a:cxn ang="0">
                  <a:pos x="T2" y="T3"/>
                </a:cxn>
                <a:cxn ang="0">
                  <a:pos x="T4" y="T5"/>
                </a:cxn>
                <a:cxn ang="0">
                  <a:pos x="T6" y="T7"/>
                </a:cxn>
                <a:cxn ang="0">
                  <a:pos x="T8" y="T9"/>
                </a:cxn>
                <a:cxn ang="0">
                  <a:pos x="T10" y="T11"/>
                </a:cxn>
              </a:cxnLst>
              <a:rect l="0" t="0" r="r" b="b"/>
              <a:pathLst>
                <a:path w="1892" h="1937">
                  <a:moveTo>
                    <a:pt x="1892" y="968"/>
                  </a:moveTo>
                  <a:cubicBezTo>
                    <a:pt x="1892" y="1503"/>
                    <a:pt x="1468" y="1937"/>
                    <a:pt x="946" y="1937"/>
                  </a:cubicBezTo>
                  <a:cubicBezTo>
                    <a:pt x="423" y="1937"/>
                    <a:pt x="0" y="1503"/>
                    <a:pt x="0" y="968"/>
                  </a:cubicBezTo>
                  <a:cubicBezTo>
                    <a:pt x="0" y="433"/>
                    <a:pt x="423" y="0"/>
                    <a:pt x="946" y="0"/>
                  </a:cubicBezTo>
                  <a:lnTo>
                    <a:pt x="946" y="968"/>
                  </a:lnTo>
                  <a:lnTo>
                    <a:pt x="1892" y="968"/>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PA-任意多边形 325"/>
            <p:cNvSpPr>
              <a:spLocks noEditPoints="1"/>
            </p:cNvSpPr>
            <p:nvPr/>
          </p:nvSpPr>
          <p:spPr bwMode="auto">
            <a:xfrm>
              <a:off x="3488" y="1603"/>
              <a:ext cx="733" cy="1015"/>
            </a:xfrm>
            <a:custGeom>
              <a:avLst/>
              <a:gdLst>
                <a:gd name="T0" fmla="*/ 971 w 1942"/>
                <a:gd name="T1" fmla="*/ 2689 h 2689"/>
                <a:gd name="T2" fmla="*/ 284 w 1942"/>
                <a:gd name="T3" fmla="*/ 2398 h 2689"/>
                <a:gd name="T4" fmla="*/ 0 w 1942"/>
                <a:gd name="T5" fmla="*/ 1695 h 2689"/>
                <a:gd name="T6" fmla="*/ 284 w 1942"/>
                <a:gd name="T7" fmla="*/ 993 h 2689"/>
                <a:gd name="T8" fmla="*/ 971 w 1942"/>
                <a:gd name="T9" fmla="*/ 702 h 2689"/>
                <a:gd name="T10" fmla="*/ 996 w 1942"/>
                <a:gd name="T11" fmla="*/ 702 h 2689"/>
                <a:gd name="T12" fmla="*/ 996 w 1942"/>
                <a:gd name="T13" fmla="*/ 1670 h 2689"/>
                <a:gd name="T14" fmla="*/ 1942 w 1942"/>
                <a:gd name="T15" fmla="*/ 1670 h 2689"/>
                <a:gd name="T16" fmla="*/ 1942 w 1942"/>
                <a:gd name="T17" fmla="*/ 1695 h 2689"/>
                <a:gd name="T18" fmla="*/ 1658 w 1942"/>
                <a:gd name="T19" fmla="*/ 2398 h 2689"/>
                <a:gd name="T20" fmla="*/ 971 w 1942"/>
                <a:gd name="T21" fmla="*/ 2689 h 2689"/>
                <a:gd name="T22" fmla="*/ 946 w 1942"/>
                <a:gd name="T23" fmla="*/ 752 h 2689"/>
                <a:gd name="T24" fmla="*/ 50 w 1942"/>
                <a:gd name="T25" fmla="*/ 1695 h 2689"/>
                <a:gd name="T26" fmla="*/ 971 w 1942"/>
                <a:gd name="T27" fmla="*/ 2639 h 2689"/>
                <a:gd name="T28" fmla="*/ 1892 w 1942"/>
                <a:gd name="T29" fmla="*/ 1720 h 2689"/>
                <a:gd name="T30" fmla="*/ 946 w 1942"/>
                <a:gd name="T31" fmla="*/ 1720 h 2689"/>
                <a:gd name="T32" fmla="*/ 946 w 1942"/>
                <a:gd name="T33" fmla="*/ 752 h 2689"/>
                <a:gd name="T34" fmla="*/ 1461 w 1942"/>
                <a:gd name="T35" fmla="*/ 562 h 2689"/>
                <a:gd name="T36" fmla="*/ 404 w 1942"/>
                <a:gd name="T37" fmla="*/ 562 h 2689"/>
                <a:gd name="T38" fmla="*/ 404 w 1942"/>
                <a:gd name="T39" fmla="*/ 0 h 2689"/>
                <a:gd name="T40" fmla="*/ 1461 w 1942"/>
                <a:gd name="T41" fmla="*/ 0 h 2689"/>
                <a:gd name="T42" fmla="*/ 1461 w 1942"/>
                <a:gd name="T43" fmla="*/ 562 h 2689"/>
                <a:gd name="T44" fmla="*/ 454 w 1942"/>
                <a:gd name="T45" fmla="*/ 512 h 2689"/>
                <a:gd name="T46" fmla="*/ 1411 w 1942"/>
                <a:gd name="T47" fmla="*/ 512 h 2689"/>
                <a:gd name="T48" fmla="*/ 1411 w 1942"/>
                <a:gd name="T49" fmla="*/ 50 h 2689"/>
                <a:gd name="T50" fmla="*/ 454 w 1942"/>
                <a:gd name="T51" fmla="*/ 50 h 2689"/>
                <a:gd name="T52" fmla="*/ 454 w 1942"/>
                <a:gd name="T53" fmla="*/ 512 h 2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2" h="2689">
                  <a:moveTo>
                    <a:pt x="971" y="2689"/>
                  </a:moveTo>
                  <a:cubicBezTo>
                    <a:pt x="712" y="2689"/>
                    <a:pt x="468" y="2586"/>
                    <a:pt x="284" y="2398"/>
                  </a:cubicBezTo>
                  <a:cubicBezTo>
                    <a:pt x="101" y="2210"/>
                    <a:pt x="0" y="1961"/>
                    <a:pt x="0" y="1695"/>
                  </a:cubicBezTo>
                  <a:cubicBezTo>
                    <a:pt x="0" y="1430"/>
                    <a:pt x="101" y="1181"/>
                    <a:pt x="284" y="993"/>
                  </a:cubicBezTo>
                  <a:cubicBezTo>
                    <a:pt x="468" y="805"/>
                    <a:pt x="711" y="702"/>
                    <a:pt x="971" y="702"/>
                  </a:cubicBezTo>
                  <a:lnTo>
                    <a:pt x="996" y="702"/>
                  </a:lnTo>
                  <a:lnTo>
                    <a:pt x="996" y="1670"/>
                  </a:lnTo>
                  <a:lnTo>
                    <a:pt x="1942" y="1670"/>
                  </a:lnTo>
                  <a:lnTo>
                    <a:pt x="1942" y="1695"/>
                  </a:lnTo>
                  <a:cubicBezTo>
                    <a:pt x="1942" y="1961"/>
                    <a:pt x="1841" y="2210"/>
                    <a:pt x="1658" y="2398"/>
                  </a:cubicBezTo>
                  <a:cubicBezTo>
                    <a:pt x="1474" y="2586"/>
                    <a:pt x="1230" y="2689"/>
                    <a:pt x="971" y="2689"/>
                  </a:cubicBezTo>
                  <a:close/>
                  <a:moveTo>
                    <a:pt x="946" y="752"/>
                  </a:moveTo>
                  <a:cubicBezTo>
                    <a:pt x="450" y="766"/>
                    <a:pt x="50" y="1184"/>
                    <a:pt x="50" y="1695"/>
                  </a:cubicBezTo>
                  <a:cubicBezTo>
                    <a:pt x="50" y="2216"/>
                    <a:pt x="463" y="2639"/>
                    <a:pt x="971" y="2639"/>
                  </a:cubicBezTo>
                  <a:cubicBezTo>
                    <a:pt x="1471" y="2639"/>
                    <a:pt x="1878" y="2229"/>
                    <a:pt x="1892" y="1720"/>
                  </a:cubicBezTo>
                  <a:lnTo>
                    <a:pt x="946" y="1720"/>
                  </a:lnTo>
                  <a:lnTo>
                    <a:pt x="946" y="752"/>
                  </a:lnTo>
                  <a:close/>
                  <a:moveTo>
                    <a:pt x="1461" y="562"/>
                  </a:moveTo>
                  <a:lnTo>
                    <a:pt x="404" y="562"/>
                  </a:lnTo>
                  <a:lnTo>
                    <a:pt x="404" y="0"/>
                  </a:lnTo>
                  <a:lnTo>
                    <a:pt x="1461" y="0"/>
                  </a:lnTo>
                  <a:lnTo>
                    <a:pt x="1461" y="562"/>
                  </a:lnTo>
                  <a:close/>
                  <a:moveTo>
                    <a:pt x="454" y="512"/>
                  </a:moveTo>
                  <a:lnTo>
                    <a:pt x="1411" y="512"/>
                  </a:lnTo>
                  <a:lnTo>
                    <a:pt x="1411" y="50"/>
                  </a:lnTo>
                  <a:lnTo>
                    <a:pt x="454" y="50"/>
                  </a:lnTo>
                  <a:lnTo>
                    <a:pt x="454" y="512"/>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PA-任意多边形 326"/>
            <p:cNvSpPr/>
            <p:nvPr/>
          </p:nvSpPr>
          <p:spPr bwMode="auto">
            <a:xfrm>
              <a:off x="4045" y="1958"/>
              <a:ext cx="35" cy="199"/>
            </a:xfrm>
            <a:custGeom>
              <a:avLst/>
              <a:gdLst>
                <a:gd name="T0" fmla="*/ 0 w 93"/>
                <a:gd name="T1" fmla="*/ 528 h 528"/>
                <a:gd name="T2" fmla="*/ 93 w 93"/>
                <a:gd name="T3" fmla="*/ 528 h 528"/>
                <a:gd name="T4" fmla="*/ 93 w 93"/>
                <a:gd name="T5" fmla="*/ 84 h 528"/>
                <a:gd name="T6" fmla="*/ 0 w 93"/>
                <a:gd name="T7" fmla="*/ 0 h 528"/>
                <a:gd name="T8" fmla="*/ 0 w 93"/>
                <a:gd name="T9" fmla="*/ 528 h 528"/>
              </a:gdLst>
              <a:ahLst/>
              <a:cxnLst>
                <a:cxn ang="0">
                  <a:pos x="T0" y="T1"/>
                </a:cxn>
                <a:cxn ang="0">
                  <a:pos x="T2" y="T3"/>
                </a:cxn>
                <a:cxn ang="0">
                  <a:pos x="T4" y="T5"/>
                </a:cxn>
                <a:cxn ang="0">
                  <a:pos x="T6" y="T7"/>
                </a:cxn>
                <a:cxn ang="0">
                  <a:pos x="T8" y="T9"/>
                </a:cxn>
              </a:cxnLst>
              <a:rect l="0" t="0" r="r" b="b"/>
              <a:pathLst>
                <a:path w="93" h="528">
                  <a:moveTo>
                    <a:pt x="0" y="528"/>
                  </a:moveTo>
                  <a:lnTo>
                    <a:pt x="93" y="528"/>
                  </a:lnTo>
                  <a:lnTo>
                    <a:pt x="93" y="84"/>
                  </a:lnTo>
                  <a:cubicBezTo>
                    <a:pt x="65" y="54"/>
                    <a:pt x="33" y="26"/>
                    <a:pt x="0" y="0"/>
                  </a:cubicBezTo>
                  <a:lnTo>
                    <a:pt x="0" y="528"/>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PA-任意多边形 327"/>
            <p:cNvSpPr>
              <a:spLocks noEditPoints="1"/>
            </p:cNvSpPr>
            <p:nvPr/>
          </p:nvSpPr>
          <p:spPr bwMode="auto">
            <a:xfrm>
              <a:off x="4027" y="1902"/>
              <a:ext cx="72" cy="293"/>
            </a:xfrm>
            <a:custGeom>
              <a:avLst/>
              <a:gdLst>
                <a:gd name="T0" fmla="*/ 142 w 191"/>
                <a:gd name="T1" fmla="*/ 96 h 776"/>
                <a:gd name="T2" fmla="*/ 49 w 191"/>
                <a:gd name="T3" fmla="*/ 28 h 776"/>
                <a:gd name="T4" fmla="*/ 0 w 191"/>
                <a:gd name="T5" fmla="*/ 0 h 776"/>
                <a:gd name="T6" fmla="*/ 0 w 191"/>
                <a:gd name="T7" fmla="*/ 776 h 776"/>
                <a:gd name="T8" fmla="*/ 191 w 191"/>
                <a:gd name="T9" fmla="*/ 776 h 776"/>
                <a:gd name="T10" fmla="*/ 191 w 191"/>
                <a:gd name="T11" fmla="*/ 141 h 776"/>
                <a:gd name="T12" fmla="*/ 142 w 191"/>
                <a:gd name="T13" fmla="*/ 96 h 776"/>
                <a:gd name="T14" fmla="*/ 142 w 191"/>
                <a:gd name="T15" fmla="*/ 676 h 776"/>
                <a:gd name="T16" fmla="*/ 49 w 191"/>
                <a:gd name="T17" fmla="*/ 676 h 776"/>
                <a:gd name="T18" fmla="*/ 49 w 191"/>
                <a:gd name="T19" fmla="*/ 148 h 776"/>
                <a:gd name="T20" fmla="*/ 142 w 191"/>
                <a:gd name="T21" fmla="*/ 232 h 776"/>
                <a:gd name="T22" fmla="*/ 142 w 191"/>
                <a:gd name="T23" fmla="*/ 6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776">
                  <a:moveTo>
                    <a:pt x="142" y="96"/>
                  </a:moveTo>
                  <a:cubicBezTo>
                    <a:pt x="113" y="71"/>
                    <a:pt x="81" y="48"/>
                    <a:pt x="49" y="28"/>
                  </a:cubicBezTo>
                  <a:cubicBezTo>
                    <a:pt x="32" y="18"/>
                    <a:pt x="16" y="9"/>
                    <a:pt x="0" y="0"/>
                  </a:cubicBezTo>
                  <a:lnTo>
                    <a:pt x="0" y="776"/>
                  </a:lnTo>
                  <a:lnTo>
                    <a:pt x="191" y="776"/>
                  </a:lnTo>
                  <a:lnTo>
                    <a:pt x="191" y="141"/>
                  </a:lnTo>
                  <a:cubicBezTo>
                    <a:pt x="175" y="125"/>
                    <a:pt x="159" y="110"/>
                    <a:pt x="142" y="96"/>
                  </a:cubicBezTo>
                  <a:close/>
                  <a:moveTo>
                    <a:pt x="142" y="676"/>
                  </a:moveTo>
                  <a:lnTo>
                    <a:pt x="49" y="676"/>
                  </a:lnTo>
                  <a:lnTo>
                    <a:pt x="49" y="148"/>
                  </a:lnTo>
                  <a:cubicBezTo>
                    <a:pt x="82" y="173"/>
                    <a:pt x="114" y="201"/>
                    <a:pt x="142" y="232"/>
                  </a:cubicBezTo>
                  <a:lnTo>
                    <a:pt x="142" y="676"/>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PA-任意多边形 328"/>
            <p:cNvSpPr/>
            <p:nvPr/>
          </p:nvSpPr>
          <p:spPr bwMode="auto">
            <a:xfrm>
              <a:off x="4157" y="2071"/>
              <a:ext cx="29" cy="94"/>
            </a:xfrm>
            <a:custGeom>
              <a:avLst/>
              <a:gdLst>
                <a:gd name="T0" fmla="*/ 0 w 76"/>
                <a:gd name="T1" fmla="*/ 0 h 248"/>
                <a:gd name="T2" fmla="*/ 0 w 76"/>
                <a:gd name="T3" fmla="*/ 248 h 248"/>
                <a:gd name="T4" fmla="*/ 76 w 76"/>
                <a:gd name="T5" fmla="*/ 248 h 248"/>
                <a:gd name="T6" fmla="*/ 0 w 76"/>
                <a:gd name="T7" fmla="*/ 0 h 248"/>
              </a:gdLst>
              <a:ahLst/>
              <a:cxnLst>
                <a:cxn ang="0">
                  <a:pos x="T0" y="T1"/>
                </a:cxn>
                <a:cxn ang="0">
                  <a:pos x="T2" y="T3"/>
                </a:cxn>
                <a:cxn ang="0">
                  <a:pos x="T4" y="T5"/>
                </a:cxn>
                <a:cxn ang="0">
                  <a:pos x="T6" y="T7"/>
                </a:cxn>
              </a:cxnLst>
              <a:rect l="0" t="0" r="r" b="b"/>
              <a:pathLst>
                <a:path w="76" h="248">
                  <a:moveTo>
                    <a:pt x="0" y="0"/>
                  </a:moveTo>
                  <a:lnTo>
                    <a:pt x="0" y="248"/>
                  </a:lnTo>
                  <a:lnTo>
                    <a:pt x="76" y="248"/>
                  </a:lnTo>
                  <a:cubicBezTo>
                    <a:pt x="69" y="158"/>
                    <a:pt x="42" y="74"/>
                    <a:pt x="0" y="0"/>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1" name="PA-任意多边形 329"/>
            <p:cNvSpPr>
              <a:spLocks noEditPoints="1"/>
            </p:cNvSpPr>
            <p:nvPr/>
          </p:nvSpPr>
          <p:spPr bwMode="auto">
            <a:xfrm>
              <a:off x="4142" y="2003"/>
              <a:ext cx="74" cy="192"/>
            </a:xfrm>
            <a:custGeom>
              <a:avLst/>
              <a:gdLst>
                <a:gd name="T0" fmla="*/ 39 w 194"/>
                <a:gd name="T1" fmla="*/ 42 h 507"/>
                <a:gd name="T2" fmla="*/ 0 w 194"/>
                <a:gd name="T3" fmla="*/ 0 h 507"/>
                <a:gd name="T4" fmla="*/ 0 w 194"/>
                <a:gd name="T5" fmla="*/ 507 h 507"/>
                <a:gd name="T6" fmla="*/ 194 w 194"/>
                <a:gd name="T7" fmla="*/ 507 h 507"/>
                <a:gd name="T8" fmla="*/ 194 w 194"/>
                <a:gd name="T9" fmla="*/ 467 h 507"/>
                <a:gd name="T10" fmla="*/ 39 w 194"/>
                <a:gd name="T11" fmla="*/ 42 h 507"/>
                <a:gd name="T12" fmla="*/ 39 w 194"/>
                <a:gd name="T13" fmla="*/ 179 h 507"/>
                <a:gd name="T14" fmla="*/ 115 w 194"/>
                <a:gd name="T15" fmla="*/ 427 h 507"/>
                <a:gd name="T16" fmla="*/ 39 w 194"/>
                <a:gd name="T17" fmla="*/ 427 h 507"/>
                <a:gd name="T18" fmla="*/ 39 w 194"/>
                <a:gd name="T19" fmla="*/ 17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507">
                  <a:moveTo>
                    <a:pt x="39" y="42"/>
                  </a:moveTo>
                  <a:cubicBezTo>
                    <a:pt x="27" y="28"/>
                    <a:pt x="14" y="13"/>
                    <a:pt x="0" y="0"/>
                  </a:cubicBezTo>
                  <a:lnTo>
                    <a:pt x="0" y="507"/>
                  </a:lnTo>
                  <a:lnTo>
                    <a:pt x="194" y="507"/>
                  </a:lnTo>
                  <a:lnTo>
                    <a:pt x="194" y="467"/>
                  </a:lnTo>
                  <a:cubicBezTo>
                    <a:pt x="194" y="305"/>
                    <a:pt x="136" y="156"/>
                    <a:pt x="39" y="42"/>
                  </a:cubicBezTo>
                  <a:close/>
                  <a:moveTo>
                    <a:pt x="39" y="179"/>
                  </a:moveTo>
                  <a:cubicBezTo>
                    <a:pt x="82" y="252"/>
                    <a:pt x="108" y="337"/>
                    <a:pt x="115" y="427"/>
                  </a:cubicBezTo>
                  <a:lnTo>
                    <a:pt x="39" y="427"/>
                  </a:lnTo>
                  <a:lnTo>
                    <a:pt x="39" y="179"/>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2" name="PA-任意多边形 330"/>
            <p:cNvSpPr/>
            <p:nvPr/>
          </p:nvSpPr>
          <p:spPr bwMode="auto">
            <a:xfrm>
              <a:off x="3933" y="1906"/>
              <a:ext cx="27" cy="251"/>
            </a:xfrm>
            <a:custGeom>
              <a:avLst/>
              <a:gdLst>
                <a:gd name="T0" fmla="*/ 0 w 73"/>
                <a:gd name="T1" fmla="*/ 664 h 664"/>
                <a:gd name="T2" fmla="*/ 73 w 73"/>
                <a:gd name="T3" fmla="*/ 664 h 664"/>
                <a:gd name="T4" fmla="*/ 73 w 73"/>
                <a:gd name="T5" fmla="*/ 10 h 664"/>
                <a:gd name="T6" fmla="*/ 0 w 73"/>
                <a:gd name="T7" fmla="*/ 0 h 664"/>
                <a:gd name="T8" fmla="*/ 0 w 73"/>
                <a:gd name="T9" fmla="*/ 664 h 664"/>
              </a:gdLst>
              <a:ahLst/>
              <a:cxnLst>
                <a:cxn ang="0">
                  <a:pos x="T0" y="T1"/>
                </a:cxn>
                <a:cxn ang="0">
                  <a:pos x="T2" y="T3"/>
                </a:cxn>
                <a:cxn ang="0">
                  <a:pos x="T4" y="T5"/>
                </a:cxn>
                <a:cxn ang="0">
                  <a:pos x="T6" y="T7"/>
                </a:cxn>
                <a:cxn ang="0">
                  <a:pos x="T8" y="T9"/>
                </a:cxn>
              </a:cxnLst>
              <a:rect l="0" t="0" r="r" b="b"/>
              <a:pathLst>
                <a:path w="73" h="664">
                  <a:moveTo>
                    <a:pt x="0" y="664"/>
                  </a:moveTo>
                  <a:lnTo>
                    <a:pt x="73" y="664"/>
                  </a:lnTo>
                  <a:lnTo>
                    <a:pt x="73" y="10"/>
                  </a:lnTo>
                  <a:cubicBezTo>
                    <a:pt x="49" y="5"/>
                    <a:pt x="25" y="2"/>
                    <a:pt x="0" y="0"/>
                  </a:cubicBezTo>
                  <a:lnTo>
                    <a:pt x="0" y="664"/>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3" name="PA-任意多边形 331"/>
            <p:cNvSpPr>
              <a:spLocks noEditPoints="1"/>
            </p:cNvSpPr>
            <p:nvPr/>
          </p:nvSpPr>
          <p:spPr bwMode="auto">
            <a:xfrm>
              <a:off x="3914" y="1868"/>
              <a:ext cx="65" cy="326"/>
            </a:xfrm>
            <a:custGeom>
              <a:avLst/>
              <a:gdLst>
                <a:gd name="T0" fmla="*/ 171 w 171"/>
                <a:gd name="T1" fmla="*/ 19 h 865"/>
                <a:gd name="T2" fmla="*/ 171 w 171"/>
                <a:gd name="T3" fmla="*/ 47 h 865"/>
                <a:gd name="T4" fmla="*/ 171 w 171"/>
                <a:gd name="T5" fmla="*/ 19 h 865"/>
                <a:gd name="T6" fmla="*/ 0 w 171"/>
                <a:gd name="T7" fmla="*/ 0 h 865"/>
                <a:gd name="T8" fmla="*/ 0 w 171"/>
                <a:gd name="T9" fmla="*/ 865 h 865"/>
                <a:gd name="T10" fmla="*/ 170 w 171"/>
                <a:gd name="T11" fmla="*/ 865 h 865"/>
                <a:gd name="T12" fmla="*/ 170 w 171"/>
                <a:gd name="T13" fmla="*/ 19 h 865"/>
                <a:gd name="T14" fmla="*/ 171 w 171"/>
                <a:gd name="T15" fmla="*/ 19 h 865"/>
                <a:gd name="T16" fmla="*/ 122 w 171"/>
                <a:gd name="T17" fmla="*/ 766 h 865"/>
                <a:gd name="T18" fmla="*/ 49 w 171"/>
                <a:gd name="T19" fmla="*/ 766 h 865"/>
                <a:gd name="T20" fmla="*/ 49 w 171"/>
                <a:gd name="T21" fmla="*/ 103 h 865"/>
                <a:gd name="T22" fmla="*/ 122 w 171"/>
                <a:gd name="T23" fmla="*/ 112 h 865"/>
                <a:gd name="T24" fmla="*/ 122 w 171"/>
                <a:gd name="T25" fmla="*/ 76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 h="865">
                  <a:moveTo>
                    <a:pt x="171" y="19"/>
                  </a:moveTo>
                  <a:lnTo>
                    <a:pt x="171" y="47"/>
                  </a:lnTo>
                  <a:lnTo>
                    <a:pt x="171" y="19"/>
                  </a:lnTo>
                  <a:cubicBezTo>
                    <a:pt x="116" y="8"/>
                    <a:pt x="58" y="0"/>
                    <a:pt x="0" y="0"/>
                  </a:cubicBezTo>
                  <a:lnTo>
                    <a:pt x="0" y="865"/>
                  </a:lnTo>
                  <a:lnTo>
                    <a:pt x="170" y="865"/>
                  </a:lnTo>
                  <a:lnTo>
                    <a:pt x="170" y="19"/>
                  </a:lnTo>
                  <a:lnTo>
                    <a:pt x="171" y="19"/>
                  </a:lnTo>
                  <a:close/>
                  <a:moveTo>
                    <a:pt x="122" y="766"/>
                  </a:moveTo>
                  <a:lnTo>
                    <a:pt x="49" y="766"/>
                  </a:lnTo>
                  <a:lnTo>
                    <a:pt x="49" y="103"/>
                  </a:lnTo>
                  <a:cubicBezTo>
                    <a:pt x="74" y="104"/>
                    <a:pt x="98" y="108"/>
                    <a:pt x="122" y="112"/>
                  </a:cubicBezTo>
                  <a:lnTo>
                    <a:pt x="122" y="766"/>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4274" name="Group 3"/>
          <p:cNvGrpSpPr/>
          <p:nvPr/>
        </p:nvGrpSpPr>
        <p:grpSpPr>
          <a:xfrm>
            <a:off x="1884363" y="1196975"/>
            <a:ext cx="8423275" cy="4738688"/>
            <a:chOff x="249" y="1071"/>
            <a:chExt cx="5307" cy="2985"/>
          </a:xfrm>
        </p:grpSpPr>
        <p:sp>
          <p:nvSpPr>
            <p:cNvPr id="54276" name="Oval 4"/>
            <p:cNvSpPr/>
            <p:nvPr/>
          </p:nvSpPr>
          <p:spPr>
            <a:xfrm>
              <a:off x="1974" y="2205"/>
              <a:ext cx="1664" cy="771"/>
            </a:xfrm>
            <a:prstGeom prst="ellipse">
              <a:avLst/>
            </a:prstGeom>
            <a:solidFill>
              <a:srgbClr val="FF6600"/>
            </a:solidFill>
            <a:ln w="12700"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54277" name="Text Box 5"/>
            <p:cNvSpPr txBox="1"/>
            <p:nvPr/>
          </p:nvSpPr>
          <p:spPr>
            <a:xfrm>
              <a:off x="2109" y="2296"/>
              <a:ext cx="1359" cy="577"/>
            </a:xfrm>
            <a:prstGeom prst="rect">
              <a:avLst/>
            </a:prstGeom>
            <a:noFill/>
            <a:ln w="12700">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en-US" altLang="zh-CN" sz="1800" b="1" dirty="0">
                  <a:solidFill>
                    <a:srgbClr val="FFFF99"/>
                  </a:solidFill>
                  <a:ea typeface="等线" pitchFamily="2" charset="-122"/>
                </a:rPr>
                <a:t>Lean </a:t>
              </a:r>
              <a:endParaRPr lang="en-US" altLang="zh-CN" sz="1800" b="1" dirty="0">
                <a:solidFill>
                  <a:srgbClr val="FFFF99"/>
                </a:solidFill>
                <a:ea typeface="等线" pitchFamily="2" charset="-122"/>
              </a:endParaRPr>
            </a:p>
            <a:p>
              <a:pPr marL="0" lvl="0" indent="0" algn="ctr" defTabSz="457200">
                <a:lnSpc>
                  <a:spcPct val="100000"/>
                </a:lnSpc>
                <a:spcBef>
                  <a:spcPct val="0"/>
                </a:spcBef>
                <a:buFontTx/>
                <a:buNone/>
              </a:pPr>
              <a:r>
                <a:rPr lang="en-US" altLang="zh-CN" sz="1800" b="1" dirty="0">
                  <a:solidFill>
                    <a:srgbClr val="FFFF99"/>
                  </a:solidFill>
                  <a:ea typeface="等线" pitchFamily="2" charset="-122"/>
                </a:rPr>
                <a:t>Production</a:t>
              </a:r>
              <a:endParaRPr lang="en-US" altLang="zh-CN" sz="1800" b="1" dirty="0">
                <a:solidFill>
                  <a:srgbClr val="FFFF99"/>
                </a:solidFill>
                <a:ea typeface="等线" pitchFamily="2" charset="-122"/>
              </a:endParaRPr>
            </a:p>
            <a:p>
              <a:pPr marL="0" lvl="0" indent="0" algn="ctr" defTabSz="457200">
                <a:lnSpc>
                  <a:spcPct val="100000"/>
                </a:lnSpc>
                <a:spcBef>
                  <a:spcPct val="0"/>
                </a:spcBef>
                <a:buFontTx/>
                <a:buNone/>
              </a:pPr>
              <a:r>
                <a:rPr lang="zh-CN" altLang="en-US" sz="1800" b="1" dirty="0">
                  <a:solidFill>
                    <a:srgbClr val="FFFF99"/>
                  </a:solidFill>
                  <a:ea typeface="等线" pitchFamily="2" charset="-122"/>
                </a:rPr>
                <a:t>精益生产</a:t>
              </a:r>
              <a:endParaRPr lang="zh-CN" altLang="en-US" sz="1800" b="1" dirty="0">
                <a:solidFill>
                  <a:srgbClr val="FFFF99"/>
                </a:solidFill>
                <a:ea typeface="等线" pitchFamily="2" charset="-122"/>
              </a:endParaRPr>
            </a:p>
          </p:txBody>
        </p:sp>
        <p:sp>
          <p:nvSpPr>
            <p:cNvPr id="54278" name="Line 6"/>
            <p:cNvSpPr/>
            <p:nvPr/>
          </p:nvSpPr>
          <p:spPr>
            <a:xfrm>
              <a:off x="2790" y="1616"/>
              <a:ext cx="0" cy="589"/>
            </a:xfrm>
            <a:prstGeom prst="line">
              <a:avLst/>
            </a:prstGeom>
            <a:ln w="57150" cap="flat" cmpd="sng">
              <a:solidFill>
                <a:schemeClr val="hlink"/>
              </a:solidFill>
              <a:prstDash val="solid"/>
              <a:headEnd type="none" w="med" len="med"/>
              <a:tailEnd type="triangle" w="med" len="med"/>
            </a:ln>
          </p:spPr>
        </p:sp>
        <p:sp>
          <p:nvSpPr>
            <p:cNvPr id="54279" name="Line 7"/>
            <p:cNvSpPr/>
            <p:nvPr/>
          </p:nvSpPr>
          <p:spPr>
            <a:xfrm flipH="1">
              <a:off x="3561" y="2069"/>
              <a:ext cx="726" cy="318"/>
            </a:xfrm>
            <a:prstGeom prst="line">
              <a:avLst/>
            </a:prstGeom>
            <a:ln w="57150" cap="flat" cmpd="sng">
              <a:solidFill>
                <a:schemeClr val="hlink"/>
              </a:solidFill>
              <a:prstDash val="solid"/>
              <a:headEnd type="none" w="med" len="med"/>
              <a:tailEnd type="triangle" w="med" len="med"/>
            </a:ln>
          </p:spPr>
        </p:sp>
        <p:sp>
          <p:nvSpPr>
            <p:cNvPr id="54280" name="Line 8"/>
            <p:cNvSpPr/>
            <p:nvPr/>
          </p:nvSpPr>
          <p:spPr>
            <a:xfrm flipH="1" flipV="1">
              <a:off x="3607" y="2750"/>
              <a:ext cx="635" cy="318"/>
            </a:xfrm>
            <a:prstGeom prst="line">
              <a:avLst/>
            </a:prstGeom>
            <a:ln w="57150" cap="flat" cmpd="sng">
              <a:solidFill>
                <a:schemeClr val="hlink"/>
              </a:solidFill>
              <a:prstDash val="solid"/>
              <a:headEnd type="none" w="med" len="med"/>
              <a:tailEnd type="triangle" w="med" len="med"/>
            </a:ln>
          </p:spPr>
        </p:sp>
        <p:sp>
          <p:nvSpPr>
            <p:cNvPr id="54281" name="Line 9"/>
            <p:cNvSpPr/>
            <p:nvPr/>
          </p:nvSpPr>
          <p:spPr>
            <a:xfrm flipV="1">
              <a:off x="1430" y="2795"/>
              <a:ext cx="680" cy="227"/>
            </a:xfrm>
            <a:prstGeom prst="line">
              <a:avLst/>
            </a:prstGeom>
            <a:ln w="57150" cap="flat" cmpd="sng">
              <a:solidFill>
                <a:schemeClr val="hlink"/>
              </a:solidFill>
              <a:prstDash val="solid"/>
              <a:headEnd type="none" w="med" len="med"/>
              <a:tailEnd type="triangle" w="med" len="med"/>
            </a:ln>
          </p:spPr>
        </p:sp>
        <p:sp>
          <p:nvSpPr>
            <p:cNvPr id="54282" name="Line 10"/>
            <p:cNvSpPr/>
            <p:nvPr/>
          </p:nvSpPr>
          <p:spPr>
            <a:xfrm>
              <a:off x="1520" y="1979"/>
              <a:ext cx="681" cy="317"/>
            </a:xfrm>
            <a:prstGeom prst="line">
              <a:avLst/>
            </a:prstGeom>
            <a:ln w="57150" cap="flat" cmpd="sng">
              <a:solidFill>
                <a:schemeClr val="hlink"/>
              </a:solidFill>
              <a:prstDash val="solid"/>
              <a:headEnd type="none" w="med" len="med"/>
              <a:tailEnd type="triangle" w="med" len="med"/>
            </a:ln>
          </p:spPr>
        </p:sp>
        <p:sp>
          <p:nvSpPr>
            <p:cNvPr id="54283" name="Oval 11"/>
            <p:cNvSpPr/>
            <p:nvPr/>
          </p:nvSpPr>
          <p:spPr>
            <a:xfrm>
              <a:off x="749" y="1344"/>
              <a:ext cx="4037" cy="2268"/>
            </a:xfrm>
            <a:prstGeom prst="ellipse">
              <a:avLst/>
            </a:prstGeom>
            <a:noFill/>
            <a:ln w="12700"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80000"/>
                </a:lnSpc>
                <a:spcBef>
                  <a:spcPct val="0"/>
                </a:spcBef>
                <a:buFontTx/>
                <a:buNone/>
              </a:pPr>
              <a:endParaRPr lang="zh-CN" altLang="en-US" sz="3600" dirty="0">
                <a:solidFill>
                  <a:schemeClr val="bg1"/>
                </a:solidFill>
                <a:ea typeface="等线" pitchFamily="2" charset="-122"/>
              </a:endParaRPr>
            </a:p>
          </p:txBody>
        </p:sp>
        <p:sp>
          <p:nvSpPr>
            <p:cNvPr id="54284" name="Oval 12"/>
            <p:cNvSpPr/>
            <p:nvPr/>
          </p:nvSpPr>
          <p:spPr>
            <a:xfrm>
              <a:off x="2246" y="1071"/>
              <a:ext cx="1134" cy="545"/>
            </a:xfrm>
            <a:prstGeom prst="ellipse">
              <a:avLst/>
            </a:prstGeom>
            <a:solidFill>
              <a:schemeClr val="tx2"/>
            </a:solidFill>
            <a:ln w="12700"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54285" name="Text Box 13"/>
            <p:cNvSpPr txBox="1"/>
            <p:nvPr/>
          </p:nvSpPr>
          <p:spPr>
            <a:xfrm>
              <a:off x="2596" y="1186"/>
              <a:ext cx="434" cy="330"/>
            </a:xfrm>
            <a:prstGeom prst="rect">
              <a:avLst/>
            </a:prstGeom>
            <a:noFill/>
            <a:ln w="12700">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en-US" altLang="zh-CN" sz="1400" b="1" dirty="0">
                  <a:solidFill>
                    <a:srgbClr val="FFFF99"/>
                  </a:solidFill>
                  <a:ea typeface="等线" pitchFamily="2" charset="-122"/>
                </a:rPr>
                <a:t>Value </a:t>
              </a:r>
              <a:endParaRPr lang="en-US" altLang="zh-CN" sz="1400" b="1" dirty="0">
                <a:solidFill>
                  <a:srgbClr val="FFFF99"/>
                </a:solidFill>
                <a:ea typeface="等线" pitchFamily="2" charset="-122"/>
              </a:endParaRPr>
            </a:p>
            <a:p>
              <a:pPr marL="0" lvl="0" indent="0" algn="ctr" defTabSz="457200">
                <a:lnSpc>
                  <a:spcPct val="100000"/>
                </a:lnSpc>
                <a:spcBef>
                  <a:spcPct val="0"/>
                </a:spcBef>
                <a:buFontTx/>
                <a:buNone/>
              </a:pPr>
              <a:r>
                <a:rPr lang="zh-CN" altLang="en-US" sz="1400" b="1" dirty="0">
                  <a:solidFill>
                    <a:srgbClr val="FFFF99"/>
                  </a:solidFill>
                  <a:ea typeface="等线" pitchFamily="2" charset="-122"/>
                </a:rPr>
                <a:t>价值</a:t>
              </a:r>
              <a:endParaRPr lang="zh-CN" altLang="en-US" sz="1400" b="1" dirty="0">
                <a:solidFill>
                  <a:srgbClr val="FFFF99"/>
                </a:solidFill>
                <a:ea typeface="等线" pitchFamily="2" charset="-122"/>
              </a:endParaRPr>
            </a:p>
          </p:txBody>
        </p:sp>
        <p:sp>
          <p:nvSpPr>
            <p:cNvPr id="54286" name="Text Box 14"/>
            <p:cNvSpPr txBox="1"/>
            <p:nvPr/>
          </p:nvSpPr>
          <p:spPr>
            <a:xfrm>
              <a:off x="2880" y="1661"/>
              <a:ext cx="676" cy="192"/>
            </a:xfrm>
            <a:prstGeom prst="rect">
              <a:avLst/>
            </a:prstGeom>
            <a:noFill/>
            <a:ln w="12700">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1400" dirty="0">
                  <a:ea typeface="等线" pitchFamily="2" charset="-122"/>
                </a:rPr>
                <a:t>客户价值观</a:t>
              </a:r>
              <a:endParaRPr lang="zh-CN" altLang="en-US" sz="1400" dirty="0">
                <a:ea typeface="等线" pitchFamily="2" charset="-122"/>
              </a:endParaRPr>
            </a:p>
          </p:txBody>
        </p:sp>
        <p:sp>
          <p:nvSpPr>
            <p:cNvPr id="54287" name="Oval 15"/>
            <p:cNvSpPr/>
            <p:nvPr/>
          </p:nvSpPr>
          <p:spPr>
            <a:xfrm>
              <a:off x="4242" y="1661"/>
              <a:ext cx="997" cy="590"/>
            </a:xfrm>
            <a:prstGeom prst="ellipse">
              <a:avLst/>
            </a:prstGeom>
            <a:solidFill>
              <a:schemeClr val="tx2"/>
            </a:solidFill>
            <a:ln w="12700"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54288" name="Text Box 16"/>
            <p:cNvSpPr txBox="1"/>
            <p:nvPr/>
          </p:nvSpPr>
          <p:spPr>
            <a:xfrm>
              <a:off x="4342" y="1798"/>
              <a:ext cx="797" cy="330"/>
            </a:xfrm>
            <a:prstGeom prst="rect">
              <a:avLst/>
            </a:prstGeom>
            <a:noFill/>
            <a:ln w="12700">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en-US" altLang="zh-CN" sz="1400" b="1" dirty="0">
                  <a:solidFill>
                    <a:srgbClr val="FFFF99"/>
                  </a:solidFill>
                  <a:ea typeface="等线" pitchFamily="2" charset="-122"/>
                </a:rPr>
                <a:t>Value Stream</a:t>
              </a:r>
              <a:endParaRPr lang="en-US" altLang="zh-CN" sz="1400" b="1" dirty="0">
                <a:solidFill>
                  <a:srgbClr val="FFFF99"/>
                </a:solidFill>
                <a:ea typeface="等线" pitchFamily="2" charset="-122"/>
              </a:endParaRPr>
            </a:p>
            <a:p>
              <a:pPr marL="0" lvl="0" indent="0" algn="ctr" defTabSz="457200">
                <a:lnSpc>
                  <a:spcPct val="100000"/>
                </a:lnSpc>
                <a:spcBef>
                  <a:spcPct val="0"/>
                </a:spcBef>
                <a:buFontTx/>
                <a:buNone/>
              </a:pPr>
              <a:r>
                <a:rPr lang="en-US" altLang="zh-CN" sz="1400" b="1" dirty="0">
                  <a:solidFill>
                    <a:srgbClr val="FFFF99"/>
                  </a:solidFill>
                  <a:ea typeface="等线" pitchFamily="2" charset="-122"/>
                </a:rPr>
                <a:t> </a:t>
              </a:r>
              <a:r>
                <a:rPr lang="zh-CN" altLang="en-US" sz="1400" b="1" dirty="0">
                  <a:solidFill>
                    <a:srgbClr val="FFFF99"/>
                  </a:solidFill>
                  <a:ea typeface="等线" pitchFamily="2" charset="-122"/>
                </a:rPr>
                <a:t>价值流</a:t>
              </a:r>
              <a:endParaRPr lang="zh-CN" altLang="en-US" sz="1400" b="1" dirty="0">
                <a:solidFill>
                  <a:srgbClr val="FFFF99"/>
                </a:solidFill>
                <a:ea typeface="等线" pitchFamily="2" charset="-122"/>
              </a:endParaRPr>
            </a:p>
          </p:txBody>
        </p:sp>
        <p:sp>
          <p:nvSpPr>
            <p:cNvPr id="54289" name="Text Box 17"/>
            <p:cNvSpPr txBox="1"/>
            <p:nvPr/>
          </p:nvSpPr>
          <p:spPr>
            <a:xfrm>
              <a:off x="3788" y="2242"/>
              <a:ext cx="908" cy="330"/>
            </a:xfrm>
            <a:prstGeom prst="rect">
              <a:avLst/>
            </a:prstGeom>
            <a:noFill/>
            <a:ln w="12700">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1400" dirty="0">
                  <a:ea typeface="等线" pitchFamily="2" charset="-122"/>
                </a:rPr>
                <a:t>从接单到发货</a:t>
              </a:r>
              <a:endParaRPr lang="zh-CN" altLang="en-US" sz="1400" dirty="0">
                <a:ea typeface="等线" pitchFamily="2" charset="-122"/>
              </a:endParaRPr>
            </a:p>
            <a:p>
              <a:pPr marL="0" lvl="0" indent="0" defTabSz="457200">
                <a:lnSpc>
                  <a:spcPct val="100000"/>
                </a:lnSpc>
                <a:spcBef>
                  <a:spcPct val="0"/>
                </a:spcBef>
                <a:buFontTx/>
                <a:buNone/>
              </a:pPr>
              <a:r>
                <a:rPr lang="zh-CN" altLang="en-US" sz="1400" dirty="0">
                  <a:ea typeface="等线" pitchFamily="2" charset="-122"/>
                </a:rPr>
                <a:t>过程的一切活动</a:t>
              </a:r>
              <a:endParaRPr lang="zh-CN" altLang="en-US" sz="1400" dirty="0">
                <a:ea typeface="等线" pitchFamily="2" charset="-122"/>
              </a:endParaRPr>
            </a:p>
          </p:txBody>
        </p:sp>
        <p:sp>
          <p:nvSpPr>
            <p:cNvPr id="54290" name="Oval 18"/>
            <p:cNvSpPr/>
            <p:nvPr/>
          </p:nvSpPr>
          <p:spPr>
            <a:xfrm>
              <a:off x="4132" y="2928"/>
              <a:ext cx="953" cy="590"/>
            </a:xfrm>
            <a:prstGeom prst="ellipse">
              <a:avLst/>
            </a:prstGeom>
            <a:solidFill>
              <a:schemeClr val="tx2"/>
            </a:solidFill>
            <a:ln w="12700"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54291" name="Text Box 19"/>
            <p:cNvSpPr txBox="1"/>
            <p:nvPr/>
          </p:nvSpPr>
          <p:spPr>
            <a:xfrm>
              <a:off x="4400" y="3065"/>
              <a:ext cx="418" cy="330"/>
            </a:xfrm>
            <a:prstGeom prst="rect">
              <a:avLst/>
            </a:prstGeom>
            <a:noFill/>
            <a:ln w="12700">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en-US" altLang="zh-CN" sz="1400" b="1" dirty="0">
                  <a:solidFill>
                    <a:srgbClr val="FFFF99"/>
                  </a:solidFill>
                  <a:ea typeface="等线" pitchFamily="2" charset="-122"/>
                </a:rPr>
                <a:t>Flow  </a:t>
              </a:r>
              <a:endParaRPr lang="en-US" altLang="zh-CN" sz="1400" b="1" dirty="0">
                <a:solidFill>
                  <a:srgbClr val="FFFF99"/>
                </a:solidFill>
                <a:ea typeface="等线" pitchFamily="2" charset="-122"/>
              </a:endParaRPr>
            </a:p>
            <a:p>
              <a:pPr marL="0" lvl="0" indent="0" algn="ctr" defTabSz="457200">
                <a:lnSpc>
                  <a:spcPct val="100000"/>
                </a:lnSpc>
                <a:spcBef>
                  <a:spcPct val="0"/>
                </a:spcBef>
                <a:buFontTx/>
                <a:buNone/>
              </a:pPr>
              <a:r>
                <a:rPr lang="zh-CN" altLang="en-US" sz="1400" b="1" dirty="0">
                  <a:solidFill>
                    <a:srgbClr val="FFFF99"/>
                  </a:solidFill>
                  <a:ea typeface="等线" pitchFamily="2" charset="-122"/>
                </a:rPr>
                <a:t>流动</a:t>
              </a:r>
              <a:endParaRPr lang="zh-CN" altLang="en-US" sz="1400" b="1" dirty="0">
                <a:solidFill>
                  <a:srgbClr val="FFFF99"/>
                </a:solidFill>
                <a:ea typeface="等线" pitchFamily="2" charset="-122"/>
              </a:endParaRPr>
            </a:p>
          </p:txBody>
        </p:sp>
        <p:sp>
          <p:nvSpPr>
            <p:cNvPr id="54292" name="Text Box 20"/>
            <p:cNvSpPr txBox="1"/>
            <p:nvPr/>
          </p:nvSpPr>
          <p:spPr>
            <a:xfrm>
              <a:off x="3226" y="3055"/>
              <a:ext cx="788" cy="192"/>
            </a:xfrm>
            <a:prstGeom prst="rect">
              <a:avLst/>
            </a:prstGeom>
            <a:noFill/>
            <a:ln w="12700">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1400" dirty="0">
                  <a:ea typeface="等线" pitchFamily="2" charset="-122"/>
                </a:rPr>
                <a:t>产线流动起来</a:t>
              </a:r>
              <a:endParaRPr lang="zh-CN" altLang="en-US" sz="1400" dirty="0">
                <a:ea typeface="等线" pitchFamily="2" charset="-122"/>
              </a:endParaRPr>
            </a:p>
          </p:txBody>
        </p:sp>
        <p:sp>
          <p:nvSpPr>
            <p:cNvPr id="54293" name="Oval 21"/>
            <p:cNvSpPr/>
            <p:nvPr/>
          </p:nvSpPr>
          <p:spPr>
            <a:xfrm>
              <a:off x="522" y="2886"/>
              <a:ext cx="954" cy="589"/>
            </a:xfrm>
            <a:prstGeom prst="ellipse">
              <a:avLst/>
            </a:prstGeom>
            <a:solidFill>
              <a:schemeClr val="tx2"/>
            </a:solidFill>
            <a:ln w="12700"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54294" name="Text Box 22"/>
            <p:cNvSpPr txBox="1"/>
            <p:nvPr/>
          </p:nvSpPr>
          <p:spPr>
            <a:xfrm>
              <a:off x="623" y="3022"/>
              <a:ext cx="771" cy="330"/>
            </a:xfrm>
            <a:prstGeom prst="rect">
              <a:avLst/>
            </a:prstGeom>
            <a:noFill/>
            <a:ln w="12700">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en-US" altLang="zh-CN" sz="1400" b="1" dirty="0">
                  <a:solidFill>
                    <a:srgbClr val="FFFF99"/>
                  </a:solidFill>
                  <a:ea typeface="等线" pitchFamily="2" charset="-122"/>
                </a:rPr>
                <a:t>Demand Pull</a:t>
              </a:r>
              <a:endParaRPr lang="en-US" altLang="zh-CN" sz="1400" b="1" dirty="0">
                <a:solidFill>
                  <a:srgbClr val="FFFF99"/>
                </a:solidFill>
                <a:ea typeface="等线" pitchFamily="2" charset="-122"/>
              </a:endParaRPr>
            </a:p>
            <a:p>
              <a:pPr marL="0" lvl="0" indent="0" algn="ctr" defTabSz="457200">
                <a:lnSpc>
                  <a:spcPct val="100000"/>
                </a:lnSpc>
                <a:spcBef>
                  <a:spcPct val="0"/>
                </a:spcBef>
                <a:buFontTx/>
                <a:buNone/>
              </a:pPr>
              <a:r>
                <a:rPr lang="en-US" altLang="zh-CN" sz="1400" b="1" dirty="0">
                  <a:solidFill>
                    <a:srgbClr val="FFFF99"/>
                  </a:solidFill>
                  <a:ea typeface="等线" pitchFamily="2" charset="-122"/>
                </a:rPr>
                <a:t> </a:t>
              </a:r>
              <a:r>
                <a:rPr lang="zh-CN" altLang="en-US" sz="1400" b="1" dirty="0">
                  <a:solidFill>
                    <a:srgbClr val="FFFF99"/>
                  </a:solidFill>
                  <a:ea typeface="等线" pitchFamily="2" charset="-122"/>
                </a:rPr>
                <a:t>需求拉动</a:t>
              </a:r>
              <a:endParaRPr lang="zh-CN" altLang="en-US" sz="1400" b="1" dirty="0">
                <a:solidFill>
                  <a:srgbClr val="FFFF99"/>
                </a:solidFill>
                <a:ea typeface="等线" pitchFamily="2" charset="-122"/>
              </a:endParaRPr>
            </a:p>
          </p:txBody>
        </p:sp>
        <p:sp>
          <p:nvSpPr>
            <p:cNvPr id="54295" name="Text Box 23"/>
            <p:cNvSpPr txBox="1"/>
            <p:nvPr/>
          </p:nvSpPr>
          <p:spPr>
            <a:xfrm>
              <a:off x="1475" y="3057"/>
              <a:ext cx="676" cy="192"/>
            </a:xfrm>
            <a:prstGeom prst="rect">
              <a:avLst/>
            </a:prstGeom>
            <a:noFill/>
            <a:ln w="12700">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1400" dirty="0">
                  <a:ea typeface="等线" pitchFamily="2" charset="-122"/>
                </a:rPr>
                <a:t>按需求生产</a:t>
              </a:r>
              <a:endParaRPr lang="zh-CN" altLang="en-US" sz="1400" dirty="0">
                <a:ea typeface="等线" pitchFamily="2" charset="-122"/>
              </a:endParaRPr>
            </a:p>
          </p:txBody>
        </p:sp>
        <p:sp>
          <p:nvSpPr>
            <p:cNvPr id="54296" name="Oval 24"/>
            <p:cNvSpPr/>
            <p:nvPr/>
          </p:nvSpPr>
          <p:spPr>
            <a:xfrm>
              <a:off x="658" y="1570"/>
              <a:ext cx="908" cy="544"/>
            </a:xfrm>
            <a:prstGeom prst="ellipse">
              <a:avLst/>
            </a:prstGeom>
            <a:solidFill>
              <a:schemeClr val="tx2"/>
            </a:solidFill>
            <a:ln w="12700"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54297" name="Text Box 25"/>
            <p:cNvSpPr txBox="1"/>
            <p:nvPr/>
          </p:nvSpPr>
          <p:spPr>
            <a:xfrm>
              <a:off x="841" y="1679"/>
              <a:ext cx="540" cy="330"/>
            </a:xfrm>
            <a:prstGeom prst="rect">
              <a:avLst/>
            </a:prstGeom>
            <a:noFill/>
            <a:ln w="12700">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en-US" altLang="zh-CN" sz="1400" b="1" dirty="0">
                  <a:solidFill>
                    <a:srgbClr val="FFFF99"/>
                  </a:solidFill>
                  <a:ea typeface="等线" pitchFamily="2" charset="-122"/>
                </a:rPr>
                <a:t>Perfect  </a:t>
              </a:r>
              <a:endParaRPr lang="en-US" altLang="zh-CN" sz="1400" b="1" dirty="0">
                <a:solidFill>
                  <a:srgbClr val="FFFF99"/>
                </a:solidFill>
                <a:ea typeface="等线" pitchFamily="2" charset="-122"/>
              </a:endParaRPr>
            </a:p>
            <a:p>
              <a:pPr marL="0" lvl="0" indent="0" algn="ctr" defTabSz="457200">
                <a:lnSpc>
                  <a:spcPct val="100000"/>
                </a:lnSpc>
                <a:spcBef>
                  <a:spcPct val="0"/>
                </a:spcBef>
                <a:buFontTx/>
                <a:buNone/>
              </a:pPr>
              <a:r>
                <a:rPr lang="zh-CN" altLang="en-US" sz="1400" b="1" dirty="0">
                  <a:solidFill>
                    <a:srgbClr val="FFFF99"/>
                  </a:solidFill>
                  <a:ea typeface="等线" pitchFamily="2" charset="-122"/>
                </a:rPr>
                <a:t>完美</a:t>
              </a:r>
              <a:endParaRPr lang="zh-CN" altLang="en-US" sz="1400" b="1" dirty="0">
                <a:solidFill>
                  <a:srgbClr val="FFFF99"/>
                </a:solidFill>
                <a:ea typeface="等线" pitchFamily="2" charset="-122"/>
              </a:endParaRPr>
            </a:p>
          </p:txBody>
        </p:sp>
        <p:sp>
          <p:nvSpPr>
            <p:cNvPr id="54298" name="Text Box 26"/>
            <p:cNvSpPr txBox="1"/>
            <p:nvPr/>
          </p:nvSpPr>
          <p:spPr>
            <a:xfrm>
              <a:off x="840" y="2149"/>
              <a:ext cx="1012" cy="192"/>
            </a:xfrm>
            <a:prstGeom prst="rect">
              <a:avLst/>
            </a:prstGeom>
            <a:noFill/>
            <a:ln w="12700">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1400" dirty="0">
                  <a:ea typeface="等线" pitchFamily="2" charset="-122"/>
                </a:rPr>
                <a:t>追求完美不断改进</a:t>
              </a:r>
              <a:endParaRPr lang="zh-CN" altLang="en-US" sz="1400" dirty="0">
                <a:ea typeface="等线" pitchFamily="2" charset="-122"/>
              </a:endParaRPr>
            </a:p>
          </p:txBody>
        </p:sp>
        <p:sp>
          <p:nvSpPr>
            <p:cNvPr id="54299" name="AutoShape 27"/>
            <p:cNvSpPr/>
            <p:nvPr/>
          </p:nvSpPr>
          <p:spPr>
            <a:xfrm>
              <a:off x="2699" y="3067"/>
              <a:ext cx="182" cy="726"/>
            </a:xfrm>
            <a:prstGeom prst="downArrow">
              <a:avLst>
                <a:gd name="adj1" fmla="val 50000"/>
                <a:gd name="adj2" fmla="val 99725"/>
              </a:avLst>
            </a:prstGeom>
            <a:solidFill>
              <a:srgbClr val="FF6600"/>
            </a:solidFill>
            <a:ln w="12700">
              <a:noFill/>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54300" name="Text Box 28"/>
            <p:cNvSpPr txBox="1"/>
            <p:nvPr/>
          </p:nvSpPr>
          <p:spPr>
            <a:xfrm>
              <a:off x="249" y="3838"/>
              <a:ext cx="5307" cy="218"/>
            </a:xfrm>
            <a:prstGeom prst="rect">
              <a:avLst/>
            </a:prstGeom>
            <a:noFill/>
            <a:ln w="12700">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80000"/>
                </a:lnSpc>
                <a:spcBef>
                  <a:spcPct val="0"/>
                </a:spcBef>
                <a:buFontTx/>
                <a:buNone/>
              </a:pPr>
              <a:r>
                <a:rPr lang="zh-CN" altLang="en-US" sz="2000" b="1" dirty="0">
                  <a:solidFill>
                    <a:schemeClr val="tx2"/>
                  </a:solidFill>
                  <a:latin typeface="微软雅黑" panose="020B0503020204020204" pitchFamily="34" charset="-122"/>
                  <a:ea typeface="微软雅黑" panose="020B0503020204020204" pitchFamily="34" charset="-122"/>
                </a:rPr>
                <a:t>精益生产的两大支柱：准时</a:t>
              </a:r>
              <a:r>
                <a:rPr lang="en-US" altLang="en-US" sz="2000" b="1" dirty="0">
                  <a:solidFill>
                    <a:schemeClr val="tx2"/>
                  </a:solidFill>
                  <a:latin typeface="微软雅黑" panose="020B0503020204020204" pitchFamily="34" charset="-122"/>
                  <a:ea typeface="微软雅黑" panose="020B0503020204020204" pitchFamily="34" charset="-122"/>
                </a:rPr>
                <a:t>生产（JIT）</a:t>
              </a:r>
              <a:r>
                <a:rPr lang="zh-CN" altLang="en-US" sz="2000" b="1" dirty="0">
                  <a:solidFill>
                    <a:schemeClr val="tx2"/>
                  </a:solidFill>
                  <a:latin typeface="微软雅黑" panose="020B0503020204020204" pitchFamily="34" charset="-122"/>
                  <a:ea typeface="微软雅黑" panose="020B0503020204020204" pitchFamily="34" charset="-122"/>
                </a:rPr>
                <a:t>和自働化（</a:t>
              </a:r>
              <a:r>
                <a:rPr lang="en-US" altLang="zh-CN" sz="2000" b="1" dirty="0">
                  <a:solidFill>
                    <a:schemeClr val="tx2"/>
                  </a:solidFill>
                  <a:latin typeface="微软雅黑" panose="020B0503020204020204" pitchFamily="34" charset="-122"/>
                  <a:ea typeface="微软雅黑" panose="020B0503020204020204" pitchFamily="34" charset="-122"/>
                </a:rPr>
                <a:t>Jidoka</a:t>
              </a:r>
              <a:r>
                <a:rPr lang="zh-CN" altLang="en-US" sz="2000" b="1" dirty="0">
                  <a:solidFill>
                    <a:schemeClr val="tx2"/>
                  </a:solidFill>
                  <a:latin typeface="微软雅黑" panose="020B0503020204020204" pitchFamily="34" charset="-122"/>
                  <a:ea typeface="微软雅黑" panose="020B0503020204020204" pitchFamily="34" charset="-122"/>
                </a:rPr>
                <a:t>）</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sp>
        <p:nvSpPr>
          <p:cNvPr id="29"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精益生产的五大原则</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Text Box 3"/>
          <p:cNvSpPr txBox="1"/>
          <p:nvPr/>
        </p:nvSpPr>
        <p:spPr>
          <a:xfrm>
            <a:off x="1774825" y="5694363"/>
            <a:ext cx="8424863" cy="346075"/>
          </a:xfrm>
          <a:prstGeom prst="rect">
            <a:avLst/>
          </a:prstGeom>
          <a:noFill/>
          <a:ln w="12700">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80000"/>
              </a:lnSpc>
              <a:spcBef>
                <a:spcPct val="0"/>
              </a:spcBef>
              <a:buFontTx/>
              <a:buNone/>
            </a:pPr>
            <a:r>
              <a:rPr lang="zh-CN" altLang="en-US" sz="2000" b="1" dirty="0">
                <a:solidFill>
                  <a:schemeClr val="tx2"/>
                </a:solidFill>
                <a:latin typeface="微软雅黑" panose="020B0503020204020204" pitchFamily="34" charset="-122"/>
                <a:ea typeface="微软雅黑" panose="020B0503020204020204" pitchFamily="34" charset="-122"/>
              </a:rPr>
              <a:t>在客户需要的时间，生产客户需要的产品和数量，同时使用最少的资源！</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sp>
        <p:nvSpPr>
          <p:cNvPr id="56323" name="Oval 4"/>
          <p:cNvSpPr/>
          <p:nvPr/>
        </p:nvSpPr>
        <p:spPr>
          <a:xfrm>
            <a:off x="4124325" y="1495425"/>
            <a:ext cx="3956050" cy="3881438"/>
          </a:xfrm>
          <a:prstGeom prst="ellipse">
            <a:avLst/>
          </a:prstGeom>
          <a:noFill/>
          <a:ln w="12700" cap="flat" cmpd="sng">
            <a:solidFill>
              <a:schemeClr val="bg2"/>
            </a:solidFill>
            <a:prstDash val="sysDot"/>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latin typeface="微软雅黑" panose="020B0503020204020204" pitchFamily="34" charset="-122"/>
              <a:ea typeface="微软雅黑" panose="020B0503020204020204" pitchFamily="34" charset="-122"/>
            </a:endParaRPr>
          </a:p>
        </p:txBody>
      </p:sp>
      <p:sp>
        <p:nvSpPr>
          <p:cNvPr id="56324" name="Oval 5"/>
          <p:cNvSpPr/>
          <p:nvPr/>
        </p:nvSpPr>
        <p:spPr>
          <a:xfrm>
            <a:off x="4341813" y="1701800"/>
            <a:ext cx="3490912" cy="3490913"/>
          </a:xfrm>
          <a:prstGeom prst="ellipse">
            <a:avLst/>
          </a:prstGeom>
          <a:noFill/>
          <a:ln w="12700" cap="flat" cmpd="sng">
            <a:solidFill>
              <a:schemeClr val="bg2"/>
            </a:solidFill>
            <a:prstDash val="sysDot"/>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latin typeface="微软雅黑" panose="020B0503020204020204" pitchFamily="34" charset="-122"/>
              <a:ea typeface="微软雅黑" panose="020B0503020204020204" pitchFamily="34" charset="-122"/>
            </a:endParaRPr>
          </a:p>
        </p:txBody>
      </p:sp>
      <p:sp>
        <p:nvSpPr>
          <p:cNvPr id="56325" name="Oval 6"/>
          <p:cNvSpPr/>
          <p:nvPr/>
        </p:nvSpPr>
        <p:spPr>
          <a:xfrm>
            <a:off x="4557713" y="2028825"/>
            <a:ext cx="2973387" cy="2973388"/>
          </a:xfrm>
          <a:prstGeom prst="ellipse">
            <a:avLst/>
          </a:prstGeom>
          <a:noFill/>
          <a:ln w="12700" cap="flat" cmpd="sng">
            <a:solidFill>
              <a:schemeClr val="bg2"/>
            </a:solidFill>
            <a:prstDash val="sysDot"/>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latin typeface="微软雅黑" panose="020B0503020204020204" pitchFamily="34" charset="-122"/>
              <a:ea typeface="微软雅黑" panose="020B0503020204020204" pitchFamily="34" charset="-122"/>
            </a:endParaRPr>
          </a:p>
        </p:txBody>
      </p:sp>
      <p:sp>
        <p:nvSpPr>
          <p:cNvPr id="56326" name="AutoShape 7"/>
          <p:cNvSpPr/>
          <p:nvPr/>
        </p:nvSpPr>
        <p:spPr>
          <a:xfrm rot="9044363">
            <a:off x="3800475" y="3327400"/>
            <a:ext cx="1871663" cy="1855788"/>
          </a:xfrm>
          <a:prstGeom prst="chevron">
            <a:avLst>
              <a:gd name="adj" fmla="val 28655"/>
            </a:avLst>
          </a:prstGeom>
          <a:solidFill>
            <a:srgbClr val="99CC00"/>
          </a:solidFill>
          <a:ln w="9525" cap="flat" cmpd="sng">
            <a:prstDash val="solid"/>
            <a:miter/>
            <a:headEnd type="none" w="med" len="med"/>
            <a:tailEnd type="none" w="med" len="med"/>
          </a:ln>
          <a:scene3d>
            <a:camera prst="legacyObliqueTopRight">
              <a:rot lat="0" lon="0" rev="0"/>
            </a:camera>
            <a:lightRig rig="legacyFlat3" dir="b"/>
          </a:scene3d>
          <a:sp3d extrusionH="163500" prstMaterial="legacyMatte">
            <a:bevelT w="13500" h="13500" prst="angle"/>
            <a:bevelB w="13500" h="13500" prst="angle"/>
            <a:extrusionClr>
              <a:srgbClr val="99CC00"/>
            </a:extrusionClr>
          </a:sp3d>
        </p:spPr>
        <p:txBody>
          <a:bodyPr wrap="none" anchor="ctr" anchorCtr="0">
            <a:flatTx/>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latin typeface="微软雅黑" panose="020B0503020204020204" pitchFamily="34" charset="-122"/>
              <a:ea typeface="微软雅黑" panose="020B0503020204020204" pitchFamily="34" charset="-122"/>
            </a:endParaRPr>
          </a:p>
        </p:txBody>
      </p:sp>
      <p:sp>
        <p:nvSpPr>
          <p:cNvPr id="56327" name="AutoShape 8"/>
          <p:cNvSpPr/>
          <p:nvPr/>
        </p:nvSpPr>
        <p:spPr>
          <a:xfrm rot="-5400000">
            <a:off x="5078413" y="1133475"/>
            <a:ext cx="1871662" cy="1855788"/>
          </a:xfrm>
          <a:prstGeom prst="chevron">
            <a:avLst>
              <a:gd name="adj" fmla="val 28655"/>
            </a:avLst>
          </a:prstGeom>
          <a:solidFill>
            <a:schemeClr val="tx2"/>
          </a:solidFill>
          <a:ln w="9525" cap="flat" cmpd="sng">
            <a:prstDash val="solid"/>
            <a:miter/>
            <a:headEnd type="none" w="med" len="med"/>
            <a:tailEnd type="none" w="med" len="med"/>
          </a:ln>
          <a:scene3d>
            <a:camera prst="legacyObliqueTopRight">
              <a:rot lat="0" lon="0" rev="0"/>
            </a:camera>
            <a:lightRig rig="legacyFlat3" dir="b"/>
          </a:scene3d>
          <a:sp3d extrusionH="163500" prstMaterial="legacyPlastic">
            <a:bevelT w="13500" h="13500" prst="angle"/>
            <a:bevelB w="13500" h="13500" prst="angle"/>
            <a:extrusionClr>
              <a:schemeClr val="accent1"/>
            </a:extrusionClr>
          </a:sp3d>
        </p:spPr>
        <p:txBody>
          <a:bodyPr wrap="none" anchor="ctr" anchorCtr="0">
            <a:flatTx/>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latin typeface="微软雅黑" panose="020B0503020204020204" pitchFamily="34" charset="-122"/>
              <a:ea typeface="微软雅黑" panose="020B0503020204020204" pitchFamily="34" charset="-122"/>
            </a:endParaRPr>
          </a:p>
        </p:txBody>
      </p:sp>
      <p:sp>
        <p:nvSpPr>
          <p:cNvPr id="56328" name="AutoShape 9"/>
          <p:cNvSpPr/>
          <p:nvPr/>
        </p:nvSpPr>
        <p:spPr>
          <a:xfrm rot="1788254">
            <a:off x="6346825" y="3340100"/>
            <a:ext cx="1871663" cy="1855788"/>
          </a:xfrm>
          <a:prstGeom prst="chevron">
            <a:avLst>
              <a:gd name="adj" fmla="val 28655"/>
            </a:avLst>
          </a:prstGeom>
          <a:solidFill>
            <a:srgbClr val="FF6600"/>
          </a:solidFill>
          <a:ln w="9525" cap="flat" cmpd="sng">
            <a:prstDash val="solid"/>
            <a:miter/>
            <a:headEnd type="none" w="med" len="med"/>
            <a:tailEnd type="none" w="med" len="med"/>
          </a:ln>
          <a:scene3d>
            <a:camera prst="legacyObliqueTopRight">
              <a:rot lat="0" lon="0" rev="0"/>
            </a:camera>
            <a:lightRig rig="legacyFlat3" dir="b"/>
          </a:scene3d>
          <a:sp3d extrusionH="163500" prstMaterial="legacyMatte">
            <a:bevelT w="13500" h="13500" prst="angle"/>
            <a:bevelB w="13500" h="13500" prst="angle"/>
            <a:extrusionClr>
              <a:schemeClr val="hlink"/>
            </a:extrusionClr>
          </a:sp3d>
        </p:spPr>
        <p:txBody>
          <a:bodyPr wrap="none" anchor="ctr" anchorCtr="0">
            <a:flatTx/>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latin typeface="微软雅黑" panose="020B0503020204020204" pitchFamily="34" charset="-122"/>
              <a:ea typeface="微软雅黑" panose="020B0503020204020204" pitchFamily="34" charset="-122"/>
            </a:endParaRPr>
          </a:p>
        </p:txBody>
      </p:sp>
      <p:sp>
        <p:nvSpPr>
          <p:cNvPr id="56329" name="Text Box 10"/>
          <p:cNvSpPr txBox="1"/>
          <p:nvPr/>
        </p:nvSpPr>
        <p:spPr>
          <a:xfrm>
            <a:off x="5086350" y="3246438"/>
            <a:ext cx="1855788" cy="5794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en-US" altLang="zh-CN" sz="3200" b="1" dirty="0">
                <a:solidFill>
                  <a:schemeClr val="tx2"/>
                </a:solidFill>
                <a:latin typeface="微软雅黑" panose="020B0503020204020204" pitchFamily="34" charset="-122"/>
                <a:ea typeface="微软雅黑" panose="020B0503020204020204" pitchFamily="34" charset="-122"/>
              </a:rPr>
              <a:t>JIT</a:t>
            </a:r>
            <a:r>
              <a:rPr lang="en-US" altLang="zh-CN" sz="2400" dirty="0">
                <a:solidFill>
                  <a:srgbClr val="1C1C1C"/>
                </a:solidFill>
                <a:latin typeface="微软雅黑" panose="020B0503020204020204" pitchFamily="34" charset="-122"/>
                <a:ea typeface="微软雅黑" panose="020B0503020204020204" pitchFamily="34" charset="-122"/>
              </a:rPr>
              <a:t> </a:t>
            </a:r>
            <a:endParaRPr lang="en-US" altLang="zh-CN" sz="2400" dirty="0">
              <a:solidFill>
                <a:srgbClr val="1C1C1C"/>
              </a:solidFill>
              <a:latin typeface="微软雅黑" panose="020B0503020204020204" pitchFamily="34" charset="-122"/>
              <a:ea typeface="微软雅黑" panose="020B0503020204020204" pitchFamily="34" charset="-122"/>
            </a:endParaRPr>
          </a:p>
        </p:txBody>
      </p:sp>
      <p:sp>
        <p:nvSpPr>
          <p:cNvPr id="56330" name="Rectangle 11"/>
          <p:cNvSpPr/>
          <p:nvPr/>
        </p:nvSpPr>
        <p:spPr>
          <a:xfrm>
            <a:off x="4989513" y="1876425"/>
            <a:ext cx="2043112"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zh-CN" altLang="en-US" sz="1400" b="1" dirty="0">
                <a:solidFill>
                  <a:srgbClr val="FFFBFC"/>
                </a:solidFill>
                <a:latin typeface="微软雅黑" panose="020B0503020204020204" pitchFamily="34" charset="-122"/>
                <a:ea typeface="微软雅黑" panose="020B0503020204020204" pitchFamily="34" charset="-122"/>
              </a:rPr>
              <a:t>节拍</a:t>
            </a:r>
            <a:endParaRPr lang="zh-CN" altLang="en-US" sz="1400" b="1" dirty="0">
              <a:solidFill>
                <a:srgbClr val="FFFBFC"/>
              </a:solidFill>
              <a:latin typeface="微软雅黑" panose="020B0503020204020204" pitchFamily="34" charset="-122"/>
              <a:ea typeface="微软雅黑" panose="020B0503020204020204" pitchFamily="34" charset="-122"/>
            </a:endParaRPr>
          </a:p>
          <a:p>
            <a:pPr marL="0" lvl="0" indent="0" algn="ctr" defTabSz="457200">
              <a:lnSpc>
                <a:spcPct val="100000"/>
              </a:lnSpc>
              <a:spcBef>
                <a:spcPct val="0"/>
              </a:spcBef>
              <a:buFontTx/>
              <a:buNone/>
            </a:pPr>
            <a:r>
              <a:rPr lang="zh-CN" altLang="en-US" sz="1400" b="1" dirty="0">
                <a:solidFill>
                  <a:srgbClr val="FFFBFC"/>
                </a:solidFill>
                <a:latin typeface="微软雅黑" panose="020B0503020204020204" pitchFamily="34" charset="-122"/>
                <a:ea typeface="微软雅黑" panose="020B0503020204020204" pitchFamily="34" charset="-122"/>
              </a:rPr>
              <a:t>（</a:t>
            </a:r>
            <a:r>
              <a:rPr lang="en-US" altLang="zh-CN" sz="1400" b="1" dirty="0">
                <a:solidFill>
                  <a:srgbClr val="FFFBFC"/>
                </a:solidFill>
                <a:latin typeface="微软雅黑" panose="020B0503020204020204" pitchFamily="34" charset="-122"/>
                <a:ea typeface="微软雅黑" panose="020B0503020204020204" pitchFamily="34" charset="-122"/>
              </a:rPr>
              <a:t>T/T</a:t>
            </a:r>
            <a:r>
              <a:rPr lang="zh-CN" altLang="en-US" sz="1400" b="1" dirty="0">
                <a:solidFill>
                  <a:srgbClr val="FFFBFC"/>
                </a:solidFill>
                <a:latin typeface="微软雅黑" panose="020B0503020204020204" pitchFamily="34" charset="-122"/>
                <a:ea typeface="微软雅黑" panose="020B0503020204020204" pitchFamily="34" charset="-122"/>
              </a:rPr>
              <a:t>）</a:t>
            </a:r>
            <a:endParaRPr lang="zh-CN" altLang="en-US" sz="1400" b="1" dirty="0">
              <a:solidFill>
                <a:srgbClr val="FFFBFC"/>
              </a:solidFill>
              <a:latin typeface="微软雅黑" panose="020B0503020204020204" pitchFamily="34" charset="-122"/>
              <a:ea typeface="微软雅黑" panose="020B0503020204020204" pitchFamily="34" charset="-122"/>
            </a:endParaRPr>
          </a:p>
        </p:txBody>
      </p:sp>
      <p:sp>
        <p:nvSpPr>
          <p:cNvPr id="56331" name="Rectangle 12"/>
          <p:cNvSpPr/>
          <p:nvPr/>
        </p:nvSpPr>
        <p:spPr>
          <a:xfrm>
            <a:off x="4122738" y="4060825"/>
            <a:ext cx="1160462"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zh-CN" altLang="en-US" sz="1400" b="1" dirty="0">
                <a:solidFill>
                  <a:srgbClr val="FFFBFC"/>
                </a:solidFill>
                <a:latin typeface="微软雅黑" panose="020B0503020204020204" pitchFamily="34" charset="-122"/>
                <a:ea typeface="微软雅黑" panose="020B0503020204020204" pitchFamily="34" charset="-122"/>
              </a:rPr>
              <a:t>拉动生产</a:t>
            </a:r>
            <a:endParaRPr lang="zh-CN" altLang="en-US" sz="1400" b="1" dirty="0">
              <a:solidFill>
                <a:srgbClr val="FFFBFC"/>
              </a:solidFill>
              <a:latin typeface="微软雅黑" panose="020B0503020204020204" pitchFamily="34" charset="-122"/>
              <a:ea typeface="微软雅黑" panose="020B0503020204020204" pitchFamily="34" charset="-122"/>
            </a:endParaRPr>
          </a:p>
          <a:p>
            <a:pPr marL="0" lvl="0" indent="0" algn="ctr" defTabSz="457200">
              <a:lnSpc>
                <a:spcPct val="100000"/>
              </a:lnSpc>
              <a:spcBef>
                <a:spcPct val="0"/>
              </a:spcBef>
              <a:buFontTx/>
              <a:buNone/>
            </a:pPr>
            <a:r>
              <a:rPr lang="zh-CN" altLang="en-US" sz="1400" b="1" dirty="0">
                <a:solidFill>
                  <a:srgbClr val="FFFBFC"/>
                </a:solidFill>
                <a:latin typeface="微软雅黑" panose="020B0503020204020204" pitchFamily="34" charset="-122"/>
                <a:ea typeface="微软雅黑" panose="020B0503020204020204" pitchFamily="34" charset="-122"/>
              </a:rPr>
              <a:t>（</a:t>
            </a:r>
            <a:r>
              <a:rPr lang="en-US" altLang="zh-CN" sz="1400" b="1" dirty="0">
                <a:solidFill>
                  <a:srgbClr val="FFFBFC"/>
                </a:solidFill>
                <a:latin typeface="微软雅黑" panose="020B0503020204020204" pitchFamily="34" charset="-122"/>
                <a:ea typeface="微软雅黑" panose="020B0503020204020204" pitchFamily="34" charset="-122"/>
              </a:rPr>
              <a:t>PULL</a:t>
            </a:r>
            <a:r>
              <a:rPr lang="zh-CN" altLang="en-US" sz="1400" b="1" dirty="0">
                <a:solidFill>
                  <a:srgbClr val="FFFBFC"/>
                </a:solidFill>
                <a:latin typeface="微软雅黑" panose="020B0503020204020204" pitchFamily="34" charset="-122"/>
                <a:ea typeface="微软雅黑" panose="020B0503020204020204" pitchFamily="34" charset="-122"/>
              </a:rPr>
              <a:t>）</a:t>
            </a:r>
            <a:endParaRPr lang="zh-CN" altLang="en-US" sz="1400" b="1" dirty="0">
              <a:solidFill>
                <a:srgbClr val="FFFBFC"/>
              </a:solidFill>
              <a:latin typeface="微软雅黑" panose="020B0503020204020204" pitchFamily="34" charset="-122"/>
              <a:ea typeface="微软雅黑" panose="020B0503020204020204" pitchFamily="34" charset="-122"/>
            </a:endParaRPr>
          </a:p>
        </p:txBody>
      </p:sp>
      <p:sp>
        <p:nvSpPr>
          <p:cNvPr id="56332" name="Rectangle 13"/>
          <p:cNvSpPr/>
          <p:nvPr/>
        </p:nvSpPr>
        <p:spPr>
          <a:xfrm>
            <a:off x="6789738" y="4060825"/>
            <a:ext cx="1160462"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zh-CN" altLang="en-US" sz="1400" b="1" dirty="0">
                <a:solidFill>
                  <a:srgbClr val="FFFBFC"/>
                </a:solidFill>
                <a:latin typeface="微软雅黑" panose="020B0503020204020204" pitchFamily="34" charset="-122"/>
                <a:ea typeface="微软雅黑" panose="020B0503020204020204" pitchFamily="34" charset="-122"/>
              </a:rPr>
              <a:t>单件流</a:t>
            </a:r>
            <a:endParaRPr lang="zh-CN" altLang="en-US" sz="1400" b="1" dirty="0">
              <a:solidFill>
                <a:srgbClr val="FFFBFC"/>
              </a:solidFill>
              <a:latin typeface="微软雅黑" panose="020B0503020204020204" pitchFamily="34" charset="-122"/>
              <a:ea typeface="微软雅黑" panose="020B0503020204020204" pitchFamily="34" charset="-122"/>
            </a:endParaRPr>
          </a:p>
          <a:p>
            <a:pPr marL="0" lvl="0" indent="0" algn="ctr" defTabSz="457200">
              <a:lnSpc>
                <a:spcPct val="100000"/>
              </a:lnSpc>
              <a:spcBef>
                <a:spcPct val="0"/>
              </a:spcBef>
              <a:buFontTx/>
              <a:buNone/>
            </a:pPr>
            <a:r>
              <a:rPr lang="zh-CN" altLang="en-US" sz="1400" b="1" dirty="0">
                <a:solidFill>
                  <a:srgbClr val="FFFBFC"/>
                </a:solidFill>
                <a:latin typeface="微软雅黑" panose="020B0503020204020204" pitchFamily="34" charset="-122"/>
                <a:ea typeface="微软雅黑" panose="020B0503020204020204" pitchFamily="34" charset="-122"/>
              </a:rPr>
              <a:t>（</a:t>
            </a:r>
            <a:r>
              <a:rPr lang="en-US" altLang="zh-CN" sz="1400" b="1" dirty="0">
                <a:solidFill>
                  <a:srgbClr val="FFFBFC"/>
                </a:solidFill>
                <a:latin typeface="微软雅黑" panose="020B0503020204020204" pitchFamily="34" charset="-122"/>
                <a:ea typeface="微软雅黑" panose="020B0503020204020204" pitchFamily="34" charset="-122"/>
              </a:rPr>
              <a:t>OPF</a:t>
            </a:r>
            <a:r>
              <a:rPr lang="zh-CN" altLang="en-US" sz="1400" b="1" dirty="0">
                <a:solidFill>
                  <a:srgbClr val="FFFBFC"/>
                </a:solidFill>
                <a:latin typeface="微软雅黑" panose="020B0503020204020204" pitchFamily="34" charset="-122"/>
                <a:ea typeface="微软雅黑" panose="020B0503020204020204" pitchFamily="34" charset="-122"/>
              </a:rPr>
              <a:t>）</a:t>
            </a:r>
            <a:endParaRPr lang="zh-CN" altLang="en-US" sz="1400" b="1" dirty="0">
              <a:solidFill>
                <a:srgbClr val="FFFBFC"/>
              </a:solidFill>
              <a:latin typeface="微软雅黑" panose="020B0503020204020204" pitchFamily="34" charset="-122"/>
              <a:ea typeface="微软雅黑" panose="020B0503020204020204" pitchFamily="34" charset="-122"/>
            </a:endParaRPr>
          </a:p>
        </p:txBody>
      </p:sp>
      <p:sp>
        <p:nvSpPr>
          <p:cNvPr id="1020942" name="Text Box 14"/>
          <p:cNvSpPr txBox="1">
            <a:spLocks noChangeArrowheads="1"/>
          </p:cNvSpPr>
          <p:nvPr/>
        </p:nvSpPr>
        <p:spPr bwMode="auto">
          <a:xfrm>
            <a:off x="8183563" y="3533775"/>
            <a:ext cx="2160588" cy="13843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1400" b="1" kern="1200" cap="none" spc="0" normalizeH="0" baseline="0" noProof="0">
                <a:solidFill>
                  <a:schemeClr val="tx2"/>
                </a:solidFill>
                <a:latin typeface="微软雅黑" panose="020B0503020204020204" pitchFamily="34" charset="-122"/>
                <a:ea typeface="微软雅黑" panose="020B0503020204020204" pitchFamily="34" charset="-122"/>
                <a:cs typeface="+mn-cs"/>
              </a:rPr>
              <a:t>单件流，</a:t>
            </a:r>
            <a:r>
              <a:rPr kumimoji="0" lang="zh-CN" altLang="en-US" sz="1400" kern="1200" cap="none" spc="0" normalizeH="0" baseline="0" noProof="0">
                <a:latin typeface="微软雅黑" panose="020B0503020204020204" pitchFamily="34" charset="-122"/>
                <a:ea typeface="微软雅黑" panose="020B0503020204020204" pitchFamily="34" charset="-122"/>
                <a:cs typeface="+mn-cs"/>
              </a:rPr>
              <a:t>生产是指从毛坯投入到成品产出的整个制造加工过程</a:t>
            </a:r>
            <a:r>
              <a:rPr kumimoji="0" lang="en-US" altLang="zh-CN" sz="1400" kern="1200" cap="none" spc="0" normalizeH="0" baseline="0" noProof="0">
                <a:latin typeface="微软雅黑" panose="020B0503020204020204" pitchFamily="34" charset="-122"/>
                <a:ea typeface="微软雅黑" panose="020B0503020204020204" pitchFamily="34" charset="-122"/>
                <a:cs typeface="+mn-cs"/>
              </a:rPr>
              <a:t>,</a:t>
            </a:r>
            <a:r>
              <a:rPr kumimoji="0" lang="zh-CN" altLang="en-US" sz="1400" kern="1200" cap="none" spc="0" normalizeH="0" baseline="0" noProof="0">
                <a:latin typeface="微软雅黑" panose="020B0503020204020204" pitchFamily="34" charset="-122"/>
                <a:ea typeface="微软雅黑" panose="020B0503020204020204" pitchFamily="34" charset="-122"/>
                <a:cs typeface="+mn-cs"/>
              </a:rPr>
              <a:t>零件始终处于不停滞、不堆积、不超越，按节拍一个一个的流动的生产方法。</a:t>
            </a:r>
            <a:endParaRPr kumimoji="0" lang="en-US" altLang="zh-CN" sz="1400" kern="1200" cap="none" spc="0" normalizeH="0" baseline="0" noProof="0">
              <a:latin typeface="微软雅黑" panose="020B0503020204020204" pitchFamily="34" charset="-122"/>
              <a:ea typeface="微软雅黑" panose="020B0503020204020204" pitchFamily="34" charset="-122"/>
              <a:cs typeface="+mn-cs"/>
            </a:endParaRPr>
          </a:p>
        </p:txBody>
      </p:sp>
      <p:sp>
        <p:nvSpPr>
          <p:cNvPr id="1020943" name="Text Box 15"/>
          <p:cNvSpPr txBox="1">
            <a:spLocks noChangeArrowheads="1"/>
          </p:cNvSpPr>
          <p:nvPr/>
        </p:nvSpPr>
        <p:spPr bwMode="auto">
          <a:xfrm>
            <a:off x="7246938" y="1446213"/>
            <a:ext cx="2449513" cy="9540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zh-CN" sz="1400" b="1" kern="1200" cap="none" spc="0" normalizeH="0" baseline="0" noProof="0">
                <a:solidFill>
                  <a:schemeClr val="tx2"/>
                </a:solidFill>
                <a:latin typeface="微软雅黑" panose="020B0503020204020204" pitchFamily="34" charset="-122"/>
                <a:ea typeface="微软雅黑" panose="020B0503020204020204" pitchFamily="34" charset="-122"/>
                <a:cs typeface="+mn-cs"/>
              </a:rPr>
              <a:t>节拍</a:t>
            </a:r>
            <a:r>
              <a:rPr kumimoji="0" lang="zh-CN" altLang="en-US" sz="1400" b="1" kern="1200" cap="none" spc="0" normalizeH="0" baseline="0" noProof="0">
                <a:solidFill>
                  <a:schemeClr val="tx2"/>
                </a:solidFill>
                <a:latin typeface="微软雅黑" panose="020B0503020204020204" pitchFamily="34" charset="-122"/>
                <a:ea typeface="微软雅黑" panose="020B0503020204020204" pitchFamily="34" charset="-122"/>
                <a:cs typeface="+mn-cs"/>
              </a:rPr>
              <a:t>，</a:t>
            </a:r>
            <a:r>
              <a:rPr kumimoji="0" lang="zh-CN" altLang="zh-CN" sz="1400" kern="1200" cap="none" spc="0" normalizeH="0" baseline="0" noProof="0">
                <a:latin typeface="微软雅黑" panose="020B0503020204020204" pitchFamily="34" charset="-122"/>
                <a:ea typeface="微软雅黑" panose="020B0503020204020204" pitchFamily="34" charset="-122"/>
                <a:cs typeface="+mn-cs"/>
              </a:rPr>
              <a:t>是指相继完成两件在制品或产品之间的时间间隔，通常以“秒”为单位， 分为客户节拍及生产线节拍</a:t>
            </a:r>
            <a:r>
              <a:rPr kumimoji="0" lang="zh-CN" altLang="en-US" sz="1400" kern="1200" cap="none" spc="0" normalizeH="0" baseline="0" noProof="0">
                <a:latin typeface="微软雅黑" panose="020B0503020204020204" pitchFamily="34" charset="-122"/>
                <a:ea typeface="微软雅黑" panose="020B0503020204020204" pitchFamily="34" charset="-122"/>
                <a:cs typeface="+mn-cs"/>
              </a:rPr>
              <a:t>。</a:t>
            </a:r>
            <a:endParaRPr kumimoji="0" lang="en-US" altLang="zh-CN" sz="1400" kern="1200" cap="none" spc="0" normalizeH="0" baseline="0" noProof="0">
              <a:latin typeface="微软雅黑" panose="020B0503020204020204" pitchFamily="34" charset="-122"/>
              <a:ea typeface="微软雅黑" panose="020B0503020204020204" pitchFamily="34" charset="-122"/>
              <a:cs typeface="+mn-cs"/>
            </a:endParaRPr>
          </a:p>
        </p:txBody>
      </p:sp>
      <p:sp>
        <p:nvSpPr>
          <p:cNvPr id="1020944" name="Text Box 16"/>
          <p:cNvSpPr txBox="1">
            <a:spLocks noChangeArrowheads="1"/>
          </p:cNvSpPr>
          <p:nvPr/>
        </p:nvSpPr>
        <p:spPr bwMode="auto">
          <a:xfrm>
            <a:off x="1558925" y="3535363"/>
            <a:ext cx="2447925" cy="11699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zh-CN" sz="1400" kern="1200" cap="none" spc="0" normalizeH="0" baseline="0" noProof="0">
                <a:latin typeface="微软雅黑" panose="020B0503020204020204" pitchFamily="34" charset="-122"/>
                <a:ea typeface="微软雅黑" panose="020B0503020204020204" pitchFamily="34" charset="-122"/>
                <a:cs typeface="+mn-cs"/>
              </a:rPr>
              <a:t>所谓</a:t>
            </a:r>
            <a:r>
              <a:rPr kumimoji="0" lang="zh-CN" altLang="zh-CN" sz="1400" b="1" kern="1200" cap="none" spc="0" normalizeH="0" baseline="0" noProof="0">
                <a:solidFill>
                  <a:schemeClr val="tx2"/>
                </a:solidFill>
                <a:latin typeface="微软雅黑" panose="020B0503020204020204" pitchFamily="34" charset="-122"/>
                <a:ea typeface="微软雅黑" panose="020B0503020204020204" pitchFamily="34" charset="-122"/>
                <a:cs typeface="+mn-cs"/>
              </a:rPr>
              <a:t>拉动生产</a:t>
            </a:r>
            <a:r>
              <a:rPr kumimoji="0" lang="zh-CN" altLang="zh-CN" sz="1400" b="1" kern="1200" cap="none" spc="0" normalizeH="0" baseline="0" noProof="0">
                <a:latin typeface="微软雅黑" panose="020B0503020204020204" pitchFamily="34" charset="-122"/>
                <a:ea typeface="微软雅黑" panose="020B0503020204020204" pitchFamily="34" charset="-122"/>
                <a:cs typeface="+mn-cs"/>
              </a:rPr>
              <a:t>，</a:t>
            </a:r>
            <a:r>
              <a:rPr kumimoji="0" lang="zh-CN" altLang="zh-CN" sz="1400" kern="1200" cap="none" spc="0" normalizeH="0" baseline="0" noProof="0">
                <a:latin typeface="微软雅黑" panose="020B0503020204020204" pitchFamily="34" charset="-122"/>
                <a:ea typeface="微软雅黑" panose="020B0503020204020204" pitchFamily="34" charset="-122"/>
                <a:cs typeface="+mn-cs"/>
              </a:rPr>
              <a:t>就是以客户需求为动力，以“看板”为链条，由后向前层层拉动每道工序的生产，从而达到按时按量提供所需产品。</a:t>
            </a:r>
            <a:endParaRPr kumimoji="0" lang="en-US" altLang="zh-CN" sz="1400" kern="1200" cap="none" spc="0" normalizeH="0" baseline="0" noProof="0">
              <a:latin typeface="微软雅黑" panose="020B0503020204020204" pitchFamily="34" charset="-122"/>
              <a:ea typeface="微软雅黑" panose="020B0503020204020204" pitchFamily="34" charset="-122"/>
              <a:cs typeface="+mn-cs"/>
            </a:endParaRPr>
          </a:p>
        </p:txBody>
      </p:sp>
      <p:sp>
        <p:nvSpPr>
          <p:cNvPr id="17"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en-US" altLang="zh-CN"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JIT</a:t>
            </a: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的三大原理</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2979" name="Text Box 3"/>
          <p:cNvSpPr txBox="1">
            <a:spLocks noChangeArrowheads="1"/>
          </p:cNvSpPr>
          <p:nvPr/>
        </p:nvSpPr>
        <p:spPr bwMode="auto">
          <a:xfrm>
            <a:off x="982663" y="1485900"/>
            <a:ext cx="10226675" cy="3886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生产管理的依据：</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在“一个流”、均衡生产中，生产节拍</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a:t>
            </a:r>
            <a:r>
              <a:rPr kumimoji="0" lang="en-US" altLang="zh-CN" sz="2400" kern="1200" cap="none" spc="0" normalizeH="0" baseline="0" noProof="0" dirty="0" err="1">
                <a:latin typeface="微软雅黑" panose="020B0503020204020204" pitchFamily="34" charset="-122"/>
                <a:ea typeface="微软雅黑" panose="020B0503020204020204" pitchFamily="34" charset="-122"/>
                <a:cs typeface="+mn-cs"/>
              </a:rPr>
              <a:t>Taket</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 Time)</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起着指导生产计划、控制生产工序的加工时间，设定流水线线速，同时用于指导现场管理人员消除设备利用率低、生产线严重阻塞等现象，以提高生产效率的作用。</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例：某条装配线生产节拍为</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22s</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，每天两班，每班工作时间</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9</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小时，每班</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10</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分钟休息时间，请问每天排产上限是多少？           </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排产量 </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每天可用工作时间 </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生产节拍</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 </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9*2*60-10*2</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60 / 22 = 2891</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PCS</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节拍的意义</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5027" name="Text Box 3"/>
          <p:cNvSpPr txBox="1">
            <a:spLocks noChangeArrowheads="1"/>
          </p:cNvSpPr>
          <p:nvPr/>
        </p:nvSpPr>
        <p:spPr bwMode="auto">
          <a:xfrm>
            <a:off x="1944688" y="1246188"/>
            <a:ext cx="8302625" cy="43640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定员和设备配置的依据：</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在设计流水线的时候，需要考虑流水线的长度，配套的设备和人员数量。</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例：某条流水线的生产节拍设定为</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36s</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，产品的加工工时为</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1250s</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，后工序生产节拍为</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18s</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，请问需要配置多少条这样的流水线才能满足后工序生产？每条生产线需要配置多少人？</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algn="ctr" defTabSz="457200" eaLnBrk="1" fontAlgn="auto" hangingPunct="1">
              <a:lnSpc>
                <a:spcPct val="130000"/>
              </a:lnSpc>
              <a:spcBef>
                <a:spcPts val="0"/>
              </a:spcBef>
              <a:spcAft>
                <a:spcPts val="0"/>
              </a:spcAft>
              <a:buClrTx/>
              <a:buSzTx/>
              <a:buFontTx/>
              <a:buNone/>
              <a:defRPr/>
            </a:pP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algn="ctr"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流水线数量 </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生产节拍 </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客户节拍</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36 / 18 = 2</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（条）</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algn="ctr"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定员 </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加工工时 </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生产节拍 </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1250 / 36 = 34.7 ≈ 35</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（人）</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节拍的意义</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图片 2"/>
          <p:cNvPicPr>
            <a:picLocks noChangeAspect="1"/>
          </p:cNvPicPr>
          <p:nvPr/>
        </p:nvPicPr>
        <p:blipFill>
          <a:blip r:embed="rId1"/>
          <a:stretch>
            <a:fillRect/>
          </a:stretch>
        </p:blipFill>
        <p:spPr>
          <a:xfrm>
            <a:off x="3213100" y="766763"/>
            <a:ext cx="8283575" cy="5508625"/>
          </a:xfrm>
          <a:prstGeom prst="rect">
            <a:avLst/>
          </a:prstGeom>
          <a:noFill/>
          <a:ln w="9525">
            <a:noFill/>
          </a:ln>
        </p:spPr>
      </p:pic>
      <p:sp>
        <p:nvSpPr>
          <p:cNvPr id="748547" name="Text Box 3"/>
          <p:cNvSpPr txBox="1">
            <a:spLocks noChangeArrowheads="1"/>
          </p:cNvSpPr>
          <p:nvPr/>
        </p:nvSpPr>
        <p:spPr bwMode="auto">
          <a:xfrm>
            <a:off x="695325" y="1628775"/>
            <a:ext cx="5761038" cy="4319588"/>
          </a:xfrm>
          <a:prstGeom prst="rect">
            <a:avLst/>
          </a:prstGeom>
          <a:solidFill>
            <a:srgbClr val="F2F2F2">
              <a:alpha val="40000"/>
            </a:srgbClr>
          </a:solidFill>
          <a:ln>
            <a:noFill/>
          </a:ln>
          <a:effectLst>
            <a:prstShdw prst="shdw17" dist="17961" dir="2700000">
              <a:schemeClr val="accent1">
                <a:gamma/>
                <a:shade val="60000"/>
                <a:invGamma/>
              </a:schemeClr>
            </a:prstShdw>
          </a:effec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800" b="1" kern="1200" cap="none" spc="0" normalizeH="0" baseline="0" noProof="0" dirty="0">
                <a:latin typeface="微软雅黑" panose="020B0503020204020204" pitchFamily="34" charset="-122"/>
                <a:ea typeface="微软雅黑" panose="020B0503020204020204" pitchFamily="34" charset="-122"/>
                <a:cs typeface="+mn-cs"/>
              </a:rPr>
              <a:t>    不按别人的话去做是笨蛋</a:t>
            </a:r>
            <a:r>
              <a:rPr kumimoji="0" lang="en-US" altLang="zh-CN" sz="2800" b="1"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800" b="1" kern="1200" cap="none" spc="0" normalizeH="0" baseline="0" noProof="0" dirty="0">
                <a:latin typeface="微软雅黑" panose="020B0503020204020204" pitchFamily="34" charset="-122"/>
                <a:ea typeface="微软雅黑" panose="020B0503020204020204" pitchFamily="34" charset="-122"/>
                <a:cs typeface="+mn-cs"/>
              </a:rPr>
              <a:t>按照别人的话去做是傻瓜！只有坚持自己观点的才是人才！</a:t>
            </a:r>
            <a:endParaRPr kumimoji="0" lang="zh-CN" altLang="en-US" sz="2800" b="1" kern="1200" cap="none" spc="0" normalizeH="0" baseline="0" noProof="0" dirty="0">
              <a:latin typeface="微软雅黑" panose="020B0503020204020204" pitchFamily="34" charset="-122"/>
              <a:ea typeface="微软雅黑" panose="020B0503020204020204" pitchFamily="34" charset="-122"/>
              <a:cs typeface="+mn-cs"/>
            </a:endParaRPr>
          </a:p>
          <a:p>
            <a:pPr marR="0" algn="ctr" defTabSz="457200" eaLnBrk="1" fontAlgn="auto" hangingPunct="1">
              <a:lnSpc>
                <a:spcPct val="130000"/>
              </a:lnSpc>
              <a:spcBef>
                <a:spcPts val="0"/>
              </a:spcBef>
              <a:spcAft>
                <a:spcPts val="0"/>
              </a:spcAft>
              <a:buClrTx/>
              <a:buSzTx/>
              <a:buFontTx/>
              <a:buNone/>
              <a:defRPr/>
            </a:pPr>
            <a:endParaRPr kumimoji="0" lang="zh-CN" altLang="en-US" sz="2800" b="1" kern="1200" cap="none" spc="0" normalizeH="0" baseline="0" noProof="0" dirty="0">
              <a:latin typeface="微软雅黑" panose="020B0503020204020204" pitchFamily="34" charset="-122"/>
              <a:ea typeface="微软雅黑" panose="020B0503020204020204" pitchFamily="34" charset="-122"/>
              <a:cs typeface="+mn-cs"/>
            </a:endParaRPr>
          </a:p>
          <a:p>
            <a:pPr marR="0" algn="ctr" defTabSz="457200" eaLnBrk="1" fontAlgn="auto" hangingPunct="1">
              <a:lnSpc>
                <a:spcPct val="130000"/>
              </a:lnSpc>
              <a:spcBef>
                <a:spcPts val="0"/>
              </a:spcBef>
              <a:spcAft>
                <a:spcPts val="0"/>
              </a:spcAft>
              <a:buClrTx/>
              <a:buSzTx/>
              <a:buFontTx/>
              <a:buNone/>
              <a:defRPr/>
            </a:pPr>
            <a:r>
              <a:rPr kumimoji="0" lang="en-US" altLang="zh-CN" sz="2800" kern="1200" cap="none" spc="0" normalizeH="0" baseline="0" noProof="0" dirty="0">
                <a:latin typeface="微软雅黑" panose="020B0503020204020204" pitchFamily="34" charset="-122"/>
                <a:ea typeface="微软雅黑" panose="020B0503020204020204" pitchFamily="34" charset="-122"/>
                <a:cs typeface="+mn-cs"/>
              </a:rPr>
              <a:t>                      —— </a:t>
            </a:r>
            <a:r>
              <a:rPr kumimoji="0" lang="zh-CN" altLang="en-US" sz="2800" kern="1200" cap="none" spc="0" normalizeH="0" baseline="0" noProof="0" dirty="0">
                <a:latin typeface="微软雅黑" panose="020B0503020204020204" pitchFamily="34" charset="-122"/>
                <a:ea typeface="微软雅黑" panose="020B0503020204020204" pitchFamily="34" charset="-122"/>
                <a:cs typeface="+mn-cs"/>
              </a:rPr>
              <a:t>大野耐一</a:t>
            </a:r>
            <a:endParaRPr kumimoji="0" lang="zh-CN" altLang="en-US" sz="2800" kern="1200" cap="none" spc="0" normalizeH="0" baseline="0" noProof="0" dirty="0">
              <a:latin typeface="微软雅黑" panose="020B0503020204020204" pitchFamily="34" charset="-122"/>
              <a:ea typeface="微软雅黑" panose="020B0503020204020204" pitchFamily="34" charset="-122"/>
              <a:cs typeface="+mn-cs"/>
            </a:endParaRPr>
          </a:p>
          <a:p>
            <a:pPr marR="0" algn="r" defTabSz="457200" eaLnBrk="1" fontAlgn="auto" hangingPunct="1">
              <a:lnSpc>
                <a:spcPct val="130000"/>
              </a:lnSpc>
              <a:spcBef>
                <a:spcPts val="0"/>
              </a:spcBef>
              <a:spcAft>
                <a:spcPts val="0"/>
              </a:spcAft>
              <a:buClrTx/>
              <a:buSzTx/>
              <a:buFontTx/>
              <a:buNone/>
              <a:defRPr/>
            </a:pPr>
            <a:r>
              <a:rPr kumimoji="0" lang="zh-CN" altLang="en-US" kern="1200" cap="none" spc="0" normalizeH="0" baseline="0" noProof="0" dirty="0">
                <a:latin typeface="微软雅黑" panose="020B0503020204020204" pitchFamily="34" charset="-122"/>
                <a:ea typeface="微软雅黑" panose="020B0503020204020204" pitchFamily="34" charset="-122"/>
                <a:cs typeface="+mn-cs"/>
              </a:rPr>
              <a:t>（丰田生产方式主要创始人之一）</a:t>
            </a:r>
            <a:endParaRPr kumimoji="0" lang="zh-CN" altLang="en-US" kern="1200" cap="none" spc="0" normalizeH="0" baseline="0" noProof="0" dirty="0">
              <a:latin typeface="微软雅黑" panose="020B0503020204020204" pitchFamily="34" charset="-122"/>
              <a:ea typeface="微软雅黑" panose="020B0503020204020204" pitchFamily="34" charset="-122"/>
              <a:cs typeface="+mn-cs"/>
            </a:endParaRPr>
          </a:p>
          <a:p>
            <a:pPr marR="0" algn="ctr" defTabSz="457200" eaLnBrk="1" fontAlgn="auto" hangingPunct="1">
              <a:lnSpc>
                <a:spcPct val="130000"/>
              </a:lnSpc>
              <a:spcBef>
                <a:spcPts val="0"/>
              </a:spcBef>
              <a:spcAft>
                <a:spcPts val="0"/>
              </a:spcAft>
              <a:buClrTx/>
              <a:buSzTx/>
              <a:buFontTx/>
              <a:buNone/>
              <a:defRPr/>
            </a:pPr>
            <a:endParaRPr kumimoji="0" lang="zh-CN" altLang="en-US" sz="2800" b="1" kern="1200" cap="none" spc="0" normalizeH="0" baseline="0" noProof="0" dirty="0">
              <a:latin typeface="微软雅黑" panose="020B0503020204020204" pitchFamily="34" charset="-122"/>
              <a:ea typeface="微软雅黑" panose="020B0503020204020204" pitchFamily="34" charset="-122"/>
              <a:cs typeface="+mn-cs"/>
            </a:endParaRPr>
          </a:p>
          <a:p>
            <a:pPr marR="0" algn="ctr" defTabSz="457200" eaLnBrk="1" fontAlgn="auto" hangingPunct="1">
              <a:lnSpc>
                <a:spcPct val="130000"/>
              </a:lnSpc>
              <a:spcBef>
                <a:spcPts val="0"/>
              </a:spcBef>
              <a:spcAft>
                <a:spcPts val="0"/>
              </a:spcAft>
              <a:buClrTx/>
              <a:buSzTx/>
              <a:buFontTx/>
              <a:buNone/>
              <a:defRPr/>
            </a:pPr>
            <a:r>
              <a:rPr kumimoji="0" lang="zh-CN" altLang="en-US" sz="2800" b="1" kern="1200" cap="none" spc="0" normalizeH="0" baseline="0" noProof="0" dirty="0">
                <a:latin typeface="微软雅黑" panose="020B0503020204020204" pitchFamily="34" charset="-122"/>
                <a:ea typeface="微软雅黑" panose="020B0503020204020204" pitchFamily="34" charset="-122"/>
                <a:cs typeface="+mn-cs"/>
              </a:rPr>
              <a:t>丰田员工</a:t>
            </a:r>
            <a:r>
              <a:rPr kumimoji="0" lang="en-US" altLang="zh-CN" sz="2800" b="1" kern="1200" cap="none" spc="0" normalizeH="0" baseline="0" noProof="0" dirty="0">
                <a:latin typeface="微软雅黑" panose="020B0503020204020204" pitchFamily="34" charset="-122"/>
                <a:ea typeface="微软雅黑" panose="020B0503020204020204" pitchFamily="34" charset="-122"/>
                <a:cs typeface="+mn-cs"/>
              </a:rPr>
              <a:t>M</a:t>
            </a:r>
            <a:r>
              <a:rPr kumimoji="0" lang="zh-CN" altLang="en-US" sz="2800" b="1" kern="1200" cap="none" spc="0" normalizeH="0" baseline="0" noProof="0" dirty="0">
                <a:latin typeface="微软雅黑" panose="020B0503020204020204" pitchFamily="34" charset="-122"/>
                <a:ea typeface="微软雅黑" panose="020B0503020204020204" pitchFamily="34" charset="-122"/>
                <a:cs typeface="+mn-cs"/>
              </a:rPr>
              <a:t>的故事！</a:t>
            </a:r>
            <a:endParaRPr kumimoji="0" lang="zh-CN" altLang="en-US" sz="2800" b="1" kern="1200" cap="none" spc="0" normalizeH="0" baseline="0" noProof="0" dirty="0">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8547"/>
                                        </p:tgtEl>
                                        <p:attrNameLst>
                                          <p:attrName>style.visibility</p:attrName>
                                        </p:attrNameLst>
                                      </p:cBhvr>
                                      <p:to>
                                        <p:strVal val="visible"/>
                                      </p:to>
                                    </p:set>
                                    <p:animEffect transition="in" filter="blinds(horizontal)">
                                      <p:cBhvr>
                                        <p:cTn id="7" dur="500"/>
                                        <p:tgtEl>
                                          <p:spTgt spid="74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4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7075" name="Text Box 3"/>
          <p:cNvSpPr txBox="1">
            <a:spLocks noChangeArrowheads="1"/>
          </p:cNvSpPr>
          <p:nvPr/>
        </p:nvSpPr>
        <p:spPr bwMode="auto">
          <a:xfrm>
            <a:off x="1971675" y="1909763"/>
            <a:ext cx="8301038" cy="24653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a:solidFill>
                  <a:schemeClr val="tx2"/>
                </a:solidFill>
                <a:latin typeface="微软雅黑" panose="020B0503020204020204" pitchFamily="34" charset="-122"/>
                <a:ea typeface="微软雅黑" panose="020B0503020204020204" pitchFamily="34" charset="-122"/>
                <a:cs typeface="+mn-cs"/>
              </a:rPr>
              <a:t>现场改善的依据：</a:t>
            </a:r>
            <a:r>
              <a:rPr kumimoji="0" lang="zh-CN" altLang="en-US" sz="2400" kern="1200" cap="none" spc="0" normalizeH="0" baseline="0" noProof="0">
                <a:latin typeface="微软雅黑" panose="020B0503020204020204" pitchFamily="34" charset="-122"/>
                <a:ea typeface="微软雅黑" panose="020B0503020204020204" pitchFamily="34" charset="-122"/>
                <a:cs typeface="+mn-cs"/>
              </a:rPr>
              <a:t>    </a:t>
            </a:r>
            <a:endParaRPr kumimoji="0" lang="zh-CN" altLang="en-US" sz="2400" kern="1200" cap="none" spc="0" normalizeH="0" baseline="0" noProof="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生产线平衡是现代生产管理的关键，主要依据就是生产线节拍。通过测量流水线各工序节拍，对比生产线节拍确定瓶颈工序，并运用精益生产的工具和方法进行改善，达到提高生产线平衡率、和生产线效率的目的。</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5"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节拍的意义</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9123" name="Text Box 3"/>
          <p:cNvSpPr txBox="1">
            <a:spLocks noChangeArrowheads="1"/>
          </p:cNvSpPr>
          <p:nvPr/>
        </p:nvSpPr>
        <p:spPr bwMode="auto">
          <a:xfrm>
            <a:off x="2001838" y="1190625"/>
            <a:ext cx="8302625" cy="5286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a:solidFill>
                  <a:schemeClr val="tx2"/>
                </a:solidFill>
                <a:latin typeface="微软雅黑" panose="020B0503020204020204" pitchFamily="34" charset="-122"/>
                <a:ea typeface="微软雅黑" panose="020B0503020204020204" pitchFamily="34" charset="-122"/>
                <a:cs typeface="+mn-cs"/>
              </a:rPr>
              <a:t>现场改善的依据：</a:t>
            </a:r>
            <a:r>
              <a:rPr kumimoji="0" lang="zh-CN" altLang="en-US" sz="2400" kern="1200" cap="none" spc="0" normalizeH="0" baseline="0" noProof="0">
                <a:latin typeface="微软雅黑" panose="020B0503020204020204" pitchFamily="34" charset="-122"/>
                <a:ea typeface="微软雅黑" panose="020B0503020204020204" pitchFamily="34" charset="-122"/>
                <a:cs typeface="+mn-cs"/>
              </a:rPr>
              <a:t>    </a:t>
            </a:r>
            <a:endParaRPr kumimoji="0" lang="zh-CN" altLang="en-US" sz="2400" kern="1200" cap="none" spc="0" normalizeH="0" baseline="0" noProof="0">
              <a:latin typeface="微软雅黑" panose="020B0503020204020204" pitchFamily="34" charset="-122"/>
              <a:ea typeface="微软雅黑" panose="020B0503020204020204" pitchFamily="34" charset="-122"/>
              <a:cs typeface="+mn-cs"/>
            </a:endParaRPr>
          </a:p>
        </p:txBody>
      </p:sp>
      <p:pic>
        <p:nvPicPr>
          <p:cNvPr id="1029124" name="Picture 4"/>
          <p:cNvPicPr>
            <a:picLocks noChangeAspect="1"/>
          </p:cNvPicPr>
          <p:nvPr/>
        </p:nvPicPr>
        <p:blipFill>
          <a:blip r:embed="rId1"/>
          <a:srcRect t="7275"/>
          <a:stretch>
            <a:fillRect/>
          </a:stretch>
        </p:blipFill>
        <p:spPr>
          <a:xfrm>
            <a:off x="1804988" y="2060575"/>
            <a:ext cx="8582025" cy="3671888"/>
          </a:xfrm>
          <a:prstGeom prst="rect">
            <a:avLst/>
          </a:prstGeom>
          <a:noFill/>
          <a:ln w="9525">
            <a:noFill/>
          </a:ln>
        </p:spPr>
      </p:pic>
      <p:sp>
        <p:nvSpPr>
          <p:cNvPr id="5"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节拍的意义</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9124"/>
                                        </p:tgtEl>
                                        <p:attrNameLst>
                                          <p:attrName>style.visibility</p:attrName>
                                        </p:attrNameLst>
                                      </p:cBhvr>
                                      <p:to>
                                        <p:strVal val="visible"/>
                                      </p:to>
                                    </p:set>
                                    <p:animEffect transition="in" filter="blinds(horizontal)">
                                      <p:cBhvr>
                                        <p:cTn id="7" dur="500"/>
                                        <p:tgtEl>
                                          <p:spTgt spid="1029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5"/>
          <p:cNvSpPr/>
          <p:nvPr/>
        </p:nvSpPr>
        <p:spPr>
          <a:xfrm>
            <a:off x="0" y="2438400"/>
            <a:ext cx="12192000" cy="3922713"/>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gradFill flip="none" rotWithShape="1">
            <a:gsLst>
              <a:gs pos="0">
                <a:srgbClr val="00268A">
                  <a:shade val="30000"/>
                  <a:satMod val="115000"/>
                </a:srgbClr>
              </a:gs>
              <a:gs pos="50000">
                <a:srgbClr val="00268A">
                  <a:shade val="67500"/>
                  <a:satMod val="115000"/>
                </a:srgbClr>
              </a:gs>
              <a:gs pos="100000">
                <a:srgbClr val="00268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文本框 9"/>
          <p:cNvSpPr txBox="1"/>
          <p:nvPr/>
        </p:nvSpPr>
        <p:spPr>
          <a:xfrm>
            <a:off x="4568825" y="3417888"/>
            <a:ext cx="3052763" cy="623888"/>
          </a:xfrm>
          <a:prstGeom prst="rect">
            <a:avLst/>
          </a:prstGeom>
          <a:noFill/>
        </p:spPr>
        <p:txBody>
          <a:bodyPr lIns="68580" tIns="34290" rIns="68580" bIns="34290">
            <a:spAutoFit/>
          </a:bodyPr>
          <a:lstStyle/>
          <a:p>
            <a:pPr marL="0" marR="0" lvl="1" indent="0" algn="ctr" defTabSz="4572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单件流简介</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7" name="Freeform 5"/>
          <p:cNvSpPr/>
          <p:nvPr/>
        </p:nvSpPr>
        <p:spPr bwMode="auto">
          <a:xfrm>
            <a:off x="5200650" y="1628775"/>
            <a:ext cx="1789113" cy="161766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ln>
        </p:spPr>
        <p:txBody>
          <a:body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50" name="PA-数据-284191"/>
          <p:cNvGrpSpPr>
            <a:grpSpLocks noChangeAspect="1"/>
          </p:cNvGrpSpPr>
          <p:nvPr>
            <p:custDataLst>
              <p:tags r:id="rId1"/>
            </p:custDataLst>
          </p:nvPr>
        </p:nvGrpSpPr>
        <p:grpSpPr bwMode="auto">
          <a:xfrm>
            <a:off x="5519404" y="1862639"/>
            <a:ext cx="1151099" cy="1151099"/>
            <a:chOff x="3425" y="1792"/>
            <a:chExt cx="783" cy="783"/>
          </a:xfrm>
          <a:solidFill>
            <a:schemeClr val="bg1"/>
          </a:solidFill>
        </p:grpSpPr>
        <p:sp>
          <p:nvSpPr>
            <p:cNvPr id="51" name="PA-任意多边形 81"/>
            <p:cNvSpPr>
              <a:spLocks noEditPoints="1"/>
            </p:cNvSpPr>
            <p:nvPr/>
          </p:nvSpPr>
          <p:spPr bwMode="auto">
            <a:xfrm>
              <a:off x="3425" y="1820"/>
              <a:ext cx="755" cy="755"/>
            </a:xfrm>
            <a:custGeom>
              <a:avLst/>
              <a:gdLst>
                <a:gd name="T0" fmla="*/ 200 w 2000"/>
                <a:gd name="T1" fmla="*/ 1000 h 2000"/>
                <a:gd name="T2" fmla="*/ 1000 w 2000"/>
                <a:gd name="T3" fmla="*/ 1800 h 2000"/>
                <a:gd name="T4" fmla="*/ 1794 w 2000"/>
                <a:gd name="T5" fmla="*/ 1100 h 2000"/>
                <a:gd name="T6" fmla="*/ 900 w 2000"/>
                <a:gd name="T7" fmla="*/ 1100 h 2000"/>
                <a:gd name="T8" fmla="*/ 900 w 2000"/>
                <a:gd name="T9" fmla="*/ 207 h 2000"/>
                <a:gd name="T10" fmla="*/ 200 w 2000"/>
                <a:gd name="T11" fmla="*/ 1000 h 2000"/>
                <a:gd name="T12" fmla="*/ 1100 w 2000"/>
                <a:gd name="T13" fmla="*/ 5 h 2000"/>
                <a:gd name="T14" fmla="*/ 1100 w 2000"/>
                <a:gd name="T15" fmla="*/ 900 h 2000"/>
                <a:gd name="T16" fmla="*/ 1995 w 2000"/>
                <a:gd name="T17" fmla="*/ 900 h 2000"/>
                <a:gd name="T18" fmla="*/ 2000 w 2000"/>
                <a:gd name="T19" fmla="*/ 1000 h 2000"/>
                <a:gd name="T20" fmla="*/ 1000 w 2000"/>
                <a:gd name="T21" fmla="*/ 2000 h 2000"/>
                <a:gd name="T22" fmla="*/ 0 w 2000"/>
                <a:gd name="T23" fmla="*/ 1000 h 2000"/>
                <a:gd name="T24" fmla="*/ 1000 w 2000"/>
                <a:gd name="T25" fmla="*/ 0 h 2000"/>
                <a:gd name="T26" fmla="*/ 1100 w 2000"/>
                <a:gd name="T27" fmla="*/ 5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 h="2000">
                  <a:moveTo>
                    <a:pt x="200" y="1000"/>
                  </a:moveTo>
                  <a:cubicBezTo>
                    <a:pt x="200" y="1442"/>
                    <a:pt x="559" y="1800"/>
                    <a:pt x="1000" y="1800"/>
                  </a:cubicBezTo>
                  <a:cubicBezTo>
                    <a:pt x="1408" y="1800"/>
                    <a:pt x="1745" y="1495"/>
                    <a:pt x="1794" y="1100"/>
                  </a:cubicBezTo>
                  <a:lnTo>
                    <a:pt x="900" y="1100"/>
                  </a:lnTo>
                  <a:lnTo>
                    <a:pt x="900" y="207"/>
                  </a:lnTo>
                  <a:cubicBezTo>
                    <a:pt x="506" y="256"/>
                    <a:pt x="200" y="593"/>
                    <a:pt x="200" y="1000"/>
                  </a:cubicBezTo>
                  <a:close/>
                  <a:moveTo>
                    <a:pt x="1100" y="5"/>
                  </a:moveTo>
                  <a:lnTo>
                    <a:pt x="1100" y="900"/>
                  </a:lnTo>
                  <a:lnTo>
                    <a:pt x="1995" y="900"/>
                  </a:lnTo>
                  <a:cubicBezTo>
                    <a:pt x="1999" y="933"/>
                    <a:pt x="2000" y="967"/>
                    <a:pt x="2000" y="1000"/>
                  </a:cubicBezTo>
                  <a:cubicBezTo>
                    <a:pt x="2000" y="1553"/>
                    <a:pt x="1553" y="2000"/>
                    <a:pt x="1000" y="2000"/>
                  </a:cubicBezTo>
                  <a:cubicBezTo>
                    <a:pt x="448" y="2000"/>
                    <a:pt x="0" y="1553"/>
                    <a:pt x="0" y="1000"/>
                  </a:cubicBezTo>
                  <a:cubicBezTo>
                    <a:pt x="0" y="448"/>
                    <a:pt x="448" y="0"/>
                    <a:pt x="1000" y="0"/>
                  </a:cubicBezTo>
                  <a:cubicBezTo>
                    <a:pt x="1034" y="0"/>
                    <a:pt x="1068" y="2"/>
                    <a:pt x="1100" y="5"/>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2" name="PA-任意多边形 82"/>
            <p:cNvSpPr>
              <a:spLocks noEditPoints="1"/>
            </p:cNvSpPr>
            <p:nvPr/>
          </p:nvSpPr>
          <p:spPr bwMode="auto">
            <a:xfrm>
              <a:off x="3897" y="1792"/>
              <a:ext cx="311" cy="311"/>
            </a:xfrm>
            <a:custGeom>
              <a:avLst/>
              <a:gdLst>
                <a:gd name="T0" fmla="*/ 100 w 825"/>
                <a:gd name="T1" fmla="*/ 110 h 824"/>
                <a:gd name="T2" fmla="*/ 100 w 825"/>
                <a:gd name="T3" fmla="*/ 724 h 824"/>
                <a:gd name="T4" fmla="*/ 715 w 825"/>
                <a:gd name="T5" fmla="*/ 724 h 824"/>
                <a:gd name="T6" fmla="*/ 100 w 825"/>
                <a:gd name="T7" fmla="*/ 110 h 824"/>
                <a:gd name="T8" fmla="*/ 0 w 825"/>
                <a:gd name="T9" fmla="*/ 0 h 824"/>
                <a:gd name="T10" fmla="*/ 825 w 825"/>
                <a:gd name="T11" fmla="*/ 824 h 824"/>
                <a:gd name="T12" fmla="*/ 0 w 825"/>
                <a:gd name="T13" fmla="*/ 824 h 824"/>
                <a:gd name="T14" fmla="*/ 0 w 825"/>
                <a:gd name="T15" fmla="*/ 0 h 8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824">
                  <a:moveTo>
                    <a:pt x="100" y="110"/>
                  </a:moveTo>
                  <a:lnTo>
                    <a:pt x="100" y="724"/>
                  </a:lnTo>
                  <a:lnTo>
                    <a:pt x="715" y="724"/>
                  </a:lnTo>
                  <a:cubicBezTo>
                    <a:pt x="662" y="410"/>
                    <a:pt x="415" y="163"/>
                    <a:pt x="100" y="110"/>
                  </a:cubicBezTo>
                  <a:close/>
                  <a:moveTo>
                    <a:pt x="0" y="0"/>
                  </a:moveTo>
                  <a:cubicBezTo>
                    <a:pt x="450" y="13"/>
                    <a:pt x="812" y="375"/>
                    <a:pt x="825" y="824"/>
                  </a:cubicBezTo>
                  <a:lnTo>
                    <a:pt x="0" y="824"/>
                  </a:lnTo>
                  <a:lnTo>
                    <a:pt x="0"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7571" name="Text Box 3"/>
          <p:cNvSpPr txBox="1">
            <a:spLocks noChangeArrowheads="1"/>
          </p:cNvSpPr>
          <p:nvPr/>
        </p:nvSpPr>
        <p:spPr bwMode="auto">
          <a:xfrm>
            <a:off x="830263" y="1557338"/>
            <a:ext cx="4556125" cy="3889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单件流</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OPF</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）生产方式是按产品类别布置的多制程生产方式，是精益生产中实现均衡生产的关键技术。</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产品在生产过程中实现单件流动，它是准时化生产的核心，是解决在制品积压的秘方，是消除浪费的最好方法。</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p:txBody>
      </p:sp>
      <p:pic>
        <p:nvPicPr>
          <p:cNvPr id="68611" name="Picture 4"/>
          <p:cNvPicPr>
            <a:picLocks noChangeAspect="1"/>
          </p:cNvPicPr>
          <p:nvPr/>
        </p:nvPicPr>
        <p:blipFill>
          <a:blip r:embed="rId1"/>
          <a:stretch>
            <a:fillRect/>
          </a:stretch>
        </p:blipFill>
        <p:spPr>
          <a:xfrm>
            <a:off x="5664200" y="1557338"/>
            <a:ext cx="5446713" cy="4097337"/>
          </a:xfrm>
          <a:prstGeom prst="rect">
            <a:avLst/>
          </a:prstGeom>
          <a:noFill/>
          <a:ln w="9525">
            <a:noFill/>
          </a:ln>
        </p:spPr>
      </p:pic>
      <p:sp>
        <p:nvSpPr>
          <p:cNvPr id="5"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单件流简介</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5394" name="Text Box 2"/>
          <p:cNvSpPr txBox="1">
            <a:spLocks noChangeArrowheads="1"/>
          </p:cNvSpPr>
          <p:nvPr/>
        </p:nvSpPr>
        <p:spPr bwMode="auto">
          <a:xfrm>
            <a:off x="1703388" y="1196975"/>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与批量生产的区别</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 </a:t>
            </a:r>
            <a:endParaRPr kumimoji="0" lang="zh-CN" altLang="en-US" sz="2400" b="1"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955395" name="Text Box 3"/>
          <p:cNvSpPr txBox="1">
            <a:spLocks noChangeArrowheads="1"/>
          </p:cNvSpPr>
          <p:nvPr/>
        </p:nvSpPr>
        <p:spPr bwMode="auto">
          <a:xfrm>
            <a:off x="1971675" y="5148263"/>
            <a:ext cx="8301038" cy="10414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en-US" altLang="zh-CN" sz="2400" b="1" kern="1200" cap="none" spc="0" normalizeH="0" baseline="0" noProof="0">
                <a:solidFill>
                  <a:schemeClr val="tx2"/>
                </a:solidFill>
                <a:latin typeface="微软雅黑" panose="020B0503020204020204" pitchFamily="34" charset="-122"/>
                <a:ea typeface="微软雅黑" panose="020B0503020204020204" pitchFamily="34" charset="-122"/>
                <a:cs typeface="+mn-cs"/>
              </a:rPr>
              <a:t>JIT</a:t>
            </a:r>
            <a:r>
              <a:rPr kumimoji="0" lang="zh-CN" altLang="en-US" sz="2400" b="1" kern="1200" cap="none" spc="0" normalizeH="0" baseline="0" noProof="0">
                <a:solidFill>
                  <a:schemeClr val="tx2"/>
                </a:solidFill>
                <a:latin typeface="微软雅黑" panose="020B0503020204020204" pitchFamily="34" charset="-122"/>
                <a:ea typeface="微软雅黑" panose="020B0503020204020204" pitchFamily="34" charset="-122"/>
                <a:cs typeface="+mn-cs"/>
              </a:rPr>
              <a:t>的定义</a:t>
            </a:r>
            <a:r>
              <a:rPr kumimoji="0" lang="zh-CN" altLang="en-US" sz="2400" kern="1200" cap="none" spc="0" normalizeH="0" baseline="0" noProof="0">
                <a:latin typeface="微软雅黑" panose="020B0503020204020204" pitchFamily="34" charset="-122"/>
                <a:ea typeface="微软雅黑" panose="020B0503020204020204" pitchFamily="34" charset="-122"/>
                <a:cs typeface="+mn-cs"/>
              </a:rPr>
              <a:t>：在客户需要的时间，生产客户需要的产品和数量，同时使用最少的资源！</a:t>
            </a:r>
            <a:endParaRPr kumimoji="0" lang="zh-CN" altLang="en-US" sz="2400" kern="1200" cap="none" spc="0" normalizeH="0" baseline="0" noProof="0">
              <a:latin typeface="微软雅黑" panose="020B0503020204020204" pitchFamily="34" charset="-122"/>
              <a:ea typeface="微软雅黑" panose="020B0503020204020204" pitchFamily="34" charset="-122"/>
              <a:cs typeface="+mn-cs"/>
            </a:endParaRPr>
          </a:p>
        </p:txBody>
      </p:sp>
      <p:pic>
        <p:nvPicPr>
          <p:cNvPr id="70660" name="Picture 4"/>
          <p:cNvPicPr>
            <a:picLocks noChangeAspect="1"/>
          </p:cNvPicPr>
          <p:nvPr/>
        </p:nvPicPr>
        <p:blipFill>
          <a:blip r:embed="rId1"/>
          <a:stretch>
            <a:fillRect/>
          </a:stretch>
        </p:blipFill>
        <p:spPr>
          <a:xfrm>
            <a:off x="2566988" y="1801813"/>
            <a:ext cx="7115175" cy="2876550"/>
          </a:xfrm>
          <a:prstGeom prst="rect">
            <a:avLst/>
          </a:prstGeom>
          <a:noFill/>
          <a:ln w="9525">
            <a:noFill/>
          </a:ln>
        </p:spPr>
      </p:pic>
      <p:sp>
        <p:nvSpPr>
          <p:cNvPr id="955397" name="Text Box 5"/>
          <p:cNvSpPr txBox="1">
            <a:spLocks noChangeArrowheads="1"/>
          </p:cNvSpPr>
          <p:nvPr/>
        </p:nvSpPr>
        <p:spPr bwMode="auto">
          <a:xfrm>
            <a:off x="3676650" y="4756150"/>
            <a:ext cx="1555750" cy="366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defTabSz="457200" eaLnBrk="1" fontAlgn="auto" hangingPunct="1">
              <a:spcBef>
                <a:spcPts val="0"/>
              </a:spcBef>
              <a:spcAft>
                <a:spcPts val="0"/>
              </a:spcAft>
              <a:buClrTx/>
              <a:buSzTx/>
              <a:buFontTx/>
              <a:buNone/>
              <a:defRPr/>
            </a:pPr>
            <a:r>
              <a:rPr kumimoji="0" lang="zh-CN" altLang="en-US" kern="1200" cap="none" spc="0" normalizeH="0" baseline="0" noProof="0">
                <a:latin typeface="微软雅黑" panose="020B0503020204020204" pitchFamily="34" charset="-122"/>
                <a:ea typeface="微软雅黑" panose="020B0503020204020204" pitchFamily="34" charset="-122"/>
                <a:cs typeface="+mn-cs"/>
              </a:rPr>
              <a:t>批量生产方式</a:t>
            </a:r>
            <a:endParaRPr kumimoji="0" lang="zh-CN" altLang="en-US" kern="1200" cap="none" spc="0" normalizeH="0" baseline="0" noProof="0">
              <a:latin typeface="微软雅黑" panose="020B0503020204020204" pitchFamily="34" charset="-122"/>
              <a:ea typeface="微软雅黑" panose="020B0503020204020204" pitchFamily="34" charset="-122"/>
              <a:cs typeface="+mn-cs"/>
            </a:endParaRPr>
          </a:p>
        </p:txBody>
      </p:sp>
      <p:sp>
        <p:nvSpPr>
          <p:cNvPr id="955398" name="Text Box 6"/>
          <p:cNvSpPr txBox="1">
            <a:spLocks noChangeArrowheads="1"/>
          </p:cNvSpPr>
          <p:nvPr/>
        </p:nvSpPr>
        <p:spPr bwMode="auto">
          <a:xfrm>
            <a:off x="7175500" y="4749800"/>
            <a:ext cx="1784350" cy="366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defTabSz="457200" eaLnBrk="1" fontAlgn="auto" hangingPunct="1">
              <a:spcBef>
                <a:spcPts val="0"/>
              </a:spcBef>
              <a:spcAft>
                <a:spcPts val="0"/>
              </a:spcAft>
              <a:buClrTx/>
              <a:buSzTx/>
              <a:buFontTx/>
              <a:buNone/>
              <a:defRPr/>
            </a:pPr>
            <a:r>
              <a:rPr kumimoji="0" lang="zh-CN" altLang="en-US" kern="1200" cap="none" spc="0" normalizeH="0" baseline="0" noProof="0">
                <a:latin typeface="微软雅黑" panose="020B0503020204020204" pitchFamily="34" charset="-122"/>
                <a:ea typeface="微软雅黑" panose="020B0503020204020204" pitchFamily="34" charset="-122"/>
                <a:cs typeface="+mn-cs"/>
              </a:rPr>
              <a:t>单件流生产方式</a:t>
            </a:r>
            <a:endParaRPr kumimoji="0" lang="zh-CN" altLang="en-US" kern="1200" cap="none" spc="0" normalizeH="0" baseline="0" noProof="0">
              <a:latin typeface="微软雅黑" panose="020B0503020204020204" pitchFamily="34" charset="-122"/>
              <a:ea typeface="微软雅黑" panose="020B0503020204020204" pitchFamily="34" charset="-122"/>
              <a:cs typeface="+mn-cs"/>
            </a:endParaRPr>
          </a:p>
        </p:txBody>
      </p:sp>
      <p:sp>
        <p:nvSpPr>
          <p:cNvPr id="7"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单件流简介</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9619" name="Text Box 3"/>
          <p:cNvSpPr txBox="1">
            <a:spLocks noChangeArrowheads="1"/>
          </p:cNvSpPr>
          <p:nvPr/>
        </p:nvSpPr>
        <p:spPr bwMode="auto">
          <a:xfrm>
            <a:off x="1944688" y="1773238"/>
            <a:ext cx="8302625" cy="3889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单件流从字面上理解，所具有的特点是：生产线上产品一件一件的流动，但它的特点远不止这一点。 </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1.</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按产品类别布置的生产线</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2.</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多制程的生产方式</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3.</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固定的、单一的物流</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4.</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采用稳定性好的小型设备</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5.</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产品单件流动</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6.</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操作工一人多岗</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单件流生产的特点</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1667" name="Text Box 3"/>
          <p:cNvSpPr txBox="1">
            <a:spLocks noChangeArrowheads="1"/>
          </p:cNvSpPr>
          <p:nvPr/>
        </p:nvSpPr>
        <p:spPr bwMode="auto">
          <a:xfrm>
            <a:off x="1271588" y="1412875"/>
            <a:ext cx="8301038" cy="43640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 1.</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生产时间短</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 2.</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在制品存量少</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 3.</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占用生产面积小</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 4.</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易暴露问题点</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 5.</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容易适应市场与计划的变更</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 6.</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有利于保证产品品质</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 7.</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有利于安全生产</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 8.</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不需要高性能的、大型化的设备</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 9.</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减少管理成本，确保财产安全</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单件流生产的优点</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pic>
        <p:nvPicPr>
          <p:cNvPr id="74756" name="图片 2"/>
          <p:cNvPicPr>
            <a:picLocks noChangeAspect="1"/>
          </p:cNvPicPr>
          <p:nvPr/>
        </p:nvPicPr>
        <p:blipFill>
          <a:blip r:embed="rId1"/>
          <a:stretch>
            <a:fillRect/>
          </a:stretch>
        </p:blipFill>
        <p:spPr>
          <a:xfrm>
            <a:off x="6665913" y="1412875"/>
            <a:ext cx="4254500" cy="4364038"/>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2" name="Picture 4"/>
          <p:cNvPicPr>
            <a:picLocks noChangeAspect="1"/>
          </p:cNvPicPr>
          <p:nvPr/>
        </p:nvPicPr>
        <p:blipFill>
          <a:blip r:embed="rId1"/>
          <a:stretch>
            <a:fillRect/>
          </a:stretch>
        </p:blipFill>
        <p:spPr>
          <a:xfrm>
            <a:off x="984250" y="1916113"/>
            <a:ext cx="4691063" cy="3530600"/>
          </a:xfrm>
          <a:prstGeom prst="rect">
            <a:avLst/>
          </a:prstGeom>
          <a:noFill/>
          <a:ln w="9525">
            <a:noFill/>
          </a:ln>
        </p:spPr>
      </p:pic>
      <p:grpSp>
        <p:nvGrpSpPr>
          <p:cNvPr id="76803" name="Group 7"/>
          <p:cNvGrpSpPr/>
          <p:nvPr/>
        </p:nvGrpSpPr>
        <p:grpSpPr>
          <a:xfrm>
            <a:off x="6024563" y="1916113"/>
            <a:ext cx="5111750" cy="3530600"/>
            <a:chOff x="3016" y="1389"/>
            <a:chExt cx="2168" cy="1587"/>
          </a:xfrm>
        </p:grpSpPr>
        <p:pic>
          <p:nvPicPr>
            <p:cNvPr id="76805" name="Picture 5"/>
            <p:cNvPicPr>
              <a:picLocks noChangeAspect="1"/>
            </p:cNvPicPr>
            <p:nvPr/>
          </p:nvPicPr>
          <p:blipFill>
            <a:blip r:embed="rId2"/>
            <a:srcRect l="51628" b="12418"/>
            <a:stretch>
              <a:fillRect/>
            </a:stretch>
          </p:blipFill>
          <p:spPr>
            <a:xfrm>
              <a:off x="3016" y="1389"/>
              <a:ext cx="2168" cy="1587"/>
            </a:xfrm>
            <a:prstGeom prst="rect">
              <a:avLst/>
            </a:prstGeom>
            <a:noFill/>
            <a:ln w="9525">
              <a:noFill/>
            </a:ln>
          </p:spPr>
        </p:pic>
        <p:sp>
          <p:nvSpPr>
            <p:cNvPr id="1031174" name="Text Box 6"/>
            <p:cNvSpPr txBox="1">
              <a:spLocks noChangeArrowheads="1"/>
            </p:cNvSpPr>
            <p:nvPr/>
          </p:nvSpPr>
          <p:spPr bwMode="auto">
            <a:xfrm>
              <a:off x="3610" y="1434"/>
              <a:ext cx="948" cy="17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defTabSz="457200" eaLnBrk="1" fontAlgn="auto" hangingPunct="1">
                <a:spcBef>
                  <a:spcPts val="0"/>
                </a:spcBef>
                <a:spcAft>
                  <a:spcPts val="0"/>
                </a:spcAft>
                <a:buClrTx/>
                <a:buSzTx/>
                <a:buFontTx/>
                <a:buNone/>
                <a:defRPr/>
              </a:pPr>
              <a:r>
                <a:rPr kumimoji="0" lang="zh-CN" altLang="en-US" sz="1200" b="1" kern="1200" cap="none" spc="0" normalizeH="0" baseline="0" noProof="0">
                  <a:solidFill>
                    <a:srgbClr val="FF0000"/>
                  </a:solidFill>
                  <a:latin typeface="+mn-lt"/>
                  <a:ea typeface="+mn-ea"/>
                  <a:cs typeface="+mn-cs"/>
                </a:rPr>
                <a:t>本田后三角布局</a:t>
              </a:r>
              <a:r>
                <a:rPr kumimoji="0" lang="en-US" altLang="zh-CN" sz="1200" b="1" kern="1200" cap="none" spc="0" normalizeH="0" baseline="0" noProof="0">
                  <a:solidFill>
                    <a:srgbClr val="FF0000"/>
                  </a:solidFill>
                  <a:latin typeface="+mn-lt"/>
                  <a:ea typeface="+mn-ea"/>
                  <a:cs typeface="+mn-cs"/>
                </a:rPr>
                <a:t>(</a:t>
              </a:r>
              <a:r>
                <a:rPr kumimoji="0" lang="zh-CN" altLang="en-US" sz="1200" b="1" kern="1200" cap="none" spc="0" normalizeH="0" baseline="0" noProof="0">
                  <a:solidFill>
                    <a:srgbClr val="FF0000"/>
                  </a:solidFill>
                  <a:latin typeface="+mn-lt"/>
                  <a:ea typeface="+mn-ea"/>
                  <a:cs typeface="+mn-cs"/>
                </a:rPr>
                <a:t>新</a:t>
              </a:r>
              <a:r>
                <a:rPr kumimoji="0" lang="en-US" altLang="zh-CN" sz="1200" b="1" kern="1200" cap="none" spc="0" normalizeH="0" baseline="0" noProof="0">
                  <a:solidFill>
                    <a:srgbClr val="FF0000"/>
                  </a:solidFill>
                  <a:latin typeface="+mn-lt"/>
                  <a:ea typeface="+mn-ea"/>
                  <a:cs typeface="+mn-cs"/>
                </a:rPr>
                <a:t>)</a:t>
              </a:r>
              <a:endParaRPr kumimoji="0" lang="en-US" altLang="zh-CN" sz="1200" b="1" kern="1200" cap="none" spc="0" normalizeH="0" baseline="0" noProof="0">
                <a:solidFill>
                  <a:srgbClr val="FF0000"/>
                </a:solidFill>
                <a:latin typeface="+mn-lt"/>
                <a:ea typeface="+mn-ea"/>
                <a:cs typeface="+mn-cs"/>
              </a:endParaRPr>
            </a:p>
          </p:txBody>
        </p:sp>
      </p:grpSp>
      <p:sp>
        <p:nvSpPr>
          <p:cNvPr id="7"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本田的后三角布局</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5"/>
          <p:cNvSpPr/>
          <p:nvPr/>
        </p:nvSpPr>
        <p:spPr>
          <a:xfrm>
            <a:off x="0" y="2438400"/>
            <a:ext cx="12192000" cy="3922713"/>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gradFill flip="none" rotWithShape="1">
            <a:gsLst>
              <a:gs pos="0">
                <a:srgbClr val="00268A">
                  <a:shade val="30000"/>
                  <a:satMod val="115000"/>
                </a:srgbClr>
              </a:gs>
              <a:gs pos="50000">
                <a:srgbClr val="00268A">
                  <a:shade val="67500"/>
                  <a:satMod val="115000"/>
                </a:srgbClr>
              </a:gs>
              <a:gs pos="100000">
                <a:srgbClr val="00268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文本框 9"/>
          <p:cNvSpPr txBox="1"/>
          <p:nvPr/>
        </p:nvSpPr>
        <p:spPr>
          <a:xfrm>
            <a:off x="2062163" y="3417888"/>
            <a:ext cx="8066088" cy="623888"/>
          </a:xfrm>
          <a:prstGeom prst="rect">
            <a:avLst/>
          </a:prstGeom>
          <a:noFill/>
        </p:spPr>
        <p:txBody>
          <a:bodyPr lIns="68580" tIns="34290" rIns="68580" bIns="34290">
            <a:spAutoFit/>
          </a:bodyPr>
          <a:lstStyle/>
          <a:p>
            <a:pPr marL="0" marR="0" lvl="1" indent="0" algn="ctr" defTabSz="4572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如何建立单件流生产线</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 name="Freeform 5"/>
          <p:cNvSpPr/>
          <p:nvPr/>
        </p:nvSpPr>
        <p:spPr bwMode="auto">
          <a:xfrm>
            <a:off x="5200650" y="1628775"/>
            <a:ext cx="1789113" cy="161766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ln>
        </p:spPr>
        <p:txBody>
          <a:body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10" name="PA-数据实体-43816"/>
          <p:cNvGrpSpPr>
            <a:grpSpLocks noChangeAspect="1"/>
          </p:cNvGrpSpPr>
          <p:nvPr>
            <p:custDataLst>
              <p:tags r:id="rId1"/>
            </p:custDataLst>
          </p:nvPr>
        </p:nvGrpSpPr>
        <p:grpSpPr bwMode="auto">
          <a:xfrm>
            <a:off x="5548724" y="1862639"/>
            <a:ext cx="1092459" cy="1151099"/>
            <a:chOff x="3412" y="1741"/>
            <a:chExt cx="857" cy="903"/>
          </a:xfrm>
          <a:solidFill>
            <a:schemeClr val="bg1"/>
          </a:solidFill>
        </p:grpSpPr>
        <p:sp>
          <p:nvSpPr>
            <p:cNvPr id="11" name="PA-任意多边形 390"/>
            <p:cNvSpPr/>
            <p:nvPr/>
          </p:nvSpPr>
          <p:spPr bwMode="auto">
            <a:xfrm>
              <a:off x="3412" y="1967"/>
              <a:ext cx="245" cy="677"/>
            </a:xfrm>
            <a:custGeom>
              <a:avLst/>
              <a:gdLst>
                <a:gd name="T0" fmla="*/ 325 w 649"/>
                <a:gd name="T1" fmla="*/ 0 h 1792"/>
                <a:gd name="T2" fmla="*/ 0 w 649"/>
                <a:gd name="T3" fmla="*/ 149 h 1792"/>
                <a:gd name="T4" fmla="*/ 0 w 649"/>
                <a:gd name="T5" fmla="*/ 1642 h 1792"/>
                <a:gd name="T6" fmla="*/ 325 w 649"/>
                <a:gd name="T7" fmla="*/ 1792 h 1792"/>
                <a:gd name="T8" fmla="*/ 649 w 649"/>
                <a:gd name="T9" fmla="*/ 1642 h 1792"/>
                <a:gd name="T10" fmla="*/ 649 w 649"/>
                <a:gd name="T11" fmla="*/ 149 h 1792"/>
                <a:gd name="T12" fmla="*/ 325 w 649"/>
                <a:gd name="T13" fmla="*/ 0 h 1792"/>
              </a:gdLst>
              <a:ahLst/>
              <a:cxnLst>
                <a:cxn ang="0">
                  <a:pos x="T0" y="T1"/>
                </a:cxn>
                <a:cxn ang="0">
                  <a:pos x="T2" y="T3"/>
                </a:cxn>
                <a:cxn ang="0">
                  <a:pos x="T4" y="T5"/>
                </a:cxn>
                <a:cxn ang="0">
                  <a:pos x="T6" y="T7"/>
                </a:cxn>
                <a:cxn ang="0">
                  <a:pos x="T8" y="T9"/>
                </a:cxn>
                <a:cxn ang="0">
                  <a:pos x="T10" y="T11"/>
                </a:cxn>
                <a:cxn ang="0">
                  <a:pos x="T12" y="T13"/>
                </a:cxn>
              </a:cxnLst>
              <a:rect l="0" t="0" r="r" b="b"/>
              <a:pathLst>
                <a:path w="649" h="1792">
                  <a:moveTo>
                    <a:pt x="325" y="0"/>
                  </a:moveTo>
                  <a:cubicBezTo>
                    <a:pt x="146" y="0"/>
                    <a:pt x="0" y="67"/>
                    <a:pt x="0" y="149"/>
                  </a:cubicBezTo>
                  <a:lnTo>
                    <a:pt x="0" y="1642"/>
                  </a:lnTo>
                  <a:cubicBezTo>
                    <a:pt x="0" y="1725"/>
                    <a:pt x="146" y="1792"/>
                    <a:pt x="325" y="1792"/>
                  </a:cubicBezTo>
                  <a:cubicBezTo>
                    <a:pt x="504" y="1792"/>
                    <a:pt x="649" y="1725"/>
                    <a:pt x="649" y="1642"/>
                  </a:cubicBezTo>
                  <a:lnTo>
                    <a:pt x="649" y="149"/>
                  </a:lnTo>
                  <a:cubicBezTo>
                    <a:pt x="649" y="67"/>
                    <a:pt x="504" y="0"/>
                    <a:pt x="325" y="0"/>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PA-任意多边形 391"/>
            <p:cNvSpPr/>
            <p:nvPr/>
          </p:nvSpPr>
          <p:spPr bwMode="auto">
            <a:xfrm>
              <a:off x="3718" y="1854"/>
              <a:ext cx="245" cy="790"/>
            </a:xfrm>
            <a:custGeom>
              <a:avLst/>
              <a:gdLst>
                <a:gd name="T0" fmla="*/ 324 w 649"/>
                <a:gd name="T1" fmla="*/ 0 h 2091"/>
                <a:gd name="T2" fmla="*/ 0 w 649"/>
                <a:gd name="T3" fmla="*/ 149 h 2091"/>
                <a:gd name="T4" fmla="*/ 0 w 649"/>
                <a:gd name="T5" fmla="*/ 1941 h 2091"/>
                <a:gd name="T6" fmla="*/ 324 w 649"/>
                <a:gd name="T7" fmla="*/ 2091 h 2091"/>
                <a:gd name="T8" fmla="*/ 649 w 649"/>
                <a:gd name="T9" fmla="*/ 1941 h 2091"/>
                <a:gd name="T10" fmla="*/ 649 w 649"/>
                <a:gd name="T11" fmla="*/ 149 h 2091"/>
                <a:gd name="T12" fmla="*/ 324 w 649"/>
                <a:gd name="T13" fmla="*/ 0 h 2091"/>
              </a:gdLst>
              <a:ahLst/>
              <a:cxnLst>
                <a:cxn ang="0">
                  <a:pos x="T0" y="T1"/>
                </a:cxn>
                <a:cxn ang="0">
                  <a:pos x="T2" y="T3"/>
                </a:cxn>
                <a:cxn ang="0">
                  <a:pos x="T4" y="T5"/>
                </a:cxn>
                <a:cxn ang="0">
                  <a:pos x="T6" y="T7"/>
                </a:cxn>
                <a:cxn ang="0">
                  <a:pos x="T8" y="T9"/>
                </a:cxn>
                <a:cxn ang="0">
                  <a:pos x="T10" y="T11"/>
                </a:cxn>
                <a:cxn ang="0">
                  <a:pos x="T12" y="T13"/>
                </a:cxn>
              </a:cxnLst>
              <a:rect l="0" t="0" r="r" b="b"/>
              <a:pathLst>
                <a:path w="649" h="2091">
                  <a:moveTo>
                    <a:pt x="324" y="0"/>
                  </a:moveTo>
                  <a:cubicBezTo>
                    <a:pt x="145" y="0"/>
                    <a:pt x="0" y="67"/>
                    <a:pt x="0" y="149"/>
                  </a:cubicBezTo>
                  <a:lnTo>
                    <a:pt x="0" y="1941"/>
                  </a:lnTo>
                  <a:cubicBezTo>
                    <a:pt x="0" y="2024"/>
                    <a:pt x="145" y="2091"/>
                    <a:pt x="324" y="2091"/>
                  </a:cubicBezTo>
                  <a:cubicBezTo>
                    <a:pt x="503" y="2091"/>
                    <a:pt x="649" y="2024"/>
                    <a:pt x="649" y="1941"/>
                  </a:cubicBezTo>
                  <a:lnTo>
                    <a:pt x="649" y="149"/>
                  </a:lnTo>
                  <a:cubicBezTo>
                    <a:pt x="649" y="67"/>
                    <a:pt x="504" y="0"/>
                    <a:pt x="324" y="0"/>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PA-任意多边形 392"/>
            <p:cNvSpPr/>
            <p:nvPr/>
          </p:nvSpPr>
          <p:spPr bwMode="auto">
            <a:xfrm>
              <a:off x="4024" y="1741"/>
              <a:ext cx="245" cy="903"/>
            </a:xfrm>
            <a:custGeom>
              <a:avLst/>
              <a:gdLst>
                <a:gd name="T0" fmla="*/ 324 w 649"/>
                <a:gd name="T1" fmla="*/ 0 h 2390"/>
                <a:gd name="T2" fmla="*/ 0 w 649"/>
                <a:gd name="T3" fmla="*/ 150 h 2390"/>
                <a:gd name="T4" fmla="*/ 0 w 649"/>
                <a:gd name="T5" fmla="*/ 2240 h 2390"/>
                <a:gd name="T6" fmla="*/ 324 w 649"/>
                <a:gd name="T7" fmla="*/ 2390 h 2390"/>
                <a:gd name="T8" fmla="*/ 649 w 649"/>
                <a:gd name="T9" fmla="*/ 2240 h 2390"/>
                <a:gd name="T10" fmla="*/ 649 w 649"/>
                <a:gd name="T11" fmla="*/ 150 h 2390"/>
                <a:gd name="T12" fmla="*/ 324 w 649"/>
                <a:gd name="T13" fmla="*/ 0 h 2390"/>
              </a:gdLst>
              <a:ahLst/>
              <a:cxnLst>
                <a:cxn ang="0">
                  <a:pos x="T0" y="T1"/>
                </a:cxn>
                <a:cxn ang="0">
                  <a:pos x="T2" y="T3"/>
                </a:cxn>
                <a:cxn ang="0">
                  <a:pos x="T4" y="T5"/>
                </a:cxn>
                <a:cxn ang="0">
                  <a:pos x="T6" y="T7"/>
                </a:cxn>
                <a:cxn ang="0">
                  <a:pos x="T8" y="T9"/>
                </a:cxn>
                <a:cxn ang="0">
                  <a:pos x="T10" y="T11"/>
                </a:cxn>
                <a:cxn ang="0">
                  <a:pos x="T12" y="T13"/>
                </a:cxn>
              </a:cxnLst>
              <a:rect l="0" t="0" r="r" b="b"/>
              <a:pathLst>
                <a:path w="649" h="2390">
                  <a:moveTo>
                    <a:pt x="324" y="0"/>
                  </a:moveTo>
                  <a:cubicBezTo>
                    <a:pt x="145" y="0"/>
                    <a:pt x="0" y="67"/>
                    <a:pt x="0" y="150"/>
                  </a:cubicBezTo>
                  <a:lnTo>
                    <a:pt x="0" y="2240"/>
                  </a:lnTo>
                  <a:cubicBezTo>
                    <a:pt x="0" y="2323"/>
                    <a:pt x="145" y="2390"/>
                    <a:pt x="324" y="2390"/>
                  </a:cubicBezTo>
                  <a:cubicBezTo>
                    <a:pt x="503" y="2390"/>
                    <a:pt x="649" y="2323"/>
                    <a:pt x="649" y="2240"/>
                  </a:cubicBezTo>
                  <a:lnTo>
                    <a:pt x="649" y="150"/>
                  </a:lnTo>
                  <a:cubicBezTo>
                    <a:pt x="649" y="67"/>
                    <a:pt x="503" y="0"/>
                    <a:pt x="324" y="0"/>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PA-任意多边形 393"/>
            <p:cNvSpPr>
              <a:spLocks noEditPoints="1"/>
            </p:cNvSpPr>
            <p:nvPr/>
          </p:nvSpPr>
          <p:spPr bwMode="auto">
            <a:xfrm>
              <a:off x="3412" y="1741"/>
              <a:ext cx="857" cy="339"/>
            </a:xfrm>
            <a:custGeom>
              <a:avLst/>
              <a:gdLst>
                <a:gd name="T0" fmla="*/ 0 w 2271"/>
                <a:gd name="T1" fmla="*/ 747 h 896"/>
                <a:gd name="T2" fmla="*/ 325 w 2271"/>
                <a:gd name="T3" fmla="*/ 896 h 896"/>
                <a:gd name="T4" fmla="*/ 649 w 2271"/>
                <a:gd name="T5" fmla="*/ 747 h 896"/>
                <a:gd name="T6" fmla="*/ 325 w 2271"/>
                <a:gd name="T7" fmla="*/ 598 h 896"/>
                <a:gd name="T8" fmla="*/ 0 w 2271"/>
                <a:gd name="T9" fmla="*/ 747 h 896"/>
                <a:gd name="T10" fmla="*/ 1622 w 2271"/>
                <a:gd name="T11" fmla="*/ 150 h 896"/>
                <a:gd name="T12" fmla="*/ 1946 w 2271"/>
                <a:gd name="T13" fmla="*/ 299 h 896"/>
                <a:gd name="T14" fmla="*/ 2271 w 2271"/>
                <a:gd name="T15" fmla="*/ 150 h 896"/>
                <a:gd name="T16" fmla="*/ 1946 w 2271"/>
                <a:gd name="T17" fmla="*/ 0 h 896"/>
                <a:gd name="T18" fmla="*/ 1622 w 2271"/>
                <a:gd name="T19" fmla="*/ 150 h 896"/>
                <a:gd name="T20" fmla="*/ 811 w 2271"/>
                <a:gd name="T21" fmla="*/ 448 h 896"/>
                <a:gd name="T22" fmla="*/ 1135 w 2271"/>
                <a:gd name="T23" fmla="*/ 598 h 896"/>
                <a:gd name="T24" fmla="*/ 1460 w 2271"/>
                <a:gd name="T25" fmla="*/ 448 h 896"/>
                <a:gd name="T26" fmla="*/ 1135 w 2271"/>
                <a:gd name="T27" fmla="*/ 299 h 896"/>
                <a:gd name="T28" fmla="*/ 811 w 2271"/>
                <a:gd name="T29" fmla="*/ 44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1" h="896">
                  <a:moveTo>
                    <a:pt x="0" y="747"/>
                  </a:moveTo>
                  <a:cubicBezTo>
                    <a:pt x="0" y="830"/>
                    <a:pt x="146" y="896"/>
                    <a:pt x="325" y="896"/>
                  </a:cubicBezTo>
                  <a:cubicBezTo>
                    <a:pt x="504" y="896"/>
                    <a:pt x="649" y="830"/>
                    <a:pt x="649" y="747"/>
                  </a:cubicBezTo>
                  <a:cubicBezTo>
                    <a:pt x="649" y="665"/>
                    <a:pt x="504" y="598"/>
                    <a:pt x="325" y="598"/>
                  </a:cubicBezTo>
                  <a:cubicBezTo>
                    <a:pt x="146" y="598"/>
                    <a:pt x="0" y="665"/>
                    <a:pt x="0" y="747"/>
                  </a:cubicBezTo>
                  <a:close/>
                  <a:moveTo>
                    <a:pt x="1622" y="150"/>
                  </a:moveTo>
                  <a:cubicBezTo>
                    <a:pt x="1622" y="232"/>
                    <a:pt x="1767" y="299"/>
                    <a:pt x="1946" y="299"/>
                  </a:cubicBezTo>
                  <a:cubicBezTo>
                    <a:pt x="2125" y="299"/>
                    <a:pt x="2271" y="232"/>
                    <a:pt x="2271" y="150"/>
                  </a:cubicBezTo>
                  <a:cubicBezTo>
                    <a:pt x="2271" y="67"/>
                    <a:pt x="2125" y="0"/>
                    <a:pt x="1946" y="0"/>
                  </a:cubicBezTo>
                  <a:cubicBezTo>
                    <a:pt x="1767" y="0"/>
                    <a:pt x="1622" y="67"/>
                    <a:pt x="1622" y="150"/>
                  </a:cubicBezTo>
                  <a:close/>
                  <a:moveTo>
                    <a:pt x="811" y="448"/>
                  </a:moveTo>
                  <a:cubicBezTo>
                    <a:pt x="811" y="531"/>
                    <a:pt x="956" y="598"/>
                    <a:pt x="1135" y="598"/>
                  </a:cubicBezTo>
                  <a:cubicBezTo>
                    <a:pt x="1315" y="598"/>
                    <a:pt x="1460" y="531"/>
                    <a:pt x="1460" y="448"/>
                  </a:cubicBezTo>
                  <a:cubicBezTo>
                    <a:pt x="1460" y="366"/>
                    <a:pt x="1315" y="299"/>
                    <a:pt x="1135" y="299"/>
                  </a:cubicBezTo>
                  <a:cubicBezTo>
                    <a:pt x="956" y="299"/>
                    <a:pt x="811" y="366"/>
                    <a:pt x="811" y="448"/>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PA-任意多边形 394"/>
            <p:cNvSpPr>
              <a:spLocks noEditPoints="1"/>
            </p:cNvSpPr>
            <p:nvPr/>
          </p:nvSpPr>
          <p:spPr bwMode="auto">
            <a:xfrm>
              <a:off x="3412" y="1798"/>
              <a:ext cx="673" cy="838"/>
            </a:xfrm>
            <a:custGeom>
              <a:avLst/>
              <a:gdLst>
                <a:gd name="T0" fmla="*/ 1784 w 1784"/>
                <a:gd name="T1" fmla="*/ 128 h 2219"/>
                <a:gd name="T2" fmla="*/ 1784 w 1784"/>
                <a:gd name="T3" fmla="*/ 2219 h 2219"/>
                <a:gd name="T4" fmla="*/ 1622 w 1784"/>
                <a:gd name="T5" fmla="*/ 2090 h 2219"/>
                <a:gd name="T6" fmla="*/ 1622 w 1784"/>
                <a:gd name="T7" fmla="*/ 0 h 2219"/>
                <a:gd name="T8" fmla="*/ 1784 w 1784"/>
                <a:gd name="T9" fmla="*/ 128 h 2219"/>
                <a:gd name="T10" fmla="*/ 973 w 1784"/>
                <a:gd name="T11" fmla="*/ 427 h 2219"/>
                <a:gd name="T12" fmla="*/ 973 w 1784"/>
                <a:gd name="T13" fmla="*/ 2219 h 2219"/>
                <a:gd name="T14" fmla="*/ 811 w 1784"/>
                <a:gd name="T15" fmla="*/ 2090 h 2219"/>
                <a:gd name="T16" fmla="*/ 811 w 1784"/>
                <a:gd name="T17" fmla="*/ 298 h 2219"/>
                <a:gd name="T18" fmla="*/ 973 w 1784"/>
                <a:gd name="T19" fmla="*/ 427 h 2219"/>
                <a:gd name="T20" fmla="*/ 162 w 1784"/>
                <a:gd name="T21" fmla="*/ 726 h 2219"/>
                <a:gd name="T22" fmla="*/ 162 w 1784"/>
                <a:gd name="T23" fmla="*/ 2219 h 2219"/>
                <a:gd name="T24" fmla="*/ 0 w 1784"/>
                <a:gd name="T25" fmla="*/ 2090 h 2219"/>
                <a:gd name="T26" fmla="*/ 0 w 1784"/>
                <a:gd name="T27" fmla="*/ 597 h 2219"/>
                <a:gd name="T28" fmla="*/ 162 w 1784"/>
                <a:gd name="T29" fmla="*/ 726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4" h="2219">
                  <a:moveTo>
                    <a:pt x="1784" y="128"/>
                  </a:moveTo>
                  <a:lnTo>
                    <a:pt x="1784" y="2219"/>
                  </a:lnTo>
                  <a:cubicBezTo>
                    <a:pt x="1688" y="2193"/>
                    <a:pt x="1622" y="2145"/>
                    <a:pt x="1622" y="2090"/>
                  </a:cubicBezTo>
                  <a:lnTo>
                    <a:pt x="1622" y="0"/>
                  </a:lnTo>
                  <a:cubicBezTo>
                    <a:pt x="1622" y="55"/>
                    <a:pt x="1688" y="102"/>
                    <a:pt x="1784" y="128"/>
                  </a:cubicBezTo>
                  <a:close/>
                  <a:moveTo>
                    <a:pt x="973" y="427"/>
                  </a:moveTo>
                  <a:lnTo>
                    <a:pt x="973" y="2219"/>
                  </a:lnTo>
                  <a:cubicBezTo>
                    <a:pt x="877" y="2193"/>
                    <a:pt x="811" y="2145"/>
                    <a:pt x="811" y="2090"/>
                  </a:cubicBezTo>
                  <a:lnTo>
                    <a:pt x="811" y="298"/>
                  </a:lnTo>
                  <a:cubicBezTo>
                    <a:pt x="811" y="354"/>
                    <a:pt x="877" y="401"/>
                    <a:pt x="973" y="427"/>
                  </a:cubicBezTo>
                  <a:close/>
                  <a:moveTo>
                    <a:pt x="162" y="726"/>
                  </a:moveTo>
                  <a:lnTo>
                    <a:pt x="162" y="2219"/>
                  </a:lnTo>
                  <a:cubicBezTo>
                    <a:pt x="66" y="2193"/>
                    <a:pt x="0" y="2145"/>
                    <a:pt x="0" y="2090"/>
                  </a:cubicBezTo>
                  <a:lnTo>
                    <a:pt x="0" y="597"/>
                  </a:lnTo>
                  <a:cubicBezTo>
                    <a:pt x="0" y="652"/>
                    <a:pt x="66" y="700"/>
                    <a:pt x="162" y="726"/>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AutoShape 4"/>
          <p:cNvSpPr/>
          <p:nvPr/>
        </p:nvSpPr>
        <p:spPr>
          <a:xfrm flipV="1">
            <a:off x="1154113" y="4926013"/>
            <a:ext cx="7089775" cy="403225"/>
          </a:xfrm>
          <a:custGeom>
            <a:avLst/>
            <a:gdLst>
              <a:gd name="txL" fmla="*/ 3647 w 21600"/>
              <a:gd name="txT" fmla="*/ 3647 h 21600"/>
              <a:gd name="txR" fmla="*/ 17953 w 21600"/>
              <a:gd name="txB" fmla="*/ 17953 h 21600"/>
            </a:gdLst>
            <a:ahLst/>
            <a:cxnLst>
              <a:cxn ang="0">
                <a:pos x="2147483646" y="1311588009"/>
              </a:cxn>
              <a:cxn ang="0">
                <a:pos x="2147483646" y="2147483646"/>
              </a:cxn>
              <a:cxn ang="0">
                <a:pos x="2147483646" y="1311588009"/>
              </a:cxn>
              <a:cxn ang="0">
                <a:pos x="2147483646" y="0"/>
              </a:cxn>
            </a:cxnLst>
            <a:rect l="txL" t="txT" r="txR" b="txB"/>
            <a:pathLst>
              <a:path w="21600" h="21600">
                <a:moveTo>
                  <a:pt x="0" y="0"/>
                </a:moveTo>
                <a:lnTo>
                  <a:pt x="3694" y="21600"/>
                </a:lnTo>
                <a:lnTo>
                  <a:pt x="17906" y="21600"/>
                </a:lnTo>
                <a:lnTo>
                  <a:pt x="21600" y="0"/>
                </a:lnTo>
                <a:lnTo>
                  <a:pt x="0" y="0"/>
                </a:lnTo>
                <a:close/>
              </a:path>
            </a:pathLst>
          </a:custGeom>
          <a:gradFill rotWithShape="1">
            <a:gsLst>
              <a:gs pos="0">
                <a:srgbClr val="FFFFFF">
                  <a:alpha val="100000"/>
                </a:srgbClr>
              </a:gs>
              <a:gs pos="100000">
                <a:srgbClr val="5F5F5F">
                  <a:alpha val="0"/>
                </a:srgbClr>
              </a:gs>
            </a:gsLst>
            <a:lin ang="5400000" scaled="1"/>
            <a:tileRect/>
          </a:gradFill>
          <a:ln w="9525">
            <a:noFill/>
          </a:ln>
        </p:spPr>
        <p:txBody>
          <a:bodyPr/>
          <a:p>
            <a:endParaRPr lang="zh-CN" altLang="en-US"/>
          </a:p>
        </p:txBody>
      </p:sp>
      <p:sp>
        <p:nvSpPr>
          <p:cNvPr id="80899" name="AutoShape 5"/>
          <p:cNvSpPr/>
          <p:nvPr/>
        </p:nvSpPr>
        <p:spPr>
          <a:xfrm>
            <a:off x="1808163" y="1268413"/>
            <a:ext cx="2819400" cy="1755775"/>
          </a:xfrm>
          <a:prstGeom prst="roundRect">
            <a:avLst>
              <a:gd name="adj" fmla="val 9616"/>
            </a:avLst>
          </a:prstGeom>
          <a:gradFill rotWithShape="1">
            <a:gsLst>
              <a:gs pos="0">
                <a:srgbClr val="F5F5F5"/>
              </a:gs>
              <a:gs pos="100000">
                <a:srgbClr val="DDDDDD"/>
              </a:gs>
            </a:gsLst>
            <a:lin ang="5400000" scaled="1"/>
            <a:tileRect/>
          </a:gradFill>
          <a:ln w="28575" cap="flat" cmpd="sng">
            <a:solidFill>
              <a:schemeClr val="accent1"/>
            </a:solidFill>
            <a:prstDash val="solid"/>
            <a:headEnd type="none" w="med" len="med"/>
            <a:tailEnd type="none" w="med" len="med"/>
          </a:ln>
          <a:effectLst>
            <a:outerShdw dist="35921" dir="2699999" algn="ctr" rotWithShape="0">
              <a:srgbClr val="000000"/>
            </a:outerShdw>
          </a:effectLst>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80900" name="AutoShape 6"/>
          <p:cNvSpPr/>
          <p:nvPr/>
        </p:nvSpPr>
        <p:spPr>
          <a:xfrm>
            <a:off x="4779963" y="1268413"/>
            <a:ext cx="2819400" cy="1755775"/>
          </a:xfrm>
          <a:prstGeom prst="roundRect">
            <a:avLst>
              <a:gd name="adj" fmla="val 9616"/>
            </a:avLst>
          </a:prstGeom>
          <a:gradFill rotWithShape="1">
            <a:gsLst>
              <a:gs pos="0">
                <a:srgbClr val="F5F5F5"/>
              </a:gs>
              <a:gs pos="100000">
                <a:srgbClr val="DDDDDD"/>
              </a:gs>
            </a:gsLst>
            <a:lin ang="5400000" scaled="1"/>
            <a:tileRect/>
          </a:gradFill>
          <a:ln w="28575" cap="flat" cmpd="sng">
            <a:solidFill>
              <a:schemeClr val="accent2"/>
            </a:solidFill>
            <a:prstDash val="solid"/>
            <a:headEnd type="none" w="med" len="med"/>
            <a:tailEnd type="none" w="med" len="med"/>
          </a:ln>
          <a:effectLst>
            <a:outerShdw dist="35921" dir="2699999" algn="ctr" rotWithShape="0">
              <a:srgbClr val="000000"/>
            </a:outerShdw>
          </a:effectLst>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80901" name="AutoShape 7"/>
          <p:cNvSpPr/>
          <p:nvPr/>
        </p:nvSpPr>
        <p:spPr>
          <a:xfrm>
            <a:off x="1808163" y="3170238"/>
            <a:ext cx="2819400" cy="1831975"/>
          </a:xfrm>
          <a:prstGeom prst="roundRect">
            <a:avLst>
              <a:gd name="adj" fmla="val 9616"/>
            </a:avLst>
          </a:prstGeom>
          <a:gradFill rotWithShape="1">
            <a:gsLst>
              <a:gs pos="0">
                <a:srgbClr val="F5F5F5"/>
              </a:gs>
              <a:gs pos="100000">
                <a:srgbClr val="DDDDDD"/>
              </a:gs>
            </a:gsLst>
            <a:lin ang="5400000" scaled="1"/>
            <a:tileRect/>
          </a:gradFill>
          <a:ln w="28575" cap="flat" cmpd="sng">
            <a:solidFill>
              <a:schemeClr val="hlink"/>
            </a:solidFill>
            <a:prstDash val="solid"/>
            <a:headEnd type="none" w="med" len="med"/>
            <a:tailEnd type="none" w="med" len="med"/>
          </a:ln>
          <a:effectLst>
            <a:outerShdw dist="35921" dir="2699999" algn="ctr" rotWithShape="0">
              <a:srgbClr val="000000"/>
            </a:outerShdw>
          </a:effectLst>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80902" name="AutoShape 8"/>
          <p:cNvSpPr/>
          <p:nvPr/>
        </p:nvSpPr>
        <p:spPr>
          <a:xfrm>
            <a:off x="4779963" y="3170238"/>
            <a:ext cx="2819400" cy="1831975"/>
          </a:xfrm>
          <a:prstGeom prst="roundRect">
            <a:avLst>
              <a:gd name="adj" fmla="val 9616"/>
            </a:avLst>
          </a:prstGeom>
          <a:gradFill rotWithShape="1">
            <a:gsLst>
              <a:gs pos="0">
                <a:srgbClr val="F5F5F5"/>
              </a:gs>
              <a:gs pos="100000">
                <a:srgbClr val="DDDDDD"/>
              </a:gs>
            </a:gsLst>
            <a:lin ang="5400000" scaled="1"/>
            <a:tileRect/>
          </a:gradFill>
          <a:ln w="28575" cap="flat" cmpd="sng">
            <a:solidFill>
              <a:schemeClr val="folHlink"/>
            </a:solidFill>
            <a:prstDash val="solid"/>
            <a:headEnd type="none" w="med" len="med"/>
            <a:tailEnd type="none" w="med" len="med"/>
          </a:ln>
          <a:effectLst>
            <a:outerShdw dist="35921" dir="2699999" algn="ctr" rotWithShape="0">
              <a:srgbClr val="000000"/>
            </a:outerShdw>
          </a:effectLst>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80903" name="AutoShape 13"/>
          <p:cNvSpPr/>
          <p:nvPr/>
        </p:nvSpPr>
        <p:spPr>
          <a:xfrm>
            <a:off x="1055688" y="5229225"/>
            <a:ext cx="7296150" cy="668338"/>
          </a:xfrm>
          <a:prstGeom prst="roundRect">
            <a:avLst>
              <a:gd name="adj" fmla="val 35954"/>
            </a:avLst>
          </a:prstGeom>
          <a:gradFill rotWithShape="1">
            <a:gsLst>
              <a:gs pos="0">
                <a:srgbClr val="FF9900"/>
              </a:gs>
              <a:gs pos="50000">
                <a:srgbClr val="FFC56D"/>
              </a:gs>
              <a:gs pos="100000">
                <a:srgbClr val="FF9900"/>
              </a:gs>
            </a:gsLst>
            <a:lin ang="5400000" scaled="1"/>
            <a:tileRect/>
          </a:gradFill>
          <a:ln w="19050" cap="flat" cmpd="sng">
            <a:solidFill>
              <a:srgbClr val="D27D00"/>
            </a:solidFill>
            <a:prstDash val="solid"/>
            <a:headEnd type="none" w="med" len="med"/>
            <a:tailEnd type="none" w="med" len="med"/>
          </a:ln>
          <a:effectLst>
            <a:outerShdw dist="25400" dir="5400000" algn="ctr" rotWithShape="0">
              <a:srgbClr val="000000">
                <a:alpha val="50000"/>
              </a:srgbClr>
            </a:outerShdw>
          </a:effectLst>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ea typeface="等线" pitchFamily="2" charset="-122"/>
            </a:endParaRPr>
          </a:p>
        </p:txBody>
      </p:sp>
      <p:sp>
        <p:nvSpPr>
          <p:cNvPr id="80904" name="Text Box 18"/>
          <p:cNvSpPr txBox="1"/>
          <p:nvPr/>
        </p:nvSpPr>
        <p:spPr>
          <a:xfrm>
            <a:off x="1884363" y="1755775"/>
            <a:ext cx="22860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zh-CN" altLang="zh-CN" sz="2400" b="1" dirty="0">
                <a:solidFill>
                  <a:schemeClr val="tx2"/>
                </a:solidFill>
                <a:ea typeface="等线" pitchFamily="2" charset="-122"/>
              </a:rPr>
              <a:t>布置</a:t>
            </a:r>
            <a:r>
              <a:rPr lang="zh-CN" altLang="en-US" sz="2400" b="1" dirty="0">
                <a:solidFill>
                  <a:schemeClr val="tx2"/>
                </a:solidFill>
                <a:ea typeface="等线" pitchFamily="2" charset="-122"/>
              </a:rPr>
              <a:t>/布局</a:t>
            </a:r>
            <a:endParaRPr lang="en-US" altLang="zh-CN" sz="2400" b="1" dirty="0">
              <a:solidFill>
                <a:schemeClr val="tx2"/>
              </a:solidFill>
              <a:ea typeface="等线" pitchFamily="2" charset="-122"/>
            </a:endParaRPr>
          </a:p>
        </p:txBody>
      </p:sp>
      <p:sp>
        <p:nvSpPr>
          <p:cNvPr id="80905" name="Text Box 19"/>
          <p:cNvSpPr txBox="1"/>
          <p:nvPr/>
        </p:nvSpPr>
        <p:spPr>
          <a:xfrm>
            <a:off x="1884363" y="3881438"/>
            <a:ext cx="22860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zh-CN" altLang="en-US" sz="2400" b="1" dirty="0">
                <a:solidFill>
                  <a:schemeClr val="tx2"/>
                </a:solidFill>
                <a:ea typeface="等线" pitchFamily="2" charset="-122"/>
              </a:rPr>
              <a:t>人员</a:t>
            </a:r>
            <a:endParaRPr lang="zh-CN" altLang="en-US" sz="2400" b="1" dirty="0">
              <a:solidFill>
                <a:schemeClr val="tx2"/>
              </a:solidFill>
              <a:ea typeface="等线" pitchFamily="2" charset="-122"/>
            </a:endParaRPr>
          </a:p>
        </p:txBody>
      </p:sp>
      <p:sp>
        <p:nvSpPr>
          <p:cNvPr id="80906" name="Text Box 20"/>
          <p:cNvSpPr txBox="1"/>
          <p:nvPr/>
        </p:nvSpPr>
        <p:spPr>
          <a:xfrm>
            <a:off x="5237163" y="1755775"/>
            <a:ext cx="22860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zh-CN" altLang="en-US" sz="2400" b="1" dirty="0">
                <a:solidFill>
                  <a:schemeClr val="tx2"/>
                </a:solidFill>
                <a:ea typeface="等线" pitchFamily="2" charset="-122"/>
              </a:rPr>
              <a:t>设备</a:t>
            </a:r>
            <a:endParaRPr lang="en-US" altLang="zh-CN" sz="2400" b="1" dirty="0">
              <a:solidFill>
                <a:schemeClr val="tx2"/>
              </a:solidFill>
              <a:ea typeface="等线" pitchFamily="2" charset="-122"/>
            </a:endParaRPr>
          </a:p>
        </p:txBody>
      </p:sp>
      <p:sp>
        <p:nvSpPr>
          <p:cNvPr id="80907" name="Text Box 21"/>
          <p:cNvSpPr txBox="1"/>
          <p:nvPr/>
        </p:nvSpPr>
        <p:spPr>
          <a:xfrm>
            <a:off x="5237163" y="3881438"/>
            <a:ext cx="22860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zh-CN" altLang="en-US" sz="2400" b="1" dirty="0">
                <a:solidFill>
                  <a:schemeClr val="tx2"/>
                </a:solidFill>
                <a:ea typeface="等线" pitchFamily="2" charset="-122"/>
              </a:rPr>
              <a:t>物流</a:t>
            </a:r>
            <a:endParaRPr lang="zh-CN" altLang="en-US" sz="2400" b="1" dirty="0">
              <a:solidFill>
                <a:schemeClr val="tx2"/>
              </a:solidFill>
              <a:ea typeface="等线" pitchFamily="2" charset="-122"/>
            </a:endParaRPr>
          </a:p>
        </p:txBody>
      </p:sp>
      <p:sp>
        <p:nvSpPr>
          <p:cNvPr id="80908" name="Text Box 4"/>
          <p:cNvSpPr txBox="1"/>
          <p:nvPr/>
        </p:nvSpPr>
        <p:spPr>
          <a:xfrm>
            <a:off x="1808163" y="5335588"/>
            <a:ext cx="57912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zh-CN" altLang="en-US" sz="2400" b="1" dirty="0">
                <a:latin typeface="Arial" panose="020B0604020202020204" pitchFamily="34" charset="0"/>
                <a:ea typeface="宋体" panose="02010600030101010101" pitchFamily="2" charset="-122"/>
              </a:rPr>
              <a:t>推行单件流的八个条件</a:t>
            </a:r>
            <a:endParaRPr lang="en-US" altLang="zh-CN" sz="2400" b="1" dirty="0">
              <a:latin typeface="Arial" panose="020B0604020202020204" pitchFamily="34" charset="0"/>
              <a:ea typeface="宋体" panose="02010600030101010101" pitchFamily="2" charset="-122"/>
            </a:endParaRPr>
          </a:p>
        </p:txBody>
      </p:sp>
      <p:sp>
        <p:nvSpPr>
          <p:cNvPr id="80909" name="Oval 23"/>
          <p:cNvSpPr/>
          <p:nvPr/>
        </p:nvSpPr>
        <p:spPr>
          <a:xfrm>
            <a:off x="3521075" y="1968500"/>
            <a:ext cx="2362200" cy="2362200"/>
          </a:xfrm>
          <a:prstGeom prst="ellipse">
            <a:avLst/>
          </a:prstGeom>
          <a:solidFill>
            <a:srgbClr val="FF9900">
              <a:alpha val="50195"/>
            </a:srgbClr>
          </a:solidFill>
          <a:ln w="9525" cap="flat" cmpd="sng">
            <a:solidFill>
              <a:srgbClr val="B2B2B2"/>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zh-CN" altLang="en-US" dirty="0">
                <a:ea typeface="等线" pitchFamily="2" charset="-122"/>
              </a:rPr>
              <a:t>单件流</a:t>
            </a:r>
            <a:endParaRPr lang="zh-CN" altLang="en-US" dirty="0">
              <a:ea typeface="等线" pitchFamily="2" charset="-122"/>
            </a:endParaRPr>
          </a:p>
        </p:txBody>
      </p:sp>
      <p:sp>
        <p:nvSpPr>
          <p:cNvPr id="15"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如何建立单件流</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5"/>
          <p:cNvSpPr/>
          <p:nvPr/>
        </p:nvSpPr>
        <p:spPr>
          <a:xfrm>
            <a:off x="0" y="2438400"/>
            <a:ext cx="12192000" cy="3922713"/>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gradFill flip="none" rotWithShape="1">
            <a:gsLst>
              <a:gs pos="0">
                <a:srgbClr val="00268A">
                  <a:shade val="30000"/>
                  <a:satMod val="115000"/>
                </a:srgbClr>
              </a:gs>
              <a:gs pos="50000">
                <a:srgbClr val="00268A">
                  <a:shade val="67500"/>
                  <a:satMod val="115000"/>
                </a:srgbClr>
              </a:gs>
              <a:gs pos="100000">
                <a:srgbClr val="00268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文本框 9"/>
          <p:cNvSpPr txBox="1"/>
          <p:nvPr/>
        </p:nvSpPr>
        <p:spPr>
          <a:xfrm>
            <a:off x="4568825" y="3417888"/>
            <a:ext cx="3052763" cy="623888"/>
          </a:xfrm>
          <a:prstGeom prst="rect">
            <a:avLst/>
          </a:prstGeom>
          <a:noFill/>
        </p:spPr>
        <p:txBody>
          <a:bodyPr lIns="68580" tIns="34290" rIns="68580" bIns="34290">
            <a:spAutoFit/>
          </a:bodyPr>
          <a:lstStyle/>
          <a:p>
            <a:pPr marL="0" marR="0" lvl="1" indent="0" algn="ctr" defTabSz="4572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生产线简介</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 name="Freeform 5"/>
          <p:cNvSpPr/>
          <p:nvPr/>
        </p:nvSpPr>
        <p:spPr bwMode="auto">
          <a:xfrm>
            <a:off x="5200650" y="1628775"/>
            <a:ext cx="1789113" cy="161766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ln>
        </p:spPr>
        <p:txBody>
          <a:body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13" name="PA-bullish-286552"/>
          <p:cNvGrpSpPr>
            <a:grpSpLocks noChangeAspect="1"/>
          </p:cNvGrpSpPr>
          <p:nvPr>
            <p:custDataLst>
              <p:tags r:id="rId1"/>
            </p:custDataLst>
          </p:nvPr>
        </p:nvGrpSpPr>
        <p:grpSpPr bwMode="auto">
          <a:xfrm>
            <a:off x="5519404" y="1920366"/>
            <a:ext cx="1151099" cy="1035646"/>
            <a:chOff x="3337" y="1758"/>
            <a:chExt cx="1007" cy="906"/>
          </a:xfrm>
          <a:solidFill>
            <a:schemeClr val="bg1"/>
          </a:solidFill>
        </p:grpSpPr>
        <p:sp>
          <p:nvSpPr>
            <p:cNvPr id="14" name="PA-任意多边形 32"/>
            <p:cNvSpPr>
              <a:spLocks noEditPoints="1"/>
            </p:cNvSpPr>
            <p:nvPr/>
          </p:nvSpPr>
          <p:spPr bwMode="auto">
            <a:xfrm>
              <a:off x="3337" y="2084"/>
              <a:ext cx="1007" cy="580"/>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PA-任意多边形 33"/>
            <p:cNvSpPr/>
            <p:nvPr/>
          </p:nvSpPr>
          <p:spPr bwMode="auto">
            <a:xfrm>
              <a:off x="3352" y="1785"/>
              <a:ext cx="964" cy="511"/>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PA-任意多边形 34"/>
            <p:cNvSpPr/>
            <p:nvPr/>
          </p:nvSpPr>
          <p:spPr bwMode="auto">
            <a:xfrm>
              <a:off x="4117" y="1758"/>
              <a:ext cx="227" cy="226"/>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9491" name="Text Box 3"/>
          <p:cNvSpPr txBox="1">
            <a:spLocks noChangeArrowheads="1"/>
          </p:cNvSpPr>
          <p:nvPr/>
        </p:nvSpPr>
        <p:spPr bwMode="auto">
          <a:xfrm>
            <a:off x="766763" y="998538"/>
            <a:ext cx="10442575" cy="1733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1</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根据产品结构（工艺流程）布置或调整</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    对产品工艺流程的分析是单件流生产的基础也是价值流分析的关键。</a:t>
            </a:r>
            <a:endParaRPr kumimoji="0" lang="zh-CN" altLang="en-US" sz="20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    德鲁克先生说过：“</a:t>
            </a:r>
            <a:r>
              <a:rPr kumimoji="0" lang="zh-CN" altLang="en-US" sz="20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生产管理不是将工具用在材料上，而是将逻辑用在工作上</a:t>
            </a: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”。用简洁的图示方式，将产品工艺流程描述出来，作为生产线布置和调整的依据。</a:t>
            </a:r>
            <a:endParaRPr kumimoji="0" lang="zh-CN" altLang="en-US" sz="2000"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生产线的布置原则</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5" name="Text Box 3"/>
          <p:cNvSpPr txBox="1">
            <a:spLocks noChangeArrowheads="1"/>
          </p:cNvSpPr>
          <p:nvPr/>
        </p:nvSpPr>
        <p:spPr bwMode="auto">
          <a:xfrm>
            <a:off x="766763" y="3336925"/>
            <a:ext cx="10658475" cy="25336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2</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能做出标准作业的生产线</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    生产线应简洁明了，无死角，无隐藏角落，标示明确。</a:t>
            </a:r>
            <a:endParaRPr kumimoji="0" lang="zh-CN" altLang="en-US" sz="20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要能看得出：</a:t>
            </a:r>
            <a:endParaRPr kumimoji="0" lang="zh-CN" altLang="en-US" sz="2000" kern="1200" cap="none" spc="0" normalizeH="0" baseline="0" noProof="0" dirty="0">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制造过多的浪费</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步行距离的浪费</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手动作业的浪费</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 name="Text Box 4"/>
          <p:cNvSpPr txBox="1">
            <a:spLocks noChangeArrowheads="1"/>
          </p:cNvSpPr>
          <p:nvPr/>
        </p:nvSpPr>
        <p:spPr bwMode="auto">
          <a:xfrm>
            <a:off x="5087938" y="4260850"/>
            <a:ext cx="8301038" cy="16541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要明确：</a:t>
            </a:r>
            <a:endParaRPr kumimoji="0" lang="zh-CN" altLang="en-US" sz="2000" kern="1200" cap="none" spc="0" normalizeH="0" baseline="0" noProof="0" dirty="0">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生产步调（生产节拍）</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在制品数量的明确化</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作业者的动作流程必须保持顺畅</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5763" name="Text Box 3"/>
          <p:cNvSpPr txBox="1">
            <a:spLocks noChangeArrowheads="1"/>
          </p:cNvSpPr>
          <p:nvPr/>
        </p:nvSpPr>
        <p:spPr bwMode="auto">
          <a:xfrm>
            <a:off x="982663" y="1341438"/>
            <a:ext cx="8301038" cy="30940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3</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没有浪费的生产线</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生产的基本型态是不要让生产物流停滞下来</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加以考虑项目：</a:t>
            </a:r>
            <a:endParaRPr kumimoji="0" lang="zh-CN" altLang="en-US" sz="2000" kern="1200" cap="none" spc="0" normalizeH="0" baseline="0" noProof="0" dirty="0">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中间库存品的位置</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堆置方法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搬运路径</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885764" name="Text Box 4"/>
          <p:cNvSpPr txBox="1">
            <a:spLocks noChangeArrowheads="1"/>
          </p:cNvSpPr>
          <p:nvPr/>
        </p:nvSpPr>
        <p:spPr bwMode="auto">
          <a:xfrm>
            <a:off x="989013" y="4435475"/>
            <a:ext cx="8301038" cy="16525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主要原则：</a:t>
            </a:r>
            <a:endParaRPr kumimoji="0" lang="zh-CN" altLang="en-US" sz="2000" kern="1200" cap="none" spc="0" normalizeH="0" baseline="0" noProof="0" dirty="0">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要先进先出</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快速流动</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前后关连生产线尽量靠拢过来</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生产线的布置原则</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6" name="Text Box 3"/>
          <p:cNvSpPr txBox="1">
            <a:spLocks noChangeArrowheads="1"/>
          </p:cNvSpPr>
          <p:nvPr/>
        </p:nvSpPr>
        <p:spPr bwMode="auto">
          <a:xfrm>
            <a:off x="5808663" y="3154363"/>
            <a:ext cx="8301038" cy="29337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4</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信息的流动</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反映信息来源要一元化</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生产的实绩差异管理要以生产线为对象</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信息应尽量用目视管理呈现</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信息要能及时反映出来</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信息要让生产线全体了解</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指示的传递流向应与物流方向一致</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9859" name="Text Box 3"/>
          <p:cNvSpPr txBox="1">
            <a:spLocks noChangeArrowheads="1"/>
          </p:cNvSpPr>
          <p:nvPr/>
        </p:nvSpPr>
        <p:spPr bwMode="auto">
          <a:xfrm>
            <a:off x="766763" y="1125538"/>
            <a:ext cx="5400675" cy="4848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5</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少人化的生产线</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设备要小型化，能够移动</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U </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型布置”或“</a:t>
            </a: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C </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型布置”</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操作工应向同一个方向走动</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设备之间不能有阻隔</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让加工的动作尽量由机械来完成</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设备的按钮应考虑人机配合</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操作工应一人多岗</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多制程化，减少瓶颈工序，工序间应易于合并</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生产线的布置原则</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5" name="Text Box 3"/>
          <p:cNvSpPr txBox="1">
            <a:spLocks noChangeArrowheads="1"/>
          </p:cNvSpPr>
          <p:nvPr/>
        </p:nvSpPr>
        <p:spPr bwMode="auto">
          <a:xfrm>
            <a:off x="6024563" y="1125538"/>
            <a:ext cx="4967288" cy="38877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6</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能够做全数检查的品质保证</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可以在生产线上做到产品的全检</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设备要运用防错技术来改善</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生产线上的照明及作业条件环境应良好</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在生产线上建立必要的检查标准目视化</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3955" name="Text Box 3"/>
          <p:cNvSpPr txBox="1">
            <a:spLocks noChangeArrowheads="1"/>
          </p:cNvSpPr>
          <p:nvPr/>
        </p:nvSpPr>
        <p:spPr bwMode="auto">
          <a:xfrm>
            <a:off x="1658938" y="1484313"/>
            <a:ext cx="6381750" cy="43672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7</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确保安全的生产线</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机械的加工动作点，必须远离双手可达的范围之外</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通路设法去除踏台、突出物或有动作的机械、使工作时容易步行</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避免误动按钮</a:t>
            </a: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误操作</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消除落下物，保持整洁</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提供舒适的作业环境</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去除临时管线</a:t>
            </a: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规范化布置管线</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生产线的布置原则</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8051" name="Text Box 3"/>
          <p:cNvSpPr txBox="1">
            <a:spLocks noChangeArrowheads="1"/>
          </p:cNvSpPr>
          <p:nvPr/>
        </p:nvSpPr>
        <p:spPr bwMode="auto">
          <a:xfrm>
            <a:off x="839788" y="1268413"/>
            <a:ext cx="10512425" cy="48466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en-US" altLang="en-US" sz="2400" kern="1200" cap="none" spc="0" normalizeH="0" baseline="0" noProof="0" dirty="0">
                <a:latin typeface="微软雅黑" panose="020B0503020204020204" pitchFamily="34" charset="-122"/>
                <a:ea typeface="微软雅黑" panose="020B0503020204020204" pitchFamily="34" charset="-122"/>
                <a:cs typeface="+mn-cs"/>
              </a:rPr>
              <a:t>1、</a:t>
            </a:r>
            <a:r>
              <a:rPr kumimoji="0" lang="en-US"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设备的选择</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 </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①</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买简易的设备</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    指仅具有基本功能作用的机器，再根据生产要求逐步附加上一些必要的机能。</a:t>
            </a:r>
            <a:endParaRPr kumimoji="0" lang="zh-CN" altLang="en-US" sz="20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 </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②</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门当户对的设备</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    设备的使用应当恰如其分，配合适当的需求，购买门当户对的专用机器设备。</a:t>
            </a:r>
            <a:endParaRPr kumimoji="0" lang="en-US" altLang="zh-CN" sz="20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③</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小型化的设备</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    生产的设备要小型化，产量需求增加时，能够很适当地追加上去，才不会造成产能过剩的现象。</a:t>
            </a:r>
            <a:endParaRPr kumimoji="0" lang="zh-CN" altLang="en-US" sz="20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    生产线应能使交期时间变得更快，即”细流而快”。理想的设备最好能做到一次仅能做一个，马上流到下一制程，中间没有停滞。</a:t>
            </a:r>
            <a:endParaRPr kumimoji="0" lang="zh-CN" altLang="en-US" sz="20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None/>
              <a:defRPr/>
            </a:pP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设备的要求</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2147" name="Text Box 3"/>
          <p:cNvSpPr txBox="1">
            <a:spLocks noChangeArrowheads="1"/>
          </p:cNvSpPr>
          <p:nvPr/>
        </p:nvSpPr>
        <p:spPr bwMode="auto">
          <a:xfrm>
            <a:off x="1004888" y="1341438"/>
            <a:ext cx="3937000" cy="45339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en-US" altLang="en-US" sz="2400" kern="1200" cap="none" spc="0" normalizeH="0" baseline="0" noProof="0" dirty="0">
                <a:latin typeface="微软雅黑" panose="020B0503020204020204" pitchFamily="34" charset="-122"/>
                <a:ea typeface="微软雅黑" panose="020B0503020204020204" pitchFamily="34" charset="-122"/>
                <a:cs typeface="+mn-cs"/>
              </a:rPr>
              <a:t>2、</a:t>
            </a:r>
            <a:r>
              <a:rPr kumimoji="0" lang="en-US"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流动的设备</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①</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.要小型化</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②</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.设备要有轮子或容易搬运</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③</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.设备的水电气应设快速接头、插座</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④</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.物品在加工时的出入口要一致化</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，有自动弹出装置更好</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⑤</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.设备的管线要整齐并有柔性</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设备的要求</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5" name="Text Box 3"/>
          <p:cNvSpPr txBox="1">
            <a:spLocks noChangeArrowheads="1"/>
          </p:cNvSpPr>
          <p:nvPr/>
        </p:nvSpPr>
        <p:spPr bwMode="auto">
          <a:xfrm>
            <a:off x="5159375" y="1341438"/>
            <a:ext cx="5905500" cy="5006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3</a:t>
            </a:r>
            <a:r>
              <a:rPr kumimoji="0" lang="en-US"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en-US"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柔性的设备</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①</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设备的适用性要强只要改变某些部位，就能转变成其他用途</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②</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设备切换速度要快产品变化，仅需更换部分机构或组件就可生产该产品</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③</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明确各生产区域</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保持其弹性变更的能力，尽量不隔离成不同的房间</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④</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设备要有扩充产能的可能性</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⑤</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设备要能够标准化</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避免做调整或者是试作的工作</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6243" name="Text Box 3"/>
          <p:cNvSpPr txBox="1">
            <a:spLocks noChangeArrowheads="1"/>
          </p:cNvSpPr>
          <p:nvPr/>
        </p:nvSpPr>
        <p:spPr bwMode="auto">
          <a:xfrm>
            <a:off x="1271588" y="1246188"/>
            <a:ext cx="9361488" cy="43640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4</a:t>
            </a:r>
            <a:r>
              <a:rPr kumimoji="0" lang="en-US"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狭窄作业面的设备</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    </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作业面缩短，不但可以减少作业者走动时间的浪费，也可以减少作业者的周期时间。</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1.前制程的出口为后制程的入口</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2.</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作业面的接近、高度与深度要使作业者尽量靠近作业点的位置，站立工作时的高度以肚脐的高度为准，深度以手腕前后动作的适当深度即可。</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3.狭窄深长的设备</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4.</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减少无附加价值的走动。</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设备的要求</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7442" name="Text Box 2"/>
          <p:cNvSpPr txBox="1">
            <a:spLocks noChangeArrowheads="1"/>
          </p:cNvSpPr>
          <p:nvPr/>
        </p:nvSpPr>
        <p:spPr bwMode="auto">
          <a:xfrm>
            <a:off x="911225" y="1052513"/>
            <a:ext cx="10369550" cy="53276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5</a:t>
            </a:r>
            <a:r>
              <a:rPr kumimoji="0" lang="en-US"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动作理想的设备</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从现有的机器动作的品质来改善提升，不但花费的投资少，同时又能很快地满足市场需求的快速成长。</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1.</a:t>
            </a:r>
            <a:r>
              <a:rPr kumimoji="0" lang="zh-CN" altLang="en-US" sz="24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有高效动作的设备。</a:t>
            </a:r>
            <a:endParaRPr kumimoji="0" lang="zh-CN" altLang="en-US" sz="24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设备应能产生有附加价值的加工动作，无效的动作都应去掉。</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2.</a:t>
            </a:r>
            <a:r>
              <a:rPr kumimoji="0" lang="zh-CN" altLang="en-US" sz="24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有“连结”功能的设备动作。</a:t>
            </a:r>
            <a:endParaRPr kumimoji="0" lang="zh-CN" altLang="en-US" sz="24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前后相连的动作有一部份是在同一时间内同时动作，它不但可使动作的品质高，而且所花费的成本较低，周期时间也短，产能较高。</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3.</a:t>
            </a:r>
            <a:r>
              <a:rPr kumimoji="0" lang="zh-CN" altLang="en-US" sz="24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有移动功能的设备动作。</a:t>
            </a:r>
            <a:endParaRPr kumimoji="0" lang="zh-CN" altLang="en-US" sz="24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机械设备的动作必须多能化。</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None/>
              <a:defRPr/>
            </a:pP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设备的要求</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0339" name="Text Box 3"/>
          <p:cNvSpPr txBox="1">
            <a:spLocks noChangeArrowheads="1"/>
          </p:cNvSpPr>
          <p:nvPr/>
        </p:nvSpPr>
        <p:spPr bwMode="auto">
          <a:xfrm>
            <a:off x="1225550" y="1341438"/>
            <a:ext cx="4583113" cy="43656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1</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单件（小批量）流动</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制程中应实现产品的单件流动，避免出现在制品堆积，使得产品品质更有保障。</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2</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物品不能落地</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3</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交通的改善</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物流的道路通畅可使物料流动</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时不受阻碍，同时在生产线变动时能更快速切换。</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p:txBody>
      </p:sp>
      <p:pic>
        <p:nvPicPr>
          <p:cNvPr id="99331" name="Picture 4" descr="IMG_7299"/>
          <p:cNvPicPr>
            <a:picLocks noChangeAspect="1"/>
          </p:cNvPicPr>
          <p:nvPr/>
        </p:nvPicPr>
        <p:blipFill>
          <a:blip r:embed="rId1"/>
          <a:srcRect l="14053"/>
          <a:stretch>
            <a:fillRect/>
          </a:stretch>
        </p:blipFill>
        <p:spPr>
          <a:xfrm>
            <a:off x="6024563" y="1346200"/>
            <a:ext cx="4999037" cy="4360863"/>
          </a:xfrm>
          <a:prstGeom prst="rect">
            <a:avLst/>
          </a:prstGeom>
          <a:noFill/>
          <a:ln w="9525">
            <a:noFill/>
          </a:ln>
        </p:spPr>
      </p:pic>
      <p:sp>
        <p:nvSpPr>
          <p:cNvPr id="5"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物流的原则</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2387" name="Text Box 3"/>
          <p:cNvSpPr txBox="1">
            <a:spLocks noChangeArrowheads="1"/>
          </p:cNvSpPr>
          <p:nvPr/>
        </p:nvSpPr>
        <p:spPr bwMode="auto">
          <a:xfrm>
            <a:off x="1127125" y="1196975"/>
            <a:ext cx="9793288" cy="15160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4</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可流动的周转容器</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原物料、配件等尽量用可流动的周转容器来搬运，可做到定容定量，方便流转的作用。</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p:txBody>
      </p:sp>
      <p:grpSp>
        <p:nvGrpSpPr>
          <p:cNvPr id="101379" name="组合 1"/>
          <p:cNvGrpSpPr/>
          <p:nvPr/>
        </p:nvGrpSpPr>
        <p:grpSpPr>
          <a:xfrm>
            <a:off x="1430338" y="2886075"/>
            <a:ext cx="9042400" cy="3279775"/>
            <a:chOff x="1429544" y="2886298"/>
            <a:chExt cx="6943899" cy="2517776"/>
          </a:xfrm>
        </p:grpSpPr>
        <p:pic>
          <p:nvPicPr>
            <p:cNvPr id="101381" name="Picture 4" descr="IMG_7322"/>
            <p:cNvPicPr>
              <a:picLocks noChangeAspect="1"/>
            </p:cNvPicPr>
            <p:nvPr/>
          </p:nvPicPr>
          <p:blipFill>
            <a:blip r:embed="rId1"/>
            <a:stretch>
              <a:fillRect/>
            </a:stretch>
          </p:blipFill>
          <p:spPr>
            <a:xfrm>
              <a:off x="5015880" y="2886298"/>
              <a:ext cx="3357563" cy="2517775"/>
            </a:xfrm>
            <a:prstGeom prst="rect">
              <a:avLst/>
            </a:prstGeom>
            <a:noFill/>
            <a:ln w="9525">
              <a:noFill/>
            </a:ln>
          </p:spPr>
        </p:pic>
        <p:pic>
          <p:nvPicPr>
            <p:cNvPr id="101382" name="Picture 5" descr="IMG_7272"/>
            <p:cNvPicPr>
              <a:picLocks noChangeAspect="1"/>
            </p:cNvPicPr>
            <p:nvPr/>
          </p:nvPicPr>
          <p:blipFill>
            <a:blip r:embed="rId2"/>
            <a:stretch>
              <a:fillRect/>
            </a:stretch>
          </p:blipFill>
          <p:spPr>
            <a:xfrm>
              <a:off x="1429544" y="2886299"/>
              <a:ext cx="3357562" cy="2517775"/>
            </a:xfrm>
            <a:prstGeom prst="rect">
              <a:avLst/>
            </a:prstGeom>
            <a:noFill/>
            <a:ln w="9525">
              <a:noFill/>
            </a:ln>
          </p:spPr>
        </p:pic>
      </p:grpSp>
      <p:sp>
        <p:nvSpPr>
          <p:cNvPr id="6"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物流的原则</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7922"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生产线简介</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977923" name="Text Box 3"/>
          <p:cNvSpPr txBox="1">
            <a:spLocks noChangeArrowheads="1"/>
          </p:cNvSpPr>
          <p:nvPr/>
        </p:nvSpPr>
        <p:spPr bwMode="auto">
          <a:xfrm>
            <a:off x="1055688" y="1484313"/>
            <a:ext cx="9936163" cy="34067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生产线</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Line</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广义生产线</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指产品生产过程所经过的路线，即从原料进入生产现场开始，经过加工、运输、装配、检验等一系列生产线活动所构成的路线；</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狭义生产线</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也指一段或几段连接在一起的运动的机械化传送带和工序组合，俗称流水线。</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流水线是在“分工”和“作业标准化”原理上发展起来的</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流水线生产方式的诞生，必须依赖于加工技术的支撑；</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流水线生产方式的基础是机械化传送带（流水线）。</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7683" name="Text Box 3"/>
          <p:cNvSpPr txBox="1">
            <a:spLocks noChangeArrowheads="1"/>
          </p:cNvSpPr>
          <p:nvPr/>
        </p:nvSpPr>
        <p:spPr bwMode="auto">
          <a:xfrm>
            <a:off x="839788" y="1484313"/>
            <a:ext cx="4392613" cy="38877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5</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不能交叉的物流</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生产线的布局不能让物流交叉，避免混流。</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6</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辅助人员保证物流</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生产线应设立辅助人员来完成非标准的动作，尽量减少生产线操作工因各种变异因素而</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造成停线。</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p:txBody>
      </p:sp>
      <p:pic>
        <p:nvPicPr>
          <p:cNvPr id="103427" name="Picture 4" descr="IMG_6127"/>
          <p:cNvPicPr>
            <a:picLocks noChangeAspect="1"/>
          </p:cNvPicPr>
          <p:nvPr/>
        </p:nvPicPr>
        <p:blipFill>
          <a:blip r:embed="rId1"/>
          <a:stretch>
            <a:fillRect/>
          </a:stretch>
        </p:blipFill>
        <p:spPr>
          <a:xfrm>
            <a:off x="5808663" y="1484313"/>
            <a:ext cx="5376862" cy="4032250"/>
          </a:xfrm>
          <a:prstGeom prst="rect">
            <a:avLst/>
          </a:prstGeom>
          <a:noFill/>
          <a:ln w="9525">
            <a:noFill/>
          </a:ln>
        </p:spPr>
      </p:pic>
      <p:sp>
        <p:nvSpPr>
          <p:cNvPr id="5"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物流的原则</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4435" name="Text Box 3"/>
          <p:cNvSpPr txBox="1">
            <a:spLocks noChangeArrowheads="1"/>
          </p:cNvSpPr>
          <p:nvPr/>
        </p:nvSpPr>
        <p:spPr bwMode="auto">
          <a:xfrm>
            <a:off x="1160463" y="1527175"/>
            <a:ext cx="5400675" cy="43672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7</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零配件的放置应符合动作经济原则</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1）</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双手同时使用：物料应扇形对称布置</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2）基本动作单元力求减少</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：物料、工具应按顺序放置</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3）动作距离力求缩短</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：物料、配件应置于正常工作范围内</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4）舒适的工作</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：原物料的高度、重量、照明等应适当</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p:txBody>
      </p:sp>
      <p:pic>
        <p:nvPicPr>
          <p:cNvPr id="105475" name="Picture 4" descr="2012-06-14 16"/>
          <p:cNvPicPr>
            <a:picLocks noChangeAspect="1"/>
          </p:cNvPicPr>
          <p:nvPr/>
        </p:nvPicPr>
        <p:blipFill>
          <a:blip r:embed="rId1"/>
          <a:srcRect l="21156"/>
          <a:stretch>
            <a:fillRect/>
          </a:stretch>
        </p:blipFill>
        <p:spPr>
          <a:xfrm>
            <a:off x="6672263" y="1700213"/>
            <a:ext cx="4359275" cy="4195762"/>
          </a:xfrm>
          <a:prstGeom prst="rect">
            <a:avLst/>
          </a:prstGeom>
          <a:noFill/>
          <a:ln w="9525">
            <a:noFill/>
          </a:ln>
        </p:spPr>
      </p:pic>
      <p:sp>
        <p:nvSpPr>
          <p:cNvPr id="5"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物流的原则</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16484" name="Picture 4" descr="cf2ccd9dea51cd26c8eaf47a"/>
          <p:cNvPicPr>
            <a:picLocks noChangeAspect="1"/>
          </p:cNvPicPr>
          <p:nvPr/>
        </p:nvPicPr>
        <p:blipFill>
          <a:blip r:embed="rId1"/>
          <a:stretch>
            <a:fillRect/>
          </a:stretch>
        </p:blipFill>
        <p:spPr>
          <a:xfrm>
            <a:off x="5519738" y="1484313"/>
            <a:ext cx="5565775" cy="4248150"/>
          </a:xfrm>
          <a:prstGeom prst="rect">
            <a:avLst/>
          </a:prstGeom>
          <a:noFill/>
          <a:ln w="9525">
            <a:noFill/>
          </a:ln>
        </p:spPr>
      </p:pic>
      <p:sp>
        <p:nvSpPr>
          <p:cNvPr id="3" name="矩形 2"/>
          <p:cNvSpPr/>
          <p:nvPr/>
        </p:nvSpPr>
        <p:spPr>
          <a:xfrm>
            <a:off x="2279650" y="1773238"/>
            <a:ext cx="4321175" cy="36004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407988" y="2060575"/>
            <a:ext cx="4751388" cy="2881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16483" name="Text Box 3"/>
          <p:cNvSpPr txBox="1">
            <a:spLocks noChangeArrowheads="1"/>
          </p:cNvSpPr>
          <p:nvPr/>
        </p:nvSpPr>
        <p:spPr bwMode="auto">
          <a:xfrm>
            <a:off x="695325" y="2259013"/>
            <a:ext cx="8301038" cy="24653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1</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多能工</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：一人多岗制</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2</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作业标准化</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：改善的前提</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3</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少人化</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：有弹性的组织</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4</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辅助人员</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：做非标准的工作</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5</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团队协作</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：荣辱与共</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5"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对人员的要求</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6484"/>
                                        </p:tgtEl>
                                        <p:attrNameLst>
                                          <p:attrName>style.visibility</p:attrName>
                                        </p:attrNameLst>
                                      </p:cBhvr>
                                      <p:to>
                                        <p:strVal val="visible"/>
                                      </p:to>
                                    </p:set>
                                    <p:animEffect transition="in" filter="blinds(horizontal)">
                                      <p:cBhvr>
                                        <p:cTn id="7" dur="500"/>
                                        <p:tgtEl>
                                          <p:spTgt spid="916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8531" name="Text Box 3"/>
          <p:cNvSpPr txBox="1">
            <a:spLocks noChangeArrowheads="1"/>
          </p:cNvSpPr>
          <p:nvPr/>
        </p:nvSpPr>
        <p:spPr bwMode="auto">
          <a:xfrm>
            <a:off x="839788" y="1052513"/>
            <a:ext cx="5400675" cy="37671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条件一：</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单件流动</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200" kern="1200" cap="none" spc="0" normalizeH="0" baseline="0" noProof="0" dirty="0">
                <a:latin typeface="微软雅黑" panose="020B0503020204020204" pitchFamily="34" charset="-122"/>
                <a:ea typeface="微软雅黑" panose="020B0503020204020204" pitchFamily="34" charset="-122"/>
                <a:cs typeface="+mn-cs"/>
              </a:rPr>
              <a:t>        </a:t>
            </a:r>
            <a:r>
              <a:rPr kumimoji="0" lang="en-US" altLang="zh-CN" sz="2200" kern="1200" cap="none" spc="0" normalizeH="0" baseline="0" noProof="0" dirty="0">
                <a:latin typeface="微软雅黑" panose="020B0503020204020204" pitchFamily="34" charset="-122"/>
                <a:ea typeface="微软雅黑" panose="020B0503020204020204" pitchFamily="34" charset="-122"/>
                <a:cs typeface="+mn-cs"/>
              </a:rPr>
              <a:t>—— </a:t>
            </a:r>
            <a:r>
              <a:rPr kumimoji="0" lang="zh-CN" altLang="en-US" sz="2200" kern="1200" cap="none" spc="0" normalizeH="0" baseline="0" noProof="0" dirty="0">
                <a:latin typeface="微软雅黑" panose="020B0503020204020204" pitchFamily="34" charset="-122"/>
                <a:ea typeface="微软雅黑" panose="020B0503020204020204" pitchFamily="34" charset="-122"/>
                <a:cs typeface="+mn-cs"/>
              </a:rPr>
              <a:t>将浪费显现化，消除批量不良</a:t>
            </a:r>
            <a:endParaRPr kumimoji="0" lang="zh-CN" altLang="en-US" sz="22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条件二：</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按工艺顺序布置生产设备</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200" kern="1200" cap="none" spc="0" normalizeH="0" baseline="0" noProof="0" dirty="0">
                <a:latin typeface="微软雅黑" panose="020B0503020204020204" pitchFamily="34" charset="-122"/>
                <a:ea typeface="微软雅黑" panose="020B0503020204020204" pitchFamily="34" charset="-122"/>
                <a:cs typeface="+mn-cs"/>
              </a:rPr>
              <a:t>        </a:t>
            </a:r>
            <a:r>
              <a:rPr kumimoji="0" lang="en-US" altLang="zh-CN" sz="2200" kern="1200" cap="none" spc="0" normalizeH="0" baseline="0" noProof="0" dirty="0">
                <a:latin typeface="微软雅黑" panose="020B0503020204020204" pitchFamily="34" charset="-122"/>
                <a:ea typeface="微软雅黑" panose="020B0503020204020204" pitchFamily="34" charset="-122"/>
                <a:cs typeface="+mn-cs"/>
              </a:rPr>
              <a:t>—— </a:t>
            </a:r>
            <a:r>
              <a:rPr kumimoji="0" lang="zh-CN" altLang="en-US" sz="2200" kern="1200" cap="none" spc="0" normalizeH="0" baseline="0" noProof="0" dirty="0">
                <a:latin typeface="微软雅黑" panose="020B0503020204020204" pitchFamily="34" charset="-122"/>
                <a:ea typeface="微软雅黑" panose="020B0503020204020204" pitchFamily="34" charset="-122"/>
                <a:cs typeface="+mn-cs"/>
              </a:rPr>
              <a:t>消除搬运的浪费</a:t>
            </a:r>
            <a:endParaRPr kumimoji="0" lang="zh-CN" altLang="en-US" sz="22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条件三：</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生产速度同步化</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200" kern="1200" cap="none" spc="0" normalizeH="0" baseline="0" noProof="0" dirty="0">
                <a:latin typeface="微软雅黑" panose="020B0503020204020204" pitchFamily="34" charset="-122"/>
                <a:ea typeface="微软雅黑" panose="020B0503020204020204" pitchFamily="34" charset="-122"/>
                <a:cs typeface="+mn-cs"/>
              </a:rPr>
              <a:t>        </a:t>
            </a:r>
            <a:r>
              <a:rPr kumimoji="0" lang="en-US" altLang="zh-CN" sz="2200" kern="1200" cap="none" spc="0" normalizeH="0" baseline="0" noProof="0" dirty="0">
                <a:latin typeface="微软雅黑" panose="020B0503020204020204" pitchFamily="34" charset="-122"/>
                <a:ea typeface="微软雅黑" panose="020B0503020204020204" pitchFamily="34" charset="-122"/>
                <a:cs typeface="+mn-cs"/>
              </a:rPr>
              <a:t>—— </a:t>
            </a:r>
            <a:r>
              <a:rPr kumimoji="0" lang="zh-CN" altLang="en-US" sz="2200" kern="1200" cap="none" spc="0" normalizeH="0" baseline="0" noProof="0" dirty="0">
                <a:latin typeface="微软雅黑" panose="020B0503020204020204" pitchFamily="34" charset="-122"/>
                <a:ea typeface="微软雅黑" panose="020B0503020204020204" pitchFamily="34" charset="-122"/>
                <a:cs typeface="+mn-cs"/>
              </a:rPr>
              <a:t>消除在制品堆积与等待的浪费</a:t>
            </a:r>
            <a:endParaRPr kumimoji="0" lang="zh-CN" altLang="en-US" sz="22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条件四：</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多制程操作的作业</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r>
              <a:rPr kumimoji="0" lang="en-US" altLang="zh-CN" sz="2200" kern="1200" cap="none" spc="0" normalizeH="0" baseline="0" noProof="0" dirty="0">
                <a:latin typeface="微软雅黑" panose="020B0503020204020204" pitchFamily="34" charset="-122"/>
                <a:ea typeface="微软雅黑" panose="020B0503020204020204" pitchFamily="34" charset="-122"/>
                <a:cs typeface="+mn-cs"/>
              </a:rPr>
              <a:t>—— </a:t>
            </a:r>
            <a:r>
              <a:rPr kumimoji="0" lang="zh-CN" altLang="en-US" sz="2200" kern="1200" cap="none" spc="0" normalizeH="0" baseline="0" noProof="0" dirty="0">
                <a:latin typeface="微软雅黑" panose="020B0503020204020204" pitchFamily="34" charset="-122"/>
                <a:ea typeface="微软雅黑" panose="020B0503020204020204" pitchFamily="34" charset="-122"/>
                <a:cs typeface="+mn-cs"/>
              </a:rPr>
              <a:t>可实现制程合并，少人化</a:t>
            </a:r>
            <a:endParaRPr kumimoji="0" lang="zh-CN" altLang="en-US" sz="2200"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推行单件流的八个条件</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5" name="Text Box 3"/>
          <p:cNvSpPr txBox="1">
            <a:spLocks noChangeArrowheads="1"/>
          </p:cNvSpPr>
          <p:nvPr/>
        </p:nvSpPr>
        <p:spPr bwMode="auto">
          <a:xfrm>
            <a:off x="6248400" y="1052513"/>
            <a:ext cx="4960938" cy="53276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条件五：</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操作工的多能化</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r>
              <a:rPr kumimoji="0" lang="en-US" altLang="zh-CN" sz="2200" kern="1200" cap="none" spc="0" normalizeH="0" baseline="0" noProof="0" dirty="0">
                <a:latin typeface="微软雅黑" panose="020B0503020204020204" pitchFamily="34" charset="-122"/>
                <a:ea typeface="微软雅黑" panose="020B0503020204020204" pitchFamily="34" charset="-122"/>
                <a:cs typeface="+mn-cs"/>
              </a:rPr>
              <a:t>—— </a:t>
            </a:r>
            <a:r>
              <a:rPr kumimoji="0" lang="zh-CN" altLang="en-US" sz="2200" kern="1200" cap="none" spc="0" normalizeH="0" baseline="0" noProof="0" dirty="0">
                <a:latin typeface="微软雅黑" panose="020B0503020204020204" pitchFamily="34" charset="-122"/>
                <a:ea typeface="微软雅黑" panose="020B0503020204020204" pitchFamily="34" charset="-122"/>
                <a:cs typeface="+mn-cs"/>
              </a:rPr>
              <a:t>作业标准化，制程合并</a:t>
            </a:r>
            <a:endParaRPr kumimoji="0" lang="zh-CN" altLang="en-US" sz="22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条件六：</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走动作业</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r>
              <a:rPr kumimoji="0" lang="en-US" altLang="zh-CN" sz="2200" kern="1200" cap="none" spc="0" normalizeH="0" baseline="0" noProof="0" dirty="0">
                <a:latin typeface="微软雅黑" panose="020B0503020204020204" pitchFamily="34" charset="-122"/>
                <a:ea typeface="微软雅黑" panose="020B0503020204020204" pitchFamily="34" charset="-122"/>
                <a:cs typeface="+mn-cs"/>
              </a:rPr>
              <a:t>—— </a:t>
            </a:r>
            <a:r>
              <a:rPr kumimoji="0" lang="zh-CN" altLang="en-US" sz="2200" kern="1200" cap="none" spc="0" normalizeH="0" baseline="0" noProof="0" dirty="0">
                <a:latin typeface="微软雅黑" panose="020B0503020204020204" pitchFamily="34" charset="-122"/>
                <a:ea typeface="微软雅黑" panose="020B0503020204020204" pitchFamily="34" charset="-122"/>
                <a:cs typeface="+mn-cs"/>
              </a:rPr>
              <a:t>多制程作业，便于发现问题</a:t>
            </a:r>
            <a:endParaRPr kumimoji="0" lang="zh-CN" altLang="en-US" sz="22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条件七：</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机器设备的小型化</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r>
              <a:rPr kumimoji="0" lang="en-US" altLang="zh-CN" sz="2200" kern="1200" cap="none" spc="0" normalizeH="0" baseline="0" noProof="0" dirty="0">
                <a:latin typeface="微软雅黑" panose="020B0503020204020204" pitchFamily="34" charset="-122"/>
                <a:ea typeface="微软雅黑" panose="020B0503020204020204" pitchFamily="34" charset="-122"/>
                <a:cs typeface="+mn-cs"/>
              </a:rPr>
              <a:t>—— </a:t>
            </a:r>
            <a:r>
              <a:rPr kumimoji="0" lang="zh-CN" altLang="en-US" sz="2200" kern="1200" cap="none" spc="0" normalizeH="0" baseline="0" noProof="0" dirty="0">
                <a:latin typeface="微软雅黑" panose="020B0503020204020204" pitchFamily="34" charset="-122"/>
                <a:ea typeface="微软雅黑" panose="020B0503020204020204" pitchFamily="34" charset="-122"/>
                <a:cs typeface="+mn-cs"/>
              </a:rPr>
              <a:t>易于生产线变更，节省空间，大型设备未必就是最好的</a:t>
            </a:r>
            <a:endParaRPr kumimoji="0" lang="zh-CN" altLang="en-US" sz="2200"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条件八：</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生产线最短距离的布置（</a:t>
            </a:r>
            <a:r>
              <a:rPr kumimoji="0" lang="en-US" altLang="zh-CN"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U</a:t>
            </a:r>
            <a:r>
              <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rPr>
              <a:t>型化）</a:t>
            </a:r>
            <a:endParaRPr kumimoji="0" lang="zh-CN" altLang="en-US" sz="2400" b="1" kern="1200" cap="none" spc="0" normalizeH="0" baseline="0" noProof="0" dirty="0">
              <a:solidFill>
                <a:schemeClr val="tx2"/>
              </a:solidFill>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a:t>
            </a:r>
            <a:r>
              <a:rPr kumimoji="0" lang="en-US" altLang="zh-CN" sz="2200" kern="1200" cap="none" spc="0" normalizeH="0" baseline="0" noProof="0" dirty="0">
                <a:latin typeface="微软雅黑" panose="020B0503020204020204" pitchFamily="34" charset="-122"/>
                <a:ea typeface="微软雅黑" panose="020B0503020204020204" pitchFamily="34" charset="-122"/>
                <a:cs typeface="+mn-cs"/>
              </a:rPr>
              <a:t>—— </a:t>
            </a:r>
            <a:r>
              <a:rPr kumimoji="0" lang="zh-CN" altLang="en-US" sz="2200" kern="1200" cap="none" spc="0" normalizeH="0" baseline="0" noProof="0" dirty="0">
                <a:latin typeface="微软雅黑" panose="020B0503020204020204" pitchFamily="34" charset="-122"/>
                <a:ea typeface="微软雅黑" panose="020B0503020204020204" pitchFamily="34" charset="-122"/>
                <a:cs typeface="+mn-cs"/>
              </a:rPr>
              <a:t>消除走动的浪费、最经济的作业布置方式</a:t>
            </a:r>
            <a:endParaRPr kumimoji="0" lang="zh-CN" altLang="en-US" sz="2200" kern="1200" cap="none" spc="0" normalizeH="0" baseline="0" noProof="0" dirty="0">
              <a:latin typeface="微软雅黑" panose="020B0503020204020204" pitchFamily="34" charset="-122"/>
              <a:ea typeface="微软雅黑" panose="020B0503020204020204" pitchFamily="34" charset="-122"/>
              <a:cs typeface="+mn-cs"/>
            </a:endParaRPr>
          </a:p>
        </p:txBody>
      </p:sp>
      <p:cxnSp>
        <p:nvCxnSpPr>
          <p:cNvPr id="3" name="直接连接符 2"/>
          <p:cNvCxnSpPr/>
          <p:nvPr/>
        </p:nvCxnSpPr>
        <p:spPr>
          <a:xfrm>
            <a:off x="6096000" y="1052513"/>
            <a:ext cx="0" cy="511333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627" name="Text Box 3"/>
          <p:cNvSpPr txBox="1">
            <a:spLocks noChangeArrowheads="1"/>
          </p:cNvSpPr>
          <p:nvPr/>
        </p:nvSpPr>
        <p:spPr bwMode="auto">
          <a:xfrm>
            <a:off x="731838" y="1052513"/>
            <a:ext cx="10296525" cy="15160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zh-CN" sz="2400" b="1" kern="1200" cap="none" spc="0" normalizeH="0" baseline="0" noProof="0" dirty="0">
                <a:solidFill>
                  <a:schemeClr val="tx2"/>
                </a:solidFill>
                <a:latin typeface="+mn-ea"/>
                <a:ea typeface="+mn-ea"/>
                <a:cs typeface="+mn-cs"/>
              </a:rPr>
              <a:t>步骤1</a:t>
            </a:r>
            <a:r>
              <a:rPr kumimoji="0" lang="zh-CN" altLang="en-US" sz="2400" b="1" kern="1200" cap="none" spc="0" normalizeH="0" baseline="0" noProof="0" dirty="0">
                <a:solidFill>
                  <a:schemeClr val="tx2"/>
                </a:solidFill>
                <a:latin typeface="+mn-ea"/>
                <a:ea typeface="+mn-ea"/>
                <a:cs typeface="+mn-cs"/>
              </a:rPr>
              <a:t>：</a:t>
            </a:r>
            <a:r>
              <a:rPr kumimoji="0" lang="zh-CN" altLang="zh-CN" sz="2400" b="1" kern="1200" cap="none" spc="0" normalizeH="0" baseline="0" noProof="0" dirty="0">
                <a:solidFill>
                  <a:schemeClr val="tx2"/>
                </a:solidFill>
                <a:latin typeface="+mn-ea"/>
                <a:ea typeface="+mn-ea"/>
                <a:cs typeface="+mn-cs"/>
              </a:rPr>
              <a:t>全员的意识建立</a:t>
            </a:r>
            <a:endParaRPr kumimoji="0" lang="zh-CN" altLang="en-US" sz="2400" b="1" kern="1200" cap="none" spc="0" normalizeH="0" baseline="0" noProof="0" dirty="0">
              <a:solidFill>
                <a:schemeClr val="tx2"/>
              </a:solidFill>
              <a:latin typeface="+mn-ea"/>
              <a:ea typeface="+mn-ea"/>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mn-ea"/>
                <a:ea typeface="+mn-ea"/>
                <a:cs typeface="+mn-cs"/>
              </a:rPr>
              <a:t>    </a:t>
            </a:r>
            <a:r>
              <a:rPr kumimoji="0" lang="zh-CN" altLang="zh-CN" sz="2400" kern="1200" cap="none" spc="0" normalizeH="0" baseline="0" noProof="0" dirty="0">
                <a:latin typeface="+mn-ea"/>
                <a:ea typeface="+mn-ea"/>
                <a:cs typeface="+mn-cs"/>
              </a:rPr>
              <a:t>观念上必须改变，要站在客户的立场去坚持以单件流的生产方式作业，尤其是管理人员。</a:t>
            </a:r>
            <a:endParaRPr kumimoji="0" lang="zh-CN" altLang="zh-CN" sz="2400" kern="1200" cap="none" spc="0" normalizeH="0" baseline="0" noProof="0" dirty="0">
              <a:latin typeface="+mn-ea"/>
              <a:ea typeface="+mn-ea"/>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推行单件流的</a:t>
            </a:r>
            <a:r>
              <a:rPr kumimoji="0" lang="en-US" altLang="zh-CN"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11</a:t>
            </a: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个步骤</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5" name="Text Box 3"/>
          <p:cNvSpPr txBox="1">
            <a:spLocks noChangeArrowheads="1"/>
          </p:cNvSpPr>
          <p:nvPr/>
        </p:nvSpPr>
        <p:spPr bwMode="auto">
          <a:xfrm>
            <a:off x="731838" y="2573338"/>
            <a:ext cx="10296525" cy="10080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zh-CN" sz="2400" b="1" kern="1200" cap="none" spc="0" normalizeH="0" baseline="0" noProof="0" dirty="0">
                <a:solidFill>
                  <a:schemeClr val="tx2"/>
                </a:solidFill>
                <a:latin typeface="+mn-ea"/>
                <a:ea typeface="+mn-ea"/>
                <a:cs typeface="+mn-cs"/>
              </a:rPr>
              <a:t>步骤2</a:t>
            </a:r>
            <a:r>
              <a:rPr kumimoji="0" lang="zh-CN" altLang="en-US" sz="2400" b="1" kern="1200" cap="none" spc="0" normalizeH="0" baseline="0" noProof="0" dirty="0">
                <a:solidFill>
                  <a:schemeClr val="tx2"/>
                </a:solidFill>
                <a:latin typeface="+mn-ea"/>
                <a:ea typeface="+mn-ea"/>
                <a:cs typeface="+mn-cs"/>
              </a:rPr>
              <a:t>：</a:t>
            </a:r>
            <a:r>
              <a:rPr kumimoji="0" lang="zh-CN" altLang="zh-CN" sz="2400" b="1" kern="1200" cap="none" spc="0" normalizeH="0" baseline="0" noProof="0" dirty="0">
                <a:solidFill>
                  <a:schemeClr val="tx2"/>
                </a:solidFill>
                <a:latin typeface="+mn-ea"/>
                <a:ea typeface="+mn-ea"/>
                <a:cs typeface="+mn-cs"/>
              </a:rPr>
              <a:t>成立示范改善小组</a:t>
            </a:r>
            <a:endParaRPr kumimoji="0" lang="zh-CN" altLang="en-US" sz="2400" b="1" kern="1200" cap="none" spc="0" normalizeH="0" baseline="0" noProof="0" dirty="0">
              <a:solidFill>
                <a:schemeClr val="tx2"/>
              </a:solidFill>
              <a:latin typeface="+mn-ea"/>
              <a:ea typeface="+mn-ea"/>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mn-ea"/>
                <a:ea typeface="+mn-ea"/>
                <a:cs typeface="+mn-cs"/>
              </a:rPr>
              <a:t>    </a:t>
            </a:r>
            <a:r>
              <a:rPr kumimoji="0" lang="zh-CN" altLang="zh-CN" sz="2400" kern="1200" cap="none" spc="0" normalizeH="0" baseline="0" noProof="0" dirty="0">
                <a:latin typeface="+mn-ea"/>
                <a:ea typeface="+mn-ea"/>
                <a:cs typeface="+mn-cs"/>
              </a:rPr>
              <a:t>不同部门的中坚管理人员成立示范改善小组尝试，以便能彻底实施</a:t>
            </a:r>
            <a:endParaRPr kumimoji="0" lang="zh-CN" altLang="zh-CN" sz="2400" kern="1200" cap="none" spc="0" normalizeH="0" baseline="0" noProof="0" dirty="0">
              <a:latin typeface="+mn-ea"/>
              <a:ea typeface="+mn-ea"/>
              <a:cs typeface="+mn-cs"/>
            </a:endParaRPr>
          </a:p>
        </p:txBody>
      </p:sp>
      <p:sp>
        <p:nvSpPr>
          <p:cNvPr id="6" name="Text Box 3"/>
          <p:cNvSpPr txBox="1">
            <a:spLocks noChangeArrowheads="1"/>
          </p:cNvSpPr>
          <p:nvPr/>
        </p:nvSpPr>
        <p:spPr bwMode="auto">
          <a:xfrm>
            <a:off x="731838" y="3586163"/>
            <a:ext cx="10296525" cy="10414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zh-CN" sz="2400" b="1" kern="1200" cap="none" spc="0" normalizeH="0" baseline="0" noProof="0">
                <a:solidFill>
                  <a:schemeClr val="tx2"/>
                </a:solidFill>
                <a:latin typeface="+mn-ea"/>
                <a:ea typeface="+mn-ea"/>
                <a:cs typeface="+mn-cs"/>
              </a:rPr>
              <a:t>步骤3</a:t>
            </a:r>
            <a:r>
              <a:rPr kumimoji="0" lang="zh-CN" altLang="en-US" sz="2400" b="1" kern="1200" cap="none" spc="0" normalizeH="0" baseline="0" noProof="0">
                <a:solidFill>
                  <a:schemeClr val="tx2"/>
                </a:solidFill>
                <a:latin typeface="+mn-ea"/>
                <a:ea typeface="+mn-ea"/>
                <a:cs typeface="+mn-cs"/>
              </a:rPr>
              <a:t>：</a:t>
            </a:r>
            <a:r>
              <a:rPr kumimoji="0" lang="zh-CN" altLang="zh-CN" sz="2400" b="1" kern="1200" cap="none" spc="0" normalizeH="0" baseline="0" noProof="0">
                <a:solidFill>
                  <a:schemeClr val="tx2"/>
                </a:solidFill>
                <a:latin typeface="+mn-ea"/>
                <a:ea typeface="+mn-ea"/>
                <a:cs typeface="+mn-cs"/>
              </a:rPr>
              <a:t>选定示范生产线</a:t>
            </a:r>
            <a:r>
              <a:rPr kumimoji="0" lang="zh-CN" altLang="en-US" sz="2400" b="1" kern="1200" cap="none" spc="0" normalizeH="0" baseline="0" noProof="0">
                <a:solidFill>
                  <a:schemeClr val="tx2"/>
                </a:solidFill>
                <a:latin typeface="+mn-ea"/>
                <a:ea typeface="+mn-ea"/>
                <a:cs typeface="+mn-cs"/>
              </a:rPr>
              <a:t>/样板线</a:t>
            </a:r>
            <a:endParaRPr kumimoji="0" lang="en-US" altLang="zh-CN" sz="2400" b="1" kern="1200" cap="none" spc="0" normalizeH="0" baseline="0" noProof="0">
              <a:solidFill>
                <a:schemeClr val="tx2"/>
              </a:solidFill>
              <a:latin typeface="+mn-ea"/>
              <a:ea typeface="+mn-ea"/>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a:latin typeface="+mn-ea"/>
                <a:ea typeface="+mn-ea"/>
                <a:cs typeface="+mn-cs"/>
              </a:rPr>
              <a:t>    </a:t>
            </a:r>
            <a:r>
              <a:rPr kumimoji="0" lang="zh-CN" altLang="zh-CN" sz="2400" kern="1200" cap="none" spc="0" normalizeH="0" baseline="0" noProof="0">
                <a:latin typeface="+mn-ea"/>
                <a:ea typeface="+mn-ea"/>
                <a:cs typeface="+mn-cs"/>
              </a:rPr>
              <a:t>应从最容易的地方着手作示范</a:t>
            </a:r>
            <a:endParaRPr kumimoji="0" lang="zh-CN" altLang="zh-CN" sz="2400" kern="1200" cap="none" spc="0" normalizeH="0" baseline="0" noProof="0">
              <a:latin typeface="+mn-ea"/>
              <a:ea typeface="+mn-ea"/>
              <a:cs typeface="+mn-cs"/>
            </a:endParaRPr>
          </a:p>
        </p:txBody>
      </p:sp>
      <p:sp>
        <p:nvSpPr>
          <p:cNvPr id="7" name="Text Box 3"/>
          <p:cNvSpPr txBox="1">
            <a:spLocks noChangeArrowheads="1"/>
          </p:cNvSpPr>
          <p:nvPr/>
        </p:nvSpPr>
        <p:spPr bwMode="auto">
          <a:xfrm>
            <a:off x="731838" y="4632325"/>
            <a:ext cx="10693400" cy="14874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zh-CN" sz="2400" b="1" kern="1200" cap="none" spc="0" normalizeH="0" baseline="0" noProof="0">
                <a:solidFill>
                  <a:schemeClr val="tx2"/>
                </a:solidFill>
                <a:latin typeface="+mn-ea"/>
                <a:ea typeface="+mn-ea"/>
                <a:cs typeface="+mn-cs"/>
              </a:rPr>
              <a:t>步骤4</a:t>
            </a:r>
            <a:r>
              <a:rPr kumimoji="0" lang="zh-CN" altLang="en-US" sz="2400" b="1" kern="1200" cap="none" spc="0" normalizeH="0" baseline="0" noProof="0">
                <a:solidFill>
                  <a:schemeClr val="tx2"/>
                </a:solidFill>
                <a:latin typeface="+mn-ea"/>
                <a:ea typeface="+mn-ea"/>
                <a:cs typeface="+mn-cs"/>
              </a:rPr>
              <a:t>：</a:t>
            </a:r>
            <a:r>
              <a:rPr kumimoji="0" lang="zh-CN" altLang="zh-CN" sz="2400" b="1" kern="1200" cap="none" spc="0" normalizeH="0" baseline="0" noProof="0">
                <a:solidFill>
                  <a:schemeClr val="tx2"/>
                </a:solidFill>
                <a:latin typeface="+mn-ea"/>
                <a:ea typeface="+mn-ea"/>
                <a:cs typeface="+mn-cs"/>
              </a:rPr>
              <a:t>现况调整分析</a:t>
            </a:r>
            <a:endParaRPr kumimoji="0" lang="zh-CN" altLang="en-US" sz="2400" b="1" kern="1200" cap="none" spc="0" normalizeH="0" baseline="0" noProof="0">
              <a:solidFill>
                <a:schemeClr val="tx2"/>
              </a:solidFill>
              <a:latin typeface="+mn-ea"/>
              <a:ea typeface="+mn-ea"/>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a:latin typeface="+mn-ea"/>
                <a:ea typeface="+mn-ea"/>
                <a:cs typeface="+mn-cs"/>
              </a:rPr>
              <a:t>    </a:t>
            </a:r>
            <a:r>
              <a:rPr kumimoji="0" lang="zh-CN" altLang="zh-CN" sz="2400" kern="1200" cap="none" spc="0" normalizeH="0" baseline="0" noProof="0">
                <a:latin typeface="+mn-ea"/>
                <a:ea typeface="+mn-ea"/>
                <a:cs typeface="+mn-cs"/>
              </a:rPr>
              <a:t>选定示范线后，应先充分了解该产品的生产状况</a:t>
            </a:r>
            <a:r>
              <a:rPr kumimoji="0" lang="zh-CN" altLang="en-US" sz="2400" kern="1200" cap="none" spc="0" normalizeH="0" baseline="0" noProof="0">
                <a:latin typeface="+mn-ea"/>
                <a:ea typeface="+mn-ea"/>
                <a:cs typeface="+mn-cs"/>
              </a:rPr>
              <a:t>（</a:t>
            </a:r>
            <a:r>
              <a:rPr kumimoji="0" lang="zh-CN" altLang="zh-CN" sz="2400" kern="1200" cap="none" spc="0" normalizeH="0" baseline="0" noProof="0">
                <a:latin typeface="+mn-ea"/>
                <a:ea typeface="+mn-ea"/>
                <a:cs typeface="+mn-cs"/>
              </a:rPr>
              <a:t>如生产流程图，生产线布置方式，人员的配置及生产性，库存时间人力空间及设备的稼动率</a:t>
            </a:r>
            <a:r>
              <a:rPr kumimoji="0" lang="zh-CN" altLang="en-US" sz="2400" kern="1200" cap="none" spc="0" normalizeH="0" baseline="0" noProof="0">
                <a:latin typeface="+mn-ea"/>
                <a:ea typeface="+mn-ea"/>
                <a:cs typeface="+mn-cs"/>
              </a:rPr>
              <a:t>）</a:t>
            </a:r>
            <a:endParaRPr kumimoji="0" lang="zh-CN" altLang="en-US" sz="2400" kern="1200" cap="none" spc="0" normalizeH="0" baseline="0" noProof="0">
              <a:latin typeface="+mn-ea"/>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2867" name="Text Box 3"/>
          <p:cNvSpPr txBox="1">
            <a:spLocks noChangeArrowheads="1"/>
          </p:cNvSpPr>
          <p:nvPr/>
        </p:nvSpPr>
        <p:spPr bwMode="auto">
          <a:xfrm>
            <a:off x="766763" y="1052513"/>
            <a:ext cx="10560050" cy="14890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mn-lt"/>
                <a:ea typeface="+mn-ea"/>
                <a:cs typeface="+mn-cs"/>
              </a:rPr>
              <a:t>步骤</a:t>
            </a:r>
            <a:r>
              <a:rPr kumimoji="0" lang="en-US" altLang="zh-CN" sz="2400" b="1" kern="1200" cap="none" spc="0" normalizeH="0" baseline="0" noProof="0" dirty="0">
                <a:solidFill>
                  <a:schemeClr val="tx2"/>
                </a:solidFill>
                <a:latin typeface="+mn-lt"/>
                <a:ea typeface="+mn-ea"/>
                <a:cs typeface="+mn-cs"/>
              </a:rPr>
              <a:t>5</a:t>
            </a:r>
            <a:r>
              <a:rPr kumimoji="0" lang="zh-CN" altLang="en-US" sz="2400" b="1" kern="1200" cap="none" spc="0" normalizeH="0" baseline="0" noProof="0" dirty="0">
                <a:solidFill>
                  <a:schemeClr val="tx2"/>
                </a:solidFill>
                <a:latin typeface="+mn-lt"/>
                <a:ea typeface="+mn-ea"/>
                <a:cs typeface="+mn-cs"/>
              </a:rPr>
              <a:t>：设定生产节拍</a:t>
            </a:r>
            <a:endParaRPr kumimoji="0" lang="zh-CN" altLang="en-US" sz="2400" b="1" kern="1200" cap="none" spc="0" normalizeH="0" baseline="0" noProof="0" dirty="0">
              <a:solidFill>
                <a:schemeClr val="tx2"/>
              </a:solidFill>
              <a:latin typeface="+mn-lt"/>
              <a:ea typeface="+mn-ea"/>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宋体" panose="02010600030101010101" pitchFamily="2" charset="-122"/>
                <a:ea typeface="+mn-ea"/>
                <a:cs typeface="+mn-cs"/>
              </a:rPr>
              <a:t>    许多改善的出发点以生产节拍为依据，生产节拍受生产时间及订单量的变化而变化，与现场的设备、人员的生产能力是无关的。</a:t>
            </a:r>
            <a:endParaRPr kumimoji="0" lang="zh-CN" altLang="en-US" sz="2400" kern="1200" cap="none" spc="0" normalizeH="0" baseline="0" noProof="0" dirty="0">
              <a:latin typeface="宋体" panose="02010600030101010101" pitchFamily="2" charset="-122"/>
              <a:ea typeface="+mn-ea"/>
              <a:cs typeface="+mn-cs"/>
            </a:endParaRPr>
          </a:p>
        </p:txBody>
      </p:sp>
      <p:sp>
        <p:nvSpPr>
          <p:cNvPr id="8"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推行单件流的</a:t>
            </a:r>
            <a:r>
              <a:rPr kumimoji="0" lang="en-US" altLang="zh-CN"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11</a:t>
            </a: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个步骤</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9" name="Text Box 3"/>
          <p:cNvSpPr txBox="1">
            <a:spLocks noChangeArrowheads="1"/>
          </p:cNvSpPr>
          <p:nvPr/>
        </p:nvSpPr>
        <p:spPr bwMode="auto">
          <a:xfrm>
            <a:off x="722313" y="2781300"/>
            <a:ext cx="10558463" cy="3414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mn-lt"/>
                <a:ea typeface="+mn-ea"/>
                <a:cs typeface="+mn-cs"/>
              </a:rPr>
              <a:t>步骤</a:t>
            </a:r>
            <a:r>
              <a:rPr kumimoji="0" lang="en-US" altLang="zh-CN" sz="2400" b="1" kern="1200" cap="none" spc="0" normalizeH="0" baseline="0" noProof="0" dirty="0">
                <a:solidFill>
                  <a:schemeClr val="tx2"/>
                </a:solidFill>
                <a:latin typeface="+mn-lt"/>
                <a:ea typeface="+mn-ea"/>
                <a:cs typeface="+mn-cs"/>
              </a:rPr>
              <a:t>6</a:t>
            </a:r>
            <a:r>
              <a:rPr kumimoji="0" lang="zh-CN" altLang="en-US" sz="2400" b="1" kern="1200" cap="none" spc="0" normalizeH="0" baseline="0" noProof="0" dirty="0">
                <a:solidFill>
                  <a:schemeClr val="tx2"/>
                </a:solidFill>
                <a:latin typeface="+mn-lt"/>
                <a:ea typeface="+mn-ea"/>
                <a:cs typeface="+mn-cs"/>
              </a:rPr>
              <a:t>：决定设备、人员的数量</a:t>
            </a:r>
            <a:endParaRPr kumimoji="0" lang="zh-CN" altLang="en-US" sz="2400" b="1" kern="1200" cap="none" spc="0" normalizeH="0" baseline="0" noProof="0" dirty="0">
              <a:solidFill>
                <a:schemeClr val="tx2"/>
              </a:solidFill>
              <a:latin typeface="+mn-lt"/>
              <a:ea typeface="+mn-ea"/>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宋体" panose="02010600030101010101" pitchFamily="2" charset="-122"/>
                <a:ea typeface="+mn-ea"/>
                <a:cs typeface="+mn-cs"/>
              </a:rPr>
              <a:t>    根据生产节拍、各制程的加工时间和人力时间，计算出各个制程的设备需求数和作业人员的需求数，设备不足，应分析稼动率，进一步改善以提高设备产能；而人员不足，则必须努力设法将零点几个人的工作量予以改善，并消除掉</a:t>
            </a:r>
            <a:r>
              <a:rPr kumimoji="0" lang="en-US" altLang="zh-CN" sz="2400" kern="1200" cap="none" spc="0" normalizeH="0" baseline="0" noProof="0" dirty="0">
                <a:latin typeface="宋体" panose="02010600030101010101" pitchFamily="2" charset="-122"/>
                <a:ea typeface="+mn-ea"/>
                <a:cs typeface="+mn-cs"/>
              </a:rPr>
              <a:t>--</a:t>
            </a:r>
            <a:r>
              <a:rPr kumimoji="0" lang="zh-CN" altLang="en-US" sz="2400" kern="1200" cap="none" spc="0" normalizeH="0" baseline="0" noProof="0" dirty="0">
                <a:latin typeface="宋体" panose="02010600030101010101" pitchFamily="2" charset="-122"/>
                <a:ea typeface="+mn-ea"/>
                <a:cs typeface="+mn-cs"/>
              </a:rPr>
              <a:t>少人化</a:t>
            </a:r>
            <a:endParaRPr kumimoji="0" lang="zh-CN" altLang="en-US" sz="2400" kern="1200" cap="none" spc="0" normalizeH="0" baseline="0" noProof="0" dirty="0">
              <a:latin typeface="宋体" panose="02010600030101010101" pitchFamily="2" charset="-122"/>
              <a:ea typeface="+mn-ea"/>
              <a:cs typeface="+mn-cs"/>
            </a:endParaRPr>
          </a:p>
          <a:p>
            <a:pPr marR="0" algn="ctr"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mn-lt"/>
                <a:ea typeface="+mn-ea"/>
                <a:cs typeface="+mn-cs"/>
              </a:rPr>
              <a:t>设备数量 </a:t>
            </a:r>
            <a:r>
              <a:rPr kumimoji="0" lang="en-US" altLang="zh-CN" sz="2400" b="1" kern="1200" cap="none" spc="0" normalizeH="0" baseline="0" noProof="0" dirty="0">
                <a:solidFill>
                  <a:schemeClr val="tx2"/>
                </a:solidFill>
                <a:latin typeface="+mn-lt"/>
                <a:ea typeface="+mn-ea"/>
                <a:cs typeface="+mn-cs"/>
              </a:rPr>
              <a:t>= </a:t>
            </a:r>
            <a:r>
              <a:rPr kumimoji="0" lang="zh-CN" altLang="en-US" sz="2400" b="1" kern="1200" cap="none" spc="0" normalizeH="0" baseline="0" noProof="0" dirty="0">
                <a:solidFill>
                  <a:schemeClr val="tx2"/>
                </a:solidFill>
                <a:latin typeface="+mn-lt"/>
                <a:ea typeface="+mn-ea"/>
                <a:cs typeface="+mn-cs"/>
              </a:rPr>
              <a:t>设备加工周期 </a:t>
            </a:r>
            <a:r>
              <a:rPr kumimoji="0" lang="en-US" altLang="zh-CN" sz="2400" b="1" kern="1200" cap="none" spc="0" normalizeH="0" baseline="0" noProof="0" dirty="0">
                <a:solidFill>
                  <a:schemeClr val="tx2"/>
                </a:solidFill>
                <a:latin typeface="+mn-lt"/>
                <a:ea typeface="+mn-ea"/>
                <a:cs typeface="+mn-cs"/>
              </a:rPr>
              <a:t>/ </a:t>
            </a:r>
            <a:r>
              <a:rPr kumimoji="0" lang="zh-CN" altLang="en-US" sz="2400" b="1" kern="1200" cap="none" spc="0" normalizeH="0" baseline="0" noProof="0" dirty="0">
                <a:solidFill>
                  <a:schemeClr val="tx2"/>
                </a:solidFill>
                <a:latin typeface="+mn-lt"/>
                <a:ea typeface="+mn-ea"/>
                <a:cs typeface="+mn-cs"/>
              </a:rPr>
              <a:t>生产线节拍</a:t>
            </a:r>
            <a:endParaRPr kumimoji="0" lang="zh-CN" altLang="en-US" sz="2400" b="1" kern="1200" cap="none" spc="0" normalizeH="0" baseline="0" noProof="0" dirty="0">
              <a:solidFill>
                <a:schemeClr val="tx2"/>
              </a:solidFill>
              <a:latin typeface="+mn-lt"/>
              <a:ea typeface="+mn-ea"/>
              <a:cs typeface="+mn-cs"/>
            </a:endParaRPr>
          </a:p>
          <a:p>
            <a:pPr marR="0" algn="ctr"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mn-lt"/>
                <a:ea typeface="+mn-ea"/>
                <a:cs typeface="+mn-cs"/>
              </a:rPr>
              <a:t>作业人员数量 </a:t>
            </a:r>
            <a:r>
              <a:rPr kumimoji="0" lang="en-US" altLang="zh-CN" sz="2400" b="1" kern="1200" cap="none" spc="0" normalizeH="0" baseline="0" noProof="0" dirty="0">
                <a:solidFill>
                  <a:schemeClr val="tx2"/>
                </a:solidFill>
                <a:latin typeface="+mn-lt"/>
                <a:ea typeface="+mn-ea"/>
                <a:cs typeface="+mn-cs"/>
              </a:rPr>
              <a:t>= </a:t>
            </a:r>
            <a:r>
              <a:rPr kumimoji="0" lang="zh-CN" altLang="en-US" sz="2400" b="1" kern="1200" cap="none" spc="0" normalizeH="0" baseline="0" noProof="0" dirty="0">
                <a:solidFill>
                  <a:schemeClr val="tx2"/>
                </a:solidFill>
                <a:latin typeface="+mn-lt"/>
                <a:ea typeface="+mn-ea"/>
                <a:cs typeface="+mn-cs"/>
              </a:rPr>
              <a:t>产品加工工时 </a:t>
            </a:r>
            <a:r>
              <a:rPr kumimoji="0" lang="en-US" altLang="zh-CN" sz="2400" b="1" kern="1200" cap="none" spc="0" normalizeH="0" baseline="0" noProof="0" dirty="0">
                <a:solidFill>
                  <a:schemeClr val="tx2"/>
                </a:solidFill>
                <a:latin typeface="+mn-lt"/>
                <a:ea typeface="+mn-ea"/>
                <a:cs typeface="+mn-cs"/>
              </a:rPr>
              <a:t>/ </a:t>
            </a:r>
            <a:r>
              <a:rPr kumimoji="0" lang="zh-CN" altLang="en-US" sz="2400" b="1" kern="1200" cap="none" spc="0" normalizeH="0" baseline="0" noProof="0" dirty="0">
                <a:solidFill>
                  <a:schemeClr val="tx2"/>
                </a:solidFill>
                <a:latin typeface="+mn-lt"/>
                <a:ea typeface="+mn-ea"/>
                <a:cs typeface="+mn-cs"/>
              </a:rPr>
              <a:t>生产线节拍</a:t>
            </a:r>
            <a:endParaRPr kumimoji="0" lang="zh-CN" altLang="en-US" sz="2400" b="1" kern="1200" cap="none" spc="0" normalizeH="0" baseline="0" noProof="0" dirty="0">
              <a:solidFill>
                <a:schemeClr val="tx2"/>
              </a:solidFill>
              <a:latin typeface="+mn-lt"/>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3827" name="Text Box 3"/>
          <p:cNvSpPr txBox="1">
            <a:spLocks noChangeArrowheads="1"/>
          </p:cNvSpPr>
          <p:nvPr/>
        </p:nvSpPr>
        <p:spPr bwMode="auto">
          <a:xfrm>
            <a:off x="766763" y="1052513"/>
            <a:ext cx="10566400" cy="31781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mn-lt"/>
                <a:ea typeface="+mn-ea"/>
                <a:cs typeface="+mn-cs"/>
              </a:rPr>
              <a:t>步骤</a:t>
            </a:r>
            <a:r>
              <a:rPr kumimoji="0" lang="en-US" altLang="zh-CN" sz="2400" b="1" kern="1200" cap="none" spc="0" normalizeH="0" baseline="0" noProof="0" dirty="0">
                <a:solidFill>
                  <a:schemeClr val="tx2"/>
                </a:solidFill>
                <a:latin typeface="+mn-lt"/>
                <a:ea typeface="+mn-ea"/>
                <a:cs typeface="+mn-cs"/>
              </a:rPr>
              <a:t>6</a:t>
            </a:r>
            <a:r>
              <a:rPr kumimoji="0" lang="zh-CN" altLang="en-US" sz="2400" b="1" kern="1200" cap="none" spc="0" normalizeH="0" baseline="0" noProof="0" dirty="0">
                <a:solidFill>
                  <a:schemeClr val="tx2"/>
                </a:solidFill>
                <a:latin typeface="+mn-lt"/>
                <a:ea typeface="+mn-ea"/>
                <a:cs typeface="+mn-cs"/>
              </a:rPr>
              <a:t>：决定设备、人员的数量</a:t>
            </a:r>
            <a:endParaRPr kumimoji="0" lang="zh-CN" altLang="en-US" sz="2400" b="1" kern="1200" cap="none" spc="0" normalizeH="0" baseline="0" noProof="0" dirty="0">
              <a:solidFill>
                <a:schemeClr val="tx2"/>
              </a:solidFill>
              <a:latin typeface="+mn-lt"/>
              <a:ea typeface="+mn-ea"/>
              <a:cs typeface="+mn-cs"/>
            </a:endParaRPr>
          </a:p>
          <a:p>
            <a:pPr marR="0" defTabSz="457200" eaLnBrk="1" fontAlgn="auto" hangingPunct="1">
              <a:lnSpc>
                <a:spcPct val="130000"/>
              </a:lnSpc>
              <a:spcBef>
                <a:spcPts val="0"/>
              </a:spcBef>
              <a:spcAft>
                <a:spcPts val="0"/>
              </a:spcAft>
              <a:buClrTx/>
              <a:buSzTx/>
              <a:buFontTx/>
              <a:buNone/>
              <a:defRPr/>
            </a:pPr>
            <a:r>
              <a:rPr kumimoji="0" lang="zh-CN" altLang="en-US" sz="2200" kern="1200" cap="none" spc="0" normalizeH="0" baseline="0" noProof="0" dirty="0">
                <a:latin typeface="宋体" panose="02010600030101010101" pitchFamily="2" charset="-122"/>
                <a:ea typeface="+mn-ea"/>
                <a:cs typeface="+mn-cs"/>
              </a:rPr>
              <a:t>    假定箱预装线生产节拍为</a:t>
            </a:r>
            <a:r>
              <a:rPr kumimoji="0" lang="en-US" altLang="zh-CN" sz="2200" kern="1200" cap="none" spc="0" normalizeH="0" baseline="0" noProof="0" dirty="0">
                <a:latin typeface="宋体" panose="02010600030101010101" pitchFamily="2" charset="-122"/>
                <a:ea typeface="+mn-ea"/>
                <a:cs typeface="+mn-cs"/>
              </a:rPr>
              <a:t>35</a:t>
            </a:r>
            <a:r>
              <a:rPr kumimoji="0" lang="zh-CN" altLang="en-US" sz="2200" kern="1200" cap="none" spc="0" normalizeH="0" baseline="0" noProof="0" dirty="0">
                <a:latin typeface="宋体" panose="02010600030101010101" pitchFamily="2" charset="-122"/>
                <a:ea typeface="+mn-ea"/>
                <a:cs typeface="+mn-cs"/>
              </a:rPr>
              <a:t>秒，箱胆吸塑机的生产节拍为</a:t>
            </a:r>
            <a:r>
              <a:rPr kumimoji="0" lang="en-US" altLang="zh-CN" sz="2200" kern="1200" cap="none" spc="0" normalizeH="0" baseline="0" noProof="0" dirty="0">
                <a:latin typeface="宋体" panose="02010600030101010101" pitchFamily="2" charset="-122"/>
                <a:ea typeface="+mn-ea"/>
                <a:cs typeface="+mn-cs"/>
              </a:rPr>
              <a:t>68</a:t>
            </a:r>
            <a:r>
              <a:rPr kumimoji="0" lang="zh-CN" altLang="en-US" sz="2200" kern="1200" cap="none" spc="0" normalizeH="0" baseline="0" noProof="0" dirty="0">
                <a:latin typeface="宋体" panose="02010600030101010101" pitchFamily="2" charset="-122"/>
                <a:ea typeface="+mn-ea"/>
                <a:cs typeface="+mn-cs"/>
              </a:rPr>
              <a:t>秒，请问需要几台箱胆吸塑机才能满足门发泡机台生产？粘贴侧板工时为</a:t>
            </a:r>
            <a:r>
              <a:rPr kumimoji="0" lang="en-US" altLang="zh-CN" sz="2200" kern="1200" cap="none" spc="0" normalizeH="0" baseline="0" noProof="0" dirty="0">
                <a:latin typeface="宋体" panose="02010600030101010101" pitchFamily="2" charset="-122"/>
                <a:ea typeface="+mn-ea"/>
                <a:cs typeface="+mn-cs"/>
              </a:rPr>
              <a:t>50</a:t>
            </a:r>
            <a:r>
              <a:rPr kumimoji="0" lang="zh-CN" altLang="en-US" sz="2200" kern="1200" cap="none" spc="0" normalizeH="0" baseline="0" noProof="0" dirty="0">
                <a:latin typeface="宋体" panose="02010600030101010101" pitchFamily="2" charset="-122"/>
                <a:ea typeface="+mn-ea"/>
                <a:cs typeface="+mn-cs"/>
              </a:rPr>
              <a:t>秒，请问需要配置几个操作工？</a:t>
            </a:r>
            <a:endParaRPr kumimoji="0" lang="zh-CN" altLang="en-US" sz="2200" kern="1200" cap="none" spc="0" normalizeH="0" baseline="0" noProof="0" dirty="0">
              <a:latin typeface="宋体" panose="02010600030101010101" pitchFamily="2" charset="-122"/>
              <a:ea typeface="+mn-ea"/>
              <a:cs typeface="+mn-cs"/>
            </a:endParaRPr>
          </a:p>
          <a:p>
            <a:pPr marR="0" algn="ctr" defTabSz="457200" eaLnBrk="1" fontAlgn="auto" hangingPunct="1">
              <a:lnSpc>
                <a:spcPct val="130000"/>
              </a:lnSpc>
              <a:spcBef>
                <a:spcPts val="0"/>
              </a:spcBef>
              <a:spcAft>
                <a:spcPts val="0"/>
              </a:spcAft>
              <a:buClrTx/>
              <a:buSzTx/>
              <a:buFontTx/>
              <a:buNone/>
              <a:defRPr/>
            </a:pPr>
            <a:r>
              <a:rPr kumimoji="0" lang="zh-CN" altLang="en-US" sz="2200" b="1" kern="1200" cap="none" spc="0" normalizeH="0" baseline="0" noProof="0" dirty="0">
                <a:solidFill>
                  <a:schemeClr val="tx2"/>
                </a:solidFill>
                <a:latin typeface="+mn-lt"/>
                <a:ea typeface="+mn-ea"/>
                <a:cs typeface="+mn-cs"/>
              </a:rPr>
              <a:t>设备数量 </a:t>
            </a:r>
            <a:r>
              <a:rPr kumimoji="0" lang="en-US" altLang="zh-CN" sz="2200" b="1" kern="1200" cap="none" spc="0" normalizeH="0" baseline="0" noProof="0" dirty="0">
                <a:solidFill>
                  <a:schemeClr val="tx2"/>
                </a:solidFill>
                <a:latin typeface="+mn-lt"/>
                <a:ea typeface="+mn-ea"/>
                <a:cs typeface="+mn-cs"/>
              </a:rPr>
              <a:t>= </a:t>
            </a:r>
            <a:r>
              <a:rPr kumimoji="0" lang="zh-CN" altLang="en-US" sz="2200" b="1" kern="1200" cap="none" spc="0" normalizeH="0" baseline="0" noProof="0" dirty="0">
                <a:solidFill>
                  <a:schemeClr val="tx2"/>
                </a:solidFill>
                <a:latin typeface="+mn-lt"/>
                <a:ea typeface="+mn-ea"/>
                <a:cs typeface="+mn-cs"/>
              </a:rPr>
              <a:t>设备加工周期 </a:t>
            </a:r>
            <a:r>
              <a:rPr kumimoji="0" lang="en-US" altLang="zh-CN" sz="2200" b="1" kern="1200" cap="none" spc="0" normalizeH="0" baseline="0" noProof="0" dirty="0">
                <a:solidFill>
                  <a:schemeClr val="tx2"/>
                </a:solidFill>
                <a:latin typeface="+mn-lt"/>
                <a:ea typeface="+mn-ea"/>
                <a:cs typeface="+mn-cs"/>
              </a:rPr>
              <a:t>/ </a:t>
            </a:r>
            <a:r>
              <a:rPr kumimoji="0" lang="zh-CN" altLang="en-US" sz="2200" b="1" kern="1200" cap="none" spc="0" normalizeH="0" baseline="0" noProof="0" dirty="0">
                <a:solidFill>
                  <a:schemeClr val="tx2"/>
                </a:solidFill>
                <a:latin typeface="+mn-lt"/>
                <a:ea typeface="+mn-ea"/>
                <a:cs typeface="+mn-cs"/>
              </a:rPr>
              <a:t>生产线节拍</a:t>
            </a:r>
            <a:endParaRPr kumimoji="0" lang="zh-CN" altLang="en-US" sz="2200" b="1" kern="1200" cap="none" spc="0" normalizeH="0" baseline="0" noProof="0" dirty="0">
              <a:solidFill>
                <a:schemeClr val="tx2"/>
              </a:solidFill>
              <a:latin typeface="+mn-lt"/>
              <a:ea typeface="+mn-ea"/>
              <a:cs typeface="+mn-cs"/>
            </a:endParaRPr>
          </a:p>
          <a:p>
            <a:pPr marR="0" algn="ctr" defTabSz="457200" eaLnBrk="1" fontAlgn="auto" hangingPunct="1">
              <a:lnSpc>
                <a:spcPct val="130000"/>
              </a:lnSpc>
              <a:spcBef>
                <a:spcPts val="0"/>
              </a:spcBef>
              <a:spcAft>
                <a:spcPts val="0"/>
              </a:spcAft>
              <a:buClrTx/>
              <a:buSzTx/>
              <a:buFontTx/>
              <a:buNone/>
              <a:defRPr/>
            </a:pPr>
            <a:r>
              <a:rPr kumimoji="0" lang="zh-CN" altLang="en-US" sz="2200" b="1" kern="1200" cap="none" spc="0" normalizeH="0" baseline="0" noProof="0" dirty="0">
                <a:solidFill>
                  <a:schemeClr val="tx2"/>
                </a:solidFill>
                <a:latin typeface="+mn-lt"/>
                <a:ea typeface="+mn-ea"/>
                <a:cs typeface="+mn-cs"/>
              </a:rPr>
              <a:t>                </a:t>
            </a:r>
            <a:r>
              <a:rPr kumimoji="0" lang="en-US" altLang="zh-CN" sz="2200" b="1" kern="1200" cap="none" spc="0" normalizeH="0" baseline="0" noProof="0" dirty="0">
                <a:solidFill>
                  <a:schemeClr val="tx2"/>
                </a:solidFill>
                <a:latin typeface="+mn-lt"/>
                <a:ea typeface="+mn-ea"/>
                <a:cs typeface="+mn-cs"/>
              </a:rPr>
              <a:t>= 68 / 35 = 1.94 ≈ 2</a:t>
            </a:r>
            <a:r>
              <a:rPr kumimoji="0" lang="zh-CN" altLang="en-US" sz="2200" b="1" kern="1200" cap="none" spc="0" normalizeH="0" baseline="0" noProof="0" dirty="0">
                <a:solidFill>
                  <a:schemeClr val="tx2"/>
                </a:solidFill>
                <a:latin typeface="+mn-lt"/>
                <a:ea typeface="+mn-ea"/>
                <a:cs typeface="+mn-cs"/>
              </a:rPr>
              <a:t>（台）</a:t>
            </a:r>
            <a:endParaRPr kumimoji="0" lang="zh-CN" altLang="en-US" sz="2200" b="1" kern="1200" cap="none" spc="0" normalizeH="0" baseline="0" noProof="0" dirty="0">
              <a:solidFill>
                <a:schemeClr val="tx2"/>
              </a:solidFill>
              <a:latin typeface="+mn-lt"/>
              <a:ea typeface="+mn-ea"/>
              <a:cs typeface="+mn-cs"/>
            </a:endParaRPr>
          </a:p>
          <a:p>
            <a:pPr marR="0" algn="ctr" defTabSz="457200" eaLnBrk="1" fontAlgn="auto" hangingPunct="1">
              <a:lnSpc>
                <a:spcPct val="130000"/>
              </a:lnSpc>
              <a:spcBef>
                <a:spcPts val="0"/>
              </a:spcBef>
              <a:spcAft>
                <a:spcPts val="0"/>
              </a:spcAft>
              <a:buClrTx/>
              <a:buSzTx/>
              <a:buFontTx/>
              <a:buNone/>
              <a:defRPr/>
            </a:pPr>
            <a:r>
              <a:rPr kumimoji="0" lang="zh-CN" altLang="en-US" sz="2200" b="1" kern="1200" cap="none" spc="0" normalizeH="0" baseline="0" noProof="0" dirty="0">
                <a:solidFill>
                  <a:schemeClr val="tx2"/>
                </a:solidFill>
                <a:latin typeface="+mn-lt"/>
                <a:ea typeface="+mn-ea"/>
                <a:cs typeface="+mn-cs"/>
              </a:rPr>
              <a:t>作业人员数量 </a:t>
            </a:r>
            <a:r>
              <a:rPr kumimoji="0" lang="en-US" altLang="zh-CN" sz="2200" b="1" kern="1200" cap="none" spc="0" normalizeH="0" baseline="0" noProof="0" dirty="0">
                <a:solidFill>
                  <a:schemeClr val="tx2"/>
                </a:solidFill>
                <a:latin typeface="+mn-lt"/>
                <a:ea typeface="+mn-ea"/>
                <a:cs typeface="+mn-cs"/>
              </a:rPr>
              <a:t>= </a:t>
            </a:r>
            <a:r>
              <a:rPr kumimoji="0" lang="zh-CN" altLang="en-US" sz="2200" b="1" kern="1200" cap="none" spc="0" normalizeH="0" baseline="0" noProof="0" dirty="0">
                <a:solidFill>
                  <a:schemeClr val="tx2"/>
                </a:solidFill>
                <a:latin typeface="+mn-lt"/>
                <a:ea typeface="+mn-ea"/>
                <a:cs typeface="+mn-cs"/>
              </a:rPr>
              <a:t>产品加工工时 </a:t>
            </a:r>
            <a:r>
              <a:rPr kumimoji="0" lang="en-US" altLang="zh-CN" sz="2200" b="1" kern="1200" cap="none" spc="0" normalizeH="0" baseline="0" noProof="0" dirty="0">
                <a:solidFill>
                  <a:schemeClr val="tx2"/>
                </a:solidFill>
                <a:latin typeface="+mn-lt"/>
                <a:ea typeface="+mn-ea"/>
                <a:cs typeface="+mn-cs"/>
              </a:rPr>
              <a:t>/ </a:t>
            </a:r>
            <a:r>
              <a:rPr kumimoji="0" lang="zh-CN" altLang="en-US" sz="2200" b="1" kern="1200" cap="none" spc="0" normalizeH="0" baseline="0" noProof="0" dirty="0">
                <a:solidFill>
                  <a:schemeClr val="tx2"/>
                </a:solidFill>
                <a:latin typeface="+mn-lt"/>
                <a:ea typeface="+mn-ea"/>
                <a:cs typeface="+mn-cs"/>
              </a:rPr>
              <a:t>生产线节拍</a:t>
            </a:r>
            <a:endParaRPr kumimoji="0" lang="zh-CN" altLang="en-US" sz="2200" b="1" kern="1200" cap="none" spc="0" normalizeH="0" baseline="0" noProof="0" dirty="0">
              <a:solidFill>
                <a:schemeClr val="tx2"/>
              </a:solidFill>
              <a:latin typeface="+mn-lt"/>
              <a:ea typeface="+mn-ea"/>
              <a:cs typeface="+mn-cs"/>
            </a:endParaRPr>
          </a:p>
          <a:p>
            <a:pPr marR="0" algn="ctr" defTabSz="457200" eaLnBrk="1" fontAlgn="auto" hangingPunct="1">
              <a:lnSpc>
                <a:spcPct val="130000"/>
              </a:lnSpc>
              <a:spcBef>
                <a:spcPts val="0"/>
              </a:spcBef>
              <a:spcAft>
                <a:spcPts val="0"/>
              </a:spcAft>
              <a:buClrTx/>
              <a:buSzTx/>
              <a:buFontTx/>
              <a:buNone/>
              <a:defRPr/>
            </a:pPr>
            <a:r>
              <a:rPr kumimoji="0" lang="zh-CN" altLang="en-US" sz="2200" b="1" kern="1200" cap="none" spc="0" normalizeH="0" baseline="0" noProof="0" dirty="0">
                <a:solidFill>
                  <a:schemeClr val="tx2"/>
                </a:solidFill>
                <a:latin typeface="+mn-lt"/>
                <a:ea typeface="+mn-ea"/>
                <a:cs typeface="+mn-cs"/>
              </a:rPr>
              <a:t>                       </a:t>
            </a:r>
            <a:r>
              <a:rPr kumimoji="0" lang="en-US" altLang="zh-CN" sz="2200" b="1" kern="1200" cap="none" spc="0" normalizeH="0" baseline="0" noProof="0" dirty="0">
                <a:solidFill>
                  <a:schemeClr val="tx2"/>
                </a:solidFill>
                <a:latin typeface="+mn-lt"/>
                <a:ea typeface="+mn-ea"/>
                <a:cs typeface="+mn-cs"/>
              </a:rPr>
              <a:t>= 50 / 35 = 1.43 ≈ 1</a:t>
            </a:r>
            <a:r>
              <a:rPr kumimoji="0" lang="zh-CN" altLang="en-US" sz="2200" b="1" kern="1200" cap="none" spc="0" normalizeH="0" baseline="0" noProof="0" dirty="0">
                <a:solidFill>
                  <a:schemeClr val="tx2"/>
                </a:solidFill>
                <a:latin typeface="+mn-lt"/>
                <a:ea typeface="+mn-ea"/>
                <a:cs typeface="+mn-cs"/>
              </a:rPr>
              <a:t>（人）</a:t>
            </a:r>
            <a:endParaRPr kumimoji="0" lang="en-US" altLang="zh-CN" sz="2200" b="1" kern="1200" cap="none" spc="0" normalizeH="0" baseline="0" noProof="0" dirty="0">
              <a:solidFill>
                <a:schemeClr val="tx2"/>
              </a:solidFill>
              <a:latin typeface="+mn-lt"/>
              <a:ea typeface="+mn-ea"/>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推行单件流的</a:t>
            </a:r>
            <a:r>
              <a:rPr kumimoji="0" lang="en-US" altLang="zh-CN"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11</a:t>
            </a: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个步骤</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5" name="Text Box 3"/>
          <p:cNvSpPr txBox="1">
            <a:spLocks noChangeArrowheads="1"/>
          </p:cNvSpPr>
          <p:nvPr/>
        </p:nvSpPr>
        <p:spPr bwMode="auto">
          <a:xfrm>
            <a:off x="766763" y="4292600"/>
            <a:ext cx="10566400" cy="18891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mn-lt"/>
                <a:ea typeface="+mn-ea"/>
                <a:cs typeface="+mn-cs"/>
              </a:rPr>
              <a:t>步骤</a:t>
            </a:r>
            <a:r>
              <a:rPr kumimoji="0" lang="en-US" altLang="zh-CN" sz="2400" b="1" kern="1200" cap="none" spc="0" normalizeH="0" baseline="0" noProof="0" dirty="0">
                <a:solidFill>
                  <a:schemeClr val="tx2"/>
                </a:solidFill>
                <a:latin typeface="+mn-lt"/>
                <a:ea typeface="+mn-ea"/>
                <a:cs typeface="+mn-cs"/>
              </a:rPr>
              <a:t>7</a:t>
            </a:r>
            <a:r>
              <a:rPr kumimoji="0" lang="zh-CN" altLang="en-US" sz="2400" b="1" kern="1200" cap="none" spc="0" normalizeH="0" baseline="0" noProof="0" dirty="0">
                <a:solidFill>
                  <a:schemeClr val="tx2"/>
                </a:solidFill>
                <a:latin typeface="+mn-lt"/>
                <a:ea typeface="+mn-ea"/>
                <a:cs typeface="+mn-cs"/>
              </a:rPr>
              <a:t>：布置单件流的生产线</a:t>
            </a:r>
            <a:endParaRPr kumimoji="0" lang="zh-CN" altLang="en-US" sz="2400" b="1" kern="1200" cap="none" spc="0" normalizeH="0" baseline="0" noProof="0" dirty="0">
              <a:solidFill>
                <a:schemeClr val="tx2"/>
              </a:solidFill>
              <a:latin typeface="+mn-lt"/>
              <a:ea typeface="+mn-ea"/>
              <a:cs typeface="+mn-cs"/>
            </a:endParaRPr>
          </a:p>
          <a:p>
            <a:pPr marR="0" defTabSz="457200" eaLnBrk="1" fontAlgn="auto" hangingPunct="1">
              <a:lnSpc>
                <a:spcPct val="130000"/>
              </a:lnSpc>
              <a:spcBef>
                <a:spcPts val="0"/>
              </a:spcBef>
              <a:spcAft>
                <a:spcPts val="0"/>
              </a:spcAft>
              <a:buClrTx/>
              <a:buSzTx/>
              <a:buFontTx/>
              <a:buNone/>
              <a:defRPr/>
            </a:pPr>
            <a:r>
              <a:rPr kumimoji="0" lang="zh-CN" altLang="en-US" sz="2200" kern="1200" cap="none" spc="0" normalizeH="0" baseline="0" noProof="0" dirty="0">
                <a:latin typeface="宋体" panose="02010600030101010101" pitchFamily="2" charset="-122"/>
                <a:ea typeface="+mn-ea"/>
                <a:cs typeface="+mn-cs"/>
              </a:rPr>
              <a:t>    要依制程加工顺序，以逆时针拉动，设备尽量拉拢以减少人员走动及物品搬运的距离，设备小型化、滑轮化、导轨化、专用化，设备的工作点高度应抬高，以增加作业人员工作的灵活性</a:t>
            </a:r>
            <a:r>
              <a:rPr kumimoji="0" lang="zh-CN" altLang="en-US" sz="2400" kern="1200" cap="none" spc="0" normalizeH="0" baseline="0" noProof="0" dirty="0">
                <a:latin typeface="宋体" panose="02010600030101010101" pitchFamily="2" charset="-122"/>
                <a:ea typeface="+mn-ea"/>
                <a:cs typeface="+mn-cs"/>
              </a:rPr>
              <a:t>。</a:t>
            </a:r>
            <a:endParaRPr kumimoji="0" lang="zh-CN" altLang="en-US" sz="2400" kern="1200" cap="none" spc="0" normalizeH="0" baseline="0" noProof="0" dirty="0">
              <a:latin typeface="宋体" panose="02010600030101010101" pitchFamily="2" charset="-122"/>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9011" name="Text Box 3"/>
          <p:cNvSpPr txBox="1">
            <a:spLocks noChangeArrowheads="1"/>
          </p:cNvSpPr>
          <p:nvPr/>
        </p:nvSpPr>
        <p:spPr bwMode="auto">
          <a:xfrm>
            <a:off x="911225" y="1052513"/>
            <a:ext cx="10298113" cy="24495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mn-lt"/>
                <a:ea typeface="+mn-ea"/>
                <a:cs typeface="+mn-cs"/>
              </a:rPr>
              <a:t>步骤</a:t>
            </a:r>
            <a:r>
              <a:rPr kumimoji="0" lang="en-US" altLang="zh-CN" sz="2400" b="1" kern="1200" cap="none" spc="0" normalizeH="0" baseline="0" noProof="0" dirty="0">
                <a:solidFill>
                  <a:schemeClr val="tx2"/>
                </a:solidFill>
                <a:latin typeface="+mn-lt"/>
                <a:ea typeface="+mn-ea"/>
                <a:cs typeface="+mn-cs"/>
              </a:rPr>
              <a:t>8</a:t>
            </a:r>
            <a:r>
              <a:rPr kumimoji="0" lang="zh-CN" altLang="en-US" sz="2400" b="1" kern="1200" cap="none" spc="0" normalizeH="0" baseline="0" noProof="0" dirty="0">
                <a:solidFill>
                  <a:schemeClr val="tx2"/>
                </a:solidFill>
                <a:latin typeface="+mn-lt"/>
                <a:ea typeface="+mn-ea"/>
                <a:cs typeface="+mn-cs"/>
              </a:rPr>
              <a:t>：配置作业人员</a:t>
            </a:r>
            <a:endParaRPr kumimoji="0" lang="zh-CN" altLang="en-US" sz="2400" b="1" kern="1200" cap="none" spc="0" normalizeH="0" baseline="0" noProof="0" dirty="0">
              <a:solidFill>
                <a:schemeClr val="tx2"/>
              </a:solidFill>
              <a:latin typeface="+mn-lt"/>
              <a:ea typeface="+mn-ea"/>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宋体" panose="02010600030101010101" pitchFamily="2" charset="-122"/>
                <a:ea typeface="+mn-ea"/>
                <a:cs typeface="+mn-cs"/>
              </a:rPr>
              <a:t>    依计算所得的作业人数及机器设备的布置，以“生产节拍”为目标，将各制程分配到每一个操作工，使得每一位操作工所分配到的制程人力时间的总和（人工工时）能与“生产节拍”完全一致，最好或越接近越好。操作工必须要有能操作多项制程的多能工，才能有效充分的利用人力时间。</a:t>
            </a:r>
            <a:endParaRPr kumimoji="0" lang="zh-CN" altLang="en-US" sz="2400" kern="1200" cap="none" spc="0" normalizeH="0" baseline="0" noProof="0" dirty="0">
              <a:latin typeface="宋体" panose="02010600030101010101" pitchFamily="2" charset="-122"/>
              <a:ea typeface="+mn-ea"/>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推行单件流的</a:t>
            </a:r>
            <a:r>
              <a:rPr kumimoji="0" lang="en-US" altLang="zh-CN"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11</a:t>
            </a: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个步骤</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5" name="Text Box 3"/>
          <p:cNvSpPr txBox="1">
            <a:spLocks noChangeArrowheads="1"/>
          </p:cNvSpPr>
          <p:nvPr/>
        </p:nvSpPr>
        <p:spPr bwMode="auto">
          <a:xfrm>
            <a:off x="911225" y="3763963"/>
            <a:ext cx="10298113" cy="19685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mn-lt"/>
                <a:ea typeface="+mn-ea"/>
                <a:cs typeface="+mn-cs"/>
              </a:rPr>
              <a:t>步骤</a:t>
            </a:r>
            <a:r>
              <a:rPr kumimoji="0" lang="en-US" altLang="zh-CN" sz="2400" b="1" kern="1200" cap="none" spc="0" normalizeH="0" baseline="0" noProof="0" dirty="0">
                <a:solidFill>
                  <a:schemeClr val="tx2"/>
                </a:solidFill>
                <a:latin typeface="+mn-lt"/>
                <a:ea typeface="+mn-ea"/>
                <a:cs typeface="+mn-cs"/>
              </a:rPr>
              <a:t>9</a:t>
            </a:r>
            <a:r>
              <a:rPr kumimoji="0" lang="zh-CN" altLang="en-US" sz="2400" b="1" kern="1200" cap="none" spc="0" normalizeH="0" baseline="0" noProof="0" dirty="0">
                <a:solidFill>
                  <a:schemeClr val="tx2"/>
                </a:solidFill>
                <a:latin typeface="+mn-lt"/>
                <a:ea typeface="+mn-ea"/>
                <a:cs typeface="+mn-cs"/>
              </a:rPr>
              <a:t>：单件流动</a:t>
            </a:r>
            <a:endParaRPr kumimoji="0" lang="zh-CN" altLang="en-US" sz="2400" b="1" kern="1200" cap="none" spc="0" normalizeH="0" baseline="0" noProof="0" dirty="0">
              <a:solidFill>
                <a:schemeClr val="tx2"/>
              </a:solidFill>
              <a:latin typeface="+mn-lt"/>
              <a:ea typeface="+mn-ea"/>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宋体" panose="02010600030101010101" pitchFamily="2" charset="-122"/>
                <a:ea typeface="+mn-ea"/>
                <a:cs typeface="+mn-cs"/>
              </a:rPr>
              <a:t>    流线化生产的方式其中一个目的就是，将以往不知道的潜在浪费暴露出来。生产线建立后，就能以加工一个，检查一个，传送一个到下一制程的方式生产，即单件流动的真正意义。</a:t>
            </a:r>
            <a:endParaRPr kumimoji="0" lang="zh-CN" altLang="en-US" sz="2400" kern="1200" cap="none" spc="0" normalizeH="0" baseline="0" noProof="0" dirty="0">
              <a:latin typeface="宋体" panose="02010600030101010101" pitchFamily="2" charset="-122"/>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3107" name="Text Box 3"/>
          <p:cNvSpPr txBox="1">
            <a:spLocks noChangeArrowheads="1"/>
          </p:cNvSpPr>
          <p:nvPr/>
        </p:nvSpPr>
        <p:spPr bwMode="auto">
          <a:xfrm>
            <a:off x="982663" y="1377950"/>
            <a:ext cx="10153650" cy="14874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mn-lt"/>
                <a:ea typeface="+mn-ea"/>
                <a:cs typeface="+mn-cs"/>
              </a:rPr>
              <a:t>步骤</a:t>
            </a:r>
            <a:r>
              <a:rPr kumimoji="0" lang="en-US" altLang="zh-CN" sz="2400" b="1" kern="1200" cap="none" spc="0" normalizeH="0" baseline="0" noProof="0" dirty="0">
                <a:solidFill>
                  <a:schemeClr val="tx2"/>
                </a:solidFill>
                <a:latin typeface="+mn-lt"/>
                <a:ea typeface="+mn-ea"/>
                <a:cs typeface="+mn-cs"/>
              </a:rPr>
              <a:t>10</a:t>
            </a:r>
            <a:r>
              <a:rPr kumimoji="0" lang="zh-CN" altLang="en-US" sz="2400" b="1" kern="1200" cap="none" spc="0" normalizeH="0" baseline="0" noProof="0" dirty="0">
                <a:solidFill>
                  <a:schemeClr val="tx2"/>
                </a:solidFill>
                <a:latin typeface="+mn-lt"/>
                <a:ea typeface="+mn-ea"/>
                <a:cs typeface="+mn-cs"/>
              </a:rPr>
              <a:t>：维持管理与改善</a:t>
            </a:r>
            <a:endParaRPr kumimoji="0" lang="zh-CN" altLang="en-US" sz="2400" b="1" kern="1200" cap="none" spc="0" normalizeH="0" baseline="0" noProof="0" dirty="0">
              <a:solidFill>
                <a:schemeClr val="tx2"/>
              </a:solidFill>
              <a:latin typeface="+mn-lt"/>
              <a:ea typeface="+mn-ea"/>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宋体" panose="02010600030101010101" pitchFamily="2" charset="-122"/>
                <a:ea typeface="+mn-ea"/>
                <a:cs typeface="+mn-cs"/>
              </a:rPr>
              <a:t>    流线化生产线配置好之后，会有各种意想不到的问题，应尽量改善，对于人员的排斥，应苦口婆心予以沟通让其接受。</a:t>
            </a:r>
            <a:endParaRPr kumimoji="0" lang="zh-CN" altLang="en-US" sz="2400" kern="1200" cap="none" spc="0" normalizeH="0" baseline="0" noProof="0" dirty="0">
              <a:latin typeface="宋体" panose="02010600030101010101" pitchFamily="2" charset="-122"/>
              <a:ea typeface="+mn-ea"/>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推行单件流的</a:t>
            </a:r>
            <a:r>
              <a:rPr kumimoji="0" lang="en-US" altLang="zh-CN"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11</a:t>
            </a: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个步骤</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5" name="Text Box 3"/>
          <p:cNvSpPr txBox="1">
            <a:spLocks noChangeArrowheads="1"/>
          </p:cNvSpPr>
          <p:nvPr/>
        </p:nvSpPr>
        <p:spPr bwMode="auto">
          <a:xfrm>
            <a:off x="982663" y="3233738"/>
            <a:ext cx="10153650" cy="15160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solidFill>
                  <a:schemeClr val="tx2"/>
                </a:solidFill>
                <a:latin typeface="+mn-lt"/>
                <a:ea typeface="+mn-ea"/>
                <a:cs typeface="+mn-cs"/>
              </a:rPr>
              <a:t>步骤</a:t>
            </a:r>
            <a:r>
              <a:rPr kumimoji="0" lang="en-US" altLang="zh-CN" sz="2400" b="1" kern="1200" cap="none" spc="0" normalizeH="0" baseline="0" noProof="0" dirty="0">
                <a:solidFill>
                  <a:schemeClr val="tx2"/>
                </a:solidFill>
                <a:latin typeface="+mn-lt"/>
                <a:ea typeface="+mn-ea"/>
                <a:cs typeface="+mn-cs"/>
              </a:rPr>
              <a:t>11</a:t>
            </a:r>
            <a:r>
              <a:rPr kumimoji="0" lang="zh-CN" altLang="en-US" sz="2400" b="1" kern="1200" cap="none" spc="0" normalizeH="0" baseline="0" noProof="0" dirty="0">
                <a:solidFill>
                  <a:schemeClr val="tx2"/>
                </a:solidFill>
                <a:latin typeface="+mn-lt"/>
                <a:ea typeface="+mn-ea"/>
                <a:cs typeface="+mn-cs"/>
              </a:rPr>
              <a:t>：水平展开与无人化目标</a:t>
            </a:r>
            <a:endParaRPr kumimoji="0" lang="zh-CN" altLang="en-US" sz="2400" b="1" kern="1200" cap="none" spc="0" normalizeH="0" baseline="0" noProof="0" dirty="0">
              <a:solidFill>
                <a:schemeClr val="tx2"/>
              </a:solidFill>
              <a:latin typeface="+mn-lt"/>
              <a:ea typeface="+mn-ea"/>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宋体" panose="02010600030101010101" pitchFamily="2" charset="-122"/>
                <a:ea typeface="+mn-ea"/>
                <a:cs typeface="+mn-cs"/>
              </a:rPr>
              <a:t>    样板线验证成功后，应在全工厂内推广，并朝着少人化、无人化的目标继续前进。</a:t>
            </a:r>
            <a:endParaRPr kumimoji="0" lang="zh-CN" altLang="en-US" sz="2400" kern="1200" cap="none" spc="0" normalizeH="0" baseline="0" noProof="0" dirty="0">
              <a:latin typeface="宋体" panose="02010600030101010101" pitchFamily="2" charset="-122"/>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5"/>
          <p:cNvSpPr/>
          <p:nvPr/>
        </p:nvSpPr>
        <p:spPr>
          <a:xfrm>
            <a:off x="0" y="2438400"/>
            <a:ext cx="12192000" cy="3922713"/>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gradFill flip="none" rotWithShape="1">
            <a:gsLst>
              <a:gs pos="0">
                <a:srgbClr val="00268A">
                  <a:shade val="30000"/>
                  <a:satMod val="115000"/>
                </a:srgbClr>
              </a:gs>
              <a:gs pos="50000">
                <a:srgbClr val="00268A">
                  <a:shade val="67500"/>
                  <a:satMod val="115000"/>
                </a:srgbClr>
              </a:gs>
              <a:gs pos="100000">
                <a:srgbClr val="00268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文本框 9"/>
          <p:cNvSpPr txBox="1"/>
          <p:nvPr/>
        </p:nvSpPr>
        <p:spPr>
          <a:xfrm>
            <a:off x="2062163" y="3417888"/>
            <a:ext cx="8066088" cy="623888"/>
          </a:xfrm>
          <a:prstGeom prst="rect">
            <a:avLst/>
          </a:prstGeom>
          <a:noFill/>
        </p:spPr>
        <p:txBody>
          <a:bodyPr lIns="68580" tIns="34290" rIns="68580" bIns="34290">
            <a:spAutoFit/>
          </a:bodyPr>
          <a:lstStyle/>
          <a:p>
            <a:pPr marL="0" marR="0" lvl="1" indent="0" algn="ctr" defTabSz="4572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实施单件流的难点</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 name="Freeform 5"/>
          <p:cNvSpPr/>
          <p:nvPr/>
        </p:nvSpPr>
        <p:spPr bwMode="auto">
          <a:xfrm>
            <a:off x="5200650" y="1628775"/>
            <a:ext cx="1789113" cy="161766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ln>
        </p:spPr>
        <p:txBody>
          <a:body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7" name="PA-数据实体-43816"/>
          <p:cNvGrpSpPr>
            <a:grpSpLocks noChangeAspect="1"/>
          </p:cNvGrpSpPr>
          <p:nvPr>
            <p:custDataLst>
              <p:tags r:id="rId1"/>
            </p:custDataLst>
          </p:nvPr>
        </p:nvGrpSpPr>
        <p:grpSpPr bwMode="auto">
          <a:xfrm>
            <a:off x="5548724" y="1862639"/>
            <a:ext cx="1092459" cy="1151099"/>
            <a:chOff x="3412" y="1741"/>
            <a:chExt cx="857" cy="903"/>
          </a:xfrm>
          <a:solidFill>
            <a:schemeClr val="bg1"/>
          </a:solidFill>
        </p:grpSpPr>
        <p:sp>
          <p:nvSpPr>
            <p:cNvPr id="8" name="PA-任意多边形 390"/>
            <p:cNvSpPr/>
            <p:nvPr/>
          </p:nvSpPr>
          <p:spPr bwMode="auto">
            <a:xfrm>
              <a:off x="3412" y="1967"/>
              <a:ext cx="245" cy="677"/>
            </a:xfrm>
            <a:custGeom>
              <a:avLst/>
              <a:gdLst>
                <a:gd name="T0" fmla="*/ 325 w 649"/>
                <a:gd name="T1" fmla="*/ 0 h 1792"/>
                <a:gd name="T2" fmla="*/ 0 w 649"/>
                <a:gd name="T3" fmla="*/ 149 h 1792"/>
                <a:gd name="T4" fmla="*/ 0 w 649"/>
                <a:gd name="T5" fmla="*/ 1642 h 1792"/>
                <a:gd name="T6" fmla="*/ 325 w 649"/>
                <a:gd name="T7" fmla="*/ 1792 h 1792"/>
                <a:gd name="T8" fmla="*/ 649 w 649"/>
                <a:gd name="T9" fmla="*/ 1642 h 1792"/>
                <a:gd name="T10" fmla="*/ 649 w 649"/>
                <a:gd name="T11" fmla="*/ 149 h 1792"/>
                <a:gd name="T12" fmla="*/ 325 w 649"/>
                <a:gd name="T13" fmla="*/ 0 h 1792"/>
              </a:gdLst>
              <a:ahLst/>
              <a:cxnLst>
                <a:cxn ang="0">
                  <a:pos x="T0" y="T1"/>
                </a:cxn>
                <a:cxn ang="0">
                  <a:pos x="T2" y="T3"/>
                </a:cxn>
                <a:cxn ang="0">
                  <a:pos x="T4" y="T5"/>
                </a:cxn>
                <a:cxn ang="0">
                  <a:pos x="T6" y="T7"/>
                </a:cxn>
                <a:cxn ang="0">
                  <a:pos x="T8" y="T9"/>
                </a:cxn>
                <a:cxn ang="0">
                  <a:pos x="T10" y="T11"/>
                </a:cxn>
                <a:cxn ang="0">
                  <a:pos x="T12" y="T13"/>
                </a:cxn>
              </a:cxnLst>
              <a:rect l="0" t="0" r="r" b="b"/>
              <a:pathLst>
                <a:path w="649" h="1792">
                  <a:moveTo>
                    <a:pt x="325" y="0"/>
                  </a:moveTo>
                  <a:cubicBezTo>
                    <a:pt x="146" y="0"/>
                    <a:pt x="0" y="67"/>
                    <a:pt x="0" y="149"/>
                  </a:cubicBezTo>
                  <a:lnTo>
                    <a:pt x="0" y="1642"/>
                  </a:lnTo>
                  <a:cubicBezTo>
                    <a:pt x="0" y="1725"/>
                    <a:pt x="146" y="1792"/>
                    <a:pt x="325" y="1792"/>
                  </a:cubicBezTo>
                  <a:cubicBezTo>
                    <a:pt x="504" y="1792"/>
                    <a:pt x="649" y="1725"/>
                    <a:pt x="649" y="1642"/>
                  </a:cubicBezTo>
                  <a:lnTo>
                    <a:pt x="649" y="149"/>
                  </a:lnTo>
                  <a:cubicBezTo>
                    <a:pt x="649" y="67"/>
                    <a:pt x="504" y="0"/>
                    <a:pt x="325" y="0"/>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PA-任意多边形 391"/>
            <p:cNvSpPr/>
            <p:nvPr/>
          </p:nvSpPr>
          <p:spPr bwMode="auto">
            <a:xfrm>
              <a:off x="3718" y="1854"/>
              <a:ext cx="245" cy="790"/>
            </a:xfrm>
            <a:custGeom>
              <a:avLst/>
              <a:gdLst>
                <a:gd name="T0" fmla="*/ 324 w 649"/>
                <a:gd name="T1" fmla="*/ 0 h 2091"/>
                <a:gd name="T2" fmla="*/ 0 w 649"/>
                <a:gd name="T3" fmla="*/ 149 h 2091"/>
                <a:gd name="T4" fmla="*/ 0 w 649"/>
                <a:gd name="T5" fmla="*/ 1941 h 2091"/>
                <a:gd name="T6" fmla="*/ 324 w 649"/>
                <a:gd name="T7" fmla="*/ 2091 h 2091"/>
                <a:gd name="T8" fmla="*/ 649 w 649"/>
                <a:gd name="T9" fmla="*/ 1941 h 2091"/>
                <a:gd name="T10" fmla="*/ 649 w 649"/>
                <a:gd name="T11" fmla="*/ 149 h 2091"/>
                <a:gd name="T12" fmla="*/ 324 w 649"/>
                <a:gd name="T13" fmla="*/ 0 h 2091"/>
              </a:gdLst>
              <a:ahLst/>
              <a:cxnLst>
                <a:cxn ang="0">
                  <a:pos x="T0" y="T1"/>
                </a:cxn>
                <a:cxn ang="0">
                  <a:pos x="T2" y="T3"/>
                </a:cxn>
                <a:cxn ang="0">
                  <a:pos x="T4" y="T5"/>
                </a:cxn>
                <a:cxn ang="0">
                  <a:pos x="T6" y="T7"/>
                </a:cxn>
                <a:cxn ang="0">
                  <a:pos x="T8" y="T9"/>
                </a:cxn>
                <a:cxn ang="0">
                  <a:pos x="T10" y="T11"/>
                </a:cxn>
                <a:cxn ang="0">
                  <a:pos x="T12" y="T13"/>
                </a:cxn>
              </a:cxnLst>
              <a:rect l="0" t="0" r="r" b="b"/>
              <a:pathLst>
                <a:path w="649" h="2091">
                  <a:moveTo>
                    <a:pt x="324" y="0"/>
                  </a:moveTo>
                  <a:cubicBezTo>
                    <a:pt x="145" y="0"/>
                    <a:pt x="0" y="67"/>
                    <a:pt x="0" y="149"/>
                  </a:cubicBezTo>
                  <a:lnTo>
                    <a:pt x="0" y="1941"/>
                  </a:lnTo>
                  <a:cubicBezTo>
                    <a:pt x="0" y="2024"/>
                    <a:pt x="145" y="2091"/>
                    <a:pt x="324" y="2091"/>
                  </a:cubicBezTo>
                  <a:cubicBezTo>
                    <a:pt x="503" y="2091"/>
                    <a:pt x="649" y="2024"/>
                    <a:pt x="649" y="1941"/>
                  </a:cubicBezTo>
                  <a:lnTo>
                    <a:pt x="649" y="149"/>
                  </a:lnTo>
                  <a:cubicBezTo>
                    <a:pt x="649" y="67"/>
                    <a:pt x="504" y="0"/>
                    <a:pt x="324" y="0"/>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392"/>
            <p:cNvSpPr/>
            <p:nvPr/>
          </p:nvSpPr>
          <p:spPr bwMode="auto">
            <a:xfrm>
              <a:off x="4024" y="1741"/>
              <a:ext cx="245" cy="903"/>
            </a:xfrm>
            <a:custGeom>
              <a:avLst/>
              <a:gdLst>
                <a:gd name="T0" fmla="*/ 324 w 649"/>
                <a:gd name="T1" fmla="*/ 0 h 2390"/>
                <a:gd name="T2" fmla="*/ 0 w 649"/>
                <a:gd name="T3" fmla="*/ 150 h 2390"/>
                <a:gd name="T4" fmla="*/ 0 w 649"/>
                <a:gd name="T5" fmla="*/ 2240 h 2390"/>
                <a:gd name="T6" fmla="*/ 324 w 649"/>
                <a:gd name="T7" fmla="*/ 2390 h 2390"/>
                <a:gd name="T8" fmla="*/ 649 w 649"/>
                <a:gd name="T9" fmla="*/ 2240 h 2390"/>
                <a:gd name="T10" fmla="*/ 649 w 649"/>
                <a:gd name="T11" fmla="*/ 150 h 2390"/>
                <a:gd name="T12" fmla="*/ 324 w 649"/>
                <a:gd name="T13" fmla="*/ 0 h 2390"/>
              </a:gdLst>
              <a:ahLst/>
              <a:cxnLst>
                <a:cxn ang="0">
                  <a:pos x="T0" y="T1"/>
                </a:cxn>
                <a:cxn ang="0">
                  <a:pos x="T2" y="T3"/>
                </a:cxn>
                <a:cxn ang="0">
                  <a:pos x="T4" y="T5"/>
                </a:cxn>
                <a:cxn ang="0">
                  <a:pos x="T6" y="T7"/>
                </a:cxn>
                <a:cxn ang="0">
                  <a:pos x="T8" y="T9"/>
                </a:cxn>
                <a:cxn ang="0">
                  <a:pos x="T10" y="T11"/>
                </a:cxn>
                <a:cxn ang="0">
                  <a:pos x="T12" y="T13"/>
                </a:cxn>
              </a:cxnLst>
              <a:rect l="0" t="0" r="r" b="b"/>
              <a:pathLst>
                <a:path w="649" h="2390">
                  <a:moveTo>
                    <a:pt x="324" y="0"/>
                  </a:moveTo>
                  <a:cubicBezTo>
                    <a:pt x="145" y="0"/>
                    <a:pt x="0" y="67"/>
                    <a:pt x="0" y="150"/>
                  </a:cubicBezTo>
                  <a:lnTo>
                    <a:pt x="0" y="2240"/>
                  </a:lnTo>
                  <a:cubicBezTo>
                    <a:pt x="0" y="2323"/>
                    <a:pt x="145" y="2390"/>
                    <a:pt x="324" y="2390"/>
                  </a:cubicBezTo>
                  <a:cubicBezTo>
                    <a:pt x="503" y="2390"/>
                    <a:pt x="649" y="2323"/>
                    <a:pt x="649" y="2240"/>
                  </a:cubicBezTo>
                  <a:lnTo>
                    <a:pt x="649" y="150"/>
                  </a:lnTo>
                  <a:cubicBezTo>
                    <a:pt x="649" y="67"/>
                    <a:pt x="503" y="0"/>
                    <a:pt x="324" y="0"/>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PA-任意多边形 393"/>
            <p:cNvSpPr>
              <a:spLocks noEditPoints="1"/>
            </p:cNvSpPr>
            <p:nvPr/>
          </p:nvSpPr>
          <p:spPr bwMode="auto">
            <a:xfrm>
              <a:off x="3412" y="1741"/>
              <a:ext cx="857" cy="339"/>
            </a:xfrm>
            <a:custGeom>
              <a:avLst/>
              <a:gdLst>
                <a:gd name="T0" fmla="*/ 0 w 2271"/>
                <a:gd name="T1" fmla="*/ 747 h 896"/>
                <a:gd name="T2" fmla="*/ 325 w 2271"/>
                <a:gd name="T3" fmla="*/ 896 h 896"/>
                <a:gd name="T4" fmla="*/ 649 w 2271"/>
                <a:gd name="T5" fmla="*/ 747 h 896"/>
                <a:gd name="T6" fmla="*/ 325 w 2271"/>
                <a:gd name="T7" fmla="*/ 598 h 896"/>
                <a:gd name="T8" fmla="*/ 0 w 2271"/>
                <a:gd name="T9" fmla="*/ 747 h 896"/>
                <a:gd name="T10" fmla="*/ 1622 w 2271"/>
                <a:gd name="T11" fmla="*/ 150 h 896"/>
                <a:gd name="T12" fmla="*/ 1946 w 2271"/>
                <a:gd name="T13" fmla="*/ 299 h 896"/>
                <a:gd name="T14" fmla="*/ 2271 w 2271"/>
                <a:gd name="T15" fmla="*/ 150 h 896"/>
                <a:gd name="T16" fmla="*/ 1946 w 2271"/>
                <a:gd name="T17" fmla="*/ 0 h 896"/>
                <a:gd name="T18" fmla="*/ 1622 w 2271"/>
                <a:gd name="T19" fmla="*/ 150 h 896"/>
                <a:gd name="T20" fmla="*/ 811 w 2271"/>
                <a:gd name="T21" fmla="*/ 448 h 896"/>
                <a:gd name="T22" fmla="*/ 1135 w 2271"/>
                <a:gd name="T23" fmla="*/ 598 h 896"/>
                <a:gd name="T24" fmla="*/ 1460 w 2271"/>
                <a:gd name="T25" fmla="*/ 448 h 896"/>
                <a:gd name="T26" fmla="*/ 1135 w 2271"/>
                <a:gd name="T27" fmla="*/ 299 h 896"/>
                <a:gd name="T28" fmla="*/ 811 w 2271"/>
                <a:gd name="T29" fmla="*/ 44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1" h="896">
                  <a:moveTo>
                    <a:pt x="0" y="747"/>
                  </a:moveTo>
                  <a:cubicBezTo>
                    <a:pt x="0" y="830"/>
                    <a:pt x="146" y="896"/>
                    <a:pt x="325" y="896"/>
                  </a:cubicBezTo>
                  <a:cubicBezTo>
                    <a:pt x="504" y="896"/>
                    <a:pt x="649" y="830"/>
                    <a:pt x="649" y="747"/>
                  </a:cubicBezTo>
                  <a:cubicBezTo>
                    <a:pt x="649" y="665"/>
                    <a:pt x="504" y="598"/>
                    <a:pt x="325" y="598"/>
                  </a:cubicBezTo>
                  <a:cubicBezTo>
                    <a:pt x="146" y="598"/>
                    <a:pt x="0" y="665"/>
                    <a:pt x="0" y="747"/>
                  </a:cubicBezTo>
                  <a:close/>
                  <a:moveTo>
                    <a:pt x="1622" y="150"/>
                  </a:moveTo>
                  <a:cubicBezTo>
                    <a:pt x="1622" y="232"/>
                    <a:pt x="1767" y="299"/>
                    <a:pt x="1946" y="299"/>
                  </a:cubicBezTo>
                  <a:cubicBezTo>
                    <a:pt x="2125" y="299"/>
                    <a:pt x="2271" y="232"/>
                    <a:pt x="2271" y="150"/>
                  </a:cubicBezTo>
                  <a:cubicBezTo>
                    <a:pt x="2271" y="67"/>
                    <a:pt x="2125" y="0"/>
                    <a:pt x="1946" y="0"/>
                  </a:cubicBezTo>
                  <a:cubicBezTo>
                    <a:pt x="1767" y="0"/>
                    <a:pt x="1622" y="67"/>
                    <a:pt x="1622" y="150"/>
                  </a:cubicBezTo>
                  <a:close/>
                  <a:moveTo>
                    <a:pt x="811" y="448"/>
                  </a:moveTo>
                  <a:cubicBezTo>
                    <a:pt x="811" y="531"/>
                    <a:pt x="956" y="598"/>
                    <a:pt x="1135" y="598"/>
                  </a:cubicBezTo>
                  <a:cubicBezTo>
                    <a:pt x="1315" y="598"/>
                    <a:pt x="1460" y="531"/>
                    <a:pt x="1460" y="448"/>
                  </a:cubicBezTo>
                  <a:cubicBezTo>
                    <a:pt x="1460" y="366"/>
                    <a:pt x="1315" y="299"/>
                    <a:pt x="1135" y="299"/>
                  </a:cubicBezTo>
                  <a:cubicBezTo>
                    <a:pt x="956" y="299"/>
                    <a:pt x="811" y="366"/>
                    <a:pt x="811" y="448"/>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PA-任意多边形 394"/>
            <p:cNvSpPr>
              <a:spLocks noEditPoints="1"/>
            </p:cNvSpPr>
            <p:nvPr/>
          </p:nvSpPr>
          <p:spPr bwMode="auto">
            <a:xfrm>
              <a:off x="3412" y="1798"/>
              <a:ext cx="673" cy="838"/>
            </a:xfrm>
            <a:custGeom>
              <a:avLst/>
              <a:gdLst>
                <a:gd name="T0" fmla="*/ 1784 w 1784"/>
                <a:gd name="T1" fmla="*/ 128 h 2219"/>
                <a:gd name="T2" fmla="*/ 1784 w 1784"/>
                <a:gd name="T3" fmla="*/ 2219 h 2219"/>
                <a:gd name="T4" fmla="*/ 1622 w 1784"/>
                <a:gd name="T5" fmla="*/ 2090 h 2219"/>
                <a:gd name="T6" fmla="*/ 1622 w 1784"/>
                <a:gd name="T7" fmla="*/ 0 h 2219"/>
                <a:gd name="T8" fmla="*/ 1784 w 1784"/>
                <a:gd name="T9" fmla="*/ 128 h 2219"/>
                <a:gd name="T10" fmla="*/ 973 w 1784"/>
                <a:gd name="T11" fmla="*/ 427 h 2219"/>
                <a:gd name="T12" fmla="*/ 973 w 1784"/>
                <a:gd name="T13" fmla="*/ 2219 h 2219"/>
                <a:gd name="T14" fmla="*/ 811 w 1784"/>
                <a:gd name="T15" fmla="*/ 2090 h 2219"/>
                <a:gd name="T16" fmla="*/ 811 w 1784"/>
                <a:gd name="T17" fmla="*/ 298 h 2219"/>
                <a:gd name="T18" fmla="*/ 973 w 1784"/>
                <a:gd name="T19" fmla="*/ 427 h 2219"/>
                <a:gd name="T20" fmla="*/ 162 w 1784"/>
                <a:gd name="T21" fmla="*/ 726 h 2219"/>
                <a:gd name="T22" fmla="*/ 162 w 1784"/>
                <a:gd name="T23" fmla="*/ 2219 h 2219"/>
                <a:gd name="T24" fmla="*/ 0 w 1784"/>
                <a:gd name="T25" fmla="*/ 2090 h 2219"/>
                <a:gd name="T26" fmla="*/ 0 w 1784"/>
                <a:gd name="T27" fmla="*/ 597 h 2219"/>
                <a:gd name="T28" fmla="*/ 162 w 1784"/>
                <a:gd name="T29" fmla="*/ 726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4" h="2219">
                  <a:moveTo>
                    <a:pt x="1784" y="128"/>
                  </a:moveTo>
                  <a:lnTo>
                    <a:pt x="1784" y="2219"/>
                  </a:lnTo>
                  <a:cubicBezTo>
                    <a:pt x="1688" y="2193"/>
                    <a:pt x="1622" y="2145"/>
                    <a:pt x="1622" y="2090"/>
                  </a:cubicBezTo>
                  <a:lnTo>
                    <a:pt x="1622" y="0"/>
                  </a:lnTo>
                  <a:cubicBezTo>
                    <a:pt x="1622" y="55"/>
                    <a:pt x="1688" y="102"/>
                    <a:pt x="1784" y="128"/>
                  </a:cubicBezTo>
                  <a:close/>
                  <a:moveTo>
                    <a:pt x="973" y="427"/>
                  </a:moveTo>
                  <a:lnTo>
                    <a:pt x="973" y="2219"/>
                  </a:lnTo>
                  <a:cubicBezTo>
                    <a:pt x="877" y="2193"/>
                    <a:pt x="811" y="2145"/>
                    <a:pt x="811" y="2090"/>
                  </a:cubicBezTo>
                  <a:lnTo>
                    <a:pt x="811" y="298"/>
                  </a:lnTo>
                  <a:cubicBezTo>
                    <a:pt x="811" y="354"/>
                    <a:pt x="877" y="401"/>
                    <a:pt x="973" y="427"/>
                  </a:cubicBezTo>
                  <a:close/>
                  <a:moveTo>
                    <a:pt x="162" y="726"/>
                  </a:moveTo>
                  <a:lnTo>
                    <a:pt x="162" y="2219"/>
                  </a:lnTo>
                  <a:cubicBezTo>
                    <a:pt x="66" y="2193"/>
                    <a:pt x="0" y="2145"/>
                    <a:pt x="0" y="2090"/>
                  </a:cubicBezTo>
                  <a:lnTo>
                    <a:pt x="0" y="597"/>
                  </a:lnTo>
                  <a:cubicBezTo>
                    <a:pt x="0" y="652"/>
                    <a:pt x="66" y="700"/>
                    <a:pt x="162" y="726"/>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4" descr="W020091022569194206924"/>
          <p:cNvPicPr>
            <a:picLocks noChangeAspect="1"/>
          </p:cNvPicPr>
          <p:nvPr/>
        </p:nvPicPr>
        <p:blipFill>
          <a:blip r:embed="rId1"/>
          <a:stretch>
            <a:fillRect/>
          </a:stretch>
        </p:blipFill>
        <p:spPr>
          <a:xfrm>
            <a:off x="5159375" y="1052513"/>
            <a:ext cx="5759450" cy="5040312"/>
          </a:xfrm>
          <a:prstGeom prst="rect">
            <a:avLst/>
          </a:prstGeom>
          <a:noFill/>
          <a:ln w="9525">
            <a:noFill/>
          </a:ln>
        </p:spPr>
      </p:pic>
      <p:sp>
        <p:nvSpPr>
          <p:cNvPr id="5"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生产线简介</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2" name="矩形 1"/>
          <p:cNvSpPr/>
          <p:nvPr/>
        </p:nvSpPr>
        <p:spPr>
          <a:xfrm>
            <a:off x="2063750" y="1484313"/>
            <a:ext cx="4248150" cy="3816350"/>
          </a:xfrm>
          <a:prstGeom prst="rect">
            <a:avLst/>
          </a:prstGeom>
          <a:noFill/>
          <a:ln w="28575">
            <a:solidFill>
              <a:srgbClr val="0026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407988" y="2276475"/>
            <a:ext cx="4248150" cy="1873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79971" name="Text Box 3"/>
          <p:cNvSpPr txBox="1">
            <a:spLocks noChangeArrowheads="1"/>
          </p:cNvSpPr>
          <p:nvPr/>
        </p:nvSpPr>
        <p:spPr bwMode="auto">
          <a:xfrm>
            <a:off x="1073150" y="2705100"/>
            <a:ext cx="3835400" cy="1014413"/>
          </a:xfrm>
          <a:prstGeom prst="rect">
            <a:avLst/>
          </a:prstGeom>
          <a:noFill/>
          <a:ln>
            <a:noFill/>
          </a:ln>
          <a:effectLst>
            <a:prstShdw prst="shdw17" dist="17961" dir="2700000">
              <a:schemeClr val="accent1">
                <a:gamma/>
                <a:shade val="60000"/>
                <a:invGamma/>
              </a:schemeClr>
            </a:prstShdw>
          </a:effectLst>
        </p:spPr>
        <p:txBody>
          <a:bodyPr>
            <a:spAutoFit/>
          </a:bodyPr>
          <a:lstStyle/>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latin typeface="微软雅黑" panose="020B0503020204020204" pitchFamily="34" charset="-122"/>
                <a:ea typeface="微软雅黑" panose="020B0503020204020204" pitchFamily="34" charset="-122"/>
                <a:cs typeface="+mn-cs"/>
              </a:rPr>
              <a:t>世界上第一条生产线诞生</a:t>
            </a:r>
            <a:endParaRPr kumimoji="0" lang="en-US" altLang="zh-CN" sz="2400" b="1"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Tx/>
              <a:buSzTx/>
              <a:buFontTx/>
              <a:buNone/>
              <a:defRPr/>
            </a:pPr>
            <a:r>
              <a:rPr kumimoji="0" lang="zh-CN" altLang="en-US" sz="2400" b="1" kern="1200" cap="none" spc="0" normalizeH="0" baseline="0" noProof="0" dirty="0">
                <a:latin typeface="微软雅黑" panose="020B0503020204020204" pitchFamily="34" charset="-122"/>
                <a:ea typeface="微软雅黑" panose="020B0503020204020204" pitchFamily="34" charset="-122"/>
                <a:cs typeface="+mn-cs"/>
              </a:rPr>
              <a:t>于美国福特汽车制造公司</a:t>
            </a:r>
            <a:endParaRPr kumimoji="0" lang="zh-CN" altLang="en-US" sz="2400" b="1" kern="1200" cap="none" spc="0" normalizeH="0" baseline="0" noProof="0" dirty="0">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8659" name="Text Box 3"/>
          <p:cNvSpPr txBox="1">
            <a:spLocks noChangeArrowheads="1"/>
          </p:cNvSpPr>
          <p:nvPr/>
        </p:nvSpPr>
        <p:spPr bwMode="auto">
          <a:xfrm>
            <a:off x="768350" y="1412875"/>
            <a:ext cx="10080625" cy="34083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复杂制造企业想要将单件流真正付诸实现，必须闯过以下几道关：</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制造单元的组织关</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克服过量投产的思想关</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标准化工作和生产设施稳定性的基础关</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快速换模</a:t>
            </a: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换型的技术关</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457200" rtl="0" eaLnBrk="1" fontAlgn="auto" latinLnBrk="0"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均衡投入的领导关</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   其中和信息技术手段的结合尤为重要。</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4"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实施单件流的难点</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8659">
                                            <p:txEl>
                                              <p:charRg st="0" end="34"/>
                                            </p:txEl>
                                          </p:spTgt>
                                        </p:tgtEl>
                                        <p:attrNameLst>
                                          <p:attrName>style.visibility</p:attrName>
                                        </p:attrNameLst>
                                      </p:cBhvr>
                                      <p:to>
                                        <p:strVal val="visible"/>
                                      </p:to>
                                    </p:set>
                                    <p:animEffect transition="in" filter="blinds(horizontal)">
                                      <p:cBhvr>
                                        <p:cTn id="7" dur="500"/>
                                        <p:tgtEl>
                                          <p:spTgt spid="838659">
                                            <p:txEl>
                                              <p:charRg st="0" end="3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38659">
                                            <p:txEl>
                                              <p:charRg st="34" end="44"/>
                                            </p:txEl>
                                          </p:spTgt>
                                        </p:tgtEl>
                                        <p:attrNameLst>
                                          <p:attrName>style.visibility</p:attrName>
                                        </p:attrNameLst>
                                      </p:cBhvr>
                                      <p:to>
                                        <p:strVal val="visible"/>
                                      </p:to>
                                    </p:set>
                                    <p:animEffect transition="in" filter="blinds(horizontal)">
                                      <p:cBhvr>
                                        <p:cTn id="12" dur="500"/>
                                        <p:tgtEl>
                                          <p:spTgt spid="838659">
                                            <p:txEl>
                                              <p:charRg st="34" end="4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38659">
                                            <p:txEl>
                                              <p:charRg st="44" end="56"/>
                                            </p:txEl>
                                          </p:spTgt>
                                        </p:tgtEl>
                                        <p:attrNameLst>
                                          <p:attrName>style.visibility</p:attrName>
                                        </p:attrNameLst>
                                      </p:cBhvr>
                                      <p:to>
                                        <p:strVal val="visible"/>
                                      </p:to>
                                    </p:set>
                                    <p:animEffect transition="in" filter="blinds(horizontal)">
                                      <p:cBhvr>
                                        <p:cTn id="17" dur="500"/>
                                        <p:tgtEl>
                                          <p:spTgt spid="838659">
                                            <p:txEl>
                                              <p:charRg st="44" end="5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38659">
                                            <p:txEl>
                                              <p:charRg st="56" end="75"/>
                                            </p:txEl>
                                          </p:spTgt>
                                        </p:tgtEl>
                                        <p:attrNameLst>
                                          <p:attrName>style.visibility</p:attrName>
                                        </p:attrNameLst>
                                      </p:cBhvr>
                                      <p:to>
                                        <p:strVal val="visible"/>
                                      </p:to>
                                    </p:set>
                                    <p:animEffect transition="in" filter="blinds(horizontal)">
                                      <p:cBhvr>
                                        <p:cTn id="22" dur="500"/>
                                        <p:tgtEl>
                                          <p:spTgt spid="838659">
                                            <p:txEl>
                                              <p:charRg st="56" end="7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38659">
                                            <p:txEl>
                                              <p:charRg st="75" end="88"/>
                                            </p:txEl>
                                          </p:spTgt>
                                        </p:tgtEl>
                                        <p:attrNameLst>
                                          <p:attrName>style.visibility</p:attrName>
                                        </p:attrNameLst>
                                      </p:cBhvr>
                                      <p:to>
                                        <p:strVal val="visible"/>
                                      </p:to>
                                    </p:set>
                                    <p:animEffect transition="in" filter="blinds(horizontal)">
                                      <p:cBhvr>
                                        <p:cTn id="27" dur="500"/>
                                        <p:tgtEl>
                                          <p:spTgt spid="838659">
                                            <p:txEl>
                                              <p:charRg st="75" end="8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38659">
                                            <p:txEl>
                                              <p:charRg st="88" end="98"/>
                                            </p:txEl>
                                          </p:spTgt>
                                        </p:tgtEl>
                                        <p:attrNameLst>
                                          <p:attrName>style.visibility</p:attrName>
                                        </p:attrNameLst>
                                      </p:cBhvr>
                                      <p:to>
                                        <p:strVal val="visible"/>
                                      </p:to>
                                    </p:set>
                                    <p:animEffect transition="in" filter="blinds(horizontal)">
                                      <p:cBhvr>
                                        <p:cTn id="32" dur="500"/>
                                        <p:tgtEl>
                                          <p:spTgt spid="838659">
                                            <p:txEl>
                                              <p:charRg st="88" end="9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38659">
                                            <p:txEl>
                                              <p:charRg st="98" end="119"/>
                                            </p:txEl>
                                          </p:spTgt>
                                        </p:tgtEl>
                                        <p:attrNameLst>
                                          <p:attrName>style.visibility</p:attrName>
                                        </p:attrNameLst>
                                      </p:cBhvr>
                                      <p:to>
                                        <p:strVal val="visible"/>
                                      </p:to>
                                    </p:set>
                                    <p:animEffect transition="in" filter="blinds(horizontal)">
                                      <p:cBhvr>
                                        <p:cTn id="37" dur="500"/>
                                        <p:tgtEl>
                                          <p:spTgt spid="838659">
                                            <p:txEl>
                                              <p:charRg st="98" end="1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5954" name="图片 2" descr="图片包含 人员, 男士, 西装, 室内&#13;&#10;&#13;&#10;自动生成的说明"/>
          <p:cNvPicPr>
            <a:picLocks noChangeAspect="1"/>
          </p:cNvPicPr>
          <p:nvPr/>
        </p:nvPicPr>
        <p:blipFill>
          <a:blip r:embed="rId1"/>
          <a:srcRect l="5000" r="3250"/>
          <a:stretch>
            <a:fillRect/>
          </a:stretch>
        </p:blipFill>
        <p:spPr>
          <a:xfrm>
            <a:off x="3863975" y="922338"/>
            <a:ext cx="7416800" cy="5013325"/>
          </a:xfrm>
          <a:prstGeom prst="rect">
            <a:avLst/>
          </a:prstGeom>
          <a:noFill/>
          <a:ln w="9525">
            <a:noFill/>
          </a:ln>
        </p:spPr>
      </p:pic>
      <p:sp>
        <p:nvSpPr>
          <p:cNvPr id="5" name="Text Box 3"/>
          <p:cNvSpPr txBox="1">
            <a:spLocks noChangeArrowheads="1"/>
          </p:cNvSpPr>
          <p:nvPr/>
        </p:nvSpPr>
        <p:spPr bwMode="auto">
          <a:xfrm>
            <a:off x="733425" y="1341438"/>
            <a:ext cx="6624638" cy="2287588"/>
          </a:xfrm>
          <a:prstGeom prst="rect">
            <a:avLst/>
          </a:prstGeom>
          <a:solidFill>
            <a:schemeClr val="accent4">
              <a:lumMod val="20000"/>
              <a:lumOff val="80000"/>
              <a:alpha val="40000"/>
            </a:schemeClr>
          </a:solidFill>
          <a:ln>
            <a:noFill/>
          </a:ln>
          <a:effectLst>
            <a:prstShdw prst="shdw17" dist="17961" dir="2700000">
              <a:schemeClr val="accent1">
                <a:gamma/>
                <a:shade val="60000"/>
                <a:invGamma/>
              </a:schemeClr>
            </a:prstShdw>
          </a:effectLst>
        </p:spPr>
        <p:txBody>
          <a:bodyPr>
            <a:spAutoFit/>
          </a:bodyPr>
          <a:lstStyle/>
          <a:p>
            <a:pPr marR="0" algn="ctr" defTabSz="457200" eaLnBrk="1" fontAlgn="auto" hangingPunct="1">
              <a:lnSpc>
                <a:spcPct val="130000"/>
              </a:lnSpc>
              <a:spcBef>
                <a:spcPts val="0"/>
              </a:spcBef>
              <a:spcAft>
                <a:spcPts val="0"/>
              </a:spcAft>
              <a:buClrTx/>
              <a:buSzTx/>
              <a:buFontTx/>
              <a:buNone/>
              <a:defRPr/>
            </a:pPr>
            <a:r>
              <a:rPr kumimoji="0" lang="zh-CN" altLang="en-US" sz="3200" b="1" kern="1200" cap="none" spc="0" normalizeH="0" baseline="0" noProof="0" dirty="0">
                <a:latin typeface="宋体" panose="02010600030101010101" pitchFamily="2" charset="-122"/>
                <a:ea typeface="+mn-ea"/>
                <a:cs typeface="+mn-cs"/>
              </a:rPr>
              <a:t>丰田生产方式是一场意识革命。</a:t>
            </a:r>
            <a:endParaRPr kumimoji="0" lang="zh-CN" altLang="en-US" sz="3200" b="1" kern="1200" cap="none" spc="0" normalizeH="0" baseline="0" noProof="0" dirty="0">
              <a:latin typeface="宋体" panose="02010600030101010101" pitchFamily="2" charset="-122"/>
              <a:ea typeface="+mn-ea"/>
              <a:cs typeface="+mn-cs"/>
            </a:endParaRPr>
          </a:p>
          <a:p>
            <a:pPr marR="0" algn="ctr" defTabSz="457200" eaLnBrk="1" fontAlgn="auto" hangingPunct="1">
              <a:lnSpc>
                <a:spcPct val="130000"/>
              </a:lnSpc>
              <a:spcBef>
                <a:spcPts val="0"/>
              </a:spcBef>
              <a:spcAft>
                <a:spcPts val="0"/>
              </a:spcAft>
              <a:buClrTx/>
              <a:buSzTx/>
              <a:buFontTx/>
              <a:buNone/>
              <a:defRPr/>
            </a:pPr>
            <a:endParaRPr kumimoji="0" lang="zh-CN" altLang="en-US" sz="2800" b="1" kern="1200" cap="none" spc="0" normalizeH="0" baseline="0" noProof="0" dirty="0">
              <a:latin typeface="宋体" panose="02010600030101010101" pitchFamily="2" charset="-122"/>
              <a:ea typeface="+mn-ea"/>
              <a:cs typeface="+mn-cs"/>
            </a:endParaRPr>
          </a:p>
          <a:p>
            <a:pPr marR="0" algn="ctr" defTabSz="457200" eaLnBrk="1" fontAlgn="auto" hangingPunct="1">
              <a:lnSpc>
                <a:spcPct val="130000"/>
              </a:lnSpc>
              <a:spcBef>
                <a:spcPts val="0"/>
              </a:spcBef>
              <a:spcAft>
                <a:spcPts val="0"/>
              </a:spcAft>
              <a:buClrTx/>
              <a:buSzTx/>
              <a:buFontTx/>
              <a:buNone/>
              <a:defRPr/>
            </a:pPr>
            <a:r>
              <a:rPr kumimoji="0" lang="en-US" altLang="zh-CN" sz="2800" kern="1200" cap="none" spc="0" normalizeH="0" baseline="0" noProof="0" dirty="0">
                <a:latin typeface="宋体" panose="02010600030101010101" pitchFamily="2" charset="-122"/>
                <a:ea typeface="+mn-ea"/>
                <a:cs typeface="+mn-cs"/>
              </a:rPr>
              <a:t>                      —— </a:t>
            </a:r>
            <a:r>
              <a:rPr kumimoji="0" lang="zh-CN" altLang="en-US" sz="2800" kern="1200" cap="none" spc="0" normalizeH="0" baseline="0" noProof="0" dirty="0">
                <a:latin typeface="宋体" panose="02010600030101010101" pitchFamily="2" charset="-122"/>
                <a:ea typeface="+mn-ea"/>
                <a:cs typeface="+mn-cs"/>
              </a:rPr>
              <a:t>张富士夫</a:t>
            </a:r>
            <a:endParaRPr kumimoji="0" lang="zh-CN" altLang="en-US" sz="2800" kern="1200" cap="none" spc="0" normalizeH="0" baseline="0" noProof="0" dirty="0">
              <a:latin typeface="宋体" panose="02010600030101010101" pitchFamily="2" charset="-122"/>
              <a:ea typeface="+mn-ea"/>
              <a:cs typeface="+mn-cs"/>
            </a:endParaRPr>
          </a:p>
          <a:p>
            <a:pPr marR="0" algn="r" defTabSz="457200" eaLnBrk="1" fontAlgn="auto" hangingPunct="1">
              <a:lnSpc>
                <a:spcPct val="130000"/>
              </a:lnSpc>
              <a:spcBef>
                <a:spcPts val="0"/>
              </a:spcBef>
              <a:spcAft>
                <a:spcPts val="0"/>
              </a:spcAft>
              <a:buClrTx/>
              <a:buSzTx/>
              <a:buFontTx/>
              <a:buNone/>
              <a:defRPr/>
            </a:pPr>
            <a:r>
              <a:rPr kumimoji="0" lang="zh-CN" altLang="en-US" sz="2400" kern="1200" cap="none" spc="0" normalizeH="0" baseline="0" noProof="0" dirty="0">
                <a:latin typeface="宋体" panose="02010600030101010101" pitchFamily="2" charset="-122"/>
                <a:ea typeface="+mn-ea"/>
                <a:cs typeface="+mn-cs"/>
              </a:rPr>
              <a:t>（丰田前总裁、丰田文化创造者）</a:t>
            </a:r>
            <a:endParaRPr kumimoji="0" lang="zh-CN" altLang="en-US" sz="2400" kern="1200" cap="none" spc="0" normalizeH="0" baseline="0" noProof="0" dirty="0">
              <a:latin typeface="宋体" panose="02010600030101010101" pitchFamily="2" charset="-122"/>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WordArt 4"/>
          <p:cNvSpPr>
            <a:spLocks noTextEdit="1"/>
          </p:cNvSpPr>
          <p:nvPr/>
        </p:nvSpPr>
        <p:spPr>
          <a:xfrm>
            <a:off x="4699000" y="3143250"/>
            <a:ext cx="2794000" cy="571500"/>
          </a:xfrm>
          <a:prstGeom prst="rect">
            <a:avLst/>
          </a:prstGeom>
        </p:spPr>
        <p:txBody>
          <a:bodyPr wrap="none" fromWordArt="1">
            <a:prstTxWarp prst="textPlain">
              <a:avLst>
                <a:gd name="adj" fmla="val 50000"/>
              </a:avLst>
            </a:prstTxWarp>
            <a:normAutofit/>
          </a:bodyPr>
          <a:p>
            <a:pPr algn="ctr"/>
            <a:r>
              <a:rPr lang="zh-CN" altLang="en-US" sz="2400">
                <a:solidFill>
                  <a:schemeClr val="tx1"/>
                </a:solidFill>
                <a:effectLst>
                  <a:outerShdw dist="19049" dir="2699999" algn="tl" rotWithShape="0">
                    <a:schemeClr val="tx1">
                      <a:alpha val="39998"/>
                    </a:schemeClr>
                  </a:outerShdw>
                </a:effectLst>
                <a:latin typeface="黑体" panose="02010609060101010101" charset="-122"/>
                <a:ea typeface="黑体" panose="02010609060101010101" charset="-122"/>
              </a:rPr>
              <a:t>The End</a:t>
            </a:r>
            <a:endParaRPr lang="zh-CN" altLang="en-US" sz="2400">
              <a:solidFill>
                <a:schemeClr val="tx1"/>
              </a:solidFill>
              <a:effectLst>
                <a:outerShdw dist="19049" dir="2699999" algn="tl" rotWithShape="0">
                  <a:schemeClr val="tx1">
                    <a:alpha val="39998"/>
                  </a:schemeClr>
                </a:outerShdw>
              </a:effectLst>
              <a:latin typeface="黑体" panose="02010609060101010101" charset="-122"/>
              <a:ea typeface="黑体"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2019" name="Text Box 3"/>
          <p:cNvSpPr txBox="1">
            <a:spLocks noChangeArrowheads="1"/>
          </p:cNvSpPr>
          <p:nvPr/>
        </p:nvSpPr>
        <p:spPr bwMode="auto">
          <a:xfrm>
            <a:off x="6527800" y="2195513"/>
            <a:ext cx="8301038" cy="24653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1" kern="1200" cap="none" spc="0" normalizeH="0" baseline="0" noProof="0" dirty="0">
                <a:latin typeface="微软雅黑" panose="020B0503020204020204" pitchFamily="34" charset="-122"/>
                <a:ea typeface="微软雅黑" panose="020B0503020204020204" pitchFamily="34" charset="-122"/>
                <a:cs typeface="+mn-cs"/>
              </a:rPr>
              <a:t> 工作的专业化程度高；</a:t>
            </a:r>
            <a:endParaRPr kumimoji="0" lang="zh-CN" altLang="en-US" sz="2400" b="1"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1" kern="1200" cap="none" spc="0" normalizeH="0" baseline="0" noProof="0" dirty="0">
                <a:latin typeface="微软雅黑" panose="020B0503020204020204" pitchFamily="34" charset="-122"/>
                <a:ea typeface="微软雅黑" panose="020B0503020204020204" pitchFamily="34" charset="-122"/>
                <a:cs typeface="+mn-cs"/>
              </a:rPr>
              <a:t> 生产按节拍进行；</a:t>
            </a:r>
            <a:endParaRPr kumimoji="0" lang="zh-CN" altLang="en-US" sz="2400" b="1"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1" kern="1200" cap="none" spc="0" normalizeH="0" baseline="0" noProof="0" dirty="0">
                <a:latin typeface="微软雅黑" panose="020B0503020204020204" pitchFamily="34" charset="-122"/>
                <a:ea typeface="微软雅黑" panose="020B0503020204020204" pitchFamily="34" charset="-122"/>
                <a:cs typeface="+mn-cs"/>
              </a:rPr>
              <a:t> 工艺过程是封闭的；</a:t>
            </a:r>
            <a:endParaRPr kumimoji="0" lang="zh-CN" altLang="en-US" sz="2400" b="1"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1" kern="1200" cap="none" spc="0" normalizeH="0" baseline="0" noProof="0" dirty="0">
                <a:latin typeface="微软雅黑" panose="020B0503020204020204" pitchFamily="34" charset="-122"/>
                <a:ea typeface="微软雅黑" panose="020B0503020204020204" pitchFamily="34" charset="-122"/>
                <a:cs typeface="+mn-cs"/>
              </a:rPr>
              <a:t> 生产对象在工序间作单向移动；</a:t>
            </a:r>
            <a:endParaRPr kumimoji="0" lang="zh-CN" altLang="en-US" sz="2400" b="1" kern="1200" cap="none" spc="0" normalizeH="0" baseline="0" noProof="0" dirty="0">
              <a:latin typeface="微软雅黑" panose="020B0503020204020204" pitchFamily="34" charset="-122"/>
              <a:ea typeface="微软雅黑" panose="020B0503020204020204" pitchFamily="34" charset="-122"/>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b="1" kern="1200" cap="none" spc="0" normalizeH="0" baseline="0" noProof="0" dirty="0">
                <a:latin typeface="微软雅黑" panose="020B0503020204020204" pitchFamily="34" charset="-122"/>
                <a:ea typeface="微软雅黑" panose="020B0503020204020204" pitchFamily="34" charset="-122"/>
                <a:cs typeface="+mn-cs"/>
              </a:rPr>
              <a:t> 工序之间有传送装置连结。</a:t>
            </a:r>
            <a:endParaRPr kumimoji="0" lang="zh-CN" altLang="en-US" sz="2400" b="1" kern="1200" cap="none" spc="0" normalizeH="0" baseline="0" noProof="0" dirty="0">
              <a:latin typeface="微软雅黑" panose="020B0503020204020204" pitchFamily="34" charset="-122"/>
              <a:ea typeface="微软雅黑" panose="020B0503020204020204" pitchFamily="34" charset="-122"/>
              <a:cs typeface="+mn-cs"/>
            </a:endParaRPr>
          </a:p>
        </p:txBody>
      </p:sp>
      <p:pic>
        <p:nvPicPr>
          <p:cNvPr id="15363" name="Picture 4" descr="2011_02_10_15_43_28"/>
          <p:cNvPicPr>
            <a:picLocks noChangeAspect="1"/>
          </p:cNvPicPr>
          <p:nvPr/>
        </p:nvPicPr>
        <p:blipFill>
          <a:blip r:embed="rId1"/>
          <a:stretch>
            <a:fillRect/>
          </a:stretch>
        </p:blipFill>
        <p:spPr>
          <a:xfrm>
            <a:off x="839788" y="1258888"/>
            <a:ext cx="5400675" cy="4340225"/>
          </a:xfrm>
          <a:prstGeom prst="rect">
            <a:avLst/>
          </a:prstGeom>
          <a:noFill/>
          <a:ln w="9525">
            <a:noFill/>
          </a:ln>
        </p:spPr>
      </p:pic>
      <p:sp>
        <p:nvSpPr>
          <p:cNvPr id="5"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流水线生产的特点</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4067" name="Text Box 3"/>
          <p:cNvSpPr txBox="1">
            <a:spLocks noChangeArrowheads="1"/>
          </p:cNvSpPr>
          <p:nvPr/>
        </p:nvSpPr>
        <p:spPr bwMode="auto">
          <a:xfrm>
            <a:off x="939800" y="1484313"/>
            <a:ext cx="8301038" cy="3889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mn-ea"/>
                <a:cs typeface="+mn-cs"/>
              </a:rPr>
              <a:t> 单人单产品流水线；</a:t>
            </a:r>
            <a:endParaRPr kumimoji="0" lang="zh-CN" altLang="en-US" sz="2400" kern="1200" cap="none" spc="0" normalizeH="0" baseline="0" noProof="0">
              <a:latin typeface="宋体" panose="02010600030101010101" pitchFamily="2" charset="-122"/>
              <a:ea typeface="+mn-ea"/>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mn-ea"/>
                <a:cs typeface="+mn-cs"/>
              </a:rPr>
              <a:t> 单产品固定流水线；</a:t>
            </a:r>
            <a:endParaRPr kumimoji="0" lang="zh-CN" altLang="en-US" sz="2400" kern="1200" cap="none" spc="0" normalizeH="0" baseline="0" noProof="0">
              <a:latin typeface="宋体" panose="02010600030101010101" pitchFamily="2" charset="-122"/>
              <a:ea typeface="+mn-ea"/>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mn-ea"/>
                <a:cs typeface="+mn-cs"/>
              </a:rPr>
              <a:t> 多产品固定流水线；</a:t>
            </a:r>
            <a:endParaRPr kumimoji="0" lang="zh-CN" altLang="en-US" sz="2400" kern="1200" cap="none" spc="0" normalizeH="0" baseline="0" noProof="0">
              <a:latin typeface="宋体" panose="02010600030101010101" pitchFamily="2" charset="-122"/>
              <a:ea typeface="+mn-ea"/>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mn-ea"/>
                <a:cs typeface="+mn-cs"/>
              </a:rPr>
              <a:t> 自由流水线；</a:t>
            </a:r>
            <a:endParaRPr kumimoji="0" lang="zh-CN" altLang="en-US" sz="2400" kern="1200" cap="none" spc="0" normalizeH="0" baseline="0" noProof="0">
              <a:latin typeface="宋体" panose="02010600030101010101" pitchFamily="2" charset="-122"/>
              <a:ea typeface="+mn-ea"/>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mn-ea"/>
                <a:cs typeface="+mn-cs"/>
              </a:rPr>
              <a:t> 连续传动流水线；</a:t>
            </a:r>
            <a:endParaRPr kumimoji="0" lang="zh-CN" altLang="en-US" sz="2400" kern="1200" cap="none" spc="0" normalizeH="0" baseline="0" noProof="0">
              <a:latin typeface="宋体" panose="02010600030101010101" pitchFamily="2" charset="-122"/>
              <a:ea typeface="+mn-ea"/>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mn-ea"/>
                <a:cs typeface="+mn-cs"/>
              </a:rPr>
              <a:t> 间歇传动</a:t>
            </a:r>
            <a:r>
              <a:rPr kumimoji="0" lang="en-US" altLang="zh-CN" sz="2400" kern="1200" cap="none" spc="0" normalizeH="0" baseline="0" noProof="0">
                <a:latin typeface="宋体" panose="02010600030101010101" pitchFamily="2" charset="-122"/>
                <a:ea typeface="+mn-ea"/>
                <a:cs typeface="+mn-cs"/>
              </a:rPr>
              <a:t>/</a:t>
            </a:r>
            <a:r>
              <a:rPr kumimoji="0" lang="zh-CN" altLang="en-US" sz="2400" kern="1200" cap="none" spc="0" normalizeH="0" baseline="0" noProof="0">
                <a:latin typeface="宋体" panose="02010600030101010101" pitchFamily="2" charset="-122"/>
                <a:ea typeface="+mn-ea"/>
                <a:cs typeface="+mn-cs"/>
              </a:rPr>
              <a:t>步进流水线；</a:t>
            </a:r>
            <a:endParaRPr kumimoji="0" lang="zh-CN" altLang="en-US" sz="2400" kern="1200" cap="none" spc="0" normalizeH="0" baseline="0" noProof="0">
              <a:latin typeface="宋体" panose="02010600030101010101" pitchFamily="2" charset="-122"/>
              <a:ea typeface="+mn-ea"/>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mn-ea"/>
                <a:cs typeface="+mn-cs"/>
              </a:rPr>
              <a:t> 分组流水线</a:t>
            </a:r>
            <a:endParaRPr kumimoji="0" lang="zh-CN" altLang="en-US" sz="2400" kern="1200" cap="none" spc="0" normalizeH="0" baseline="0" noProof="0">
              <a:latin typeface="宋体" panose="02010600030101010101" pitchFamily="2" charset="-122"/>
              <a:ea typeface="+mn-ea"/>
              <a:cs typeface="+mn-cs"/>
            </a:endParaRPr>
          </a:p>
          <a:p>
            <a:pPr marR="0" defTabSz="457200" eaLnBrk="1" fontAlgn="auto" hangingPunct="1">
              <a:lnSpc>
                <a:spcPct val="130000"/>
              </a:lnSpc>
              <a:spcBef>
                <a:spcPts val="0"/>
              </a:spcBef>
              <a:spcAft>
                <a:spcPts val="0"/>
              </a:spcAft>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mn-ea"/>
                <a:cs typeface="+mn-cs"/>
              </a:rPr>
              <a:t> </a:t>
            </a:r>
            <a:r>
              <a:rPr kumimoji="0" lang="en-US" altLang="zh-CN" sz="2400" kern="1200" cap="none" spc="0" normalizeH="0" baseline="0" noProof="0">
                <a:latin typeface="宋体" panose="02010600030101010101" pitchFamily="2" charset="-122"/>
                <a:ea typeface="+mn-ea"/>
                <a:cs typeface="+mn-cs"/>
              </a:rPr>
              <a:t>……</a:t>
            </a:r>
            <a:endParaRPr kumimoji="0" lang="en-US" altLang="zh-CN" sz="2400" kern="1200" cap="none" spc="0" normalizeH="0" baseline="0" noProof="0">
              <a:latin typeface="宋体" panose="02010600030101010101" pitchFamily="2" charset="-122"/>
              <a:ea typeface="+mn-ea"/>
              <a:cs typeface="+mn-cs"/>
            </a:endParaRPr>
          </a:p>
        </p:txBody>
      </p:sp>
      <p:pic>
        <p:nvPicPr>
          <p:cNvPr id="17411" name="Picture 4" descr="2010126221915355"/>
          <p:cNvPicPr>
            <a:picLocks noChangeAspect="1"/>
          </p:cNvPicPr>
          <p:nvPr/>
        </p:nvPicPr>
        <p:blipFill>
          <a:blip r:embed="rId1"/>
          <a:stretch>
            <a:fillRect/>
          </a:stretch>
        </p:blipFill>
        <p:spPr>
          <a:xfrm>
            <a:off x="4943475" y="1341438"/>
            <a:ext cx="6308725" cy="4457700"/>
          </a:xfrm>
          <a:prstGeom prst="rect">
            <a:avLst/>
          </a:prstGeom>
          <a:noFill/>
          <a:ln w="9525">
            <a:noFill/>
          </a:ln>
        </p:spPr>
      </p:pic>
      <p:sp>
        <p:nvSpPr>
          <p:cNvPr id="5"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流水线的分类</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Line 115"/>
          <p:cNvSpPr/>
          <p:nvPr/>
        </p:nvSpPr>
        <p:spPr>
          <a:xfrm flipV="1">
            <a:off x="5157788" y="1987550"/>
            <a:ext cx="0" cy="2384425"/>
          </a:xfrm>
          <a:prstGeom prst="line">
            <a:avLst/>
          </a:prstGeom>
          <a:ln w="9525">
            <a:noFill/>
          </a:ln>
        </p:spPr>
      </p:sp>
      <p:sp>
        <p:nvSpPr>
          <p:cNvPr id="19459" name="Line 116"/>
          <p:cNvSpPr/>
          <p:nvPr/>
        </p:nvSpPr>
        <p:spPr>
          <a:xfrm>
            <a:off x="6172200" y="5776913"/>
            <a:ext cx="0" cy="457200"/>
          </a:xfrm>
          <a:prstGeom prst="line">
            <a:avLst/>
          </a:prstGeom>
          <a:ln w="9525">
            <a:noFill/>
          </a:ln>
        </p:spPr>
      </p:sp>
      <p:graphicFrame>
        <p:nvGraphicFramePr>
          <p:cNvPr id="19460" name="Object 118"/>
          <p:cNvGraphicFramePr>
            <a:graphicFrameLocks noChangeAspect="1"/>
          </p:cNvGraphicFramePr>
          <p:nvPr/>
        </p:nvGraphicFramePr>
        <p:xfrm>
          <a:off x="2128838" y="1138238"/>
          <a:ext cx="7359650" cy="4883150"/>
        </p:xfrm>
        <a:graphic>
          <a:graphicData uri="http://schemas.openxmlformats.org/presentationml/2006/ole">
            <mc:AlternateContent xmlns:mc="http://schemas.openxmlformats.org/markup-compatibility/2006">
              <mc:Choice xmlns:v="urn:schemas-microsoft-com:vml" Requires="v">
                <p:oleObj spid="_x0000_s3076" name="" r:id="rId1" imgW="12153900" imgH="8064500" progId="Visio.Drawing.11">
                  <p:embed/>
                </p:oleObj>
              </mc:Choice>
              <mc:Fallback>
                <p:oleObj name="" r:id="rId1" imgW="12153900" imgH="8064500" progId="Visio.Drawing.11">
                  <p:embed/>
                  <p:pic>
                    <p:nvPicPr>
                      <p:cNvPr id="0" name="图片 3075"/>
                      <p:cNvPicPr/>
                      <p:nvPr/>
                    </p:nvPicPr>
                    <p:blipFill>
                      <a:blip r:embed="rId2"/>
                      <a:stretch>
                        <a:fillRect/>
                      </a:stretch>
                    </p:blipFill>
                    <p:spPr>
                      <a:xfrm>
                        <a:off x="2128838" y="1138238"/>
                        <a:ext cx="7359650" cy="4883150"/>
                      </a:xfrm>
                      <a:prstGeom prst="rect">
                        <a:avLst/>
                      </a:prstGeom>
                      <a:noFill/>
                      <a:ln w="38100">
                        <a:noFill/>
                        <a:miter/>
                      </a:ln>
                    </p:spPr>
                  </p:pic>
                </p:oleObj>
              </mc:Fallback>
            </mc:AlternateContent>
          </a:graphicData>
        </a:graphic>
      </p:graphicFrame>
      <p:sp>
        <p:nvSpPr>
          <p:cNvPr id="7" name="Text Box 2"/>
          <p:cNvSpPr txBox="1">
            <a:spLocks noChangeArrowheads="1"/>
          </p:cNvSpPr>
          <p:nvPr/>
        </p:nvSpPr>
        <p:spPr bwMode="auto">
          <a:xfrm>
            <a:off x="407988" y="115888"/>
            <a:ext cx="540067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defTabSz="457200" eaLnBrk="1" fontAlgn="auto" hangingPunct="1">
              <a:spcBef>
                <a:spcPts val="0"/>
              </a:spcBef>
              <a:spcAft>
                <a:spcPts val="0"/>
              </a:spcAft>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流水线的分类</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tags/tag1.xml><?xml version="1.0" encoding="utf-8"?>
<p:tagLst xmlns:p="http://schemas.openxmlformats.org/presentationml/2006/main">
  <p:tag name="PA" val="v5.2.0"/>
  <p:tag name="RESOURCELIBID_SHAPE" val="286552"/>
  <p:tag name="RESOURCELIB_SHAPETYPE" val="4"/>
  <p:tag name="PAMAINTYPE" val="4"/>
  <p:tag name="PATYPE" val="163"/>
  <p:tag name="PASUBTYPE" val="164"/>
</p:tagLst>
</file>

<file path=ppt/tags/tag2.xml><?xml version="1.0" encoding="utf-8"?>
<p:tagLst xmlns:p="http://schemas.openxmlformats.org/presentationml/2006/main">
  <p:tag name="PA" val="v5.2.0"/>
  <p:tag name="RESOURCELIBID_SHAPE" val="286552"/>
  <p:tag name="RESOURCELIB_SHAPETYPE" val="4"/>
  <p:tag name="PAMAINTYPE" val="4"/>
  <p:tag name="PATYPE" val="163"/>
  <p:tag name="PASUBTYPE" val="164"/>
</p:tagLst>
</file>

<file path=ppt/tags/tag3.xml><?xml version="1.0" encoding="utf-8"?>
<p:tagLst xmlns:p="http://schemas.openxmlformats.org/presentationml/2006/main">
  <p:tag name="PA" val="v5.2.0"/>
  <p:tag name="RESOURCELIBID_SHAPE" val="286552"/>
  <p:tag name="RESOURCELIB_SHAPETYPE" val="4"/>
  <p:tag name="PAMAINTYPE" val="4"/>
  <p:tag name="PATYPE" val="163"/>
  <p:tag name="PASUBTYPE" val="164"/>
</p:tagLst>
</file>

<file path=ppt/tags/tag4.xml><?xml version="1.0" encoding="utf-8"?>
<p:tagLst xmlns:p="http://schemas.openxmlformats.org/presentationml/2006/main">
  <p:tag name="PA" val="v5.2.0"/>
  <p:tag name="RESOURCELIBID_SHAPE" val="286552"/>
  <p:tag name="RESOURCELIB_SHAPETYPE" val="4"/>
  <p:tag name="PAMAINTYPE" val="4"/>
  <p:tag name="PATYPE" val="163"/>
  <p:tag name="PASUBTYPE" val="164"/>
</p:tagLst>
</file>

<file path=ppt/tags/tag5.xml><?xml version="1.0" encoding="utf-8"?>
<p:tagLst xmlns:p="http://schemas.openxmlformats.org/presentationml/2006/main">
  <p:tag name="PA" val="v5.2.0"/>
  <p:tag name="RESOURCELIBID_SHAPE" val="286552"/>
  <p:tag name="RESOURCELIB_SHAPETYPE" val="4"/>
  <p:tag name="PAMAINTYPE" val="4"/>
  <p:tag name="PATYPE" val="163"/>
  <p:tag name="PASUBTYPE" val="164"/>
</p:tagLst>
</file>

<file path=ppt/tags/tag6.xml><?xml version="1.0" encoding="utf-8"?>
<p:tagLst xmlns:p="http://schemas.openxmlformats.org/presentationml/2006/main">
  <p:tag name="PA" val="v5.2.0"/>
  <p:tag name="RESOURCELIBID_SHAPE" val="286552"/>
  <p:tag name="RESOURCELIB_SHAPETYPE" val="4"/>
  <p:tag name="PAMAINTYPE" val="4"/>
  <p:tag name="PATYPE" val="163"/>
  <p:tag name="PASUBTYPE" val="164"/>
</p:tagLst>
</file>

<file path=ppt/tags/tag7.xml><?xml version="1.0" encoding="utf-8"?>
<p:tagLst xmlns:p="http://schemas.openxmlformats.org/presentationml/2006/main">
  <p:tag name="KSO_WPP_MARK_KEY" val="44091498-0bf9-44ab-b9ef-31dd142b1168"/>
  <p:tag name="COMMONDATA" val="eyJoZGlkIjoiODc5OTdkZDQxOTMwNGQxNTBmNzRiMmEzNWM0ZjQ1MmM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7774</Words>
  <Application>WPS 演示</Application>
  <PresentationFormat/>
  <Paragraphs>614</Paragraphs>
  <Slides>62</Slides>
  <Notes>62</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62</vt:i4>
      </vt:variant>
    </vt:vector>
  </HeadingPairs>
  <TitlesOfParts>
    <vt:vector size="77" baseType="lpstr">
      <vt:lpstr>Arial</vt:lpstr>
      <vt:lpstr>宋体</vt:lpstr>
      <vt:lpstr>Wingdings</vt:lpstr>
      <vt:lpstr>Calibri</vt:lpstr>
      <vt:lpstr>Calibri Light</vt:lpstr>
      <vt:lpstr>等线</vt:lpstr>
      <vt:lpstr>微软雅黑</vt:lpstr>
      <vt:lpstr>楷体_GB2312</vt:lpstr>
      <vt:lpstr>新宋体</vt:lpstr>
      <vt:lpstr>Arial Unicode MS</vt:lpstr>
      <vt:lpstr>等线 Light</vt:lpstr>
      <vt:lpstr>黑体</vt:lpstr>
      <vt:lpstr>Office 主题​​</vt:lpstr>
      <vt:lpstr>Visio.Drawing.11</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一分厂精益办公室</dc:title>
  <dc:creator>广东奥马电器股份有限公司一分厂精益办公室</dc:creator>
  <cp:lastModifiedBy>WPS_1670316127</cp:lastModifiedBy>
  <cp:revision>3342</cp:revision>
  <dcterms:created xsi:type="dcterms:W3CDTF">2010-01-04T11:21:55Z</dcterms:created>
  <dcterms:modified xsi:type="dcterms:W3CDTF">2023-03-09T09:47:04Z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49F7B1A5B26C4AF4A07B20B799AE745E</vt:lpwstr>
  </property>
</Properties>
</file>