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43"/>
  </p:handoutMasterIdLst>
  <p:sldIdLst>
    <p:sldId id="256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4"/>
    <p:sldId id="308" r:id="rId15"/>
    <p:sldId id="309" r:id="rId16"/>
    <p:sldId id="310" r:id="rId17"/>
    <p:sldId id="268" r:id="rId18"/>
    <p:sldId id="278" r:id="rId19"/>
    <p:sldId id="280" r:id="rId20"/>
    <p:sldId id="279" r:id="rId21"/>
    <p:sldId id="281" r:id="rId22"/>
    <p:sldId id="282" r:id="rId23"/>
    <p:sldId id="283" r:id="rId24"/>
    <p:sldId id="284" r:id="rId25"/>
    <p:sldId id="287" r:id="rId26"/>
    <p:sldId id="286" r:id="rId27"/>
    <p:sldId id="285" r:id="rId28"/>
    <p:sldId id="292" r:id="rId29"/>
    <p:sldId id="291" r:id="rId30"/>
    <p:sldId id="289" r:id="rId31"/>
    <p:sldId id="293" r:id="rId32"/>
    <p:sldId id="294" r:id="rId33"/>
    <p:sldId id="296" r:id="rId34"/>
    <p:sldId id="300" r:id="rId35"/>
    <p:sldId id="302" r:id="rId36"/>
    <p:sldId id="303" r:id="rId37"/>
    <p:sldId id="301" r:id="rId38"/>
    <p:sldId id="304" r:id="rId39"/>
    <p:sldId id="305" r:id="rId40"/>
    <p:sldId id="306" r:id="rId41"/>
    <p:sldId id="307" r:id="rId42"/>
  </p:sldIdLst>
  <p:sldSz cx="9144000" cy="6858000" type="screen4x3"/>
  <p:notesSz cx="6736080" cy="9866630"/>
  <p:custDataLst>
    <p:tags r:id="rId47"/>
  </p:custDataLst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/>
    <p:restoredTop sz="93310"/>
  </p:normalViewPr>
  <p:slideViewPr>
    <p:cSldViewPr showGuides="1">
      <p:cViewPr varScale="1">
        <p:scale>
          <a:sx n="93" d="100"/>
          <a:sy n="93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5D4715-F11D-47EA-8D58-918A8EA42AF3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B9059A-793C-416C-AEC1-B6CB4E9FDE7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68D15B-A38E-48DB-89D5-AE8866A31CA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マスタ テキストの書式設定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0221-CC3B-4D89-BE55-7F0C09142BE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4340" name="スライド番号プレースホルダ 3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ja-JP" altLang="en-US" dirty="0"/>
          </a:p>
        </p:txBody>
      </p:sp>
      <p:sp>
        <p:nvSpPr>
          <p:cNvPr id="38916" name="スライド番号プレースホルダ 3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  <a:endParaRPr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F70396-F94F-4CA4-BEB2-BDB5F87738C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58AD-710E-4C83-A6BA-798CE72747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1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1785938"/>
            <a:ext cx="7391400" cy="40005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00" name="Text Box 23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1470025"/>
          </a:xfrm>
          <a:ln/>
        </p:spPr>
        <p:txBody>
          <a:bodyPr vert="horz" wrap="square" lIns="45720" tIns="22860" rIns="45720" bIns="22860" anchor="ctr" anchorCtr="0"/>
          <a:p>
            <a:pPr eaLnBrk="1" hangingPunct="1">
              <a:buClrTx/>
              <a:buSzTx/>
              <a:buFontTx/>
            </a:pPr>
            <a:r>
              <a:rPr lang="ja-JP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「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有关变化点管理</a:t>
            </a:r>
            <a:r>
              <a:rPr lang="ja-JP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」</a:t>
            </a:r>
            <a:endParaRPr lang="ja-JP" altLang="en-US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正方形/長方形 2"/>
          <p:cNvSpPr>
            <a:spLocks noChangeArrowheads="1"/>
          </p:cNvSpPr>
          <p:nvPr/>
        </p:nvSpPr>
        <p:spPr bwMode="auto">
          <a:xfrm>
            <a:off x="428625" y="476250"/>
            <a:ext cx="8358188" cy="273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２）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决定变化点管理运用规则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①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明确变化点联系流程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160780" marR="0" lvl="0" indent="-11607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　・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为能将情报信息切实地传递到变化点管理实施决定者处，须明确其流程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②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决定变化点管理实施的决定者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　・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决定每个变化点的实施决定的责任人员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正方形/長方形 3"/>
          <p:cNvSpPr>
            <a:spLocks noChangeArrowheads="1"/>
          </p:cNvSpPr>
          <p:nvPr/>
        </p:nvSpPr>
        <p:spPr bwMode="auto">
          <a:xfrm>
            <a:off x="428625" y="3357563"/>
            <a:ext cx="828675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３）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准备共享变化点管理情报的手段工具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　　（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变化点管理板的作成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078230" marR="0" lvl="0" indent="-10782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①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画制生产线配置图、能明确明白人员配置、变化点发生时间、变化点发生场所等。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②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明确明白变化点的内容及所采取的措施。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③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张贴出管理审核表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8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5.</a:t>
            </a:r>
            <a:r>
              <a:rPr kumimoji="1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变化点管理板的运用</a:t>
            </a:r>
            <a:b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15363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000125"/>
            <a:ext cx="5143500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67"/>
          <p:cNvSpPr txBox="1"/>
          <p:nvPr/>
        </p:nvSpPr>
        <p:spPr>
          <a:xfrm>
            <a:off x="642938" y="3286125"/>
            <a:ext cx="7500937" cy="25003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变化点管理板项目</a:t>
            </a:r>
            <a:r>
              <a:rPr lang="en-US" altLang="ja-JP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lang="en-US" altLang="ja-JP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当日的变化点和措施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变化点的定义和措施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当日的人员配置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技能评价表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5" name="正方形/長方形 4"/>
          <p:cNvSpPr/>
          <p:nvPr/>
        </p:nvSpPr>
        <p:spPr>
          <a:xfrm>
            <a:off x="714375" y="5572125"/>
            <a:ext cx="8001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在变化点发生前后做好计划，仍然能毫无问题地确保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能够安定地制造出良品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]、[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能够将变化点的发生状态及采取的相应措施做到目视化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是非常重要的。</a:t>
            </a:r>
            <a:endParaRPr lang="ja-JP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变化点活动板</a:t>
            </a:r>
            <a:r>
              <a:rPr lang="ja-JP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　　例</a:t>
            </a:r>
            <a:r>
              <a:rPr lang="en-US" altLang="ja-JP" b="1" dirty="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endParaRPr lang="ja-JP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1143000"/>
            <a:ext cx="7894637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円/楕円 3"/>
          <p:cNvSpPr/>
          <p:nvPr/>
        </p:nvSpPr>
        <p:spPr>
          <a:xfrm>
            <a:off x="428625" y="3500438"/>
            <a:ext cx="8715375" cy="3071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变化点活动板</a:t>
            </a:r>
            <a:r>
              <a:rPr lang="ja-JP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　例</a:t>
            </a:r>
            <a:r>
              <a:rPr lang="en-US" altLang="ja-JP" b="1" dirty="0">
                <a:latin typeface="宋体" panose="02010600030101010101" pitchFamily="2" charset="-122"/>
                <a:ea typeface="宋体" panose="02010600030101010101" pitchFamily="2" charset="-122"/>
              </a:rPr>
              <a:t>-2</a:t>
            </a:r>
            <a:endParaRPr lang="ja-JP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3" y="1285875"/>
            <a:ext cx="7786687" cy="485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円/楕円 3"/>
          <p:cNvSpPr/>
          <p:nvPr/>
        </p:nvSpPr>
        <p:spPr>
          <a:xfrm>
            <a:off x="4143375" y="3786188"/>
            <a:ext cx="4357688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变化点活动板</a:t>
            </a:r>
            <a:r>
              <a:rPr lang="ja-JP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　例</a:t>
            </a:r>
            <a:r>
              <a:rPr lang="en-US" altLang="ja-JP" b="1" dirty="0">
                <a:latin typeface="宋体" panose="02010600030101010101" pitchFamily="2" charset="-122"/>
                <a:ea typeface="宋体" panose="02010600030101010101" pitchFamily="2" charset="-122"/>
              </a:rPr>
              <a:t>-2</a:t>
            </a:r>
            <a:endParaRPr lang="ja-JP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438" y="1285875"/>
            <a:ext cx="7400925" cy="444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右中かっこ 4"/>
          <p:cNvSpPr/>
          <p:nvPr/>
        </p:nvSpPr>
        <p:spPr>
          <a:xfrm>
            <a:off x="2786063" y="2214563"/>
            <a:ext cx="214313" cy="1857375"/>
          </a:xfrm>
          <a:prstGeom prst="rightBrace">
            <a:avLst/>
          </a:prstGeom>
          <a:ln w="254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7" name="テキスト ボックス 5"/>
          <p:cNvSpPr txBox="1"/>
          <p:nvPr/>
        </p:nvSpPr>
        <p:spPr>
          <a:xfrm>
            <a:off x="3000375" y="2357438"/>
            <a:ext cx="56435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明记</a:t>
            </a:r>
            <a:r>
              <a:rPr lang="ja-JP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天的变化点</a:t>
            </a:r>
            <a:r>
              <a:rPr lang="en-US" altLang="zh-CN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处理方法</a:t>
            </a:r>
            <a:endParaRPr lang="ja-JP" altLang="en-US" sz="27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　・</a:t>
            </a: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在早会上与全员共享变化点</a:t>
            </a:r>
            <a:endParaRPr lang="ja-JP" altLang="en-US" sz="27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8" name="テキスト ボックス 6"/>
          <p:cNvSpPr txBox="1"/>
          <p:nvPr/>
        </p:nvSpPr>
        <p:spPr>
          <a:xfrm>
            <a:off x="2857500" y="4357688"/>
            <a:ext cx="557212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首件的状况确认</a:t>
            </a:r>
            <a:r>
              <a:rPr lang="en-US" altLang="ja-JP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作业的确认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检查顺序的确认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首件的确认</a:t>
            </a:r>
            <a:r>
              <a:rPr lang="en-US" altLang="ja-JP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ja-JP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lang="en-US" altLang="ja-JP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个小时后的状况确认</a:t>
            </a:r>
            <a:endParaRPr lang="ja-JP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记录结果</a:t>
            </a:r>
            <a:endParaRPr lang="ja-JP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保存报告书和记录</a:t>
            </a:r>
            <a:endParaRPr lang="ja-JP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9459" name="Text Box 68"/>
          <p:cNvSpPr txBox="1"/>
          <p:nvPr/>
        </p:nvSpPr>
        <p:spPr>
          <a:xfrm>
            <a:off x="571500" y="1428750"/>
            <a:ext cx="7358063" cy="500063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由于作业者请假，而替换了代理作业人员</a:t>
            </a:r>
            <a:endParaRPr lang="ja-JP" altLang="en-US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0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1" name="正方形/長方形 4"/>
          <p:cNvSpPr/>
          <p:nvPr/>
        </p:nvSpPr>
        <p:spPr>
          <a:xfrm>
            <a:off x="500063" y="2571750"/>
            <a:ext cx="83581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决定每条生产线、每道工序能代理的作业者</a:t>
            </a:r>
            <a:endParaRPr lang="ja-JP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2" name="Text Box 73"/>
          <p:cNvSpPr txBox="1"/>
          <p:nvPr/>
        </p:nvSpPr>
        <p:spPr>
          <a:xfrm>
            <a:off x="571500" y="3071813"/>
            <a:ext cx="8286750" cy="785812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认定者佩戴专门的徽章、帽子进行作业的目视化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63" name="Picture 7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" y="3605213"/>
            <a:ext cx="2085975" cy="175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64" name="正方形/長方形 7"/>
          <p:cNvSpPr/>
          <p:nvPr/>
        </p:nvSpPr>
        <p:spPr>
          <a:xfrm>
            <a:off x="714375" y="5214938"/>
            <a:ext cx="38782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5" name="正方形/長方形 8"/>
          <p:cNvSpPr/>
          <p:nvPr/>
        </p:nvSpPr>
        <p:spPr>
          <a:xfrm>
            <a:off x="642938" y="5715000"/>
            <a:ext cx="79295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则会由于作业的失误、自作主张地作业，而导致工序遗漏、不良流出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0483" name="正方形/長方形 3"/>
          <p:cNvSpPr/>
          <p:nvPr/>
        </p:nvSpPr>
        <p:spPr>
          <a:xfrm>
            <a:off x="500063" y="1785938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4" name="Text Box 73"/>
          <p:cNvSpPr txBox="1"/>
          <p:nvPr/>
        </p:nvSpPr>
        <p:spPr>
          <a:xfrm>
            <a:off x="571500" y="3429000"/>
            <a:ext cx="8286750" cy="785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0485" name="正方形/長方形 7"/>
          <p:cNvSpPr/>
          <p:nvPr/>
        </p:nvSpPr>
        <p:spPr>
          <a:xfrm>
            <a:off x="714375" y="5286375"/>
            <a:ext cx="38782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6" name="正方形/長方形 8"/>
          <p:cNvSpPr/>
          <p:nvPr/>
        </p:nvSpPr>
        <p:spPr>
          <a:xfrm>
            <a:off x="785813" y="5786438"/>
            <a:ext cx="792956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则会由于作业的失误、自作主张地作业，而导致工序遗漏、不良流出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7" name="Text Box 17"/>
          <p:cNvSpPr txBox="1"/>
          <p:nvPr/>
        </p:nvSpPr>
        <p:spPr>
          <a:xfrm>
            <a:off x="571500" y="1357313"/>
            <a:ext cx="7072313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生产线上分配新人作业者</a:t>
            </a:r>
            <a:endParaRPr lang="ja-JP" altLang="en-US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8" name="正方形/長方形 10"/>
          <p:cNvSpPr/>
          <p:nvPr/>
        </p:nvSpPr>
        <p:spPr>
          <a:xfrm>
            <a:off x="571500" y="2286000"/>
            <a:ext cx="85725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事前进行充分地培训教育，然后再与老手分配在一起进行结组作业</a:t>
            </a:r>
            <a:endParaRPr lang="ja-JP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9" name="正方形/長方形 11"/>
          <p:cNvSpPr/>
          <p:nvPr/>
        </p:nvSpPr>
        <p:spPr>
          <a:xfrm>
            <a:off x="1714500" y="3143250"/>
            <a:ext cx="66817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由责任者进行评价后，再让其进行一人单独作业</a:t>
            </a:r>
            <a:endParaRPr lang="ja-JP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0490" name="グループ化 12"/>
          <p:cNvGrpSpPr/>
          <p:nvPr/>
        </p:nvGrpSpPr>
        <p:grpSpPr>
          <a:xfrm>
            <a:off x="1643063" y="3571875"/>
            <a:ext cx="5286375" cy="1928813"/>
            <a:chOff x="0" y="-124206"/>
            <a:chExt cx="2762250" cy="1676781"/>
          </a:xfrm>
        </p:grpSpPr>
        <p:sp>
          <p:nvSpPr>
            <p:cNvPr id="20491" name="Text Box 21"/>
            <p:cNvSpPr txBox="1"/>
            <p:nvPr/>
          </p:nvSpPr>
          <p:spPr>
            <a:xfrm>
              <a:off x="0" y="-124206"/>
              <a:ext cx="599081" cy="3371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432" tIns="18288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新人</a:t>
              </a:r>
              <a:endParaRPr lang="ja-JP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2" name="Text Box 22"/>
            <p:cNvSpPr txBox="1"/>
            <p:nvPr/>
          </p:nvSpPr>
          <p:spPr>
            <a:xfrm>
              <a:off x="2037997" y="-124206"/>
              <a:ext cx="500285" cy="3371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27432" tIns="18288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老手  </a:t>
              </a:r>
              <a:endParaRPr lang="ja-JP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3" name="Rectangle 23"/>
            <p:cNvSpPr/>
            <p:nvPr/>
          </p:nvSpPr>
          <p:spPr>
            <a:xfrm>
              <a:off x="671899" y="-62103"/>
              <a:ext cx="1176466" cy="33337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6576" tIns="18288" rIns="36576" bIns="18288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异常品置场</a:t>
              </a:r>
              <a:endParaRPr lang="ja-JP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4" name="Line 24"/>
            <p:cNvSpPr/>
            <p:nvPr/>
          </p:nvSpPr>
          <p:spPr>
            <a:xfrm>
              <a:off x="1333500" y="447675"/>
              <a:ext cx="0" cy="723900"/>
            </a:xfrm>
            <a:prstGeom prst="line">
              <a:avLst/>
            </a:prstGeom>
            <a:ln w="41275" cap="flat" cmpd="sng">
              <a:solidFill>
                <a:srgbClr val="969696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20495" name="Picture 18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10515"/>
              <a:ext cx="1066800" cy="11182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6" name="Picture 1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7266" y="310515"/>
              <a:ext cx="1204984" cy="124206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21507" name="Text Box 68"/>
          <p:cNvSpPr txBox="1"/>
          <p:nvPr/>
        </p:nvSpPr>
        <p:spPr>
          <a:xfrm>
            <a:off x="571500" y="1428750"/>
            <a:ext cx="7358063" cy="500063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1508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9" name="正方形/長方形 4"/>
          <p:cNvSpPr/>
          <p:nvPr/>
        </p:nvSpPr>
        <p:spPr>
          <a:xfrm>
            <a:off x="500063" y="2571750"/>
            <a:ext cx="8358187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1510" name="Text Box 73"/>
          <p:cNvSpPr txBox="1"/>
          <p:nvPr/>
        </p:nvSpPr>
        <p:spPr>
          <a:xfrm>
            <a:off x="571500" y="3071813"/>
            <a:ext cx="8286750" cy="785812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1511" name="正方形/長方形 7"/>
          <p:cNvSpPr/>
          <p:nvPr/>
        </p:nvSpPr>
        <p:spPr>
          <a:xfrm>
            <a:off x="714375" y="5500688"/>
            <a:ext cx="38782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2" name="正方形/長方形 9"/>
          <p:cNvSpPr/>
          <p:nvPr/>
        </p:nvSpPr>
        <p:spPr>
          <a:xfrm>
            <a:off x="661988" y="1333500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暂时离开作业</a:t>
            </a:r>
            <a:endParaRPr lang="ja-JP" altLang="en-US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3" name="正方形/長方形 10"/>
          <p:cNvSpPr/>
          <p:nvPr/>
        </p:nvSpPr>
        <p:spPr>
          <a:xfrm>
            <a:off x="714375" y="2571750"/>
            <a:ext cx="81438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恢复作业时，须确认离开中断作业的前一作业的结果情况</a:t>
            </a:r>
            <a:endParaRPr lang="ja-JP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4" name="正方形/長方形 11"/>
          <p:cNvSpPr/>
          <p:nvPr/>
        </p:nvSpPr>
        <p:spPr>
          <a:xfrm>
            <a:off x="6102350" y="3286125"/>
            <a:ext cx="204152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做好离开中断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作业的标识</a:t>
            </a:r>
            <a:endParaRPr lang="ja-JP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515" name="グループ化 12"/>
          <p:cNvGrpSpPr/>
          <p:nvPr/>
        </p:nvGrpSpPr>
        <p:grpSpPr>
          <a:xfrm>
            <a:off x="1357313" y="3143250"/>
            <a:ext cx="4429125" cy="2571750"/>
            <a:chOff x="0" y="-107578"/>
            <a:chExt cx="2672494" cy="1936378"/>
          </a:xfrm>
        </p:grpSpPr>
        <p:sp>
          <p:nvSpPr>
            <p:cNvPr id="21517" name="Rectangle 181"/>
            <p:cNvSpPr/>
            <p:nvPr/>
          </p:nvSpPr>
          <p:spPr>
            <a:xfrm>
              <a:off x="1447800" y="923925"/>
              <a:ext cx="76200" cy="342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18" name="AutoShape 3"/>
            <p:cNvSpPr/>
            <p:nvPr/>
          </p:nvSpPr>
          <p:spPr>
            <a:xfrm>
              <a:off x="0" y="923925"/>
              <a:ext cx="1514475" cy="447675"/>
            </a:xfrm>
            <a:prstGeom prst="parallelogram">
              <a:avLst>
                <a:gd name="adj" fmla="val 8457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19" name="Rectangle 31"/>
            <p:cNvSpPr/>
            <p:nvPr/>
          </p:nvSpPr>
          <p:spPr>
            <a:xfrm>
              <a:off x="1066800" y="1371600"/>
              <a:ext cx="76200" cy="342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20" name="AutoShape 34"/>
            <p:cNvSpPr/>
            <p:nvPr/>
          </p:nvSpPr>
          <p:spPr>
            <a:xfrm>
              <a:off x="904875" y="1104900"/>
              <a:ext cx="171450" cy="200025"/>
            </a:xfrm>
            <a:prstGeom prst="can">
              <a:avLst>
                <a:gd name="adj" fmla="val 29167"/>
              </a:avLst>
            </a:pr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21" name="AutoShape 35"/>
            <p:cNvSpPr/>
            <p:nvPr/>
          </p:nvSpPr>
          <p:spPr>
            <a:xfrm>
              <a:off x="85725" y="1104900"/>
              <a:ext cx="800100" cy="228600"/>
            </a:xfrm>
            <a:prstGeom prst="parallelogram">
              <a:avLst>
                <a:gd name="adj" fmla="val 875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7432" tIns="18288" rIns="27432" bIns="18288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离席中</a:t>
              </a:r>
              <a:endParaRPr lang="ja-JP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522" name="AutoShape 158"/>
            <p:cNvSpPr/>
            <p:nvPr/>
          </p:nvSpPr>
          <p:spPr>
            <a:xfrm>
              <a:off x="1379345" y="-107578"/>
              <a:ext cx="1293149" cy="498103"/>
            </a:xfrm>
            <a:prstGeom prst="cloudCallout">
              <a:avLst>
                <a:gd name="adj1" fmla="val 11259"/>
                <a:gd name="adj2" fmla="val 10609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lIns="36576" tIns="18288" rIns="36576" bIns="18288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上洗手间</a:t>
              </a:r>
              <a:r>
                <a:rPr lang="ja-JP" altLang="en-US" sz="1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en-US" altLang="ja-JP" sz="1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!!</a:t>
              </a:r>
              <a:endParaRPr lang="en-US" altLang="ja-JP" sz="1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523" name="Rectangle 180"/>
            <p:cNvSpPr/>
            <p:nvPr/>
          </p:nvSpPr>
          <p:spPr>
            <a:xfrm>
              <a:off x="9525" y="1371600"/>
              <a:ext cx="76200" cy="342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pic>
          <p:nvPicPr>
            <p:cNvPr id="21524" name="Picture 1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3400" y="95250"/>
              <a:ext cx="790575" cy="10382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5" name="Picture 1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925" y="476250"/>
              <a:ext cx="733425" cy="13525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16" name="Text Box 27"/>
          <p:cNvSpPr txBox="1"/>
          <p:nvPr/>
        </p:nvSpPr>
        <p:spPr>
          <a:xfrm>
            <a:off x="928688" y="6143625"/>
            <a:ext cx="7215187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则会发生工序遗漏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2531" name="Text Box 68"/>
          <p:cNvSpPr txBox="1"/>
          <p:nvPr/>
        </p:nvSpPr>
        <p:spPr>
          <a:xfrm>
            <a:off x="571500" y="1428750"/>
            <a:ext cx="7358063" cy="500063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2532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3" name="正方形/長方形 4"/>
          <p:cNvSpPr/>
          <p:nvPr/>
        </p:nvSpPr>
        <p:spPr>
          <a:xfrm>
            <a:off x="500063" y="2571750"/>
            <a:ext cx="8358187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2534" name="Text Box 73"/>
          <p:cNvSpPr txBox="1"/>
          <p:nvPr/>
        </p:nvSpPr>
        <p:spPr>
          <a:xfrm>
            <a:off x="571500" y="3071813"/>
            <a:ext cx="8286750" cy="785812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2535" name="正方形/長方形 7"/>
          <p:cNvSpPr/>
          <p:nvPr/>
        </p:nvSpPr>
        <p:spPr>
          <a:xfrm>
            <a:off x="571500" y="4929188"/>
            <a:ext cx="38782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6" name="正方形/長方形 8"/>
          <p:cNvSpPr/>
          <p:nvPr/>
        </p:nvSpPr>
        <p:spPr>
          <a:xfrm>
            <a:off x="642938" y="5572125"/>
            <a:ext cx="79295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MS PGothic" panose="020B0600070205080204" pitchFamily="34" charset="-128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则会由于作业的失误、自作主张地作业，而导致工序遗漏、不良流出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2537" name="正方形/長方形 9"/>
          <p:cNvSpPr/>
          <p:nvPr/>
        </p:nvSpPr>
        <p:spPr>
          <a:xfrm>
            <a:off x="571500" y="1428750"/>
            <a:ext cx="30575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多能工的替岗轮换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8" name="正方形/長方形 10"/>
          <p:cNvSpPr/>
          <p:nvPr/>
        </p:nvSpPr>
        <p:spPr>
          <a:xfrm>
            <a:off x="500063" y="2428875"/>
            <a:ext cx="8429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依据作业要领书对员工进行作业内容的再教育</a:t>
            </a:r>
            <a:endParaRPr lang="ja-JP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539" name="グループ化 48"/>
          <p:cNvGrpSpPr/>
          <p:nvPr/>
        </p:nvGrpSpPr>
        <p:grpSpPr>
          <a:xfrm>
            <a:off x="1143000" y="3000375"/>
            <a:ext cx="6286500" cy="1962150"/>
            <a:chOff x="0" y="0"/>
            <a:chExt cx="2981325" cy="1962124"/>
          </a:xfrm>
        </p:grpSpPr>
        <p:grpSp>
          <p:nvGrpSpPr>
            <p:cNvPr id="22541" name="Group 39"/>
            <p:cNvGrpSpPr/>
            <p:nvPr/>
          </p:nvGrpSpPr>
          <p:grpSpPr>
            <a:xfrm>
              <a:off x="428625" y="9525"/>
              <a:ext cx="1228725" cy="1028700"/>
              <a:chOff x="428625" y="9525"/>
              <a:chExt cx="129" cy="108"/>
            </a:xfrm>
          </p:grpSpPr>
          <p:sp>
            <p:nvSpPr>
              <p:cNvPr id="22622" name="Oval 40"/>
              <p:cNvSpPr/>
              <p:nvPr/>
            </p:nvSpPr>
            <p:spPr>
              <a:xfrm>
                <a:off x="428641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3" name="Oval 41"/>
              <p:cNvSpPr/>
              <p:nvPr/>
            </p:nvSpPr>
            <p:spPr>
              <a:xfrm>
                <a:off x="428737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4" name="Oval 42"/>
              <p:cNvSpPr/>
              <p:nvPr/>
            </p:nvSpPr>
            <p:spPr>
              <a:xfrm>
                <a:off x="428625" y="9605"/>
                <a:ext cx="14" cy="13"/>
              </a:xfrm>
              <a:prstGeom prst="ellipse">
                <a:avLst/>
              </a:prstGeom>
              <a:noFill/>
              <a:ln w="17463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5" name="Oval 43"/>
              <p:cNvSpPr/>
              <p:nvPr/>
            </p:nvSpPr>
            <p:spPr>
              <a:xfrm>
                <a:off x="428646" y="9597"/>
                <a:ext cx="5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6" name="Oval 44"/>
              <p:cNvSpPr/>
              <p:nvPr/>
            </p:nvSpPr>
            <p:spPr>
              <a:xfrm>
                <a:off x="428634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7" name="Oval 45"/>
              <p:cNvSpPr/>
              <p:nvPr/>
            </p:nvSpPr>
            <p:spPr>
              <a:xfrm>
                <a:off x="428731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8" name="Oval 46"/>
              <p:cNvSpPr/>
              <p:nvPr/>
            </p:nvSpPr>
            <p:spPr>
              <a:xfrm>
                <a:off x="428670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9" name="Oval 47"/>
              <p:cNvSpPr/>
              <p:nvPr/>
            </p:nvSpPr>
            <p:spPr>
              <a:xfrm>
                <a:off x="428664" y="9597"/>
                <a:ext cx="5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0" name="Oval 48"/>
              <p:cNvSpPr/>
              <p:nvPr/>
            </p:nvSpPr>
            <p:spPr>
              <a:xfrm>
                <a:off x="428653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1" name="Oval 49"/>
              <p:cNvSpPr/>
              <p:nvPr/>
            </p:nvSpPr>
            <p:spPr>
              <a:xfrm>
                <a:off x="428659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2" name="Oval 50"/>
              <p:cNvSpPr/>
              <p:nvPr/>
            </p:nvSpPr>
            <p:spPr>
              <a:xfrm>
                <a:off x="428676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3" name="Rectangle 51"/>
              <p:cNvSpPr/>
              <p:nvPr/>
            </p:nvSpPr>
            <p:spPr>
              <a:xfrm>
                <a:off x="428633" y="9600"/>
                <a:ext cx="49" cy="5"/>
              </a:xfrm>
              <a:prstGeom prst="rect">
                <a:avLst/>
              </a:prstGeom>
              <a:solidFill>
                <a:srgbClr val="FFFFFF"/>
              </a:solidFill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4" name="Rectangle 52"/>
              <p:cNvSpPr/>
              <p:nvPr/>
            </p:nvSpPr>
            <p:spPr>
              <a:xfrm>
                <a:off x="428633" y="9605"/>
                <a:ext cx="36" cy="13"/>
              </a:xfrm>
              <a:prstGeom prst="rect">
                <a:avLst/>
              </a:prstGeom>
              <a:solidFill>
                <a:srgbClr val="FFFFFF"/>
              </a:solidFill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5" name="Oval 53"/>
              <p:cNvSpPr/>
              <p:nvPr/>
            </p:nvSpPr>
            <p:spPr>
              <a:xfrm>
                <a:off x="428663" y="9618"/>
                <a:ext cx="14" cy="14"/>
              </a:xfrm>
              <a:prstGeom prst="ellipse">
                <a:avLst/>
              </a:prstGeom>
              <a:noFill/>
              <a:ln w="17463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6" name="Rectangle 54"/>
              <p:cNvSpPr/>
              <p:nvPr/>
            </p:nvSpPr>
            <p:spPr>
              <a:xfrm>
                <a:off x="428633" y="9618"/>
                <a:ext cx="36" cy="15"/>
              </a:xfrm>
              <a:prstGeom prst="rect">
                <a:avLst/>
              </a:prstGeom>
              <a:solidFill>
                <a:srgbClr val="FFFFFF"/>
              </a:solidFill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7" name="Rectangle 55"/>
              <p:cNvSpPr/>
              <p:nvPr/>
            </p:nvSpPr>
            <p:spPr>
              <a:xfrm>
                <a:off x="428682" y="9542"/>
                <a:ext cx="6" cy="66"/>
              </a:xfrm>
              <a:prstGeom prst="rect">
                <a:avLst/>
              </a:prstGeom>
              <a:solidFill>
                <a:srgbClr val="FFFFFF"/>
              </a:solidFill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8" name="Rectangle 56"/>
              <p:cNvSpPr/>
              <p:nvPr/>
            </p:nvSpPr>
            <p:spPr>
              <a:xfrm>
                <a:off x="428689" y="9541"/>
                <a:ext cx="65" cy="70"/>
              </a:xfrm>
              <a:prstGeom prst="rect">
                <a:avLst/>
              </a:prstGeom>
              <a:noFill/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9" name="Freeform 57"/>
              <p:cNvSpPr/>
              <p:nvPr/>
            </p:nvSpPr>
            <p:spPr>
              <a:xfrm>
                <a:off x="428691" y="9613"/>
                <a:ext cx="18" cy="20"/>
              </a:xfrm>
              <a:custGeom>
                <a:avLst/>
                <a:gdLst>
                  <a:gd name="txL" fmla="*/ 0 w 438"/>
                  <a:gd name="txT" fmla="*/ 0 h 420"/>
                  <a:gd name="txR" fmla="*/ 438 w 438"/>
                  <a:gd name="txB" fmla="*/ 420 h 42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38" h="420">
                    <a:moveTo>
                      <a:pt x="0" y="0"/>
                    </a:moveTo>
                    <a:lnTo>
                      <a:pt x="111" y="420"/>
                    </a:lnTo>
                    <a:lnTo>
                      <a:pt x="327" y="420"/>
                    </a:lnTo>
                    <a:lnTo>
                      <a:pt x="4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7463" cap="rnd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40" name="Freeform 58"/>
              <p:cNvSpPr/>
              <p:nvPr/>
            </p:nvSpPr>
            <p:spPr>
              <a:xfrm>
                <a:off x="428735" y="9613"/>
                <a:ext cx="17" cy="19"/>
              </a:xfrm>
              <a:custGeom>
                <a:avLst/>
                <a:gdLst>
                  <a:gd name="txL" fmla="*/ 0 w 438"/>
                  <a:gd name="txT" fmla="*/ 0 h 393"/>
                  <a:gd name="txR" fmla="*/ 438 w 438"/>
                  <a:gd name="txB" fmla="*/ 393 h 39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38" h="393">
                    <a:moveTo>
                      <a:pt x="0" y="0"/>
                    </a:moveTo>
                    <a:lnTo>
                      <a:pt x="111" y="393"/>
                    </a:lnTo>
                    <a:lnTo>
                      <a:pt x="327" y="393"/>
                    </a:lnTo>
                    <a:lnTo>
                      <a:pt x="4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7463" cap="rnd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41" name="Oval 59"/>
              <p:cNvSpPr/>
              <p:nvPr/>
            </p:nvSpPr>
            <p:spPr>
              <a:xfrm>
                <a:off x="428697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42" name="Oval 60"/>
              <p:cNvSpPr/>
              <p:nvPr/>
            </p:nvSpPr>
            <p:spPr>
              <a:xfrm>
                <a:off x="428710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43" name="Oval 61"/>
              <p:cNvSpPr/>
              <p:nvPr/>
            </p:nvSpPr>
            <p:spPr>
              <a:xfrm>
                <a:off x="428703" y="9597"/>
                <a:ext cx="5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44" name="Oval 62"/>
              <p:cNvSpPr/>
              <p:nvPr/>
            </p:nvSpPr>
            <p:spPr>
              <a:xfrm>
                <a:off x="428717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45" name="Oval 63"/>
              <p:cNvSpPr/>
              <p:nvPr/>
            </p:nvSpPr>
            <p:spPr>
              <a:xfrm>
                <a:off x="428724" y="9597"/>
                <a:ext cx="4" cy="6"/>
              </a:xfrm>
              <a:prstGeom prst="ellipse">
                <a:avLst/>
              </a:prstGeom>
              <a:noFill/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46" name="Rectangle 64"/>
              <p:cNvSpPr/>
              <p:nvPr/>
            </p:nvSpPr>
            <p:spPr>
              <a:xfrm>
                <a:off x="428693" y="9601"/>
                <a:ext cx="51" cy="6"/>
              </a:xfrm>
              <a:prstGeom prst="rect">
                <a:avLst/>
              </a:prstGeom>
              <a:solidFill>
                <a:srgbClr val="FFFFFF"/>
              </a:solidFill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47" name="Line 65"/>
              <p:cNvSpPr/>
              <p:nvPr/>
            </p:nvSpPr>
            <p:spPr>
              <a:xfrm>
                <a:off x="428688" y="9550"/>
                <a:ext cx="60" cy="0"/>
              </a:xfrm>
              <a:prstGeom prst="line">
                <a:avLst/>
              </a:prstGeom>
              <a:ln w="17463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8" name="Line 66"/>
              <p:cNvSpPr/>
              <p:nvPr/>
            </p:nvSpPr>
            <p:spPr>
              <a:xfrm>
                <a:off x="428688" y="9607"/>
                <a:ext cx="5" cy="0"/>
              </a:xfrm>
              <a:prstGeom prst="line">
                <a:avLst/>
              </a:prstGeom>
              <a:ln w="17463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9" name="Line 67"/>
              <p:cNvSpPr/>
              <p:nvPr/>
            </p:nvSpPr>
            <p:spPr>
              <a:xfrm>
                <a:off x="428744" y="9606"/>
                <a:ext cx="4" cy="0"/>
              </a:xfrm>
              <a:prstGeom prst="line">
                <a:avLst/>
              </a:prstGeom>
              <a:ln w="17463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50" name="Line 68"/>
              <p:cNvSpPr/>
              <p:nvPr/>
            </p:nvSpPr>
            <p:spPr>
              <a:xfrm>
                <a:off x="428748" y="9550"/>
                <a:ext cx="0" cy="56"/>
              </a:xfrm>
              <a:prstGeom prst="line">
                <a:avLst/>
              </a:prstGeom>
              <a:ln w="17463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51" name="Rectangle 69"/>
              <p:cNvSpPr/>
              <p:nvPr/>
            </p:nvSpPr>
            <p:spPr>
              <a:xfrm>
                <a:off x="428721" y="9525"/>
                <a:ext cx="7" cy="17"/>
              </a:xfrm>
              <a:prstGeom prst="rect">
                <a:avLst/>
              </a:prstGeom>
              <a:solidFill>
                <a:srgbClr val="FFFFFF"/>
              </a:solidFill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52" name="Rectangle 70"/>
              <p:cNvSpPr/>
              <p:nvPr/>
            </p:nvSpPr>
            <p:spPr>
              <a:xfrm>
                <a:off x="428712" y="9525"/>
                <a:ext cx="9" cy="4"/>
              </a:xfrm>
              <a:prstGeom prst="rect">
                <a:avLst/>
              </a:prstGeom>
              <a:solidFill>
                <a:srgbClr val="FFFFFF"/>
              </a:solidFill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53" name="Rectangle 71"/>
              <p:cNvSpPr/>
              <p:nvPr/>
            </p:nvSpPr>
            <p:spPr>
              <a:xfrm>
                <a:off x="428631" y="9572"/>
                <a:ext cx="42" cy="2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54" name="Rectangle 72"/>
              <p:cNvSpPr/>
              <p:nvPr/>
            </p:nvSpPr>
            <p:spPr>
              <a:xfrm>
                <a:off x="428692" y="9553"/>
                <a:ext cx="55" cy="45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55" name="Rectangle 73"/>
              <p:cNvSpPr/>
              <p:nvPr/>
            </p:nvSpPr>
            <p:spPr>
              <a:xfrm>
                <a:off x="428723" y="9525"/>
                <a:ext cx="2" cy="41"/>
              </a:xfrm>
              <a:prstGeom prst="rect">
                <a:avLst/>
              </a:prstGeom>
              <a:noFill/>
              <a:ln w="17463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56" name="Freeform 74"/>
              <p:cNvSpPr/>
              <p:nvPr/>
            </p:nvSpPr>
            <p:spPr>
              <a:xfrm>
                <a:off x="428716" y="9565"/>
                <a:ext cx="16" cy="8"/>
              </a:xfrm>
              <a:custGeom>
                <a:avLst/>
                <a:gdLst>
                  <a:gd name="txL" fmla="*/ 0 w 391"/>
                  <a:gd name="txT" fmla="*/ 0 h 166"/>
                  <a:gd name="txR" fmla="*/ 391 w 391"/>
                  <a:gd name="txB" fmla="*/ 166 h 16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91" h="166">
                    <a:moveTo>
                      <a:pt x="0" y="166"/>
                    </a:moveTo>
                    <a:lnTo>
                      <a:pt x="0" y="0"/>
                    </a:lnTo>
                    <a:lnTo>
                      <a:pt x="391" y="166"/>
                    </a:lnTo>
                    <a:lnTo>
                      <a:pt x="39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7463" cap="rnd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2542" name="Group 75"/>
            <p:cNvGrpSpPr/>
            <p:nvPr/>
          </p:nvGrpSpPr>
          <p:grpSpPr>
            <a:xfrm>
              <a:off x="0" y="1238235"/>
              <a:ext cx="2028819" cy="723889"/>
              <a:chOff x="0" y="1238234"/>
              <a:chExt cx="5266" cy="1271"/>
            </a:xfrm>
          </p:grpSpPr>
          <p:sp>
            <p:nvSpPr>
              <p:cNvPr id="22547" name="Oval 76"/>
              <p:cNvSpPr/>
              <p:nvPr/>
            </p:nvSpPr>
            <p:spPr>
              <a:xfrm>
                <a:off x="3458" y="1238585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48" name="Oval 77"/>
              <p:cNvSpPr/>
              <p:nvPr/>
            </p:nvSpPr>
            <p:spPr>
              <a:xfrm>
                <a:off x="0" y="1238741"/>
                <a:ext cx="80" cy="71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49" name="Oval 78"/>
              <p:cNvSpPr/>
              <p:nvPr/>
            </p:nvSpPr>
            <p:spPr>
              <a:xfrm>
                <a:off x="1527" y="1238741"/>
                <a:ext cx="81" cy="71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50" name="Line 79"/>
              <p:cNvSpPr/>
              <p:nvPr/>
            </p:nvSpPr>
            <p:spPr>
              <a:xfrm>
                <a:off x="42" y="1238741"/>
                <a:ext cx="1533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1" name="Line 80"/>
              <p:cNvSpPr/>
              <p:nvPr/>
            </p:nvSpPr>
            <p:spPr>
              <a:xfrm>
                <a:off x="90" y="1238907"/>
                <a:ext cx="1437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2" name="Line 81"/>
              <p:cNvSpPr/>
              <p:nvPr/>
            </p:nvSpPr>
            <p:spPr>
              <a:xfrm>
                <a:off x="0" y="1238779"/>
                <a:ext cx="90" cy="133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3" name="Line 82"/>
              <p:cNvSpPr/>
              <p:nvPr/>
            </p:nvSpPr>
            <p:spPr>
              <a:xfrm flipH="1">
                <a:off x="1522" y="1238784"/>
                <a:ext cx="86" cy="123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4" name="Rectangle 83"/>
              <p:cNvSpPr/>
              <p:nvPr/>
            </p:nvSpPr>
            <p:spPr>
              <a:xfrm>
                <a:off x="232" y="1238390"/>
                <a:ext cx="1030" cy="351"/>
              </a:xfrm>
              <a:prstGeom prst="rect">
                <a:avLst/>
              </a:prstGeom>
              <a:noFill/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55" name="Freeform 84"/>
              <p:cNvSpPr/>
              <p:nvPr/>
            </p:nvSpPr>
            <p:spPr>
              <a:xfrm>
                <a:off x="1361" y="1238537"/>
                <a:ext cx="214" cy="161"/>
              </a:xfrm>
              <a:custGeom>
                <a:avLst/>
                <a:gdLst>
                  <a:gd name="txL" fmla="*/ 0 w 214"/>
                  <a:gd name="txT" fmla="*/ 0 h 161"/>
                  <a:gd name="txR" fmla="*/ 214 w 214"/>
                  <a:gd name="txB" fmla="*/ 161 h 161"/>
                </a:gdLst>
                <a:ahLst/>
                <a:cxnLst>
                  <a:cxn ang="0">
                    <a:pos x="0" y="0"/>
                  </a:cxn>
                  <a:cxn ang="0">
                    <a:pos x="52" y="161"/>
                  </a:cxn>
                  <a:cxn ang="0">
                    <a:pos x="161" y="161"/>
                  </a:cxn>
                  <a:cxn ang="0">
                    <a:pos x="214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4" h="161">
                    <a:moveTo>
                      <a:pt x="0" y="0"/>
                    </a:moveTo>
                    <a:lnTo>
                      <a:pt x="52" y="161"/>
                    </a:lnTo>
                    <a:lnTo>
                      <a:pt x="161" y="161"/>
                    </a:lnTo>
                    <a:lnTo>
                      <a:pt x="2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4288" cap="rnd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6" name="Line 85"/>
              <p:cNvSpPr/>
              <p:nvPr/>
            </p:nvSpPr>
            <p:spPr>
              <a:xfrm>
                <a:off x="1560" y="1238537"/>
                <a:ext cx="105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7" name="Line 86"/>
              <p:cNvSpPr/>
              <p:nvPr/>
            </p:nvSpPr>
            <p:spPr>
              <a:xfrm flipV="1">
                <a:off x="1356" y="1238347"/>
                <a:ext cx="1" cy="190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8" name="Line 87"/>
              <p:cNvSpPr/>
              <p:nvPr/>
            </p:nvSpPr>
            <p:spPr>
              <a:xfrm>
                <a:off x="1356" y="1238347"/>
                <a:ext cx="480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9" name="Rectangle 88"/>
              <p:cNvSpPr/>
              <p:nvPr/>
            </p:nvSpPr>
            <p:spPr>
              <a:xfrm>
                <a:off x="1774" y="1238580"/>
                <a:ext cx="621" cy="322"/>
              </a:xfrm>
              <a:prstGeom prst="rect">
                <a:avLst/>
              </a:prstGeom>
              <a:solidFill>
                <a:srgbClr val="CCFFFF"/>
              </a:solidFill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60" name="Oval 89"/>
              <p:cNvSpPr/>
              <p:nvPr/>
            </p:nvSpPr>
            <p:spPr>
              <a:xfrm>
                <a:off x="2258" y="1238784"/>
                <a:ext cx="80" cy="71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61" name="Line 90"/>
              <p:cNvSpPr/>
              <p:nvPr/>
            </p:nvSpPr>
            <p:spPr>
              <a:xfrm flipH="1">
                <a:off x="2006" y="1238784"/>
                <a:ext cx="299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2" name="Oval 91"/>
              <p:cNvSpPr/>
              <p:nvPr/>
            </p:nvSpPr>
            <p:spPr>
              <a:xfrm>
                <a:off x="1432" y="1238400"/>
                <a:ext cx="81" cy="71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63" name="Line 92"/>
              <p:cNvSpPr/>
              <p:nvPr/>
            </p:nvSpPr>
            <p:spPr>
              <a:xfrm>
                <a:off x="1470" y="1238400"/>
                <a:ext cx="285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4" name="Line 93"/>
              <p:cNvSpPr/>
              <p:nvPr/>
            </p:nvSpPr>
            <p:spPr>
              <a:xfrm>
                <a:off x="1466" y="1238471"/>
                <a:ext cx="241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5" name="Line 94"/>
              <p:cNvSpPr/>
              <p:nvPr/>
            </p:nvSpPr>
            <p:spPr>
              <a:xfrm>
                <a:off x="1750" y="1238400"/>
                <a:ext cx="256" cy="384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6" name="Line 95"/>
              <p:cNvSpPr/>
              <p:nvPr/>
            </p:nvSpPr>
            <p:spPr>
              <a:xfrm flipH="1" flipV="1">
                <a:off x="1707" y="1238471"/>
                <a:ext cx="238" cy="389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7" name="Line 96"/>
              <p:cNvSpPr/>
              <p:nvPr/>
            </p:nvSpPr>
            <p:spPr>
              <a:xfrm>
                <a:off x="1665" y="1238537"/>
                <a:ext cx="109" cy="157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8" name="Line 97"/>
              <p:cNvSpPr/>
              <p:nvPr/>
            </p:nvSpPr>
            <p:spPr>
              <a:xfrm>
                <a:off x="1831" y="1238343"/>
                <a:ext cx="142" cy="237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9" name="Rectangle 98"/>
              <p:cNvSpPr/>
              <p:nvPr/>
            </p:nvSpPr>
            <p:spPr>
              <a:xfrm>
                <a:off x="2068" y="1238532"/>
                <a:ext cx="176" cy="214"/>
              </a:xfrm>
              <a:prstGeom prst="rect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0" name="Rectangle 99"/>
              <p:cNvSpPr/>
              <p:nvPr/>
            </p:nvSpPr>
            <p:spPr>
              <a:xfrm>
                <a:off x="3169" y="1238741"/>
                <a:ext cx="171" cy="361"/>
              </a:xfrm>
              <a:prstGeom prst="rect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1" name="Freeform 100"/>
              <p:cNvSpPr/>
              <p:nvPr/>
            </p:nvSpPr>
            <p:spPr>
              <a:xfrm>
                <a:off x="2068" y="1238461"/>
                <a:ext cx="176" cy="114"/>
              </a:xfrm>
              <a:custGeom>
                <a:avLst/>
                <a:gdLst>
                  <a:gd name="txL" fmla="*/ 0 w 176"/>
                  <a:gd name="txT" fmla="*/ 0 h 114"/>
                  <a:gd name="txR" fmla="*/ 176 w 176"/>
                  <a:gd name="txB" fmla="*/ 114 h 114"/>
                </a:gdLst>
                <a:ahLst/>
                <a:cxnLst>
                  <a:cxn ang="0">
                    <a:pos x="0" y="0"/>
                  </a:cxn>
                  <a:cxn ang="0">
                    <a:pos x="43" y="114"/>
                  </a:cxn>
                  <a:cxn ang="0">
                    <a:pos x="133" y="114"/>
                  </a:cxn>
                  <a:cxn ang="0">
                    <a:pos x="176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76" h="114">
                    <a:moveTo>
                      <a:pt x="0" y="0"/>
                    </a:moveTo>
                    <a:lnTo>
                      <a:pt x="43" y="114"/>
                    </a:lnTo>
                    <a:lnTo>
                      <a:pt x="133" y="114"/>
                    </a:lnTo>
                    <a:lnTo>
                      <a:pt x="1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4288" cap="rnd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72" name="Line 101"/>
              <p:cNvSpPr/>
              <p:nvPr/>
            </p:nvSpPr>
            <p:spPr>
              <a:xfrm flipV="1">
                <a:off x="2068" y="1238234"/>
                <a:ext cx="1" cy="227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3" name="Oval 102"/>
              <p:cNvSpPr/>
              <p:nvPr/>
            </p:nvSpPr>
            <p:spPr>
              <a:xfrm>
                <a:off x="4635" y="1238585"/>
                <a:ext cx="109" cy="104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4" name="Oval 103"/>
              <p:cNvSpPr/>
              <p:nvPr/>
            </p:nvSpPr>
            <p:spPr>
              <a:xfrm>
                <a:off x="3283" y="1238585"/>
                <a:ext cx="109" cy="104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5" name="Oval 104"/>
              <p:cNvSpPr/>
              <p:nvPr/>
            </p:nvSpPr>
            <p:spPr>
              <a:xfrm>
                <a:off x="3392" y="1239334"/>
                <a:ext cx="85" cy="86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6" name="Oval 105"/>
              <p:cNvSpPr/>
              <p:nvPr/>
            </p:nvSpPr>
            <p:spPr>
              <a:xfrm>
                <a:off x="2101" y="1238319"/>
                <a:ext cx="81" cy="71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7" name="Line 106"/>
              <p:cNvSpPr/>
              <p:nvPr/>
            </p:nvSpPr>
            <p:spPr>
              <a:xfrm>
                <a:off x="2139" y="1238319"/>
                <a:ext cx="404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8" name="Line 107"/>
              <p:cNvSpPr/>
              <p:nvPr/>
            </p:nvSpPr>
            <p:spPr>
              <a:xfrm>
                <a:off x="2144" y="1238390"/>
                <a:ext cx="323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9" name="Rectangle 108"/>
              <p:cNvSpPr/>
              <p:nvPr/>
            </p:nvSpPr>
            <p:spPr>
              <a:xfrm>
                <a:off x="2628" y="1238907"/>
                <a:ext cx="1020" cy="598"/>
              </a:xfrm>
              <a:prstGeom prst="rect">
                <a:avLst/>
              </a:prstGeom>
              <a:noFill/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80" name="Line 109"/>
              <p:cNvSpPr/>
              <p:nvPr/>
            </p:nvSpPr>
            <p:spPr>
              <a:xfrm>
                <a:off x="3083" y="1239334"/>
                <a:ext cx="351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1" name="Line 110"/>
              <p:cNvSpPr/>
              <p:nvPr/>
            </p:nvSpPr>
            <p:spPr>
              <a:xfrm>
                <a:off x="3017" y="1239420"/>
                <a:ext cx="427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2" name="Line 111"/>
              <p:cNvSpPr/>
              <p:nvPr/>
            </p:nvSpPr>
            <p:spPr>
              <a:xfrm>
                <a:off x="2543" y="1238319"/>
                <a:ext cx="545" cy="1020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3" name="Line 112"/>
              <p:cNvSpPr/>
              <p:nvPr/>
            </p:nvSpPr>
            <p:spPr>
              <a:xfrm>
                <a:off x="2462" y="1238390"/>
                <a:ext cx="550" cy="1030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4" name="Line 113"/>
              <p:cNvSpPr/>
              <p:nvPr/>
            </p:nvSpPr>
            <p:spPr>
              <a:xfrm>
                <a:off x="2244" y="1238461"/>
                <a:ext cx="151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5" name="Line 114"/>
              <p:cNvSpPr/>
              <p:nvPr/>
            </p:nvSpPr>
            <p:spPr>
              <a:xfrm>
                <a:off x="2395" y="1238461"/>
                <a:ext cx="242" cy="44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6" name="Line 115"/>
              <p:cNvSpPr/>
              <p:nvPr/>
            </p:nvSpPr>
            <p:spPr>
              <a:xfrm>
                <a:off x="2068" y="1238234"/>
                <a:ext cx="527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7" name="Line 116"/>
              <p:cNvSpPr/>
              <p:nvPr/>
            </p:nvSpPr>
            <p:spPr>
              <a:xfrm>
                <a:off x="2595" y="1238234"/>
                <a:ext cx="351" cy="668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8" name="Rectangle 117"/>
              <p:cNvSpPr/>
              <p:nvPr/>
            </p:nvSpPr>
            <p:spPr>
              <a:xfrm>
                <a:off x="3112" y="1238978"/>
                <a:ext cx="280" cy="313"/>
              </a:xfrm>
              <a:prstGeom prst="rect">
                <a:avLst/>
              </a:prstGeom>
              <a:noFill/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89" name="Rectangle 118"/>
              <p:cNvSpPr/>
              <p:nvPr/>
            </p:nvSpPr>
            <p:spPr>
              <a:xfrm>
                <a:off x="2998" y="1238395"/>
                <a:ext cx="1475" cy="427"/>
              </a:xfrm>
              <a:prstGeom prst="rect">
                <a:avLst/>
              </a:prstGeom>
              <a:noFill/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90" name="Line 119"/>
              <p:cNvSpPr/>
              <p:nvPr/>
            </p:nvSpPr>
            <p:spPr>
              <a:xfrm>
                <a:off x="3349" y="1238585"/>
                <a:ext cx="1333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91" name="Line 120"/>
              <p:cNvSpPr/>
              <p:nvPr/>
            </p:nvSpPr>
            <p:spPr>
              <a:xfrm>
                <a:off x="3349" y="1238689"/>
                <a:ext cx="1338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92" name="Line 121"/>
              <p:cNvSpPr/>
              <p:nvPr/>
            </p:nvSpPr>
            <p:spPr>
              <a:xfrm flipH="1">
                <a:off x="3102" y="1238513"/>
                <a:ext cx="1371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93" name="Line 122"/>
              <p:cNvSpPr/>
              <p:nvPr/>
            </p:nvSpPr>
            <p:spPr>
              <a:xfrm>
                <a:off x="3098" y="1238513"/>
                <a:ext cx="1" cy="228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94" name="Line 123"/>
              <p:cNvSpPr/>
              <p:nvPr/>
            </p:nvSpPr>
            <p:spPr>
              <a:xfrm>
                <a:off x="3098" y="1238741"/>
                <a:ext cx="1371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95" name="Line 124"/>
              <p:cNvSpPr/>
              <p:nvPr/>
            </p:nvSpPr>
            <p:spPr>
              <a:xfrm flipH="1">
                <a:off x="3340" y="1238689"/>
                <a:ext cx="42" cy="52"/>
              </a:xfrm>
              <a:prstGeom prst="line">
                <a:avLst/>
              </a:prstGeom>
              <a:ln w="793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96" name="Oval 125"/>
              <p:cNvSpPr/>
              <p:nvPr/>
            </p:nvSpPr>
            <p:spPr>
              <a:xfrm>
                <a:off x="3928" y="1238585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97" name="Oval 126"/>
              <p:cNvSpPr/>
              <p:nvPr/>
            </p:nvSpPr>
            <p:spPr>
              <a:xfrm>
                <a:off x="3771" y="1238585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98" name="Oval 127"/>
              <p:cNvSpPr/>
              <p:nvPr/>
            </p:nvSpPr>
            <p:spPr>
              <a:xfrm>
                <a:off x="3615" y="1238585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99" name="Oval 128"/>
              <p:cNvSpPr/>
              <p:nvPr/>
            </p:nvSpPr>
            <p:spPr>
              <a:xfrm>
                <a:off x="4075" y="1238585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00" name="Oval 129"/>
              <p:cNvSpPr/>
              <p:nvPr/>
            </p:nvSpPr>
            <p:spPr>
              <a:xfrm>
                <a:off x="4379" y="1238585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01" name="Line 130"/>
              <p:cNvSpPr/>
              <p:nvPr/>
            </p:nvSpPr>
            <p:spPr>
              <a:xfrm flipV="1">
                <a:off x="4640" y="1238390"/>
                <a:ext cx="66" cy="157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02" name="Line 131"/>
              <p:cNvSpPr/>
              <p:nvPr/>
            </p:nvSpPr>
            <p:spPr>
              <a:xfrm>
                <a:off x="4587" y="1238542"/>
                <a:ext cx="57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03" name="Line 132"/>
              <p:cNvSpPr/>
              <p:nvPr/>
            </p:nvSpPr>
            <p:spPr>
              <a:xfrm>
                <a:off x="4587" y="1238257"/>
                <a:ext cx="370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04" name="Line 133"/>
              <p:cNvSpPr/>
              <p:nvPr/>
            </p:nvSpPr>
            <p:spPr>
              <a:xfrm>
                <a:off x="4706" y="1238390"/>
                <a:ext cx="114" cy="1"/>
              </a:xfrm>
              <a:prstGeom prst="line">
                <a:avLst/>
              </a:prstGeom>
              <a:ln w="793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05" name="Rectangle 134"/>
              <p:cNvSpPr/>
              <p:nvPr/>
            </p:nvSpPr>
            <p:spPr>
              <a:xfrm>
                <a:off x="4863" y="1238585"/>
                <a:ext cx="403" cy="227"/>
              </a:xfrm>
              <a:prstGeom prst="rect">
                <a:avLst/>
              </a:prstGeom>
              <a:noFill/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06" name="Oval 135"/>
              <p:cNvSpPr/>
              <p:nvPr/>
            </p:nvSpPr>
            <p:spPr>
              <a:xfrm>
                <a:off x="5138" y="1238694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07" name="Oval 136"/>
              <p:cNvSpPr/>
              <p:nvPr/>
            </p:nvSpPr>
            <p:spPr>
              <a:xfrm>
                <a:off x="4640" y="1238290"/>
                <a:ext cx="71" cy="67"/>
              </a:xfrm>
              <a:prstGeom prst="ellipse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08" name="Line 137"/>
              <p:cNvSpPr/>
              <p:nvPr/>
            </p:nvSpPr>
            <p:spPr>
              <a:xfrm>
                <a:off x="4668" y="1238290"/>
                <a:ext cx="232" cy="1"/>
              </a:xfrm>
              <a:prstGeom prst="line">
                <a:avLst/>
              </a:prstGeom>
              <a:ln w="793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09" name="Line 138"/>
              <p:cNvSpPr/>
              <p:nvPr/>
            </p:nvSpPr>
            <p:spPr>
              <a:xfrm>
                <a:off x="4673" y="1238357"/>
                <a:ext cx="180" cy="1"/>
              </a:xfrm>
              <a:prstGeom prst="line">
                <a:avLst/>
              </a:prstGeom>
              <a:ln w="793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0" name="Line 139"/>
              <p:cNvSpPr/>
              <p:nvPr/>
            </p:nvSpPr>
            <p:spPr>
              <a:xfrm>
                <a:off x="4848" y="1238352"/>
                <a:ext cx="190" cy="413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1" name="Line 140"/>
              <p:cNvSpPr/>
              <p:nvPr/>
            </p:nvSpPr>
            <p:spPr>
              <a:xfrm>
                <a:off x="4896" y="1238286"/>
                <a:ext cx="190" cy="412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2" name="Line 141"/>
              <p:cNvSpPr/>
              <p:nvPr/>
            </p:nvSpPr>
            <p:spPr>
              <a:xfrm>
                <a:off x="5081" y="1238694"/>
                <a:ext cx="90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3" name="Line 142"/>
              <p:cNvSpPr/>
              <p:nvPr/>
            </p:nvSpPr>
            <p:spPr>
              <a:xfrm>
                <a:off x="5033" y="1238760"/>
                <a:ext cx="143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4" name="Line 143"/>
              <p:cNvSpPr/>
              <p:nvPr/>
            </p:nvSpPr>
            <p:spPr>
              <a:xfrm flipV="1">
                <a:off x="4587" y="1238253"/>
                <a:ext cx="1" cy="289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5" name="Line 144"/>
              <p:cNvSpPr/>
              <p:nvPr/>
            </p:nvSpPr>
            <p:spPr>
              <a:xfrm>
                <a:off x="4815" y="1238390"/>
                <a:ext cx="90" cy="195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6" name="Oval 145"/>
              <p:cNvSpPr/>
              <p:nvPr/>
            </p:nvSpPr>
            <p:spPr>
              <a:xfrm>
                <a:off x="4217" y="1238585"/>
                <a:ext cx="71" cy="66"/>
              </a:xfrm>
              <a:prstGeom prst="ellipse">
                <a:avLst/>
              </a:prstGeom>
              <a:solidFill>
                <a:srgbClr val="FFFFFF"/>
              </a:solidFill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17" name="Rectangle 146"/>
              <p:cNvSpPr/>
              <p:nvPr/>
            </p:nvSpPr>
            <p:spPr>
              <a:xfrm>
                <a:off x="4473" y="1238741"/>
                <a:ext cx="333" cy="81"/>
              </a:xfrm>
              <a:prstGeom prst="rect">
                <a:avLst/>
              </a:prstGeom>
              <a:solidFill>
                <a:srgbClr val="FFFFFF"/>
              </a:solidFill>
              <a:ln w="14288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18" name="Line 147"/>
              <p:cNvSpPr/>
              <p:nvPr/>
            </p:nvSpPr>
            <p:spPr>
              <a:xfrm flipH="1">
                <a:off x="1949" y="1238855"/>
                <a:ext cx="356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19" name="Line 148"/>
              <p:cNvSpPr/>
              <p:nvPr/>
            </p:nvSpPr>
            <p:spPr>
              <a:xfrm>
                <a:off x="4953" y="1238257"/>
                <a:ext cx="137" cy="328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0" name="Rectangle 149"/>
              <p:cNvSpPr/>
              <p:nvPr/>
            </p:nvSpPr>
            <p:spPr>
              <a:xfrm>
                <a:off x="336" y="1238480"/>
                <a:ext cx="816" cy="256"/>
              </a:xfrm>
              <a:prstGeom prst="rect">
                <a:avLst/>
              </a:prstGeom>
              <a:noFill/>
              <a:ln w="7938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1" name="Freeform 150"/>
              <p:cNvSpPr/>
              <p:nvPr/>
            </p:nvSpPr>
            <p:spPr>
              <a:xfrm>
                <a:off x="3890" y="1239216"/>
                <a:ext cx="422" cy="156"/>
              </a:xfrm>
              <a:custGeom>
                <a:avLst/>
                <a:gdLst>
                  <a:gd name="txL" fmla="*/ 0 w 422"/>
                  <a:gd name="txT" fmla="*/ 0 h 156"/>
                  <a:gd name="txR" fmla="*/ 422 w 422"/>
                  <a:gd name="txB" fmla="*/ 156 h 156"/>
                </a:gdLst>
                <a:ahLst/>
                <a:cxnLst>
                  <a:cxn ang="0">
                    <a:pos x="104" y="156"/>
                  </a:cxn>
                  <a:cxn ang="0">
                    <a:pos x="104" y="118"/>
                  </a:cxn>
                  <a:cxn ang="0">
                    <a:pos x="422" y="118"/>
                  </a:cxn>
                  <a:cxn ang="0">
                    <a:pos x="422" y="37"/>
                  </a:cxn>
                  <a:cxn ang="0">
                    <a:pos x="104" y="37"/>
                  </a:cxn>
                  <a:cxn ang="0">
                    <a:pos x="104" y="0"/>
                  </a:cxn>
                  <a:cxn ang="0">
                    <a:pos x="0" y="80"/>
                  </a:cxn>
                  <a:cxn ang="0">
                    <a:pos x="104" y="156"/>
                  </a:cxn>
                </a:cxnLst>
                <a:rect l="txL" t="txT" r="txR" b="txB"/>
                <a:pathLst>
                  <a:path w="422" h="156">
                    <a:moveTo>
                      <a:pt x="104" y="156"/>
                    </a:moveTo>
                    <a:lnTo>
                      <a:pt x="104" y="118"/>
                    </a:lnTo>
                    <a:lnTo>
                      <a:pt x="422" y="118"/>
                    </a:lnTo>
                    <a:lnTo>
                      <a:pt x="422" y="37"/>
                    </a:lnTo>
                    <a:lnTo>
                      <a:pt x="104" y="37"/>
                    </a:lnTo>
                    <a:lnTo>
                      <a:pt x="104" y="0"/>
                    </a:lnTo>
                    <a:lnTo>
                      <a:pt x="0" y="80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4288" cap="rnd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543" name="Text Box 153"/>
            <p:cNvSpPr txBox="1"/>
            <p:nvPr/>
          </p:nvSpPr>
          <p:spPr>
            <a:xfrm>
              <a:off x="1895475" y="704850"/>
              <a:ext cx="1085850" cy="2095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576" tIns="18288" rIns="36576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100" b="1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单个炉担当</a:t>
              </a:r>
              <a:endParaRPr lang="ja-JP" altLang="en-US" sz="1100" b="1" dirty="0">
                <a:solidFill>
                  <a:srgbClr val="000000"/>
                </a:solidFill>
                <a:latin typeface="MS PGothic" panose="020B0600070205080204" pitchFamily="34" charset="-128"/>
              </a:endParaRPr>
            </a:p>
          </p:txBody>
        </p:sp>
        <p:sp>
          <p:nvSpPr>
            <p:cNvPr id="22544" name="図形 3"/>
            <p:cNvSpPr/>
            <p:nvPr/>
          </p:nvSpPr>
          <p:spPr>
            <a:xfrm>
              <a:off x="2133600" y="933450"/>
              <a:ext cx="600075" cy="247650"/>
            </a:xfrm>
            <a:custGeom>
              <a:avLst/>
              <a:gdLst>
                <a:gd name="txL" fmla="*/ 0 w 16384"/>
                <a:gd name="txT" fmla="*/ 0 h 16384"/>
                <a:gd name="txR" fmla="*/ 16384 w 16384"/>
                <a:gd name="txB" fmla="*/ 16384 h 16384"/>
              </a:gdLst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6384" h="16384">
                  <a:moveTo>
                    <a:pt x="3349" y="0"/>
                  </a:moveTo>
                  <a:lnTo>
                    <a:pt x="12763" y="0"/>
                  </a:lnTo>
                  <a:lnTo>
                    <a:pt x="12763" y="8192"/>
                  </a:lnTo>
                  <a:lnTo>
                    <a:pt x="16384" y="8192"/>
                  </a:lnTo>
                  <a:lnTo>
                    <a:pt x="8056" y="16384"/>
                  </a:lnTo>
                  <a:lnTo>
                    <a:pt x="0" y="8192"/>
                  </a:lnTo>
                  <a:lnTo>
                    <a:pt x="3349" y="8192"/>
                  </a:lnTo>
                  <a:lnTo>
                    <a:pt x="33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22545" name="Picture 18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05025" y="1200150"/>
              <a:ext cx="695325" cy="6762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6" name="Picture 1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0275" y="0"/>
              <a:ext cx="495300" cy="6858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40" name="Text Box 152"/>
          <p:cNvSpPr txBox="1"/>
          <p:nvPr/>
        </p:nvSpPr>
        <p:spPr>
          <a:xfrm>
            <a:off x="5857875" y="4857750"/>
            <a:ext cx="952500" cy="209550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rgbClr val="000000"/>
                </a:solidFill>
                <a:latin typeface="MS PGothic" panose="020B0600070205080204" pitchFamily="34" charset="-128"/>
              </a:rPr>
              <a:t>连续炉担当</a:t>
            </a:r>
            <a:endParaRPr lang="ja-JP" altLang="en-US" sz="11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3555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6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3557" name="正方形/長方形 7"/>
          <p:cNvSpPr/>
          <p:nvPr/>
        </p:nvSpPr>
        <p:spPr>
          <a:xfrm>
            <a:off x="571500" y="5273675"/>
            <a:ext cx="49291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8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急增派遣劳动者</a:t>
            </a:r>
            <a:endParaRPr lang="ja-JP" altLang="en-US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9" name="正方形/長方形 10"/>
          <p:cNvSpPr/>
          <p:nvPr/>
        </p:nvSpPr>
        <p:spPr>
          <a:xfrm>
            <a:off x="642938" y="2571750"/>
            <a:ext cx="7858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按照个人教育培训计划对其分别实施培训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23560" name="Picture 18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3" y="3214688"/>
            <a:ext cx="3429000" cy="2000250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23561" name="正方形/長方形 13"/>
          <p:cNvSpPr/>
          <p:nvPr/>
        </p:nvSpPr>
        <p:spPr>
          <a:xfrm>
            <a:off x="428625" y="5786438"/>
            <a:ext cx="85010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则会由于对作业的理解不足、技能不足而导致不良的发生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流出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ja-JP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3" name="Text Box 31"/>
          <p:cNvSpPr txBox="1"/>
          <p:nvPr/>
        </p:nvSpPr>
        <p:spPr>
          <a:xfrm>
            <a:off x="642938" y="1214438"/>
            <a:ext cx="7143750" cy="485775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36576" bIns="2286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ja-JP" sz="4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Ⅰ.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有关变化点管理</a:t>
            </a:r>
            <a:endParaRPr lang="ja-JP" altLang="en-US" sz="4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ja-JP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为什么需要做变化点管理？</a:t>
            </a:r>
            <a:endParaRPr lang="ja-JP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ja-JP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何为变化点？</a:t>
            </a:r>
            <a:endParaRPr lang="ja-JP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ja-JP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什么叫变化点管理？</a:t>
            </a:r>
            <a:endParaRPr lang="ja-JP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ja-JP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变化点管理的步骤</a:t>
            </a:r>
            <a:endParaRPr lang="ja-JP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ja-JP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变化点管理板的运用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ja-JP" sz="4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Ⅱ.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变化点管理要点集</a:t>
            </a:r>
            <a:endParaRPr lang="ja-JP" altLang="en-US" sz="4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4579" name="Text Box 68"/>
          <p:cNvSpPr txBox="1"/>
          <p:nvPr/>
        </p:nvSpPr>
        <p:spPr>
          <a:xfrm>
            <a:off x="571500" y="1428750"/>
            <a:ext cx="7358063" cy="500063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4580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1" name="正方形/長方形 4"/>
          <p:cNvSpPr/>
          <p:nvPr/>
        </p:nvSpPr>
        <p:spPr>
          <a:xfrm>
            <a:off x="500063" y="2571750"/>
            <a:ext cx="8358187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4582" name="Text Box 73"/>
          <p:cNvSpPr txBox="1"/>
          <p:nvPr/>
        </p:nvSpPr>
        <p:spPr>
          <a:xfrm>
            <a:off x="571500" y="3071813"/>
            <a:ext cx="8286750" cy="785812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4583" name="正方形/長方形 7"/>
          <p:cNvSpPr/>
          <p:nvPr/>
        </p:nvSpPr>
        <p:spPr>
          <a:xfrm>
            <a:off x="714375" y="5500688"/>
            <a:ext cx="38782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4" name="正方形/長方形 9"/>
          <p:cNvSpPr/>
          <p:nvPr/>
        </p:nvSpPr>
        <p:spPr>
          <a:xfrm>
            <a:off x="857250" y="1428750"/>
            <a:ext cx="162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职制年休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5" name="正方形/長方形 10"/>
          <p:cNvSpPr/>
          <p:nvPr/>
        </p:nvSpPr>
        <p:spPr>
          <a:xfrm>
            <a:off x="642938" y="2571750"/>
            <a:ext cx="82153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事先决定当发现异常时该向谁报告</a:t>
            </a:r>
            <a:endParaRPr lang="ja-JP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86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3" y="3500438"/>
            <a:ext cx="4214812" cy="1828800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24587" name="Text Box 18"/>
          <p:cNvSpPr txBox="1"/>
          <p:nvPr/>
        </p:nvSpPr>
        <p:spPr>
          <a:xfrm>
            <a:off x="1643063" y="5143500"/>
            <a:ext cx="1785937" cy="409575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异常处置代理者</a:t>
            </a:r>
            <a:endParaRPr lang="ja-JP" altLang="en-US"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8" name="正方形/長方形 13"/>
          <p:cNvSpPr/>
          <p:nvPr/>
        </p:nvSpPr>
        <p:spPr>
          <a:xfrm>
            <a:off x="4071938" y="52149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/>
              <a:t>职制年休</a:t>
            </a:r>
            <a:endParaRPr lang="ja-JP" altLang="en-US" sz="1800" dirty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3048000" y="3314700"/>
          <a:ext cx="3048000" cy="2286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latin typeface="MS PGothic" panose="020B0600070205080204" pitchFamily="34" charset="-128"/>
                        </a:rPr>
                        <a:t>　</a:t>
                      </a:r>
                      <a:endParaRPr lang="ja-JP" altLang="en-US" sz="1100" b="0" i="0" u="none" strike="noStrike" dirty="0">
                        <a:latin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93" name="正方形/長方形 16"/>
          <p:cNvSpPr/>
          <p:nvPr/>
        </p:nvSpPr>
        <p:spPr>
          <a:xfrm>
            <a:off x="571500" y="6072188"/>
            <a:ext cx="84804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则会由于异常的处置失误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遗漏而导致异常品发生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5603" name="Text Box 68"/>
          <p:cNvSpPr txBox="1"/>
          <p:nvPr/>
        </p:nvSpPr>
        <p:spPr>
          <a:xfrm>
            <a:off x="571500" y="1428750"/>
            <a:ext cx="7358063" cy="500063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5604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5" name="正方形/長方形 4"/>
          <p:cNvSpPr/>
          <p:nvPr/>
        </p:nvSpPr>
        <p:spPr>
          <a:xfrm>
            <a:off x="500063" y="2571750"/>
            <a:ext cx="8358187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5606" name="正方形/長方形 7"/>
          <p:cNvSpPr/>
          <p:nvPr/>
        </p:nvSpPr>
        <p:spPr>
          <a:xfrm>
            <a:off x="714375" y="5500688"/>
            <a:ext cx="38782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7" name="正方形/長方形 9"/>
          <p:cNvSpPr/>
          <p:nvPr/>
        </p:nvSpPr>
        <p:spPr>
          <a:xfrm>
            <a:off x="938213" y="1428750"/>
            <a:ext cx="41338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春节长假过后的首次作业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8" name="正方形/長方形 10"/>
          <p:cNvSpPr/>
          <p:nvPr/>
        </p:nvSpPr>
        <p:spPr>
          <a:xfrm>
            <a:off x="714375" y="2571750"/>
            <a:ext cx="671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反复诵读作业要点卡后再进入工作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5609" name="正方形/長方形 11"/>
          <p:cNvSpPr/>
          <p:nvPr/>
        </p:nvSpPr>
        <p:spPr>
          <a:xfrm>
            <a:off x="2143125" y="3500438"/>
            <a:ext cx="36004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MS PGothic" panose="020B0600070205080204" pitchFamily="34" charset="-128"/>
              </a:rPr>
              <a:t>長期連休明けの始業確認方法を決</a:t>
            </a:r>
            <a:endParaRPr lang="ja-JP" altLang="en-US" sz="1800" dirty="0"/>
          </a:p>
        </p:txBody>
      </p:sp>
      <p:pic>
        <p:nvPicPr>
          <p:cNvPr id="25610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75" y="3000375"/>
            <a:ext cx="5786438" cy="2500313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25611" name="正方形/長方形 13"/>
          <p:cNvSpPr/>
          <p:nvPr/>
        </p:nvSpPr>
        <p:spPr>
          <a:xfrm>
            <a:off x="2500313" y="3071813"/>
            <a:ext cx="3214687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春节长假过后的首次作业</a:t>
            </a:r>
            <a:r>
              <a:rPr lang="ja-JP" altLang="en-US" sz="1600" dirty="0">
                <a:solidFill>
                  <a:srgbClr val="000000"/>
                </a:solidFill>
                <a:latin typeface="MS PGothic" panose="020B0600070205080204" pitchFamily="34" charset="-128"/>
                <a:ea typeface="宋体" panose="02010600030101010101" pitchFamily="2" charset="-122"/>
              </a:rPr>
              <a:t>･･･</a:t>
            </a:r>
            <a:endParaRPr lang="ja-JP" altLang="en-US" sz="1600" dirty="0">
              <a:solidFill>
                <a:srgbClr val="000000"/>
              </a:solidFill>
              <a:latin typeface="MS PGothic" panose="020B0600070205080204" pitchFamily="34" charset="-128"/>
              <a:ea typeface="宋体" panose="02010600030101010101" pitchFamily="2" charset="-122"/>
            </a:endParaRPr>
          </a:p>
        </p:txBody>
      </p:sp>
      <p:sp>
        <p:nvSpPr>
          <p:cNvPr id="25612" name="正方形/長方形 14"/>
          <p:cNvSpPr/>
          <p:nvPr/>
        </p:nvSpPr>
        <p:spPr>
          <a:xfrm>
            <a:off x="714375" y="6000750"/>
            <a:ext cx="8143875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则会由于注意力的低下，而导致作业失误，发生不良或灾害</a:t>
            </a:r>
            <a:endParaRPr lang="ja-JP" altLang="en-US" sz="2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6627" name="正方形/長方形 3"/>
          <p:cNvSpPr/>
          <p:nvPr/>
        </p:nvSpPr>
        <p:spPr>
          <a:xfrm>
            <a:off x="500063" y="1785938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28" name="正方形/長方形 7"/>
          <p:cNvSpPr/>
          <p:nvPr/>
        </p:nvSpPr>
        <p:spPr>
          <a:xfrm>
            <a:off x="571500" y="5500688"/>
            <a:ext cx="4429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29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6630" name="正方形/長方形 14"/>
          <p:cNvSpPr/>
          <p:nvPr/>
        </p:nvSpPr>
        <p:spPr>
          <a:xfrm>
            <a:off x="714375" y="1285875"/>
            <a:ext cx="19796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轮班的变更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1" name="正方形/長方形 15"/>
          <p:cNvSpPr/>
          <p:nvPr/>
        </p:nvSpPr>
        <p:spPr>
          <a:xfrm>
            <a:off x="714375" y="2286000"/>
            <a:ext cx="7715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切实地做好交接班工作</a:t>
            </a:r>
            <a:r>
              <a:rPr lang="ja-JP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变化点和联系事项</a:t>
            </a:r>
            <a:r>
              <a:rPr lang="ja-JP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ja-JP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1" name="正方形/長方形 16"/>
          <p:cNvSpPr>
            <a:spLocks noChangeArrowheads="1"/>
          </p:cNvSpPr>
          <p:nvPr/>
        </p:nvSpPr>
        <p:spPr bwMode="auto">
          <a:xfrm>
            <a:off x="2214563" y="2786063"/>
            <a:ext cx="42068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交接簿、变更点管理板的活用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6633" name="Picture 1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ED"/>
              </a:clrFrom>
              <a:clrTo>
                <a:srgbClr val="FFFC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5" y="3429000"/>
            <a:ext cx="3571875" cy="2038350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23563" name="AutoShape 20"/>
          <p:cNvSpPr>
            <a:spLocks noChangeArrowheads="1"/>
          </p:cNvSpPr>
          <p:nvPr/>
        </p:nvSpPr>
        <p:spPr bwMode="auto">
          <a:xfrm>
            <a:off x="3071813" y="3429000"/>
            <a:ext cx="3429000" cy="1071563"/>
          </a:xfrm>
          <a:prstGeom prst="wedgeEllipseCallout">
            <a:avLst>
              <a:gd name="adj1" fmla="val -55644"/>
              <a:gd name="adj2" fmla="val 35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lIns="27432" tIns="18288" rIns="0" bIns="182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轮班变更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变化点有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･･･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联络事项有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･･･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635" name="正方形/長方形 19"/>
          <p:cNvSpPr/>
          <p:nvPr/>
        </p:nvSpPr>
        <p:spPr>
          <a:xfrm>
            <a:off x="714375" y="6143625"/>
            <a:ext cx="59547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则会由于忘记联络而导致不良发生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7651" name="正方形/長方形 3"/>
          <p:cNvSpPr/>
          <p:nvPr/>
        </p:nvSpPr>
        <p:spPr>
          <a:xfrm>
            <a:off x="500063" y="2071688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2" name="正方形/長方形 7"/>
          <p:cNvSpPr/>
          <p:nvPr/>
        </p:nvSpPr>
        <p:spPr>
          <a:xfrm>
            <a:off x="571500" y="5286375"/>
            <a:ext cx="39290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若不遵守的话</a:t>
            </a:r>
            <a:r>
              <a:rPr lang="en-US" altLang="ja-JP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ja-JP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3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7654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7655" name="正方形/長方形 14"/>
          <p:cNvSpPr/>
          <p:nvPr/>
        </p:nvSpPr>
        <p:spPr>
          <a:xfrm>
            <a:off x="857250" y="1357313"/>
            <a:ext cx="7429500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由于增产，而变更了生产线的节拍</a:t>
            </a:r>
            <a:endParaRPr lang="ja-JP" altLang="en-US" sz="2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作业负荷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人员配置的变更</a:t>
            </a:r>
            <a:endParaRPr lang="ja-JP" altLang="en-US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6" name="正方形/長方形 15"/>
          <p:cNvSpPr/>
          <p:nvPr/>
        </p:nvSpPr>
        <p:spPr>
          <a:xfrm>
            <a:off x="714375" y="2546350"/>
            <a:ext cx="7715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事先确认不同作业的合适人员，再实施作业改善</a:t>
            </a:r>
            <a:endParaRPr lang="ja-JP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657" name="Picture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ED"/>
              </a:clrFrom>
              <a:clrTo>
                <a:srgbClr val="FFFC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3214688"/>
            <a:ext cx="3714750" cy="2266950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27658" name="正方形/長方形 18"/>
          <p:cNvSpPr/>
          <p:nvPr/>
        </p:nvSpPr>
        <p:spPr>
          <a:xfrm>
            <a:off x="928688" y="5929313"/>
            <a:ext cx="66770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则会由于难操作的作业而诱发作业失误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9" name="正方形/長方形 19"/>
          <p:cNvSpPr/>
          <p:nvPr/>
        </p:nvSpPr>
        <p:spPr>
          <a:xfrm>
            <a:off x="4071938" y="3214688"/>
            <a:ext cx="431323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人员配置、作业改善的结果保留记录</a:t>
            </a:r>
            <a:endParaRPr lang="ja-JP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8675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6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8677" name="正方形/長方形 7"/>
          <p:cNvSpPr/>
          <p:nvPr/>
        </p:nvSpPr>
        <p:spPr>
          <a:xfrm>
            <a:off x="571500" y="5500688"/>
            <a:ext cx="40719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28678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8679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8680" name="正方形/長方形 14"/>
          <p:cNvSpPr/>
          <p:nvPr/>
        </p:nvSpPr>
        <p:spPr>
          <a:xfrm>
            <a:off x="714375" y="1500188"/>
            <a:ext cx="48529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由于工程的变更而更换作业者</a:t>
            </a:r>
            <a:endParaRPr lang="ja-JP" altLang="en-US" sz="2800" dirty="0"/>
          </a:p>
        </p:txBody>
      </p:sp>
      <p:sp>
        <p:nvSpPr>
          <p:cNvPr id="28681" name="正方形/長方形 15"/>
          <p:cNvSpPr/>
          <p:nvPr/>
        </p:nvSpPr>
        <p:spPr>
          <a:xfrm>
            <a:off x="785813" y="2500313"/>
            <a:ext cx="44942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切实地传达工程变更的内容</a:t>
            </a:r>
            <a:endParaRPr lang="ja-JP" altLang="en-US" sz="2800" dirty="0"/>
          </a:p>
        </p:txBody>
      </p:sp>
      <p:sp>
        <p:nvSpPr>
          <p:cNvPr id="28682" name="正方形/長方形 16"/>
          <p:cNvSpPr/>
          <p:nvPr/>
        </p:nvSpPr>
        <p:spPr>
          <a:xfrm>
            <a:off x="2643188" y="2928938"/>
            <a:ext cx="5357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依据作业要领书进行培训教育</a:t>
            </a:r>
            <a:endParaRPr lang="ja-JP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3" name="Rectangle 39"/>
          <p:cNvSpPr/>
          <p:nvPr/>
        </p:nvSpPr>
        <p:spPr>
          <a:xfrm>
            <a:off x="500063" y="3500438"/>
            <a:ext cx="2214562" cy="714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7432" tIns="18288" rIns="27432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变化点管理板</a:t>
            </a:r>
            <a:endParaRPr lang="ja-JP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当日的变化点</a:t>
            </a:r>
            <a:endParaRPr lang="ja-JP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8684" name="グループ化 19"/>
          <p:cNvGrpSpPr/>
          <p:nvPr/>
        </p:nvGrpSpPr>
        <p:grpSpPr>
          <a:xfrm>
            <a:off x="2857500" y="4000500"/>
            <a:ext cx="2476500" cy="1266825"/>
            <a:chOff x="0" y="0"/>
            <a:chExt cx="2476500" cy="1266825"/>
          </a:xfrm>
        </p:grpSpPr>
        <p:pic>
          <p:nvPicPr>
            <p:cNvPr id="28687" name="Picture 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38275" y="85725"/>
              <a:ext cx="1038225" cy="1181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8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19175" cy="11525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685" name="AutoShape 38"/>
          <p:cNvSpPr/>
          <p:nvPr/>
        </p:nvSpPr>
        <p:spPr>
          <a:xfrm>
            <a:off x="4714875" y="3571875"/>
            <a:ext cx="928688" cy="428625"/>
          </a:xfrm>
          <a:prstGeom prst="wedgeEllipseCallout">
            <a:avLst>
              <a:gd name="adj1" fmla="val -48227"/>
              <a:gd name="adj2" fmla="val 111278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7432" tIns="18288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S PGothic" panose="020B0600070205080204" pitchFamily="34" charset="-128"/>
              </a:rPr>
              <a:t>了解</a:t>
            </a:r>
            <a:endParaRPr lang="ja-JP" altLang="en-US" sz="16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8686" name="正方形/長方形 23"/>
          <p:cNvSpPr/>
          <p:nvPr/>
        </p:nvSpPr>
        <p:spPr>
          <a:xfrm>
            <a:off x="714375" y="6215063"/>
            <a:ext cx="7715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则会导致工序遗漏、工艺条件设定错误发生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设备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29699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确认项目</a:t>
            </a:r>
            <a:r>
              <a:rPr lang="zh-TW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29700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9701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29702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9703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9704" name="正方形/長方形 14"/>
          <p:cNvSpPr/>
          <p:nvPr/>
        </p:nvSpPr>
        <p:spPr>
          <a:xfrm>
            <a:off x="642938" y="1428750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新规设备导入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29705" name="正方形/長方形 15"/>
          <p:cNvSpPr/>
          <p:nvPr/>
        </p:nvSpPr>
        <p:spPr>
          <a:xfrm>
            <a:off x="714375" y="2571750"/>
            <a:ext cx="7858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新规设备须与原设备生产的制品质量同等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29706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3" y="3214688"/>
            <a:ext cx="3714750" cy="2052637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29707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r>
              <a:rPr lang="zh-CN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须明确新规设备的处理能力，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r>
              <a:rPr lang="zh-CN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设定好与原来设备生产的产品同等质量的制造条件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9708" name="正方形/長方形 19"/>
          <p:cNvSpPr/>
          <p:nvPr/>
        </p:nvSpPr>
        <p:spPr>
          <a:xfrm>
            <a:off x="857250" y="6215063"/>
            <a:ext cx="64976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则无法获得与原设备产品的同等质量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0723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0724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设定好与原来设备生产的产品同等质量的制造条件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0725" name="正方形/長方形 12"/>
          <p:cNvSpPr/>
          <p:nvPr/>
        </p:nvSpPr>
        <p:spPr>
          <a:xfrm>
            <a:off x="714375" y="1428750"/>
            <a:ext cx="34163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设备的改造（改善）</a:t>
            </a:r>
            <a:endParaRPr lang="ja-JP" altLang="en-US" sz="2800" dirty="0"/>
          </a:p>
        </p:txBody>
      </p:sp>
      <p:sp>
        <p:nvSpPr>
          <p:cNvPr id="30726" name="正方形/長方形 16"/>
          <p:cNvSpPr/>
          <p:nvPr/>
        </p:nvSpPr>
        <p:spPr>
          <a:xfrm>
            <a:off x="642938" y="2571750"/>
            <a:ext cx="77866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制品须与原设备生产的制品质量同等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0727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313" y="3286125"/>
            <a:ext cx="3143250" cy="2286000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设备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0729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0730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1" name="正方形/長方形 19"/>
          <p:cNvSpPr/>
          <p:nvPr/>
        </p:nvSpPr>
        <p:spPr>
          <a:xfrm>
            <a:off x="857250" y="6000750"/>
            <a:ext cx="64976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则无法获得与原设备产品的同等质量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1747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1748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1749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1750" name="正方形/長方形 19"/>
          <p:cNvSpPr/>
          <p:nvPr/>
        </p:nvSpPr>
        <p:spPr>
          <a:xfrm>
            <a:off x="285750" y="5857875"/>
            <a:ext cx="88582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则会由于设备的故障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迟钝而发生机能不良、条件 不备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1" name="Text Box 41"/>
          <p:cNvSpPr txBox="1"/>
          <p:nvPr/>
        </p:nvSpPr>
        <p:spPr>
          <a:xfrm>
            <a:off x="714375" y="1357313"/>
            <a:ext cx="3028950" cy="500062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设备移设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1752" name="正方形/長方形 16"/>
          <p:cNvSpPr/>
          <p:nvPr/>
        </p:nvSpPr>
        <p:spPr>
          <a:xfrm>
            <a:off x="785813" y="2571750"/>
            <a:ext cx="83581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确认会受设备移设的影响而左右质量的核对项目</a:t>
            </a:r>
            <a:r>
              <a:rPr lang="ja-JP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 　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1753" name="Picture 4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13" y="3000375"/>
            <a:ext cx="3571875" cy="2535238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设备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1755" name="正方形/長方形 7"/>
          <p:cNvSpPr/>
          <p:nvPr/>
        </p:nvSpPr>
        <p:spPr>
          <a:xfrm>
            <a:off x="571500" y="5286375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1756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2771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2772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2773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2774" name="正方形/長方形 12"/>
          <p:cNvSpPr/>
          <p:nvPr/>
        </p:nvSpPr>
        <p:spPr>
          <a:xfrm>
            <a:off x="785813" y="1500188"/>
            <a:ext cx="34163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防呆防错机器的变更</a:t>
            </a:r>
            <a:endParaRPr lang="ja-JP" altLang="en-US" sz="2800" dirty="0"/>
          </a:p>
        </p:txBody>
      </p:sp>
      <p:sp>
        <p:nvSpPr>
          <p:cNvPr id="32775" name="正方形/長方形 16"/>
          <p:cNvSpPr/>
          <p:nvPr/>
        </p:nvSpPr>
        <p:spPr>
          <a:xfrm>
            <a:off x="785813" y="2571750"/>
            <a:ext cx="8143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防呆机器变更时，须确认其性能、培训其变更内容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2776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3429000"/>
            <a:ext cx="4429125" cy="2143125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32777" name="AutoShape 25"/>
          <p:cNvSpPr/>
          <p:nvPr/>
        </p:nvSpPr>
        <p:spPr>
          <a:xfrm>
            <a:off x="5143500" y="4643438"/>
            <a:ext cx="2500313" cy="1285875"/>
          </a:xfrm>
          <a:prstGeom prst="wedgeEllipseCallout">
            <a:avLst>
              <a:gd name="adj1" fmla="val -56366"/>
              <a:gd name="adj2" fmla="val -67741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防呆机器的性能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･･･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｢OK｣</a:t>
            </a:r>
            <a:endParaRPr lang="en-US" altLang="ja-JP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2778" name="正方形/長方形 22"/>
          <p:cNvSpPr/>
          <p:nvPr/>
        </p:nvSpPr>
        <p:spPr>
          <a:xfrm>
            <a:off x="642938" y="6000750"/>
            <a:ext cx="7858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则会由于防错不良而导致工序遗漏、不良流出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设备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2780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2781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3795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3796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3797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3798" name="正方形/長方形 19"/>
          <p:cNvSpPr/>
          <p:nvPr/>
        </p:nvSpPr>
        <p:spPr>
          <a:xfrm>
            <a:off x="714375" y="6072188"/>
            <a:ext cx="72183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则会导致异常品的发生 设备故障（停止）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9" name="正方形/長方形 12"/>
          <p:cNvSpPr/>
          <p:nvPr/>
        </p:nvSpPr>
        <p:spPr>
          <a:xfrm>
            <a:off x="785813" y="1428750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新工装的变更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3800" name="正方形/長方形 16"/>
          <p:cNvSpPr/>
          <p:nvPr/>
        </p:nvSpPr>
        <p:spPr>
          <a:xfrm>
            <a:off x="857250" y="2571750"/>
            <a:ext cx="34163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工装的尺寸准确吗？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3801" name="Picture 2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88" y="3143250"/>
            <a:ext cx="4572000" cy="2449513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设备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3803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3804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タイトル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928687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ja-JP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为什么需要做变化点管理？</a:t>
            </a:r>
            <a:endParaRPr lang="ja-JP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57188" y="1357313"/>
            <a:ext cx="8286750" cy="42814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S創英角ﾎﾟｯﾌﾟ体"/>
                <a:ea typeface="HGS創英角ﾎﾟｯﾌﾟ体"/>
                <a:cs typeface="+mn-cs"/>
              </a:rPr>
              <a:t>不良的未然防止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S創英角ﾎﾟｯﾌﾟ体"/>
              <a:ea typeface="HGS創英角ﾎﾟｯﾌﾟ体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S創英角ﾎﾟｯﾌﾟ体"/>
              <a:ea typeface="HGS創英角ﾎﾟｯﾌﾟ体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Text Box 37"/>
          <p:cNvSpPr txBox="1">
            <a:spLocks noChangeArrowheads="1"/>
          </p:cNvSpPr>
          <p:nvPr/>
        </p:nvSpPr>
        <p:spPr bwMode="auto">
          <a:xfrm>
            <a:off x="642938" y="2071688"/>
            <a:ext cx="8143875" cy="4500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6576" tIns="18288" rIns="0" bIns="0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制造现场品质管理的基本是，为保证不制造出坏的产品，</a:t>
            </a:r>
            <a:r>
              <a:rPr kumimoji="1" lang="en-US" altLang="zh-CN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[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维持</a:t>
            </a:r>
            <a:r>
              <a:rPr kumimoji="1" lang="en-US" altLang="zh-CN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·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管理工程的良好状态（什么也不改变）</a:t>
            </a:r>
            <a:r>
              <a:rPr kumimoji="1" lang="en-US" altLang="zh-CN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]</a:t>
            </a:r>
            <a:r>
              <a:rPr kumimoji="1" lang="en-US" altLang="zh-CN" sz="2800" b="1" kern="1200" cap="none" spc="0" normalizeH="0" baseline="0" noProof="0" dirty="0">
                <a:latin typeface="+mn-ea"/>
                <a:ea typeface="+mn-ea"/>
                <a:cs typeface="+mn-cs"/>
              </a:rPr>
              <a:t>。</a:t>
            </a:r>
            <a:endParaRPr kumimoji="1" lang="ja-JP" altLang="en-US" sz="2800" b="1" kern="1200" cap="none" spc="0" normalizeH="0" baseline="0" noProof="0" dirty="0">
              <a:solidFill>
                <a:srgbClr val="000000"/>
              </a:solidFill>
              <a:latin typeface="+mn-ea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但是，在制造现场每天都会有很多变化发生着。这样，要继续保持生产出良品，即使做了些变化，为保证不生产出坏品，进行切实地未然防止是很有必要的。</a:t>
            </a:r>
            <a:endParaRPr kumimoji="1" lang="ja-JP" altLang="en-US" sz="2800" b="1" kern="1200" cap="none" spc="0" normalizeH="0" baseline="0" noProof="0" dirty="0">
              <a:solidFill>
                <a:srgbClr val="000000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4819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4820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4821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4822" name="正方形/長方形 19"/>
          <p:cNvSpPr/>
          <p:nvPr/>
        </p:nvSpPr>
        <p:spPr>
          <a:xfrm>
            <a:off x="428625" y="6000750"/>
            <a:ext cx="85010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则会由于运转条件的变化而导致异常品发生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3" name="正方形/長方形 12"/>
          <p:cNvSpPr/>
          <p:nvPr/>
        </p:nvSpPr>
        <p:spPr>
          <a:xfrm>
            <a:off x="714375" y="1357313"/>
            <a:ext cx="3954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部品的更换</a:t>
            </a:r>
            <a:r>
              <a:rPr lang="en-US" altLang="ja-JP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(</a:t>
            </a:r>
            <a:r>
              <a:rPr lang="ja-JP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定期･修理</a:t>
            </a:r>
            <a:r>
              <a:rPr lang="en-US" altLang="ja-JP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)</a:t>
            </a:r>
            <a:endParaRPr lang="ja-JP" altLang="en-US" sz="2800" dirty="0"/>
          </a:p>
        </p:txBody>
      </p:sp>
      <p:sp>
        <p:nvSpPr>
          <p:cNvPr id="34824" name="正方形/長方形 16"/>
          <p:cNvSpPr/>
          <p:nvPr/>
        </p:nvSpPr>
        <p:spPr>
          <a:xfrm>
            <a:off x="785813" y="2500313"/>
            <a:ext cx="8358187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须确认其切实地安装上了吗</a:t>
            </a:r>
            <a:r>
              <a:rPr lang="ja-JP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螺栓的松动等</a:t>
            </a:r>
            <a:r>
              <a:rPr lang="en-US" altLang="ja-JP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运转条件有否变化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4825" name="Picture 2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9EC"/>
              </a:clrFrom>
              <a:clrTo>
                <a:srgbClr val="FFF9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25" y="3429000"/>
            <a:ext cx="4572000" cy="2214563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设备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4827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4828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5843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5844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5845" name="正方形/長方形 14"/>
          <p:cNvSpPr/>
          <p:nvPr/>
        </p:nvSpPr>
        <p:spPr>
          <a:xfrm>
            <a:off x="642938" y="1428750"/>
            <a:ext cx="82153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使用长期滞留</a:t>
            </a:r>
            <a:r>
              <a:rPr lang="en-US" altLang="zh-CN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·</a:t>
            </a: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保管材料、部品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5846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5847" name="正方形/長方形 19"/>
          <p:cNvSpPr/>
          <p:nvPr/>
        </p:nvSpPr>
        <p:spPr>
          <a:xfrm>
            <a:off x="357188" y="6000750"/>
            <a:ext cx="8572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则有可能使用到劣化品、式样不一样的物品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8" name="正方形/長方形 12"/>
          <p:cNvSpPr/>
          <p:nvPr/>
        </p:nvSpPr>
        <p:spPr>
          <a:xfrm>
            <a:off x="785813" y="2571750"/>
            <a:ext cx="80724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在使用前，确认其是否劣化、式样是否一致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5849" name="Picture 4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ED"/>
              </a:clrFrom>
              <a:clrTo>
                <a:srgbClr val="FFFC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88" y="3000375"/>
            <a:ext cx="4071937" cy="2333625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35850" name="正方形/長方形 20"/>
          <p:cNvSpPr/>
          <p:nvPr/>
        </p:nvSpPr>
        <p:spPr>
          <a:xfrm>
            <a:off x="4714875" y="3429000"/>
            <a:ext cx="39782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严格遵守保管中的内容</a:t>
            </a:r>
            <a:r>
              <a:rPr lang="en-US" altLang="zh-CN" sz="2400" b="1" dirty="0"/>
              <a:t>·</a:t>
            </a:r>
            <a:r>
              <a:rPr lang="zh-CN" altLang="en-US" sz="2400" b="1" dirty="0"/>
              <a:t>识别</a:t>
            </a:r>
            <a:endParaRPr lang="ja-JP" altLang="en-US" sz="2400" b="1" dirty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物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5852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5853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6867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6868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6869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6870" name="正方形/長方形 19"/>
          <p:cNvSpPr/>
          <p:nvPr/>
        </p:nvSpPr>
        <p:spPr>
          <a:xfrm>
            <a:off x="857250" y="6334125"/>
            <a:ext cx="295275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6871" name="正方形/長方形 12"/>
          <p:cNvSpPr/>
          <p:nvPr/>
        </p:nvSpPr>
        <p:spPr>
          <a:xfrm>
            <a:off x="714375" y="1428750"/>
            <a:ext cx="7715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材料追加或批次变更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6872" name="正方形/長方形 16"/>
          <p:cNvSpPr/>
          <p:nvPr/>
        </p:nvSpPr>
        <p:spPr>
          <a:xfrm>
            <a:off x="857250" y="2571750"/>
            <a:ext cx="792956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要用倾向管理方式来时时把握品质特性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硬度、破损、变形、尺寸</a:t>
            </a:r>
            <a:r>
              <a:rPr lang="en-US" altLang="ja-JP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)</a:t>
            </a:r>
            <a:endParaRPr lang="ja-JP" altLang="en-US" sz="2800" dirty="0"/>
          </a:p>
        </p:txBody>
      </p:sp>
      <p:grpSp>
        <p:nvGrpSpPr>
          <p:cNvPr id="36873" name="グループ化 20"/>
          <p:cNvGrpSpPr/>
          <p:nvPr/>
        </p:nvGrpSpPr>
        <p:grpSpPr>
          <a:xfrm>
            <a:off x="785813" y="3643313"/>
            <a:ext cx="2914650" cy="1562100"/>
            <a:chOff x="0" y="0"/>
            <a:chExt cx="2914650" cy="1562100"/>
          </a:xfrm>
        </p:grpSpPr>
        <p:pic>
          <p:nvPicPr>
            <p:cNvPr id="36879" name="Picture 53" descr="傾向管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4525" y="57150"/>
              <a:ext cx="1000125" cy="15049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0" name="Picture 54" descr="管理グラフ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28825" cy="12573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6874" name="正方形/長方形 23"/>
          <p:cNvSpPr/>
          <p:nvPr/>
        </p:nvSpPr>
        <p:spPr>
          <a:xfrm>
            <a:off x="3714750" y="3643313"/>
            <a:ext cx="4572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MS PGothic" panose="020B0600070205080204" pitchFamily="34" charset="-128"/>
              </a:rPr>
              <a:t>对变更追加的初品进行标识识别，确保一眼就能看出其特性的变化</a:t>
            </a:r>
            <a:endParaRPr lang="ja-JP" altLang="en-US" sz="24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6875" name="正方形/長方形 24"/>
          <p:cNvSpPr/>
          <p:nvPr/>
        </p:nvSpPr>
        <p:spPr>
          <a:xfrm>
            <a:off x="642938" y="6000750"/>
            <a:ext cx="7715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则会导致没有料想到的不良持续流出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タイトル 1"/>
          <p:cNvSpPr txBox="1"/>
          <p:nvPr/>
        </p:nvSpPr>
        <p:spPr bwMode="auto">
          <a:xfrm>
            <a:off x="571500" y="2857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 fontScale="9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物</a:t>
            </a:r>
            <a:br>
              <a:rPr kumimoji="1" lang="en-US" altLang="zh-CN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kern="1200" cap="none" spc="0" normalizeH="0" baseline="0" noProof="0"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kern="1200" cap="none" spc="0" normalizeH="0" baseline="0" noProof="0" dirty="0"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6877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6878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7891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7892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7893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7894" name="正方形/長方形 12"/>
          <p:cNvSpPr/>
          <p:nvPr/>
        </p:nvSpPr>
        <p:spPr>
          <a:xfrm>
            <a:off x="785813" y="1428750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取引先の変更</a:t>
            </a:r>
            <a:endParaRPr lang="ja-JP" altLang="en-US" sz="2800" dirty="0">
              <a:latin typeface="Arial" panose="020B0604020202020204" pitchFamily="34" charset="0"/>
            </a:endParaRPr>
          </a:p>
        </p:txBody>
      </p:sp>
      <p:sp>
        <p:nvSpPr>
          <p:cNvPr id="37895" name="正方形/長方形 13"/>
          <p:cNvSpPr/>
          <p:nvPr/>
        </p:nvSpPr>
        <p:spPr>
          <a:xfrm>
            <a:off x="714375" y="2571750"/>
            <a:ext cx="8429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实施工程能力调查和多批次的品质特别管理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7896" name="Picture 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3286125"/>
            <a:ext cx="3786188" cy="2214563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37897" name="正方形/長方形 15"/>
          <p:cNvSpPr/>
          <p:nvPr/>
        </p:nvSpPr>
        <p:spPr>
          <a:xfrm>
            <a:off x="2286000" y="3228975"/>
            <a:ext cx="20002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FFFFFF"/>
                </a:solidFill>
                <a:latin typeface="MS PGothic" panose="020B0600070205080204" pitchFamily="34" charset="-128"/>
              </a:rPr>
              <a:t>供应商的变更</a:t>
            </a:r>
            <a:endParaRPr lang="ja-JP" altLang="en-US" sz="2000" dirty="0">
              <a:solidFill>
                <a:srgbClr val="FFFFFF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FFFFFF"/>
                </a:solidFill>
                <a:latin typeface="MS PGothic" panose="020B0600070205080204" pitchFamily="34" charset="-128"/>
              </a:rPr>
              <a:t>Ａ社→Ｂ社</a:t>
            </a:r>
            <a:endParaRPr lang="ja-JP" altLang="en-US" sz="2000" dirty="0">
              <a:solidFill>
                <a:srgbClr val="FFFFFF"/>
              </a:solidFill>
              <a:latin typeface="MS PGothic" panose="020B0600070205080204" pitchFamily="34" charset="-128"/>
            </a:endParaRPr>
          </a:p>
        </p:txBody>
      </p:sp>
      <p:sp>
        <p:nvSpPr>
          <p:cNvPr id="37898" name="正方形/長方形 16"/>
          <p:cNvSpPr/>
          <p:nvPr/>
        </p:nvSpPr>
        <p:spPr>
          <a:xfrm>
            <a:off x="4214813" y="3357563"/>
            <a:ext cx="35877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对变更初品进行明显识别</a:t>
            </a:r>
            <a:endParaRPr lang="ja-JP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9" name="正方形/長方形 17"/>
          <p:cNvSpPr/>
          <p:nvPr/>
        </p:nvSpPr>
        <p:spPr>
          <a:xfrm>
            <a:off x="714375" y="5832475"/>
            <a:ext cx="80724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则会由于供应商的品质不一，而导致不良的发生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流出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物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7901" name="正方形/長方形 7"/>
          <p:cNvSpPr/>
          <p:nvPr/>
        </p:nvSpPr>
        <p:spPr>
          <a:xfrm>
            <a:off x="571500" y="5357813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7902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73"/>
          <p:cNvSpPr txBox="1"/>
          <p:nvPr/>
        </p:nvSpPr>
        <p:spPr>
          <a:xfrm>
            <a:off x="571500" y="3071813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9939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9940" name="正方形/長方形 13"/>
          <p:cNvSpPr/>
          <p:nvPr/>
        </p:nvSpPr>
        <p:spPr>
          <a:xfrm>
            <a:off x="642938" y="5929313"/>
            <a:ext cx="8501062" cy="246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9941" name="正方形/長方形 14"/>
          <p:cNvSpPr/>
          <p:nvPr/>
        </p:nvSpPr>
        <p:spPr>
          <a:xfrm>
            <a:off x="642938" y="1428750"/>
            <a:ext cx="37750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供应商处供应量的增加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39942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39943" name="正方形/長方形 19"/>
          <p:cNvSpPr/>
          <p:nvPr/>
        </p:nvSpPr>
        <p:spPr>
          <a:xfrm>
            <a:off x="642938" y="5715000"/>
            <a:ext cx="807243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则会由于对供应商的管理能力欠缺而导致受入不良的增加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4" name="正方形/長方形 12"/>
          <p:cNvSpPr/>
          <p:nvPr/>
        </p:nvSpPr>
        <p:spPr>
          <a:xfrm>
            <a:off x="714375" y="2571750"/>
            <a:ext cx="80724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公司内部所有工序情报共享化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受入检查方式暂时修改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39945" name="Picture 7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75" y="3571875"/>
            <a:ext cx="3429000" cy="2071688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39946" name="正方形/長方形 14"/>
          <p:cNvSpPr/>
          <p:nvPr/>
        </p:nvSpPr>
        <p:spPr>
          <a:xfrm>
            <a:off x="4143375" y="3857625"/>
            <a:ext cx="42068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事先对供应商处进行工程监查</a:t>
            </a:r>
            <a:endParaRPr lang="ja-JP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物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9948" name="正方形/長方形 7"/>
          <p:cNvSpPr/>
          <p:nvPr/>
        </p:nvSpPr>
        <p:spPr>
          <a:xfrm>
            <a:off x="571500" y="5286375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39949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40963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0964" name="正方形/長方形 14"/>
          <p:cNvSpPr/>
          <p:nvPr/>
        </p:nvSpPr>
        <p:spPr>
          <a:xfrm>
            <a:off x="1023938" y="1357313"/>
            <a:ext cx="26987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试模品</a:t>
            </a:r>
            <a:r>
              <a:rPr lang="en-US" altLang="zh-CN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·</a:t>
            </a: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试作品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40965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0966" name="正方形/長方形 19"/>
          <p:cNvSpPr/>
          <p:nvPr/>
        </p:nvSpPr>
        <p:spPr>
          <a:xfrm>
            <a:off x="571500" y="6048375"/>
            <a:ext cx="76438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则会由于工程遗漏而导致混入到量产品中去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7" name="正方形/長方形 12"/>
          <p:cNvSpPr/>
          <p:nvPr/>
        </p:nvSpPr>
        <p:spPr>
          <a:xfrm>
            <a:off x="714375" y="2500313"/>
            <a:ext cx="79295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试作品有否做明示、处理前</a:t>
            </a:r>
            <a:r>
              <a:rPr lang="en-US" altLang="zh-CN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·</a:t>
            </a: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后的数量是否一致</a:t>
            </a:r>
            <a:r>
              <a:rPr lang="ja-JP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　　　　　　　　　　　　　　　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grpSp>
        <p:nvGrpSpPr>
          <p:cNvPr id="40968" name="グループ化 13"/>
          <p:cNvGrpSpPr/>
          <p:nvPr/>
        </p:nvGrpSpPr>
        <p:grpSpPr>
          <a:xfrm>
            <a:off x="1143000" y="3143250"/>
            <a:ext cx="2428875" cy="2357438"/>
            <a:chOff x="0" y="0"/>
            <a:chExt cx="1295400" cy="1343025"/>
          </a:xfrm>
        </p:grpSpPr>
        <p:sp>
          <p:nvSpPr>
            <p:cNvPr id="40974" name="AutoShape 50"/>
            <p:cNvSpPr/>
            <p:nvPr/>
          </p:nvSpPr>
          <p:spPr>
            <a:xfrm>
              <a:off x="266700" y="0"/>
              <a:ext cx="1028700" cy="419100"/>
            </a:xfrm>
            <a:prstGeom prst="cube">
              <a:avLst>
                <a:gd name="adj" fmla="val 5264"/>
              </a:avLst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0975" name="AutoShape 52"/>
            <p:cNvSpPr/>
            <p:nvPr/>
          </p:nvSpPr>
          <p:spPr>
            <a:xfrm>
              <a:off x="257175" y="771525"/>
              <a:ext cx="885825" cy="495300"/>
            </a:xfrm>
            <a:prstGeom prst="cube">
              <a:avLst>
                <a:gd name="adj" fmla="val 48718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0976" name="AutoShape 57"/>
            <p:cNvSpPr/>
            <p:nvPr/>
          </p:nvSpPr>
          <p:spPr>
            <a:xfrm>
              <a:off x="0" y="333375"/>
              <a:ext cx="228600" cy="619125"/>
            </a:xfrm>
            <a:prstGeom prst="curvedRightArrow">
              <a:avLst>
                <a:gd name="adj1" fmla="val 54166"/>
                <a:gd name="adj2" fmla="val 108333"/>
                <a:gd name="adj3" fmla="val 3333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0977" name="AutoShape 58"/>
            <p:cNvSpPr/>
            <p:nvPr/>
          </p:nvSpPr>
          <p:spPr>
            <a:xfrm>
              <a:off x="485775" y="685800"/>
              <a:ext cx="114300" cy="314325"/>
            </a:xfrm>
            <a:prstGeom prst="can">
              <a:avLst>
                <a:gd name="adj" fmla="val 68750"/>
              </a:avLst>
            </a:pr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0978" name="AutoShape 59"/>
            <p:cNvSpPr/>
            <p:nvPr/>
          </p:nvSpPr>
          <p:spPr>
            <a:xfrm>
              <a:off x="628650" y="685800"/>
              <a:ext cx="114300" cy="314325"/>
            </a:xfrm>
            <a:prstGeom prst="can">
              <a:avLst>
                <a:gd name="adj" fmla="val 68750"/>
              </a:avLst>
            </a:pr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0979" name="AutoShape 60"/>
            <p:cNvSpPr/>
            <p:nvPr/>
          </p:nvSpPr>
          <p:spPr>
            <a:xfrm>
              <a:off x="771525" y="685800"/>
              <a:ext cx="114300" cy="314325"/>
            </a:xfrm>
            <a:prstGeom prst="can">
              <a:avLst>
                <a:gd name="adj" fmla="val 68750"/>
              </a:avLst>
            </a:pr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0980" name="Text Box 80"/>
            <p:cNvSpPr txBox="1"/>
            <p:nvPr/>
          </p:nvSpPr>
          <p:spPr>
            <a:xfrm>
              <a:off x="247650" y="962025"/>
              <a:ext cx="666750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288" tIns="18288" rIns="18288" bIns="18288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试作品</a:t>
              </a:r>
              <a:r>
                <a:rPr lang="en-US" altLang="zh-CN" sz="1400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3</a:t>
              </a:r>
              <a:r>
                <a:rPr lang="zh-CN" altLang="en-US" sz="1400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个</a:t>
              </a:r>
              <a:endParaRPr lang="ja-JP" altLang="en-US" sz="1400" dirty="0">
                <a:solidFill>
                  <a:srgbClr val="000000"/>
                </a:solidFill>
                <a:latin typeface="MS PGothic" panose="020B0600070205080204" pitchFamily="34" charset="-128"/>
              </a:endParaRPr>
            </a:p>
          </p:txBody>
        </p:sp>
      </p:grpSp>
      <p:pic>
        <p:nvPicPr>
          <p:cNvPr id="40969" name="Picture 49" descr="follo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0" y="3286125"/>
            <a:ext cx="228600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0" name="正方形/長方形 19"/>
          <p:cNvSpPr/>
          <p:nvPr/>
        </p:nvSpPr>
        <p:spPr>
          <a:xfrm>
            <a:off x="1857375" y="3214688"/>
            <a:ext cx="13573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MS PGothic" panose="020B0600070205080204" pitchFamily="34" charset="-128"/>
              </a:rPr>
              <a:t>试作品</a:t>
            </a:r>
            <a:r>
              <a:rPr lang="en-US" altLang="zh-CN" sz="2000" dirty="0">
                <a:solidFill>
                  <a:srgbClr val="000000"/>
                </a:solidFill>
                <a:latin typeface="MS PGothic" panose="020B0600070205080204" pitchFamily="34" charset="-128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MS PGothic" panose="020B0600070205080204" pitchFamily="34" charset="-128"/>
              </a:rPr>
              <a:t>个</a:t>
            </a:r>
            <a:endParaRPr lang="ja-JP" altLang="en-US" sz="20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物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40972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40973" name="正方形/長方形 3"/>
          <p:cNvSpPr/>
          <p:nvPr/>
        </p:nvSpPr>
        <p:spPr>
          <a:xfrm>
            <a:off x="711200" y="1928813"/>
            <a:ext cx="26463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73"/>
          <p:cNvSpPr txBox="1"/>
          <p:nvPr/>
        </p:nvSpPr>
        <p:spPr>
          <a:xfrm>
            <a:off x="2857500" y="1428750"/>
            <a:ext cx="8286750" cy="571500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1987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41988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1989" name="正方形/長方形 14"/>
          <p:cNvSpPr/>
          <p:nvPr/>
        </p:nvSpPr>
        <p:spPr>
          <a:xfrm>
            <a:off x="642938" y="1428750"/>
            <a:ext cx="28781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工程</a:t>
            </a:r>
            <a:r>
              <a:rPr lang="en-US" altLang="zh-CN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·</a:t>
            </a: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方法变更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41990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1991" name="正方形/長方形 19"/>
          <p:cNvSpPr/>
          <p:nvPr/>
        </p:nvSpPr>
        <p:spPr>
          <a:xfrm>
            <a:off x="857250" y="6215063"/>
            <a:ext cx="2952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1992" name="正方形/長方形 12"/>
          <p:cNvSpPr/>
          <p:nvPr/>
        </p:nvSpPr>
        <p:spPr>
          <a:xfrm>
            <a:off x="714375" y="2500313"/>
            <a:ext cx="80724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根据整备好的标准书、要领书进行作业培训训练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实施品质特别管理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grpSp>
        <p:nvGrpSpPr>
          <p:cNvPr id="41993" name="グループ化 13"/>
          <p:cNvGrpSpPr/>
          <p:nvPr/>
        </p:nvGrpSpPr>
        <p:grpSpPr>
          <a:xfrm>
            <a:off x="1214438" y="3429000"/>
            <a:ext cx="6704012" cy="2033588"/>
            <a:chOff x="0" y="0"/>
            <a:chExt cx="3720214" cy="1713483"/>
          </a:xfrm>
        </p:grpSpPr>
        <p:pic>
          <p:nvPicPr>
            <p:cNvPr id="41998" name="Picture 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114550" cy="1685925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1999" name="Text Box 72"/>
            <p:cNvSpPr txBox="1"/>
            <p:nvPr/>
          </p:nvSpPr>
          <p:spPr>
            <a:xfrm>
              <a:off x="57150" y="19050"/>
              <a:ext cx="2057400" cy="1524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27432" tIns="18288" rIns="27432" bIns="18288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900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作業者教育計画</a:t>
              </a:r>
              <a:endParaRPr lang="ja-JP" altLang="en-US" sz="900" dirty="0">
                <a:solidFill>
                  <a:srgbClr val="000000"/>
                </a:solidFill>
                <a:latin typeface="MS PGothic" panose="020B0600070205080204" pitchFamily="34" charset="-128"/>
              </a:endParaRPr>
            </a:p>
          </p:txBody>
        </p:sp>
        <p:pic>
          <p:nvPicPr>
            <p:cNvPr id="42000" name="Picture 74" descr="utiawase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0964" y="541908"/>
              <a:ext cx="1619250" cy="11715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994" name="正方形/長方形 17"/>
          <p:cNvSpPr/>
          <p:nvPr/>
        </p:nvSpPr>
        <p:spPr>
          <a:xfrm>
            <a:off x="714375" y="6000750"/>
            <a:ext cx="66770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则会导致工序遗漏、条件设定错误发生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方法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41996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41997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43011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3012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3013" name="正方形/長方形 19"/>
          <p:cNvSpPr/>
          <p:nvPr/>
        </p:nvSpPr>
        <p:spPr>
          <a:xfrm>
            <a:off x="857250" y="6215063"/>
            <a:ext cx="2952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3014" name="正方形/長方形 12"/>
          <p:cNvSpPr/>
          <p:nvPr/>
        </p:nvSpPr>
        <p:spPr>
          <a:xfrm>
            <a:off x="928688" y="1428750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制造条件变更</a:t>
            </a:r>
            <a:endParaRPr lang="ja-JP" altLang="en-US" sz="2800" dirty="0">
              <a:latin typeface="Arial" panose="020B0604020202020204" pitchFamily="34" charset="0"/>
            </a:endParaRPr>
          </a:p>
        </p:txBody>
      </p:sp>
      <p:sp>
        <p:nvSpPr>
          <p:cNvPr id="43015" name="正方形/長方形 13"/>
          <p:cNvSpPr/>
          <p:nvPr/>
        </p:nvSpPr>
        <p:spPr>
          <a:xfrm>
            <a:off x="1000125" y="2571750"/>
            <a:ext cx="78581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条件变更规则的确认和遵守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与变更前的品质同等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grpSp>
        <p:nvGrpSpPr>
          <p:cNvPr id="43016" name="グループ化 14"/>
          <p:cNvGrpSpPr/>
          <p:nvPr/>
        </p:nvGrpSpPr>
        <p:grpSpPr>
          <a:xfrm>
            <a:off x="1000125" y="3571875"/>
            <a:ext cx="2286000" cy="1711325"/>
            <a:chOff x="-12" y="105136"/>
            <a:chExt cx="1052060" cy="1228364"/>
          </a:xfrm>
        </p:grpSpPr>
        <p:sp>
          <p:nvSpPr>
            <p:cNvPr id="43023" name="Rectangle 114"/>
            <p:cNvSpPr/>
            <p:nvPr/>
          </p:nvSpPr>
          <p:spPr>
            <a:xfrm>
              <a:off x="0" y="866775"/>
              <a:ext cx="1019175" cy="76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" name="Rectangle 115"/>
            <p:cNvSpPr>
              <a:spLocks noChangeArrowheads="1"/>
            </p:cNvSpPr>
            <p:nvPr/>
          </p:nvSpPr>
          <p:spPr bwMode="auto">
            <a:xfrm>
              <a:off x="-12" y="156414"/>
              <a:ext cx="146218" cy="699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wordArtVertRtl" lIns="18288" tIns="0" rIns="0" bIns="0" anchor="b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000"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PGothic" panose="020B0600070205080204" pitchFamily="34" charset="-128"/>
                  <a:ea typeface="+mn-ea"/>
                  <a:cs typeface="+mn-cs"/>
                </a:rPr>
                <a:t>従来品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+mn-ea"/>
                <a:cs typeface="+mn-cs"/>
              </a:endParaRPr>
            </a:p>
          </p:txBody>
        </p:sp>
        <p:sp>
          <p:nvSpPr>
            <p:cNvPr id="18" name="Rectangle 116"/>
            <p:cNvSpPr>
              <a:spLocks noChangeArrowheads="1"/>
            </p:cNvSpPr>
            <p:nvPr/>
          </p:nvSpPr>
          <p:spPr bwMode="auto">
            <a:xfrm>
              <a:off x="905830" y="207690"/>
              <a:ext cx="146218" cy="6443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wordArtVertRtl" lIns="18288" tIns="0" rIns="0" bIns="0" anchor="b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000"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PGothic" panose="020B0600070205080204" pitchFamily="34" charset="-128"/>
                  <a:ea typeface="+mn-ea"/>
                  <a:cs typeface="+mn-cs"/>
                </a:rPr>
                <a:t>変更品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+mn-ea"/>
                <a:cs typeface="+mn-cs"/>
              </a:endParaRPr>
            </a:p>
          </p:txBody>
        </p:sp>
        <p:sp>
          <p:nvSpPr>
            <p:cNvPr id="43026" name="Line 117"/>
            <p:cNvSpPr/>
            <p:nvPr/>
          </p:nvSpPr>
          <p:spPr>
            <a:xfrm>
              <a:off x="885825" y="1009650"/>
              <a:ext cx="12382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27" name="Line 118"/>
            <p:cNvSpPr/>
            <p:nvPr/>
          </p:nvSpPr>
          <p:spPr>
            <a:xfrm>
              <a:off x="885825" y="1076325"/>
              <a:ext cx="9525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28" name="Line 119"/>
            <p:cNvSpPr/>
            <p:nvPr/>
          </p:nvSpPr>
          <p:spPr>
            <a:xfrm>
              <a:off x="9525" y="1076325"/>
              <a:ext cx="10477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29" name="AutoShape 121"/>
            <p:cNvSpPr/>
            <p:nvPr/>
          </p:nvSpPr>
          <p:spPr>
            <a:xfrm>
              <a:off x="400050" y="952500"/>
              <a:ext cx="219075" cy="381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30" name="Arc 122"/>
            <p:cNvSpPr/>
            <p:nvPr/>
          </p:nvSpPr>
          <p:spPr>
            <a:xfrm rot="-1168053">
              <a:off x="277537" y="105136"/>
              <a:ext cx="431242" cy="254875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stealth" w="sm" len="sm"/>
              <a:tailEnd type="stealth" w="sm" len="sm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43017" name="Picture 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3786188"/>
            <a:ext cx="1123950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8" name="正方形/長方形 24"/>
          <p:cNvSpPr/>
          <p:nvPr/>
        </p:nvSpPr>
        <p:spPr>
          <a:xfrm>
            <a:off x="4857750" y="3857625"/>
            <a:ext cx="457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设定好与原来设备生产的产</a:t>
            </a:r>
            <a:endParaRPr lang="en-US" altLang="zh-CN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品同等质量的热处理条件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3019" name="正方形/長方形 25"/>
          <p:cNvSpPr/>
          <p:nvPr/>
        </p:nvSpPr>
        <p:spPr>
          <a:xfrm>
            <a:off x="642938" y="6119813"/>
            <a:ext cx="62150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则会导致精度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机能不良的发生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方法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43021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43022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44035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4036" name="Text Box 13"/>
          <p:cNvSpPr txBox="1"/>
          <p:nvPr/>
        </p:nvSpPr>
        <p:spPr>
          <a:xfrm>
            <a:off x="4643438" y="3429000"/>
            <a:ext cx="4214812" cy="1928813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4037" name="正方形/長方形 19"/>
          <p:cNvSpPr/>
          <p:nvPr/>
        </p:nvSpPr>
        <p:spPr>
          <a:xfrm>
            <a:off x="857250" y="6215063"/>
            <a:ext cx="2952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4038" name="正方形/長方形 12"/>
          <p:cNvSpPr/>
          <p:nvPr/>
        </p:nvSpPr>
        <p:spPr>
          <a:xfrm>
            <a:off x="928688" y="1428750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作业方法变更</a:t>
            </a:r>
            <a:endParaRPr lang="ja-JP" altLang="en-US" sz="2800" dirty="0">
              <a:latin typeface="Arial" panose="020B0604020202020204" pitchFamily="34" charset="0"/>
            </a:endParaRPr>
          </a:p>
        </p:txBody>
      </p:sp>
      <p:sp>
        <p:nvSpPr>
          <p:cNvPr id="44039" name="正方形/長方形 24"/>
          <p:cNvSpPr/>
          <p:nvPr/>
        </p:nvSpPr>
        <p:spPr>
          <a:xfrm>
            <a:off x="4857750" y="3857625"/>
            <a:ext cx="3429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明确作业标准</a:t>
            </a:r>
            <a:endParaRPr lang="ja-JP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40" name="正方形/長方形 25"/>
          <p:cNvSpPr/>
          <p:nvPr/>
        </p:nvSpPr>
        <p:spPr>
          <a:xfrm>
            <a:off x="1071563" y="6286500"/>
            <a:ext cx="55006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4041" name="正方形/長方形 26"/>
          <p:cNvSpPr/>
          <p:nvPr/>
        </p:nvSpPr>
        <p:spPr>
          <a:xfrm>
            <a:off x="1000125" y="2500313"/>
            <a:ext cx="79295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变更后的作业方法彻底通告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对其遵守状况进行核查</a:t>
            </a:r>
            <a:endParaRPr lang="ja-JP" altLang="en-US" sz="2800" dirty="0">
              <a:latin typeface="Arial" panose="020B0604020202020204" pitchFamily="34" charset="0"/>
            </a:endParaRPr>
          </a:p>
        </p:txBody>
      </p:sp>
      <p:pic>
        <p:nvPicPr>
          <p:cNvPr id="44042" name="Picture 14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25" y="3500438"/>
            <a:ext cx="2286000" cy="2000250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44043" name="正方形/長方形 28"/>
          <p:cNvSpPr/>
          <p:nvPr/>
        </p:nvSpPr>
        <p:spPr>
          <a:xfrm>
            <a:off x="714375" y="6072188"/>
            <a:ext cx="45132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则会导致工序跨跃品流出</a:t>
            </a:r>
            <a:endParaRPr lang="ja-JP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方法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44045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44046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5063" y="4643438"/>
            <a:ext cx="552450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173"/>
          <p:cNvSpPr txBox="1"/>
          <p:nvPr/>
        </p:nvSpPr>
        <p:spPr>
          <a:xfrm>
            <a:off x="642938" y="1428750"/>
            <a:ext cx="3028950" cy="457200"/>
          </a:xfrm>
          <a:prstGeom prst="rect">
            <a:avLst/>
          </a:prstGeom>
          <a:noFill/>
          <a:ln w="9525">
            <a:noFill/>
          </a:ln>
        </p:spPr>
        <p:txBody>
          <a:bodyPr lIns="36576" tIns="22860" rIns="0" bIns="2286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 </a:t>
            </a:r>
            <a:endParaRPr lang="ja-JP" altLang="en-US" sz="2800" dirty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45060" name="正方形/長方形 13"/>
          <p:cNvSpPr/>
          <p:nvPr/>
        </p:nvSpPr>
        <p:spPr>
          <a:xfrm>
            <a:off x="642938" y="6000750"/>
            <a:ext cx="8501062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5061" name="Text Box 13"/>
          <p:cNvSpPr txBox="1"/>
          <p:nvPr/>
        </p:nvSpPr>
        <p:spPr>
          <a:xfrm>
            <a:off x="4929188" y="3786188"/>
            <a:ext cx="4214812" cy="1928812"/>
          </a:xfrm>
          <a:prstGeom prst="rect">
            <a:avLst/>
          </a:prstGeom>
          <a:noFill/>
          <a:ln w="9525">
            <a:noFill/>
          </a:ln>
        </p:spPr>
        <p:txBody>
          <a:bodyPr lIns="27432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5062" name="正方形/長方形 19"/>
          <p:cNvSpPr/>
          <p:nvPr/>
        </p:nvSpPr>
        <p:spPr>
          <a:xfrm>
            <a:off x="857250" y="6215063"/>
            <a:ext cx="2952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endParaRPr lang="ja-JP" altLang="en-US" sz="2800" b="1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5063" name="正方形/長方形 12"/>
          <p:cNvSpPr/>
          <p:nvPr/>
        </p:nvSpPr>
        <p:spPr>
          <a:xfrm>
            <a:off x="928688" y="1428750"/>
            <a:ext cx="55705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latin typeface="HGS創英角ﾎﾟｯﾌﾟ体"/>
                <a:ea typeface="HGS創英角ﾎﾟｯﾌﾟ体"/>
              </a:rPr>
              <a:t>运转条伯变更后，实施试运转</a:t>
            </a:r>
            <a:endParaRPr lang="ja-JP" altLang="en-US" sz="2800" dirty="0">
              <a:latin typeface="Arial" panose="020B0604020202020204" pitchFamily="34" charset="0"/>
            </a:endParaRPr>
          </a:p>
        </p:txBody>
      </p:sp>
      <p:sp>
        <p:nvSpPr>
          <p:cNvPr id="45064" name="正方形/長方形 24"/>
          <p:cNvSpPr/>
          <p:nvPr/>
        </p:nvSpPr>
        <p:spPr>
          <a:xfrm>
            <a:off x="4857750" y="3857625"/>
            <a:ext cx="457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45065" name="正方形/長方形 26"/>
          <p:cNvSpPr/>
          <p:nvPr/>
        </p:nvSpPr>
        <p:spPr>
          <a:xfrm>
            <a:off x="928688" y="2500313"/>
            <a:ext cx="7286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HGS創英角ﾎﾟｯﾌﾟ体"/>
                <a:ea typeface="HGS創英角ﾎﾟｯﾌﾟ体"/>
              </a:rPr>
              <a:t>运转条件的设定是否恢复原样？</a:t>
            </a:r>
            <a:endParaRPr lang="ja-JP" altLang="en-US" sz="2800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grpSp>
        <p:nvGrpSpPr>
          <p:cNvPr id="45066" name="グループ化 27"/>
          <p:cNvGrpSpPr/>
          <p:nvPr/>
        </p:nvGrpSpPr>
        <p:grpSpPr>
          <a:xfrm>
            <a:off x="1071563" y="3071813"/>
            <a:ext cx="6284912" cy="2209800"/>
            <a:chOff x="0" y="-142877"/>
            <a:chExt cx="2871941" cy="2209802"/>
          </a:xfrm>
        </p:grpSpPr>
        <p:sp>
          <p:nvSpPr>
            <p:cNvPr id="45072" name="AutoShape 131"/>
            <p:cNvSpPr/>
            <p:nvPr/>
          </p:nvSpPr>
          <p:spPr>
            <a:xfrm>
              <a:off x="2171700" y="904875"/>
              <a:ext cx="373969" cy="3609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8288" tIns="18288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试作品</a:t>
              </a:r>
              <a:endParaRPr lang="ja-JP" altLang="en-US" sz="2000" dirty="0">
                <a:solidFill>
                  <a:srgbClr val="000000"/>
                </a:solidFill>
                <a:latin typeface="MS PGothic" panose="020B0600070205080204" pitchFamily="34" charset="-128"/>
              </a:endParaRPr>
            </a:p>
          </p:txBody>
        </p:sp>
        <p:pic>
          <p:nvPicPr>
            <p:cNvPr id="45073" name="Picture 132" descr="20070509_01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9700" y="1362075"/>
              <a:ext cx="504825" cy="466725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5074" name="Oval 133"/>
            <p:cNvSpPr/>
            <p:nvPr/>
          </p:nvSpPr>
          <p:spPr>
            <a:xfrm>
              <a:off x="1323975" y="1257300"/>
              <a:ext cx="647700" cy="647700"/>
            </a:xfrm>
            <a:prstGeom prst="ellipse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ja-JP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5075" name="Rectangle 136"/>
            <p:cNvSpPr/>
            <p:nvPr/>
          </p:nvSpPr>
          <p:spPr>
            <a:xfrm>
              <a:off x="2284939" y="1181100"/>
              <a:ext cx="490456" cy="7894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3152" tIns="50292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4800" dirty="0">
                  <a:solidFill>
                    <a:srgbClr val="FF0000"/>
                  </a:solidFill>
                  <a:latin typeface="MS Mincho" panose="02020609040205080304" pitchFamily="49" charset="-128"/>
                  <a:ea typeface="MS Mincho" panose="02020609040205080304" pitchFamily="49" charset="-128"/>
                </a:rPr>
                <a:t>×</a:t>
              </a:r>
              <a:endParaRPr lang="en-US" altLang="ja-JP" sz="48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pic>
          <p:nvPicPr>
            <p:cNvPr id="45076" name="Picture 128" descr="wai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3825"/>
              <a:ext cx="1133475" cy="19431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77" name="AutoShape 129"/>
            <p:cNvSpPr/>
            <p:nvPr/>
          </p:nvSpPr>
          <p:spPr>
            <a:xfrm>
              <a:off x="1109816" y="-142877"/>
              <a:ext cx="1762125" cy="1071570"/>
            </a:xfrm>
            <a:prstGeom prst="wedgeEllipseCallout">
              <a:avLst>
                <a:gd name="adj1" fmla="val -51083"/>
                <a:gd name="adj2" fmla="val 4625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6576" tIns="18288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2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稍微等一下！</a:t>
              </a:r>
              <a:r>
                <a:rPr lang="ja-JP" altLang="en-US" sz="22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！</a:t>
              </a:r>
              <a:endParaRPr lang="ja-JP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2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工艺有没有恢复原样？</a:t>
              </a:r>
              <a:endParaRPr lang="ja-JP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078" name="AutoShape 130"/>
            <p:cNvSpPr/>
            <p:nvPr/>
          </p:nvSpPr>
          <p:spPr>
            <a:xfrm>
              <a:off x="1421449" y="933450"/>
              <a:ext cx="373969" cy="3609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8288" tIns="18288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量产</a:t>
              </a:r>
              <a:r>
                <a:rPr lang="ja-JP" altLang="en-US" sz="2000" dirty="0">
                  <a:solidFill>
                    <a:srgbClr val="000000"/>
                  </a:solidFill>
                  <a:latin typeface="MS PGothic" panose="020B0600070205080204" pitchFamily="34" charset="-128"/>
                </a:rPr>
                <a:t>品</a:t>
              </a:r>
              <a:endParaRPr lang="ja-JP" altLang="en-US" sz="2000" dirty="0">
                <a:solidFill>
                  <a:srgbClr val="000000"/>
                </a:solidFill>
                <a:latin typeface="MS PGothic" panose="020B0600070205080204" pitchFamily="34" charset="-128"/>
              </a:endParaRPr>
            </a:p>
          </p:txBody>
        </p:sp>
      </p:grpSp>
      <p:sp>
        <p:nvSpPr>
          <p:cNvPr id="45067" name="Rectangle 136"/>
          <p:cNvSpPr/>
          <p:nvPr/>
        </p:nvSpPr>
        <p:spPr>
          <a:xfrm>
            <a:off x="5643563" y="4500563"/>
            <a:ext cx="688975" cy="850900"/>
          </a:xfrm>
          <a:prstGeom prst="rect">
            <a:avLst/>
          </a:prstGeom>
          <a:noFill/>
          <a:ln w="9525">
            <a:noFill/>
          </a:ln>
        </p:spPr>
        <p:txBody>
          <a:bodyPr wrap="none" lIns="73152" tIns="50292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ja-JP" sz="4800" dirty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5068" name="正方形/長方形 38"/>
          <p:cNvSpPr/>
          <p:nvPr/>
        </p:nvSpPr>
        <p:spPr>
          <a:xfrm>
            <a:off x="714375" y="6072188"/>
            <a:ext cx="7715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则会由于运转条件不一样而导致异常品的发生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４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M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＆管理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项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目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方法</a:t>
            </a:r>
            <a:b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＜变化点内容＞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45070" name="正方形/長方形 7"/>
          <p:cNvSpPr/>
          <p:nvPr/>
        </p:nvSpPr>
        <p:spPr>
          <a:xfrm>
            <a:off x="571500" y="5500688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HGPｺﾞｼｯｸE"/>
                <a:ea typeface="HGPｺﾞｼｯｸE"/>
              </a:rPr>
              <a:t>＜</a:t>
            </a:r>
            <a:r>
              <a:rPr lang="zh-CN" altLang="en-US" dirty="0">
                <a:latin typeface="HGPｺﾞｼｯｸE"/>
                <a:ea typeface="HGPｺﾞｼｯｸE"/>
              </a:rPr>
              <a:t>若不遵守的话</a:t>
            </a:r>
            <a:r>
              <a:rPr lang="en-US" altLang="ja-JP" dirty="0">
                <a:latin typeface="HGPｺﾞｼｯｸE"/>
                <a:ea typeface="HGPｺﾞｼｯｸE"/>
              </a:rPr>
              <a:t>…</a:t>
            </a:r>
            <a:r>
              <a:rPr lang="ja-JP" altLang="en-US" dirty="0">
                <a:latin typeface="HGPｺﾞｼｯｸE"/>
                <a:ea typeface="HGPｺﾞｼｯｸE"/>
              </a:rPr>
              <a:t>＞</a:t>
            </a:r>
            <a:endParaRPr lang="ja-JP" altLang="en-US" dirty="0">
              <a:latin typeface="HGPｺﾞｼｯｸE"/>
              <a:ea typeface="HGPｺﾞｼｯｸE"/>
            </a:endParaRPr>
          </a:p>
        </p:txBody>
      </p:sp>
      <p:sp>
        <p:nvSpPr>
          <p:cNvPr id="45071" name="正方形/長方形 3"/>
          <p:cNvSpPr/>
          <p:nvPr/>
        </p:nvSpPr>
        <p:spPr>
          <a:xfrm>
            <a:off x="500063" y="1928813"/>
            <a:ext cx="2646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确认项目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40"/>
          <p:cNvSpPr>
            <a:spLocks noGrp="1"/>
          </p:cNvSpPr>
          <p:nvPr>
            <p:ph type="ctrTitle"/>
          </p:nvPr>
        </p:nvSpPr>
        <p:spPr>
          <a:xfrm>
            <a:off x="357188" y="0"/>
            <a:ext cx="7772400" cy="1470025"/>
          </a:xfrm>
          <a:ln/>
        </p:spPr>
        <p:txBody>
          <a:bodyPr vert="horz" wrap="square" lIns="36576" tIns="18288" rIns="0" bIns="18288" anchor="ctr" anchorCtr="0"/>
          <a:p>
            <a:pPr algn="l" eaLnBrk="1" hangingPunct="1">
              <a:buClrTx/>
              <a:buSzTx/>
              <a:buFontTx/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HGS創英角ﾎﾟｯﾌﾟ体"/>
                <a:ea typeface="HGS創英角ﾎﾟｯﾌﾟ体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以往纠纷的再发防止</a:t>
            </a:r>
            <a:endParaRPr lang="ja-JP" altLang="en-US" sz="3200" b="1" dirty="0">
              <a:solidFill>
                <a:srgbClr val="FF0000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7171" name="Text Box 38"/>
          <p:cNvSpPr>
            <a:spLocks noGrp="1"/>
          </p:cNvSpPr>
          <p:nvPr>
            <p:ph type="subTitle" idx="1"/>
          </p:nvPr>
        </p:nvSpPr>
        <p:spPr>
          <a:xfrm>
            <a:off x="500063" y="1214438"/>
            <a:ext cx="7715250" cy="4424362"/>
          </a:xfrm>
          <a:ln/>
        </p:spPr>
        <p:txBody>
          <a:bodyPr vert="horz" wrap="square" lIns="36576" tIns="18288" rIns="0" bIns="0" anchor="t" anchorCtr="0"/>
          <a:p>
            <a:pPr algn="l" eaLnBrk="1" hangingPunct="1">
              <a:buClrTx/>
              <a:buSzTx/>
            </a:pP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多数的品质问题都是设备或工装、工具等的不良、作业人员的交替、更换生产产品等日常作业变化点的发生</a:t>
            </a:r>
            <a:r>
              <a:rPr kumimoji="1" lang="ja-JP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1" lang="ja-JP" altLang="en-US" sz="2800" b="1" kern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algn="l" eaLnBrk="1" hangingPunct="1">
              <a:buClrTx/>
              <a:buSzTx/>
            </a:pP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在日常管理方面，发生了维持管理和改善以及其他的变化点的情况时，需要特别注意事前</a:t>
            </a:r>
            <a:r>
              <a:rPr kumimoji="1" lang="en-US" altLang="zh-CN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事后的确认，以及切实地处置措施。</a:t>
            </a:r>
            <a:endParaRPr kumimoji="1" lang="ja-JP" altLang="en-US" sz="2800" b="1" kern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4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  <a:ln/>
        </p:spPr>
        <p:txBody>
          <a:bodyPr vert="horz" wrap="square" lIns="45720" tIns="22860" rIns="45720" bIns="22860" anchor="ctr" anchorCtr="0"/>
          <a:p>
            <a:pPr algn="l" eaLnBrk="1" hangingPunct="1">
              <a:buClrTx/>
              <a:buSzTx/>
              <a:buFontTx/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何为变化点？</a:t>
            </a:r>
            <a:endParaRPr lang="ja-JP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5" name="Text Box 42"/>
          <p:cNvSpPr>
            <a:spLocks noGrp="1"/>
          </p:cNvSpPr>
          <p:nvPr>
            <p:ph type="subTitle" idx="1"/>
          </p:nvPr>
        </p:nvSpPr>
        <p:spPr>
          <a:xfrm>
            <a:off x="785813" y="1571625"/>
            <a:ext cx="7643812" cy="4500563"/>
          </a:xfrm>
          <a:ln/>
        </p:spPr>
        <p:txBody>
          <a:bodyPr vert="horz" wrap="square" lIns="36576" tIns="18288" rIns="0" bIns="0" anchor="t" anchorCtr="0"/>
          <a:p>
            <a:pPr algn="l" eaLnBrk="1" hangingPunct="1">
              <a:buClrTx/>
              <a:buSzTx/>
            </a:pP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是指</a:t>
            </a:r>
            <a:r>
              <a:rPr kumimoji="1" lang="ja-JP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４Ｍ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〔</a:t>
            </a:r>
            <a:r>
              <a:rPr kumimoji="1" lang="ja-JP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人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(Man)､</a:t>
            </a: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设备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(Machine)､</a:t>
            </a:r>
            <a:r>
              <a:rPr kumimoji="1" lang="ja-JP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物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(Material)､</a:t>
            </a:r>
            <a:r>
              <a:rPr kumimoji="1" lang="ja-JP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方法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(Method)〕</a:t>
            </a: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发生的变化，变化点包括计划中的变化和突发性的变化。</a:t>
            </a:r>
            <a:endParaRPr kumimoji="1" lang="ja-JP" altLang="en-US" sz="2800" b="1" kern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algn="l" eaLnBrk="1" hangingPunct="1">
              <a:buClrTx/>
              <a:buSzTx/>
            </a:pP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下面我们举例来看一下。在自己职场</a:t>
            </a:r>
            <a:r>
              <a:rPr kumimoji="1" lang="en-US" altLang="zh-CN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/</a:t>
            </a: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工序中，对</a:t>
            </a:r>
            <a:r>
              <a:rPr kumimoji="1" lang="en-US" altLang="zh-CN" sz="28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[</a:t>
            </a:r>
            <a:r>
              <a:rPr kumimoji="1" lang="zh-CN" altLang="en-US" sz="28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何为变化点？</a:t>
            </a:r>
            <a:r>
              <a:rPr kumimoji="1" lang="en-US" altLang="zh-CN" sz="28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]</a:t>
            </a: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以及</a:t>
            </a:r>
            <a:r>
              <a:rPr kumimoji="1" lang="en-US" altLang="zh-CN" sz="28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[</a:t>
            </a:r>
            <a:r>
              <a:rPr kumimoji="1" lang="zh-CN" altLang="en-US" sz="28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由以往纠纷引起的变化点造成的不良内容</a:t>
            </a:r>
            <a:r>
              <a:rPr kumimoji="1" lang="en-US" altLang="zh-CN" sz="28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]</a:t>
            </a:r>
            <a:r>
              <a:rPr kumimoji="1" lang="zh-CN" altLang="en-US" sz="2800" b="1" kern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进行仔细地讨论，并对其做出具体的定义是非常重要的。</a:t>
            </a:r>
            <a:endParaRPr kumimoji="1" lang="ja-JP" altLang="en-US" sz="2800" b="1" kern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ja-JP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变化点事例</a:t>
            </a:r>
            <a:r>
              <a:rPr lang="en-US" altLang="ja-JP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785813" y="1357313"/>
          <a:ext cx="7929563" cy="5100638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1641651"/>
                <a:gridCol w="6287911"/>
              </a:tblGrid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kumimoji="1" lang="ja-JP" altLang="en-US" sz="3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000"/>
                      </a:pPr>
                      <a:r>
                        <a:rPr lang="zh-CN" altLang="en-US" sz="2800" b="1" i="0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发生了年休、职位调动等生产线作业人员变更时，其作业水平也会发生相应的变化</a:t>
                      </a:r>
                      <a:endParaRPr lang="ja-JP" altLang="en-US" sz="2800" b="1" i="0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5839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3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</a:t>
                      </a:r>
                      <a:endParaRPr kumimoji="1" lang="ja-JP" altLang="en-US" sz="3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i="0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修理、改良工装、设备等时，其精密度、运作工艺条件也会发生相应的变化</a:t>
                      </a:r>
                      <a:endParaRPr lang="ja-JP" altLang="en-US" sz="2800" b="1" i="0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</a:t>
                      </a:r>
                      <a:endParaRPr kumimoji="1" lang="ja-JP" altLang="en-US" sz="3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i="0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发生设计变更、材料变更等时其制品的形状、精密度、性能也会发生相应的变化</a:t>
                      </a:r>
                      <a:endParaRPr lang="ja-JP" altLang="en-US" sz="2800" b="1" i="0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方法</a:t>
                      </a:r>
                      <a:endParaRPr kumimoji="1" lang="ja-JP" altLang="en-US" sz="3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000"/>
                      </a:pPr>
                      <a:r>
                        <a:rPr lang="zh-CN" altLang="en-US" sz="2800" b="1" i="0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发生工程变更、工作方法变更、量的增减等时，其作业环境、作业顺序等也会发生相应的变化</a:t>
                      </a:r>
                      <a:endParaRPr lang="ja-JP" altLang="en-US" sz="2800" b="1" i="0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ja-JP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何为变化点管理？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3" name="正方形/長方形 2"/>
          <p:cNvSpPr/>
          <p:nvPr/>
        </p:nvSpPr>
        <p:spPr>
          <a:xfrm>
            <a:off x="714375" y="1187450"/>
            <a:ext cx="785812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为了保证即便是发生了变化点也能安定地制造出良品，在变化点发生前和发生后采取措施，称为变化点管理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4" name="正方形/長方形 3"/>
          <p:cNvSpPr/>
          <p:nvPr/>
        </p:nvSpPr>
        <p:spPr>
          <a:xfrm>
            <a:off x="500063" y="2921000"/>
            <a:ext cx="828675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采取措施时须注意以下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个要点。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确认能否满足制造出良品的条件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确认其品质水平与变化点发生前一样或更好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确认防止不良流出到后道工序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正方形/長方形 2"/>
          <p:cNvSpPr/>
          <p:nvPr/>
        </p:nvSpPr>
        <p:spPr>
          <a:xfrm>
            <a:off x="642938" y="357188"/>
            <a:ext cx="8001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变化点管理最重要的是具体由谁、什么时候、采取什么样的措施来进行变化点的处置对应。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ja-JP" altLang="en-US" sz="1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Text Box 54"/>
          <p:cNvSpPr txBox="1"/>
          <p:nvPr/>
        </p:nvSpPr>
        <p:spPr>
          <a:xfrm>
            <a:off x="642938" y="3214688"/>
            <a:ext cx="2571750" cy="10715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36576" tIns="18288" rIns="36576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变化点管理的基本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8" name="Line 58"/>
          <p:cNvSpPr/>
          <p:nvPr/>
        </p:nvSpPr>
        <p:spPr>
          <a:xfrm>
            <a:off x="4141788" y="2541588"/>
            <a:ext cx="46037" cy="267335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9" name="Line 59"/>
          <p:cNvSpPr/>
          <p:nvPr/>
        </p:nvSpPr>
        <p:spPr>
          <a:xfrm>
            <a:off x="4164013" y="2541588"/>
            <a:ext cx="358775" cy="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0" name="Line 61"/>
          <p:cNvSpPr/>
          <p:nvPr/>
        </p:nvSpPr>
        <p:spPr>
          <a:xfrm flipV="1">
            <a:off x="3143250" y="3643313"/>
            <a:ext cx="1357313" cy="4603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Text Box 55"/>
          <p:cNvSpPr txBox="1"/>
          <p:nvPr/>
        </p:nvSpPr>
        <p:spPr>
          <a:xfrm>
            <a:off x="4437063" y="2016125"/>
            <a:ext cx="4135437" cy="107632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576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制造出良品的条件的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确认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2" name="Text Box 56"/>
          <p:cNvSpPr txBox="1"/>
          <p:nvPr/>
        </p:nvSpPr>
        <p:spPr>
          <a:xfrm>
            <a:off x="4437063" y="3292475"/>
            <a:ext cx="4135437" cy="67627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576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品质的确认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3" name="Text Box 57"/>
          <p:cNvSpPr txBox="1"/>
          <p:nvPr/>
        </p:nvSpPr>
        <p:spPr>
          <a:xfrm>
            <a:off x="4429125" y="4357688"/>
            <a:ext cx="4071938" cy="1214437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576" tIns="18288" rIns="0" bIns="1828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流出防止机能的确认</a:t>
            </a:r>
            <a:endParaRPr lang="ja-JP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線コネクタ 15"/>
          <p:cNvCxnSpPr>
            <a:stCxn id="11268" idx="1"/>
          </p:cNvCxnSpPr>
          <p:nvPr/>
        </p:nvCxnSpPr>
        <p:spPr>
          <a:xfrm rot="5400000" flipH="1" flipV="1">
            <a:off x="4343400" y="5059363"/>
            <a:ext cx="1588" cy="31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ja-JP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变化点管理的步骤</a:t>
            </a:r>
            <a:endParaRPr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3" name="正方形/長方形 2"/>
          <p:cNvSpPr>
            <a:spLocks noChangeArrowheads="1"/>
          </p:cNvSpPr>
          <p:nvPr/>
        </p:nvSpPr>
        <p:spPr bwMode="auto">
          <a:xfrm>
            <a:off x="428625" y="1214438"/>
            <a:ext cx="8286750" cy="532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１）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变化点管理项目一览表的作成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①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规定进行管理的变化点的定义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・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４Ｍ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观点方面提出各工序的变化点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・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吸取过去纠纷的经验、听取现场的意见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②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决定所要采取的措施内容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433830" marR="0" lvl="0" indent="-143383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・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根据以往的纠纷及设想的不良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/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纠纷，决定            针对每个变化点采取措施的内容、频率、实施者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③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决定采取措施的预定计划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・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设置上述措施情况与确认者确认的项目栏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④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决定确认者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　　・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能够负责的管理者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2eff4caf-2cd6-44c6-bc02-1fd37da014fd"/>
  <p:tag name="COMMONDATA" val="eyJoZGlkIjoiODc5OTdkZDQxOTMwNGQxNTBmNzRiMmEzNWM0ZjQ1MmMifQ==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/>
        </a:solidFill>
        <a:ln w="9525">
          <a:noFill/>
          <a:miter lim="800000"/>
        </a:ln>
      </a:spPr>
      <a:bodyPr lIns="27432" tIns="18288" rIns="0" bIns="18288" anchor="ctr"/>
      <a:lstStyle>
        <a:defPPr>
          <a:defRPr sz="2800" b="1" dirty="0" smtClean="0">
            <a:solidFill>
              <a:srgbClr val="000000"/>
            </a:solidFill>
            <a:latin typeface="宋体" panose="02010600030101010101" pitchFamily="2" charset="-122"/>
            <a:ea typeface="宋体" panose="0201060003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4271</Words>
  <Application>WPS 演示</Application>
  <PresentationFormat/>
  <Paragraphs>674</Paragraphs>
  <Slides>39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Arial</vt:lpstr>
      <vt:lpstr>宋体</vt:lpstr>
      <vt:lpstr>Wingdings</vt:lpstr>
      <vt:lpstr>MS PGothic</vt:lpstr>
      <vt:lpstr>Calibri</vt:lpstr>
      <vt:lpstr>HGS創英角ﾎﾟｯﾌﾟ体</vt:lpstr>
      <vt:lpstr>ksdb</vt:lpstr>
      <vt:lpstr>HGPｺﾞｼｯｸE</vt:lpstr>
      <vt:lpstr>MS Mincho</vt:lpstr>
      <vt:lpstr>微软雅黑</vt:lpstr>
      <vt:lpstr>Arial Unicode MS</vt:lpstr>
      <vt:lpstr>HGPｺﾞｼｯｸE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「変化点管理ポイント集」</dc:title>
  <dc:creator>liqingdong008</dc:creator>
  <cp:lastModifiedBy>WPS_1670316127</cp:lastModifiedBy>
  <cp:revision>140</cp:revision>
  <dcterms:created xsi:type="dcterms:W3CDTF">2008-08-28T00:08:43Z</dcterms:created>
  <dcterms:modified xsi:type="dcterms:W3CDTF">2023-04-04T02:59:12Z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6D2C424B980B4AEBB126BA878146C79C</vt:lpwstr>
  </property>
  <property fmtid="{D5CDD505-2E9C-101B-9397-08002B2CF9AE}" pid="3" name="KSOProductBuildVer">
    <vt:lpwstr>2052-11.1.0.13703</vt:lpwstr>
  </property>
</Properties>
</file>