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2"/>
  </p:handoutMasterIdLst>
  <p:sldIdLst>
    <p:sldId id="777" r:id="rId3"/>
    <p:sldId id="545" r:id="rId5"/>
    <p:sldId id="759" r:id="rId6"/>
    <p:sldId id="756" r:id="rId7"/>
    <p:sldId id="757" r:id="rId8"/>
    <p:sldId id="760" r:id="rId9"/>
    <p:sldId id="778" r:id="rId10"/>
    <p:sldId id="779" r:id="rId11"/>
    <p:sldId id="780" r:id="rId12"/>
    <p:sldId id="781" r:id="rId13"/>
    <p:sldId id="782" r:id="rId14"/>
    <p:sldId id="783" r:id="rId15"/>
    <p:sldId id="784" r:id="rId16"/>
    <p:sldId id="798" r:id="rId17"/>
    <p:sldId id="787" r:id="rId18"/>
    <p:sldId id="788" r:id="rId19"/>
    <p:sldId id="789" r:id="rId20"/>
    <p:sldId id="790" r:id="rId21"/>
    <p:sldId id="791" r:id="rId22"/>
    <p:sldId id="792" r:id="rId23"/>
    <p:sldId id="793" r:id="rId24"/>
    <p:sldId id="794" r:id="rId25"/>
    <p:sldId id="795" r:id="rId26"/>
    <p:sldId id="796" r:id="rId27"/>
    <p:sldId id="797" r:id="rId28"/>
    <p:sldId id="773" r:id="rId29"/>
    <p:sldId id="774" r:id="rId30"/>
    <p:sldId id="689" r:id="rId31"/>
  </p:sldIdLst>
  <p:sldSz cx="9144000" cy="6858000" type="letter"/>
  <p:notesSz cx="6908800" cy="9409430"/>
  <p:custDataLst>
    <p:tags r:id="rId36"/>
  </p:custDataLst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0" userDrawn="1">
          <p15:clr>
            <a:srgbClr val="A4A3A4"/>
          </p15:clr>
        </p15:guide>
        <p15:guide id="2" pos="2832" userDrawn="1">
          <p15:clr>
            <a:srgbClr val="A4A3A4"/>
          </p15:clr>
        </p15:guide>
        <p15:guide id="3" pos="42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FF"/>
    <a:srgbClr val="800000"/>
    <a:srgbClr val="4D4D4D"/>
    <a:srgbClr val="CCECFF"/>
    <a:srgbClr val="ACC3FE"/>
    <a:srgbClr val="0000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480"/>
    <p:restoredTop sz="96637"/>
  </p:normalViewPr>
  <p:slideViewPr>
    <p:cSldViewPr showGuides="1">
      <p:cViewPr varScale="1">
        <p:scale>
          <a:sx n="100" d="100"/>
          <a:sy n="100" d="100"/>
        </p:scale>
        <p:origin x="668" y="64"/>
      </p:cViewPr>
      <p:guideLst>
        <p:guide orient="horz" pos="1920"/>
        <p:guide pos="2832"/>
        <p:guide pos="42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75" d="100"/>
        <a:sy n="75" d="100"/>
      </p:scale>
      <p:origin x="0" y="19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6" Type="http://schemas.openxmlformats.org/officeDocument/2006/relationships/tags" Target="tags/tag6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handoutMaster" Target="handoutMasters/handoutMaster1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7" y="0"/>
            <a:ext cx="2994025" cy="469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425" tIns="0" rIns="19425" bIns="0" numCol="1" anchor="t" anchorCtr="0" compatLnSpc="1"/>
          <a:lstStyle>
            <a:lvl1pPr algn="l" defTabSz="932180">
              <a:defRPr kumimoji="0" sz="1000" b="0" i="1"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l" defTabSz="9321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14775" y="0"/>
            <a:ext cx="2994025" cy="469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425" tIns="0" rIns="19425" bIns="0" numCol="1" anchor="t" anchorCtr="0" compatLnSpc="1"/>
          <a:lstStyle>
            <a:lvl1pPr algn="r" defTabSz="932180">
              <a:defRPr kumimoji="0" sz="1000" b="0" i="1"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r" defTabSz="9321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87" y="8939213"/>
            <a:ext cx="2994025" cy="469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425" tIns="0" rIns="19425" bIns="0" numCol="1" anchor="b" anchorCtr="0" compatLnSpc="1"/>
          <a:lstStyle>
            <a:lvl1pPr algn="l" defTabSz="932180">
              <a:defRPr kumimoji="0" sz="1000" b="0" i="1"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l" defTabSz="9321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14775" y="8939213"/>
            <a:ext cx="2994025" cy="469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425" tIns="0" rIns="19425" bIns="0" numCol="1" anchor="b" anchorCtr="0" compatLnSpc="1"/>
          <a:lstStyle>
            <a:lvl1pPr algn="r" defTabSz="932180">
              <a:defRPr kumimoji="0" sz="1000" i="1">
                <a:latin typeface="Arial" panose="020B0604020202020204" pitchFamily="34" charset="0"/>
              </a:defRPr>
            </a:lvl1pPr>
          </a:lstStyle>
          <a:p>
            <a:pPr marL="0" marR="0" lvl="0" indent="0" algn="r" defTabSz="9321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297484B-10B8-4D17-9103-CB30028D4109}" type="slidenum">
              <a:rPr kumimoji="0" lang="zh-CN" altLang="en-US" sz="1000" b="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0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065463" y="8963025"/>
            <a:ext cx="773113" cy="257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89032" tIns="45326" rIns="89032" bIns="45326">
            <a:spAutoFit/>
          </a:bodyPr>
          <a:lstStyle>
            <a:lvl1pPr defTabSz="8858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defTabSz="8858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defTabSz="8858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defTabSz="8858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defTabSz="8858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defTabSz="8858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defTabSz="8858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defTabSz="8858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defTabSz="8858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885825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Page </a:t>
            </a:r>
            <a:fld id="{5C3EF70F-6F9C-447A-99D8-DE424FB577A7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7" y="0"/>
            <a:ext cx="2994025" cy="469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425" tIns="0" rIns="19425" bIns="0" numCol="1" anchor="t" anchorCtr="0" compatLnSpc="1"/>
          <a:lstStyle>
            <a:lvl1pPr algn="l" defTabSz="776605">
              <a:defRPr kumimoji="0" sz="1000" b="0" i="1">
                <a:latin typeface="Times New Roman" panose="02020603050405020304" pitchFamily="18" charset="0"/>
                <a:ea typeface="+mn-ea"/>
              </a:defRPr>
            </a:lvl1pPr>
          </a:lstStyle>
          <a:p>
            <a:pPr marL="0" marR="0" lvl="0" indent="0" algn="l" defTabSz="77660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14775" y="0"/>
            <a:ext cx="2994025" cy="469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425" tIns="0" rIns="19425" bIns="0" numCol="1" anchor="t" anchorCtr="0" compatLnSpc="1"/>
          <a:lstStyle>
            <a:lvl1pPr algn="r" defTabSz="776605">
              <a:defRPr kumimoji="0" sz="1000" b="0" i="1">
                <a:latin typeface="Times New Roman" panose="02020603050405020304" pitchFamily="18" charset="0"/>
                <a:ea typeface="+mn-ea"/>
              </a:defRPr>
            </a:lvl1pPr>
          </a:lstStyle>
          <a:p>
            <a:pPr marL="0" marR="0" lvl="0" indent="0" algn="r" defTabSz="77660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7" y="8939213"/>
            <a:ext cx="2994025" cy="469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425" tIns="0" rIns="19425" bIns="0" numCol="1" anchor="b" anchorCtr="0" compatLnSpc="1"/>
          <a:lstStyle>
            <a:lvl1pPr algn="l" defTabSz="776605">
              <a:defRPr kumimoji="0" sz="1000" b="0" i="1">
                <a:latin typeface="Times New Roman" panose="02020603050405020304" pitchFamily="18" charset="0"/>
                <a:ea typeface="+mn-ea"/>
              </a:defRPr>
            </a:lvl1pPr>
          </a:lstStyle>
          <a:p>
            <a:pPr marL="0" marR="0" lvl="0" indent="0" algn="l" defTabSz="77660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14775" y="8939213"/>
            <a:ext cx="2994025" cy="469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425" tIns="0" rIns="19425" bIns="0" numCol="1" anchor="b" anchorCtr="0" compatLnSpc="1"/>
          <a:lstStyle>
            <a:lvl1pPr algn="r" defTabSz="776605">
              <a:defRPr kumimoji="0" sz="1000" i="1"/>
            </a:lvl1pPr>
          </a:lstStyle>
          <a:p>
            <a:pPr marL="0" marR="0" lvl="0" indent="0" algn="r" defTabSz="77660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4FEE0B3-BB44-49B8-9AB5-FB43CB5E76E5}" type="slidenum">
              <a:rPr kumimoji="0" lang="zh-CN" altLang="en-US" sz="1000" b="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zh-CN" altLang="en-US" sz="10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011488" y="8963025"/>
            <a:ext cx="882650" cy="242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89032" tIns="45326" rIns="89032" bIns="45326">
            <a:spAutoFit/>
          </a:bodyPr>
          <a:lstStyle>
            <a:lvl1pPr defTabSz="8858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defTabSz="8858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defTabSz="8858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defTabSz="8858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defTabSz="8858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defTabSz="8858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defTabSz="8858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defTabSz="8858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defTabSz="8858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885825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Page </a:t>
            </a:r>
            <a:fld id="{AD823D20-66D4-4723-9D7B-66D541EB0B40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Rectangle 7"/>
          <p:cNvSpPr>
            <a:spLocks noTextEdit="1"/>
          </p:cNvSpPr>
          <p:nvPr>
            <p:ph type="sldImg" idx="2"/>
          </p:nvPr>
        </p:nvSpPr>
        <p:spPr>
          <a:xfrm>
            <a:off x="1114425" y="714375"/>
            <a:ext cx="4681538" cy="3511550"/>
          </a:xfrm>
          <a:prstGeom prst="rect">
            <a:avLst/>
          </a:prstGeom>
          <a:noFill/>
          <a:ln w="12699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9163" y="4470400"/>
            <a:ext cx="5068888" cy="42322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889" tIns="46944" rIns="93889" bIns="46944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Body Text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Rectangle 5"/>
          <p:cNvSpPr txBox="1">
            <a:spLocks noGrp="1"/>
          </p:cNvSpPr>
          <p:nvPr/>
        </p:nvSpPr>
        <p:spPr>
          <a:xfrm>
            <a:off x="3914775" y="8939213"/>
            <a:ext cx="2994025" cy="469900"/>
          </a:xfrm>
          <a:prstGeom prst="rect">
            <a:avLst/>
          </a:prstGeom>
          <a:noFill/>
          <a:ln w="9525">
            <a:noFill/>
          </a:ln>
        </p:spPr>
        <p:txBody>
          <a:bodyPr lIns="19425" tIns="0" rIns="19425" bIns="0" anchor="b" anchorCtr="0"/>
          <a:p>
            <a:pPr lvl="0" algn="r" defTabSz="776605"/>
            <a:fld id="{9A0DB2DC-4C9A-4742-B13C-FB6460FD3503}" type="slidenum">
              <a:rPr lang="zh-CN" altLang="en-US" sz="1000" i="1" dirty="0"/>
            </a:fld>
            <a:endParaRPr lang="zh-CN" altLang="en-US" sz="1000" i="1" dirty="0"/>
          </a:p>
        </p:txBody>
      </p:sp>
      <p:sp>
        <p:nvSpPr>
          <p:cNvPr id="5123" name="Rectangle 2"/>
          <p:cNvSpPr>
            <a:spLocks noTextEdit="1"/>
          </p:cNvSpPr>
          <p:nvPr>
            <p:ph type="sldImg"/>
          </p:nvPr>
        </p:nvSpPr>
        <p:spPr/>
      </p:sp>
      <p:sp>
        <p:nvSpPr>
          <p:cNvPr id="5124" name="Rectangle 3"/>
          <p:cNvSpPr>
            <a:spLocks noGrp="1"/>
          </p:cNvSpPr>
          <p:nvPr>
            <p:ph type="body" idx="1"/>
          </p:nvPr>
        </p:nvSpPr>
        <p:spPr>
          <a:xfrm>
            <a:off x="919163" y="4470400"/>
            <a:ext cx="5068887" cy="4232275"/>
          </a:xfrm>
        </p:spPr>
        <p:txBody>
          <a:bodyPr wrap="square" lIns="93889" tIns="46944" rIns="93889" bIns="46944"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Rectangle 5"/>
          <p:cNvSpPr txBox="1">
            <a:spLocks noGrp="1"/>
          </p:cNvSpPr>
          <p:nvPr/>
        </p:nvSpPr>
        <p:spPr>
          <a:xfrm>
            <a:off x="3914775" y="8939213"/>
            <a:ext cx="2994025" cy="469900"/>
          </a:xfrm>
          <a:prstGeom prst="rect">
            <a:avLst/>
          </a:prstGeom>
          <a:noFill/>
          <a:ln w="9525">
            <a:noFill/>
          </a:ln>
        </p:spPr>
        <p:txBody>
          <a:bodyPr lIns="19425" tIns="0" rIns="19425" bIns="0" anchor="b" anchorCtr="0"/>
          <a:p>
            <a:pPr lvl="0" algn="r" defTabSz="776605"/>
            <a:fld id="{9A0DB2DC-4C9A-4742-B13C-FB6460FD3503}" type="slidenum">
              <a:rPr lang="zh-CN" altLang="en-US" sz="1000" i="1" dirty="0"/>
            </a:fld>
            <a:endParaRPr lang="zh-CN" altLang="en-US" sz="1000" i="1" dirty="0"/>
          </a:p>
        </p:txBody>
      </p:sp>
      <p:sp>
        <p:nvSpPr>
          <p:cNvPr id="7171" name="Rectangle 2"/>
          <p:cNvSpPr>
            <a:spLocks noTextEdit="1"/>
          </p:cNvSpPr>
          <p:nvPr>
            <p:ph type="sldImg"/>
          </p:nvPr>
        </p:nvSpPr>
        <p:spPr/>
      </p:sp>
      <p:sp>
        <p:nvSpPr>
          <p:cNvPr id="7172" name="Rectangle 3"/>
          <p:cNvSpPr>
            <a:spLocks noGrp="1"/>
          </p:cNvSpPr>
          <p:nvPr>
            <p:ph type="body" idx="1"/>
          </p:nvPr>
        </p:nvSpPr>
        <p:spPr>
          <a:xfrm>
            <a:off x="919163" y="4470400"/>
            <a:ext cx="5068887" cy="4232275"/>
          </a:xfrm>
        </p:spPr>
        <p:txBody>
          <a:bodyPr wrap="square" lIns="93889" tIns="46944" rIns="93889" bIns="46944"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Rectangle 5"/>
          <p:cNvSpPr txBox="1">
            <a:spLocks noGrp="1"/>
          </p:cNvSpPr>
          <p:nvPr/>
        </p:nvSpPr>
        <p:spPr>
          <a:xfrm>
            <a:off x="3914775" y="8939213"/>
            <a:ext cx="2994025" cy="469900"/>
          </a:xfrm>
          <a:prstGeom prst="rect">
            <a:avLst/>
          </a:prstGeom>
          <a:noFill/>
          <a:ln w="9525">
            <a:noFill/>
          </a:ln>
        </p:spPr>
        <p:txBody>
          <a:bodyPr lIns="19425" tIns="0" rIns="19425" bIns="0" anchor="b" anchorCtr="0"/>
          <a:p>
            <a:pPr lvl="0" algn="r" defTabSz="776605"/>
            <a:fld id="{9A0DB2DC-4C9A-4742-B13C-FB6460FD3503}" type="slidenum">
              <a:rPr lang="zh-CN" altLang="en-US" sz="1000" i="1" dirty="0"/>
            </a:fld>
            <a:endParaRPr lang="zh-CN" altLang="en-US" sz="1000" i="1" dirty="0"/>
          </a:p>
        </p:txBody>
      </p:sp>
      <p:sp>
        <p:nvSpPr>
          <p:cNvPr id="9219" name="Rectangle 2"/>
          <p:cNvSpPr>
            <a:spLocks noTextEdit="1"/>
          </p:cNvSpPr>
          <p:nvPr>
            <p:ph type="sldImg"/>
          </p:nvPr>
        </p:nvSpPr>
        <p:spPr/>
      </p:sp>
      <p:sp>
        <p:nvSpPr>
          <p:cNvPr id="9220" name="Rectangle 3"/>
          <p:cNvSpPr>
            <a:spLocks noGrp="1"/>
          </p:cNvSpPr>
          <p:nvPr>
            <p:ph type="body" idx="1"/>
          </p:nvPr>
        </p:nvSpPr>
        <p:spPr>
          <a:xfrm>
            <a:off x="919163" y="4470400"/>
            <a:ext cx="5068887" cy="4232275"/>
          </a:xfrm>
        </p:spPr>
        <p:txBody>
          <a:bodyPr wrap="square" lIns="93889" tIns="46944" rIns="93889" bIns="46944"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Rectangle 5"/>
          <p:cNvSpPr txBox="1">
            <a:spLocks noGrp="1"/>
          </p:cNvSpPr>
          <p:nvPr/>
        </p:nvSpPr>
        <p:spPr>
          <a:xfrm>
            <a:off x="3914775" y="8939213"/>
            <a:ext cx="2994025" cy="469900"/>
          </a:xfrm>
          <a:prstGeom prst="rect">
            <a:avLst/>
          </a:prstGeom>
          <a:noFill/>
          <a:ln w="9525">
            <a:noFill/>
          </a:ln>
        </p:spPr>
        <p:txBody>
          <a:bodyPr lIns="19425" tIns="0" rIns="19425" bIns="0" anchor="b" anchorCtr="0"/>
          <a:p>
            <a:pPr lvl="0" algn="r" defTabSz="776605"/>
            <a:fld id="{9A0DB2DC-4C9A-4742-B13C-FB6460FD3503}" type="slidenum">
              <a:rPr lang="zh-CN" altLang="en-US" sz="1000" i="1" dirty="0"/>
            </a:fld>
            <a:endParaRPr lang="zh-CN" altLang="en-US" sz="1000" i="1" dirty="0"/>
          </a:p>
        </p:txBody>
      </p:sp>
      <p:sp>
        <p:nvSpPr>
          <p:cNvPr id="11267" name="Rectangle 2"/>
          <p:cNvSpPr>
            <a:spLocks noTextEdit="1"/>
          </p:cNvSpPr>
          <p:nvPr>
            <p:ph type="sldImg"/>
          </p:nvPr>
        </p:nvSpPr>
        <p:spPr/>
      </p:sp>
      <p:sp>
        <p:nvSpPr>
          <p:cNvPr id="11268" name="Rectangle 3"/>
          <p:cNvSpPr>
            <a:spLocks noGrp="1"/>
          </p:cNvSpPr>
          <p:nvPr>
            <p:ph type="body" idx="1"/>
          </p:nvPr>
        </p:nvSpPr>
        <p:spPr>
          <a:xfrm>
            <a:off x="919163" y="4470400"/>
            <a:ext cx="5068887" cy="4232275"/>
          </a:xfrm>
        </p:spPr>
        <p:txBody>
          <a:bodyPr wrap="square" lIns="93889" tIns="46944" rIns="93889" bIns="46944"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Rectangle 5"/>
          <p:cNvSpPr txBox="1">
            <a:spLocks noGrp="1"/>
          </p:cNvSpPr>
          <p:nvPr/>
        </p:nvSpPr>
        <p:spPr>
          <a:xfrm>
            <a:off x="3914775" y="8939213"/>
            <a:ext cx="2994025" cy="469900"/>
          </a:xfrm>
          <a:prstGeom prst="rect">
            <a:avLst/>
          </a:prstGeom>
          <a:noFill/>
          <a:ln w="9525">
            <a:noFill/>
          </a:ln>
        </p:spPr>
        <p:txBody>
          <a:bodyPr lIns="19425" tIns="0" rIns="19425" bIns="0" anchor="b" anchorCtr="0"/>
          <a:p>
            <a:pPr lvl="0" algn="r" defTabSz="776605"/>
            <a:fld id="{9A0DB2DC-4C9A-4742-B13C-FB6460FD3503}" type="slidenum">
              <a:rPr lang="zh-CN" altLang="en-US" sz="1000" i="1" dirty="0"/>
            </a:fld>
            <a:endParaRPr lang="zh-CN" altLang="en-US" sz="1000" i="1" dirty="0"/>
          </a:p>
        </p:txBody>
      </p:sp>
      <p:sp>
        <p:nvSpPr>
          <p:cNvPr id="13315" name="Rectangle 2"/>
          <p:cNvSpPr>
            <a:spLocks noTextEdit="1"/>
          </p:cNvSpPr>
          <p:nvPr>
            <p:ph type="sldImg"/>
          </p:nvPr>
        </p:nvSpPr>
        <p:spPr/>
      </p:sp>
      <p:sp>
        <p:nvSpPr>
          <p:cNvPr id="13316" name="Rectangle 3"/>
          <p:cNvSpPr>
            <a:spLocks noGrp="1"/>
          </p:cNvSpPr>
          <p:nvPr>
            <p:ph type="body" idx="1"/>
          </p:nvPr>
        </p:nvSpPr>
        <p:spPr>
          <a:xfrm>
            <a:off x="919163" y="4470400"/>
            <a:ext cx="5068887" cy="4232275"/>
          </a:xfrm>
        </p:spPr>
        <p:txBody>
          <a:bodyPr wrap="square" lIns="93889" tIns="46944" rIns="93889" bIns="46944"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5"/>
          <p:cNvSpPr txBox="1">
            <a:spLocks noGrp="1"/>
          </p:cNvSpPr>
          <p:nvPr/>
        </p:nvSpPr>
        <p:spPr>
          <a:xfrm>
            <a:off x="3914775" y="8939213"/>
            <a:ext cx="2994025" cy="469900"/>
          </a:xfrm>
          <a:prstGeom prst="rect">
            <a:avLst/>
          </a:prstGeom>
          <a:noFill/>
          <a:ln w="9525">
            <a:noFill/>
          </a:ln>
        </p:spPr>
        <p:txBody>
          <a:bodyPr lIns="19425" tIns="0" rIns="19425" bIns="0" anchor="b" anchorCtr="0"/>
          <a:p>
            <a:pPr lvl="0" algn="r" defTabSz="776605"/>
            <a:fld id="{9A0DB2DC-4C9A-4742-B13C-FB6460FD3503}" type="slidenum">
              <a:rPr lang="zh-CN" altLang="en-US" sz="1000" i="1" dirty="0"/>
            </a:fld>
            <a:endParaRPr lang="zh-CN" altLang="en-US" sz="1000" i="1" dirty="0"/>
          </a:p>
        </p:txBody>
      </p:sp>
      <p:sp>
        <p:nvSpPr>
          <p:cNvPr id="15363" name="Rectangle 2"/>
          <p:cNvSpPr>
            <a:spLocks noTextEdit="1"/>
          </p:cNvSpPr>
          <p:nvPr>
            <p:ph type="sldImg"/>
          </p:nvPr>
        </p:nvSpPr>
        <p:spPr/>
      </p:sp>
      <p:sp>
        <p:nvSpPr>
          <p:cNvPr id="15364" name="Rectangle 3"/>
          <p:cNvSpPr>
            <a:spLocks noGrp="1"/>
          </p:cNvSpPr>
          <p:nvPr>
            <p:ph type="body" idx="1"/>
          </p:nvPr>
        </p:nvSpPr>
        <p:spPr>
          <a:xfrm>
            <a:off x="919163" y="4470400"/>
            <a:ext cx="5068887" cy="4232275"/>
          </a:xfrm>
        </p:spPr>
        <p:txBody>
          <a:bodyPr wrap="square" lIns="93889" tIns="46944" rIns="93889" bIns="46944"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Rectangle 5"/>
          <p:cNvSpPr txBox="1">
            <a:spLocks noGrp="1"/>
          </p:cNvSpPr>
          <p:nvPr/>
        </p:nvSpPr>
        <p:spPr>
          <a:xfrm>
            <a:off x="3914775" y="8939213"/>
            <a:ext cx="2994025" cy="469900"/>
          </a:xfrm>
          <a:prstGeom prst="rect">
            <a:avLst/>
          </a:prstGeom>
          <a:noFill/>
          <a:ln w="9525">
            <a:noFill/>
          </a:ln>
        </p:spPr>
        <p:txBody>
          <a:bodyPr lIns="19425" tIns="0" rIns="19425" bIns="0" anchor="b" anchorCtr="0"/>
          <a:p>
            <a:pPr lvl="0" algn="r" defTabSz="776605"/>
            <a:fld id="{9A0DB2DC-4C9A-4742-B13C-FB6460FD3503}" type="slidenum">
              <a:rPr lang="zh-CN" altLang="en-US" sz="1000" i="1" dirty="0"/>
            </a:fld>
            <a:endParaRPr lang="zh-CN" altLang="en-US" sz="1000" i="1" dirty="0"/>
          </a:p>
        </p:txBody>
      </p:sp>
      <p:sp>
        <p:nvSpPr>
          <p:cNvPr id="36867" name="Rectangle 2"/>
          <p:cNvSpPr>
            <a:spLocks noTextEdit="1"/>
          </p:cNvSpPr>
          <p:nvPr>
            <p:ph type="sldImg"/>
          </p:nvPr>
        </p:nvSpPr>
        <p:spPr/>
      </p:sp>
      <p:sp>
        <p:nvSpPr>
          <p:cNvPr id="36868" name="Rectangle 3"/>
          <p:cNvSpPr>
            <a:spLocks noGrp="1"/>
          </p:cNvSpPr>
          <p:nvPr>
            <p:ph type="body" idx="1"/>
          </p:nvPr>
        </p:nvSpPr>
        <p:spPr>
          <a:xfrm>
            <a:off x="919163" y="4470400"/>
            <a:ext cx="5068887" cy="4232275"/>
          </a:xfrm>
        </p:spPr>
        <p:txBody>
          <a:bodyPr wrap="square" lIns="93889" tIns="46944" rIns="93889" bIns="46944"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Rectangle 5"/>
          <p:cNvSpPr txBox="1">
            <a:spLocks noGrp="1"/>
          </p:cNvSpPr>
          <p:nvPr/>
        </p:nvSpPr>
        <p:spPr>
          <a:xfrm>
            <a:off x="3914775" y="8939213"/>
            <a:ext cx="2994025" cy="469900"/>
          </a:xfrm>
          <a:prstGeom prst="rect">
            <a:avLst/>
          </a:prstGeom>
          <a:noFill/>
          <a:ln w="9525">
            <a:noFill/>
          </a:ln>
        </p:spPr>
        <p:txBody>
          <a:bodyPr lIns="19425" tIns="0" rIns="19425" bIns="0" anchor="b" anchorCtr="0"/>
          <a:p>
            <a:pPr lvl="0" algn="r" defTabSz="776605"/>
            <a:fld id="{9A0DB2DC-4C9A-4742-B13C-FB6460FD3503}" type="slidenum">
              <a:rPr lang="zh-CN" altLang="en-US" sz="1000" i="1" dirty="0"/>
            </a:fld>
            <a:endParaRPr lang="zh-CN" altLang="en-US" sz="1000" i="1" dirty="0"/>
          </a:p>
        </p:txBody>
      </p:sp>
      <p:sp>
        <p:nvSpPr>
          <p:cNvPr id="38915" name="Rectangle 2"/>
          <p:cNvSpPr>
            <a:spLocks noTextEdit="1"/>
          </p:cNvSpPr>
          <p:nvPr>
            <p:ph type="sldImg"/>
          </p:nvPr>
        </p:nvSpPr>
        <p:spPr/>
      </p:sp>
      <p:sp>
        <p:nvSpPr>
          <p:cNvPr id="38916" name="Rectangle 3"/>
          <p:cNvSpPr>
            <a:spLocks noGrp="1"/>
          </p:cNvSpPr>
          <p:nvPr>
            <p:ph type="body" idx="1"/>
          </p:nvPr>
        </p:nvSpPr>
        <p:spPr>
          <a:xfrm>
            <a:off x="919163" y="4470400"/>
            <a:ext cx="5068887" cy="4232275"/>
          </a:xfrm>
        </p:spPr>
        <p:txBody>
          <a:bodyPr wrap="square" lIns="93889" tIns="46944" rIns="93889" bIns="46944"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Rectangle 5"/>
          <p:cNvSpPr txBox="1">
            <a:spLocks noGrp="1"/>
          </p:cNvSpPr>
          <p:nvPr/>
        </p:nvSpPr>
        <p:spPr>
          <a:xfrm>
            <a:off x="3914775" y="8939213"/>
            <a:ext cx="2994025" cy="469900"/>
          </a:xfrm>
          <a:prstGeom prst="rect">
            <a:avLst/>
          </a:prstGeom>
          <a:noFill/>
          <a:ln w="9525">
            <a:noFill/>
          </a:ln>
        </p:spPr>
        <p:txBody>
          <a:bodyPr lIns="19425" tIns="0" rIns="19425" bIns="0" anchor="b" anchorCtr="0"/>
          <a:p>
            <a:pPr lvl="0" algn="r" defTabSz="776605"/>
            <a:fld id="{9A0DB2DC-4C9A-4742-B13C-FB6460FD3503}" type="slidenum">
              <a:rPr lang="zh-CN" altLang="en-US" sz="1000" i="1" dirty="0"/>
            </a:fld>
            <a:endParaRPr lang="zh-CN" altLang="en-US" sz="1000" i="1" dirty="0"/>
          </a:p>
        </p:txBody>
      </p:sp>
      <p:sp>
        <p:nvSpPr>
          <p:cNvPr id="40963" name="Rectangle 2"/>
          <p:cNvSpPr>
            <a:spLocks noTextEdit="1"/>
          </p:cNvSpPr>
          <p:nvPr>
            <p:ph type="sldImg"/>
          </p:nvPr>
        </p:nvSpPr>
        <p:spPr/>
      </p:sp>
      <p:sp>
        <p:nvSpPr>
          <p:cNvPr id="40964" name="Rectangle 3"/>
          <p:cNvSpPr>
            <a:spLocks noGrp="1"/>
          </p:cNvSpPr>
          <p:nvPr>
            <p:ph type="body" idx="1"/>
          </p:nvPr>
        </p:nvSpPr>
        <p:spPr>
          <a:xfrm>
            <a:off x="919163" y="4470400"/>
            <a:ext cx="5068887" cy="4232275"/>
          </a:xfrm>
        </p:spPr>
        <p:txBody>
          <a:bodyPr wrap="square" lIns="93889" tIns="46944" rIns="93889" bIns="46944"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tags" Target="../tags/tag3.xml"/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3400" y="1066800"/>
            <a:ext cx="83058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0" y="0"/>
            <a:ext cx="9144000" cy="700088"/>
          </a:xfrm>
          <a:prstGeom prst="rect">
            <a:avLst/>
          </a:prstGeom>
          <a:solidFill>
            <a:srgbClr val="F0901D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" name="图片 1" descr="商标（横）白底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498715" y="76200"/>
            <a:ext cx="1569085" cy="580390"/>
          </a:xfrm>
          <a:prstGeom prst="rect">
            <a:avLst/>
          </a:prstGeom>
        </p:spPr>
      </p:pic>
      <p:sp>
        <p:nvSpPr>
          <p:cNvPr id="17" name="Rectangle 7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0" y="700088"/>
            <a:ext cx="9144000" cy="138113"/>
          </a:xfrm>
          <a:prstGeom prst="rect">
            <a:avLst/>
          </a:prstGeom>
          <a:solidFill>
            <a:srgbClr val="5051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86550" y="177800"/>
            <a:ext cx="2152650" cy="607060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28600" y="177800"/>
            <a:ext cx="6305550" cy="6070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177800"/>
            <a:ext cx="6172200" cy="40011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3400" y="1066800"/>
            <a:ext cx="4076700" cy="51816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62500" y="1066800"/>
            <a:ext cx="4076700" cy="51816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177800"/>
            <a:ext cx="6172200" cy="40011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177800"/>
            <a:ext cx="6172200" cy="40011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3400" y="1066800"/>
            <a:ext cx="8305800" cy="5181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1" name="灯片编号占位符 3"/>
          <p:cNvSpPr txBox="1"/>
          <p:nvPr userDrawn="1"/>
        </p:nvSpPr>
        <p:spPr>
          <a:xfrm>
            <a:off x="8531225" y="6307138"/>
            <a:ext cx="47942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Oval 15"/>
          <p:cNvSpPr>
            <a:spLocks noChangeArrowheads="1"/>
          </p:cNvSpPr>
          <p:nvPr userDrawn="1"/>
        </p:nvSpPr>
        <p:spPr bwMode="gray">
          <a:xfrm>
            <a:off x="7802563" y="6443663"/>
            <a:ext cx="152400" cy="152400"/>
          </a:xfrm>
          <a:prstGeom prst="ellipse">
            <a:avLst/>
          </a:prstGeom>
          <a:solidFill>
            <a:srgbClr val="93993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1C1C1C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Oval 16"/>
          <p:cNvSpPr>
            <a:spLocks noChangeArrowheads="1"/>
          </p:cNvSpPr>
          <p:nvPr userDrawn="1"/>
        </p:nvSpPr>
        <p:spPr bwMode="gray">
          <a:xfrm>
            <a:off x="8023225" y="6443663"/>
            <a:ext cx="152400" cy="152400"/>
          </a:xfrm>
          <a:prstGeom prst="ellipse">
            <a:avLst/>
          </a:prstGeom>
          <a:solidFill>
            <a:srgbClr val="B2447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1C1C1C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Oval 17"/>
          <p:cNvSpPr>
            <a:spLocks noChangeArrowheads="1"/>
          </p:cNvSpPr>
          <p:nvPr userDrawn="1"/>
        </p:nvSpPr>
        <p:spPr bwMode="gray">
          <a:xfrm>
            <a:off x="8251825" y="6443663"/>
            <a:ext cx="152400" cy="152400"/>
          </a:xfrm>
          <a:prstGeom prst="ellipse">
            <a:avLst/>
          </a:prstGeom>
          <a:solidFill>
            <a:srgbClr val="EC9F1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1C1C1C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Oval 18"/>
          <p:cNvSpPr>
            <a:spLocks noChangeArrowheads="1"/>
          </p:cNvSpPr>
          <p:nvPr userDrawn="1"/>
        </p:nvSpPr>
        <p:spPr bwMode="gray">
          <a:xfrm>
            <a:off x="8480425" y="6443663"/>
            <a:ext cx="152400" cy="152400"/>
          </a:xfrm>
          <a:prstGeom prst="ellipse">
            <a:avLst/>
          </a:prstGeom>
          <a:solidFill>
            <a:srgbClr val="5C414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1C1C1C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Rectangle 6"/>
          <p:cNvSpPr>
            <a:spLocks noChangeArrowheads="1"/>
          </p:cNvSpPr>
          <p:nvPr userDrawn="1"/>
        </p:nvSpPr>
        <p:spPr bwMode="auto">
          <a:xfrm>
            <a:off x="0" y="0"/>
            <a:ext cx="9144000" cy="700088"/>
          </a:xfrm>
          <a:prstGeom prst="rect">
            <a:avLst/>
          </a:prstGeom>
          <a:solidFill>
            <a:srgbClr val="F0901D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0" y="700088"/>
            <a:ext cx="9144000" cy="138113"/>
          </a:xfrm>
          <a:prstGeom prst="rect">
            <a:avLst/>
          </a:prstGeom>
          <a:solidFill>
            <a:srgbClr val="5051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1781175" y="6721475"/>
            <a:ext cx="7362825" cy="136525"/>
          </a:xfrm>
          <a:prstGeom prst="rect">
            <a:avLst/>
          </a:prstGeom>
          <a:solidFill>
            <a:srgbClr val="F090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Rectangle 11"/>
          <p:cNvSpPr>
            <a:spLocks noChangeArrowheads="1"/>
          </p:cNvSpPr>
          <p:nvPr userDrawn="1"/>
        </p:nvSpPr>
        <p:spPr bwMode="auto">
          <a:xfrm>
            <a:off x="0" y="6721475"/>
            <a:ext cx="2208213" cy="136525"/>
          </a:xfrm>
          <a:prstGeom prst="rect">
            <a:avLst/>
          </a:prstGeom>
          <a:solidFill>
            <a:srgbClr val="5051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Text Box 21"/>
          <p:cNvSpPr txBox="1">
            <a:spLocks noChangeArrowheads="1"/>
          </p:cNvSpPr>
          <p:nvPr userDrawn="1"/>
        </p:nvSpPr>
        <p:spPr bwMode="auto">
          <a:xfrm>
            <a:off x="8661400" y="6305550"/>
            <a:ext cx="482600" cy="400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64F548-29D5-428F-9FEF-4EE1E7377782}" type="slidenum">
              <a: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1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" name="图片 2" descr="商标（横）白底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7498715" y="76200"/>
            <a:ext cx="1569085" cy="5803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>
    <p:zoom/>
  </p:transition>
  <p:hf sldNum="0" hdr="0" ftr="0" dt="0"/>
  <p:txStyles>
    <p:titleStyle>
      <a:lvl1pPr algn="l" defTabSz="762000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99"/>
          </a:solidFill>
          <a:latin typeface="+mj-lt"/>
          <a:ea typeface="+mj-ea"/>
          <a:cs typeface="+mj-cs"/>
        </a:defRPr>
      </a:lvl1pPr>
      <a:lvl2pPr algn="l" defTabSz="762000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99"/>
          </a:solidFill>
          <a:latin typeface="Arial" panose="020B0604020202020204" pitchFamily="34" charset="0"/>
        </a:defRPr>
      </a:lvl2pPr>
      <a:lvl3pPr algn="l" defTabSz="762000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99"/>
          </a:solidFill>
          <a:latin typeface="Arial" panose="020B0604020202020204" pitchFamily="34" charset="0"/>
        </a:defRPr>
      </a:lvl3pPr>
      <a:lvl4pPr algn="l" defTabSz="762000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99"/>
          </a:solidFill>
          <a:latin typeface="Arial" panose="020B0604020202020204" pitchFamily="34" charset="0"/>
        </a:defRPr>
      </a:lvl4pPr>
      <a:lvl5pPr algn="l" defTabSz="762000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99"/>
          </a:solidFill>
          <a:latin typeface="Arial" panose="020B0604020202020204" pitchFamily="34" charset="0"/>
        </a:defRPr>
      </a:lvl5pPr>
      <a:lvl6pPr marL="457200" algn="l" defTabSz="762000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99"/>
          </a:solidFill>
          <a:latin typeface="Arial" panose="020B0604020202020204" pitchFamily="34" charset="0"/>
        </a:defRPr>
      </a:lvl6pPr>
      <a:lvl7pPr marL="914400" algn="l" defTabSz="762000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99"/>
          </a:solidFill>
          <a:latin typeface="Arial" panose="020B0604020202020204" pitchFamily="34" charset="0"/>
        </a:defRPr>
      </a:lvl7pPr>
      <a:lvl8pPr marL="1371600" algn="l" defTabSz="762000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99"/>
          </a:solidFill>
          <a:latin typeface="Arial" panose="020B0604020202020204" pitchFamily="34" charset="0"/>
        </a:defRPr>
      </a:lvl8pPr>
      <a:lvl9pPr marL="1828800" algn="l" defTabSz="762000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99"/>
          </a:solidFill>
          <a:latin typeface="Arial" panose="020B0604020202020204" pitchFamily="34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 b="1">
          <a:solidFill>
            <a:schemeClr val="tx1"/>
          </a:solidFill>
          <a:latin typeface="+mn-lt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.png"/><Relationship Id="rId2" Type="http://schemas.openxmlformats.org/officeDocument/2006/relationships/tags" Target="../tags/tag5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11.wmf"/><Relationship Id="rId4" Type="http://schemas.openxmlformats.org/officeDocument/2006/relationships/image" Target="../media/image10.wmf"/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4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班组长培训</a:t>
            </a:r>
            <a:endParaRPr kumimoji="1" lang="zh-CN" altLang="en-US" sz="44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411413" y="2708275"/>
            <a:ext cx="4319588" cy="7620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1" lang="en-US" altLang="zh-CN" sz="4400" kern="1200" cap="none" spc="0" normalizeH="0" baseline="0" noProof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IE</a:t>
            </a:r>
            <a:r>
              <a:rPr kumimoji="1" lang="zh-CN" altLang="en-US" sz="4400" kern="1200" cap="none" spc="0" normalizeH="0" baseline="0" noProof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七大手法</a:t>
            </a:r>
            <a:endParaRPr kumimoji="1" lang="zh-CN" altLang="en-US" sz="4400" kern="1200" cap="none" spc="0" normalizeH="0" baseline="0" noProof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411413" y="2708275"/>
            <a:ext cx="4319588" cy="7620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1" lang="en-US" altLang="zh-CN" sz="4400" kern="1200" cap="none" spc="0" normalizeH="0" baseline="0" noProof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IE</a:t>
            </a:r>
            <a:r>
              <a:rPr kumimoji="1" lang="zh-CN" altLang="en-US" sz="4400" kern="1200" cap="none" spc="0" normalizeH="0" baseline="0" noProof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七大手法</a:t>
            </a:r>
            <a:endParaRPr kumimoji="1" lang="zh-CN" altLang="en-US" sz="4400" kern="1200" cap="none" spc="0" normalizeH="0" baseline="0" noProof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4101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588"/>
            <a:ext cx="9137650" cy="6856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6"/>
          <p:cNvSpPr/>
          <p:nvPr/>
        </p:nvSpPr>
        <p:spPr>
          <a:xfrm>
            <a:off x="0" y="2316163"/>
            <a:ext cx="9144000" cy="1027112"/>
          </a:xfrm>
          <a:prstGeom prst="rect">
            <a:avLst/>
          </a:prstGeom>
          <a:solidFill>
            <a:srgbClr val="F0901D"/>
          </a:solidFill>
          <a:ln w="9525">
            <a:noFill/>
          </a:ln>
        </p:spPr>
        <p:txBody>
          <a:bodyPr/>
          <a:p>
            <a:pPr algn="ctr" eaLnBrk="1" hangingPunct="1"/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11" name="Rectangle 7"/>
          <p:cNvSpPr/>
          <p:nvPr/>
        </p:nvSpPr>
        <p:spPr>
          <a:xfrm>
            <a:off x="0" y="3336925"/>
            <a:ext cx="9144000" cy="593725"/>
          </a:xfrm>
          <a:prstGeom prst="rect">
            <a:avLst/>
          </a:prstGeom>
          <a:solidFill>
            <a:srgbClr val="505153"/>
          </a:solidFill>
          <a:ln w="9525">
            <a:noFill/>
          </a:ln>
        </p:spPr>
        <p:txBody>
          <a:bodyPr/>
          <a:p>
            <a:pPr algn="ctr" eaLnBrk="1" hangingPunct="1"/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12" name="Rectangle 10"/>
          <p:cNvSpPr/>
          <p:nvPr/>
        </p:nvSpPr>
        <p:spPr>
          <a:xfrm>
            <a:off x="7067550" y="5233988"/>
            <a:ext cx="2106613" cy="676275"/>
          </a:xfrm>
          <a:prstGeom prst="rect">
            <a:avLst/>
          </a:prstGeom>
          <a:solidFill>
            <a:srgbClr val="F0901D"/>
          </a:solidFill>
          <a:ln w="9525">
            <a:noFill/>
          </a:ln>
        </p:spPr>
        <p:txBody>
          <a:bodyPr/>
          <a:p>
            <a:pPr algn="ctr" eaLnBrk="1" hangingPunct="1"/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13" name="Rectangle 11"/>
          <p:cNvSpPr/>
          <p:nvPr/>
        </p:nvSpPr>
        <p:spPr>
          <a:xfrm>
            <a:off x="6902450" y="5233988"/>
            <a:ext cx="185738" cy="676275"/>
          </a:xfrm>
          <a:prstGeom prst="rect">
            <a:avLst/>
          </a:prstGeom>
          <a:solidFill>
            <a:srgbClr val="505153"/>
          </a:solidFill>
          <a:ln w="9525">
            <a:noFill/>
          </a:ln>
        </p:spPr>
        <p:txBody>
          <a:bodyPr/>
          <a:p>
            <a:pPr algn="ctr" eaLnBrk="1" hangingPunct="1"/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692275" y="2247900"/>
            <a:ext cx="6310313" cy="1160463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4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Rectangle 4"/>
          <p:cNvSpPr txBox="1"/>
          <p:nvPr/>
        </p:nvSpPr>
        <p:spPr>
          <a:xfrm>
            <a:off x="6350" y="3371850"/>
            <a:ext cx="9131300" cy="50323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 eaLnBrk="1" hangingPunct="1"/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精益班组长育成</a:t>
            </a:r>
            <a:endParaRPr lang="zh-CN" altLang="en-US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36"/>
          <p:cNvSpPr txBox="1"/>
          <p:nvPr/>
        </p:nvSpPr>
        <p:spPr>
          <a:xfrm>
            <a:off x="7131050" y="5372100"/>
            <a:ext cx="1211263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r" eaLnBrk="1" hangingPunct="1"/>
            <a:r>
              <a:rPr lang="zh-CN" altLang="en-US" sz="20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演讲者：</a:t>
            </a:r>
            <a:endParaRPr lang="zh-CN" altLang="en-US" sz="200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Rectangle 70"/>
          <p:cNvSpPr/>
          <p:nvPr/>
        </p:nvSpPr>
        <p:spPr>
          <a:xfrm>
            <a:off x="1490663" y="2314575"/>
            <a:ext cx="6121400" cy="1693863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zh-CN" altLang="en-US" sz="6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成本管理</a:t>
            </a:r>
            <a:br>
              <a:rPr lang="zh-CN" alt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商标（横）白底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498715" y="76200"/>
            <a:ext cx="1569085" cy="580390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6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815975" y="1446213"/>
            <a:ext cx="7566025" cy="992188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50000">
                <a:schemeClr val="bg1"/>
              </a:gs>
              <a:gs pos="100000">
                <a:srgbClr val="CCECFF"/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                  </a:t>
            </a:r>
            <a:r>
              <a:rPr kumimoji="1" lang="en-US" altLang="ko-K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黑体" panose="02010609060101010101" pitchFamily="49" charset="-122"/>
                <a:cs typeface="+mn-cs"/>
              </a:rPr>
              <a:t>‘</a:t>
            </a:r>
            <a:r>
              <a: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工作</a:t>
            </a:r>
            <a:r>
              <a: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黑体" panose="02010609060101010101" pitchFamily="49" charset="-122"/>
                <a:cs typeface="+mn-cs"/>
              </a:rPr>
              <a:t>’</a:t>
            </a:r>
            <a:r>
              <a: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是给产品创造出附加价值的行为</a:t>
            </a: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                  </a:t>
            </a:r>
            <a:r>
              <a: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黑体" panose="02010609060101010101" pitchFamily="49" charset="-122"/>
                <a:cs typeface="+mn-cs"/>
              </a:rPr>
              <a:t>‘</a:t>
            </a:r>
            <a:r>
              <a: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移动</a:t>
            </a:r>
            <a:r>
              <a: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黑体" panose="02010609060101010101" pitchFamily="49" charset="-122"/>
                <a:cs typeface="+mn-cs"/>
              </a:rPr>
              <a:t>’</a:t>
            </a:r>
            <a:r>
              <a: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是不能给产品创造附加价值的行为</a:t>
            </a: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19459" name="Picture 4" descr="j011866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38200"/>
            <a:ext cx="1958975" cy="1903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5" name="Picture 5" descr="j01629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438" y="3248025"/>
            <a:ext cx="4137025" cy="307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6" name="Text Box 6"/>
          <p:cNvSpPr txBox="1"/>
          <p:nvPr/>
        </p:nvSpPr>
        <p:spPr>
          <a:xfrm>
            <a:off x="2992438" y="3713163"/>
            <a:ext cx="2840037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ko-KR" sz="2000" b="1" dirty="0">
                <a:solidFill>
                  <a:srgbClr val="66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“</a:t>
            </a:r>
            <a:r>
              <a:rPr lang="ko-KR" altLang="en-US" sz="2000" b="1" dirty="0">
                <a:solidFill>
                  <a:srgbClr val="66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문제점에 대한 인식</a:t>
            </a:r>
            <a:r>
              <a:rPr lang="ko-KR" altLang="en-US" sz="2000" b="1" dirty="0">
                <a:solidFill>
                  <a:srgbClr val="66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”</a:t>
            </a:r>
            <a:endParaRPr lang="ko-KR" altLang="en-US" sz="2000" b="1" dirty="0">
              <a:solidFill>
                <a:srgbClr val="66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spcBef>
                <a:spcPct val="50000"/>
              </a:spcBef>
            </a:pPr>
            <a:r>
              <a:rPr lang="en-US" altLang="ko-KR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ko-KR" altLang="en-US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일과 움직임의 이해</a:t>
            </a:r>
            <a:endParaRPr lang="ko-KR" altLang="en-US" sz="20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spcBef>
                <a:spcPct val="50000"/>
              </a:spcBef>
            </a:pPr>
            <a:r>
              <a:rPr lang="en-US" altLang="ko-KR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ko-KR" altLang="en-US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일 ≠  움직임</a:t>
            </a:r>
            <a:endParaRPr lang="ko-KR" altLang="en-US" sz="20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607" name="Rectangle 7"/>
          <p:cNvSpPr/>
          <p:nvPr/>
        </p:nvSpPr>
        <p:spPr>
          <a:xfrm>
            <a:off x="2057400" y="2930525"/>
            <a:ext cx="4572000" cy="33940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 anchorCtr="0"/>
          <a:p>
            <a:pPr algn="ctr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5610" name="Rectangle 10"/>
          <p:cNvSpPr/>
          <p:nvPr/>
        </p:nvSpPr>
        <p:spPr>
          <a:xfrm>
            <a:off x="1981200" y="2819400"/>
            <a:ext cx="4572000" cy="33940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 anchorCtr="0"/>
          <a:p>
            <a:pPr algn="ctr"/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25613" name="Picture 13" descr="j02045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2988" y="3124200"/>
            <a:ext cx="2344737" cy="3070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14" name="Text Box 14"/>
          <p:cNvSpPr txBox="1"/>
          <p:nvPr/>
        </p:nvSpPr>
        <p:spPr>
          <a:xfrm>
            <a:off x="6472238" y="4038600"/>
            <a:ext cx="1833562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ko-KR" sz="8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○</a:t>
            </a:r>
            <a:endParaRPr lang="en-US" altLang="ko-KR" sz="80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5615" name="Picture 15" descr="PE07610_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938" y="3349625"/>
            <a:ext cx="3268662" cy="2608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16" name="Text Box 16"/>
          <p:cNvSpPr txBox="1"/>
          <p:nvPr/>
        </p:nvSpPr>
        <p:spPr>
          <a:xfrm>
            <a:off x="1295400" y="3810000"/>
            <a:ext cx="1833563" cy="1555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ko-KR" sz="96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×</a:t>
            </a:r>
            <a:endParaRPr lang="en-US" altLang="ko-KR" sz="9600" b="1" dirty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5617" name="Picture 17" descr="PE03785_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0275" y="3371850"/>
            <a:ext cx="2397125" cy="2687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18" name="Text Box 18"/>
          <p:cNvSpPr txBox="1"/>
          <p:nvPr/>
        </p:nvSpPr>
        <p:spPr>
          <a:xfrm>
            <a:off x="3881438" y="3810000"/>
            <a:ext cx="1833562" cy="1555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ko-KR" sz="96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×</a:t>
            </a:r>
            <a:endParaRPr lang="en-US" altLang="ko-KR" sz="9600" b="1" dirty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75"/>
                                        <p:tgtEl>
                                          <p:spTgt spid="25606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4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charRg st="13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75"/>
                                        <p:tgtEl>
                                          <p:spTgt spid="25606">
                                            <p:txEl>
                                              <p:charRg st="13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225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charRg st="2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75"/>
                                        <p:tgtEl>
                                          <p:spTgt spid="25606">
                                            <p:txEl>
                                              <p:charRg st="25" end="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advAuto="1000" build="p"/>
      <p:bldP spid="25607" grpId="0" animBg="1"/>
      <p:bldP spid="25610" grpId="0" animBg="1"/>
      <p:bldP spid="25614" grpId="0"/>
      <p:bldP spid="25616" grpId="0"/>
      <p:bldP spid="256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AutoShape 3"/>
          <p:cNvSpPr/>
          <p:nvPr/>
        </p:nvSpPr>
        <p:spPr>
          <a:xfrm>
            <a:off x="762000" y="2255838"/>
            <a:ext cx="7467600" cy="676275"/>
          </a:xfrm>
          <a:prstGeom prst="roundRect">
            <a:avLst>
              <a:gd name="adj" fmla="val 1907"/>
            </a:avLst>
          </a:prstGeom>
          <a:noFill/>
          <a:ln w="57150" cap="flat" cmpd="sng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lnSpc>
                <a:spcPct val="150000"/>
              </a:lnSpc>
            </a:pPr>
            <a:r>
              <a:rPr lang="zh-CN" altLang="en-US" sz="18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浪费是因</a:t>
            </a:r>
            <a:r>
              <a:rPr lang="en-US" altLang="ko-KR" sz="18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[</a:t>
            </a:r>
            <a:r>
              <a:rPr lang="zh-CN" altLang="en-US" sz="18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不一致</a:t>
            </a:r>
            <a:r>
              <a:rPr lang="en-US" altLang="ko-KR" sz="18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] [</a:t>
            </a:r>
            <a:r>
              <a:rPr lang="zh-CN" altLang="en-US" sz="18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不均衡</a:t>
            </a:r>
            <a:r>
              <a:rPr lang="en-US" altLang="ko-KR" sz="18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] [</a:t>
            </a:r>
            <a:r>
              <a:rPr lang="zh-CN" altLang="en-US" sz="18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不合理</a:t>
            </a:r>
            <a:r>
              <a:rPr lang="en-US" altLang="ko-KR" sz="18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]</a:t>
            </a:r>
            <a:r>
              <a:rPr lang="zh-CN" altLang="en-US" sz="18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等因素不断地发生</a:t>
            </a:r>
            <a:endParaRPr lang="ko-KR" altLang="en-US" sz="18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711200" y="3313113"/>
            <a:ext cx="2438400" cy="3011487"/>
            <a:chOff x="48" y="1680"/>
            <a:chExt cx="1835" cy="2496"/>
          </a:xfrm>
        </p:grpSpPr>
        <p:pic>
          <p:nvPicPr>
            <p:cNvPr id="20527" name="Picture 6" descr="SL00443_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8" y="1680"/>
              <a:ext cx="1835" cy="249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20528" name="Group 7"/>
            <p:cNvGrpSpPr/>
            <p:nvPr/>
          </p:nvGrpSpPr>
          <p:grpSpPr>
            <a:xfrm>
              <a:off x="144" y="1728"/>
              <a:ext cx="1680" cy="528"/>
              <a:chOff x="2844" y="720"/>
              <a:chExt cx="708" cy="612"/>
            </a:xfrm>
          </p:grpSpPr>
          <p:grpSp>
            <p:nvGrpSpPr>
              <p:cNvPr id="20529" name="Group 8"/>
              <p:cNvGrpSpPr/>
              <p:nvPr/>
            </p:nvGrpSpPr>
            <p:grpSpPr>
              <a:xfrm>
                <a:off x="2892" y="720"/>
                <a:ext cx="612" cy="612"/>
                <a:chOff x="2514" y="294"/>
                <a:chExt cx="486" cy="486"/>
              </a:xfrm>
            </p:grpSpPr>
            <p:sp>
              <p:nvSpPr>
                <p:cNvPr id="20531" name="Oval 9"/>
                <p:cNvSpPr/>
                <p:nvPr/>
              </p:nvSpPr>
              <p:spPr>
                <a:xfrm>
                  <a:off x="2514" y="294"/>
                  <a:ext cx="480" cy="480"/>
                </a:xfrm>
                <a:prstGeom prst="ellipse">
                  <a:avLst/>
                </a:prstGeom>
                <a:solidFill>
                  <a:srgbClr val="ACACAC"/>
                </a:solidFill>
                <a:ln w="9525">
                  <a:noFill/>
                </a:ln>
              </p:spPr>
              <p:txBody>
                <a:bodyPr/>
                <a:p>
                  <a:pPr algn="ctr"/>
                  <a:endParaRPr lang="zh-C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532" name="Oval 10"/>
                <p:cNvSpPr/>
                <p:nvPr/>
              </p:nvSpPr>
              <p:spPr>
                <a:xfrm>
                  <a:off x="2526" y="306"/>
                  <a:ext cx="444" cy="444"/>
                </a:xfrm>
                <a:prstGeom prst="ellipse">
                  <a:avLst/>
                </a:prstGeom>
                <a:solidFill>
                  <a:srgbClr val="B9B9B9"/>
                </a:solidFill>
                <a:ln w="9525">
                  <a:noFill/>
                </a:ln>
              </p:spPr>
              <p:txBody>
                <a:bodyPr/>
                <a:p>
                  <a:pPr algn="ctr"/>
                  <a:endParaRPr lang="zh-C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533" name="Oval 11"/>
                <p:cNvSpPr/>
                <p:nvPr/>
              </p:nvSpPr>
              <p:spPr>
                <a:xfrm>
                  <a:off x="2538" y="318"/>
                  <a:ext cx="408" cy="408"/>
                </a:xfrm>
                <a:prstGeom prst="ellipse">
                  <a:avLst/>
                </a:prstGeom>
                <a:solidFill>
                  <a:srgbClr val="C6C6C6"/>
                </a:solidFill>
                <a:ln w="9525">
                  <a:noFill/>
                </a:ln>
              </p:spPr>
              <p:txBody>
                <a:bodyPr/>
                <a:p>
                  <a:pPr algn="ctr"/>
                  <a:endParaRPr lang="zh-C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534" name="Oval 12"/>
                <p:cNvSpPr/>
                <p:nvPr/>
              </p:nvSpPr>
              <p:spPr>
                <a:xfrm>
                  <a:off x="2550" y="330"/>
                  <a:ext cx="372" cy="372"/>
                </a:xfrm>
                <a:prstGeom prst="ellipse">
                  <a:avLst/>
                </a:prstGeom>
                <a:solidFill>
                  <a:srgbClr val="D2D2D2"/>
                </a:solidFill>
                <a:ln w="9525">
                  <a:noFill/>
                </a:ln>
              </p:spPr>
              <p:txBody>
                <a:bodyPr/>
                <a:p>
                  <a:pPr algn="ctr"/>
                  <a:endParaRPr lang="zh-C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535" name="Oval 13"/>
                <p:cNvSpPr/>
                <p:nvPr/>
              </p:nvSpPr>
              <p:spPr>
                <a:xfrm>
                  <a:off x="2562" y="342"/>
                  <a:ext cx="336" cy="336"/>
                </a:xfrm>
                <a:prstGeom prst="ellipse">
                  <a:avLst/>
                </a:prstGeom>
                <a:solidFill>
                  <a:srgbClr val="DFDFDF"/>
                </a:solidFill>
                <a:ln w="9525">
                  <a:noFill/>
                </a:ln>
              </p:spPr>
              <p:txBody>
                <a:bodyPr/>
                <a:p>
                  <a:pPr algn="ctr"/>
                  <a:endParaRPr lang="zh-C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536" name="Oval 14"/>
                <p:cNvSpPr/>
                <p:nvPr/>
              </p:nvSpPr>
              <p:spPr>
                <a:xfrm>
                  <a:off x="2574" y="354"/>
                  <a:ext cx="300" cy="300"/>
                </a:xfrm>
                <a:prstGeom prst="ellipse">
                  <a:avLst/>
                </a:prstGeom>
                <a:solidFill>
                  <a:srgbClr val="ECECEC"/>
                </a:solidFill>
                <a:ln w="9525">
                  <a:noFill/>
                </a:ln>
              </p:spPr>
              <p:txBody>
                <a:bodyPr/>
                <a:p>
                  <a:pPr algn="ctr"/>
                  <a:endParaRPr lang="zh-C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537" name="Oval 15"/>
                <p:cNvSpPr/>
                <p:nvPr/>
              </p:nvSpPr>
              <p:spPr>
                <a:xfrm>
                  <a:off x="2586" y="366"/>
                  <a:ext cx="264" cy="264"/>
                </a:xfrm>
                <a:prstGeom prst="ellipse">
                  <a:avLst/>
                </a:prstGeom>
                <a:solidFill>
                  <a:srgbClr val="F9F9F9"/>
                </a:solidFill>
                <a:ln w="9525">
                  <a:noFill/>
                </a:ln>
              </p:spPr>
              <p:txBody>
                <a:bodyPr/>
                <a:p>
                  <a:pPr algn="ctr"/>
                  <a:endParaRPr lang="zh-C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538" name="Oval 16"/>
                <p:cNvSpPr/>
                <p:nvPr/>
              </p:nvSpPr>
              <p:spPr>
                <a:xfrm>
                  <a:off x="2598" y="378"/>
                  <a:ext cx="228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</a:ln>
              </p:spPr>
              <p:txBody>
                <a:bodyPr/>
                <a:p>
                  <a:pPr algn="ctr"/>
                  <a:endParaRPr lang="zh-C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539" name="Oval 17"/>
                <p:cNvSpPr/>
                <p:nvPr/>
              </p:nvSpPr>
              <p:spPr>
                <a:xfrm>
                  <a:off x="2610" y="390"/>
                  <a:ext cx="192" cy="19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</a:ln>
              </p:spPr>
              <p:txBody>
                <a:bodyPr/>
                <a:p>
                  <a:pPr algn="ctr"/>
                  <a:endParaRPr lang="zh-C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540" name="Oval 18"/>
                <p:cNvSpPr/>
                <p:nvPr/>
              </p:nvSpPr>
              <p:spPr>
                <a:xfrm>
                  <a:off x="2622" y="402"/>
                  <a:ext cx="156" cy="15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</a:ln>
              </p:spPr>
              <p:txBody>
                <a:bodyPr/>
                <a:p>
                  <a:pPr algn="ctr"/>
                  <a:endParaRPr lang="zh-C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541" name="Oval 19"/>
                <p:cNvSpPr/>
                <p:nvPr/>
              </p:nvSpPr>
              <p:spPr>
                <a:xfrm>
                  <a:off x="2634" y="414"/>
                  <a:ext cx="120" cy="12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</a:ln>
              </p:spPr>
              <p:txBody>
                <a:bodyPr/>
                <a:p>
                  <a:pPr algn="ctr"/>
                  <a:endParaRPr lang="zh-C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542" name="Oval 20"/>
                <p:cNvSpPr/>
                <p:nvPr/>
              </p:nvSpPr>
              <p:spPr>
                <a:xfrm>
                  <a:off x="2646" y="426"/>
                  <a:ext cx="84" cy="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</a:ln>
              </p:spPr>
              <p:txBody>
                <a:bodyPr/>
                <a:p>
                  <a:pPr algn="ctr"/>
                  <a:endParaRPr lang="zh-C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543" name="Oval 21"/>
                <p:cNvSpPr/>
                <p:nvPr/>
              </p:nvSpPr>
              <p:spPr>
                <a:xfrm>
                  <a:off x="2658" y="438"/>
                  <a:ext cx="48" cy="4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</a:ln>
              </p:spPr>
              <p:txBody>
                <a:bodyPr/>
                <a:p>
                  <a:pPr algn="ctr"/>
                  <a:endParaRPr lang="zh-C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544" name="Oval 22"/>
                <p:cNvSpPr/>
                <p:nvPr/>
              </p:nvSpPr>
              <p:spPr>
                <a:xfrm>
                  <a:off x="2514" y="294"/>
                  <a:ext cx="486" cy="486"/>
                </a:xfrm>
                <a:prstGeom prst="ellipse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pPr algn="ctr"/>
                  <a:endParaRPr lang="zh-C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0530" name="Text Box 23"/>
              <p:cNvSpPr txBox="1"/>
              <p:nvPr/>
            </p:nvSpPr>
            <p:spPr>
              <a:xfrm>
                <a:off x="2844" y="864"/>
                <a:ext cx="708" cy="32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zh-CN" altLang="en-US" sz="1600" dirty="0">
                    <a:solidFill>
                      <a:srgbClr val="000066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不 一 致</a:t>
                </a:r>
                <a:endParaRPr lang="ko-KR" altLang="en-US" sz="1600" dirty="0">
                  <a:solidFill>
                    <a:srgbClr val="000066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</p:grpSp>
      <p:grpSp>
        <p:nvGrpSpPr>
          <p:cNvPr id="5" name="Group 24"/>
          <p:cNvGrpSpPr/>
          <p:nvPr/>
        </p:nvGrpSpPr>
        <p:grpSpPr>
          <a:xfrm>
            <a:off x="3302000" y="3313113"/>
            <a:ext cx="2438400" cy="3011487"/>
            <a:chOff x="1968" y="1680"/>
            <a:chExt cx="1835" cy="2496"/>
          </a:xfrm>
        </p:grpSpPr>
        <p:pic>
          <p:nvPicPr>
            <p:cNvPr id="20509" name="Picture 25" descr="SL00443_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968" y="1680"/>
              <a:ext cx="1835" cy="249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20510" name="Group 26"/>
            <p:cNvGrpSpPr/>
            <p:nvPr/>
          </p:nvGrpSpPr>
          <p:grpSpPr>
            <a:xfrm>
              <a:off x="2064" y="1728"/>
              <a:ext cx="1680" cy="528"/>
              <a:chOff x="2844" y="720"/>
              <a:chExt cx="708" cy="612"/>
            </a:xfrm>
          </p:grpSpPr>
          <p:grpSp>
            <p:nvGrpSpPr>
              <p:cNvPr id="20511" name="Group 27"/>
              <p:cNvGrpSpPr/>
              <p:nvPr/>
            </p:nvGrpSpPr>
            <p:grpSpPr>
              <a:xfrm>
                <a:off x="2892" y="720"/>
                <a:ext cx="612" cy="612"/>
                <a:chOff x="2514" y="294"/>
                <a:chExt cx="486" cy="486"/>
              </a:xfrm>
            </p:grpSpPr>
            <p:sp>
              <p:nvSpPr>
                <p:cNvPr id="20513" name="Oval 28"/>
                <p:cNvSpPr/>
                <p:nvPr/>
              </p:nvSpPr>
              <p:spPr>
                <a:xfrm>
                  <a:off x="2514" y="294"/>
                  <a:ext cx="480" cy="480"/>
                </a:xfrm>
                <a:prstGeom prst="ellipse">
                  <a:avLst/>
                </a:prstGeom>
                <a:solidFill>
                  <a:srgbClr val="ACACAC"/>
                </a:solidFill>
                <a:ln w="9525">
                  <a:noFill/>
                </a:ln>
              </p:spPr>
              <p:txBody>
                <a:bodyPr/>
                <a:p>
                  <a:pPr algn="ctr"/>
                  <a:endParaRPr lang="zh-C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514" name="Oval 29"/>
                <p:cNvSpPr/>
                <p:nvPr/>
              </p:nvSpPr>
              <p:spPr>
                <a:xfrm>
                  <a:off x="2526" y="306"/>
                  <a:ext cx="444" cy="444"/>
                </a:xfrm>
                <a:prstGeom prst="ellipse">
                  <a:avLst/>
                </a:prstGeom>
                <a:solidFill>
                  <a:srgbClr val="B9B9B9"/>
                </a:solidFill>
                <a:ln w="9525">
                  <a:noFill/>
                </a:ln>
              </p:spPr>
              <p:txBody>
                <a:bodyPr/>
                <a:p>
                  <a:pPr algn="ctr"/>
                  <a:endParaRPr lang="zh-C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515" name="Oval 30"/>
                <p:cNvSpPr/>
                <p:nvPr/>
              </p:nvSpPr>
              <p:spPr>
                <a:xfrm>
                  <a:off x="2538" y="318"/>
                  <a:ext cx="408" cy="408"/>
                </a:xfrm>
                <a:prstGeom prst="ellipse">
                  <a:avLst/>
                </a:prstGeom>
                <a:solidFill>
                  <a:srgbClr val="C6C6C6"/>
                </a:solidFill>
                <a:ln w="9525">
                  <a:noFill/>
                </a:ln>
              </p:spPr>
              <p:txBody>
                <a:bodyPr/>
                <a:p>
                  <a:pPr algn="ctr"/>
                  <a:endParaRPr lang="zh-C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516" name="Oval 31"/>
                <p:cNvSpPr/>
                <p:nvPr/>
              </p:nvSpPr>
              <p:spPr>
                <a:xfrm>
                  <a:off x="2550" y="330"/>
                  <a:ext cx="372" cy="372"/>
                </a:xfrm>
                <a:prstGeom prst="ellipse">
                  <a:avLst/>
                </a:prstGeom>
                <a:solidFill>
                  <a:srgbClr val="D2D2D2"/>
                </a:solidFill>
                <a:ln w="9525">
                  <a:noFill/>
                </a:ln>
              </p:spPr>
              <p:txBody>
                <a:bodyPr/>
                <a:p>
                  <a:pPr algn="ctr"/>
                  <a:endParaRPr lang="zh-C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517" name="Oval 32"/>
                <p:cNvSpPr/>
                <p:nvPr/>
              </p:nvSpPr>
              <p:spPr>
                <a:xfrm>
                  <a:off x="2562" y="342"/>
                  <a:ext cx="336" cy="336"/>
                </a:xfrm>
                <a:prstGeom prst="ellipse">
                  <a:avLst/>
                </a:prstGeom>
                <a:solidFill>
                  <a:srgbClr val="DFDFDF"/>
                </a:solidFill>
                <a:ln w="9525">
                  <a:noFill/>
                </a:ln>
              </p:spPr>
              <p:txBody>
                <a:bodyPr/>
                <a:p>
                  <a:pPr algn="ctr"/>
                  <a:endParaRPr lang="zh-C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518" name="Oval 33"/>
                <p:cNvSpPr/>
                <p:nvPr/>
              </p:nvSpPr>
              <p:spPr>
                <a:xfrm>
                  <a:off x="2574" y="354"/>
                  <a:ext cx="300" cy="300"/>
                </a:xfrm>
                <a:prstGeom prst="ellipse">
                  <a:avLst/>
                </a:prstGeom>
                <a:solidFill>
                  <a:srgbClr val="ECECEC"/>
                </a:solidFill>
                <a:ln w="9525">
                  <a:noFill/>
                </a:ln>
              </p:spPr>
              <p:txBody>
                <a:bodyPr/>
                <a:p>
                  <a:pPr algn="ctr"/>
                  <a:endParaRPr lang="zh-C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519" name="Oval 34"/>
                <p:cNvSpPr/>
                <p:nvPr/>
              </p:nvSpPr>
              <p:spPr>
                <a:xfrm>
                  <a:off x="2586" y="366"/>
                  <a:ext cx="264" cy="264"/>
                </a:xfrm>
                <a:prstGeom prst="ellipse">
                  <a:avLst/>
                </a:prstGeom>
                <a:solidFill>
                  <a:srgbClr val="F9F9F9"/>
                </a:solidFill>
                <a:ln w="9525">
                  <a:noFill/>
                </a:ln>
              </p:spPr>
              <p:txBody>
                <a:bodyPr/>
                <a:p>
                  <a:pPr algn="ctr"/>
                  <a:endParaRPr lang="zh-C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520" name="Oval 35"/>
                <p:cNvSpPr/>
                <p:nvPr/>
              </p:nvSpPr>
              <p:spPr>
                <a:xfrm>
                  <a:off x="2598" y="378"/>
                  <a:ext cx="228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</a:ln>
              </p:spPr>
              <p:txBody>
                <a:bodyPr/>
                <a:p>
                  <a:pPr algn="ctr"/>
                  <a:endParaRPr lang="zh-C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521" name="Oval 36"/>
                <p:cNvSpPr/>
                <p:nvPr/>
              </p:nvSpPr>
              <p:spPr>
                <a:xfrm>
                  <a:off x="2610" y="390"/>
                  <a:ext cx="192" cy="19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</a:ln>
              </p:spPr>
              <p:txBody>
                <a:bodyPr/>
                <a:p>
                  <a:pPr algn="ctr"/>
                  <a:endParaRPr lang="zh-C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522" name="Oval 37"/>
                <p:cNvSpPr/>
                <p:nvPr/>
              </p:nvSpPr>
              <p:spPr>
                <a:xfrm>
                  <a:off x="2622" y="402"/>
                  <a:ext cx="156" cy="15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</a:ln>
              </p:spPr>
              <p:txBody>
                <a:bodyPr/>
                <a:p>
                  <a:pPr algn="ctr"/>
                  <a:endParaRPr lang="zh-C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523" name="Oval 38"/>
                <p:cNvSpPr/>
                <p:nvPr/>
              </p:nvSpPr>
              <p:spPr>
                <a:xfrm>
                  <a:off x="2634" y="414"/>
                  <a:ext cx="120" cy="12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</a:ln>
              </p:spPr>
              <p:txBody>
                <a:bodyPr/>
                <a:p>
                  <a:pPr algn="ctr"/>
                  <a:endParaRPr lang="zh-C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524" name="Oval 39"/>
                <p:cNvSpPr/>
                <p:nvPr/>
              </p:nvSpPr>
              <p:spPr>
                <a:xfrm>
                  <a:off x="2646" y="426"/>
                  <a:ext cx="84" cy="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</a:ln>
              </p:spPr>
              <p:txBody>
                <a:bodyPr/>
                <a:p>
                  <a:pPr algn="ctr"/>
                  <a:endParaRPr lang="zh-C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525" name="Oval 40"/>
                <p:cNvSpPr/>
                <p:nvPr/>
              </p:nvSpPr>
              <p:spPr>
                <a:xfrm>
                  <a:off x="2658" y="438"/>
                  <a:ext cx="48" cy="4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</a:ln>
              </p:spPr>
              <p:txBody>
                <a:bodyPr/>
                <a:p>
                  <a:pPr algn="ctr"/>
                  <a:endParaRPr lang="zh-C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526" name="Oval 41"/>
                <p:cNvSpPr/>
                <p:nvPr/>
              </p:nvSpPr>
              <p:spPr>
                <a:xfrm>
                  <a:off x="2514" y="294"/>
                  <a:ext cx="486" cy="486"/>
                </a:xfrm>
                <a:prstGeom prst="ellipse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pPr algn="ctr"/>
                  <a:endParaRPr lang="zh-C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0512" name="Text Box 42"/>
              <p:cNvSpPr txBox="1"/>
              <p:nvPr/>
            </p:nvSpPr>
            <p:spPr>
              <a:xfrm>
                <a:off x="2844" y="864"/>
                <a:ext cx="708" cy="32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zh-CN" altLang="en-US" sz="1600" dirty="0">
                    <a:solidFill>
                      <a:srgbClr val="000066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不 均 衡</a:t>
                </a:r>
                <a:endParaRPr lang="ko-KR" altLang="en-US" sz="1600" dirty="0">
                  <a:solidFill>
                    <a:srgbClr val="000066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</p:grpSp>
      <p:grpSp>
        <p:nvGrpSpPr>
          <p:cNvPr id="8" name="Group 43"/>
          <p:cNvGrpSpPr/>
          <p:nvPr/>
        </p:nvGrpSpPr>
        <p:grpSpPr>
          <a:xfrm>
            <a:off x="5892800" y="3313113"/>
            <a:ext cx="2438400" cy="3011487"/>
            <a:chOff x="3888" y="1680"/>
            <a:chExt cx="1835" cy="2496"/>
          </a:xfrm>
        </p:grpSpPr>
        <p:pic>
          <p:nvPicPr>
            <p:cNvPr id="20491" name="Picture 44" descr="SL00443_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888" y="1680"/>
              <a:ext cx="1835" cy="249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20492" name="Group 45"/>
            <p:cNvGrpSpPr/>
            <p:nvPr/>
          </p:nvGrpSpPr>
          <p:grpSpPr>
            <a:xfrm>
              <a:off x="3984" y="1728"/>
              <a:ext cx="1680" cy="528"/>
              <a:chOff x="2844" y="720"/>
              <a:chExt cx="708" cy="612"/>
            </a:xfrm>
          </p:grpSpPr>
          <p:grpSp>
            <p:nvGrpSpPr>
              <p:cNvPr id="20493" name="Group 46"/>
              <p:cNvGrpSpPr/>
              <p:nvPr/>
            </p:nvGrpSpPr>
            <p:grpSpPr>
              <a:xfrm>
                <a:off x="2892" y="720"/>
                <a:ext cx="612" cy="612"/>
                <a:chOff x="2514" y="294"/>
                <a:chExt cx="486" cy="486"/>
              </a:xfrm>
            </p:grpSpPr>
            <p:sp>
              <p:nvSpPr>
                <p:cNvPr id="20495" name="Oval 47"/>
                <p:cNvSpPr/>
                <p:nvPr/>
              </p:nvSpPr>
              <p:spPr>
                <a:xfrm>
                  <a:off x="2514" y="294"/>
                  <a:ext cx="480" cy="480"/>
                </a:xfrm>
                <a:prstGeom prst="ellipse">
                  <a:avLst/>
                </a:prstGeom>
                <a:solidFill>
                  <a:srgbClr val="ACACAC"/>
                </a:solidFill>
                <a:ln w="9525">
                  <a:noFill/>
                </a:ln>
              </p:spPr>
              <p:txBody>
                <a:bodyPr/>
                <a:p>
                  <a:pPr algn="ctr"/>
                  <a:endParaRPr lang="zh-C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496" name="Oval 48"/>
                <p:cNvSpPr/>
                <p:nvPr/>
              </p:nvSpPr>
              <p:spPr>
                <a:xfrm>
                  <a:off x="2526" y="306"/>
                  <a:ext cx="444" cy="444"/>
                </a:xfrm>
                <a:prstGeom prst="ellipse">
                  <a:avLst/>
                </a:prstGeom>
                <a:solidFill>
                  <a:srgbClr val="B9B9B9"/>
                </a:solidFill>
                <a:ln w="9525">
                  <a:noFill/>
                </a:ln>
              </p:spPr>
              <p:txBody>
                <a:bodyPr/>
                <a:p>
                  <a:pPr algn="ctr"/>
                  <a:endParaRPr lang="zh-C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497" name="Oval 49"/>
                <p:cNvSpPr/>
                <p:nvPr/>
              </p:nvSpPr>
              <p:spPr>
                <a:xfrm>
                  <a:off x="2538" y="318"/>
                  <a:ext cx="408" cy="408"/>
                </a:xfrm>
                <a:prstGeom prst="ellipse">
                  <a:avLst/>
                </a:prstGeom>
                <a:solidFill>
                  <a:srgbClr val="C6C6C6"/>
                </a:solidFill>
                <a:ln w="9525">
                  <a:noFill/>
                </a:ln>
              </p:spPr>
              <p:txBody>
                <a:bodyPr/>
                <a:p>
                  <a:pPr algn="ctr"/>
                  <a:endParaRPr lang="zh-C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498" name="Oval 50"/>
                <p:cNvSpPr/>
                <p:nvPr/>
              </p:nvSpPr>
              <p:spPr>
                <a:xfrm>
                  <a:off x="2550" y="330"/>
                  <a:ext cx="372" cy="372"/>
                </a:xfrm>
                <a:prstGeom prst="ellipse">
                  <a:avLst/>
                </a:prstGeom>
                <a:solidFill>
                  <a:srgbClr val="D2D2D2"/>
                </a:solidFill>
                <a:ln w="9525">
                  <a:noFill/>
                </a:ln>
              </p:spPr>
              <p:txBody>
                <a:bodyPr/>
                <a:p>
                  <a:pPr algn="ctr"/>
                  <a:endParaRPr lang="zh-C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499" name="Oval 51"/>
                <p:cNvSpPr/>
                <p:nvPr/>
              </p:nvSpPr>
              <p:spPr>
                <a:xfrm>
                  <a:off x="2562" y="342"/>
                  <a:ext cx="336" cy="336"/>
                </a:xfrm>
                <a:prstGeom prst="ellipse">
                  <a:avLst/>
                </a:prstGeom>
                <a:solidFill>
                  <a:srgbClr val="DFDFDF"/>
                </a:solidFill>
                <a:ln w="9525">
                  <a:noFill/>
                </a:ln>
              </p:spPr>
              <p:txBody>
                <a:bodyPr/>
                <a:p>
                  <a:pPr algn="ctr"/>
                  <a:endParaRPr lang="zh-C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500" name="Oval 52"/>
                <p:cNvSpPr/>
                <p:nvPr/>
              </p:nvSpPr>
              <p:spPr>
                <a:xfrm>
                  <a:off x="2574" y="354"/>
                  <a:ext cx="300" cy="300"/>
                </a:xfrm>
                <a:prstGeom prst="ellipse">
                  <a:avLst/>
                </a:prstGeom>
                <a:solidFill>
                  <a:srgbClr val="ECECEC"/>
                </a:solidFill>
                <a:ln w="9525">
                  <a:noFill/>
                </a:ln>
              </p:spPr>
              <p:txBody>
                <a:bodyPr/>
                <a:p>
                  <a:pPr algn="ctr"/>
                  <a:endParaRPr lang="zh-C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501" name="Oval 53"/>
                <p:cNvSpPr/>
                <p:nvPr/>
              </p:nvSpPr>
              <p:spPr>
                <a:xfrm>
                  <a:off x="2586" y="366"/>
                  <a:ext cx="264" cy="264"/>
                </a:xfrm>
                <a:prstGeom prst="ellipse">
                  <a:avLst/>
                </a:prstGeom>
                <a:solidFill>
                  <a:srgbClr val="F9F9F9"/>
                </a:solidFill>
                <a:ln w="9525">
                  <a:noFill/>
                </a:ln>
              </p:spPr>
              <p:txBody>
                <a:bodyPr/>
                <a:p>
                  <a:pPr algn="ctr"/>
                  <a:endParaRPr lang="zh-C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502" name="Oval 54"/>
                <p:cNvSpPr/>
                <p:nvPr/>
              </p:nvSpPr>
              <p:spPr>
                <a:xfrm>
                  <a:off x="2598" y="378"/>
                  <a:ext cx="228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</a:ln>
              </p:spPr>
              <p:txBody>
                <a:bodyPr/>
                <a:p>
                  <a:pPr algn="ctr"/>
                  <a:endParaRPr lang="zh-C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503" name="Oval 55"/>
                <p:cNvSpPr/>
                <p:nvPr/>
              </p:nvSpPr>
              <p:spPr>
                <a:xfrm>
                  <a:off x="2610" y="390"/>
                  <a:ext cx="192" cy="19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</a:ln>
              </p:spPr>
              <p:txBody>
                <a:bodyPr/>
                <a:p>
                  <a:pPr algn="ctr"/>
                  <a:endParaRPr lang="zh-C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504" name="Oval 56"/>
                <p:cNvSpPr/>
                <p:nvPr/>
              </p:nvSpPr>
              <p:spPr>
                <a:xfrm>
                  <a:off x="2622" y="402"/>
                  <a:ext cx="156" cy="15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</a:ln>
              </p:spPr>
              <p:txBody>
                <a:bodyPr/>
                <a:p>
                  <a:pPr algn="ctr"/>
                  <a:endParaRPr lang="zh-C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505" name="Oval 57"/>
                <p:cNvSpPr/>
                <p:nvPr/>
              </p:nvSpPr>
              <p:spPr>
                <a:xfrm>
                  <a:off x="2634" y="414"/>
                  <a:ext cx="120" cy="12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</a:ln>
              </p:spPr>
              <p:txBody>
                <a:bodyPr/>
                <a:p>
                  <a:pPr algn="ctr"/>
                  <a:endParaRPr lang="zh-C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506" name="Oval 58"/>
                <p:cNvSpPr/>
                <p:nvPr/>
              </p:nvSpPr>
              <p:spPr>
                <a:xfrm>
                  <a:off x="2646" y="426"/>
                  <a:ext cx="84" cy="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</a:ln>
              </p:spPr>
              <p:txBody>
                <a:bodyPr/>
                <a:p>
                  <a:pPr algn="ctr"/>
                  <a:endParaRPr lang="zh-C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507" name="Oval 59"/>
                <p:cNvSpPr/>
                <p:nvPr/>
              </p:nvSpPr>
              <p:spPr>
                <a:xfrm>
                  <a:off x="2658" y="438"/>
                  <a:ext cx="48" cy="4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</a:ln>
              </p:spPr>
              <p:txBody>
                <a:bodyPr/>
                <a:p>
                  <a:pPr algn="ctr"/>
                  <a:endParaRPr lang="zh-C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508" name="Oval 60"/>
                <p:cNvSpPr/>
                <p:nvPr/>
              </p:nvSpPr>
              <p:spPr>
                <a:xfrm>
                  <a:off x="2514" y="294"/>
                  <a:ext cx="486" cy="486"/>
                </a:xfrm>
                <a:prstGeom prst="ellipse">
                  <a:avLst/>
                </a:prstGeom>
                <a:noFill/>
                <a:ln w="9525">
                  <a:noFill/>
                </a:ln>
              </p:spPr>
              <p:txBody>
                <a:bodyPr/>
                <a:p>
                  <a:pPr algn="ctr"/>
                  <a:endParaRPr lang="zh-C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0494" name="Text Box 61"/>
              <p:cNvSpPr txBox="1"/>
              <p:nvPr/>
            </p:nvSpPr>
            <p:spPr>
              <a:xfrm>
                <a:off x="2844" y="864"/>
                <a:ext cx="708" cy="32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zh-CN" altLang="en-US" sz="1600" dirty="0">
                    <a:solidFill>
                      <a:srgbClr val="000066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不 合 理</a:t>
                </a:r>
                <a:endParaRPr lang="ko-KR" altLang="en-US" sz="1600" dirty="0">
                  <a:solidFill>
                    <a:srgbClr val="000066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</p:grpSp>
      <p:sp>
        <p:nvSpPr>
          <p:cNvPr id="7174" name="Text Box 62"/>
          <p:cNvSpPr txBox="1"/>
          <p:nvPr/>
        </p:nvSpPr>
        <p:spPr>
          <a:xfrm>
            <a:off x="1019175" y="4090988"/>
            <a:ext cx="1978025" cy="14366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16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标准和实际之差</a:t>
            </a:r>
            <a:endParaRPr lang="ko-KR" altLang="en-US" sz="160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spcBef>
                <a:spcPct val="50000"/>
              </a:spcBef>
            </a:pPr>
            <a:r>
              <a:rPr lang="en-US" altLang="ko-KR" sz="1600" dirty="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不规则作业</a:t>
            </a:r>
            <a:endParaRPr lang="ko-KR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spcBef>
                <a:spcPct val="50000"/>
              </a:spcBef>
            </a:pPr>
            <a:r>
              <a:rPr lang="en-US" altLang="ko-KR" sz="1600" dirty="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任意作业</a:t>
            </a:r>
            <a:endParaRPr lang="ko-KR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spcBef>
                <a:spcPct val="50000"/>
              </a:spcBef>
            </a:pPr>
            <a:r>
              <a:rPr lang="en-US" altLang="ko-KR" sz="1600" dirty="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规则不遵守</a:t>
            </a:r>
            <a:endParaRPr lang="ko-KR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175" name="Text Box 63"/>
          <p:cNvSpPr txBox="1"/>
          <p:nvPr/>
        </p:nvSpPr>
        <p:spPr>
          <a:xfrm>
            <a:off x="3609975" y="4090988"/>
            <a:ext cx="1978025" cy="14366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16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制品生产不均衡</a:t>
            </a:r>
            <a:endParaRPr lang="ko-KR" altLang="en-US" sz="160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spcBef>
                <a:spcPct val="50000"/>
              </a:spcBef>
            </a:pPr>
            <a:r>
              <a:rPr lang="en-US" altLang="ko-KR" sz="1600" dirty="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日生产量不均衡</a:t>
            </a:r>
            <a:endParaRPr lang="ko-KR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spcBef>
                <a:spcPct val="50000"/>
              </a:spcBef>
            </a:pPr>
            <a:r>
              <a:rPr lang="en-US" altLang="ko-KR" sz="1600" dirty="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在工</a:t>
            </a:r>
            <a:r>
              <a:rPr lang="en-US" altLang="ko-KR" sz="1600" dirty="0"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在库过多</a:t>
            </a:r>
            <a:endParaRPr lang="ko-KR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spcBef>
                <a:spcPct val="50000"/>
              </a:spcBef>
            </a:pPr>
            <a:r>
              <a:rPr lang="en-US" altLang="ko-KR" sz="1600" dirty="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人力配置不均衡</a:t>
            </a:r>
            <a:endParaRPr lang="ko-KR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176" name="Text Box 64"/>
          <p:cNvSpPr txBox="1"/>
          <p:nvPr/>
        </p:nvSpPr>
        <p:spPr>
          <a:xfrm>
            <a:off x="6134100" y="4151313"/>
            <a:ext cx="2041525" cy="1803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16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不合理的方法</a:t>
            </a:r>
            <a:endParaRPr lang="ko-KR" altLang="en-US" sz="160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spcBef>
                <a:spcPct val="50000"/>
              </a:spcBef>
            </a:pPr>
            <a:r>
              <a:rPr lang="en-US" altLang="ko-KR" sz="1600" dirty="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作业不方便</a:t>
            </a:r>
            <a:endParaRPr lang="ko-KR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spcBef>
                <a:spcPct val="50000"/>
              </a:spcBef>
            </a:pPr>
            <a:r>
              <a:rPr lang="en-US" altLang="ko-KR" sz="1600" dirty="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作业困难</a:t>
            </a:r>
            <a:endParaRPr lang="ko-KR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spcBef>
                <a:spcPct val="50000"/>
              </a:spcBef>
            </a:pPr>
            <a:r>
              <a:rPr lang="en-US" altLang="ko-KR" sz="1600" dirty="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材料供给过多</a:t>
            </a:r>
            <a:endParaRPr lang="ko-KR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spcBef>
                <a:spcPct val="50000"/>
              </a:spcBef>
            </a:pPr>
            <a:r>
              <a:rPr lang="en-US" altLang="ko-KR" sz="1600" dirty="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资材位置不合理</a:t>
            </a:r>
            <a:endParaRPr lang="ko-KR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4" name="AutoShape 18"/>
          <p:cNvSpPr>
            <a:spLocks noChangeArrowheads="1"/>
          </p:cNvSpPr>
          <p:nvPr/>
        </p:nvSpPr>
        <p:spPr bwMode="auto">
          <a:xfrm>
            <a:off x="762000" y="1027113"/>
            <a:ext cx="3276600" cy="7620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浪费发生原因</a:t>
            </a:r>
            <a:endParaRPr kumimoji="1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0490" name="AutoShape 65"/>
          <p:cNvSpPr/>
          <p:nvPr/>
        </p:nvSpPr>
        <p:spPr>
          <a:xfrm>
            <a:off x="4572000" y="798513"/>
            <a:ext cx="4343400" cy="1676400"/>
          </a:xfrm>
          <a:prstGeom prst="irregularSeal2">
            <a:avLst/>
          </a:prstGeom>
          <a:solidFill>
            <a:srgbClr val="FFFF99"/>
          </a:solidFill>
          <a:ln w="9525">
            <a:noFill/>
          </a:ln>
          <a:effectLst>
            <a:prstShdw prst="shdw17" dist="17961" dir="2699999">
              <a:srgbClr val="99995C">
                <a:alpha val="50000"/>
              </a:srgbClr>
            </a:prstShdw>
          </a:effectLst>
        </p:spPr>
        <p:txBody>
          <a:bodyPr wrap="none" lIns="12700" tIns="12700" rIns="12700" bIns="12700" anchor="ctr" anchorCtr="0"/>
          <a:p>
            <a:pPr algn="ctr"/>
            <a:r>
              <a:rPr lang="zh-CN" altLang="en-US" dirty="0">
                <a:latin typeface="Times New Roman" panose="02020603050405020304" pitchFamily="18" charset="0"/>
              </a:rPr>
              <a:t>理解：</a:t>
            </a:r>
            <a:endParaRPr lang="zh-CN" altLang="en-US" dirty="0">
              <a:latin typeface="Times New Roman" panose="02020603050405020304" pitchFamily="18" charset="0"/>
            </a:endParaRPr>
          </a:p>
          <a:p>
            <a:pPr algn="ctr"/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</a:rPr>
              <a:t>MURA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、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</a:rPr>
              <a:t>MUDA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、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</a:rPr>
              <a:t>MURI</a:t>
            </a:r>
            <a:endParaRPr lang="en-US" altLang="zh-CN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7175" grpId="0"/>
      <p:bldP spid="717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Rectangle 47"/>
          <p:cNvSpPr/>
          <p:nvPr/>
        </p:nvSpPr>
        <p:spPr>
          <a:xfrm>
            <a:off x="673100" y="2374900"/>
            <a:ext cx="1981200" cy="381000"/>
          </a:xfrm>
          <a:prstGeom prst="rect">
            <a:avLst/>
          </a:prstGeom>
          <a:solidFill>
            <a:srgbClr val="333399"/>
          </a:solidFill>
          <a:ln w="9525">
            <a:noFill/>
          </a:ln>
        </p:spPr>
        <p:txBody>
          <a:bodyPr wrap="none" anchor="ctr" anchorCtr="0"/>
          <a:p>
            <a:pPr algn="ctr"/>
            <a:r>
              <a:rPr lang="zh-CN" altLang="en-US" sz="1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生产过剩的浪费</a:t>
            </a:r>
            <a:endParaRPr lang="ko-KR" altLang="en-US" sz="1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35" name="Text Box 51"/>
          <p:cNvSpPr txBox="1"/>
          <p:nvPr/>
        </p:nvSpPr>
        <p:spPr>
          <a:xfrm>
            <a:off x="3035300" y="2374900"/>
            <a:ext cx="5346700" cy="649288"/>
          </a:xfrm>
          <a:prstGeom prst="rect">
            <a:avLst/>
          </a:prstGeom>
          <a:noFill/>
          <a:ln w="25400" cap="flat" cmpd="sng">
            <a:solidFill>
              <a:srgbClr val="CC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ko-KR" sz="1400" dirty="0">
                <a:latin typeface="黑体" panose="02010609060101010101" pitchFamily="49" charset="-122"/>
                <a:ea typeface="黑体" panose="02010609060101010101" pitchFamily="49" charset="-122"/>
              </a:rPr>
              <a:t>○ 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全工程的</a:t>
            </a:r>
            <a:r>
              <a:rPr lang="en-US" altLang="ko-KR" sz="1400" dirty="0">
                <a:latin typeface="黑体" panose="02010609060101010101" pitchFamily="49" charset="-122"/>
                <a:ea typeface="黑体" panose="02010609060101010101" pitchFamily="49" charset="-122"/>
              </a:rPr>
              <a:t>PUSH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型生产  </a:t>
            </a:r>
            <a:r>
              <a:rPr lang="ko-KR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    ○ 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无视</a:t>
            </a:r>
            <a:r>
              <a:rPr lang="en-US" altLang="ko-KR" sz="1400" dirty="0">
                <a:latin typeface="黑体" panose="02010609060101010101" pitchFamily="49" charset="-122"/>
                <a:ea typeface="黑体" panose="02010609060101010101" pitchFamily="49" charset="-122"/>
              </a:rPr>
              <a:t>TACT TIME</a:t>
            </a:r>
            <a:endParaRPr lang="en-US" altLang="ko-KR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ko-KR" sz="1400" dirty="0">
                <a:latin typeface="黑体" panose="02010609060101010101" pitchFamily="49" charset="-122"/>
                <a:ea typeface="黑体" panose="02010609060101010101" pitchFamily="49" charset="-122"/>
              </a:rPr>
              <a:t>○ 100%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注意设备的运转率 </a:t>
            </a:r>
            <a:r>
              <a:rPr lang="ko-KR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   ○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超额完成生产计划</a:t>
            </a:r>
            <a:endParaRPr lang="ko-KR" altLang="en-US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508" name="Text Box 55"/>
          <p:cNvSpPr txBox="1"/>
          <p:nvPr/>
        </p:nvSpPr>
        <p:spPr>
          <a:xfrm>
            <a:off x="736600" y="2730500"/>
            <a:ext cx="2070100" cy="5175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ctr"/>
            <a:r>
              <a:rPr lang="en-US" altLang="ko-KR" sz="1400" dirty="0">
                <a:latin typeface="黑体" panose="02010609060101010101" pitchFamily="49" charset="-122"/>
                <a:ea typeface="黑体" panose="02010609060101010101" pitchFamily="49" charset="-122"/>
              </a:rPr>
              <a:t>= 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从生产思想的浪费</a:t>
            </a:r>
            <a:endParaRPr lang="ko-KR" altLang="en-US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509" name="Rectangle 48"/>
          <p:cNvSpPr/>
          <p:nvPr/>
        </p:nvSpPr>
        <p:spPr>
          <a:xfrm>
            <a:off x="673100" y="3686175"/>
            <a:ext cx="1981200" cy="381000"/>
          </a:xfrm>
          <a:prstGeom prst="rect">
            <a:avLst/>
          </a:prstGeom>
          <a:solidFill>
            <a:srgbClr val="333399"/>
          </a:solidFill>
          <a:ln w="9525">
            <a:noFill/>
          </a:ln>
        </p:spPr>
        <p:txBody>
          <a:bodyPr wrap="none" anchor="ctr" anchorCtr="0"/>
          <a:p>
            <a:pPr algn="ctr"/>
            <a:r>
              <a:rPr lang="zh-CN" altLang="en-US" sz="1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等待的浪费</a:t>
            </a:r>
            <a:endParaRPr lang="ko-KR" altLang="en-US" sz="1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38" name="Text Box 52"/>
          <p:cNvSpPr txBox="1"/>
          <p:nvPr/>
        </p:nvSpPr>
        <p:spPr>
          <a:xfrm>
            <a:off x="3035300" y="3686175"/>
            <a:ext cx="5346700" cy="649288"/>
          </a:xfrm>
          <a:prstGeom prst="rect">
            <a:avLst/>
          </a:prstGeom>
          <a:noFill/>
          <a:ln w="25400" cap="flat" cmpd="sng">
            <a:solidFill>
              <a:srgbClr val="CC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ko-KR" sz="1400" dirty="0">
                <a:latin typeface="黑体" panose="02010609060101010101" pitchFamily="49" charset="-122"/>
                <a:ea typeface="黑体" panose="02010609060101010101" pitchFamily="49" charset="-122"/>
              </a:rPr>
              <a:t>○ 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直线传送带生产    </a:t>
            </a:r>
            <a:r>
              <a:rPr lang="ko-KR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        ○ 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自动设备的</a:t>
            </a:r>
            <a:r>
              <a:rPr lang="en-US" altLang="ko-KR" sz="1400" dirty="0">
                <a:latin typeface="黑体" panose="02010609060101010101" pitchFamily="49" charset="-122"/>
                <a:ea typeface="黑体" panose="02010609060101010101" pitchFamily="49" charset="-122"/>
              </a:rPr>
              <a:t>One Man One M/C</a:t>
            </a:r>
            <a:endParaRPr lang="en-US" altLang="ko-KR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ko-KR" sz="1400" dirty="0">
                <a:latin typeface="黑体" panose="02010609060101010101" pitchFamily="49" charset="-122"/>
                <a:ea typeface="黑体" panose="02010609060101010101" pitchFamily="49" charset="-122"/>
              </a:rPr>
              <a:t>○ 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工程编成的不均衡    </a:t>
            </a:r>
            <a:r>
              <a:rPr lang="ko-KR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      ○ 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无视</a:t>
            </a:r>
            <a:r>
              <a:rPr lang="en-US" altLang="ko-KR" sz="1400" dirty="0">
                <a:latin typeface="黑体" panose="02010609060101010101" pitchFamily="49" charset="-122"/>
                <a:ea typeface="黑体" panose="02010609060101010101" pitchFamily="49" charset="-122"/>
              </a:rPr>
              <a:t>TACT TIME</a:t>
            </a:r>
            <a:endParaRPr lang="en-US" altLang="ko-KR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511" name="Text Box 56"/>
          <p:cNvSpPr txBox="1"/>
          <p:nvPr/>
        </p:nvSpPr>
        <p:spPr>
          <a:xfrm>
            <a:off x="736600" y="4054475"/>
            <a:ext cx="2070100" cy="5175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ctr"/>
            <a:r>
              <a:rPr lang="en-US" altLang="ko-KR" sz="1400" dirty="0">
                <a:latin typeface="黑体" panose="02010609060101010101" pitchFamily="49" charset="-122"/>
                <a:ea typeface="黑体" panose="02010609060101010101" pitchFamily="49" charset="-122"/>
              </a:rPr>
              <a:t>= 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因无视人的</a:t>
            </a: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  运转率的浪费</a:t>
            </a:r>
            <a:endParaRPr lang="ko-KR" altLang="en-US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512" name="Rectangle 49"/>
          <p:cNvSpPr/>
          <p:nvPr/>
        </p:nvSpPr>
        <p:spPr>
          <a:xfrm>
            <a:off x="673100" y="5057775"/>
            <a:ext cx="1981200" cy="381000"/>
          </a:xfrm>
          <a:prstGeom prst="rect">
            <a:avLst/>
          </a:prstGeom>
          <a:solidFill>
            <a:srgbClr val="333399"/>
          </a:solidFill>
          <a:ln w="9525">
            <a:noFill/>
          </a:ln>
        </p:spPr>
        <p:txBody>
          <a:bodyPr wrap="none" anchor="ctr" anchorCtr="0"/>
          <a:p>
            <a:pPr algn="ctr"/>
            <a:r>
              <a:rPr lang="zh-CN" altLang="en-US" sz="1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搬运的浪费</a:t>
            </a:r>
            <a:endParaRPr lang="ko-KR" altLang="en-US" sz="1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41" name="Text Box 53"/>
          <p:cNvSpPr txBox="1"/>
          <p:nvPr/>
        </p:nvSpPr>
        <p:spPr>
          <a:xfrm>
            <a:off x="2971800" y="5041900"/>
            <a:ext cx="5346700" cy="649288"/>
          </a:xfrm>
          <a:prstGeom prst="rect">
            <a:avLst/>
          </a:prstGeom>
          <a:noFill/>
          <a:ln w="25400" cap="flat" cmpd="sng">
            <a:solidFill>
              <a:srgbClr val="CC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ko-KR" sz="1400" dirty="0">
                <a:latin typeface="黑体" panose="02010609060101010101" pitchFamily="49" charset="-122"/>
                <a:ea typeface="黑体" panose="02010609060101010101" pitchFamily="49" charset="-122"/>
              </a:rPr>
              <a:t>○ 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只考虑搬运合理化的一日一次搬运      </a:t>
            </a:r>
            <a:r>
              <a:rPr lang="ko-KR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 ○ 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摞好又拿下来</a:t>
            </a: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ko-KR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○ 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放在箱子里直接供给生产线</a:t>
            </a:r>
            <a:r>
              <a:rPr lang="ko-KR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             ○ 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取出又放进</a:t>
            </a:r>
            <a:endParaRPr lang="ko-KR" altLang="en-US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514" name="Text Box 57"/>
          <p:cNvSpPr txBox="1"/>
          <p:nvPr/>
        </p:nvSpPr>
        <p:spPr>
          <a:xfrm>
            <a:off x="736600" y="5502275"/>
            <a:ext cx="2070100" cy="5175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ctr"/>
            <a:r>
              <a:rPr lang="en-US" altLang="ko-KR" sz="1400" dirty="0">
                <a:latin typeface="黑体" panose="02010609060101010101" pitchFamily="49" charset="-122"/>
                <a:ea typeface="黑体" panose="02010609060101010101" pitchFamily="49" charset="-122"/>
              </a:rPr>
              <a:t>=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原因之一是供给体系</a:t>
            </a:r>
            <a:endParaRPr lang="ko-KR" altLang="en-US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781" name="AutoShape 85"/>
          <p:cNvSpPr>
            <a:spLocks noChangeArrowheads="1"/>
          </p:cNvSpPr>
          <p:nvPr/>
        </p:nvSpPr>
        <p:spPr bwMode="auto">
          <a:xfrm>
            <a:off x="762000" y="1003300"/>
            <a:ext cx="3276600" cy="7620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7</a:t>
            </a:r>
            <a:r>
              <a:rPr kumimoji="1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大</a:t>
            </a: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浪费的现象</a:t>
            </a:r>
            <a:endParaRPr kumimoji="1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18438" grpId="0" animBg="1"/>
      <p:bldP spid="184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Rectangle 2"/>
          <p:cNvSpPr/>
          <p:nvPr/>
        </p:nvSpPr>
        <p:spPr>
          <a:xfrm>
            <a:off x="685800" y="2362200"/>
            <a:ext cx="1982788" cy="381000"/>
          </a:xfrm>
          <a:prstGeom prst="rect">
            <a:avLst/>
          </a:prstGeom>
          <a:solidFill>
            <a:srgbClr val="333399"/>
          </a:solidFill>
          <a:ln w="9525">
            <a:noFill/>
          </a:ln>
        </p:spPr>
        <p:txBody>
          <a:bodyPr wrap="none" anchor="ctr" anchorCtr="0"/>
          <a:p>
            <a:pPr algn="ctr"/>
            <a:r>
              <a:rPr lang="zh-CN" altLang="en-US" sz="1600" dirty="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在库的浪费</a:t>
            </a:r>
            <a:endParaRPr lang="ko-KR" altLang="en-US" sz="1600" dirty="0">
              <a:solidFill>
                <a:schemeClr val="hlin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459" name="Text Box 5"/>
          <p:cNvSpPr txBox="1"/>
          <p:nvPr/>
        </p:nvSpPr>
        <p:spPr>
          <a:xfrm>
            <a:off x="3036888" y="2362200"/>
            <a:ext cx="5319712" cy="649288"/>
          </a:xfrm>
          <a:prstGeom prst="rect">
            <a:avLst/>
          </a:prstGeom>
          <a:noFill/>
          <a:ln w="25400" cap="flat" cmpd="sng">
            <a:solidFill>
              <a:srgbClr val="CC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ko-KR" sz="1400" dirty="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○ </a:t>
            </a:r>
            <a:r>
              <a:rPr lang="zh-CN" altLang="en-US" sz="1400" dirty="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立体式自动仓库的存在  </a:t>
            </a:r>
            <a:r>
              <a:rPr lang="ko-KR" altLang="en-US" sz="1400" dirty="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○ </a:t>
            </a:r>
            <a:r>
              <a:rPr lang="zh-CN" altLang="en-US" sz="1400" dirty="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即使库存多，仍会发生缺物</a:t>
            </a:r>
            <a:endParaRPr lang="ko-KR" altLang="en-US" sz="1400" dirty="0">
              <a:solidFill>
                <a:schemeClr val="hlin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ko-KR" altLang="en-US" sz="1400" dirty="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○ </a:t>
            </a:r>
            <a:r>
              <a:rPr lang="zh-CN" altLang="en-US" sz="1400" dirty="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零部件围住生产线        </a:t>
            </a:r>
            <a:r>
              <a:rPr lang="ko-KR" altLang="en-US" sz="1400" dirty="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○ </a:t>
            </a:r>
            <a:r>
              <a:rPr lang="zh-CN" altLang="en-US" sz="1400" dirty="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推车</a:t>
            </a:r>
            <a:r>
              <a:rPr lang="en-US" altLang="ko-KR" sz="1400" dirty="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 </a:t>
            </a:r>
            <a:r>
              <a:rPr lang="zh-CN" altLang="en-US" sz="1400" dirty="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车床时常不足</a:t>
            </a:r>
            <a:endParaRPr lang="ko-KR" altLang="en-US" sz="1400" dirty="0">
              <a:solidFill>
                <a:schemeClr val="hlin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532" name="Text Box 8"/>
          <p:cNvSpPr txBox="1"/>
          <p:nvPr/>
        </p:nvSpPr>
        <p:spPr>
          <a:xfrm>
            <a:off x="763588" y="2794000"/>
            <a:ext cx="1982787" cy="5175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ctr"/>
            <a:r>
              <a:rPr lang="en-US" altLang="ko-KR" sz="1400" dirty="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= </a:t>
            </a:r>
            <a:r>
              <a:rPr lang="zh-CN" altLang="en-US" sz="1400" dirty="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因生产、资材分工而</a:t>
            </a:r>
            <a:endParaRPr lang="zh-CN" altLang="en-US" sz="1400" dirty="0">
              <a:solidFill>
                <a:schemeClr val="hlin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1400" dirty="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造成的浪费</a:t>
            </a:r>
            <a:endParaRPr lang="ko-KR" altLang="en-US" sz="1400" dirty="0">
              <a:solidFill>
                <a:schemeClr val="hlin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533" name="Rectangle 3"/>
          <p:cNvSpPr/>
          <p:nvPr/>
        </p:nvSpPr>
        <p:spPr>
          <a:xfrm>
            <a:off x="685800" y="3657600"/>
            <a:ext cx="1982788" cy="381000"/>
          </a:xfrm>
          <a:prstGeom prst="rect">
            <a:avLst/>
          </a:prstGeom>
          <a:solidFill>
            <a:srgbClr val="333399"/>
          </a:solidFill>
          <a:ln w="9525">
            <a:noFill/>
          </a:ln>
        </p:spPr>
        <p:txBody>
          <a:bodyPr wrap="none" anchor="ctr" anchorCtr="0"/>
          <a:p>
            <a:pPr algn="ctr"/>
            <a:r>
              <a:rPr lang="zh-CN" altLang="en-US" sz="1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动作的浪费</a:t>
            </a:r>
            <a:endParaRPr lang="ko-KR" altLang="en-US" sz="1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462" name="Text Box 6"/>
          <p:cNvSpPr txBox="1"/>
          <p:nvPr/>
        </p:nvSpPr>
        <p:spPr>
          <a:xfrm>
            <a:off x="3062288" y="3657600"/>
            <a:ext cx="5319712" cy="649288"/>
          </a:xfrm>
          <a:prstGeom prst="rect">
            <a:avLst/>
          </a:prstGeom>
          <a:noFill/>
          <a:ln w="25400" cap="flat" cmpd="sng">
            <a:solidFill>
              <a:srgbClr val="CC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ko-KR" sz="1400" dirty="0">
                <a:latin typeface="黑体" panose="02010609060101010101" pitchFamily="49" charset="-122"/>
                <a:ea typeface="黑体" panose="02010609060101010101" pitchFamily="49" charset="-122"/>
              </a:rPr>
              <a:t>○ 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左右手的交替            </a:t>
            </a:r>
            <a:r>
              <a:rPr lang="ko-KR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 ○ 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用左手拿，递给右手</a:t>
            </a:r>
            <a:endParaRPr lang="ko-KR" altLang="en-US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ko-KR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○ 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扭转肩或腰              </a:t>
            </a:r>
            <a:r>
              <a:rPr lang="ko-KR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 ○ 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零部件缠绕，卡住</a:t>
            </a:r>
            <a:endParaRPr lang="ko-KR" altLang="en-US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535" name="Text Box 9"/>
          <p:cNvSpPr txBox="1"/>
          <p:nvPr/>
        </p:nvSpPr>
        <p:spPr>
          <a:xfrm>
            <a:off x="763588" y="4097338"/>
            <a:ext cx="1982787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ctr"/>
            <a:r>
              <a:rPr lang="en-US" altLang="ko-KR" sz="1400" dirty="0">
                <a:latin typeface="黑体" panose="02010609060101010101" pitchFamily="49" charset="-122"/>
                <a:ea typeface="黑体" panose="02010609060101010101" pitchFamily="49" charset="-122"/>
              </a:rPr>
              <a:t>= 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看不到浪费而</a:t>
            </a: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   发生的浪费</a:t>
            </a:r>
            <a:endParaRPr lang="ko-KR" altLang="en-US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536" name="Rectangle 4"/>
          <p:cNvSpPr/>
          <p:nvPr/>
        </p:nvSpPr>
        <p:spPr>
          <a:xfrm>
            <a:off x="685800" y="4902200"/>
            <a:ext cx="1982788" cy="381000"/>
          </a:xfrm>
          <a:prstGeom prst="rect">
            <a:avLst/>
          </a:prstGeom>
          <a:solidFill>
            <a:srgbClr val="333399"/>
          </a:solidFill>
          <a:ln w="9525">
            <a:noFill/>
          </a:ln>
        </p:spPr>
        <p:txBody>
          <a:bodyPr wrap="none" anchor="ctr" anchorCtr="0"/>
          <a:p>
            <a:pPr algn="ctr"/>
            <a:r>
              <a:rPr lang="zh-CN" altLang="en-US" sz="1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造成不良品的浪费</a:t>
            </a:r>
            <a:endParaRPr lang="ko-KR" altLang="en-US" sz="1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465" name="Text Box 7"/>
          <p:cNvSpPr txBox="1"/>
          <p:nvPr/>
        </p:nvSpPr>
        <p:spPr>
          <a:xfrm>
            <a:off x="3049588" y="4902200"/>
            <a:ext cx="5319712" cy="968375"/>
          </a:xfrm>
          <a:prstGeom prst="rect">
            <a:avLst/>
          </a:prstGeom>
          <a:noFill/>
          <a:ln w="25400" cap="flat" cmpd="sng">
            <a:solidFill>
              <a:srgbClr val="CC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ko-KR" sz="1400" dirty="0">
                <a:latin typeface="黑体" panose="02010609060101010101" pitchFamily="49" charset="-122"/>
                <a:ea typeface="黑体" panose="02010609060101010101" pitchFamily="49" charset="-122"/>
              </a:rPr>
              <a:t>○ 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修理担当者繁忙         </a:t>
            </a:r>
            <a:r>
              <a:rPr lang="ko-KR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 ○ 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由于人员不足，进行抽样检查</a:t>
            </a:r>
            <a:endParaRPr lang="ko-KR" altLang="en-US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ko-KR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○ 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考虑不良率而追加投入</a:t>
            </a:r>
            <a:endParaRPr lang="ko-KR" altLang="en-US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ko-KR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○ 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即使有不良，也不会停止生产线</a:t>
            </a:r>
            <a:endParaRPr lang="ko-KR" altLang="en-US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538" name="Text Box 10"/>
          <p:cNvSpPr txBox="1"/>
          <p:nvPr/>
        </p:nvSpPr>
        <p:spPr>
          <a:xfrm>
            <a:off x="763588" y="5334000"/>
            <a:ext cx="1982787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ctr"/>
            <a:r>
              <a:rPr lang="en-US" altLang="ko-KR" sz="1400" dirty="0">
                <a:latin typeface="黑体" panose="02010609060101010101" pitchFamily="49" charset="-122"/>
                <a:ea typeface="黑体" panose="02010609060101010101" pitchFamily="49" charset="-122"/>
              </a:rPr>
              <a:t>= 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因没发现不良的浪费</a:t>
            </a:r>
            <a:endParaRPr lang="ko-KR" altLang="en-US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ko-KR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endParaRPr lang="ko-KR" altLang="en-US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539" name="Rectangle 35"/>
          <p:cNvSpPr/>
          <p:nvPr/>
        </p:nvSpPr>
        <p:spPr>
          <a:xfrm>
            <a:off x="687388" y="1066800"/>
            <a:ext cx="1981200" cy="381000"/>
          </a:xfrm>
          <a:prstGeom prst="rect">
            <a:avLst/>
          </a:prstGeom>
          <a:solidFill>
            <a:srgbClr val="333399"/>
          </a:solidFill>
          <a:ln w="9525">
            <a:noFill/>
          </a:ln>
        </p:spPr>
        <p:txBody>
          <a:bodyPr wrap="none" anchor="ctr" anchorCtr="0"/>
          <a:p>
            <a:pPr algn="ctr"/>
            <a:r>
              <a:rPr lang="zh-CN" altLang="en-US" sz="1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加工本身的浪费</a:t>
            </a:r>
            <a:endParaRPr lang="ko-KR" altLang="en-US" sz="1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468" name="Text Box 36"/>
          <p:cNvSpPr txBox="1"/>
          <p:nvPr/>
        </p:nvSpPr>
        <p:spPr>
          <a:xfrm>
            <a:off x="3049588" y="1066800"/>
            <a:ext cx="5332412" cy="649288"/>
          </a:xfrm>
          <a:prstGeom prst="rect">
            <a:avLst/>
          </a:prstGeom>
          <a:noFill/>
          <a:ln w="25400" cap="flat" cmpd="sng">
            <a:solidFill>
              <a:srgbClr val="CC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ko-KR" sz="1400" dirty="0">
                <a:latin typeface="黑体" panose="02010609060101010101" pitchFamily="49" charset="-122"/>
                <a:ea typeface="黑体" panose="02010609060101010101" pitchFamily="49" charset="-122"/>
              </a:rPr>
              <a:t>○ 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设计图中</a:t>
            </a:r>
            <a:r>
              <a:rPr lang="en-US" altLang="ko-KR" sz="1400" dirty="0">
                <a:latin typeface="黑体" panose="02010609060101010101" pitchFamily="49" charset="-122"/>
                <a:ea typeface="黑体" panose="02010609060101010101" pitchFamily="49" charset="-122"/>
              </a:rPr>
              <a:t>VA,VE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没有改善</a:t>
            </a:r>
            <a:r>
              <a:rPr lang="ko-KR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        ○ 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过剩品质的放任</a:t>
            </a: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ko-KR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○ 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临时加工对策仍存在           </a:t>
            </a:r>
            <a:r>
              <a:rPr lang="ko-KR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○ 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毛刺的去除过多</a:t>
            </a:r>
            <a:endParaRPr lang="ko-KR" altLang="en-US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541" name="Text Box 37"/>
          <p:cNvSpPr txBox="1"/>
          <p:nvPr/>
        </p:nvSpPr>
        <p:spPr>
          <a:xfrm>
            <a:off x="763588" y="1471613"/>
            <a:ext cx="2070100" cy="5175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ctr"/>
            <a:r>
              <a:rPr lang="en-US" altLang="ko-KR" sz="1400" dirty="0">
                <a:latin typeface="黑体" panose="02010609060101010101" pitchFamily="49" charset="-122"/>
                <a:ea typeface="黑体" panose="02010609060101010101" pitchFamily="49" charset="-122"/>
              </a:rPr>
              <a:t>= 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因技术力不足而</a:t>
            </a: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   造成的浪费</a:t>
            </a:r>
            <a:endParaRPr lang="ko-KR" altLang="en-US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/>
      <p:bldP spid="19462" grpId="0" animBg="1"/>
      <p:bldP spid="19465" grpId="0" animBg="1"/>
      <p:bldP spid="1946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TextBox 1"/>
          <p:cNvSpPr txBox="1"/>
          <p:nvPr/>
        </p:nvSpPr>
        <p:spPr>
          <a:xfrm>
            <a:off x="2362200" y="2590800"/>
            <a:ext cx="4208463" cy="8302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en-US" altLang="zh-CN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>、浪费的改善</a:t>
            </a:r>
            <a:endParaRPr lang="zh-CN" altLang="en-US" sz="4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Rectangle 4"/>
          <p:cNvSpPr/>
          <p:nvPr/>
        </p:nvSpPr>
        <p:spPr>
          <a:xfrm>
            <a:off x="787400" y="3263900"/>
            <a:ext cx="1231900" cy="914400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rgbClr val="CC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pPr algn="ctr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4579" name="Rectangle 7"/>
          <p:cNvSpPr/>
          <p:nvPr/>
        </p:nvSpPr>
        <p:spPr>
          <a:xfrm>
            <a:off x="838200" y="4940300"/>
            <a:ext cx="1231900" cy="914400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rgbClr val="CC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pPr algn="ctr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2532" name="Text Box 15"/>
          <p:cNvSpPr txBox="1"/>
          <p:nvPr/>
        </p:nvSpPr>
        <p:spPr>
          <a:xfrm>
            <a:off x="935038" y="3568700"/>
            <a:ext cx="895350" cy="3048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浪费动作</a:t>
            </a:r>
            <a:endParaRPr lang="ko-KR" altLang="en-US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581" name="Text Box 24"/>
          <p:cNvSpPr txBox="1"/>
          <p:nvPr/>
        </p:nvSpPr>
        <p:spPr>
          <a:xfrm>
            <a:off x="1060450" y="5257800"/>
            <a:ext cx="717550" cy="2746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找扳手 </a:t>
            </a:r>
            <a:endParaRPr lang="ko-KR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534" name="Rectangle 6"/>
          <p:cNvSpPr/>
          <p:nvPr/>
        </p:nvSpPr>
        <p:spPr>
          <a:xfrm>
            <a:off x="2387600" y="3276600"/>
            <a:ext cx="1231900" cy="914400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rgbClr val="CC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pPr algn="ctr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4583" name="Rectangle 8"/>
          <p:cNvSpPr/>
          <p:nvPr/>
        </p:nvSpPr>
        <p:spPr>
          <a:xfrm>
            <a:off x="2400300" y="4953000"/>
            <a:ext cx="1231900" cy="914400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rgbClr val="CC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pPr algn="ctr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2536" name="Text Box 17"/>
          <p:cNvSpPr txBox="1"/>
          <p:nvPr/>
        </p:nvSpPr>
        <p:spPr>
          <a:xfrm>
            <a:off x="2478088" y="3594100"/>
            <a:ext cx="1073150" cy="3048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>
              <a:spcBef>
                <a:spcPct val="50000"/>
              </a:spcBef>
            </a:pPr>
            <a:r>
              <a:rPr lang="en-US" altLang="ko-KR" sz="1400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附随动作</a:t>
            </a:r>
            <a:endParaRPr lang="ko-KR" altLang="en-US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585" name="Text Box 25"/>
          <p:cNvSpPr txBox="1"/>
          <p:nvPr/>
        </p:nvSpPr>
        <p:spPr>
          <a:xfrm>
            <a:off x="2711450" y="5295900"/>
            <a:ext cx="641350" cy="2746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抓扳手</a:t>
            </a:r>
            <a:endParaRPr lang="ko-KR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586" name="Rectangle 9"/>
          <p:cNvSpPr/>
          <p:nvPr/>
        </p:nvSpPr>
        <p:spPr>
          <a:xfrm>
            <a:off x="3937000" y="4940300"/>
            <a:ext cx="1231900" cy="914400"/>
          </a:xfrm>
          <a:prstGeom prst="rect">
            <a:avLst/>
          </a:prstGeom>
          <a:solidFill>
            <a:srgbClr val="FFFF99"/>
          </a:solidFill>
          <a:ln w="25400" cap="flat" cmpd="sng">
            <a:solidFill>
              <a:srgbClr val="333399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pPr algn="ctr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2539" name="Rectangle 10"/>
          <p:cNvSpPr/>
          <p:nvPr/>
        </p:nvSpPr>
        <p:spPr>
          <a:xfrm>
            <a:off x="3962400" y="3263900"/>
            <a:ext cx="1231900" cy="914400"/>
          </a:xfrm>
          <a:prstGeom prst="rect">
            <a:avLst/>
          </a:prstGeom>
          <a:solidFill>
            <a:srgbClr val="FFFF99"/>
          </a:solidFill>
          <a:ln w="25400" cap="flat" cmpd="sng">
            <a:solidFill>
              <a:srgbClr val="333399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pPr algn="ctr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2540" name="Text Box 19"/>
          <p:cNvSpPr txBox="1"/>
          <p:nvPr/>
        </p:nvSpPr>
        <p:spPr>
          <a:xfrm>
            <a:off x="3962400" y="3543300"/>
            <a:ext cx="1250950" cy="3048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附加价值动作</a:t>
            </a:r>
            <a:endParaRPr lang="ko-KR" altLang="en-US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589" name="Text Box 26"/>
          <p:cNvSpPr txBox="1"/>
          <p:nvPr/>
        </p:nvSpPr>
        <p:spPr>
          <a:xfrm>
            <a:off x="4159250" y="5287963"/>
            <a:ext cx="793750" cy="2746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固定螺母</a:t>
            </a:r>
            <a:endParaRPr lang="ko-KR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590" name="Rectangle 11"/>
          <p:cNvSpPr/>
          <p:nvPr/>
        </p:nvSpPr>
        <p:spPr>
          <a:xfrm>
            <a:off x="5537200" y="4940300"/>
            <a:ext cx="1231900" cy="914400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rgbClr val="CC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pPr algn="ctr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2543" name="Rectangle 12"/>
          <p:cNvSpPr/>
          <p:nvPr/>
        </p:nvSpPr>
        <p:spPr>
          <a:xfrm>
            <a:off x="5537200" y="3263900"/>
            <a:ext cx="1231900" cy="914400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rgbClr val="CC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pPr algn="ctr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2544" name="Text Box 16"/>
          <p:cNvSpPr txBox="1"/>
          <p:nvPr/>
        </p:nvSpPr>
        <p:spPr>
          <a:xfrm>
            <a:off x="5646738" y="3568700"/>
            <a:ext cx="895350" cy="3048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浪费动作</a:t>
            </a:r>
            <a:endParaRPr lang="ko-KR" altLang="en-US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593" name="Text Box 27"/>
          <p:cNvSpPr txBox="1"/>
          <p:nvPr/>
        </p:nvSpPr>
        <p:spPr>
          <a:xfrm>
            <a:off x="5811838" y="5165725"/>
            <a:ext cx="641350" cy="549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换手抓</a:t>
            </a:r>
            <a:endParaRPr lang="zh-CN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扳手</a:t>
            </a:r>
            <a:endParaRPr lang="ko-KR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594" name="Rectangle 13"/>
          <p:cNvSpPr/>
          <p:nvPr/>
        </p:nvSpPr>
        <p:spPr>
          <a:xfrm>
            <a:off x="7097713" y="4927600"/>
            <a:ext cx="1231900" cy="914400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rgbClr val="CC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pPr algn="ctr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2547" name="Rectangle 14"/>
          <p:cNvSpPr/>
          <p:nvPr/>
        </p:nvSpPr>
        <p:spPr>
          <a:xfrm>
            <a:off x="7097713" y="3263900"/>
            <a:ext cx="1231900" cy="914400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rgbClr val="CC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pPr algn="ctr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2548" name="Text Box 18"/>
          <p:cNvSpPr txBox="1"/>
          <p:nvPr/>
        </p:nvSpPr>
        <p:spPr>
          <a:xfrm>
            <a:off x="7061200" y="3568700"/>
            <a:ext cx="1162050" cy="3048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>
              <a:spcBef>
                <a:spcPct val="50000"/>
              </a:spcBef>
            </a:pPr>
            <a:r>
              <a:rPr lang="en-US" altLang="ko-KR" sz="1400" dirty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附随动作</a:t>
            </a:r>
            <a:endParaRPr lang="ko-KR" altLang="en-US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597" name="Text Box 28"/>
          <p:cNvSpPr txBox="1"/>
          <p:nvPr/>
        </p:nvSpPr>
        <p:spPr>
          <a:xfrm>
            <a:off x="7359650" y="5245100"/>
            <a:ext cx="793750" cy="2746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放下扳手</a:t>
            </a:r>
            <a:endParaRPr lang="ko-KR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550" name="AutoShape 20"/>
          <p:cNvSpPr/>
          <p:nvPr/>
        </p:nvSpPr>
        <p:spPr>
          <a:xfrm>
            <a:off x="2082800" y="3568700"/>
            <a:ext cx="247650" cy="38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pPr algn="ctr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4599" name="AutoShape 29"/>
          <p:cNvSpPr/>
          <p:nvPr/>
        </p:nvSpPr>
        <p:spPr>
          <a:xfrm>
            <a:off x="2082800" y="5245100"/>
            <a:ext cx="247650" cy="38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pPr algn="ctr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2552" name="AutoShape 21"/>
          <p:cNvSpPr/>
          <p:nvPr/>
        </p:nvSpPr>
        <p:spPr>
          <a:xfrm>
            <a:off x="3644900" y="3568700"/>
            <a:ext cx="247650" cy="38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pPr algn="ctr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4601" name="AutoShape 30"/>
          <p:cNvSpPr/>
          <p:nvPr/>
        </p:nvSpPr>
        <p:spPr>
          <a:xfrm>
            <a:off x="3644900" y="5245100"/>
            <a:ext cx="247650" cy="38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pPr algn="ctr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2554" name="AutoShape 22"/>
          <p:cNvSpPr/>
          <p:nvPr/>
        </p:nvSpPr>
        <p:spPr>
          <a:xfrm>
            <a:off x="5245100" y="3568700"/>
            <a:ext cx="247650" cy="38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pPr algn="ctr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4603" name="AutoShape 31"/>
          <p:cNvSpPr/>
          <p:nvPr/>
        </p:nvSpPr>
        <p:spPr>
          <a:xfrm>
            <a:off x="5245100" y="5245100"/>
            <a:ext cx="247650" cy="38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pPr algn="ctr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2556" name="AutoShape 23"/>
          <p:cNvSpPr/>
          <p:nvPr/>
        </p:nvSpPr>
        <p:spPr>
          <a:xfrm>
            <a:off x="6800850" y="3492500"/>
            <a:ext cx="247650" cy="38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pPr algn="ctr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4605" name="AutoShape 32"/>
          <p:cNvSpPr/>
          <p:nvPr/>
        </p:nvSpPr>
        <p:spPr>
          <a:xfrm>
            <a:off x="6800850" y="5245100"/>
            <a:ext cx="247650" cy="38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pPr algn="ctr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154" name="AutoShape 34"/>
          <p:cNvSpPr>
            <a:spLocks noChangeArrowheads="1"/>
          </p:cNvSpPr>
          <p:nvPr/>
        </p:nvSpPr>
        <p:spPr bwMode="auto">
          <a:xfrm>
            <a:off x="762000" y="990600"/>
            <a:ext cx="3276600" cy="7620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作业动作的连锁结构</a:t>
            </a:r>
            <a:endParaRPr kumimoji="1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4607" name="AutoShape 46"/>
          <p:cNvSpPr/>
          <p:nvPr/>
        </p:nvSpPr>
        <p:spPr>
          <a:xfrm>
            <a:off x="801688" y="2057400"/>
            <a:ext cx="2322512" cy="7620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ko-KR" sz="2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 </a:t>
            </a:r>
            <a:r>
              <a:rPr lang="zh-CN" altLang="en-US" sz="2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基本结构</a:t>
            </a:r>
            <a:endParaRPr lang="ko-KR" altLang="en-US" sz="20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608" name="AutoShape 33"/>
          <p:cNvSpPr/>
          <p:nvPr/>
        </p:nvSpPr>
        <p:spPr>
          <a:xfrm>
            <a:off x="4572000" y="838200"/>
            <a:ext cx="3962400" cy="1752600"/>
          </a:xfrm>
          <a:prstGeom prst="irregularSeal2">
            <a:avLst/>
          </a:prstGeom>
          <a:solidFill>
            <a:srgbClr val="FFFF99"/>
          </a:solidFill>
          <a:ln w="9525">
            <a:noFill/>
          </a:ln>
          <a:effectLst>
            <a:prstShdw prst="shdw17" dist="17961" dir="2699999">
              <a:srgbClr val="99995C">
                <a:alpha val="50000"/>
              </a:srgbClr>
            </a:prstShdw>
          </a:effectLst>
        </p:spPr>
        <p:txBody>
          <a:bodyPr wrap="none" lIns="12700" tIns="12700" rIns="12700" bIns="12700" anchor="ctr" anchorCtr="0"/>
          <a:p>
            <a:pPr algn="ctr"/>
            <a:r>
              <a:rPr lang="zh-CN" altLang="en-US" dirty="0">
                <a:latin typeface="Times New Roman" panose="02020603050405020304" pitchFamily="18" charset="0"/>
              </a:rPr>
              <a:t>动作经济学角度的分析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  <p:bldP spid="22532" grpId="0"/>
      <p:bldP spid="22534" grpId="0" animBg="1"/>
      <p:bldP spid="22536" grpId="0"/>
      <p:bldP spid="22539" grpId="0" animBg="1"/>
      <p:bldP spid="22540" grpId="0"/>
      <p:bldP spid="22543" grpId="0" animBg="1"/>
      <p:bldP spid="22544" grpId="0"/>
      <p:bldP spid="22547" grpId="0" animBg="1"/>
      <p:bldP spid="22548" grpId="0"/>
      <p:bldP spid="22550" grpId="0" animBg="1"/>
      <p:bldP spid="22552" grpId="0" animBg="1"/>
      <p:bldP spid="22554" grpId="0" animBg="1"/>
      <p:bldP spid="2255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Text Box 3"/>
          <p:cNvSpPr txBox="1"/>
          <p:nvPr/>
        </p:nvSpPr>
        <p:spPr>
          <a:xfrm>
            <a:off x="2895600" y="1244600"/>
            <a:ext cx="5105400" cy="304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预示作业</a:t>
            </a:r>
            <a:r>
              <a:rPr lang="ko-KR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ko-KR" sz="1400" dirty="0">
                <a:latin typeface="黑体" panose="02010609060101010101" pitchFamily="49" charset="-122"/>
                <a:ea typeface="黑体" panose="02010609060101010101" pitchFamily="49" charset="-122"/>
              </a:rPr>
              <a:t>; 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零部件</a:t>
            </a:r>
            <a:r>
              <a:rPr lang="en-US" altLang="ko-KR" sz="1400" dirty="0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向零部件</a:t>
            </a:r>
            <a:r>
              <a:rPr lang="en-US" altLang="ko-KR" sz="1400" dirty="0"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拧2个螺丝</a:t>
            </a:r>
            <a:endParaRPr lang="ko-KR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555" name="Text Box 5"/>
          <p:cNvSpPr txBox="1"/>
          <p:nvPr/>
        </p:nvSpPr>
        <p:spPr>
          <a:xfrm>
            <a:off x="4965700" y="6273800"/>
            <a:ext cx="914400" cy="284163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附   随</a:t>
            </a:r>
            <a:endParaRPr lang="ko-KR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556" name="Text Box 17"/>
          <p:cNvSpPr txBox="1"/>
          <p:nvPr/>
        </p:nvSpPr>
        <p:spPr>
          <a:xfrm>
            <a:off x="914400" y="6019800"/>
            <a:ext cx="914400" cy="284163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附  随</a:t>
            </a:r>
            <a:endParaRPr lang="ko-KR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557" name="Text Box 24"/>
          <p:cNvSpPr txBox="1"/>
          <p:nvPr/>
        </p:nvSpPr>
        <p:spPr>
          <a:xfrm>
            <a:off x="1905000" y="5943600"/>
            <a:ext cx="2819400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左  手 </a:t>
            </a:r>
            <a:r>
              <a:rPr lang="en-US" altLang="ko-KR" sz="1200" dirty="0">
                <a:latin typeface="黑体" panose="02010609060101010101" pitchFamily="49" charset="-122"/>
                <a:ea typeface="黑体" panose="02010609060101010101" pitchFamily="49" charset="-122"/>
              </a:rPr>
              <a:t>; </a:t>
            </a:r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伸向螺丝箱。</a:t>
            </a:r>
            <a:endParaRPr lang="ko-KR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右   手</a:t>
            </a:r>
            <a:r>
              <a:rPr lang="en-US" altLang="ko-KR" sz="1200" dirty="0">
                <a:latin typeface="黑体" panose="02010609060101010101" pitchFamily="49" charset="-122"/>
                <a:ea typeface="黑体" panose="02010609060101010101" pitchFamily="49" charset="-122"/>
              </a:rPr>
              <a:t>; </a:t>
            </a:r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伸向螺丝刀。</a:t>
            </a:r>
            <a:endParaRPr lang="ko-KR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558" name="Rectangle 38"/>
          <p:cNvSpPr/>
          <p:nvPr/>
        </p:nvSpPr>
        <p:spPr>
          <a:xfrm>
            <a:off x="7924800" y="5927725"/>
            <a:ext cx="6858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>
              <a:spcBef>
                <a:spcPct val="20000"/>
              </a:spcBef>
            </a:pPr>
            <a:r>
              <a:rPr lang="en-US" altLang="ko-KR" sz="1200" dirty="0"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endParaRPr lang="en-US" altLang="ko-KR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559" name="Rectangle 37"/>
          <p:cNvSpPr/>
          <p:nvPr/>
        </p:nvSpPr>
        <p:spPr>
          <a:xfrm>
            <a:off x="7162800" y="5927725"/>
            <a:ext cx="7620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>
              <a:spcBef>
                <a:spcPct val="20000"/>
              </a:spcBef>
            </a:pPr>
            <a:r>
              <a:rPr lang="en-US" altLang="ko-KR" sz="1200" dirty="0">
                <a:latin typeface="黑体" panose="02010609060101010101" pitchFamily="49" charset="-122"/>
                <a:ea typeface="黑体" panose="02010609060101010101" pitchFamily="49" charset="-122"/>
              </a:rPr>
              <a:t>9</a:t>
            </a:r>
            <a:endParaRPr lang="en-US" altLang="ko-KR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560" name="Rectangle 36"/>
          <p:cNvSpPr/>
          <p:nvPr/>
        </p:nvSpPr>
        <p:spPr>
          <a:xfrm>
            <a:off x="6248400" y="5927725"/>
            <a:ext cx="914400" cy="365125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 anchor="ctr" anchorCtr="0"/>
          <a:p>
            <a:pPr algn="ctr">
              <a:spcBef>
                <a:spcPct val="20000"/>
              </a:spcBef>
            </a:pPr>
            <a:r>
              <a:rPr lang="en-US" altLang="ko-KR" sz="1200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en-US" altLang="ko-KR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561" name="Rectangle 35"/>
          <p:cNvSpPr/>
          <p:nvPr/>
        </p:nvSpPr>
        <p:spPr>
          <a:xfrm>
            <a:off x="7924800" y="5562600"/>
            <a:ext cx="6858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>
              <a:spcBef>
                <a:spcPct val="20000"/>
              </a:spcBef>
            </a:pPr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浪 费</a:t>
            </a:r>
            <a:endParaRPr lang="ko-KR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562" name="Rectangle 34"/>
          <p:cNvSpPr/>
          <p:nvPr/>
        </p:nvSpPr>
        <p:spPr>
          <a:xfrm>
            <a:off x="7162800" y="5562600"/>
            <a:ext cx="7620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>
              <a:spcBef>
                <a:spcPct val="20000"/>
              </a:spcBef>
            </a:pPr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附  随</a:t>
            </a:r>
            <a:endParaRPr lang="ko-KR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563" name="Rectangle 33"/>
          <p:cNvSpPr/>
          <p:nvPr/>
        </p:nvSpPr>
        <p:spPr>
          <a:xfrm>
            <a:off x="6248400" y="5562600"/>
            <a:ext cx="914400" cy="365125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 anchor="ctr" anchorCtr="0"/>
          <a:p>
            <a:pPr algn="ctr">
              <a:spcBef>
                <a:spcPct val="20000"/>
              </a:spcBef>
            </a:pPr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附加价值</a:t>
            </a:r>
            <a:endParaRPr lang="ko-KR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564" name="Line 39"/>
          <p:cNvSpPr/>
          <p:nvPr/>
        </p:nvSpPr>
        <p:spPr>
          <a:xfrm>
            <a:off x="6248400" y="5562600"/>
            <a:ext cx="2362200" cy="0"/>
          </a:xfrm>
          <a:prstGeom prst="line">
            <a:avLst/>
          </a:prstGeom>
          <a:ln w="28575" cap="sq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3565" name="Line 40"/>
          <p:cNvSpPr/>
          <p:nvPr/>
        </p:nvSpPr>
        <p:spPr>
          <a:xfrm>
            <a:off x="6248400" y="5927725"/>
            <a:ext cx="2362200" cy="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3566" name="Line 41"/>
          <p:cNvSpPr/>
          <p:nvPr/>
        </p:nvSpPr>
        <p:spPr>
          <a:xfrm>
            <a:off x="6248400" y="6292850"/>
            <a:ext cx="2362200" cy="0"/>
          </a:xfrm>
          <a:prstGeom prst="line">
            <a:avLst/>
          </a:prstGeom>
          <a:ln w="28575" cap="sq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3567" name="Line 42"/>
          <p:cNvSpPr/>
          <p:nvPr/>
        </p:nvSpPr>
        <p:spPr>
          <a:xfrm>
            <a:off x="6248400" y="5562600"/>
            <a:ext cx="0" cy="730250"/>
          </a:xfrm>
          <a:prstGeom prst="line">
            <a:avLst/>
          </a:prstGeom>
          <a:ln w="28575" cap="sq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3568" name="Line 43"/>
          <p:cNvSpPr/>
          <p:nvPr/>
        </p:nvSpPr>
        <p:spPr>
          <a:xfrm>
            <a:off x="7162800" y="5562600"/>
            <a:ext cx="0" cy="73025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3569" name="Line 44"/>
          <p:cNvSpPr/>
          <p:nvPr/>
        </p:nvSpPr>
        <p:spPr>
          <a:xfrm>
            <a:off x="7924800" y="5562600"/>
            <a:ext cx="0" cy="73025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3570" name="Line 45"/>
          <p:cNvSpPr/>
          <p:nvPr/>
        </p:nvSpPr>
        <p:spPr>
          <a:xfrm>
            <a:off x="8610600" y="5562600"/>
            <a:ext cx="0" cy="730250"/>
          </a:xfrm>
          <a:prstGeom prst="line">
            <a:avLst/>
          </a:prstGeom>
          <a:ln w="28575" cap="sq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3571" name="Text Box 4"/>
          <p:cNvSpPr txBox="1"/>
          <p:nvPr/>
        </p:nvSpPr>
        <p:spPr>
          <a:xfrm>
            <a:off x="914400" y="1828800"/>
            <a:ext cx="914400" cy="284163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附  随</a:t>
            </a:r>
            <a:endParaRPr lang="ko-KR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572" name="Text Box 18"/>
          <p:cNvSpPr txBox="1"/>
          <p:nvPr/>
        </p:nvSpPr>
        <p:spPr>
          <a:xfrm>
            <a:off x="2133600" y="1828800"/>
            <a:ext cx="1828800" cy="2746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将手伸向零部件</a:t>
            </a:r>
            <a:r>
              <a:rPr lang="en-US" altLang="ko-KR" sz="1200" dirty="0">
                <a:latin typeface="黑体" panose="02010609060101010101" pitchFamily="49" charset="-122"/>
                <a:ea typeface="黑体" panose="02010609060101010101" pitchFamily="49" charset="-122"/>
              </a:rPr>
              <a:t>A.</a:t>
            </a:r>
            <a:endParaRPr lang="en-US" altLang="ko-KR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573" name="Line 56"/>
          <p:cNvSpPr/>
          <p:nvPr/>
        </p:nvSpPr>
        <p:spPr>
          <a:xfrm>
            <a:off x="1371600" y="2133600"/>
            <a:ext cx="0" cy="381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3574" name="Text Box 12"/>
          <p:cNvSpPr txBox="1"/>
          <p:nvPr/>
        </p:nvSpPr>
        <p:spPr>
          <a:xfrm>
            <a:off x="914400" y="2514600"/>
            <a:ext cx="914400" cy="284163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浪  费</a:t>
            </a:r>
            <a:endParaRPr lang="ko-KR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575" name="Text Box 19"/>
          <p:cNvSpPr txBox="1"/>
          <p:nvPr/>
        </p:nvSpPr>
        <p:spPr>
          <a:xfrm>
            <a:off x="2057400" y="2514600"/>
            <a:ext cx="2286000" cy="2746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由于够不到，倾上身。</a:t>
            </a:r>
            <a:endParaRPr lang="ko-KR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576" name="Line 57"/>
          <p:cNvSpPr/>
          <p:nvPr/>
        </p:nvSpPr>
        <p:spPr>
          <a:xfrm>
            <a:off x="1371600" y="2819400"/>
            <a:ext cx="0" cy="381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3577" name="Text Box 13"/>
          <p:cNvSpPr txBox="1"/>
          <p:nvPr/>
        </p:nvSpPr>
        <p:spPr>
          <a:xfrm>
            <a:off x="914400" y="3238500"/>
            <a:ext cx="914400" cy="284163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附  随</a:t>
            </a:r>
            <a:endParaRPr lang="ko-KR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578" name="Text Box 20"/>
          <p:cNvSpPr txBox="1"/>
          <p:nvPr/>
        </p:nvSpPr>
        <p:spPr>
          <a:xfrm>
            <a:off x="2209800" y="3238500"/>
            <a:ext cx="2362200" cy="2746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拿到一个零部件</a:t>
            </a:r>
            <a:r>
              <a:rPr lang="en-US" altLang="ko-KR" sz="1200" dirty="0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en-US" altLang="zh-CN" sz="1200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ko-KR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579" name="Line 58"/>
          <p:cNvSpPr/>
          <p:nvPr/>
        </p:nvSpPr>
        <p:spPr>
          <a:xfrm>
            <a:off x="1371600" y="3505200"/>
            <a:ext cx="0" cy="381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3580" name="Text Box 14"/>
          <p:cNvSpPr txBox="1"/>
          <p:nvPr/>
        </p:nvSpPr>
        <p:spPr>
          <a:xfrm>
            <a:off x="914400" y="3906838"/>
            <a:ext cx="914400" cy="284162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浪  费</a:t>
            </a:r>
            <a:endParaRPr lang="ko-KR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581" name="Text Box 21"/>
          <p:cNvSpPr txBox="1"/>
          <p:nvPr/>
        </p:nvSpPr>
        <p:spPr>
          <a:xfrm>
            <a:off x="2133600" y="3886200"/>
            <a:ext cx="2667000" cy="2746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上身恢复到原位置。。。 </a:t>
            </a:r>
            <a:endParaRPr lang="ko-KR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582" name="Line 59"/>
          <p:cNvSpPr/>
          <p:nvPr/>
        </p:nvSpPr>
        <p:spPr>
          <a:xfrm>
            <a:off x="1371600" y="4191000"/>
            <a:ext cx="0" cy="381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3583" name="Text Box 15"/>
          <p:cNvSpPr txBox="1"/>
          <p:nvPr/>
        </p:nvSpPr>
        <p:spPr>
          <a:xfrm>
            <a:off x="914400" y="4597400"/>
            <a:ext cx="914400" cy="284163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附  随</a:t>
            </a:r>
            <a:endParaRPr lang="ko-KR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584" name="Text Box 22"/>
          <p:cNvSpPr txBox="1"/>
          <p:nvPr/>
        </p:nvSpPr>
        <p:spPr>
          <a:xfrm>
            <a:off x="2209800" y="4597400"/>
            <a:ext cx="2514600" cy="2746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将零部件</a:t>
            </a:r>
            <a:r>
              <a:rPr lang="en-US" altLang="ko-KR" sz="1200" dirty="0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拿到手的近处。</a:t>
            </a:r>
            <a:endParaRPr lang="ko-KR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585" name="Line 60"/>
          <p:cNvSpPr/>
          <p:nvPr/>
        </p:nvSpPr>
        <p:spPr>
          <a:xfrm>
            <a:off x="1371600" y="4953000"/>
            <a:ext cx="0" cy="381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3586" name="Text Box 16"/>
          <p:cNvSpPr txBox="1"/>
          <p:nvPr/>
        </p:nvSpPr>
        <p:spPr>
          <a:xfrm>
            <a:off x="914400" y="5308600"/>
            <a:ext cx="914400" cy="284163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附加价值</a:t>
            </a:r>
            <a:endParaRPr lang="ko-KR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587" name="Text Box 23"/>
          <p:cNvSpPr txBox="1"/>
          <p:nvPr/>
        </p:nvSpPr>
        <p:spPr>
          <a:xfrm>
            <a:off x="2133600" y="5321300"/>
            <a:ext cx="2819400" cy="2746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用零部件</a:t>
            </a:r>
            <a:r>
              <a:rPr lang="en-US" altLang="ko-KR" sz="1200" dirty="0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找对零部件</a:t>
            </a:r>
            <a:r>
              <a:rPr lang="en-US" altLang="ko-KR" sz="1200" dirty="0"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的位置</a:t>
            </a:r>
            <a:endParaRPr lang="ko-KR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588" name="Line 61"/>
          <p:cNvSpPr/>
          <p:nvPr/>
        </p:nvSpPr>
        <p:spPr>
          <a:xfrm>
            <a:off x="1371600" y="5638800"/>
            <a:ext cx="0" cy="381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3589" name="Text Box 6"/>
          <p:cNvSpPr txBox="1"/>
          <p:nvPr/>
        </p:nvSpPr>
        <p:spPr>
          <a:xfrm>
            <a:off x="4965700" y="5029200"/>
            <a:ext cx="914400" cy="284163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附加价值</a:t>
            </a:r>
            <a:endParaRPr lang="ko-KR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590" name="Text Box 31"/>
          <p:cNvSpPr txBox="1"/>
          <p:nvPr/>
        </p:nvSpPr>
        <p:spPr>
          <a:xfrm>
            <a:off x="6045200" y="5029200"/>
            <a:ext cx="2819400" cy="2746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拧螺丝</a:t>
            </a:r>
            <a:r>
              <a:rPr lang="ko-KR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ko-KR" sz="1200" dirty="0">
                <a:latin typeface="黑体" panose="02010609060101010101" pitchFamily="49" charset="-122"/>
                <a:ea typeface="黑体" panose="02010609060101010101" pitchFamily="49" charset="-122"/>
              </a:rPr>
              <a:t>(1</a:t>
            </a:r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个</a:t>
            </a:r>
            <a:r>
              <a:rPr lang="en-US" altLang="ko-KR" sz="1200" dirty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en-US" altLang="ko-KR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591" name="Line 62"/>
          <p:cNvSpPr/>
          <p:nvPr/>
        </p:nvSpPr>
        <p:spPr>
          <a:xfrm>
            <a:off x="5410200" y="5334000"/>
            <a:ext cx="0" cy="914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3592" name="Text Box 7"/>
          <p:cNvSpPr txBox="1"/>
          <p:nvPr/>
        </p:nvSpPr>
        <p:spPr>
          <a:xfrm>
            <a:off x="4953000" y="4343400"/>
            <a:ext cx="914400" cy="284163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附   随</a:t>
            </a:r>
            <a:endParaRPr lang="ko-KR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593" name="Text Box 30"/>
          <p:cNvSpPr txBox="1"/>
          <p:nvPr/>
        </p:nvSpPr>
        <p:spPr>
          <a:xfrm>
            <a:off x="6019800" y="4343400"/>
            <a:ext cx="2743200" cy="2746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螺丝对准零部件</a:t>
            </a:r>
            <a:r>
              <a:rPr lang="en-US" altLang="ko-KR" sz="1200" dirty="0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的位置</a:t>
            </a:r>
            <a:endParaRPr lang="ko-KR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594" name="Line 63"/>
          <p:cNvSpPr/>
          <p:nvPr/>
        </p:nvSpPr>
        <p:spPr>
          <a:xfrm>
            <a:off x="5410200" y="4648200"/>
            <a:ext cx="0" cy="381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3595" name="Text Box 8"/>
          <p:cNvSpPr txBox="1"/>
          <p:nvPr/>
        </p:nvSpPr>
        <p:spPr>
          <a:xfrm>
            <a:off x="4953000" y="3733800"/>
            <a:ext cx="914400" cy="284163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附  随</a:t>
            </a:r>
            <a:endParaRPr lang="ko-KR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596" name="Text Box 28"/>
          <p:cNvSpPr txBox="1"/>
          <p:nvPr/>
        </p:nvSpPr>
        <p:spPr>
          <a:xfrm>
            <a:off x="6096000" y="3987800"/>
            <a:ext cx="3048000" cy="2746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endParaRPr lang="zh-CN" altLang="en-US" sz="1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597" name="Text Box 29"/>
          <p:cNvSpPr txBox="1"/>
          <p:nvPr/>
        </p:nvSpPr>
        <p:spPr>
          <a:xfrm>
            <a:off x="6019800" y="3733800"/>
            <a:ext cx="2438400" cy="2746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将螺丝刀拿向零部件</a:t>
            </a:r>
            <a:r>
              <a:rPr lang="en-US" altLang="ko-KR" sz="1200" dirty="0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en-US" altLang="zh-CN" sz="1200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ko-KR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598" name="Line 64"/>
          <p:cNvSpPr/>
          <p:nvPr/>
        </p:nvSpPr>
        <p:spPr>
          <a:xfrm>
            <a:off x="5410200" y="4000500"/>
            <a:ext cx="0" cy="381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3599" name="Text Box 9"/>
          <p:cNvSpPr txBox="1"/>
          <p:nvPr/>
        </p:nvSpPr>
        <p:spPr>
          <a:xfrm>
            <a:off x="4953000" y="3124200"/>
            <a:ext cx="914400" cy="284163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浪费</a:t>
            </a:r>
            <a:r>
              <a:rPr lang="en-US" altLang="ko-KR" sz="1200" dirty="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附随</a:t>
            </a:r>
            <a:endParaRPr lang="ko-KR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600" name="Text Box 27"/>
          <p:cNvSpPr txBox="1"/>
          <p:nvPr/>
        </p:nvSpPr>
        <p:spPr>
          <a:xfrm>
            <a:off x="6019800" y="3048000"/>
            <a:ext cx="2971800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左手</a:t>
            </a:r>
            <a:r>
              <a:rPr lang="en-US" altLang="ko-KR" sz="1200" dirty="0">
                <a:latin typeface="黑体" panose="02010609060101010101" pitchFamily="49" charset="-122"/>
                <a:ea typeface="黑体" panose="02010609060101010101" pitchFamily="49" charset="-122"/>
              </a:rPr>
              <a:t>; </a:t>
            </a:r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将螺丝装上螺母</a:t>
            </a:r>
            <a:endParaRPr lang="ko-KR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右手</a:t>
            </a:r>
            <a:r>
              <a:rPr lang="en-US" altLang="ko-KR" sz="1200" dirty="0">
                <a:latin typeface="黑体" panose="02010609060101010101" pitchFamily="49" charset="-122"/>
                <a:ea typeface="黑体" panose="02010609060101010101" pitchFamily="49" charset="-122"/>
              </a:rPr>
              <a:t>; </a:t>
            </a:r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螺母拧上螺丝</a:t>
            </a:r>
            <a:endParaRPr lang="ko-KR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601" name="Line 65"/>
          <p:cNvSpPr/>
          <p:nvPr/>
        </p:nvSpPr>
        <p:spPr>
          <a:xfrm>
            <a:off x="5410200" y="3429000"/>
            <a:ext cx="0" cy="381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3602" name="Text Box 10"/>
          <p:cNvSpPr txBox="1"/>
          <p:nvPr/>
        </p:nvSpPr>
        <p:spPr>
          <a:xfrm>
            <a:off x="4953000" y="2476500"/>
            <a:ext cx="914400" cy="284163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浪费</a:t>
            </a:r>
            <a:r>
              <a:rPr lang="en-US" altLang="ko-KR" sz="1200" dirty="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浪费</a:t>
            </a:r>
            <a:endParaRPr lang="ko-KR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603" name="Text Box 26"/>
          <p:cNvSpPr txBox="1"/>
          <p:nvPr/>
        </p:nvSpPr>
        <p:spPr>
          <a:xfrm>
            <a:off x="6019800" y="2362200"/>
            <a:ext cx="2971800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左手</a:t>
            </a:r>
            <a:r>
              <a:rPr lang="en-US" altLang="ko-KR" sz="1200" dirty="0">
                <a:latin typeface="黑体" panose="02010609060101010101" pitchFamily="49" charset="-122"/>
                <a:ea typeface="黑体" panose="02010609060101010101" pitchFamily="49" charset="-122"/>
              </a:rPr>
              <a:t>; </a:t>
            </a:r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取出一个螺丝。</a:t>
            </a:r>
            <a:endParaRPr lang="ko-KR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右手</a:t>
            </a:r>
            <a:r>
              <a:rPr lang="en-US" altLang="ko-KR" sz="1200" dirty="0">
                <a:latin typeface="黑体" panose="02010609060101010101" pitchFamily="49" charset="-122"/>
                <a:ea typeface="黑体" panose="02010609060101010101" pitchFamily="49" charset="-122"/>
              </a:rPr>
              <a:t>; </a:t>
            </a:r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用手指抓螺丝刀</a:t>
            </a:r>
            <a:endParaRPr lang="ko-KR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604" name="Line 66"/>
          <p:cNvSpPr/>
          <p:nvPr/>
        </p:nvSpPr>
        <p:spPr>
          <a:xfrm>
            <a:off x="5410200" y="2819400"/>
            <a:ext cx="0" cy="381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3605" name="Text Box 11"/>
          <p:cNvSpPr txBox="1"/>
          <p:nvPr/>
        </p:nvSpPr>
        <p:spPr>
          <a:xfrm>
            <a:off x="4953000" y="1828800"/>
            <a:ext cx="914400" cy="284163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浪费</a:t>
            </a:r>
            <a:r>
              <a:rPr lang="en-US" altLang="ko-KR" sz="1200" dirty="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附随</a:t>
            </a:r>
            <a:endParaRPr lang="ko-KR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606" name="Text Box 25"/>
          <p:cNvSpPr txBox="1"/>
          <p:nvPr/>
        </p:nvSpPr>
        <p:spPr>
          <a:xfrm>
            <a:off x="6032500" y="1676400"/>
            <a:ext cx="2514600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左手</a:t>
            </a:r>
            <a:r>
              <a:rPr lang="en-US" altLang="ko-KR" sz="1200" dirty="0">
                <a:latin typeface="黑体" panose="02010609060101010101" pitchFamily="49" charset="-122"/>
                <a:ea typeface="黑体" panose="02010609060101010101" pitchFamily="49" charset="-122"/>
              </a:rPr>
              <a:t>; </a:t>
            </a:r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拿几个螺丝</a:t>
            </a:r>
            <a:endParaRPr lang="ko-KR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右手</a:t>
            </a:r>
            <a:r>
              <a:rPr lang="en-US" altLang="ko-KR" sz="1200" dirty="0">
                <a:latin typeface="黑体" panose="02010609060101010101" pitchFamily="49" charset="-122"/>
                <a:ea typeface="黑体" panose="02010609060101010101" pitchFamily="49" charset="-122"/>
              </a:rPr>
              <a:t>; </a:t>
            </a:r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拿螺丝刀</a:t>
            </a:r>
            <a:endParaRPr lang="ko-KR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607" name="Line 67"/>
          <p:cNvSpPr/>
          <p:nvPr/>
        </p:nvSpPr>
        <p:spPr>
          <a:xfrm>
            <a:off x="5410200" y="2133600"/>
            <a:ext cx="0" cy="381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3608" name="Line 68"/>
          <p:cNvSpPr/>
          <p:nvPr/>
        </p:nvSpPr>
        <p:spPr>
          <a:xfrm>
            <a:off x="1371600" y="6324600"/>
            <a:ext cx="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3609" name="Line 69"/>
          <p:cNvSpPr/>
          <p:nvPr/>
        </p:nvSpPr>
        <p:spPr>
          <a:xfrm>
            <a:off x="1371600" y="6629400"/>
            <a:ext cx="33528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3610" name="Line 70"/>
          <p:cNvSpPr/>
          <p:nvPr/>
        </p:nvSpPr>
        <p:spPr>
          <a:xfrm>
            <a:off x="4724400" y="1981200"/>
            <a:ext cx="0" cy="4648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3611" name="Line 71"/>
          <p:cNvSpPr/>
          <p:nvPr/>
        </p:nvSpPr>
        <p:spPr>
          <a:xfrm>
            <a:off x="4724400" y="1981200"/>
            <a:ext cx="228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5660" name="AutoShape 87"/>
          <p:cNvSpPr/>
          <p:nvPr/>
        </p:nvSpPr>
        <p:spPr>
          <a:xfrm>
            <a:off x="533400" y="863600"/>
            <a:ext cx="2322513" cy="7620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ko-KR" sz="2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 </a:t>
            </a:r>
            <a:r>
              <a:rPr lang="zh-CN" altLang="en-US" sz="2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连锁结构</a:t>
            </a:r>
            <a:endParaRPr lang="ko-KR" altLang="en-US" sz="20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20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20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20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0" dur="20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20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6" dur="2000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9" dur="20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2" dur="2000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5" dur="2000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8" dur="2000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1" dur="2000"/>
                                        <p:tgtEl>
                                          <p:spTgt spid="23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4" dur="2000"/>
                                        <p:tgtEl>
                                          <p:spTgt spid="23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7" dur="2000"/>
                                        <p:tgtEl>
                                          <p:spTgt spid="23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0" dur="2000"/>
                                        <p:tgtEl>
                                          <p:spTgt spid="2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3" dur="2000"/>
                                        <p:tgtEl>
                                          <p:spTgt spid="23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6" dur="2000"/>
                                        <p:tgtEl>
                                          <p:spTgt spid="23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9" dur="2000"/>
                                        <p:tgtEl>
                                          <p:spTgt spid="23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2" dur="2000"/>
                                        <p:tgtEl>
                                          <p:spTgt spid="23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5" dur="2000"/>
                                        <p:tgtEl>
                                          <p:spTgt spid="23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8" dur="2000"/>
                                        <p:tgtEl>
                                          <p:spTgt spid="23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1" dur="2000"/>
                                        <p:tgtEl>
                                          <p:spTgt spid="23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4" dur="2000"/>
                                        <p:tgtEl>
                                          <p:spTgt spid="23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7" dur="2000"/>
                                        <p:tgtEl>
                                          <p:spTgt spid="23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1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0" dur="2000"/>
                                        <p:tgtEl>
                                          <p:spTgt spid="23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3" dur="2000"/>
                                        <p:tgtEl>
                                          <p:spTgt spid="23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6" dur="2000"/>
                                        <p:tgtEl>
                                          <p:spTgt spid="23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9" dur="2000"/>
                                        <p:tgtEl>
                                          <p:spTgt spid="23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2" dur="2000"/>
                                        <p:tgtEl>
                                          <p:spTgt spid="23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5" dur="2000"/>
                                        <p:tgtEl>
                                          <p:spTgt spid="23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8" dur="2000"/>
                                        <p:tgtEl>
                                          <p:spTgt spid="2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1" dur="2000"/>
                                        <p:tgtEl>
                                          <p:spTgt spid="2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4" dur="2000"/>
                                        <p:tgtEl>
                                          <p:spTgt spid="2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7" dur="2000"/>
                                        <p:tgtEl>
                                          <p:spTgt spid="2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0" dur="2000"/>
                                        <p:tgtEl>
                                          <p:spTgt spid="2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3" dur="2000"/>
                                        <p:tgtEl>
                                          <p:spTgt spid="2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6" dur="2000"/>
                                        <p:tgtEl>
                                          <p:spTgt spid="2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9" dur="2000"/>
                                        <p:tgtEl>
                                          <p:spTgt spid="2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2" dur="2000"/>
                                        <p:tgtEl>
                                          <p:spTgt spid="23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5" dur="2000"/>
                                        <p:tgtEl>
                                          <p:spTgt spid="23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  <p:bldP spid="23556" grpId="0" animBg="1"/>
      <p:bldP spid="23557" grpId="0"/>
      <p:bldP spid="23558" grpId="0"/>
      <p:bldP spid="23559" grpId="0"/>
      <p:bldP spid="23560" grpId="0" animBg="1"/>
      <p:bldP spid="23561" grpId="0"/>
      <p:bldP spid="23562" grpId="0"/>
      <p:bldP spid="23563" grpId="0" animBg="1"/>
      <p:bldP spid="23571" grpId="0" animBg="1"/>
      <p:bldP spid="23572" grpId="0"/>
      <p:bldP spid="23574" grpId="0" animBg="1"/>
      <p:bldP spid="23575" grpId="0"/>
      <p:bldP spid="23577" grpId="0" animBg="1"/>
      <p:bldP spid="23578" grpId="0"/>
      <p:bldP spid="23580" grpId="0" animBg="1"/>
      <p:bldP spid="23581" grpId="0"/>
      <p:bldP spid="23583" grpId="0" animBg="1"/>
      <p:bldP spid="23584" grpId="0"/>
      <p:bldP spid="23586" grpId="0" animBg="1"/>
      <p:bldP spid="23587" grpId="0"/>
      <p:bldP spid="23589" grpId="0" animBg="1"/>
      <p:bldP spid="23590" grpId="0"/>
      <p:bldP spid="23592" grpId="0" animBg="1"/>
      <p:bldP spid="23593" grpId="0"/>
      <p:bldP spid="23595" grpId="0" animBg="1"/>
      <p:bldP spid="23596" grpId="0"/>
      <p:bldP spid="23597" grpId="0"/>
      <p:bldP spid="23599" grpId="0" animBg="1"/>
      <p:bldP spid="23600" grpId="0"/>
      <p:bldP spid="23602" grpId="0" animBg="1"/>
      <p:bldP spid="23603" grpId="0"/>
      <p:bldP spid="23605" grpId="0" animBg="1"/>
      <p:bldP spid="2360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2" name="AutoShape 2"/>
          <p:cNvSpPr>
            <a:spLocks noChangeArrowheads="1"/>
          </p:cNvSpPr>
          <p:nvPr/>
        </p:nvSpPr>
        <p:spPr bwMode="auto">
          <a:xfrm>
            <a:off x="762000" y="990600"/>
            <a:ext cx="3276600" cy="7620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现场分析方法</a:t>
            </a:r>
            <a:endParaRPr kumimoji="1" lang="ko-KR" altLang="en-US" sz="2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6627" name="AutoShape 3"/>
          <p:cNvSpPr/>
          <p:nvPr/>
        </p:nvSpPr>
        <p:spPr>
          <a:xfrm>
            <a:off x="801688" y="2057400"/>
            <a:ext cx="2322512" cy="7620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ko-KR" sz="2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 </a:t>
            </a:r>
            <a:r>
              <a:rPr lang="zh-CN" altLang="en-US" sz="2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现场观察</a:t>
            </a:r>
            <a:r>
              <a:rPr lang="ko-KR" altLang="en-US" sz="2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ko-KR" sz="2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Point</a:t>
            </a:r>
            <a:endParaRPr lang="en-US" altLang="ko-KR" sz="20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51239" name="Group 39"/>
          <p:cNvGraphicFramePr>
            <a:graphicFrameLocks noGrp="1"/>
          </p:cNvGraphicFramePr>
          <p:nvPr/>
        </p:nvGraphicFramePr>
        <p:xfrm>
          <a:off x="838200" y="3200400"/>
          <a:ext cx="7391400" cy="2895601"/>
        </p:xfrm>
        <a:graphic>
          <a:graphicData uri="http://schemas.openxmlformats.org/drawingml/2006/table">
            <a:tbl>
              <a:tblPr/>
              <a:tblGrid>
                <a:gridCol w="1089025"/>
                <a:gridCol w="6302375"/>
              </a:tblGrid>
              <a:tr h="1235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Point 1</a:t>
                      </a:r>
                      <a:endParaRPr kumimoji="1" lang="en-US" altLang="ko-K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● </a:t>
                      </a:r>
                      <a:r>
                        <a:rPr kumimoji="1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作业的目的是</a:t>
                      </a: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?</a:t>
                      </a:r>
                      <a:endParaRPr kumimoji="1" lang="en-US" altLang="ko-K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   - </a:t>
                      </a:r>
                      <a:r>
                        <a:rPr kumimoji="1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组装</a:t>
                      </a:r>
                      <a:r>
                        <a:rPr kumimoji="1" lang="ko-KR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</a:t>
                      </a: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/ </a:t>
                      </a:r>
                      <a:r>
                        <a:rPr kumimoji="1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检查</a:t>
                      </a:r>
                      <a:r>
                        <a:rPr kumimoji="1" lang="ko-KR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</a:t>
                      </a: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/</a:t>
                      </a:r>
                      <a:r>
                        <a:rPr kumimoji="1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加工等</a:t>
                      </a:r>
                      <a:endParaRPr kumimoji="1" lang="ko-KR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ko-KR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   </a:t>
                      </a: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- </a:t>
                      </a:r>
                      <a:r>
                        <a:rPr kumimoji="1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清扫</a:t>
                      </a: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/ </a:t>
                      </a:r>
                      <a:r>
                        <a:rPr kumimoji="1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准备交替</a:t>
                      </a:r>
                      <a:r>
                        <a:rPr kumimoji="1" lang="ko-KR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</a:t>
                      </a: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/</a:t>
                      </a:r>
                      <a:r>
                        <a:rPr kumimoji="1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调整</a:t>
                      </a:r>
                      <a:r>
                        <a:rPr kumimoji="1" lang="ko-KR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</a:t>
                      </a:r>
                      <a:r>
                        <a:rPr kumimoji="1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等</a:t>
                      </a:r>
                      <a:endParaRPr kumimoji="1" lang="ko-KR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0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Point 2</a:t>
                      </a:r>
                      <a:endParaRPr kumimoji="1" lang="en-US" altLang="ko-K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● </a:t>
                      </a:r>
                      <a:r>
                        <a:rPr kumimoji="1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哪个是附加价值动作</a:t>
                      </a: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?</a:t>
                      </a:r>
                      <a:endParaRPr kumimoji="1" lang="en-US" altLang="ko-K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   - </a:t>
                      </a:r>
                      <a:r>
                        <a:rPr kumimoji="1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先严密地判断数字少的附加价值动作。</a:t>
                      </a:r>
                      <a:endParaRPr kumimoji="1" lang="ko-KR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0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Point 3</a:t>
                      </a:r>
                      <a:endParaRPr kumimoji="1" lang="en-US" altLang="ko-K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● </a:t>
                      </a:r>
                      <a:r>
                        <a:rPr kumimoji="1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附加价值动作的前后动作</a:t>
                      </a: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? </a:t>
                      </a:r>
                      <a:endParaRPr kumimoji="1" lang="en-US" altLang="ko-K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  </a:t>
                      </a:r>
                      <a:r>
                        <a:rPr kumimoji="1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　</a:t>
                      </a: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- </a:t>
                      </a:r>
                      <a:r>
                        <a:rPr kumimoji="1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然后研究附加价值动作的前后动作。</a:t>
                      </a:r>
                      <a:endParaRPr kumimoji="1" lang="ko-KR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2259" name="Group 35"/>
          <p:cNvGraphicFramePr>
            <a:graphicFrameLocks noGrp="1"/>
          </p:cNvGraphicFramePr>
          <p:nvPr/>
        </p:nvGraphicFramePr>
        <p:xfrm>
          <a:off x="838200" y="990600"/>
          <a:ext cx="7391400" cy="5181601"/>
        </p:xfrm>
        <a:graphic>
          <a:graphicData uri="http://schemas.openxmlformats.org/drawingml/2006/table">
            <a:tbl>
              <a:tblPr/>
              <a:tblGrid>
                <a:gridCol w="1089025"/>
                <a:gridCol w="6302375"/>
              </a:tblGrid>
              <a:tr h="1295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Point 4</a:t>
                      </a:r>
                      <a:endParaRPr kumimoji="1" lang="en-US" altLang="ko-K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● </a:t>
                      </a:r>
                      <a:r>
                        <a:rPr kumimoji="1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那是附随动作</a:t>
                      </a: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? </a:t>
                      </a:r>
                      <a:r>
                        <a:rPr kumimoji="1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还是浪费动作</a:t>
                      </a: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?</a:t>
                      </a:r>
                      <a:endParaRPr kumimoji="1" lang="en-US" altLang="ko-K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   - </a:t>
                      </a:r>
                      <a:r>
                        <a:rPr kumimoji="1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如果是附随动作，看</a:t>
                      </a:r>
                      <a:r>
                        <a:rPr kumimoji="1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point 5</a:t>
                      </a: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</a:t>
                      </a:r>
                      <a:r>
                        <a:rPr kumimoji="1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；</a:t>
                      </a:r>
                      <a:endParaRPr kumimoji="1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     如果是浪费动作，立即思考消除的方法。</a:t>
                      </a:r>
                      <a:endParaRPr kumimoji="1" lang="ko-KR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17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Point 5</a:t>
                      </a:r>
                      <a:endParaRPr kumimoji="1" lang="en-US" altLang="ko-K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● </a:t>
                      </a:r>
                      <a:r>
                        <a:rPr kumimoji="1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其动作的目的？为何必要</a:t>
                      </a: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?</a:t>
                      </a:r>
                      <a:endParaRPr kumimoji="1" lang="en-US" altLang="ko-K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   - </a:t>
                      </a:r>
                      <a:r>
                        <a:rPr kumimoji="1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零部件的接近化</a:t>
                      </a:r>
                      <a:endParaRPr kumimoji="1" lang="ko-KR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ko-KR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   </a:t>
                      </a: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- </a:t>
                      </a:r>
                      <a:r>
                        <a:rPr kumimoji="1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治工具的接近化</a:t>
                      </a:r>
                      <a:r>
                        <a:rPr kumimoji="1" lang="ko-KR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</a:t>
                      </a: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/</a:t>
                      </a:r>
                      <a:r>
                        <a:rPr kumimoji="1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返回</a:t>
                      </a:r>
                      <a:endParaRPr kumimoji="1" lang="ko-KR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ko-KR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   </a:t>
                      </a: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- </a:t>
                      </a:r>
                      <a:r>
                        <a:rPr kumimoji="1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成品的临时保管</a:t>
                      </a:r>
                      <a:endParaRPr kumimoji="1" lang="ko-KR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ko-KR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   </a:t>
                      </a: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- </a:t>
                      </a:r>
                      <a:r>
                        <a:rPr kumimoji="1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机械的操作</a:t>
                      </a:r>
                      <a:r>
                        <a:rPr kumimoji="1" lang="ko-KR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</a:t>
                      </a: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/ </a:t>
                      </a:r>
                      <a:r>
                        <a:rPr kumimoji="1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调整</a:t>
                      </a:r>
                      <a:endParaRPr kumimoji="1" lang="ko-KR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5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Point 6</a:t>
                      </a:r>
                      <a:endParaRPr kumimoji="1" lang="en-US" altLang="ko-K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● </a:t>
                      </a:r>
                      <a:r>
                        <a:rPr kumimoji="1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是否符合目的的动作、方法</a:t>
                      </a: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?</a:t>
                      </a:r>
                      <a:endParaRPr kumimoji="1" lang="en-US" altLang="ko-K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   - </a:t>
                      </a:r>
                      <a:r>
                        <a:rPr kumimoji="1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要素动作数是否为最小</a:t>
                      </a:r>
                      <a:endParaRPr kumimoji="1" lang="ko-KR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ko-KR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   </a:t>
                      </a: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- </a:t>
                      </a:r>
                      <a:r>
                        <a:rPr kumimoji="1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是否是最短距离</a:t>
                      </a:r>
                      <a:endParaRPr kumimoji="1" lang="ko-KR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ko-KR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   </a:t>
                      </a: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- </a:t>
                      </a:r>
                      <a:r>
                        <a:rPr kumimoji="1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是否最适合的方法</a:t>
                      </a:r>
                      <a:endParaRPr kumimoji="1" lang="ko-KR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Point 7</a:t>
                      </a:r>
                      <a:endParaRPr kumimoji="1" lang="en-US" altLang="ko-K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● </a:t>
                      </a:r>
                      <a:r>
                        <a:rPr kumimoji="1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能否用更加简单的动作</a:t>
                      </a: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?</a:t>
                      </a:r>
                      <a:endParaRPr kumimoji="1" lang="en-US" altLang="ko-K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AutoShape 13"/>
          <p:cNvSpPr/>
          <p:nvPr/>
        </p:nvSpPr>
        <p:spPr>
          <a:xfrm>
            <a:off x="801688" y="914400"/>
            <a:ext cx="3998912" cy="7620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ko-KR" sz="2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 </a:t>
            </a:r>
            <a:r>
              <a:rPr lang="zh-CN" altLang="en-US" sz="2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现场发生的浪费信号</a:t>
            </a:r>
            <a:endParaRPr lang="ko-KR" altLang="en-US" sz="20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675" name="AutoShape 17"/>
          <p:cNvSpPr/>
          <p:nvPr/>
        </p:nvSpPr>
        <p:spPr>
          <a:xfrm>
            <a:off x="1066800" y="2901950"/>
            <a:ext cx="5105400" cy="914400"/>
          </a:xfrm>
          <a:prstGeom prst="rightArrow">
            <a:avLst>
              <a:gd name="adj1" fmla="val 58675"/>
              <a:gd name="adj2" fmla="val 138342"/>
            </a:avLst>
          </a:prstGeom>
          <a:gradFill rotWithShape="0">
            <a:gsLst>
              <a:gs pos="0">
                <a:srgbClr val="FFFFFF"/>
              </a:gs>
              <a:gs pos="100000">
                <a:schemeClr val="accent1"/>
              </a:gs>
            </a:gsLst>
            <a:lin ang="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手的移动向水平或者上下方向迂回</a:t>
            </a:r>
            <a:endParaRPr lang="ko-KR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676" name="Rectangle 18"/>
          <p:cNvSpPr/>
          <p:nvPr/>
        </p:nvSpPr>
        <p:spPr>
          <a:xfrm>
            <a:off x="685800" y="3089275"/>
            <a:ext cx="381000" cy="539750"/>
          </a:xfrm>
          <a:prstGeom prst="rect">
            <a:avLst/>
          </a:prstGeom>
          <a:solidFill>
            <a:srgbClr val="00808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ko-KR" sz="2000" dirty="0">
                <a:solidFill>
                  <a:srgbClr val="FFFF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en-US" altLang="ko-KR" sz="2000" dirty="0">
              <a:solidFill>
                <a:srgbClr val="FFFF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629" name="AutoShape 19"/>
          <p:cNvSpPr/>
          <p:nvPr/>
        </p:nvSpPr>
        <p:spPr>
          <a:xfrm>
            <a:off x="6096000" y="2784475"/>
            <a:ext cx="2743200" cy="1143000"/>
          </a:xfrm>
          <a:prstGeom prst="irregularSeal1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有障碍物</a:t>
            </a:r>
            <a:endParaRPr lang="ko-KR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678" name="AutoShape 22"/>
          <p:cNvSpPr/>
          <p:nvPr/>
        </p:nvSpPr>
        <p:spPr>
          <a:xfrm>
            <a:off x="1066800" y="4044950"/>
            <a:ext cx="5105400" cy="914400"/>
          </a:xfrm>
          <a:prstGeom prst="rightArrow">
            <a:avLst>
              <a:gd name="adj1" fmla="val 58675"/>
              <a:gd name="adj2" fmla="val 138342"/>
            </a:avLst>
          </a:prstGeom>
          <a:gradFill rotWithShape="0">
            <a:gsLst>
              <a:gs pos="0">
                <a:srgbClr val="FFFFFF"/>
              </a:gs>
              <a:gs pos="100000">
                <a:schemeClr val="accent1"/>
              </a:gs>
            </a:gsLst>
            <a:lin ang="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伸出手时，上身倾向前方</a:t>
            </a:r>
            <a:endParaRPr lang="ko-KR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679" name="Rectangle 23"/>
          <p:cNvSpPr/>
          <p:nvPr/>
        </p:nvSpPr>
        <p:spPr>
          <a:xfrm>
            <a:off x="685800" y="4232275"/>
            <a:ext cx="381000" cy="539750"/>
          </a:xfrm>
          <a:prstGeom prst="rect">
            <a:avLst/>
          </a:prstGeom>
          <a:solidFill>
            <a:srgbClr val="00808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ko-KR" sz="2000" dirty="0">
                <a:solidFill>
                  <a:srgbClr val="FFFF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en-US" altLang="ko-KR" sz="2000" dirty="0">
              <a:solidFill>
                <a:srgbClr val="FFFF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632" name="AutoShape 24"/>
          <p:cNvSpPr/>
          <p:nvPr/>
        </p:nvSpPr>
        <p:spPr>
          <a:xfrm>
            <a:off x="6096000" y="3927475"/>
            <a:ext cx="2743200" cy="1143000"/>
          </a:xfrm>
          <a:prstGeom prst="irregularSeal1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物品的距离远</a:t>
            </a:r>
            <a:endParaRPr lang="ko-KR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681" name="AutoShape 25"/>
          <p:cNvSpPr/>
          <p:nvPr/>
        </p:nvSpPr>
        <p:spPr>
          <a:xfrm>
            <a:off x="1066800" y="5222875"/>
            <a:ext cx="5105400" cy="914400"/>
          </a:xfrm>
          <a:prstGeom prst="rightArrow">
            <a:avLst>
              <a:gd name="adj1" fmla="val 58675"/>
              <a:gd name="adj2" fmla="val 138342"/>
            </a:avLst>
          </a:prstGeom>
          <a:gradFill rotWithShape="0">
            <a:gsLst>
              <a:gs pos="0">
                <a:srgbClr val="FFFFFF"/>
              </a:gs>
              <a:gs pos="100000">
                <a:schemeClr val="accent1"/>
              </a:gs>
            </a:gsLst>
            <a:lin ang="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spcBef>
                <a:spcPct val="50000"/>
              </a:spcBef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肩转30度以上</a:t>
            </a:r>
            <a:endParaRPr lang="ko-KR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682" name="Rectangle 26"/>
          <p:cNvSpPr/>
          <p:nvPr/>
        </p:nvSpPr>
        <p:spPr>
          <a:xfrm>
            <a:off x="685800" y="5410200"/>
            <a:ext cx="381000" cy="539750"/>
          </a:xfrm>
          <a:prstGeom prst="rect">
            <a:avLst/>
          </a:prstGeom>
          <a:solidFill>
            <a:srgbClr val="00808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ko-KR" sz="2000" dirty="0">
                <a:solidFill>
                  <a:srgbClr val="FFFF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endParaRPr lang="en-US" altLang="ko-KR" sz="2000" dirty="0">
              <a:solidFill>
                <a:srgbClr val="FFFF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635" name="AutoShape 27"/>
          <p:cNvSpPr/>
          <p:nvPr/>
        </p:nvSpPr>
        <p:spPr>
          <a:xfrm>
            <a:off x="6096000" y="5105400"/>
            <a:ext cx="2743200" cy="1143000"/>
          </a:xfrm>
          <a:prstGeom prst="irregularSeal1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过度转身取材</a:t>
            </a:r>
            <a:endParaRPr lang="ko-KR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684" name="AutoShape 31"/>
          <p:cNvSpPr/>
          <p:nvPr/>
        </p:nvSpPr>
        <p:spPr>
          <a:xfrm>
            <a:off x="990600" y="1981200"/>
            <a:ext cx="2362200" cy="609600"/>
          </a:xfrm>
          <a:prstGeom prst="chevron">
            <a:avLst>
              <a:gd name="adj" fmla="val 35682"/>
            </a:avLst>
          </a:prstGeom>
          <a:solidFill>
            <a:srgbClr val="80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1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信    号</a:t>
            </a:r>
            <a:endParaRPr lang="ko-KR" altLang="en-US" sz="18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685" name="AutoShape 32"/>
          <p:cNvSpPr/>
          <p:nvPr/>
        </p:nvSpPr>
        <p:spPr>
          <a:xfrm>
            <a:off x="6477000" y="1981200"/>
            <a:ext cx="1447800" cy="609600"/>
          </a:xfrm>
          <a:prstGeom prst="chevron">
            <a:avLst>
              <a:gd name="adj" fmla="val 31270"/>
            </a:avLst>
          </a:prstGeom>
          <a:solidFill>
            <a:srgbClr val="3333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1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原  因</a:t>
            </a:r>
            <a:endParaRPr lang="ko-KR" altLang="en-US" sz="18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686" name="AutoShape 33"/>
          <p:cNvSpPr/>
          <p:nvPr/>
        </p:nvSpPr>
        <p:spPr>
          <a:xfrm>
            <a:off x="3200400" y="1981200"/>
            <a:ext cx="3429000" cy="609600"/>
          </a:xfrm>
          <a:prstGeom prst="chevron">
            <a:avLst>
              <a:gd name="adj" fmla="val 34088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为什么</a:t>
            </a:r>
            <a:r>
              <a:rPr lang="en-US" altLang="ko-KR" sz="1800" dirty="0">
                <a:latin typeface="黑体" panose="02010609060101010101" pitchFamily="49" charset="-122"/>
                <a:ea typeface="黑体" panose="02010609060101010101" pitchFamily="49" charset="-122"/>
              </a:rPr>
              <a:t>?</a:t>
            </a:r>
            <a:endParaRPr lang="en-US" altLang="ko-KR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nimBg="1"/>
      <p:bldP spid="26632" grpId="0" animBg="1"/>
      <p:bldP spid="266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AutoShape 2"/>
          <p:cNvSpPr/>
          <p:nvPr/>
        </p:nvSpPr>
        <p:spPr>
          <a:xfrm>
            <a:off x="685800" y="1447800"/>
            <a:ext cx="3352800" cy="228600"/>
          </a:xfrm>
          <a:prstGeom prst="parallelogram">
            <a:avLst>
              <a:gd name="adj" fmla="val 366666"/>
            </a:avLst>
          </a:prstGeom>
          <a:solidFill>
            <a:srgbClr val="FFFF99"/>
          </a:solidFill>
          <a:ln w="3175" cap="flat" cmpd="sng">
            <a:solidFill>
              <a:srgbClr val="000080"/>
            </a:solidFill>
            <a:prstDash val="solid"/>
            <a:miter/>
            <a:headEnd type="none" w="sm" len="sm"/>
            <a:tailEnd type="none" w="sm" len="sm"/>
          </a:ln>
        </p:spPr>
        <p:txBody>
          <a:bodyPr lIns="90000" tIns="46800" rIns="90000" bIns="46800" anchor="ctr" anchorCtr="0">
            <a:spAutoFit/>
          </a:bodyPr>
          <a:p>
            <a:pPr algn="ctr"/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147" name="WordArt 3"/>
          <p:cNvSpPr>
            <a:spLocks noTextEdit="1"/>
          </p:cNvSpPr>
          <p:nvPr/>
        </p:nvSpPr>
        <p:spPr>
          <a:xfrm>
            <a:off x="1524000" y="1143000"/>
            <a:ext cx="1595438" cy="427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9050" cap="flat" cmpd="sng">
                  <a:solidFill>
                    <a:schemeClr val="bg2"/>
                  </a:solidFill>
                  <a:prstDash val="solid"/>
                  <a:headEnd type="none" w="sm" len="sm"/>
                  <a:tailEnd type="none" w="sm" len="sm"/>
                </a:ln>
                <a:solidFill>
                  <a:srgbClr val="800000"/>
                </a:solidFill>
                <a:effectLst>
                  <a:outerShdw dist="35921" dir="2699999" algn="ctr" rotWithShape="0">
                    <a:schemeClr val="folHlink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培训内容</a:t>
            </a:r>
            <a:endParaRPr lang="zh-CN" altLang="en-US" sz="3600" b="1">
              <a:ln w="19050" cap="flat" cmpd="sng">
                <a:solidFill>
                  <a:schemeClr val="bg2"/>
                </a:solidFill>
                <a:prstDash val="solid"/>
                <a:headEnd type="none" w="sm" len="sm"/>
                <a:tailEnd type="none" w="sm" len="sm"/>
              </a:ln>
              <a:solidFill>
                <a:srgbClr val="800000"/>
              </a:solidFill>
              <a:effectLst>
                <a:outerShdw dist="35921" dir="2699999" algn="ctr" rotWithShape="0">
                  <a:schemeClr val="folHlink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99044" name="Text Box 4"/>
          <p:cNvSpPr txBox="1"/>
          <p:nvPr/>
        </p:nvSpPr>
        <p:spPr>
          <a:xfrm>
            <a:off x="4419600" y="1087438"/>
            <a:ext cx="3886200" cy="4203700"/>
          </a:xfrm>
          <a:prstGeom prst="rect">
            <a:avLst/>
          </a:prstGeom>
          <a:solidFill>
            <a:srgbClr val="CCFFCC"/>
          </a:solidFill>
          <a:ln w="9525">
            <a:noFill/>
          </a:ln>
          <a:effectLst>
            <a:outerShdw dist="107763" dir="8100000" algn="ctr" rotWithShape="0">
              <a:schemeClr val="bg2"/>
            </a:outerShdw>
          </a:effectLst>
        </p:spPr>
        <p:txBody>
          <a:bodyPr>
            <a:spAutoFit/>
          </a:bodyPr>
          <a:p>
            <a:pPr defTabSz="914400" eaLnBrk="1" hangingPunct="1">
              <a:lnSpc>
                <a:spcPct val="200000"/>
              </a:lnSpc>
              <a:spcBef>
                <a:spcPct val="20000"/>
              </a:spcBef>
              <a:tabLst>
                <a:tab pos="4310380" algn="l"/>
              </a:tabLst>
            </a:pPr>
            <a:r>
              <a:rPr lang="en-US" altLang="zh-CN" sz="1800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、班组成本管理的目的</a:t>
            </a:r>
            <a:endParaRPr lang="en-US" altLang="zh-CN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defTabSz="914400" eaLnBrk="1" hangingPunct="1">
              <a:lnSpc>
                <a:spcPct val="200000"/>
              </a:lnSpc>
              <a:spcBef>
                <a:spcPct val="20000"/>
              </a:spcBef>
              <a:tabLst>
                <a:tab pos="4310380" algn="l"/>
              </a:tabLst>
            </a:pPr>
            <a:r>
              <a:rPr lang="en-US" altLang="zh-CN" sz="1800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、班组成本管理的内容</a:t>
            </a:r>
            <a:endParaRPr lang="en-US" altLang="zh-CN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defTabSz="914400" eaLnBrk="1" hangingPunct="1">
              <a:lnSpc>
                <a:spcPct val="200000"/>
              </a:lnSpc>
              <a:spcBef>
                <a:spcPct val="20000"/>
              </a:spcBef>
              <a:tabLst>
                <a:tab pos="4310380" algn="l"/>
              </a:tabLst>
            </a:pPr>
            <a:r>
              <a:rPr lang="en-US" altLang="zh-CN" sz="1800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、班组长应具备的成本观</a:t>
            </a:r>
            <a:endParaRPr lang="en-US" altLang="zh-CN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defTabSz="914400" eaLnBrk="1" hangingPunct="1">
              <a:lnSpc>
                <a:spcPct val="200000"/>
              </a:lnSpc>
              <a:spcBef>
                <a:spcPct val="20000"/>
              </a:spcBef>
              <a:tabLst>
                <a:tab pos="4310380" algn="l"/>
              </a:tabLst>
            </a:pPr>
            <a:r>
              <a:rPr lang="en-US" altLang="zh-CN" sz="1800" dirty="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、浪费的发现</a:t>
            </a:r>
            <a:endParaRPr lang="en-US" altLang="zh-CN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defTabSz="914400" eaLnBrk="1" hangingPunct="1">
              <a:lnSpc>
                <a:spcPct val="200000"/>
              </a:lnSpc>
              <a:spcBef>
                <a:spcPct val="20000"/>
              </a:spcBef>
              <a:tabLst>
                <a:tab pos="4310380" algn="l"/>
              </a:tabLst>
            </a:pPr>
            <a:r>
              <a:rPr lang="en-US" altLang="zh-CN" sz="1800" dirty="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、浪费的改善</a:t>
            </a:r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defTabSz="914400" eaLnBrk="1" hangingPunct="1">
              <a:lnSpc>
                <a:spcPct val="200000"/>
              </a:lnSpc>
              <a:spcBef>
                <a:spcPct val="20000"/>
              </a:spcBef>
              <a:tabLst>
                <a:tab pos="4310380" algn="l"/>
              </a:tabLst>
            </a:pPr>
            <a:r>
              <a:rPr lang="en-US" altLang="zh-CN" sz="1800" dirty="0"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、模拟实战：降低成本演练</a:t>
            </a:r>
            <a:endParaRPr lang="en-US" altLang="zh-CN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defTabSz="914400" eaLnBrk="1" hangingPunct="1">
              <a:lnSpc>
                <a:spcPct val="200000"/>
              </a:lnSpc>
              <a:spcBef>
                <a:spcPct val="20000"/>
              </a:spcBef>
              <a:tabLst>
                <a:tab pos="4310380" algn="l"/>
              </a:tabLst>
            </a:pPr>
            <a:r>
              <a:rPr lang="en-US" altLang="zh-CN" sz="1800" dirty="0"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、案例分享</a:t>
            </a:r>
            <a:endParaRPr lang="en-US" altLang="zh-CN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149" name="Picture 5" descr="该15 cop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6950" y="2133600"/>
            <a:ext cx="2736850" cy="3124200"/>
          </a:xfrm>
          <a:prstGeom prst="rect">
            <a:avLst/>
          </a:prstGeom>
          <a:solidFill>
            <a:srgbClr val="3399FF"/>
          </a:solidFill>
          <a:ln w="762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99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904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AutoShape 3"/>
          <p:cNvSpPr/>
          <p:nvPr/>
        </p:nvSpPr>
        <p:spPr>
          <a:xfrm>
            <a:off x="1066800" y="1946275"/>
            <a:ext cx="5105400" cy="914400"/>
          </a:xfrm>
          <a:prstGeom prst="rightArrow">
            <a:avLst>
              <a:gd name="adj1" fmla="val 58675"/>
              <a:gd name="adj2" fmla="val 138342"/>
            </a:avLst>
          </a:prstGeom>
          <a:gradFill rotWithShape="0">
            <a:gsLst>
              <a:gs pos="0">
                <a:srgbClr val="FFFFFF"/>
              </a:gs>
              <a:gs pos="100000">
                <a:schemeClr val="accent1"/>
              </a:gs>
            </a:gsLst>
            <a:lin ang="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抓零部件时手指尖动数次</a:t>
            </a:r>
            <a:endParaRPr lang="ko-KR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699" name="Rectangle 4"/>
          <p:cNvSpPr/>
          <p:nvPr/>
        </p:nvSpPr>
        <p:spPr>
          <a:xfrm>
            <a:off x="685800" y="2133600"/>
            <a:ext cx="381000" cy="539750"/>
          </a:xfrm>
          <a:prstGeom prst="rect">
            <a:avLst/>
          </a:prstGeom>
          <a:solidFill>
            <a:srgbClr val="00808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ko-KR" sz="2000" dirty="0">
                <a:solidFill>
                  <a:srgbClr val="FFFF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endParaRPr lang="en-US" altLang="ko-KR" sz="2000" dirty="0">
              <a:solidFill>
                <a:srgbClr val="FFFF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652" name="AutoShape 5"/>
          <p:cNvSpPr/>
          <p:nvPr/>
        </p:nvSpPr>
        <p:spPr>
          <a:xfrm>
            <a:off x="6096000" y="1828800"/>
            <a:ext cx="2743200" cy="1143000"/>
          </a:xfrm>
          <a:prstGeom prst="irregularSeal1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不规则的放置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701" name="AutoShape 6"/>
          <p:cNvSpPr/>
          <p:nvPr/>
        </p:nvSpPr>
        <p:spPr>
          <a:xfrm>
            <a:off x="1066800" y="3089275"/>
            <a:ext cx="5105400" cy="914400"/>
          </a:xfrm>
          <a:prstGeom prst="rightArrow">
            <a:avLst>
              <a:gd name="adj1" fmla="val 58675"/>
              <a:gd name="adj2" fmla="val 138342"/>
            </a:avLst>
          </a:prstGeom>
          <a:gradFill rotWithShape="0">
            <a:gsLst>
              <a:gs pos="0">
                <a:srgbClr val="FFFFFF"/>
              </a:gs>
              <a:gs pos="100000">
                <a:schemeClr val="accent1"/>
              </a:gs>
            </a:gsLst>
            <a:lin ang="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将零部件少量的临时放于手前面</a:t>
            </a:r>
            <a:endParaRPr lang="ko-KR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702" name="Rectangle 7"/>
          <p:cNvSpPr/>
          <p:nvPr/>
        </p:nvSpPr>
        <p:spPr>
          <a:xfrm>
            <a:off x="685800" y="3276600"/>
            <a:ext cx="381000" cy="539750"/>
          </a:xfrm>
          <a:prstGeom prst="rect">
            <a:avLst/>
          </a:prstGeom>
          <a:solidFill>
            <a:srgbClr val="00808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ko-KR" sz="2000" dirty="0">
                <a:solidFill>
                  <a:srgbClr val="FFFF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endParaRPr lang="en-US" altLang="ko-KR" sz="2000" dirty="0">
              <a:solidFill>
                <a:srgbClr val="FFFF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655" name="AutoShape 8"/>
          <p:cNvSpPr/>
          <p:nvPr/>
        </p:nvSpPr>
        <p:spPr>
          <a:xfrm>
            <a:off x="6096000" y="2971800"/>
            <a:ext cx="2743200" cy="1143000"/>
          </a:xfrm>
          <a:prstGeom prst="irregularSeal1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零部件箱子的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作业性不良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704" name="AutoShape 9"/>
          <p:cNvSpPr/>
          <p:nvPr/>
        </p:nvSpPr>
        <p:spPr>
          <a:xfrm>
            <a:off x="1066800" y="4267200"/>
            <a:ext cx="5105400" cy="914400"/>
          </a:xfrm>
          <a:prstGeom prst="rightArrow">
            <a:avLst>
              <a:gd name="adj1" fmla="val 58675"/>
              <a:gd name="adj2" fmla="val 138342"/>
            </a:avLst>
          </a:prstGeom>
          <a:gradFill rotWithShape="0">
            <a:gsLst>
              <a:gs pos="0">
                <a:srgbClr val="FFFFFF"/>
              </a:gs>
              <a:gs pos="100000">
                <a:schemeClr val="accent1"/>
              </a:gs>
            </a:gsLst>
            <a:lin ang="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spcBef>
                <a:spcPct val="50000"/>
              </a:spcBef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右手向左手交叉</a:t>
            </a:r>
            <a:endParaRPr lang="ko-KR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705" name="Rectangle 10"/>
          <p:cNvSpPr/>
          <p:nvPr/>
        </p:nvSpPr>
        <p:spPr>
          <a:xfrm>
            <a:off x="685800" y="4454525"/>
            <a:ext cx="381000" cy="539750"/>
          </a:xfrm>
          <a:prstGeom prst="rect">
            <a:avLst/>
          </a:prstGeom>
          <a:solidFill>
            <a:srgbClr val="00808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ko-KR" sz="2000" dirty="0">
                <a:solidFill>
                  <a:srgbClr val="FFFF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endParaRPr lang="en-US" altLang="ko-KR" sz="2000" dirty="0">
              <a:solidFill>
                <a:srgbClr val="FFFF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658" name="AutoShape 11"/>
          <p:cNvSpPr/>
          <p:nvPr/>
        </p:nvSpPr>
        <p:spPr>
          <a:xfrm>
            <a:off x="6096000" y="4149725"/>
            <a:ext cx="2743200" cy="1143000"/>
          </a:xfrm>
          <a:prstGeom prst="irregularSeal1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spcBef>
                <a:spcPct val="40000"/>
              </a:spcBef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提供的位置不妥</a:t>
            </a:r>
            <a:endParaRPr lang="ko-KR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707" name="AutoShape 12"/>
          <p:cNvSpPr/>
          <p:nvPr/>
        </p:nvSpPr>
        <p:spPr>
          <a:xfrm>
            <a:off x="1066800" y="5410200"/>
            <a:ext cx="5105400" cy="914400"/>
          </a:xfrm>
          <a:prstGeom prst="rightArrow">
            <a:avLst>
              <a:gd name="adj1" fmla="val 58675"/>
              <a:gd name="adj2" fmla="val 138342"/>
            </a:avLst>
          </a:prstGeom>
          <a:gradFill rotWithShape="0">
            <a:gsLst>
              <a:gs pos="0">
                <a:srgbClr val="FFFFFF"/>
              </a:gs>
              <a:gs pos="100000">
                <a:schemeClr val="accent1"/>
              </a:gs>
            </a:gsLst>
            <a:lin ang="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spcBef>
                <a:spcPct val="40000"/>
              </a:spcBef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用左手拿起，换到右手</a:t>
            </a:r>
            <a:endParaRPr lang="ko-KR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708" name="Rectangle 13"/>
          <p:cNvSpPr/>
          <p:nvPr/>
        </p:nvSpPr>
        <p:spPr>
          <a:xfrm>
            <a:off x="685800" y="5597525"/>
            <a:ext cx="381000" cy="539750"/>
          </a:xfrm>
          <a:prstGeom prst="rect">
            <a:avLst/>
          </a:prstGeom>
          <a:solidFill>
            <a:srgbClr val="00808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ko-KR" sz="2000" dirty="0">
                <a:solidFill>
                  <a:srgbClr val="FFFF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endParaRPr lang="en-US" altLang="ko-KR" sz="2000" dirty="0">
              <a:solidFill>
                <a:srgbClr val="FFFF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661" name="AutoShape 14"/>
          <p:cNvSpPr/>
          <p:nvPr/>
        </p:nvSpPr>
        <p:spPr>
          <a:xfrm>
            <a:off x="6096000" y="5334000"/>
            <a:ext cx="2743200" cy="1143000"/>
          </a:xfrm>
          <a:prstGeom prst="irregularSeal1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spcBef>
                <a:spcPct val="50000"/>
              </a:spcBef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提供的位置不妥</a:t>
            </a:r>
            <a:endParaRPr lang="ko-KR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710" name="AutoShape 16"/>
          <p:cNvSpPr/>
          <p:nvPr/>
        </p:nvSpPr>
        <p:spPr>
          <a:xfrm>
            <a:off x="6477000" y="914400"/>
            <a:ext cx="1447800" cy="609600"/>
          </a:xfrm>
          <a:prstGeom prst="chevron">
            <a:avLst>
              <a:gd name="adj" fmla="val 31270"/>
            </a:avLst>
          </a:prstGeom>
          <a:solidFill>
            <a:srgbClr val="3333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1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原  因</a:t>
            </a:r>
            <a:endParaRPr lang="ko-KR" altLang="en-US" sz="18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711" name="AutoShape 17"/>
          <p:cNvSpPr/>
          <p:nvPr/>
        </p:nvSpPr>
        <p:spPr>
          <a:xfrm>
            <a:off x="3200400" y="914400"/>
            <a:ext cx="3429000" cy="609600"/>
          </a:xfrm>
          <a:prstGeom prst="chevron">
            <a:avLst>
              <a:gd name="adj" fmla="val 34088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为什么</a:t>
            </a:r>
            <a:r>
              <a:rPr lang="ko-KR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ko-KR" sz="1800" dirty="0">
                <a:latin typeface="黑体" panose="02010609060101010101" pitchFamily="49" charset="-122"/>
                <a:ea typeface="黑体" panose="02010609060101010101" pitchFamily="49" charset="-122"/>
              </a:rPr>
              <a:t>?</a:t>
            </a:r>
            <a:endParaRPr lang="en-US" altLang="ko-KR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712" name="AutoShape 18"/>
          <p:cNvSpPr/>
          <p:nvPr/>
        </p:nvSpPr>
        <p:spPr>
          <a:xfrm>
            <a:off x="990600" y="914400"/>
            <a:ext cx="2362200" cy="609600"/>
          </a:xfrm>
          <a:prstGeom prst="chevron">
            <a:avLst>
              <a:gd name="adj" fmla="val 35682"/>
            </a:avLst>
          </a:prstGeom>
          <a:solidFill>
            <a:srgbClr val="80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1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信  号</a:t>
            </a:r>
            <a:endParaRPr lang="ko-KR" altLang="en-US" sz="18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  <p:bldP spid="27655" grpId="0" animBg="1"/>
      <p:bldP spid="27658" grpId="0" animBg="1"/>
      <p:bldP spid="2766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AutoShape 2"/>
          <p:cNvSpPr/>
          <p:nvPr/>
        </p:nvSpPr>
        <p:spPr>
          <a:xfrm>
            <a:off x="1066800" y="2292350"/>
            <a:ext cx="5105400" cy="914400"/>
          </a:xfrm>
          <a:prstGeom prst="rightArrow">
            <a:avLst>
              <a:gd name="adj1" fmla="val 58675"/>
              <a:gd name="adj2" fmla="val 138342"/>
            </a:avLst>
          </a:prstGeom>
          <a:gradFill rotWithShape="0">
            <a:gsLst>
              <a:gs pos="0">
                <a:srgbClr val="FFFFFF"/>
              </a:gs>
              <a:gs pos="100000">
                <a:schemeClr val="accent1"/>
              </a:gs>
            </a:gsLst>
            <a:lin ang="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spcBef>
                <a:spcPct val="40000"/>
              </a:spcBef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用左手抓制品</a:t>
            </a:r>
            <a:endParaRPr lang="ko-KR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723" name="Rectangle 3"/>
          <p:cNvSpPr/>
          <p:nvPr/>
        </p:nvSpPr>
        <p:spPr>
          <a:xfrm>
            <a:off x="685800" y="2479675"/>
            <a:ext cx="381000" cy="539750"/>
          </a:xfrm>
          <a:prstGeom prst="rect">
            <a:avLst/>
          </a:prstGeom>
          <a:solidFill>
            <a:srgbClr val="00808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ko-KR" sz="2000" dirty="0">
                <a:solidFill>
                  <a:srgbClr val="FFFF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endParaRPr lang="en-US" altLang="ko-KR" sz="2000" dirty="0">
              <a:solidFill>
                <a:srgbClr val="FFFF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676" name="AutoShape 4"/>
          <p:cNvSpPr/>
          <p:nvPr/>
        </p:nvSpPr>
        <p:spPr>
          <a:xfrm>
            <a:off x="6096000" y="2174875"/>
            <a:ext cx="2743200" cy="1143000"/>
          </a:xfrm>
          <a:prstGeom prst="irregularSeal1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制品在移动</a:t>
            </a:r>
            <a:endParaRPr lang="ko-KR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725" name="AutoShape 5"/>
          <p:cNvSpPr/>
          <p:nvPr/>
        </p:nvSpPr>
        <p:spPr>
          <a:xfrm>
            <a:off x="1066800" y="3435350"/>
            <a:ext cx="5105400" cy="914400"/>
          </a:xfrm>
          <a:prstGeom prst="rightArrow">
            <a:avLst>
              <a:gd name="adj1" fmla="val 58675"/>
              <a:gd name="adj2" fmla="val 138342"/>
            </a:avLst>
          </a:prstGeom>
          <a:gradFill rotWithShape="0">
            <a:gsLst>
              <a:gs pos="0">
                <a:srgbClr val="FFFFFF"/>
              </a:gs>
              <a:gs pos="100000">
                <a:schemeClr val="accent1"/>
              </a:gs>
            </a:gsLst>
            <a:lin ang="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追随制品的移动</a:t>
            </a:r>
            <a:endParaRPr lang="ko-KR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726" name="Rectangle 6"/>
          <p:cNvSpPr/>
          <p:nvPr/>
        </p:nvSpPr>
        <p:spPr>
          <a:xfrm>
            <a:off x="685800" y="3622675"/>
            <a:ext cx="381000" cy="539750"/>
          </a:xfrm>
          <a:prstGeom prst="rect">
            <a:avLst/>
          </a:prstGeom>
          <a:solidFill>
            <a:srgbClr val="00808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ko-KR" sz="2000" dirty="0">
                <a:solidFill>
                  <a:srgbClr val="FFFF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9</a:t>
            </a:r>
            <a:endParaRPr lang="en-US" altLang="ko-KR" sz="2000" dirty="0">
              <a:solidFill>
                <a:srgbClr val="FFFF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679" name="AutoShape 7"/>
          <p:cNvSpPr/>
          <p:nvPr/>
        </p:nvSpPr>
        <p:spPr>
          <a:xfrm>
            <a:off x="6096000" y="3317875"/>
            <a:ext cx="2743200" cy="1143000"/>
          </a:xfrm>
          <a:prstGeom prst="irregularSeal1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追随制品的移动</a:t>
            </a:r>
            <a:endParaRPr lang="ko-KR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728" name="AutoShape 8"/>
          <p:cNvSpPr/>
          <p:nvPr/>
        </p:nvSpPr>
        <p:spPr>
          <a:xfrm>
            <a:off x="1066800" y="4613275"/>
            <a:ext cx="5105400" cy="914400"/>
          </a:xfrm>
          <a:prstGeom prst="rightArrow">
            <a:avLst>
              <a:gd name="adj1" fmla="val 58675"/>
              <a:gd name="adj2" fmla="val 138342"/>
            </a:avLst>
          </a:prstGeom>
          <a:gradFill rotWithShape="0">
            <a:gsLst>
              <a:gs pos="0">
                <a:srgbClr val="FFFFFF"/>
              </a:gs>
              <a:gs pos="100000">
                <a:schemeClr val="accent1"/>
              </a:gs>
            </a:gsLst>
            <a:lin ang="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spcBef>
                <a:spcPct val="40000"/>
              </a:spcBef>
            </a:pPr>
            <a:r>
              <a:rPr lang="en-US" altLang="ko-KR" sz="1600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次拿起发生的废弃物</a:t>
            </a:r>
            <a:endParaRPr lang="ko-KR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729" name="Rectangle 9"/>
          <p:cNvSpPr/>
          <p:nvPr/>
        </p:nvSpPr>
        <p:spPr>
          <a:xfrm>
            <a:off x="685800" y="4800600"/>
            <a:ext cx="381000" cy="539750"/>
          </a:xfrm>
          <a:prstGeom prst="rect">
            <a:avLst/>
          </a:prstGeom>
          <a:solidFill>
            <a:srgbClr val="00808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ko-KR" sz="2000" dirty="0">
                <a:solidFill>
                  <a:srgbClr val="FFFF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endParaRPr lang="en-US" altLang="ko-KR" sz="2000" dirty="0">
              <a:solidFill>
                <a:srgbClr val="FFFF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682" name="AutoShape 10"/>
          <p:cNvSpPr/>
          <p:nvPr/>
        </p:nvSpPr>
        <p:spPr>
          <a:xfrm>
            <a:off x="6096000" y="4495800"/>
            <a:ext cx="2743200" cy="1143000"/>
          </a:xfrm>
          <a:prstGeom prst="irregularSeal1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spcBef>
                <a:spcPct val="40000"/>
              </a:spcBef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废弃物的处理不当</a:t>
            </a:r>
            <a:endParaRPr lang="ko-KR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731" name="AutoShape 14"/>
          <p:cNvSpPr/>
          <p:nvPr/>
        </p:nvSpPr>
        <p:spPr>
          <a:xfrm>
            <a:off x="6477000" y="1260475"/>
            <a:ext cx="1447800" cy="609600"/>
          </a:xfrm>
          <a:prstGeom prst="chevron">
            <a:avLst>
              <a:gd name="adj" fmla="val 31270"/>
            </a:avLst>
          </a:prstGeom>
          <a:solidFill>
            <a:srgbClr val="3333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1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原  因</a:t>
            </a:r>
            <a:endParaRPr lang="ko-KR" altLang="en-US" sz="18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732" name="AutoShape 15"/>
          <p:cNvSpPr/>
          <p:nvPr/>
        </p:nvSpPr>
        <p:spPr>
          <a:xfrm>
            <a:off x="3200400" y="1260475"/>
            <a:ext cx="3429000" cy="609600"/>
          </a:xfrm>
          <a:prstGeom prst="chevron">
            <a:avLst>
              <a:gd name="adj" fmla="val 34088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为什么</a:t>
            </a:r>
            <a:r>
              <a:rPr lang="ko-KR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ko-KR" sz="1800" dirty="0">
                <a:latin typeface="黑体" panose="02010609060101010101" pitchFamily="49" charset="-122"/>
                <a:ea typeface="黑体" panose="02010609060101010101" pitchFamily="49" charset="-122"/>
              </a:rPr>
              <a:t>?</a:t>
            </a:r>
            <a:endParaRPr lang="en-US" altLang="ko-KR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733" name="AutoShape 16"/>
          <p:cNvSpPr/>
          <p:nvPr/>
        </p:nvSpPr>
        <p:spPr>
          <a:xfrm>
            <a:off x="990600" y="1260475"/>
            <a:ext cx="2362200" cy="609600"/>
          </a:xfrm>
          <a:prstGeom prst="chevron">
            <a:avLst>
              <a:gd name="adj" fmla="val 35682"/>
            </a:avLst>
          </a:prstGeom>
          <a:solidFill>
            <a:srgbClr val="80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1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信   号</a:t>
            </a:r>
            <a:endParaRPr lang="ko-KR" altLang="en-US" sz="18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  <p:bldP spid="28679" grpId="0" animBg="1"/>
      <p:bldP spid="2868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AutoShape 25"/>
          <p:cNvSpPr/>
          <p:nvPr/>
        </p:nvSpPr>
        <p:spPr>
          <a:xfrm>
            <a:off x="801688" y="914400"/>
            <a:ext cx="4760912" cy="7620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ko-KR" sz="2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 </a:t>
            </a:r>
            <a:r>
              <a:rPr lang="zh-CN" altLang="en-US" sz="2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掩藏待机浪费的5种现象</a:t>
            </a:r>
            <a:endParaRPr lang="ko-KR" altLang="en-US" sz="20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9353" name="Group 137"/>
          <p:cNvGraphicFramePr>
            <a:graphicFrameLocks noGrp="1"/>
          </p:cNvGraphicFramePr>
          <p:nvPr/>
        </p:nvGraphicFramePr>
        <p:xfrm>
          <a:off x="838200" y="1925638"/>
          <a:ext cx="7543800" cy="4398965"/>
        </p:xfrm>
        <a:graphic>
          <a:graphicData uri="http://schemas.openxmlformats.org/drawingml/2006/table">
            <a:tbl>
              <a:tblPr/>
              <a:tblGrid>
                <a:gridCol w="914400"/>
                <a:gridCol w="6629400"/>
              </a:tblGrid>
              <a:tr h="4206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现象</a:t>
                      </a:r>
                      <a:r>
                        <a:rPr kumimoji="1" lang="ko-KR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</a:t>
                      </a: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</a:t>
                      </a:r>
                      <a:endParaRPr kumimoji="1" lang="en-US" altLang="ko-K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斜眼偷看</a:t>
                      </a:r>
                      <a:endParaRPr kumimoji="1" lang="ko-KR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442913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作业人员偷看旁边的作业进度，就是在调整时间。</a:t>
                      </a:r>
                      <a:endParaRPr kumimoji="1" lang="ko-KR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现象</a:t>
                      </a: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</a:t>
                      </a:r>
                      <a:endParaRPr kumimoji="1" lang="en-US" altLang="ko-K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不停的</a:t>
                      </a:r>
                      <a:r>
                        <a:rPr kumimoji="1" lang="ko-KR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</a:t>
                      </a: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5S</a:t>
                      </a:r>
                      <a:endParaRPr kumimoji="1" lang="en-US" altLang="ko-K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442913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作业者继续做作业台的</a:t>
                      </a: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5S</a:t>
                      </a:r>
                      <a:r>
                        <a:rPr kumimoji="1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，</a:t>
                      </a:r>
                      <a:r>
                        <a:rPr kumimoji="1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就是掩藏待机。</a:t>
                      </a:r>
                      <a:endParaRPr kumimoji="1" lang="ko-KR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现象</a:t>
                      </a: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</a:t>
                      </a:r>
                      <a:endParaRPr kumimoji="1" lang="en-US" altLang="ko-K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愚笨而认真的动作</a:t>
                      </a:r>
                      <a:endParaRPr kumimoji="1" lang="ko-KR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441325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作业者好象认真地做简单体力劳动，如检查外观或擦拭等工作。</a:t>
                      </a:r>
                      <a:endParaRPr kumimoji="1" lang="ko-KR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现象</a:t>
                      </a: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</a:t>
                      </a:r>
                      <a:endParaRPr kumimoji="1" lang="en-US" altLang="ko-K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虽有不便，但掩藏困难</a:t>
                      </a:r>
                      <a:endParaRPr kumimoji="1" lang="ko-KR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441325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作业者不提出困难，如零部件的距离远、不好拿等。</a:t>
                      </a:r>
                      <a:endParaRPr kumimoji="1" lang="ko-KR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现象</a:t>
                      </a: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</a:t>
                      </a:r>
                      <a:endParaRPr kumimoji="1" lang="en-US" altLang="ko-K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作业速度的偏差</a:t>
                      </a:r>
                      <a:endParaRPr kumimoji="1" lang="ko-KR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441325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作业速度快时，想要挽回待机调整的失败。</a:t>
                      </a:r>
                      <a:endParaRPr kumimoji="1" lang="ko-KR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AutoShape 7"/>
          <p:cNvSpPr/>
          <p:nvPr/>
        </p:nvSpPr>
        <p:spPr>
          <a:xfrm>
            <a:off x="838200" y="2971800"/>
            <a:ext cx="7162800" cy="3276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32771" name="Text Box 3"/>
          <p:cNvSpPr txBox="1"/>
          <p:nvPr/>
        </p:nvSpPr>
        <p:spPr>
          <a:xfrm>
            <a:off x="762000" y="3276600"/>
            <a:ext cx="6781800" cy="270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>
              <a:spcBef>
                <a:spcPct val="50000"/>
              </a:spcBef>
            </a:pPr>
            <a:r>
              <a:rPr lang="en-US" altLang="ko-KR" sz="2000" dirty="0">
                <a:latin typeface="黑体" panose="02010609060101010101" pitchFamily="49" charset="-122"/>
                <a:ea typeface="黑体" panose="02010609060101010101" pitchFamily="49" charset="-122"/>
              </a:rPr>
              <a:t>      1) 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两手同时、或做相反的动作</a:t>
            </a:r>
            <a:endParaRPr lang="ko-KR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>
              <a:spcBef>
                <a:spcPct val="50000"/>
              </a:spcBef>
            </a:pPr>
            <a:r>
              <a:rPr lang="ko-KR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      </a:t>
            </a:r>
            <a:r>
              <a:rPr lang="en-US" altLang="ko-KR" sz="2000" dirty="0">
                <a:latin typeface="黑体" panose="02010609060101010101" pitchFamily="49" charset="-122"/>
                <a:ea typeface="黑体" panose="02010609060101010101" pitchFamily="49" charset="-122"/>
              </a:rPr>
              <a:t>2) 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尽可能减少身体的部分运动范围。</a:t>
            </a:r>
            <a:endParaRPr lang="ko-KR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>
              <a:spcBef>
                <a:spcPct val="50000"/>
              </a:spcBef>
            </a:pPr>
            <a:r>
              <a:rPr lang="ko-KR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      </a:t>
            </a:r>
            <a:r>
              <a:rPr lang="en-US" altLang="ko-KR" sz="2000" dirty="0">
                <a:latin typeface="黑体" panose="02010609060101010101" pitchFamily="49" charset="-122"/>
                <a:ea typeface="黑体" panose="02010609060101010101" pitchFamily="49" charset="-122"/>
              </a:rPr>
              <a:t>3) 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不变换运动的方向或约束。</a:t>
            </a:r>
            <a:endParaRPr lang="ko-KR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>
              <a:spcBef>
                <a:spcPct val="50000"/>
              </a:spcBef>
            </a:pPr>
            <a:r>
              <a:rPr lang="ko-KR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      </a:t>
            </a:r>
            <a:r>
              <a:rPr lang="en-US" altLang="ko-KR" sz="2000" dirty="0">
                <a:latin typeface="黑体" panose="02010609060101010101" pitchFamily="49" charset="-122"/>
                <a:ea typeface="黑体" panose="02010609060101010101" pitchFamily="49" charset="-122"/>
              </a:rPr>
              <a:t>4) 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避免不自然的姿势和身体重心上下移动的动作。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>
              <a:spcBef>
                <a:spcPct val="50000"/>
              </a:spcBef>
            </a:pPr>
            <a:r>
              <a:rPr lang="ko-KR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      </a:t>
            </a:r>
            <a:r>
              <a:rPr lang="en-US" altLang="ko-KR" sz="2000" dirty="0">
                <a:latin typeface="黑体" panose="02010609060101010101" pitchFamily="49" charset="-122"/>
                <a:ea typeface="黑体" panose="02010609060101010101" pitchFamily="49" charset="-122"/>
              </a:rPr>
              <a:t>5) 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定好顺序，使动作有节奏感。</a:t>
            </a:r>
            <a:endParaRPr lang="ko-KR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>
              <a:spcBef>
                <a:spcPct val="50000"/>
              </a:spcBef>
            </a:pPr>
            <a:r>
              <a:rPr lang="ko-KR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      </a:t>
            </a:r>
            <a:r>
              <a:rPr lang="en-US" altLang="ko-KR" sz="2000" dirty="0">
                <a:latin typeface="黑体" panose="02010609060101010101" pitchFamily="49" charset="-122"/>
                <a:ea typeface="黑体" panose="02010609060101010101" pitchFamily="49" charset="-122"/>
              </a:rPr>
              <a:t>6) 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作业中应尽量避免分神。</a:t>
            </a:r>
            <a:endParaRPr lang="ko-KR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762000" y="914400"/>
            <a:ext cx="3276600" cy="7620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动作有效化的原则</a:t>
            </a:r>
            <a:endParaRPr kumimoji="1" lang="ko-KR" altLang="en-US" sz="2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2773" name="AutoShape 6"/>
          <p:cNvSpPr/>
          <p:nvPr/>
        </p:nvSpPr>
        <p:spPr>
          <a:xfrm>
            <a:off x="801688" y="1981200"/>
            <a:ext cx="2322512" cy="7620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ko-KR" sz="2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 </a:t>
            </a:r>
            <a:r>
              <a:rPr lang="zh-CN" altLang="en-US" sz="2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人的动作</a:t>
            </a:r>
            <a:endParaRPr lang="ko-KR" altLang="en-US" sz="20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AutoShape 2"/>
          <p:cNvSpPr/>
          <p:nvPr/>
        </p:nvSpPr>
        <p:spPr>
          <a:xfrm>
            <a:off x="838200" y="2193925"/>
            <a:ext cx="7162800" cy="3352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33795" name="Text Box 3"/>
          <p:cNvSpPr txBox="1"/>
          <p:nvPr/>
        </p:nvSpPr>
        <p:spPr>
          <a:xfrm>
            <a:off x="609600" y="2270125"/>
            <a:ext cx="8077200" cy="3292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>
              <a:spcBef>
                <a:spcPct val="50000"/>
              </a:spcBef>
            </a:pPr>
            <a:r>
              <a:rPr lang="en-US" altLang="ko-KR" sz="2000" dirty="0">
                <a:latin typeface="黑体" panose="02010609060101010101" pitchFamily="49" charset="-122"/>
                <a:ea typeface="黑体" panose="02010609060101010101" pitchFamily="49" charset="-122"/>
              </a:rPr>
              <a:t>      1) 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工具和材料存放在固定场所。</a:t>
            </a:r>
            <a:endParaRPr lang="ko-KR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>
              <a:lnSpc>
                <a:spcPct val="130000"/>
              </a:lnSpc>
              <a:spcBef>
                <a:spcPct val="50000"/>
              </a:spcBef>
            </a:pPr>
            <a:r>
              <a:rPr lang="ko-KR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      </a:t>
            </a:r>
            <a:r>
              <a:rPr lang="en-US" altLang="ko-KR" sz="2000" dirty="0">
                <a:latin typeface="黑体" panose="02010609060101010101" pitchFamily="49" charset="-122"/>
                <a:ea typeface="黑体" panose="02010609060101010101" pitchFamily="49" charset="-122"/>
              </a:rPr>
              <a:t>2) 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所谓固定场所是指作业者前面的近处。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>
              <a:lnSpc>
                <a:spcPct val="80000"/>
              </a:lnSpc>
              <a:spcBef>
                <a:spcPct val="50000"/>
              </a:spcBef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         如果前面没有地方，则应该是便于工作的场所。</a:t>
            </a:r>
            <a:endParaRPr lang="ko-KR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>
              <a:lnSpc>
                <a:spcPct val="110000"/>
              </a:lnSpc>
              <a:spcBef>
                <a:spcPct val="50000"/>
              </a:spcBef>
            </a:pPr>
            <a:r>
              <a:rPr lang="ko-KR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      </a:t>
            </a:r>
            <a:r>
              <a:rPr lang="en-US" altLang="ko-KR" sz="2000" dirty="0">
                <a:latin typeface="黑体" panose="02010609060101010101" pitchFamily="49" charset="-122"/>
                <a:ea typeface="黑体" panose="02010609060101010101" pitchFamily="49" charset="-122"/>
              </a:rPr>
              <a:t>3) 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物品移动时应是水平移动，而不是上下移动，      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>
              <a:lnSpc>
                <a:spcPct val="80000"/>
              </a:lnSpc>
              <a:spcBef>
                <a:spcPct val="50000"/>
              </a:spcBef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         即考虑重力。</a:t>
            </a:r>
            <a:endParaRPr lang="ko-KR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>
              <a:lnSpc>
                <a:spcPct val="120000"/>
              </a:lnSpc>
              <a:spcBef>
                <a:spcPct val="50000"/>
              </a:spcBef>
            </a:pPr>
            <a:r>
              <a:rPr lang="ko-KR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      </a:t>
            </a:r>
            <a:r>
              <a:rPr lang="en-US" altLang="ko-KR" sz="2000" dirty="0">
                <a:latin typeface="黑体" panose="02010609060101010101" pitchFamily="49" charset="-122"/>
                <a:ea typeface="黑体" panose="02010609060101010101" pitchFamily="49" charset="-122"/>
              </a:rPr>
              <a:t>4) 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根据作业性质，要以作业者的身高来调整工作台高度。</a:t>
            </a:r>
            <a:endParaRPr lang="ko-KR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>
              <a:lnSpc>
                <a:spcPct val="120000"/>
              </a:lnSpc>
              <a:spcBef>
                <a:spcPct val="50000"/>
              </a:spcBef>
            </a:pPr>
            <a:r>
              <a:rPr lang="ko-KR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      </a:t>
            </a:r>
            <a:r>
              <a:rPr lang="en-US" altLang="ko-KR" sz="2000" dirty="0">
                <a:latin typeface="黑体" panose="02010609060101010101" pitchFamily="49" charset="-122"/>
                <a:ea typeface="黑体" panose="02010609060101010101" pitchFamily="49" charset="-122"/>
              </a:rPr>
              <a:t>5) 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设置适合工作的照明。</a:t>
            </a:r>
            <a:endParaRPr lang="ko-KR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796" name="AutoShape 5"/>
          <p:cNvSpPr/>
          <p:nvPr/>
        </p:nvSpPr>
        <p:spPr>
          <a:xfrm>
            <a:off x="801688" y="1050925"/>
            <a:ext cx="2322512" cy="7620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ko-KR" sz="2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 </a:t>
            </a:r>
            <a:r>
              <a:rPr lang="zh-CN" altLang="en-US" sz="2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设备配置</a:t>
            </a:r>
            <a:endParaRPr lang="ko-KR" altLang="en-US" sz="20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AutoShape 2"/>
          <p:cNvSpPr/>
          <p:nvPr/>
        </p:nvSpPr>
        <p:spPr>
          <a:xfrm>
            <a:off x="838200" y="2209800"/>
            <a:ext cx="7162800" cy="3352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457200" y="2473325"/>
            <a:ext cx="7162800" cy="2708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marR="0" indent="-457200" defTabSz="914400">
              <a:lnSpc>
                <a:spcPct val="15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en-US" altLang="ko-KR" sz="2000" kern="1200" cap="none" spc="0" normalizeH="0" baseline="0" noProof="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   1) </a:t>
            </a:r>
            <a:r>
              <a:rPr kumimoji="1" lang="zh-CN" altLang="en-US" sz="2000" kern="1200" cap="none" spc="0" normalizeH="0" baseline="0" noProof="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不能用手支撑材料和制品。</a:t>
            </a:r>
            <a:endParaRPr kumimoji="1" lang="ko-KR" altLang="en-US" sz="2000" kern="1200" cap="none" spc="0" normalizeH="0" baseline="0" noProof="0" dirty="0"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1160780" marR="0" indent="-1160780" defTabSz="914400">
              <a:lnSpc>
                <a:spcPct val="15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ko-KR" altLang="en-US" sz="2000" kern="1200" cap="none" spc="0" normalizeH="0" baseline="0" noProof="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   </a:t>
            </a:r>
            <a:r>
              <a:rPr kumimoji="1" lang="en-US" altLang="ko-KR" sz="2000" kern="1200" cap="none" spc="0" normalizeH="0" baseline="0" noProof="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2) </a:t>
            </a:r>
            <a:r>
              <a:rPr kumimoji="1" lang="zh-CN" altLang="en-US" sz="2000" kern="1200" cap="none" spc="0" normalizeH="0" baseline="0" noProof="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不要直接使用贩卖中的器具，要考虑使用适合操作的器具。</a:t>
            </a:r>
            <a:endParaRPr kumimoji="1" lang="ko-KR" altLang="en-US" sz="2000" kern="1200" cap="none" spc="0" normalizeH="0" baseline="0" noProof="0" dirty="0"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1160780" marR="0" indent="-1160780" defTabSz="914400">
              <a:lnSpc>
                <a:spcPct val="15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ko-KR" altLang="en-US" sz="2000" kern="1200" cap="none" spc="0" normalizeH="0" baseline="0" noProof="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   </a:t>
            </a:r>
            <a:r>
              <a:rPr kumimoji="1" lang="en-US" altLang="ko-KR" sz="2000" kern="1200" cap="none" spc="0" normalizeH="0" baseline="0" noProof="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3) </a:t>
            </a:r>
            <a:r>
              <a:rPr kumimoji="1" lang="zh-CN" altLang="en-US" sz="2000" kern="1200" cap="none" spc="0" normalizeH="0" baseline="0" noProof="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在作业当中频繁更换使用两个以上的工具时，要制造将其捆为一个的工具。</a:t>
            </a:r>
            <a:endParaRPr kumimoji="1" lang="ko-KR" altLang="en-US" sz="2000" kern="1200" cap="none" spc="0" normalizeH="0" baseline="0" noProof="0" dirty="0"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4820" name="AutoShape 4"/>
          <p:cNvSpPr/>
          <p:nvPr/>
        </p:nvSpPr>
        <p:spPr>
          <a:xfrm>
            <a:off x="801688" y="1066800"/>
            <a:ext cx="2322512" cy="7620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ko-KR" sz="2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 </a:t>
            </a:r>
            <a:r>
              <a:rPr lang="zh-CN" altLang="en-US" sz="2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工具的道具化</a:t>
            </a:r>
            <a:endParaRPr lang="ko-KR" altLang="en-US" sz="20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AutoShape 2"/>
          <p:cNvSpPr/>
          <p:nvPr/>
        </p:nvSpPr>
        <p:spPr>
          <a:xfrm>
            <a:off x="152400" y="1524000"/>
            <a:ext cx="5638800" cy="228600"/>
          </a:xfrm>
          <a:prstGeom prst="parallelogram">
            <a:avLst>
              <a:gd name="adj" fmla="val 616666"/>
            </a:avLst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5400000" scaled="1"/>
            <a:tileRect/>
          </a:gradFill>
          <a:ln w="3175" cap="flat" cmpd="sng">
            <a:solidFill>
              <a:srgbClr val="000080"/>
            </a:solidFill>
            <a:prstDash val="solid"/>
            <a:miter/>
            <a:headEnd type="none" w="sm" len="sm"/>
            <a:tailEnd type="none" w="sm" len="sm"/>
          </a:ln>
        </p:spPr>
        <p:txBody>
          <a:bodyPr lIns="90000" tIns="46800" rIns="90000" bIns="46800" anchor="ctr" anchorCtr="0">
            <a:spAutoFit/>
          </a:bodyPr>
          <a:p>
            <a:pPr algn="ctr"/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843" name="WordArt 3"/>
          <p:cNvSpPr>
            <a:spLocks noTextEdit="1"/>
          </p:cNvSpPr>
          <p:nvPr/>
        </p:nvSpPr>
        <p:spPr>
          <a:xfrm>
            <a:off x="609600" y="914400"/>
            <a:ext cx="4343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9050" cap="flat" cmpd="sng">
                  <a:solidFill>
                    <a:srgbClr val="C0C0C0"/>
                  </a:solidFill>
                  <a:prstDash val="solid"/>
                  <a:headEnd type="none" w="sm" len="sm"/>
                  <a:tailEnd type="none" w="sm" len="sm"/>
                </a:ln>
                <a:solidFill>
                  <a:srgbClr val="0000FF"/>
                </a:solidFill>
                <a:effectLst>
                  <a:outerShdw dist="35921" dir="2699999" algn="ctr" rotWithShape="0">
                    <a:schemeClr val="folHlink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实战案例分享</a:t>
            </a:r>
            <a:endParaRPr lang="zh-CN" altLang="en-US" sz="3600" b="1">
              <a:ln w="19050" cap="flat" cmpd="sng">
                <a:solidFill>
                  <a:srgbClr val="C0C0C0"/>
                </a:solidFill>
                <a:prstDash val="solid"/>
                <a:headEnd type="none" w="sm" len="sm"/>
                <a:tailEnd type="none" w="sm" len="sm"/>
              </a:ln>
              <a:solidFill>
                <a:srgbClr val="0000FF"/>
              </a:solidFill>
              <a:effectLst>
                <a:outerShdw dist="35921" dir="2699999" algn="ctr" rotWithShape="0">
                  <a:schemeClr val="folHlink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5844" name="Picture 4" descr="car_cro_ide_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09800" y="2057400"/>
            <a:ext cx="5105400" cy="2833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58821" name="Text Box 5"/>
          <p:cNvSpPr txBox="1">
            <a:spLocks noChangeArrowheads="1"/>
          </p:cNvSpPr>
          <p:nvPr/>
        </p:nvSpPr>
        <p:spPr bwMode="auto">
          <a:xfrm>
            <a:off x="685800" y="4648200"/>
            <a:ext cx="8077200" cy="771525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50000">
                <a:schemeClr val="bg1"/>
              </a:gs>
              <a:gs pos="100000">
                <a:srgbClr val="CCECFF"/>
              </a:gs>
            </a:gsLst>
            <a:lin ang="5400000" scaled="1"/>
          </a:gradFill>
          <a:ln w="9525">
            <a:solidFill>
              <a:srgbClr val="000080"/>
            </a:solidFill>
            <a:miter lim="800000"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marR="0" algn="ctr" defTabSz="9144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1" lang="en-US" altLang="zh-CN" sz="4400" b="1" kern="1200" cap="none" spc="0" normalizeH="0" baseline="0" noProof="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7</a:t>
            </a:r>
            <a:r>
              <a:rPr kumimoji="1" lang="zh-CN" altLang="en-US" sz="4400" b="1" kern="1200" cap="none" spc="0" normalizeH="0" baseline="0" noProof="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、丰田班组长的成本管理</a:t>
            </a:r>
            <a:endParaRPr kumimoji="1" lang="en-US" altLang="zh-CN" sz="4400" b="1" kern="1200" cap="none" spc="0" normalizeH="0" baseline="0" noProof="0" dirty="0">
              <a:solidFill>
                <a:srgbClr val="800000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58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88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Line 2"/>
          <p:cNvSpPr/>
          <p:nvPr/>
        </p:nvSpPr>
        <p:spPr>
          <a:xfrm>
            <a:off x="0" y="1143000"/>
            <a:ext cx="9144000" cy="0"/>
          </a:xfrm>
          <a:prstGeom prst="line">
            <a:avLst/>
          </a:prstGeom>
          <a:ln w="19050" cap="flat" cmpd="sng">
            <a:solidFill>
              <a:srgbClr val="FF66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7891" name="Rectangle 3"/>
          <p:cNvSpPr/>
          <p:nvPr/>
        </p:nvSpPr>
        <p:spPr>
          <a:xfrm>
            <a:off x="152400" y="1219200"/>
            <a:ext cx="1143000" cy="609600"/>
          </a:xfrm>
          <a:prstGeom prst="rect">
            <a:avLst/>
          </a:prstGeom>
          <a:solidFill>
            <a:srgbClr val="FFFF00"/>
          </a:solidFill>
          <a:ln w="31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2075" tIns="46038" rIns="92075" bIns="46038" anchor="ctr" anchorCtr="0"/>
          <a:p>
            <a:pPr algn="ctr" defTabSz="762000" eaLnBrk="1" hangingPunct="1"/>
            <a:r>
              <a:rPr lang="zh-CN" altLang="en-US" sz="1400" b="1" dirty="0">
                <a:latin typeface="Arial" panose="020B0604020202020204" pitchFamily="34" charset="0"/>
                <a:ea typeface="华文中宋" panose="02010600040101010101" pitchFamily="2" charset="-122"/>
              </a:rPr>
              <a:t>把握使用量</a:t>
            </a:r>
            <a:endParaRPr lang="zh-CN" altLang="en-US" sz="1400" b="1" dirty="0">
              <a:latin typeface="Arial" panose="020B0604020202020204" pitchFamily="34" charset="0"/>
              <a:ea typeface="华文中宋" panose="02010600040101010101" pitchFamily="2" charset="-122"/>
            </a:endParaRPr>
          </a:p>
          <a:p>
            <a:pPr algn="ctr" defTabSz="762000" eaLnBrk="1" hangingPunct="1"/>
            <a:r>
              <a:rPr lang="zh-CN" altLang="en-US" sz="1400" b="1" dirty="0">
                <a:latin typeface="Arial" panose="020B0604020202020204" pitchFamily="34" charset="0"/>
                <a:ea typeface="华文中宋" panose="02010600040101010101" pitchFamily="2" charset="-122"/>
              </a:rPr>
              <a:t>减少浪费</a:t>
            </a:r>
            <a:endParaRPr lang="zh-CN" altLang="en-US" sz="1400" b="1" dirty="0">
              <a:latin typeface="Arial" panose="020B0604020202020204" pitchFamily="34" charset="0"/>
              <a:ea typeface="华文中宋" panose="02010600040101010101" pitchFamily="2" charset="-122"/>
            </a:endParaRPr>
          </a:p>
        </p:txBody>
      </p:sp>
      <p:sp>
        <p:nvSpPr>
          <p:cNvPr id="37892" name="Rectangle 4"/>
          <p:cNvSpPr/>
          <p:nvPr/>
        </p:nvSpPr>
        <p:spPr>
          <a:xfrm>
            <a:off x="1524000" y="1219200"/>
            <a:ext cx="914400" cy="609600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2075" tIns="46038" rIns="92075" bIns="46038" anchor="ctr" anchorCtr="0"/>
          <a:p>
            <a:pPr defTabSz="762000" eaLnBrk="1" hangingPunct="1"/>
            <a:r>
              <a:rPr lang="zh-CN" altLang="en-US" sz="1400" b="1" dirty="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以成本为单位的实绩</a:t>
            </a:r>
            <a:endParaRPr lang="zh-CN" altLang="en-US" sz="1400" b="1" dirty="0">
              <a:solidFill>
                <a:srgbClr val="0000FF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37893" name="Line 6"/>
          <p:cNvSpPr/>
          <p:nvPr/>
        </p:nvSpPr>
        <p:spPr>
          <a:xfrm>
            <a:off x="1295400" y="1371600"/>
            <a:ext cx="228600" cy="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7894" name="Line 9"/>
          <p:cNvSpPr/>
          <p:nvPr/>
        </p:nvSpPr>
        <p:spPr>
          <a:xfrm flipV="1">
            <a:off x="2590800" y="1371600"/>
            <a:ext cx="0" cy="419100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7895" name="Oval 10"/>
          <p:cNvSpPr/>
          <p:nvPr/>
        </p:nvSpPr>
        <p:spPr>
          <a:xfrm>
            <a:off x="152400" y="685800"/>
            <a:ext cx="1066800" cy="415925"/>
          </a:xfrm>
          <a:prstGeom prst="ellipse">
            <a:avLst/>
          </a:prstGeom>
          <a:gradFill rotWithShape="1">
            <a:gsLst>
              <a:gs pos="0">
                <a:srgbClr val="FF99FF"/>
              </a:gs>
              <a:gs pos="50000">
                <a:srgbClr val="FFFFFF"/>
              </a:gs>
              <a:gs pos="100000">
                <a:srgbClr val="FF99FF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lang="zh-CN" altLang="en-US" sz="1600" b="1" dirty="0">
                <a:latin typeface="Times New Roman" panose="02020603050405020304" pitchFamily="18" charset="0"/>
              </a:rPr>
              <a:t>目的</a:t>
            </a:r>
            <a:endParaRPr lang="en-US" altLang="zh-CN" sz="1600" b="1" dirty="0">
              <a:latin typeface="Times New Roman" panose="02020603050405020304" pitchFamily="18" charset="0"/>
            </a:endParaRPr>
          </a:p>
        </p:txBody>
      </p:sp>
      <p:sp>
        <p:nvSpPr>
          <p:cNvPr id="37896" name="Oval 11"/>
          <p:cNvSpPr/>
          <p:nvPr/>
        </p:nvSpPr>
        <p:spPr>
          <a:xfrm>
            <a:off x="1447800" y="685800"/>
            <a:ext cx="1066800" cy="415925"/>
          </a:xfrm>
          <a:prstGeom prst="ellipse">
            <a:avLst/>
          </a:prstGeom>
          <a:gradFill rotWithShape="1">
            <a:gsLst>
              <a:gs pos="0">
                <a:srgbClr val="FF99FF"/>
              </a:gs>
              <a:gs pos="50000">
                <a:srgbClr val="FFFFFF"/>
              </a:gs>
              <a:gs pos="100000">
                <a:srgbClr val="FF99FF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lang="zh-CN" altLang="en-US" sz="1600" b="1" dirty="0">
                <a:latin typeface="Times New Roman" panose="02020603050405020304" pitchFamily="18" charset="0"/>
              </a:rPr>
              <a:t>结果指标</a:t>
            </a:r>
            <a:endParaRPr lang="zh-CN" altLang="en-US" sz="1600" b="1" dirty="0">
              <a:latin typeface="Times New Roman" panose="02020603050405020304" pitchFamily="18" charset="0"/>
            </a:endParaRPr>
          </a:p>
        </p:txBody>
      </p:sp>
      <p:sp>
        <p:nvSpPr>
          <p:cNvPr id="37897" name="Oval 12"/>
          <p:cNvSpPr/>
          <p:nvPr/>
        </p:nvSpPr>
        <p:spPr>
          <a:xfrm>
            <a:off x="4038600" y="685800"/>
            <a:ext cx="1066800" cy="415925"/>
          </a:xfrm>
          <a:prstGeom prst="ellipse">
            <a:avLst/>
          </a:prstGeom>
          <a:gradFill rotWithShape="1">
            <a:gsLst>
              <a:gs pos="0">
                <a:srgbClr val="FF99FF"/>
              </a:gs>
              <a:gs pos="50000">
                <a:srgbClr val="FFFFFF"/>
              </a:gs>
              <a:gs pos="100000">
                <a:srgbClr val="FF99FF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lang="zh-CN" altLang="en-US" sz="1600" b="1" dirty="0">
                <a:latin typeface="Times New Roman" panose="02020603050405020304" pitchFamily="18" charset="0"/>
              </a:rPr>
              <a:t>活动内容</a:t>
            </a:r>
            <a:endParaRPr lang="zh-CN" altLang="en-US" sz="1600" b="1" dirty="0">
              <a:latin typeface="Times New Roman" panose="02020603050405020304" pitchFamily="18" charset="0"/>
            </a:endParaRPr>
          </a:p>
        </p:txBody>
      </p:sp>
      <p:sp>
        <p:nvSpPr>
          <p:cNvPr id="37898" name="Line 13"/>
          <p:cNvSpPr/>
          <p:nvPr/>
        </p:nvSpPr>
        <p:spPr>
          <a:xfrm>
            <a:off x="2438400" y="1371600"/>
            <a:ext cx="304800" cy="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7899" name="AutoShape 14"/>
          <p:cNvSpPr/>
          <p:nvPr/>
        </p:nvSpPr>
        <p:spPr>
          <a:xfrm>
            <a:off x="2679700" y="1366838"/>
            <a:ext cx="6302375" cy="2390775"/>
          </a:xfrm>
          <a:prstGeom prst="flowChartAlternateProcess">
            <a:avLst/>
          </a:prstGeom>
          <a:solidFill>
            <a:srgbClr val="FFFFCC"/>
          </a:solidFill>
          <a:ln w="31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 anchor="ctr" anchorCtr="0">
            <a:spAutoFit/>
          </a:bodyPr>
          <a:p>
            <a:pPr algn="ctr"/>
            <a:endParaRPr lang="zh-CN" altLang="en-US" sz="14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algn="ctr"/>
            <a:endParaRPr lang="zh-CN" altLang="en-US" sz="14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algn="ctr"/>
            <a:endParaRPr lang="zh-CN" altLang="en-US" sz="14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algn="ctr"/>
            <a:endParaRPr lang="zh-CN" altLang="en-US" sz="14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algn="ctr"/>
            <a:endParaRPr lang="zh-CN" altLang="en-US" sz="14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algn="ctr"/>
            <a:endParaRPr lang="zh-CN" altLang="en-US" sz="14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algn="ctr"/>
            <a:endParaRPr lang="zh-CN" altLang="en-US" sz="14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algn="ctr"/>
            <a:endParaRPr lang="zh-CN" altLang="en-US" sz="14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algn="ctr"/>
            <a:endParaRPr lang="zh-CN" altLang="en-US" sz="14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algn="ctr"/>
            <a:endParaRPr lang="zh-CN" altLang="en-US" sz="14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7900" name="Rectangle 15"/>
          <p:cNvSpPr/>
          <p:nvPr/>
        </p:nvSpPr>
        <p:spPr>
          <a:xfrm>
            <a:off x="2667000" y="1143000"/>
            <a:ext cx="914400" cy="304800"/>
          </a:xfrm>
          <a:prstGeom prst="rect">
            <a:avLst/>
          </a:prstGeom>
          <a:solidFill>
            <a:srgbClr val="0000FF"/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2075" tIns="46038" rIns="92075" bIns="46038" anchor="ctr" anchorCtr="0"/>
          <a:p>
            <a:pPr defTabSz="762000" eaLnBrk="1" hangingPunct="1"/>
            <a:r>
              <a:rPr lang="zh-CN" altLang="en-US" sz="1400" b="1" dirty="0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维持活动</a:t>
            </a:r>
            <a:endParaRPr lang="zh-CN" altLang="en-US" sz="1400" b="1" dirty="0">
              <a:solidFill>
                <a:schemeClr val="bg1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37901" name="Line 16"/>
          <p:cNvSpPr/>
          <p:nvPr/>
        </p:nvSpPr>
        <p:spPr>
          <a:xfrm flipV="1">
            <a:off x="2895600" y="1447800"/>
            <a:ext cx="0" cy="175260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7902" name="Line 17"/>
          <p:cNvSpPr/>
          <p:nvPr/>
        </p:nvSpPr>
        <p:spPr>
          <a:xfrm>
            <a:off x="2895600" y="1676400"/>
            <a:ext cx="152400" cy="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7903" name="Rectangle 18"/>
          <p:cNvSpPr/>
          <p:nvPr/>
        </p:nvSpPr>
        <p:spPr>
          <a:xfrm>
            <a:off x="3048000" y="1524000"/>
            <a:ext cx="838200" cy="2286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2075" tIns="46038" rIns="92075" bIns="46038" anchor="ctr" anchorCtr="0"/>
          <a:p>
            <a:pPr defTabSz="762000" eaLnBrk="1" hangingPunct="1"/>
            <a:r>
              <a:rPr lang="zh-CN" altLang="en-US" sz="1200" dirty="0">
                <a:solidFill>
                  <a:schemeClr val="tx2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固定业务</a:t>
            </a:r>
            <a:endParaRPr lang="zh-CN" altLang="en-US" sz="1200" dirty="0">
              <a:solidFill>
                <a:schemeClr val="tx2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37904" name="Line 19"/>
          <p:cNvSpPr/>
          <p:nvPr/>
        </p:nvSpPr>
        <p:spPr>
          <a:xfrm>
            <a:off x="2895600" y="3200400"/>
            <a:ext cx="152400" cy="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7905" name="Rectangle 20"/>
          <p:cNvSpPr/>
          <p:nvPr/>
        </p:nvSpPr>
        <p:spPr>
          <a:xfrm>
            <a:off x="3048000" y="3048000"/>
            <a:ext cx="838200" cy="2286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2075" tIns="46038" rIns="92075" bIns="46038" anchor="ctr" anchorCtr="0"/>
          <a:p>
            <a:pPr defTabSz="762000" eaLnBrk="1" hangingPunct="1"/>
            <a:r>
              <a:rPr lang="zh-CN" altLang="en-US" sz="1200" dirty="0">
                <a:solidFill>
                  <a:schemeClr val="tx2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异常对应</a:t>
            </a:r>
            <a:endParaRPr lang="zh-CN" altLang="en-US" sz="1200" dirty="0">
              <a:solidFill>
                <a:schemeClr val="tx2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37906" name="Line 22"/>
          <p:cNvSpPr/>
          <p:nvPr/>
        </p:nvSpPr>
        <p:spPr>
          <a:xfrm flipV="1">
            <a:off x="3962400" y="1676400"/>
            <a:ext cx="0" cy="114300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7907" name="Line 23"/>
          <p:cNvSpPr/>
          <p:nvPr/>
        </p:nvSpPr>
        <p:spPr>
          <a:xfrm>
            <a:off x="3886200" y="1676400"/>
            <a:ext cx="152400" cy="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7908" name="Rectangle 24"/>
          <p:cNvSpPr/>
          <p:nvPr/>
        </p:nvSpPr>
        <p:spPr>
          <a:xfrm>
            <a:off x="4038600" y="1524000"/>
            <a:ext cx="1600200" cy="2286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2075" tIns="46038" rIns="92075" bIns="46038" anchor="ctr" anchorCtr="0"/>
          <a:p>
            <a:pPr defTabSz="762000" eaLnBrk="1" hangingPunct="1"/>
            <a:r>
              <a:rPr lang="zh-CN" altLang="en-US" sz="1000" dirty="0">
                <a:solidFill>
                  <a:schemeClr val="tx2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各费用使用实绩把握</a:t>
            </a:r>
            <a:endParaRPr lang="zh-CN" altLang="en-US" sz="1000" dirty="0">
              <a:solidFill>
                <a:schemeClr val="tx2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37909" name="Rectangle 25"/>
          <p:cNvSpPr/>
          <p:nvPr/>
        </p:nvSpPr>
        <p:spPr>
          <a:xfrm>
            <a:off x="8001000" y="1295400"/>
            <a:ext cx="838200" cy="8382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lIns="92075" tIns="46038" rIns="92075" bIns="46038" anchor="ctr" anchorCtr="0"/>
          <a:p>
            <a:pPr defTabSz="762000" eaLnBrk="1" hangingPunct="1"/>
            <a:r>
              <a:rPr lang="zh-CN" altLang="en-US" sz="1000" dirty="0">
                <a:solidFill>
                  <a:schemeClr val="tx2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素材费</a:t>
            </a:r>
            <a:endParaRPr lang="zh-CN" altLang="en-US" sz="1000" dirty="0">
              <a:solidFill>
                <a:schemeClr val="tx2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defTabSz="762000" eaLnBrk="1" hangingPunct="1"/>
            <a:r>
              <a:rPr lang="zh-CN" altLang="en-US" sz="1000" dirty="0">
                <a:solidFill>
                  <a:schemeClr val="tx2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辅助材</a:t>
            </a:r>
            <a:endParaRPr lang="zh-CN" altLang="en-US" sz="1000" dirty="0">
              <a:solidFill>
                <a:schemeClr val="tx2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defTabSz="762000" eaLnBrk="1" hangingPunct="1"/>
            <a:r>
              <a:rPr lang="zh-CN" altLang="en-US" sz="1000" dirty="0">
                <a:solidFill>
                  <a:schemeClr val="tx2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副资材</a:t>
            </a:r>
            <a:endParaRPr lang="zh-CN" altLang="en-US" sz="1000" dirty="0">
              <a:solidFill>
                <a:schemeClr val="tx2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defTabSz="762000" eaLnBrk="1" hangingPunct="1"/>
            <a:r>
              <a:rPr lang="zh-CN" altLang="en-US" sz="1000" dirty="0">
                <a:solidFill>
                  <a:schemeClr val="tx2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能源费用</a:t>
            </a:r>
            <a:endParaRPr lang="zh-CN" altLang="en-US" sz="1000" dirty="0">
              <a:solidFill>
                <a:schemeClr val="tx2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defTabSz="762000" eaLnBrk="1" hangingPunct="1"/>
            <a:r>
              <a:rPr lang="zh-CN" altLang="en-US" sz="1000" dirty="0">
                <a:solidFill>
                  <a:schemeClr val="tx2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消耗性工具</a:t>
            </a:r>
            <a:endParaRPr lang="zh-CN" altLang="en-US" sz="1000" dirty="0">
              <a:solidFill>
                <a:schemeClr val="tx2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37910" name="Rectangle 27"/>
          <p:cNvSpPr/>
          <p:nvPr/>
        </p:nvSpPr>
        <p:spPr>
          <a:xfrm>
            <a:off x="4038600" y="3048000"/>
            <a:ext cx="1600200" cy="2286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2075" tIns="46038" rIns="92075" bIns="46038" anchor="ctr" anchorCtr="0"/>
          <a:p>
            <a:pPr defTabSz="762000" eaLnBrk="1" hangingPunct="1"/>
            <a:r>
              <a:rPr lang="zh-CN" altLang="en-US" sz="1000" dirty="0">
                <a:solidFill>
                  <a:schemeClr val="tx2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各费用管理水准</a:t>
            </a:r>
            <a:endParaRPr lang="zh-CN" altLang="en-US" sz="1000" dirty="0">
              <a:solidFill>
                <a:schemeClr val="tx2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37911" name="Rectangle 28"/>
          <p:cNvSpPr/>
          <p:nvPr/>
        </p:nvSpPr>
        <p:spPr>
          <a:xfrm>
            <a:off x="4038600" y="2514600"/>
            <a:ext cx="1600200" cy="2286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2075" tIns="46038" rIns="92075" bIns="46038" anchor="ctr" anchorCtr="0"/>
          <a:p>
            <a:pPr defTabSz="762000" eaLnBrk="1" hangingPunct="1"/>
            <a:r>
              <a:rPr lang="zh-CN" altLang="en-US" sz="1000" dirty="0">
                <a:solidFill>
                  <a:schemeClr val="tx2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固定资产管理（盘点）</a:t>
            </a:r>
            <a:endParaRPr lang="zh-CN" altLang="en-US" sz="1000" dirty="0">
              <a:solidFill>
                <a:schemeClr val="tx2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37912" name="Line 29"/>
          <p:cNvSpPr/>
          <p:nvPr/>
        </p:nvSpPr>
        <p:spPr>
          <a:xfrm>
            <a:off x="3886200" y="3200400"/>
            <a:ext cx="152400" cy="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7913" name="Line 32"/>
          <p:cNvSpPr/>
          <p:nvPr/>
        </p:nvSpPr>
        <p:spPr>
          <a:xfrm>
            <a:off x="5638800" y="1676400"/>
            <a:ext cx="990600" cy="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7914" name="Rectangle 33"/>
          <p:cNvSpPr/>
          <p:nvPr/>
        </p:nvSpPr>
        <p:spPr>
          <a:xfrm>
            <a:off x="6934200" y="1295400"/>
            <a:ext cx="990600" cy="2286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2075" tIns="46038" rIns="92075" bIns="46038" anchor="ctr" anchorCtr="0"/>
          <a:p>
            <a:pPr defTabSz="762000" eaLnBrk="1" hangingPunct="1"/>
            <a:r>
              <a:rPr lang="zh-CN" altLang="en-US" sz="1000" dirty="0">
                <a:solidFill>
                  <a:schemeClr val="hlink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各费用检查表</a:t>
            </a:r>
            <a:endParaRPr lang="zh-CN" altLang="en-US" sz="1000" dirty="0">
              <a:solidFill>
                <a:schemeClr val="hlink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37915" name="Rectangle 34"/>
          <p:cNvSpPr/>
          <p:nvPr/>
        </p:nvSpPr>
        <p:spPr>
          <a:xfrm>
            <a:off x="6934200" y="1600200"/>
            <a:ext cx="990600" cy="2286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2075" tIns="46038" rIns="92075" bIns="46038" anchor="ctr" anchorCtr="0"/>
          <a:p>
            <a:pPr algn="ctr" defTabSz="762000" eaLnBrk="1" hangingPunct="1"/>
            <a:r>
              <a:rPr lang="zh-CN" altLang="en-US" sz="1000" dirty="0">
                <a:solidFill>
                  <a:schemeClr val="hlink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实绩管理表</a:t>
            </a:r>
            <a:endParaRPr lang="zh-CN" altLang="en-US" sz="1000" dirty="0">
              <a:solidFill>
                <a:schemeClr val="hlink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37916" name="Rectangle 38"/>
          <p:cNvSpPr/>
          <p:nvPr/>
        </p:nvSpPr>
        <p:spPr>
          <a:xfrm>
            <a:off x="4038600" y="2209800"/>
            <a:ext cx="1600200" cy="2286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2075" tIns="46038" rIns="92075" bIns="46038" anchor="ctr" anchorCtr="0"/>
          <a:p>
            <a:pPr algn="ctr" defTabSz="762000" eaLnBrk="1" hangingPunct="1"/>
            <a:r>
              <a:rPr lang="zh-CN" altLang="en-US" sz="1000" dirty="0">
                <a:solidFill>
                  <a:schemeClr val="tx2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劳务费（能率</a:t>
            </a:r>
            <a:r>
              <a:rPr lang="en-US" altLang="zh-CN" sz="1000" dirty="0">
                <a:solidFill>
                  <a:schemeClr val="tx2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..</a:t>
            </a:r>
            <a:r>
              <a:rPr lang="zh-CN" altLang="en-US" sz="1000" dirty="0">
                <a:solidFill>
                  <a:schemeClr val="tx2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生产性）</a:t>
            </a:r>
            <a:endParaRPr lang="zh-CN" altLang="en-US" sz="1000" dirty="0">
              <a:solidFill>
                <a:schemeClr val="tx2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37917" name="Rectangle 39"/>
          <p:cNvSpPr/>
          <p:nvPr/>
        </p:nvSpPr>
        <p:spPr>
          <a:xfrm>
            <a:off x="6934200" y="2209800"/>
            <a:ext cx="1600200" cy="2286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2075" tIns="46038" rIns="92075" bIns="46038" anchor="ctr" anchorCtr="0"/>
          <a:p>
            <a:pPr algn="ctr" defTabSz="762000" eaLnBrk="1" hangingPunct="1"/>
            <a:r>
              <a:rPr lang="zh-CN" altLang="en-US" sz="1000" dirty="0">
                <a:solidFill>
                  <a:schemeClr val="hlink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能率管理表</a:t>
            </a:r>
            <a:endParaRPr lang="zh-CN" altLang="en-US" sz="1000" dirty="0">
              <a:solidFill>
                <a:schemeClr val="hlink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37918" name="Line 40"/>
          <p:cNvSpPr/>
          <p:nvPr/>
        </p:nvSpPr>
        <p:spPr>
          <a:xfrm>
            <a:off x="6629400" y="1752600"/>
            <a:ext cx="304800" cy="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7919" name="Line 41"/>
          <p:cNvSpPr/>
          <p:nvPr/>
        </p:nvSpPr>
        <p:spPr>
          <a:xfrm>
            <a:off x="6629400" y="2057400"/>
            <a:ext cx="304800" cy="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7920" name="Rectangle 43"/>
          <p:cNvSpPr/>
          <p:nvPr/>
        </p:nvSpPr>
        <p:spPr>
          <a:xfrm>
            <a:off x="6934200" y="2819400"/>
            <a:ext cx="990600" cy="2286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2075" tIns="46038" rIns="92075" bIns="46038" anchor="ctr" anchorCtr="0"/>
          <a:p>
            <a:pPr algn="ctr" defTabSz="762000" eaLnBrk="1" hangingPunct="1"/>
            <a:r>
              <a:rPr lang="zh-CN" altLang="en-US" sz="1000" dirty="0">
                <a:solidFill>
                  <a:schemeClr val="hlink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各费用检查表</a:t>
            </a:r>
            <a:endParaRPr lang="zh-CN" altLang="en-US" sz="1000" dirty="0">
              <a:solidFill>
                <a:schemeClr val="hlink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37921" name="Line 44"/>
          <p:cNvSpPr/>
          <p:nvPr/>
        </p:nvSpPr>
        <p:spPr>
          <a:xfrm>
            <a:off x="3962400" y="2667000"/>
            <a:ext cx="76200" cy="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7922" name="Oval 46"/>
          <p:cNvSpPr/>
          <p:nvPr/>
        </p:nvSpPr>
        <p:spPr>
          <a:xfrm>
            <a:off x="5562600" y="685800"/>
            <a:ext cx="1066800" cy="415925"/>
          </a:xfrm>
          <a:prstGeom prst="ellipse">
            <a:avLst/>
          </a:prstGeom>
          <a:gradFill rotWithShape="1">
            <a:gsLst>
              <a:gs pos="0">
                <a:srgbClr val="FF99FF"/>
              </a:gs>
              <a:gs pos="50000">
                <a:srgbClr val="FFFFFF"/>
              </a:gs>
              <a:gs pos="100000">
                <a:srgbClr val="FF99FF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lang="zh-CN" altLang="en-US" sz="1600" b="1" dirty="0">
                <a:latin typeface="Times New Roman" panose="02020603050405020304" pitchFamily="18" charset="0"/>
              </a:rPr>
              <a:t>活动指标</a:t>
            </a:r>
            <a:endParaRPr lang="zh-CN" altLang="en-US" sz="1600" b="1" dirty="0">
              <a:latin typeface="Times New Roman" panose="02020603050405020304" pitchFamily="18" charset="0"/>
            </a:endParaRPr>
          </a:p>
        </p:txBody>
      </p:sp>
      <p:sp>
        <p:nvSpPr>
          <p:cNvPr id="37923" name="Oval 47"/>
          <p:cNvSpPr/>
          <p:nvPr/>
        </p:nvSpPr>
        <p:spPr>
          <a:xfrm>
            <a:off x="7467600" y="685800"/>
            <a:ext cx="1066800" cy="415925"/>
          </a:xfrm>
          <a:prstGeom prst="ellipse">
            <a:avLst/>
          </a:prstGeom>
          <a:gradFill rotWithShape="1">
            <a:gsLst>
              <a:gs pos="0">
                <a:srgbClr val="FF99FF"/>
              </a:gs>
              <a:gs pos="50000">
                <a:srgbClr val="FFFFFF"/>
              </a:gs>
              <a:gs pos="100000">
                <a:srgbClr val="FF99FF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lang="zh-CN" altLang="en-US" sz="1600" b="1" dirty="0">
                <a:latin typeface="Times New Roman" panose="02020603050405020304" pitchFamily="18" charset="0"/>
              </a:rPr>
              <a:t>活动手段</a:t>
            </a:r>
            <a:endParaRPr lang="zh-CN" altLang="en-US" sz="1600" b="1" dirty="0">
              <a:latin typeface="Times New Roman" panose="02020603050405020304" pitchFamily="18" charset="0"/>
            </a:endParaRPr>
          </a:p>
        </p:txBody>
      </p:sp>
      <p:sp>
        <p:nvSpPr>
          <p:cNvPr id="37924" name="AutoShape 48"/>
          <p:cNvSpPr/>
          <p:nvPr/>
        </p:nvSpPr>
        <p:spPr>
          <a:xfrm>
            <a:off x="2667000" y="3798888"/>
            <a:ext cx="6326188" cy="1701800"/>
          </a:xfrm>
          <a:prstGeom prst="flowChartAlternateProcess">
            <a:avLst/>
          </a:prstGeom>
          <a:solidFill>
            <a:srgbClr val="CCFFFF"/>
          </a:solidFill>
          <a:ln w="31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 anchor="ctr" anchorCtr="0">
            <a:spAutoFit/>
          </a:bodyPr>
          <a:p>
            <a:pPr algn="ctr"/>
            <a:endParaRPr lang="zh-CN" altLang="en-US" sz="14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algn="ctr"/>
            <a:endParaRPr lang="zh-CN" altLang="en-US" sz="14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algn="ctr"/>
            <a:endParaRPr lang="zh-CN" altLang="en-US" sz="14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algn="ctr"/>
            <a:endParaRPr lang="zh-CN" altLang="en-US" sz="14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algn="ctr"/>
            <a:endParaRPr lang="zh-CN" altLang="en-US" sz="14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algn="ctr"/>
            <a:endParaRPr lang="zh-CN" altLang="en-US" sz="14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algn="ctr"/>
            <a:endParaRPr lang="zh-CN" altLang="en-US" sz="14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7925" name="Rectangle 49"/>
          <p:cNvSpPr/>
          <p:nvPr/>
        </p:nvSpPr>
        <p:spPr>
          <a:xfrm>
            <a:off x="2667000" y="3810000"/>
            <a:ext cx="914400" cy="304800"/>
          </a:xfrm>
          <a:prstGeom prst="rect">
            <a:avLst/>
          </a:prstGeom>
          <a:solidFill>
            <a:srgbClr val="0000FF"/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2075" tIns="46038" rIns="92075" bIns="46038" anchor="ctr" anchorCtr="0"/>
          <a:p>
            <a:pPr defTabSz="762000" eaLnBrk="1" hangingPunct="1"/>
            <a:r>
              <a:rPr lang="zh-CN" altLang="en-US" sz="1400" b="1" dirty="0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改善活动</a:t>
            </a:r>
            <a:endParaRPr lang="zh-CN" altLang="en-US" sz="1400" b="1" dirty="0">
              <a:solidFill>
                <a:schemeClr val="bg1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37926" name="Line 50"/>
          <p:cNvSpPr/>
          <p:nvPr/>
        </p:nvSpPr>
        <p:spPr>
          <a:xfrm>
            <a:off x="2590800" y="3962400"/>
            <a:ext cx="76200" cy="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7927" name="Line 52"/>
          <p:cNvSpPr/>
          <p:nvPr/>
        </p:nvSpPr>
        <p:spPr>
          <a:xfrm flipV="1">
            <a:off x="2971800" y="4114800"/>
            <a:ext cx="0" cy="114300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7928" name="Rectangle 54"/>
          <p:cNvSpPr/>
          <p:nvPr/>
        </p:nvSpPr>
        <p:spPr>
          <a:xfrm>
            <a:off x="5486400" y="4114800"/>
            <a:ext cx="1387475" cy="2286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2075" tIns="46038" rIns="92075" bIns="46038" anchor="ctr" anchorCtr="0"/>
          <a:p>
            <a:pPr defTabSz="762000" eaLnBrk="1" hangingPunct="1"/>
            <a:r>
              <a:rPr lang="zh-CN" altLang="en-US" sz="1000" dirty="0">
                <a:solidFill>
                  <a:schemeClr val="tx2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各费用使用量递减</a:t>
            </a:r>
            <a:endParaRPr lang="zh-CN" altLang="en-US" sz="1000" dirty="0">
              <a:solidFill>
                <a:schemeClr val="tx2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37929" name="Rectangle 56"/>
          <p:cNvSpPr/>
          <p:nvPr/>
        </p:nvSpPr>
        <p:spPr>
          <a:xfrm>
            <a:off x="7239000" y="3962400"/>
            <a:ext cx="1676400" cy="2286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2075" tIns="46038" rIns="92075" bIns="46038" anchor="ctr" anchorCtr="0"/>
          <a:p>
            <a:pPr defTabSz="762000" eaLnBrk="1" hangingPunct="1"/>
            <a:r>
              <a:rPr lang="zh-CN" altLang="en-US" sz="1000" dirty="0">
                <a:latin typeface="Times New Roman" panose="02020603050405020304" pitchFamily="18" charset="0"/>
                <a:ea typeface="华文中宋" panose="02010600040101010101" pitchFamily="2" charset="-122"/>
              </a:rPr>
              <a:t>改善提案书、改善实例集</a:t>
            </a:r>
            <a:endParaRPr lang="zh-CN" altLang="en-US" sz="10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37930" name="Line 57"/>
          <p:cNvSpPr/>
          <p:nvPr/>
        </p:nvSpPr>
        <p:spPr>
          <a:xfrm>
            <a:off x="7086600" y="4419600"/>
            <a:ext cx="152400" cy="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7931" name="AutoShape 58"/>
          <p:cNvSpPr/>
          <p:nvPr/>
        </p:nvSpPr>
        <p:spPr>
          <a:xfrm>
            <a:off x="2670175" y="5600700"/>
            <a:ext cx="6318250" cy="784225"/>
          </a:xfrm>
          <a:prstGeom prst="flowChartAlternateProcess">
            <a:avLst/>
          </a:prstGeom>
          <a:solidFill>
            <a:srgbClr val="FF99CC"/>
          </a:solidFill>
          <a:ln w="31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 anchor="ctr" anchorCtr="0">
            <a:spAutoFit/>
          </a:bodyPr>
          <a:p>
            <a:pPr algn="ctr"/>
            <a:endParaRPr lang="zh-CN" altLang="en-US" sz="14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algn="ctr"/>
            <a:endParaRPr lang="zh-CN" altLang="en-US" sz="14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algn="ctr"/>
            <a:endParaRPr lang="zh-CN" altLang="en-US" sz="14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7932" name="Rectangle 59"/>
          <p:cNvSpPr/>
          <p:nvPr/>
        </p:nvSpPr>
        <p:spPr>
          <a:xfrm>
            <a:off x="2667000" y="5410200"/>
            <a:ext cx="914400" cy="304800"/>
          </a:xfrm>
          <a:prstGeom prst="rect">
            <a:avLst/>
          </a:prstGeom>
          <a:solidFill>
            <a:srgbClr val="0000FF"/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2075" tIns="46038" rIns="92075" bIns="46038" anchor="ctr" anchorCtr="0"/>
          <a:p>
            <a:pPr defTabSz="762000" eaLnBrk="1" hangingPunct="1"/>
            <a:r>
              <a:rPr lang="zh-CN" altLang="en-US" sz="1400" b="1" dirty="0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人才育成</a:t>
            </a:r>
            <a:endParaRPr lang="zh-CN" altLang="en-US" sz="1400" b="1" dirty="0">
              <a:solidFill>
                <a:schemeClr val="bg1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37933" name="Rectangle 60"/>
          <p:cNvSpPr/>
          <p:nvPr/>
        </p:nvSpPr>
        <p:spPr>
          <a:xfrm>
            <a:off x="3276600" y="5791200"/>
            <a:ext cx="1676400" cy="2286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2075" tIns="46038" rIns="92075" bIns="46038" anchor="ctr" anchorCtr="0"/>
          <a:p>
            <a:pPr defTabSz="762000" eaLnBrk="1" hangingPunct="1"/>
            <a:r>
              <a:rPr lang="zh-CN" altLang="en-US" sz="1000" dirty="0">
                <a:solidFill>
                  <a:schemeClr val="tx2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提高成本意识</a:t>
            </a:r>
            <a:endParaRPr lang="zh-CN" altLang="en-US" sz="1000" dirty="0">
              <a:solidFill>
                <a:schemeClr val="tx2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37934" name="Rectangle 62"/>
          <p:cNvSpPr/>
          <p:nvPr/>
        </p:nvSpPr>
        <p:spPr>
          <a:xfrm>
            <a:off x="3276600" y="6096000"/>
            <a:ext cx="1676400" cy="2286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2075" tIns="46038" rIns="92075" bIns="46038" anchor="ctr" anchorCtr="0"/>
          <a:p>
            <a:pPr algn="ctr" defTabSz="762000" eaLnBrk="1" hangingPunct="1"/>
            <a:r>
              <a:rPr lang="zh-CN" altLang="en-US" sz="1000" dirty="0">
                <a:solidFill>
                  <a:schemeClr val="tx2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培养了解成本构成的人才</a:t>
            </a:r>
            <a:endParaRPr lang="zh-CN" altLang="en-US" sz="1000" dirty="0">
              <a:solidFill>
                <a:schemeClr val="tx2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37935" name="Line 63"/>
          <p:cNvSpPr/>
          <p:nvPr/>
        </p:nvSpPr>
        <p:spPr>
          <a:xfrm flipV="1">
            <a:off x="2965450" y="5813425"/>
            <a:ext cx="0" cy="53340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7936" name="Rectangle 70"/>
          <p:cNvSpPr/>
          <p:nvPr/>
        </p:nvSpPr>
        <p:spPr>
          <a:xfrm>
            <a:off x="4114800" y="4114800"/>
            <a:ext cx="1143000" cy="2286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2075" tIns="46038" rIns="92075" bIns="46038" anchor="ctr" anchorCtr="0"/>
          <a:p>
            <a:pPr defTabSz="762000" eaLnBrk="1" hangingPunct="1"/>
            <a:r>
              <a:rPr lang="zh-CN" altLang="en-US" sz="1000" dirty="0">
                <a:solidFill>
                  <a:schemeClr val="tx2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     原价递减</a:t>
            </a:r>
            <a:endParaRPr lang="en-US" altLang="zh-CN" sz="1000" dirty="0">
              <a:solidFill>
                <a:schemeClr val="tx2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37937" name="Line 75"/>
          <p:cNvSpPr/>
          <p:nvPr/>
        </p:nvSpPr>
        <p:spPr>
          <a:xfrm>
            <a:off x="2971800" y="4191000"/>
            <a:ext cx="1143000" cy="0"/>
          </a:xfrm>
          <a:prstGeom prst="line">
            <a:avLst/>
          </a:prstGeom>
          <a:ln w="31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7938" name="Rectangle 83"/>
          <p:cNvSpPr/>
          <p:nvPr/>
        </p:nvSpPr>
        <p:spPr>
          <a:xfrm>
            <a:off x="7239000" y="4267200"/>
            <a:ext cx="1676400" cy="2286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2075" tIns="46038" rIns="92075" bIns="46038" anchor="ctr" anchorCtr="0"/>
          <a:p>
            <a:pPr defTabSz="762000" eaLnBrk="1" hangingPunct="1"/>
            <a:r>
              <a:rPr lang="zh-CN" altLang="en-US" sz="1000" dirty="0">
                <a:latin typeface="Times New Roman" panose="02020603050405020304" pitchFamily="18" charset="0"/>
                <a:ea typeface="华文中宋" panose="02010600040101010101" pitchFamily="2" charset="-122"/>
              </a:rPr>
              <a:t>重点主题登录</a:t>
            </a:r>
            <a:endParaRPr lang="zh-CN" altLang="en-US" sz="10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37939" name="Line 92"/>
          <p:cNvSpPr/>
          <p:nvPr/>
        </p:nvSpPr>
        <p:spPr>
          <a:xfrm>
            <a:off x="2971800" y="5867400"/>
            <a:ext cx="304800" cy="0"/>
          </a:xfrm>
          <a:prstGeom prst="line">
            <a:avLst/>
          </a:prstGeom>
          <a:ln w="31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7940" name="Line 94"/>
          <p:cNvSpPr/>
          <p:nvPr/>
        </p:nvSpPr>
        <p:spPr>
          <a:xfrm>
            <a:off x="4953000" y="5867400"/>
            <a:ext cx="2286000" cy="0"/>
          </a:xfrm>
          <a:prstGeom prst="line">
            <a:avLst/>
          </a:prstGeom>
          <a:ln w="31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7941" name="Line 95"/>
          <p:cNvSpPr/>
          <p:nvPr/>
        </p:nvSpPr>
        <p:spPr>
          <a:xfrm>
            <a:off x="4953000" y="6248400"/>
            <a:ext cx="2286000" cy="0"/>
          </a:xfrm>
          <a:prstGeom prst="line">
            <a:avLst/>
          </a:prstGeom>
          <a:ln w="31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7942" name="Line 96"/>
          <p:cNvSpPr/>
          <p:nvPr/>
        </p:nvSpPr>
        <p:spPr>
          <a:xfrm>
            <a:off x="5337175" y="6667500"/>
            <a:ext cx="0" cy="0"/>
          </a:xfrm>
          <a:prstGeom prst="line">
            <a:avLst/>
          </a:prstGeom>
          <a:ln w="31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7943" name="Rectangle 98"/>
          <p:cNvSpPr/>
          <p:nvPr/>
        </p:nvSpPr>
        <p:spPr>
          <a:xfrm>
            <a:off x="7239000" y="5791200"/>
            <a:ext cx="1676400" cy="2286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2075" tIns="46038" rIns="92075" bIns="46038" anchor="ctr" anchorCtr="0"/>
          <a:p>
            <a:pPr algn="ctr" defTabSz="762000" eaLnBrk="1" hangingPunct="1"/>
            <a:r>
              <a:rPr lang="zh-CN" altLang="en-US" sz="1000" dirty="0">
                <a:solidFill>
                  <a:schemeClr val="tx2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原价教育</a:t>
            </a:r>
            <a:endParaRPr lang="zh-CN" altLang="en-US" sz="1000" dirty="0">
              <a:solidFill>
                <a:schemeClr val="tx2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37944" name="Line 102"/>
          <p:cNvSpPr/>
          <p:nvPr/>
        </p:nvSpPr>
        <p:spPr>
          <a:xfrm>
            <a:off x="3962400" y="2362200"/>
            <a:ext cx="76200" cy="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7945" name="Line 103"/>
          <p:cNvSpPr/>
          <p:nvPr/>
        </p:nvSpPr>
        <p:spPr>
          <a:xfrm flipV="1">
            <a:off x="6629400" y="1447800"/>
            <a:ext cx="0" cy="60960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7946" name="Line 104"/>
          <p:cNvSpPr/>
          <p:nvPr/>
        </p:nvSpPr>
        <p:spPr>
          <a:xfrm>
            <a:off x="6629400" y="1447800"/>
            <a:ext cx="304800" cy="0"/>
          </a:xfrm>
          <a:prstGeom prst="line">
            <a:avLst/>
          </a:prstGeom>
          <a:ln w="31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7947" name="Rectangle 105"/>
          <p:cNvSpPr/>
          <p:nvPr/>
        </p:nvSpPr>
        <p:spPr>
          <a:xfrm>
            <a:off x="6934200" y="1905000"/>
            <a:ext cx="990600" cy="2286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2075" tIns="46038" rIns="92075" bIns="46038" anchor="ctr" anchorCtr="0"/>
          <a:p>
            <a:pPr algn="ctr" defTabSz="762000" eaLnBrk="1" hangingPunct="1"/>
            <a:r>
              <a:rPr lang="zh-CN" altLang="en-US" sz="1000" dirty="0">
                <a:latin typeface="Times New Roman" panose="02020603050405020304" pitchFamily="18" charset="0"/>
                <a:ea typeface="华文中宋" panose="02010600040101010101" pitchFamily="2" charset="-122"/>
              </a:rPr>
              <a:t>日报表</a:t>
            </a:r>
            <a:endParaRPr lang="zh-CN" altLang="en-US" sz="10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37948" name="Line 106"/>
          <p:cNvSpPr/>
          <p:nvPr/>
        </p:nvSpPr>
        <p:spPr>
          <a:xfrm>
            <a:off x="7924800" y="1524000"/>
            <a:ext cx="76200" cy="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7949" name="Line 107"/>
          <p:cNvSpPr/>
          <p:nvPr/>
        </p:nvSpPr>
        <p:spPr>
          <a:xfrm>
            <a:off x="5638800" y="2286000"/>
            <a:ext cx="1295400" cy="0"/>
          </a:xfrm>
          <a:prstGeom prst="line">
            <a:avLst/>
          </a:prstGeom>
          <a:ln w="31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7950" name="Rectangle 108"/>
          <p:cNvSpPr/>
          <p:nvPr/>
        </p:nvSpPr>
        <p:spPr>
          <a:xfrm>
            <a:off x="6934200" y="2514600"/>
            <a:ext cx="1600200" cy="2286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2075" tIns="46038" rIns="92075" bIns="46038" anchor="ctr" anchorCtr="0"/>
          <a:p>
            <a:pPr algn="ctr" defTabSz="762000" eaLnBrk="1" hangingPunct="1"/>
            <a:r>
              <a:rPr lang="zh-CN" altLang="en-US" sz="1000" dirty="0">
                <a:latin typeface="Times New Roman" panose="02020603050405020304" pitchFamily="18" charset="0"/>
                <a:ea typeface="华文中宋" panose="02010600040101010101" pitchFamily="2" charset="-122"/>
              </a:rPr>
              <a:t>盘点检查表</a:t>
            </a:r>
            <a:endParaRPr lang="zh-CN" altLang="en-US" sz="10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37951" name="Line 109"/>
          <p:cNvSpPr/>
          <p:nvPr/>
        </p:nvSpPr>
        <p:spPr>
          <a:xfrm>
            <a:off x="5638800" y="2590800"/>
            <a:ext cx="1295400" cy="0"/>
          </a:xfrm>
          <a:prstGeom prst="line">
            <a:avLst/>
          </a:prstGeom>
          <a:ln w="31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7952" name="Line 110"/>
          <p:cNvSpPr/>
          <p:nvPr/>
        </p:nvSpPr>
        <p:spPr>
          <a:xfrm>
            <a:off x="5638800" y="3200400"/>
            <a:ext cx="990600" cy="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7953" name="Line 111"/>
          <p:cNvSpPr/>
          <p:nvPr/>
        </p:nvSpPr>
        <p:spPr>
          <a:xfrm>
            <a:off x="6629400" y="3200400"/>
            <a:ext cx="304800" cy="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7954" name="Line 112"/>
          <p:cNvSpPr/>
          <p:nvPr/>
        </p:nvSpPr>
        <p:spPr>
          <a:xfrm>
            <a:off x="6629400" y="3505200"/>
            <a:ext cx="304800" cy="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7955" name="Line 113"/>
          <p:cNvSpPr/>
          <p:nvPr/>
        </p:nvSpPr>
        <p:spPr>
          <a:xfrm flipV="1">
            <a:off x="6629400" y="2895600"/>
            <a:ext cx="0" cy="60960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7956" name="Line 114"/>
          <p:cNvSpPr/>
          <p:nvPr/>
        </p:nvSpPr>
        <p:spPr>
          <a:xfrm>
            <a:off x="6629400" y="2895600"/>
            <a:ext cx="304800" cy="0"/>
          </a:xfrm>
          <a:prstGeom prst="line">
            <a:avLst/>
          </a:prstGeom>
          <a:ln w="31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7957" name="Rectangle 115"/>
          <p:cNvSpPr/>
          <p:nvPr/>
        </p:nvSpPr>
        <p:spPr>
          <a:xfrm>
            <a:off x="6934200" y="3124200"/>
            <a:ext cx="990600" cy="2286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2075" tIns="46038" rIns="92075" bIns="46038" anchor="ctr" anchorCtr="0"/>
          <a:p>
            <a:pPr algn="ctr" defTabSz="762000" eaLnBrk="1" hangingPunct="1"/>
            <a:r>
              <a:rPr lang="zh-CN" altLang="en-US" sz="1000" dirty="0">
                <a:latin typeface="Times New Roman" panose="02020603050405020304" pitchFamily="18" charset="0"/>
                <a:ea typeface="华文中宋" panose="02010600040101010101" pitchFamily="2" charset="-122"/>
              </a:rPr>
              <a:t>实绩管理表</a:t>
            </a:r>
            <a:endParaRPr lang="zh-CN" altLang="en-US" sz="10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37958" name="Rectangle 116"/>
          <p:cNvSpPr/>
          <p:nvPr/>
        </p:nvSpPr>
        <p:spPr>
          <a:xfrm>
            <a:off x="6934200" y="3429000"/>
            <a:ext cx="990600" cy="2286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2075" tIns="46038" rIns="92075" bIns="46038" anchor="ctr" anchorCtr="0"/>
          <a:p>
            <a:pPr algn="ctr" defTabSz="762000" eaLnBrk="1" hangingPunct="1"/>
            <a:r>
              <a:rPr lang="zh-CN" altLang="en-US" sz="1000" dirty="0">
                <a:latin typeface="Times New Roman" panose="02020603050405020304" pitchFamily="18" charset="0"/>
                <a:ea typeface="华文中宋" panose="02010600040101010101" pitchFamily="2" charset="-122"/>
              </a:rPr>
              <a:t>实绩管理表</a:t>
            </a:r>
            <a:endParaRPr lang="zh-CN" altLang="en-US" sz="10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37959" name="Line 117"/>
          <p:cNvSpPr/>
          <p:nvPr/>
        </p:nvSpPr>
        <p:spPr>
          <a:xfrm>
            <a:off x="5257800" y="4191000"/>
            <a:ext cx="228600" cy="0"/>
          </a:xfrm>
          <a:prstGeom prst="line">
            <a:avLst/>
          </a:prstGeom>
          <a:ln w="31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7960" name="Rectangle 118"/>
          <p:cNvSpPr/>
          <p:nvPr/>
        </p:nvSpPr>
        <p:spPr>
          <a:xfrm>
            <a:off x="5486400" y="4419600"/>
            <a:ext cx="1387475" cy="2286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2075" tIns="46038" rIns="92075" bIns="46038" anchor="ctr" anchorCtr="0"/>
          <a:p>
            <a:pPr defTabSz="762000" eaLnBrk="1" hangingPunct="1"/>
            <a:r>
              <a:rPr lang="zh-CN" altLang="en-US" sz="1000" dirty="0">
                <a:solidFill>
                  <a:schemeClr val="tx2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重点费用项目改善</a:t>
            </a:r>
            <a:endParaRPr lang="zh-CN" altLang="en-US" sz="1000" dirty="0">
              <a:solidFill>
                <a:schemeClr val="tx2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37961" name="Line 119"/>
          <p:cNvSpPr/>
          <p:nvPr/>
        </p:nvSpPr>
        <p:spPr>
          <a:xfrm>
            <a:off x="7086600" y="4114800"/>
            <a:ext cx="152400" cy="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7962" name="Line 120"/>
          <p:cNvSpPr/>
          <p:nvPr/>
        </p:nvSpPr>
        <p:spPr>
          <a:xfrm>
            <a:off x="7086600" y="4114800"/>
            <a:ext cx="0" cy="304800"/>
          </a:xfrm>
          <a:prstGeom prst="line">
            <a:avLst/>
          </a:prstGeom>
          <a:ln w="31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7963" name="Line 121"/>
          <p:cNvSpPr/>
          <p:nvPr/>
        </p:nvSpPr>
        <p:spPr>
          <a:xfrm>
            <a:off x="6858000" y="4191000"/>
            <a:ext cx="228600" cy="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7964" name="Rectangle 122"/>
          <p:cNvSpPr/>
          <p:nvPr/>
        </p:nvSpPr>
        <p:spPr>
          <a:xfrm>
            <a:off x="5486400" y="4724400"/>
            <a:ext cx="1387475" cy="2286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2075" tIns="46038" rIns="92075" bIns="46038" anchor="ctr" anchorCtr="0"/>
          <a:p>
            <a:pPr defTabSz="762000" eaLnBrk="1" hangingPunct="1"/>
            <a:r>
              <a:rPr lang="zh-CN" altLang="en-US" sz="1000" dirty="0">
                <a:solidFill>
                  <a:schemeClr val="tx2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各费用使用量递减</a:t>
            </a:r>
            <a:endParaRPr lang="zh-CN" altLang="en-US" sz="1000" dirty="0">
              <a:solidFill>
                <a:schemeClr val="tx2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37965" name="Rectangle 123"/>
          <p:cNvSpPr/>
          <p:nvPr/>
        </p:nvSpPr>
        <p:spPr>
          <a:xfrm>
            <a:off x="4114800" y="4724400"/>
            <a:ext cx="1143000" cy="2286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2075" tIns="46038" rIns="92075" bIns="46038" anchor="ctr" anchorCtr="0"/>
          <a:p>
            <a:pPr defTabSz="762000" eaLnBrk="1" hangingPunct="1"/>
            <a:r>
              <a:rPr lang="zh-CN" altLang="en-US" sz="1000" dirty="0">
                <a:solidFill>
                  <a:schemeClr val="tx2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     材加不递减</a:t>
            </a:r>
            <a:endParaRPr lang="en-US" altLang="zh-CN" sz="1000" dirty="0">
              <a:solidFill>
                <a:schemeClr val="tx2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37966" name="Line 124"/>
          <p:cNvSpPr/>
          <p:nvPr/>
        </p:nvSpPr>
        <p:spPr>
          <a:xfrm>
            <a:off x="2971800" y="4800600"/>
            <a:ext cx="1143000" cy="0"/>
          </a:xfrm>
          <a:prstGeom prst="line">
            <a:avLst/>
          </a:prstGeom>
          <a:ln w="31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7967" name="Line 125"/>
          <p:cNvSpPr/>
          <p:nvPr/>
        </p:nvSpPr>
        <p:spPr>
          <a:xfrm>
            <a:off x="5257800" y="4800600"/>
            <a:ext cx="228600" cy="0"/>
          </a:xfrm>
          <a:prstGeom prst="line">
            <a:avLst/>
          </a:prstGeom>
          <a:ln w="31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7968" name="Line 126"/>
          <p:cNvSpPr/>
          <p:nvPr/>
        </p:nvSpPr>
        <p:spPr>
          <a:xfrm>
            <a:off x="6858000" y="4800600"/>
            <a:ext cx="381000" cy="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7969" name="Rectangle 127"/>
          <p:cNvSpPr/>
          <p:nvPr/>
        </p:nvSpPr>
        <p:spPr>
          <a:xfrm>
            <a:off x="7239000" y="4724400"/>
            <a:ext cx="1676400" cy="2286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2075" tIns="46038" rIns="92075" bIns="46038" anchor="ctr" anchorCtr="0"/>
          <a:p>
            <a:pPr defTabSz="762000" eaLnBrk="1" hangingPunct="1"/>
            <a:r>
              <a:rPr lang="zh-CN" altLang="en-US" sz="1000" dirty="0">
                <a:latin typeface="Times New Roman" panose="02020603050405020304" pitchFamily="18" charset="0"/>
                <a:ea typeface="华文中宋" panose="02010600040101010101" pitchFamily="2" charset="-122"/>
              </a:rPr>
              <a:t>材加不点检表、图表</a:t>
            </a:r>
            <a:endParaRPr lang="zh-CN" altLang="en-US" sz="10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37970" name="Rectangle 128"/>
          <p:cNvSpPr/>
          <p:nvPr/>
        </p:nvSpPr>
        <p:spPr>
          <a:xfrm>
            <a:off x="4114800" y="5105400"/>
            <a:ext cx="1143000" cy="2286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2075" tIns="46038" rIns="92075" bIns="46038" anchor="ctr" anchorCtr="0"/>
          <a:p>
            <a:pPr defTabSz="762000" eaLnBrk="1" hangingPunct="1"/>
            <a:r>
              <a:rPr lang="zh-CN" altLang="en-US" sz="1000" dirty="0">
                <a:solidFill>
                  <a:schemeClr val="tx2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能率</a:t>
            </a:r>
            <a:r>
              <a:rPr lang="en-US" altLang="zh-CN" sz="1000" dirty="0">
                <a:solidFill>
                  <a:schemeClr val="tx2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/</a:t>
            </a:r>
            <a:r>
              <a:rPr lang="zh-CN" altLang="en-US" sz="1000" dirty="0">
                <a:solidFill>
                  <a:schemeClr val="tx2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生产性向上</a:t>
            </a:r>
            <a:endParaRPr lang="en-US" altLang="zh-CN" sz="1000" dirty="0">
              <a:solidFill>
                <a:schemeClr val="tx2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37971" name="Line 129"/>
          <p:cNvSpPr/>
          <p:nvPr/>
        </p:nvSpPr>
        <p:spPr>
          <a:xfrm>
            <a:off x="2971800" y="5257800"/>
            <a:ext cx="1143000" cy="0"/>
          </a:xfrm>
          <a:prstGeom prst="line">
            <a:avLst/>
          </a:prstGeom>
          <a:ln w="31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7972" name="Rectangle 130"/>
          <p:cNvSpPr/>
          <p:nvPr/>
        </p:nvSpPr>
        <p:spPr>
          <a:xfrm>
            <a:off x="5486400" y="5105400"/>
            <a:ext cx="762000" cy="2286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2075" tIns="46038" rIns="92075" bIns="46038" anchor="ctr" anchorCtr="0"/>
          <a:p>
            <a:pPr defTabSz="762000" eaLnBrk="1" hangingPunct="1"/>
            <a:r>
              <a:rPr lang="zh-CN" altLang="en-US" sz="1000" dirty="0">
                <a:solidFill>
                  <a:schemeClr val="tx2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自主研</a:t>
            </a:r>
            <a:endParaRPr lang="zh-CN" altLang="en-US" sz="1000" dirty="0">
              <a:solidFill>
                <a:schemeClr val="tx2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37973" name="Line 131"/>
          <p:cNvSpPr/>
          <p:nvPr/>
        </p:nvSpPr>
        <p:spPr>
          <a:xfrm>
            <a:off x="5257800" y="5181600"/>
            <a:ext cx="228600" cy="0"/>
          </a:xfrm>
          <a:prstGeom prst="line">
            <a:avLst/>
          </a:prstGeom>
          <a:ln w="31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7974" name="Rectangle 132"/>
          <p:cNvSpPr/>
          <p:nvPr/>
        </p:nvSpPr>
        <p:spPr>
          <a:xfrm>
            <a:off x="7239000" y="5105400"/>
            <a:ext cx="1676400" cy="2286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2075" tIns="46038" rIns="92075" bIns="46038" anchor="ctr" anchorCtr="0"/>
          <a:p>
            <a:pPr defTabSz="762000" eaLnBrk="1" hangingPunct="1"/>
            <a:r>
              <a:rPr lang="zh-CN" altLang="en-US" sz="1000" dirty="0">
                <a:latin typeface="Times New Roman" panose="02020603050405020304" pitchFamily="18" charset="0"/>
                <a:ea typeface="华文中宋" panose="02010600040101010101" pitchFamily="2" charset="-122"/>
              </a:rPr>
              <a:t>能率管理表</a:t>
            </a:r>
            <a:endParaRPr lang="zh-CN" altLang="en-US" sz="10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37975" name="Line 133"/>
          <p:cNvSpPr/>
          <p:nvPr/>
        </p:nvSpPr>
        <p:spPr>
          <a:xfrm>
            <a:off x="6248400" y="5257800"/>
            <a:ext cx="990600" cy="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7976" name="Line 134"/>
          <p:cNvSpPr/>
          <p:nvPr/>
        </p:nvSpPr>
        <p:spPr>
          <a:xfrm>
            <a:off x="2590800" y="5562600"/>
            <a:ext cx="76200" cy="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7977" name="Line 135"/>
          <p:cNvSpPr/>
          <p:nvPr/>
        </p:nvSpPr>
        <p:spPr>
          <a:xfrm>
            <a:off x="2971800" y="6248400"/>
            <a:ext cx="304800" cy="0"/>
          </a:xfrm>
          <a:prstGeom prst="line">
            <a:avLst/>
          </a:prstGeom>
          <a:ln w="31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7978" name="Rectangle 136"/>
          <p:cNvSpPr/>
          <p:nvPr/>
        </p:nvSpPr>
        <p:spPr>
          <a:xfrm>
            <a:off x="7239000" y="6096000"/>
            <a:ext cx="1676400" cy="2286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2075" tIns="46038" rIns="92075" bIns="46038" anchor="ctr" anchorCtr="0"/>
          <a:p>
            <a:pPr algn="ctr" defTabSz="762000" eaLnBrk="1" hangingPunct="1"/>
            <a:r>
              <a:rPr lang="zh-CN" altLang="en-US" sz="1000" dirty="0">
                <a:solidFill>
                  <a:schemeClr val="tx2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各种指导书</a:t>
            </a:r>
            <a:endParaRPr lang="zh-CN" altLang="en-US" sz="1000" dirty="0">
              <a:solidFill>
                <a:schemeClr val="tx2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ransition spd="med"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Rectangle 8"/>
          <p:cNvSpPr/>
          <p:nvPr/>
        </p:nvSpPr>
        <p:spPr>
          <a:xfrm>
            <a:off x="3505200" y="4648200"/>
            <a:ext cx="2295525" cy="519113"/>
          </a:xfrm>
          <a:prstGeom prst="rect">
            <a:avLst/>
          </a:prstGeom>
          <a:noFill/>
          <a:ln w="3175">
            <a:noFill/>
          </a:ln>
        </p:spPr>
        <p:txBody>
          <a:bodyPr wrap="none" lIns="90000" tIns="46800" rIns="90000" bIns="46800">
            <a:spAutoFit/>
          </a:bodyPr>
          <a:p>
            <a:pPr algn="ctr"/>
            <a:r>
              <a:rPr lang="en-US" altLang="zh-CN" sz="2800" dirty="0">
                <a:solidFill>
                  <a:schemeClr val="hlink"/>
                </a:solidFill>
                <a:latin typeface="Arial" panose="020B0604020202020204" pitchFamily="34" charset="0"/>
              </a:rPr>
              <a:t>THANK YOU</a:t>
            </a:r>
            <a:endParaRPr lang="zh-CN" altLang="en-US" sz="2800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pic>
        <p:nvPicPr>
          <p:cNvPr id="39939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588"/>
            <a:ext cx="9137650" cy="6854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40" name="Rectangle 6"/>
          <p:cNvSpPr/>
          <p:nvPr/>
        </p:nvSpPr>
        <p:spPr>
          <a:xfrm>
            <a:off x="0" y="2314575"/>
            <a:ext cx="9144000" cy="1027113"/>
          </a:xfrm>
          <a:prstGeom prst="rect">
            <a:avLst/>
          </a:prstGeom>
          <a:solidFill>
            <a:srgbClr val="F0901D"/>
          </a:solidFill>
          <a:ln w="9525">
            <a:noFill/>
          </a:ln>
        </p:spPr>
        <p:txBody>
          <a:bodyPr/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9941" name="Rectangle 7"/>
          <p:cNvSpPr/>
          <p:nvPr/>
        </p:nvSpPr>
        <p:spPr>
          <a:xfrm>
            <a:off x="0" y="3335338"/>
            <a:ext cx="9144000" cy="593725"/>
          </a:xfrm>
          <a:prstGeom prst="rect">
            <a:avLst/>
          </a:prstGeom>
          <a:solidFill>
            <a:srgbClr val="505153"/>
          </a:solidFill>
          <a:ln w="9525">
            <a:noFill/>
          </a:ln>
        </p:spPr>
        <p:txBody>
          <a:bodyPr/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692275" y="2247900"/>
            <a:ext cx="6310313" cy="1160463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48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943" name="Rectangle 4"/>
          <p:cNvSpPr txBox="1"/>
          <p:nvPr/>
        </p:nvSpPr>
        <p:spPr>
          <a:xfrm>
            <a:off x="0" y="3371850"/>
            <a:ext cx="9144000" cy="50323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 eaLnBrk="1" hangingPunct="1"/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谢谢大家</a:t>
            </a:r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!</a:t>
            </a:r>
            <a:endParaRPr lang="zh-CN" altLang="en-US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944" name="Rectangle 70"/>
          <p:cNvSpPr/>
          <p:nvPr/>
        </p:nvSpPr>
        <p:spPr>
          <a:xfrm>
            <a:off x="1490663" y="2314575"/>
            <a:ext cx="6121400" cy="1754188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End</a:t>
            </a:r>
            <a:br>
              <a:rPr lang="zh-CN" alt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8100" name="Rectangle 4"/>
          <p:cNvSpPr/>
          <p:nvPr/>
        </p:nvSpPr>
        <p:spPr>
          <a:xfrm>
            <a:off x="990600" y="1600200"/>
            <a:ext cx="6477000" cy="2819400"/>
          </a:xfrm>
          <a:prstGeom prst="rect">
            <a:avLst/>
          </a:prstGeom>
          <a:solidFill>
            <a:srgbClr val="E7F3FF"/>
          </a:solidFill>
          <a:ln w="9525">
            <a:noFill/>
          </a:ln>
          <a:effectLst>
            <a:prstShdw prst="shdw17" dist="17961" dir="2699999">
              <a:srgbClr val="8B9299"/>
            </a:prstShdw>
          </a:effectLst>
        </p:spPr>
        <p:txBody>
          <a:bodyPr/>
          <a:p>
            <a:pPr marL="285750" indent="-285750">
              <a:lnSpc>
                <a:spcPct val="130000"/>
              </a:lnSpc>
              <a:spcBef>
                <a:spcPct val="30000"/>
              </a:spcBef>
              <a:buSzPct val="100000"/>
            </a:pPr>
            <a:endParaRPr lang="en-US" altLang="ko-KR" sz="1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195" name="Rectangle 3"/>
          <p:cNvSpPr/>
          <p:nvPr/>
        </p:nvSpPr>
        <p:spPr>
          <a:xfrm>
            <a:off x="914400" y="1600200"/>
            <a:ext cx="6400800" cy="31924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eaLnBrk="1" hangingPunct="1">
              <a:lnSpc>
                <a:spcPct val="20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集合全体班组成员，在保证产品质量的前提之下，最大限度的挖掘降低成本的潜力，并予以实施改善，从而达到以最少的成本投入（生产耗费）实现最大的效益化</a:t>
            </a:r>
            <a:r>
              <a:rPr lang="zh-CN" altLang="en-US" sz="2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（效率）以降低成本</a:t>
            </a:r>
            <a:r>
              <a:rPr lang="en-US" altLang="zh-CN" sz="2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endParaRPr lang="en-US" altLang="zh-CN" sz="20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196" name="TextBox 5"/>
          <p:cNvSpPr txBox="1"/>
          <p:nvPr/>
        </p:nvSpPr>
        <p:spPr>
          <a:xfrm>
            <a:off x="719932" y="909638"/>
            <a:ext cx="324485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班组成本管理的目的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00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1028100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1028100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10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1956" name="Rectangle 4"/>
          <p:cNvSpPr/>
          <p:nvPr/>
        </p:nvSpPr>
        <p:spPr>
          <a:xfrm>
            <a:off x="914400" y="1524000"/>
            <a:ext cx="5715000" cy="3810000"/>
          </a:xfrm>
          <a:prstGeom prst="rect">
            <a:avLst/>
          </a:prstGeom>
          <a:solidFill>
            <a:srgbClr val="E7F3FF"/>
          </a:solidFill>
          <a:ln w="9525">
            <a:noFill/>
          </a:ln>
          <a:effectLst>
            <a:prstShdw prst="shdw17" dist="17961" dir="2699999">
              <a:srgbClr val="8B9299"/>
            </a:prstShdw>
          </a:effectLst>
        </p:spPr>
        <p:txBody>
          <a:bodyPr/>
          <a:p>
            <a:pPr marL="285750" indent="-285750">
              <a:lnSpc>
                <a:spcPct val="130000"/>
              </a:lnSpc>
              <a:spcBef>
                <a:spcPct val="30000"/>
              </a:spcBef>
              <a:buSzPct val="100000"/>
            </a:pPr>
            <a:endParaRPr lang="en-US" altLang="ko-KR" sz="1000" dirty="0">
              <a:latin typeface="HY울릉도L" pitchFamily="18" charset="-127"/>
              <a:ea typeface="HY울릉도L" pitchFamily="18" charset="-127"/>
            </a:endParaRPr>
          </a:p>
        </p:txBody>
      </p:sp>
      <p:sp>
        <p:nvSpPr>
          <p:cNvPr id="10243" name="Rectangle 3"/>
          <p:cNvSpPr/>
          <p:nvPr/>
        </p:nvSpPr>
        <p:spPr>
          <a:xfrm>
            <a:off x="976313" y="1524000"/>
            <a:ext cx="5195887" cy="31924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改进质量</a:t>
            </a:r>
            <a:endParaRPr lang="zh-CN" altLang="en-US" sz="20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提高生产性（效率）以降低成本</a:t>
            </a:r>
            <a:endParaRPr lang="zh-CN" altLang="en-US" sz="20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降低库存</a:t>
            </a:r>
            <a:endParaRPr lang="zh-CN" altLang="en-US" sz="20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缩短生产线（合理布局与再编成）</a:t>
            </a:r>
            <a:endParaRPr lang="zh-CN" altLang="en-US" sz="20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减少故障停机时间</a:t>
            </a:r>
            <a:endParaRPr lang="zh-CN" altLang="en-US" sz="20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减少使用面积、缩小空间</a:t>
            </a:r>
            <a:endParaRPr lang="zh-CN" altLang="en-US" sz="20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缩短制造周期</a:t>
            </a:r>
            <a:endParaRPr lang="zh-CN" altLang="en-US" sz="20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</a:pP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4" name="TextBox 5"/>
          <p:cNvSpPr txBox="1"/>
          <p:nvPr/>
        </p:nvSpPr>
        <p:spPr>
          <a:xfrm>
            <a:off x="719932" y="909638"/>
            <a:ext cx="324485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班组成本管理的内容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56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1021956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1021956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195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Rectangle 5"/>
          <p:cNvSpPr/>
          <p:nvPr/>
        </p:nvSpPr>
        <p:spPr>
          <a:xfrm>
            <a:off x="1143000" y="3114675"/>
            <a:ext cx="7086600" cy="2447925"/>
          </a:xfrm>
          <a:prstGeom prst="rect">
            <a:avLst/>
          </a:prstGeom>
          <a:solidFill>
            <a:srgbClr val="0000FF"/>
          </a:solidFill>
          <a:ln w="38100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chemeClr val="bg2"/>
            </a:outerShdw>
          </a:effectLst>
        </p:spPr>
        <p:txBody>
          <a:bodyPr wrap="none" anchor="ctr" anchorCtr="0"/>
          <a:p>
            <a:pPr>
              <a:lnSpc>
                <a:spcPct val="90000"/>
              </a:lnSpc>
            </a:pPr>
            <a:endParaRPr lang="en-US" altLang="zh-CN" sz="18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90000"/>
              </a:lnSpc>
            </a:pPr>
            <a:r>
              <a:rPr lang="en-US" altLang="zh-CN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“</a:t>
            </a: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不只是丰田，任何一个制造厂家都只有降低成</a:t>
            </a:r>
            <a:endParaRPr lang="zh-CN" altLang="en-US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本才能获得利润。单纯只在成本基础上加上利润而</a:t>
            </a:r>
            <a:endParaRPr lang="zh-CN" altLang="en-US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得出产品的价格的</a:t>
            </a:r>
            <a:r>
              <a:rPr lang="en-US" altLang="zh-CN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『</a:t>
            </a: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成本主义</a:t>
            </a:r>
            <a:r>
              <a:rPr lang="en-US" altLang="zh-CN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』</a:t>
            </a: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对于当今的汽车行</a:t>
            </a:r>
            <a:endParaRPr lang="zh-CN" altLang="en-US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业已不再适用”。           </a:t>
            </a:r>
            <a:r>
              <a:rPr lang="en-US" altLang="zh-CN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 </a:t>
            </a: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大野耐一</a:t>
            </a:r>
            <a:r>
              <a:rPr lang="en-US" altLang="zh-CN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endParaRPr lang="en-US" altLang="zh-CN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3400" y="1590675"/>
            <a:ext cx="8305800" cy="1828800"/>
          </a:xfrm>
          <a:prstGeom prst="rect">
            <a:avLst/>
          </a:prstGeom>
          <a:noFill/>
        </p:spPr>
        <p:txBody>
          <a:bodyPr lIns="90488" tIns="44450" rIns="90488" bIns="44450"/>
          <a:lstStyle/>
          <a:p>
            <a:pPr marL="482600" marR="0" indent="-482600" defTabSz="914400">
              <a:lnSpc>
                <a:spcPct val="210000"/>
              </a:lnSpc>
              <a:spcBef>
                <a:spcPct val="3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n"/>
              <a:defRPr/>
            </a:pPr>
            <a:r>
              <a:rPr kumimoji="0" lang="zh-CN" altLang="en-US" kern="0" cap="none" spc="0" normalizeH="0" baseline="0" noProof="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成本主义：售价</a:t>
            </a:r>
            <a:r>
              <a:rPr kumimoji="0" lang="en-US" altLang="zh-CN" kern="0" cap="none" spc="0" normalizeH="0" baseline="0" noProof="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=</a:t>
            </a:r>
            <a:r>
              <a:rPr kumimoji="0" lang="zh-CN" altLang="en-US" kern="0" cap="none" spc="0" normalizeH="0" baseline="0" noProof="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成本</a:t>
            </a:r>
            <a:r>
              <a:rPr kumimoji="0" lang="en-US" altLang="zh-CN" kern="0" cap="none" spc="0" normalizeH="0" baseline="0" noProof="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+</a:t>
            </a:r>
            <a:r>
              <a:rPr kumimoji="0" lang="zh-CN" altLang="en-US" kern="0" cap="none" spc="0" normalizeH="0" baseline="0" noProof="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利润（传统的经营观）</a:t>
            </a:r>
            <a:endParaRPr kumimoji="0" lang="en-US" altLang="zh-CN" kern="0" cap="none" spc="0" normalizeH="0" baseline="0" noProof="0" dirty="0"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482600" marR="0" indent="-482600" defTabSz="914400">
              <a:spcBef>
                <a:spcPct val="3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n"/>
              <a:defRPr/>
            </a:pPr>
            <a:r>
              <a:rPr kumimoji="0" lang="zh-CN" altLang="en-US" kern="0" cap="none" spc="0" normalizeH="0" baseline="0" noProof="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利润第一：利润</a:t>
            </a:r>
            <a:r>
              <a:rPr kumimoji="0" lang="en-US" altLang="zh-CN" kern="0" cap="none" spc="0" normalizeH="0" baseline="0" noProof="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=</a:t>
            </a:r>
            <a:r>
              <a:rPr kumimoji="0" lang="zh-CN" altLang="en-US" kern="0" cap="none" spc="0" normalizeH="0" baseline="0" noProof="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售价</a:t>
            </a:r>
            <a:r>
              <a:rPr kumimoji="0" lang="en-US" altLang="zh-CN" kern="0" cap="none" spc="0" normalizeH="0" baseline="0" noProof="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-</a:t>
            </a:r>
            <a:r>
              <a:rPr kumimoji="0" lang="zh-CN" altLang="en-US" kern="0" cap="none" spc="0" normalizeH="0" baseline="0" noProof="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成本（精益的成本观）</a:t>
            </a:r>
            <a:endParaRPr kumimoji="0" lang="de-DE" kern="0" cap="none" spc="0" normalizeH="0" baseline="0" noProof="0" dirty="0"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2292" name="TextBox 5"/>
          <p:cNvSpPr txBox="1"/>
          <p:nvPr/>
        </p:nvSpPr>
        <p:spPr>
          <a:xfrm>
            <a:off x="721678" y="1052513"/>
            <a:ext cx="355092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班组长应具备的成本观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22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Rectangle 7"/>
          <p:cNvSpPr/>
          <p:nvPr/>
        </p:nvSpPr>
        <p:spPr>
          <a:xfrm>
            <a:off x="381000" y="4805363"/>
            <a:ext cx="8229600" cy="1443037"/>
          </a:xfrm>
          <a:prstGeom prst="rect">
            <a:avLst/>
          </a:prstGeom>
          <a:solidFill>
            <a:srgbClr val="FFCC00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  <a:effectLst>
            <a:prstShdw prst="shdw12" dir="162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p>
            <a:pPr eaLnBrk="1" hangingPunct="1"/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造成成本</a:t>
            </a:r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上升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的最大原因</a:t>
            </a:r>
            <a:endParaRPr lang="zh-CN" altLang="en-US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             ——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就是</a:t>
            </a:r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浪费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！</a:t>
            </a:r>
            <a:endParaRPr lang="en-US" altLang="zh-CN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39" name="Text Box 25"/>
          <p:cNvSpPr txBox="1"/>
          <p:nvPr/>
        </p:nvSpPr>
        <p:spPr>
          <a:xfrm>
            <a:off x="779463" y="1738313"/>
            <a:ext cx="881062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水 面</a:t>
            </a:r>
            <a:endParaRPr lang="ko-KR" altLang="en-US" sz="2000" dirty="0">
              <a:latin typeface="黑体" panose="02010609060101010101" pitchFamily="49" charset="-122"/>
            </a:endParaRPr>
          </a:p>
        </p:txBody>
      </p:sp>
      <p:grpSp>
        <p:nvGrpSpPr>
          <p:cNvPr id="14340" name="组合 21"/>
          <p:cNvGrpSpPr/>
          <p:nvPr/>
        </p:nvGrpSpPr>
        <p:grpSpPr>
          <a:xfrm>
            <a:off x="1219200" y="919163"/>
            <a:ext cx="3429000" cy="3279775"/>
            <a:chOff x="2039967" y="762000"/>
            <a:chExt cx="1930025" cy="3279913"/>
          </a:xfrm>
        </p:grpSpPr>
        <p:sp>
          <p:nvSpPr>
            <p:cNvPr id="14348" name="Freeform 23"/>
            <p:cNvSpPr/>
            <p:nvPr/>
          </p:nvSpPr>
          <p:spPr>
            <a:xfrm flipH="1">
              <a:off x="2039967" y="762000"/>
              <a:ext cx="1930025" cy="3279913"/>
            </a:xfrm>
            <a:custGeom>
              <a:avLst/>
              <a:gdLst>
                <a:gd name="txL" fmla="*/ 0 w 2091"/>
                <a:gd name="txT" fmla="*/ 0 h 1086"/>
                <a:gd name="txR" fmla="*/ 2091 w 2091"/>
                <a:gd name="txB" fmla="*/ 1086 h 1086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rect l="txL" t="txT" r="txR" b="txB"/>
              <a:pathLst>
                <a:path w="2091" h="1086">
                  <a:moveTo>
                    <a:pt x="0" y="1086"/>
                  </a:moveTo>
                  <a:lnTo>
                    <a:pt x="96" y="947"/>
                  </a:lnTo>
                  <a:lnTo>
                    <a:pt x="217" y="839"/>
                  </a:lnTo>
                  <a:lnTo>
                    <a:pt x="351" y="801"/>
                  </a:lnTo>
                  <a:lnTo>
                    <a:pt x="389" y="659"/>
                  </a:lnTo>
                  <a:lnTo>
                    <a:pt x="503" y="543"/>
                  </a:lnTo>
                  <a:lnTo>
                    <a:pt x="656" y="543"/>
                  </a:lnTo>
                  <a:lnTo>
                    <a:pt x="731" y="492"/>
                  </a:lnTo>
                  <a:lnTo>
                    <a:pt x="782" y="364"/>
                  </a:lnTo>
                  <a:lnTo>
                    <a:pt x="898" y="225"/>
                  </a:lnTo>
                  <a:lnTo>
                    <a:pt x="960" y="32"/>
                  </a:lnTo>
                  <a:lnTo>
                    <a:pt x="1075" y="57"/>
                  </a:lnTo>
                  <a:lnTo>
                    <a:pt x="1209" y="0"/>
                  </a:lnTo>
                  <a:lnTo>
                    <a:pt x="1247" y="70"/>
                  </a:lnTo>
                  <a:lnTo>
                    <a:pt x="1320" y="123"/>
                  </a:lnTo>
                  <a:lnTo>
                    <a:pt x="1382" y="264"/>
                  </a:lnTo>
                  <a:lnTo>
                    <a:pt x="1507" y="343"/>
                  </a:lnTo>
                  <a:lnTo>
                    <a:pt x="1570" y="485"/>
                  </a:lnTo>
                  <a:lnTo>
                    <a:pt x="1709" y="562"/>
                  </a:lnTo>
                  <a:lnTo>
                    <a:pt x="1741" y="735"/>
                  </a:lnTo>
                  <a:lnTo>
                    <a:pt x="1997" y="921"/>
                  </a:lnTo>
                  <a:lnTo>
                    <a:pt x="2091" y="1086"/>
                  </a:lnTo>
                  <a:lnTo>
                    <a:pt x="0" y="1086"/>
                  </a:lnTo>
                  <a:close/>
                </a:path>
              </a:pathLst>
            </a:custGeom>
            <a:solidFill>
              <a:srgbClr val="A0A0A0">
                <a:alpha val="100000"/>
              </a:srgbClr>
            </a:solidFill>
            <a:ln w="1270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49" name="Line 26"/>
            <p:cNvSpPr/>
            <p:nvPr/>
          </p:nvSpPr>
          <p:spPr>
            <a:xfrm>
              <a:off x="2361638" y="2829339"/>
              <a:ext cx="1250942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350" name="Freeform 27" descr="큰 다이아몬드"/>
            <p:cNvSpPr/>
            <p:nvPr/>
          </p:nvSpPr>
          <p:spPr>
            <a:xfrm>
              <a:off x="2388444" y="1557130"/>
              <a:ext cx="1212968" cy="1252330"/>
            </a:xfrm>
            <a:custGeom>
              <a:avLst/>
              <a:gdLst>
                <a:gd name="txL" fmla="*/ 0 w 543"/>
                <a:gd name="txT" fmla="*/ 0 h 378"/>
                <a:gd name="txR" fmla="*/ 543 w 543"/>
                <a:gd name="txB" fmla="*/ 378 h 378"/>
              </a:gdLst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543" h="378">
                  <a:moveTo>
                    <a:pt x="147" y="0"/>
                  </a:moveTo>
                  <a:lnTo>
                    <a:pt x="93" y="72"/>
                  </a:lnTo>
                  <a:lnTo>
                    <a:pt x="66" y="204"/>
                  </a:lnTo>
                  <a:lnTo>
                    <a:pt x="9" y="276"/>
                  </a:lnTo>
                  <a:lnTo>
                    <a:pt x="0" y="378"/>
                  </a:lnTo>
                  <a:lnTo>
                    <a:pt x="543" y="378"/>
                  </a:lnTo>
                  <a:lnTo>
                    <a:pt x="498" y="261"/>
                  </a:lnTo>
                  <a:lnTo>
                    <a:pt x="441" y="258"/>
                  </a:lnTo>
                  <a:lnTo>
                    <a:pt x="396" y="210"/>
                  </a:lnTo>
                  <a:lnTo>
                    <a:pt x="381" y="99"/>
                  </a:lnTo>
                  <a:lnTo>
                    <a:pt x="345" y="3"/>
                  </a:lnTo>
                  <a:lnTo>
                    <a:pt x="147" y="0"/>
                  </a:lnTo>
                  <a:close/>
                </a:path>
              </a:pathLst>
            </a:custGeom>
            <a:blipFill rotWithShape="0">
              <a:blip r:embed="rId1"/>
            </a:blip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51" name="Freeform 28"/>
            <p:cNvSpPr/>
            <p:nvPr/>
          </p:nvSpPr>
          <p:spPr>
            <a:xfrm>
              <a:off x="2060072" y="2829339"/>
              <a:ext cx="1889816" cy="1192696"/>
            </a:xfrm>
            <a:custGeom>
              <a:avLst/>
              <a:gdLst>
                <a:gd name="txL" fmla="*/ 0 w 846"/>
                <a:gd name="txT" fmla="*/ 0 h 360"/>
                <a:gd name="txR" fmla="*/ 846 w 846"/>
                <a:gd name="txB" fmla="*/ 360 h 360"/>
              </a:gdLst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846" h="360">
                  <a:moveTo>
                    <a:pt x="147" y="0"/>
                  </a:moveTo>
                  <a:cubicBezTo>
                    <a:pt x="150" y="11"/>
                    <a:pt x="152" y="48"/>
                    <a:pt x="141" y="48"/>
                  </a:cubicBezTo>
                  <a:lnTo>
                    <a:pt x="36" y="225"/>
                  </a:lnTo>
                  <a:lnTo>
                    <a:pt x="0" y="357"/>
                  </a:lnTo>
                  <a:lnTo>
                    <a:pt x="846" y="360"/>
                  </a:lnTo>
                  <a:lnTo>
                    <a:pt x="816" y="255"/>
                  </a:lnTo>
                  <a:lnTo>
                    <a:pt x="768" y="159"/>
                  </a:lnTo>
                  <a:lnTo>
                    <a:pt x="705" y="108"/>
                  </a:lnTo>
                  <a:lnTo>
                    <a:pt x="690" y="6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EAEAEA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14352" name="Group 29"/>
            <p:cNvGrpSpPr/>
            <p:nvPr/>
          </p:nvGrpSpPr>
          <p:grpSpPr>
            <a:xfrm flipH="1">
              <a:off x="2381743" y="1133061"/>
              <a:ext cx="446765" cy="2279374"/>
              <a:chOff x="3117" y="2947"/>
              <a:chExt cx="484" cy="754"/>
            </a:xfrm>
          </p:grpSpPr>
          <p:sp>
            <p:nvSpPr>
              <p:cNvPr id="14353" name="Freeform 30"/>
              <p:cNvSpPr/>
              <p:nvPr/>
            </p:nvSpPr>
            <p:spPr>
              <a:xfrm>
                <a:off x="3117" y="2947"/>
                <a:ext cx="140" cy="252"/>
              </a:xfrm>
              <a:custGeom>
                <a:avLst/>
                <a:gdLst>
                  <a:gd name="txL" fmla="*/ 0 w 140"/>
                  <a:gd name="txT" fmla="*/ 0 h 252"/>
                  <a:gd name="txR" fmla="*/ 140 w 140"/>
                  <a:gd name="txB" fmla="*/ 252 h 252"/>
                </a:gdLst>
                <a:ahLst/>
                <a:cxnLst>
                  <a:cxn ang="0">
                    <a:pos x="63" y="0"/>
                  </a:cxn>
                  <a:cxn ang="0">
                    <a:pos x="46" y="95"/>
                  </a:cxn>
                  <a:cxn ang="0">
                    <a:pos x="63" y="142"/>
                  </a:cxn>
                  <a:cxn ang="0">
                    <a:pos x="16" y="189"/>
                  </a:cxn>
                  <a:cxn ang="0">
                    <a:pos x="0" y="252"/>
                  </a:cxn>
                  <a:cxn ang="0">
                    <a:pos x="77" y="235"/>
                  </a:cxn>
                  <a:cxn ang="0">
                    <a:pos x="77" y="205"/>
                  </a:cxn>
                  <a:cxn ang="0">
                    <a:pos x="140" y="235"/>
                  </a:cxn>
                  <a:cxn ang="0">
                    <a:pos x="125" y="142"/>
                  </a:cxn>
                  <a:cxn ang="0">
                    <a:pos x="63" y="0"/>
                  </a:cxn>
                </a:cxnLst>
                <a:rect l="txL" t="txT" r="txR" b="txB"/>
                <a:pathLst>
                  <a:path w="140" h="252">
                    <a:moveTo>
                      <a:pt x="63" y="0"/>
                    </a:moveTo>
                    <a:lnTo>
                      <a:pt x="46" y="95"/>
                    </a:lnTo>
                    <a:lnTo>
                      <a:pt x="63" y="142"/>
                    </a:lnTo>
                    <a:lnTo>
                      <a:pt x="16" y="189"/>
                    </a:lnTo>
                    <a:lnTo>
                      <a:pt x="0" y="252"/>
                    </a:lnTo>
                    <a:lnTo>
                      <a:pt x="77" y="235"/>
                    </a:lnTo>
                    <a:lnTo>
                      <a:pt x="77" y="205"/>
                    </a:lnTo>
                    <a:lnTo>
                      <a:pt x="140" y="235"/>
                    </a:lnTo>
                    <a:lnTo>
                      <a:pt x="125" y="142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808080">
                  <a:alpha val="100000"/>
                </a:srgbClr>
              </a:solidFill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4354" name="Freeform 31"/>
              <p:cNvSpPr/>
              <p:nvPr/>
            </p:nvSpPr>
            <p:spPr>
              <a:xfrm>
                <a:off x="3211" y="3165"/>
                <a:ext cx="219" cy="285"/>
              </a:xfrm>
              <a:custGeom>
                <a:avLst/>
                <a:gdLst>
                  <a:gd name="txL" fmla="*/ 0 w 219"/>
                  <a:gd name="txT" fmla="*/ 0 h 285"/>
                  <a:gd name="txR" fmla="*/ 219 w 219"/>
                  <a:gd name="txB" fmla="*/ 285 h 285"/>
                </a:gdLst>
                <a:ahLst/>
                <a:cxnLst>
                  <a:cxn ang="0">
                    <a:pos x="156" y="0"/>
                  </a:cxn>
                  <a:cxn ang="0">
                    <a:pos x="219" y="143"/>
                  </a:cxn>
                  <a:cxn ang="0">
                    <a:pos x="156" y="159"/>
                  </a:cxn>
                  <a:cxn ang="0">
                    <a:pos x="94" y="237"/>
                  </a:cxn>
                  <a:cxn ang="0">
                    <a:pos x="46" y="191"/>
                  </a:cxn>
                  <a:cxn ang="0">
                    <a:pos x="0" y="285"/>
                  </a:cxn>
                  <a:cxn ang="0">
                    <a:pos x="0" y="143"/>
                  </a:cxn>
                  <a:cxn ang="0">
                    <a:pos x="94" y="128"/>
                  </a:cxn>
                  <a:cxn ang="0">
                    <a:pos x="109" y="34"/>
                  </a:cxn>
                  <a:cxn ang="0">
                    <a:pos x="156" y="0"/>
                  </a:cxn>
                </a:cxnLst>
                <a:rect l="txL" t="txT" r="txR" b="txB"/>
                <a:pathLst>
                  <a:path w="219" h="285">
                    <a:moveTo>
                      <a:pt x="156" y="0"/>
                    </a:moveTo>
                    <a:lnTo>
                      <a:pt x="219" y="143"/>
                    </a:lnTo>
                    <a:lnTo>
                      <a:pt x="156" y="159"/>
                    </a:lnTo>
                    <a:lnTo>
                      <a:pt x="94" y="237"/>
                    </a:lnTo>
                    <a:lnTo>
                      <a:pt x="46" y="191"/>
                    </a:lnTo>
                    <a:lnTo>
                      <a:pt x="0" y="285"/>
                    </a:lnTo>
                    <a:lnTo>
                      <a:pt x="0" y="143"/>
                    </a:lnTo>
                    <a:lnTo>
                      <a:pt x="94" y="128"/>
                    </a:lnTo>
                    <a:lnTo>
                      <a:pt x="109" y="34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808080">
                  <a:alpha val="100000"/>
                </a:srgbClr>
              </a:solidFill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4355" name="Freeform 32"/>
              <p:cNvSpPr/>
              <p:nvPr/>
            </p:nvSpPr>
            <p:spPr>
              <a:xfrm>
                <a:off x="3383" y="3387"/>
                <a:ext cx="218" cy="314"/>
              </a:xfrm>
              <a:custGeom>
                <a:avLst/>
                <a:gdLst>
                  <a:gd name="txL" fmla="*/ 0 w 218"/>
                  <a:gd name="txT" fmla="*/ 0 h 314"/>
                  <a:gd name="txR" fmla="*/ 218 w 218"/>
                  <a:gd name="txB" fmla="*/ 314 h 314"/>
                </a:gdLst>
                <a:ahLst/>
                <a:cxnLst>
                  <a:cxn ang="0">
                    <a:pos x="186" y="0"/>
                  </a:cxn>
                  <a:cxn ang="0">
                    <a:pos x="93" y="31"/>
                  </a:cxn>
                  <a:cxn ang="0">
                    <a:pos x="93" y="142"/>
                  </a:cxn>
                  <a:cxn ang="0">
                    <a:pos x="30" y="126"/>
                  </a:cxn>
                  <a:cxn ang="0">
                    <a:pos x="0" y="219"/>
                  </a:cxn>
                  <a:cxn ang="0">
                    <a:pos x="78" y="236"/>
                  </a:cxn>
                  <a:cxn ang="0">
                    <a:pos x="123" y="314"/>
                  </a:cxn>
                  <a:cxn ang="0">
                    <a:pos x="172" y="219"/>
                  </a:cxn>
                  <a:cxn ang="0">
                    <a:pos x="218" y="254"/>
                  </a:cxn>
                  <a:cxn ang="0">
                    <a:pos x="218" y="174"/>
                  </a:cxn>
                  <a:cxn ang="0">
                    <a:pos x="186" y="0"/>
                  </a:cxn>
                </a:cxnLst>
                <a:rect l="txL" t="txT" r="txR" b="txB"/>
                <a:pathLst>
                  <a:path w="218" h="314">
                    <a:moveTo>
                      <a:pt x="186" y="0"/>
                    </a:moveTo>
                    <a:lnTo>
                      <a:pt x="93" y="31"/>
                    </a:lnTo>
                    <a:lnTo>
                      <a:pt x="93" y="142"/>
                    </a:lnTo>
                    <a:lnTo>
                      <a:pt x="30" y="126"/>
                    </a:lnTo>
                    <a:lnTo>
                      <a:pt x="0" y="219"/>
                    </a:lnTo>
                    <a:lnTo>
                      <a:pt x="78" y="236"/>
                    </a:lnTo>
                    <a:lnTo>
                      <a:pt x="123" y="314"/>
                    </a:lnTo>
                    <a:lnTo>
                      <a:pt x="172" y="219"/>
                    </a:lnTo>
                    <a:lnTo>
                      <a:pt x="218" y="254"/>
                    </a:lnTo>
                    <a:lnTo>
                      <a:pt x="218" y="17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808080">
                  <a:alpha val="100000"/>
                </a:srgbClr>
              </a:solidFill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sp>
        <p:nvSpPr>
          <p:cNvPr id="14341" name="Line 33"/>
          <p:cNvSpPr/>
          <p:nvPr/>
        </p:nvSpPr>
        <p:spPr>
          <a:xfrm>
            <a:off x="3059113" y="1355725"/>
            <a:ext cx="1620837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4342" name="Line 34"/>
          <p:cNvSpPr/>
          <p:nvPr/>
        </p:nvSpPr>
        <p:spPr>
          <a:xfrm>
            <a:off x="3111500" y="2528888"/>
            <a:ext cx="16224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4343" name="Line 35"/>
          <p:cNvSpPr/>
          <p:nvPr/>
        </p:nvSpPr>
        <p:spPr>
          <a:xfrm>
            <a:off x="3098800" y="3641725"/>
            <a:ext cx="16224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4344" name="Text Box 36"/>
          <p:cNvSpPr txBox="1"/>
          <p:nvPr/>
        </p:nvSpPr>
        <p:spPr>
          <a:xfrm>
            <a:off x="4797425" y="995363"/>
            <a:ext cx="3889375" cy="3016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常识的浪费</a:t>
            </a:r>
            <a:r>
              <a:rPr lang="ko-KR" altLang="en-US" sz="2000" dirty="0">
                <a:latin typeface="黑体" panose="02010609060101010101" pitchFamily="49" charset="-122"/>
                <a:ea typeface="HY헤드라인M" pitchFamily="18" charset="-127"/>
              </a:rPr>
              <a:t> 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：在库</a:t>
            </a:r>
            <a:r>
              <a:rPr lang="en-US" altLang="ko-KR" sz="2000" dirty="0">
                <a:latin typeface="黑体" panose="02010609060101010101" pitchFamily="49" charset="-122"/>
                <a:ea typeface="黑体" panose="02010609060101010101" pitchFamily="49" charset="-122"/>
              </a:rPr>
              <a:t>, 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不良</a:t>
            </a:r>
            <a:r>
              <a:rPr lang="en-US" altLang="ko-KR" sz="2000" dirty="0">
                <a:latin typeface="黑体" panose="02010609060101010101" pitchFamily="49" charset="-122"/>
                <a:ea typeface="黑体" panose="02010609060101010101" pitchFamily="49" charset="-122"/>
              </a:rPr>
              <a:t>, 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搬运</a:t>
            </a:r>
            <a:endParaRPr lang="ko-KR" altLang="en-US" sz="2000" dirty="0">
              <a:latin typeface="黑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通过教育可知</a:t>
            </a:r>
            <a:r>
              <a:rPr lang="en-US" altLang="ko-KR" sz="2000" dirty="0">
                <a:latin typeface="黑体" panose="02010609060101010101" pitchFamily="49" charset="-122"/>
                <a:ea typeface="黑体" panose="02010609060101010101" pitchFamily="49" charset="-122"/>
              </a:rPr>
              <a:t>: 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动作</a:t>
            </a:r>
            <a:r>
              <a:rPr lang="en-US" altLang="ko-KR" sz="2000" dirty="0">
                <a:latin typeface="黑体" panose="02010609060101010101" pitchFamily="49" charset="-122"/>
                <a:ea typeface="黑体" panose="02010609060101010101" pitchFamily="49" charset="-122"/>
              </a:rPr>
              <a:t>, 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在工浪费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endParaRPr lang="ko-KR" altLang="en-US" sz="2000" dirty="0">
              <a:latin typeface="黑体" panose="02010609060101010101" pitchFamily="49" charset="-122"/>
              <a:ea typeface="HY헤드라인M" pitchFamily="18" charset="-127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只有专家才知</a:t>
            </a:r>
            <a:r>
              <a:rPr lang="ko-KR" altLang="en-US" sz="2000" dirty="0">
                <a:latin typeface="黑体" panose="02010609060101010101" pitchFamily="49" charset="-122"/>
                <a:ea typeface="HY헤드라인M" pitchFamily="18" charset="-127"/>
              </a:rPr>
              <a:t> </a:t>
            </a:r>
            <a:r>
              <a:rPr lang="en-US" altLang="ko-KR" sz="2000" dirty="0">
                <a:latin typeface="黑体" panose="02010609060101010101" pitchFamily="49" charset="-122"/>
                <a:ea typeface="黑体" panose="02010609060101010101" pitchFamily="49" charset="-122"/>
              </a:rPr>
              <a:t>: 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加工的浪费</a:t>
            </a:r>
            <a:endParaRPr lang="ko-KR" altLang="en-US" sz="2000" dirty="0">
              <a:latin typeface="黑体" panose="02010609060101010101" pitchFamily="49" charset="-122"/>
            </a:endParaRPr>
          </a:p>
        </p:txBody>
      </p:sp>
      <p:sp>
        <p:nvSpPr>
          <p:cNvPr id="14345" name="Text Box 37"/>
          <p:cNvSpPr txBox="1"/>
          <p:nvPr/>
        </p:nvSpPr>
        <p:spPr>
          <a:xfrm>
            <a:off x="554038" y="900113"/>
            <a:ext cx="2265362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000" b="1" u="sng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浪费的冰山</a:t>
            </a:r>
            <a:endParaRPr lang="ko-KR" altLang="en-US" sz="2000" b="1" u="sng" dirty="0">
              <a:solidFill>
                <a:srgbClr val="0000FF"/>
              </a:solidFill>
              <a:latin typeface="黑体" panose="02010609060101010101" pitchFamily="49" charset="-122"/>
            </a:endParaRPr>
          </a:p>
        </p:txBody>
      </p:sp>
      <p:sp>
        <p:nvSpPr>
          <p:cNvPr id="14346" name="Text Box 38"/>
          <p:cNvSpPr txBox="1"/>
          <p:nvPr/>
        </p:nvSpPr>
        <p:spPr>
          <a:xfrm>
            <a:off x="228600" y="4271963"/>
            <a:ext cx="5387975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在工品的情况下,在水面上下来回浮动</a:t>
            </a:r>
            <a:r>
              <a:rPr lang="en-US" altLang="ko-KR" sz="1800" dirty="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endParaRPr lang="en-US" altLang="ko-KR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4347" name="直接连接符 23"/>
          <p:cNvCxnSpPr/>
          <p:nvPr/>
        </p:nvCxnSpPr>
        <p:spPr>
          <a:xfrm>
            <a:off x="457200" y="1755775"/>
            <a:ext cx="4267200" cy="1588"/>
          </a:xfrm>
          <a:prstGeom prst="line">
            <a:avLst/>
          </a:prstGeom>
          <a:ln w="25399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cxnSp>
    </p:spTree>
  </p:cSld>
  <p:clrMapOvr>
    <a:masterClrMapping/>
  </p:clrMapOvr>
  <p:transition spd="med"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TextBox 1"/>
          <p:cNvSpPr txBox="1"/>
          <p:nvPr/>
        </p:nvSpPr>
        <p:spPr>
          <a:xfrm>
            <a:off x="2362200" y="2590800"/>
            <a:ext cx="4208463" cy="8302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en-US" altLang="zh-CN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>、浪费的发现</a:t>
            </a:r>
            <a:endParaRPr lang="zh-CN" altLang="en-US" sz="4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AutoShape 3"/>
          <p:cNvSpPr/>
          <p:nvPr/>
        </p:nvSpPr>
        <p:spPr>
          <a:xfrm>
            <a:off x="762000" y="2203450"/>
            <a:ext cx="7581900" cy="685800"/>
          </a:xfrm>
          <a:prstGeom prst="roundRect">
            <a:avLst>
              <a:gd name="adj" fmla="val 1907"/>
            </a:avLst>
          </a:prstGeom>
          <a:noFill/>
          <a:ln w="57150" cap="flat" cmpd="sng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  <p:txBody>
          <a:bodyPr wrap="none"/>
          <a:p>
            <a:pPr algn="ctr">
              <a:lnSpc>
                <a:spcPct val="150000"/>
              </a:lnSpc>
            </a:pPr>
            <a:r>
              <a:rPr lang="zh-CN" altLang="en-US" sz="18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在制造活动中，不能给产品带来附加价值的所有行为。</a:t>
            </a:r>
            <a:endParaRPr lang="ko-KR" altLang="en-US" sz="18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7411" name="Group 5"/>
          <p:cNvGrpSpPr/>
          <p:nvPr/>
        </p:nvGrpSpPr>
        <p:grpSpPr>
          <a:xfrm>
            <a:off x="609600" y="3195638"/>
            <a:ext cx="4191000" cy="3357562"/>
            <a:chOff x="192" y="1632"/>
            <a:chExt cx="2832" cy="2547"/>
          </a:xfrm>
        </p:grpSpPr>
        <p:pic>
          <p:nvPicPr>
            <p:cNvPr id="17420" name="Picture 6" descr="puzzlebuild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92" y="1632"/>
              <a:ext cx="2832" cy="254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421" name="Text Box 7"/>
            <p:cNvSpPr txBox="1"/>
            <p:nvPr/>
          </p:nvSpPr>
          <p:spPr>
            <a:xfrm>
              <a:off x="1056" y="1922"/>
              <a:ext cx="1008" cy="1963"/>
            </a:xfrm>
            <a:prstGeom prst="rect">
              <a:avLst/>
            </a:prstGeom>
            <a:noFill/>
            <a:ln w="9525">
              <a:noFill/>
            </a:ln>
            <a:effectLst>
              <a:outerShdw dist="38100" dir="5400000" algn="ctr" rotWithShape="0">
                <a:srgbClr val="777777"/>
              </a:outerShdw>
            </a:effectLst>
          </p:spPr>
          <p:txBody>
            <a:bodyPr lIns="73025" tIns="36512" rIns="73025" bIns="36512">
              <a:spAutoFit/>
            </a:bodyPr>
            <a:p>
              <a:pPr algn="ctr">
                <a:spcBef>
                  <a:spcPct val="50000"/>
                </a:spcBef>
              </a:pPr>
              <a:r>
                <a:rPr lang="zh-CN" altLang="en-US" sz="3000" dirty="0">
                  <a:solidFill>
                    <a:schemeClr val="tx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制</a:t>
              </a:r>
              <a:endParaRPr lang="zh-CN" altLang="en-US" sz="3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ctr">
                <a:spcBef>
                  <a:spcPct val="50000"/>
                </a:spcBef>
              </a:pPr>
              <a:r>
                <a:rPr lang="zh-CN" altLang="en-US" sz="3000" dirty="0">
                  <a:solidFill>
                    <a:schemeClr val="tx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造</a:t>
              </a:r>
              <a:endParaRPr lang="zh-CN" altLang="en-US" sz="3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ctr">
                <a:spcBef>
                  <a:spcPct val="50000"/>
                </a:spcBef>
              </a:pPr>
              <a:r>
                <a:rPr lang="zh-CN" altLang="en-US" sz="3000" dirty="0">
                  <a:solidFill>
                    <a:schemeClr val="tx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活</a:t>
              </a:r>
              <a:endParaRPr lang="zh-CN" altLang="en-US" sz="3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ctr">
                <a:spcBef>
                  <a:spcPct val="50000"/>
                </a:spcBef>
              </a:pPr>
              <a:r>
                <a:rPr lang="zh-CN" altLang="en-US" sz="3000" dirty="0">
                  <a:solidFill>
                    <a:schemeClr val="tx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动</a:t>
              </a:r>
              <a:endParaRPr lang="en-US" altLang="en-US" sz="3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7412" name="Text Box 8"/>
          <p:cNvSpPr txBox="1"/>
          <p:nvPr/>
        </p:nvSpPr>
        <p:spPr>
          <a:xfrm>
            <a:off x="1416050" y="4481513"/>
            <a:ext cx="1670050" cy="377825"/>
          </a:xfrm>
          <a:prstGeom prst="rect">
            <a:avLst/>
          </a:prstGeom>
          <a:noFill/>
          <a:ln w="9525">
            <a:noFill/>
          </a:ln>
        </p:spPr>
        <p:txBody>
          <a:bodyPr wrap="none" lIns="73025" tIns="36512" rIns="73025" bIns="36512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0066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附加价值行动</a:t>
            </a:r>
            <a:endParaRPr lang="en-US" altLang="en-US" sz="2000" b="1" dirty="0">
              <a:solidFill>
                <a:srgbClr val="FF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413" name="Text Box 9"/>
          <p:cNvSpPr txBox="1"/>
          <p:nvPr/>
        </p:nvSpPr>
        <p:spPr>
          <a:xfrm>
            <a:off x="1763713" y="3570288"/>
            <a:ext cx="1406525" cy="377825"/>
          </a:xfrm>
          <a:prstGeom prst="rect">
            <a:avLst/>
          </a:prstGeom>
          <a:noFill/>
          <a:ln w="9525">
            <a:noFill/>
          </a:ln>
        </p:spPr>
        <p:txBody>
          <a:bodyPr wrap="none" lIns="73025" tIns="36512" rIns="73025" bIns="36512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行  动</a:t>
            </a:r>
            <a:r>
              <a:rPr lang="ko-KR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ko-KR" sz="2000" b="1" dirty="0">
                <a:solidFill>
                  <a:srgbClr val="FF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45%</a:t>
            </a:r>
            <a:endParaRPr lang="en-US" altLang="en-US" sz="2000" b="1" dirty="0">
              <a:solidFill>
                <a:srgbClr val="FF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414" name="Text Box 10"/>
          <p:cNvSpPr txBox="1"/>
          <p:nvPr/>
        </p:nvSpPr>
        <p:spPr>
          <a:xfrm>
            <a:off x="1504950" y="5565775"/>
            <a:ext cx="2427288" cy="377825"/>
          </a:xfrm>
          <a:prstGeom prst="rect">
            <a:avLst/>
          </a:prstGeom>
          <a:noFill/>
          <a:ln w="9525">
            <a:noFill/>
          </a:ln>
        </p:spPr>
        <p:txBody>
          <a:bodyPr wrap="none" lIns="73025" tIns="36512" rIns="73025" bIns="36512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无效率的</a:t>
            </a:r>
            <a:r>
              <a:rPr lang="ko-KR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ko-KR" altLang="en-US" sz="2000" b="1" dirty="0">
                <a:latin typeface="Arial" panose="020B0604020202020204" pitchFamily="34" charset="0"/>
                <a:ea typeface="黑体" panose="02010609060101010101" pitchFamily="49" charset="-122"/>
              </a:rPr>
              <a:t>‘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工作</a:t>
            </a:r>
            <a:r>
              <a:rPr lang="ko-KR" altLang="en-US" sz="2000" b="1" dirty="0">
                <a:latin typeface="Arial" panose="020B0604020202020204" pitchFamily="34" charset="0"/>
                <a:ea typeface="黑体" panose="02010609060101010101" pitchFamily="49" charset="-122"/>
              </a:rPr>
              <a:t>’</a:t>
            </a:r>
            <a:r>
              <a:rPr lang="ko-KR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ko-KR" sz="2000" b="1" dirty="0">
                <a:solidFill>
                  <a:srgbClr val="FF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40%</a:t>
            </a:r>
            <a:endParaRPr lang="en-US" altLang="en-US" sz="2000" b="1" dirty="0">
              <a:solidFill>
                <a:srgbClr val="FF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7415" name="Group 11"/>
          <p:cNvGrpSpPr/>
          <p:nvPr/>
        </p:nvGrpSpPr>
        <p:grpSpPr>
          <a:xfrm>
            <a:off x="4754563" y="3200400"/>
            <a:ext cx="3627437" cy="2438400"/>
            <a:chOff x="3024" y="1776"/>
            <a:chExt cx="2544" cy="1536"/>
          </a:xfrm>
        </p:grpSpPr>
        <p:sp>
          <p:nvSpPr>
            <p:cNvPr id="17418" name="Text Box 12"/>
            <p:cNvSpPr txBox="1"/>
            <p:nvPr/>
          </p:nvSpPr>
          <p:spPr>
            <a:xfrm>
              <a:off x="3024" y="1776"/>
              <a:ext cx="2544" cy="231"/>
            </a:xfrm>
            <a:prstGeom prst="rect">
              <a:avLst/>
            </a:prstGeom>
            <a:solidFill>
              <a:srgbClr val="003C78"/>
            </a:solidFill>
            <a:ln w="25400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ko-KR" sz="18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zh-CN" altLang="en-US" sz="18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浪费</a:t>
              </a:r>
              <a:r>
                <a:rPr lang="ko-KR" altLang="en-US" sz="18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ko-KR" sz="18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= </a:t>
              </a:r>
              <a:r>
                <a:rPr lang="zh-CN" altLang="en-US" sz="18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行动</a:t>
              </a:r>
              <a:r>
                <a:rPr lang="ko-KR" altLang="en-US" sz="18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ko-KR" sz="18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+</a:t>
              </a:r>
              <a:r>
                <a:rPr lang="zh-CN" altLang="en-US" sz="18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非效率的</a:t>
              </a:r>
              <a:r>
                <a:rPr lang="zh-CN" altLang="en-US" sz="1800" dirty="0">
                  <a:solidFill>
                    <a:schemeClr val="bg1"/>
                  </a:solidFill>
                  <a:latin typeface="Arial Narrow" panose="020B0606020202030204" pitchFamily="34" charset="0"/>
                  <a:ea typeface="黑体" panose="02010609060101010101" pitchFamily="49" charset="-122"/>
                </a:rPr>
                <a:t>“</a:t>
              </a:r>
              <a:r>
                <a:rPr lang="zh-CN" altLang="en-US" sz="18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工作</a:t>
              </a:r>
              <a:r>
                <a:rPr lang="zh-CN" altLang="en-US" sz="1800" dirty="0">
                  <a:solidFill>
                    <a:schemeClr val="bg1"/>
                  </a:solidFill>
                  <a:latin typeface="Arial Narrow" panose="020B0606020202030204" pitchFamily="34" charset="0"/>
                  <a:ea typeface="黑体" panose="02010609060101010101" pitchFamily="49" charset="-122"/>
                </a:rPr>
                <a:t>”</a:t>
              </a:r>
              <a:endParaRPr lang="ko-KR" altLang="en-US" sz="1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7419" name="Rectangle 13"/>
            <p:cNvSpPr/>
            <p:nvPr/>
          </p:nvSpPr>
          <p:spPr>
            <a:xfrm>
              <a:off x="3024" y="2112"/>
              <a:ext cx="2538" cy="1200"/>
            </a:xfrm>
            <a:prstGeom prst="rect">
              <a:avLst/>
            </a:prstGeom>
            <a:noFill/>
            <a:ln w="25400" cap="flat" cmpd="sng">
              <a:solidFill>
                <a:srgbClr val="003C7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/>
            <a:p>
              <a:pPr algn="ctr">
                <a:spcBef>
                  <a:spcPct val="50000"/>
                </a:spcBef>
              </a:pPr>
              <a:r>
                <a:rPr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即使认为是必要的行动，</a:t>
              </a:r>
              <a:endPara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ctr">
                <a:spcBef>
                  <a:spcPct val="50000"/>
                </a:spcBef>
              </a:pPr>
              <a:r>
                <a:rPr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只要不能给制品创造附加价值，</a:t>
              </a:r>
              <a:endPara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ctr">
                <a:spcBef>
                  <a:spcPct val="50000"/>
                </a:spcBef>
              </a:pPr>
              <a:r>
                <a:rPr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即视为浪费。</a:t>
              </a:r>
              <a:endPara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ctr">
                <a:spcBef>
                  <a:spcPct val="50000"/>
                </a:spcBef>
              </a:pPr>
              <a:endParaRPr lang="en-US" altLang="ko-KR" sz="18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23569" name="AutoShape 17"/>
          <p:cNvSpPr/>
          <p:nvPr/>
        </p:nvSpPr>
        <p:spPr>
          <a:xfrm>
            <a:off x="2743200" y="4343400"/>
            <a:ext cx="1447800" cy="609600"/>
          </a:xfrm>
          <a:prstGeom prst="irregularSeal2">
            <a:avLst/>
          </a:prstGeom>
          <a:noFill/>
          <a:ln w="254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ko-KR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15%</a:t>
            </a:r>
            <a:endParaRPr lang="en-US" altLang="ko-KR" b="1" dirty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570" name="AutoShape 18"/>
          <p:cNvSpPr>
            <a:spLocks noChangeArrowheads="1"/>
          </p:cNvSpPr>
          <p:nvPr/>
        </p:nvSpPr>
        <p:spPr bwMode="auto">
          <a:xfrm>
            <a:off x="762000" y="984250"/>
            <a:ext cx="3276600" cy="7620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浪费的概念</a:t>
            </a:r>
            <a:endParaRPr kumimoji="1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Picture 2" descr="11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" y="1828800"/>
            <a:ext cx="7315200" cy="4306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685800" y="1066800"/>
            <a:ext cx="7696200" cy="723900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50000">
                <a:schemeClr val="bg1"/>
              </a:gs>
              <a:gs pos="100000">
                <a:srgbClr val="CCECFF"/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헤드라인M" pitchFamily="18" charset="-127"/>
                <a:ea typeface="黑体" panose="02010609060101010101" pitchFamily="49" charset="-122"/>
                <a:cs typeface="+mn-cs"/>
              </a:rPr>
              <a:t>现场的潜在浪费因素在哪里、有多少、如何发生？</a:t>
            </a:r>
            <a:endParaRPr kumimoji="1" lang="zh-CN" altLang="en-US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헤드라인M" pitchFamily="18" charset="-127"/>
              <a:ea typeface="黑体" panose="02010609060101010101" pitchFamily="49" charset="-122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헤드라인M" pitchFamily="18" charset="-127"/>
                <a:ea typeface="黑体" panose="02010609060101010101" pitchFamily="49" charset="-122"/>
                <a:cs typeface="+mn-cs"/>
              </a:rPr>
              <a:t>是否不可避免？对这些必须有充分认识</a:t>
            </a:r>
            <a:endParaRPr kumimoji="1" lang="ko-KR" altLang="en-US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헤드라인M" pitchFamily="18" charset="-127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436" name="Rectangle 6"/>
          <p:cNvSpPr/>
          <p:nvPr/>
        </p:nvSpPr>
        <p:spPr>
          <a:xfrm>
            <a:off x="3248025" y="5076825"/>
            <a:ext cx="1981200" cy="4572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 anchorCtr="0"/>
          <a:p>
            <a:pPr algn="ctr"/>
            <a:r>
              <a:rPr lang="zh-CN" altLang="en-US" sz="1400" dirty="0">
                <a:latin typeface="Times New Roman" panose="02020603050405020304" pitchFamily="18" charset="0"/>
                <a:ea typeface="黑体" panose="02010609060101010101" pitchFamily="49" charset="-122"/>
              </a:rPr>
              <a:t>什么，</a:t>
            </a:r>
            <a:r>
              <a:rPr lang="zh-CN" altLang="en-US" sz="1400" dirty="0">
                <a:latin typeface="HY헤드라인M" pitchFamily="18" charset="-127"/>
                <a:ea typeface="黑体" panose="02010609060101010101" pitchFamily="49" charset="-122"/>
              </a:rPr>
              <a:t>在哪儿、有多少、</a:t>
            </a:r>
            <a:endParaRPr lang="zh-CN" altLang="en-US" sz="1400" dirty="0">
              <a:latin typeface="HY헤드라인M" pitchFamily="18" charset="-127"/>
              <a:ea typeface="黑体" panose="02010609060101010101" pitchFamily="49" charset="-122"/>
            </a:endParaRPr>
          </a:p>
          <a:p>
            <a:pPr algn="ctr"/>
            <a:r>
              <a:rPr lang="zh-CN" altLang="en-US" sz="1400" dirty="0">
                <a:latin typeface="HY헤드라인M" pitchFamily="18" charset="-127"/>
                <a:ea typeface="黑体" panose="02010609060101010101" pitchFamily="49" charset="-122"/>
              </a:rPr>
              <a:t>如何，为什么发生？</a:t>
            </a:r>
            <a:endParaRPr lang="zh-CN" altLang="en-US" sz="1400" dirty="0">
              <a:latin typeface="HY헤드라인M" pitchFamily="18" charset="-127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zoom/>
  </p:transition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PP_MARK_KEY" val="1936cda2-7956-4625-8745-fd7e403c34a1"/>
  <p:tag name="COMMONDATA" val="eyJoZGlkIjoiODc5OTdkZDQxOTMwNGQxNTBmNzRiMmEzNWM0ZjQ1MmMifQ==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253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253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3510</Words>
  <Application>WPS 演示</Application>
  <PresentationFormat/>
  <Paragraphs>607</Paragraphs>
  <Slides>28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3" baseType="lpstr">
      <vt:lpstr>Arial</vt:lpstr>
      <vt:lpstr>宋体</vt:lpstr>
      <vt:lpstr>Wingdings</vt:lpstr>
      <vt:lpstr>Times New Roman</vt:lpstr>
      <vt:lpstr>微软雅黑</vt:lpstr>
      <vt:lpstr>黑体</vt:lpstr>
      <vt:lpstr>HY울릉도L</vt:lpstr>
      <vt:lpstr>HY헤드라인M</vt:lpstr>
      <vt:lpstr>Malgun Gothic</vt:lpstr>
      <vt:lpstr>Arial Narrow</vt:lpstr>
      <vt:lpstr>Times New Roman</vt:lpstr>
      <vt:lpstr>Arial Unicode MS</vt:lpstr>
      <vt:lpstr>华文中宋</vt:lpstr>
      <vt:lpstr>BatangChe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Lean Production Training Workshop</dc:title>
  <dc:creator>Philip Wauters</dc:creator>
  <cp:lastModifiedBy>WPS_1670316127</cp:lastModifiedBy>
  <cp:revision>1887</cp:revision>
  <cp:lastPrinted>1999-04-07T11:06:00Z</cp:lastPrinted>
  <dcterms:created xsi:type="dcterms:W3CDTF">1997-04-30T14:47:00Z</dcterms:created>
  <dcterms:modified xsi:type="dcterms:W3CDTF">2023-04-13T08:45:28Z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0B336F4BB2B14F9D887FFDC7FDBEC2EA_13</vt:lpwstr>
  </property>
  <property fmtid="{D5CDD505-2E9C-101B-9397-08002B2CF9AE}" pid="3" name="KSOProductBuildVer">
    <vt:lpwstr>2052-11.1.0.14036</vt:lpwstr>
  </property>
</Properties>
</file>